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5143500"/>
  <p:defaultTextStyle>
    <a:defPPr>
      <a:defRPr lang="zh-TW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91242B-84DE-0163-BA44-A4D0136DBCC3}">
  <a:tblStyle styleId="{F691242B-84DE-0163-BA44-A4D0136DBCC3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8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40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40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40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40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 extrusionOk="0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1666929" y="1315875"/>
            <a:ext cx="5810141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1666929" y="1315875"/>
            <a:ext cx="5810141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www.kaggle.com/t/bf6a0d249e5e467f8c9d439331eeadb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GRCzLBWuGT3G7G87e3tZ0LQ-ivWVxA0JYlIxfV63kc/edit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support.microsoft.com/en-us/windows/zip-and-unzip-files-f6dde0a7-0fec-8294-e1d3-703ed85e7eb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support.apple.com/guide/mac-help/mchlp2528/ma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tSrDp4lFQuqK0eCgmj0-SskclMdBkxy?usp=sha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r-WRlEFefw" TargetMode="External"/><Relationship Id="rId13" Type="http://schemas.openxmlformats.org/officeDocument/2006/relationships/hyperlink" Target="https://www.google.com/" TargetMode="External"/><Relationship Id="rId3" Type="http://schemas.openxmlformats.org/officeDocument/2006/relationships/hyperlink" Target="https://www.youtube.com/watch?v=yKKNr-QKz2Q" TargetMode="External"/><Relationship Id="rId7" Type="http://schemas.openxmlformats.org/officeDocument/2006/relationships/hyperlink" Target="https://www.youtube.com/watch?v=On1N8u1z2Ng" TargetMode="External"/><Relationship Id="rId12" Type="http://schemas.openxmlformats.org/officeDocument/2006/relationships/hyperlink" Target="https://pytorch.org/docs/stable/index.html" TargetMode="External"/><Relationship Id="rId2" Type="http://schemas.openxmlformats.org/officeDocument/2006/relationships/hyperlink" Target="https://www.youtube.com/watch?v=fegAeph9U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UqCjFQiiy0" TargetMode="External"/><Relationship Id="rId11" Type="http://schemas.openxmlformats.org/officeDocument/2006/relationships/hyperlink" Target="https://developers.google.com/machine-learning/crash-course/training-neural-networks/video-lecture" TargetMode="External"/><Relationship Id="rId5" Type="http://schemas.openxmlformats.org/officeDocument/2006/relationships/hyperlink" Target="https://www.youtube.com/watch?v=wzPAInDF_gI" TargetMode="External"/><Relationship Id="rId10" Type="http://schemas.openxmlformats.org/officeDocument/2006/relationships/hyperlink" Target="https://developers.google.com/machine-learning/crash-course/regularization-for-simplicity/video-lecture" TargetMode="External"/><Relationship Id="rId4" Type="http://schemas.openxmlformats.org/officeDocument/2006/relationships/hyperlink" Target="https://www.youtube.com/watch?v=1_HBTJyWgNA" TargetMode="External"/><Relationship Id="rId9" Type="http://schemas.openxmlformats.org/officeDocument/2006/relationships/hyperlink" Target="https://www.youtube.com/watch?v=ibJpTrp5m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 extrusionOk="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extrusionOk="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004144" y="1022025"/>
            <a:ext cx="7136764" cy="0"/>
          </a:xfrm>
          <a:custGeom>
            <a:avLst/>
            <a:gdLst/>
            <a:ahLst/>
            <a:cxnLst/>
            <a:rect l="l" t="t" r="r" b="b"/>
            <a:pathLst>
              <a:path w="7136765" extrusionOk="0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004144" y="1174425"/>
            <a:ext cx="7136764" cy="0"/>
          </a:xfrm>
          <a:custGeom>
            <a:avLst/>
            <a:gdLst/>
            <a:ahLst/>
            <a:cxnLst/>
            <a:rect l="l" t="t" r="r" b="b"/>
            <a:pathLst>
              <a:path w="7136765" extrusionOk="0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1004151" y="4121499"/>
            <a:ext cx="7136764" cy="0"/>
          </a:xfrm>
          <a:custGeom>
            <a:avLst/>
            <a:gdLst/>
            <a:ahLst/>
            <a:cxnLst/>
            <a:rect l="l" t="t" r="r" b="b"/>
            <a:pathLst>
              <a:path w="7136765" extrusionOk="0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1004151" y="3969099"/>
            <a:ext cx="7136764" cy="0"/>
          </a:xfrm>
          <a:custGeom>
            <a:avLst/>
            <a:gdLst/>
            <a:ahLst/>
            <a:cxnLst/>
            <a:rect l="l" t="t" r="r" b="b"/>
            <a:pathLst>
              <a:path w="7136765" extrusionOk="0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 bwMode="auto">
          <a:xfrm>
            <a:off x="1287954" y="1414775"/>
            <a:ext cx="6562671" cy="1294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4785"/>
              </a:lnSpc>
              <a:spcBef>
                <a:spcPts val="100"/>
              </a:spcBef>
              <a:defRPr/>
            </a:pPr>
            <a:r>
              <a:rPr spc="-150"/>
              <a:t>Machine Learning HW1</a:t>
            </a:r>
            <a:endParaRPr/>
          </a:p>
          <a:p>
            <a:pPr marL="2540" algn="ctr">
              <a:lnSpc>
                <a:spcPts val="5745"/>
              </a:lnSpc>
              <a:defRPr/>
            </a:pPr>
            <a:r>
              <a:rPr spc="-150"/>
              <a:t>COVID-19 Cases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723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Data - Training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/>
          <a:stretch/>
        </p:blipFill>
        <p:spPr bwMode="auto">
          <a:xfrm>
            <a:off x="107799" y="2302174"/>
            <a:ext cx="8928401" cy="17971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 bwMode="auto">
          <a:xfrm>
            <a:off x="377943" y="1698063"/>
            <a:ext cx="1219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 indent="-889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55">
                <a:latin typeface="Arial"/>
                <a:cs typeface="Arial"/>
              </a:rPr>
              <a:t>state</a:t>
            </a:r>
            <a:r>
              <a:rPr sz="1400" b="1" spc="-90">
                <a:latin typeface="Arial"/>
                <a:cs typeface="Arial"/>
              </a:rPr>
              <a:t> </a:t>
            </a:r>
            <a:r>
              <a:rPr sz="1400" b="1" spc="40">
                <a:latin typeface="Arial"/>
                <a:cs typeface="Arial"/>
              </a:rPr>
              <a:t>one-hot </a:t>
            </a:r>
            <a:r>
              <a:rPr sz="1400" b="1" spc="-370">
                <a:latin typeface="Arial"/>
                <a:cs typeface="Arial"/>
              </a:rPr>
              <a:t> </a:t>
            </a:r>
            <a:r>
              <a:rPr sz="1400" b="1" spc="10">
                <a:latin typeface="Arial"/>
                <a:cs typeface="Arial"/>
              </a:rPr>
              <a:t>encoding</a:t>
            </a:r>
            <a:r>
              <a:rPr sz="1400" b="1" spc="-75">
                <a:latin typeface="Arial"/>
                <a:cs typeface="Arial"/>
              </a:rPr>
              <a:t> </a:t>
            </a:r>
            <a:r>
              <a:rPr sz="1400" b="1" spc="5">
                <a:latin typeface="Arial"/>
                <a:cs typeface="Arial"/>
              </a:rPr>
              <a:t>(40)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2409861" y="1698063"/>
            <a:ext cx="1308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1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5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 b="1" spc="5">
                <a:latin typeface="Arial"/>
                <a:cs typeface="Arial"/>
              </a:rPr>
              <a:t>(18)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312" y="2287887"/>
          <a:ext cx="8952861" cy="1797299"/>
        </p:xfrm>
        <a:graphic>
          <a:graphicData uri="http://schemas.openxmlformats.org/drawingml/2006/table">
            <a:tbl>
              <a:tblPr firstRow="1" bandRow="1">
                <a:tableStyleId>{F691242B-84DE-0163-BA44-A4D0136DBCC3}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FF0000"/>
                      </a:solidFill>
                    </a:lnL>
                    <a:lnR w="28575" algn="ctr">
                      <a:solidFill>
                        <a:srgbClr val="0000FF"/>
                      </a:solidFill>
                    </a:lnR>
                    <a:lnT w="28575" algn="ctr">
                      <a:solidFill>
                        <a:srgbClr val="FF0000"/>
                      </a:solidFill>
                    </a:lnT>
                    <a:lnB w="28575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00FF"/>
                      </a:solidFill>
                    </a:lnL>
                    <a:lnR w="28575" algn="ctr">
                      <a:solidFill>
                        <a:srgbClr val="0000FF"/>
                      </a:solidFill>
                    </a:lnR>
                    <a:lnT w="28575" algn="ctr">
                      <a:solidFill>
                        <a:srgbClr val="0000FF"/>
                      </a:solidFill>
                    </a:lnT>
                    <a:lnB w="28575" algn="ctr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00FF"/>
                      </a:solidFill>
                    </a:lnL>
                    <a:lnR w="28575" algn="ctr">
                      <a:solidFill>
                        <a:srgbClr val="0000FF"/>
                      </a:solidFill>
                    </a:lnR>
                    <a:lnT w="28575" algn="ctr">
                      <a:solidFill>
                        <a:srgbClr val="0000FF"/>
                      </a:solidFill>
                    </a:lnT>
                    <a:lnB w="28575" algn="ctr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00FF"/>
                      </a:solidFill>
                    </a:lnL>
                    <a:lnR w="28575" algn="ctr">
                      <a:solidFill>
                        <a:srgbClr val="00FF00"/>
                      </a:solidFill>
                    </a:lnR>
                    <a:lnT w="28575" algn="ctr">
                      <a:solidFill>
                        <a:srgbClr val="0000FF"/>
                      </a:solidFill>
                    </a:lnT>
                    <a:lnB w="28575" algn="ctr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FF00"/>
                      </a:solidFill>
                    </a:lnL>
                    <a:lnR w="28575" algn="ctr">
                      <a:solidFill>
                        <a:srgbClr val="00FF00"/>
                      </a:solidFill>
                    </a:lnR>
                    <a:lnT w="28575" algn="ctr">
                      <a:solidFill>
                        <a:srgbClr val="00FF00"/>
                      </a:solidFill>
                    </a:lnT>
                    <a:lnB w="28575" algn="ctr">
                      <a:solidFill>
                        <a:srgbClr val="00FF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 bwMode="auto">
          <a:xfrm>
            <a:off x="4784961" y="1698063"/>
            <a:ext cx="1308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2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5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 b="1" spc="5">
                <a:latin typeface="Arial"/>
                <a:cs typeface="Arial"/>
              </a:rPr>
              <a:t>(18)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7112661" y="1693362"/>
            <a:ext cx="1308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3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5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 b="1" spc="5">
                <a:latin typeface="Arial"/>
                <a:cs typeface="Arial"/>
              </a:rPr>
              <a:t>(18)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716989" y="4608472"/>
            <a:ext cx="1708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b="1" spc="20">
                <a:latin typeface="Arial"/>
                <a:cs typeface="Arial"/>
              </a:rPr>
              <a:t>1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 spc="75">
                <a:latin typeface="Arial"/>
                <a:cs typeface="Arial"/>
              </a:rPr>
              <a:t>row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 spc="-25">
                <a:latin typeface="Arial"/>
                <a:cs typeface="Arial"/>
              </a:rPr>
              <a:t>=</a:t>
            </a:r>
            <a:r>
              <a:rPr sz="1600" b="1" spc="-45">
                <a:latin typeface="Arial"/>
                <a:cs typeface="Arial"/>
              </a:rPr>
              <a:t> </a:t>
            </a:r>
            <a:r>
              <a:rPr sz="1600" b="1" spc="20">
                <a:latin typeface="Arial"/>
                <a:cs typeface="Arial"/>
              </a:rPr>
              <a:t>1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 spc="35">
                <a:latin typeface="Arial"/>
                <a:cs typeface="Arial"/>
              </a:rPr>
              <a:t>sample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8293163" y="4224363"/>
            <a:ext cx="727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45">
                <a:latin typeface="Arial"/>
                <a:cs typeface="Arial"/>
              </a:rPr>
              <a:t>tested </a:t>
            </a:r>
            <a:r>
              <a:rPr sz="1400" b="1" spc="50">
                <a:latin typeface="Arial"/>
                <a:cs typeface="Arial"/>
              </a:rPr>
              <a:t> </a:t>
            </a:r>
            <a:r>
              <a:rPr sz="1400" b="1" spc="25">
                <a:latin typeface="Arial"/>
                <a:cs typeface="Arial"/>
              </a:rPr>
              <a:t>positive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384724" y="1254006"/>
            <a:ext cx="3454196" cy="309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covid.train.csv</a:t>
            </a:r>
            <a:r>
              <a:rPr sz="1800" spc="-50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(2140</a:t>
            </a:r>
            <a:r>
              <a:rPr sz="1800" spc="-4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samples)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685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Data - Testing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/>
          <a:stretch/>
        </p:blipFill>
        <p:spPr bwMode="auto">
          <a:xfrm>
            <a:off x="107800" y="2302174"/>
            <a:ext cx="8799099" cy="1797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 bwMode="auto">
          <a:xfrm>
            <a:off x="377943" y="1698063"/>
            <a:ext cx="1219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 indent="-889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55">
                <a:latin typeface="Arial"/>
                <a:cs typeface="Arial"/>
              </a:rPr>
              <a:t>state</a:t>
            </a:r>
            <a:r>
              <a:rPr sz="1400" b="1" spc="-90">
                <a:latin typeface="Arial"/>
                <a:cs typeface="Arial"/>
              </a:rPr>
              <a:t> </a:t>
            </a:r>
            <a:r>
              <a:rPr sz="1400" b="1" spc="40">
                <a:latin typeface="Arial"/>
                <a:cs typeface="Arial"/>
              </a:rPr>
              <a:t>one-hot </a:t>
            </a:r>
            <a:r>
              <a:rPr sz="1400" b="1" spc="-370">
                <a:latin typeface="Arial"/>
                <a:cs typeface="Arial"/>
              </a:rPr>
              <a:t> </a:t>
            </a:r>
            <a:r>
              <a:rPr sz="1400" b="1" spc="10">
                <a:latin typeface="Arial"/>
                <a:cs typeface="Arial"/>
              </a:rPr>
              <a:t>encoding</a:t>
            </a:r>
            <a:r>
              <a:rPr sz="1400" b="1" spc="-75">
                <a:latin typeface="Arial"/>
                <a:cs typeface="Arial"/>
              </a:rPr>
              <a:t> </a:t>
            </a:r>
            <a:r>
              <a:rPr sz="1400" b="1" spc="5">
                <a:latin typeface="Arial"/>
                <a:cs typeface="Arial"/>
              </a:rPr>
              <a:t>(40)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2409861" y="1698063"/>
            <a:ext cx="1308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1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5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 b="1" spc="5">
                <a:latin typeface="Arial"/>
                <a:cs typeface="Arial"/>
              </a:rPr>
              <a:t>(18)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312" y="2287887"/>
          <a:ext cx="8803637" cy="1797299"/>
        </p:xfrm>
        <a:graphic>
          <a:graphicData uri="http://schemas.openxmlformats.org/drawingml/2006/table">
            <a:tbl>
              <a:tblPr firstRow="1" bandRow="1">
                <a:tableStyleId>{F691242B-84DE-0163-BA44-A4D0136DBCC3}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FF0000"/>
                      </a:solidFill>
                    </a:lnL>
                    <a:lnR w="28575" algn="ctr">
                      <a:solidFill>
                        <a:srgbClr val="0000FF"/>
                      </a:solidFill>
                    </a:lnR>
                    <a:lnT w="28575" algn="ctr">
                      <a:solidFill>
                        <a:srgbClr val="FF0000"/>
                      </a:solidFill>
                    </a:lnT>
                    <a:lnB w="28575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00FF"/>
                      </a:solidFill>
                    </a:lnL>
                    <a:lnR w="28575" algn="ctr">
                      <a:solidFill>
                        <a:srgbClr val="0000FF"/>
                      </a:solidFill>
                    </a:lnR>
                    <a:lnT w="28575" algn="ctr">
                      <a:solidFill>
                        <a:srgbClr val="0000FF"/>
                      </a:solidFill>
                    </a:lnT>
                    <a:lnB w="28575" algn="ctr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00FF"/>
                      </a:solidFill>
                    </a:lnL>
                    <a:lnR w="28575" algn="ctr">
                      <a:solidFill>
                        <a:srgbClr val="0000FF"/>
                      </a:solidFill>
                    </a:lnR>
                    <a:lnT w="28575" algn="ctr">
                      <a:solidFill>
                        <a:srgbClr val="0000FF"/>
                      </a:solidFill>
                    </a:lnT>
                    <a:lnB w="28575" algn="ctr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algn="ctr">
                      <a:solidFill>
                        <a:srgbClr val="0000FF"/>
                      </a:solidFill>
                    </a:lnL>
                    <a:lnR w="28575" algn="ctr">
                      <a:solidFill>
                        <a:srgbClr val="0000FF"/>
                      </a:solidFill>
                    </a:lnR>
                    <a:lnT w="28575" algn="ctr">
                      <a:solidFill>
                        <a:srgbClr val="0000FF"/>
                      </a:solidFill>
                    </a:lnT>
                    <a:lnB w="28575" algn="ctr">
                      <a:solidFill>
                        <a:srgbClr val="0000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 bwMode="auto">
          <a:xfrm>
            <a:off x="4784961" y="1698063"/>
            <a:ext cx="1308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2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5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 b="1" spc="5">
                <a:latin typeface="Arial"/>
                <a:cs typeface="Arial"/>
              </a:rPr>
              <a:t>(18)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7112661" y="1693362"/>
            <a:ext cx="1308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3</a:t>
            </a:r>
            <a:r>
              <a:rPr sz="1400" b="1" spc="-60">
                <a:latin typeface="Arial"/>
                <a:cs typeface="Arial"/>
              </a:rPr>
              <a:t> </a:t>
            </a:r>
            <a:r>
              <a:rPr sz="1400" b="1" spc="5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 b="1" spc="10">
                <a:latin typeface="Arial"/>
                <a:cs typeface="Arial"/>
              </a:rPr>
              <a:t>(</a:t>
            </a:r>
            <a:r>
              <a:rPr sz="1400" b="1" spc="10">
                <a:solidFill>
                  <a:srgbClr val="FF0000"/>
                </a:solidFill>
                <a:latin typeface="Arial"/>
                <a:cs typeface="Arial"/>
              </a:rPr>
              <a:t>17</a:t>
            </a:r>
            <a:r>
              <a:rPr sz="1400" b="1" spc="1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716989" y="4608472"/>
            <a:ext cx="1708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b="1" spc="20">
                <a:latin typeface="Arial"/>
                <a:cs typeface="Arial"/>
              </a:rPr>
              <a:t>1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 spc="75">
                <a:latin typeface="Arial"/>
                <a:cs typeface="Arial"/>
              </a:rPr>
              <a:t>row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 spc="-25">
                <a:latin typeface="Arial"/>
                <a:cs typeface="Arial"/>
              </a:rPr>
              <a:t>=</a:t>
            </a:r>
            <a:r>
              <a:rPr sz="1600" b="1" spc="-45">
                <a:latin typeface="Arial"/>
                <a:cs typeface="Arial"/>
              </a:rPr>
              <a:t> </a:t>
            </a:r>
            <a:r>
              <a:rPr sz="1600" b="1" spc="20">
                <a:latin typeface="Arial"/>
                <a:cs typeface="Arial"/>
              </a:rPr>
              <a:t>1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 spc="35">
                <a:latin typeface="Arial"/>
                <a:cs typeface="Arial"/>
              </a:rPr>
              <a:t>sample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84724" y="1261818"/>
            <a:ext cx="3209505" cy="309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covid.test.csv</a:t>
            </a:r>
            <a:r>
              <a:rPr sz="1800" spc="-50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(</a:t>
            </a:r>
            <a:r>
              <a:rPr sz="1800" spc="-40">
                <a:solidFill>
                  <a:srgbClr val="685D46"/>
                </a:solidFill>
                <a:latin typeface="Microsoft Sans Serif"/>
                <a:cs typeface="Microsoft Sans Serif"/>
              </a:rPr>
              <a:t>560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samples)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6167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Evaluation Metric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330206"/>
            <a:ext cx="4094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20">
                <a:solidFill>
                  <a:srgbClr val="685D46"/>
                </a:solidFill>
                <a:latin typeface="Arial"/>
                <a:cs typeface="Arial"/>
              </a:rPr>
              <a:t>Root</a:t>
            </a:r>
            <a:r>
              <a:rPr sz="1800" b="1" spc="-5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00">
                <a:solidFill>
                  <a:srgbClr val="685D46"/>
                </a:solidFill>
                <a:latin typeface="Arial"/>
                <a:cs typeface="Arial"/>
              </a:rPr>
              <a:t>Mean</a:t>
            </a:r>
            <a:r>
              <a:rPr sz="1800" b="1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>
                <a:solidFill>
                  <a:srgbClr val="685D46"/>
                </a:solidFill>
                <a:latin typeface="Arial"/>
                <a:cs typeface="Arial"/>
              </a:rPr>
              <a:t>Squared</a:t>
            </a:r>
            <a:r>
              <a:rPr sz="1800" b="1" spc="-5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30">
                <a:solidFill>
                  <a:srgbClr val="685D46"/>
                </a:solidFill>
                <a:latin typeface="Arial"/>
                <a:cs typeface="Arial"/>
              </a:rPr>
              <a:t>Error</a:t>
            </a:r>
            <a:r>
              <a:rPr sz="1800" b="1" spc="-5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-55">
                <a:solidFill>
                  <a:srgbClr val="685D46"/>
                </a:solidFill>
                <a:latin typeface="Arial"/>
                <a:cs typeface="Arial"/>
              </a:rPr>
              <a:t>(RMSE)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 bwMode="auto">
          <a:xfrm>
            <a:off x="2009112" y="2312304"/>
            <a:ext cx="5428615" cy="1680210"/>
            <a:chOff x="2009112" y="2312304"/>
            <a:chExt cx="5428615" cy="168021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/>
          </p:blipFill>
          <p:spPr bwMode="auto">
            <a:xfrm>
              <a:off x="2009112" y="2312304"/>
              <a:ext cx="5125765" cy="711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 bwMode="auto">
            <a:xfrm>
              <a:off x="5719800" y="3072349"/>
              <a:ext cx="0" cy="920115"/>
            </a:xfrm>
            <a:custGeom>
              <a:avLst/>
              <a:gdLst/>
              <a:ahLst/>
              <a:cxnLst/>
              <a:rect l="l" t="t" r="r" b="b"/>
              <a:pathLst>
                <a:path h="920114" extrusionOk="0">
                  <a:moveTo>
                    <a:pt x="0" y="920099"/>
                  </a:moveTo>
                  <a:lnTo>
                    <a:pt x="0" y="0"/>
                  </a:lnTo>
                </a:path>
              </a:pathLst>
            </a:custGeom>
            <a:grpFill/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/>
            <a:stretch/>
          </p:blipFill>
          <p:spPr bwMode="auto">
            <a:xfrm>
              <a:off x="5678809" y="2976374"/>
              <a:ext cx="81980" cy="105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 bwMode="auto">
            <a:xfrm>
              <a:off x="4513200" y="2971437"/>
              <a:ext cx="688340" cy="344805"/>
            </a:xfrm>
            <a:custGeom>
              <a:avLst/>
              <a:gdLst/>
              <a:ahLst/>
              <a:cxnLst/>
              <a:rect l="l" t="t" r="r" b="b"/>
              <a:pathLst>
                <a:path w="688339" h="344804" extrusionOk="0">
                  <a:moveTo>
                    <a:pt x="0" y="344536"/>
                  </a:moveTo>
                  <a:lnTo>
                    <a:pt x="688290" y="0"/>
                  </a:lnTo>
                </a:path>
              </a:pathLst>
            </a:custGeom>
            <a:grpFill/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/>
            <a:stretch/>
          </p:blipFill>
          <p:spPr bwMode="auto">
            <a:xfrm>
              <a:off x="5177880" y="2923215"/>
              <a:ext cx="110440" cy="858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 bwMode="auto">
            <a:xfrm>
              <a:off x="6791308" y="3007868"/>
              <a:ext cx="636905" cy="308610"/>
            </a:xfrm>
            <a:custGeom>
              <a:avLst/>
              <a:gdLst/>
              <a:ahLst/>
              <a:cxnLst/>
              <a:rect l="l" t="t" r="r" b="b"/>
              <a:pathLst>
                <a:path w="636904" h="308610" extrusionOk="0">
                  <a:moveTo>
                    <a:pt x="636616" y="308106"/>
                  </a:moveTo>
                  <a:lnTo>
                    <a:pt x="0" y="0"/>
                  </a:lnTo>
                </a:path>
              </a:pathLst>
            </a:custGeom>
            <a:grpFill/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/>
            <a:stretch/>
          </p:blipFill>
          <p:spPr bwMode="auto">
            <a:xfrm>
              <a:off x="6703967" y="2960682"/>
              <a:ext cx="110573" cy="8503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 bwMode="auto">
          <a:xfrm>
            <a:off x="5039223" y="4057346"/>
            <a:ext cx="1358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marR="5080" indent="-49530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80">
                <a:latin typeface="Microsoft Sans Serif"/>
                <a:cs typeface="Microsoft Sans Serif"/>
              </a:rPr>
              <a:t>input</a:t>
            </a:r>
            <a:r>
              <a:rPr sz="1600" spc="-85">
                <a:latin typeface="Microsoft Sans Serif"/>
                <a:cs typeface="Microsoft Sans Serif"/>
              </a:rPr>
              <a:t> </a:t>
            </a:r>
            <a:r>
              <a:rPr sz="1600" spc="45">
                <a:latin typeface="Microsoft Sans Serif"/>
                <a:cs typeface="Microsoft Sans Serif"/>
              </a:rPr>
              <a:t>features </a:t>
            </a:r>
            <a:r>
              <a:rPr sz="1600" spc="-408">
                <a:latin typeface="Microsoft Sans Serif"/>
                <a:cs typeface="Microsoft Sans Serif"/>
              </a:rPr>
              <a:t> </a:t>
            </a:r>
            <a:r>
              <a:rPr sz="1600" spc="25">
                <a:latin typeface="Microsoft Sans Serif"/>
                <a:cs typeface="Microsoft Sans Serif"/>
              </a:rPr>
              <a:t>(testing</a:t>
            </a:r>
            <a:r>
              <a:rPr sz="1600" spc="-45">
                <a:latin typeface="Microsoft Sans Serif"/>
                <a:cs typeface="Microsoft Sans Serif"/>
              </a:rPr>
              <a:t> </a:t>
            </a:r>
            <a:r>
              <a:rPr sz="1600" spc="25">
                <a:latin typeface="Microsoft Sans Serif"/>
                <a:cs typeface="Microsoft Sans Serif"/>
              </a:rPr>
              <a:t>data)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3957013" y="3380871"/>
            <a:ext cx="1111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70">
                <a:latin typeface="Microsoft Sans Serif"/>
                <a:cs typeface="Microsoft Sans Serif"/>
              </a:rPr>
              <a:t>your</a:t>
            </a:r>
            <a:r>
              <a:rPr sz="1600" spc="-75">
                <a:latin typeface="Microsoft Sans Serif"/>
                <a:cs typeface="Microsoft Sans Serif"/>
              </a:rPr>
              <a:t> </a:t>
            </a:r>
            <a:r>
              <a:rPr sz="1600" spc="65">
                <a:latin typeface="Microsoft Sans Serif"/>
                <a:cs typeface="Microsoft Sans Serif"/>
              </a:rPr>
              <a:t>model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 bwMode="auto">
          <a:xfrm>
            <a:off x="6552083" y="3380871"/>
            <a:ext cx="17487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70">
                <a:latin typeface="Microsoft Sans Serif"/>
                <a:cs typeface="Microsoft Sans Serif"/>
              </a:rPr>
              <a:t>ground</a:t>
            </a:r>
            <a:r>
              <a:rPr sz="1600" spc="-55">
                <a:latin typeface="Microsoft Sans Serif"/>
                <a:cs typeface="Microsoft Sans Serif"/>
              </a:rPr>
              <a:t> </a:t>
            </a:r>
            <a:r>
              <a:rPr sz="1600" spc="105">
                <a:latin typeface="Microsoft Sans Serif"/>
                <a:cs typeface="Microsoft Sans Serif"/>
              </a:rPr>
              <a:t>truth</a:t>
            </a:r>
            <a:r>
              <a:rPr sz="1600" spc="-55">
                <a:latin typeface="Microsoft Sans Serif"/>
                <a:cs typeface="Microsoft Sans Serif"/>
              </a:rPr>
              <a:t> </a:t>
            </a:r>
            <a:r>
              <a:rPr sz="1600" spc="30">
                <a:latin typeface="Microsoft Sans Serif"/>
                <a:cs typeface="Microsoft Sans Serif"/>
              </a:rPr>
              <a:t>label </a:t>
            </a:r>
            <a:r>
              <a:rPr sz="1600" spc="-408">
                <a:latin typeface="Microsoft Sans Serif"/>
                <a:cs typeface="Microsoft Sans Serif"/>
              </a:rPr>
              <a:t> </a:t>
            </a:r>
            <a:r>
              <a:rPr sz="1600" spc="30">
                <a:latin typeface="Microsoft Sans Serif"/>
                <a:cs typeface="Microsoft Sans Serif"/>
              </a:rPr>
              <a:t>(correct</a:t>
            </a:r>
            <a:r>
              <a:rPr sz="1600" spc="-40">
                <a:latin typeface="Microsoft Sans Serif"/>
                <a:cs typeface="Microsoft Sans Serif"/>
              </a:rPr>
              <a:t> </a:t>
            </a:r>
            <a:r>
              <a:rPr sz="1600" spc="25">
                <a:latin typeface="Microsoft Sans Serif"/>
                <a:cs typeface="Microsoft Sans Serif"/>
              </a:rPr>
              <a:t>answer)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5939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Kaggle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330206"/>
            <a:ext cx="6964680" cy="3003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Link:</a:t>
            </a:r>
            <a:r>
              <a:rPr lang="zh-TW" altLang="en-US"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15" dirty="0">
                <a:solidFill>
                  <a:srgbClr val="685D46"/>
                </a:solidFill>
                <a:latin typeface="Microsoft Sans Serif"/>
                <a:cs typeface="Microsoft Sans Serif"/>
                <a:hlinkClick r:id="rId2"/>
              </a:rPr>
              <a:t>https://www.kaggle.com/t/bf6a0d249e5e467f8c9d439331eeadba</a:t>
            </a:r>
            <a:endParaRPr lang="en-US" sz="1800" spc="15" dirty="0">
              <a:solidFill>
                <a:srgbClr val="685D46"/>
              </a:solidFill>
              <a:latin typeface="Microsoft Sans Serif"/>
              <a:cs typeface="Microsoft Sans Serif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  <a:defRPr/>
            </a:pPr>
            <a:endParaRPr sz="325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Displayed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name: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&lt;student</a:t>
            </a:r>
            <a:r>
              <a:rPr sz="1800" b="1" spc="345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ID&gt;_&lt;</a:t>
            </a:r>
            <a:r>
              <a:rPr lang="en-US" sz="1800" b="1" spc="-40" dirty="0" err="1">
                <a:latin typeface="Trebuchet MS"/>
                <a:cs typeface="Trebuchet MS"/>
              </a:rPr>
              <a:t>department_something</a:t>
            </a:r>
            <a:r>
              <a:rPr sz="1800" b="1" spc="-40" dirty="0">
                <a:latin typeface="Trebuchet MS"/>
                <a:cs typeface="Trebuchet MS"/>
              </a:rPr>
              <a:t>&gt;</a:t>
            </a:r>
            <a:endParaRPr sz="1800" dirty="0">
              <a:latin typeface="Trebuchet MS"/>
              <a:cs typeface="Trebuchet MS"/>
            </a:endParaRPr>
          </a:p>
          <a:p>
            <a:pPr marL="836294" lvl="1" indent="-367030">
              <a:lnSpc>
                <a:spcPct val="100000"/>
              </a:lnSpc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e.g.</a:t>
            </a:r>
            <a:r>
              <a:rPr sz="18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685D46"/>
                </a:solidFill>
                <a:latin typeface="SimSun"/>
                <a:cs typeface="SimSun"/>
              </a:rPr>
              <a:t>410785007_CSIE</a:t>
            </a:r>
            <a:r>
              <a:rPr sz="1800" dirty="0">
                <a:solidFill>
                  <a:srgbClr val="685D46"/>
                </a:solidFill>
                <a:latin typeface="SimSun"/>
                <a:cs typeface="SimSun"/>
              </a:rPr>
              <a:t>_</a:t>
            </a:r>
            <a:r>
              <a:rPr lang="en-US" sz="1800" dirty="0">
                <a:solidFill>
                  <a:srgbClr val="685D46"/>
                </a:solidFill>
                <a:latin typeface="SimSun"/>
                <a:cs typeface="SimSun"/>
              </a:rPr>
              <a:t>C</a:t>
            </a:r>
            <a:r>
              <a:rPr lang="en-US" dirty="0">
                <a:solidFill>
                  <a:srgbClr val="685D46"/>
                </a:solidFill>
                <a:latin typeface="SimSun"/>
                <a:cs typeface="SimSun"/>
              </a:rPr>
              <a:t>hen</a:t>
            </a:r>
            <a:endParaRPr lang="zh-TW" sz="18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85D46"/>
              </a:buClr>
              <a:buFont typeface="Arial MT"/>
              <a:buChar char="○"/>
              <a:defRPr/>
            </a:pPr>
            <a:endParaRPr sz="325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Submission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format: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70" dirty="0">
                <a:solidFill>
                  <a:srgbClr val="685D46"/>
                </a:solidFill>
                <a:latin typeface="Trebuchet MS"/>
                <a:cs typeface="Trebuchet MS"/>
              </a:rPr>
              <a:t>.csv</a:t>
            </a:r>
            <a:r>
              <a:rPr sz="1800" b="1" spc="-85" dirty="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ﬁle</a:t>
            </a:r>
            <a:endParaRPr sz="18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70" dirty="0">
                <a:solidFill>
                  <a:srgbClr val="685D46"/>
                </a:solidFill>
                <a:latin typeface="Microsoft Sans Serif"/>
                <a:cs typeface="Microsoft Sans Serif"/>
              </a:rPr>
              <a:t>See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sample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/>
        </p:blipFill>
        <p:spPr bwMode="auto">
          <a:xfrm>
            <a:off x="5184450" y="3503000"/>
            <a:ext cx="2267899" cy="1119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5787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Kaggle - Submission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753300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may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0">
                <a:solidFill>
                  <a:srgbClr val="685D46"/>
                </a:solidFill>
                <a:latin typeface="Microsoft Sans Serif"/>
                <a:cs typeface="Microsoft Sans Serif"/>
              </a:rPr>
              <a:t>up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25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b="1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results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day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75">
                <a:solidFill>
                  <a:srgbClr val="685D46"/>
                </a:solidFill>
                <a:latin typeface="Microsoft Sans Serif"/>
                <a:cs typeface="Microsoft Sans Serif"/>
              </a:rPr>
              <a:t>(UTC).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Up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25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submissions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considered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private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leaderboard.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 bwMode="auto">
          <a:xfrm>
            <a:off x="337312" y="2165325"/>
            <a:ext cx="6135370" cy="2174875"/>
            <a:chOff x="337312" y="2165325"/>
            <a:chExt cx="6135370" cy="217487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/>
          </p:blipFill>
          <p:spPr bwMode="auto">
            <a:xfrm>
              <a:off x="337312" y="2165325"/>
              <a:ext cx="5608371" cy="21746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 bwMode="auto">
            <a:xfrm>
              <a:off x="5999659" y="2499677"/>
              <a:ext cx="459104" cy="753110"/>
            </a:xfrm>
            <a:custGeom>
              <a:avLst/>
              <a:gdLst/>
              <a:ahLst/>
              <a:cxnLst/>
              <a:rect l="l" t="t" r="r" b="b"/>
              <a:pathLst>
                <a:path w="459104" h="753110" extrusionOk="0">
                  <a:moveTo>
                    <a:pt x="458614" y="752972"/>
                  </a:moveTo>
                  <a:lnTo>
                    <a:pt x="0" y="0"/>
                  </a:lnTo>
                </a:path>
              </a:pathLst>
            </a:custGeom>
            <a:grpFill/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/>
            <a:stretch/>
          </p:blipFill>
          <p:spPr bwMode="auto">
            <a:xfrm>
              <a:off x="5917917" y="2374639"/>
              <a:ext cx="136339" cy="1638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 bwMode="auto">
            <a:xfrm>
              <a:off x="6071062" y="3252650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 extrusionOk="0">
                  <a:moveTo>
                    <a:pt x="387211" y="0"/>
                  </a:moveTo>
                  <a:lnTo>
                    <a:pt x="0" y="448877"/>
                  </a:lnTo>
                </a:path>
              </a:pathLst>
            </a:custGeom>
            <a:grpFill/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/>
            <a:stretch/>
          </p:blipFill>
          <p:spPr bwMode="auto">
            <a:xfrm>
              <a:off x="5972073" y="3656411"/>
              <a:ext cx="149015" cy="1575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 bwMode="auto">
          <a:xfrm>
            <a:off x="6531298" y="2732696"/>
            <a:ext cx="20491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75">
                <a:latin typeface="Microsoft Sans Serif"/>
                <a:cs typeface="Microsoft Sans Serif"/>
              </a:rPr>
              <a:t>remember</a:t>
            </a:r>
            <a:r>
              <a:rPr sz="1600" spc="-30">
                <a:latin typeface="Microsoft Sans Serif"/>
                <a:cs typeface="Microsoft Sans Serif"/>
              </a:rPr>
              <a:t> </a:t>
            </a:r>
            <a:r>
              <a:rPr sz="1600" spc="95">
                <a:latin typeface="Microsoft Sans Serif"/>
                <a:cs typeface="Microsoft Sans Serif"/>
              </a:rPr>
              <a:t>to</a:t>
            </a:r>
            <a:r>
              <a:rPr sz="1600" spc="-30">
                <a:latin typeface="Microsoft Sans Serif"/>
                <a:cs typeface="Microsoft Sans Serif"/>
              </a:rPr>
              <a:t> </a:t>
            </a:r>
            <a:r>
              <a:rPr sz="1600" spc="10">
                <a:latin typeface="Microsoft Sans Serif"/>
                <a:cs typeface="Microsoft Sans Serif"/>
              </a:rPr>
              <a:t>select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b="1" spc="2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600" b="1" spc="-4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35">
                <a:latin typeface="Microsoft Sans Serif"/>
                <a:cs typeface="Microsoft Sans Serif"/>
              </a:rPr>
              <a:t>results </a:t>
            </a:r>
            <a:r>
              <a:rPr sz="1600" spc="90">
                <a:latin typeface="Microsoft Sans Serif"/>
                <a:cs typeface="Microsoft Sans Serif"/>
              </a:rPr>
              <a:t>for </a:t>
            </a:r>
            <a:r>
              <a:rPr sz="1600" spc="70">
                <a:latin typeface="Microsoft Sans Serif"/>
                <a:cs typeface="Microsoft Sans Serif"/>
              </a:rPr>
              <a:t>your </a:t>
            </a:r>
            <a:r>
              <a:rPr sz="1600" spc="60">
                <a:latin typeface="Microsoft Sans Serif"/>
                <a:cs typeface="Microsoft Sans Serif"/>
              </a:rPr>
              <a:t>ﬁnal </a:t>
            </a:r>
            <a:r>
              <a:rPr sz="1600" spc="65">
                <a:latin typeface="Microsoft Sans Serif"/>
                <a:cs typeface="Microsoft Sans Serif"/>
              </a:rPr>
              <a:t> </a:t>
            </a:r>
            <a:r>
              <a:rPr sz="1600" spc="10">
                <a:latin typeface="Microsoft Sans Serif"/>
                <a:cs typeface="Microsoft Sans Serif"/>
              </a:rPr>
              <a:t>scores </a:t>
            </a:r>
            <a:r>
              <a:rPr sz="1600" spc="60">
                <a:latin typeface="Microsoft Sans Serif"/>
                <a:cs typeface="Microsoft Sans Serif"/>
              </a:rPr>
              <a:t>before </a:t>
            </a:r>
            <a:r>
              <a:rPr sz="1600" spc="65">
                <a:latin typeface="Microsoft Sans Serif"/>
                <a:cs typeface="Microsoft Sans Serif"/>
              </a:rPr>
              <a:t>the </a:t>
            </a:r>
            <a:r>
              <a:rPr sz="1600" spc="70">
                <a:latin typeface="Microsoft Sans Serif"/>
                <a:cs typeface="Microsoft Sans Serif"/>
              </a:rPr>
              <a:t> </a:t>
            </a:r>
            <a:r>
              <a:rPr sz="1600" spc="65">
                <a:latin typeface="Microsoft Sans Serif"/>
                <a:cs typeface="Microsoft Sans Serif"/>
              </a:rPr>
              <a:t>competition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spc="20">
                <a:latin typeface="Microsoft Sans Serif"/>
                <a:cs typeface="Microsoft Sans Serif"/>
              </a:rPr>
              <a:t>ends!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3349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Grading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205740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0">
                <a:solidFill>
                  <a:srgbClr val="009668"/>
                </a:solidFill>
                <a:latin typeface="Microsoft Sans Serif"/>
                <a:cs typeface="Microsoft Sans Serif"/>
              </a:rPr>
              <a:t>Simple</a:t>
            </a:r>
            <a:r>
              <a:rPr sz="1800" spc="-7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009668"/>
                </a:solidFill>
                <a:latin typeface="Microsoft Sans Serif"/>
                <a:cs typeface="Microsoft Sans Serif"/>
              </a:rPr>
              <a:t>baseline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0">
                <a:solidFill>
                  <a:srgbClr val="009668"/>
                </a:solidFill>
                <a:latin typeface="Microsoft Sans Serif"/>
                <a:cs typeface="Microsoft Sans Serif"/>
              </a:rPr>
              <a:t>Simple</a:t>
            </a:r>
            <a:r>
              <a:rPr sz="1800" spc="-7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009668"/>
                </a:solidFill>
                <a:latin typeface="Microsoft Sans Serif"/>
                <a:cs typeface="Microsoft Sans Serif"/>
              </a:rPr>
              <a:t>baseline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2749465" y="1289057"/>
            <a:ext cx="1178033" cy="65658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(public)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 (private)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4131072" y="1309504"/>
            <a:ext cx="3871011" cy="2233929"/>
          </a:xfrm>
          <a:prstGeom prst="rect">
            <a:avLst/>
          </a:prstGeom>
        </p:spPr>
        <p:txBody>
          <a:bodyPr vert="horz" wrap="square" lIns="0" tIns="53339" rIns="0" bIns="0" rtlCol="0">
            <a:noAutofit/>
          </a:bodyPr>
          <a:lstStyle/>
          <a:p>
            <a:pPr marL="53974">
              <a:lnSpc>
                <a:spcPct val="100000"/>
              </a:lnSpc>
              <a:spcBef>
                <a:spcPts val="420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(sample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code)</a:t>
            </a:r>
            <a:endParaRPr sz="1800" dirty="0">
              <a:latin typeface="Microsoft Sans Serif"/>
              <a:cs typeface="Microsoft Sans Serif"/>
            </a:endParaRPr>
          </a:p>
          <a:p>
            <a:pPr marL="3175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(sample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code)</a:t>
            </a:r>
            <a:endParaRPr sz="1800" dirty="0">
              <a:latin typeface="Microsoft Sans Serif"/>
              <a:cs typeface="Microsoft Sans Serif"/>
            </a:endParaRPr>
          </a:p>
          <a:p>
            <a:pPr marL="3937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17145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3429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20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+4</a:t>
            </a:r>
            <a:r>
              <a:rPr sz="18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pts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475248" y="1961141"/>
            <a:ext cx="4457667" cy="29971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85">
                <a:solidFill>
                  <a:srgbClr val="FF9800"/>
                </a:solidFill>
                <a:latin typeface="Microsoft Sans Serif"/>
                <a:cs typeface="Microsoft Sans Serif"/>
              </a:rPr>
              <a:t>Medium</a:t>
            </a:r>
            <a:r>
              <a:rPr sz="1800" spc="-25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FF9800"/>
                </a:solidFill>
                <a:latin typeface="Microsoft Sans Serif"/>
                <a:cs typeface="Microsoft Sans Serif"/>
              </a:rPr>
              <a:t>baseline</a:t>
            </a:r>
            <a:r>
              <a:rPr sz="1800" spc="5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(public)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475248" y="2276609"/>
            <a:ext cx="4341250" cy="29971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85">
                <a:solidFill>
                  <a:srgbClr val="FF9800"/>
                </a:solidFill>
                <a:latin typeface="Microsoft Sans Serif"/>
                <a:cs typeface="Microsoft Sans Serif"/>
              </a:rPr>
              <a:t>Medium</a:t>
            </a:r>
            <a:r>
              <a:rPr sz="1800" spc="-25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FF9800"/>
                </a:solidFill>
                <a:latin typeface="Microsoft Sans Serif"/>
                <a:cs typeface="Microsoft Sans Serif"/>
              </a:rPr>
              <a:t>baseline</a:t>
            </a:r>
            <a:r>
              <a:rPr sz="1800" spc="10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(private)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475248" y="2550929"/>
            <a:ext cx="4584667" cy="656589"/>
          </a:xfrm>
          <a:prstGeom prst="rect">
            <a:avLst/>
          </a:prstGeom>
        </p:spPr>
        <p:txBody>
          <a:bodyPr vert="horz" wrap="square" lIns="0" tIns="53339" rIns="0" bIns="0" rtlCol="0">
            <a:no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  <a:tab pos="2266950" algn="l"/>
              </a:tabLst>
              <a:defRPr/>
            </a:pPr>
            <a:r>
              <a:rPr sz="1800" spc="30">
                <a:solidFill>
                  <a:srgbClr val="EE6C00"/>
                </a:solidFill>
                <a:latin typeface="Microsoft Sans Serif"/>
                <a:cs typeface="Microsoft Sans Serif"/>
              </a:rPr>
              <a:t>Strong</a:t>
            </a:r>
            <a:r>
              <a:rPr sz="1800" spc="40">
                <a:solidFill>
                  <a:srgbClr val="EE6C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EE6C00"/>
                </a:solidFill>
                <a:latin typeface="Microsoft Sans Serif"/>
                <a:cs typeface="Microsoft Sans Serif"/>
              </a:rPr>
              <a:t>baseline	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(public)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  <a:tab pos="2266950" algn="l"/>
              </a:tabLst>
              <a:defRPr/>
            </a:pPr>
            <a:r>
              <a:rPr sz="1800" spc="30">
                <a:solidFill>
                  <a:srgbClr val="EE6C00"/>
                </a:solidFill>
                <a:latin typeface="Microsoft Sans Serif"/>
                <a:cs typeface="Microsoft Sans Serif"/>
              </a:rPr>
              <a:t>Strong</a:t>
            </a:r>
            <a:r>
              <a:rPr sz="1800" spc="40">
                <a:solidFill>
                  <a:srgbClr val="EE6C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EE6C00"/>
                </a:solidFill>
                <a:latin typeface="Microsoft Sans Serif"/>
                <a:cs typeface="Microsoft Sans Serif"/>
              </a:rPr>
              <a:t>baseline	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(private)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475249" y="3223014"/>
            <a:ext cx="321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Upload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zh-TW"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數位學苑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837020" y="4157733"/>
            <a:ext cx="3900478" cy="33019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spc="20">
                <a:solidFill>
                  <a:srgbClr val="685D46"/>
                </a:solidFill>
                <a:latin typeface="Microsoft Sans Serif"/>
                <a:cs typeface="Microsoft Sans Serif"/>
              </a:rPr>
              <a:t>Total:</a:t>
            </a:r>
            <a:r>
              <a:rPr sz="2000" spc="-4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5">
                <a:solidFill>
                  <a:srgbClr val="685D46"/>
                </a:solidFill>
                <a:latin typeface="Arial"/>
                <a:cs typeface="Arial"/>
              </a:rPr>
              <a:t>10</a:t>
            </a:r>
            <a:r>
              <a:rPr sz="2000" b="1" spc="-7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000" spc="65">
                <a:solidFill>
                  <a:srgbClr val="685D46"/>
                </a:solidFill>
                <a:latin typeface="Microsoft Sans Serif"/>
                <a:cs typeface="Microsoft Sans Serif"/>
              </a:rPr>
              <a:t>pts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7429FC4-A6EF-7579-219B-17DD27F44776}"/>
              </a:ext>
            </a:extLst>
          </p:cNvPr>
          <p:cNvSpPr txBox="1"/>
          <p:nvPr/>
        </p:nvSpPr>
        <p:spPr bwMode="auto">
          <a:xfrm>
            <a:off x="475248" y="3651870"/>
            <a:ext cx="41687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lang="zh-TW" altLang="en-US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期末分數換算，該題得分*</a:t>
            </a:r>
            <a:r>
              <a:rPr lang="en-US" altLang="zh-TW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1.25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685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Grading - Kaggle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330206"/>
            <a:ext cx="590867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We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685D46"/>
                </a:solidFill>
                <a:latin typeface="Microsoft Sans Serif"/>
                <a:cs typeface="Microsoft Sans Serif"/>
              </a:rPr>
              <a:t>might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change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strong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baseline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it’s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too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hard.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796179-3086-5CB2-D088-341CB93F3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0" y="2139702"/>
            <a:ext cx="8223860" cy="14482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510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Grading - Bonus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330206"/>
            <a:ext cx="7667625" cy="2719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got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10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points,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we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make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25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800" b="1" spc="-2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whole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class.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685D46"/>
              </a:buClr>
              <a:buFont typeface="Arial MT"/>
              <a:buChar char="●"/>
              <a:defRPr/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85D46"/>
              </a:buClr>
              <a:buFont typeface="Arial MT"/>
              <a:buChar char="●"/>
              <a:defRPr/>
            </a:pPr>
            <a:endParaRPr sz="1900">
              <a:latin typeface="Microsoft Sans Serif"/>
              <a:cs typeface="Microsoft Sans Serif"/>
            </a:endParaRPr>
          </a:p>
          <a:p>
            <a:pPr marL="379095" marR="508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5">
                <a:solidFill>
                  <a:srgbClr val="685D46"/>
                </a:solidFill>
                <a:latin typeface="Microsoft Sans Serif"/>
                <a:cs typeface="Microsoft Sans Serif"/>
              </a:rPr>
              <a:t>case,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also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b="1" spc="-2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-55">
                <a:solidFill>
                  <a:srgbClr val="685D46"/>
                </a:solidFill>
                <a:latin typeface="Arial"/>
                <a:cs typeface="Arial"/>
              </a:rPr>
              <a:t>PDF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0">
                <a:solidFill>
                  <a:srgbClr val="685D46"/>
                </a:solidFill>
                <a:latin typeface="Arial"/>
                <a:cs typeface="Arial"/>
              </a:rPr>
              <a:t>report</a:t>
            </a:r>
            <a:r>
              <a:rPr sz="1800" b="1" spc="-3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5">
                <a:solidFill>
                  <a:srgbClr val="685D46"/>
                </a:solidFill>
                <a:latin typeface="Arial"/>
                <a:cs typeface="Arial"/>
              </a:rPr>
              <a:t>brieﬂy</a:t>
            </a:r>
            <a:r>
              <a:rPr sz="1800" b="1" spc="-3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0">
                <a:solidFill>
                  <a:srgbClr val="685D46"/>
                </a:solidFill>
                <a:latin typeface="Arial"/>
                <a:cs typeface="Arial"/>
              </a:rPr>
              <a:t>describing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0">
                <a:solidFill>
                  <a:srgbClr val="685D46"/>
                </a:solidFill>
                <a:latin typeface="Arial"/>
                <a:cs typeface="Arial"/>
              </a:rPr>
              <a:t>your </a:t>
            </a:r>
            <a:r>
              <a:rPr sz="1800" b="1" spc="-483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5">
                <a:solidFill>
                  <a:srgbClr val="685D46"/>
                </a:solidFill>
                <a:latin typeface="Arial"/>
                <a:cs typeface="Arial"/>
              </a:rPr>
              <a:t>methods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,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get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bonus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15">
                <a:solidFill>
                  <a:srgbClr val="685D46"/>
                </a:solidFill>
                <a:latin typeface="Arial"/>
                <a:cs typeface="Arial"/>
              </a:rPr>
              <a:t>0.5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5">
                <a:solidFill>
                  <a:srgbClr val="685D46"/>
                </a:solidFill>
                <a:latin typeface="Arial"/>
                <a:cs typeface="Arial"/>
              </a:rPr>
              <a:t>pt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379095">
              <a:lnSpc>
                <a:spcPct val="100000"/>
              </a:lnSpc>
              <a:spcBef>
                <a:spcPts val="325"/>
              </a:spcBef>
              <a:defRPr/>
            </a:pP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(your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report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also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available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all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students)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35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u="sng" spc="40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docs.google.com/document/d/1tGRCzLBWuGT3G7G87e3tZ0LQ-ivWVxA0JYlIxfV63kc/edit?usp=sharing"/>
              </a:rPr>
              <a:t>Report</a:t>
            </a:r>
            <a:r>
              <a:rPr sz="1800" u="sng" spc="-50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docs.google.com/document/d/1tGRCzLBWuGT3G7G87e3tZ0LQ-ivWVxA0JYlIxfV63kc/edit?usp=sharing"/>
              </a:rPr>
              <a:t> </a:t>
            </a:r>
            <a:r>
              <a:rPr sz="1800" u="sng" spc="75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docs.google.com/document/d/1tGRCzLBWuGT3G7G87e3tZ0LQ-ivWVxA0JYlIxfV63kc/edit?usp=sharing"/>
              </a:rPr>
              <a:t>template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571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Code Submission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6939280" cy="29946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lang="zh-TW" sz="1800" b="1" spc="50">
                <a:solidFill>
                  <a:srgbClr val="685D46"/>
                </a:solidFill>
                <a:latin typeface="Arial"/>
                <a:cs typeface="Arial"/>
              </a:rPr>
              <a:t>數位學苑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(4pts)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Compress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report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into</a:t>
            </a:r>
            <a:endParaRPr sz="1800">
              <a:latin typeface="Microsoft Sans Serif"/>
              <a:cs typeface="Microsoft Sans Serif"/>
            </a:endParaRPr>
          </a:p>
          <a:p>
            <a:pPr marL="2953385">
              <a:lnSpc>
                <a:spcPct val="100000"/>
              </a:lnSpc>
              <a:spcBef>
                <a:spcPts val="1200"/>
              </a:spcBef>
              <a:defRPr/>
            </a:pPr>
            <a:r>
              <a:rPr sz="1800" b="1" spc="-35">
                <a:latin typeface="Trebuchet MS"/>
                <a:cs typeface="Trebuchet MS"/>
              </a:rPr>
              <a:t>&lt;student</a:t>
            </a:r>
            <a:r>
              <a:rPr sz="1800" b="1" spc="310">
                <a:latin typeface="Trebuchet MS"/>
                <a:cs typeface="Trebuchet MS"/>
              </a:rPr>
              <a:t> </a:t>
            </a:r>
            <a:r>
              <a:rPr sz="1800" b="1" spc="-55">
                <a:latin typeface="Trebuchet MS"/>
                <a:cs typeface="Trebuchet MS"/>
              </a:rPr>
              <a:t>ID&gt;_hw1.zip</a:t>
            </a:r>
            <a:endParaRPr sz="1800">
              <a:latin typeface="Trebuchet MS"/>
              <a:cs typeface="Trebuchet MS"/>
            </a:endParaRPr>
          </a:p>
          <a:p>
            <a:pPr marL="836294">
              <a:lnSpc>
                <a:spcPct val="100000"/>
              </a:lnSpc>
              <a:spcBef>
                <a:spcPts val="1200"/>
              </a:spcBef>
              <a:defRPr/>
            </a:pPr>
            <a:r>
              <a:rPr sz="1800" b="1" spc="85">
                <a:solidFill>
                  <a:srgbClr val="685D46"/>
                </a:solidFill>
                <a:latin typeface="Trebuchet MS"/>
                <a:cs typeface="Trebuchet MS"/>
              </a:rPr>
              <a:t>e.g.</a:t>
            </a:r>
            <a:r>
              <a:rPr sz="1800" b="1" spc="34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lang="en-US" sz="1800" b="1" spc="-120">
                <a:solidFill>
                  <a:srgbClr val="685D46"/>
                </a:solidFill>
                <a:latin typeface="Trebuchet MS"/>
                <a:cs typeface="Trebuchet MS"/>
              </a:rPr>
              <a:t>410785007</a:t>
            </a:r>
            <a:r>
              <a:rPr sz="1800" b="1" spc="-120">
                <a:solidFill>
                  <a:srgbClr val="685D46"/>
                </a:solidFill>
                <a:latin typeface="Trebuchet MS"/>
                <a:cs typeface="Trebuchet MS"/>
              </a:rPr>
              <a:t>_hw1.zip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/>
            </a:pPr>
            <a:endParaRPr sz="2100">
              <a:latin typeface="Trebuchet MS"/>
              <a:cs typeface="Trebuchet MS"/>
            </a:endParaRPr>
          </a:p>
          <a:p>
            <a:pPr marL="836294" lvl="1" indent="-36703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We</a:t>
            </a:r>
            <a:r>
              <a:rPr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FF0000"/>
                </a:solidFill>
                <a:latin typeface="Microsoft Sans Serif"/>
                <a:cs typeface="Microsoft Sans Serif"/>
              </a:rPr>
              <a:t>can</a:t>
            </a:r>
            <a:r>
              <a:rPr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FF0000"/>
                </a:solidFill>
                <a:latin typeface="Microsoft Sans Serif"/>
                <a:cs typeface="Microsoft Sans Serif"/>
              </a:rPr>
              <a:t>only</a:t>
            </a:r>
            <a:r>
              <a:rPr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see</a:t>
            </a:r>
            <a:r>
              <a:rPr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FF0000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FF0000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submission.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0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45">
                <a:solidFill>
                  <a:srgbClr val="FF0000"/>
                </a:solidFill>
                <a:latin typeface="Microsoft Sans Serif"/>
                <a:cs typeface="Microsoft Sans Serif"/>
              </a:rPr>
              <a:t>Do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FF0000"/>
                </a:solidFill>
                <a:latin typeface="Microsoft Sans Serif"/>
                <a:cs typeface="Microsoft Sans Serif"/>
              </a:rPr>
              <a:t>submit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FF0000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FF0000"/>
                </a:solidFill>
                <a:latin typeface="Microsoft Sans Serif"/>
                <a:cs typeface="Microsoft Sans Serif"/>
              </a:rPr>
              <a:t>model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10">
                <a:solidFill>
                  <a:srgbClr val="FF0000"/>
                </a:solidFill>
                <a:latin typeface="Microsoft Sans Serif"/>
                <a:cs typeface="Microsoft Sans Serif"/>
              </a:rPr>
              <a:t>or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FF0000"/>
                </a:solidFill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50">
                <a:solidFill>
                  <a:srgbClr val="FF0000"/>
                </a:solidFill>
                <a:latin typeface="Microsoft Sans Serif"/>
                <a:cs typeface="Microsoft Sans Serif"/>
              </a:rPr>
              <a:t>If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FF0000"/>
                </a:solidFill>
                <a:latin typeface="Microsoft Sans Serif"/>
                <a:cs typeface="Microsoft Sans Serif"/>
              </a:rPr>
              <a:t>your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FF0000"/>
                </a:solidFill>
                <a:latin typeface="Microsoft Sans Serif"/>
                <a:cs typeface="Microsoft Sans Serif"/>
              </a:rPr>
              <a:t>code</a:t>
            </a:r>
            <a:r>
              <a:rPr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FF0000"/>
                </a:solidFill>
                <a:latin typeface="Microsoft Sans Serif"/>
                <a:cs typeface="Microsoft Sans Serif"/>
              </a:rPr>
              <a:t>reasonable,</a:t>
            </a:r>
            <a:r>
              <a:rPr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FF0000"/>
                </a:solidFill>
                <a:latin typeface="Microsoft Sans Serif"/>
                <a:cs typeface="Microsoft Sans Serif"/>
              </a:rPr>
              <a:t>your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semester</a:t>
            </a:r>
            <a:r>
              <a:rPr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grade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0.9.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632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Code Submission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628523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must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specify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source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code.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70">
                <a:solidFill>
                  <a:srgbClr val="685D46"/>
                </a:solidFill>
                <a:latin typeface="Microsoft Sans Serif"/>
                <a:cs typeface="Microsoft Sans Serif"/>
              </a:rPr>
              <a:t>E.g.,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add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35">
                <a:solidFill>
                  <a:srgbClr val="685D46"/>
                </a:solidFill>
                <a:latin typeface="Arial"/>
                <a:cs typeface="Arial"/>
              </a:rPr>
              <a:t>Reference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block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at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4">
                <a:solidFill>
                  <a:srgbClr val="685D46"/>
                </a:solidFill>
                <a:latin typeface="Microsoft Sans Serif"/>
                <a:cs typeface="Microsoft Sans Serif"/>
              </a:rPr>
              <a:t>bottom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code.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195676" y="2615026"/>
            <a:ext cx="8741828" cy="827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2587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Outline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128008"/>
            <a:ext cx="2274570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Objectives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Task</a:t>
            </a:r>
            <a:r>
              <a:rPr sz="1800" spc="-4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Description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Evaluation</a:t>
            </a:r>
            <a:r>
              <a:rPr sz="1800" spc="-4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Metric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Kaggle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Grading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8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Submission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Deadlines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Hints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Regulations</a:t>
            </a:r>
            <a:r>
              <a:rPr sz="1800" spc="-7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again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Useful</a:t>
            </a:r>
            <a:r>
              <a:rPr sz="1800" spc="-5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Links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510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Code Submission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5819140" cy="15576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.zip</a:t>
            </a:r>
            <a:r>
              <a:rPr sz="1800" spc="-433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ﬁl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shoul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d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includ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only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b="1" spc="-15">
                <a:solidFill>
                  <a:srgbClr val="685D46"/>
                </a:solidFill>
                <a:latin typeface="Arial"/>
                <a:cs typeface="Arial"/>
              </a:rPr>
              <a:t>Cod</a:t>
            </a:r>
            <a:r>
              <a:rPr sz="1800" b="1" spc="-1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: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eithe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.py</a:t>
            </a:r>
            <a:r>
              <a:rPr sz="1800" spc="-433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11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.ipynb</a:t>
            </a:r>
            <a:endParaRPr sz="1800">
              <a:latin typeface="SimSun"/>
              <a:cs typeface="SimSun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b="1" spc="45">
                <a:solidFill>
                  <a:srgbClr val="685D46"/>
                </a:solidFill>
                <a:latin typeface="Arial"/>
                <a:cs typeface="Arial"/>
              </a:rPr>
              <a:t>Repor</a:t>
            </a:r>
            <a:r>
              <a:rPr sz="1800" b="1" spc="30">
                <a:solidFill>
                  <a:srgbClr val="685D46"/>
                </a:solidFill>
                <a:latin typeface="Arial"/>
                <a:cs typeface="Arial"/>
              </a:rPr>
              <a:t>t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: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.pdf</a:t>
            </a:r>
            <a:r>
              <a:rPr sz="1800" spc="-433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(onl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y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>
                <a:solidFill>
                  <a:srgbClr val="685D46"/>
                </a:solidFill>
                <a:latin typeface="Microsoft Sans Serif"/>
                <a:cs typeface="Microsoft Sans Serif"/>
              </a:rPr>
              <a:t>fo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r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thos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wh</a:t>
            </a: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o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ge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0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points)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685D46"/>
              </a:buClr>
              <a:buFont typeface="Arial MT"/>
              <a:buChar char="○"/>
              <a:defRPr/>
            </a:pPr>
            <a:endParaRPr sz="215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Example: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3050328" y="3131424"/>
            <a:ext cx="3043351" cy="1497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45561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Code Submission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338836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How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download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code </a:t>
            </a:r>
            <a:r>
              <a:rPr sz="1800" spc="-46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20">
                <a:solidFill>
                  <a:srgbClr val="685D46"/>
                </a:solidFill>
                <a:latin typeface="Microsoft Sans Serif"/>
                <a:cs typeface="Microsoft Sans Serif"/>
              </a:rPr>
              <a:t>from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Google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5">
                <a:solidFill>
                  <a:srgbClr val="685D46"/>
                </a:solidFill>
                <a:latin typeface="Microsoft Sans Serif"/>
                <a:cs typeface="Microsoft Sans Serif"/>
              </a:rPr>
              <a:t>Colab?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 bwMode="auto">
          <a:xfrm>
            <a:off x="4854362" y="290012"/>
            <a:ext cx="2813685" cy="4509770"/>
            <a:chOff x="4854362" y="290012"/>
            <a:chExt cx="2813685" cy="450977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/>
          </p:blipFill>
          <p:spPr bwMode="auto">
            <a:xfrm>
              <a:off x="4940827" y="308275"/>
              <a:ext cx="2726873" cy="44913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 bwMode="auto">
            <a:xfrm>
              <a:off x="4868650" y="304300"/>
              <a:ext cx="402590" cy="285115"/>
            </a:xfrm>
            <a:custGeom>
              <a:avLst/>
              <a:gdLst/>
              <a:ahLst/>
              <a:cxnLst/>
              <a:rect l="l" t="t" r="r" b="b"/>
              <a:pathLst>
                <a:path w="402589" h="285115" extrusionOk="0">
                  <a:moveTo>
                    <a:pt x="0" y="0"/>
                  </a:moveTo>
                  <a:lnTo>
                    <a:pt x="402299" y="0"/>
                  </a:lnTo>
                  <a:lnTo>
                    <a:pt x="402299" y="284699"/>
                  </a:lnTo>
                  <a:lnTo>
                    <a:pt x="0" y="2846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7" name="object 7"/>
          <p:cNvGrpSpPr/>
          <p:nvPr/>
        </p:nvGrpSpPr>
        <p:grpSpPr bwMode="auto">
          <a:xfrm>
            <a:off x="3821450" y="4396863"/>
            <a:ext cx="966469" cy="123189"/>
            <a:chOff x="3821450" y="4396863"/>
            <a:chExt cx="966469" cy="123189"/>
          </a:xfrm>
        </p:grpSpPr>
        <p:sp>
          <p:nvSpPr>
            <p:cNvPr id="8" name="object 8"/>
            <p:cNvSpPr/>
            <p:nvPr/>
          </p:nvSpPr>
          <p:spPr bwMode="auto">
            <a:xfrm>
              <a:off x="3821450" y="4458349"/>
              <a:ext cx="822960" cy="0"/>
            </a:xfrm>
            <a:custGeom>
              <a:avLst/>
              <a:gdLst/>
              <a:ahLst/>
              <a:cxnLst/>
              <a:rect l="l" t="t" r="r" b="b"/>
              <a:pathLst>
                <a:path w="822960" extrusionOk="0">
                  <a:moveTo>
                    <a:pt x="0" y="0"/>
                  </a:moveTo>
                  <a:lnTo>
                    <a:pt x="822449" y="0"/>
                  </a:lnTo>
                </a:path>
              </a:pathLst>
            </a:custGeom>
            <a:grpFill/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/>
            <a:stretch/>
          </p:blipFill>
          <p:spPr bwMode="auto">
            <a:xfrm>
              <a:off x="4629612" y="4396863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548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Code Submission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7793355" cy="8686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How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compress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folder?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Method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(for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Windows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users)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13690">
              <a:lnSpc>
                <a:spcPct val="100000"/>
              </a:lnSpc>
              <a:spcBef>
                <a:spcPts val="355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100" u="sng" spc="25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support.microsoft.com/en-us/windows/zip-and-unzip-files-f6dde0a7-0fec-8294-e1d3-703ed85e7ebc"/>
              </a:rPr>
              <a:t>https://support.microsoft.com/en-us/windows/zip-and-unzip-ﬁles-f6dde0a7-0fec-8294-e1d3-703ed85e7ebc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 bwMode="auto">
          <a:xfrm>
            <a:off x="2313975" y="2348450"/>
            <a:ext cx="4516120" cy="2547620"/>
            <a:chOff x="2313975" y="2348450"/>
            <a:chExt cx="4516120" cy="2547620"/>
          </a:xfrm>
        </p:grpSpPr>
        <p:pic>
          <p:nvPicPr>
            <p:cNvPr id="5" name="object 5"/>
            <p:cNvPicPr/>
            <p:nvPr/>
          </p:nvPicPr>
          <p:blipFill>
            <a:blip r:embed="rId3"/>
            <a:stretch/>
          </p:blipFill>
          <p:spPr bwMode="auto">
            <a:xfrm>
              <a:off x="2313975" y="2348450"/>
              <a:ext cx="4516047" cy="25472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 bwMode="auto">
            <a:xfrm>
              <a:off x="5793549" y="348396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 extrusionOk="0">
                  <a:moveTo>
                    <a:pt x="0" y="194999"/>
                  </a:moveTo>
                  <a:lnTo>
                    <a:pt x="5150" y="150288"/>
                  </a:lnTo>
                  <a:lnTo>
                    <a:pt x="19819" y="109243"/>
                  </a:lnTo>
                  <a:lnTo>
                    <a:pt x="42839" y="73037"/>
                  </a:lnTo>
                  <a:lnTo>
                    <a:pt x="73037" y="42839"/>
                  </a:lnTo>
                  <a:lnTo>
                    <a:pt x="109243" y="19819"/>
                  </a:lnTo>
                  <a:lnTo>
                    <a:pt x="150288" y="5150"/>
                  </a:lnTo>
                  <a:lnTo>
                    <a:pt x="194999" y="0"/>
                  </a:lnTo>
                  <a:lnTo>
                    <a:pt x="233220" y="3781"/>
                  </a:lnTo>
                  <a:lnTo>
                    <a:pt x="303186" y="32762"/>
                  </a:lnTo>
                  <a:lnTo>
                    <a:pt x="332885" y="57113"/>
                  </a:lnTo>
                  <a:lnTo>
                    <a:pt x="357237" y="86813"/>
                  </a:lnTo>
                  <a:lnTo>
                    <a:pt x="386218" y="156779"/>
                  </a:lnTo>
                  <a:lnTo>
                    <a:pt x="389999" y="194999"/>
                  </a:lnTo>
                  <a:lnTo>
                    <a:pt x="384849" y="239711"/>
                  </a:lnTo>
                  <a:lnTo>
                    <a:pt x="370180" y="280755"/>
                  </a:lnTo>
                  <a:lnTo>
                    <a:pt x="347160" y="316962"/>
                  </a:lnTo>
                  <a:lnTo>
                    <a:pt x="316962" y="347160"/>
                  </a:lnTo>
                  <a:lnTo>
                    <a:pt x="280756" y="370179"/>
                  </a:lnTo>
                  <a:lnTo>
                    <a:pt x="239711" y="384849"/>
                  </a:lnTo>
                  <a:lnTo>
                    <a:pt x="194999" y="389999"/>
                  </a:lnTo>
                  <a:lnTo>
                    <a:pt x="150288" y="384849"/>
                  </a:lnTo>
                  <a:lnTo>
                    <a:pt x="109243" y="370179"/>
                  </a:lnTo>
                  <a:lnTo>
                    <a:pt x="73037" y="347160"/>
                  </a:lnTo>
                  <a:lnTo>
                    <a:pt x="42839" y="316962"/>
                  </a:lnTo>
                  <a:lnTo>
                    <a:pt x="19819" y="280755"/>
                  </a:lnTo>
                  <a:lnTo>
                    <a:pt x="5150" y="239711"/>
                  </a:lnTo>
                  <a:lnTo>
                    <a:pt x="0" y="194999"/>
                  </a:lnTo>
                  <a:close/>
                </a:path>
              </a:pathLst>
            </a:custGeom>
            <a:grpFill/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7" name="object 7"/>
          <p:cNvSpPr txBox="1"/>
          <p:nvPr/>
        </p:nvSpPr>
        <p:spPr bwMode="auto">
          <a:xfrm>
            <a:off x="5923689" y="353430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 bwMode="auto">
          <a:xfrm>
            <a:off x="2013174" y="3693211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 extrusionOk="0">
                <a:moveTo>
                  <a:pt x="0" y="194999"/>
                </a:moveTo>
                <a:lnTo>
                  <a:pt x="5150" y="150288"/>
                </a:lnTo>
                <a:lnTo>
                  <a:pt x="19820" y="109243"/>
                </a:lnTo>
                <a:lnTo>
                  <a:pt x="42839" y="73037"/>
                </a:lnTo>
                <a:lnTo>
                  <a:pt x="73037" y="42839"/>
                </a:lnTo>
                <a:lnTo>
                  <a:pt x="109243" y="19819"/>
                </a:lnTo>
                <a:lnTo>
                  <a:pt x="150288" y="5150"/>
                </a:lnTo>
                <a:lnTo>
                  <a:pt x="194999" y="0"/>
                </a:lnTo>
                <a:lnTo>
                  <a:pt x="233220" y="3781"/>
                </a:lnTo>
                <a:lnTo>
                  <a:pt x="303186" y="32762"/>
                </a:lnTo>
                <a:lnTo>
                  <a:pt x="332885" y="57113"/>
                </a:lnTo>
                <a:lnTo>
                  <a:pt x="357237" y="86813"/>
                </a:lnTo>
                <a:lnTo>
                  <a:pt x="386218" y="156779"/>
                </a:lnTo>
                <a:lnTo>
                  <a:pt x="389999" y="194999"/>
                </a:lnTo>
                <a:lnTo>
                  <a:pt x="384849" y="239711"/>
                </a:lnTo>
                <a:lnTo>
                  <a:pt x="370179" y="280755"/>
                </a:lnTo>
                <a:lnTo>
                  <a:pt x="347160" y="316962"/>
                </a:lnTo>
                <a:lnTo>
                  <a:pt x="316962" y="347160"/>
                </a:lnTo>
                <a:lnTo>
                  <a:pt x="280756" y="370179"/>
                </a:lnTo>
                <a:lnTo>
                  <a:pt x="239711" y="384849"/>
                </a:lnTo>
                <a:lnTo>
                  <a:pt x="194999" y="389999"/>
                </a:lnTo>
                <a:lnTo>
                  <a:pt x="150288" y="384849"/>
                </a:lnTo>
                <a:lnTo>
                  <a:pt x="109243" y="370179"/>
                </a:lnTo>
                <a:lnTo>
                  <a:pt x="73037" y="347160"/>
                </a:lnTo>
                <a:lnTo>
                  <a:pt x="42839" y="316962"/>
                </a:lnTo>
                <a:lnTo>
                  <a:pt x="19820" y="280755"/>
                </a:lnTo>
                <a:lnTo>
                  <a:pt x="5150" y="239711"/>
                </a:lnTo>
                <a:lnTo>
                  <a:pt x="0" y="19499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2143314" y="374355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494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Code Submission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5071745" cy="8839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How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compress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folder?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Method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2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(for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Mac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users)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21310">
              <a:lnSpc>
                <a:spcPct val="100000"/>
              </a:lnSpc>
              <a:spcBef>
                <a:spcPts val="350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200" u="sng" spc="40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support.apple.com/guide/mac-help/mchlp2528/mac"/>
              </a:rPr>
              <a:t>https://support.apple.com/guide/mac-help/mchlp2528/mac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4645025" y="4171822"/>
            <a:ext cx="2645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-5">
                <a:latin typeface="Arial MT"/>
                <a:cs typeface="Arial MT"/>
              </a:rPr>
              <a:t>Compress</a:t>
            </a:r>
            <a:r>
              <a:rPr sz="1600" spc="-80">
                <a:latin typeface="Arial MT"/>
                <a:cs typeface="Arial MT"/>
              </a:rPr>
              <a:t> </a:t>
            </a:r>
            <a:r>
              <a:rPr sz="1600">
                <a:latin typeface="Arial MT"/>
                <a:cs typeface="Arial MT"/>
              </a:rPr>
              <a:t>“b06901020_hw1”</a:t>
            </a:r>
          </a:p>
        </p:txBody>
      </p:sp>
      <p:pic>
        <p:nvPicPr>
          <p:cNvPr id="5" name="object 5"/>
          <p:cNvPicPr/>
          <p:nvPr/>
        </p:nvPicPr>
        <p:blipFill>
          <a:blip r:embed="rId3"/>
          <a:stretch/>
        </p:blipFill>
        <p:spPr bwMode="auto">
          <a:xfrm>
            <a:off x="1364600" y="2453925"/>
            <a:ext cx="3079174" cy="22414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6168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Code Submission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6510020" cy="20599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How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compress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folder?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Method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(command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line)</a:t>
            </a:r>
            <a:endParaRPr sz="1800">
              <a:latin typeface="Microsoft Sans Serif"/>
              <a:cs typeface="Microsoft Sans Serif"/>
            </a:endParaRPr>
          </a:p>
          <a:p>
            <a:pPr marL="2140585" algn="ctr">
              <a:lnSpc>
                <a:spcPct val="100000"/>
              </a:lnSpc>
              <a:spcBef>
                <a:spcPts val="1524"/>
              </a:spcBef>
              <a:defRPr/>
            </a:pP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zip</a:t>
            </a:r>
            <a:r>
              <a:rPr sz="1800" spc="-25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-r</a:t>
            </a:r>
            <a:r>
              <a:rPr sz="1800" spc="-20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&lt;name&gt;.zip</a:t>
            </a:r>
            <a:r>
              <a:rPr sz="1800" spc="-20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&lt;directory</a:t>
            </a:r>
            <a:r>
              <a:rPr sz="1800" spc="-25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name&gt;</a:t>
            </a:r>
            <a:endParaRPr sz="1800">
              <a:latin typeface="SimSun"/>
              <a:cs typeface="SimSun"/>
            </a:endParaRPr>
          </a:p>
          <a:p>
            <a:pPr marL="379095">
              <a:lnSpc>
                <a:spcPct val="100000"/>
              </a:lnSpc>
              <a:spcBef>
                <a:spcPts val="1524"/>
              </a:spcBef>
              <a:defRPr/>
            </a:pP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e.g.</a:t>
            </a:r>
            <a:endParaRPr sz="1800">
              <a:latin typeface="SimSun"/>
              <a:cs typeface="SimSun"/>
            </a:endParaRPr>
          </a:p>
          <a:p>
            <a:pPr marL="2140585" algn="ctr">
              <a:lnSpc>
                <a:spcPct val="100000"/>
              </a:lnSpc>
              <a:spcBef>
                <a:spcPts val="1524"/>
              </a:spcBef>
              <a:defRPr/>
            </a:pP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zip</a:t>
            </a:r>
            <a:r>
              <a:rPr sz="1800" spc="-35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-r</a:t>
            </a:r>
            <a:r>
              <a:rPr sz="1800" spc="-30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685D46"/>
                </a:solidFill>
                <a:latin typeface="SimSun"/>
                <a:cs typeface="SimSun"/>
              </a:rPr>
              <a:t>410785007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_hw1.zip</a:t>
            </a:r>
            <a:r>
              <a:rPr sz="1800" spc="-30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685D46"/>
                </a:solidFill>
                <a:latin typeface="SimSun"/>
                <a:cs typeface="SimSun"/>
              </a:rPr>
              <a:t>410785007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_hw1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327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Deadlines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475247" y="1187330"/>
            <a:ext cx="6306551" cy="349903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225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-20" dirty="0">
                <a:solidFill>
                  <a:srgbClr val="685D46"/>
                </a:solidFill>
                <a:latin typeface="Arial"/>
                <a:cs typeface="Arial"/>
              </a:rPr>
              <a:t>Kaggle</a:t>
            </a:r>
            <a:endParaRPr sz="1800" dirty="0">
              <a:latin typeface="Arial"/>
              <a:cs typeface="Arial"/>
            </a:endParaRPr>
          </a:p>
          <a:p>
            <a:pPr marL="2442210" algn="ctr">
              <a:lnSpc>
                <a:spcPct val="100000"/>
              </a:lnSpc>
              <a:spcBef>
                <a:spcPts val="1500"/>
              </a:spcBef>
              <a:defRPr/>
            </a:pP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202</a:t>
            </a:r>
            <a:r>
              <a:rPr lang="en-US" altLang="zh-TW" sz="2400" b="1" spc="8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/03/</a:t>
            </a:r>
            <a:r>
              <a:rPr lang="en-US" altLang="zh-TW" sz="2400" b="1" spc="85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23:59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(UTC+8)</a:t>
            </a: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655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-15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800" b="1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85D46"/>
                </a:solidFill>
                <a:latin typeface="Arial"/>
                <a:cs typeface="Arial"/>
              </a:rPr>
              <a:t>Submission</a:t>
            </a:r>
            <a:r>
              <a:rPr sz="1800" b="1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(</a:t>
            </a:r>
            <a:r>
              <a:rPr lang="zh-TW" sz="1800" b="1" spc="40" dirty="0">
                <a:solidFill>
                  <a:srgbClr val="685D46"/>
                </a:solidFill>
                <a:latin typeface="Arial"/>
                <a:cs typeface="Arial"/>
              </a:rPr>
              <a:t>數位學苑</a:t>
            </a:r>
            <a:r>
              <a:rPr sz="1800" b="1" spc="-40" dirty="0">
                <a:solidFill>
                  <a:srgbClr val="685D46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2442210" algn="ctr">
              <a:lnSpc>
                <a:spcPct val="100000"/>
              </a:lnSpc>
              <a:spcBef>
                <a:spcPts val="1500"/>
              </a:spcBef>
              <a:defRPr/>
            </a:pP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202</a:t>
            </a:r>
            <a:r>
              <a:rPr lang="en-US" altLang="zh-TW" sz="2400" b="1" spc="8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/03/</a:t>
            </a:r>
            <a:r>
              <a:rPr lang="en-US" altLang="zh-TW" sz="2400" b="1" spc="85" dirty="0">
                <a:solidFill>
                  <a:srgbClr val="FF0000"/>
                </a:solidFill>
                <a:latin typeface="Arial"/>
                <a:cs typeface="Arial"/>
              </a:rPr>
              <a:t>22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23:59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(UTC+8)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defRPr/>
            </a:pPr>
            <a:endParaRPr sz="4600" dirty="0">
              <a:latin typeface="Arial"/>
              <a:cs typeface="Arial"/>
            </a:endParaRPr>
          </a:p>
          <a:p>
            <a:pPr marL="2449195" algn="ctr">
              <a:lnSpc>
                <a:spcPct val="100000"/>
              </a:lnSpc>
              <a:defRPr/>
            </a:pPr>
            <a:r>
              <a:rPr sz="2400" b="1" spc="114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0000"/>
                </a:solidFill>
                <a:latin typeface="Arial"/>
                <a:cs typeface="Arial"/>
              </a:rPr>
              <a:t>late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submission!</a:t>
            </a:r>
            <a:endParaRPr sz="2400" dirty="0">
              <a:latin typeface="Arial"/>
              <a:cs typeface="Arial"/>
            </a:endParaRPr>
          </a:p>
          <a:p>
            <a:pPr marL="2447290" algn="ctr">
              <a:lnSpc>
                <a:spcPct val="100000"/>
              </a:lnSpc>
              <a:defRPr/>
            </a:pPr>
            <a:r>
              <a:rPr sz="2400" b="1" spc="65" dirty="0">
                <a:solidFill>
                  <a:srgbClr val="FF0000"/>
                </a:solidFill>
                <a:latin typeface="Arial"/>
                <a:cs typeface="Arial"/>
              </a:rPr>
              <a:t>Submit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FF0000"/>
                </a:solidFill>
                <a:latin typeface="Arial"/>
                <a:cs typeface="Arial"/>
              </a:rPr>
              <a:t>early!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273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Hints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475248" y="1212857"/>
            <a:ext cx="8320584" cy="3795027"/>
          </a:xfrm>
          <a:prstGeom prst="rect">
            <a:avLst/>
          </a:prstGeom>
        </p:spPr>
        <p:txBody>
          <a:bodyPr vert="horz" wrap="square" lIns="0" tIns="53339" rIns="0" bIns="0" rtlCol="0">
            <a:no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2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r>
              <a:rPr sz="1800" b="1" spc="-6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5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u="sng" spc="15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colab.research.google.com/drive/1WtSrDp4lFQuqK0eCgmj0-SskclMdBkxy?usp=sharing"/>
              </a:rPr>
              <a:t>Sample</a:t>
            </a:r>
            <a:r>
              <a:rPr sz="1800" u="sng" spc="-55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colab.research.google.com/drive/1WtSrDp4lFQuqK0eCgmj0-SskclMdBkxy?usp=sharing"/>
              </a:rPr>
              <a:t> </a:t>
            </a:r>
            <a:r>
              <a:rPr sz="1800" u="sng" spc="30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colab.research.google.com/drive/1WtSrDp4lFQuqK0eCgmj0-SskclMdBkxy?usp=sharing"/>
              </a:rPr>
              <a:t>code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95">
                <a:solidFill>
                  <a:srgbClr val="685D46"/>
                </a:solidFill>
                <a:latin typeface="Arial"/>
                <a:cs typeface="Arial"/>
              </a:rPr>
              <a:t>Medium</a:t>
            </a:r>
            <a:r>
              <a:rPr sz="1800" b="1" spc="-7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5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i="1" spc="-55">
                <a:solidFill>
                  <a:srgbClr val="685D46"/>
                </a:solidFill>
                <a:latin typeface="Trebuchet MS"/>
                <a:cs typeface="Trebuchet MS"/>
              </a:rPr>
              <a:t>Feature</a:t>
            </a:r>
            <a:r>
              <a:rPr sz="1800" i="1" spc="-8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sz="1800" i="1" spc="-55">
                <a:solidFill>
                  <a:srgbClr val="685D46"/>
                </a:solidFill>
                <a:latin typeface="Trebuchet MS"/>
                <a:cs typeface="Trebuchet MS"/>
              </a:rPr>
              <a:t>selection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: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4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0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state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+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2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tested_positive</a:t>
            </a:r>
          </a:p>
          <a:p>
            <a:pPr marL="836293" lvl="1" indent="-367029">
              <a:lnSpc>
                <a:spcPct val="100000"/>
              </a:lnSpc>
              <a:spcBef>
                <a:spcPts val="324"/>
              </a:spcBef>
              <a:buFont typeface="Arial MT"/>
              <a:buChar char="○"/>
              <a:tabLst>
                <a:tab pos="836293" algn="l"/>
                <a:tab pos="836929" algn="l"/>
              </a:tabLst>
              <a:defRPr/>
            </a:pP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注意註解，或許能找到隱藏在code裡的bug。</a:t>
            </a: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10">
                <a:solidFill>
                  <a:srgbClr val="685D46"/>
                </a:solidFill>
                <a:latin typeface="Arial"/>
                <a:cs typeface="Arial"/>
              </a:rPr>
              <a:t>Strong</a:t>
            </a:r>
            <a:r>
              <a:rPr sz="1800" b="1" spc="-6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5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320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i="1" spc="-55">
                <a:solidFill>
                  <a:srgbClr val="685D46"/>
                </a:solidFill>
                <a:latin typeface="Trebuchet MS"/>
                <a:cs typeface="Trebuchet MS"/>
              </a:rPr>
              <a:t>Feature</a:t>
            </a:r>
            <a:r>
              <a:rPr sz="1800" i="1" spc="-8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sz="1800" i="1" spc="-55">
                <a:solidFill>
                  <a:srgbClr val="685D46"/>
                </a:solidFill>
                <a:latin typeface="Trebuchet MS"/>
                <a:cs typeface="Trebuchet MS"/>
              </a:rPr>
              <a:t>selection</a:t>
            </a:r>
            <a:r>
              <a:rPr sz="1800" i="1" spc="-65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(what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useful?)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i="1" spc="105">
                <a:solidFill>
                  <a:srgbClr val="685D46"/>
                </a:solidFill>
                <a:latin typeface="Trebuchet MS"/>
                <a:cs typeface="Trebuchet MS"/>
              </a:rPr>
              <a:t>DNN</a:t>
            </a:r>
            <a:r>
              <a:rPr sz="1800" i="1" spc="-75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sz="1800" i="1" spc="-55">
                <a:solidFill>
                  <a:srgbClr val="685D46"/>
                </a:solidFill>
                <a:latin typeface="Trebuchet MS"/>
                <a:cs typeface="Trebuchet MS"/>
              </a:rPr>
              <a:t>architecture 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(layers?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dimension?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activation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function?)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i="1" spc="-30">
                <a:solidFill>
                  <a:srgbClr val="685D46"/>
                </a:solidFill>
                <a:latin typeface="Trebuchet MS"/>
                <a:cs typeface="Trebuchet MS"/>
              </a:rPr>
              <a:t>Training</a:t>
            </a:r>
            <a:r>
              <a:rPr sz="1800" i="1" spc="-7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(mini-batch?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optimizer?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rate?)</a:t>
            </a:r>
            <a:endParaRPr sz="1800">
              <a:latin typeface="Microsoft Sans Serif"/>
              <a:cs typeface="Microsoft Sans Serif"/>
            </a:endParaRPr>
          </a:p>
          <a:p>
            <a:pPr marL="836294" indent="-367030">
              <a:lnSpc>
                <a:spcPct val="100000"/>
              </a:lnSpc>
              <a:spcBef>
                <a:spcPts val="325"/>
              </a:spcBef>
              <a:buFont typeface="Arial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i="1" spc="-10">
                <a:solidFill>
                  <a:srgbClr val="685D46"/>
                </a:solidFill>
                <a:latin typeface="Trebuchet MS"/>
                <a:cs typeface="Trebuchet MS"/>
              </a:rPr>
              <a:t>L2</a:t>
            </a:r>
            <a:r>
              <a:rPr sz="1800" i="1" spc="-12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sz="1800" i="1" spc="-35">
                <a:solidFill>
                  <a:srgbClr val="685D46"/>
                </a:solidFill>
                <a:latin typeface="Trebuchet MS"/>
                <a:cs typeface="Trebuchet MS"/>
              </a:rPr>
              <a:t>regularization</a:t>
            </a:r>
            <a:endParaRPr sz="1800">
              <a:latin typeface="Trebuchet MS"/>
              <a:cs typeface="Trebuchet MS"/>
            </a:endParaRPr>
          </a:p>
          <a:p>
            <a:pPr marL="836294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There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some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mistakes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sample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code,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20">
                <a:solidFill>
                  <a:srgbClr val="685D46"/>
                </a:solidFill>
                <a:latin typeface="Microsoft Sans Serif"/>
                <a:cs typeface="Microsoft Sans Serif"/>
              </a:rPr>
              <a:t>ﬁnd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them?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487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Regulations Again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7903845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ﬁnish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homework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own.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685D46"/>
                </a:solidFill>
                <a:latin typeface="Microsoft Sans Serif"/>
                <a:cs typeface="Microsoft Sans Serif"/>
              </a:rPr>
              <a:t>modify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prediction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ﬁles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manually.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Do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share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codes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prediction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ﬁles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any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living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creatures.</a:t>
            </a:r>
            <a:endParaRPr sz="1800">
              <a:latin typeface="Microsoft Sans Serif"/>
              <a:cs typeface="Microsoft Sans Serif"/>
            </a:endParaRPr>
          </a:p>
          <a:p>
            <a:pPr marL="379095" marR="508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Do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any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approaches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results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more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685D46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5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times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a </a:t>
            </a:r>
            <a:r>
              <a:rPr sz="1800" spc="-46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day.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2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800" b="1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9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b="1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20">
                <a:solidFill>
                  <a:srgbClr val="FF0000"/>
                </a:solidFill>
                <a:latin typeface="Arial"/>
                <a:cs typeface="Arial"/>
              </a:rPr>
              <a:t>search</a:t>
            </a:r>
            <a:r>
              <a:rPr sz="1800" b="1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800" b="1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b="1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5">
                <a:solidFill>
                  <a:srgbClr val="FF0000"/>
                </a:solidFill>
                <a:latin typeface="Arial"/>
                <a:cs typeface="Arial"/>
              </a:rPr>
              <a:t>additional</a:t>
            </a:r>
            <a:r>
              <a:rPr sz="1800" b="1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9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800" b="1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800" b="1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5">
                <a:solidFill>
                  <a:srgbClr val="FF0000"/>
                </a:solidFill>
                <a:latin typeface="Arial"/>
                <a:cs typeface="Arial"/>
              </a:rPr>
              <a:t>pre-trained</a:t>
            </a:r>
            <a:r>
              <a:rPr sz="18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25">
                <a:solidFill>
                  <a:srgbClr val="FF0000"/>
                </a:solidFill>
                <a:latin typeface="Arial"/>
                <a:cs typeface="Arial"/>
              </a:rPr>
              <a:t>models.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>
                <a:solidFill>
                  <a:srgbClr val="FF0000"/>
                </a:solidFill>
                <a:latin typeface="Arial"/>
                <a:cs typeface="Arial"/>
              </a:rPr>
              <a:t>ﬁnal</a:t>
            </a:r>
            <a:r>
              <a:rPr sz="1800" b="1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0">
                <a:solidFill>
                  <a:srgbClr val="FF0000"/>
                </a:solidFill>
                <a:latin typeface="Arial"/>
                <a:cs typeface="Arial"/>
              </a:rPr>
              <a:t>grade</a:t>
            </a:r>
            <a:r>
              <a:rPr sz="18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35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5">
                <a:solidFill>
                  <a:srgbClr val="FF0000"/>
                </a:solidFill>
                <a:latin typeface="Arial"/>
                <a:cs typeface="Arial"/>
              </a:rPr>
              <a:t>0.9</a:t>
            </a:r>
            <a:r>
              <a:rPr sz="1800" b="1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violate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any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above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rules.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Prof.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Wu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>
                <a:solidFill>
                  <a:srgbClr val="685D46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75">
                <a:solidFill>
                  <a:srgbClr val="685D46"/>
                </a:solidFill>
                <a:latin typeface="Microsoft Sans Serif"/>
                <a:cs typeface="Microsoft Sans Serif"/>
              </a:rPr>
              <a:t>TAs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preserve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rights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change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rules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>
                <a:solidFill>
                  <a:srgbClr val="685D46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grades.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784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If any questions, you can ask us via...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5276850" cy="155427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Email</a:t>
            </a:r>
            <a:endParaRPr sz="18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lang="en-US" sz="1800" u="sng" spc="35" dirty="0">
                <a:solidFill>
                  <a:srgbClr val="009668"/>
                </a:solidFill>
                <a:latin typeface="Microsoft Sans Serif"/>
                <a:cs typeface="Microsoft Sans Serif"/>
              </a:rPr>
              <a:t>kafuchino0410@gmail.com</a:t>
            </a:r>
            <a:endParaRPr sz="18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title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begin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“</a:t>
            </a:r>
            <a:r>
              <a:rPr sz="1800" spc="10" dirty="0">
                <a:solidFill>
                  <a:srgbClr val="685D46"/>
                </a:solidFill>
                <a:latin typeface="SimSun"/>
                <a:cs typeface="SimSun"/>
              </a:rPr>
              <a:t>[</a:t>
            </a:r>
            <a:r>
              <a:rPr lang="en-US" sz="1800" spc="10" dirty="0">
                <a:solidFill>
                  <a:srgbClr val="685D46"/>
                </a:solidFill>
                <a:latin typeface="SimSun"/>
                <a:cs typeface="SimSun"/>
              </a:rPr>
              <a:t>ml_</a:t>
            </a:r>
            <a:r>
              <a:rPr sz="1800" spc="10" dirty="0">
                <a:solidFill>
                  <a:srgbClr val="685D46"/>
                </a:solidFill>
                <a:latin typeface="SimSun"/>
                <a:cs typeface="SimSun"/>
              </a:rPr>
              <a:t>hw1]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”</a:t>
            </a:r>
            <a:endParaRPr lang="en-US" sz="1800" spc="10" dirty="0">
              <a:solidFill>
                <a:srgbClr val="685D46"/>
              </a:solidFill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lang="zh-TW" altLang="en-US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盡量用</a:t>
            </a:r>
            <a:r>
              <a:rPr lang="en-US" altLang="zh-TW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email</a:t>
            </a:r>
            <a:r>
              <a:rPr lang="zh-TW" altLang="en-US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而不是數位學苑</a:t>
            </a:r>
            <a:r>
              <a:rPr lang="zh-TW" altLang="en-US" spc="10">
                <a:solidFill>
                  <a:srgbClr val="FF0000"/>
                </a:solidFill>
                <a:latin typeface="Microsoft Sans Serif"/>
                <a:cs typeface="Microsoft Sans Serif"/>
              </a:rPr>
              <a:t>來寄信，方便助教回信</a:t>
            </a:r>
            <a:endParaRPr sz="1800" dirty="0">
              <a:solidFill>
                <a:srgbClr val="FF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464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Useful Links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7696200" cy="333247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Hung-yi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5">
                <a:solidFill>
                  <a:srgbClr val="685D46"/>
                </a:solidFill>
                <a:latin typeface="Microsoft Sans Serif"/>
                <a:cs typeface="Microsoft Sans Serif"/>
              </a:rPr>
              <a:t>Lee,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Regression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>
                <a:solidFill>
                  <a:srgbClr val="685D46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Gradient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Descent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(Mandarin)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(</a:t>
            </a:r>
            <a:r>
              <a:rPr sz="1800" u="sng" spc="15">
                <a:solidFill>
                  <a:srgbClr val="009668"/>
                </a:solidFill>
                <a:latin typeface="Microsoft Sans Serif"/>
                <a:cs typeface="Microsoft Sans Serif"/>
                <a:hlinkClick r:id="rId2" tooltip="https://www.youtube.com/watch?v=fegAeph9UaA"/>
              </a:rPr>
              <a:t>link1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2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30">
                <a:solidFill>
                  <a:srgbClr val="009668"/>
                </a:solidFill>
                <a:latin typeface="Microsoft Sans Serif"/>
                <a:cs typeface="Microsoft Sans Serif"/>
                <a:hlinkClick r:id="rId3" tooltip="https://www.youtube.com/watch?v=yKKNr-QKz2Q"/>
              </a:rPr>
              <a:t>link2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2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30">
                <a:solidFill>
                  <a:srgbClr val="009668"/>
                </a:solidFill>
                <a:latin typeface="Microsoft Sans Serif"/>
                <a:cs typeface="Microsoft Sans Serif"/>
                <a:hlinkClick r:id="rId4" tooltip="https://www.youtube.com/watch?v=1_HBTJyWgNA"/>
              </a:rPr>
              <a:t>link3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2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30">
                <a:solidFill>
                  <a:srgbClr val="009668"/>
                </a:solidFill>
                <a:latin typeface="Microsoft Sans Serif"/>
                <a:cs typeface="Microsoft Sans Serif"/>
                <a:hlinkClick r:id="rId5" tooltip="https://www.youtube.com/watch?v=wzPAInDF_gI"/>
              </a:rPr>
              <a:t>link4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2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30">
                <a:solidFill>
                  <a:srgbClr val="009668"/>
                </a:solidFill>
                <a:latin typeface="Microsoft Sans Serif"/>
                <a:cs typeface="Microsoft Sans Serif"/>
                <a:hlinkClick r:id="rId6" tooltip="https://www.youtube.com/watch?v=1UqCjFQiiy0"/>
              </a:rPr>
              <a:t>link5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15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30">
                <a:solidFill>
                  <a:srgbClr val="009668"/>
                </a:solidFill>
                <a:latin typeface="Microsoft Sans Serif"/>
                <a:cs typeface="Microsoft Sans Serif"/>
                <a:hlinkClick r:id="rId7" tooltip="https://www.youtube.com/watch?v=On1N8u1z2Ng"/>
              </a:rPr>
              <a:t>link6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Hung-yi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5">
                <a:solidFill>
                  <a:srgbClr val="685D46"/>
                </a:solidFill>
                <a:latin typeface="Microsoft Sans Serif"/>
                <a:cs typeface="Microsoft Sans Serif"/>
              </a:rPr>
              <a:t>Lee,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Tips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Deep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Networks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(Mandarin)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(</a:t>
            </a:r>
            <a:r>
              <a:rPr sz="1800" u="sng" spc="15">
                <a:solidFill>
                  <a:srgbClr val="009668"/>
                </a:solidFill>
                <a:latin typeface="Microsoft Sans Serif"/>
                <a:cs typeface="Microsoft Sans Serif"/>
                <a:hlinkClick r:id="rId8" tooltip="https://www.youtube.com/watch?v=Dr-WRlEFefw"/>
              </a:rPr>
              <a:t>link1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5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30">
                <a:solidFill>
                  <a:srgbClr val="009668"/>
                </a:solidFill>
                <a:latin typeface="Microsoft Sans Serif"/>
                <a:cs typeface="Microsoft Sans Serif"/>
                <a:hlinkClick r:id="rId9" tooltip="https://www.youtube.com/watch?v=ibJpTrp5mcE"/>
              </a:rPr>
              <a:t>link2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Google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Machine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Crash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Course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(English)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(</a:t>
            </a:r>
            <a:r>
              <a:rPr sz="1800" u="sng" spc="15">
                <a:solidFill>
                  <a:srgbClr val="009668"/>
                </a:solidFill>
                <a:latin typeface="Microsoft Sans Serif"/>
                <a:cs typeface="Microsoft Sans Serif"/>
                <a:hlinkClick r:id="rId10" tooltip="https://developers.google.com/machine-learning/crash-course/regularization-for-simplicity/video-lecture"/>
              </a:rPr>
              <a:t>Regularization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25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50">
                <a:solidFill>
                  <a:srgbClr val="009668"/>
                </a:solidFill>
                <a:latin typeface="Microsoft Sans Serif"/>
                <a:cs typeface="Microsoft Sans Serif"/>
                <a:hlinkClick r:id="rId11" tooltip="https://developers.google.com/machine-learning/crash-course/training-neural-networks/video-lecture"/>
              </a:rPr>
              <a:t>NN</a:t>
            </a:r>
            <a:r>
              <a:rPr sz="1800" u="sng" spc="-30">
                <a:solidFill>
                  <a:srgbClr val="009668"/>
                </a:solidFill>
                <a:latin typeface="Microsoft Sans Serif"/>
                <a:cs typeface="Microsoft Sans Serif"/>
                <a:hlinkClick r:id="rId11" tooltip="https://developers.google.com/machine-learning/crash-course/training-neural-networks/video-lecture"/>
              </a:rPr>
              <a:t> </a:t>
            </a:r>
            <a:r>
              <a:rPr sz="1800" u="sng" spc="20">
                <a:solidFill>
                  <a:srgbClr val="009668"/>
                </a:solidFill>
                <a:latin typeface="Microsoft Sans Serif"/>
                <a:cs typeface="Microsoft Sans Serif"/>
                <a:hlinkClick r:id="rId11" tooltip="https://developers.google.com/machine-learning/crash-course/training-neural-networks/video-lecture"/>
              </a:rPr>
              <a:t>Training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u="sng" spc="65">
                <a:solidFill>
                  <a:srgbClr val="009668"/>
                </a:solidFill>
                <a:latin typeface="Microsoft Sans Serif"/>
                <a:cs typeface="Microsoft Sans Serif"/>
                <a:hlinkClick r:id="rId12" tooltip="https://pytorch.org/docs/stable/index.html"/>
              </a:rPr>
              <a:t>https://pytorch.org/docs/stable/index.html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u="sng" spc="60">
                <a:solidFill>
                  <a:srgbClr val="009668"/>
                </a:solidFill>
                <a:latin typeface="Microsoft Sans Serif"/>
                <a:cs typeface="Microsoft Sans Serif"/>
                <a:hlinkClick r:id="rId13" tooltip="https://www.google.com/"/>
              </a:rPr>
              <a:t>https://www.google.com/</a:t>
            </a:r>
            <a:endParaRPr sz="1800">
              <a:latin typeface="Microsoft Sans Serif"/>
              <a:cs typeface="Microsoft Sans Serif"/>
            </a:endParaRPr>
          </a:p>
          <a:p>
            <a:pPr marL="379095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(If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Google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Stackoverﬂow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answer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questions,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may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take </a:t>
            </a:r>
            <a:r>
              <a:rPr sz="1800" spc="-458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advantage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0">
                <a:solidFill>
                  <a:srgbClr val="685D46"/>
                </a:solidFill>
                <a:latin typeface="Microsoft Sans Serif"/>
                <a:cs typeface="Microsoft Sans Serif"/>
              </a:rPr>
              <a:t>them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before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asking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65">
                <a:solidFill>
                  <a:srgbClr val="685D46"/>
                </a:solidFill>
                <a:latin typeface="Microsoft Sans Serif"/>
                <a:cs typeface="Microsoft Sans Serif"/>
              </a:rPr>
              <a:t>TAs.)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3349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Objectives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330206"/>
            <a:ext cx="721487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Solve 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15">
                <a:solidFill>
                  <a:srgbClr val="685D46"/>
                </a:solidFill>
                <a:latin typeface="Arial"/>
                <a:cs typeface="Arial"/>
              </a:rPr>
              <a:t>regression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problem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45">
                <a:solidFill>
                  <a:srgbClr val="685D46"/>
                </a:solidFill>
                <a:latin typeface="Arial"/>
                <a:cs typeface="Arial"/>
              </a:rPr>
              <a:t>deep</a:t>
            </a:r>
            <a:r>
              <a:rPr sz="1800" b="1" spc="-4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75">
                <a:solidFill>
                  <a:srgbClr val="685D46"/>
                </a:solidFill>
                <a:latin typeface="Arial"/>
                <a:cs typeface="Arial"/>
              </a:rPr>
              <a:t>neural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70">
                <a:solidFill>
                  <a:srgbClr val="685D46"/>
                </a:solidFill>
                <a:latin typeface="Arial"/>
                <a:cs typeface="Arial"/>
              </a:rPr>
              <a:t>networks</a:t>
            </a:r>
            <a:r>
              <a:rPr sz="1800" b="1" spc="-2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(DNN).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685D46"/>
              </a:buClr>
              <a:buFont typeface="Arial MT"/>
              <a:buChar char="●"/>
              <a:defRPr/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685D46"/>
              </a:buClr>
              <a:buFont typeface="Arial MT"/>
              <a:buChar char="●"/>
              <a:defRPr/>
            </a:pPr>
            <a:endParaRPr sz="22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basic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DNN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tips</a:t>
            </a:r>
            <a:endParaRPr sz="1800">
              <a:latin typeface="Microsoft Sans Serif"/>
              <a:cs typeface="Microsoft Sans Serif"/>
            </a:endParaRPr>
          </a:p>
          <a:p>
            <a:pPr marL="379095">
              <a:lnSpc>
                <a:spcPct val="100000"/>
              </a:lnSpc>
              <a:spcBef>
                <a:spcPts val="1524"/>
              </a:spcBef>
              <a:defRPr/>
            </a:pP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e.g.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>
                <a:solidFill>
                  <a:srgbClr val="685D46"/>
                </a:solidFill>
                <a:latin typeface="Microsoft Sans Serif"/>
                <a:cs typeface="Microsoft Sans Serif"/>
              </a:rPr>
              <a:t>hyper-parameter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tuning,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selection,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regularization,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defRPr/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defRPr/>
            </a:pPr>
            <a:endParaRPr sz="22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Get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familiar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5">
                <a:solidFill>
                  <a:srgbClr val="685D46"/>
                </a:solidFill>
                <a:latin typeface="Arial"/>
                <a:cs typeface="Arial"/>
              </a:rPr>
              <a:t>PyTorch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19920" y="199378"/>
            <a:ext cx="5095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75">
                <a:solidFill>
                  <a:srgbClr val="685D46"/>
                </a:solidFill>
                <a:latin typeface="Arial"/>
                <a:cs typeface="Arial"/>
              </a:rPr>
              <a:t>Have</a:t>
            </a:r>
            <a:r>
              <a:rPr sz="2400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110">
                <a:solidFill>
                  <a:srgbClr val="685D46"/>
                </a:solidFill>
                <a:latin typeface="Arial"/>
                <a:cs typeface="Arial"/>
              </a:rPr>
              <a:t>fun</a:t>
            </a:r>
            <a:r>
              <a:rPr sz="2400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9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2400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50">
                <a:solidFill>
                  <a:srgbClr val="685D46"/>
                </a:solidFill>
                <a:latin typeface="Arial"/>
                <a:cs typeface="Arial"/>
              </a:rPr>
              <a:t>wish</a:t>
            </a:r>
            <a:r>
              <a:rPr sz="2400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50">
                <a:solidFill>
                  <a:srgbClr val="685D46"/>
                </a:solidFill>
                <a:latin typeface="Arial"/>
                <a:cs typeface="Arial"/>
              </a:rPr>
              <a:t>you</a:t>
            </a:r>
            <a:r>
              <a:rPr sz="2400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-10">
                <a:solidFill>
                  <a:srgbClr val="685D46"/>
                </a:solidFill>
                <a:latin typeface="Arial"/>
                <a:cs typeface="Arial"/>
              </a:rPr>
              <a:t>good</a:t>
            </a:r>
            <a:r>
              <a:rPr sz="2400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15">
                <a:solidFill>
                  <a:srgbClr val="685D46"/>
                </a:solidFill>
                <a:latin typeface="Arial"/>
                <a:cs typeface="Arial"/>
              </a:rPr>
              <a:t>luck!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/>
        </p:blipFill>
        <p:spPr bwMode="auto">
          <a:xfrm>
            <a:off x="2662776" y="717800"/>
            <a:ext cx="3818424" cy="419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4111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Task Description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440118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-5">
                <a:solidFill>
                  <a:srgbClr val="685D46"/>
                </a:solidFill>
                <a:latin typeface="Arial"/>
                <a:cs typeface="Arial"/>
              </a:rPr>
              <a:t>COVID-19</a:t>
            </a:r>
            <a:r>
              <a:rPr sz="1800" b="1" spc="-6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-50">
                <a:solidFill>
                  <a:srgbClr val="685D46"/>
                </a:solidFill>
                <a:latin typeface="Arial"/>
                <a:cs typeface="Arial"/>
              </a:rPr>
              <a:t>Cases</a:t>
            </a:r>
            <a:r>
              <a:rPr sz="1800" b="1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>
                <a:solidFill>
                  <a:srgbClr val="685D46"/>
                </a:solidFill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Source: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685D46"/>
                </a:solidFill>
                <a:latin typeface="Microsoft Sans Serif"/>
                <a:cs typeface="Microsoft Sans Serif"/>
              </a:rPr>
              <a:t>Delphi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grou</a:t>
            </a: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p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10">
                <a:solidFill>
                  <a:srgbClr val="685D46"/>
                </a:solidFill>
                <a:latin typeface="Microsoft Sans Serif"/>
                <a:cs typeface="Microsoft Sans Serif"/>
              </a:rPr>
              <a:t>@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CMU</a:t>
            </a:r>
            <a:endParaRPr sz="1800">
              <a:latin typeface="Microsoft Sans Serif"/>
              <a:cs typeface="Microsoft Sans Serif"/>
            </a:endParaRPr>
          </a:p>
          <a:p>
            <a:pPr marL="836294" marR="5080" lvl="1" indent="-367030">
              <a:lnSpc>
                <a:spcPct val="114999"/>
              </a:lnSpc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65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daily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survey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since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April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2020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>
                <a:solidFill>
                  <a:srgbClr val="685D46"/>
                </a:solidFill>
                <a:latin typeface="Microsoft Sans Serif"/>
                <a:cs typeface="Microsoft Sans Serif"/>
              </a:rPr>
              <a:t>via </a:t>
            </a:r>
            <a:r>
              <a:rPr sz="1800" spc="-46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facebook.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568925" y="3486856"/>
            <a:ext cx="4257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45">
                <a:solidFill>
                  <a:srgbClr val="FF0000"/>
                </a:solidFill>
                <a:latin typeface="Microsoft Sans Serif"/>
                <a:cs typeface="Microsoft Sans Serif"/>
              </a:rPr>
              <a:t>Do</a:t>
            </a:r>
            <a:r>
              <a:rPr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90">
                <a:solidFill>
                  <a:srgbClr val="FF0000"/>
                </a:solidFill>
                <a:latin typeface="Microsoft Sans Serif"/>
                <a:cs typeface="Microsoft Sans Serif"/>
              </a:rPr>
              <a:t>attempt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20">
                <a:solidFill>
                  <a:srgbClr val="FF0000"/>
                </a:solidFill>
                <a:latin typeface="Microsoft Sans Serif"/>
                <a:cs typeface="Microsoft Sans Serif"/>
              </a:rPr>
              <a:t>ﬁnd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FF0000"/>
                </a:solidFill>
                <a:latin typeface="Microsoft Sans Serif"/>
                <a:cs typeface="Microsoft Sans Serif"/>
              </a:rPr>
              <a:t>any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55">
                <a:solidFill>
                  <a:srgbClr val="FF0000"/>
                </a:solidFill>
                <a:latin typeface="Microsoft Sans Serif"/>
                <a:cs typeface="Microsoft Sans Serif"/>
              </a:rPr>
              <a:t>related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FF0000"/>
                </a:solidFill>
                <a:latin typeface="Microsoft Sans Serif"/>
                <a:cs typeface="Microsoft Sans Serif"/>
              </a:rPr>
              <a:t>data! </a:t>
            </a:r>
            <a:r>
              <a:rPr sz="1800" spc="-4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FF0000"/>
                </a:solidFill>
                <a:latin typeface="Microsoft Sans Serif"/>
                <a:cs typeface="Microsoft Sans Serif"/>
              </a:rPr>
              <a:t>Using </a:t>
            </a:r>
            <a:r>
              <a:rPr sz="1800" spc="60">
                <a:solidFill>
                  <a:srgbClr val="FF0000"/>
                </a:solidFill>
                <a:latin typeface="Microsoft Sans Serif"/>
                <a:cs typeface="Microsoft Sans Serif"/>
              </a:rPr>
              <a:t>additional </a:t>
            </a:r>
            <a:r>
              <a:rPr sz="1800" spc="55">
                <a:solidFill>
                  <a:srgbClr val="FF0000"/>
                </a:solidFill>
                <a:latin typeface="Microsoft Sans Serif"/>
                <a:cs typeface="Microsoft Sans Serif"/>
              </a:rPr>
              <a:t>data </a:t>
            </a:r>
            <a:r>
              <a:rPr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is </a:t>
            </a:r>
            <a:r>
              <a:rPr sz="1800" spc="80">
                <a:solidFill>
                  <a:srgbClr val="FF0000"/>
                </a:solidFill>
                <a:latin typeface="Microsoft Sans Serif"/>
                <a:cs typeface="Microsoft Sans Serif"/>
              </a:rPr>
              <a:t>prohibited </a:t>
            </a:r>
            <a:r>
              <a:rPr sz="1800" spc="60">
                <a:solidFill>
                  <a:srgbClr val="FF0000"/>
                </a:solidFill>
                <a:latin typeface="Microsoft Sans Serif"/>
                <a:cs typeface="Microsoft Sans Serif"/>
              </a:rPr>
              <a:t>and </a:t>
            </a:r>
            <a:r>
              <a:rPr sz="1800" spc="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FF0000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FF0000"/>
                </a:solidFill>
                <a:latin typeface="Microsoft Sans Serif"/>
                <a:cs typeface="Microsoft Sans Serif"/>
              </a:rPr>
              <a:t>ﬁnal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grade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5">
                <a:solidFill>
                  <a:srgbClr val="FF0000"/>
                </a:solidFill>
                <a:latin typeface="Microsoft Sans Serif"/>
                <a:cs typeface="Microsoft Sans Serif"/>
              </a:rPr>
              <a:t>0.9</a:t>
            </a:r>
            <a:r>
              <a:rPr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!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/>
        </p:blipFill>
        <p:spPr bwMode="auto">
          <a:xfrm>
            <a:off x="5134674" y="702808"/>
            <a:ext cx="3877640" cy="3772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441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Task Description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7804784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Given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survey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results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45">
                <a:solidFill>
                  <a:srgbClr val="685D46"/>
                </a:solidFill>
                <a:latin typeface="Arial"/>
                <a:cs typeface="Arial"/>
              </a:rPr>
              <a:t>past</a:t>
            </a:r>
            <a:r>
              <a:rPr sz="1800" b="1" spc="-4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>
                <a:solidFill>
                  <a:srgbClr val="685D46"/>
                </a:solidFill>
                <a:latin typeface="Arial"/>
                <a:cs typeface="Arial"/>
              </a:rPr>
              <a:t>3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">
                <a:solidFill>
                  <a:srgbClr val="685D46"/>
                </a:solidFill>
                <a:latin typeface="Arial"/>
                <a:cs typeface="Arial"/>
              </a:rPr>
              <a:t>days</a:t>
            </a:r>
            <a:r>
              <a:rPr sz="1800" b="1" spc="-1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speciﬁc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75">
                <a:solidFill>
                  <a:srgbClr val="685D46"/>
                </a:solidFill>
                <a:latin typeface="Arial"/>
                <a:cs typeface="Arial"/>
              </a:rPr>
              <a:t>state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65">
                <a:solidFill>
                  <a:srgbClr val="685D46"/>
                </a:solidFill>
                <a:latin typeface="Microsoft Sans Serif"/>
                <a:cs typeface="Microsoft Sans Serif"/>
              </a:rPr>
              <a:t>U.S.,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685D46"/>
                </a:solidFill>
                <a:latin typeface="Microsoft Sans Serif"/>
                <a:cs typeface="Microsoft Sans Serif"/>
              </a:rPr>
              <a:t>then </a:t>
            </a:r>
            <a:r>
              <a:rPr sz="1800" spc="-46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>
                <a:solidFill>
                  <a:srgbClr val="685D46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percentage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90">
                <a:solidFill>
                  <a:srgbClr val="685D46"/>
                </a:solidFill>
                <a:latin typeface="Arial"/>
                <a:cs typeface="Arial"/>
              </a:rPr>
              <a:t>new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5">
                <a:solidFill>
                  <a:srgbClr val="685D46"/>
                </a:solidFill>
                <a:latin typeface="Arial"/>
                <a:cs typeface="Arial"/>
              </a:rPr>
              <a:t>tested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30">
                <a:solidFill>
                  <a:srgbClr val="685D46"/>
                </a:solidFill>
                <a:latin typeface="Arial"/>
                <a:cs typeface="Arial"/>
              </a:rPr>
              <a:t>positive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cases</a:t>
            </a:r>
            <a:r>
              <a:rPr sz="1800" b="1" spc="-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>
                <a:solidFill>
                  <a:srgbClr val="685D46"/>
                </a:solidFill>
                <a:latin typeface="Microsoft Sans Serif"/>
                <a:cs typeface="Microsoft Sans Serif"/>
              </a:rPr>
              <a:t>3rd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day.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708999" y="2495975"/>
            <a:ext cx="900225" cy="900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/>
          <a:stretch/>
        </p:blipFill>
        <p:spPr bwMode="auto">
          <a:xfrm>
            <a:off x="1892027" y="2495975"/>
            <a:ext cx="900225" cy="9002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 bwMode="auto">
          <a:xfrm>
            <a:off x="874090" y="3462100"/>
            <a:ext cx="570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20">
                <a:latin typeface="Microsoft Sans Serif"/>
                <a:cs typeface="Microsoft Sans Serif"/>
              </a:rPr>
              <a:t>survey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2008253" y="3462100"/>
            <a:ext cx="667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25">
                <a:latin typeface="Microsoft Sans Serif"/>
                <a:cs typeface="Microsoft Sans Serif"/>
              </a:rPr>
              <a:t>positive  </a:t>
            </a:r>
            <a:r>
              <a:rPr sz="1400" spc="-25">
                <a:latin typeface="Microsoft Sans Serif"/>
                <a:cs typeface="Microsoft Sans Serif"/>
              </a:rPr>
              <a:t>cases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1494150" y="4077700"/>
            <a:ext cx="513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3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/>
          <a:stretch/>
        </p:blipFill>
        <p:spPr bwMode="auto">
          <a:xfrm>
            <a:off x="3530375" y="2495975"/>
            <a:ext cx="900225" cy="9002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/>
          <a:stretch/>
        </p:blipFill>
        <p:spPr bwMode="auto">
          <a:xfrm>
            <a:off x="4713402" y="2495975"/>
            <a:ext cx="900225" cy="9002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 bwMode="auto">
          <a:xfrm>
            <a:off x="3695466" y="3462100"/>
            <a:ext cx="570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20">
                <a:latin typeface="Microsoft Sans Serif"/>
                <a:cs typeface="Microsoft Sans Serif"/>
              </a:rPr>
              <a:t>survey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4829628" y="3462100"/>
            <a:ext cx="667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25">
                <a:latin typeface="Microsoft Sans Serif"/>
                <a:cs typeface="Microsoft Sans Serif"/>
              </a:rPr>
              <a:t>positive  </a:t>
            </a:r>
            <a:r>
              <a:rPr sz="1400" spc="-25">
                <a:latin typeface="Microsoft Sans Serif"/>
                <a:cs typeface="Microsoft Sans Serif"/>
              </a:rPr>
              <a:t>cases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4315525" y="4077700"/>
            <a:ext cx="513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3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/>
          <a:stretch/>
        </p:blipFill>
        <p:spPr bwMode="auto">
          <a:xfrm>
            <a:off x="6351750" y="2495975"/>
            <a:ext cx="900224" cy="90022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 bwMode="auto">
          <a:xfrm>
            <a:off x="7534776" y="2495975"/>
            <a:ext cx="900430" cy="900430"/>
            <a:chOff x="7534776" y="2495975"/>
            <a:chExt cx="900430" cy="900430"/>
          </a:xfrm>
        </p:grpSpPr>
        <p:pic>
          <p:nvPicPr>
            <p:cNvPr id="16" name="object 16"/>
            <p:cNvPicPr/>
            <p:nvPr/>
          </p:nvPicPr>
          <p:blipFill>
            <a:blip r:embed="rId4"/>
            <a:stretch/>
          </p:blipFill>
          <p:spPr bwMode="auto">
            <a:xfrm>
              <a:off x="7534776" y="2495975"/>
              <a:ext cx="900225" cy="9002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/>
            <a:stretch/>
          </p:blipFill>
          <p:spPr bwMode="auto">
            <a:xfrm>
              <a:off x="7690950" y="2627050"/>
              <a:ext cx="598674" cy="5986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 bwMode="auto">
          <a:xfrm>
            <a:off x="6516840" y="3462100"/>
            <a:ext cx="570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20">
                <a:latin typeface="Microsoft Sans Serif"/>
                <a:cs typeface="Microsoft Sans Serif"/>
              </a:rPr>
              <a:t>survey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 bwMode="auto">
          <a:xfrm>
            <a:off x="7136900" y="3462100"/>
            <a:ext cx="121158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695" marR="5080" indent="-111125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20">
                <a:solidFill>
                  <a:srgbClr val="FF0000"/>
                </a:solidFill>
                <a:latin typeface="Arial"/>
                <a:cs typeface="Arial"/>
              </a:rPr>
              <a:t>positive  </a:t>
            </a:r>
            <a:r>
              <a:rPr sz="1400" b="1" spc="-30">
                <a:solidFill>
                  <a:srgbClr val="FF0000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defRPr/>
            </a:pPr>
            <a:r>
              <a:rPr sz="1400" b="1" spc="30">
                <a:latin typeface="Arial"/>
                <a:cs typeface="Arial"/>
              </a:rPr>
              <a:t>Day</a:t>
            </a:r>
            <a:r>
              <a:rPr sz="1400" b="1" spc="-70">
                <a:latin typeface="Arial"/>
                <a:cs typeface="Arial"/>
              </a:rPr>
              <a:t> </a:t>
            </a:r>
            <a:r>
              <a:rPr sz="1400" b="1" spc="2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784487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Data - Delphi's COVID-19 Surveys</a:t>
            </a:r>
            <a:endParaRPr/>
          </a:p>
        </p:txBody>
      </p:sp>
      <p:grpSp>
        <p:nvGrpSpPr>
          <p:cNvPr id="3" name="object 3"/>
          <p:cNvGrpSpPr/>
          <p:nvPr/>
        </p:nvGrpSpPr>
        <p:grpSpPr bwMode="auto">
          <a:xfrm>
            <a:off x="2337715" y="1874615"/>
            <a:ext cx="4469130" cy="1375410"/>
            <a:chOff x="2337715" y="1874615"/>
            <a:chExt cx="4469130" cy="1375410"/>
          </a:xfrm>
        </p:grpSpPr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 bwMode="auto">
            <a:xfrm>
              <a:off x="2337715" y="1874615"/>
              <a:ext cx="1374974" cy="1374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 bwMode="auto">
            <a:xfrm>
              <a:off x="3430188" y="2562099"/>
              <a:ext cx="2031364" cy="0"/>
            </a:xfrm>
            <a:custGeom>
              <a:avLst/>
              <a:gdLst/>
              <a:ahLst/>
              <a:cxnLst/>
              <a:rect l="l" t="t" r="r" b="b"/>
              <a:pathLst>
                <a:path w="2031364" extrusionOk="0">
                  <a:moveTo>
                    <a:pt x="0" y="0"/>
                  </a:moveTo>
                  <a:lnTo>
                    <a:pt x="2031149" y="0"/>
                  </a:lnTo>
                </a:path>
              </a:pathLst>
            </a:custGeom>
            <a:grpFill/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/>
            <a:stretch/>
          </p:blipFill>
          <p:spPr bwMode="auto">
            <a:xfrm>
              <a:off x="5632788" y="1975336"/>
              <a:ext cx="1173499" cy="1173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/>
          </p:blipFill>
          <p:spPr bwMode="auto">
            <a:xfrm>
              <a:off x="5447051" y="2500613"/>
              <a:ext cx="158251" cy="12297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/>
          <a:stretch/>
        </p:blipFill>
        <p:spPr bwMode="auto">
          <a:xfrm>
            <a:off x="4135921" y="1614316"/>
            <a:ext cx="791351" cy="791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 bwMode="auto">
          <a:xfrm>
            <a:off x="1291775" y="3460705"/>
            <a:ext cx="6316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40">
                <a:latin typeface="Microsoft Sans Serif"/>
                <a:cs typeface="Microsoft Sans Serif"/>
              </a:rPr>
              <a:t>Conducted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surveys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via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45">
                <a:latin typeface="Microsoft Sans Serif"/>
                <a:cs typeface="Microsoft Sans Serif"/>
              </a:rPr>
              <a:t>facebook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45">
                <a:latin typeface="Microsoft Sans Serif"/>
                <a:cs typeface="Microsoft Sans Serif"/>
              </a:rPr>
              <a:t>(</a:t>
            </a:r>
            <a:r>
              <a:rPr sz="1800" b="1" spc="45">
                <a:latin typeface="Arial"/>
                <a:cs typeface="Arial"/>
              </a:rPr>
              <a:t>every</a:t>
            </a:r>
            <a:r>
              <a:rPr sz="1800" b="1" spc="-45">
                <a:latin typeface="Arial"/>
                <a:cs typeface="Arial"/>
              </a:rPr>
              <a:t> </a:t>
            </a:r>
            <a:r>
              <a:rPr sz="1800" b="1" spc="45">
                <a:latin typeface="Arial"/>
                <a:cs typeface="Arial"/>
              </a:rPr>
              <a:t>day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spc="110">
                <a:latin typeface="Microsoft Sans Serif"/>
                <a:cs typeface="Microsoft Sans Serif"/>
              </a:rPr>
              <a:t>&amp;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b="1" spc="50">
                <a:latin typeface="Arial"/>
                <a:cs typeface="Arial"/>
              </a:rPr>
              <a:t>every</a:t>
            </a:r>
            <a:r>
              <a:rPr sz="1800" b="1" spc="-40">
                <a:latin typeface="Arial"/>
                <a:cs typeface="Arial"/>
              </a:rPr>
              <a:t> </a:t>
            </a:r>
            <a:r>
              <a:rPr sz="1800" b="1" spc="55">
                <a:latin typeface="Arial"/>
                <a:cs typeface="Arial"/>
              </a:rPr>
              <a:t>state</a:t>
            </a:r>
            <a:r>
              <a:rPr sz="1800" spc="55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1900">
              <a:latin typeface="Microsoft Sans Serif"/>
              <a:cs typeface="Microsoft Sans Serif"/>
            </a:endParaRPr>
          </a:p>
          <a:p>
            <a:pPr marL="12700" marR="514984">
              <a:lnSpc>
                <a:spcPct val="100000"/>
              </a:lnSpc>
              <a:spcBef>
                <a:spcPts val="5"/>
              </a:spcBef>
              <a:defRPr/>
            </a:pPr>
            <a:r>
              <a:rPr sz="1800" spc="-5">
                <a:latin typeface="Microsoft Sans Serif"/>
                <a:cs typeface="Microsoft Sans Serif"/>
              </a:rPr>
              <a:t>Survey: </a:t>
            </a:r>
            <a:r>
              <a:rPr sz="1800" spc="55">
                <a:latin typeface="Microsoft Sans Serif"/>
                <a:cs typeface="Microsoft Sans Serif"/>
              </a:rPr>
              <a:t>symptoms, </a:t>
            </a:r>
            <a:r>
              <a:rPr sz="1800" spc="-35">
                <a:latin typeface="Microsoft Sans Serif"/>
                <a:cs typeface="Microsoft Sans Serif"/>
              </a:rPr>
              <a:t>COVID-19 </a:t>
            </a:r>
            <a:r>
              <a:rPr sz="1800" spc="30">
                <a:latin typeface="Microsoft Sans Serif"/>
                <a:cs typeface="Microsoft Sans Serif"/>
              </a:rPr>
              <a:t>testing, </a:t>
            </a:r>
            <a:r>
              <a:rPr sz="1800" spc="10">
                <a:latin typeface="Microsoft Sans Serif"/>
                <a:cs typeface="Microsoft Sans Serif"/>
              </a:rPr>
              <a:t>social </a:t>
            </a:r>
            <a:r>
              <a:rPr sz="1800" spc="25">
                <a:latin typeface="Microsoft Sans Serif"/>
                <a:cs typeface="Microsoft Sans Serif"/>
              </a:rPr>
              <a:t>distancing, </a:t>
            </a:r>
            <a:r>
              <a:rPr sz="1800" spc="-465">
                <a:latin typeface="Microsoft Sans Serif"/>
                <a:cs typeface="Microsoft Sans Serif"/>
              </a:rPr>
              <a:t> </a:t>
            </a:r>
            <a:r>
              <a:rPr sz="1800" spc="70">
                <a:latin typeface="Microsoft Sans Serif"/>
                <a:cs typeface="Microsoft Sans Serif"/>
              </a:rPr>
              <a:t>mental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spc="40">
                <a:latin typeface="Microsoft Sans Serif"/>
                <a:cs typeface="Microsoft Sans Serif"/>
              </a:rPr>
              <a:t>health,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spc="40">
                <a:latin typeface="Microsoft Sans Serif"/>
                <a:cs typeface="Microsoft Sans Serif"/>
              </a:rPr>
              <a:t>demographics,</a:t>
            </a:r>
            <a:r>
              <a:rPr sz="1800" spc="-10">
                <a:latin typeface="Microsoft Sans Serif"/>
                <a:cs typeface="Microsoft Sans Serif"/>
              </a:rPr>
              <a:t> </a:t>
            </a:r>
            <a:r>
              <a:rPr sz="1800" spc="45">
                <a:latin typeface="Microsoft Sans Serif"/>
                <a:cs typeface="Microsoft Sans Serif"/>
              </a:rPr>
              <a:t>economic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spc="30">
                <a:latin typeface="Microsoft Sans Serif"/>
                <a:cs typeface="Microsoft Sans Serif"/>
              </a:rPr>
              <a:t>eﬀects,</a:t>
            </a:r>
            <a:r>
              <a:rPr sz="1800" spc="-10">
                <a:latin typeface="Microsoft Sans Serif"/>
                <a:cs typeface="Microsoft Sans Serif"/>
              </a:rPr>
              <a:t> </a:t>
            </a:r>
            <a:r>
              <a:rPr sz="1800" spc="-30"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76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Data - Delphi's COVID-19 Surveys</a:t>
            </a:r>
            <a:endParaRPr/>
          </a:p>
        </p:txBody>
      </p:sp>
      <p:grpSp>
        <p:nvGrpSpPr>
          <p:cNvPr id="3" name="object 3"/>
          <p:cNvGrpSpPr/>
          <p:nvPr/>
        </p:nvGrpSpPr>
        <p:grpSpPr bwMode="auto">
          <a:xfrm>
            <a:off x="287050" y="1469609"/>
            <a:ext cx="2319020" cy="2066289"/>
            <a:chOff x="287050" y="1469609"/>
            <a:chExt cx="2319020" cy="2066289"/>
          </a:xfrm>
        </p:grpSpPr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 bwMode="auto">
            <a:xfrm>
              <a:off x="287050" y="1469609"/>
              <a:ext cx="2318485" cy="7728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/>
            <a:stretch/>
          </p:blipFill>
          <p:spPr bwMode="auto">
            <a:xfrm>
              <a:off x="287050" y="1729926"/>
              <a:ext cx="2318485" cy="7728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 bwMode="auto">
            <a:xfrm>
              <a:off x="287050" y="2023385"/>
              <a:ext cx="2318485" cy="7728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/>
            <a:stretch/>
          </p:blipFill>
          <p:spPr bwMode="auto">
            <a:xfrm>
              <a:off x="287050" y="2283703"/>
              <a:ext cx="2318485" cy="7728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/>
            <a:stretch/>
          </p:blipFill>
          <p:spPr bwMode="auto">
            <a:xfrm>
              <a:off x="287050" y="2502754"/>
              <a:ext cx="2318485" cy="7728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/>
            <a:stretch/>
          </p:blipFill>
          <p:spPr bwMode="auto">
            <a:xfrm>
              <a:off x="287050" y="2763071"/>
              <a:ext cx="2318485" cy="77282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/>
          <a:stretch/>
        </p:blipFill>
        <p:spPr bwMode="auto">
          <a:xfrm>
            <a:off x="5446329" y="2222874"/>
            <a:ext cx="824520" cy="824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 bwMode="auto">
          <a:xfrm>
            <a:off x="5534565" y="3675546"/>
            <a:ext cx="648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25">
                <a:latin typeface="Microsoft Sans Serif"/>
                <a:cs typeface="Microsoft Sans Serif"/>
              </a:rPr>
              <a:t>survey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/>
          <a:stretch/>
        </p:blipFill>
        <p:spPr bwMode="auto">
          <a:xfrm>
            <a:off x="4745608" y="2445915"/>
            <a:ext cx="378475" cy="3784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/>
          <a:stretch/>
        </p:blipFill>
        <p:spPr bwMode="auto">
          <a:xfrm>
            <a:off x="7293787" y="2222887"/>
            <a:ext cx="824524" cy="8245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 bwMode="auto">
          <a:xfrm>
            <a:off x="6773681" y="3306247"/>
            <a:ext cx="19545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marR="48895" indent="-635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600" b="1" spc="60">
                <a:latin typeface="Arial"/>
                <a:cs typeface="Arial"/>
              </a:rPr>
              <a:t>estimation for </a:t>
            </a:r>
            <a:r>
              <a:rPr sz="1600" b="1" spc="50">
                <a:latin typeface="Arial"/>
                <a:cs typeface="Arial"/>
              </a:rPr>
              <a:t>all </a:t>
            </a:r>
            <a:r>
              <a:rPr sz="1600" b="1" spc="55">
                <a:latin typeface="Arial"/>
                <a:cs typeface="Arial"/>
              </a:rPr>
              <a:t> </a:t>
            </a:r>
            <a:r>
              <a:rPr sz="1600" b="1" spc="50">
                <a:latin typeface="Arial"/>
                <a:cs typeface="Arial"/>
              </a:rPr>
              <a:t>population</a:t>
            </a:r>
            <a:r>
              <a:rPr sz="1600" b="1" spc="-65">
                <a:latin typeface="Arial"/>
                <a:cs typeface="Arial"/>
              </a:rPr>
              <a:t> </a:t>
            </a:r>
            <a:r>
              <a:rPr sz="1600" b="1" spc="55">
                <a:latin typeface="Arial"/>
                <a:cs typeface="Arial"/>
              </a:rPr>
              <a:t>in</a:t>
            </a:r>
            <a:r>
              <a:rPr sz="1600" b="1" spc="-60">
                <a:latin typeface="Arial"/>
                <a:cs typeface="Arial"/>
              </a:rPr>
              <a:t> </a:t>
            </a:r>
            <a:r>
              <a:rPr sz="1600" b="1" spc="110">
                <a:latin typeface="Arial"/>
                <a:cs typeface="Arial"/>
              </a:rPr>
              <a:t>that </a:t>
            </a:r>
            <a:r>
              <a:rPr sz="1600" b="1" spc="-430">
                <a:latin typeface="Arial"/>
                <a:cs typeface="Arial"/>
              </a:rPr>
              <a:t> </a:t>
            </a:r>
            <a:r>
              <a:rPr sz="1600" b="1" spc="65"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600" b="1" spc="65">
                <a:latin typeface="Arial"/>
                <a:cs typeface="Arial"/>
              </a:rPr>
              <a:t>(data</a:t>
            </a:r>
            <a:r>
              <a:rPr sz="1600" b="1" spc="-55">
                <a:latin typeface="Arial"/>
                <a:cs typeface="Arial"/>
              </a:rPr>
              <a:t> </a:t>
            </a:r>
            <a:r>
              <a:rPr sz="1600" b="1" spc="85">
                <a:latin typeface="Arial"/>
                <a:cs typeface="Arial"/>
              </a:rPr>
              <a:t>we</a:t>
            </a:r>
            <a:r>
              <a:rPr sz="1600" b="1" spc="-55">
                <a:latin typeface="Arial"/>
                <a:cs typeface="Arial"/>
              </a:rPr>
              <a:t> </a:t>
            </a:r>
            <a:r>
              <a:rPr sz="1600" b="1" spc="75">
                <a:latin typeface="Arial"/>
                <a:cs typeface="Arial"/>
              </a:rPr>
              <a:t>are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using)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/>
          <a:stretch/>
        </p:blipFill>
        <p:spPr bwMode="auto">
          <a:xfrm>
            <a:off x="6593095" y="2445915"/>
            <a:ext cx="378475" cy="3784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 bwMode="auto">
          <a:xfrm>
            <a:off x="332501" y="3552547"/>
            <a:ext cx="2227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5745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5">
                <a:latin typeface="Microsoft Sans Serif"/>
                <a:cs typeface="Microsoft Sans Serif"/>
              </a:rPr>
              <a:t>All </a:t>
            </a:r>
            <a:r>
              <a:rPr sz="1600" spc="65">
                <a:latin typeface="Microsoft Sans Serif"/>
                <a:cs typeface="Microsoft Sans Serif"/>
              </a:rPr>
              <a:t>population </a:t>
            </a:r>
            <a:r>
              <a:rPr sz="1600" spc="60">
                <a:latin typeface="Microsoft Sans Serif"/>
                <a:cs typeface="Microsoft Sans Serif"/>
              </a:rPr>
              <a:t>in </a:t>
            </a:r>
            <a:r>
              <a:rPr sz="1600">
                <a:latin typeface="Microsoft Sans Serif"/>
                <a:cs typeface="Microsoft Sans Serif"/>
              </a:rPr>
              <a:t>a 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40">
                <a:latin typeface="Microsoft Sans Serif"/>
                <a:cs typeface="Microsoft Sans Serif"/>
              </a:rPr>
              <a:t>certain</a:t>
            </a:r>
            <a:r>
              <a:rPr sz="1600" spc="-30">
                <a:latin typeface="Microsoft Sans Serif"/>
                <a:cs typeface="Microsoft Sans Serif"/>
              </a:rPr>
              <a:t> </a:t>
            </a:r>
            <a:r>
              <a:rPr sz="1600" spc="35">
                <a:latin typeface="Microsoft Sans Serif"/>
                <a:cs typeface="Microsoft Sans Serif"/>
              </a:rPr>
              <a:t>state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spc="85">
                <a:latin typeface="Microsoft Sans Serif"/>
                <a:cs typeface="Microsoft Sans Serif"/>
              </a:rPr>
              <a:t>of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spc="70">
                <a:latin typeface="Microsoft Sans Serif"/>
                <a:cs typeface="Microsoft Sans Serif"/>
              </a:rPr>
              <a:t>the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spc="-55">
                <a:latin typeface="Microsoft Sans Serif"/>
                <a:cs typeface="Microsoft Sans Serif"/>
              </a:rPr>
              <a:t>U.S.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/>
          <a:stretch/>
        </p:blipFill>
        <p:spPr bwMode="auto">
          <a:xfrm>
            <a:off x="3569175" y="2222874"/>
            <a:ext cx="1037075" cy="8245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 bwMode="auto">
          <a:xfrm>
            <a:off x="3394552" y="3675546"/>
            <a:ext cx="1386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45">
                <a:latin typeface="Microsoft Sans Serif"/>
                <a:cs typeface="Microsoft Sans Serif"/>
              </a:rPr>
              <a:t>some</a:t>
            </a:r>
            <a:r>
              <a:rPr sz="1600" spc="-75">
                <a:latin typeface="Microsoft Sans Serif"/>
                <a:cs typeface="Microsoft Sans Serif"/>
              </a:rPr>
              <a:t> </a:t>
            </a:r>
            <a:r>
              <a:rPr sz="1600" spc="25">
                <a:latin typeface="Microsoft Sans Serif"/>
                <a:cs typeface="Microsoft Sans Serif"/>
              </a:rPr>
              <a:t>samples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/>
          <a:stretch/>
        </p:blipFill>
        <p:spPr bwMode="auto">
          <a:xfrm>
            <a:off x="2898132" y="2445915"/>
            <a:ext cx="378475" cy="378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4" y="499762"/>
            <a:ext cx="7921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Data - Delphi's COVID-19 Surveys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5986145" cy="31800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6395" marR="1332865" indent="-366395" algn="r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66395" algn="l"/>
                <a:tab pos="367030" algn="l"/>
              </a:tabLst>
              <a:defRPr/>
            </a:pPr>
            <a:r>
              <a:rPr sz="1800" b="1" spc="25">
                <a:solidFill>
                  <a:srgbClr val="685D46"/>
                </a:solidFill>
                <a:latin typeface="Arial"/>
                <a:cs typeface="Arial"/>
              </a:rPr>
              <a:t>States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685D46"/>
                </a:solidFill>
                <a:latin typeface="Microsoft Sans Serif"/>
                <a:cs typeface="Microsoft Sans Serif"/>
              </a:rPr>
              <a:t>(40,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685D46"/>
                </a:solidFill>
                <a:latin typeface="Microsoft Sans Serif"/>
                <a:cs typeface="Microsoft Sans Serif"/>
              </a:rPr>
              <a:t>encoded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5">
                <a:solidFill>
                  <a:srgbClr val="685D46"/>
                </a:solidFill>
                <a:latin typeface="Arial"/>
                <a:cs typeface="Arial"/>
              </a:rPr>
              <a:t>one-hot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vectors)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e.g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AL, AK, AZ,</a:t>
            </a:r>
            <a:r>
              <a:rPr sz="1800" spc="-433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15">
                <a:solidFill>
                  <a:srgbClr val="685D46"/>
                </a:solidFill>
                <a:latin typeface="Arial"/>
                <a:cs typeface="Arial"/>
              </a:rPr>
              <a:t>COVID-like</a:t>
            </a:r>
            <a:r>
              <a:rPr sz="1800" b="1" spc="-4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">
                <a:solidFill>
                  <a:srgbClr val="685D46"/>
                </a:solidFill>
                <a:latin typeface="Arial"/>
                <a:cs typeface="Arial"/>
              </a:rPr>
              <a:t>illness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45">
                <a:solidFill>
                  <a:srgbClr val="685D46"/>
                </a:solidFill>
                <a:latin typeface="Microsoft Sans Serif"/>
                <a:cs typeface="Microsoft Sans Serif"/>
              </a:rPr>
              <a:t>(4)</a:t>
            </a:r>
            <a:endParaRPr sz="1800">
              <a:latin typeface="Microsoft Sans Serif"/>
              <a:cs typeface="Microsoft Sans Serif"/>
            </a:endParaRPr>
          </a:p>
          <a:p>
            <a:pPr marL="366395" marR="1290955" lvl="1" indent="-366395" algn="r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366395" algn="l"/>
                <a:tab pos="367030" algn="l"/>
              </a:tabLst>
              <a:defRPr/>
            </a:pP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e.g.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cli,ili</a:t>
            </a:r>
            <a:r>
              <a:rPr sz="1800" spc="-430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30">
                <a:solidFill>
                  <a:srgbClr val="685D46"/>
                </a:solidFill>
                <a:latin typeface="Microsoft Sans Serif"/>
                <a:cs typeface="Microsoft Sans Serif"/>
              </a:rPr>
              <a:t>(inﬂuenza-like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rgbClr val="685D46"/>
                </a:solidFill>
                <a:latin typeface="Microsoft Sans Serif"/>
                <a:cs typeface="Microsoft Sans Serif"/>
              </a:rPr>
              <a:t>illness),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35">
                <a:solidFill>
                  <a:srgbClr val="685D46"/>
                </a:solidFill>
                <a:latin typeface="Arial"/>
                <a:cs typeface="Arial"/>
              </a:rPr>
              <a:t>Behavior</a:t>
            </a:r>
            <a:r>
              <a:rPr sz="1800" b="1" spc="-4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>
                <a:solidFill>
                  <a:srgbClr val="685D46"/>
                </a:solidFill>
                <a:latin typeface="Arial"/>
                <a:cs typeface="Arial"/>
              </a:rPr>
              <a:t>Indicators</a:t>
            </a:r>
            <a:r>
              <a:rPr sz="1800" b="1" spc="-1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45">
                <a:solidFill>
                  <a:srgbClr val="685D46"/>
                </a:solidFill>
                <a:latin typeface="Microsoft Sans Serif"/>
                <a:cs typeface="Microsoft Sans Serif"/>
              </a:rPr>
              <a:t>(8)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e.g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wearing_mask, travel_outside_state,</a:t>
            </a:r>
            <a:r>
              <a:rPr sz="1800" spc="-433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105">
                <a:solidFill>
                  <a:srgbClr val="685D46"/>
                </a:solidFill>
                <a:latin typeface="Arial"/>
                <a:cs typeface="Arial"/>
              </a:rPr>
              <a:t>Mental</a:t>
            </a:r>
            <a:r>
              <a:rPr sz="1800" b="1" spc="-5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5">
                <a:solidFill>
                  <a:srgbClr val="685D46"/>
                </a:solidFill>
                <a:latin typeface="Arial"/>
                <a:cs typeface="Arial"/>
              </a:rPr>
              <a:t>Health</a:t>
            </a:r>
            <a:r>
              <a:rPr sz="1800" b="1" spc="-4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>
                <a:solidFill>
                  <a:srgbClr val="685D46"/>
                </a:solidFill>
                <a:latin typeface="Arial"/>
                <a:cs typeface="Arial"/>
              </a:rPr>
              <a:t>Indicators</a:t>
            </a:r>
            <a:r>
              <a:rPr sz="1800" b="1" spc="-1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45">
                <a:solidFill>
                  <a:srgbClr val="685D46"/>
                </a:solidFill>
                <a:latin typeface="Microsoft Sans Serif"/>
                <a:cs typeface="Microsoft Sans Serif"/>
              </a:rPr>
              <a:t>(5)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e.g</a:t>
            </a:r>
            <a:r>
              <a:rPr sz="1800" spc="-1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rgbClr val="685D46"/>
                </a:solidFill>
                <a:latin typeface="SimSun"/>
                <a:cs typeface="SimSun"/>
              </a:rPr>
              <a:t>anxious, depressed,</a:t>
            </a:r>
            <a:r>
              <a:rPr sz="1800" spc="-433">
                <a:solidFill>
                  <a:srgbClr val="685D46"/>
                </a:solidFill>
                <a:latin typeface="SimSun"/>
                <a:cs typeface="SimSun"/>
              </a:rPr>
              <a:t> </a:t>
            </a:r>
            <a:r>
              <a:rPr sz="1800" spc="-30">
                <a:solidFill>
                  <a:srgbClr val="685D46"/>
                </a:solidFill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25">
                <a:solidFill>
                  <a:srgbClr val="685D46"/>
                </a:solidFill>
                <a:latin typeface="Arial"/>
                <a:cs typeface="Arial"/>
              </a:rPr>
              <a:t>Tested</a:t>
            </a:r>
            <a:r>
              <a:rPr sz="1800" b="1" spc="-5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0">
                <a:solidFill>
                  <a:srgbClr val="685D46"/>
                </a:solidFill>
                <a:latin typeface="Arial"/>
                <a:cs typeface="Arial"/>
              </a:rPr>
              <a:t>Positive</a:t>
            </a:r>
            <a:r>
              <a:rPr sz="1800" b="1" spc="-5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-50">
                <a:solidFill>
                  <a:srgbClr val="685D46"/>
                </a:solidFill>
                <a:latin typeface="Arial"/>
                <a:cs typeface="Arial"/>
              </a:rPr>
              <a:t>Cases</a:t>
            </a:r>
            <a:r>
              <a:rPr sz="1800" b="1" spc="-1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45">
                <a:solidFill>
                  <a:srgbClr val="685D46"/>
                </a:solidFill>
                <a:latin typeface="Microsoft Sans Serif"/>
                <a:cs typeface="Microsoft Sans Serif"/>
              </a:rPr>
              <a:t>(1)</a:t>
            </a:r>
            <a:endParaRPr sz="1800">
              <a:latin typeface="Microsoft Sans Serif"/>
              <a:cs typeface="Microsoft Sans Serif"/>
            </a:endParaRPr>
          </a:p>
          <a:p>
            <a:pPr marL="836294" indent="-367030">
              <a:lnSpc>
                <a:spcPct val="100000"/>
              </a:lnSpc>
              <a:spcBef>
                <a:spcPts val="325"/>
              </a:spcBef>
              <a:buFont typeface="Arial"/>
              <a:buChar char="○"/>
              <a:tabLst>
                <a:tab pos="836294" algn="l"/>
                <a:tab pos="836930" algn="l"/>
              </a:tabLst>
              <a:defRPr/>
            </a:pPr>
            <a:r>
              <a:rPr sz="1800" b="1" spc="30">
                <a:solidFill>
                  <a:srgbClr val="FF0000"/>
                </a:solidFill>
                <a:latin typeface="Trebuchet MS"/>
                <a:cs typeface="Trebuchet MS"/>
              </a:rPr>
              <a:t>tested_positive</a:t>
            </a:r>
            <a:r>
              <a:rPr sz="1800" b="1" spc="-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30">
                <a:solidFill>
                  <a:srgbClr val="FF0000"/>
                </a:solidFill>
                <a:latin typeface="Microsoft Sans Serif"/>
                <a:cs typeface="Microsoft Sans Serif"/>
              </a:rPr>
              <a:t>(this</a:t>
            </a:r>
            <a:r>
              <a:rPr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FF0000"/>
                </a:solidFill>
                <a:latin typeface="Microsoft Sans Serif"/>
                <a:cs typeface="Microsoft Sans Serif"/>
              </a:rPr>
              <a:t>what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50">
                <a:solidFill>
                  <a:srgbClr val="FF0000"/>
                </a:solidFill>
                <a:latin typeface="Microsoft Sans Serif"/>
                <a:cs typeface="Microsoft Sans Serif"/>
              </a:rPr>
              <a:t>we</a:t>
            </a:r>
            <a:r>
              <a:rPr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80">
                <a:solidFill>
                  <a:srgbClr val="FF0000"/>
                </a:solidFill>
                <a:latin typeface="Microsoft Sans Serif"/>
                <a:cs typeface="Microsoft Sans Serif"/>
              </a:rPr>
              <a:t>want</a:t>
            </a:r>
            <a:r>
              <a:rPr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5">
                <a:solidFill>
                  <a:srgbClr val="FF0000"/>
                </a:solidFill>
                <a:latin typeface="Microsoft Sans Serif"/>
                <a:cs typeface="Microsoft Sans Serif"/>
              </a:rPr>
              <a:t>predict)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 bwMode="auto">
          <a:xfrm>
            <a:off x="6973224" y="2032124"/>
            <a:ext cx="185420" cy="2401570"/>
          </a:xfrm>
          <a:custGeom>
            <a:avLst/>
            <a:gdLst/>
            <a:ahLst/>
            <a:cxnLst/>
            <a:rect l="l" t="t" r="r" b="b"/>
            <a:pathLst>
              <a:path w="185420" h="2401570" extrusionOk="0">
                <a:moveTo>
                  <a:pt x="0" y="0"/>
                </a:moveTo>
                <a:lnTo>
                  <a:pt x="18110" y="1791"/>
                </a:lnTo>
                <a:lnTo>
                  <a:pt x="35360" y="7033"/>
                </a:lnTo>
                <a:lnTo>
                  <a:pt x="76875" y="41136"/>
                </a:lnTo>
                <a:lnTo>
                  <a:pt x="92399" y="92399"/>
                </a:lnTo>
                <a:lnTo>
                  <a:pt x="92399" y="1108349"/>
                </a:lnTo>
                <a:lnTo>
                  <a:pt x="99661" y="1144316"/>
                </a:lnTo>
                <a:lnTo>
                  <a:pt x="119463" y="1173686"/>
                </a:lnTo>
                <a:lnTo>
                  <a:pt x="148833" y="1193488"/>
                </a:lnTo>
                <a:lnTo>
                  <a:pt x="184799" y="1200749"/>
                </a:lnTo>
                <a:lnTo>
                  <a:pt x="148833" y="1208011"/>
                </a:lnTo>
                <a:lnTo>
                  <a:pt x="119463" y="1227813"/>
                </a:lnTo>
                <a:lnTo>
                  <a:pt x="99661" y="1257183"/>
                </a:lnTo>
                <a:lnTo>
                  <a:pt x="92399" y="1293149"/>
                </a:lnTo>
                <a:lnTo>
                  <a:pt x="92399" y="2309099"/>
                </a:lnTo>
                <a:lnTo>
                  <a:pt x="85138" y="2345066"/>
                </a:lnTo>
                <a:lnTo>
                  <a:pt x="65336" y="2374436"/>
                </a:lnTo>
                <a:lnTo>
                  <a:pt x="35966" y="2394238"/>
                </a:lnTo>
                <a:lnTo>
                  <a:pt x="0" y="24014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 txBox="1"/>
          <p:nvPr/>
        </p:nvSpPr>
        <p:spPr bwMode="auto">
          <a:xfrm>
            <a:off x="7337950" y="3045652"/>
            <a:ext cx="1090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spc="15">
                <a:latin typeface="Microsoft Sans Serif"/>
                <a:cs typeface="Microsoft Sans Serif"/>
              </a:rPr>
              <a:t>Percentage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770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Data - One-hot Vector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330206"/>
            <a:ext cx="770699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55">
                <a:solidFill>
                  <a:srgbClr val="685D46"/>
                </a:solidFill>
                <a:latin typeface="Arial"/>
                <a:cs typeface="Arial"/>
              </a:rPr>
              <a:t>One-hot</a:t>
            </a:r>
            <a:r>
              <a:rPr sz="1800" b="1" spc="-6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0">
                <a:solidFill>
                  <a:srgbClr val="685D46"/>
                </a:solidFill>
                <a:latin typeface="Arial"/>
                <a:cs typeface="Arial"/>
              </a:rPr>
              <a:t>vectors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379095" marR="5080">
              <a:lnSpc>
                <a:spcPct val="170600"/>
              </a:lnSpc>
              <a:defRPr/>
            </a:pP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Vectors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35">
                <a:solidFill>
                  <a:srgbClr val="685D46"/>
                </a:solidFill>
                <a:latin typeface="Arial"/>
                <a:cs typeface="Arial"/>
              </a:rPr>
              <a:t>only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0">
                <a:solidFill>
                  <a:srgbClr val="685D46"/>
                </a:solidFill>
                <a:latin typeface="Arial"/>
                <a:cs typeface="Arial"/>
              </a:rPr>
              <a:t>one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90">
                <a:solidFill>
                  <a:srgbClr val="685D46"/>
                </a:solidFill>
                <a:latin typeface="Arial"/>
                <a:cs typeface="Arial"/>
              </a:rPr>
              <a:t>element</a:t>
            </a:r>
            <a:r>
              <a:rPr sz="1800" b="1" spc="-4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30">
                <a:solidFill>
                  <a:srgbClr val="685D46"/>
                </a:solidFill>
                <a:latin typeface="Arial"/>
                <a:cs typeface="Arial"/>
              </a:rPr>
              <a:t>equals</a:t>
            </a:r>
            <a:r>
              <a:rPr sz="1800" b="1" spc="-4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95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b="1" spc="-3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0">
                <a:solidFill>
                  <a:srgbClr val="685D46"/>
                </a:solidFill>
                <a:latin typeface="Arial"/>
                <a:cs typeface="Arial"/>
              </a:rPr>
              <a:t>one</a:t>
            </a:r>
            <a:r>
              <a:rPr sz="1800" b="1" spc="1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>
                <a:solidFill>
                  <a:srgbClr val="685D46"/>
                </a:solidFill>
                <a:latin typeface="Microsoft Sans Serif"/>
                <a:cs typeface="Microsoft Sans Serif"/>
              </a:rPr>
              <a:t>while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>
                <a:solidFill>
                  <a:srgbClr val="685D46"/>
                </a:solidFill>
                <a:latin typeface="Microsoft Sans Serif"/>
                <a:cs typeface="Microsoft Sans Serif"/>
              </a:rPr>
              <a:t>others</a:t>
            </a:r>
            <a:r>
              <a:rPr sz="1800" spc="-2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zero. </a:t>
            </a:r>
            <a:r>
              <a:rPr sz="1800" spc="-458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>
                <a:solidFill>
                  <a:srgbClr val="685D46"/>
                </a:solidFill>
                <a:latin typeface="Microsoft Sans Serif"/>
                <a:cs typeface="Microsoft Sans Serif"/>
              </a:rPr>
              <a:t>Usually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used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>
                <a:solidFill>
                  <a:srgbClr val="685D46"/>
                </a:solidFill>
                <a:latin typeface="Microsoft Sans Serif"/>
                <a:cs typeface="Microsoft Sans Serif"/>
              </a:rPr>
              <a:t>encode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>
                <a:solidFill>
                  <a:srgbClr val="685D46"/>
                </a:solidFill>
                <a:latin typeface="Microsoft Sans Serif"/>
                <a:cs typeface="Microsoft Sans Serif"/>
              </a:rPr>
              <a:t>discrete</a:t>
            </a:r>
            <a:r>
              <a:rPr sz="1800" spc="-1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">
                <a:solidFill>
                  <a:srgbClr val="685D46"/>
                </a:solidFill>
                <a:latin typeface="Microsoft Sans Serif"/>
                <a:cs typeface="Microsoft Sans Serif"/>
              </a:rPr>
              <a:t>values.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1100912" y="3293755"/>
            <a:ext cx="1849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marR="5080" indent="-441325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50">
                <a:latin typeface="Microsoft Sans Serif"/>
                <a:cs typeface="Microsoft Sans Serif"/>
              </a:rPr>
              <a:t>If</a:t>
            </a:r>
            <a:r>
              <a:rPr sz="1800" spc="-30">
                <a:latin typeface="Microsoft Sans Serif"/>
                <a:cs typeface="Microsoft Sans Serif"/>
              </a:rPr>
              <a:t> </a:t>
            </a:r>
            <a:r>
              <a:rPr sz="1800" spc="40">
                <a:latin typeface="Microsoft Sans Serif"/>
                <a:cs typeface="Microsoft Sans Serif"/>
              </a:rPr>
              <a:t>state</a:t>
            </a:r>
            <a:r>
              <a:rPr sz="1800" spc="-25">
                <a:latin typeface="Microsoft Sans Serif"/>
                <a:cs typeface="Microsoft Sans Serif"/>
              </a:rPr>
              <a:t> </a:t>
            </a:r>
            <a:r>
              <a:rPr sz="1800" spc="30">
                <a:latin typeface="Microsoft Sans Serif"/>
                <a:cs typeface="Microsoft Sans Serif"/>
              </a:rPr>
              <a:t>code</a:t>
            </a:r>
            <a:r>
              <a:rPr sz="1800" spc="-25">
                <a:latin typeface="Microsoft Sans Serif"/>
                <a:cs typeface="Microsoft Sans Serif"/>
              </a:rPr>
              <a:t> =</a:t>
            </a:r>
            <a:r>
              <a:rPr sz="1800" spc="-30">
                <a:latin typeface="Microsoft Sans Serif"/>
                <a:cs typeface="Microsoft Sans Serif"/>
              </a:rPr>
              <a:t> </a:t>
            </a:r>
            <a:r>
              <a:rPr sz="1800" spc="-75">
                <a:latin typeface="Microsoft Sans Serif"/>
                <a:cs typeface="Microsoft Sans Serif"/>
              </a:rPr>
              <a:t>AZ </a:t>
            </a:r>
            <a:r>
              <a:rPr sz="1800" spc="-458">
                <a:latin typeface="Microsoft Sans Serif"/>
                <a:cs typeface="Microsoft Sans Serif"/>
              </a:rPr>
              <a:t> </a:t>
            </a:r>
            <a:r>
              <a:rPr sz="1800" spc="5">
                <a:latin typeface="Microsoft Sans Serif"/>
                <a:cs typeface="Microsoft Sans Serif"/>
              </a:rPr>
              <a:t>(Arizona)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 bwMode="auto">
          <a:xfrm>
            <a:off x="5686162" y="2859224"/>
            <a:ext cx="474345" cy="1905000"/>
            <a:chOff x="5686162" y="2859224"/>
            <a:chExt cx="474345" cy="190500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 bwMode="auto">
            <a:xfrm>
              <a:off x="5686162" y="2859224"/>
              <a:ext cx="473733" cy="19050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 bwMode="auto">
            <a:xfrm>
              <a:off x="5780399" y="3459374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 extrusionOk="0">
                  <a:moveTo>
                    <a:pt x="0" y="139949"/>
                  </a:moveTo>
                  <a:lnTo>
                    <a:pt x="7134" y="95714"/>
                  </a:lnTo>
                  <a:lnTo>
                    <a:pt x="27002" y="57297"/>
                  </a:lnTo>
                  <a:lnTo>
                    <a:pt x="57297" y="27002"/>
                  </a:lnTo>
                  <a:lnTo>
                    <a:pt x="95714" y="7134"/>
                  </a:lnTo>
                  <a:lnTo>
                    <a:pt x="139949" y="0"/>
                  </a:lnTo>
                  <a:lnTo>
                    <a:pt x="193506" y="10652"/>
                  </a:lnTo>
                  <a:lnTo>
                    <a:pt x="238909" y="40990"/>
                  </a:lnTo>
                  <a:lnTo>
                    <a:pt x="269247" y="86393"/>
                  </a:lnTo>
                  <a:lnTo>
                    <a:pt x="279899" y="139949"/>
                  </a:lnTo>
                  <a:lnTo>
                    <a:pt x="272765" y="184185"/>
                  </a:lnTo>
                  <a:lnTo>
                    <a:pt x="252897" y="222602"/>
                  </a:lnTo>
                  <a:lnTo>
                    <a:pt x="222602" y="252897"/>
                  </a:lnTo>
                  <a:lnTo>
                    <a:pt x="184185" y="272765"/>
                  </a:lnTo>
                  <a:lnTo>
                    <a:pt x="139949" y="279899"/>
                  </a:lnTo>
                  <a:lnTo>
                    <a:pt x="95714" y="272765"/>
                  </a:lnTo>
                  <a:lnTo>
                    <a:pt x="57297" y="252897"/>
                  </a:lnTo>
                  <a:lnTo>
                    <a:pt x="27002" y="222602"/>
                  </a:lnTo>
                  <a:lnTo>
                    <a:pt x="7134" y="184185"/>
                  </a:lnTo>
                  <a:lnTo>
                    <a:pt x="0" y="139949"/>
                  </a:lnTo>
                  <a:close/>
                </a:path>
              </a:pathLst>
            </a:custGeom>
            <a:grpFill/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8" name="object 8"/>
          <p:cNvSpPr txBox="1"/>
          <p:nvPr/>
        </p:nvSpPr>
        <p:spPr bwMode="auto">
          <a:xfrm>
            <a:off x="6232925" y="2857456"/>
            <a:ext cx="1473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70">
                <a:latin typeface="Microsoft Sans Serif"/>
                <a:cs typeface="Microsoft Sans Serif"/>
              </a:rPr>
              <a:t>AL</a:t>
            </a:r>
            <a:r>
              <a:rPr sz="1800" spc="-45">
                <a:latin typeface="Microsoft Sans Serif"/>
                <a:cs typeface="Microsoft Sans Serif"/>
              </a:rPr>
              <a:t> </a:t>
            </a:r>
            <a:r>
              <a:rPr sz="1800" spc="5">
                <a:latin typeface="Microsoft Sans Serif"/>
                <a:cs typeface="Microsoft Sans Serif"/>
              </a:rPr>
              <a:t>(Alabama) </a:t>
            </a:r>
            <a:r>
              <a:rPr sz="1800" spc="-465">
                <a:latin typeface="Microsoft Sans Serif"/>
                <a:cs typeface="Microsoft Sans Serif"/>
              </a:rPr>
              <a:t> </a:t>
            </a:r>
            <a:r>
              <a:rPr sz="1800" spc="-85">
                <a:latin typeface="Microsoft Sans Serif"/>
                <a:cs typeface="Microsoft Sans Serif"/>
              </a:rPr>
              <a:t>AK</a:t>
            </a:r>
            <a:r>
              <a:rPr sz="1800" spc="305">
                <a:latin typeface="Microsoft Sans Serif"/>
                <a:cs typeface="Microsoft Sans Serif"/>
              </a:rPr>
              <a:t> </a:t>
            </a:r>
            <a:r>
              <a:rPr sz="1800" spc="-25">
                <a:latin typeface="Microsoft Sans Serif"/>
                <a:cs typeface="Microsoft Sans Serif"/>
              </a:rPr>
              <a:t>(Alaska) 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-70">
                <a:solidFill>
                  <a:srgbClr val="FF0000"/>
                </a:solidFill>
                <a:latin typeface="Microsoft Sans Serif"/>
                <a:cs typeface="Microsoft Sans Serif"/>
              </a:rPr>
              <a:t>AZ</a:t>
            </a:r>
            <a:r>
              <a:rPr sz="18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5">
                <a:solidFill>
                  <a:srgbClr val="FF0000"/>
                </a:solidFill>
                <a:latin typeface="Microsoft Sans Serif"/>
                <a:cs typeface="Microsoft Sans Serif"/>
              </a:rPr>
              <a:t>(Arizona) </a:t>
            </a:r>
            <a:r>
              <a:rPr sz="18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125">
                <a:latin typeface="Microsoft Sans Serif"/>
                <a:cs typeface="Microsoft Sans Serif"/>
              </a:rPr>
              <a:t>A</a:t>
            </a:r>
            <a:r>
              <a:rPr sz="1800" spc="-130">
                <a:latin typeface="Microsoft Sans Serif"/>
                <a:cs typeface="Microsoft Sans Serif"/>
              </a:rPr>
              <a:t>R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(Arkansas)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6232925" y="4503376"/>
            <a:ext cx="156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20">
                <a:latin typeface="Microsoft Sans Serif"/>
                <a:cs typeface="Microsoft Sans Serif"/>
              </a:rPr>
              <a:t>WI</a:t>
            </a:r>
            <a:r>
              <a:rPr sz="1800" spc="-6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(Wisconsin)</a:t>
            </a:r>
          </a:p>
        </p:txBody>
      </p:sp>
      <p:grpSp>
        <p:nvGrpSpPr>
          <p:cNvPr id="10" name="object 10"/>
          <p:cNvGrpSpPr/>
          <p:nvPr/>
        </p:nvGrpSpPr>
        <p:grpSpPr bwMode="auto">
          <a:xfrm>
            <a:off x="3165100" y="3537839"/>
            <a:ext cx="2298700" cy="123189"/>
            <a:chOff x="3165100" y="3537839"/>
            <a:chExt cx="2298700" cy="123189"/>
          </a:xfrm>
        </p:grpSpPr>
        <p:sp>
          <p:nvSpPr>
            <p:cNvPr id="11" name="object 11"/>
            <p:cNvSpPr/>
            <p:nvPr/>
          </p:nvSpPr>
          <p:spPr bwMode="auto">
            <a:xfrm>
              <a:off x="3165100" y="3599325"/>
              <a:ext cx="2154555" cy="0"/>
            </a:xfrm>
            <a:custGeom>
              <a:avLst/>
              <a:gdLst/>
              <a:ahLst/>
              <a:cxnLst/>
              <a:rect l="l" t="t" r="r" b="b"/>
              <a:pathLst>
                <a:path w="2154554" extrusionOk="0">
                  <a:moveTo>
                    <a:pt x="0" y="0"/>
                  </a:moveTo>
                  <a:lnTo>
                    <a:pt x="2154449" y="0"/>
                  </a:lnTo>
                </a:path>
              </a:pathLst>
            </a:custGeom>
            <a:grpFill/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/>
            <a:stretch/>
          </p:blipFill>
          <p:spPr bwMode="auto">
            <a:xfrm>
              <a:off x="5305262" y="3537839"/>
              <a:ext cx="158251" cy="1229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 bwMode="auto">
          <a:xfrm>
            <a:off x="3431576" y="3162346"/>
            <a:ext cx="1791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600" b="1" spc="45">
                <a:solidFill>
                  <a:srgbClr val="FF0000"/>
                </a:solidFill>
                <a:latin typeface="Arial"/>
                <a:cs typeface="Arial"/>
              </a:rPr>
              <a:t>one-hot</a:t>
            </a:r>
            <a:r>
              <a:rPr sz="1600" b="1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10">
                <a:solidFill>
                  <a:srgbClr val="FF0000"/>
                </a:solidFill>
                <a:latin typeface="Arial"/>
                <a:cs typeface="Arial"/>
              </a:rPr>
              <a:t>encoding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68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1284</Words>
  <Application>Microsoft Office PowerPoint</Application>
  <DocSecurity>0</DocSecurity>
  <PresentationFormat>如螢幕大小 (16:9)</PresentationFormat>
  <Paragraphs>216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Arial MT</vt:lpstr>
      <vt:lpstr>SimSun</vt:lpstr>
      <vt:lpstr>Arial</vt:lpstr>
      <vt:lpstr>Calibri</vt:lpstr>
      <vt:lpstr>Microsoft Sans Serif</vt:lpstr>
      <vt:lpstr>Times New Roman</vt:lpstr>
      <vt:lpstr>Trebuchet MS</vt:lpstr>
      <vt:lpstr>Office Theme</vt:lpstr>
      <vt:lpstr>PowerPoint 簡報</vt:lpstr>
      <vt:lpstr>Outline</vt:lpstr>
      <vt:lpstr>Objectives</vt:lpstr>
      <vt:lpstr>Task Description</vt:lpstr>
      <vt:lpstr>Task Description</vt:lpstr>
      <vt:lpstr>Data - Delphi's COVID-19 Surveys</vt:lpstr>
      <vt:lpstr>Data - Delphi's COVID-19 Surveys</vt:lpstr>
      <vt:lpstr>Data - Delphi's COVID-19 Surveys</vt:lpstr>
      <vt:lpstr>Data - One-hot Vector</vt:lpstr>
      <vt:lpstr>Data - Training</vt:lpstr>
      <vt:lpstr>Data - Testing</vt:lpstr>
      <vt:lpstr>Evaluation Metric</vt:lpstr>
      <vt:lpstr>Kaggle</vt:lpstr>
      <vt:lpstr>Kaggle - Submission</vt:lpstr>
      <vt:lpstr>Grading</vt:lpstr>
      <vt:lpstr>Grading - Kaggle</vt:lpstr>
      <vt:lpstr>Grading - Bonus</vt:lpstr>
      <vt:lpstr>Code Submission</vt:lpstr>
      <vt:lpstr>Code Submission</vt:lpstr>
      <vt:lpstr>Code Submission</vt:lpstr>
      <vt:lpstr>Code Submission</vt:lpstr>
      <vt:lpstr>Code Submission</vt:lpstr>
      <vt:lpstr>Code Submission</vt:lpstr>
      <vt:lpstr>Code Submission</vt:lpstr>
      <vt:lpstr>Deadlines</vt:lpstr>
      <vt:lpstr>Hints</vt:lpstr>
      <vt:lpstr>Regulations Again</vt:lpstr>
      <vt:lpstr>If any questions, you can ask us via...</vt:lpstr>
      <vt:lpstr>Useful Links</vt:lpstr>
      <vt:lpstr>Have fun and wish you good luck!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/>
  <cp:lastModifiedBy>陳靚</cp:lastModifiedBy>
  <cp:revision>18</cp:revision>
  <dcterms:created xsi:type="dcterms:W3CDTF">2022-03-06T01:31:02Z</dcterms:created>
  <dcterms:modified xsi:type="dcterms:W3CDTF">2023-03-06T12:02:06Z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