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4" r:id="rId22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61" d="100"/>
          <a:sy n="161" d="100"/>
        </p:scale>
        <p:origin x="78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EA17-9D24-3747-ACE1-101F76D0AFE5}" type="datetimeFigureOut">
              <a:rPr kumimoji="1" lang="zh-TW" altLang="en-US" smtClean="0"/>
              <a:t>2023/3/18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00BD-9747-7C4F-AE28-9B2B990445E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427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700BD-9747-7C4F-AE28-9B2B990445E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4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49" y="2571899"/>
            <a:ext cx="9144000" cy="2571750"/>
          </a:xfrm>
          <a:custGeom>
            <a:avLst/>
            <a:gdLst/>
            <a:ahLst/>
            <a:cxnLst/>
            <a:rect l="l" t="t" r="r" b="b"/>
            <a:pathLst>
              <a:path w="9144000" h="2571750">
                <a:moveTo>
                  <a:pt x="9143999" y="2571599"/>
                </a:moveTo>
                <a:lnTo>
                  <a:pt x="0" y="25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715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1026" y="1825347"/>
            <a:ext cx="566194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820" y="1175208"/>
            <a:ext cx="8466359" cy="322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Ppgkqla8aOyhz_wBezE_2zOBLQAoYtGiHHATxZl-TEY/ed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st.gov.tw/most/attachments/9149925d-ec63-40b0-8ec8-c583008a43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courses/DLHLP20/ASR%20(v12).pdf" TargetMode="External"/><Relationship Id="rId2" Type="http://schemas.openxmlformats.org/officeDocument/2006/relationships/hyperlink" Target="http://ocw.aca.ntu.edu.tw/ntu-ocw/ocw/cou/104S2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cw.aca.ntu.edu.tw/ntu-ocw/ocw/cou/104S2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ldc.upenn.edu/LDC93S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Machine</a:t>
            </a:r>
            <a:r>
              <a:rPr spc="-114" dirty="0"/>
              <a:t> </a:t>
            </a:r>
            <a:r>
              <a:rPr spc="-130" dirty="0"/>
              <a:t>L</a:t>
            </a:r>
            <a:r>
              <a:rPr spc="-345" dirty="0"/>
              <a:t>earning</a:t>
            </a:r>
            <a:r>
              <a:rPr spc="-114" dirty="0"/>
              <a:t> </a:t>
            </a:r>
            <a:r>
              <a:rPr spc="-570" dirty="0"/>
              <a:t>HW2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36563" y="2891974"/>
            <a:ext cx="3469004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2080"/>
              </a:lnSpc>
              <a:spcBef>
                <a:spcPts val="100"/>
              </a:spcBef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ML</a:t>
            </a:r>
            <a:r>
              <a:rPr sz="1800" spc="-8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685D46"/>
                </a:solidFill>
                <a:latin typeface="Arial"/>
                <a:cs typeface="Arial"/>
              </a:rPr>
              <a:t>TAs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907539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15" dirty="0"/>
              <a:t>Sample</a:t>
            </a:r>
            <a:r>
              <a:rPr sz="3200" spc="-100" dirty="0"/>
              <a:t> </a:t>
            </a:r>
            <a:r>
              <a:rPr sz="3200" spc="-310" dirty="0"/>
              <a:t>C</a:t>
            </a:r>
            <a:r>
              <a:rPr sz="3200" spc="-260" dirty="0"/>
              <a:t>ode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373457"/>
            <a:ext cx="8346440" cy="307481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1800" spc="10" dirty="0" err="1">
                <a:solidFill>
                  <a:srgbClr val="685D46"/>
                </a:solidFill>
                <a:latin typeface="Arial"/>
                <a:cs typeface="Arial"/>
              </a:rPr>
              <a:t>Colab</a:t>
            </a:r>
            <a:r>
              <a:rPr lang="en-US" sz="1800" spc="-7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US" sz="1800" spc="15" dirty="0">
                <a:solidFill>
                  <a:srgbClr val="685D46"/>
                </a:solidFill>
                <a:latin typeface="Arial"/>
                <a:cs typeface="Arial"/>
              </a:rPr>
              <a:t>Link: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lang="en-US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</a:rPr>
              <a:t>https://</a:t>
            </a:r>
            <a:r>
              <a:rPr lang="en-US" u="heavy" spc="-5" dirty="0" err="1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</a:rPr>
              <a:t>colab.research.google.com</a:t>
            </a:r>
            <a:r>
              <a:rPr lang="en-US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</a:rPr>
              <a:t>/drive/1B77oG7rZfyWAOOhQjUlOprsPEGyPxM2i?usp=sharing</a:t>
            </a:r>
          </a:p>
          <a:p>
            <a:pPr marL="12700" marR="5080">
              <a:lnSpc>
                <a:spcPct val="114999"/>
              </a:lnSpc>
            </a:pPr>
            <a:endParaRPr lang="en-US"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800" spc="-7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should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able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pass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using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sample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provided.</a:t>
            </a:r>
            <a:endParaRPr sz="14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800" spc="-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Model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architecture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(layers?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dimension?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activation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function?)</a:t>
            </a:r>
            <a:endParaRPr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5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(batch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size?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optimizer?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rate?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epoch?)</a:t>
            </a:r>
            <a:endParaRPr sz="14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25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Tips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(batch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norm?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dropout?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regularization?)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1"/>
            <a:ext cx="3501475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20" dirty="0"/>
              <a:t>Grading</a:t>
            </a:r>
            <a:r>
              <a:rPr sz="3200" spc="-60" dirty="0"/>
              <a:t> </a:t>
            </a:r>
            <a:r>
              <a:rPr sz="3200" spc="-165" dirty="0"/>
              <a:t>(</a:t>
            </a:r>
            <a:r>
              <a:rPr lang="en-US" sz="3200" spc="-165" dirty="0"/>
              <a:t>10</a:t>
            </a:r>
            <a:r>
              <a:rPr sz="3200" spc="-165" dirty="0"/>
              <a:t>pt/10p</a:t>
            </a:r>
            <a:r>
              <a:rPr sz="3200" spc="-155" dirty="0"/>
              <a:t>t</a:t>
            </a:r>
            <a:r>
              <a:rPr sz="3200" spc="-100" dirty="0"/>
              <a:t>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89058"/>
            <a:ext cx="3795395" cy="19082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(4pt)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lang="en-US" sz="1800" spc="10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zh-TW" altLang="zh-TW" b="1" spc="50" dirty="0">
                <a:solidFill>
                  <a:srgbClr val="685D46"/>
                </a:solidFill>
                <a:latin typeface="Arial"/>
                <a:cs typeface="Arial"/>
              </a:rPr>
              <a:t>數位學苑</a:t>
            </a:r>
            <a:endParaRPr sz="1800" b="1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(1pt)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r>
              <a:rPr lang="en-US" sz="1800" spc="20" dirty="0">
                <a:solidFill>
                  <a:srgbClr val="685D46"/>
                </a:solidFill>
                <a:latin typeface="Arial"/>
                <a:cs typeface="Arial"/>
              </a:rPr>
              <a:t>2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pt)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(1pt)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Private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simple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r>
              <a:rPr lang="en-US" sz="1800" spc="20" dirty="0">
                <a:solidFill>
                  <a:srgbClr val="685D46"/>
                </a:solidFill>
                <a:latin typeface="Arial"/>
                <a:cs typeface="Arial"/>
              </a:rPr>
              <a:t>2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pt)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Private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strong</a:t>
            </a:r>
            <a:r>
              <a:rPr sz="18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baseline</a:t>
            </a:r>
            <a:endParaRPr lang="en-US" sz="1800" spc="30" dirty="0">
              <a:solidFill>
                <a:srgbClr val="685D46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CEEE8BB-0DF6-DACC-C19D-383347AB54F9}"/>
              </a:ext>
            </a:extLst>
          </p:cNvPr>
          <p:cNvSpPr txBox="1"/>
          <p:nvPr/>
        </p:nvSpPr>
        <p:spPr bwMode="auto">
          <a:xfrm>
            <a:off x="475249" y="2936108"/>
            <a:ext cx="4168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lang="zh-TW" altLang="en-US" sz="1800" b="1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期末分數換算，該題得分*</a:t>
            </a:r>
            <a:r>
              <a:rPr lang="en-US" altLang="zh-TW" sz="1800" b="1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1.25</a:t>
            </a:r>
            <a:endParaRPr sz="1800" b="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499762"/>
            <a:ext cx="3349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150"/>
              <a:t>Grading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475249" y="1289058"/>
            <a:ext cx="205740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009668"/>
                </a:solidFill>
                <a:latin typeface="Microsoft Sans Serif"/>
                <a:cs typeface="Microsoft Sans Serif"/>
              </a:rPr>
              <a:t>Simple</a:t>
            </a:r>
            <a:r>
              <a:rPr sz="1800" spc="-7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009668"/>
                </a:solidFill>
                <a:latin typeface="Microsoft Sans Serif"/>
                <a:cs typeface="Microsoft Sans Serif"/>
              </a:rPr>
              <a:t>baseline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20">
                <a:solidFill>
                  <a:srgbClr val="009668"/>
                </a:solidFill>
                <a:latin typeface="Microsoft Sans Serif"/>
                <a:cs typeface="Microsoft Sans Serif"/>
              </a:rPr>
              <a:t>Simple</a:t>
            </a:r>
            <a:r>
              <a:rPr sz="1800" spc="-70">
                <a:solidFill>
                  <a:srgbClr val="009668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009668"/>
                </a:solidFill>
                <a:latin typeface="Microsoft Sans Serif"/>
                <a:cs typeface="Microsoft Sans Serif"/>
              </a:rPr>
              <a:t>baseline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2749465" y="1289057"/>
            <a:ext cx="1178033" cy="65658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 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4131072" y="1309504"/>
            <a:ext cx="3871011" cy="2233929"/>
          </a:xfrm>
          <a:prstGeom prst="rect">
            <a:avLst/>
          </a:prstGeom>
        </p:spPr>
        <p:txBody>
          <a:bodyPr vert="horz" wrap="square" lIns="0" tIns="53339" rIns="0" bIns="0" rtlCol="0">
            <a:noAutofit/>
          </a:bodyPr>
          <a:lstStyle/>
          <a:p>
            <a:pPr marL="53974">
              <a:lnSpc>
                <a:spcPct val="100000"/>
              </a:lnSpc>
              <a:spcBef>
                <a:spcPts val="420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(sample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code)</a:t>
            </a:r>
            <a:endParaRPr sz="1800" dirty="0">
              <a:latin typeface="Microsoft Sans Serif"/>
              <a:cs typeface="Microsoft Sans Serif"/>
            </a:endParaRPr>
          </a:p>
          <a:p>
            <a:pPr marL="3175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r>
              <a:rPr sz="18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(sample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code)</a:t>
            </a:r>
            <a:endParaRPr sz="1800" dirty="0">
              <a:latin typeface="Microsoft Sans Serif"/>
              <a:cs typeface="Microsoft Sans Serif"/>
            </a:endParaRPr>
          </a:p>
          <a:p>
            <a:pPr marL="3937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7145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3429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+1</a:t>
            </a:r>
            <a:r>
              <a:rPr sz="18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pt</a:t>
            </a:r>
            <a:endParaRPr sz="18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20"/>
              </a:spcBef>
              <a:defRPr/>
            </a:pPr>
            <a:r>
              <a:rPr sz="1800" dirty="0">
                <a:solidFill>
                  <a:srgbClr val="685D46"/>
                </a:solidFill>
                <a:latin typeface="Microsoft Sans Serif"/>
                <a:cs typeface="Microsoft Sans Serif"/>
              </a:rPr>
              <a:t>+4</a:t>
            </a:r>
            <a:r>
              <a:rPr sz="18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pts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475248" y="1961141"/>
            <a:ext cx="4457667" cy="29971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FF9800"/>
                </a:solidFill>
                <a:latin typeface="Microsoft Sans Serif"/>
                <a:cs typeface="Microsoft Sans Serif"/>
              </a:rPr>
              <a:t>Medium</a:t>
            </a:r>
            <a:r>
              <a:rPr sz="1800" spc="-2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FF9800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 bwMode="auto">
          <a:xfrm>
            <a:off x="475248" y="2276609"/>
            <a:ext cx="4341250" cy="29971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85">
                <a:solidFill>
                  <a:srgbClr val="FF9800"/>
                </a:solidFill>
                <a:latin typeface="Microsoft Sans Serif"/>
                <a:cs typeface="Microsoft Sans Serif"/>
              </a:rPr>
              <a:t>Medium</a:t>
            </a:r>
            <a:r>
              <a:rPr sz="1800" spc="-25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FF9800"/>
                </a:solidFill>
                <a:latin typeface="Microsoft Sans Serif"/>
                <a:cs typeface="Microsoft Sans Serif"/>
              </a:rPr>
              <a:t>baseline</a:t>
            </a:r>
            <a:r>
              <a:rPr sz="1800" spc="10">
                <a:solidFill>
                  <a:srgbClr val="FF98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 bwMode="auto">
          <a:xfrm>
            <a:off x="475248" y="2550929"/>
            <a:ext cx="4584667" cy="656589"/>
          </a:xfrm>
          <a:prstGeom prst="rect">
            <a:avLst/>
          </a:prstGeom>
        </p:spPr>
        <p:txBody>
          <a:bodyPr vert="horz" wrap="square" lIns="0" tIns="53339" rIns="0" bIns="0" rtlCol="0">
            <a:no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  <a:tab pos="2266950" algn="l"/>
              </a:tabLst>
              <a:defRPr/>
            </a:pPr>
            <a:r>
              <a:rPr sz="1800" spc="30">
                <a:solidFill>
                  <a:srgbClr val="EE6C00"/>
                </a:solidFill>
                <a:latin typeface="Microsoft Sans Serif"/>
                <a:cs typeface="Microsoft Sans Serif"/>
              </a:rPr>
              <a:t>Strong</a:t>
            </a:r>
            <a:r>
              <a:rPr sz="1800" spc="40">
                <a:solidFill>
                  <a:srgbClr val="EE6C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EE6C00"/>
                </a:solidFill>
                <a:latin typeface="Microsoft Sans Serif"/>
                <a:cs typeface="Microsoft Sans Serif"/>
              </a:rPr>
              <a:t>baseline	</a:t>
            </a:r>
            <a:r>
              <a:rPr sz="1800" spc="20">
                <a:solidFill>
                  <a:srgbClr val="685D46"/>
                </a:solidFill>
                <a:latin typeface="Microsoft Sans Serif"/>
                <a:cs typeface="Microsoft Sans Serif"/>
              </a:rPr>
              <a:t>(public)</a:t>
            </a:r>
            <a:endParaRPr sz="180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●"/>
              <a:tabLst>
                <a:tab pos="379095" algn="l"/>
                <a:tab pos="379730" algn="l"/>
                <a:tab pos="2266950" algn="l"/>
              </a:tabLst>
              <a:defRPr/>
            </a:pPr>
            <a:r>
              <a:rPr sz="1800" spc="30">
                <a:solidFill>
                  <a:srgbClr val="EE6C00"/>
                </a:solidFill>
                <a:latin typeface="Microsoft Sans Serif"/>
                <a:cs typeface="Microsoft Sans Serif"/>
              </a:rPr>
              <a:t>Strong</a:t>
            </a:r>
            <a:r>
              <a:rPr sz="1800" spc="40">
                <a:solidFill>
                  <a:srgbClr val="EE6C00"/>
                </a:solidFill>
                <a:latin typeface="Microsoft Sans Serif"/>
                <a:cs typeface="Microsoft Sans Serif"/>
              </a:rPr>
              <a:t> </a:t>
            </a:r>
            <a:r>
              <a:rPr sz="1800" spc="25">
                <a:solidFill>
                  <a:srgbClr val="EE6C00"/>
                </a:solidFill>
                <a:latin typeface="Microsoft Sans Serif"/>
                <a:cs typeface="Microsoft Sans Serif"/>
              </a:rPr>
              <a:t>baseline	</a:t>
            </a:r>
            <a:r>
              <a:rPr sz="1800" spc="25">
                <a:solidFill>
                  <a:srgbClr val="685D46"/>
                </a:solidFill>
                <a:latin typeface="Microsoft Sans Serif"/>
                <a:cs typeface="Microsoft Sans Serif"/>
              </a:rPr>
              <a:t>(private)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 bwMode="auto">
          <a:xfrm>
            <a:off x="475249" y="3223014"/>
            <a:ext cx="321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Upload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zh-TW"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數位學苑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 bwMode="auto">
          <a:xfrm>
            <a:off x="3837020" y="4157733"/>
            <a:ext cx="3900478" cy="330199"/>
          </a:xfrm>
          <a:prstGeom prst="rect">
            <a:avLst/>
          </a:prstGeom>
        </p:spPr>
        <p:txBody>
          <a:bodyPr vert="horz" wrap="square" lIns="0" tIns="12699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000" spc="20">
                <a:solidFill>
                  <a:srgbClr val="685D46"/>
                </a:solidFill>
                <a:latin typeface="Microsoft Sans Serif"/>
                <a:cs typeface="Microsoft Sans Serif"/>
              </a:rPr>
              <a:t>Total:</a:t>
            </a:r>
            <a:r>
              <a:rPr sz="2000" spc="-45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5">
                <a:solidFill>
                  <a:srgbClr val="685D46"/>
                </a:solidFill>
                <a:latin typeface="Arial"/>
                <a:cs typeface="Arial"/>
              </a:rPr>
              <a:t>10</a:t>
            </a:r>
            <a:r>
              <a:rPr sz="2000" b="1" spc="-75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000" spc="65">
                <a:solidFill>
                  <a:srgbClr val="685D46"/>
                </a:solidFill>
                <a:latin typeface="Microsoft Sans Serif"/>
                <a:cs typeface="Microsoft Sans Serif"/>
              </a:rPr>
              <a:t>pts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7429FC4-A6EF-7579-219B-17DD27F44776}"/>
              </a:ext>
            </a:extLst>
          </p:cNvPr>
          <p:cNvSpPr txBox="1"/>
          <p:nvPr/>
        </p:nvSpPr>
        <p:spPr bwMode="auto">
          <a:xfrm>
            <a:off x="475248" y="3651870"/>
            <a:ext cx="41687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lang="zh-TW" altLang="en-US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期末分數換算，該題得分*</a:t>
            </a:r>
            <a:r>
              <a:rPr lang="en-US" altLang="zh-TW" sz="18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1.25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5336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501775" algn="l"/>
              </a:tabLst>
            </a:pPr>
            <a:r>
              <a:rPr sz="3200" spc="-220" dirty="0"/>
              <a:t>Grading</a:t>
            </a:r>
            <a:r>
              <a:rPr sz="3200" spc="-190" dirty="0"/>
              <a:t> </a:t>
            </a:r>
            <a:r>
              <a:rPr sz="3200" spc="-15" dirty="0"/>
              <a:t>-</a:t>
            </a:r>
            <a:r>
              <a:rPr sz="3200" dirty="0"/>
              <a:t>	</a:t>
            </a:r>
            <a:r>
              <a:rPr sz="3200" spc="-114" dirty="0"/>
              <a:t>K</a:t>
            </a:r>
            <a:r>
              <a:rPr sz="3200" spc="-130" dirty="0"/>
              <a:t>aggle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175" y="2087869"/>
            <a:ext cx="8465649" cy="11360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66E7E2-7823-F649-A199-A496F1992006}"/>
              </a:ext>
            </a:extLst>
          </p:cNvPr>
          <p:cNvSpPr txBox="1"/>
          <p:nvPr/>
        </p:nvSpPr>
        <p:spPr>
          <a:xfrm>
            <a:off x="7903888" y="2874819"/>
            <a:ext cx="762000" cy="276999"/>
          </a:xfrm>
          <a:prstGeom prst="rect">
            <a:avLst/>
          </a:prstGeom>
          <a:solidFill>
            <a:srgbClr val="C7C8CE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0.69112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202170-8CFB-B54C-840A-4B54375286EC}"/>
              </a:ext>
            </a:extLst>
          </p:cNvPr>
          <p:cNvSpPr txBox="1"/>
          <p:nvPr/>
        </p:nvSpPr>
        <p:spPr>
          <a:xfrm>
            <a:off x="7903888" y="2433250"/>
            <a:ext cx="762000" cy="276999"/>
          </a:xfrm>
          <a:prstGeom prst="rect">
            <a:avLst/>
          </a:prstGeom>
          <a:solidFill>
            <a:srgbClr val="C7C8CE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0.74347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01676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35" dirty="0"/>
              <a:t>Bonus</a:t>
            </a:r>
            <a:r>
              <a:rPr sz="3200" spc="-60" dirty="0"/>
              <a:t> </a:t>
            </a:r>
            <a:r>
              <a:rPr sz="3200" spc="-150" dirty="0"/>
              <a:t>(0.5pt</a:t>
            </a:r>
            <a:r>
              <a:rPr sz="3200" spc="-100" dirty="0"/>
              <a:t>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249" y="1289058"/>
            <a:ext cx="8039100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lr>
                <a:srgbClr val="685D46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9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full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solidFill>
                  <a:srgbClr val="FF0000"/>
                </a:solidFill>
                <a:latin typeface="Arial"/>
                <a:cs typeface="Arial"/>
              </a:rPr>
              <a:t>marks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make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685D46"/>
                </a:solidFill>
                <a:latin typeface="Arial"/>
                <a:cs typeface="Arial"/>
              </a:rPr>
              <a:t>public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800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685D46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79095" marR="375920" indent="-367030">
              <a:lnSpc>
                <a:spcPct val="114999"/>
              </a:lnSpc>
              <a:spcBef>
                <a:spcPts val="21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case,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also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685D46"/>
                </a:solidFill>
                <a:latin typeface="Arial"/>
                <a:cs typeface="Arial"/>
              </a:rPr>
              <a:t>PDF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85D46"/>
                </a:solidFill>
                <a:latin typeface="Arial"/>
                <a:cs typeface="Arial"/>
              </a:rPr>
              <a:t>report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685D46"/>
                </a:solidFill>
                <a:latin typeface="Arial"/>
                <a:cs typeface="Arial"/>
              </a:rPr>
              <a:t>brieﬂy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685D46"/>
                </a:solidFill>
                <a:latin typeface="Arial"/>
                <a:cs typeface="Arial"/>
              </a:rPr>
              <a:t>describing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your </a:t>
            </a:r>
            <a:r>
              <a:rPr sz="1800" b="1" spc="-484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methods</a:t>
            </a:r>
            <a:r>
              <a:rPr sz="18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(&lt;100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words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English),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get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bonus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685D46"/>
                </a:solidFill>
                <a:latin typeface="Arial"/>
                <a:cs typeface="Arial"/>
              </a:rPr>
              <a:t>0.5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685D46"/>
                </a:solidFill>
                <a:latin typeface="Arial"/>
                <a:cs typeface="Arial"/>
              </a:rPr>
              <a:t>pt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20"/>
              </a:spcBef>
            </a:pP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(your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Arial"/>
                <a:cs typeface="Arial"/>
              </a:rPr>
              <a:t>report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Arial"/>
                <a:cs typeface="Arial"/>
              </a:rPr>
              <a:t>also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available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all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students)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lr>
                <a:srgbClr val="68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Report</a:t>
            </a:r>
            <a:r>
              <a:rPr sz="1800" u="heavy" spc="-6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7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template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78892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14" dirty="0"/>
              <a:t>K</a:t>
            </a:r>
            <a:r>
              <a:rPr sz="3200" spc="-130" dirty="0"/>
              <a:t>aggle</a:t>
            </a:r>
            <a:r>
              <a:rPr sz="3200" spc="-60" dirty="0"/>
              <a:t> </a:t>
            </a:r>
            <a:r>
              <a:rPr sz="3200" spc="-204" dirty="0"/>
              <a:t>Submission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33880"/>
            <a:ext cx="759968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685D46"/>
                </a:solidFill>
                <a:latin typeface="Arial"/>
                <a:cs typeface="Arial"/>
              </a:rPr>
              <a:t>Kaggle</a:t>
            </a:r>
            <a:r>
              <a:rPr sz="1800" spc="-6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Link:</a:t>
            </a:r>
            <a:r>
              <a:rPr lang="en-US" sz="1800" spc="15" dirty="0">
                <a:solidFill>
                  <a:srgbClr val="685D46"/>
                </a:solidFill>
                <a:latin typeface="Arial"/>
                <a:cs typeface="Arial"/>
              </a:rPr>
              <a:t>3/25公布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Displayed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name: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latin typeface="Calibri"/>
                <a:cs typeface="Calibri"/>
              </a:rPr>
              <a:t>&lt;student</a:t>
            </a:r>
            <a:r>
              <a:rPr sz="1800" b="1" spc="480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ID&gt;_&lt;anything&gt;</a:t>
            </a:r>
            <a:endParaRPr sz="1800" dirty="0">
              <a:latin typeface="Calibri"/>
              <a:cs typeface="Calibri"/>
            </a:endParaRPr>
          </a:p>
          <a:p>
            <a:pPr marL="927100" lvl="1" indent="-367030">
              <a:lnSpc>
                <a:spcPct val="100000"/>
              </a:lnSpc>
              <a:spcBef>
                <a:spcPts val="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e.g.</a:t>
            </a:r>
            <a:r>
              <a:rPr sz="1800" spc="-7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lang="en-US" altLang="zh-TW" b="1" spc="-120" dirty="0">
                <a:solidFill>
                  <a:srgbClr val="685D46"/>
                </a:solidFill>
                <a:latin typeface="Trebuchet MS"/>
                <a:cs typeface="Trebuchet MS"/>
              </a:rPr>
              <a:t>410785007 </a:t>
            </a:r>
            <a:r>
              <a:rPr sz="1800" dirty="0">
                <a:solidFill>
                  <a:srgbClr val="685D46"/>
                </a:solidFill>
                <a:latin typeface="SimSun"/>
                <a:cs typeface="SimSun"/>
              </a:rPr>
              <a:t>_puipui</a:t>
            </a:r>
            <a:endParaRPr sz="1800" dirty="0">
              <a:latin typeface="SimSun"/>
              <a:cs typeface="SimSun"/>
            </a:endParaRPr>
          </a:p>
          <a:p>
            <a:pPr marL="927100" lvl="1" indent="-367030">
              <a:lnSpc>
                <a:spcPct val="100000"/>
              </a:lnSpc>
              <a:spcBef>
                <a:spcPts val="320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auditing,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don’t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Arial"/>
                <a:cs typeface="Arial"/>
              </a:rPr>
              <a:t>put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student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85D46"/>
                </a:solidFill>
                <a:latin typeface="Arial"/>
                <a:cs typeface="Arial"/>
              </a:rPr>
              <a:t>ID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displayed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Submission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format: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195" dirty="0">
                <a:solidFill>
                  <a:srgbClr val="685D46"/>
                </a:solidFill>
                <a:latin typeface="Calibri"/>
                <a:cs typeface="Calibri"/>
              </a:rPr>
              <a:t>.csv</a:t>
            </a:r>
            <a:r>
              <a:rPr sz="1800" b="1" spc="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ﬁle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Evaluation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metric: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Arial"/>
                <a:cs typeface="Arial"/>
              </a:rPr>
              <a:t>accuracy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9350" y="2871895"/>
            <a:ext cx="1621824" cy="1373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78892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14" dirty="0"/>
              <a:t>K</a:t>
            </a:r>
            <a:r>
              <a:rPr sz="3200" spc="-130" dirty="0"/>
              <a:t>aggle</a:t>
            </a:r>
            <a:r>
              <a:rPr sz="3200" spc="-60" dirty="0"/>
              <a:t> </a:t>
            </a:r>
            <a:r>
              <a:rPr sz="3200" spc="-204" dirty="0"/>
              <a:t>Submission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249" y="1289058"/>
            <a:ext cx="753300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may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685D46"/>
                </a:solidFill>
                <a:latin typeface="Arial"/>
                <a:cs typeface="Arial"/>
              </a:rPr>
              <a:t>up</a:t>
            </a:r>
            <a:r>
              <a:rPr sz="18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results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Arial"/>
                <a:cs typeface="Arial"/>
              </a:rPr>
              <a:t>each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day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685D46"/>
                </a:solidFill>
                <a:latin typeface="Arial"/>
                <a:cs typeface="Arial"/>
              </a:rPr>
              <a:t>(UTC).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Up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Arial"/>
                <a:cs typeface="Arial"/>
              </a:rPr>
              <a:t>submissions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Arial"/>
                <a:cs typeface="Arial"/>
              </a:rPr>
              <a:t>considered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private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Arial"/>
                <a:cs typeface="Arial"/>
              </a:rPr>
              <a:t>leaderboard.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7312" y="2165325"/>
            <a:ext cx="6135370" cy="2174875"/>
            <a:chOff x="337312" y="2165325"/>
            <a:chExt cx="6135370" cy="2174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12" y="2165325"/>
              <a:ext cx="5608371" cy="21746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99659" y="2499677"/>
              <a:ext cx="459105" cy="753110"/>
            </a:xfrm>
            <a:custGeom>
              <a:avLst/>
              <a:gdLst/>
              <a:ahLst/>
              <a:cxnLst/>
              <a:rect l="l" t="t" r="r" b="b"/>
              <a:pathLst>
                <a:path w="459104" h="753110">
                  <a:moveTo>
                    <a:pt x="458614" y="75297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917" y="2374639"/>
              <a:ext cx="136339" cy="1638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71062" y="3252650"/>
              <a:ext cx="387350" cy="448945"/>
            </a:xfrm>
            <a:custGeom>
              <a:avLst/>
              <a:gdLst/>
              <a:ahLst/>
              <a:cxnLst/>
              <a:rect l="l" t="t" r="r" b="b"/>
              <a:pathLst>
                <a:path w="387350" h="448945">
                  <a:moveTo>
                    <a:pt x="387211" y="0"/>
                  </a:moveTo>
                  <a:lnTo>
                    <a:pt x="0" y="44887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2073" y="3656411"/>
              <a:ext cx="149015" cy="1575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31299" y="2732696"/>
            <a:ext cx="20491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latin typeface="Arial"/>
                <a:cs typeface="Arial"/>
              </a:rPr>
              <a:t>remember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select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600" b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results </a:t>
            </a:r>
            <a:r>
              <a:rPr sz="1600" spc="90" dirty="0">
                <a:latin typeface="Arial"/>
                <a:cs typeface="Arial"/>
              </a:rPr>
              <a:t>for </a:t>
            </a:r>
            <a:r>
              <a:rPr sz="1600" spc="70" dirty="0">
                <a:latin typeface="Arial"/>
                <a:cs typeface="Arial"/>
              </a:rPr>
              <a:t>your </a:t>
            </a:r>
            <a:r>
              <a:rPr sz="1600" spc="65" dirty="0">
                <a:latin typeface="Arial"/>
                <a:cs typeface="Arial"/>
              </a:rPr>
              <a:t>ﬁnal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scores </a:t>
            </a:r>
            <a:r>
              <a:rPr sz="1600" spc="60" dirty="0">
                <a:latin typeface="Arial"/>
                <a:cs typeface="Arial"/>
              </a:rPr>
              <a:t>before </a:t>
            </a:r>
            <a:r>
              <a:rPr sz="1600" spc="65" dirty="0">
                <a:latin typeface="Arial"/>
                <a:cs typeface="Arial"/>
              </a:rPr>
              <a:t>the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competition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ends!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4892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/>
              <a:t>C</a:t>
            </a:r>
            <a:r>
              <a:rPr sz="3200" spc="-260" dirty="0"/>
              <a:t>ode</a:t>
            </a:r>
            <a:r>
              <a:rPr sz="3200" spc="-60" dirty="0"/>
              <a:t> </a:t>
            </a:r>
            <a:r>
              <a:rPr sz="3200" spc="-204" dirty="0"/>
              <a:t>Submission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249" y="1177805"/>
            <a:ext cx="7954645" cy="2367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3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Compress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Arial"/>
                <a:cs typeface="Arial"/>
              </a:rPr>
              <a:t>your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Arial"/>
                <a:cs typeface="Arial"/>
              </a:rPr>
              <a:t>report,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Arial"/>
                <a:cs typeface="Arial"/>
              </a:rPr>
              <a:t>submit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85D46"/>
                </a:solidFill>
                <a:latin typeface="Arial"/>
                <a:cs typeface="Arial"/>
              </a:rPr>
              <a:t>it</a:t>
            </a:r>
            <a:r>
              <a:rPr sz="18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lang="zh-TW" altLang="zh-TW" b="1" spc="50" dirty="0">
                <a:solidFill>
                  <a:srgbClr val="685D46"/>
                </a:solidFill>
                <a:latin typeface="Arial"/>
                <a:cs typeface="Arial"/>
              </a:rPr>
              <a:t>數位學苑</a:t>
            </a:r>
            <a:r>
              <a:rPr sz="1800" spc="-55" dirty="0">
                <a:solidFill>
                  <a:srgbClr val="685D4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38760" algn="ctr">
              <a:lnSpc>
                <a:spcPct val="100000"/>
              </a:lnSpc>
              <a:spcBef>
                <a:spcPts val="1200"/>
              </a:spcBef>
            </a:pPr>
            <a:r>
              <a:rPr sz="1800" b="1" spc="65" dirty="0">
                <a:latin typeface="Calibri"/>
                <a:cs typeface="Calibri"/>
              </a:rPr>
              <a:t>&lt;student</a:t>
            </a:r>
            <a:r>
              <a:rPr sz="1800" b="1" spc="44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ID&gt;_</a:t>
            </a:r>
            <a:r>
              <a:rPr lang="en-US" sz="1600" b="1" spc="60" dirty="0">
                <a:latin typeface="Calibri"/>
                <a:cs typeface="Calibri"/>
              </a:rPr>
              <a:t>科系英文縮寫</a:t>
            </a:r>
            <a:r>
              <a:rPr lang="en-US" sz="1800" b="1" spc="60" dirty="0">
                <a:latin typeface="Calibri"/>
                <a:cs typeface="Calibri"/>
              </a:rPr>
              <a:t>_</a:t>
            </a:r>
            <a:r>
              <a:rPr sz="1800" b="1" spc="60" dirty="0">
                <a:latin typeface="Calibri"/>
                <a:cs typeface="Calibri"/>
              </a:rPr>
              <a:t>hw2.zip</a:t>
            </a:r>
            <a:endParaRPr sz="1800" dirty="0">
              <a:latin typeface="Calibri"/>
              <a:cs typeface="Calibri"/>
            </a:endParaRPr>
          </a:p>
          <a:p>
            <a:pPr marL="2839085">
              <a:lnSpc>
                <a:spcPct val="100000"/>
              </a:lnSpc>
              <a:spcBef>
                <a:spcPts val="1200"/>
              </a:spcBef>
            </a:pPr>
            <a:r>
              <a:rPr sz="1800" b="1" spc="215" dirty="0">
                <a:solidFill>
                  <a:srgbClr val="685D46"/>
                </a:solidFill>
                <a:latin typeface="Calibri"/>
                <a:cs typeface="Calibri"/>
              </a:rPr>
              <a:t>e.g.</a:t>
            </a:r>
            <a:r>
              <a:rPr sz="1800" b="1" spc="475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lang="en-US" altLang="zh-TW" b="1" spc="-120" dirty="0">
                <a:solidFill>
                  <a:srgbClr val="685D46"/>
                </a:solidFill>
                <a:latin typeface="Trebuchet MS"/>
                <a:cs typeface="Trebuchet MS"/>
              </a:rPr>
              <a:t>410785007 </a:t>
            </a:r>
            <a:r>
              <a:rPr sz="1800" b="1" spc="15" dirty="0">
                <a:solidFill>
                  <a:srgbClr val="685D46"/>
                </a:solidFill>
                <a:latin typeface="Calibri"/>
                <a:cs typeface="Calibri"/>
              </a:rPr>
              <a:t>_</a:t>
            </a:r>
            <a:r>
              <a:rPr lang="en-US" sz="1800" b="1" spc="15" dirty="0">
                <a:solidFill>
                  <a:srgbClr val="685D46"/>
                </a:solidFill>
                <a:latin typeface="Calibri"/>
                <a:cs typeface="Calibri"/>
              </a:rPr>
              <a:t>CSIE_</a:t>
            </a:r>
            <a:r>
              <a:rPr sz="1800" b="1" spc="15" dirty="0">
                <a:solidFill>
                  <a:srgbClr val="685D46"/>
                </a:solidFill>
                <a:latin typeface="Calibri"/>
                <a:cs typeface="Calibri"/>
              </a:rPr>
              <a:t>hw2.zip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12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submission.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submit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dataset.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reasonable,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Arial"/>
                <a:cs typeface="Arial"/>
              </a:rPr>
              <a:t>ﬁnal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multiplied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0.9!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4892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10" dirty="0"/>
              <a:t>C</a:t>
            </a:r>
            <a:r>
              <a:rPr sz="3200" spc="-260" dirty="0"/>
              <a:t>ode</a:t>
            </a:r>
            <a:r>
              <a:rPr sz="3200" spc="-60" dirty="0"/>
              <a:t> </a:t>
            </a:r>
            <a:r>
              <a:rPr sz="3200" spc="-204" dirty="0"/>
              <a:t>Submission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967" y="1269500"/>
            <a:ext cx="5928360" cy="13017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57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.zip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20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include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851535" lvl="1" indent="-351790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either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.py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.ipynb</a:t>
            </a:r>
            <a:endParaRPr sz="1600">
              <a:latin typeface="Arial"/>
              <a:cs typeface="Arial"/>
            </a:endParaRPr>
          </a:p>
          <a:p>
            <a:pPr marL="851535" lvl="1" indent="-351790">
              <a:lnSpc>
                <a:spcPct val="100000"/>
              </a:lnSpc>
              <a:spcBef>
                <a:spcPts val="28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Report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.pdf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(only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those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got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 points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part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one)</a:t>
            </a:r>
            <a:endParaRPr sz="16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2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328" y="2922649"/>
            <a:ext cx="3043351" cy="1497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47256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90" dirty="0"/>
              <a:t>Deadlines</a:t>
            </a:r>
            <a:endParaRPr sz="320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701996-AAF3-E44D-A80F-7C1B01F80AC9}"/>
              </a:ext>
            </a:extLst>
          </p:cNvPr>
          <p:cNvSpPr txBox="1"/>
          <p:nvPr/>
        </p:nvSpPr>
        <p:spPr bwMode="auto">
          <a:xfrm>
            <a:off x="475246" y="1187329"/>
            <a:ext cx="6307234" cy="34990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22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-20" dirty="0">
                <a:solidFill>
                  <a:srgbClr val="685D46"/>
                </a:solidFill>
                <a:latin typeface="Arial"/>
                <a:cs typeface="Arial"/>
              </a:rPr>
              <a:t>Kaggle</a:t>
            </a:r>
            <a:endParaRPr sz="1800" dirty="0">
              <a:latin typeface="Arial"/>
              <a:cs typeface="Arial"/>
            </a:endParaRPr>
          </a:p>
          <a:p>
            <a:pPr marL="2442210" algn="ctr">
              <a:lnSpc>
                <a:spcPct val="100000"/>
              </a:lnSpc>
              <a:spcBef>
                <a:spcPts val="1500"/>
              </a:spcBef>
              <a:defRPr/>
            </a:pP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202</a:t>
            </a:r>
            <a:r>
              <a:rPr lang="en-US" sz="2400" b="1" spc="8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/0</a:t>
            </a:r>
            <a:r>
              <a:rPr lang="en-US" sz="2400" b="1" spc="8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b="1" spc="8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b="1" spc="85" dirty="0">
                <a:solidFill>
                  <a:srgbClr val="FF0000"/>
                </a:solidFill>
                <a:latin typeface="Arial"/>
                <a:cs typeface="Arial"/>
              </a:rPr>
              <a:t>03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(UTC+8)</a:t>
            </a: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655"/>
              </a:spcBef>
              <a:buChar char="●"/>
              <a:tabLst>
                <a:tab pos="379095" algn="l"/>
                <a:tab pos="379730" algn="l"/>
              </a:tabLst>
              <a:defRPr/>
            </a:pPr>
            <a:r>
              <a:rPr sz="1800" b="1" spc="-15" dirty="0">
                <a:solidFill>
                  <a:srgbClr val="685D46"/>
                </a:solidFill>
                <a:latin typeface="Arial"/>
                <a:cs typeface="Arial"/>
              </a:rPr>
              <a:t>Code</a:t>
            </a:r>
            <a:r>
              <a:rPr sz="1800" b="1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85D46"/>
                </a:solidFill>
                <a:latin typeface="Arial"/>
                <a:cs typeface="Arial"/>
              </a:rPr>
              <a:t>Submission</a:t>
            </a:r>
            <a:r>
              <a:rPr sz="1800" b="1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(</a:t>
            </a:r>
            <a:r>
              <a:rPr lang="zh-TW" sz="1800" b="1" spc="40" dirty="0">
                <a:solidFill>
                  <a:srgbClr val="685D46"/>
                </a:solidFill>
                <a:latin typeface="Arial"/>
                <a:cs typeface="Arial"/>
              </a:rPr>
              <a:t>數位學苑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2442210" algn="ctr">
              <a:lnSpc>
                <a:spcPct val="100000"/>
              </a:lnSpc>
              <a:spcBef>
                <a:spcPts val="1500"/>
              </a:spcBef>
              <a:defRPr/>
            </a:pPr>
            <a:r>
              <a:rPr sz="2400" b="1" spc="85">
                <a:solidFill>
                  <a:srgbClr val="FF0000"/>
                </a:solidFill>
                <a:latin typeface="Arial"/>
                <a:cs typeface="Arial"/>
              </a:rPr>
              <a:t>202</a:t>
            </a:r>
            <a:r>
              <a:rPr lang="en-US" sz="2400" b="1" spc="8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85">
                <a:solidFill>
                  <a:srgbClr val="FF0000"/>
                </a:solidFill>
                <a:latin typeface="Arial"/>
                <a:cs typeface="Arial"/>
              </a:rPr>
              <a:t>/0</a:t>
            </a:r>
            <a:r>
              <a:rPr lang="en-US" sz="2400" b="1" spc="8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b="1" spc="85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400" b="1" spc="85">
                <a:solidFill>
                  <a:srgbClr val="FF0000"/>
                </a:solidFill>
                <a:latin typeface="Arial"/>
                <a:cs typeface="Arial"/>
              </a:rPr>
              <a:t>05</a:t>
            </a:r>
            <a:r>
              <a:rPr sz="2400" b="1" spc="-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(UTC+8)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defRPr/>
            </a:pPr>
            <a:endParaRPr sz="4600" dirty="0">
              <a:latin typeface="Arial"/>
              <a:cs typeface="Arial"/>
            </a:endParaRPr>
          </a:p>
          <a:p>
            <a:pPr marL="2449195" algn="ctr">
              <a:lnSpc>
                <a:spcPct val="100000"/>
              </a:lnSpc>
              <a:defRPr/>
            </a:pPr>
            <a:r>
              <a:rPr sz="2400" b="1" spc="114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0000"/>
                </a:solidFill>
                <a:latin typeface="Arial"/>
                <a:cs typeface="Arial"/>
              </a:rPr>
              <a:t>late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submission!</a:t>
            </a:r>
            <a:endParaRPr sz="2400" dirty="0">
              <a:latin typeface="Arial"/>
              <a:cs typeface="Arial"/>
            </a:endParaRPr>
          </a:p>
          <a:p>
            <a:pPr marL="2447290" algn="ctr">
              <a:lnSpc>
                <a:spcPct val="100000"/>
              </a:lnSpc>
              <a:defRPr/>
            </a:pPr>
            <a:r>
              <a:rPr sz="2400" b="1" spc="65" dirty="0">
                <a:solidFill>
                  <a:srgbClr val="FF0000"/>
                </a:solidFill>
                <a:latin typeface="Arial"/>
                <a:cs typeface="Arial"/>
              </a:rPr>
              <a:t>Submit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FF0000"/>
                </a:solidFill>
                <a:latin typeface="Arial"/>
                <a:cs typeface="Arial"/>
              </a:rPr>
              <a:t>early!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10998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95" dirty="0"/>
              <a:t>Outline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5677" y="1330891"/>
            <a:ext cx="4059554" cy="150489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15"/>
              </a:spcBef>
              <a:buChar char="●"/>
              <a:tabLst>
                <a:tab pos="368300" algn="l"/>
                <a:tab pos="369570" algn="l"/>
              </a:tabLst>
            </a:pPr>
            <a:r>
              <a:rPr sz="1650" spc="15" dirty="0">
                <a:solidFill>
                  <a:srgbClr val="685D46"/>
                </a:solidFill>
                <a:latin typeface="Arial"/>
                <a:cs typeface="Arial"/>
              </a:rPr>
              <a:t>2-1</a:t>
            </a:r>
            <a:r>
              <a:rPr sz="165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685D46"/>
                </a:solidFill>
                <a:latin typeface="Arial"/>
                <a:cs typeface="Arial"/>
              </a:rPr>
              <a:t>Phoneme</a:t>
            </a:r>
            <a:r>
              <a:rPr sz="165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50" spc="25" dirty="0">
                <a:solidFill>
                  <a:srgbClr val="685D46"/>
                </a:solidFill>
                <a:latin typeface="Arial"/>
                <a:cs typeface="Arial"/>
              </a:rPr>
              <a:t>Classiﬁcation</a:t>
            </a:r>
            <a:r>
              <a:rPr sz="165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50" spc="55" dirty="0">
                <a:solidFill>
                  <a:srgbClr val="685D46"/>
                </a:solidFill>
                <a:latin typeface="Arial"/>
                <a:cs typeface="Arial"/>
              </a:rPr>
              <a:t>(8pt/10pt)</a:t>
            </a:r>
            <a:endParaRPr sz="1650" dirty="0">
              <a:latin typeface="Arial"/>
              <a:cs typeface="Arial"/>
            </a:endParaRPr>
          </a:p>
          <a:p>
            <a:pPr marL="826135" lvl="1" indent="-328930">
              <a:lnSpc>
                <a:spcPct val="100000"/>
              </a:lnSpc>
              <a:spcBef>
                <a:spcPts val="1010"/>
              </a:spcBef>
              <a:buChar char="○"/>
              <a:tabLst>
                <a:tab pos="825500" algn="l"/>
                <a:tab pos="826769" algn="l"/>
              </a:tabLst>
            </a:pPr>
            <a:r>
              <a:rPr sz="1300" spc="-25" dirty="0">
                <a:solidFill>
                  <a:srgbClr val="685D46"/>
                </a:solidFill>
                <a:latin typeface="Arial"/>
                <a:cs typeface="Arial"/>
              </a:rPr>
              <a:t>Task</a:t>
            </a:r>
            <a:r>
              <a:rPr sz="1300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50" dirty="0">
                <a:solidFill>
                  <a:srgbClr val="685D46"/>
                </a:solidFill>
                <a:latin typeface="Arial"/>
                <a:cs typeface="Arial"/>
              </a:rPr>
              <a:t>Introduction</a:t>
            </a:r>
            <a:endParaRPr sz="1300" dirty="0">
              <a:latin typeface="Arial"/>
              <a:cs typeface="Arial"/>
            </a:endParaRPr>
          </a:p>
          <a:p>
            <a:pPr marL="826135" lvl="1" indent="-328930">
              <a:lnSpc>
                <a:spcPct val="100000"/>
              </a:lnSpc>
              <a:spcBef>
                <a:spcPts val="770"/>
              </a:spcBef>
              <a:buChar char="○"/>
              <a:tabLst>
                <a:tab pos="825500" algn="l"/>
                <a:tab pos="826769" algn="l"/>
              </a:tabLst>
            </a:pPr>
            <a:r>
              <a:rPr sz="1300" spc="20" dirty="0">
                <a:solidFill>
                  <a:srgbClr val="685D46"/>
                </a:solidFill>
                <a:latin typeface="Arial"/>
                <a:cs typeface="Arial"/>
              </a:rPr>
              <a:t>Dataset</a:t>
            </a:r>
            <a:r>
              <a:rPr sz="13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75" dirty="0">
                <a:solidFill>
                  <a:srgbClr val="685D46"/>
                </a:solidFill>
                <a:latin typeface="Arial"/>
                <a:cs typeface="Arial"/>
              </a:rPr>
              <a:t>&amp;</a:t>
            </a:r>
            <a:r>
              <a:rPr sz="13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3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685D46"/>
                </a:solidFill>
                <a:latin typeface="Arial"/>
                <a:cs typeface="Arial"/>
              </a:rPr>
              <a:t>Format</a:t>
            </a:r>
            <a:endParaRPr sz="1300" dirty="0">
              <a:latin typeface="Arial"/>
              <a:cs typeface="Arial"/>
            </a:endParaRPr>
          </a:p>
          <a:p>
            <a:pPr marL="826135" lvl="1" indent="-328930">
              <a:lnSpc>
                <a:spcPct val="100000"/>
              </a:lnSpc>
              <a:spcBef>
                <a:spcPts val="770"/>
              </a:spcBef>
              <a:buChar char="○"/>
              <a:tabLst>
                <a:tab pos="825500" algn="l"/>
                <a:tab pos="826769" algn="l"/>
              </a:tabLst>
            </a:pPr>
            <a:r>
              <a:rPr sz="1300" spc="-15" dirty="0">
                <a:solidFill>
                  <a:srgbClr val="685D46"/>
                </a:solidFill>
                <a:latin typeface="Arial"/>
                <a:cs typeface="Arial"/>
              </a:rPr>
              <a:t>Kaggle</a:t>
            </a:r>
            <a:r>
              <a:rPr sz="1300" spc="-6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685D46"/>
                </a:solidFill>
                <a:latin typeface="Arial"/>
                <a:cs typeface="Arial"/>
              </a:rPr>
              <a:t>Submission</a:t>
            </a:r>
            <a:r>
              <a:rPr sz="1300" spc="-5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685D46"/>
                </a:solidFill>
                <a:latin typeface="Arial"/>
                <a:cs typeface="Arial"/>
              </a:rPr>
              <a:t>Format</a:t>
            </a:r>
            <a:endParaRPr sz="1300" dirty="0">
              <a:latin typeface="Arial"/>
              <a:cs typeface="Arial"/>
            </a:endParaRPr>
          </a:p>
          <a:p>
            <a:pPr marL="826135" lvl="1" indent="-328930">
              <a:lnSpc>
                <a:spcPct val="100000"/>
              </a:lnSpc>
              <a:spcBef>
                <a:spcPts val="775"/>
              </a:spcBef>
              <a:buChar char="○"/>
              <a:tabLst>
                <a:tab pos="825500" algn="l"/>
                <a:tab pos="826769" algn="l"/>
              </a:tabLst>
            </a:pPr>
            <a:r>
              <a:rPr sz="1300" spc="25" dirty="0">
                <a:solidFill>
                  <a:srgbClr val="685D46"/>
                </a:solidFill>
                <a:latin typeface="Arial"/>
                <a:cs typeface="Arial"/>
              </a:rPr>
              <a:t>Grading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5551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dirty="0">
                <a:solidFill>
                  <a:srgbClr val="000000"/>
                </a:solidFill>
                <a:latin typeface="Arial"/>
                <a:cs typeface="Arial"/>
              </a:rPr>
              <a:t>Regulation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19685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515620" algn="l"/>
                <a:tab pos="516255" algn="l"/>
              </a:tabLst>
            </a:pPr>
            <a:r>
              <a:rPr spc="-5" dirty="0"/>
              <a:t>You</a:t>
            </a:r>
            <a:r>
              <a:rPr spc="-35" dirty="0"/>
              <a:t> </a:t>
            </a:r>
            <a:r>
              <a:rPr spc="60" dirty="0"/>
              <a:t>should</a:t>
            </a:r>
            <a:r>
              <a:rPr spc="-30" dirty="0"/>
              <a:t> </a:t>
            </a:r>
            <a:r>
              <a:rPr spc="-20" dirty="0"/>
              <a:t>NOT</a:t>
            </a:r>
            <a:r>
              <a:rPr spc="-35" dirty="0"/>
              <a:t> </a:t>
            </a:r>
            <a:r>
              <a:rPr spc="20" dirty="0"/>
              <a:t>plagiarize,</a:t>
            </a:r>
            <a:r>
              <a:rPr spc="-35" dirty="0"/>
              <a:t> </a:t>
            </a:r>
            <a:r>
              <a:rPr spc="80" dirty="0"/>
              <a:t>if</a:t>
            </a:r>
            <a:r>
              <a:rPr spc="-35" dirty="0"/>
              <a:t> </a:t>
            </a:r>
            <a:r>
              <a:rPr spc="60" dirty="0"/>
              <a:t>you</a:t>
            </a:r>
            <a:r>
              <a:rPr spc="-35" dirty="0"/>
              <a:t> </a:t>
            </a:r>
            <a:r>
              <a:rPr spc="20" dirty="0"/>
              <a:t>use</a:t>
            </a:r>
            <a:r>
              <a:rPr spc="-35" dirty="0"/>
              <a:t> </a:t>
            </a:r>
            <a:r>
              <a:rPr spc="30" dirty="0"/>
              <a:t>any</a:t>
            </a:r>
            <a:r>
              <a:rPr spc="-35" dirty="0"/>
              <a:t> </a:t>
            </a:r>
            <a:r>
              <a:rPr spc="90" dirty="0"/>
              <a:t>other</a:t>
            </a:r>
            <a:r>
              <a:rPr spc="-30" dirty="0"/>
              <a:t> </a:t>
            </a:r>
            <a:r>
              <a:rPr spc="30" dirty="0"/>
              <a:t>resource,</a:t>
            </a:r>
            <a:r>
              <a:rPr spc="-30" dirty="0"/>
              <a:t> </a:t>
            </a:r>
            <a:r>
              <a:rPr spc="60" dirty="0"/>
              <a:t>you</a:t>
            </a:r>
            <a:r>
              <a:rPr spc="-35" dirty="0"/>
              <a:t> </a:t>
            </a:r>
            <a:r>
              <a:rPr spc="60" dirty="0"/>
              <a:t>should</a:t>
            </a:r>
            <a:r>
              <a:rPr spc="-30" dirty="0"/>
              <a:t> </a:t>
            </a:r>
            <a:r>
              <a:rPr spc="30" dirty="0"/>
              <a:t>cite </a:t>
            </a:r>
            <a:r>
              <a:rPr spc="-484" dirty="0"/>
              <a:t> </a:t>
            </a:r>
            <a:r>
              <a:rPr spc="90" dirty="0"/>
              <a:t>it</a:t>
            </a:r>
            <a:r>
              <a:rPr spc="-45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spc="75" dirty="0"/>
              <a:t>the</a:t>
            </a:r>
            <a:r>
              <a:rPr spc="-35" dirty="0"/>
              <a:t> </a:t>
            </a:r>
            <a:r>
              <a:rPr spc="40" dirty="0"/>
              <a:t>reference.</a:t>
            </a:r>
            <a:r>
              <a:rPr spc="-35" dirty="0"/>
              <a:t> </a:t>
            </a:r>
            <a:r>
              <a:rPr spc="-40" dirty="0"/>
              <a:t>(</a:t>
            </a:r>
            <a:r>
              <a:rPr spc="-40" dirty="0">
                <a:latin typeface="MS PGothic"/>
                <a:cs typeface="MS PGothic"/>
              </a:rPr>
              <a:t>＊</a:t>
            </a:r>
            <a:r>
              <a:rPr spc="-40" dirty="0"/>
              <a:t>)</a:t>
            </a:r>
          </a:p>
          <a:p>
            <a:pPr marL="51498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15620" algn="l"/>
                <a:tab pos="516255" algn="l"/>
              </a:tabLst>
            </a:pPr>
            <a:r>
              <a:rPr spc="-60" dirty="0"/>
              <a:t>You</a:t>
            </a:r>
            <a:r>
              <a:rPr spc="-15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spc="-5" dirty="0"/>
              <a:t>NOT</a:t>
            </a:r>
            <a:r>
              <a:rPr spc="-45" dirty="0"/>
              <a:t> </a:t>
            </a:r>
            <a:r>
              <a:rPr dirty="0"/>
              <a:t>modify</a:t>
            </a:r>
            <a:r>
              <a:rPr spc="-15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spc="-5" dirty="0"/>
              <a:t>prediction</a:t>
            </a:r>
            <a:r>
              <a:rPr spc="-15" dirty="0"/>
              <a:t> </a:t>
            </a:r>
            <a:r>
              <a:rPr spc="-5" dirty="0"/>
              <a:t>files</a:t>
            </a:r>
            <a:r>
              <a:rPr spc="-15" dirty="0"/>
              <a:t> manually.</a:t>
            </a:r>
          </a:p>
          <a:p>
            <a:pPr marL="514984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515620" algn="l"/>
                <a:tab pos="516255" algn="l"/>
              </a:tabLst>
            </a:pPr>
            <a:r>
              <a:rPr spc="-5" dirty="0"/>
              <a:t>Do</a:t>
            </a:r>
            <a:r>
              <a:rPr spc="-15" dirty="0"/>
              <a:t> </a:t>
            </a:r>
            <a:r>
              <a:rPr spc="-5" dirty="0"/>
              <a:t>NOT</a:t>
            </a:r>
            <a:r>
              <a:rPr spc="-40" dirty="0"/>
              <a:t> </a:t>
            </a:r>
            <a:r>
              <a:rPr dirty="0"/>
              <a:t>share</a:t>
            </a:r>
            <a:r>
              <a:rPr spc="-10" dirty="0"/>
              <a:t> </a:t>
            </a:r>
            <a:r>
              <a:rPr dirty="0"/>
              <a:t>codes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prediction</a:t>
            </a:r>
            <a:r>
              <a:rPr spc="-10" dirty="0"/>
              <a:t> </a:t>
            </a:r>
            <a:r>
              <a:rPr spc="-5" dirty="0"/>
              <a:t>files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any</a:t>
            </a:r>
            <a:r>
              <a:rPr spc="-10" dirty="0"/>
              <a:t> </a:t>
            </a:r>
            <a:r>
              <a:rPr spc="-5" dirty="0"/>
              <a:t>living</a:t>
            </a:r>
            <a:r>
              <a:rPr spc="-10" dirty="0"/>
              <a:t> </a:t>
            </a:r>
            <a:r>
              <a:rPr dirty="0"/>
              <a:t>creatures.</a:t>
            </a:r>
          </a:p>
          <a:p>
            <a:pPr marL="51498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15620" algn="l"/>
                <a:tab pos="516255" algn="l"/>
              </a:tabLst>
            </a:pPr>
            <a:r>
              <a:rPr spc="-5" dirty="0"/>
              <a:t>Do</a:t>
            </a:r>
            <a:r>
              <a:rPr spc="-10" dirty="0"/>
              <a:t> </a:t>
            </a:r>
            <a:r>
              <a:rPr spc="-5" dirty="0"/>
              <a:t>NOT</a:t>
            </a:r>
            <a:r>
              <a:rPr spc="-40" dirty="0"/>
              <a:t> </a:t>
            </a:r>
            <a:r>
              <a:rPr spc="-5" dirty="0"/>
              <a:t>use any</a:t>
            </a:r>
            <a:r>
              <a:rPr spc="-10" dirty="0"/>
              <a:t> </a:t>
            </a:r>
            <a:r>
              <a:rPr spc="-5" dirty="0"/>
              <a:t>approaches to</a:t>
            </a:r>
            <a:r>
              <a:rPr spc="-10" dirty="0"/>
              <a:t> </a:t>
            </a:r>
            <a:r>
              <a:rPr dirty="0"/>
              <a:t>submit</a:t>
            </a:r>
            <a:r>
              <a:rPr spc="-10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dirty="0"/>
              <a:t>results</a:t>
            </a:r>
            <a:r>
              <a:rPr spc="-10" dirty="0"/>
              <a:t> </a:t>
            </a:r>
            <a:r>
              <a:rPr dirty="0"/>
              <a:t>more</a:t>
            </a:r>
            <a:r>
              <a:rPr spc="-5" dirty="0"/>
              <a:t> than</a:t>
            </a:r>
            <a:r>
              <a:rPr spc="-10" dirty="0"/>
              <a:t> </a:t>
            </a:r>
            <a:r>
              <a:rPr dirty="0"/>
              <a:t>5</a:t>
            </a:r>
            <a:r>
              <a:rPr spc="-10" dirty="0"/>
              <a:t> </a:t>
            </a:r>
            <a:r>
              <a:rPr spc="-5" dirty="0"/>
              <a:t>times </a:t>
            </a:r>
            <a:r>
              <a:rPr dirty="0"/>
              <a:t>a</a:t>
            </a:r>
            <a:r>
              <a:rPr spc="-10" dirty="0"/>
              <a:t> </a:t>
            </a:r>
            <a:r>
              <a:rPr spc="-40" dirty="0"/>
              <a:t>day.</a:t>
            </a:r>
          </a:p>
          <a:p>
            <a:pPr marL="51498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15620" algn="l"/>
                <a:tab pos="516255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additional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pre-trained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models.</a:t>
            </a:r>
          </a:p>
          <a:p>
            <a:pPr marL="51498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15620" algn="l"/>
                <a:tab pos="516255" algn="l"/>
              </a:tabLst>
            </a:pPr>
            <a:r>
              <a:rPr spc="-45" dirty="0"/>
              <a:t>Your</a:t>
            </a:r>
            <a:r>
              <a:rPr spc="-5"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0.9</a:t>
            </a:r>
            <a:r>
              <a:rPr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5" dirty="0"/>
              <a:t>if</a:t>
            </a:r>
            <a:r>
              <a:rPr spc="-10" dirty="0"/>
              <a:t> </a:t>
            </a:r>
            <a:r>
              <a:rPr dirty="0"/>
              <a:t>you</a:t>
            </a:r>
            <a:r>
              <a:rPr spc="-10" dirty="0"/>
              <a:t> </a:t>
            </a:r>
            <a:r>
              <a:rPr dirty="0"/>
              <a:t>violate</a:t>
            </a:r>
            <a:r>
              <a:rPr spc="-10" dirty="0"/>
              <a:t> </a:t>
            </a:r>
            <a:r>
              <a:rPr spc="-5" dirty="0"/>
              <a:t>any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above</a:t>
            </a:r>
            <a:r>
              <a:rPr spc="-10" dirty="0"/>
              <a:t> </a:t>
            </a:r>
            <a:r>
              <a:rPr dirty="0"/>
              <a:t>rules.</a:t>
            </a:r>
          </a:p>
          <a:p>
            <a:pPr marL="514984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15620" algn="l"/>
                <a:tab pos="516255" algn="l"/>
              </a:tabLst>
            </a:pPr>
            <a:r>
              <a:rPr spc="-5" dirty="0"/>
              <a:t>Prof.</a:t>
            </a:r>
            <a:r>
              <a:rPr spc="-15" dirty="0"/>
              <a:t> </a:t>
            </a:r>
            <a:r>
              <a:rPr spc="-5" dirty="0"/>
              <a:t>Lee</a:t>
            </a:r>
            <a:r>
              <a:rPr spc="-1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50" dirty="0"/>
              <a:t>TAs</a:t>
            </a:r>
            <a:r>
              <a:rPr spc="-15" dirty="0"/>
              <a:t> </a:t>
            </a:r>
            <a:r>
              <a:rPr spc="-5" dirty="0"/>
              <a:t>preserve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dirty="0"/>
              <a:t>change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rules</a:t>
            </a:r>
            <a:r>
              <a:rPr spc="-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grades.</a:t>
            </a:r>
          </a:p>
          <a:p>
            <a:pPr marL="135890">
              <a:lnSpc>
                <a:spcPct val="100000"/>
              </a:lnSpc>
              <a:spcBef>
                <a:spcPts val="40"/>
              </a:spcBef>
            </a:pPr>
            <a:endParaRPr sz="1700"/>
          </a:p>
          <a:p>
            <a:pPr marL="4063365" marR="5080">
              <a:lnSpc>
                <a:spcPct val="100000"/>
              </a:lnSpc>
            </a:pPr>
            <a:r>
              <a:rPr sz="1400" spc="5" dirty="0">
                <a:solidFill>
                  <a:srgbClr val="000000"/>
                </a:solidFill>
              </a:rPr>
              <a:t>(</a:t>
            </a:r>
            <a:r>
              <a:rPr sz="1400" spc="5" dirty="0">
                <a:solidFill>
                  <a:srgbClr val="000000"/>
                </a:solidFill>
                <a:latin typeface="MS PGothic"/>
                <a:cs typeface="MS PGothic"/>
              </a:rPr>
              <a:t>＊</a:t>
            </a:r>
            <a:r>
              <a:rPr sz="1400" spc="5" dirty="0">
                <a:solidFill>
                  <a:srgbClr val="000000"/>
                </a:solidFill>
              </a:rPr>
              <a:t>) </a:t>
            </a: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Academic Ethics Guidelines for Researchers by the </a:t>
            </a:r>
            <a:r>
              <a:rPr sz="1400" spc="-375" dirty="0">
                <a:solidFill>
                  <a:srgbClr val="0097A7"/>
                </a:solidFill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Ministry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of Science and</a:t>
            </a:r>
            <a:r>
              <a:rPr sz="14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Technology</a:t>
            </a:r>
            <a:endParaRPr sz="1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3403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dirty="0">
                <a:solidFill>
                  <a:srgbClr val="000000"/>
                </a:solidFill>
                <a:latin typeface="Arial"/>
                <a:cs typeface="Arial"/>
              </a:rPr>
              <a:t>If</a:t>
            </a:r>
            <a:r>
              <a:rPr sz="25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5" dirty="0">
                <a:solidFill>
                  <a:srgbClr val="000000"/>
                </a:solidFill>
                <a:latin typeface="Arial"/>
                <a:cs typeface="Arial"/>
              </a:rPr>
              <a:t>any</a:t>
            </a:r>
            <a:r>
              <a:rPr sz="2500" b="0" dirty="0">
                <a:solidFill>
                  <a:srgbClr val="000000"/>
                </a:solidFill>
                <a:latin typeface="Arial"/>
                <a:cs typeface="Arial"/>
              </a:rPr>
              <a:t> questions, </a:t>
            </a:r>
            <a:r>
              <a:rPr sz="2500" b="0" spc="1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z="25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10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25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5" dirty="0">
                <a:solidFill>
                  <a:srgbClr val="000000"/>
                </a:solidFill>
                <a:latin typeface="Arial"/>
                <a:cs typeface="Arial"/>
              </a:rPr>
              <a:t>ask</a:t>
            </a:r>
            <a:r>
              <a:rPr sz="250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5" dirty="0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sz="25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500" b="0" spc="5" dirty="0">
                <a:solidFill>
                  <a:srgbClr val="000000"/>
                </a:solidFill>
                <a:latin typeface="Arial"/>
                <a:cs typeface="Arial"/>
              </a:rPr>
              <a:t>via...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967" y="1155650"/>
            <a:ext cx="6516370" cy="98103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79095" algn="l"/>
                <a:tab pos="379730" algn="l"/>
              </a:tabLst>
              <a:defRPr/>
            </a:pPr>
            <a:r>
              <a:rPr lang="en-US" altLang="zh-TW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Email</a:t>
            </a:r>
            <a:endParaRPr lang="en-US" altLang="zh-TW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Clr>
                <a:srgbClr val="685D46"/>
              </a:buClr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lang="en-US" altLang="zh-TW" u="sng" spc="35" dirty="0">
                <a:solidFill>
                  <a:srgbClr val="009668"/>
                </a:solidFill>
                <a:latin typeface="Microsoft Sans Serif"/>
                <a:cs typeface="Microsoft Sans Serif"/>
              </a:rPr>
              <a:t>maypp555@gmail.com</a:t>
            </a:r>
            <a:endParaRPr lang="en-US" altLang="zh-TW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25"/>
              </a:spcBef>
              <a:buFont typeface="Arial MT"/>
              <a:buChar char="○"/>
              <a:tabLst>
                <a:tab pos="836294" algn="l"/>
                <a:tab pos="836930" algn="l"/>
              </a:tabLst>
              <a:defRPr/>
            </a:pPr>
            <a:r>
              <a:rPr lang="en-US" altLang="zh-TW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lang="en-US" altLang="zh-TW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title</a:t>
            </a:r>
            <a:r>
              <a:rPr lang="en-US" altLang="zh-TW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should</a:t>
            </a:r>
            <a:r>
              <a:rPr lang="en-US" altLang="zh-TW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begin</a:t>
            </a:r>
            <a:r>
              <a:rPr lang="en-US" altLang="zh-TW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lang="en-US" altLang="zh-TW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US" altLang="zh-TW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“</a:t>
            </a:r>
            <a:r>
              <a:rPr lang="en-US" altLang="zh-TW" spc="10" dirty="0">
                <a:solidFill>
                  <a:srgbClr val="685D46"/>
                </a:solidFill>
                <a:latin typeface="SimSun"/>
                <a:cs typeface="SimSun"/>
              </a:rPr>
              <a:t>[ml_hw2]</a:t>
            </a:r>
            <a:r>
              <a:rPr lang="en-US" altLang="zh-TW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”</a:t>
            </a:r>
            <a:endParaRPr lang="en-US" altLang="zh-TW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49" y="980492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sz="3600" spc="-80" dirty="0"/>
              <a:t>2-1	</a:t>
            </a:r>
            <a:r>
              <a:rPr sz="3600" spc="-325" dirty="0"/>
              <a:t>Phoneme</a:t>
            </a:r>
            <a:r>
              <a:rPr sz="3600" spc="-120" dirty="0"/>
              <a:t> </a:t>
            </a:r>
            <a:r>
              <a:rPr sz="3600" spc="-215" dirty="0"/>
              <a:t>Classiﬁcation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5400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0" dirty="0"/>
              <a:t>T</a:t>
            </a:r>
            <a:r>
              <a:rPr sz="3200" spc="-200" dirty="0"/>
              <a:t>ask</a:t>
            </a:r>
            <a:r>
              <a:rPr sz="3200" spc="-145" dirty="0"/>
              <a:t> </a:t>
            </a:r>
            <a:r>
              <a:rPr sz="3200" spc="-2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28173"/>
            <a:ext cx="431990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970" algn="l"/>
              </a:tabLst>
            </a:pPr>
            <a:r>
              <a:rPr sz="2200" b="1" spc="-240" dirty="0">
                <a:solidFill>
                  <a:srgbClr val="685D46"/>
                </a:solidFill>
                <a:latin typeface="Calibri"/>
                <a:cs typeface="Calibri"/>
              </a:rPr>
              <a:t>T</a:t>
            </a:r>
            <a:r>
              <a:rPr sz="2200" b="1" spc="-125" dirty="0">
                <a:solidFill>
                  <a:srgbClr val="685D46"/>
                </a:solidFill>
                <a:latin typeface="Calibri"/>
                <a:cs typeface="Calibri"/>
              </a:rPr>
              <a:t>ask:</a:t>
            </a:r>
            <a:r>
              <a:rPr sz="2200" b="1" dirty="0">
                <a:solidFill>
                  <a:srgbClr val="685D46"/>
                </a:solidFill>
                <a:latin typeface="Calibri"/>
                <a:cs typeface="Calibri"/>
              </a:rPr>
              <a:t>	</a:t>
            </a:r>
            <a:r>
              <a:rPr sz="2200" b="1" spc="-140" dirty="0">
                <a:solidFill>
                  <a:srgbClr val="685D46"/>
                </a:solidFill>
                <a:latin typeface="Calibri"/>
                <a:cs typeface="Calibri"/>
              </a:rPr>
              <a:t>Multiclass</a:t>
            </a:r>
            <a:r>
              <a:rPr sz="2200" b="1" spc="-75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135" dirty="0">
                <a:solidFill>
                  <a:srgbClr val="685D46"/>
                </a:solidFill>
                <a:latin typeface="Calibri"/>
                <a:cs typeface="Calibri"/>
              </a:rPr>
              <a:t>Classiﬁcation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spc="20" dirty="0">
                <a:solidFill>
                  <a:srgbClr val="685D46"/>
                </a:solidFill>
                <a:latin typeface="Arial"/>
                <a:cs typeface="Arial"/>
              </a:rPr>
              <a:t>Framewise</a:t>
            </a:r>
            <a:r>
              <a:rPr sz="1600" spc="-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685D46"/>
                </a:solidFill>
                <a:latin typeface="Arial"/>
                <a:cs typeface="Arial"/>
              </a:rPr>
              <a:t>phoneme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85D46"/>
                </a:solidFill>
                <a:latin typeface="Arial"/>
                <a:cs typeface="Arial"/>
              </a:rPr>
              <a:t>prediction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685D46"/>
                </a:solidFill>
                <a:latin typeface="Arial"/>
                <a:cs typeface="Arial"/>
              </a:rPr>
              <a:t>from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85D46"/>
                </a:solidFill>
                <a:latin typeface="Arial"/>
                <a:cs typeface="Arial"/>
              </a:rPr>
              <a:t>speech.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649482"/>
            <a:ext cx="8038465" cy="169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29" dirty="0">
                <a:solidFill>
                  <a:srgbClr val="685D46"/>
                </a:solidFill>
                <a:latin typeface="Calibri"/>
                <a:cs typeface="Calibri"/>
              </a:rPr>
              <a:t>What</a:t>
            </a:r>
            <a:r>
              <a:rPr sz="22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80" dirty="0">
                <a:solidFill>
                  <a:srgbClr val="685D46"/>
                </a:solidFill>
                <a:latin typeface="Calibri"/>
                <a:cs typeface="Calibri"/>
              </a:rPr>
              <a:t>is</a:t>
            </a:r>
            <a:r>
              <a:rPr sz="22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180" dirty="0">
                <a:solidFill>
                  <a:srgbClr val="685D46"/>
                </a:solidFill>
                <a:latin typeface="Calibri"/>
                <a:cs typeface="Calibri"/>
              </a:rPr>
              <a:t>a</a:t>
            </a:r>
            <a:r>
              <a:rPr sz="22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204" dirty="0">
                <a:solidFill>
                  <a:srgbClr val="685D46"/>
                </a:solidFill>
                <a:latin typeface="Calibri"/>
                <a:cs typeface="Calibri"/>
              </a:rPr>
              <a:t>phoneme?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5000"/>
              </a:lnSpc>
              <a:spcBef>
                <a:spcPts val="1260"/>
              </a:spcBef>
            </a:pPr>
            <a:r>
              <a:rPr sz="1600" spc="-5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685D46"/>
                </a:solidFill>
                <a:latin typeface="Arial"/>
                <a:cs typeface="Arial"/>
              </a:rPr>
              <a:t>unit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685D46"/>
                </a:solidFill>
                <a:latin typeface="Arial"/>
                <a:cs typeface="Arial"/>
              </a:rPr>
              <a:t>speech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85D46"/>
                </a:solidFill>
                <a:latin typeface="Arial"/>
                <a:cs typeface="Arial"/>
              </a:rPr>
              <a:t>sound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685D46"/>
                </a:solidFill>
                <a:latin typeface="Arial"/>
                <a:cs typeface="Arial"/>
              </a:rPr>
              <a:t>language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685D46"/>
                </a:solidFill>
                <a:latin typeface="Arial"/>
                <a:cs typeface="Arial"/>
              </a:rPr>
              <a:t>that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685D46"/>
                </a:solidFill>
                <a:latin typeface="Arial"/>
                <a:cs typeface="Arial"/>
              </a:rPr>
              <a:t>can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685D46"/>
                </a:solidFill>
                <a:latin typeface="Arial"/>
                <a:cs typeface="Arial"/>
              </a:rPr>
              <a:t>serve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685D46"/>
                </a:solidFill>
                <a:latin typeface="Arial"/>
                <a:cs typeface="Arial"/>
              </a:rPr>
              <a:t>distinguish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85D46"/>
                </a:solidFill>
                <a:latin typeface="Arial"/>
                <a:cs typeface="Arial"/>
              </a:rPr>
              <a:t>one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685D46"/>
                </a:solidFill>
                <a:latin typeface="Arial"/>
                <a:cs typeface="Arial"/>
              </a:rPr>
              <a:t>word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685D46"/>
                </a:solidFill>
                <a:latin typeface="Arial"/>
                <a:cs typeface="Arial"/>
              </a:rPr>
              <a:t>from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Arial"/>
                <a:cs typeface="Arial"/>
              </a:rPr>
              <a:t>the </a:t>
            </a:r>
            <a:r>
              <a:rPr sz="1600" spc="-4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Arial"/>
                <a:cs typeface="Arial"/>
              </a:rPr>
              <a:t>other.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129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u="heavy" spc="6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b</a:t>
            </a:r>
            <a:r>
              <a:rPr sz="1600" spc="65" dirty="0">
                <a:solidFill>
                  <a:srgbClr val="685D46"/>
                </a:solidFill>
                <a:latin typeface="Arial"/>
                <a:cs typeface="Arial"/>
              </a:rPr>
              <a:t>at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685D46"/>
                </a:solidFill>
                <a:latin typeface="Arial"/>
                <a:cs typeface="Arial"/>
              </a:rPr>
              <a:t>/</a:t>
            </a:r>
            <a:r>
              <a:rPr sz="16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u="heavy" spc="6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p</a:t>
            </a:r>
            <a:r>
              <a:rPr sz="1600" spc="65" dirty="0">
                <a:solidFill>
                  <a:srgbClr val="685D46"/>
                </a:solidFill>
                <a:latin typeface="Arial"/>
                <a:cs typeface="Arial"/>
              </a:rPr>
              <a:t>at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685D46"/>
                </a:solidFill>
                <a:latin typeface="Arial"/>
                <a:cs typeface="Arial"/>
              </a:rPr>
              <a:t>,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685D46"/>
                </a:solidFill>
                <a:latin typeface="Arial"/>
                <a:cs typeface="Arial"/>
              </a:rPr>
              <a:t>b</a:t>
            </a:r>
            <a:r>
              <a:rPr sz="1600" u="heavy" spc="5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a</a:t>
            </a:r>
            <a:r>
              <a:rPr sz="1600" spc="55" dirty="0">
                <a:solidFill>
                  <a:srgbClr val="685D46"/>
                </a:solidFill>
                <a:latin typeface="Arial"/>
                <a:cs typeface="Arial"/>
              </a:rPr>
              <a:t>d</a:t>
            </a:r>
            <a:r>
              <a:rPr sz="16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685D46"/>
                </a:solidFill>
                <a:latin typeface="Arial"/>
                <a:cs typeface="Arial"/>
              </a:rPr>
              <a:t>/</a:t>
            </a:r>
            <a:r>
              <a:rPr sz="16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685D46"/>
                </a:solidFill>
                <a:latin typeface="Arial"/>
                <a:cs typeface="Arial"/>
              </a:rPr>
              <a:t>b</a:t>
            </a:r>
            <a:r>
              <a:rPr sz="1600" u="heavy" spc="6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e</a:t>
            </a:r>
            <a:r>
              <a:rPr sz="1600" spc="60" dirty="0">
                <a:solidFill>
                  <a:srgbClr val="685D46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9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solidFill>
                  <a:srgbClr val="685D46"/>
                </a:solidFill>
                <a:latin typeface="Arial"/>
                <a:cs typeface="Arial"/>
              </a:rPr>
              <a:t>Machin</a:t>
            </a:r>
            <a:r>
              <a:rPr sz="1600" spc="45" dirty="0">
                <a:solidFill>
                  <a:srgbClr val="685D46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Arial"/>
                <a:cs typeface="Arial"/>
              </a:rPr>
              <a:t>Learnin</a:t>
            </a:r>
            <a:r>
              <a:rPr sz="1600" spc="40" dirty="0">
                <a:solidFill>
                  <a:srgbClr val="685D46"/>
                </a:solidFill>
                <a:latin typeface="Arial"/>
                <a:cs typeface="Arial"/>
              </a:rPr>
              <a:t>g</a:t>
            </a:r>
            <a:r>
              <a:rPr sz="1600" spc="-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85D46"/>
                </a:solidFill>
                <a:latin typeface="Arial"/>
                <a:cs typeface="Arial"/>
              </a:rPr>
              <a:t>→</a:t>
            </a:r>
            <a:r>
              <a:rPr sz="16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u="heavy" spc="11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M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6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A</a:t>
            </a:r>
            <a:r>
              <a:rPr sz="1600" u="heavy" spc="2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H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9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S</a:t>
            </a:r>
            <a:r>
              <a:rPr sz="1600" u="heavy" spc="2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H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2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H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5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u="heavy" spc="-6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L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18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E</a:t>
            </a:r>
            <a:r>
              <a:rPr sz="1600" u="heavy" spc="-17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R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5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N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I</a:t>
            </a:r>
            <a:r>
              <a:rPr sz="1600" u="heavy" spc="2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H</a:t>
            </a:r>
            <a:r>
              <a:rPr sz="1600" u="heavy" spc="-35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20" dirty="0">
                <a:solidFill>
                  <a:srgbClr val="685D46"/>
                </a:solidFill>
                <a:uFill>
                  <a:solidFill>
                    <a:srgbClr val="685D46"/>
                  </a:solidFill>
                </a:u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8439" y="1786737"/>
            <a:ext cx="3495675" cy="764540"/>
            <a:chOff x="4978439" y="1786737"/>
            <a:chExt cx="3495675" cy="764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39" y="1997934"/>
              <a:ext cx="1973898" cy="4824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453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88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30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30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7687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195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195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210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974" y="1917524"/>
              <a:ext cx="1589774" cy="6332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3434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86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86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767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1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1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610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4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452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7267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6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694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4324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8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8592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2789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21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121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4319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274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2746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54849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91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39117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67037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5130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1304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4462" y="1834724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80">
                  <a:moveTo>
                    <a:pt x="0" y="14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88729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8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88729" y="1791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979500" y="1575149"/>
            <a:ext cx="31134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latin typeface="Arial"/>
                <a:cs typeface="Arial"/>
              </a:rPr>
              <a:t>M 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10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10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10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 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 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 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  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90525" y="1042279"/>
            <a:ext cx="675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9624" y="1250300"/>
            <a:ext cx="94799" cy="20159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9360" y="915906"/>
            <a:ext cx="448984" cy="393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5400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0" dirty="0"/>
              <a:t>T</a:t>
            </a:r>
            <a:r>
              <a:rPr sz="3200" spc="-200" dirty="0"/>
              <a:t>ask</a:t>
            </a:r>
            <a:r>
              <a:rPr sz="3200" spc="-145" dirty="0"/>
              <a:t> </a:t>
            </a:r>
            <a:r>
              <a:rPr sz="3200" spc="-2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28173"/>
            <a:ext cx="1925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75" dirty="0">
                <a:solidFill>
                  <a:srgbClr val="685D46"/>
                </a:solidFill>
                <a:latin typeface="Calibri"/>
                <a:cs typeface="Calibri"/>
              </a:rPr>
              <a:t>Data</a:t>
            </a:r>
            <a:r>
              <a:rPr sz="22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180" dirty="0">
                <a:solidFill>
                  <a:srgbClr val="685D46"/>
                </a:solidFill>
                <a:latin typeface="Calibri"/>
                <a:cs typeface="Calibri"/>
              </a:rPr>
              <a:t>P</a:t>
            </a:r>
            <a:r>
              <a:rPr sz="2200" b="1" spc="-170" dirty="0">
                <a:solidFill>
                  <a:srgbClr val="685D46"/>
                </a:solidFill>
                <a:latin typeface="Calibri"/>
                <a:cs typeface="Calibri"/>
              </a:rPr>
              <a:t>repro</a:t>
            </a:r>
            <a:r>
              <a:rPr sz="2200" b="1" spc="-185" dirty="0">
                <a:solidFill>
                  <a:srgbClr val="685D46"/>
                </a:solidFill>
                <a:latin typeface="Calibri"/>
                <a:cs typeface="Calibri"/>
              </a:rPr>
              <a:t>c</a:t>
            </a:r>
            <a:r>
              <a:rPr sz="2200" b="1" spc="-114" dirty="0">
                <a:solidFill>
                  <a:srgbClr val="685D46"/>
                </a:solidFill>
                <a:latin typeface="Calibri"/>
                <a:cs typeface="Calibri"/>
              </a:rPr>
              <a:t>essing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567" y="1980710"/>
            <a:ext cx="4162969" cy="18946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37262" y="2673637"/>
            <a:ext cx="389255" cy="259079"/>
            <a:chOff x="4937262" y="2673637"/>
            <a:chExt cx="389255" cy="259079"/>
          </a:xfrm>
        </p:grpSpPr>
        <p:sp>
          <p:nvSpPr>
            <p:cNvPr id="6" name="object 6"/>
            <p:cNvSpPr/>
            <p:nvPr/>
          </p:nvSpPr>
          <p:spPr>
            <a:xfrm>
              <a:off x="4942025" y="2678400"/>
              <a:ext cx="379730" cy="249554"/>
            </a:xfrm>
            <a:custGeom>
              <a:avLst/>
              <a:gdLst/>
              <a:ahLst/>
              <a:cxnLst/>
              <a:rect l="l" t="t" r="r" b="b"/>
              <a:pathLst>
                <a:path w="379729" h="249555">
                  <a:moveTo>
                    <a:pt x="254699" y="248999"/>
                  </a:moveTo>
                  <a:lnTo>
                    <a:pt x="254699" y="186749"/>
                  </a:lnTo>
                  <a:lnTo>
                    <a:pt x="0" y="186749"/>
                  </a:lnTo>
                  <a:lnTo>
                    <a:pt x="0" y="62249"/>
                  </a:lnTo>
                  <a:lnTo>
                    <a:pt x="254699" y="62249"/>
                  </a:lnTo>
                  <a:lnTo>
                    <a:pt x="254699" y="0"/>
                  </a:lnTo>
                  <a:lnTo>
                    <a:pt x="379199" y="124499"/>
                  </a:lnTo>
                  <a:lnTo>
                    <a:pt x="254699" y="2489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025" y="2678400"/>
              <a:ext cx="379730" cy="249554"/>
            </a:xfrm>
            <a:custGeom>
              <a:avLst/>
              <a:gdLst/>
              <a:ahLst/>
              <a:cxnLst/>
              <a:rect l="l" t="t" r="r" b="b"/>
              <a:pathLst>
                <a:path w="379729" h="249555">
                  <a:moveTo>
                    <a:pt x="0" y="62249"/>
                  </a:moveTo>
                  <a:lnTo>
                    <a:pt x="254699" y="62249"/>
                  </a:lnTo>
                  <a:lnTo>
                    <a:pt x="254699" y="0"/>
                  </a:lnTo>
                  <a:lnTo>
                    <a:pt x="379199" y="124499"/>
                  </a:lnTo>
                  <a:lnTo>
                    <a:pt x="254699" y="248999"/>
                  </a:lnTo>
                  <a:lnTo>
                    <a:pt x="254699" y="186749"/>
                  </a:lnTo>
                  <a:lnTo>
                    <a:pt x="0" y="186749"/>
                  </a:lnTo>
                  <a:lnTo>
                    <a:pt x="0" y="622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690" y="2528384"/>
            <a:ext cx="2358644" cy="8539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6325" y="3902163"/>
            <a:ext cx="1489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0000"/>
                </a:solidFill>
                <a:latin typeface="Arial"/>
                <a:cs typeface="Arial"/>
              </a:rPr>
              <a:t>39-dim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MFCC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latin typeface="Arial"/>
                <a:cs typeface="Arial"/>
              </a:rPr>
              <a:t>80-dim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ﬁlter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bank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9637" y="3929887"/>
            <a:ext cx="128270" cy="644525"/>
            <a:chOff x="1239637" y="3929887"/>
            <a:chExt cx="128270" cy="644525"/>
          </a:xfrm>
        </p:grpSpPr>
        <p:sp>
          <p:nvSpPr>
            <p:cNvPr id="11" name="object 11"/>
            <p:cNvSpPr/>
            <p:nvPr/>
          </p:nvSpPr>
          <p:spPr>
            <a:xfrm>
              <a:off x="1244400" y="3934650"/>
              <a:ext cx="118745" cy="635000"/>
            </a:xfrm>
            <a:custGeom>
              <a:avLst/>
              <a:gdLst/>
              <a:ahLst/>
              <a:cxnLst/>
              <a:rect l="l" t="t" r="r" b="b"/>
              <a:pathLst>
                <a:path w="118744" h="635000">
                  <a:moveTo>
                    <a:pt x="118499" y="634499"/>
                  </a:moveTo>
                  <a:lnTo>
                    <a:pt x="0" y="634499"/>
                  </a:lnTo>
                  <a:lnTo>
                    <a:pt x="0" y="0"/>
                  </a:lnTo>
                  <a:lnTo>
                    <a:pt x="118499" y="0"/>
                  </a:lnTo>
                  <a:lnTo>
                    <a:pt x="118499" y="634499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4400" y="3934650"/>
              <a:ext cx="118745" cy="635000"/>
            </a:xfrm>
            <a:custGeom>
              <a:avLst/>
              <a:gdLst/>
              <a:ahLst/>
              <a:cxnLst/>
              <a:rect l="l" t="t" r="r" b="b"/>
              <a:pathLst>
                <a:path w="118744" h="635000">
                  <a:moveTo>
                    <a:pt x="0" y="0"/>
                  </a:moveTo>
                  <a:lnTo>
                    <a:pt x="118499" y="0"/>
                  </a:lnTo>
                  <a:lnTo>
                    <a:pt x="118499" y="634499"/>
                  </a:lnTo>
                  <a:lnTo>
                    <a:pt x="0" y="63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C7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125" y="4117713"/>
            <a:ext cx="521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0525" y="2237463"/>
            <a:ext cx="685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5400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0" dirty="0"/>
              <a:t>T</a:t>
            </a:r>
            <a:r>
              <a:rPr sz="3200" spc="-200" dirty="0"/>
              <a:t>ask</a:t>
            </a:r>
            <a:r>
              <a:rPr sz="3200" spc="-145" dirty="0"/>
              <a:t> </a:t>
            </a:r>
            <a:r>
              <a:rPr sz="3200" spc="-210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124149"/>
            <a:ext cx="5621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60" dirty="0">
                <a:solidFill>
                  <a:srgbClr val="685D46"/>
                </a:solidFill>
                <a:latin typeface="Calibri"/>
                <a:cs typeface="Calibri"/>
              </a:rPr>
              <a:t>Acoustic</a:t>
            </a:r>
            <a:r>
              <a:rPr sz="2200" b="1" spc="-9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150" dirty="0">
                <a:solidFill>
                  <a:srgbClr val="685D46"/>
                </a:solidFill>
                <a:latin typeface="Calibri"/>
                <a:cs typeface="Calibri"/>
              </a:rPr>
              <a:t>Features</a:t>
            </a:r>
            <a:r>
              <a:rPr sz="2200" b="1" spc="-125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685D46"/>
                </a:solidFill>
                <a:latin typeface="Calibri"/>
                <a:cs typeface="Calibri"/>
              </a:rPr>
              <a:t>-</a:t>
            </a:r>
            <a:r>
              <a:rPr sz="2200" b="1" spc="-185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2200" b="1" spc="-215" dirty="0">
                <a:solidFill>
                  <a:srgbClr val="685D46"/>
                </a:solidFill>
                <a:latin typeface="Calibri"/>
                <a:cs typeface="Calibri"/>
              </a:rPr>
              <a:t>MFCCs</a:t>
            </a:r>
            <a:r>
              <a:rPr sz="22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1800" b="1" spc="-145" dirty="0">
                <a:solidFill>
                  <a:srgbClr val="685D46"/>
                </a:solidFill>
                <a:latin typeface="Calibri"/>
                <a:cs typeface="Calibri"/>
              </a:rPr>
              <a:t>(Mel</a:t>
            </a:r>
            <a:r>
              <a:rPr sz="1800" b="1" spc="-3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1800" b="1" spc="-140" dirty="0">
                <a:solidFill>
                  <a:srgbClr val="685D46"/>
                </a:solidFill>
                <a:latin typeface="Calibri"/>
                <a:cs typeface="Calibri"/>
              </a:rPr>
              <a:t>Frequency</a:t>
            </a:r>
            <a:r>
              <a:rPr sz="1800" b="1" spc="-11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1800" b="1" spc="-120" dirty="0">
                <a:solidFill>
                  <a:srgbClr val="685D46"/>
                </a:solidFill>
                <a:latin typeface="Calibri"/>
                <a:cs typeface="Calibri"/>
              </a:rPr>
              <a:t>Cepstral</a:t>
            </a:r>
            <a:r>
              <a:rPr sz="1800" b="1" spc="-50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sz="1800" b="1" spc="-125" dirty="0">
                <a:solidFill>
                  <a:srgbClr val="685D46"/>
                </a:solidFill>
                <a:latin typeface="Calibri"/>
                <a:cs typeface="Calibri"/>
              </a:rPr>
              <a:t>Coefﬁcients)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425" y="1825288"/>
            <a:ext cx="3538854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/>
                <a:cs typeface="Arial"/>
              </a:rPr>
              <a:t>For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more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details,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please </a:t>
            </a:r>
            <a:r>
              <a:rPr sz="1400" spc="55" dirty="0">
                <a:latin typeface="Arial"/>
                <a:cs typeface="Arial"/>
              </a:rPr>
              <a:t>refer </a:t>
            </a:r>
            <a:r>
              <a:rPr sz="1400" spc="80" dirty="0">
                <a:latin typeface="Arial"/>
                <a:cs typeface="Arial"/>
              </a:rPr>
              <a:t>to </a:t>
            </a:r>
            <a:r>
              <a:rPr sz="1400" spc="25" dirty="0">
                <a:latin typeface="Arial"/>
                <a:cs typeface="Arial"/>
              </a:rPr>
              <a:t>Prof. </a:t>
            </a:r>
            <a:r>
              <a:rPr sz="1400" dirty="0">
                <a:latin typeface="Arial"/>
                <a:cs typeface="Arial"/>
              </a:rPr>
              <a:t>Lin-Shan </a:t>
            </a:r>
            <a:r>
              <a:rPr sz="1400" spc="-35" dirty="0">
                <a:latin typeface="Arial"/>
                <a:cs typeface="Arial"/>
              </a:rPr>
              <a:t>Lee’s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u="heavy" spc="6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[Introduction</a:t>
            </a:r>
            <a:r>
              <a:rPr sz="1400" u="heavy" spc="-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8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to</a:t>
            </a:r>
            <a:r>
              <a:rPr sz="1400" u="heavy" spc="-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Digital</a:t>
            </a:r>
            <a:r>
              <a:rPr sz="1400" u="heavy" spc="-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Speech</a:t>
            </a:r>
            <a:r>
              <a:rPr sz="1400" u="heavy" spc="-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Processing] </a:t>
            </a:r>
            <a:r>
              <a:rPr sz="1400" spc="-375" dirty="0">
                <a:solidFill>
                  <a:srgbClr val="009668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Chap.7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20" dirty="0">
                <a:latin typeface="Arial"/>
                <a:cs typeface="Arial"/>
              </a:rPr>
              <a:t>Image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ref.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25" dirty="0">
                <a:latin typeface="Arial"/>
                <a:cs typeface="Arial"/>
              </a:rPr>
              <a:t>Prof.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Hung-Yi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heavy" spc="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[2020Spring</a:t>
            </a:r>
            <a:r>
              <a:rPr sz="1400" u="heavy" spc="-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DLHLP]</a:t>
            </a:r>
            <a:r>
              <a:rPr sz="1400" u="heavy" spc="-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Speech</a:t>
            </a:r>
            <a:r>
              <a:rPr sz="1400" u="heavy" spc="-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3"/>
              </a:rPr>
              <a:t>Recognition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896" y="1585499"/>
            <a:ext cx="4782820" cy="3131820"/>
            <a:chOff x="201896" y="1585499"/>
            <a:chExt cx="4782820" cy="31318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800" y="1585500"/>
              <a:ext cx="4286910" cy="31315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896" y="1585499"/>
              <a:ext cx="2596515" cy="161925"/>
            </a:xfrm>
            <a:custGeom>
              <a:avLst/>
              <a:gdLst/>
              <a:ahLst/>
              <a:cxnLst/>
              <a:rect l="l" t="t" r="r" b="b"/>
              <a:pathLst>
                <a:path w="2596515" h="161925">
                  <a:moveTo>
                    <a:pt x="2596269" y="161764"/>
                  </a:moveTo>
                  <a:lnTo>
                    <a:pt x="0" y="161764"/>
                  </a:lnTo>
                  <a:lnTo>
                    <a:pt x="0" y="0"/>
                  </a:lnTo>
                  <a:lnTo>
                    <a:pt x="2596269" y="0"/>
                  </a:lnTo>
                  <a:lnTo>
                    <a:pt x="2596269" y="161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5925" y="3154763"/>
            <a:ext cx="541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F0000"/>
                </a:solidFill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3587" y="3381662"/>
            <a:ext cx="62865" cy="254635"/>
            <a:chOff x="1153587" y="3381662"/>
            <a:chExt cx="62865" cy="254635"/>
          </a:xfrm>
        </p:grpSpPr>
        <p:sp>
          <p:nvSpPr>
            <p:cNvPr id="10" name="object 10"/>
            <p:cNvSpPr/>
            <p:nvPr/>
          </p:nvSpPr>
          <p:spPr>
            <a:xfrm>
              <a:off x="1158350" y="3386425"/>
              <a:ext cx="53340" cy="245110"/>
            </a:xfrm>
            <a:custGeom>
              <a:avLst/>
              <a:gdLst/>
              <a:ahLst/>
              <a:cxnLst/>
              <a:rect l="l" t="t" r="r" b="b"/>
              <a:pathLst>
                <a:path w="53340" h="245110">
                  <a:moveTo>
                    <a:pt x="26549" y="244499"/>
                  </a:moveTo>
                  <a:lnTo>
                    <a:pt x="0" y="217949"/>
                  </a:lnTo>
                  <a:lnTo>
                    <a:pt x="13274" y="217949"/>
                  </a:lnTo>
                  <a:lnTo>
                    <a:pt x="13274" y="0"/>
                  </a:lnTo>
                  <a:lnTo>
                    <a:pt x="39824" y="0"/>
                  </a:lnTo>
                  <a:lnTo>
                    <a:pt x="39824" y="217949"/>
                  </a:lnTo>
                  <a:lnTo>
                    <a:pt x="53099" y="217949"/>
                  </a:lnTo>
                  <a:lnTo>
                    <a:pt x="26549" y="2444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8350" y="3386425"/>
              <a:ext cx="53340" cy="245110"/>
            </a:xfrm>
            <a:custGeom>
              <a:avLst/>
              <a:gdLst/>
              <a:ahLst/>
              <a:cxnLst/>
              <a:rect l="l" t="t" r="r" b="b"/>
              <a:pathLst>
                <a:path w="53340" h="245110">
                  <a:moveTo>
                    <a:pt x="0" y="217949"/>
                  </a:moveTo>
                  <a:lnTo>
                    <a:pt x="13274" y="217949"/>
                  </a:lnTo>
                  <a:lnTo>
                    <a:pt x="13274" y="0"/>
                  </a:lnTo>
                  <a:lnTo>
                    <a:pt x="39824" y="0"/>
                  </a:lnTo>
                  <a:lnTo>
                    <a:pt x="39824" y="217949"/>
                  </a:lnTo>
                  <a:lnTo>
                    <a:pt x="53099" y="217949"/>
                  </a:lnTo>
                  <a:lnTo>
                    <a:pt x="26549" y="244499"/>
                  </a:lnTo>
                  <a:lnTo>
                    <a:pt x="0" y="2179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485648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5" dirty="0"/>
              <a:t>More</a:t>
            </a:r>
            <a:r>
              <a:rPr sz="3200" spc="-60" dirty="0"/>
              <a:t> </a:t>
            </a:r>
            <a:r>
              <a:rPr sz="3200" spc="-220" dirty="0"/>
              <a:t>Information</a:t>
            </a:r>
            <a:r>
              <a:rPr sz="3200" spc="-170" dirty="0"/>
              <a:t> </a:t>
            </a:r>
            <a:r>
              <a:rPr sz="3200" spc="-265" dirty="0"/>
              <a:t>About</a:t>
            </a:r>
            <a:r>
              <a:rPr sz="3200" spc="-60" dirty="0"/>
              <a:t> </a:t>
            </a:r>
            <a:r>
              <a:rPr sz="3200" spc="-220" dirty="0"/>
              <a:t>the</a:t>
            </a:r>
            <a:r>
              <a:rPr sz="3200" spc="-60" dirty="0"/>
              <a:t> </a:t>
            </a:r>
            <a:r>
              <a:rPr sz="3200" spc="-235" dirty="0"/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23703"/>
            <a:ext cx="5761990" cy="295084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20" dirty="0">
                <a:solidFill>
                  <a:srgbClr val="685D46"/>
                </a:solidFill>
                <a:latin typeface="Arial"/>
                <a:cs typeface="Arial"/>
              </a:rPr>
              <a:t>Since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685D46"/>
                </a:solidFill>
                <a:latin typeface="Arial"/>
                <a:cs typeface="Arial"/>
              </a:rPr>
              <a:t>each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75" dirty="0">
                <a:solidFill>
                  <a:srgbClr val="685D46"/>
                </a:solidFill>
                <a:latin typeface="Arial"/>
                <a:cs typeface="Arial"/>
              </a:rPr>
              <a:t>frame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685D46"/>
                </a:solidFill>
                <a:latin typeface="Arial"/>
                <a:cs typeface="Arial"/>
              </a:rPr>
              <a:t>only</a:t>
            </a:r>
            <a:r>
              <a:rPr sz="14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685D46"/>
                </a:solidFill>
                <a:latin typeface="Arial"/>
                <a:cs typeface="Arial"/>
              </a:rPr>
              <a:t>contains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685D46"/>
                </a:solidFill>
                <a:latin typeface="Arial"/>
                <a:cs typeface="Arial"/>
              </a:rPr>
              <a:t>25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685D46"/>
                </a:solidFill>
                <a:latin typeface="Arial"/>
                <a:cs typeface="Arial"/>
              </a:rPr>
              <a:t>ms</a:t>
            </a:r>
            <a:r>
              <a:rPr sz="14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685D46"/>
                </a:solidFill>
                <a:latin typeface="Arial"/>
                <a:cs typeface="Arial"/>
              </a:rPr>
              <a:t>speech,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6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685D46"/>
                </a:solidFill>
                <a:latin typeface="Arial"/>
                <a:cs typeface="Arial"/>
              </a:rPr>
              <a:t>single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75" dirty="0">
                <a:solidFill>
                  <a:srgbClr val="685D46"/>
                </a:solidFill>
                <a:latin typeface="Arial"/>
                <a:cs typeface="Arial"/>
              </a:rPr>
              <a:t>frame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is </a:t>
            </a:r>
            <a:r>
              <a:rPr sz="1400" b="1" spc="-37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685D46"/>
                </a:solidFill>
                <a:latin typeface="Arial"/>
                <a:cs typeface="Arial"/>
              </a:rPr>
              <a:t>unlikely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7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685D46"/>
                </a:solidFill>
                <a:latin typeface="Arial"/>
                <a:cs typeface="Arial"/>
              </a:rPr>
              <a:t>represent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65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685D46"/>
                </a:solidFill>
                <a:latin typeface="Arial"/>
                <a:cs typeface="Arial"/>
              </a:rPr>
              <a:t>complete</a:t>
            </a:r>
            <a:r>
              <a:rPr sz="14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685D46"/>
                </a:solidFill>
                <a:latin typeface="Arial"/>
                <a:cs typeface="Arial"/>
              </a:rPr>
              <a:t>phoneme</a:t>
            </a:r>
            <a:endParaRPr sz="1400" dirty="0">
              <a:latin typeface="Arial"/>
              <a:cs typeface="Arial"/>
            </a:endParaRPr>
          </a:p>
          <a:p>
            <a:pPr marL="469900" indent="-336550">
              <a:lnSpc>
                <a:spcPts val="1639"/>
              </a:lnSpc>
              <a:spcBef>
                <a:spcPts val="107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Usually,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685D46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phoneme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will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span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several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frames</a:t>
            </a:r>
            <a:endParaRPr sz="1400" dirty="0">
              <a:latin typeface="Arial"/>
              <a:cs typeface="Arial"/>
            </a:endParaRPr>
          </a:p>
          <a:p>
            <a:pPr marL="927100" lvl="1" indent="-336550">
              <a:lnSpc>
                <a:spcPts val="1639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Hint: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post-processing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may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help</a:t>
            </a:r>
            <a:endParaRPr sz="1400" dirty="0">
              <a:latin typeface="Arial"/>
              <a:cs typeface="Arial"/>
            </a:endParaRPr>
          </a:p>
          <a:p>
            <a:pPr marL="469900" indent="-336550">
              <a:lnSpc>
                <a:spcPts val="1639"/>
              </a:lnSpc>
              <a:spcBef>
                <a:spcPts val="91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Concatenate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neighboring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phonemes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endParaRPr sz="1400" dirty="0">
              <a:latin typeface="Arial"/>
              <a:cs typeface="Arial"/>
            </a:endParaRPr>
          </a:p>
          <a:p>
            <a:pPr marL="927100" marR="293370" lvl="1" indent="-336550">
              <a:lnSpc>
                <a:spcPts val="1600"/>
              </a:lnSpc>
              <a:spcBef>
                <a:spcPts val="8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In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this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HW,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we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concatenate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past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future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ﬁve </a:t>
            </a:r>
            <a:r>
              <a:rPr sz="1400" spc="-37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frames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training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(total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11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frames)</a:t>
            </a:r>
            <a:endParaRPr sz="1400" dirty="0">
              <a:latin typeface="Arial"/>
              <a:cs typeface="Arial"/>
            </a:endParaRPr>
          </a:p>
          <a:p>
            <a:pPr marL="927100" lvl="1" indent="-336550">
              <a:lnSpc>
                <a:spcPts val="1510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You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may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reshape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input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"/>
                <a:cs typeface="Arial"/>
              </a:rPr>
              <a:t>(1,429)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back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685D46"/>
                </a:solidFill>
                <a:latin typeface="Arial"/>
                <a:cs typeface="Arial"/>
              </a:rPr>
              <a:t>(11,39)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get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ts val="1595"/>
              </a:lnSpc>
            </a:pP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separated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11</a:t>
            </a:r>
            <a:r>
              <a:rPr sz="1400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frames</a:t>
            </a:r>
            <a:endParaRPr sz="1400" dirty="0">
              <a:latin typeface="Arial"/>
              <a:cs typeface="Arial"/>
            </a:endParaRPr>
          </a:p>
          <a:p>
            <a:pPr marL="927100" marR="258445" lvl="1" indent="-336550">
              <a:lnSpc>
                <a:spcPts val="1600"/>
              </a:lnSpc>
              <a:spcBef>
                <a:spcPts val="75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0" dirty="0">
                <a:solidFill>
                  <a:srgbClr val="685D46"/>
                </a:solidFill>
                <a:latin typeface="Arial"/>
                <a:cs typeface="Arial"/>
              </a:rPr>
              <a:t>Just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remember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685D46"/>
                </a:solidFill>
                <a:latin typeface="Arial"/>
                <a:cs typeface="Arial"/>
              </a:rPr>
              <a:t>that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label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corresponds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center </a:t>
            </a:r>
            <a:r>
              <a:rPr sz="1400" spc="-37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frame</a:t>
            </a:r>
            <a:endParaRPr sz="1400" dirty="0">
              <a:latin typeface="Arial"/>
              <a:cs typeface="Arial"/>
            </a:endParaRPr>
          </a:p>
          <a:p>
            <a:pPr marL="469900" indent="-336550">
              <a:lnSpc>
                <a:spcPts val="151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20" dirty="0">
                <a:solidFill>
                  <a:srgbClr val="FF0000"/>
                </a:solidFill>
                <a:latin typeface="Arial"/>
                <a:cs typeface="Arial"/>
              </a:rPr>
              <a:t>Finding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doing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human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labeling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FF0000"/>
                </a:solidFill>
                <a:latin typeface="Arial"/>
                <a:cs typeface="Arial"/>
              </a:rPr>
              <a:t>strictly</a:t>
            </a:r>
            <a:endParaRPr sz="1400" dirty="0">
              <a:latin typeface="Arial"/>
              <a:cs typeface="Arial"/>
            </a:endParaRPr>
          </a:p>
          <a:p>
            <a:pPr marL="469900">
              <a:lnSpc>
                <a:spcPts val="1639"/>
              </a:lnSpc>
            </a:pP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prohibited!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9000" y="1317391"/>
            <a:ext cx="879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latin typeface="Arial"/>
                <a:cs typeface="Arial"/>
              </a:rPr>
              <a:t>prev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frames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425" y="13173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Arial"/>
                <a:cs typeface="Arial"/>
              </a:rPr>
              <a:t>future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frames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55684" y="509250"/>
            <a:ext cx="2359025" cy="829310"/>
            <a:chOff x="6355684" y="509250"/>
            <a:chExt cx="2359025" cy="8293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684" y="796628"/>
              <a:ext cx="1946972" cy="448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7249" y="721952"/>
              <a:ext cx="456949" cy="5974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10924" y="773475"/>
              <a:ext cx="220979" cy="546100"/>
            </a:xfrm>
            <a:custGeom>
              <a:avLst/>
              <a:gdLst/>
              <a:ahLst/>
              <a:cxnLst/>
              <a:rect l="l" t="t" r="r" b="b"/>
              <a:pathLst>
                <a:path w="220979" h="546100">
                  <a:moveTo>
                    <a:pt x="0" y="0"/>
                  </a:moveTo>
                  <a:lnTo>
                    <a:pt x="220499" y="0"/>
                  </a:lnTo>
                  <a:lnTo>
                    <a:pt x="220499" y="545999"/>
                  </a:lnTo>
                  <a:lnTo>
                    <a:pt x="0" y="545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6374" y="509250"/>
              <a:ext cx="127199" cy="2126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30212" y="1771587"/>
            <a:ext cx="411480" cy="468630"/>
            <a:chOff x="7030212" y="1771587"/>
            <a:chExt cx="411480" cy="468630"/>
          </a:xfrm>
        </p:grpSpPr>
        <p:sp>
          <p:nvSpPr>
            <p:cNvPr id="12" name="object 12"/>
            <p:cNvSpPr/>
            <p:nvPr/>
          </p:nvSpPr>
          <p:spPr>
            <a:xfrm>
              <a:off x="7034975" y="1776349"/>
              <a:ext cx="401955" cy="459105"/>
            </a:xfrm>
            <a:custGeom>
              <a:avLst/>
              <a:gdLst/>
              <a:ahLst/>
              <a:cxnLst/>
              <a:rect l="l" t="t" r="r" b="b"/>
              <a:pathLst>
                <a:path w="401954" h="459105">
                  <a:moveTo>
                    <a:pt x="200699" y="458999"/>
                  </a:moveTo>
                  <a:lnTo>
                    <a:pt x="0" y="258299"/>
                  </a:lnTo>
                  <a:lnTo>
                    <a:pt x="100349" y="258299"/>
                  </a:lnTo>
                  <a:lnTo>
                    <a:pt x="100349" y="0"/>
                  </a:lnTo>
                  <a:lnTo>
                    <a:pt x="301049" y="0"/>
                  </a:lnTo>
                  <a:lnTo>
                    <a:pt x="301049" y="258299"/>
                  </a:lnTo>
                  <a:lnTo>
                    <a:pt x="401399" y="258299"/>
                  </a:lnTo>
                  <a:lnTo>
                    <a:pt x="200699" y="458999"/>
                  </a:lnTo>
                  <a:close/>
                </a:path>
              </a:pathLst>
            </a:custGeom>
            <a:solidFill>
              <a:srgbClr val="4DB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34975" y="1776349"/>
              <a:ext cx="401955" cy="459105"/>
            </a:xfrm>
            <a:custGeom>
              <a:avLst/>
              <a:gdLst/>
              <a:ahLst/>
              <a:cxnLst/>
              <a:rect l="l" t="t" r="r" b="b"/>
              <a:pathLst>
                <a:path w="401954" h="459105">
                  <a:moveTo>
                    <a:pt x="0" y="258299"/>
                  </a:moveTo>
                  <a:lnTo>
                    <a:pt x="100349" y="258299"/>
                  </a:lnTo>
                  <a:lnTo>
                    <a:pt x="100349" y="0"/>
                  </a:lnTo>
                  <a:lnTo>
                    <a:pt x="301049" y="0"/>
                  </a:lnTo>
                  <a:lnTo>
                    <a:pt x="301049" y="258299"/>
                  </a:lnTo>
                  <a:lnTo>
                    <a:pt x="401399" y="258299"/>
                  </a:lnTo>
                  <a:lnTo>
                    <a:pt x="200699" y="458999"/>
                  </a:lnTo>
                  <a:lnTo>
                    <a:pt x="0" y="2582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569362" y="1771587"/>
            <a:ext cx="411480" cy="468630"/>
            <a:chOff x="7569362" y="1771587"/>
            <a:chExt cx="411480" cy="468630"/>
          </a:xfrm>
        </p:grpSpPr>
        <p:sp>
          <p:nvSpPr>
            <p:cNvPr id="15" name="object 15"/>
            <p:cNvSpPr/>
            <p:nvPr/>
          </p:nvSpPr>
          <p:spPr>
            <a:xfrm>
              <a:off x="7574125" y="1776349"/>
              <a:ext cx="401955" cy="459105"/>
            </a:xfrm>
            <a:custGeom>
              <a:avLst/>
              <a:gdLst/>
              <a:ahLst/>
              <a:cxnLst/>
              <a:rect l="l" t="t" r="r" b="b"/>
              <a:pathLst>
                <a:path w="401954" h="459105">
                  <a:moveTo>
                    <a:pt x="301049" y="458999"/>
                  </a:moveTo>
                  <a:lnTo>
                    <a:pt x="100349" y="458999"/>
                  </a:lnTo>
                  <a:lnTo>
                    <a:pt x="100349" y="200699"/>
                  </a:lnTo>
                  <a:lnTo>
                    <a:pt x="0" y="200699"/>
                  </a:lnTo>
                  <a:lnTo>
                    <a:pt x="200699" y="0"/>
                  </a:lnTo>
                  <a:lnTo>
                    <a:pt x="401399" y="200699"/>
                  </a:lnTo>
                  <a:lnTo>
                    <a:pt x="301049" y="200699"/>
                  </a:lnTo>
                  <a:lnTo>
                    <a:pt x="301049" y="458999"/>
                  </a:lnTo>
                  <a:close/>
                </a:path>
              </a:pathLst>
            </a:custGeom>
            <a:solidFill>
              <a:srgbClr val="4DB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4125" y="1776349"/>
              <a:ext cx="401955" cy="459105"/>
            </a:xfrm>
            <a:custGeom>
              <a:avLst/>
              <a:gdLst/>
              <a:ahLst/>
              <a:cxnLst/>
              <a:rect l="l" t="t" r="r" b="b"/>
              <a:pathLst>
                <a:path w="401954" h="459105">
                  <a:moveTo>
                    <a:pt x="0" y="200699"/>
                  </a:moveTo>
                  <a:lnTo>
                    <a:pt x="200699" y="0"/>
                  </a:lnTo>
                  <a:lnTo>
                    <a:pt x="401399" y="200699"/>
                  </a:lnTo>
                  <a:lnTo>
                    <a:pt x="301049" y="200699"/>
                  </a:lnTo>
                  <a:lnTo>
                    <a:pt x="301049" y="458999"/>
                  </a:lnTo>
                  <a:lnTo>
                    <a:pt x="100349" y="458999"/>
                  </a:lnTo>
                  <a:lnTo>
                    <a:pt x="100349" y="200699"/>
                  </a:lnTo>
                  <a:lnTo>
                    <a:pt x="0" y="200699"/>
                  </a:lnTo>
                  <a:close/>
                </a:path>
              </a:pathLst>
            </a:custGeom>
            <a:ln w="9524">
              <a:solidFill>
                <a:srgbClr val="68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069625" y="2429562"/>
            <a:ext cx="75565" cy="958850"/>
            <a:chOff x="7069625" y="2429562"/>
            <a:chExt cx="75565" cy="958850"/>
          </a:xfrm>
        </p:grpSpPr>
        <p:sp>
          <p:nvSpPr>
            <p:cNvPr id="18" name="object 18"/>
            <p:cNvSpPr/>
            <p:nvPr/>
          </p:nvSpPr>
          <p:spPr>
            <a:xfrm>
              <a:off x="7069625" y="2429562"/>
              <a:ext cx="75565" cy="227965"/>
            </a:xfrm>
            <a:custGeom>
              <a:avLst/>
              <a:gdLst/>
              <a:ahLst/>
              <a:cxnLst/>
              <a:rect l="l" t="t" r="r" b="b"/>
              <a:pathLst>
                <a:path w="75565" h="227964">
                  <a:moveTo>
                    <a:pt x="0" y="227787"/>
                  </a:moveTo>
                  <a:lnTo>
                    <a:pt x="75299" y="227787"/>
                  </a:lnTo>
                  <a:lnTo>
                    <a:pt x="75299" y="0"/>
                  </a:lnTo>
                  <a:lnTo>
                    <a:pt x="0" y="0"/>
                  </a:lnTo>
                  <a:lnTo>
                    <a:pt x="0" y="227787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9625" y="2917150"/>
              <a:ext cx="75565" cy="247650"/>
            </a:xfrm>
            <a:custGeom>
              <a:avLst/>
              <a:gdLst/>
              <a:ahLst/>
              <a:cxnLst/>
              <a:rect l="l" t="t" r="r" b="b"/>
              <a:pathLst>
                <a:path w="75565" h="247650">
                  <a:moveTo>
                    <a:pt x="0" y="247312"/>
                  </a:moveTo>
                  <a:lnTo>
                    <a:pt x="75299" y="247312"/>
                  </a:lnTo>
                  <a:lnTo>
                    <a:pt x="75299" y="0"/>
                  </a:lnTo>
                  <a:lnTo>
                    <a:pt x="0" y="0"/>
                  </a:lnTo>
                  <a:lnTo>
                    <a:pt x="0" y="247312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69700" y="3166937"/>
              <a:ext cx="75565" cy="221615"/>
            </a:xfrm>
            <a:custGeom>
              <a:avLst/>
              <a:gdLst/>
              <a:ahLst/>
              <a:cxnLst/>
              <a:rect l="l" t="t" r="r" b="b"/>
              <a:pathLst>
                <a:path w="75565" h="221614">
                  <a:moveTo>
                    <a:pt x="0" y="221199"/>
                  </a:moveTo>
                  <a:lnTo>
                    <a:pt x="75299" y="221199"/>
                  </a:lnTo>
                  <a:lnTo>
                    <a:pt x="75299" y="0"/>
                  </a:lnTo>
                  <a:lnTo>
                    <a:pt x="0" y="0"/>
                  </a:lnTo>
                  <a:lnTo>
                    <a:pt x="0" y="2211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69687" y="2657350"/>
              <a:ext cx="75565" cy="260350"/>
            </a:xfrm>
            <a:custGeom>
              <a:avLst/>
              <a:gdLst/>
              <a:ahLst/>
              <a:cxnLst/>
              <a:rect l="l" t="t" r="r" b="b"/>
              <a:pathLst>
                <a:path w="75565" h="260350">
                  <a:moveTo>
                    <a:pt x="75299" y="259799"/>
                  </a:moveTo>
                  <a:lnTo>
                    <a:pt x="0" y="259799"/>
                  </a:lnTo>
                  <a:lnTo>
                    <a:pt x="0" y="0"/>
                  </a:lnTo>
                  <a:lnTo>
                    <a:pt x="75299" y="0"/>
                  </a:lnTo>
                  <a:lnTo>
                    <a:pt x="75299" y="2597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5449" y="3388137"/>
          <a:ext cx="204470" cy="57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93C47D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93C47D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6C9EEB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6C9EEB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034647" y="3964896"/>
            <a:ext cx="267970" cy="167640"/>
          </a:xfrm>
          <a:prstGeom prst="rect">
            <a:avLst/>
          </a:prstGeom>
        </p:spPr>
        <p:txBody>
          <a:bodyPr vert="vert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9450" y="3121286"/>
            <a:ext cx="11715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latin typeface="Arial"/>
                <a:cs typeface="Arial"/>
              </a:rPr>
              <a:t>shape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(1,429)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50" dirty="0">
                <a:latin typeface="Arial"/>
                <a:cs typeface="Arial"/>
              </a:rPr>
              <a:t>ﬂatten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11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frames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11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175" dirty="0">
                <a:latin typeface="Arial"/>
                <a:cs typeface="Arial"/>
              </a:rPr>
              <a:t>*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39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429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dim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2300" y="360612"/>
            <a:ext cx="891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5" dirty="0">
                <a:latin typeface="Arial"/>
                <a:cs typeface="Arial"/>
              </a:rPr>
              <a:t>shape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(11,39)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8575" y="1896287"/>
            <a:ext cx="44830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0" dirty="0">
                <a:latin typeface="Arial"/>
                <a:cs typeface="Arial"/>
              </a:rPr>
              <a:t>ﬂatten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48549" y="1811686"/>
            <a:ext cx="724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Arial"/>
                <a:cs typeface="Arial"/>
              </a:rPr>
              <a:t>reshap</a:t>
            </a:r>
            <a:r>
              <a:rPr sz="1100" spc="2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to  </a:t>
            </a:r>
            <a:r>
              <a:rPr sz="1100" spc="-15" dirty="0">
                <a:latin typeface="Arial"/>
                <a:cs typeface="Arial"/>
              </a:rPr>
              <a:t>(11,39)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69687" y="4128987"/>
            <a:ext cx="75565" cy="771525"/>
            <a:chOff x="7069687" y="4128987"/>
            <a:chExt cx="75565" cy="771525"/>
          </a:xfrm>
        </p:grpSpPr>
        <p:sp>
          <p:nvSpPr>
            <p:cNvPr id="29" name="object 29"/>
            <p:cNvSpPr/>
            <p:nvPr/>
          </p:nvSpPr>
          <p:spPr>
            <a:xfrm>
              <a:off x="7069700" y="4384587"/>
              <a:ext cx="75565" cy="255904"/>
            </a:xfrm>
            <a:custGeom>
              <a:avLst/>
              <a:gdLst/>
              <a:ahLst/>
              <a:cxnLst/>
              <a:rect l="l" t="t" r="r" b="b"/>
              <a:pathLst>
                <a:path w="75565" h="255904">
                  <a:moveTo>
                    <a:pt x="75299" y="255599"/>
                  </a:moveTo>
                  <a:lnTo>
                    <a:pt x="0" y="255599"/>
                  </a:lnTo>
                  <a:lnTo>
                    <a:pt x="0" y="0"/>
                  </a:lnTo>
                  <a:lnTo>
                    <a:pt x="75299" y="0"/>
                  </a:lnTo>
                  <a:lnTo>
                    <a:pt x="75299" y="25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69687" y="4640200"/>
              <a:ext cx="75565" cy="260350"/>
            </a:xfrm>
            <a:custGeom>
              <a:avLst/>
              <a:gdLst/>
              <a:ahLst/>
              <a:cxnLst/>
              <a:rect l="l" t="t" r="r" b="b"/>
              <a:pathLst>
                <a:path w="75565" h="260350">
                  <a:moveTo>
                    <a:pt x="75299" y="259799"/>
                  </a:moveTo>
                  <a:lnTo>
                    <a:pt x="0" y="259799"/>
                  </a:lnTo>
                  <a:lnTo>
                    <a:pt x="0" y="0"/>
                  </a:lnTo>
                  <a:lnTo>
                    <a:pt x="75299" y="0"/>
                  </a:lnTo>
                  <a:lnTo>
                    <a:pt x="75299" y="2597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69700" y="4128987"/>
              <a:ext cx="75565" cy="255904"/>
            </a:xfrm>
            <a:custGeom>
              <a:avLst/>
              <a:gdLst/>
              <a:ahLst/>
              <a:cxnLst/>
              <a:rect l="l" t="t" r="r" b="b"/>
              <a:pathLst>
                <a:path w="75565" h="255904">
                  <a:moveTo>
                    <a:pt x="75299" y="255599"/>
                  </a:moveTo>
                  <a:lnTo>
                    <a:pt x="0" y="255599"/>
                  </a:lnTo>
                  <a:lnTo>
                    <a:pt x="0" y="0"/>
                  </a:lnTo>
                  <a:lnTo>
                    <a:pt x="75299" y="0"/>
                  </a:lnTo>
                  <a:lnTo>
                    <a:pt x="75299" y="2555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5925" y="4565713"/>
            <a:ext cx="3268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Introduction</a:t>
            </a:r>
            <a:r>
              <a:rPr sz="1400" u="heavy" spc="-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to</a:t>
            </a:r>
            <a:r>
              <a:rPr sz="1400" u="heavy" spc="-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Digital</a:t>
            </a:r>
            <a:r>
              <a:rPr sz="1400" u="heavy" spc="-2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Speech</a:t>
            </a:r>
            <a:r>
              <a:rPr sz="1400" u="heavy" spc="-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4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6"/>
              </a:rPr>
              <a:t>Processing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39450" y="262978"/>
            <a:ext cx="365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392804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210" dirty="0"/>
              <a:t>Dataset</a:t>
            </a:r>
            <a:r>
              <a:rPr sz="3200" spc="-60" dirty="0"/>
              <a:t> </a:t>
            </a:r>
            <a:r>
              <a:rPr sz="3200" spc="-85" dirty="0"/>
              <a:t>&amp;</a:t>
            </a:r>
            <a:r>
              <a:rPr sz="3200" spc="-60" dirty="0"/>
              <a:t> </a:t>
            </a:r>
            <a:r>
              <a:rPr sz="3200" spc="-235" dirty="0"/>
              <a:t>Data</a:t>
            </a:r>
            <a:r>
              <a:rPr sz="3200" spc="-60" dirty="0"/>
              <a:t> </a:t>
            </a:r>
            <a:r>
              <a:rPr sz="3200" spc="-245" dirty="0"/>
              <a:t>Format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249" y="1295154"/>
            <a:ext cx="7838440" cy="30048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25" dirty="0">
                <a:solidFill>
                  <a:srgbClr val="685D46"/>
                </a:solidFill>
                <a:latin typeface="Arial"/>
                <a:cs typeface="Arial"/>
              </a:rPr>
              <a:t>Dataset:</a:t>
            </a:r>
            <a:r>
              <a:rPr sz="1800" spc="1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TIMI</a:t>
            </a:r>
            <a:r>
              <a:rPr sz="18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T</a:t>
            </a:r>
            <a:r>
              <a:rPr sz="1800" u="heavy" spc="-13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Acoustic-Phoneti</a:t>
            </a:r>
            <a:r>
              <a:rPr sz="18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c</a:t>
            </a:r>
            <a:r>
              <a:rPr sz="18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Continuou</a:t>
            </a:r>
            <a:r>
              <a:rPr sz="18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s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Speec</a:t>
            </a:r>
            <a:r>
              <a:rPr sz="1800" u="heavy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h</a:t>
            </a:r>
            <a:r>
              <a:rPr sz="1800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Arial"/>
                <a:cs typeface="Arial"/>
                <a:hlinkClick r:id="rId2"/>
              </a:rPr>
              <a:t>Corpus</a:t>
            </a:r>
            <a:endParaRPr sz="1800">
              <a:latin typeface="Arial"/>
              <a:cs typeface="Arial"/>
            </a:endParaRPr>
          </a:p>
          <a:p>
            <a:pPr marL="836294" lvl="1" indent="-336550">
              <a:lnSpc>
                <a:spcPct val="100000"/>
              </a:lnSpc>
              <a:spcBef>
                <a:spcPts val="415"/>
              </a:spcBef>
              <a:buSzPct val="87500"/>
              <a:buChar char="○"/>
              <a:tabLst>
                <a:tab pos="836294" algn="l"/>
                <a:tab pos="836930" algn="l"/>
              </a:tabLst>
            </a:pPr>
            <a:r>
              <a:rPr sz="1600" spc="25" dirty="0">
                <a:solidFill>
                  <a:srgbClr val="685D46"/>
                </a:solidFill>
                <a:latin typeface="Arial"/>
                <a:cs typeface="Arial"/>
              </a:rPr>
              <a:t>Phonetically</a:t>
            </a:r>
            <a:r>
              <a:rPr sz="16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Arial"/>
                <a:cs typeface="Arial"/>
              </a:rPr>
              <a:t>balanced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685D46"/>
                </a:solidFill>
                <a:latin typeface="Arial"/>
                <a:cs typeface="Arial"/>
              </a:rPr>
              <a:t>for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85D46"/>
                </a:solidFill>
                <a:latin typeface="Arial"/>
                <a:cs typeface="Arial"/>
              </a:rPr>
              <a:t>English</a:t>
            </a:r>
            <a:endParaRPr sz="16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2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Arial"/>
                <a:cs typeface="Arial"/>
              </a:rPr>
              <a:t>Data</a:t>
            </a:r>
            <a:r>
              <a:rPr sz="18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Arial"/>
                <a:cs typeface="Arial"/>
              </a:rPr>
              <a:t>Format</a:t>
            </a:r>
            <a:r>
              <a:rPr sz="18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685D46"/>
                </a:solidFill>
                <a:latin typeface="Arial"/>
                <a:cs typeface="Arial"/>
              </a:rPr>
              <a:t>(The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685D46"/>
                </a:solidFill>
                <a:latin typeface="Arial"/>
                <a:cs typeface="Arial"/>
              </a:rPr>
              <a:t>TAs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685D46"/>
                </a:solidFill>
                <a:latin typeface="Arial"/>
                <a:cs typeface="Arial"/>
              </a:rPr>
              <a:t>have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Arial"/>
                <a:cs typeface="Arial"/>
              </a:rPr>
              <a:t>already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685D46"/>
                </a:solidFill>
                <a:latin typeface="Arial"/>
                <a:cs typeface="Arial"/>
              </a:rPr>
              <a:t>preprocessed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685D46"/>
                </a:solidFill>
                <a:latin typeface="Arial"/>
                <a:cs typeface="Arial"/>
              </a:rPr>
              <a:t>data)</a:t>
            </a:r>
            <a:endParaRPr sz="16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35"/>
              </a:spcBef>
            </a:pPr>
            <a:r>
              <a:rPr sz="1600" b="1" spc="60" dirty="0">
                <a:solidFill>
                  <a:srgbClr val="666666"/>
                </a:solidFill>
                <a:latin typeface="Arial"/>
                <a:cs typeface="Arial"/>
              </a:rPr>
              <a:t>timit_11/</a:t>
            </a:r>
            <a:endParaRPr sz="1600">
              <a:latin typeface="Arial"/>
              <a:cs typeface="Arial"/>
            </a:endParaRPr>
          </a:p>
          <a:p>
            <a:pPr marL="836294" indent="-286385">
              <a:lnSpc>
                <a:spcPct val="100000"/>
              </a:lnSpc>
              <a:spcBef>
                <a:spcPts val="295"/>
              </a:spcBef>
              <a:buClr>
                <a:srgbClr val="685D46"/>
              </a:buClr>
              <a:buChar char="-"/>
              <a:tabLst>
                <a:tab pos="836294" algn="l"/>
                <a:tab pos="836930" algn="l"/>
              </a:tabLst>
            </a:pPr>
            <a:r>
              <a:rPr sz="1400" b="1" spc="25" dirty="0">
                <a:solidFill>
                  <a:srgbClr val="666666"/>
                </a:solidFill>
                <a:latin typeface="Arial"/>
                <a:cs typeface="Arial"/>
              </a:rPr>
              <a:t>train_11.npy</a:t>
            </a:r>
            <a:r>
              <a:rPr sz="1400" b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7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Arial"/>
                <a:cs typeface="Arial"/>
              </a:rPr>
              <a:t>(#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frames,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70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dim)</a:t>
            </a:r>
            <a:endParaRPr sz="1400">
              <a:latin typeface="Arial"/>
              <a:cs typeface="Arial"/>
            </a:endParaRPr>
          </a:p>
          <a:p>
            <a:pPr marL="836294" indent="-286385">
              <a:lnSpc>
                <a:spcPct val="100000"/>
              </a:lnSpc>
              <a:spcBef>
                <a:spcPts val="250"/>
              </a:spcBef>
              <a:buClr>
                <a:srgbClr val="685D46"/>
              </a:buClr>
              <a:buChar char="-"/>
              <a:tabLst>
                <a:tab pos="836294" algn="l"/>
                <a:tab pos="836930" algn="l"/>
              </a:tabLst>
            </a:pPr>
            <a:r>
              <a:rPr sz="1400" b="1" spc="15" dirty="0">
                <a:solidFill>
                  <a:srgbClr val="666666"/>
                </a:solidFill>
                <a:latin typeface="Arial"/>
                <a:cs typeface="Arial"/>
              </a:rPr>
              <a:t>train_label_11.npy</a:t>
            </a:r>
            <a:r>
              <a:rPr sz="1400" b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framewise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FF0000"/>
                </a:solidFill>
                <a:latin typeface="Arial"/>
                <a:cs typeface="Arial"/>
              </a:rPr>
              <a:t>phoneme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0000"/>
                </a:solidFill>
                <a:latin typeface="Arial"/>
                <a:cs typeface="Arial"/>
              </a:rPr>
              <a:t>label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(0-38)</a:t>
            </a:r>
            <a:endParaRPr sz="1400">
              <a:latin typeface="Arial"/>
              <a:cs typeface="Arial"/>
            </a:endParaRPr>
          </a:p>
          <a:p>
            <a:pPr marL="836294" indent="-286385">
              <a:lnSpc>
                <a:spcPct val="100000"/>
              </a:lnSpc>
              <a:spcBef>
                <a:spcPts val="254"/>
              </a:spcBef>
              <a:buClr>
                <a:srgbClr val="685D46"/>
              </a:buClr>
              <a:buChar char="-"/>
              <a:tabLst>
                <a:tab pos="836294" algn="l"/>
                <a:tab pos="836930" algn="l"/>
              </a:tabLst>
            </a:pPr>
            <a:r>
              <a:rPr sz="1400" b="1" spc="10" dirty="0">
                <a:solidFill>
                  <a:srgbClr val="666666"/>
                </a:solidFill>
                <a:latin typeface="Arial"/>
                <a:cs typeface="Arial"/>
              </a:rPr>
              <a:t>test_11.npy</a:t>
            </a:r>
            <a:r>
              <a:rPr sz="1400" b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→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7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FF0000"/>
                </a:solidFill>
                <a:latin typeface="Arial"/>
                <a:cs typeface="Arial"/>
              </a:rPr>
              <a:t>(#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frames,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70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dim)</a:t>
            </a:r>
            <a:endParaRPr sz="1400">
              <a:latin typeface="Arial"/>
              <a:cs typeface="Arial"/>
            </a:endParaRPr>
          </a:p>
          <a:p>
            <a:pPr marL="836294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836294" algn="l"/>
                <a:tab pos="836930" algn="l"/>
              </a:tabLst>
            </a:pPr>
            <a:r>
              <a:rPr sz="1400" spc="10" dirty="0">
                <a:solidFill>
                  <a:srgbClr val="685D46"/>
                </a:solidFill>
                <a:latin typeface="Arial"/>
                <a:cs typeface="Arial"/>
              </a:rPr>
              <a:t>Acoustic</a:t>
            </a:r>
            <a:r>
              <a:rPr sz="1400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features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685D46"/>
                </a:solidFill>
                <a:latin typeface="Arial"/>
                <a:cs typeface="Arial"/>
              </a:rPr>
              <a:t>(39-dim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685D46"/>
                </a:solidFill>
                <a:latin typeface="Arial"/>
                <a:cs typeface="Arial"/>
              </a:rPr>
              <a:t>MFCC)</a:t>
            </a:r>
            <a:endParaRPr sz="1400">
              <a:latin typeface="Arial"/>
              <a:cs typeface="Arial"/>
            </a:endParaRPr>
          </a:p>
          <a:p>
            <a:pPr marL="1293495" lvl="1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1293495" algn="l"/>
                <a:tab pos="1294130" algn="l"/>
              </a:tabLst>
            </a:pPr>
            <a:r>
              <a:rPr sz="1400" spc="20" dirty="0">
                <a:solidFill>
                  <a:srgbClr val="685D46"/>
                </a:solidFill>
                <a:latin typeface="Arial"/>
                <a:cs typeface="Arial"/>
              </a:rPr>
              <a:t>Concatenate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past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685D46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future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ﬁve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685D46"/>
                </a:solidFill>
                <a:latin typeface="Arial"/>
                <a:cs typeface="Arial"/>
              </a:rPr>
              <a:t>frames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685D46"/>
                </a:solidFill>
                <a:latin typeface="Arial"/>
                <a:cs typeface="Arial"/>
              </a:rPr>
              <a:t>(feature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dim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685D46"/>
                </a:solidFill>
                <a:latin typeface="Arial"/>
                <a:cs typeface="Arial"/>
              </a:rPr>
              <a:t>=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685D46"/>
                </a:solidFill>
                <a:latin typeface="Arial"/>
                <a:cs typeface="Arial"/>
              </a:rPr>
              <a:t>11</a:t>
            </a:r>
            <a:r>
              <a:rPr sz="1400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x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85D46"/>
                </a:solidFill>
                <a:latin typeface="Arial"/>
                <a:cs typeface="Arial"/>
              </a:rPr>
              <a:t>39)</a:t>
            </a:r>
            <a:endParaRPr sz="1400">
              <a:latin typeface="Arial"/>
              <a:cs typeface="Arial"/>
            </a:endParaRPr>
          </a:p>
          <a:p>
            <a:pPr marL="1293495" lvl="1" indent="-336550">
              <a:lnSpc>
                <a:spcPct val="100000"/>
              </a:lnSpc>
              <a:spcBef>
                <a:spcPts val="250"/>
              </a:spcBef>
              <a:buChar char="○"/>
              <a:tabLst>
                <a:tab pos="1293495" algn="l"/>
                <a:tab pos="1294130" algn="l"/>
              </a:tabLst>
            </a:pPr>
            <a:r>
              <a:rPr sz="1400" spc="-5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phoneme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685D46"/>
                </a:solidFill>
                <a:latin typeface="Arial"/>
                <a:cs typeface="Arial"/>
              </a:rPr>
              <a:t>label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685D46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685D46"/>
                </a:solidFill>
                <a:latin typeface="Arial"/>
                <a:cs typeface="Arial"/>
              </a:rPr>
              <a:t>each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685D46"/>
                </a:solidFill>
                <a:latin typeface="Arial"/>
                <a:cs typeface="Arial"/>
              </a:rPr>
              <a:t>input</a:t>
            </a:r>
            <a:r>
              <a:rPr sz="1400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corresponds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685D46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685D46"/>
                </a:solidFill>
                <a:latin typeface="Arial"/>
                <a:cs typeface="Arial"/>
              </a:rPr>
              <a:t>center</a:t>
            </a:r>
            <a:r>
              <a:rPr sz="1400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685D46"/>
                </a:solidFill>
                <a:latin typeface="Arial"/>
                <a:cs typeface="Arial"/>
              </a:rPr>
              <a:t>frame</a:t>
            </a:r>
            <a:endParaRPr sz="1400">
              <a:latin typeface="Arial"/>
              <a:cs typeface="Arial"/>
            </a:endParaRPr>
          </a:p>
          <a:p>
            <a:pPr marL="379095" indent="-351790">
              <a:lnSpc>
                <a:spcPct val="100000"/>
              </a:lnSpc>
              <a:spcBef>
                <a:spcPts val="24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FF0000"/>
                </a:solidFill>
                <a:latin typeface="Arial"/>
                <a:cs typeface="Arial"/>
              </a:rPr>
              <a:t>additional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0000"/>
                </a:solidFill>
                <a:latin typeface="Arial"/>
                <a:cs typeface="Arial"/>
              </a:rPr>
              <a:t>prohibited</a:t>
            </a:r>
            <a:r>
              <a:rPr sz="1600" spc="5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FF0000"/>
                </a:solidFill>
                <a:latin typeface="Arial"/>
                <a:cs typeface="Arial"/>
              </a:rPr>
              <a:t>ﬁnal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FF0000"/>
                </a:solidFill>
                <a:latin typeface="Arial"/>
                <a:cs typeface="Arial"/>
              </a:rPr>
              <a:t>grade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55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FF0000"/>
                </a:solidFill>
                <a:latin typeface="Arial"/>
                <a:cs typeface="Arial"/>
              </a:rPr>
              <a:t>multiplied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0.9!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9175" y="341474"/>
          <a:ext cx="8329927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Phoneme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Example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Phoneme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Example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Phoneme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Example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acht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ir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oke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jh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oke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sh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oa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i="1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silence/closure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sounds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1197</Words>
  <Application>Microsoft Macintosh PowerPoint</Application>
  <PresentationFormat>On-screen Show (16:9)</PresentationFormat>
  <Paragraphs>284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MT</vt:lpstr>
      <vt:lpstr>MS PGothic</vt:lpstr>
      <vt:lpstr>SimSun</vt:lpstr>
      <vt:lpstr>Arial</vt:lpstr>
      <vt:lpstr>Calibri</vt:lpstr>
      <vt:lpstr>Microsoft Sans Serif</vt:lpstr>
      <vt:lpstr>Times New Roman</vt:lpstr>
      <vt:lpstr>Trebuchet MS</vt:lpstr>
      <vt:lpstr>Office Theme</vt:lpstr>
      <vt:lpstr>Machine Learning HW2</vt:lpstr>
      <vt:lpstr>Outline</vt:lpstr>
      <vt:lpstr>2-1 Phoneme Classiﬁcation</vt:lpstr>
      <vt:lpstr>Task Introduction</vt:lpstr>
      <vt:lpstr>Task Introduction</vt:lpstr>
      <vt:lpstr>Task Introduction</vt:lpstr>
      <vt:lpstr>More Information About the Data</vt:lpstr>
      <vt:lpstr>Dataset &amp; Data Format</vt:lpstr>
      <vt:lpstr>PowerPoint Presentation</vt:lpstr>
      <vt:lpstr>Sample Code</vt:lpstr>
      <vt:lpstr>Grading (10pt/10pt)</vt:lpstr>
      <vt:lpstr>Grading</vt:lpstr>
      <vt:lpstr>Grading - Kaggle</vt:lpstr>
      <vt:lpstr>Bonus (0.5pt)</vt:lpstr>
      <vt:lpstr>Kaggle Submission</vt:lpstr>
      <vt:lpstr>Kaggle Submission</vt:lpstr>
      <vt:lpstr>Code Submission</vt:lpstr>
      <vt:lpstr>Code Submission</vt:lpstr>
      <vt:lpstr>Deadlines</vt:lpstr>
      <vt:lpstr>Regulation</vt:lpstr>
      <vt:lpstr>If any questions, you can ask us via...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HW2</dc:title>
  <cp:lastModifiedBy>詹哲愷</cp:lastModifiedBy>
  <cp:revision>15</cp:revision>
  <dcterms:created xsi:type="dcterms:W3CDTF">2022-03-21T02:15:50Z</dcterms:created>
  <dcterms:modified xsi:type="dcterms:W3CDTF">2023-03-18T09:19:56Z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