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7" name="Shape 15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9" name="Shape 8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" name="Shape 9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" name="Shape 10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6" name="Shape 11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5" name="Shape 12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3" name="Shape 13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1" name="Shape 14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9" name="Shape 14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 rot="5400000">
            <a:off x="3920331" y="-1256505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 rot="5400000">
            <a:off x="7133431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 rot="5400000">
            <a:off x="1799431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5" name="Shape 25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831850" y="1709738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rgbClr val="888888"/>
              </a:buClr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2" type="body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3" type="body"/>
          </p:nvPr>
        </p:nvSpPr>
        <p:spPr>
          <a:xfrm>
            <a:off x="6172200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4" type="body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4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08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2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3" name="Shape 63"/>
          <p:cNvSpPr/>
          <p:nvPr>
            <p:ph idx="2" type="pic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3.png"/><Relationship Id="rId4" Type="http://schemas.openxmlformats.org/officeDocument/2006/relationships/image" Target="../media/image0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5.jpg"/><Relationship Id="rId4" Type="http://schemas.openxmlformats.org/officeDocument/2006/relationships/image" Target="../media/image06.png"/><Relationship Id="rId5" Type="http://schemas.openxmlformats.org/officeDocument/2006/relationships/image" Target="../media/image0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4.png"/><Relationship Id="rId4" Type="http://schemas.openxmlformats.org/officeDocument/2006/relationships/image" Target="../media/image0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ctrTitle"/>
          </p:nvPr>
        </p:nvSpPr>
        <p:spPr>
          <a:xfrm>
            <a:off x="790343" y="1122362"/>
            <a:ext cx="10611313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5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ECE 2140 SOC Design </a:t>
            </a:r>
            <a:br>
              <a:rPr b="0" i="0" lang="en-US" sz="5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5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Convolution Neural Network on FPGA</a:t>
            </a:r>
            <a:br>
              <a:rPr b="0" i="0" lang="en-US" sz="5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5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Theta</a:t>
            </a:r>
          </a:p>
        </p:txBody>
      </p:sp>
      <p:sp>
        <p:nvSpPr>
          <p:cNvPr id="85" name="Shape 85"/>
          <p:cNvSpPr txBox="1"/>
          <p:nvPr>
            <p:ph idx="1" type="subTitle"/>
          </p:nvPr>
        </p:nvSpPr>
        <p:spPr>
          <a:xfrm>
            <a:off x="1524000" y="3903696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Thibaut Lanois: THL26@pitt.edu</a:t>
            </a:r>
          </a:p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Wen Wen: WEW55@pitt.edu</a:t>
            </a:r>
          </a:p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Pan Jieming: JIP40@pitt.edu</a:t>
            </a:r>
          </a:p>
        </p:txBody>
      </p:sp>
      <p:sp>
        <p:nvSpPr>
          <p:cNvPr id="86" name="Shape 86"/>
          <p:cNvSpPr txBox="1"/>
          <p:nvPr/>
        </p:nvSpPr>
        <p:spPr>
          <a:xfrm>
            <a:off x="11421657" y="0"/>
            <a:ext cx="713657" cy="369332"/>
          </a:xfrm>
          <a:prstGeom prst="rect">
            <a:avLst/>
          </a:prstGeom>
          <a:gradFill>
            <a:gsLst>
              <a:gs pos="0">
                <a:srgbClr val="A6B6DE"/>
              </a:gs>
              <a:gs pos="50000">
                <a:srgbClr val="98AAD9"/>
              </a:gs>
              <a:gs pos="100000">
                <a:srgbClr val="859CD7"/>
              </a:gs>
            </a:gsLst>
            <a:lin ang="5400000" scaled="0"/>
          </a:gradFill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min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type="title"/>
          </p:nvPr>
        </p:nvSpPr>
        <p:spPr>
          <a:xfrm>
            <a:off x="255250" y="0"/>
            <a:ext cx="10515599" cy="711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/>
              <a:t>&lt;CNN on FPGA theta&gt;</a:t>
            </a: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Summary </a:t>
            </a:r>
          </a:p>
        </p:txBody>
      </p:sp>
      <p:sp>
        <p:nvSpPr>
          <p:cNvPr id="160" name="Shape 160"/>
          <p:cNvSpPr txBox="1"/>
          <p:nvPr/>
        </p:nvSpPr>
        <p:spPr>
          <a:xfrm>
            <a:off x="6556828" y="1825625"/>
            <a:ext cx="5069113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Shape 161"/>
          <p:cNvSpPr txBox="1"/>
          <p:nvPr/>
        </p:nvSpPr>
        <p:spPr>
          <a:xfrm>
            <a:off x="11421657" y="0"/>
            <a:ext cx="713657" cy="369332"/>
          </a:xfrm>
          <a:prstGeom prst="rect">
            <a:avLst/>
          </a:prstGeom>
          <a:gradFill>
            <a:gsLst>
              <a:gs pos="0">
                <a:srgbClr val="A6B6DE"/>
              </a:gs>
              <a:gs pos="50000">
                <a:srgbClr val="98AAD9"/>
              </a:gs>
              <a:gs pos="100000">
                <a:srgbClr val="859CD7"/>
              </a:gs>
            </a:gsLst>
            <a:lin ang="5400000" scaled="0"/>
          </a:gradFill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 min</a:t>
            </a:r>
          </a:p>
        </p:txBody>
      </p:sp>
      <p:sp>
        <p:nvSpPr>
          <p:cNvPr id="162" name="Shape 162"/>
          <p:cNvSpPr txBox="1"/>
          <p:nvPr/>
        </p:nvSpPr>
        <p:spPr>
          <a:xfrm>
            <a:off x="6726571" y="794461"/>
            <a:ext cx="4945800" cy="31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651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Accomplishments last week:</a:t>
            </a:r>
          </a:p>
          <a:p>
            <a:pPr indent="-1905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Finished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Software &amp; Training</a:t>
            </a:r>
          </a:p>
          <a:p>
            <a:pPr indent="-1905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Verification software with Matlab library</a:t>
            </a:r>
          </a:p>
          <a:p>
            <a:pPr indent="-1651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Challenges/ Difficulties</a:t>
            </a:r>
          </a:p>
          <a:p>
            <a:pPr indent="-1905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Software part as near as we can than the hardware but we don’t start the hardware so a bit late </a:t>
            </a:r>
          </a:p>
        </p:txBody>
      </p:sp>
      <p:pic>
        <p:nvPicPr>
          <p:cNvPr id="163" name="Shape 1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337" y="3556225"/>
            <a:ext cx="12135325" cy="3225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Shape 1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5950" y="711176"/>
            <a:ext cx="2971521" cy="292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&lt;CNN on FPGA theta&gt;</a:t>
            </a:r>
            <a:r>
              <a:rPr lang="en-US"/>
              <a:t> - Simulation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Our C code is done and works as we expected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71" name="Shape 1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5750" y="3922497"/>
            <a:ext cx="7209023" cy="2063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Shape 17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8200" y="2614250"/>
            <a:ext cx="6084125" cy="753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Shape 17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22325" y="2614250"/>
            <a:ext cx="4546800" cy="95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257629" y="168048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CNN Overview </a:t>
            </a:r>
          </a:p>
        </p:txBody>
      </p:sp>
      <p:sp>
        <p:nvSpPr>
          <p:cNvPr id="92" name="Shape 92"/>
          <p:cNvSpPr txBox="1"/>
          <p:nvPr/>
        </p:nvSpPr>
        <p:spPr>
          <a:xfrm>
            <a:off x="6556828" y="1825625"/>
            <a:ext cx="5069113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Shape 93"/>
          <p:cNvSpPr txBox="1"/>
          <p:nvPr/>
        </p:nvSpPr>
        <p:spPr>
          <a:xfrm>
            <a:off x="6473371" y="1672999"/>
            <a:ext cx="5069113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Convolution layer + Pooling layer</a:t>
            </a:r>
          </a:p>
          <a:p>
            <a:pPr indent="-514350" lvl="0" marL="5143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Fully connected layer</a:t>
            </a:r>
          </a:p>
          <a:p>
            <a:pPr indent="-514350" lvl="0" marL="5143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FIFO</a:t>
            </a:r>
          </a:p>
          <a:p>
            <a:pPr indent="-514350" lvl="0" marL="5143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Controller</a:t>
            </a:r>
          </a:p>
          <a:p>
            <a:pPr indent="-514350" lvl="0" marL="5143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Router</a:t>
            </a:r>
          </a:p>
          <a:p>
            <a:pPr indent="-514350" lvl="0" marL="5143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Calibri"/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Shape 94"/>
          <p:cNvSpPr txBox="1"/>
          <p:nvPr/>
        </p:nvSpPr>
        <p:spPr>
          <a:xfrm>
            <a:off x="446314" y="1255940"/>
            <a:ext cx="11397341" cy="7805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52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Convolutional layers account for over 90% computation</a:t>
            </a:r>
          </a:p>
          <a:p>
            <a:pPr indent="0" lvl="0" marL="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52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FPGA has inherent parallelism</a:t>
            </a:r>
          </a:p>
          <a:p>
            <a:pPr indent="0" lvl="0" marL="0" marR="0" rtl="0" algn="l">
              <a:lnSpc>
                <a:spcPct val="7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252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Shape 95"/>
          <p:cNvSpPr txBox="1"/>
          <p:nvPr/>
        </p:nvSpPr>
        <p:spPr>
          <a:xfrm>
            <a:off x="11421657" y="0"/>
            <a:ext cx="713657" cy="369332"/>
          </a:xfrm>
          <a:prstGeom prst="rect">
            <a:avLst/>
          </a:prstGeom>
          <a:gradFill>
            <a:gsLst>
              <a:gs pos="0">
                <a:srgbClr val="A6B6DE"/>
              </a:gs>
              <a:gs pos="50000">
                <a:srgbClr val="98AAD9"/>
              </a:gs>
              <a:gs pos="100000">
                <a:srgbClr val="859CD7"/>
              </a:gs>
            </a:gsLst>
            <a:lin ang="5400000" scaled="0"/>
          </a:gradFill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 min</a:t>
            </a:r>
          </a:p>
        </p:txBody>
      </p:sp>
      <p:pic>
        <p:nvPicPr>
          <p:cNvPr id="96" name="Shape 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1724" y="2416025"/>
            <a:ext cx="4177025" cy="4106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Times New Roman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SoC System Architecture</a:t>
            </a:r>
          </a:p>
        </p:txBody>
      </p:sp>
      <p:pic>
        <p:nvPicPr>
          <p:cNvPr id="102" name="Shape 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4125" y="1873050"/>
            <a:ext cx="4426192" cy="435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257629" y="168048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</a:t>
            </a:r>
            <a:r>
              <a:rPr lang="en-US"/>
              <a:t>CNN on FPGA theta</a:t>
            </a: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 Overview </a:t>
            </a:r>
          </a:p>
        </p:txBody>
      </p:sp>
      <p:sp>
        <p:nvSpPr>
          <p:cNvPr id="108" name="Shape 108"/>
          <p:cNvSpPr txBox="1"/>
          <p:nvPr/>
        </p:nvSpPr>
        <p:spPr>
          <a:xfrm>
            <a:off x="6556828" y="1825625"/>
            <a:ext cx="5069113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Shape 109"/>
          <p:cNvSpPr txBox="1"/>
          <p:nvPr/>
        </p:nvSpPr>
        <p:spPr>
          <a:xfrm>
            <a:off x="522389" y="1045040"/>
            <a:ext cx="11397300" cy="780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Schedule and Status</a:t>
            </a:r>
          </a:p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889675" y="5083150"/>
            <a:ext cx="4460400" cy="1867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/>
              <a:t>Accomplishments last week:</a:t>
            </a:r>
          </a:p>
          <a:p>
            <a:pPr lvl="1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/>
              <a:t>Finished Software &amp; Training &amp; Testing</a:t>
            </a:r>
          </a:p>
          <a:p>
            <a:pPr indent="-1651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Working on this week:</a:t>
            </a:r>
          </a:p>
          <a:p>
            <a:pPr indent="-1905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/>
              <a:t>Hardware implementation</a:t>
            </a:r>
          </a:p>
        </p:txBody>
      </p:sp>
      <p:sp>
        <p:nvSpPr>
          <p:cNvPr id="111" name="Shape 111"/>
          <p:cNvSpPr txBox="1"/>
          <p:nvPr/>
        </p:nvSpPr>
        <p:spPr>
          <a:xfrm>
            <a:off x="6262976" y="5002617"/>
            <a:ext cx="5656800" cy="17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651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Challenges/ Difficulties / Needs</a:t>
            </a:r>
          </a:p>
          <a:p>
            <a:pPr indent="-190500" lvl="1" marL="685800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Software part as near as we can than the hardware but we don’t start the hardware so a bit late</a:t>
            </a:r>
          </a:p>
        </p:txBody>
      </p:sp>
      <p:sp>
        <p:nvSpPr>
          <p:cNvPr id="112" name="Shape 112"/>
          <p:cNvSpPr txBox="1"/>
          <p:nvPr/>
        </p:nvSpPr>
        <p:spPr>
          <a:xfrm>
            <a:off x="11421657" y="0"/>
            <a:ext cx="713657" cy="369332"/>
          </a:xfrm>
          <a:prstGeom prst="rect">
            <a:avLst/>
          </a:prstGeom>
          <a:gradFill>
            <a:gsLst>
              <a:gs pos="0">
                <a:srgbClr val="A6B6DE"/>
              </a:gs>
              <a:gs pos="50000">
                <a:srgbClr val="98AAD9"/>
              </a:gs>
              <a:gs pos="100000">
                <a:srgbClr val="859CD7"/>
              </a:gs>
            </a:gsLst>
            <a:lin ang="5400000" scaled="0"/>
          </a:gradFill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 min</a:t>
            </a:r>
          </a:p>
        </p:txBody>
      </p:sp>
      <p:pic>
        <p:nvPicPr>
          <p:cNvPr id="113" name="Shape 1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" y="1635325"/>
            <a:ext cx="12059124" cy="3225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/>
              <a:t>&lt;</a:t>
            </a:r>
            <a:r>
              <a:rPr lang="en-US"/>
              <a:t>CNN on FPGA theta&gt;</a:t>
            </a: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Convolution + pooling layer</a:t>
            </a:r>
          </a:p>
        </p:txBody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838200" y="1582057"/>
            <a:ext cx="10515599" cy="45949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block is used to accelerate the computation of convolution of the kernels over the feature map (hardware)</a:t>
            </a:r>
          </a:p>
          <a:p>
            <a:pPr indent="-228600" lvl="0" marL="2286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Bias, Kernel, Feature maps</a:t>
            </a:r>
          </a:p>
          <a:p>
            <a:pPr indent="-228600" lvl="0" marL="2286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New pooled feature maps</a:t>
            </a:r>
          </a:p>
          <a:p>
            <a:pPr indent="-228600" lvl="0" marL="2286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 for loop for convolution; multiplication follow</a:t>
            </a:r>
            <a:r>
              <a:rPr lang="en-US"/>
              <a:t>ed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by summation and selection of the highest value.</a:t>
            </a:r>
          </a:p>
          <a:p>
            <a:pPr indent="-228600" lvl="0" marL="2286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45 lines convolution, 25 lines pooling</a:t>
            </a:r>
          </a:p>
          <a:p>
            <a:pPr indent="-228600" lvl="0" marL="2286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Jieming</a:t>
            </a:r>
          </a:p>
          <a:p>
            <a:pPr lvl="0" rtl="0">
              <a:lnSpc>
                <a:spcPct val="8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3/13/17</a:t>
            </a:r>
          </a:p>
        </p:txBody>
      </p:sp>
      <p:sp>
        <p:nvSpPr>
          <p:cNvPr id="120" name="Shape 120"/>
          <p:cNvSpPr txBox="1"/>
          <p:nvPr/>
        </p:nvSpPr>
        <p:spPr>
          <a:xfrm>
            <a:off x="11421657" y="0"/>
            <a:ext cx="713657" cy="369332"/>
          </a:xfrm>
          <a:prstGeom prst="rect">
            <a:avLst/>
          </a:prstGeom>
          <a:gradFill>
            <a:gsLst>
              <a:gs pos="0">
                <a:srgbClr val="A6B6DE"/>
              </a:gs>
              <a:gs pos="50000">
                <a:srgbClr val="98AAD9"/>
              </a:gs>
              <a:gs pos="100000">
                <a:srgbClr val="859CD7"/>
              </a:gs>
            </a:gsLst>
            <a:lin ang="5400000" scaled="0"/>
          </a:gradFill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 min</a:t>
            </a:r>
          </a:p>
        </p:txBody>
      </p:sp>
      <p:pic>
        <p:nvPicPr>
          <p:cNvPr id="121" name="Shape 1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22650" y="2127923"/>
            <a:ext cx="4721374" cy="1581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Shape 1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43650" y="5208450"/>
            <a:ext cx="8259800" cy="1649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/>
              <a:t>&lt;CNN on FPGA theta&gt;</a:t>
            </a: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Fully connected layer</a:t>
            </a:r>
          </a:p>
        </p:txBody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838200" y="1582057"/>
            <a:ext cx="10515599" cy="45949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block is used to accelerate the computation of </a:t>
            </a:r>
            <a:r>
              <a:rPr lang="en-US"/>
              <a:t>the multiplication of 4D matrix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(hardware)</a:t>
            </a:r>
          </a:p>
          <a:p>
            <a:pPr indent="-228600" lvl="0" marL="2286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Bias, Kernel, Feature maps</a:t>
            </a:r>
          </a:p>
          <a:p>
            <a:pPr indent="-228600" lvl="0" marL="2286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1D output</a:t>
            </a:r>
          </a:p>
          <a:p>
            <a:pPr indent="-228600" lvl="0" marL="2286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Matrix Multiplication and three activation function (ReLu, Sigmoid, SoftMax or nothing. </a:t>
            </a:r>
          </a:p>
          <a:p>
            <a:pPr indent="-228600" lvl="0" marL="2286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56 lines</a:t>
            </a:r>
          </a:p>
          <a:p>
            <a:pPr indent="-228600" lvl="0" marL="2286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Jieming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</a:p>
          <a:p>
            <a:pPr indent="-228600" lvl="0" marL="228600" marR="0" rtl="0" algn="l">
              <a:lnSpc>
                <a:spcPct val="8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3/20/17</a:t>
            </a:r>
          </a:p>
        </p:txBody>
      </p:sp>
      <p:sp>
        <p:nvSpPr>
          <p:cNvPr id="129" name="Shape 129"/>
          <p:cNvSpPr txBox="1"/>
          <p:nvPr/>
        </p:nvSpPr>
        <p:spPr>
          <a:xfrm>
            <a:off x="11421657" y="0"/>
            <a:ext cx="713657" cy="369332"/>
          </a:xfrm>
          <a:prstGeom prst="rect">
            <a:avLst/>
          </a:prstGeom>
          <a:gradFill>
            <a:gsLst>
              <a:gs pos="0">
                <a:srgbClr val="A6B6DE"/>
              </a:gs>
              <a:gs pos="50000">
                <a:srgbClr val="98AAD9"/>
              </a:gs>
              <a:gs pos="100000">
                <a:srgbClr val="859CD7"/>
              </a:gs>
            </a:gsLst>
            <a:lin ang="5400000" scaled="0"/>
          </a:gradFill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 min</a:t>
            </a:r>
          </a:p>
        </p:txBody>
      </p:sp>
      <p:pic>
        <p:nvPicPr>
          <p:cNvPr id="130" name="Shape 1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69499" y="4204525"/>
            <a:ext cx="4381300" cy="2491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/>
              <a:t>&lt;CNN on FPGA theta&gt;</a:t>
            </a: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FIFO</a:t>
            </a:r>
          </a:p>
        </p:txBody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712300" y="1582050"/>
            <a:ext cx="10641600" cy="45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block is used to enable the parallelism in computation (hardware + software)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Weights, Biases and Feature maps from block memory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Maximum datasets that can be used for computation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Extract data from text file to matrix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~350 lines of C codes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~5</a:t>
            </a:r>
            <a:r>
              <a:rPr lang="en-US"/>
              <a:t>0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matlab codes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Wen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3/13/2017</a:t>
            </a:r>
          </a:p>
        </p:txBody>
      </p:sp>
      <p:sp>
        <p:nvSpPr>
          <p:cNvPr id="137" name="Shape 137"/>
          <p:cNvSpPr txBox="1"/>
          <p:nvPr/>
        </p:nvSpPr>
        <p:spPr>
          <a:xfrm>
            <a:off x="11421657" y="0"/>
            <a:ext cx="713657" cy="369332"/>
          </a:xfrm>
          <a:prstGeom prst="rect">
            <a:avLst/>
          </a:prstGeom>
          <a:gradFill>
            <a:gsLst>
              <a:gs pos="0">
                <a:srgbClr val="A6B6DE"/>
              </a:gs>
              <a:gs pos="50000">
                <a:srgbClr val="98AAD9"/>
              </a:gs>
              <a:gs pos="100000">
                <a:srgbClr val="859CD7"/>
              </a:gs>
            </a:gsLst>
            <a:lin ang="5400000" scaled="0"/>
          </a:gradFill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 min</a:t>
            </a:r>
          </a:p>
        </p:txBody>
      </p:sp>
      <p:pic>
        <p:nvPicPr>
          <p:cNvPr id="138" name="Shape 1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82800" y="3925950"/>
            <a:ext cx="5009201" cy="293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/>
              <a:t>&lt;CNN on FPGA theta&gt;</a:t>
            </a: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Controller</a:t>
            </a:r>
          </a:p>
        </p:txBody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838200" y="1582057"/>
            <a:ext cx="10515599" cy="45949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block is used to divide into batch, switch between batches, select computation units in order to facilitate process flow (hardware)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CPU signals for activation and reset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Control signals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Setting up all control signals +</a:t>
            </a:r>
          </a:p>
          <a:p>
            <a:pPr lvl="1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switch between states 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300 lines of codes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Thibaut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03/17/2017</a:t>
            </a:r>
          </a:p>
        </p:txBody>
      </p:sp>
      <p:sp>
        <p:nvSpPr>
          <p:cNvPr id="145" name="Shape 145"/>
          <p:cNvSpPr txBox="1"/>
          <p:nvPr/>
        </p:nvSpPr>
        <p:spPr>
          <a:xfrm>
            <a:off x="11421657" y="0"/>
            <a:ext cx="713657" cy="369332"/>
          </a:xfrm>
          <a:prstGeom prst="rect">
            <a:avLst/>
          </a:prstGeom>
          <a:gradFill>
            <a:gsLst>
              <a:gs pos="0">
                <a:srgbClr val="A6B6DE"/>
              </a:gs>
              <a:gs pos="50000">
                <a:srgbClr val="98AAD9"/>
              </a:gs>
              <a:gs pos="100000">
                <a:srgbClr val="859CD7"/>
              </a:gs>
            </a:gsLst>
            <a:lin ang="5400000" scaled="0"/>
          </a:gradFill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 min</a:t>
            </a:r>
          </a:p>
        </p:txBody>
      </p:sp>
      <p:pic>
        <p:nvPicPr>
          <p:cNvPr id="146" name="Shape 1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72325" y="2612351"/>
            <a:ext cx="5200051" cy="40611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/>
              <a:t>&lt;CNN on FPGA theta&gt;</a:t>
            </a: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Router</a:t>
            </a:r>
          </a:p>
        </p:txBody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838200" y="1582057"/>
            <a:ext cx="10515599" cy="45949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block is used to facilitate data propagation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data flow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In order to mimic the hardware we divide our software part into batch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150 lines of codes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Thibaut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03/13/2017</a:t>
            </a:r>
          </a:p>
        </p:txBody>
      </p:sp>
      <p:sp>
        <p:nvSpPr>
          <p:cNvPr id="153" name="Shape 153"/>
          <p:cNvSpPr txBox="1"/>
          <p:nvPr/>
        </p:nvSpPr>
        <p:spPr>
          <a:xfrm>
            <a:off x="11421657" y="0"/>
            <a:ext cx="713657" cy="369332"/>
          </a:xfrm>
          <a:prstGeom prst="rect">
            <a:avLst/>
          </a:prstGeom>
          <a:gradFill>
            <a:gsLst>
              <a:gs pos="0">
                <a:srgbClr val="A6B6DE"/>
              </a:gs>
              <a:gs pos="50000">
                <a:srgbClr val="98AAD9"/>
              </a:gs>
              <a:gs pos="100000">
                <a:srgbClr val="859CD7"/>
              </a:gs>
            </a:gsLst>
            <a:lin ang="5400000" scaled="0"/>
          </a:gradFill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 min</a:t>
            </a:r>
          </a:p>
        </p:txBody>
      </p:sp>
      <p:pic>
        <p:nvPicPr>
          <p:cNvPr id="154" name="Shape 1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32625" y="3269700"/>
            <a:ext cx="5089025" cy="3389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