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74" r:id="rId3"/>
    <p:sldId id="257" r:id="rId4"/>
    <p:sldId id="258" r:id="rId5"/>
    <p:sldId id="273" r:id="rId6"/>
    <p:sldId id="272"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A89A2C-D9BB-45F5-9555-239624AFE15B}">
  <a:tblStyle styleId="{B5A89A2C-D9BB-45F5-9555-239624AFE15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82" name="Shape 8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62" name="Shape 16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6" name="Shape 18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8486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10" name="Shape 11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6" name="Shape 13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0" name="Shape 70"/>
          <p:cNvSpPr txBox="1">
            <a:spLocks noGrp="1"/>
          </p:cNvSpPr>
          <p:nvPr>
            <p:ph type="body" idx="1"/>
          </p:nvPr>
        </p:nvSpPr>
        <p:spPr>
          <a:xfrm rot="5400000">
            <a:off x="3920330" y="-1256504"/>
            <a:ext cx="4351338" cy="10515599"/>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0"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6" name="Shape 76"/>
          <p:cNvSpPr txBox="1">
            <a:spLocks noGrp="1"/>
          </p:cNvSpPr>
          <p:nvPr>
            <p:ph type="body" idx="1"/>
          </p:nvPr>
        </p:nvSpPr>
        <p:spPr>
          <a:xfrm rot="5400000">
            <a:off x="1799430" y="-596105"/>
            <a:ext cx="5811838" cy="7734299"/>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5" name="Shape 2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4" name="Shape 34"/>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0" name="Shape 40"/>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7" name="Shape 47"/>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6172200" y="1681163"/>
            <a:ext cx="5183186" cy="823912"/>
          </a:xfrm>
          <a:prstGeom prst="rect">
            <a:avLst/>
          </a:prstGeom>
          <a:noFill/>
          <a:ln>
            <a:noFill/>
          </a:ln>
        </p:spPr>
        <p:txBody>
          <a:bodyPr lIns="91425" tIns="91425" rIns="91425" bIns="91425" anchor="b" anchorCtr="0"/>
          <a:lstStyle>
            <a:lvl1pPr marL="0" marR="0" lvl="0" indent="0" algn="l" rtl="0">
              <a:lnSpc>
                <a:spcPct val="90000"/>
              </a:lnSpc>
              <a:spcBef>
                <a:spcPts val="100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6172200" y="2505075"/>
            <a:ext cx="5183186" cy="368458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8"/>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6" name="Shape 56"/>
          <p:cNvSpPr txBox="1">
            <a:spLocks noGrp="1"/>
          </p:cNvSpPr>
          <p:nvPr>
            <p:ph type="body" idx="1"/>
          </p:nvPr>
        </p:nvSpPr>
        <p:spPr>
          <a:xfrm>
            <a:off x="5183187" y="987425"/>
            <a:ext cx="6172199" cy="4873623"/>
          </a:xfrm>
          <a:prstGeom prst="rect">
            <a:avLst/>
          </a:prstGeom>
          <a:noFill/>
          <a:ln>
            <a:noFill/>
          </a:ln>
        </p:spPr>
        <p:txBody>
          <a:bodyPr lIns="91425" tIns="91425" rIns="91425" bIns="91425" anchor="t" anchorCtr="0"/>
          <a:lstStyle>
            <a:lvl1pPr marL="228600" marR="0" lvl="0" indent="177800" algn="l" rtl="0">
              <a:lnSpc>
                <a:spcPct val="90000"/>
              </a:lnSpc>
              <a:spcBef>
                <a:spcPts val="100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127000" algn="l" rtl="0">
              <a:lnSpc>
                <a:spcPct val="90000"/>
              </a:lnSpc>
              <a:spcBef>
                <a:spcPts val="5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8"/>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3" name="Shape 63"/>
          <p:cNvSpPr>
            <a:spLocks noGrp="1"/>
          </p:cNvSpPr>
          <p:nvPr>
            <p:ph type="pic" idx="2"/>
          </p:nvPr>
        </p:nvSpPr>
        <p:spPr>
          <a:xfrm>
            <a:off x="5183187" y="987425"/>
            <a:ext cx="6172199" cy="4873623"/>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790343" y="1122362"/>
            <a:ext cx="10611313"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5400" b="0" i="0" u="none" strike="noStrike" cap="none">
                <a:solidFill>
                  <a:schemeClr val="dk1"/>
                </a:solidFill>
                <a:latin typeface="Calibri"/>
                <a:ea typeface="Calibri"/>
                <a:cs typeface="Calibri"/>
                <a:sym typeface="Calibri"/>
              </a:rPr>
              <a:t>ECE 2140 SOC Design </a:t>
            </a:r>
            <a:br>
              <a:rPr lang="en-US" sz="5400" b="0" i="0" u="none" strike="noStrike" cap="none">
                <a:solidFill>
                  <a:schemeClr val="dk1"/>
                </a:solidFill>
                <a:latin typeface="Calibri"/>
                <a:ea typeface="Calibri"/>
                <a:cs typeface="Calibri"/>
                <a:sym typeface="Calibri"/>
              </a:rPr>
            </a:br>
            <a:r>
              <a:rPr lang="en-US" sz="5400" b="0" i="0" u="none" strike="noStrike" cap="none">
                <a:solidFill>
                  <a:schemeClr val="dk1"/>
                </a:solidFill>
                <a:latin typeface="Calibri"/>
                <a:ea typeface="Calibri"/>
                <a:cs typeface="Calibri"/>
                <a:sym typeface="Calibri"/>
              </a:rPr>
              <a:t>Convolution Neural Network on FPGA</a:t>
            </a:r>
            <a:br>
              <a:rPr lang="en-US" sz="5400" b="0" i="0" u="none" strike="noStrike" cap="none">
                <a:solidFill>
                  <a:schemeClr val="dk1"/>
                </a:solidFill>
                <a:latin typeface="Calibri"/>
                <a:ea typeface="Calibri"/>
                <a:cs typeface="Calibri"/>
                <a:sym typeface="Calibri"/>
              </a:rPr>
            </a:br>
            <a:r>
              <a:rPr lang="en-US" sz="5400" b="0" i="0" u="none" strike="noStrike" cap="none">
                <a:solidFill>
                  <a:schemeClr val="dk1"/>
                </a:solidFill>
                <a:latin typeface="Calibri"/>
                <a:ea typeface="Calibri"/>
                <a:cs typeface="Calibri"/>
                <a:sym typeface="Calibri"/>
              </a:rPr>
              <a:t>Theta</a:t>
            </a:r>
          </a:p>
        </p:txBody>
      </p:sp>
      <p:sp>
        <p:nvSpPr>
          <p:cNvPr id="85" name="Shape 85"/>
          <p:cNvSpPr txBox="1">
            <a:spLocks noGrp="1"/>
          </p:cNvSpPr>
          <p:nvPr>
            <p:ph type="subTitle" idx="1"/>
          </p:nvPr>
        </p:nvSpPr>
        <p:spPr>
          <a:xfrm>
            <a:off x="1524000" y="3903696"/>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2400" b="0" i="0" u="none" strike="noStrike" cap="none">
                <a:solidFill>
                  <a:schemeClr val="dk1"/>
                </a:solidFill>
                <a:latin typeface="Calibri"/>
                <a:ea typeface="Calibri"/>
                <a:cs typeface="Calibri"/>
                <a:sym typeface="Calibri"/>
              </a:rPr>
              <a:t>Thibaut Lanois: THL26@pitt.edu</a:t>
            </a:r>
          </a:p>
          <a:p>
            <a:pPr marL="0" marR="0" lvl="0" indent="0" algn="ctr" rtl="0">
              <a:lnSpc>
                <a:spcPct val="90000"/>
              </a:lnSpc>
              <a:spcBef>
                <a:spcPts val="1000"/>
              </a:spcBef>
              <a:spcAft>
                <a:spcPts val="0"/>
              </a:spcAft>
              <a:buClr>
                <a:schemeClr val="dk1"/>
              </a:buClr>
              <a:buSzPct val="25000"/>
              <a:buFont typeface="Arial"/>
              <a:buNone/>
            </a:pPr>
            <a:r>
              <a:rPr lang="en-US" sz="2400" b="0" i="0" u="none" strike="noStrike" cap="none">
                <a:solidFill>
                  <a:schemeClr val="dk1"/>
                </a:solidFill>
                <a:latin typeface="Calibri"/>
                <a:ea typeface="Calibri"/>
                <a:cs typeface="Calibri"/>
                <a:sym typeface="Calibri"/>
              </a:rPr>
              <a:t>Wen Wen: WEW55@pitt.edu</a:t>
            </a:r>
          </a:p>
          <a:p>
            <a:pPr marL="0" marR="0" lvl="0" indent="0" algn="ctr" rtl="0">
              <a:lnSpc>
                <a:spcPct val="90000"/>
              </a:lnSpc>
              <a:spcBef>
                <a:spcPts val="1000"/>
              </a:spcBef>
              <a:spcAft>
                <a:spcPts val="0"/>
              </a:spcAft>
              <a:buClr>
                <a:schemeClr val="dk1"/>
              </a:buClr>
              <a:buSzPct val="25000"/>
              <a:buFont typeface="Arial"/>
              <a:buNone/>
            </a:pPr>
            <a:r>
              <a:rPr lang="en-US" sz="2400" b="0" i="0" u="none" strike="noStrike" cap="none">
                <a:solidFill>
                  <a:schemeClr val="dk1"/>
                </a:solidFill>
                <a:latin typeface="Calibri"/>
                <a:ea typeface="Calibri"/>
                <a:cs typeface="Calibri"/>
                <a:sym typeface="Calibri"/>
              </a:rPr>
              <a:t>Pan Jieming: JIP40@pitt.edu</a:t>
            </a:r>
          </a:p>
        </p:txBody>
      </p:sp>
      <p:sp>
        <p:nvSpPr>
          <p:cNvPr id="86" name="Shape 86"/>
          <p:cNvSpPr txBox="1"/>
          <p:nvPr/>
        </p:nvSpPr>
        <p:spPr>
          <a:xfrm>
            <a:off x="11421657" y="0"/>
            <a:ext cx="713657" cy="369332"/>
          </a:xfrm>
          <a:prstGeom prst="rect">
            <a:avLst/>
          </a:prstGeom>
          <a:gradFill>
            <a:gsLst>
              <a:gs pos="0">
                <a:srgbClr val="A6B6DE"/>
              </a:gs>
              <a:gs pos="50000">
                <a:srgbClr val="98AAD9"/>
              </a:gs>
              <a:gs pos="100000">
                <a:srgbClr val="859CD7"/>
              </a:gs>
            </a:gsLst>
            <a:lin ang="5400000" scaled="0"/>
          </a:gradFill>
          <a:ln w="9525" cap="flat" cmpd="sng">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0" i="0" u="none" strike="noStrike" cap="none">
                <a:solidFill>
                  <a:schemeClr val="dk1"/>
                </a:solidFill>
                <a:latin typeface="Calibri"/>
                <a:ea typeface="Calibri"/>
                <a:cs typeface="Calibri"/>
                <a:sym typeface="Calibri"/>
              </a:rPr>
              <a:t>1 min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a:t>Router | controller - overview</a:t>
            </a:r>
          </a:p>
        </p:txBody>
      </p:sp>
      <p:sp>
        <p:nvSpPr>
          <p:cNvPr id="139" name="Shape 139"/>
          <p:cNvSpPr txBox="1">
            <a:spLocks noGrp="1"/>
          </p:cNvSpPr>
          <p:nvPr>
            <p:ph type="body" idx="1"/>
          </p:nvPr>
        </p:nvSpPr>
        <p:spPr>
          <a:xfrm>
            <a:off x="838200" y="1582055"/>
            <a:ext cx="10515600" cy="1325400"/>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a:t>Function:</a:t>
            </a:r>
            <a:r>
              <a:rPr lang="en-US" sz="2800" b="0" i="0" u="none" strike="noStrike" cap="none">
                <a:solidFill>
                  <a:schemeClr val="dk1"/>
                </a:solidFill>
                <a:latin typeface="Calibri"/>
                <a:ea typeface="Calibri"/>
                <a:cs typeface="Calibri"/>
                <a:sym typeface="Calibri"/>
              </a:rPr>
              <a:t> to </a:t>
            </a:r>
            <a:r>
              <a:rPr lang="en-US"/>
              <a:t>propagate the flow of data through the Pipelined Execution  (Convolution and pooling)</a:t>
            </a:r>
          </a:p>
        </p:txBody>
      </p:sp>
      <p:sp>
        <p:nvSpPr>
          <p:cNvPr id="140" name="Shape 140"/>
          <p:cNvSpPr txBox="1"/>
          <p:nvPr/>
        </p:nvSpPr>
        <p:spPr>
          <a:xfrm>
            <a:off x="11421657" y="0"/>
            <a:ext cx="713700" cy="369300"/>
          </a:xfrm>
          <a:prstGeom prst="rect">
            <a:avLst/>
          </a:prstGeom>
          <a:gradFill>
            <a:gsLst>
              <a:gs pos="0">
                <a:srgbClr val="A6B6DE"/>
              </a:gs>
              <a:gs pos="50000">
                <a:srgbClr val="98AAD9"/>
              </a:gs>
              <a:gs pos="100000">
                <a:srgbClr val="859CD7"/>
              </a:gs>
            </a:gsLst>
            <a:lin ang="5400012" scaled="0"/>
          </a:gradFill>
          <a:ln w="9525" cap="flat" cmpd="sng">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0" i="0" u="none" strike="noStrike" cap="none">
                <a:solidFill>
                  <a:schemeClr val="dk1"/>
                </a:solidFill>
                <a:latin typeface="Calibri"/>
                <a:ea typeface="Calibri"/>
                <a:cs typeface="Calibri"/>
                <a:sym typeface="Calibri"/>
              </a:rPr>
              <a:t>2 min</a:t>
            </a:r>
          </a:p>
        </p:txBody>
      </p:sp>
      <p:sp>
        <p:nvSpPr>
          <p:cNvPr id="141" name="Shape 141"/>
          <p:cNvSpPr txBox="1"/>
          <p:nvPr/>
        </p:nvSpPr>
        <p:spPr>
          <a:xfrm>
            <a:off x="838200" y="2907450"/>
            <a:ext cx="6135600" cy="3289200"/>
          </a:xfrm>
          <a:prstGeom prst="rect">
            <a:avLst/>
          </a:prstGeom>
          <a:noFill/>
          <a:ln>
            <a:noFill/>
          </a:ln>
        </p:spPr>
        <p:txBody>
          <a:bodyPr lIns="91425" tIns="91425" rIns="91425" bIns="91425" anchor="t" anchorCtr="0">
            <a:noAutofit/>
          </a:bodyPr>
          <a:lstStyle/>
          <a:p>
            <a:pPr marL="228600" lvl="0" indent="-228600" rtl="0">
              <a:lnSpc>
                <a:spcPct val="80000"/>
              </a:lnSpc>
              <a:spcBef>
                <a:spcPts val="1000"/>
              </a:spcBef>
              <a:buClr>
                <a:schemeClr val="dk1"/>
              </a:buClr>
              <a:buSzPct val="100000"/>
              <a:buChar char="•"/>
            </a:pPr>
            <a:r>
              <a:rPr lang="en-US" sz="2800">
                <a:solidFill>
                  <a:schemeClr val="dk1"/>
                </a:solidFill>
                <a:latin typeface="Calibri"/>
                <a:ea typeface="Calibri"/>
                <a:cs typeface="Calibri"/>
                <a:sym typeface="Calibri"/>
              </a:rPr>
              <a:t>Difficulties	</a:t>
            </a:r>
          </a:p>
          <a:p>
            <a:pPr marL="685800" lvl="1" indent="-101600" rtl="0">
              <a:lnSpc>
                <a:spcPct val="80000"/>
              </a:lnSpc>
              <a:spcBef>
                <a:spcPts val="1000"/>
              </a:spcBef>
              <a:buClr>
                <a:schemeClr val="dk1"/>
              </a:buClr>
              <a:buSzPct val="116666"/>
              <a:buChar char="•"/>
            </a:pPr>
            <a:r>
              <a:rPr lang="en-US" sz="2400">
                <a:solidFill>
                  <a:schemeClr val="dk1"/>
                </a:solidFill>
                <a:latin typeface="Calibri"/>
                <a:ea typeface="Calibri"/>
                <a:cs typeface="Calibri"/>
                <a:sym typeface="Calibri"/>
              </a:rPr>
              <a:t>Timing of control signals</a:t>
            </a:r>
          </a:p>
          <a:p>
            <a:pPr marL="685800" lvl="1" indent="-76200" rtl="0">
              <a:lnSpc>
                <a:spcPct val="80000"/>
              </a:lnSpc>
              <a:spcBef>
                <a:spcPts val="1000"/>
              </a:spcBef>
              <a:buClr>
                <a:schemeClr val="dk1"/>
              </a:buClr>
              <a:buSzPct val="100000"/>
              <a:buChar char="•"/>
            </a:pPr>
            <a:r>
              <a:rPr lang="en-US" sz="2400">
                <a:solidFill>
                  <a:schemeClr val="dk1"/>
                </a:solidFill>
                <a:latin typeface="Calibri"/>
                <a:ea typeface="Calibri"/>
                <a:cs typeface="Calibri"/>
                <a:sym typeface="Calibri"/>
              </a:rPr>
              <a:t>Data addressing at the end of the rows</a:t>
            </a:r>
          </a:p>
          <a:p>
            <a:pPr marL="685800" lvl="1" indent="-76200" rtl="0">
              <a:lnSpc>
                <a:spcPct val="80000"/>
              </a:lnSpc>
              <a:spcBef>
                <a:spcPts val="1000"/>
              </a:spcBef>
              <a:buClr>
                <a:schemeClr val="dk1"/>
              </a:buClr>
              <a:buSzPct val="100000"/>
              <a:buChar char="•"/>
            </a:pPr>
            <a:r>
              <a:rPr lang="en-US" sz="2400">
                <a:solidFill>
                  <a:schemeClr val="dk1"/>
                </a:solidFill>
                <a:latin typeface="Calibri"/>
                <a:ea typeface="Calibri"/>
                <a:cs typeface="Calibri"/>
                <a:sym typeface="Calibri"/>
              </a:rPr>
              <a:t>Data addressing at the end of the feature maps</a:t>
            </a:r>
          </a:p>
        </p:txBody>
      </p:sp>
      <p:sp>
        <p:nvSpPr>
          <p:cNvPr id="142" name="Shape 142"/>
          <p:cNvSpPr txBox="1"/>
          <p:nvPr/>
        </p:nvSpPr>
        <p:spPr>
          <a:xfrm>
            <a:off x="6218450" y="2907450"/>
            <a:ext cx="5916900" cy="3289200"/>
          </a:xfrm>
          <a:prstGeom prst="rect">
            <a:avLst/>
          </a:prstGeom>
          <a:noFill/>
          <a:ln>
            <a:noFill/>
          </a:ln>
        </p:spPr>
        <p:txBody>
          <a:bodyPr lIns="91425" tIns="91425" rIns="91425" bIns="91425" anchor="t" anchorCtr="0">
            <a:noAutofit/>
          </a:bodyPr>
          <a:lstStyle/>
          <a:p>
            <a:pPr marL="228600" lvl="0" indent="-228600" rtl="0">
              <a:lnSpc>
                <a:spcPct val="80000"/>
              </a:lnSpc>
              <a:spcBef>
                <a:spcPts val="1000"/>
              </a:spcBef>
              <a:buClr>
                <a:schemeClr val="dk1"/>
              </a:buClr>
              <a:buSzPct val="100000"/>
              <a:buChar char="•"/>
            </a:pPr>
            <a:r>
              <a:rPr lang="en-US" sz="2800">
                <a:solidFill>
                  <a:schemeClr val="dk1"/>
                </a:solidFill>
                <a:latin typeface="Calibri"/>
                <a:ea typeface="Calibri"/>
                <a:cs typeface="Calibri"/>
                <a:sym typeface="Calibri"/>
              </a:rPr>
              <a:t>Solution	</a:t>
            </a:r>
          </a:p>
          <a:p>
            <a:pPr marL="685800" lvl="1" indent="-101600" rtl="0">
              <a:lnSpc>
                <a:spcPct val="80000"/>
              </a:lnSpc>
              <a:spcBef>
                <a:spcPts val="1000"/>
              </a:spcBef>
              <a:buClr>
                <a:schemeClr val="dk1"/>
              </a:buClr>
              <a:buSzPct val="100000"/>
              <a:buFont typeface="Calibri"/>
              <a:buChar char="•"/>
            </a:pPr>
            <a:r>
              <a:rPr lang="en-US" sz="2800">
                <a:solidFill>
                  <a:schemeClr val="dk1"/>
                </a:solidFill>
                <a:latin typeface="Calibri"/>
                <a:ea typeface="Calibri"/>
                <a:cs typeface="Calibri"/>
                <a:sym typeface="Calibri"/>
              </a:rPr>
              <a:t>Mealy FSM</a:t>
            </a:r>
          </a:p>
          <a:p>
            <a:pPr marL="685800" lvl="1" indent="-101600" rtl="0">
              <a:lnSpc>
                <a:spcPct val="80000"/>
              </a:lnSpc>
              <a:spcBef>
                <a:spcPts val="1000"/>
              </a:spcBef>
              <a:buClr>
                <a:schemeClr val="dk1"/>
              </a:buClr>
              <a:buSzPct val="100000"/>
              <a:buFont typeface="Calibri"/>
              <a:buChar char="•"/>
            </a:pPr>
            <a:r>
              <a:rPr lang="en-US" sz="2800">
                <a:solidFill>
                  <a:schemeClr val="dk1"/>
                </a:solidFill>
                <a:latin typeface="Calibri"/>
                <a:ea typeface="Calibri"/>
                <a:cs typeface="Calibri"/>
                <a:sym typeface="Calibri"/>
              </a:rPr>
              <a:t>Did simulation a lot of time until addresses and data meet the expected ones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rtl="0">
              <a:spcBef>
                <a:spcPts val="0"/>
              </a:spcBef>
              <a:buNone/>
            </a:pPr>
            <a:r>
              <a:rPr lang="en-US"/>
              <a:t>Router | controller - simulation</a:t>
            </a:r>
          </a:p>
        </p:txBody>
      </p:sp>
      <p:sp>
        <p:nvSpPr>
          <p:cNvPr id="148" name="Shape 148"/>
          <p:cNvSpPr txBox="1">
            <a:spLocks noGrp="1"/>
          </p:cNvSpPr>
          <p:nvPr>
            <p:ph type="body" idx="1"/>
          </p:nvPr>
        </p:nvSpPr>
        <p:spPr>
          <a:xfrm>
            <a:off x="838200" y="1690825"/>
            <a:ext cx="10515600" cy="1067400"/>
          </a:xfrm>
          <a:prstGeom prst="rect">
            <a:avLst/>
          </a:prstGeom>
        </p:spPr>
        <p:txBody>
          <a:bodyPr lIns="91425" tIns="91425" rIns="91425" bIns="91425" anchor="t" anchorCtr="0">
            <a:noAutofit/>
          </a:bodyPr>
          <a:lstStyle/>
          <a:p>
            <a:pPr lvl="0" indent="177800" rtl="0">
              <a:lnSpc>
                <a:spcPct val="80000"/>
              </a:lnSpc>
              <a:spcBef>
                <a:spcPts val="0"/>
              </a:spcBef>
            </a:pPr>
            <a:r>
              <a:rPr lang="en-US"/>
              <a:t>Testing through 2 output data every cycle and the corresponding weight </a:t>
            </a:r>
          </a:p>
        </p:txBody>
      </p:sp>
      <p:pic>
        <p:nvPicPr>
          <p:cNvPr id="149" name="Shape 149"/>
          <p:cNvPicPr preferRelativeResize="0"/>
          <p:nvPr/>
        </p:nvPicPr>
        <p:blipFill>
          <a:blip r:embed="rId3">
            <a:alphaModFix/>
          </a:blip>
          <a:stretch>
            <a:fillRect/>
          </a:stretch>
        </p:blipFill>
        <p:spPr>
          <a:xfrm>
            <a:off x="1041274" y="3219060"/>
            <a:ext cx="10515600" cy="206883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rtl="0">
              <a:spcBef>
                <a:spcPts val="0"/>
              </a:spcBef>
              <a:buNone/>
            </a:pPr>
            <a:r>
              <a:rPr lang="en-US"/>
              <a:t>Router | controller - synthesis </a:t>
            </a:r>
          </a:p>
        </p:txBody>
      </p:sp>
      <p:sp>
        <p:nvSpPr>
          <p:cNvPr id="155" name="Shape 155"/>
          <p:cNvSpPr txBox="1">
            <a:spLocks noGrp="1"/>
          </p:cNvSpPr>
          <p:nvPr>
            <p:ph type="body" idx="1"/>
          </p:nvPr>
        </p:nvSpPr>
        <p:spPr>
          <a:xfrm>
            <a:off x="838200" y="1690825"/>
            <a:ext cx="10515600" cy="781500"/>
          </a:xfrm>
          <a:prstGeom prst="rect">
            <a:avLst/>
          </a:prstGeom>
        </p:spPr>
        <p:txBody>
          <a:bodyPr lIns="91425" tIns="91425" rIns="91425" bIns="91425" anchor="t" anchorCtr="0">
            <a:noAutofit/>
          </a:bodyPr>
          <a:lstStyle/>
          <a:p>
            <a:pPr lvl="0" indent="177800" rtl="0">
              <a:lnSpc>
                <a:spcPct val="80000"/>
              </a:lnSpc>
              <a:spcBef>
                <a:spcPts val="0"/>
              </a:spcBef>
            </a:pPr>
            <a:r>
              <a:rPr lang="en-US"/>
              <a:t>Final synthesis of the router and controller blocks</a:t>
            </a:r>
          </a:p>
        </p:txBody>
      </p:sp>
      <p:pic>
        <p:nvPicPr>
          <p:cNvPr id="156" name="Shape 156"/>
          <p:cNvPicPr preferRelativeResize="0"/>
          <p:nvPr/>
        </p:nvPicPr>
        <p:blipFill>
          <a:blip r:embed="rId3">
            <a:alphaModFix/>
          </a:blip>
          <a:stretch>
            <a:fillRect/>
          </a:stretch>
        </p:blipFill>
        <p:spPr>
          <a:xfrm>
            <a:off x="1579525" y="2215875"/>
            <a:ext cx="7145085" cy="1325699"/>
          </a:xfrm>
          <a:prstGeom prst="rect">
            <a:avLst/>
          </a:prstGeom>
          <a:noFill/>
          <a:ln>
            <a:noFill/>
          </a:ln>
        </p:spPr>
      </p:pic>
      <p:pic>
        <p:nvPicPr>
          <p:cNvPr id="157" name="Shape 157"/>
          <p:cNvPicPr preferRelativeResize="0"/>
          <p:nvPr/>
        </p:nvPicPr>
        <p:blipFill>
          <a:blip r:embed="rId4">
            <a:alphaModFix/>
          </a:blip>
          <a:stretch>
            <a:fillRect/>
          </a:stretch>
        </p:blipFill>
        <p:spPr>
          <a:xfrm>
            <a:off x="2536125" y="3624400"/>
            <a:ext cx="6235026" cy="3190723"/>
          </a:xfrm>
          <a:prstGeom prst="rect">
            <a:avLst/>
          </a:prstGeom>
          <a:noFill/>
          <a:ln>
            <a:noFill/>
          </a:ln>
        </p:spPr>
      </p:pic>
      <p:sp>
        <p:nvSpPr>
          <p:cNvPr id="158" name="Shape 158"/>
          <p:cNvSpPr txBox="1"/>
          <p:nvPr/>
        </p:nvSpPr>
        <p:spPr>
          <a:xfrm>
            <a:off x="592225" y="2698075"/>
            <a:ext cx="987300" cy="518400"/>
          </a:xfrm>
          <a:prstGeom prst="rect">
            <a:avLst/>
          </a:prstGeom>
          <a:noFill/>
          <a:ln>
            <a:noFill/>
          </a:ln>
        </p:spPr>
        <p:txBody>
          <a:bodyPr lIns="91425" tIns="91425" rIns="91425" bIns="91425" anchor="t" anchorCtr="0">
            <a:noAutofit/>
          </a:bodyPr>
          <a:lstStyle/>
          <a:p>
            <a:pPr lvl="0" rtl="0">
              <a:spcBef>
                <a:spcPts val="0"/>
              </a:spcBef>
              <a:buNone/>
            </a:pPr>
            <a:r>
              <a:rPr lang="en-US"/>
              <a:t>Utilization</a:t>
            </a:r>
          </a:p>
        </p:txBody>
      </p:sp>
      <p:sp>
        <p:nvSpPr>
          <p:cNvPr id="159" name="Shape 159"/>
          <p:cNvSpPr txBox="1"/>
          <p:nvPr/>
        </p:nvSpPr>
        <p:spPr>
          <a:xfrm>
            <a:off x="347075" y="4547600"/>
            <a:ext cx="2136600" cy="813900"/>
          </a:xfrm>
          <a:prstGeom prst="rect">
            <a:avLst/>
          </a:prstGeom>
          <a:noFill/>
          <a:ln>
            <a:noFill/>
          </a:ln>
        </p:spPr>
        <p:txBody>
          <a:bodyPr lIns="91425" tIns="91425" rIns="91425" bIns="91425" anchor="t" anchorCtr="0">
            <a:noAutofit/>
          </a:bodyPr>
          <a:lstStyle/>
          <a:p>
            <a:pPr lvl="0">
              <a:spcBef>
                <a:spcPts val="0"/>
              </a:spcBef>
              <a:buNone/>
            </a:pPr>
            <a:r>
              <a:rPr lang="en-US"/>
              <a:t>Route for calculating data address jumping to</a:t>
            </a:r>
          </a:p>
          <a:p>
            <a:pPr lvl="0" rtl="0">
              <a:spcBef>
                <a:spcPts val="0"/>
              </a:spcBef>
              <a:buNone/>
            </a:pPr>
            <a:r>
              <a:rPr lang="en-US"/>
              <a:t>new row</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Calibri"/>
              <a:buNone/>
            </a:pPr>
            <a:r>
              <a:rPr lang="en-US"/>
              <a:t>FIFO | Pooling Layer - overview/simulation</a:t>
            </a:r>
          </a:p>
        </p:txBody>
      </p:sp>
      <p:sp>
        <p:nvSpPr>
          <p:cNvPr id="165" name="Shape 165"/>
          <p:cNvSpPr txBox="1">
            <a:spLocks noGrp="1"/>
          </p:cNvSpPr>
          <p:nvPr>
            <p:ph type="body" idx="1"/>
          </p:nvPr>
        </p:nvSpPr>
        <p:spPr>
          <a:xfrm>
            <a:off x="838200" y="1582055"/>
            <a:ext cx="10515600" cy="1325400"/>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a:t>Function:</a:t>
            </a:r>
            <a:r>
              <a:rPr lang="en-US" sz="2800" b="0" i="0" u="none" strike="noStrike" cap="none">
                <a:solidFill>
                  <a:schemeClr val="dk1"/>
                </a:solidFill>
                <a:latin typeface="Calibri"/>
                <a:ea typeface="Calibri"/>
                <a:cs typeface="Calibri"/>
                <a:sym typeface="Calibri"/>
              </a:rPr>
              <a:t> </a:t>
            </a:r>
            <a:r>
              <a:rPr lang="en-US"/>
              <a:t>enable the parallelism and serializing feature maps from PEs (Processing Element) which conduct convolutional operations.</a:t>
            </a:r>
          </a:p>
          <a:p>
            <a:pPr lvl="0" indent="0" rtl="0">
              <a:lnSpc>
                <a:spcPct val="80000"/>
              </a:lnSpc>
              <a:spcBef>
                <a:spcPts val="0"/>
              </a:spcBef>
              <a:buClr>
                <a:schemeClr val="dk1"/>
              </a:buClr>
              <a:buSzPct val="100000"/>
              <a:buFont typeface="Arial"/>
              <a:buChar char="•"/>
            </a:pPr>
            <a:r>
              <a:rPr lang="en-US"/>
              <a:t>Testing through 2 input data every a few cycles and waiting for 4 data and then obtaining the maximum one</a:t>
            </a:r>
          </a:p>
        </p:txBody>
      </p:sp>
      <p:sp>
        <p:nvSpPr>
          <p:cNvPr id="166" name="Shape 166"/>
          <p:cNvSpPr txBox="1"/>
          <p:nvPr/>
        </p:nvSpPr>
        <p:spPr>
          <a:xfrm>
            <a:off x="11421657" y="0"/>
            <a:ext cx="713700" cy="369300"/>
          </a:xfrm>
          <a:prstGeom prst="rect">
            <a:avLst/>
          </a:prstGeom>
          <a:gradFill>
            <a:gsLst>
              <a:gs pos="0">
                <a:srgbClr val="A6B6DE"/>
              </a:gs>
              <a:gs pos="50000">
                <a:srgbClr val="98AAD9"/>
              </a:gs>
              <a:gs pos="100000">
                <a:srgbClr val="859CD7"/>
              </a:gs>
            </a:gsLst>
            <a:lin ang="5400012" scaled="0"/>
          </a:gradFill>
          <a:ln w="9525" cap="flat" cmpd="sng">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0" i="0" u="none" strike="noStrike" cap="none">
                <a:solidFill>
                  <a:schemeClr val="dk1"/>
                </a:solidFill>
                <a:latin typeface="Calibri"/>
                <a:ea typeface="Calibri"/>
                <a:cs typeface="Calibri"/>
                <a:sym typeface="Calibri"/>
              </a:rPr>
              <a:t>2 min</a:t>
            </a:r>
          </a:p>
        </p:txBody>
      </p:sp>
      <p:pic>
        <p:nvPicPr>
          <p:cNvPr id="167" name="Shape 167"/>
          <p:cNvPicPr preferRelativeResize="0"/>
          <p:nvPr/>
        </p:nvPicPr>
        <p:blipFill>
          <a:blip r:embed="rId3">
            <a:alphaModFix/>
          </a:blip>
          <a:stretch>
            <a:fillRect/>
          </a:stretch>
        </p:blipFill>
        <p:spPr>
          <a:xfrm>
            <a:off x="1897724" y="3462175"/>
            <a:ext cx="10068198" cy="1670600"/>
          </a:xfrm>
          <a:prstGeom prst="rect">
            <a:avLst/>
          </a:prstGeom>
          <a:noFill/>
          <a:ln>
            <a:noFill/>
          </a:ln>
        </p:spPr>
      </p:pic>
      <p:pic>
        <p:nvPicPr>
          <p:cNvPr id="168" name="Shape 168"/>
          <p:cNvPicPr preferRelativeResize="0"/>
          <p:nvPr/>
        </p:nvPicPr>
        <p:blipFill>
          <a:blip r:embed="rId4">
            <a:alphaModFix/>
          </a:blip>
          <a:stretch>
            <a:fillRect/>
          </a:stretch>
        </p:blipFill>
        <p:spPr>
          <a:xfrm>
            <a:off x="1897724" y="5195375"/>
            <a:ext cx="10068202" cy="1618150"/>
          </a:xfrm>
          <a:prstGeom prst="rect">
            <a:avLst/>
          </a:prstGeom>
          <a:noFill/>
          <a:ln>
            <a:noFill/>
          </a:ln>
        </p:spPr>
      </p:pic>
      <p:sp>
        <p:nvSpPr>
          <p:cNvPr id="169" name="Shape 169"/>
          <p:cNvSpPr txBox="1"/>
          <p:nvPr/>
        </p:nvSpPr>
        <p:spPr>
          <a:xfrm>
            <a:off x="1157150" y="4258275"/>
            <a:ext cx="987300" cy="518400"/>
          </a:xfrm>
          <a:prstGeom prst="rect">
            <a:avLst/>
          </a:prstGeom>
          <a:noFill/>
          <a:ln>
            <a:noFill/>
          </a:ln>
        </p:spPr>
        <p:txBody>
          <a:bodyPr lIns="91425" tIns="91425" rIns="91425" bIns="91425" anchor="t" anchorCtr="0">
            <a:noAutofit/>
          </a:bodyPr>
          <a:lstStyle/>
          <a:p>
            <a:pPr lvl="0">
              <a:spcBef>
                <a:spcPts val="0"/>
              </a:spcBef>
              <a:buNone/>
            </a:pPr>
            <a:r>
              <a:rPr lang="en-US"/>
              <a:t>Integer</a:t>
            </a:r>
          </a:p>
        </p:txBody>
      </p:sp>
      <p:sp>
        <p:nvSpPr>
          <p:cNvPr id="170" name="Shape 170"/>
          <p:cNvSpPr txBox="1"/>
          <p:nvPr/>
        </p:nvSpPr>
        <p:spPr>
          <a:xfrm>
            <a:off x="586275" y="5745250"/>
            <a:ext cx="1557900" cy="518400"/>
          </a:xfrm>
          <a:prstGeom prst="rect">
            <a:avLst/>
          </a:prstGeom>
          <a:noFill/>
          <a:ln>
            <a:noFill/>
          </a:ln>
        </p:spPr>
        <p:txBody>
          <a:bodyPr lIns="91425" tIns="91425" rIns="91425" bIns="91425" anchor="t" anchorCtr="0">
            <a:noAutofit/>
          </a:bodyPr>
          <a:lstStyle/>
          <a:p>
            <a:pPr lvl="0" rtl="0">
              <a:spcBef>
                <a:spcPts val="0"/>
              </a:spcBef>
              <a:buNone/>
            </a:pPr>
            <a:r>
              <a:rPr lang="en-US"/>
              <a:t>Fixed-point &amp; negative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rtl="0">
              <a:spcBef>
                <a:spcPts val="0"/>
              </a:spcBef>
              <a:buNone/>
            </a:pPr>
            <a:r>
              <a:rPr lang="en-US"/>
              <a:t>FIFO | Pooling Layer - synthesis </a:t>
            </a:r>
          </a:p>
        </p:txBody>
      </p:sp>
      <p:sp>
        <p:nvSpPr>
          <p:cNvPr id="176" name="Shape 176"/>
          <p:cNvSpPr txBox="1">
            <a:spLocks noGrp="1"/>
          </p:cNvSpPr>
          <p:nvPr>
            <p:ph type="body" idx="1"/>
          </p:nvPr>
        </p:nvSpPr>
        <p:spPr>
          <a:xfrm>
            <a:off x="838200" y="1690825"/>
            <a:ext cx="10515600" cy="781500"/>
          </a:xfrm>
          <a:prstGeom prst="rect">
            <a:avLst/>
          </a:prstGeom>
        </p:spPr>
        <p:txBody>
          <a:bodyPr lIns="91425" tIns="91425" rIns="91425" bIns="91425" anchor="t" anchorCtr="0">
            <a:noAutofit/>
          </a:bodyPr>
          <a:lstStyle/>
          <a:p>
            <a:pPr lvl="0" indent="177800" rtl="0">
              <a:lnSpc>
                <a:spcPct val="80000"/>
              </a:lnSpc>
              <a:spcBef>
                <a:spcPts val="0"/>
              </a:spcBef>
            </a:pPr>
            <a:r>
              <a:rPr lang="en-US"/>
              <a:t>Final synthesis of the fifo and pooling blocks</a:t>
            </a:r>
          </a:p>
        </p:txBody>
      </p:sp>
      <p:pic>
        <p:nvPicPr>
          <p:cNvPr id="177" name="Shape 177"/>
          <p:cNvPicPr preferRelativeResize="0"/>
          <p:nvPr/>
        </p:nvPicPr>
        <p:blipFill>
          <a:blip r:embed="rId3">
            <a:alphaModFix/>
          </a:blip>
          <a:stretch>
            <a:fillRect/>
          </a:stretch>
        </p:blipFill>
        <p:spPr>
          <a:xfrm>
            <a:off x="8044150" y="2257737"/>
            <a:ext cx="1882580" cy="4080873"/>
          </a:xfrm>
          <a:prstGeom prst="rect">
            <a:avLst/>
          </a:prstGeom>
          <a:noFill/>
          <a:ln>
            <a:noFill/>
          </a:ln>
        </p:spPr>
      </p:pic>
      <p:pic>
        <p:nvPicPr>
          <p:cNvPr id="178" name="Shape 178"/>
          <p:cNvPicPr preferRelativeResize="0"/>
          <p:nvPr/>
        </p:nvPicPr>
        <p:blipFill>
          <a:blip r:embed="rId4">
            <a:alphaModFix/>
          </a:blip>
          <a:stretch>
            <a:fillRect/>
          </a:stretch>
        </p:blipFill>
        <p:spPr>
          <a:xfrm>
            <a:off x="10029849" y="2279474"/>
            <a:ext cx="1551475" cy="4037399"/>
          </a:xfrm>
          <a:prstGeom prst="rect">
            <a:avLst/>
          </a:prstGeom>
          <a:noFill/>
          <a:ln>
            <a:noFill/>
          </a:ln>
        </p:spPr>
      </p:pic>
      <p:pic>
        <p:nvPicPr>
          <p:cNvPr id="179" name="Shape 179"/>
          <p:cNvPicPr preferRelativeResize="0"/>
          <p:nvPr/>
        </p:nvPicPr>
        <p:blipFill>
          <a:blip r:embed="rId5">
            <a:alphaModFix/>
          </a:blip>
          <a:stretch>
            <a:fillRect/>
          </a:stretch>
        </p:blipFill>
        <p:spPr>
          <a:xfrm>
            <a:off x="1233350" y="2387475"/>
            <a:ext cx="6380650" cy="1066225"/>
          </a:xfrm>
          <a:prstGeom prst="rect">
            <a:avLst/>
          </a:prstGeom>
          <a:noFill/>
          <a:ln>
            <a:noFill/>
          </a:ln>
        </p:spPr>
      </p:pic>
      <p:pic>
        <p:nvPicPr>
          <p:cNvPr id="180" name="Shape 180"/>
          <p:cNvPicPr preferRelativeResize="0"/>
          <p:nvPr/>
        </p:nvPicPr>
        <p:blipFill>
          <a:blip r:embed="rId6">
            <a:alphaModFix/>
          </a:blip>
          <a:stretch>
            <a:fillRect/>
          </a:stretch>
        </p:blipFill>
        <p:spPr>
          <a:xfrm>
            <a:off x="2260373" y="3556300"/>
            <a:ext cx="4165099" cy="3085724"/>
          </a:xfrm>
          <a:prstGeom prst="rect">
            <a:avLst/>
          </a:prstGeom>
          <a:noFill/>
          <a:ln>
            <a:noFill/>
          </a:ln>
        </p:spPr>
      </p:pic>
      <p:sp>
        <p:nvSpPr>
          <p:cNvPr id="181" name="Shape 181"/>
          <p:cNvSpPr txBox="1"/>
          <p:nvPr/>
        </p:nvSpPr>
        <p:spPr>
          <a:xfrm>
            <a:off x="208275" y="2661387"/>
            <a:ext cx="987300" cy="518400"/>
          </a:xfrm>
          <a:prstGeom prst="rect">
            <a:avLst/>
          </a:prstGeom>
          <a:noFill/>
          <a:ln>
            <a:noFill/>
          </a:ln>
        </p:spPr>
        <p:txBody>
          <a:bodyPr lIns="91425" tIns="91425" rIns="91425" bIns="91425" anchor="t" anchorCtr="0">
            <a:noAutofit/>
          </a:bodyPr>
          <a:lstStyle/>
          <a:p>
            <a:pPr lvl="0" rtl="0">
              <a:spcBef>
                <a:spcPts val="0"/>
              </a:spcBef>
              <a:buNone/>
            </a:pPr>
            <a:r>
              <a:rPr lang="en-US"/>
              <a:t>Utilization</a:t>
            </a:r>
          </a:p>
        </p:txBody>
      </p:sp>
      <p:sp>
        <p:nvSpPr>
          <p:cNvPr id="182" name="Shape 182"/>
          <p:cNvSpPr txBox="1"/>
          <p:nvPr/>
        </p:nvSpPr>
        <p:spPr>
          <a:xfrm>
            <a:off x="6711400" y="4038975"/>
            <a:ext cx="1712700" cy="518400"/>
          </a:xfrm>
          <a:prstGeom prst="rect">
            <a:avLst/>
          </a:prstGeom>
          <a:noFill/>
          <a:ln>
            <a:noFill/>
          </a:ln>
        </p:spPr>
        <p:txBody>
          <a:bodyPr lIns="91425" tIns="91425" rIns="91425" bIns="91425" anchor="t" anchorCtr="0">
            <a:noAutofit/>
          </a:bodyPr>
          <a:lstStyle/>
          <a:p>
            <a:pPr lvl="0" rtl="0">
              <a:spcBef>
                <a:spcPts val="0"/>
              </a:spcBef>
              <a:buNone/>
            </a:pPr>
            <a:r>
              <a:rPr lang="en-US"/>
              <a:t>Schematics screenshots</a:t>
            </a:r>
          </a:p>
        </p:txBody>
      </p:sp>
      <p:sp>
        <p:nvSpPr>
          <p:cNvPr id="183" name="Shape 183"/>
          <p:cNvSpPr txBox="1"/>
          <p:nvPr/>
        </p:nvSpPr>
        <p:spPr>
          <a:xfrm>
            <a:off x="885275" y="4765650"/>
            <a:ext cx="1712700" cy="518400"/>
          </a:xfrm>
          <a:prstGeom prst="rect">
            <a:avLst/>
          </a:prstGeom>
          <a:noFill/>
          <a:ln>
            <a:noFill/>
          </a:ln>
        </p:spPr>
        <p:txBody>
          <a:bodyPr lIns="91425" tIns="91425" rIns="91425" bIns="91425" anchor="t" anchorCtr="0">
            <a:noAutofit/>
          </a:bodyPr>
          <a:lstStyle/>
          <a:p>
            <a:pPr lvl="0">
              <a:spcBef>
                <a:spcPts val="0"/>
              </a:spcBef>
              <a:buNone/>
            </a:pPr>
            <a:r>
              <a:rPr lang="en-US"/>
              <a:t>FIFO | Pooling</a:t>
            </a:r>
          </a:p>
          <a:p>
            <a:pPr lvl="0" rtl="0">
              <a:spcBef>
                <a:spcPts val="0"/>
              </a:spcBef>
              <a:buNone/>
            </a:pPr>
            <a:r>
              <a:rPr lang="en-US"/>
              <a:t>Overview</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838200" y="68300"/>
            <a:ext cx="10515600" cy="1325700"/>
          </a:xfrm>
          <a:prstGeom prst="rect">
            <a:avLst/>
          </a:prstGeom>
          <a:noFill/>
          <a:ln>
            <a:noFill/>
          </a:ln>
        </p:spPr>
        <p:txBody>
          <a:bodyPr lIns="91425" tIns="91425" rIns="91425" bIns="91425"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a:t>Requirement Traceability Matrix </a:t>
            </a:r>
          </a:p>
        </p:txBody>
      </p:sp>
      <p:pic>
        <p:nvPicPr>
          <p:cNvPr id="189" name="Shape 189" descr="ECE2140_Schedule_CNN_theta.xlsx - Testing Matrix-2.jpg"/>
          <p:cNvPicPr preferRelativeResize="0"/>
          <p:nvPr/>
        </p:nvPicPr>
        <p:blipFill rotWithShape="1">
          <a:blip r:embed="rId3">
            <a:alphaModFix/>
          </a:blip>
          <a:srcRect l="5143" t="7130" r="11495" b="22481"/>
          <a:stretch/>
        </p:blipFill>
        <p:spPr>
          <a:xfrm>
            <a:off x="1347350" y="2378649"/>
            <a:ext cx="8545623" cy="4510226"/>
          </a:xfrm>
          <a:prstGeom prst="rect">
            <a:avLst/>
          </a:prstGeom>
          <a:noFill/>
          <a:ln>
            <a:noFill/>
          </a:ln>
        </p:spPr>
      </p:pic>
      <p:sp>
        <p:nvSpPr>
          <p:cNvPr id="190" name="Shape 190"/>
          <p:cNvSpPr txBox="1"/>
          <p:nvPr/>
        </p:nvSpPr>
        <p:spPr>
          <a:xfrm>
            <a:off x="948850" y="1455725"/>
            <a:ext cx="9419100" cy="738900"/>
          </a:xfrm>
          <a:prstGeom prst="rect">
            <a:avLst/>
          </a:prstGeom>
          <a:noFill/>
          <a:ln>
            <a:noFill/>
          </a:ln>
        </p:spPr>
        <p:txBody>
          <a:bodyPr lIns="91425" tIns="91425" rIns="91425" bIns="91425" anchor="t" anchorCtr="0">
            <a:noAutofit/>
          </a:bodyPr>
          <a:lstStyle/>
          <a:p>
            <a:pPr marL="457200" lvl="0" indent="-342900" rtl="0">
              <a:spcBef>
                <a:spcPts val="0"/>
              </a:spcBef>
              <a:buSzPct val="100000"/>
              <a:buChar char="●"/>
            </a:pPr>
            <a:r>
              <a:rPr lang="en-US" sz="1800"/>
              <a:t>We’ve followed the RTM to test/debug our hardware system as the table below.</a:t>
            </a:r>
          </a:p>
          <a:p>
            <a:pPr marL="457200" lvl="0" indent="-342900">
              <a:spcBef>
                <a:spcPts val="0"/>
              </a:spcBef>
              <a:buSzPct val="100000"/>
              <a:buChar char="●"/>
            </a:pPr>
            <a:r>
              <a:rPr lang="en-US" sz="1800"/>
              <a:t>The test cases on the right of the red line are completed, and the left ones are in-progress.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Shape 195"/>
          <p:cNvPicPr preferRelativeResize="0"/>
          <p:nvPr/>
        </p:nvPicPr>
        <p:blipFill>
          <a:blip r:embed="rId3">
            <a:alphaModFix/>
          </a:blip>
          <a:stretch>
            <a:fillRect/>
          </a:stretch>
        </p:blipFill>
        <p:spPr>
          <a:xfrm>
            <a:off x="838200" y="3246676"/>
            <a:ext cx="10649501" cy="3033650"/>
          </a:xfrm>
          <a:prstGeom prst="rect">
            <a:avLst/>
          </a:prstGeom>
          <a:noFill/>
          <a:ln>
            <a:noFill/>
          </a:ln>
        </p:spPr>
      </p:pic>
      <p:sp>
        <p:nvSpPr>
          <p:cNvPr id="196" name="Shape 196"/>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Final Testing waveform</a:t>
            </a:r>
          </a:p>
        </p:txBody>
      </p:sp>
      <p:sp>
        <p:nvSpPr>
          <p:cNvPr id="197" name="Shape 197"/>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457200" lvl="0" indent="-228600">
              <a:spcBef>
                <a:spcPts val="0"/>
              </a:spcBef>
            </a:pPr>
            <a:r>
              <a:rPr lang="en-US"/>
              <a:t>Integration of controller/router/convolution/pooling modules works as expected.</a:t>
            </a:r>
          </a:p>
        </p:txBody>
      </p:sp>
      <p:sp>
        <p:nvSpPr>
          <p:cNvPr id="198" name="Shape 198"/>
          <p:cNvSpPr txBox="1"/>
          <p:nvPr/>
        </p:nvSpPr>
        <p:spPr>
          <a:xfrm>
            <a:off x="3371125" y="4034550"/>
            <a:ext cx="3479100" cy="671100"/>
          </a:xfrm>
          <a:prstGeom prst="rect">
            <a:avLst/>
          </a:prstGeom>
          <a:noFill/>
          <a:ln>
            <a:noFill/>
          </a:ln>
        </p:spPr>
        <p:txBody>
          <a:bodyPr lIns="91425" tIns="91425" rIns="91425" bIns="91425" anchor="ctr" anchorCtr="0">
            <a:noAutofit/>
          </a:bodyPr>
          <a:lstStyle/>
          <a:p>
            <a:pPr lvl="0">
              <a:spcBef>
                <a:spcPts val="0"/>
              </a:spcBef>
              <a:buNone/>
            </a:pPr>
            <a:r>
              <a:rPr lang="en-US">
                <a:solidFill>
                  <a:srgbClr val="FFFFFF"/>
                </a:solidFill>
              </a:rPr>
              <a:t>Input from CPU</a:t>
            </a:r>
          </a:p>
        </p:txBody>
      </p:sp>
      <p:sp>
        <p:nvSpPr>
          <p:cNvPr id="199" name="Shape 199"/>
          <p:cNvSpPr/>
          <p:nvPr/>
        </p:nvSpPr>
        <p:spPr>
          <a:xfrm>
            <a:off x="2260225" y="4142550"/>
            <a:ext cx="1110900" cy="455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 name="Shape 200"/>
          <p:cNvSpPr txBox="1"/>
          <p:nvPr/>
        </p:nvSpPr>
        <p:spPr>
          <a:xfrm>
            <a:off x="7812675" y="3895675"/>
            <a:ext cx="2964300" cy="671100"/>
          </a:xfrm>
          <a:prstGeom prst="rect">
            <a:avLst/>
          </a:prstGeom>
          <a:noFill/>
          <a:ln>
            <a:noFill/>
          </a:ln>
        </p:spPr>
        <p:txBody>
          <a:bodyPr lIns="91425" tIns="91425" rIns="91425" bIns="91425" anchor="ctr" anchorCtr="0">
            <a:noAutofit/>
          </a:bodyPr>
          <a:lstStyle/>
          <a:p>
            <a:pPr lvl="0" rtl="0">
              <a:spcBef>
                <a:spcPts val="0"/>
              </a:spcBef>
              <a:buNone/>
            </a:pPr>
            <a:r>
              <a:rPr lang="en-US">
                <a:solidFill>
                  <a:srgbClr val="FFFFFF"/>
                </a:solidFill>
              </a:rPr>
              <a:t>Output from Convolutional Layer</a:t>
            </a:r>
          </a:p>
        </p:txBody>
      </p:sp>
      <p:sp>
        <p:nvSpPr>
          <p:cNvPr id="201" name="Shape 201"/>
          <p:cNvSpPr txBox="1"/>
          <p:nvPr/>
        </p:nvSpPr>
        <p:spPr>
          <a:xfrm>
            <a:off x="3371125" y="5751075"/>
            <a:ext cx="2298900" cy="605400"/>
          </a:xfrm>
          <a:prstGeom prst="rect">
            <a:avLst/>
          </a:prstGeom>
          <a:noFill/>
          <a:ln>
            <a:noFill/>
          </a:ln>
        </p:spPr>
        <p:txBody>
          <a:bodyPr lIns="91425" tIns="91425" rIns="91425" bIns="91425" anchor="ctr" anchorCtr="0">
            <a:noAutofit/>
          </a:bodyPr>
          <a:lstStyle/>
          <a:p>
            <a:pPr lvl="0" rtl="0">
              <a:spcBef>
                <a:spcPts val="0"/>
              </a:spcBef>
              <a:buNone/>
            </a:pPr>
            <a:r>
              <a:rPr lang="en-US">
                <a:solidFill>
                  <a:srgbClr val="FFFFFF"/>
                </a:solidFill>
              </a:rPr>
              <a:t>Output from Pooling Layer</a:t>
            </a:r>
          </a:p>
        </p:txBody>
      </p:sp>
      <p:cxnSp>
        <p:nvCxnSpPr>
          <p:cNvPr id="202" name="Shape 202"/>
          <p:cNvCxnSpPr>
            <a:stCxn id="201" idx="3"/>
          </p:cNvCxnSpPr>
          <p:nvPr/>
        </p:nvCxnSpPr>
        <p:spPr>
          <a:xfrm rot="10800000" flipH="1">
            <a:off x="5670025" y="5168475"/>
            <a:ext cx="910200" cy="885300"/>
          </a:xfrm>
          <a:prstGeom prst="straightConnector1">
            <a:avLst/>
          </a:prstGeom>
          <a:noFill/>
          <a:ln w="9525" cap="flat" cmpd="sng">
            <a:solidFill>
              <a:srgbClr val="FFFFFF"/>
            </a:solidFill>
            <a:prstDash val="solid"/>
            <a:round/>
            <a:headEnd type="none" w="lg" len="lg"/>
            <a:tailEnd type="triangle" w="lg" len="lg"/>
          </a:ln>
        </p:spPr>
      </p:cxnSp>
      <p:cxnSp>
        <p:nvCxnSpPr>
          <p:cNvPr id="203" name="Shape 203"/>
          <p:cNvCxnSpPr>
            <a:stCxn id="200" idx="1"/>
          </p:cNvCxnSpPr>
          <p:nvPr/>
        </p:nvCxnSpPr>
        <p:spPr>
          <a:xfrm flipH="1">
            <a:off x="6780975" y="4231225"/>
            <a:ext cx="1031700" cy="574800"/>
          </a:xfrm>
          <a:prstGeom prst="straightConnector1">
            <a:avLst/>
          </a:prstGeom>
          <a:noFill/>
          <a:ln w="9525" cap="flat" cmpd="sng">
            <a:solidFill>
              <a:srgbClr val="FFFFFF"/>
            </a:solidFill>
            <a:prstDash val="solid"/>
            <a:round/>
            <a:headEnd type="none" w="lg" len="lg"/>
            <a:tailEnd type="triangle" w="lg" len="lg"/>
          </a:ln>
        </p:spPr>
      </p:cxnSp>
      <p:cxnSp>
        <p:nvCxnSpPr>
          <p:cNvPr id="204" name="Shape 204"/>
          <p:cNvCxnSpPr/>
          <p:nvPr/>
        </p:nvCxnSpPr>
        <p:spPr>
          <a:xfrm flipH="1">
            <a:off x="7135750" y="4343150"/>
            <a:ext cx="1319100" cy="570900"/>
          </a:xfrm>
          <a:prstGeom prst="straightConnector1">
            <a:avLst/>
          </a:prstGeom>
          <a:noFill/>
          <a:ln w="9525" cap="flat" cmpd="sng">
            <a:solidFill>
              <a:srgbClr val="FFFFFF"/>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838200" y="157300"/>
            <a:ext cx="10515600" cy="1325700"/>
          </a:xfrm>
          <a:prstGeom prst="rect">
            <a:avLst/>
          </a:prstGeom>
        </p:spPr>
        <p:txBody>
          <a:bodyPr lIns="91425" tIns="91425" rIns="91425" bIns="91425" anchor="ctr" anchorCtr="0">
            <a:noAutofit/>
          </a:bodyPr>
          <a:lstStyle/>
          <a:p>
            <a:pPr lvl="0">
              <a:spcBef>
                <a:spcPts val="0"/>
              </a:spcBef>
              <a:buNone/>
            </a:pPr>
            <a:r>
              <a:rPr lang="en-US"/>
              <a:t>Final testing files</a:t>
            </a:r>
          </a:p>
        </p:txBody>
      </p:sp>
      <p:sp>
        <p:nvSpPr>
          <p:cNvPr id="210" name="Shape 210"/>
          <p:cNvSpPr txBox="1"/>
          <p:nvPr/>
        </p:nvSpPr>
        <p:spPr>
          <a:xfrm>
            <a:off x="838200" y="1248675"/>
            <a:ext cx="10069800" cy="1394400"/>
          </a:xfrm>
          <a:prstGeom prst="rect">
            <a:avLst/>
          </a:prstGeom>
          <a:noFill/>
          <a:ln>
            <a:noFill/>
          </a:ln>
        </p:spPr>
        <p:txBody>
          <a:bodyPr lIns="91425" tIns="91425" rIns="91425" bIns="91425" anchor="t" anchorCtr="0">
            <a:noAutofit/>
          </a:bodyPr>
          <a:lstStyle/>
          <a:p>
            <a:pPr marL="457200" lvl="0" indent="-342900" rtl="0">
              <a:spcBef>
                <a:spcPts val="0"/>
              </a:spcBef>
              <a:buSzPct val="100000"/>
              <a:buChar char="●"/>
            </a:pPr>
            <a:r>
              <a:rPr lang="en-US" sz="1800"/>
              <a:t>We compared the immediate data after pooling layer between C codes and hardware design as table below.</a:t>
            </a:r>
          </a:p>
          <a:p>
            <a:pPr marL="457200" lvl="0" indent="-342900">
              <a:spcBef>
                <a:spcPts val="0"/>
              </a:spcBef>
              <a:buSzPct val="100000"/>
              <a:buChar char="●"/>
            </a:pPr>
            <a:r>
              <a:rPr lang="en-US" sz="1800"/>
              <a:t>For obtaining one single output, </a:t>
            </a:r>
            <a:r>
              <a:rPr lang="en-US" sz="1800">
                <a:solidFill>
                  <a:schemeClr val="dk1"/>
                </a:solidFill>
              </a:rPr>
              <a:t>4x5x5x6=600</a:t>
            </a:r>
            <a:r>
              <a:rPr lang="en-US" sz="1800"/>
              <a:t> multiply-add calculations accumulate errors.</a:t>
            </a:r>
          </a:p>
          <a:p>
            <a:pPr marL="457200" lvl="0" indent="-342900">
              <a:spcBef>
                <a:spcPts val="0"/>
              </a:spcBef>
              <a:buSzPct val="100000"/>
              <a:buChar char="●"/>
            </a:pPr>
            <a:r>
              <a:rPr lang="en-US" sz="1800"/>
              <a:t>Within average error rate of ~ 0.0243, the results can be considered as acceptable.</a:t>
            </a:r>
          </a:p>
        </p:txBody>
      </p:sp>
      <p:graphicFrame>
        <p:nvGraphicFramePr>
          <p:cNvPr id="211" name="Shape 211"/>
          <p:cNvGraphicFramePr/>
          <p:nvPr/>
        </p:nvGraphicFramePr>
        <p:xfrm>
          <a:off x="1882125" y="2542785"/>
          <a:ext cx="7220875" cy="4207464"/>
        </p:xfrm>
        <a:graphic>
          <a:graphicData uri="http://schemas.openxmlformats.org/drawingml/2006/table">
            <a:tbl>
              <a:tblPr>
                <a:noFill/>
                <a:tableStyleId>{B5A89A2C-D9BB-45F5-9555-239624AFE15B}</a:tableStyleId>
              </a:tblPr>
              <a:tblGrid>
                <a:gridCol w="1229550"/>
                <a:gridCol w="1229550"/>
                <a:gridCol w="1229550"/>
                <a:gridCol w="1229550"/>
                <a:gridCol w="1242950"/>
                <a:gridCol w="1059725"/>
              </a:tblGrid>
              <a:tr h="586925">
                <a:tc gridSpan="2">
                  <a:txBody>
                    <a:bodyPr/>
                    <a:lstStyle/>
                    <a:p>
                      <a:pPr lvl="0">
                        <a:spcBef>
                          <a:spcPts val="0"/>
                        </a:spcBef>
                        <a:buNone/>
                      </a:pPr>
                      <a:r>
                        <a:rPr lang="en-US" b="1"/>
                        <a:t>16-bit Fixed-point in FPGA</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hMerge="1">
                  <a:txBody>
                    <a:bodyPr/>
                    <a:lstStyle/>
                    <a:p>
                      <a:endParaRPr lang="en-US"/>
                    </a:p>
                  </a:txBody>
                  <a:tcPr/>
                </a:tc>
                <a:tc gridSpan="2">
                  <a:txBody>
                    <a:bodyPr/>
                    <a:lstStyle/>
                    <a:p>
                      <a:pPr lvl="0" rtl="0">
                        <a:spcBef>
                          <a:spcPts val="0"/>
                        </a:spcBef>
                        <a:buNone/>
                      </a:pPr>
                      <a:r>
                        <a:rPr lang="en-US" b="1"/>
                        <a:t>32-bit Floating-point in C</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hMerge="1">
                  <a:txBody>
                    <a:bodyPr/>
                    <a:lstStyle/>
                    <a:p>
                      <a:endParaRPr lang="en-US"/>
                    </a:p>
                  </a:txBody>
                  <a:tcPr/>
                </a:tc>
                <a:tc>
                  <a:txBody>
                    <a:bodyPr/>
                    <a:lstStyle/>
                    <a:p>
                      <a:pPr lvl="0" algn="ctr" rtl="0">
                        <a:spcBef>
                          <a:spcPts val="0"/>
                        </a:spcBef>
                        <a:buNone/>
                      </a:pPr>
                      <a:r>
                        <a:rPr lang="en-US" b="1">
                          <a:highlight>
                            <a:srgbClr val="FFFFFF"/>
                          </a:highlight>
                        </a:rPr>
                        <a:t>Absolute Error</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99999"/>
                      </a:solidFill>
                      <a:prstDash val="solid"/>
                      <a:round/>
                      <a:headEnd type="none" w="med" len="med"/>
                      <a:tailEnd type="none" w="med" len="med"/>
                    </a:lnB>
                  </a:tcPr>
                </a:tc>
                <a:tc rowSpan="2">
                  <a:txBody>
                    <a:bodyPr/>
                    <a:lstStyle/>
                    <a:p>
                      <a:pPr lvl="0" rtl="0">
                        <a:spcBef>
                          <a:spcPts val="0"/>
                        </a:spcBef>
                        <a:buNone/>
                      </a:pPr>
                      <a:r>
                        <a:rPr lang="en-US" b="1"/>
                        <a:t>Relative Error (%)</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99999"/>
                      </a:solidFill>
                      <a:prstDash val="solid"/>
                      <a:round/>
                      <a:headEnd type="none" w="med" len="med"/>
                      <a:tailEnd type="none" w="med" len="med"/>
                    </a:lnB>
                  </a:tcPr>
                </a:tc>
              </a:tr>
              <a:tr h="419750">
                <a:tc>
                  <a:txBody>
                    <a:bodyPr/>
                    <a:lstStyle/>
                    <a:p>
                      <a:pPr lvl="0" rtl="0">
                        <a:spcBef>
                          <a:spcPts val="0"/>
                        </a:spcBef>
                        <a:buNone/>
                      </a:pPr>
                      <a:r>
                        <a:rPr lang="en-US" b="1"/>
                        <a:t>HEX</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b="1"/>
                        <a:t>REAL</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b="1"/>
                        <a:t>HEX</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b="1"/>
                        <a:t>REAL</a:t>
                      </a:r>
                    </a:p>
                  </a:txBody>
                  <a:tcPr marL="91425" marR="91425" marT="91425" marB="91425">
                    <a:lnL w="19050" cap="flat" cmpd="sng">
                      <a:solidFill>
                        <a:srgbClr val="9E9E9E"/>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lnSpc>
                          <a:spcPct val="115000"/>
                        </a:lnSpc>
                        <a:spcBef>
                          <a:spcPts val="0"/>
                        </a:spcBef>
                        <a:buNone/>
                      </a:pPr>
                      <a:r>
                        <a:rPr lang="en-US" b="1">
                          <a:solidFill>
                            <a:schemeClr val="dk1"/>
                          </a:solidFill>
                        </a:rPr>
                        <a:t>Avg: 0.0191</a:t>
                      </a:r>
                    </a:p>
                  </a:txBody>
                  <a:tcPr marL="91425" marR="91425" marT="91425" marB="91425">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tcPr>
                </a:tc>
                <a:tc vMerge="1">
                  <a:txBody>
                    <a:bodyPr/>
                    <a:lstStyle/>
                    <a:p>
                      <a:endParaRPr lang="en-US"/>
                    </a:p>
                  </a:txBody>
                  <a:tcPr/>
                </a:tc>
              </a:tr>
              <a:tr h="382600">
                <a:tc>
                  <a:txBody>
                    <a:bodyPr/>
                    <a:lstStyle/>
                    <a:p>
                      <a:pPr lvl="0">
                        <a:spcBef>
                          <a:spcPts val="0"/>
                        </a:spcBef>
                        <a:buNone/>
                      </a:pPr>
                      <a:r>
                        <a:rPr lang="en-US"/>
                        <a:t>1011</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a:t>1.015</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1066</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1.025</a:t>
                      </a:r>
                    </a:p>
                  </a:txBody>
                  <a:tcPr marL="91425" marR="91425" marT="91425" marB="91425">
                    <a:lnL w="19050" cap="flat" cmpd="sng">
                      <a:solidFill>
                        <a:srgbClr val="9E9E9E"/>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r" rtl="0">
                        <a:lnSpc>
                          <a:spcPct val="115000"/>
                        </a:lnSpc>
                        <a:spcBef>
                          <a:spcPts val="0"/>
                        </a:spcBef>
                        <a:buNone/>
                      </a:pPr>
                      <a:r>
                        <a:rPr lang="en-US"/>
                        <a:t>0.0100</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tcPr>
                </a:tc>
                <a:tc>
                  <a:txBody>
                    <a:bodyPr/>
                    <a:lstStyle/>
                    <a:p>
                      <a:pPr lvl="0" algn="r" rtl="0">
                        <a:lnSpc>
                          <a:spcPct val="115000"/>
                        </a:lnSpc>
                        <a:spcBef>
                          <a:spcPts val="0"/>
                        </a:spcBef>
                        <a:buNone/>
                      </a:pPr>
                      <a:r>
                        <a:rPr lang="en-US"/>
                        <a:t>0.9756</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tcPr>
                </a:tc>
              </a:tr>
              <a:tr h="382600">
                <a:tc>
                  <a:txBody>
                    <a:bodyPr/>
                    <a:lstStyle/>
                    <a:p>
                      <a:pPr lvl="0">
                        <a:spcBef>
                          <a:spcPts val="0"/>
                        </a:spcBef>
                        <a:buNone/>
                      </a:pPr>
                      <a:r>
                        <a:rPr lang="en-US"/>
                        <a:t>FFF2</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a:t>-0.002</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0047</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0.017</a:t>
                      </a:r>
                    </a:p>
                  </a:txBody>
                  <a:tcPr marL="91425" marR="91425" marT="91425" marB="91425">
                    <a:lnL w="19050" cap="flat" cmpd="sng">
                      <a:solidFill>
                        <a:srgbClr val="9E9E9E"/>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r" rtl="0">
                        <a:lnSpc>
                          <a:spcPct val="115000"/>
                        </a:lnSpc>
                        <a:spcBef>
                          <a:spcPts val="0"/>
                        </a:spcBef>
                        <a:buNone/>
                      </a:pPr>
                      <a:r>
                        <a:rPr lang="en-US"/>
                        <a:t>0.0190</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tcPr>
                </a:tc>
                <a:tc>
                  <a:txBody>
                    <a:bodyPr/>
                    <a:lstStyle/>
                    <a:p>
                      <a:pPr lvl="0" algn="r" rtl="0">
                        <a:lnSpc>
                          <a:spcPct val="115000"/>
                        </a:lnSpc>
                        <a:spcBef>
                          <a:spcPts val="0"/>
                        </a:spcBef>
                        <a:buNone/>
                      </a:pPr>
                      <a:r>
                        <a:rPr lang="en-US"/>
                        <a:t>111.7647</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tcPr>
                </a:tc>
              </a:tr>
              <a:tr h="382600">
                <a:tc>
                  <a:txBody>
                    <a:bodyPr/>
                    <a:lstStyle/>
                    <a:p>
                      <a:pPr lvl="0">
                        <a:spcBef>
                          <a:spcPts val="0"/>
                        </a:spcBef>
                        <a:buNone/>
                      </a:pPr>
                      <a:r>
                        <a:rPr lang="en-US"/>
                        <a:t>FA0B</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a:t>-0.375</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FA7A</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-0.345</a:t>
                      </a:r>
                    </a:p>
                  </a:txBody>
                  <a:tcPr marL="91425" marR="91425" marT="91425" marB="91425">
                    <a:lnL w="19050" cap="flat" cmpd="sng">
                      <a:solidFill>
                        <a:srgbClr val="9E9E9E"/>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r" rtl="0">
                        <a:lnSpc>
                          <a:spcPct val="115000"/>
                        </a:lnSpc>
                        <a:spcBef>
                          <a:spcPts val="0"/>
                        </a:spcBef>
                        <a:buNone/>
                      </a:pPr>
                      <a:r>
                        <a:rPr lang="en-US"/>
                        <a:t>0.0300</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tcPr>
                </a:tc>
                <a:tc>
                  <a:txBody>
                    <a:bodyPr/>
                    <a:lstStyle/>
                    <a:p>
                      <a:pPr lvl="0" algn="r" rtl="0">
                        <a:lnSpc>
                          <a:spcPct val="115000"/>
                        </a:lnSpc>
                        <a:spcBef>
                          <a:spcPts val="0"/>
                        </a:spcBef>
                        <a:buNone/>
                      </a:pPr>
                      <a:r>
                        <a:rPr lang="en-US"/>
                        <a:t>8.6957</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tcPr>
                </a:tc>
              </a:tr>
              <a:tr h="382600">
                <a:tc>
                  <a:txBody>
                    <a:bodyPr/>
                    <a:lstStyle/>
                    <a:p>
                      <a:pPr lvl="0">
                        <a:spcBef>
                          <a:spcPts val="0"/>
                        </a:spcBef>
                        <a:buNone/>
                      </a:pPr>
                      <a:r>
                        <a:rPr lang="en-US"/>
                        <a:t>03C8</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a:t>0.230</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0426</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0.259</a:t>
                      </a:r>
                    </a:p>
                  </a:txBody>
                  <a:tcPr marL="91425" marR="91425" marT="91425" marB="91425">
                    <a:lnL w="19050" cap="flat" cmpd="sng">
                      <a:solidFill>
                        <a:srgbClr val="9E9E9E"/>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r" rtl="0">
                        <a:lnSpc>
                          <a:spcPct val="115000"/>
                        </a:lnSpc>
                        <a:spcBef>
                          <a:spcPts val="0"/>
                        </a:spcBef>
                        <a:buNone/>
                      </a:pPr>
                      <a:r>
                        <a:rPr lang="en-US"/>
                        <a:t>0.0290</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tcPr>
                </a:tc>
                <a:tc>
                  <a:txBody>
                    <a:bodyPr/>
                    <a:lstStyle/>
                    <a:p>
                      <a:pPr lvl="0" algn="r" rtl="0">
                        <a:lnSpc>
                          <a:spcPct val="115000"/>
                        </a:lnSpc>
                        <a:spcBef>
                          <a:spcPts val="0"/>
                        </a:spcBef>
                        <a:buNone/>
                      </a:pPr>
                      <a:r>
                        <a:rPr lang="en-US"/>
                        <a:t>11.1969</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tcPr>
                </a:tc>
              </a:tr>
              <a:tr h="382600">
                <a:tc>
                  <a:txBody>
                    <a:bodyPr/>
                    <a:lstStyle/>
                    <a:p>
                      <a:pPr lvl="0">
                        <a:spcBef>
                          <a:spcPts val="0"/>
                        </a:spcBef>
                        <a:buNone/>
                      </a:pPr>
                      <a:r>
                        <a:rPr lang="en-US"/>
                        <a:t>FD42</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a:t>-0.130</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FD97</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-0.150</a:t>
                      </a:r>
                    </a:p>
                  </a:txBody>
                  <a:tcPr marL="91425" marR="91425" marT="91425" marB="91425">
                    <a:lnL w="19050" cap="flat" cmpd="sng">
                      <a:solidFill>
                        <a:srgbClr val="9E9E9E"/>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r" rtl="0">
                        <a:lnSpc>
                          <a:spcPct val="115000"/>
                        </a:lnSpc>
                        <a:spcBef>
                          <a:spcPts val="0"/>
                        </a:spcBef>
                        <a:buNone/>
                      </a:pPr>
                      <a:r>
                        <a:rPr lang="en-US"/>
                        <a:t>0.0200</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r" rtl="0">
                        <a:lnSpc>
                          <a:spcPct val="115000"/>
                        </a:lnSpc>
                        <a:spcBef>
                          <a:spcPts val="0"/>
                        </a:spcBef>
                        <a:buNone/>
                      </a:pPr>
                      <a:r>
                        <a:rPr lang="en-US"/>
                        <a:t>13.3333</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2600">
                <a:tc>
                  <a:txBody>
                    <a:bodyPr/>
                    <a:lstStyle/>
                    <a:p>
                      <a:pPr lvl="0">
                        <a:spcBef>
                          <a:spcPts val="0"/>
                        </a:spcBef>
                        <a:buNone/>
                      </a:pPr>
                      <a:r>
                        <a:rPr lang="en-US"/>
                        <a:t>E810</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a:t>-1.484</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E864</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-1.475</a:t>
                      </a:r>
                    </a:p>
                  </a:txBody>
                  <a:tcPr marL="91425" marR="91425" marT="91425" marB="91425">
                    <a:lnL w="19050" cap="flat" cmpd="sng">
                      <a:solidFill>
                        <a:srgbClr val="9E9E9E"/>
                      </a:solidFill>
                      <a:prstDash val="solid"/>
                      <a:round/>
                      <a:headEnd type="none" w="med" len="med"/>
                      <a:tailEnd type="none" w="med" len="med"/>
                    </a:lnL>
                    <a:lnR w="9525" cap="flat" cmpd="sng">
                      <a:solidFill>
                        <a:srgbClr val="000000"/>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r" rtl="0">
                        <a:lnSpc>
                          <a:spcPct val="115000"/>
                        </a:lnSpc>
                        <a:spcBef>
                          <a:spcPts val="0"/>
                        </a:spcBef>
                        <a:buNone/>
                      </a:pPr>
                      <a:r>
                        <a:rPr lang="en-US"/>
                        <a:t>0.0090</a:t>
                      </a: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r" rtl="0">
                        <a:lnSpc>
                          <a:spcPct val="115000"/>
                        </a:lnSpc>
                        <a:spcBef>
                          <a:spcPts val="0"/>
                        </a:spcBef>
                        <a:buNone/>
                      </a:pPr>
                      <a:r>
                        <a:rPr lang="en-US"/>
                        <a:t>0.6102</a:t>
                      </a: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2600">
                <a:tc>
                  <a:txBody>
                    <a:bodyPr/>
                    <a:lstStyle/>
                    <a:p>
                      <a:pPr lvl="0">
                        <a:spcBef>
                          <a:spcPts val="0"/>
                        </a:spcBef>
                        <a:buNone/>
                      </a:pPr>
                      <a:r>
                        <a:rPr lang="en-US"/>
                        <a:t>FA36</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a:t>-0.325</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FA9F</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-0.333</a:t>
                      </a:r>
                    </a:p>
                  </a:txBody>
                  <a:tcPr marL="91425" marR="91425" marT="91425" marB="91425">
                    <a:lnL w="19050" cap="flat" cmpd="sng">
                      <a:solidFill>
                        <a:srgbClr val="9E9E9E"/>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r" rtl="0">
                        <a:lnSpc>
                          <a:spcPct val="115000"/>
                        </a:lnSpc>
                        <a:spcBef>
                          <a:spcPts val="0"/>
                        </a:spcBef>
                        <a:buNone/>
                      </a:pPr>
                      <a:r>
                        <a:rPr lang="en-US"/>
                        <a:t>0.0080</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9525" cap="flat" cmpd="sng">
                      <a:solidFill>
                        <a:srgbClr val="000000"/>
                      </a:solidFill>
                      <a:prstDash val="solid"/>
                      <a:round/>
                      <a:headEnd type="none" w="med" len="med"/>
                      <a:tailEnd type="none" w="med" len="med"/>
                    </a:lnT>
                    <a:lnB w="19050" cap="flat" cmpd="sng">
                      <a:solidFill>
                        <a:srgbClr val="999999"/>
                      </a:solidFill>
                      <a:prstDash val="solid"/>
                      <a:round/>
                      <a:headEnd type="none" w="med" len="med"/>
                      <a:tailEnd type="none" w="med" len="med"/>
                    </a:lnB>
                  </a:tcPr>
                </a:tc>
                <a:tc>
                  <a:txBody>
                    <a:bodyPr/>
                    <a:lstStyle/>
                    <a:p>
                      <a:pPr lvl="0" algn="r" rtl="0">
                        <a:lnSpc>
                          <a:spcPct val="115000"/>
                        </a:lnSpc>
                        <a:spcBef>
                          <a:spcPts val="0"/>
                        </a:spcBef>
                        <a:buNone/>
                      </a:pPr>
                      <a:r>
                        <a:rPr lang="en-US"/>
                        <a:t>2.4024</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9525" cap="flat" cmpd="sng">
                      <a:solidFill>
                        <a:srgbClr val="000000"/>
                      </a:solidFill>
                      <a:prstDash val="solid"/>
                      <a:round/>
                      <a:headEnd type="none" w="med" len="med"/>
                      <a:tailEnd type="none" w="med" len="med"/>
                    </a:lnT>
                    <a:lnB w="19050" cap="flat" cmpd="sng">
                      <a:solidFill>
                        <a:srgbClr val="999999"/>
                      </a:solidFill>
                      <a:prstDash val="solid"/>
                      <a:round/>
                      <a:headEnd type="none" w="med" len="med"/>
                      <a:tailEnd type="none" w="med" len="med"/>
                    </a:lnB>
                  </a:tcPr>
                </a:tc>
              </a:tr>
              <a:tr h="382600">
                <a:tc>
                  <a:txBody>
                    <a:bodyPr/>
                    <a:lstStyle/>
                    <a:p>
                      <a:pPr lvl="0">
                        <a:spcBef>
                          <a:spcPts val="0"/>
                        </a:spcBef>
                        <a:buNone/>
                      </a:pPr>
                      <a:r>
                        <a:rPr lang="en-US"/>
                        <a:t>E6F0</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a:t>-1.510</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E763</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rtl="0">
                        <a:spcBef>
                          <a:spcPts val="0"/>
                        </a:spcBef>
                        <a:buNone/>
                      </a:pPr>
                      <a:r>
                        <a:rPr lang="en-US"/>
                        <a:t>-1.538</a:t>
                      </a:r>
                    </a:p>
                  </a:txBody>
                  <a:tcPr marL="91425" marR="91425" marT="91425" marB="91425">
                    <a:lnL w="19050" cap="flat" cmpd="sng">
                      <a:solidFill>
                        <a:srgbClr val="9E9E9E"/>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r" rtl="0">
                        <a:lnSpc>
                          <a:spcPct val="115000"/>
                        </a:lnSpc>
                        <a:spcBef>
                          <a:spcPts val="0"/>
                        </a:spcBef>
                        <a:buNone/>
                      </a:pPr>
                      <a:r>
                        <a:rPr lang="en-US"/>
                        <a:t>0.0280</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tcPr>
                </a:tc>
                <a:tc>
                  <a:txBody>
                    <a:bodyPr/>
                    <a:lstStyle/>
                    <a:p>
                      <a:pPr lvl="0" algn="r" rtl="0">
                        <a:lnSpc>
                          <a:spcPct val="115000"/>
                        </a:lnSpc>
                        <a:spcBef>
                          <a:spcPts val="0"/>
                        </a:spcBef>
                        <a:buNone/>
                      </a:pPr>
                      <a:r>
                        <a:rPr lang="en-US"/>
                        <a:t>1.8205</a:t>
                      </a:r>
                    </a:p>
                  </a:txBody>
                  <a:tcPr marL="38100" marR="38100" marT="38100" marB="381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255250" y="0"/>
            <a:ext cx="10515599" cy="71118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&lt;CNN on FPGA theta&gt;  Summary </a:t>
            </a:r>
          </a:p>
        </p:txBody>
      </p:sp>
      <p:sp>
        <p:nvSpPr>
          <p:cNvPr id="217" name="Shape 217"/>
          <p:cNvSpPr txBox="1"/>
          <p:nvPr/>
        </p:nvSpPr>
        <p:spPr>
          <a:xfrm>
            <a:off x="6556828" y="1825625"/>
            <a:ext cx="5069112"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p:txBody>
      </p:sp>
      <p:sp>
        <p:nvSpPr>
          <p:cNvPr id="218" name="Shape 218"/>
          <p:cNvSpPr txBox="1"/>
          <p:nvPr/>
        </p:nvSpPr>
        <p:spPr>
          <a:xfrm>
            <a:off x="11421657" y="0"/>
            <a:ext cx="713657" cy="369332"/>
          </a:xfrm>
          <a:prstGeom prst="rect">
            <a:avLst/>
          </a:prstGeom>
          <a:gradFill>
            <a:gsLst>
              <a:gs pos="0">
                <a:srgbClr val="A6B6DE"/>
              </a:gs>
              <a:gs pos="50000">
                <a:srgbClr val="98AAD9"/>
              </a:gs>
              <a:gs pos="100000">
                <a:srgbClr val="859CD7"/>
              </a:gs>
            </a:gsLst>
            <a:lin ang="5400000" scaled="0"/>
          </a:gradFill>
          <a:ln w="9525" cap="flat" cmpd="sng">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0" i="0" u="none" strike="noStrike" cap="none">
                <a:solidFill>
                  <a:schemeClr val="dk1"/>
                </a:solidFill>
                <a:latin typeface="Calibri"/>
                <a:ea typeface="Calibri"/>
                <a:cs typeface="Calibri"/>
                <a:sym typeface="Calibri"/>
              </a:rPr>
              <a:t>5 min</a:t>
            </a:r>
          </a:p>
        </p:txBody>
      </p:sp>
      <p:sp>
        <p:nvSpPr>
          <p:cNvPr id="219" name="Shape 219"/>
          <p:cNvSpPr txBox="1"/>
          <p:nvPr/>
        </p:nvSpPr>
        <p:spPr>
          <a:xfrm>
            <a:off x="6726571" y="794460"/>
            <a:ext cx="4945799" cy="3158100"/>
          </a:xfrm>
          <a:prstGeom prst="rect">
            <a:avLst/>
          </a:prstGeom>
          <a:noFill/>
          <a:ln>
            <a:noFill/>
          </a:ln>
        </p:spPr>
        <p:txBody>
          <a:bodyPr lIns="91425" tIns="45700" rIns="91425" bIns="45700" anchor="t" anchorCtr="0">
            <a:noAutofit/>
          </a:bodyPr>
          <a:lstStyle/>
          <a:p>
            <a:pPr marL="228600" lvl="0" indent="-127000" rtl="0">
              <a:lnSpc>
                <a:spcPct val="90000"/>
              </a:lnSpc>
              <a:spcBef>
                <a:spcPts val="0"/>
              </a:spcBef>
              <a:buClr>
                <a:schemeClr val="dk1"/>
              </a:buClr>
              <a:buSzPct val="100000"/>
              <a:buFont typeface="Arial"/>
              <a:buChar char="•"/>
            </a:pPr>
            <a:r>
              <a:rPr lang="en-US" sz="1200" dirty="0">
                <a:solidFill>
                  <a:schemeClr val="dk1"/>
                </a:solidFill>
                <a:latin typeface="Calibri"/>
                <a:ea typeface="Calibri"/>
                <a:cs typeface="Calibri"/>
                <a:sym typeface="Calibri"/>
              </a:rPr>
              <a:t>Accomplishments last week:</a:t>
            </a:r>
          </a:p>
          <a:p>
            <a:pPr marL="685800" lvl="1" indent="-152400" rtl="0">
              <a:lnSpc>
                <a:spcPct val="90000"/>
              </a:lnSpc>
              <a:spcBef>
                <a:spcPts val="0"/>
              </a:spcBef>
              <a:buClr>
                <a:schemeClr val="dk1"/>
              </a:buClr>
              <a:buSzPct val="100000"/>
              <a:buFont typeface="Arial"/>
              <a:buChar char="•"/>
            </a:pPr>
            <a:r>
              <a:rPr lang="en-US" sz="1200" dirty="0">
                <a:solidFill>
                  <a:schemeClr val="dk1"/>
                </a:solidFill>
                <a:latin typeface="Calibri"/>
                <a:ea typeface="Calibri"/>
                <a:cs typeface="Calibri"/>
                <a:sym typeface="Calibri"/>
              </a:rPr>
              <a:t>For given input image from CPU, Convolution/Pooling layer work as expected</a:t>
            </a:r>
          </a:p>
          <a:p>
            <a:pPr marL="685800" lvl="1" indent="-152400" rtl="0">
              <a:lnSpc>
                <a:spcPct val="90000"/>
              </a:lnSpc>
              <a:spcBef>
                <a:spcPts val="500"/>
              </a:spcBef>
              <a:buClr>
                <a:schemeClr val="dk1"/>
              </a:buClr>
              <a:buSzPct val="100000"/>
              <a:buFont typeface="Arial"/>
              <a:buChar char="•"/>
            </a:pPr>
            <a:r>
              <a:rPr lang="en-US" sz="1200" dirty="0">
                <a:solidFill>
                  <a:schemeClr val="dk1"/>
                </a:solidFill>
                <a:latin typeface="Calibri"/>
                <a:ea typeface="Calibri"/>
                <a:cs typeface="Calibri"/>
                <a:sym typeface="Calibri"/>
              </a:rPr>
              <a:t>For router/controller/</a:t>
            </a:r>
            <a:r>
              <a:rPr lang="en-US" sz="1200" dirty="0" err="1">
                <a:solidFill>
                  <a:schemeClr val="dk1"/>
                </a:solidFill>
                <a:latin typeface="Calibri"/>
                <a:ea typeface="Calibri"/>
                <a:cs typeface="Calibri"/>
                <a:sym typeface="Calibri"/>
              </a:rPr>
              <a:t>convo</a:t>
            </a:r>
            <a:r>
              <a:rPr lang="en-US" sz="1200" dirty="0">
                <a:solidFill>
                  <a:schemeClr val="dk1"/>
                </a:solidFill>
                <a:latin typeface="Calibri"/>
                <a:ea typeface="Calibri"/>
                <a:cs typeface="Calibri"/>
                <a:sym typeface="Calibri"/>
              </a:rPr>
              <a:t>/pooling/BRAM, Individual/Integrated Test Benches design, synthesis, integration </a:t>
            </a:r>
            <a:r>
              <a:rPr lang="en-US" sz="1200" dirty="0" smtClean="0">
                <a:solidFill>
                  <a:schemeClr val="dk1"/>
                </a:solidFill>
                <a:latin typeface="Calibri"/>
                <a:ea typeface="Calibri"/>
                <a:cs typeface="Calibri"/>
                <a:sym typeface="Calibri"/>
              </a:rPr>
              <a:t>done</a:t>
            </a:r>
          </a:p>
          <a:p>
            <a:pPr marL="685800" lvl="1" indent="-152400" rtl="0">
              <a:lnSpc>
                <a:spcPct val="90000"/>
              </a:lnSpc>
              <a:spcBef>
                <a:spcPts val="500"/>
              </a:spcBef>
              <a:buClr>
                <a:schemeClr val="dk1"/>
              </a:buClr>
              <a:buSzPct val="100000"/>
              <a:buFont typeface="Arial"/>
              <a:buChar char="•"/>
            </a:pPr>
            <a:r>
              <a:rPr lang="en-US" altLang="zh-CN" sz="1200" dirty="0" smtClean="0">
                <a:solidFill>
                  <a:schemeClr val="dk1"/>
                </a:solidFill>
                <a:latin typeface="Calibri"/>
                <a:ea typeface="Calibri"/>
                <a:cs typeface="Calibri"/>
                <a:sym typeface="Calibri"/>
              </a:rPr>
              <a:t>Fully</a:t>
            </a:r>
            <a:r>
              <a:rPr lang="zh-CN" altLang="en-US" sz="1200" dirty="0" smtClean="0">
                <a:solidFill>
                  <a:schemeClr val="dk1"/>
                </a:solidFill>
                <a:latin typeface="Calibri"/>
                <a:ea typeface="Calibri"/>
                <a:cs typeface="Calibri"/>
                <a:sym typeface="Calibri"/>
              </a:rPr>
              <a:t> </a:t>
            </a:r>
            <a:r>
              <a:rPr lang="en-US" altLang="zh-CN" sz="1200" dirty="0" smtClean="0">
                <a:solidFill>
                  <a:schemeClr val="dk1"/>
                </a:solidFill>
                <a:latin typeface="Calibri"/>
                <a:ea typeface="Calibri"/>
                <a:cs typeface="Calibri"/>
                <a:sym typeface="Calibri"/>
              </a:rPr>
              <a:t>connected</a:t>
            </a:r>
            <a:r>
              <a:rPr lang="zh-CN" altLang="en-US" sz="1200" dirty="0" smtClean="0">
                <a:solidFill>
                  <a:schemeClr val="dk1"/>
                </a:solidFill>
                <a:latin typeface="Calibri"/>
                <a:ea typeface="Calibri"/>
                <a:cs typeface="Calibri"/>
                <a:sym typeface="Calibri"/>
              </a:rPr>
              <a:t> </a:t>
            </a:r>
            <a:r>
              <a:rPr lang="en-US" altLang="zh-CN" sz="1200" dirty="0" smtClean="0">
                <a:solidFill>
                  <a:schemeClr val="dk1"/>
                </a:solidFill>
                <a:latin typeface="Calibri"/>
                <a:ea typeface="Calibri"/>
                <a:cs typeface="Calibri"/>
                <a:sym typeface="Calibri"/>
              </a:rPr>
              <a:t>layer</a:t>
            </a:r>
            <a:r>
              <a:rPr lang="zh-CN" altLang="en-US" sz="1200" dirty="0" smtClean="0">
                <a:solidFill>
                  <a:schemeClr val="dk1"/>
                </a:solidFill>
                <a:latin typeface="Calibri"/>
                <a:ea typeface="Calibri"/>
                <a:cs typeface="Calibri"/>
                <a:sym typeface="Calibri"/>
              </a:rPr>
              <a:t> </a:t>
            </a:r>
            <a:r>
              <a:rPr lang="en-US" altLang="zh-CN" sz="1200" dirty="0" smtClean="0">
                <a:solidFill>
                  <a:schemeClr val="dk1"/>
                </a:solidFill>
                <a:latin typeface="Calibri"/>
                <a:ea typeface="Calibri"/>
                <a:cs typeface="Calibri"/>
                <a:sym typeface="Calibri"/>
              </a:rPr>
              <a:t>is</a:t>
            </a:r>
            <a:r>
              <a:rPr lang="zh-CN" altLang="en-US" sz="1200" dirty="0" smtClean="0">
                <a:solidFill>
                  <a:schemeClr val="dk1"/>
                </a:solidFill>
                <a:latin typeface="Calibri"/>
                <a:ea typeface="Calibri"/>
                <a:cs typeface="Calibri"/>
                <a:sym typeface="Calibri"/>
              </a:rPr>
              <a:t> </a:t>
            </a:r>
            <a:r>
              <a:rPr lang="en-US" altLang="zh-CN" sz="1200" dirty="0" smtClean="0">
                <a:solidFill>
                  <a:schemeClr val="dk1"/>
                </a:solidFill>
                <a:latin typeface="Calibri"/>
                <a:ea typeface="Calibri"/>
                <a:cs typeface="Calibri"/>
                <a:sym typeface="Calibri"/>
              </a:rPr>
              <a:t>in-progress</a:t>
            </a:r>
            <a:endParaRPr lang="en-US" sz="1200" dirty="0">
              <a:solidFill>
                <a:schemeClr val="dk1"/>
              </a:solidFill>
              <a:latin typeface="Calibri"/>
              <a:ea typeface="Calibri"/>
              <a:cs typeface="Calibri"/>
              <a:sym typeface="Calibri"/>
            </a:endParaRPr>
          </a:p>
          <a:p>
            <a:pPr marL="228600" lvl="0" indent="-127000" rtl="0">
              <a:lnSpc>
                <a:spcPct val="90000"/>
              </a:lnSpc>
              <a:spcBef>
                <a:spcPts val="1000"/>
              </a:spcBef>
              <a:buClr>
                <a:schemeClr val="dk1"/>
              </a:buClr>
              <a:buSzPct val="100000"/>
              <a:buFont typeface="Arial"/>
              <a:buChar char="•"/>
            </a:pPr>
            <a:r>
              <a:rPr lang="en-US" sz="1200" dirty="0">
                <a:solidFill>
                  <a:schemeClr val="dk1"/>
                </a:solidFill>
                <a:latin typeface="Calibri"/>
                <a:ea typeface="Calibri"/>
                <a:cs typeface="Calibri"/>
                <a:sym typeface="Calibri"/>
              </a:rPr>
              <a:t>Working on this week:</a:t>
            </a:r>
          </a:p>
          <a:p>
            <a:pPr marL="685800" lvl="1" indent="-152400" rtl="0">
              <a:lnSpc>
                <a:spcPct val="90000"/>
              </a:lnSpc>
              <a:spcBef>
                <a:spcPts val="500"/>
              </a:spcBef>
              <a:buClr>
                <a:schemeClr val="dk1"/>
              </a:buClr>
              <a:buSzPct val="100000"/>
              <a:buFont typeface="Arial"/>
              <a:buChar char="•"/>
            </a:pPr>
            <a:r>
              <a:rPr lang="en-US" sz="1200" dirty="0">
                <a:solidFill>
                  <a:schemeClr val="dk1"/>
                </a:solidFill>
                <a:latin typeface="Calibri"/>
                <a:ea typeface="Calibri"/>
                <a:cs typeface="Calibri"/>
                <a:sym typeface="Calibri"/>
              </a:rPr>
              <a:t>AXI bus for communication between CPU and FPGA</a:t>
            </a:r>
          </a:p>
          <a:p>
            <a:pPr marL="685800" lvl="1" indent="-152400" rtl="0">
              <a:lnSpc>
                <a:spcPct val="90000"/>
              </a:lnSpc>
              <a:spcBef>
                <a:spcPts val="500"/>
              </a:spcBef>
              <a:buClr>
                <a:schemeClr val="dk1"/>
              </a:buClr>
              <a:buSzPct val="100000"/>
              <a:buFont typeface="Arial"/>
              <a:buChar char="•"/>
            </a:pPr>
            <a:r>
              <a:rPr lang="en-US" sz="1200" dirty="0">
                <a:solidFill>
                  <a:schemeClr val="dk1"/>
                </a:solidFill>
                <a:latin typeface="Calibri"/>
                <a:ea typeface="Calibri"/>
                <a:cs typeface="Calibri"/>
                <a:sym typeface="Calibri"/>
              </a:rPr>
              <a:t>Performance boosting with constraints</a:t>
            </a:r>
          </a:p>
          <a:p>
            <a:pPr marL="457200" lvl="0" indent="0" rtl="0">
              <a:lnSpc>
                <a:spcPct val="90000"/>
              </a:lnSpc>
              <a:spcBef>
                <a:spcPts val="500"/>
              </a:spcBef>
              <a:buNone/>
            </a:pPr>
            <a:endParaRPr sz="1200" dirty="0">
              <a:solidFill>
                <a:schemeClr val="dk1"/>
              </a:solidFill>
              <a:latin typeface="Calibri"/>
              <a:ea typeface="Calibri"/>
              <a:cs typeface="Calibri"/>
              <a:sym typeface="Calibri"/>
            </a:endParaRPr>
          </a:p>
          <a:p>
            <a:pPr marL="228600" lvl="0" indent="-127000" rtl="0">
              <a:lnSpc>
                <a:spcPct val="90000"/>
              </a:lnSpc>
              <a:spcBef>
                <a:spcPts val="0"/>
              </a:spcBef>
              <a:buClr>
                <a:schemeClr val="dk1"/>
              </a:buClr>
              <a:buSzPct val="100000"/>
              <a:buFont typeface="Arial"/>
              <a:buChar char="•"/>
            </a:pPr>
            <a:r>
              <a:rPr lang="en-US" sz="1200" dirty="0">
                <a:solidFill>
                  <a:schemeClr val="dk1"/>
                </a:solidFill>
                <a:latin typeface="Calibri"/>
                <a:ea typeface="Calibri"/>
                <a:cs typeface="Calibri"/>
                <a:sym typeface="Calibri"/>
              </a:rPr>
              <a:t>Challenges/ Difficulties / Needs in Integration Testing</a:t>
            </a:r>
          </a:p>
          <a:p>
            <a:pPr marL="685800" lvl="1" indent="-152400" rtl="0">
              <a:lnSpc>
                <a:spcPct val="90000"/>
              </a:lnSpc>
              <a:spcBef>
                <a:spcPts val="500"/>
              </a:spcBef>
              <a:buClr>
                <a:schemeClr val="dk1"/>
              </a:buClr>
              <a:buSzPct val="100000"/>
              <a:buChar char="•"/>
            </a:pPr>
            <a:r>
              <a:rPr lang="en-US" sz="1200" dirty="0">
                <a:solidFill>
                  <a:schemeClr val="dk1"/>
                </a:solidFill>
                <a:latin typeface="Calibri"/>
                <a:ea typeface="Calibri"/>
                <a:cs typeface="Calibri"/>
                <a:sym typeface="Calibri"/>
              </a:rPr>
              <a:t>Floating-point to (16-bit) fixed-point data conversion</a:t>
            </a:r>
          </a:p>
          <a:p>
            <a:pPr marL="685800" lvl="1" indent="-152400" rtl="0">
              <a:lnSpc>
                <a:spcPct val="90000"/>
              </a:lnSpc>
              <a:spcBef>
                <a:spcPts val="500"/>
              </a:spcBef>
              <a:buClr>
                <a:schemeClr val="dk1"/>
              </a:buClr>
              <a:buSzPct val="100000"/>
              <a:buFont typeface="Calibri"/>
              <a:buChar char="•"/>
            </a:pPr>
            <a:r>
              <a:rPr lang="en-US" sz="1200" dirty="0">
                <a:solidFill>
                  <a:schemeClr val="dk1"/>
                </a:solidFill>
                <a:latin typeface="Calibri"/>
                <a:ea typeface="Calibri"/>
                <a:cs typeface="Calibri"/>
                <a:sym typeface="Calibri"/>
              </a:rPr>
              <a:t>Data/weight address calculation </a:t>
            </a:r>
          </a:p>
        </p:txBody>
      </p:sp>
      <p:pic>
        <p:nvPicPr>
          <p:cNvPr id="220" name="Shape 220"/>
          <p:cNvPicPr preferRelativeResize="0"/>
          <p:nvPr/>
        </p:nvPicPr>
        <p:blipFill>
          <a:blip r:embed="rId3">
            <a:alphaModFix/>
          </a:blip>
          <a:stretch>
            <a:fillRect/>
          </a:stretch>
        </p:blipFill>
        <p:spPr>
          <a:xfrm>
            <a:off x="1126900" y="936434"/>
            <a:ext cx="3911688" cy="2540240"/>
          </a:xfrm>
          <a:prstGeom prst="rect">
            <a:avLst/>
          </a:prstGeom>
          <a:noFill/>
          <a:ln>
            <a:noFill/>
          </a:ln>
        </p:spPr>
      </p:pic>
      <p:pic>
        <p:nvPicPr>
          <p:cNvPr id="221" name="Shape 221"/>
          <p:cNvPicPr preferRelativeResize="0"/>
          <p:nvPr/>
        </p:nvPicPr>
        <p:blipFill>
          <a:blip r:embed="rId4">
            <a:alphaModFix/>
          </a:blip>
          <a:stretch>
            <a:fillRect/>
          </a:stretch>
        </p:blipFill>
        <p:spPr>
          <a:xfrm>
            <a:off x="838925" y="3652924"/>
            <a:ext cx="10689576" cy="3039799"/>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Convolutional Neural Network (LeNet-5)</a:t>
            </a:r>
          </a:p>
        </p:txBody>
      </p:sp>
      <p:pic>
        <p:nvPicPr>
          <p:cNvPr id="1028" name="Picture 4" descr="http://yann.lecun.com/exdb/lenet/gifs/asamples.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93277" y="1690688"/>
            <a:ext cx="3048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g.blog.csdn.net/201503092345307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43405"/>
            <a:ext cx="6131767" cy="41929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10343" y="6430251"/>
            <a:ext cx="9730934" cy="276999"/>
          </a:xfrm>
          <a:prstGeom prst="rect">
            <a:avLst/>
          </a:prstGeom>
          <a:noFill/>
        </p:spPr>
        <p:txBody>
          <a:bodyPr wrap="none" rtlCol="0">
            <a:spAutoFit/>
          </a:bodyPr>
          <a:lstStyle/>
          <a:p>
            <a:r>
              <a:rPr lang="en-US" sz="1200" dirty="0"/>
              <a:t> LeNet-5: Y. </a:t>
            </a:r>
            <a:r>
              <a:rPr lang="en-US" sz="1200" dirty="0" err="1"/>
              <a:t>LeCun</a:t>
            </a:r>
            <a:r>
              <a:rPr lang="en-US" sz="1200" dirty="0"/>
              <a:t>, L. </a:t>
            </a:r>
            <a:r>
              <a:rPr lang="en-US" sz="1200" dirty="0" err="1"/>
              <a:t>Bottou</a:t>
            </a:r>
            <a:r>
              <a:rPr lang="en-US" sz="1200" dirty="0"/>
              <a:t>, Y. </a:t>
            </a:r>
            <a:r>
              <a:rPr lang="en-US" sz="1200" dirty="0" err="1"/>
              <a:t>Bengio</a:t>
            </a:r>
            <a:r>
              <a:rPr lang="en-US" sz="1200" dirty="0"/>
              <a:t>, and P. </a:t>
            </a:r>
            <a:r>
              <a:rPr lang="en-US" sz="1200" dirty="0" err="1"/>
              <a:t>Haffner</a:t>
            </a:r>
            <a:r>
              <a:rPr lang="en-US" sz="1200" dirty="0"/>
              <a:t>. Gradient-based learning applied to document recognition. Proceedings of the IEEE, </a:t>
            </a:r>
            <a:r>
              <a:rPr lang="en-US" sz="1200" dirty="0" err="1"/>
              <a:t>november</a:t>
            </a:r>
            <a:r>
              <a:rPr lang="en-US" sz="1200" dirty="0"/>
              <a:t> 1998.</a:t>
            </a:r>
          </a:p>
        </p:txBody>
      </p:sp>
      <p:pic>
        <p:nvPicPr>
          <p:cNvPr id="7" name="Picture 6" descr="http://i.imgur.com/KPyqPOB.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963028" y="3789589"/>
            <a:ext cx="2878249" cy="21336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
          <p:cNvSpPr txBox="1"/>
          <p:nvPr/>
        </p:nvSpPr>
        <p:spPr>
          <a:xfrm>
            <a:off x="8119221" y="5871780"/>
            <a:ext cx="256586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Convolutional Operation</a:t>
            </a:r>
          </a:p>
        </p:txBody>
      </p:sp>
    </p:spTree>
    <p:extLst>
      <p:ext uri="{BB962C8B-B14F-4D97-AF65-F5344CB8AC3E}">
        <p14:creationId xmlns:p14="http://schemas.microsoft.com/office/powerpoint/2010/main" val="130186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57629" y="168047"/>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CNN SoC System </a:t>
            </a:r>
            <a:r>
              <a:rPr lang="en-US"/>
              <a:t>Architecture</a:t>
            </a:r>
            <a:r>
              <a:rPr lang="en-US" sz="4400" b="0" i="0" u="none" strike="noStrike" cap="none">
                <a:solidFill>
                  <a:schemeClr val="dk1"/>
                </a:solidFill>
                <a:latin typeface="Calibri"/>
                <a:ea typeface="Calibri"/>
                <a:cs typeface="Calibri"/>
                <a:sym typeface="Calibri"/>
              </a:rPr>
              <a:t> Overview </a:t>
            </a:r>
          </a:p>
        </p:txBody>
      </p:sp>
      <p:sp>
        <p:nvSpPr>
          <p:cNvPr id="92" name="Shape 92"/>
          <p:cNvSpPr txBox="1"/>
          <p:nvPr/>
        </p:nvSpPr>
        <p:spPr>
          <a:xfrm>
            <a:off x="6556828" y="1825625"/>
            <a:ext cx="5069112"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p:txBody>
      </p:sp>
      <p:sp>
        <p:nvSpPr>
          <p:cNvPr id="93" name="Shape 93"/>
          <p:cNvSpPr txBox="1"/>
          <p:nvPr/>
        </p:nvSpPr>
        <p:spPr>
          <a:xfrm>
            <a:off x="6473371" y="1672999"/>
            <a:ext cx="5069112" cy="435133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a:p>
            <a:pPr marL="514350" marR="0" lvl="0" indent="-514350" algn="l" rtl="0">
              <a:lnSpc>
                <a:spcPct val="90000"/>
              </a:lnSpc>
              <a:spcBef>
                <a:spcPts val="1000"/>
              </a:spcBef>
              <a:spcAft>
                <a:spcPts val="0"/>
              </a:spcAft>
              <a:buClr>
                <a:schemeClr val="dk1"/>
              </a:buClr>
              <a:buSzPct val="100000"/>
              <a:buFont typeface="Calibri"/>
              <a:buAutoNum type="arabicPeriod"/>
            </a:pPr>
            <a:r>
              <a:rPr lang="en-US" sz="2800" b="0" i="0" u="none" strike="noStrike" cap="none">
                <a:solidFill>
                  <a:schemeClr val="dk1"/>
                </a:solidFill>
                <a:latin typeface="Calibri"/>
                <a:ea typeface="Calibri"/>
                <a:cs typeface="Calibri"/>
                <a:sym typeface="Calibri"/>
              </a:rPr>
              <a:t>Convolution layer </a:t>
            </a:r>
          </a:p>
          <a:p>
            <a:pPr marL="514350" marR="0" lvl="0" indent="-514350" algn="l" rtl="0">
              <a:lnSpc>
                <a:spcPct val="90000"/>
              </a:lnSpc>
              <a:spcBef>
                <a:spcPts val="1000"/>
              </a:spcBef>
              <a:spcAft>
                <a:spcPts val="0"/>
              </a:spcAft>
              <a:buClr>
                <a:schemeClr val="dk1"/>
              </a:buClr>
              <a:buSzPct val="100000"/>
              <a:buFont typeface="Calibri"/>
              <a:buAutoNum type="arabicPeriod"/>
            </a:pPr>
            <a:r>
              <a:rPr lang="en-US" sz="2800" b="0" i="0" u="none" strike="noStrike" cap="none">
                <a:solidFill>
                  <a:schemeClr val="dk1"/>
                </a:solidFill>
                <a:latin typeface="Calibri"/>
                <a:ea typeface="Calibri"/>
                <a:cs typeface="Calibri"/>
                <a:sym typeface="Calibri"/>
              </a:rPr>
              <a:t>Fully connected layer</a:t>
            </a:r>
          </a:p>
          <a:p>
            <a:pPr marL="514350" marR="0" lvl="0" indent="-514350" algn="l" rtl="0">
              <a:lnSpc>
                <a:spcPct val="90000"/>
              </a:lnSpc>
              <a:spcBef>
                <a:spcPts val="1000"/>
              </a:spcBef>
              <a:spcAft>
                <a:spcPts val="0"/>
              </a:spcAft>
              <a:buClr>
                <a:schemeClr val="dk1"/>
              </a:buClr>
              <a:buSzPct val="100000"/>
              <a:buFont typeface="Calibri"/>
              <a:buAutoNum type="arabicPeriod"/>
            </a:pPr>
            <a:r>
              <a:rPr lang="en-US" sz="2800" b="0" i="0" u="none" strike="noStrike" cap="none">
                <a:solidFill>
                  <a:schemeClr val="dk1"/>
                </a:solidFill>
                <a:latin typeface="Calibri"/>
                <a:ea typeface="Calibri"/>
                <a:cs typeface="Calibri"/>
                <a:sym typeface="Calibri"/>
              </a:rPr>
              <a:t>FIFO + Pooling layer</a:t>
            </a:r>
          </a:p>
          <a:p>
            <a:pPr marL="514350" marR="0" lvl="0" indent="-514350" algn="l" rtl="0">
              <a:lnSpc>
                <a:spcPct val="90000"/>
              </a:lnSpc>
              <a:spcBef>
                <a:spcPts val="1000"/>
              </a:spcBef>
              <a:spcAft>
                <a:spcPts val="0"/>
              </a:spcAft>
              <a:buClr>
                <a:schemeClr val="dk1"/>
              </a:buClr>
              <a:buSzPct val="100000"/>
              <a:buFont typeface="Calibri"/>
              <a:buAutoNum type="arabicPeriod"/>
            </a:pPr>
            <a:r>
              <a:rPr lang="en-US" sz="2800" b="0" i="0" u="none" strike="noStrike" cap="none">
                <a:solidFill>
                  <a:schemeClr val="dk1"/>
                </a:solidFill>
                <a:latin typeface="Calibri"/>
                <a:ea typeface="Calibri"/>
                <a:cs typeface="Calibri"/>
                <a:sym typeface="Calibri"/>
              </a:rPr>
              <a:t>Controller</a:t>
            </a:r>
          </a:p>
          <a:p>
            <a:pPr marL="514350" marR="0" lvl="0" indent="-514350" algn="l" rtl="0">
              <a:lnSpc>
                <a:spcPct val="90000"/>
              </a:lnSpc>
              <a:spcBef>
                <a:spcPts val="1000"/>
              </a:spcBef>
              <a:spcAft>
                <a:spcPts val="0"/>
              </a:spcAft>
              <a:buClr>
                <a:schemeClr val="dk1"/>
              </a:buClr>
              <a:buSzPct val="100000"/>
              <a:buFont typeface="Calibri"/>
              <a:buAutoNum type="arabicPeriod"/>
            </a:pPr>
            <a:r>
              <a:rPr lang="en-US" sz="2800" b="0" i="0" u="none" strike="noStrike" cap="none">
                <a:solidFill>
                  <a:schemeClr val="dk1"/>
                </a:solidFill>
                <a:latin typeface="Calibri"/>
                <a:ea typeface="Calibri"/>
                <a:cs typeface="Calibri"/>
                <a:sym typeface="Calibri"/>
              </a:rPr>
              <a:t>Router</a:t>
            </a:r>
          </a:p>
          <a:p>
            <a:pPr marL="514350" marR="0" lvl="0" indent="-514350" algn="l" rtl="0">
              <a:lnSpc>
                <a:spcPct val="90000"/>
              </a:lnSpc>
              <a:spcBef>
                <a:spcPts val="1000"/>
              </a:spcBef>
              <a:spcAft>
                <a:spcPts val="0"/>
              </a:spcAft>
              <a:buClr>
                <a:schemeClr val="dk1"/>
              </a:buClr>
              <a:buFont typeface="Calibri"/>
              <a:buNone/>
            </a:pPr>
            <a:endParaRPr sz="2800" b="0" i="0" u="none" strike="noStrike" cap="none">
              <a:solidFill>
                <a:schemeClr val="dk1"/>
              </a:solidFill>
              <a:latin typeface="Calibri"/>
              <a:ea typeface="Calibri"/>
              <a:cs typeface="Calibri"/>
              <a:sym typeface="Calibri"/>
            </a:endParaRPr>
          </a:p>
          <a:p>
            <a:pPr marL="514350" marR="0" lvl="0" indent="-514350" algn="l" rtl="0">
              <a:lnSpc>
                <a:spcPct val="90000"/>
              </a:lnSpc>
              <a:spcBef>
                <a:spcPts val="1000"/>
              </a:spcBef>
              <a:spcAft>
                <a:spcPts val="0"/>
              </a:spcAft>
              <a:buClr>
                <a:schemeClr val="dk1"/>
              </a:buClr>
              <a:buFont typeface="Calibri"/>
              <a:buNone/>
            </a:pPr>
            <a:endParaRPr sz="2800" b="0" i="0" u="none" strike="noStrike" cap="none">
              <a:solidFill>
                <a:schemeClr val="dk1"/>
              </a:solidFill>
              <a:latin typeface="Calibri"/>
              <a:ea typeface="Calibri"/>
              <a:cs typeface="Calibri"/>
              <a:sym typeface="Calibri"/>
            </a:endParaRPr>
          </a:p>
        </p:txBody>
      </p:sp>
      <p:sp>
        <p:nvSpPr>
          <p:cNvPr id="94" name="Shape 94"/>
          <p:cNvSpPr txBox="1"/>
          <p:nvPr/>
        </p:nvSpPr>
        <p:spPr>
          <a:xfrm>
            <a:off x="446314" y="1255940"/>
            <a:ext cx="11397341" cy="780594"/>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2520" b="0" i="0" u="none" strike="noStrike" cap="none" dirty="0">
                <a:solidFill>
                  <a:schemeClr val="dk1"/>
                </a:solidFill>
                <a:latin typeface="Calibri"/>
                <a:ea typeface="Calibri"/>
                <a:cs typeface="Calibri"/>
                <a:sym typeface="Calibri"/>
              </a:rPr>
              <a:t>Convolutional layers account for over 90% computation</a:t>
            </a:r>
          </a:p>
          <a:p>
            <a:pPr marL="0" marR="0" lvl="0" indent="0" algn="l" rtl="0">
              <a:lnSpc>
                <a:spcPct val="70000"/>
              </a:lnSpc>
              <a:spcBef>
                <a:spcPts val="1000"/>
              </a:spcBef>
              <a:spcAft>
                <a:spcPts val="0"/>
              </a:spcAft>
              <a:buClr>
                <a:schemeClr val="dk1"/>
              </a:buClr>
              <a:buSzPct val="25000"/>
              <a:buFont typeface="Arial"/>
              <a:buNone/>
            </a:pPr>
            <a:r>
              <a:rPr lang="en-US" sz="2520" b="0" i="0" u="none" strike="noStrike" cap="none" dirty="0">
                <a:solidFill>
                  <a:schemeClr val="dk1"/>
                </a:solidFill>
                <a:latin typeface="Calibri"/>
                <a:ea typeface="Calibri"/>
                <a:cs typeface="Calibri"/>
                <a:sym typeface="Calibri"/>
              </a:rPr>
              <a:t>FPGA has inherent parallelism</a:t>
            </a:r>
          </a:p>
          <a:p>
            <a:pPr marL="0" marR="0" lvl="0" indent="0" algn="l" rtl="0">
              <a:lnSpc>
                <a:spcPct val="70000"/>
              </a:lnSpc>
              <a:spcBef>
                <a:spcPts val="1000"/>
              </a:spcBef>
              <a:spcAft>
                <a:spcPts val="0"/>
              </a:spcAft>
              <a:buClr>
                <a:schemeClr val="dk1"/>
              </a:buClr>
              <a:buFont typeface="Arial"/>
              <a:buNone/>
            </a:pPr>
            <a:endParaRPr sz="2520" b="0" i="0" u="none" strike="noStrike" cap="none" dirty="0">
              <a:solidFill>
                <a:schemeClr val="dk1"/>
              </a:solidFill>
              <a:latin typeface="Calibri"/>
              <a:ea typeface="Calibri"/>
              <a:cs typeface="Calibri"/>
              <a:sym typeface="Calibri"/>
            </a:endParaRPr>
          </a:p>
        </p:txBody>
      </p:sp>
      <p:sp>
        <p:nvSpPr>
          <p:cNvPr id="95" name="Shape 95"/>
          <p:cNvSpPr txBox="1"/>
          <p:nvPr/>
        </p:nvSpPr>
        <p:spPr>
          <a:xfrm>
            <a:off x="11421657" y="0"/>
            <a:ext cx="713657" cy="369332"/>
          </a:xfrm>
          <a:prstGeom prst="rect">
            <a:avLst/>
          </a:prstGeom>
          <a:gradFill>
            <a:gsLst>
              <a:gs pos="0">
                <a:srgbClr val="A6B6DE"/>
              </a:gs>
              <a:gs pos="50000">
                <a:srgbClr val="98AAD9"/>
              </a:gs>
              <a:gs pos="100000">
                <a:srgbClr val="859CD7"/>
              </a:gs>
            </a:gsLst>
            <a:lin ang="5400000" scaled="0"/>
          </a:gradFill>
          <a:ln w="9525" cap="flat" cmpd="sng">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0" i="0" u="none" strike="noStrike" cap="none">
                <a:solidFill>
                  <a:schemeClr val="dk1"/>
                </a:solidFill>
                <a:latin typeface="Calibri"/>
                <a:ea typeface="Calibri"/>
                <a:cs typeface="Calibri"/>
                <a:sym typeface="Calibri"/>
              </a:rPr>
              <a:t>3 min</a:t>
            </a:r>
          </a:p>
        </p:txBody>
      </p:sp>
      <p:pic>
        <p:nvPicPr>
          <p:cNvPr id="96" name="Shape 96"/>
          <p:cNvPicPr preferRelativeResize="0"/>
          <p:nvPr/>
        </p:nvPicPr>
        <p:blipFill>
          <a:blip r:embed="rId3">
            <a:alphaModFix/>
          </a:blip>
          <a:stretch>
            <a:fillRect/>
          </a:stretch>
        </p:blipFill>
        <p:spPr>
          <a:xfrm>
            <a:off x="134200" y="2507710"/>
            <a:ext cx="6168570" cy="4005854"/>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257629" y="168047"/>
            <a:ext cx="10515599" cy="1325562"/>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a:t>Schedule and Status</a:t>
            </a:r>
          </a:p>
        </p:txBody>
      </p:sp>
      <p:sp>
        <p:nvSpPr>
          <p:cNvPr id="102" name="Shape 102"/>
          <p:cNvSpPr txBox="1"/>
          <p:nvPr/>
        </p:nvSpPr>
        <p:spPr>
          <a:xfrm>
            <a:off x="6533678" y="1547925"/>
            <a:ext cx="50691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p:txBody>
      </p:sp>
      <p:sp>
        <p:nvSpPr>
          <p:cNvPr id="103" name="Shape 103"/>
          <p:cNvSpPr txBox="1"/>
          <p:nvPr/>
        </p:nvSpPr>
        <p:spPr>
          <a:xfrm>
            <a:off x="522389" y="1045040"/>
            <a:ext cx="11397299" cy="78059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endParaRPr/>
          </a:p>
        </p:txBody>
      </p:sp>
      <p:sp>
        <p:nvSpPr>
          <p:cNvPr id="104" name="Shape 104"/>
          <p:cNvSpPr txBox="1">
            <a:spLocks noGrp="1"/>
          </p:cNvSpPr>
          <p:nvPr>
            <p:ph type="body" idx="1"/>
          </p:nvPr>
        </p:nvSpPr>
        <p:spPr>
          <a:xfrm>
            <a:off x="594000" y="4249975"/>
            <a:ext cx="6271800" cy="1867200"/>
          </a:xfrm>
          <a:prstGeom prst="rect">
            <a:avLst/>
          </a:prstGeom>
          <a:noFill/>
          <a:ln>
            <a:noFill/>
          </a:ln>
        </p:spPr>
        <p:txBody>
          <a:bodyPr lIns="91425" tIns="45700" rIns="91425" bIns="45700" anchor="t" anchorCtr="0">
            <a:noAutofit/>
          </a:bodyPr>
          <a:lstStyle/>
          <a:p>
            <a:pPr marL="228600" marR="0" lvl="0" indent="-12700" algn="l" rtl="0">
              <a:lnSpc>
                <a:spcPct val="90000"/>
              </a:lnSpc>
              <a:spcBef>
                <a:spcPts val="0"/>
              </a:spcBef>
              <a:spcAft>
                <a:spcPts val="0"/>
              </a:spcAft>
              <a:buClr>
                <a:schemeClr val="dk1"/>
              </a:buClr>
              <a:buSzPct val="100000"/>
              <a:buFont typeface="Arial"/>
              <a:buChar char="•"/>
            </a:pPr>
            <a:r>
              <a:rPr lang="en-US" sz="1200" b="0" i="0" u="none" strike="noStrike" cap="none" dirty="0">
                <a:solidFill>
                  <a:schemeClr val="dk1"/>
                </a:solidFill>
                <a:latin typeface="Calibri"/>
                <a:ea typeface="Calibri"/>
                <a:cs typeface="Calibri"/>
                <a:sym typeface="Calibri"/>
              </a:rPr>
              <a:t>Accomplishments last </a:t>
            </a:r>
            <a:r>
              <a:rPr lang="en-US" sz="1200" b="0" i="0" u="none" strike="noStrike" cap="none" dirty="0" smtClean="0">
                <a:solidFill>
                  <a:schemeClr val="dk1"/>
                </a:solidFill>
                <a:latin typeface="Calibri"/>
                <a:ea typeface="Calibri"/>
                <a:cs typeface="Calibri"/>
                <a:sym typeface="Calibri"/>
              </a:rPr>
              <a:t>week:</a:t>
            </a:r>
          </a:p>
          <a:p>
            <a:pPr lvl="1" indent="-12700">
              <a:spcBef>
                <a:spcPts val="0"/>
              </a:spcBef>
            </a:pPr>
            <a:r>
              <a:rPr lang="en-US" sz="1200" dirty="0" smtClean="0"/>
              <a:t>For </a:t>
            </a:r>
            <a:r>
              <a:rPr lang="en-US" sz="1200" dirty="0"/>
              <a:t>given input image from CPU, Convolution/Pooling layer work as </a:t>
            </a:r>
            <a:r>
              <a:rPr lang="en-US" sz="1200" dirty="0" smtClean="0"/>
              <a:t>expected</a:t>
            </a:r>
          </a:p>
          <a:p>
            <a:pPr lvl="1" indent="-12700">
              <a:spcBef>
                <a:spcPts val="0"/>
              </a:spcBef>
            </a:pPr>
            <a:r>
              <a:rPr lang="en-US" sz="1200" dirty="0" smtClean="0"/>
              <a:t>For </a:t>
            </a:r>
            <a:r>
              <a:rPr lang="en-US" sz="1200" dirty="0"/>
              <a:t>router/controller/</a:t>
            </a:r>
            <a:r>
              <a:rPr lang="en-US" sz="1200" dirty="0" err="1"/>
              <a:t>convo</a:t>
            </a:r>
            <a:r>
              <a:rPr lang="en-US" sz="1200" dirty="0"/>
              <a:t>/pooling/BRAM, Individual/Integrated Test Benches design, synthesis, integration </a:t>
            </a:r>
            <a:r>
              <a:rPr lang="en-US" sz="1200" dirty="0" smtClean="0"/>
              <a:t>done</a:t>
            </a:r>
          </a:p>
          <a:p>
            <a:pPr lvl="1" indent="-12700">
              <a:spcBef>
                <a:spcPts val="0"/>
              </a:spcBef>
            </a:pPr>
            <a:r>
              <a:rPr lang="en-US" altLang="zh-CN" sz="1200" dirty="0" smtClean="0"/>
              <a:t>Fully</a:t>
            </a:r>
            <a:r>
              <a:rPr lang="zh-CN" altLang="en-US" sz="1200" dirty="0" smtClean="0"/>
              <a:t> </a:t>
            </a:r>
            <a:r>
              <a:rPr lang="en-US" altLang="zh-CN" sz="1200" dirty="0" smtClean="0"/>
              <a:t>connected</a:t>
            </a:r>
            <a:r>
              <a:rPr lang="zh-CN" altLang="en-US" sz="1200" dirty="0" smtClean="0"/>
              <a:t> </a:t>
            </a:r>
            <a:r>
              <a:rPr lang="en-US" altLang="zh-CN" sz="1200" dirty="0" smtClean="0"/>
              <a:t>layer</a:t>
            </a:r>
            <a:r>
              <a:rPr lang="zh-CN" altLang="en-US" sz="1200" dirty="0" smtClean="0"/>
              <a:t> </a:t>
            </a:r>
            <a:r>
              <a:rPr lang="en-US" altLang="zh-CN" sz="1200" dirty="0" smtClean="0"/>
              <a:t>is</a:t>
            </a:r>
            <a:r>
              <a:rPr lang="zh-CN" altLang="en-US" sz="1200" dirty="0" smtClean="0"/>
              <a:t> </a:t>
            </a:r>
            <a:r>
              <a:rPr lang="en-US" altLang="zh-CN" sz="1200" dirty="0" smtClean="0"/>
              <a:t>in-progress</a:t>
            </a:r>
          </a:p>
          <a:p>
            <a:pPr lvl="1" indent="-12700">
              <a:spcBef>
                <a:spcPts val="0"/>
              </a:spcBef>
            </a:pPr>
            <a:endParaRPr lang="en-US" sz="1200" dirty="0"/>
          </a:p>
          <a:p>
            <a:pPr lvl="0" indent="215900" rtl="0">
              <a:spcBef>
                <a:spcPts val="0"/>
              </a:spcBef>
              <a:buClr>
                <a:schemeClr val="dk1"/>
              </a:buClr>
              <a:buSzPct val="100000"/>
              <a:buFont typeface="Arial"/>
              <a:buChar char="•"/>
            </a:pPr>
            <a:r>
              <a:rPr lang="en-US" sz="1200" b="0" i="0" u="none" strike="noStrike" cap="none" dirty="0">
                <a:solidFill>
                  <a:schemeClr val="dk1"/>
                </a:solidFill>
                <a:latin typeface="Calibri"/>
                <a:ea typeface="Calibri"/>
                <a:cs typeface="Calibri"/>
                <a:sym typeface="Calibri"/>
              </a:rPr>
              <a:t>Working on this week:</a:t>
            </a:r>
          </a:p>
          <a:p>
            <a:pPr marL="685800" marR="0" lvl="1" indent="-152400" algn="l" rtl="0">
              <a:lnSpc>
                <a:spcPct val="90000"/>
              </a:lnSpc>
              <a:spcBef>
                <a:spcPts val="500"/>
              </a:spcBef>
              <a:spcAft>
                <a:spcPts val="0"/>
              </a:spcAft>
              <a:buClr>
                <a:schemeClr val="dk1"/>
              </a:buClr>
              <a:buSzPct val="100000"/>
              <a:buFont typeface="Arial"/>
              <a:buChar char="•"/>
            </a:pPr>
            <a:r>
              <a:rPr lang="en-US" sz="1200" dirty="0"/>
              <a:t>AXI bus for communication between CPU and FPGA</a:t>
            </a:r>
          </a:p>
          <a:p>
            <a:pPr marL="685800" marR="0" lvl="1" indent="-152400" algn="l" rtl="0">
              <a:lnSpc>
                <a:spcPct val="90000"/>
              </a:lnSpc>
              <a:spcBef>
                <a:spcPts val="500"/>
              </a:spcBef>
              <a:spcAft>
                <a:spcPts val="0"/>
              </a:spcAft>
              <a:buClr>
                <a:schemeClr val="dk1"/>
              </a:buClr>
              <a:buSzPct val="100000"/>
              <a:buFont typeface="Arial"/>
              <a:buChar char="•"/>
            </a:pPr>
            <a:r>
              <a:rPr lang="en-US" sz="1200" dirty="0"/>
              <a:t>Performance boosting with constraints</a:t>
            </a:r>
          </a:p>
        </p:txBody>
      </p:sp>
      <p:sp>
        <p:nvSpPr>
          <p:cNvPr id="105" name="Shape 105"/>
          <p:cNvSpPr txBox="1"/>
          <p:nvPr/>
        </p:nvSpPr>
        <p:spPr>
          <a:xfrm>
            <a:off x="7211825" y="4249975"/>
            <a:ext cx="4752900" cy="1730400"/>
          </a:xfrm>
          <a:prstGeom prst="rect">
            <a:avLst/>
          </a:prstGeom>
          <a:noFill/>
          <a:ln>
            <a:noFill/>
          </a:ln>
        </p:spPr>
        <p:txBody>
          <a:bodyPr lIns="91425" tIns="45700" rIns="91425" bIns="45700" anchor="t" anchorCtr="0">
            <a:noAutofit/>
          </a:bodyPr>
          <a:lstStyle/>
          <a:p>
            <a:pPr marL="228600" marR="0" lvl="0" indent="-127000" algn="l" rtl="0">
              <a:lnSpc>
                <a:spcPct val="90000"/>
              </a:lnSpc>
              <a:spcBef>
                <a:spcPts val="0"/>
              </a:spcBef>
              <a:spcAft>
                <a:spcPts val="0"/>
              </a:spcAft>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Challenges/ Difficulties / Needs in </a:t>
            </a:r>
            <a:r>
              <a:rPr lang="en-US" sz="1200">
                <a:solidFill>
                  <a:schemeClr val="dk1"/>
                </a:solidFill>
                <a:latin typeface="Calibri"/>
                <a:ea typeface="Calibri"/>
                <a:cs typeface="Calibri"/>
                <a:sym typeface="Calibri"/>
              </a:rPr>
              <a:t>Integration Testing</a:t>
            </a:r>
          </a:p>
          <a:p>
            <a:pPr marL="685800" lvl="1" indent="-152400" rtl="0">
              <a:lnSpc>
                <a:spcPct val="90000"/>
              </a:lnSpc>
              <a:spcBef>
                <a:spcPts val="500"/>
              </a:spcBef>
              <a:buClr>
                <a:schemeClr val="dk1"/>
              </a:buClr>
              <a:buSzPct val="100000"/>
              <a:buChar char="•"/>
            </a:pPr>
            <a:r>
              <a:rPr lang="en-US" sz="1200">
                <a:solidFill>
                  <a:schemeClr val="dk1"/>
                </a:solidFill>
                <a:latin typeface="Calibri"/>
                <a:ea typeface="Calibri"/>
                <a:cs typeface="Calibri"/>
                <a:sym typeface="Calibri"/>
              </a:rPr>
              <a:t>Floating-point to (16-bit) fixed-point data conversion</a:t>
            </a:r>
          </a:p>
          <a:p>
            <a:pPr marL="685800" lvl="1" indent="-152400" rtl="0">
              <a:lnSpc>
                <a:spcPct val="90000"/>
              </a:lnSpc>
              <a:spcBef>
                <a:spcPts val="500"/>
              </a:spcBef>
              <a:buClr>
                <a:schemeClr val="dk1"/>
              </a:buClr>
              <a:buSzPct val="100000"/>
              <a:buFont typeface="Calibri"/>
              <a:buChar char="•"/>
            </a:pPr>
            <a:r>
              <a:rPr lang="en-US" sz="1200">
                <a:solidFill>
                  <a:schemeClr val="dk1"/>
                </a:solidFill>
                <a:latin typeface="Calibri"/>
                <a:ea typeface="Calibri"/>
                <a:cs typeface="Calibri"/>
                <a:sym typeface="Calibri"/>
              </a:rPr>
              <a:t>Data/weight address calculation </a:t>
            </a:r>
          </a:p>
          <a:p>
            <a:pPr marL="457200" lvl="0" indent="0" rtl="0">
              <a:lnSpc>
                <a:spcPct val="90000"/>
              </a:lnSpc>
              <a:spcBef>
                <a:spcPts val="500"/>
              </a:spcBef>
              <a:buNone/>
            </a:pPr>
            <a:endParaRPr sz="1200">
              <a:solidFill>
                <a:schemeClr val="dk1"/>
              </a:solidFill>
              <a:latin typeface="Calibri"/>
              <a:ea typeface="Calibri"/>
              <a:cs typeface="Calibri"/>
              <a:sym typeface="Calibri"/>
            </a:endParaRPr>
          </a:p>
        </p:txBody>
      </p:sp>
      <p:sp>
        <p:nvSpPr>
          <p:cNvPr id="106" name="Shape 106"/>
          <p:cNvSpPr txBox="1"/>
          <p:nvPr/>
        </p:nvSpPr>
        <p:spPr>
          <a:xfrm>
            <a:off x="11421657" y="0"/>
            <a:ext cx="713657" cy="369332"/>
          </a:xfrm>
          <a:prstGeom prst="rect">
            <a:avLst/>
          </a:prstGeom>
          <a:gradFill>
            <a:gsLst>
              <a:gs pos="0">
                <a:srgbClr val="A6B6DE"/>
              </a:gs>
              <a:gs pos="50000">
                <a:srgbClr val="98AAD9"/>
              </a:gs>
              <a:gs pos="100000">
                <a:srgbClr val="859CD7"/>
              </a:gs>
            </a:gsLst>
            <a:lin ang="5400000" scaled="0"/>
          </a:gradFill>
          <a:ln w="9525" cap="flat" cmpd="sng">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0" i="0" u="none" strike="noStrike" cap="none">
                <a:solidFill>
                  <a:schemeClr val="dk1"/>
                </a:solidFill>
                <a:latin typeface="Calibri"/>
                <a:ea typeface="Calibri"/>
                <a:cs typeface="Calibri"/>
                <a:sym typeface="Calibri"/>
              </a:rPr>
              <a:t>2 min</a:t>
            </a:r>
          </a:p>
        </p:txBody>
      </p:sp>
      <p:pic>
        <p:nvPicPr>
          <p:cNvPr id="107" name="Shape 107"/>
          <p:cNvPicPr preferRelativeResize="0"/>
          <p:nvPr/>
        </p:nvPicPr>
        <p:blipFill>
          <a:blip r:embed="rId3">
            <a:alphaModFix/>
          </a:blip>
          <a:stretch>
            <a:fillRect/>
          </a:stretch>
        </p:blipFill>
        <p:spPr>
          <a:xfrm>
            <a:off x="594000" y="1151174"/>
            <a:ext cx="10689576" cy="3039799"/>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r>
              <a:rPr lang="en-US" spc="-1" dirty="0">
                <a:solidFill>
                  <a:srgbClr val="000000"/>
                </a:solidFill>
                <a:uFill>
                  <a:solidFill>
                    <a:srgbClr val="FFFFFF"/>
                  </a:solidFill>
                </a:uFill>
              </a:rPr>
              <a:t>Fully connected </a:t>
            </a:r>
            <a:r>
              <a:rPr lang="en-US" spc="-1" dirty="0" smtClean="0">
                <a:solidFill>
                  <a:srgbClr val="000000"/>
                </a:solidFill>
                <a:uFill>
                  <a:solidFill>
                    <a:srgbClr val="FFFFFF"/>
                  </a:solidFill>
                </a:uFill>
              </a:rPr>
              <a:t>layer</a:t>
            </a:r>
            <a:r>
              <a:rPr lang="zh-CN" altLang="en-US" spc="-1" dirty="0" smtClean="0">
                <a:solidFill>
                  <a:srgbClr val="000000"/>
                </a:solidFill>
                <a:uFill>
                  <a:solidFill>
                    <a:srgbClr val="FFFFFF"/>
                  </a:solidFill>
                </a:uFill>
              </a:rPr>
              <a:t> </a:t>
            </a:r>
            <a:r>
              <a:rPr lang="en-US" altLang="zh-CN" spc="-1" dirty="0" smtClean="0">
                <a:solidFill>
                  <a:srgbClr val="000000"/>
                </a:solidFill>
                <a:uFill>
                  <a:solidFill>
                    <a:srgbClr val="FFFFFF"/>
                  </a:solidFill>
                </a:uFill>
              </a:rPr>
              <a:t>(</a:t>
            </a:r>
            <a:r>
              <a:rPr lang="en-US" altLang="zh-CN" spc="-1" dirty="0">
                <a:solidFill>
                  <a:srgbClr val="000000"/>
                </a:solidFill>
                <a:uFill>
                  <a:solidFill>
                    <a:srgbClr val="FFFFFF"/>
                  </a:solidFill>
                </a:uFill>
              </a:rPr>
              <a:t>Optional</a:t>
            </a:r>
            <a:r>
              <a:rPr lang="zh-CN" altLang="en-US" spc="-1" dirty="0">
                <a:solidFill>
                  <a:srgbClr val="000000"/>
                </a:solidFill>
                <a:uFill>
                  <a:solidFill>
                    <a:srgbClr val="FFFFFF"/>
                  </a:solidFill>
                </a:uFill>
              </a:rPr>
              <a:t> </a:t>
            </a:r>
            <a:r>
              <a:rPr lang="en-US" altLang="zh-CN" spc="-1" dirty="0">
                <a:solidFill>
                  <a:srgbClr val="000000"/>
                </a:solidFill>
                <a:uFill>
                  <a:solidFill>
                    <a:srgbClr val="FFFFFF"/>
                  </a:solidFill>
                </a:uFill>
              </a:rPr>
              <a:t>Feature)</a:t>
            </a:r>
            <a:endParaRPr lang="en-US" sz="1400" spc="-1" dirty="0">
              <a:solidFill>
                <a:srgbClr val="000000"/>
              </a:solidFill>
              <a:uFill>
                <a:solidFill>
                  <a:srgbClr val="FFFFFF"/>
                </a:solidFill>
              </a:uFill>
              <a:latin typeface="Arial"/>
            </a:endParaRPr>
          </a:p>
        </p:txBody>
      </p:sp>
      <p:sp>
        <p:nvSpPr>
          <p:cNvPr id="139" name="Shape 139"/>
          <p:cNvSpPr txBox="1">
            <a:spLocks noGrp="1"/>
          </p:cNvSpPr>
          <p:nvPr>
            <p:ph type="body" idx="1"/>
          </p:nvPr>
        </p:nvSpPr>
        <p:spPr>
          <a:xfrm>
            <a:off x="838199" y="1582054"/>
            <a:ext cx="6334125" cy="4475846"/>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dirty="0"/>
              <a:t>Function</a:t>
            </a:r>
            <a:r>
              <a:rPr lang="en-US" dirty="0" smtClean="0"/>
              <a:t>:</a:t>
            </a:r>
          </a:p>
          <a:p>
            <a:pPr lvl="1" indent="-228600">
              <a:lnSpc>
                <a:spcPct val="80000"/>
              </a:lnSpc>
              <a:spcBef>
                <a:spcPts val="0"/>
              </a:spcBef>
            </a:pPr>
            <a:r>
              <a:rPr lang="en-US" altLang="zh-CN" dirty="0" err="1" smtClean="0"/>
              <a:t>Softmax</a:t>
            </a:r>
            <a:r>
              <a:rPr lang="en-US" altLang="zh-CN" dirty="0" smtClean="0"/>
              <a:t>:</a:t>
            </a:r>
          </a:p>
          <a:p>
            <a:pPr lvl="2" indent="-228600">
              <a:lnSpc>
                <a:spcPct val="80000"/>
              </a:lnSpc>
              <a:spcBef>
                <a:spcPts val="0"/>
              </a:spcBef>
            </a:pPr>
            <a:r>
              <a:rPr lang="en-US" altLang="zh-CN" dirty="0" smtClean="0"/>
              <a:t>Preloading </a:t>
            </a:r>
            <a:r>
              <a:rPr lang="en-US" altLang="zh-CN" dirty="0"/>
              <a:t>a BRAM </a:t>
            </a:r>
            <a:r>
              <a:rPr lang="en-US" altLang="zh-CN" dirty="0" smtClean="0"/>
              <a:t>with</a:t>
            </a:r>
            <a:r>
              <a:rPr lang="zh-CN" altLang="en-US" dirty="0" smtClean="0"/>
              <a:t> </a:t>
            </a:r>
            <a:r>
              <a:rPr lang="en-US" altLang="zh-CN" dirty="0" smtClean="0"/>
              <a:t>512</a:t>
            </a:r>
            <a:r>
              <a:rPr lang="zh-CN" altLang="en-US" dirty="0" smtClean="0"/>
              <a:t> </a:t>
            </a:r>
            <a:r>
              <a:rPr lang="en-US" altLang="zh-CN" dirty="0" smtClean="0"/>
              <a:t>fixed-point</a:t>
            </a:r>
            <a:r>
              <a:rPr lang="zh-CN" altLang="en-US" dirty="0" smtClean="0"/>
              <a:t> </a:t>
            </a:r>
            <a:r>
              <a:rPr lang="en-US" altLang="zh-CN" dirty="0" smtClean="0"/>
              <a:t>exponential values.</a:t>
            </a:r>
          </a:p>
          <a:p>
            <a:pPr lvl="2" indent="-228600">
              <a:lnSpc>
                <a:spcPct val="80000"/>
              </a:lnSpc>
              <a:spcBef>
                <a:spcPts val="0"/>
              </a:spcBef>
            </a:pPr>
            <a:r>
              <a:rPr lang="en-US" altLang="zh-CN" dirty="0" smtClean="0"/>
              <a:t>Another </a:t>
            </a:r>
            <a:r>
              <a:rPr lang="en-US" altLang="zh-CN" dirty="0"/>
              <a:t>BRAM is used to store the exponential of the output of the convolution for </a:t>
            </a:r>
            <a:r>
              <a:rPr lang="en-US" altLang="zh-CN" dirty="0" err="1"/>
              <a:t>Softmax</a:t>
            </a:r>
            <a:r>
              <a:rPr lang="en-US" altLang="zh-CN" dirty="0"/>
              <a:t> calculation </a:t>
            </a:r>
            <a:r>
              <a:rPr lang="en-US" altLang="zh-CN" dirty="0" smtClean="0"/>
              <a:t>later.</a:t>
            </a:r>
            <a:endParaRPr lang="en-US" altLang="zh-CN" dirty="0"/>
          </a:p>
          <a:p>
            <a:pPr lvl="2" indent="-228600">
              <a:lnSpc>
                <a:spcPct val="80000"/>
              </a:lnSpc>
              <a:spcBef>
                <a:spcPts val="0"/>
              </a:spcBef>
            </a:pPr>
            <a:r>
              <a:rPr lang="en-US" altLang="zh-CN" dirty="0"/>
              <a:t>A register is used to accumulate the sum of all outputs for </a:t>
            </a:r>
            <a:r>
              <a:rPr lang="en-US" altLang="zh-CN" dirty="0" err="1" smtClean="0"/>
              <a:t>Softmax</a:t>
            </a:r>
            <a:r>
              <a:rPr lang="en-US" altLang="zh-CN" dirty="0" smtClean="0"/>
              <a:t>.</a:t>
            </a:r>
          </a:p>
          <a:p>
            <a:pPr lvl="1" indent="-228600">
              <a:lnSpc>
                <a:spcPct val="80000"/>
              </a:lnSpc>
              <a:spcBef>
                <a:spcPts val="0"/>
              </a:spcBef>
            </a:pPr>
            <a:r>
              <a:rPr lang="en-US" altLang="zh-CN" dirty="0" err="1" smtClean="0"/>
              <a:t>ReLU</a:t>
            </a:r>
            <a:endParaRPr lang="en-US" altLang="zh-CN" dirty="0" smtClean="0"/>
          </a:p>
          <a:p>
            <a:pPr lvl="1" indent="-228600">
              <a:lnSpc>
                <a:spcPct val="80000"/>
              </a:lnSpc>
              <a:spcBef>
                <a:spcPts val="0"/>
              </a:spcBef>
            </a:pPr>
            <a:r>
              <a:rPr lang="en-US" altLang="zh-CN" dirty="0"/>
              <a:t>Selection between </a:t>
            </a:r>
            <a:r>
              <a:rPr lang="en-US" altLang="zh-CN" dirty="0" err="1"/>
              <a:t>ReLu</a:t>
            </a:r>
            <a:r>
              <a:rPr lang="en-US" altLang="zh-CN" dirty="0"/>
              <a:t> and </a:t>
            </a:r>
            <a:r>
              <a:rPr lang="en-US" altLang="zh-CN" dirty="0" err="1"/>
              <a:t>SoftMax</a:t>
            </a:r>
            <a:r>
              <a:rPr lang="en-US" altLang="zh-CN" dirty="0"/>
              <a:t> </a:t>
            </a:r>
            <a:r>
              <a:rPr lang="en-US" altLang="zh-CN" dirty="0" smtClean="0"/>
              <a:t>function</a:t>
            </a:r>
          </a:p>
          <a:p>
            <a:pPr lvl="2" indent="-228600">
              <a:lnSpc>
                <a:spcPct val="80000"/>
              </a:lnSpc>
              <a:spcBef>
                <a:spcPts val="0"/>
              </a:spcBef>
            </a:pPr>
            <a:endParaRPr lang="en-US" altLang="zh-CN" dirty="0" smtClean="0"/>
          </a:p>
          <a:p>
            <a:pPr lvl="1" indent="-228600">
              <a:lnSpc>
                <a:spcPct val="80000"/>
              </a:lnSpc>
              <a:spcBef>
                <a:spcPts val="0"/>
              </a:spcBef>
            </a:pPr>
            <a:endParaRPr lang="en-US" dirty="0"/>
          </a:p>
        </p:txBody>
      </p:sp>
      <p:sp>
        <p:nvSpPr>
          <p:cNvPr id="140" name="Shape 140"/>
          <p:cNvSpPr txBox="1"/>
          <p:nvPr/>
        </p:nvSpPr>
        <p:spPr>
          <a:xfrm>
            <a:off x="11421657" y="0"/>
            <a:ext cx="713700" cy="369300"/>
          </a:xfrm>
          <a:prstGeom prst="rect">
            <a:avLst/>
          </a:prstGeom>
          <a:gradFill>
            <a:gsLst>
              <a:gs pos="0">
                <a:srgbClr val="A6B6DE"/>
              </a:gs>
              <a:gs pos="50000">
                <a:srgbClr val="98AAD9"/>
              </a:gs>
              <a:gs pos="100000">
                <a:srgbClr val="859CD7"/>
              </a:gs>
            </a:gsLst>
            <a:lin ang="5400012" scaled="0"/>
          </a:gradFill>
          <a:ln w="9525" cap="flat" cmpd="sng">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0" i="0" u="none" strike="noStrike" cap="none">
                <a:solidFill>
                  <a:schemeClr val="dk1"/>
                </a:solidFill>
                <a:latin typeface="Calibri"/>
                <a:ea typeface="Calibri"/>
                <a:cs typeface="Calibri"/>
                <a:sym typeface="Calibri"/>
              </a:rPr>
              <a:t>2 min</a:t>
            </a:r>
          </a:p>
        </p:txBody>
      </p:sp>
      <p:pic>
        <p:nvPicPr>
          <p:cNvPr id="7" name="Picture 2"/>
          <p:cNvPicPr/>
          <p:nvPr/>
        </p:nvPicPr>
        <p:blipFill>
          <a:blip r:embed="rId3"/>
          <a:stretch/>
        </p:blipFill>
        <p:spPr>
          <a:xfrm>
            <a:off x="7172324" y="2907754"/>
            <a:ext cx="4742310" cy="3840176"/>
          </a:xfrm>
          <a:prstGeom prst="rect">
            <a:avLst/>
          </a:prstGeom>
          <a:ln>
            <a:noFill/>
          </a:ln>
        </p:spPr>
      </p:pic>
    </p:spTree>
    <p:extLst>
      <p:ext uri="{BB962C8B-B14F-4D97-AF65-F5344CB8AC3E}">
        <p14:creationId xmlns:p14="http://schemas.microsoft.com/office/powerpoint/2010/main" val="1810993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822960" y="365040"/>
            <a:ext cx="10515240" cy="1325160"/>
          </a:xfrm>
          <a:prstGeom prst="rect">
            <a:avLst/>
          </a:prstGeom>
          <a:noFill/>
          <a:ln>
            <a:noFill/>
          </a:ln>
        </p:spPr>
        <p:txBody>
          <a:bodyPr anchor="ctr"/>
          <a:lstStyle/>
          <a:p>
            <a:pPr>
              <a:lnSpc>
                <a:spcPct val="90000"/>
              </a:lnSpc>
            </a:pPr>
            <a:r>
              <a:rPr lang="en-US" sz="4400" b="0" strike="noStrike" spc="-1" dirty="0" smtClean="0">
                <a:solidFill>
                  <a:srgbClr val="000000"/>
                </a:solidFill>
                <a:uFill>
                  <a:solidFill>
                    <a:srgbClr val="FFFFFF"/>
                  </a:solidFill>
                </a:uFill>
                <a:latin typeface="Calibri"/>
                <a:ea typeface="Calibri"/>
              </a:rPr>
              <a:t>Fully </a:t>
            </a:r>
            <a:r>
              <a:rPr lang="en-US" sz="4400" b="0" strike="noStrike" spc="-1" dirty="0">
                <a:solidFill>
                  <a:srgbClr val="000000"/>
                </a:solidFill>
                <a:uFill>
                  <a:solidFill>
                    <a:srgbClr val="FFFFFF"/>
                  </a:solidFill>
                </a:uFill>
                <a:latin typeface="Calibri"/>
                <a:ea typeface="Calibri"/>
              </a:rPr>
              <a:t>connected </a:t>
            </a:r>
            <a:r>
              <a:rPr lang="en-US" sz="4400" b="0" strike="noStrike" spc="-1" dirty="0" smtClean="0">
                <a:solidFill>
                  <a:srgbClr val="000000"/>
                </a:solidFill>
                <a:uFill>
                  <a:solidFill>
                    <a:srgbClr val="FFFFFF"/>
                  </a:solidFill>
                </a:uFill>
                <a:latin typeface="Calibri"/>
                <a:ea typeface="Calibri"/>
              </a:rPr>
              <a:t>layer</a:t>
            </a:r>
            <a:r>
              <a:rPr lang="zh-CN" altLang="en-US" sz="4400" b="0" strike="noStrike" spc="-1" dirty="0" smtClean="0">
                <a:solidFill>
                  <a:srgbClr val="000000"/>
                </a:solidFill>
                <a:uFill>
                  <a:solidFill>
                    <a:srgbClr val="FFFFFF"/>
                  </a:solidFill>
                </a:uFill>
                <a:latin typeface="Calibri"/>
                <a:ea typeface="Calibri"/>
              </a:rPr>
              <a:t> </a:t>
            </a:r>
            <a:r>
              <a:rPr lang="en-US" altLang="zh-CN" sz="4400" b="0" strike="noStrike" spc="-1" dirty="0" smtClean="0">
                <a:solidFill>
                  <a:srgbClr val="000000"/>
                </a:solidFill>
                <a:uFill>
                  <a:solidFill>
                    <a:srgbClr val="FFFFFF"/>
                  </a:solidFill>
                </a:uFill>
                <a:latin typeface="Calibri"/>
                <a:ea typeface="Calibri"/>
              </a:rPr>
              <a:t>(Optional</a:t>
            </a:r>
            <a:r>
              <a:rPr lang="zh-CN" altLang="en-US" sz="4400" b="0" strike="noStrike" spc="-1" dirty="0" smtClean="0">
                <a:solidFill>
                  <a:srgbClr val="000000"/>
                </a:solidFill>
                <a:uFill>
                  <a:solidFill>
                    <a:srgbClr val="FFFFFF"/>
                  </a:solidFill>
                </a:uFill>
                <a:latin typeface="Calibri"/>
                <a:ea typeface="Calibri"/>
              </a:rPr>
              <a:t> </a:t>
            </a:r>
            <a:r>
              <a:rPr lang="en-US" altLang="zh-CN" sz="4400" b="0" strike="noStrike" spc="-1" dirty="0" smtClean="0">
                <a:solidFill>
                  <a:srgbClr val="000000"/>
                </a:solidFill>
                <a:uFill>
                  <a:solidFill>
                    <a:srgbClr val="FFFFFF"/>
                  </a:solidFill>
                </a:uFill>
                <a:latin typeface="Calibri"/>
                <a:ea typeface="Calibri"/>
              </a:rPr>
              <a:t>Feature)</a:t>
            </a:r>
            <a:endParaRPr lang="en-US" sz="1400" b="0" strike="noStrike" spc="-1" dirty="0">
              <a:solidFill>
                <a:srgbClr val="000000"/>
              </a:solidFill>
              <a:uFill>
                <a:solidFill>
                  <a:srgbClr val="FFFFFF"/>
                </a:solidFill>
              </a:uFill>
              <a:latin typeface="Arial"/>
            </a:endParaRPr>
          </a:p>
        </p:txBody>
      </p:sp>
      <p:sp>
        <p:nvSpPr>
          <p:cNvPr id="83" name="TextShape 2"/>
          <p:cNvSpPr txBox="1"/>
          <p:nvPr/>
        </p:nvSpPr>
        <p:spPr>
          <a:xfrm>
            <a:off x="838080" y="1382040"/>
            <a:ext cx="10515240" cy="4594680"/>
          </a:xfrm>
          <a:prstGeom prst="rect">
            <a:avLst/>
          </a:prstGeom>
          <a:noFill/>
          <a:ln>
            <a:noFill/>
          </a:ln>
        </p:spPr>
        <p:txBody>
          <a:bodyPr/>
          <a:lstStyle/>
          <a:p>
            <a:pPr marL="457200" indent="-456840">
              <a:lnSpc>
                <a:spcPct val="80000"/>
              </a:lnSpc>
              <a:buClr>
                <a:srgbClr val="000000"/>
              </a:buClr>
              <a:buFont typeface="Arial"/>
              <a:buChar char="•"/>
            </a:pPr>
            <a:r>
              <a:rPr lang="en-US" sz="2800" b="0" strike="noStrike" spc="-1" dirty="0">
                <a:solidFill>
                  <a:srgbClr val="000000"/>
                </a:solidFill>
                <a:uFill>
                  <a:solidFill>
                    <a:srgbClr val="FFFFFF"/>
                  </a:solidFill>
                </a:uFill>
                <a:latin typeface="Calibri"/>
                <a:ea typeface="Calibri"/>
              </a:rPr>
              <a:t>280++ lines of code</a:t>
            </a:r>
            <a:endParaRPr lang="en-US" sz="1400" b="0" strike="noStrike" spc="-1" dirty="0">
              <a:solidFill>
                <a:srgbClr val="000000"/>
              </a:solidFill>
              <a:uFill>
                <a:solidFill>
                  <a:srgbClr val="FFFFFF"/>
                </a:solidFill>
              </a:uFill>
              <a:latin typeface="Arial"/>
            </a:endParaRPr>
          </a:p>
          <a:p>
            <a:pPr marL="457200" indent="-456840">
              <a:lnSpc>
                <a:spcPct val="80000"/>
              </a:lnSpc>
              <a:buClr>
                <a:srgbClr val="000000"/>
              </a:buClr>
              <a:buFont typeface="Arial"/>
              <a:buChar char="•"/>
            </a:pPr>
            <a:r>
              <a:rPr lang="en-US" sz="2800" b="0" strike="noStrike" spc="-1" dirty="0" err="1">
                <a:solidFill>
                  <a:srgbClr val="000000"/>
                </a:solidFill>
                <a:uFill>
                  <a:solidFill>
                    <a:srgbClr val="FFFFFF"/>
                  </a:solidFill>
                </a:uFill>
                <a:latin typeface="Calibri"/>
                <a:ea typeface="Calibri"/>
              </a:rPr>
              <a:t>ReLu</a:t>
            </a:r>
            <a:endParaRPr lang="en-US" sz="1400" b="0" strike="noStrike" spc="-1" dirty="0">
              <a:solidFill>
                <a:srgbClr val="000000"/>
              </a:solidFill>
              <a:uFill>
                <a:solidFill>
                  <a:srgbClr val="FFFFFF"/>
                </a:solidFill>
              </a:uFill>
              <a:latin typeface="Arial"/>
            </a:endParaRPr>
          </a:p>
          <a:p>
            <a:pPr>
              <a:lnSpc>
                <a:spcPct val="80000"/>
              </a:lnSpc>
            </a:pPr>
            <a:endParaRPr lang="en-US" sz="1400" b="0" strike="noStrike" spc="-1" dirty="0">
              <a:solidFill>
                <a:srgbClr val="000000"/>
              </a:solidFill>
              <a:uFill>
                <a:solidFill>
                  <a:srgbClr val="FFFFFF"/>
                </a:solidFill>
              </a:uFill>
              <a:latin typeface="Arial"/>
            </a:endParaRPr>
          </a:p>
          <a:p>
            <a:pPr>
              <a:lnSpc>
                <a:spcPct val="80000"/>
              </a:lnSpc>
            </a:pPr>
            <a:endParaRPr lang="en-US" sz="1400" b="0" strike="noStrike" spc="-1" dirty="0">
              <a:solidFill>
                <a:srgbClr val="000000"/>
              </a:solidFill>
              <a:uFill>
                <a:solidFill>
                  <a:srgbClr val="FFFFFF"/>
                </a:solidFill>
              </a:uFill>
              <a:latin typeface="Arial"/>
            </a:endParaRPr>
          </a:p>
          <a:p>
            <a:pPr>
              <a:lnSpc>
                <a:spcPct val="80000"/>
              </a:lnSpc>
            </a:pPr>
            <a:endParaRPr lang="en-US" sz="1400" b="0" strike="noStrike" spc="-1" dirty="0">
              <a:solidFill>
                <a:srgbClr val="000000"/>
              </a:solidFill>
              <a:uFill>
                <a:solidFill>
                  <a:srgbClr val="FFFFFF"/>
                </a:solidFill>
              </a:uFill>
              <a:latin typeface="Arial"/>
            </a:endParaRPr>
          </a:p>
          <a:p>
            <a:pPr marL="457200" indent="-456840">
              <a:lnSpc>
                <a:spcPct val="80000"/>
              </a:lnSpc>
              <a:buClr>
                <a:srgbClr val="000000"/>
              </a:buClr>
              <a:buFont typeface="Arial"/>
              <a:buChar char="•"/>
            </a:pPr>
            <a:r>
              <a:rPr lang="en-US" sz="2800" b="0" strike="noStrike" spc="-1" dirty="0">
                <a:solidFill>
                  <a:srgbClr val="000000"/>
                </a:solidFill>
                <a:uFill>
                  <a:solidFill>
                    <a:srgbClr val="FFFFFF"/>
                  </a:solidFill>
                </a:uFill>
                <a:latin typeface="Calibri"/>
                <a:ea typeface="Calibri"/>
              </a:rPr>
              <a:t>Preload Exponential LUT</a:t>
            </a:r>
            <a:endParaRPr lang="en-US" sz="1400" b="0" strike="noStrike" spc="-1" dirty="0">
              <a:solidFill>
                <a:srgbClr val="000000"/>
              </a:solidFill>
              <a:uFill>
                <a:solidFill>
                  <a:srgbClr val="FFFFFF"/>
                </a:solidFill>
              </a:uFill>
              <a:latin typeface="Arial"/>
            </a:endParaRPr>
          </a:p>
          <a:p>
            <a:pPr>
              <a:lnSpc>
                <a:spcPct val="80000"/>
              </a:lnSpc>
            </a:pPr>
            <a:endParaRPr lang="en-US" sz="1400" b="0" strike="noStrike" spc="-1" dirty="0">
              <a:solidFill>
                <a:srgbClr val="000000"/>
              </a:solidFill>
              <a:uFill>
                <a:solidFill>
                  <a:srgbClr val="FFFFFF"/>
                </a:solidFill>
              </a:uFill>
              <a:latin typeface="Arial"/>
            </a:endParaRPr>
          </a:p>
          <a:p>
            <a:pPr>
              <a:lnSpc>
                <a:spcPct val="80000"/>
              </a:lnSpc>
            </a:pPr>
            <a:endParaRPr lang="en-US" sz="1400" b="0" strike="noStrike" spc="-1" dirty="0">
              <a:solidFill>
                <a:srgbClr val="000000"/>
              </a:solidFill>
              <a:uFill>
                <a:solidFill>
                  <a:srgbClr val="FFFFFF"/>
                </a:solidFill>
              </a:uFill>
              <a:latin typeface="Arial"/>
            </a:endParaRPr>
          </a:p>
          <a:p>
            <a:pPr marL="457200" indent="-456840">
              <a:lnSpc>
                <a:spcPct val="80000"/>
              </a:lnSpc>
              <a:buClr>
                <a:srgbClr val="000000"/>
              </a:buClr>
              <a:buFont typeface="Arial"/>
              <a:buChar char="•"/>
            </a:pPr>
            <a:r>
              <a:rPr lang="en-US" sz="2800" b="0" strike="noStrike" spc="-1" dirty="0">
                <a:solidFill>
                  <a:srgbClr val="000000"/>
                </a:solidFill>
                <a:uFill>
                  <a:solidFill>
                    <a:srgbClr val="FFFFFF"/>
                  </a:solidFill>
                </a:uFill>
                <a:latin typeface="Calibri"/>
                <a:ea typeface="Calibri"/>
              </a:rPr>
              <a:t>Exponential conversion</a:t>
            </a:r>
            <a:endParaRPr lang="en-US" sz="1400" b="0" strike="noStrike" spc="-1" dirty="0">
              <a:solidFill>
                <a:srgbClr val="000000"/>
              </a:solidFill>
              <a:uFill>
                <a:solidFill>
                  <a:srgbClr val="FFFFFF"/>
                </a:solidFill>
              </a:uFill>
              <a:latin typeface="Arial"/>
            </a:endParaRPr>
          </a:p>
          <a:p>
            <a:pPr>
              <a:lnSpc>
                <a:spcPct val="80000"/>
              </a:lnSpc>
            </a:pPr>
            <a:endParaRPr lang="en-US" sz="1400" b="0" strike="noStrike" spc="-1" dirty="0">
              <a:solidFill>
                <a:srgbClr val="000000"/>
              </a:solidFill>
              <a:uFill>
                <a:solidFill>
                  <a:srgbClr val="FFFFFF"/>
                </a:solidFill>
              </a:uFill>
              <a:latin typeface="Arial"/>
            </a:endParaRPr>
          </a:p>
        </p:txBody>
      </p:sp>
      <p:sp>
        <p:nvSpPr>
          <p:cNvPr id="84" name="CustomShape 3"/>
          <p:cNvSpPr/>
          <p:nvPr/>
        </p:nvSpPr>
        <p:spPr>
          <a:xfrm>
            <a:off x="11421720" y="0"/>
            <a:ext cx="713160" cy="369000"/>
          </a:xfrm>
          <a:prstGeom prst="rect">
            <a:avLst/>
          </a:prstGeom>
          <a:gradFill>
            <a:gsLst>
              <a:gs pos="0">
                <a:srgbClr val="A6B6DE"/>
              </a:gs>
              <a:gs pos="50000">
                <a:srgbClr val="98AAD9"/>
              </a:gs>
              <a:gs pos="100000">
                <a:srgbClr val="859CD7"/>
              </a:gs>
            </a:gsLst>
            <a:lin ang="5400000"/>
          </a:gradFill>
          <a:ln w="9360">
            <a:solidFill>
              <a:schemeClr val="accent1"/>
            </a:solidFill>
            <a:miter/>
          </a:ln>
        </p:spPr>
        <p:style>
          <a:lnRef idx="0">
            <a:scrgbClr r="0" g="0" b="0"/>
          </a:lnRef>
          <a:fillRef idx="0">
            <a:scrgbClr r="0" g="0" b="0"/>
          </a:fillRef>
          <a:effectRef idx="0">
            <a:scrgbClr r="0" g="0" b="0"/>
          </a:effectRef>
          <a:fontRef idx="minor"/>
        </p:style>
        <p:txBody>
          <a:bodyPr/>
          <a:lstStyle/>
          <a:p>
            <a:pPr>
              <a:lnSpc>
                <a:spcPct val="100000"/>
              </a:lnSpc>
            </a:pPr>
            <a:r>
              <a:rPr lang="en-US" sz="1800" b="0" strike="noStrike" spc="-1">
                <a:solidFill>
                  <a:srgbClr val="000000"/>
                </a:solidFill>
                <a:uFill>
                  <a:solidFill>
                    <a:srgbClr val="FFFFFF"/>
                  </a:solidFill>
                </a:uFill>
                <a:latin typeface="Calibri"/>
                <a:ea typeface="Calibri"/>
              </a:rPr>
              <a:t>2 min</a:t>
            </a:r>
            <a:endParaRPr lang="en-US" sz="1800" b="0" strike="noStrike" spc="-1">
              <a:solidFill>
                <a:srgbClr val="000000"/>
              </a:solidFill>
              <a:uFill>
                <a:solidFill>
                  <a:srgbClr val="FFFFFF"/>
                </a:solidFill>
              </a:uFill>
              <a:latin typeface="Arial"/>
            </a:endParaRPr>
          </a:p>
        </p:txBody>
      </p:sp>
      <p:pic>
        <p:nvPicPr>
          <p:cNvPr id="85" name="Picture 3"/>
          <p:cNvPicPr/>
          <p:nvPr/>
        </p:nvPicPr>
        <p:blipFill>
          <a:blip r:embed="rId2"/>
          <a:stretch/>
        </p:blipFill>
        <p:spPr>
          <a:xfrm>
            <a:off x="240" y="5122080"/>
            <a:ext cx="12191760" cy="767520"/>
          </a:xfrm>
          <a:prstGeom prst="rect">
            <a:avLst/>
          </a:prstGeom>
          <a:ln>
            <a:noFill/>
          </a:ln>
        </p:spPr>
      </p:pic>
      <p:pic>
        <p:nvPicPr>
          <p:cNvPr id="86" name="Picture 5"/>
          <p:cNvPicPr/>
          <p:nvPr/>
        </p:nvPicPr>
        <p:blipFill>
          <a:blip r:embed="rId3"/>
          <a:srcRect r="5317"/>
          <a:stretch/>
        </p:blipFill>
        <p:spPr>
          <a:xfrm>
            <a:off x="240" y="3963960"/>
            <a:ext cx="12191760" cy="741960"/>
          </a:xfrm>
          <a:prstGeom prst="rect">
            <a:avLst/>
          </a:prstGeom>
          <a:ln>
            <a:noFill/>
          </a:ln>
        </p:spPr>
      </p:pic>
      <p:pic>
        <p:nvPicPr>
          <p:cNvPr id="87" name="Picture 3"/>
          <p:cNvPicPr/>
          <p:nvPr/>
        </p:nvPicPr>
        <p:blipFill>
          <a:blip r:embed="rId4"/>
          <a:stretch/>
        </p:blipFill>
        <p:spPr>
          <a:xfrm>
            <a:off x="360" y="2382120"/>
            <a:ext cx="12191760" cy="726840"/>
          </a:xfrm>
          <a:prstGeom prst="rect">
            <a:avLst/>
          </a:prstGeom>
          <a:ln>
            <a:noFill/>
          </a:ln>
        </p:spPr>
      </p:pic>
    </p:spTree>
    <p:extLst>
      <p:ext uri="{BB962C8B-B14F-4D97-AF65-F5344CB8AC3E}">
        <p14:creationId xmlns:p14="http://schemas.microsoft.com/office/powerpoint/2010/main" val="4529403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Convolution </a:t>
            </a:r>
            <a:r>
              <a:rPr lang="en-US"/>
              <a:t>layer - overview</a:t>
            </a:r>
          </a:p>
        </p:txBody>
      </p:sp>
      <p:sp>
        <p:nvSpPr>
          <p:cNvPr id="113" name="Shape 113"/>
          <p:cNvSpPr txBox="1">
            <a:spLocks noGrp="1"/>
          </p:cNvSpPr>
          <p:nvPr>
            <p:ph type="body" idx="1"/>
          </p:nvPr>
        </p:nvSpPr>
        <p:spPr>
          <a:xfrm>
            <a:off x="838200" y="1582055"/>
            <a:ext cx="10515600" cy="1325400"/>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a:t>Function: T</a:t>
            </a:r>
            <a:r>
              <a:rPr lang="en-US" sz="2800" b="0" i="0" u="none" strike="noStrike" cap="none">
                <a:solidFill>
                  <a:schemeClr val="dk1"/>
                </a:solidFill>
                <a:latin typeface="Calibri"/>
                <a:ea typeface="Calibri"/>
                <a:cs typeface="Calibri"/>
                <a:sym typeface="Calibri"/>
              </a:rPr>
              <a:t>o accelerate the computation of convolution of the kernels over the feature map </a:t>
            </a:r>
            <a:r>
              <a:rPr lang="en-US"/>
              <a:t>with FPGA resources</a:t>
            </a:r>
            <a:r>
              <a:rPr lang="en-US" sz="2800" b="0" i="0" u="none" strike="noStrike" cap="none">
                <a:solidFill>
                  <a:schemeClr val="dk1"/>
                </a:solidFill>
                <a:latin typeface="Calibri"/>
                <a:ea typeface="Calibri"/>
                <a:cs typeface="Calibri"/>
                <a:sym typeface="Calibri"/>
              </a:rPr>
              <a:t>.</a:t>
            </a:r>
          </a:p>
        </p:txBody>
      </p:sp>
      <p:sp>
        <p:nvSpPr>
          <p:cNvPr id="114" name="Shape 114"/>
          <p:cNvSpPr txBox="1"/>
          <p:nvPr/>
        </p:nvSpPr>
        <p:spPr>
          <a:xfrm>
            <a:off x="11421657" y="0"/>
            <a:ext cx="713657" cy="369332"/>
          </a:xfrm>
          <a:prstGeom prst="rect">
            <a:avLst/>
          </a:prstGeom>
          <a:gradFill>
            <a:gsLst>
              <a:gs pos="0">
                <a:srgbClr val="A6B6DE"/>
              </a:gs>
              <a:gs pos="50000">
                <a:srgbClr val="98AAD9"/>
              </a:gs>
              <a:gs pos="100000">
                <a:srgbClr val="859CD7"/>
              </a:gs>
            </a:gsLst>
            <a:lin ang="5400000" scaled="0"/>
          </a:gradFill>
          <a:ln w="9525" cap="flat" cmpd="sng">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0" i="0" u="none" strike="noStrike" cap="none">
                <a:solidFill>
                  <a:schemeClr val="dk1"/>
                </a:solidFill>
                <a:latin typeface="Calibri"/>
                <a:ea typeface="Calibri"/>
                <a:cs typeface="Calibri"/>
                <a:sym typeface="Calibri"/>
              </a:rPr>
              <a:t>2 min</a:t>
            </a:r>
          </a:p>
        </p:txBody>
      </p:sp>
      <p:sp>
        <p:nvSpPr>
          <p:cNvPr id="115" name="Shape 115"/>
          <p:cNvSpPr txBox="1"/>
          <p:nvPr/>
        </p:nvSpPr>
        <p:spPr>
          <a:xfrm>
            <a:off x="838200" y="2907450"/>
            <a:ext cx="5263800" cy="3289200"/>
          </a:xfrm>
          <a:prstGeom prst="rect">
            <a:avLst/>
          </a:prstGeom>
          <a:noFill/>
          <a:ln>
            <a:noFill/>
          </a:ln>
        </p:spPr>
        <p:txBody>
          <a:bodyPr lIns="91425" tIns="91425" rIns="91425" bIns="91425" anchor="t" anchorCtr="0">
            <a:noAutofit/>
          </a:bodyPr>
          <a:lstStyle/>
          <a:p>
            <a:pPr marL="228600" lvl="0" indent="-228600" rtl="0">
              <a:lnSpc>
                <a:spcPct val="80000"/>
              </a:lnSpc>
              <a:spcBef>
                <a:spcPts val="1000"/>
              </a:spcBef>
              <a:buClr>
                <a:schemeClr val="dk1"/>
              </a:buClr>
              <a:buSzPct val="100000"/>
              <a:buChar char="•"/>
            </a:pPr>
            <a:r>
              <a:rPr lang="en-US" sz="2800">
                <a:solidFill>
                  <a:schemeClr val="dk1"/>
                </a:solidFill>
                <a:latin typeface="Calibri"/>
                <a:ea typeface="Calibri"/>
                <a:cs typeface="Calibri"/>
                <a:sym typeface="Calibri"/>
              </a:rPr>
              <a:t>Difficulties	</a:t>
            </a:r>
          </a:p>
          <a:p>
            <a:pPr marL="685800" lvl="1" indent="-101600" rtl="0">
              <a:lnSpc>
                <a:spcPct val="80000"/>
              </a:lnSpc>
              <a:spcBef>
                <a:spcPts val="1000"/>
              </a:spcBef>
              <a:buClr>
                <a:schemeClr val="dk1"/>
              </a:buClr>
              <a:buSzPct val="116666"/>
              <a:buChar char="•"/>
            </a:pPr>
            <a:r>
              <a:rPr lang="en-US" sz="2400">
                <a:solidFill>
                  <a:schemeClr val="dk1"/>
                </a:solidFill>
                <a:latin typeface="Calibri"/>
                <a:ea typeface="Calibri"/>
                <a:cs typeface="Calibri"/>
                <a:sym typeface="Calibri"/>
              </a:rPr>
              <a:t>Timing of control signals</a:t>
            </a:r>
          </a:p>
          <a:p>
            <a:pPr marL="685800" lvl="1" indent="-76200" rtl="0">
              <a:lnSpc>
                <a:spcPct val="80000"/>
              </a:lnSpc>
              <a:spcBef>
                <a:spcPts val="1000"/>
              </a:spcBef>
              <a:buClr>
                <a:schemeClr val="dk1"/>
              </a:buClr>
              <a:buSzPct val="100000"/>
              <a:buChar char="•"/>
            </a:pPr>
            <a:r>
              <a:rPr lang="en-US" sz="2400">
                <a:solidFill>
                  <a:schemeClr val="dk1"/>
                </a:solidFill>
                <a:latin typeface="Calibri"/>
                <a:ea typeface="Calibri"/>
                <a:cs typeface="Calibri"/>
                <a:sym typeface="Calibri"/>
              </a:rPr>
              <a:t>Fixed-point multiplication</a:t>
            </a:r>
          </a:p>
          <a:p>
            <a:pPr marL="685800" lvl="1" indent="-76200" rtl="0">
              <a:lnSpc>
                <a:spcPct val="80000"/>
              </a:lnSpc>
              <a:spcBef>
                <a:spcPts val="1000"/>
              </a:spcBef>
              <a:buClr>
                <a:schemeClr val="dk1"/>
              </a:buClr>
              <a:buSzPct val="100000"/>
              <a:buChar char="•"/>
            </a:pPr>
            <a:r>
              <a:rPr lang="en-US" sz="2400">
                <a:solidFill>
                  <a:schemeClr val="dk1"/>
                </a:solidFill>
                <a:latin typeface="Calibri"/>
                <a:ea typeface="Calibri"/>
                <a:cs typeface="Calibri"/>
                <a:sym typeface="Calibri"/>
              </a:rPr>
              <a:t>Precision degradation </a:t>
            </a:r>
          </a:p>
        </p:txBody>
      </p:sp>
      <p:sp>
        <p:nvSpPr>
          <p:cNvPr id="116" name="Shape 116"/>
          <p:cNvSpPr txBox="1"/>
          <p:nvPr/>
        </p:nvSpPr>
        <p:spPr>
          <a:xfrm>
            <a:off x="5504700" y="2907450"/>
            <a:ext cx="5916900" cy="3289200"/>
          </a:xfrm>
          <a:prstGeom prst="rect">
            <a:avLst/>
          </a:prstGeom>
          <a:noFill/>
          <a:ln>
            <a:noFill/>
          </a:ln>
        </p:spPr>
        <p:txBody>
          <a:bodyPr lIns="91425" tIns="91425" rIns="91425" bIns="91425" anchor="t" anchorCtr="0">
            <a:noAutofit/>
          </a:bodyPr>
          <a:lstStyle/>
          <a:p>
            <a:pPr marL="228600" lvl="0" indent="-228600" rtl="0">
              <a:lnSpc>
                <a:spcPct val="80000"/>
              </a:lnSpc>
              <a:spcBef>
                <a:spcPts val="1000"/>
              </a:spcBef>
              <a:buClr>
                <a:schemeClr val="dk1"/>
              </a:buClr>
              <a:buSzPct val="100000"/>
              <a:buChar char="•"/>
            </a:pPr>
            <a:r>
              <a:rPr lang="en-US" sz="2800">
                <a:solidFill>
                  <a:schemeClr val="dk1"/>
                </a:solidFill>
                <a:latin typeface="Calibri"/>
                <a:ea typeface="Calibri"/>
                <a:cs typeface="Calibri"/>
                <a:sym typeface="Calibri"/>
              </a:rPr>
              <a:t>Solution	</a:t>
            </a:r>
          </a:p>
          <a:p>
            <a:pPr marL="685800" lvl="1" indent="-101600" rtl="0">
              <a:lnSpc>
                <a:spcPct val="80000"/>
              </a:lnSpc>
              <a:spcBef>
                <a:spcPts val="1000"/>
              </a:spcBef>
              <a:buClr>
                <a:schemeClr val="dk1"/>
              </a:buClr>
              <a:buSzPct val="116666"/>
              <a:buChar char="•"/>
            </a:pPr>
            <a:r>
              <a:rPr lang="en-US" sz="2400">
                <a:solidFill>
                  <a:schemeClr val="dk1"/>
                </a:solidFill>
                <a:latin typeface="Calibri"/>
                <a:ea typeface="Calibri"/>
                <a:cs typeface="Calibri"/>
                <a:sym typeface="Calibri"/>
              </a:rPr>
              <a:t>Controls go through the pipeline	</a:t>
            </a:r>
          </a:p>
          <a:p>
            <a:pPr marL="685800" lvl="1" indent="-76200" rtl="0">
              <a:lnSpc>
                <a:spcPct val="80000"/>
              </a:lnSpc>
              <a:spcBef>
                <a:spcPts val="1000"/>
              </a:spcBef>
              <a:buClr>
                <a:schemeClr val="dk1"/>
              </a:buClr>
              <a:buSzPct val="100000"/>
              <a:buChar char="•"/>
            </a:pPr>
            <a:r>
              <a:rPr lang="en-US" sz="2400">
                <a:solidFill>
                  <a:schemeClr val="dk1"/>
                </a:solidFill>
                <a:latin typeface="Calibri"/>
                <a:ea typeface="Calibri"/>
                <a:cs typeface="Calibri"/>
                <a:sym typeface="Calibri"/>
              </a:rPr>
              <a:t>Using DSP IP from Xilinx</a:t>
            </a:r>
          </a:p>
          <a:p>
            <a:pPr marL="685800" lvl="1" indent="-76200" rtl="0">
              <a:lnSpc>
                <a:spcPct val="80000"/>
              </a:lnSpc>
              <a:spcBef>
                <a:spcPts val="1000"/>
              </a:spcBef>
              <a:buClr>
                <a:schemeClr val="dk1"/>
              </a:buClr>
              <a:buSzPct val="100000"/>
              <a:buChar char="•"/>
            </a:pPr>
            <a:r>
              <a:rPr lang="en-US" sz="2400">
                <a:solidFill>
                  <a:schemeClr val="dk1"/>
                </a:solidFill>
                <a:latin typeface="Calibri"/>
                <a:ea typeface="Calibri"/>
                <a:cs typeface="Calibri"/>
                <a:sym typeface="Calibri"/>
              </a:rPr>
              <a:t>1) Using 32 bit as output of the multiplier and then shifting data width downto 16 bit again, 2) Checking possible data overflow in shrinked 16 bit data with 32 bit outputs.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Clr>
                <a:schemeClr val="dk1"/>
              </a:buClr>
              <a:buSzPct val="25000"/>
              <a:buFont typeface="Calibri"/>
              <a:buNone/>
            </a:pPr>
            <a:r>
              <a:rPr lang="en-US"/>
              <a:t>Convolution layer - simulation</a:t>
            </a:r>
          </a:p>
        </p:txBody>
      </p:sp>
      <p:sp>
        <p:nvSpPr>
          <p:cNvPr id="122" name="Shape 122"/>
          <p:cNvSpPr txBox="1">
            <a:spLocks noGrp="1"/>
          </p:cNvSpPr>
          <p:nvPr>
            <p:ph type="body" idx="1"/>
          </p:nvPr>
        </p:nvSpPr>
        <p:spPr>
          <a:xfrm>
            <a:off x="882750" y="1690825"/>
            <a:ext cx="10515600" cy="1989000"/>
          </a:xfrm>
          <a:prstGeom prst="rect">
            <a:avLst/>
          </a:prstGeom>
        </p:spPr>
        <p:txBody>
          <a:bodyPr lIns="91425" tIns="91425" rIns="91425" bIns="91425" anchor="t" anchorCtr="0">
            <a:noAutofit/>
          </a:bodyPr>
          <a:lstStyle/>
          <a:p>
            <a:pPr lvl="0" indent="177800" rtl="0">
              <a:lnSpc>
                <a:spcPct val="80000"/>
              </a:lnSpc>
              <a:spcBef>
                <a:spcPts val="0"/>
              </a:spcBef>
            </a:pPr>
            <a:r>
              <a:rPr lang="en-US"/>
              <a:t>Testing through Integer and then Fixed point</a:t>
            </a:r>
          </a:p>
          <a:p>
            <a:pPr lvl="1" rtl="0">
              <a:lnSpc>
                <a:spcPct val="80000"/>
              </a:lnSpc>
              <a:spcBef>
                <a:spcPts val="0"/>
              </a:spcBef>
            </a:pPr>
            <a:r>
              <a:rPr lang="en-US"/>
              <a:t>Next_output is registered through the pipeline.</a:t>
            </a:r>
          </a:p>
          <a:p>
            <a:pPr lvl="1" rtl="0">
              <a:lnSpc>
                <a:spcPct val="80000"/>
              </a:lnSpc>
              <a:spcBef>
                <a:spcPts val="0"/>
              </a:spcBef>
            </a:pPr>
            <a:r>
              <a:rPr lang="en-US"/>
              <a:t>When Next_output is equal to 1, bias is added and accumulation starts.</a:t>
            </a:r>
          </a:p>
          <a:p>
            <a:pPr lvl="1" rtl="0">
              <a:lnSpc>
                <a:spcPct val="80000"/>
              </a:lnSpc>
              <a:spcBef>
                <a:spcPts val="0"/>
              </a:spcBef>
            </a:pPr>
            <a:r>
              <a:rPr lang="en-US"/>
              <a:t>Bit shift happens at the output of multiplication.</a:t>
            </a:r>
          </a:p>
        </p:txBody>
      </p:sp>
      <p:pic>
        <p:nvPicPr>
          <p:cNvPr id="123" name="Shape 123"/>
          <p:cNvPicPr preferRelativeResize="0"/>
          <p:nvPr/>
        </p:nvPicPr>
        <p:blipFill>
          <a:blip r:embed="rId3">
            <a:alphaModFix/>
          </a:blip>
          <a:stretch>
            <a:fillRect/>
          </a:stretch>
        </p:blipFill>
        <p:spPr>
          <a:xfrm>
            <a:off x="838200" y="3755000"/>
            <a:ext cx="10719642" cy="219462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Clr>
                <a:schemeClr val="dk1"/>
              </a:buClr>
              <a:buSzPct val="25000"/>
              <a:buFont typeface="Arial"/>
              <a:buNone/>
            </a:pPr>
            <a:r>
              <a:rPr lang="en-US"/>
              <a:t>Convolution layer - synthesis </a:t>
            </a:r>
          </a:p>
        </p:txBody>
      </p:sp>
      <p:sp>
        <p:nvSpPr>
          <p:cNvPr id="129" name="Shape 129"/>
          <p:cNvSpPr txBox="1">
            <a:spLocks noGrp="1"/>
          </p:cNvSpPr>
          <p:nvPr>
            <p:ph type="body" idx="1"/>
          </p:nvPr>
        </p:nvSpPr>
        <p:spPr>
          <a:xfrm>
            <a:off x="838200" y="1413100"/>
            <a:ext cx="10515600" cy="781500"/>
          </a:xfrm>
          <a:prstGeom prst="rect">
            <a:avLst/>
          </a:prstGeom>
        </p:spPr>
        <p:txBody>
          <a:bodyPr lIns="91425" tIns="91425" rIns="91425" bIns="91425" anchor="t" anchorCtr="0">
            <a:noAutofit/>
          </a:bodyPr>
          <a:lstStyle/>
          <a:p>
            <a:pPr lvl="0" indent="177800" rtl="0">
              <a:lnSpc>
                <a:spcPct val="80000"/>
              </a:lnSpc>
              <a:spcBef>
                <a:spcPts val="0"/>
              </a:spcBef>
            </a:pPr>
            <a:r>
              <a:rPr lang="en-US"/>
              <a:t>Final synthesis of the convolution block</a:t>
            </a:r>
          </a:p>
        </p:txBody>
      </p:sp>
      <p:pic>
        <p:nvPicPr>
          <p:cNvPr id="130" name="Shape 130"/>
          <p:cNvPicPr preferRelativeResize="0"/>
          <p:nvPr/>
        </p:nvPicPr>
        <p:blipFill>
          <a:blip r:embed="rId3">
            <a:alphaModFix/>
          </a:blip>
          <a:stretch>
            <a:fillRect/>
          </a:stretch>
        </p:blipFill>
        <p:spPr>
          <a:xfrm>
            <a:off x="2483675" y="3234399"/>
            <a:ext cx="5617875" cy="3527300"/>
          </a:xfrm>
          <a:prstGeom prst="rect">
            <a:avLst/>
          </a:prstGeom>
          <a:noFill/>
          <a:ln>
            <a:noFill/>
          </a:ln>
        </p:spPr>
      </p:pic>
      <p:pic>
        <p:nvPicPr>
          <p:cNvPr id="131" name="Shape 131"/>
          <p:cNvPicPr preferRelativeResize="0"/>
          <p:nvPr/>
        </p:nvPicPr>
        <p:blipFill>
          <a:blip r:embed="rId4">
            <a:alphaModFix/>
          </a:blip>
          <a:stretch>
            <a:fillRect/>
          </a:stretch>
        </p:blipFill>
        <p:spPr>
          <a:xfrm>
            <a:off x="2398800" y="1908700"/>
            <a:ext cx="5868098" cy="1325700"/>
          </a:xfrm>
          <a:prstGeom prst="rect">
            <a:avLst/>
          </a:prstGeom>
          <a:noFill/>
          <a:ln>
            <a:noFill/>
          </a:ln>
        </p:spPr>
      </p:pic>
      <p:sp>
        <p:nvSpPr>
          <p:cNvPr id="132" name="Shape 132"/>
          <p:cNvSpPr txBox="1"/>
          <p:nvPr/>
        </p:nvSpPr>
        <p:spPr>
          <a:xfrm>
            <a:off x="1218850" y="2312350"/>
            <a:ext cx="987300" cy="518400"/>
          </a:xfrm>
          <a:prstGeom prst="rect">
            <a:avLst/>
          </a:prstGeom>
          <a:noFill/>
          <a:ln>
            <a:noFill/>
          </a:ln>
        </p:spPr>
        <p:txBody>
          <a:bodyPr lIns="91425" tIns="91425" rIns="91425" bIns="91425" anchor="t" anchorCtr="0">
            <a:noAutofit/>
          </a:bodyPr>
          <a:lstStyle/>
          <a:p>
            <a:pPr lvl="0" rtl="0">
              <a:spcBef>
                <a:spcPts val="0"/>
              </a:spcBef>
              <a:buNone/>
            </a:pPr>
            <a:r>
              <a:rPr lang="en-US"/>
              <a:t>Utilization</a:t>
            </a:r>
          </a:p>
        </p:txBody>
      </p:sp>
      <p:sp>
        <p:nvSpPr>
          <p:cNvPr id="133" name="Shape 133"/>
          <p:cNvSpPr txBox="1"/>
          <p:nvPr/>
        </p:nvSpPr>
        <p:spPr>
          <a:xfrm>
            <a:off x="396050" y="4547600"/>
            <a:ext cx="2136600" cy="518400"/>
          </a:xfrm>
          <a:prstGeom prst="rect">
            <a:avLst/>
          </a:prstGeom>
          <a:noFill/>
          <a:ln>
            <a:noFill/>
          </a:ln>
        </p:spPr>
        <p:txBody>
          <a:bodyPr lIns="91425" tIns="91425" rIns="91425" bIns="91425" anchor="t" anchorCtr="0">
            <a:noAutofit/>
          </a:bodyPr>
          <a:lstStyle/>
          <a:p>
            <a:pPr lvl="0" rtl="0">
              <a:spcBef>
                <a:spcPts val="0"/>
              </a:spcBef>
              <a:buNone/>
            </a:pPr>
            <a:r>
              <a:rPr lang="en-US"/>
              <a:t>DSPs used in Convolution module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701</Words>
  <Application>Microsoft Macintosh PowerPoint</Application>
  <PresentationFormat>Widescreen</PresentationFormat>
  <Paragraphs>183</Paragraphs>
  <Slides>18</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Arial</vt:lpstr>
      <vt:lpstr>Office Theme</vt:lpstr>
      <vt:lpstr>ECE 2140 SOC Design  Convolution Neural Network on FPGA Theta</vt:lpstr>
      <vt:lpstr>A Typical Convolutional Neural Network (LeNet-5)</vt:lpstr>
      <vt:lpstr>CNN SoC System Architecture Overview </vt:lpstr>
      <vt:lpstr>Schedule and Status</vt:lpstr>
      <vt:lpstr>Fully connected layer (Optional Feature)</vt:lpstr>
      <vt:lpstr>PowerPoint Presentation</vt:lpstr>
      <vt:lpstr>Convolution layer - overview</vt:lpstr>
      <vt:lpstr>Convolution layer - simulation</vt:lpstr>
      <vt:lpstr>Convolution layer - synthesis </vt:lpstr>
      <vt:lpstr>Router | controller - overview</vt:lpstr>
      <vt:lpstr>Router | controller - simulation</vt:lpstr>
      <vt:lpstr>Router | controller - synthesis </vt:lpstr>
      <vt:lpstr>FIFO | Pooling Layer - overview/simulation</vt:lpstr>
      <vt:lpstr>FIFO | Pooling Layer - synthesis </vt:lpstr>
      <vt:lpstr>Requirement Traceability Matrix </vt:lpstr>
      <vt:lpstr>Final Testing waveform</vt:lpstr>
      <vt:lpstr>Final testing files</vt:lpstr>
      <vt:lpstr>&lt;CNN on FPGA theta&gt;  Summary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2140 SOC Design  Convolution Neural Network on FPGA Theta</dc:title>
  <cp:lastModifiedBy>Wen, Wen</cp:lastModifiedBy>
  <cp:revision>5</cp:revision>
  <dcterms:modified xsi:type="dcterms:W3CDTF">2017-04-02T23:47:22Z</dcterms:modified>
</cp:coreProperties>
</file>