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5A21BDE-17F6-41E1-B655-9BD3E3AE124A}">
  <a:tblStyle styleId="{65A21BDE-17F6-41E1-B655-9BD3E3AE124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10.png"/><Relationship Id="rId5" Type="http://schemas.openxmlformats.org/officeDocument/2006/relationships/image" Target="../media/image00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90343" y="1122362"/>
            <a:ext cx="1061131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2140 SOC Design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Neural Network on FPGA</a:t>
            </a:r>
            <a:b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Theta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903696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Thibaut Lanois: THL26@pitt.edu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 Wen: WEW55@pitt.edu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 Jieming: JIP40@pitt.edu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46675"/>
            <a:ext cx="10649501" cy="303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Testing waveform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of controller/router/convolution/pooling modules works as expected.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371125" y="4034550"/>
            <a:ext cx="3479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from CPU</a:t>
            </a:r>
          </a:p>
        </p:txBody>
      </p:sp>
      <p:sp>
        <p:nvSpPr>
          <p:cNvPr id="176" name="Shape 176"/>
          <p:cNvSpPr/>
          <p:nvPr/>
        </p:nvSpPr>
        <p:spPr>
          <a:xfrm>
            <a:off x="2260225" y="4142550"/>
            <a:ext cx="1110899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7812675" y="3895675"/>
            <a:ext cx="2964299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 from Convolutional Layer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371125" y="5751075"/>
            <a:ext cx="2298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 from Pooling Layer</a:t>
            </a:r>
          </a:p>
        </p:txBody>
      </p:sp>
      <p:cxnSp>
        <p:nvCxnSpPr>
          <p:cNvPr id="179" name="Shape 179"/>
          <p:cNvCxnSpPr>
            <a:stCxn id="178" idx="3"/>
          </p:cNvCxnSpPr>
          <p:nvPr/>
        </p:nvCxnSpPr>
        <p:spPr>
          <a:xfrm flipH="1" rot="10800000">
            <a:off x="5670025" y="5168475"/>
            <a:ext cx="910200" cy="88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0" name="Shape 180"/>
          <p:cNvCxnSpPr>
            <a:stCxn id="177" idx="1"/>
          </p:cNvCxnSpPr>
          <p:nvPr/>
        </p:nvCxnSpPr>
        <p:spPr>
          <a:xfrm flipH="1">
            <a:off x="6780975" y="4231225"/>
            <a:ext cx="1031700" cy="57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>
            <a:off x="7135749" y="4343150"/>
            <a:ext cx="1319100" cy="570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15730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testing files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38200" y="1096275"/>
            <a:ext cx="100698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compared the immediate data after pooling layer between C codes and hardware design as table below.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obtaining one single output,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4x5x5x6=600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multiply-add calculations accumulate errors.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Within average error rate of ~ 0.0243, the results can be considered as acceptable.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2110725" y="2390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{65A21BDE-17F6-41E1-B655-9BD3E3AE124A}</a:tableStyleId>
              </a:tblPr>
              <a:tblGrid>
                <a:gridCol w="1202875"/>
                <a:gridCol w="1202875"/>
                <a:gridCol w="1202875"/>
                <a:gridCol w="1202875"/>
                <a:gridCol w="1429250"/>
                <a:gridCol w="1315575"/>
              </a:tblGrid>
              <a:tr h="574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16-bit Fixed-point in FPGA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32-bit Floating-point in C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highlight>
                            <a:srgbClr val="FFFFFF"/>
                          </a:highlight>
                        </a:rPr>
                        <a:t>Absolute Error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Relative Error (%)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1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HEX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REAL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HEX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REAL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AVG: </a:t>
                      </a:r>
                      <a:r>
                        <a:rPr lang="en-US"/>
                        <a:t>0.02331</a:t>
                      </a:r>
                    </a:p>
                  </a:txBody>
                  <a:tcPr marT="19050" marB="19050" marR="91425" marL="91425"/>
                </a:tc>
                <a:tc vMerge="1"/>
              </a:tr>
              <a:tr h="38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1011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1.0042</a:t>
                      </a:r>
                    </a:p>
                  </a:txBody>
                  <a:tcPr marT="19050" marB="190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1066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1.0249</a:t>
                      </a:r>
                    </a:p>
                  </a:txBody>
                  <a:tcPr marT="19050" marB="190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0.0207</a:t>
                      </a:r>
                    </a:p>
                  </a:txBody>
                  <a:tcPr marT="19050" marB="190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2.01970924</a:t>
                      </a:r>
                    </a:p>
                  </a:txBody>
                  <a:tcPr marT="19050" marB="19050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FFF2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-0.0034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0047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0.0173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119.6531792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FA0B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-0.3723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FA7A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-0.3452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0.0271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7.850521437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03C8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0.2363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0426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0.2593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8.870034709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FD42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-0.1714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FD97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-0.1506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13.81142098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E810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-1.4961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E864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-1.4756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1.389265384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FA36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-0.3618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FA9F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-0.3362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7.61451517</a:t>
                      </a:r>
                    </a:p>
                  </a:txBody>
                  <a:tcPr marT="91425" marB="91425" marR="91425" marL="91425"/>
                </a:tc>
              </a:tr>
              <a:tr h="42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E6F0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-1.5664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u="none" cap="none" strike="noStrike"/>
                        <a:t>E763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-1.5383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0.0281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1.826691803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6830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Traceability Matrix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948850" y="1086275"/>
            <a:ext cx="9419099" cy="73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We’ve followed the RTM to test/debug our hardware system as the table below.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test cases on the right of the red line are completed, and the left ones are in-progress.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308" y="2036191"/>
            <a:ext cx="9080183" cy="469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57629" y="16804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SoC System Architecture Overview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556828" y="1825625"/>
            <a:ext cx="50691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778171" y="1672999"/>
            <a:ext cx="5069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layer 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connected layer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FIFO + Pooling layer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446314" y="1255940"/>
            <a:ext cx="11397341" cy="780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layers account for over 90% computation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 has inherent parallelism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000" y="2507709"/>
            <a:ext cx="6168600" cy="4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Parallelism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6" y="1408712"/>
            <a:ext cx="801052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Implementation - Timing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38185" l="0" r="0" t="757"/>
          <a:stretch/>
        </p:blipFill>
        <p:spPr>
          <a:xfrm>
            <a:off x="915287" y="1588099"/>
            <a:ext cx="8380225" cy="47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7547600" y="4987500"/>
            <a:ext cx="804600" cy="2682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9587800" y="2363075"/>
            <a:ext cx="2097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Timing pass @200MHz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No hold time delay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Implementation - Utilization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41775" t="61131"/>
          <a:stretch/>
        </p:blipFill>
        <p:spPr>
          <a:xfrm>
            <a:off x="889925" y="2941479"/>
            <a:ext cx="5252701" cy="32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 b="0" l="0" r="42293" t="60989"/>
          <a:stretch/>
        </p:blipFill>
        <p:spPr>
          <a:xfrm>
            <a:off x="6133150" y="2941475"/>
            <a:ext cx="5252699" cy="326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838200" y="1563225"/>
            <a:ext cx="83331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Our </a:t>
            </a:r>
            <a:r>
              <a:rPr lang="en-US" sz="2400"/>
              <a:t>model utilizes </a:t>
            </a:r>
            <a:r>
              <a:rPr lang="en-US" sz="2400"/>
              <a:t>92.6%</a:t>
            </a:r>
            <a:r>
              <a:rPr lang="en-US" sz="2400"/>
              <a:t> of BRAM and 20% of DSP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Majority of our computation is done using DSP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BRAM will be a limiting factor (memory transfer)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Implementation - Power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58369" r="0" t="61450"/>
          <a:stretch/>
        </p:blipFill>
        <p:spPr>
          <a:xfrm>
            <a:off x="1358424" y="2693625"/>
            <a:ext cx="4310175" cy="369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54898" r="0" t="61846"/>
          <a:stretch/>
        </p:blipFill>
        <p:spPr>
          <a:xfrm>
            <a:off x="5668599" y="2693625"/>
            <a:ext cx="5088111" cy="36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1312225" y="1615975"/>
            <a:ext cx="8917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@200MHz and 20 thread, we only consume 0.655W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Power efficient as compared to using a CPU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6933" l="0" r="0" t="0"/>
          <a:stretch/>
        </p:blipFill>
        <p:spPr>
          <a:xfrm>
            <a:off x="798212" y="365125"/>
            <a:ext cx="10595576" cy="62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Fully connected - Softmax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38200" y="1825625"/>
            <a:ext cx="4908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ReLu is implemented in our system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Decided to implement Softmax separately as we need 32 bit input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5" y="1825626"/>
            <a:ext cx="5376917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Convolutional Neural Network (LeNet-5)</a:t>
            </a:r>
          </a:p>
        </p:txBody>
      </p:sp>
      <p:pic>
        <p:nvPicPr>
          <p:cNvPr descr="http://yann.lecun.com/exdb/lenet/gifs/asamples.gif" id="91" name="Shape 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3277" y="1690688"/>
            <a:ext cx="3048000" cy="190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.blog.csdn.net/20150309234530724"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43405"/>
            <a:ext cx="6131767" cy="41929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110342" y="6430251"/>
            <a:ext cx="9730934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LeNet-5: Y. LeCun, L. Bottou, Y. Bengio, and P. Haffner. Gradient-based learning applied to document recognition. Proceedings of the IEEE, november 1998.</a:t>
            </a:r>
          </a:p>
        </p:txBody>
      </p:sp>
      <p:pic>
        <p:nvPicPr>
          <p:cNvPr descr="http://i.imgur.com/KPyqPOB.gif"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3028" y="3789589"/>
            <a:ext cx="2878248" cy="21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8119221" y="5871780"/>
            <a:ext cx="2565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Operation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822959" y="365039"/>
            <a:ext cx="10515239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connected layer - Softmax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149" y="2295799"/>
            <a:ext cx="10639800" cy="1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49" y="4653224"/>
            <a:ext cx="10639800" cy="15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862025" y="1652000"/>
            <a:ext cx="10172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Exponential LUT - 32 bit input -&gt; 9 bit index -&gt; 64 bit exponential value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14150" y="4021500"/>
            <a:ext cx="9291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Softmax divisor - Adding all exponential values (11 fractional parts)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822959" y="36503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connected layer - Softmax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75" y="4396774"/>
            <a:ext cx="10515248" cy="156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075" y="2105400"/>
            <a:ext cx="10515251" cy="1382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806800" y="1537800"/>
            <a:ext cx="92910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Division - 64 x 64 division and valid control (11 fractional parts)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75662" y="3829175"/>
            <a:ext cx="92910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Division - 128 bit output (63 fractional parts)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Softmax accuracy 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00" y="1619900"/>
            <a:ext cx="7384801" cy="4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Statement of work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0" y="1282300"/>
            <a:ext cx="6241650" cy="54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38200" y="365125"/>
            <a:ext cx="10515600" cy="22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/>
              <a:t>Thank you!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38200" y="1902250"/>
            <a:ext cx="10515600" cy="4351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470097"/>
            <a:ext cx="10515600" cy="51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127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1: Caffe model on Le-Net 5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 Weights and Bias</a:t>
            </a:r>
          </a:p>
          <a:p>
            <a: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2: CNN in C (93% accur</a:t>
            </a:r>
            <a:r>
              <a:rPr lang="en-US"/>
              <a:t>acy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3: CNN in Hardware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and FIFO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and Pooling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Bench</a:t>
            </a:r>
          </a:p>
          <a:p>
            <a: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 features: 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(# of features x 2 threads @200MHz)</a:t>
            </a:r>
          </a:p>
          <a:p>
            <a: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 </a:t>
            </a:r>
            <a:r>
              <a:rPr lang="en-US"/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ully-connected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35200" y="328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Training &amp; Software Development Flow</a:t>
            </a:r>
          </a:p>
        </p:txBody>
      </p:sp>
      <p:sp>
        <p:nvSpPr>
          <p:cNvPr id="107" name="Shape 107"/>
          <p:cNvSpPr/>
          <p:nvPr/>
        </p:nvSpPr>
        <p:spPr>
          <a:xfrm>
            <a:off x="235200" y="1731800"/>
            <a:ext cx="24153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Modified prototext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to implement Lenet-5</a:t>
            </a:r>
            <a:r>
              <a:rPr lang="en-US" sz="1800"/>
              <a:t> </a:t>
            </a:r>
          </a:p>
        </p:txBody>
      </p:sp>
      <p:cxnSp>
        <p:nvCxnSpPr>
          <p:cNvPr id="108" name="Shape 108"/>
          <p:cNvCxnSpPr>
            <a:stCxn id="107" idx="3"/>
            <a:endCxn id="109" idx="1"/>
          </p:cNvCxnSpPr>
          <p:nvPr/>
        </p:nvCxnSpPr>
        <p:spPr>
          <a:xfrm>
            <a:off x="2650500" y="2141450"/>
            <a:ext cx="86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4038587" y="3124075"/>
            <a:ext cx="2335800" cy="7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Training the Lenet-5 with MNIST test sets</a:t>
            </a:r>
          </a:p>
        </p:txBody>
      </p:sp>
      <p:cxnSp>
        <p:nvCxnSpPr>
          <p:cNvPr id="111" name="Shape 111"/>
          <p:cNvCxnSpPr>
            <a:stCxn id="109" idx="2"/>
            <a:endCxn id="110" idx="0"/>
          </p:cNvCxnSpPr>
          <p:nvPr/>
        </p:nvCxnSpPr>
        <p:spPr>
          <a:xfrm>
            <a:off x="5206487" y="2783275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/>
          <p:nvPr/>
        </p:nvSpPr>
        <p:spPr>
          <a:xfrm>
            <a:off x="4038587" y="4253825"/>
            <a:ext cx="2335800" cy="7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Weights &amp; Biases</a:t>
            </a:r>
          </a:p>
        </p:txBody>
      </p:sp>
      <p:cxnSp>
        <p:nvCxnSpPr>
          <p:cNvPr id="113" name="Shape 113"/>
          <p:cNvCxnSpPr>
            <a:stCxn id="110" idx="2"/>
            <a:endCxn id="112" idx="0"/>
          </p:cNvCxnSpPr>
          <p:nvPr/>
        </p:nvCxnSpPr>
        <p:spPr>
          <a:xfrm>
            <a:off x="5206487" y="382727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/>
          <p:nvPr/>
        </p:nvSpPr>
        <p:spPr>
          <a:xfrm>
            <a:off x="960737" y="4195775"/>
            <a:ext cx="24153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Matlab script &amp; C parse to extract/read</a:t>
            </a:r>
          </a:p>
        </p:txBody>
      </p:sp>
      <p:cxnSp>
        <p:nvCxnSpPr>
          <p:cNvPr id="115" name="Shape 115"/>
          <p:cNvCxnSpPr>
            <a:stCxn id="114" idx="3"/>
            <a:endCxn id="112" idx="1"/>
          </p:cNvCxnSpPr>
          <p:nvPr/>
        </p:nvCxnSpPr>
        <p:spPr>
          <a:xfrm>
            <a:off x="3376037" y="4605425"/>
            <a:ext cx="6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/>
          <p:nvPr/>
        </p:nvSpPr>
        <p:spPr>
          <a:xfrm>
            <a:off x="6745312" y="4195775"/>
            <a:ext cx="24153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Inference Model in C</a:t>
            </a:r>
          </a:p>
        </p:txBody>
      </p:sp>
      <p:cxnSp>
        <p:nvCxnSpPr>
          <p:cNvPr id="117" name="Shape 117"/>
          <p:cNvCxnSpPr>
            <a:stCxn id="112" idx="3"/>
            <a:endCxn id="116" idx="1"/>
          </p:cNvCxnSpPr>
          <p:nvPr/>
        </p:nvCxnSpPr>
        <p:spPr>
          <a:xfrm>
            <a:off x="6374387" y="4605425"/>
            <a:ext cx="3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/>
          <p:nvPr/>
        </p:nvSpPr>
        <p:spPr>
          <a:xfrm>
            <a:off x="3511800" y="1524000"/>
            <a:ext cx="3014928" cy="1259387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Caffe Framework</a:t>
            </a:r>
          </a:p>
        </p:txBody>
      </p:sp>
      <p:sp>
        <p:nvSpPr>
          <p:cNvPr id="119" name="Shape 119"/>
          <p:cNvSpPr/>
          <p:nvPr/>
        </p:nvSpPr>
        <p:spPr>
          <a:xfrm>
            <a:off x="6745312" y="5888750"/>
            <a:ext cx="24153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Matlab codes w/ Matconv for CNN calculations</a:t>
            </a:r>
          </a:p>
        </p:txBody>
      </p:sp>
      <p:cxnSp>
        <p:nvCxnSpPr>
          <p:cNvPr id="120" name="Shape 120"/>
          <p:cNvCxnSpPr>
            <a:stCxn id="112" idx="2"/>
            <a:endCxn id="119" idx="1"/>
          </p:cNvCxnSpPr>
          <p:nvPr/>
        </p:nvCxnSpPr>
        <p:spPr>
          <a:xfrm flipH="1" rot="-5400000">
            <a:off x="5305187" y="4858325"/>
            <a:ext cx="1341300" cy="153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1" name="Shape 121"/>
          <p:cNvSpPr/>
          <p:nvPr/>
        </p:nvSpPr>
        <p:spPr>
          <a:xfrm>
            <a:off x="9677312" y="4957025"/>
            <a:ext cx="24153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Compare intermediate data</a:t>
            </a:r>
          </a:p>
        </p:txBody>
      </p:sp>
      <p:cxnSp>
        <p:nvCxnSpPr>
          <p:cNvPr id="122" name="Shape 122"/>
          <p:cNvCxnSpPr>
            <a:stCxn id="121" idx="1"/>
            <a:endCxn id="116" idx="3"/>
          </p:cNvCxnSpPr>
          <p:nvPr/>
        </p:nvCxnSpPr>
        <p:spPr>
          <a:xfrm rot="10800000">
            <a:off x="9160712" y="4605275"/>
            <a:ext cx="5166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21" idx="1"/>
            <a:endCxn id="119" idx="3"/>
          </p:cNvCxnSpPr>
          <p:nvPr/>
        </p:nvCxnSpPr>
        <p:spPr>
          <a:xfrm flipH="1">
            <a:off x="9160712" y="5366675"/>
            <a:ext cx="516600" cy="9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in C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32535"/>
            <a:ext cx="7209023" cy="20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92813"/>
            <a:ext cx="6084124" cy="75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0" l="0" r="0" t="5015"/>
          <a:stretch/>
        </p:blipFill>
        <p:spPr>
          <a:xfrm>
            <a:off x="838200" y="2648525"/>
            <a:ext cx="4933024" cy="9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7152882" y="1690686"/>
            <a:ext cx="45147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implement the full Le-Net 5 model in C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and Pooling layers have the exact output as Matlab (Matconvnet lib)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93% good prediction for batch 0 (verification training)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87% good prediction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sz="2000">
                <a:solidFill>
                  <a:srgbClr val="FF0000"/>
                </a:solidFill>
              </a:rPr>
              <a:t>Provide golden output data between layers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in Hardware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668" y="1884424"/>
            <a:ext cx="6168600" cy="40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100" y="745212"/>
            <a:ext cx="3320300" cy="5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r>
              <a:rPr lang="en-US"/>
              <a:t> &amp; Controller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914125" y="1865000"/>
            <a:ext cx="102105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to propagate the flow of data through the Pipelined Execution  (Convolution and pooling)</a:t>
            </a:r>
          </a:p>
          <a:p>
            <a:pPr indent="-406400" lvl="0" marL="4572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through 2 output data every cycle and the corresponding weight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4061959"/>
            <a:ext cx="10515600" cy="2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955687" y="1498475"/>
            <a:ext cx="100806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Function: To accelerate the computation of convolution of the kernels over the feature map with FPGA resources.</a:t>
            </a:r>
          </a:p>
          <a:p>
            <a:pPr indent="-381000" lvl="0" marL="4572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Testing through Integer and then Fixed point</a:t>
            </a:r>
          </a:p>
          <a:p>
            <a:pPr indent="-381000" lvl="1" marL="9144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Next_output is registered through the pipeline.</a:t>
            </a:r>
          </a:p>
          <a:p>
            <a:pPr indent="-381000" lvl="1" marL="9144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When Next_output is equal to 1, bias is added and accumulation starts.</a:t>
            </a:r>
          </a:p>
          <a:p>
            <a:pPr indent="-381000" lvl="1" marL="91440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Bit shift happens at the output of multiplication.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4343075"/>
            <a:ext cx="107156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75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FIFO | Pooling Layer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1515424"/>
            <a:ext cx="10515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Function: enable the parallelism and serializing feature maps from PEs (Processing Element) which conduct convolutional operations.</a:t>
            </a:r>
          </a:p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through 2 input data every a few cycles and waiting for 4 data and then obtaining the maximum one, and </a:t>
            </a:r>
            <a:r>
              <a:rPr lang="en-US" sz="2400"/>
              <a:t>enable pooling out ready signal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75" y="3186025"/>
            <a:ext cx="10794949" cy="35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8586000" y="4651725"/>
            <a:ext cx="2568900" cy="5247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Four input data to be pooled</a:t>
            </a:r>
          </a:p>
        </p:txBody>
      </p:sp>
      <p:cxnSp>
        <p:nvCxnSpPr>
          <p:cNvPr id="162" name="Shape 162"/>
          <p:cNvCxnSpPr>
            <a:stCxn id="161" idx="1"/>
          </p:cNvCxnSpPr>
          <p:nvPr/>
        </p:nvCxnSpPr>
        <p:spPr>
          <a:xfrm flipH="1">
            <a:off x="7575300" y="4914075"/>
            <a:ext cx="1010700" cy="300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3" name="Shape 163"/>
          <p:cNvCxnSpPr>
            <a:stCxn id="161" idx="1"/>
          </p:cNvCxnSpPr>
          <p:nvPr/>
        </p:nvCxnSpPr>
        <p:spPr>
          <a:xfrm flipH="1">
            <a:off x="7914900" y="4914075"/>
            <a:ext cx="671100" cy="92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4557250" y="4701825"/>
            <a:ext cx="2454900" cy="5247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Pooled max data out of four</a:t>
            </a:r>
          </a:p>
        </p:txBody>
      </p:sp>
      <p:cxnSp>
        <p:nvCxnSpPr>
          <p:cNvPr id="165" name="Shape 165"/>
          <p:cNvCxnSpPr>
            <a:stCxn id="164" idx="3"/>
          </p:cNvCxnSpPr>
          <p:nvPr/>
        </p:nvCxnSpPr>
        <p:spPr>
          <a:xfrm flipH="1" rot="10800000">
            <a:off x="7012150" y="4451175"/>
            <a:ext cx="624900" cy="51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flipH="1" rot="10800000">
            <a:off x="6171425" y="4659475"/>
            <a:ext cx="2013300" cy="110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3992225" y="5486775"/>
            <a:ext cx="2454900" cy="5247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Pooling data ready signal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