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8A7B-15EF-064F-AAA5-A1EDD1349AE6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3DA9-B977-D646-92F4-E7B8C57F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Convolutional Neural Network on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Neural Network – Theta</a:t>
            </a:r>
          </a:p>
          <a:p>
            <a:r>
              <a:rPr lang="en-US" dirty="0"/>
              <a:t>Members: Thibaut </a:t>
            </a:r>
            <a:r>
              <a:rPr lang="en-US" dirty="0" err="1"/>
              <a:t>Lanois</a:t>
            </a:r>
            <a:r>
              <a:rPr lang="en-US" dirty="0"/>
              <a:t>, Wen </a:t>
            </a:r>
            <a:r>
              <a:rPr lang="en-US" dirty="0" err="1"/>
              <a:t>Wen</a:t>
            </a:r>
            <a:r>
              <a:rPr lang="en-US" dirty="0"/>
              <a:t>, </a:t>
            </a:r>
            <a:r>
              <a:rPr lang="en-US" dirty="0" err="1"/>
              <a:t>Jieming</a:t>
            </a:r>
            <a:r>
              <a:rPr lang="en-US" dirty="0"/>
              <a:t> Pan</a:t>
            </a:r>
          </a:p>
        </p:txBody>
      </p:sp>
    </p:spTree>
    <p:extLst>
      <p:ext uri="{BB962C8B-B14F-4D97-AF65-F5344CB8AC3E}">
        <p14:creationId xmlns:p14="http://schemas.microsoft.com/office/powerpoint/2010/main" val="135712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2021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Software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Router &amp;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/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Hardware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Router &amp; Controller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Calculation</a:t>
                      </a:r>
                      <a:r>
                        <a:rPr lang="en-US" baseline="0" dirty="0"/>
                        <a:t> Cores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Router &amp; Controller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bench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/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9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accuracy</a:t>
            </a:r>
          </a:p>
          <a:p>
            <a:pPr lvl="2"/>
            <a:r>
              <a:rPr lang="en-US" dirty="0"/>
              <a:t>More hidden layers</a:t>
            </a:r>
          </a:p>
          <a:p>
            <a:pPr lvl="2"/>
            <a:r>
              <a:rPr lang="en-US" dirty="0"/>
              <a:t>Pre-processing image</a:t>
            </a:r>
          </a:p>
          <a:p>
            <a:pPr lvl="2"/>
            <a:r>
              <a:rPr lang="en-US" dirty="0"/>
              <a:t>Elastic distortion</a:t>
            </a:r>
          </a:p>
          <a:p>
            <a:pPr lvl="2"/>
            <a:r>
              <a:rPr lang="en-US" dirty="0"/>
              <a:t>Increase number of feature map</a:t>
            </a:r>
          </a:p>
          <a:p>
            <a:pPr lvl="2"/>
            <a:r>
              <a:rPr lang="en-US" dirty="0"/>
              <a:t>Activation function</a:t>
            </a:r>
          </a:p>
          <a:p>
            <a:r>
              <a:rPr lang="en-US" dirty="0"/>
              <a:t>Increase Throughput</a:t>
            </a:r>
          </a:p>
          <a:p>
            <a:pPr lvl="2"/>
            <a:r>
              <a:rPr lang="en-US" dirty="0"/>
              <a:t>Lower image resolution</a:t>
            </a:r>
          </a:p>
          <a:p>
            <a:pPr lvl="2"/>
            <a:r>
              <a:rPr lang="en-US" dirty="0"/>
              <a:t>Reduce number of fixed points</a:t>
            </a:r>
          </a:p>
          <a:p>
            <a:pPr lvl="2"/>
            <a:r>
              <a:rPr lang="en-US" dirty="0"/>
              <a:t>Optimize code, synthesis, placement and routing</a:t>
            </a:r>
          </a:p>
          <a:p>
            <a:r>
              <a:rPr lang="en-US" dirty="0"/>
              <a:t>Training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Convolutional Neural Network (LeNet-5)</a:t>
            </a:r>
          </a:p>
        </p:txBody>
      </p:sp>
      <p:pic>
        <p:nvPicPr>
          <p:cNvPr id="1028" name="Picture 4" descr="http://yann.lecun.com/exdb/lenet/gifs/asample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59" y="2749435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blog.csdn.net/201503092345307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405"/>
            <a:ext cx="6131767" cy="419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0343" y="6430251"/>
            <a:ext cx="973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 LeNet-5: Y. </a:t>
            </a:r>
            <a:r>
              <a:rPr lang="en-US" sz="1200" dirty="0" err="1"/>
              <a:t>LeCun</a:t>
            </a:r>
            <a:r>
              <a:rPr lang="en-US" sz="1200" dirty="0"/>
              <a:t>, L. </a:t>
            </a:r>
            <a:r>
              <a:rPr lang="en-US" sz="1200" dirty="0" err="1"/>
              <a:t>Bottou</a:t>
            </a:r>
            <a:r>
              <a:rPr lang="en-US" sz="1200" dirty="0"/>
              <a:t>, Y. </a:t>
            </a:r>
            <a:r>
              <a:rPr lang="en-US" sz="1200" dirty="0" err="1"/>
              <a:t>Bengio</a:t>
            </a:r>
            <a:r>
              <a:rPr lang="en-US" sz="1200" dirty="0"/>
              <a:t>, and P. </a:t>
            </a:r>
            <a:r>
              <a:rPr lang="en-US" sz="1200" dirty="0" err="1"/>
              <a:t>Haffner</a:t>
            </a:r>
            <a:r>
              <a:rPr lang="en-US" sz="1200" dirty="0"/>
              <a:t>. Gradient-based learning applied to document recognition. Proceedings of the IEEE, </a:t>
            </a:r>
            <a:r>
              <a:rPr lang="en-US" sz="1200" dirty="0" err="1"/>
              <a:t>november</a:t>
            </a:r>
            <a:r>
              <a:rPr lang="en-US" sz="1200" dirty="0"/>
              <a:t> 1998.</a:t>
            </a:r>
          </a:p>
        </p:txBody>
      </p:sp>
    </p:spTree>
    <p:extLst>
      <p:ext uri="{BB962C8B-B14F-4D97-AF65-F5344CB8AC3E}">
        <p14:creationId xmlns:p14="http://schemas.microsoft.com/office/powerpoint/2010/main" val="34176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 CNN on FPGA?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Convolutional layers account for over 90% computation</a:t>
            </a:r>
          </a:p>
          <a:p>
            <a:r>
              <a:rPr lang="en-US" sz="1800" dirty="0"/>
              <a:t>[1] A. </a:t>
            </a:r>
            <a:r>
              <a:rPr lang="en-US" sz="1800" dirty="0" err="1"/>
              <a:t>Krizhevsky</a:t>
            </a:r>
            <a:r>
              <a:rPr lang="en-US" sz="1800" dirty="0"/>
              <a:t>, etc. </a:t>
            </a:r>
            <a:r>
              <a:rPr lang="en-US" sz="1800" dirty="0" err="1"/>
              <a:t>Imagenet</a:t>
            </a:r>
            <a:r>
              <a:rPr lang="en-US" sz="1800" dirty="0"/>
              <a:t> classification with deep convolutional neural networks. NIPS 2012.</a:t>
            </a:r>
          </a:p>
          <a:p>
            <a:r>
              <a:rPr lang="en-US" sz="1800" dirty="0"/>
              <a:t>[2] J. Cong and B. Xiao. Minimizing computation in convolutional neural networks. ICANN 2014</a:t>
            </a:r>
          </a:p>
          <a:p>
            <a:pPr marL="0" indent="0">
              <a:buNone/>
            </a:pPr>
            <a:r>
              <a:rPr lang="en-US" dirty="0"/>
              <a:t>FPGA has inherent parallelism</a:t>
            </a:r>
          </a:p>
        </p:txBody>
      </p:sp>
    </p:spTree>
    <p:extLst>
      <p:ext uri="{BB962C8B-B14F-4D97-AF65-F5344CB8AC3E}">
        <p14:creationId xmlns:p14="http://schemas.microsoft.com/office/powerpoint/2010/main" val="141541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Designs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 CNN (weights) mainly on GPUs</a:t>
            </a:r>
          </a:p>
          <a:p>
            <a:pPr marL="0" indent="0">
              <a:buNone/>
            </a:pPr>
            <a:r>
              <a:rPr lang="en-US" dirty="0"/>
              <a:t>Interferences(predicting) can be implemented on a variety of accelerators</a:t>
            </a:r>
          </a:p>
          <a:p>
            <a:r>
              <a:rPr lang="en-US" sz="1800" dirty="0"/>
              <a:t>ASIC [1]</a:t>
            </a:r>
          </a:p>
          <a:p>
            <a:r>
              <a:rPr lang="en-US" sz="1800" dirty="0"/>
              <a:t>GPU [2]</a:t>
            </a:r>
          </a:p>
          <a:p>
            <a:r>
              <a:rPr lang="en-US" sz="1800" dirty="0"/>
              <a:t>FPGA [3] [4] [5] [6] – </a:t>
            </a:r>
            <a:r>
              <a:rPr lang="en-US" sz="1800" dirty="0">
                <a:solidFill>
                  <a:srgbClr val="FF0000"/>
                </a:solidFill>
              </a:rPr>
              <a:t>More energy-efficient than GPU, more configurable/scalable than ASIC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225" y="4829175"/>
            <a:ext cx="7180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Dadiannao</a:t>
            </a:r>
            <a:r>
              <a:rPr lang="en-US" sz="1200" dirty="0"/>
              <a:t>: A machine-learning supercomputer. MICRO 2014</a:t>
            </a:r>
          </a:p>
          <a:p>
            <a:r>
              <a:rPr lang="en-US" sz="1200" dirty="0"/>
              <a:t>[2] GPU-based simulation of cellular neural networks for image processing. IJCNN 2009</a:t>
            </a:r>
          </a:p>
          <a:p>
            <a:r>
              <a:rPr lang="en-US" sz="1200" dirty="0"/>
              <a:t>[3] A programmable parallel accelerator for learning and classification. PACT 2010</a:t>
            </a:r>
          </a:p>
          <a:p>
            <a:r>
              <a:rPr lang="en-US" sz="1200" dirty="0"/>
              <a:t>[4] A Dynamically Configurable Coprocessor for Convolutional Neural Networks. ISCA 2010; </a:t>
            </a:r>
          </a:p>
          <a:p>
            <a:r>
              <a:rPr lang="en-US" sz="1200" dirty="0"/>
              <a:t>[5] Design and Implementation of an FPGA-based Real-Time Face Recognition System. (short paper) FCCM 2011;</a:t>
            </a:r>
          </a:p>
          <a:p>
            <a:r>
              <a:rPr lang="en-US" sz="1200" dirty="0"/>
              <a:t>[6] Memory-Centric Accelerator Design for Convolutional Neural Networks. ICCD 2013</a:t>
            </a:r>
          </a:p>
        </p:txBody>
      </p:sp>
    </p:spTree>
    <p:extLst>
      <p:ext uri="{BB962C8B-B14F-4D97-AF65-F5344CB8AC3E}">
        <p14:creationId xmlns:p14="http://schemas.microsoft.com/office/powerpoint/2010/main" val="18378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Designs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Industry Efforts on Mapping CNN onto FPGAs:</a:t>
            </a:r>
          </a:p>
          <a:p>
            <a:r>
              <a:rPr lang="en-US" sz="1800" dirty="0"/>
              <a:t>Project Catapult – Microsoft [1]</a:t>
            </a:r>
          </a:p>
          <a:p>
            <a:r>
              <a:rPr lang="en-US" sz="1800" dirty="0"/>
              <a:t>Efficient Implementation of Neural Network Systems Built on FPGAs, and Programmed with OpenCL – Intel [2]</a:t>
            </a:r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33450" y="5715298"/>
            <a:ext cx="537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 https://www.microsoft.com/en-us/research/project/project-catapult/</a:t>
            </a:r>
          </a:p>
          <a:p>
            <a:r>
              <a:rPr lang="en-US" sz="1200" dirty="0"/>
              <a:t>[2] https://www.altera.com/solutions/technology/machine-learning/overview.html</a:t>
            </a:r>
          </a:p>
        </p:txBody>
      </p:sp>
    </p:spTree>
    <p:extLst>
      <p:ext uri="{BB962C8B-B14F-4D97-AF65-F5344CB8AC3E}">
        <p14:creationId xmlns:p14="http://schemas.microsoft.com/office/powerpoint/2010/main" val="97477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CNN implementation</a:t>
            </a:r>
          </a:p>
          <a:p>
            <a:r>
              <a:rPr lang="en-US" sz="1800" dirty="0"/>
              <a:t>Starting from simplified NN with one convolutional, pooling and output layer</a:t>
            </a:r>
          </a:p>
          <a:p>
            <a:r>
              <a:rPr lang="en-US" sz="1800" dirty="0"/>
              <a:t>Finally achieve a well-known neural network with at least one convolutional layer (LeNet-5)</a:t>
            </a:r>
          </a:p>
          <a:p>
            <a:r>
              <a:rPr lang="en-US" sz="1800" dirty="0"/>
              <a:t>Testing on MNIST datasets (handwriting digits) [1]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Accuracy: 90%+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Speed: 100ms@100MHz </a:t>
            </a:r>
          </a:p>
          <a:p>
            <a:pPr marL="0" indent="0">
              <a:buNone/>
            </a:pPr>
            <a:r>
              <a:rPr lang="en-US" dirty="0"/>
              <a:t>Advanced Features</a:t>
            </a:r>
          </a:p>
          <a:p>
            <a:r>
              <a:rPr lang="en-US" sz="1800" dirty="0"/>
              <a:t>Deeper network(more convolutional layers)</a:t>
            </a:r>
          </a:p>
          <a:p>
            <a:r>
              <a:rPr lang="en-US" sz="1800" dirty="0"/>
              <a:t>Introducing training phase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33450" y="6315462"/>
            <a:ext cx="261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2"/>
              </a:rPr>
              <a:t>http://yann.lecun.com/exdb/mnist/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1179"/>
            <a:ext cx="5181600" cy="224022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22" y="1825625"/>
            <a:ext cx="3151355" cy="4351338"/>
          </a:xfrm>
        </p:spPr>
      </p:pic>
    </p:spTree>
    <p:extLst>
      <p:ext uri="{BB962C8B-B14F-4D97-AF65-F5344CB8AC3E}">
        <p14:creationId xmlns:p14="http://schemas.microsoft.com/office/powerpoint/2010/main" val="173214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different steps ?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" y="1772358"/>
            <a:ext cx="2880000" cy="4140000"/>
          </a:xfr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75" y="1810047"/>
            <a:ext cx="2880000" cy="414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75" y="1772358"/>
            <a:ext cx="2880000" cy="414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75" y="1772358"/>
            <a:ext cx="2880000" cy="41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2776" y="6057900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Bring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8776" y="6057900"/>
            <a:ext cx="28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4775" y="6057900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Bring DATA</a:t>
            </a:r>
          </a:p>
        </p:txBody>
      </p:sp>
    </p:spTree>
    <p:extLst>
      <p:ext uri="{BB962C8B-B14F-4D97-AF65-F5344CB8AC3E}">
        <p14:creationId xmlns:p14="http://schemas.microsoft.com/office/powerpoint/2010/main" val="14622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Training in order to obtain the Weight (Python or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Input / output</a:t>
            </a:r>
          </a:p>
          <a:p>
            <a:pPr lvl="1"/>
            <a:r>
              <a:rPr lang="en-US" dirty="0"/>
              <a:t>Number representation / sigmoid function </a:t>
            </a:r>
          </a:p>
          <a:p>
            <a:pPr lvl="1"/>
            <a:r>
              <a:rPr lang="en-US" dirty="0"/>
              <a:t>Memory (DRAM &amp; Buffer)</a:t>
            </a:r>
          </a:p>
          <a:p>
            <a:pPr lvl="1"/>
            <a:r>
              <a:rPr lang="en-US" dirty="0"/>
              <a:t>Calculation Unit (Convolution, Pooling, Fully connected)</a:t>
            </a:r>
          </a:p>
          <a:p>
            <a:pPr lvl="1"/>
            <a:r>
              <a:rPr lang="en-US" dirty="0"/>
              <a:t>Router</a:t>
            </a:r>
          </a:p>
          <a:p>
            <a:pPr lvl="1"/>
            <a:r>
              <a:rPr lang="en-US" dirty="0"/>
              <a:t>Controller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Test by block </a:t>
            </a:r>
          </a:p>
          <a:p>
            <a:pPr lvl="1"/>
            <a:r>
              <a:rPr lang="en-US" dirty="0"/>
              <a:t>Exactly the same result as the software simulation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521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Implementation of Convolutional Neural Network on FPGA</vt:lpstr>
      <vt:lpstr>A Typical Convolutional Neural Network (LeNet-5)</vt:lpstr>
      <vt:lpstr>Why Implement CNN on FPGA?</vt:lpstr>
      <vt:lpstr>Previous Designs</vt:lpstr>
      <vt:lpstr>Previous Designs</vt:lpstr>
      <vt:lpstr>Our Goals</vt:lpstr>
      <vt:lpstr>Convolution Neural Network</vt:lpstr>
      <vt:lpstr>What are the different steps ?</vt:lpstr>
      <vt:lpstr>Tasks</vt:lpstr>
      <vt:lpstr>Schedule </vt:lpstr>
      <vt:lpstr>Advance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Lanois, Thibaut</dc:creator>
  <cp:lastModifiedBy>Wen, Wen</cp:lastModifiedBy>
  <cp:revision>18</cp:revision>
  <dcterms:created xsi:type="dcterms:W3CDTF">2017-01-27T15:22:50Z</dcterms:created>
  <dcterms:modified xsi:type="dcterms:W3CDTF">2017-01-30T16:34:02Z</dcterms:modified>
</cp:coreProperties>
</file>