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39"/>
  </p:notesMasterIdLst>
  <p:sldIdLst>
    <p:sldId id="1300" r:id="rId3"/>
    <p:sldId id="256" r:id="rId4"/>
    <p:sldId id="30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300" r:id="rId14"/>
    <p:sldId id="303" r:id="rId15"/>
    <p:sldId id="266" r:id="rId16"/>
    <p:sldId id="313" r:id="rId17"/>
    <p:sldId id="1301" r:id="rId18"/>
    <p:sldId id="267" r:id="rId19"/>
    <p:sldId id="270" r:id="rId20"/>
    <p:sldId id="312" r:id="rId21"/>
    <p:sldId id="271" r:id="rId22"/>
    <p:sldId id="304" r:id="rId23"/>
    <p:sldId id="305" r:id="rId24"/>
    <p:sldId id="316" r:id="rId25"/>
    <p:sldId id="317" r:id="rId26"/>
    <p:sldId id="314" r:id="rId27"/>
    <p:sldId id="1302" r:id="rId28"/>
    <p:sldId id="1303" r:id="rId29"/>
    <p:sldId id="306" r:id="rId30"/>
    <p:sldId id="1304" r:id="rId31"/>
    <p:sldId id="308" r:id="rId32"/>
    <p:sldId id="309" r:id="rId33"/>
    <p:sldId id="1305" r:id="rId34"/>
    <p:sldId id="310" r:id="rId35"/>
    <p:sldId id="311" r:id="rId36"/>
    <p:sldId id="315" r:id="rId37"/>
    <p:sldId id="318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39663"/>
            <a:ext cx="5708054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dirty="0">
                <a:solidFill>
                  <a:schemeClr val="tx1"/>
                </a:solidFill>
              </a:rPr>
              <a:t>3.1 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矩阵的初等变换</a:t>
            </a:r>
            <a:endParaRPr lang="zh-CN" altLang="en-US" sz="2400" b="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/36</a:t>
            </a:r>
            <a:r>
              <a:rPr lang="zh-CN" altLang="en-US" sz="2800" b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1.xml"/><Relationship Id="rId7" Type="http://schemas.openxmlformats.org/officeDocument/2006/relationships/slide" Target="slide3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slide" Target="slide31.xml"/><Relationship Id="rId4" Type="http://schemas.openxmlformats.org/officeDocument/2006/relationships/slide" Target="slide13.xml"/><Relationship Id="rId9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4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30697;&#38453;&#36816;&#31639;.EX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30697;&#38453;&#36816;&#31639;.EX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30697;&#38453;&#36816;&#31639;.EX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2124630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3.1</a:t>
            </a:r>
            <a:r>
              <a:rPr kumimoji="0" lang="zh-CN" altLang="en-US" sz="40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矩阵的初等变换与线性方程组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0">
            <a:extLst>
              <a:ext uri="{FF2B5EF4-FFF2-40B4-BE49-F238E27FC236}">
                <a16:creationId xmlns:a16="http://schemas.microsoft.com/office/drawing/2014/main" id="{A02BCFA6-75A6-5E73-95D8-7098A8DE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868363"/>
            <a:ext cx="9023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交换方程的次序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(2)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某一个方程乘不等于零的常数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一个方程加上另一个方程的 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倍.</a:t>
            </a:r>
            <a:endParaRPr lang="zh-CN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zh-CN" dirty="0">
                <a:solidFill>
                  <a:srgbClr val="FF0000"/>
                </a:solidFill>
              </a:rPr>
              <a:t>由于这三种变换都是可逆的</a:t>
            </a:r>
            <a:r>
              <a:rPr lang="zh-CN" altLang="zh-CN" dirty="0"/>
              <a:t>, 因此变换前的方程组与</a:t>
            </a:r>
            <a:endParaRPr lang="zh-CN" altLang="en-US" dirty="0"/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79F4C9A6-5858-0565-D848-AD2D2FD8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06241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解变换.</a:t>
            </a:r>
            <a:endParaRPr lang="en-US" altLang="zh-CN"/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9702EA2A-FFB2-F52A-5800-67813FE6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438525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变换后的方程组是同解的, </a:t>
            </a:r>
            <a:endParaRPr lang="en-US" altLang="zh-CN"/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2A72F02C-50F4-AB3C-2208-0DAFFE0B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416300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zh-CN"/>
              <a:t>这三种变换都是方程组的同</a:t>
            </a:r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build="p" autoUpdateAnimBg="0"/>
      <p:bldP spid="9248" grpId="0" build="p" autoUpdateAnimBg="0" advAuto="0"/>
      <p:bldP spid="9249" grpId="0" build="p" autoUpdateAnimBg="0" advAuto="0"/>
      <p:bldP spid="925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Rectangle 29">
            <a:extLst>
              <a:ext uri="{FF2B5EF4-FFF2-40B4-BE49-F238E27FC236}">
                <a16:creationId xmlns:a16="http://schemas.microsoft.com/office/drawing/2014/main" id="{EED382C0-B8E3-5EFD-AB71-2E82E21A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25488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 初等变换的定义</a:t>
            </a:r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19177B9A-71F7-3CAF-3C5A-E4884815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639888"/>
            <a:ext cx="7646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下面三种变换称为矩阵的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初等行变换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CAC05509-B918-9FBB-4062-A4C6B7C7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32568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对调两行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对调 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两行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 </a:t>
            </a:r>
            <a:r>
              <a:rPr lang="en-US" altLang="zh-CN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="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 </a:t>
            </a:r>
            <a:r>
              <a:rPr lang="en-US" altLang="zh-CN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="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A73298E6-97F9-0535-237C-F272A551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011488"/>
            <a:ext cx="679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(ii)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以数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乘某一行中的所有元素</a:t>
            </a:r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7628FE7B-76B9-C14E-1418-7FD1001E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711575"/>
            <a:ext cx="499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(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第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行乘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记作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b="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);</a:t>
            </a:r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CE3C5753-3C62-9A30-1250-D243EA74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97375"/>
            <a:ext cx="839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(iii)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把某一行所有元素的</a:t>
            </a:r>
            <a:r>
              <a:rPr lang="zh-CN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倍加到另一行对应的元素</a:t>
            </a:r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D44354C1-8908-492D-A268-360D428B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06095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上去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第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行的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倍加到第</a:t>
            </a:r>
            <a:r>
              <a:rPr lang="zh-CN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行上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记作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b="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+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kr</a:t>
            </a:r>
            <a:r>
              <a:rPr lang="en-US" altLang="zh-CN" b="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).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 build="p" autoUpdateAnimBg="0"/>
      <p:bldP spid="11295" grpId="0" build="p" autoUpdateAnimBg="0"/>
      <p:bldP spid="11296" grpId="0" build="p" autoUpdateAnimBg="0"/>
      <p:bldP spid="11297" grpId="0" build="p" autoUpdateAnimBg="0" advAuto="0"/>
      <p:bldP spid="11298" grpId="0" build="p" autoUpdateAnimBg="0"/>
      <p:bldP spid="11299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>
            <a:extLst>
              <a:ext uri="{FF2B5EF4-FFF2-40B4-BE49-F238E27FC236}">
                <a16:creationId xmlns:a16="http://schemas.microsoft.com/office/drawing/2014/main" id="{0A31D9C0-ACD0-A3F7-F08D-DDF50134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" y="1268760"/>
            <a:ext cx="83200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把定义中的“行”换成“列”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即得矩阵的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初等列变换</a:t>
            </a:r>
            <a:r>
              <a:rPr lang="zh-CN" altLang="en-US" dirty="0">
                <a:sym typeface="Symbol" panose="05050102010706020507" pitchFamily="18" charset="2"/>
              </a:rPr>
              <a:t>的定义</a:t>
            </a:r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1A39542D-0504-EB41-2201-C72D352A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" y="2348880"/>
            <a:ext cx="8192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矩阵的初等行变换与初等列变换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统称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初等变换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build="p" autoUpdateAnimBg="0"/>
      <p:bldP spid="481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2EC0531C-5361-33EA-7B71-E4B0B8A3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744538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 两个矩阵的等价关系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23EDA53-DD61-3182-75C8-EB69291A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689100"/>
            <a:ext cx="838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如果矩阵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经有限次初等行变换变成矩</a:t>
            </a:r>
            <a:endParaRPr lang="zh-CN" altLang="en-US" dirty="0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19F93AB-0B0B-367D-29B5-A7CEDF8A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387600"/>
            <a:ext cx="693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阵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就称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行等价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</a:t>
            </a:r>
            <a:r>
              <a:rPr lang="zh-CN" altLang="en-US"/>
              <a:t> </a:t>
            </a:r>
          </a:p>
        </p:txBody>
      </p: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600B36A1-1EE6-7BF9-C258-35C08DC04CFD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312988"/>
            <a:ext cx="1374775" cy="641350"/>
            <a:chOff x="622" y="1564"/>
            <a:chExt cx="866" cy="404"/>
          </a:xfrm>
        </p:grpSpPr>
        <p:sp>
          <p:nvSpPr>
            <p:cNvPr id="52226" name="Rectangle 2">
              <a:extLst>
                <a:ext uri="{FF2B5EF4-FFF2-40B4-BE49-F238E27FC236}">
                  <a16:creationId xmlns:a16="http://schemas.microsoft.com/office/drawing/2014/main" id="{77FFAB60-4677-2968-1307-1EED900A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 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;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D951E18F-6090-559B-D19F-0CA414941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</a:rPr>
                <a:t>r</a:t>
              </a:r>
            </a:p>
          </p:txBody>
        </p:sp>
      </p:grp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D8487B5A-164D-5118-0D79-6B7C1414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117850"/>
            <a:ext cx="900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经有限次初等列变换变成矩阵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就称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/>
              <a:t> 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BB4771C5-2FB6-A4C6-0885-45E8E49B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806825"/>
            <a:ext cx="2300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列等价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</a:t>
            </a:r>
          </a:p>
        </p:txBody>
      </p:sp>
      <p:grpSp>
        <p:nvGrpSpPr>
          <p:cNvPr id="52237" name="Group 13">
            <a:extLst>
              <a:ext uri="{FF2B5EF4-FFF2-40B4-BE49-F238E27FC236}">
                <a16:creationId xmlns:a16="http://schemas.microsoft.com/office/drawing/2014/main" id="{436DEF3B-9D9F-676D-F5B0-8D549AFC079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781425"/>
            <a:ext cx="1374775" cy="641350"/>
            <a:chOff x="622" y="1564"/>
            <a:chExt cx="866" cy="404"/>
          </a:xfrm>
        </p:grpSpPr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43DFAF6B-0F67-290C-7624-B7AF5E7E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 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;</a:t>
              </a:r>
            </a:p>
          </p:txBody>
        </p:sp>
        <p:sp>
          <p:nvSpPr>
            <p:cNvPr id="52239" name="Text Box 15">
              <a:extLst>
                <a:ext uri="{FF2B5EF4-FFF2-40B4-BE49-F238E27FC236}">
                  <a16:creationId xmlns:a16="http://schemas.microsoft.com/office/drawing/2014/main" id="{97A0219D-2068-FCD8-6452-37E9024C2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</a:rPr>
                <a:t>c</a:t>
              </a:r>
            </a:p>
          </p:txBody>
        </p:sp>
      </p:grp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8F3A04A4-6670-D2DE-7C2A-73B055D7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892550"/>
            <a:ext cx="5551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经有限次初等变换变</a:t>
            </a: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2D46AE62-18F0-5D46-9F45-8EFA3621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552950"/>
            <a:ext cx="7958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就称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</a:t>
            </a:r>
            <a:r>
              <a:rPr lang="zh-CN" altLang="en-US"/>
              <a:t>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~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01ADC5BB-66F7-A188-5F86-711455F2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257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如果矩阵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29" grpId="0" build="p" autoUpdateAnimBg="0" advAuto="0"/>
      <p:bldP spid="52235" grpId="0" build="p" autoUpdateAnimBg="0"/>
      <p:bldP spid="52236" grpId="0" build="p" autoUpdateAnimBg="0" advAuto="0"/>
      <p:bldP spid="52240" grpId="0" build="p" autoUpdateAnimBg="0"/>
      <p:bldP spid="52241" grpId="0" build="p" autoUpdateAnimBg="0" advAuto="0"/>
      <p:bldP spid="52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>
            <a:extLst>
              <a:ext uri="{FF2B5EF4-FFF2-40B4-BE49-F238E27FC236}">
                <a16:creationId xmlns:a16="http://schemas.microsoft.com/office/drawing/2014/main" id="{25BE5AA7-B98A-0A9F-0AE8-672E3081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009650"/>
            <a:ext cx="900271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2.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等价关系的性质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反身性</a:t>
            </a:r>
            <a:r>
              <a:rPr lang="zh-CN" altLang="en-US">
                <a:solidFill>
                  <a:schemeClr val="accent2"/>
                </a:solidFill>
              </a:rPr>
              <a:t>  </a:t>
            </a:r>
            <a:r>
              <a:rPr lang="zh-CN" altLang="en-US"/>
              <a:t>      </a:t>
            </a:r>
            <a:r>
              <a:rPr lang="en-US" altLang="zh-CN" i="1"/>
              <a:t>A</a:t>
            </a:r>
            <a:r>
              <a:rPr lang="en-US" altLang="zh-CN"/>
              <a:t> ~ </a:t>
            </a:r>
            <a:r>
              <a:rPr lang="en-US" altLang="zh-CN" i="1"/>
              <a:t>A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(ii)   </a:t>
            </a:r>
            <a:r>
              <a:rPr lang="zh-CN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</a:t>
            </a:r>
            <a:r>
              <a:rPr lang="zh-CN" altLang="zh-CN">
                <a:solidFill>
                  <a:srgbClr val="006600"/>
                </a:solidFill>
              </a:rPr>
              <a:t> </a:t>
            </a:r>
            <a:r>
              <a:rPr lang="zh-CN" altLang="zh-CN"/>
              <a:t>       若 </a:t>
            </a:r>
            <a:r>
              <a:rPr lang="en-US" altLang="zh-CN" i="1"/>
              <a:t>A</a:t>
            </a:r>
            <a:r>
              <a:rPr lang="en-US" altLang="zh-CN"/>
              <a:t> ~</a:t>
            </a:r>
            <a:r>
              <a:rPr lang="en-US" altLang="zh-CN" i="1"/>
              <a:t> B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B</a:t>
            </a:r>
            <a:r>
              <a:rPr lang="en-US" altLang="zh-CN"/>
              <a:t> ~ </a:t>
            </a:r>
            <a:r>
              <a:rPr lang="en-US" altLang="zh-CN" i="1"/>
              <a:t>A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(iii)  </a:t>
            </a:r>
            <a:r>
              <a:rPr lang="zh-CN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</a:t>
            </a:r>
            <a:r>
              <a:rPr lang="zh-CN" altLang="zh-CN"/>
              <a:t>        若  </a:t>
            </a:r>
            <a:r>
              <a:rPr lang="en-US" altLang="zh-CN" i="1"/>
              <a:t>A</a:t>
            </a:r>
            <a:r>
              <a:rPr lang="en-US" altLang="zh-CN"/>
              <a:t> ~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 ~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A</a:t>
            </a:r>
            <a:r>
              <a:rPr lang="en-US" altLang="zh-CN"/>
              <a:t> ~ </a:t>
            </a:r>
            <a:r>
              <a:rPr lang="en-US" altLang="zh-CN" i="1"/>
              <a:t>C</a:t>
            </a:r>
            <a:r>
              <a:rPr lang="en-US" altLang="zh-CN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数学中把具有上述三条性质的关系称为等价</a:t>
            </a:r>
            <a:r>
              <a:rPr lang="en-US" altLang="zh-CN"/>
              <a:t>,  </a:t>
            </a:r>
            <a:r>
              <a:rPr lang="zh-CN" altLang="en-US"/>
              <a:t>例如</a:t>
            </a:r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D0A0CF76-92EC-43A6-70CA-338B2B04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65650"/>
            <a:ext cx="900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两个线性方程组同解</a:t>
            </a:r>
            <a:r>
              <a:rPr lang="en-US" altLang="zh-CN"/>
              <a:t>,  </a:t>
            </a:r>
            <a:r>
              <a:rPr lang="zh-CN" altLang="en-US"/>
              <a:t>就称这两个线性方程组等价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 autoUpdateAnimBg="0"/>
      <p:bldP spid="1231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555A87-1229-6169-8A2E-4388BB6E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54117"/>
            <a:ext cx="5356393" cy="6077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DA85B3D2-444B-6A9C-5E43-19BE1789B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98" y="1257553"/>
          <a:ext cx="2232248" cy="129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320" imgH="939600" progId="Equation.3">
                  <p:embed/>
                </p:oleObj>
              </mc:Choice>
              <mc:Fallback>
                <p:oleObj name="公式" r:id="rId3" imgW="1714320" imgH="939600" progId="Equation.3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DA85B3D2-444B-6A9C-5E43-19BE1789B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98" y="1257553"/>
                        <a:ext cx="2232248" cy="129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AF44A449-9796-9F47-04F4-B55B69BC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1700808"/>
            <a:ext cx="43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(1)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EB9E0E-82D0-51E1-ECE7-C3AC31D17669}"/>
              </a:ext>
            </a:extLst>
          </p:cNvPr>
          <p:cNvSpPr/>
          <p:nvPr/>
        </p:nvSpPr>
        <p:spPr bwMode="auto">
          <a:xfrm>
            <a:off x="106456" y="754116"/>
            <a:ext cx="2737352" cy="2170828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10182-16E0-81A7-9620-CD0FC8A77A26}"/>
              </a:ext>
            </a:extLst>
          </p:cNvPr>
          <p:cNvSpPr txBox="1"/>
          <p:nvPr/>
        </p:nvSpPr>
        <p:spPr>
          <a:xfrm>
            <a:off x="3022090" y="127966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P59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ED1F41-30D2-0564-E450-581EAD3DD867}"/>
              </a:ext>
            </a:extLst>
          </p:cNvPr>
          <p:cNvSpPr txBox="1"/>
          <p:nvPr/>
        </p:nvSpPr>
        <p:spPr>
          <a:xfrm>
            <a:off x="154798" y="75411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0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97B59E-CDC8-0AD6-FD59-0B9F4BDB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" y="764704"/>
            <a:ext cx="5893703" cy="2243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304F01-AA5A-F459-A268-7AA2B28B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0" y="3008461"/>
            <a:ext cx="8561818" cy="22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Text Box 10">
            <a:extLst>
              <a:ext uri="{FF2B5EF4-FFF2-40B4-BE49-F238E27FC236}">
                <a16:creationId xmlns:a16="http://schemas.microsoft.com/office/drawing/2014/main" id="{3F7E44D7-F6A5-9C24-3AD2-A537B175B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750888"/>
            <a:ext cx="444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四、行阶梯形矩阵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FD67E4-4816-B259-922D-EFC2890F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891569" cy="1083458"/>
          </a:xfrm>
          <a:prstGeom prst="rect">
            <a:avLst/>
          </a:prstGeom>
        </p:spPr>
      </p:pic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5AF59DDF-017E-619B-103F-BDE7B5A8F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6087"/>
              </p:ext>
            </p:extLst>
          </p:nvPr>
        </p:nvGraphicFramePr>
        <p:xfrm>
          <a:off x="830263" y="3356992"/>
          <a:ext cx="2973388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76160" imgH="914400" progId="Equation.3">
                  <p:embed/>
                </p:oleObj>
              </mc:Choice>
              <mc:Fallback>
                <p:oleObj name="公式" r:id="rId3" imgW="1676160" imgH="914400" progId="Equation.3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43178E8D-B593-C4B0-FFDC-297864614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356992"/>
                        <a:ext cx="2973388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9">
            <a:extLst>
              <a:ext uri="{FF2B5EF4-FFF2-40B4-BE49-F238E27FC236}">
                <a16:creationId xmlns:a16="http://schemas.microsoft.com/office/drawing/2014/main" id="{1A4DFC95-6328-6DE7-2B79-AF5E0DBE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356992"/>
            <a:ext cx="3527425" cy="1770062"/>
          </a:xfrm>
          <a:prstGeom prst="wedgeRectCallout">
            <a:avLst>
              <a:gd name="adj1" fmla="val -82718"/>
              <a:gd name="adj2" fmla="val -6324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行阶梯形矩阵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chemeClr val="accent2"/>
                </a:solidFill>
              </a:rPr>
              <a:t>        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阶梯线以下的元</a:t>
            </a:r>
          </a:p>
          <a:p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素全是０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台阶数即为非零</a:t>
            </a:r>
          </a:p>
          <a:p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行数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竖线后面的第一个元素</a:t>
            </a:r>
          </a:p>
          <a:p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为非零元 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Text Box 11">
            <a:extLst>
              <a:ext uri="{FF2B5EF4-FFF2-40B4-BE49-F238E27FC236}">
                <a16:creationId xmlns:a16="http://schemas.microsoft.com/office/drawing/2014/main" id="{1990D7C5-BB48-4969-EB38-B1B3A0FA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765175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五、行最简形矩阵和标准形矩阵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DD5DA866-6615-FACA-0332-93D881CDE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60525"/>
            <a:ext cx="8964612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(2)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一个行阶梯形矩阵若满足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每个非零行的第一个非零元素为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(ii)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每个非零行的第一个非零元素所在列的其他元</a:t>
            </a: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AE10B552-DE35-8407-18A9-C0234270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154613"/>
            <a:ext cx="784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的元素都为零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则称这个矩阵为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标准形矩阵</a:t>
            </a:r>
            <a:r>
              <a:rPr lang="en-US" altLang="zh-CN"/>
              <a:t>.</a:t>
            </a:r>
            <a:endParaRPr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855B3500-CC1A-9716-B55D-D8FA7EF4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4422775"/>
            <a:ext cx="8313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如果一个矩阵的左上角为单位矩阵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其他位置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2B14B34A-7BA3-386E-A9FC-685DA50F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630613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素全为零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则称之为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行最简形矩阵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build="p" autoUpdateAnimBg="0"/>
      <p:bldP spid="16416" grpId="0" build="p" autoUpdateAnimBg="0" advAuto="0"/>
      <p:bldP spid="16417" grpId="0" build="p" autoUpdateAnimBg="0"/>
      <p:bldP spid="1641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43178E8D-B593-C4B0-FFDC-297864614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68338"/>
          <a:ext cx="2973388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914400" progId="Equation.3">
                  <p:embed/>
                </p:oleObj>
              </mc:Choice>
              <mc:Fallback>
                <p:oleObj name="公式" r:id="rId2" imgW="1676160" imgH="914400" progId="Equation.3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43178E8D-B593-C4B0-FFDC-297864614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68338"/>
                        <a:ext cx="2973388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214114E2-AB59-754C-1C35-C29F5DC61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84450"/>
          <a:ext cx="295116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63560" imgH="914400" progId="Equation.3">
                  <p:embed/>
                </p:oleObj>
              </mc:Choice>
              <mc:Fallback>
                <p:oleObj name="公式" r:id="rId4" imgW="1663560" imgH="914400" progId="Equation.3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214114E2-AB59-754C-1C35-C29F5DC61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84450"/>
                        <a:ext cx="295116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3924B58D-07FE-8276-AC2A-7E1A05F73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297021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560" imgH="914400" progId="Equation.3">
                  <p:embed/>
                </p:oleObj>
              </mc:Choice>
              <mc:Fallback>
                <p:oleObj name="公式" r:id="rId6" imgW="1447560" imgH="914400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3924B58D-07FE-8276-AC2A-7E1A05F73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97021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8" name="Group 18">
            <a:extLst>
              <a:ext uri="{FF2B5EF4-FFF2-40B4-BE49-F238E27FC236}">
                <a16:creationId xmlns:a16="http://schemas.microsoft.com/office/drawing/2014/main" id="{352BB073-A82A-1A4E-A57B-E7A9ACB5038F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1082675"/>
            <a:ext cx="2252663" cy="904875"/>
            <a:chOff x="1056" y="288"/>
            <a:chExt cx="1680" cy="576"/>
          </a:xfrm>
        </p:grpSpPr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3E62E95B-9D26-BAED-5F91-11820E316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70F432AF-8673-DBAF-9658-CA66B2448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F1A8FFBB-972D-C777-B88B-53D84792A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576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F51724CB-F288-F28B-2C6F-E255603C9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7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70A6AF3F-749A-FCF6-E589-CD63E3D40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64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9" name="Group 19">
            <a:extLst>
              <a:ext uri="{FF2B5EF4-FFF2-40B4-BE49-F238E27FC236}">
                <a16:creationId xmlns:a16="http://schemas.microsoft.com/office/drawing/2014/main" id="{19AAC372-3A60-7010-6371-B91D96C678FB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994025"/>
            <a:ext cx="2184400" cy="914400"/>
            <a:chOff x="1056" y="288"/>
            <a:chExt cx="1680" cy="576"/>
          </a:xfrm>
        </p:grpSpPr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id="{18B79101-FFF9-A120-6108-AD6B2E69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22D75347-67D6-307E-9CB9-68FA25D85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22">
              <a:extLst>
                <a:ext uri="{FF2B5EF4-FFF2-40B4-BE49-F238E27FC236}">
                  <a16:creationId xmlns:a16="http://schemas.microsoft.com/office/drawing/2014/main" id="{0728DBAE-A035-955C-5893-12C31611B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576"/>
              <a:ext cx="72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6D3C3212-E9A1-225E-7ED9-BDBD3DF15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76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27509F72-474F-87EB-47EE-CB6A47B2D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64"/>
              <a:ext cx="72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0" name="Group 30">
            <a:extLst>
              <a:ext uri="{FF2B5EF4-FFF2-40B4-BE49-F238E27FC236}">
                <a16:creationId xmlns:a16="http://schemas.microsoft.com/office/drawing/2014/main" id="{E68C69EF-2387-7A95-C40F-3B0A64505DF1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832350"/>
            <a:ext cx="2159000" cy="1066800"/>
            <a:chOff x="1104" y="2976"/>
            <a:chExt cx="1536" cy="672"/>
          </a:xfrm>
        </p:grpSpPr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id="{BF927CF1-4412-4818-6D99-91A90629D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3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id="{F9AD9C6D-CCFC-01ED-0282-3B4A3E50F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id="{778B0693-9E07-28F7-B8BB-DDBBDE466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92622991-B29C-A309-0670-69EB169F5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12"/>
              <a:ext cx="0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F6F9996E-5F7C-EE83-8433-880E5F04E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48"/>
              <a:ext cx="91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1" name="Group 31">
            <a:extLst>
              <a:ext uri="{FF2B5EF4-FFF2-40B4-BE49-F238E27FC236}">
                <a16:creationId xmlns:a16="http://schemas.microsoft.com/office/drawing/2014/main" id="{A8F480BE-61B6-D068-19A7-5429187F532E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1087438"/>
            <a:ext cx="2252663" cy="904875"/>
            <a:chOff x="1056" y="288"/>
            <a:chExt cx="1680" cy="576"/>
          </a:xfrm>
        </p:grpSpPr>
        <p:sp>
          <p:nvSpPr>
            <p:cNvPr id="20512" name="Line 32">
              <a:extLst>
                <a:ext uri="{FF2B5EF4-FFF2-40B4-BE49-F238E27FC236}">
                  <a16:creationId xmlns:a16="http://schemas.microsoft.com/office/drawing/2014/main" id="{E582AF9C-DCBD-7A16-4B11-C030597C1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"/>
              <a:ext cx="240" cy="0"/>
            </a:xfrm>
            <a:prstGeom prst="line">
              <a:avLst/>
            </a:prstGeom>
            <a:noFill/>
            <a:ln w="38100"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33">
              <a:extLst>
                <a:ext uri="{FF2B5EF4-FFF2-40B4-BE49-F238E27FC236}">
                  <a16:creationId xmlns:a16="http://schemas.microsoft.com/office/drawing/2014/main" id="{5B51E597-FB36-1A2D-0755-1214874D9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38100"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4">
              <a:extLst>
                <a:ext uri="{FF2B5EF4-FFF2-40B4-BE49-F238E27FC236}">
                  <a16:creationId xmlns:a16="http://schemas.microsoft.com/office/drawing/2014/main" id="{4BBA140C-01AD-098D-6F07-158C6EC4B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576"/>
              <a:ext cx="720" cy="0"/>
            </a:xfrm>
            <a:prstGeom prst="line">
              <a:avLst/>
            </a:prstGeom>
            <a:noFill/>
            <a:ln w="38100"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5">
              <a:extLst>
                <a:ext uri="{FF2B5EF4-FFF2-40B4-BE49-F238E27FC236}">
                  <a16:creationId xmlns:a16="http://schemas.microsoft.com/office/drawing/2014/main" id="{203FB66F-BEAC-B0AF-132A-D63AB4C20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76"/>
              <a:ext cx="0" cy="288"/>
            </a:xfrm>
            <a:prstGeom prst="line">
              <a:avLst/>
            </a:prstGeom>
            <a:noFill/>
            <a:ln w="38100"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id="{B794997C-8204-1150-91A6-4F732E339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64"/>
              <a:ext cx="720" cy="0"/>
            </a:xfrm>
            <a:prstGeom prst="line">
              <a:avLst/>
            </a:prstGeom>
            <a:noFill/>
            <a:ln w="38100"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7" name="Group 37">
            <a:extLst>
              <a:ext uri="{FF2B5EF4-FFF2-40B4-BE49-F238E27FC236}">
                <a16:creationId xmlns:a16="http://schemas.microsoft.com/office/drawing/2014/main" id="{4C2DEF8A-5A41-7F61-3B9C-61E98547F436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994025"/>
            <a:ext cx="2184400" cy="914400"/>
            <a:chOff x="1056" y="288"/>
            <a:chExt cx="1680" cy="576"/>
          </a:xfrm>
        </p:grpSpPr>
        <p:sp>
          <p:nvSpPr>
            <p:cNvPr id="20518" name="Line 38">
              <a:extLst>
                <a:ext uri="{FF2B5EF4-FFF2-40B4-BE49-F238E27FC236}">
                  <a16:creationId xmlns:a16="http://schemas.microsoft.com/office/drawing/2014/main" id="{EDE0FC89-4C95-696B-0E21-E3C76B211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9">
              <a:extLst>
                <a:ext uri="{FF2B5EF4-FFF2-40B4-BE49-F238E27FC236}">
                  <a16:creationId xmlns:a16="http://schemas.microsoft.com/office/drawing/2014/main" id="{64B2DCAA-FC01-73B3-0E09-2A23F99D3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0">
              <a:extLst>
                <a:ext uri="{FF2B5EF4-FFF2-40B4-BE49-F238E27FC236}">
                  <a16:creationId xmlns:a16="http://schemas.microsoft.com/office/drawing/2014/main" id="{9EE70EE2-1D27-AF1B-0C76-4444D108A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576"/>
              <a:ext cx="72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1">
              <a:extLst>
                <a:ext uri="{FF2B5EF4-FFF2-40B4-BE49-F238E27FC236}">
                  <a16:creationId xmlns:a16="http://schemas.microsoft.com/office/drawing/2014/main" id="{A9300D99-F8F7-6F91-C786-E0AE6CDE6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42">
              <a:extLst>
                <a:ext uri="{FF2B5EF4-FFF2-40B4-BE49-F238E27FC236}">
                  <a16:creationId xmlns:a16="http://schemas.microsoft.com/office/drawing/2014/main" id="{E476DCA4-27B4-228B-9F33-3A77768F0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64"/>
              <a:ext cx="72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23" name="Group 43">
            <a:extLst>
              <a:ext uri="{FF2B5EF4-FFF2-40B4-BE49-F238E27FC236}">
                <a16:creationId xmlns:a16="http://schemas.microsoft.com/office/drawing/2014/main" id="{A72D99D6-0D6A-0CEE-BFD5-65B36679CDB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832350"/>
            <a:ext cx="2159000" cy="1066800"/>
            <a:chOff x="1104" y="2976"/>
            <a:chExt cx="1536" cy="672"/>
          </a:xfrm>
        </p:grpSpPr>
        <p:sp>
          <p:nvSpPr>
            <p:cNvPr id="20524" name="Line 44">
              <a:extLst>
                <a:ext uri="{FF2B5EF4-FFF2-40B4-BE49-F238E27FC236}">
                  <a16:creationId xmlns:a16="http://schemas.microsoft.com/office/drawing/2014/main" id="{44B2EEF3-B9A4-F724-9768-D92DE0565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45">
              <a:extLst>
                <a:ext uri="{FF2B5EF4-FFF2-40B4-BE49-F238E27FC236}">
                  <a16:creationId xmlns:a16="http://schemas.microsoft.com/office/drawing/2014/main" id="{B41C4E14-4B68-FE33-DD0A-CF118600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Line 46">
              <a:extLst>
                <a:ext uri="{FF2B5EF4-FFF2-40B4-BE49-F238E27FC236}">
                  <a16:creationId xmlns:a16="http://schemas.microsoft.com/office/drawing/2014/main" id="{389B20D4-F95B-53D9-8FAF-B710DCE93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47">
              <a:extLst>
                <a:ext uri="{FF2B5EF4-FFF2-40B4-BE49-F238E27FC236}">
                  <a16:creationId xmlns:a16="http://schemas.microsoft.com/office/drawing/2014/main" id="{FD2BD781-3AE8-4276-C3CD-3E1EA357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12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Line 48">
              <a:extLst>
                <a:ext uri="{FF2B5EF4-FFF2-40B4-BE49-F238E27FC236}">
                  <a16:creationId xmlns:a16="http://schemas.microsoft.com/office/drawing/2014/main" id="{774A46BA-83C5-DB8D-EE90-3B872FB5B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48"/>
              <a:ext cx="9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29" name="AutoShape 49">
            <a:extLst>
              <a:ext uri="{FF2B5EF4-FFF2-40B4-BE49-F238E27FC236}">
                <a16:creationId xmlns:a16="http://schemas.microsoft.com/office/drawing/2014/main" id="{BB54D9D3-C57A-472C-A130-5302D04D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8338"/>
            <a:ext cx="3527425" cy="1770062"/>
          </a:xfrm>
          <a:prstGeom prst="wedgeRectCallout">
            <a:avLst>
              <a:gd name="adj1" fmla="val -82718"/>
              <a:gd name="adj2" fmla="val -6324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行阶梯形矩阵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        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阶梯线以下的元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素全是０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台阶数即为非零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行数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竖线后面的第一个元素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为非零元 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530" name="AutoShape 50">
            <a:extLst>
              <a:ext uri="{FF2B5EF4-FFF2-40B4-BE49-F238E27FC236}">
                <a16:creationId xmlns:a16="http://schemas.microsoft.com/office/drawing/2014/main" id="{E2A76D64-C67F-87E6-6CA6-CC45185E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514600"/>
            <a:ext cx="3527425" cy="1905000"/>
          </a:xfrm>
          <a:prstGeom prst="wedgeRectCallout">
            <a:avLst>
              <a:gd name="adj1" fmla="val -82222"/>
              <a:gd name="adj2" fmla="val -5750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行最简形矩阵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        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特点：非零行的第一个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非零元为１，且这些非零元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所在的列的其他元素都为０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endParaRPr lang="en-US" altLang="zh-CN" sz="2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31" name="AutoShape 51">
            <a:extLst>
              <a:ext uri="{FF2B5EF4-FFF2-40B4-BE49-F238E27FC236}">
                <a16:creationId xmlns:a16="http://schemas.microsoft.com/office/drawing/2014/main" id="{8053C7F3-0E13-BDB1-3958-2881E79F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97388"/>
            <a:ext cx="3527425" cy="1903412"/>
          </a:xfrm>
          <a:prstGeom prst="wedgeRectCallout">
            <a:avLst>
              <a:gd name="adj1" fmla="val -83843"/>
              <a:gd name="adj2" fmla="val -125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标准形矩阵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        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特点：左上角为一个单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位矩阵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其他位置上的元素全</a:t>
            </a:r>
          </a:p>
          <a:p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都为 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9" grpId="0" animBg="1" autoUpdateAnimBg="0"/>
      <p:bldP spid="20530" grpId="0" animBg="1" autoUpdateAnimBg="0"/>
      <p:bldP spid="205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Text Box 18">
            <a:extLst>
              <a:ext uri="{FF2B5EF4-FFF2-40B4-BE49-F238E27FC236}">
                <a16:creationId xmlns:a16="http://schemas.microsoft.com/office/drawing/2014/main" id="{DA547C51-B3D4-2513-C671-C19BA1FA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58825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第三章  矩阵的初等变换与线性方程组</a:t>
            </a:r>
          </a:p>
        </p:txBody>
      </p:sp>
      <p:sp>
        <p:nvSpPr>
          <p:cNvPr id="2091" name="Rectangle 43">
            <a:extLst>
              <a:ext uri="{FF2B5EF4-FFF2-40B4-BE49-F238E27FC236}">
                <a16:creationId xmlns:a16="http://schemas.microsoft.com/office/drawing/2014/main" id="{5DFF5CDC-275A-52D6-C726-5DB8E9FF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436813"/>
            <a:ext cx="832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本章先引进矩阵的</a:t>
            </a:r>
            <a:r>
              <a:rPr lang="zh-CN" altLang="en-US" dirty="0">
                <a:solidFill>
                  <a:srgbClr val="FF0000"/>
                </a:solidFill>
              </a:rPr>
              <a:t>初等变换</a:t>
            </a:r>
            <a:r>
              <a:rPr lang="en-US" altLang="zh-CN" dirty="0"/>
              <a:t>, </a:t>
            </a:r>
            <a:r>
              <a:rPr lang="zh-CN" altLang="en-US" dirty="0"/>
              <a:t>建立</a:t>
            </a:r>
            <a:r>
              <a:rPr lang="zh-CN" altLang="en-US" dirty="0">
                <a:solidFill>
                  <a:srgbClr val="FF0000"/>
                </a:solidFill>
              </a:rPr>
              <a:t>矩阵的秩</a:t>
            </a:r>
            <a:r>
              <a:rPr lang="zh-CN" altLang="en-US" dirty="0"/>
              <a:t>的概念</a:t>
            </a:r>
            <a:r>
              <a:rPr lang="en-US" altLang="zh-CN" dirty="0"/>
              <a:t>; </a:t>
            </a:r>
          </a:p>
        </p:txBody>
      </p:sp>
      <p:sp>
        <p:nvSpPr>
          <p:cNvPr id="2093" name="Rectangle 45">
            <a:extLst>
              <a:ext uri="{FF2B5EF4-FFF2-40B4-BE49-F238E27FC236}">
                <a16:creationId xmlns:a16="http://schemas.microsoft.com/office/drawing/2014/main" id="{54065A91-68B4-04A3-F614-515263F1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016250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然后利用矩阵的秩讨论齐次线性方程组有非零解的充要</a:t>
            </a:r>
          </a:p>
        </p:txBody>
      </p:sp>
      <p:sp>
        <p:nvSpPr>
          <p:cNvPr id="2094" name="Rectangle 46">
            <a:extLst>
              <a:ext uri="{FF2B5EF4-FFF2-40B4-BE49-F238E27FC236}">
                <a16:creationId xmlns:a16="http://schemas.microsoft.com/office/drawing/2014/main" id="{052893F1-B659-C533-5A51-9AC28BD7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670300"/>
            <a:ext cx="7056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条件和非齐次线性方程组有解的充要条件</a:t>
            </a:r>
            <a:r>
              <a:rPr lang="en-US" altLang="zh-CN"/>
              <a:t>, </a:t>
            </a:r>
          </a:p>
        </p:txBody>
      </p:sp>
      <p:sp>
        <p:nvSpPr>
          <p:cNvPr id="2096" name="Rectangle 48">
            <a:extLst>
              <a:ext uri="{FF2B5EF4-FFF2-40B4-BE49-F238E27FC236}">
                <a16:creationId xmlns:a16="http://schemas.microsoft.com/office/drawing/2014/main" id="{E0E199FD-5E85-7B3D-D987-0B1258A3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348163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等变换解线性方程组的方法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97" name="Rectangle 49">
            <a:extLst>
              <a:ext uri="{FF2B5EF4-FFF2-40B4-BE49-F238E27FC236}">
                <a16:creationId xmlns:a16="http://schemas.microsoft.com/office/drawing/2014/main" id="{EF57B324-2D0D-1373-0AB7-4E34E991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644900"/>
            <a:ext cx="233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并</a:t>
            </a:r>
            <a:r>
              <a:rPr lang="zh-CN" altLang="en-US" dirty="0">
                <a:solidFill>
                  <a:srgbClr val="FF0000"/>
                </a:solidFill>
              </a:rPr>
              <a:t>介绍用初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 build="p" autoUpdateAnimBg="0"/>
      <p:bldP spid="2093" grpId="0" build="p" autoUpdateAnimBg="0"/>
      <p:bldP spid="2094" grpId="0" build="p" autoUpdateAnimBg="0" advAuto="0"/>
      <p:bldP spid="2096" grpId="0" build="p" autoUpdateAnimBg="0"/>
      <p:bldP spid="20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>
            <a:extLst>
              <a:ext uri="{FF2B5EF4-FFF2-40B4-BE49-F238E27FC236}">
                <a16:creationId xmlns:a16="http://schemas.microsoft.com/office/drawing/2014/main" id="{F912326C-45CB-A755-2D04-A9A6F265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993775"/>
            <a:ext cx="8297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结论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任何矩阵都可经过单纯的初等行变换化为行</a:t>
            </a:r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A0E92C3C-07B4-9154-E70D-DBF2FFDE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1682750"/>
            <a:ext cx="364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最简形矩阵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28B62C-2345-1028-763D-4A4E8F75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3" y="2373214"/>
            <a:ext cx="7959902" cy="2697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3E9429-D231-D8D8-2217-46FF6B84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5227050"/>
            <a:ext cx="7959901" cy="1367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build="p" autoUpdateAnimBg="0"/>
      <p:bldP spid="17441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AF69720-2779-7AAB-2C1F-945CB9BB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823913"/>
            <a:ext cx="424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初等变换的性质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060C3EE3-2C5A-285D-AD69-EDE85F8E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2" y="2314575"/>
            <a:ext cx="784619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矩阵的初等变换是矩阵的一种最</a:t>
            </a:r>
            <a:r>
              <a:rPr lang="zh-CN" altLang="en-US" dirty="0">
                <a:solidFill>
                  <a:schemeClr val="accent2"/>
                </a:solidFill>
              </a:rPr>
              <a:t>基本的运算</a:t>
            </a:r>
            <a:r>
              <a:rPr lang="zh-CN" altLang="en-US" dirty="0"/>
              <a:t>，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4481B6CB-1863-FDB3-1A19-774E0DBC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92384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讨它的应用，</a:t>
            </a:r>
            <a:r>
              <a:rPr lang="zh-CN" altLang="en-US" dirty="0">
                <a:solidFill>
                  <a:srgbClr val="FF0000"/>
                </a:solidFill>
              </a:rPr>
              <a:t>需要研究它的性质</a:t>
            </a:r>
            <a:r>
              <a:rPr lang="zh-CN" altLang="en-US" dirty="0"/>
              <a:t>，下面介绍它的一个最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D455B97-77B2-C9E6-2913-5128D25A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69" y="3440612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基本的性质</a:t>
            </a:r>
            <a:r>
              <a:rPr lang="en-US" altLang="zh-CN"/>
              <a:t>.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B6768E2-2D8D-6C48-38A1-2701EA64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3145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为探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2" grpId="0" build="p" autoUpdateAnimBg="0" advAuto="0"/>
      <p:bldP spid="53253" grpId="0" build="p" autoUpdateAnimBg="0" advAuto="0"/>
      <p:bldP spid="532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FC9DE59-86E0-BBBD-1FE8-F1E3A557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692150"/>
            <a:ext cx="7021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矩阵，那么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0142FA8A-3458-46F1-039B-27351DEC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3747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EFF3ADB6-737B-28EB-2447-951651DB95C3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1255713"/>
            <a:ext cx="1374775" cy="641350"/>
            <a:chOff x="622" y="1564"/>
            <a:chExt cx="866" cy="404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6AD68B2F-F1D3-BCD1-57AF-376D53E82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78" name="Text Box 6">
              <a:extLst>
                <a:ext uri="{FF2B5EF4-FFF2-40B4-BE49-F238E27FC236}">
                  <a16:creationId xmlns:a16="http://schemas.microsoft.com/office/drawing/2014/main" id="{FD99AEDD-EBBC-D9E6-EE2F-0B0323C70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>
                  <a:solidFill>
                    <a:srgbClr val="006600"/>
                  </a:solidFill>
                </a:rPr>
                <a:t>r</a:t>
              </a:r>
            </a:p>
          </p:txBody>
        </p:sp>
      </p:grp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0670B59-6907-A611-A0A9-E34B7128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1377950"/>
            <a:ext cx="662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的充要条件是存在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阶可逆矩阵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，使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78929D10-E871-8EB0-516A-65701E68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20888"/>
            <a:ext cx="245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D84761C3-AE68-523A-FD0A-BAF48DE5C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64795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pSp>
        <p:nvGrpSpPr>
          <p:cNvPr id="54284" name="Group 12">
            <a:extLst>
              <a:ext uri="{FF2B5EF4-FFF2-40B4-BE49-F238E27FC236}">
                <a16:creationId xmlns:a16="http://schemas.microsoft.com/office/drawing/2014/main" id="{09E30C9F-C206-9DB4-977E-D02568140C20}"/>
              </a:ext>
            </a:extLst>
          </p:cNvPr>
          <p:cNvGrpSpPr>
            <a:grpSpLocks/>
          </p:cNvGrpSpPr>
          <p:nvPr/>
        </p:nvGrpSpPr>
        <p:grpSpPr bwMode="auto">
          <a:xfrm>
            <a:off x="1585913" y="2528888"/>
            <a:ext cx="1406525" cy="641350"/>
            <a:chOff x="622" y="1564"/>
            <a:chExt cx="866" cy="404"/>
          </a:xfrm>
        </p:grpSpPr>
        <p:sp>
          <p:nvSpPr>
            <p:cNvPr id="54285" name="Rectangle 13">
              <a:extLst>
                <a:ext uri="{FF2B5EF4-FFF2-40B4-BE49-F238E27FC236}">
                  <a16:creationId xmlns:a16="http://schemas.microsoft.com/office/drawing/2014/main" id="{FB477FFA-31E4-8451-349C-CF8523F2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EDB19C5E-CA73-5301-6721-45148200C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>
                  <a:solidFill>
                    <a:srgbClr val="006600"/>
                  </a:solidFill>
                </a:rPr>
                <a:t>c</a:t>
              </a:r>
            </a:p>
          </p:txBody>
        </p:sp>
      </p:grp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EB2EDDAA-300A-BF08-F852-C3A86AD9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51125"/>
            <a:ext cx="658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的充要条件是存在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阶可逆矩阵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，使</a:t>
            </a:r>
            <a:r>
              <a:rPr lang="zh-CN" altLang="en-US"/>
              <a:t> 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1C579468-C19A-78ED-0667-3138C2F7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294063"/>
            <a:ext cx="263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AQ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A8A2EFFE-C2CA-F0E9-D0BD-B0C41DA6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94335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iii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pSp>
        <p:nvGrpSpPr>
          <p:cNvPr id="54291" name="Group 19">
            <a:extLst>
              <a:ext uri="{FF2B5EF4-FFF2-40B4-BE49-F238E27FC236}">
                <a16:creationId xmlns:a16="http://schemas.microsoft.com/office/drawing/2014/main" id="{BBDF0884-CD72-75D6-E9AD-3952D9A5973E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3824288"/>
            <a:ext cx="1436687" cy="641350"/>
            <a:chOff x="622" y="1564"/>
            <a:chExt cx="866" cy="404"/>
          </a:xfrm>
        </p:grpSpPr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3D580CD9-8F18-FCCB-9073-B6245AB4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C110C847-EABE-51C8-866A-4BA84A1BF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 i="1">
                <a:solidFill>
                  <a:srgbClr val="006600"/>
                </a:solidFill>
              </a:endParaRPr>
            </a:p>
          </p:txBody>
        </p:sp>
      </p:grp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5A4A0A98-1B65-7862-348C-B9A27379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3946525"/>
            <a:ext cx="654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的充要条件是存在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阶可逆矩阵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/>
              <a:t> 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70AC3FD1-80A2-BA2E-303A-FE40FE16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589463"/>
            <a:ext cx="677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阶可逆矩阵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，使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PAQ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6E894C42-8714-8E0E-075C-61E09E8B8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522922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为了证明定理 </a:t>
            </a:r>
            <a:r>
              <a:rPr lang="en-US" altLang="zh-CN"/>
              <a:t>1</a:t>
            </a:r>
            <a:r>
              <a:rPr lang="zh-CN" altLang="en-US"/>
              <a:t>，需引进初等矩阵的知识</a:t>
            </a:r>
            <a:r>
              <a:rPr lang="en-US" altLang="zh-CN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ED746-C091-E868-02BC-7B2C984B8799}"/>
              </a:ext>
            </a:extLst>
          </p:cNvPr>
          <p:cNvSpPr txBox="1"/>
          <p:nvPr/>
        </p:nvSpPr>
        <p:spPr>
          <a:xfrm>
            <a:off x="3404844" y="5914347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见</a:t>
            </a:r>
            <a:r>
              <a:rPr lang="en-US" altLang="zh-CN" dirty="0">
                <a:solidFill>
                  <a:srgbClr val="FF0000"/>
                </a:solidFill>
              </a:rPr>
              <a:t>P61-62)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9" grpId="0"/>
      <p:bldP spid="54280" grpId="0"/>
      <p:bldP spid="54283" grpId="0"/>
      <p:bldP spid="54287" grpId="0"/>
      <p:bldP spid="54288" grpId="0"/>
      <p:bldP spid="54290" grpId="0"/>
      <p:bldP spid="54294" grpId="0"/>
      <p:bldP spid="54295" grpId="0"/>
      <p:bldP spid="5429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9C44AF-5DFD-979F-9B51-06795224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764705"/>
            <a:ext cx="5256583" cy="51625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B78FB0A-B049-9560-5AD5-76E89A28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927300"/>
            <a:ext cx="5256583" cy="468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115A68-CB29-DA4C-D69B-EFB59DBAB376}"/>
              </a:ext>
            </a:extLst>
          </p:cNvPr>
          <p:cNvSpPr/>
          <p:nvPr/>
        </p:nvSpPr>
        <p:spPr bwMode="auto">
          <a:xfrm>
            <a:off x="1691680" y="1196752"/>
            <a:ext cx="5400600" cy="5328592"/>
          </a:xfrm>
          <a:prstGeom prst="roundRect">
            <a:avLst>
              <a:gd name="adj" fmla="val 223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9AB6A-5E9F-4D1D-6EE8-4B02A86A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429000"/>
            <a:ext cx="1352401" cy="522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AutoShape 20">
            <a:extLst>
              <a:ext uri="{FF2B5EF4-FFF2-40B4-BE49-F238E27FC236}">
                <a16:creationId xmlns:a16="http://schemas.microsoft.com/office/drawing/2014/main" id="{B7442163-A414-7E6A-A472-FED4EC80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4" y="4077072"/>
            <a:ext cx="648072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CF1EBA-505D-0AA6-2C46-E796C9348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5"/>
          <a:stretch/>
        </p:blipFill>
        <p:spPr>
          <a:xfrm>
            <a:off x="1763688" y="881532"/>
            <a:ext cx="5688632" cy="549979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B8C9D6-4827-4B97-4143-1C1DCB72A8A3}"/>
              </a:ext>
            </a:extLst>
          </p:cNvPr>
          <p:cNvSpPr/>
          <p:nvPr/>
        </p:nvSpPr>
        <p:spPr bwMode="auto">
          <a:xfrm>
            <a:off x="1776920" y="881532"/>
            <a:ext cx="5819416" cy="2427260"/>
          </a:xfrm>
          <a:prstGeom prst="roundRect">
            <a:avLst>
              <a:gd name="adj" fmla="val 223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A46B17-4FF3-864C-517D-34546E2C0EC5}"/>
              </a:ext>
            </a:extLst>
          </p:cNvPr>
          <p:cNvSpPr/>
          <p:nvPr/>
        </p:nvSpPr>
        <p:spPr bwMode="auto">
          <a:xfrm>
            <a:off x="1776920" y="3331088"/>
            <a:ext cx="5819416" cy="3010891"/>
          </a:xfrm>
          <a:prstGeom prst="roundRect">
            <a:avLst>
              <a:gd name="adj" fmla="val 223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F0C3A-3152-61BE-0D0F-319A01B8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7" y="1916832"/>
            <a:ext cx="1129562" cy="3611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A3947B-5240-DF6F-4167-857512F06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90" y="1916832"/>
            <a:ext cx="253575" cy="368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002776-12E9-2F24-26E6-74E43E471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37" y="4502554"/>
            <a:ext cx="937460" cy="338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977D15-3E11-383D-CA7A-104F453B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32" y="4466845"/>
            <a:ext cx="253575" cy="368837"/>
          </a:xfrm>
          <a:prstGeom prst="rect">
            <a:avLst/>
          </a:prstGeom>
        </p:spPr>
      </p:pic>
      <p:sp>
        <p:nvSpPr>
          <p:cNvPr id="9" name="AutoShape 20">
            <a:extLst>
              <a:ext uri="{FF2B5EF4-FFF2-40B4-BE49-F238E27FC236}">
                <a16:creationId xmlns:a16="http://schemas.microsoft.com/office/drawing/2014/main" id="{957BC99D-E437-3BCC-CB25-78016EC3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18" y="2277985"/>
            <a:ext cx="648072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A1B51923-4010-271E-3224-69C73DB3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976" y="4848698"/>
            <a:ext cx="648072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D047B6-BD72-E843-3A7A-4B0E0DE8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0" y="1628800"/>
            <a:ext cx="8743020" cy="324036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213758-5BE9-C5F1-2DEF-96435E76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5" y="764704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初等变换的性质</a:t>
            </a:r>
          </a:p>
        </p:txBody>
      </p:sp>
    </p:spTree>
    <p:extLst>
      <p:ext uri="{BB962C8B-B14F-4D97-AF65-F5344CB8AC3E}">
        <p14:creationId xmlns:p14="http://schemas.microsoft.com/office/powerpoint/2010/main" val="40497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A156F8-4610-2652-698E-F644D4E6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" y="1495837"/>
            <a:ext cx="8865831" cy="6857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C87C29-8FA2-3A69-1A0E-76FA7741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530"/>
            <a:ext cx="9004916" cy="394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EA664A-BE44-49B7-6ED1-5940E6808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41" y="2741062"/>
            <a:ext cx="8553163" cy="270416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54F4A9B-BFBE-2DC5-8F34-2F44F897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5" y="764704"/>
            <a:ext cx="2731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F5DBC-14A7-DBA4-A51C-3ACAA795B915}"/>
              </a:ext>
            </a:extLst>
          </p:cNvPr>
          <p:cNvCxnSpPr/>
          <p:nvPr/>
        </p:nvCxnSpPr>
        <p:spPr bwMode="auto">
          <a:xfrm>
            <a:off x="492141" y="4365104"/>
            <a:ext cx="85531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CACC85-11BB-FC7F-0045-3975CF8C26F6}"/>
              </a:ext>
            </a:extLst>
          </p:cNvPr>
          <p:cNvCxnSpPr/>
          <p:nvPr/>
        </p:nvCxnSpPr>
        <p:spPr bwMode="auto">
          <a:xfrm>
            <a:off x="492141" y="4725144"/>
            <a:ext cx="271170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398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A5F68E-4D9C-A10C-089A-8D8D0BA187A9}"/>
              </a:ext>
            </a:extLst>
          </p:cNvPr>
          <p:cNvSpPr txBox="1"/>
          <p:nvPr/>
        </p:nvSpPr>
        <p:spPr>
          <a:xfrm>
            <a:off x="179512" y="692696"/>
            <a:ext cx="457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772120-957C-CFD5-D89A-6DB1CC61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7914621" cy="1767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55BBA-EB16-31E9-3D2D-C1DAEFE6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19231"/>
            <a:ext cx="7914621" cy="2458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25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B3BBFE72-F4AC-34E4-0205-7E7D5A64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0645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 </a:t>
            </a:r>
            <a:r>
              <a:rPr lang="en-US" altLang="zh-CN"/>
              <a:t>1 </a:t>
            </a:r>
            <a:r>
              <a:rPr lang="zh-CN" altLang="en-US"/>
              <a:t>把矩阵的初等变换与矩阵的乘法运算联系了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76C595CE-5BBF-3E18-F323-B86861E4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4303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起来，从而可以依据矩阵乘法的运算规律得到初等变换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98947075-F2AF-5A15-23FA-76683C30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10185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的运算规律，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399AEDD-3822-CA83-DA91-5867202C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101850"/>
            <a:ext cx="687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也可以利用矩阵的初等变换去研究矩阵的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B2A149CE-803E-95CE-112B-851A237C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78765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乘法</a:t>
            </a:r>
            <a:r>
              <a:rPr lang="en-US" altLang="zh-CN"/>
              <a:t>.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BE793020-D427-D2DD-D998-61100594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972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由定理 </a:t>
            </a:r>
            <a:r>
              <a:rPr lang="en-US" altLang="zh-CN"/>
              <a:t>1 </a:t>
            </a:r>
            <a:r>
              <a:rPr lang="zh-CN" altLang="en-US"/>
              <a:t>可得如下推论</a:t>
            </a:r>
            <a:r>
              <a:rPr lang="en-US" altLang="zh-CN"/>
              <a:t>.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C28F2C34-C1D2-CBF4-FA00-FB92FE15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68763"/>
            <a:ext cx="563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推论</a:t>
            </a:r>
            <a:r>
              <a:rPr lang="zh-CN" altLang="en-US" dirty="0"/>
              <a:t> 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方阵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可逆的充要条件是</a:t>
            </a:r>
          </a:p>
        </p:txBody>
      </p: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EAAD851A-3E9B-8130-0C1B-81DA24138D97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4006850"/>
            <a:ext cx="1374775" cy="641350"/>
            <a:chOff x="622" y="1564"/>
            <a:chExt cx="866" cy="404"/>
          </a:xfrm>
        </p:grpSpPr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67C2E353-668B-B2DB-54E5-B7ECA6D7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~ </a:t>
              </a:r>
              <a:r>
                <a:rPr lang="en-US" altLang="zh-CN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</a:t>
              </a:r>
              <a:r>
                <a:rPr lang="en-US" altLang="zh-CN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</p:txBody>
        </p:sp>
        <p:sp>
          <p:nvSpPr>
            <p:cNvPr id="55309" name="Text Box 13">
              <a:extLst>
                <a:ext uri="{FF2B5EF4-FFF2-40B4-BE49-F238E27FC236}">
                  <a16:creationId xmlns:a16="http://schemas.microsoft.com/office/drawing/2014/main" id="{F0EC0230-8D93-6941-C8BF-98D86566C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>
                  <a:solidFill>
                    <a:srgbClr val="006600"/>
                  </a:solidFill>
                </a:rPr>
                <a:t>r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2B7073E-82B5-D82B-C4F1-5502AE7F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872980"/>
            <a:ext cx="6985764" cy="1103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  <p:bldP spid="55299" grpId="0" build="p" autoUpdateAnimBg="0" advAuto="0"/>
      <p:bldP spid="55300" grpId="0" build="p" autoUpdateAnimBg="0" advAuto="0"/>
      <p:bldP spid="55301" grpId="0" build="p" autoUpdateAnimBg="0"/>
      <p:bldP spid="55302" grpId="0" build="p" autoUpdateAnimBg="0" advAuto="0"/>
      <p:bldP spid="55303" grpId="0" build="p" autoUpdateAnimBg="0"/>
      <p:bldP spid="5530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E9BC2F0-E523-3730-3996-F636226D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722313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七、求逆矩阵的初等变换法</a:t>
            </a:r>
          </a:p>
        </p:txBody>
      </p:sp>
      <p:graphicFrame>
        <p:nvGraphicFramePr>
          <p:cNvPr id="56323" name="Object 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1B956DE-C1EB-2BB9-B6A5-46D7A72E1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79563"/>
          <a:ext cx="12287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40134" imgH="3406208" progId="PowerPoint.Show.8">
                  <p:embed/>
                </p:oleObj>
              </mc:Choice>
              <mc:Fallback>
                <p:oleObj name="演示文稿" r:id="rId2" imgW="4540134" imgH="3406208" progId="PowerPoint.Show.8">
                  <p:embed/>
                  <p:pic>
                    <p:nvPicPr>
                      <p:cNvPr id="56323" name="Object 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A1B956DE-C1EB-2BB9-B6A5-46D7A72E1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66" t="13261" r="71997" b="77435"/>
                      <a:stretch>
                        <a:fillRect/>
                      </a:stretch>
                    </p:blipFill>
                    <p:spPr bwMode="auto">
                      <a:xfrm>
                        <a:off x="900113" y="1579563"/>
                        <a:ext cx="12287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4" name="Picture 4">
            <a:extLst>
              <a:ext uri="{FF2B5EF4-FFF2-40B4-BE49-F238E27FC236}">
                <a16:creationId xmlns:a16="http://schemas.microsoft.com/office/drawing/2014/main" id="{350895C6-EB57-D86C-7382-206FBF0A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789113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5" name="Text Box 5">
            <a:extLst>
              <a:ext uri="{FF2B5EF4-FFF2-40B4-BE49-F238E27FC236}">
                <a16:creationId xmlns:a16="http://schemas.microsoft.com/office/drawing/2014/main" id="{3B52A028-3968-4A9B-CEAF-D4141C02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1668463"/>
            <a:ext cx="206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表明，如果</a:t>
            </a:r>
          </a:p>
        </p:txBody>
      </p:sp>
      <p:grpSp>
        <p:nvGrpSpPr>
          <p:cNvPr id="56326" name="Group 6">
            <a:extLst>
              <a:ext uri="{FF2B5EF4-FFF2-40B4-BE49-F238E27FC236}">
                <a16:creationId xmlns:a16="http://schemas.microsoft.com/office/drawing/2014/main" id="{063B1DCF-4A5B-289C-5D9C-2539EAFA0430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1546225"/>
            <a:ext cx="1374775" cy="641350"/>
            <a:chOff x="622" y="1564"/>
            <a:chExt cx="866" cy="404"/>
          </a:xfrm>
        </p:grpSpPr>
        <p:sp>
          <p:nvSpPr>
            <p:cNvPr id="56327" name="Rectangle 7">
              <a:extLst>
                <a:ext uri="{FF2B5EF4-FFF2-40B4-BE49-F238E27FC236}">
                  <a16:creationId xmlns:a16="http://schemas.microsoft.com/office/drawing/2014/main" id="{232673CE-4005-2AF0-FC1C-C221FDA1B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/>
                <a:t> ~</a:t>
              </a:r>
              <a:r>
                <a:rPr lang="en-US" altLang="zh-CN" i="1"/>
                <a:t>B</a:t>
              </a:r>
              <a:r>
                <a:rPr lang="zh-CN" altLang="en-US"/>
                <a:t>，</a:t>
              </a: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D6F13730-B3F1-A27E-2932-9373450F1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564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/>
                <a:t>r</a:t>
              </a:r>
            </a:p>
          </p:txBody>
        </p:sp>
      </p:grpSp>
      <p:sp>
        <p:nvSpPr>
          <p:cNvPr id="56329" name="Text Box 9">
            <a:extLst>
              <a:ext uri="{FF2B5EF4-FFF2-40B4-BE49-F238E27FC236}">
                <a16:creationId xmlns:a16="http://schemas.microsoft.com/office/drawing/2014/main" id="{FED30EFE-3B40-764F-669C-28EE68287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1657350"/>
            <a:ext cx="3605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经一系列初等行</a:t>
            </a: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D509E8FE-F138-B9E5-B8C3-4F682CFD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32251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变换变为 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则有可逆矩阵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，使 </a:t>
            </a:r>
            <a:r>
              <a:rPr lang="en-US" altLang="zh-CN" i="1" dirty="0"/>
              <a:t>PA</a:t>
            </a:r>
            <a:r>
              <a:rPr lang="en-US" altLang="zh-CN" dirty="0"/>
              <a:t> = </a:t>
            </a:r>
            <a:r>
              <a:rPr lang="en-US" altLang="zh-CN" i="1" dirty="0"/>
              <a:t>B </a:t>
            </a:r>
            <a:r>
              <a:rPr lang="en-US" altLang="zh-CN" dirty="0"/>
              <a:t>.</a:t>
            </a:r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DA1C6FCD-77CF-AB57-11E1-49871E41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95433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去求出这个可逆矩阵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呢</a:t>
            </a:r>
            <a:r>
              <a:rPr lang="en-US" altLang="zh-CN"/>
              <a:t>?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4A40EBF2-BF62-F6EF-83CB-991223D70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656013"/>
            <a:ext cx="96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由于</a:t>
            </a:r>
          </a:p>
        </p:txBody>
      </p:sp>
      <p:sp>
        <p:nvSpPr>
          <p:cNvPr id="56334" name="Rectangle 14">
            <a:extLst>
              <a:ext uri="{FF2B5EF4-FFF2-40B4-BE49-F238E27FC236}">
                <a16:creationId xmlns:a16="http://schemas.microsoft.com/office/drawing/2014/main" id="{94567346-6D0D-7E8E-0BAA-9613D23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6734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PA</a:t>
            </a:r>
            <a:r>
              <a:rPr lang="en-US" altLang="zh-CN"/>
              <a:t> = </a:t>
            </a:r>
            <a:r>
              <a:rPr lang="en-US" altLang="zh-CN" i="1"/>
              <a:t>B</a:t>
            </a:r>
          </a:p>
        </p:txBody>
      </p:sp>
      <p:sp>
        <p:nvSpPr>
          <p:cNvPr id="56335" name="AutoShape 15">
            <a:extLst>
              <a:ext uri="{FF2B5EF4-FFF2-40B4-BE49-F238E27FC236}">
                <a16:creationId xmlns:a16="http://schemas.microsoft.com/office/drawing/2014/main" id="{43BCA10F-3AD3-FA27-9AE5-CC1E0081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4483789"/>
            <a:ext cx="609600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39" name="Group 19">
            <a:extLst>
              <a:ext uri="{FF2B5EF4-FFF2-40B4-BE49-F238E27FC236}">
                <a16:creationId xmlns:a16="http://schemas.microsoft.com/office/drawing/2014/main" id="{94E15ED2-0D97-0232-0B86-89955090CCCD}"/>
              </a:ext>
            </a:extLst>
          </p:cNvPr>
          <p:cNvGrpSpPr>
            <a:grpSpLocks/>
          </p:cNvGrpSpPr>
          <p:nvPr/>
        </p:nvGrpSpPr>
        <p:grpSpPr bwMode="auto">
          <a:xfrm>
            <a:off x="3662511" y="4156764"/>
            <a:ext cx="1446213" cy="990600"/>
            <a:chOff x="2829" y="1824"/>
            <a:chExt cx="911" cy="624"/>
          </a:xfrm>
        </p:grpSpPr>
        <p:sp>
          <p:nvSpPr>
            <p:cNvPr id="56336" name="Rectangle 16">
              <a:extLst>
                <a:ext uri="{FF2B5EF4-FFF2-40B4-BE49-F238E27FC236}">
                  <a16:creationId xmlns:a16="http://schemas.microsoft.com/office/drawing/2014/main" id="{60AE1220-15AD-BC88-B586-9DEC30DA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82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PA</a:t>
              </a:r>
              <a:r>
                <a:rPr lang="en-US" altLang="zh-CN"/>
                <a:t> = </a:t>
              </a:r>
              <a:r>
                <a:rPr lang="en-US" altLang="zh-CN" i="1"/>
                <a:t>B</a:t>
              </a:r>
            </a:p>
          </p:txBody>
        </p:sp>
        <p:sp>
          <p:nvSpPr>
            <p:cNvPr id="56337" name="Rectangle 17">
              <a:extLst>
                <a:ext uri="{FF2B5EF4-FFF2-40B4-BE49-F238E27FC236}">
                  <a16:creationId xmlns:a16="http://schemas.microsoft.com/office/drawing/2014/main" id="{B961C140-6D73-6710-5E09-5EAD97CF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121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PE</a:t>
              </a:r>
              <a:r>
                <a:rPr lang="en-US" altLang="zh-CN"/>
                <a:t> = </a:t>
              </a:r>
              <a:r>
                <a:rPr lang="en-US" altLang="zh-CN" i="1"/>
                <a:t>P</a:t>
              </a:r>
            </a:p>
          </p:txBody>
        </p:sp>
        <p:sp>
          <p:nvSpPr>
            <p:cNvPr id="56338" name="AutoShape 18">
              <a:extLst>
                <a:ext uri="{FF2B5EF4-FFF2-40B4-BE49-F238E27FC236}">
                  <a16:creationId xmlns:a16="http://schemas.microsoft.com/office/drawing/2014/main" id="{29BB01CD-D57A-D6A2-88DD-AC27B2449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915"/>
              <a:ext cx="73" cy="453"/>
            </a:xfrm>
            <a:prstGeom prst="leftBrace">
              <a:avLst>
                <a:gd name="adj1" fmla="val 5171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40" name="AutoShape 20">
            <a:extLst>
              <a:ext uri="{FF2B5EF4-FFF2-40B4-BE49-F238E27FC236}">
                <a16:creationId xmlns:a16="http://schemas.microsoft.com/office/drawing/2014/main" id="{320AD9CF-8A60-4FFD-8100-EB56AF24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449" y="4483789"/>
            <a:ext cx="609600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Rectangle 21">
            <a:extLst>
              <a:ext uri="{FF2B5EF4-FFF2-40B4-BE49-F238E27FC236}">
                <a16:creationId xmlns:a16="http://schemas.microsoft.com/office/drawing/2014/main" id="{3A9D5CBB-2B85-48D8-EED6-585F7CAE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49" y="4363139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highlight>
                  <a:srgbClr val="FFFF00"/>
                </a:highlight>
              </a:rPr>
              <a:t>P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i="1" dirty="0">
                <a:highlight>
                  <a:srgbClr val="FFFF00"/>
                </a:highlight>
              </a:rPr>
              <a:t>A</a:t>
            </a:r>
            <a:r>
              <a:rPr lang="en-US" altLang="zh-CN" dirty="0">
                <a:highlight>
                  <a:srgbClr val="FFFF00"/>
                </a:highlight>
              </a:rPr>
              <a:t>,</a:t>
            </a:r>
            <a:r>
              <a:rPr lang="en-US" altLang="zh-CN" i="1" dirty="0">
                <a:highlight>
                  <a:srgbClr val="FFFF00"/>
                </a:highlight>
              </a:rPr>
              <a:t> E</a:t>
            </a:r>
            <a:r>
              <a:rPr lang="en-US" altLang="zh-CN" dirty="0">
                <a:highlight>
                  <a:srgbClr val="FFFF00"/>
                </a:highlight>
              </a:rPr>
              <a:t>) = (</a:t>
            </a:r>
            <a:r>
              <a:rPr lang="en-US" altLang="zh-CN" i="1" dirty="0">
                <a:highlight>
                  <a:srgbClr val="FFFF00"/>
                </a:highlight>
              </a:rPr>
              <a:t>B</a:t>
            </a:r>
            <a:r>
              <a:rPr lang="en-US" altLang="zh-CN" dirty="0">
                <a:highlight>
                  <a:srgbClr val="FFFF00"/>
                </a:highlight>
              </a:rPr>
              <a:t>,</a:t>
            </a:r>
            <a:r>
              <a:rPr lang="en-US" altLang="zh-CN" i="1" dirty="0">
                <a:highlight>
                  <a:srgbClr val="FFFF00"/>
                </a:highlight>
              </a:rPr>
              <a:t> P</a:t>
            </a:r>
            <a:r>
              <a:rPr lang="en-US" altLang="zh-CN" dirty="0">
                <a:highlight>
                  <a:srgbClr val="FFFF00"/>
                </a:highlight>
              </a:rPr>
              <a:t>) </a:t>
            </a:r>
          </a:p>
        </p:txBody>
      </p:sp>
      <p:grpSp>
        <p:nvGrpSpPr>
          <p:cNvPr id="56345" name="Group 25">
            <a:extLst>
              <a:ext uri="{FF2B5EF4-FFF2-40B4-BE49-F238E27FC236}">
                <a16:creationId xmlns:a16="http://schemas.microsoft.com/office/drawing/2014/main" id="{1F578419-BE9C-77D5-EB17-B3218FD6E60A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3501008"/>
            <a:ext cx="2662238" cy="677862"/>
            <a:chOff x="2276" y="2963"/>
            <a:chExt cx="1677" cy="427"/>
          </a:xfrm>
        </p:grpSpPr>
        <p:sp>
          <p:nvSpPr>
            <p:cNvPr id="56343" name="Rectangle 23">
              <a:extLst>
                <a:ext uri="{FF2B5EF4-FFF2-40B4-BE49-F238E27FC236}">
                  <a16:creationId xmlns:a16="http://schemas.microsoft.com/office/drawing/2014/main" id="{67711C1D-C25A-B027-AA2A-D453FB99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63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i="1" dirty="0"/>
                <a:t>A</a:t>
              </a:r>
              <a:r>
                <a:rPr lang="en-US" altLang="zh-CN" dirty="0"/>
                <a:t>,</a:t>
              </a:r>
              <a:r>
                <a:rPr lang="en-US" altLang="zh-CN" i="1" dirty="0"/>
                <a:t> E</a:t>
              </a:r>
              <a:r>
                <a:rPr lang="en-US" altLang="zh-CN" dirty="0"/>
                <a:t>) ~ (</a:t>
              </a:r>
              <a:r>
                <a:rPr lang="en-US" altLang="zh-CN" i="1" dirty="0"/>
                <a:t>B</a:t>
              </a:r>
              <a:r>
                <a:rPr lang="en-US" altLang="zh-CN" dirty="0"/>
                <a:t>,</a:t>
              </a:r>
              <a:r>
                <a:rPr lang="en-US" altLang="zh-CN" i="1" dirty="0"/>
                <a:t> P</a:t>
              </a:r>
              <a:r>
                <a:rPr lang="en-US" altLang="zh-CN" dirty="0"/>
                <a:t>)</a:t>
              </a:r>
              <a:r>
                <a:rPr lang="zh-CN" altLang="en-US" dirty="0"/>
                <a:t>，</a:t>
              </a:r>
            </a:p>
          </p:txBody>
        </p:sp>
        <p:sp>
          <p:nvSpPr>
            <p:cNvPr id="56344" name="Rectangle 24">
              <a:extLst>
                <a:ext uri="{FF2B5EF4-FFF2-40B4-BE49-F238E27FC236}">
                  <a16:creationId xmlns:a16="http://schemas.microsoft.com/office/drawing/2014/main" id="{658AF7B9-3653-84F3-98A1-BD7414A5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963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/>
                <a:t>r</a:t>
              </a:r>
            </a:p>
          </p:txBody>
        </p:sp>
      </p:grpSp>
      <p:sp>
        <p:nvSpPr>
          <p:cNvPr id="56346" name="AutoShape 26">
            <a:extLst>
              <a:ext uri="{FF2B5EF4-FFF2-40B4-BE49-F238E27FC236}">
                <a16:creationId xmlns:a16="http://schemas.microsoft.com/office/drawing/2014/main" id="{5A60E737-40D7-DC0F-28A5-B3272FC0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3789933"/>
            <a:ext cx="609600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Rectangle 30">
            <a:extLst>
              <a:ext uri="{FF2B5EF4-FFF2-40B4-BE49-F238E27FC236}">
                <a16:creationId xmlns:a16="http://schemas.microsoft.com/office/drawing/2014/main" id="{EB5AB4A0-A5BD-5846-6941-EC4F39A0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22971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那么，如何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AE13296-A123-ACC6-93E2-C2AC378E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94" y="5665788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 E</a:t>
            </a:r>
            <a:r>
              <a:rPr lang="en-US" altLang="zh-CN" dirty="0"/>
              <a:t>) ~ (</a:t>
            </a:r>
            <a:r>
              <a:rPr lang="en-US" altLang="zh-CN" i="1" dirty="0"/>
              <a:t>E</a:t>
            </a:r>
            <a:r>
              <a:rPr lang="en-US" altLang="zh-CN" dirty="0"/>
              <a:t>,</a:t>
            </a:r>
            <a:r>
              <a:rPr lang="en-US" altLang="zh-CN" i="1" dirty="0"/>
              <a:t> P</a:t>
            </a:r>
            <a:r>
              <a:rPr lang="en-US" altLang="zh-CN" dirty="0"/>
              <a:t>)</a:t>
            </a:r>
          </a:p>
        </p:txBody>
      </p:sp>
      <p:sp>
        <p:nvSpPr>
          <p:cNvPr id="3" name="AutoShape 20">
            <a:extLst>
              <a:ext uri="{FF2B5EF4-FFF2-40B4-BE49-F238E27FC236}">
                <a16:creationId xmlns:a16="http://schemas.microsoft.com/office/drawing/2014/main" id="{B74103A9-ADBD-C777-50F4-701A22F8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948" y="5789613"/>
            <a:ext cx="609600" cy="327025"/>
          </a:xfrm>
          <a:prstGeom prst="leftRightArrow">
            <a:avLst>
              <a:gd name="adj1" fmla="val 50000"/>
              <a:gd name="adj2" fmla="val 37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F6080DB-65A6-48AA-E4E8-68C89ECD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93568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 E</a:t>
            </a:r>
            <a:r>
              <a:rPr lang="en-US" altLang="zh-CN" dirty="0"/>
              <a:t>) = (</a:t>
            </a:r>
            <a:r>
              <a:rPr lang="en-US" altLang="zh-CN" i="1" dirty="0"/>
              <a:t>E</a:t>
            </a:r>
            <a:r>
              <a:rPr lang="en-US" altLang="zh-CN" dirty="0"/>
              <a:t>,</a:t>
            </a:r>
            <a:r>
              <a:rPr lang="en-US" altLang="zh-CN" i="1" dirty="0"/>
              <a:t> P</a:t>
            </a:r>
            <a:r>
              <a:rPr lang="en-US" altLang="zh-CN" dirty="0"/>
              <a:t>) 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7126D56-E0DA-5F3A-E3E8-E1BD8FBE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94" y="6266190"/>
            <a:ext cx="5959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因此有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</a:rPr>
              <a:t>PA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  <a:r>
              <a:rPr lang="zh-CN" alt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故而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 i="1" baseline="300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=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</a:rPr>
              <a:t> P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4C2898-3720-0B9C-4F48-7DA38883AD5A}"/>
              </a:ext>
            </a:extLst>
          </p:cNvPr>
          <p:cNvSpPr txBox="1"/>
          <p:nvPr/>
        </p:nvSpPr>
        <p:spPr>
          <a:xfrm>
            <a:off x="637685" y="5151438"/>
            <a:ext cx="4576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求逆矩阵的初等变换法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5F687B70-851F-C8AD-07EB-D60E53EB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65" y="5527347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55552157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 autoUpdateAnimBg="0" advAuto="0"/>
      <p:bldP spid="56329" grpId="0" build="p" autoUpdateAnimBg="0" advAuto="0"/>
      <p:bldP spid="56331" grpId="0" build="p" autoUpdateAnimBg="0" advAuto="0"/>
      <p:bldP spid="56332" grpId="0" build="p" autoUpdateAnimBg="0"/>
      <p:bldP spid="56333" grpId="0"/>
      <p:bldP spid="56334" grpId="0"/>
      <p:bldP spid="56335" grpId="0" animBg="1"/>
      <p:bldP spid="56340" grpId="0" animBg="1"/>
      <p:bldP spid="56341" grpId="0"/>
      <p:bldP spid="56346" grpId="0" animBg="1"/>
      <p:bldP spid="56350" grpId="0"/>
      <p:bldP spid="2" grpId="0"/>
      <p:bldP spid="3" grpId="0" animBg="1"/>
      <p:bldP spid="4" grpId="0"/>
      <p:bldP spid="5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33AEE2A-FF32-5105-0A12-7FB815F2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44738"/>
            <a:ext cx="990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引例</a:t>
            </a:r>
          </a:p>
        </p:txBody>
      </p:sp>
      <p:sp>
        <p:nvSpPr>
          <p:cNvPr id="51205" name="Text Box 5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D23F33B4-14D8-5664-B777-FB97D4BC6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2355850"/>
            <a:ext cx="28289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初等变换的定义</a:t>
            </a:r>
          </a:p>
        </p:txBody>
      </p:sp>
      <p:sp>
        <p:nvSpPr>
          <p:cNvPr id="51207" name="Text Box 7">
            <a:hlinkClick r:id="rId4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B74F152-8F3A-A63E-83D6-C6894CD7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3030538"/>
            <a:ext cx="35909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两个矩阵的等价关系</a:t>
            </a:r>
          </a:p>
        </p:txBody>
      </p:sp>
      <p:sp>
        <p:nvSpPr>
          <p:cNvPr id="51209" name="Text Box 9">
            <a:hlinkClick r:id="rId5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4DEA26DF-7529-56C3-9224-63E9E9F1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3030538"/>
            <a:ext cx="24479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行阶梯形矩阵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3C76AE80-9071-D824-BD18-55E03C8F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7" y="969990"/>
            <a:ext cx="9047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第一节     矩阵的初等变换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3" name="Text Box 13">
            <a:hlinkClick r:id="rId6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54FF4F60-A374-E25D-9552-D060EB33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5087938"/>
            <a:ext cx="46577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行最简形矩阵和标准形矩阵</a:t>
            </a:r>
          </a:p>
        </p:txBody>
      </p:sp>
      <p:sp>
        <p:nvSpPr>
          <p:cNvPr id="51215" name="Text Box 15">
            <a:hlinkClick r:id="rId7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96759D0-E1D9-37D3-2B39-DF38F46D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5789613"/>
            <a:ext cx="7196138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矩阵的行阶梯形、行最简形和标准形的比较</a:t>
            </a:r>
          </a:p>
        </p:txBody>
      </p:sp>
      <p:pic>
        <p:nvPicPr>
          <p:cNvPr id="51217" name="Picture 17">
            <a:extLst>
              <a:ext uri="{FF2B5EF4-FFF2-40B4-BE49-F238E27FC236}">
                <a16:creationId xmlns:a16="http://schemas.microsoft.com/office/drawing/2014/main" id="{153F2303-59C9-BB3F-2DE2-E8E3B654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49713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8" name="Picture 18">
            <a:extLst>
              <a:ext uri="{FF2B5EF4-FFF2-40B4-BE49-F238E27FC236}">
                <a16:creationId xmlns:a16="http://schemas.microsoft.com/office/drawing/2014/main" id="{99529036-AA42-BDFC-E5B0-AB0A064E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25003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9" name="Picture 19">
            <a:extLst>
              <a:ext uri="{FF2B5EF4-FFF2-40B4-BE49-F238E27FC236}">
                <a16:creationId xmlns:a16="http://schemas.microsoft.com/office/drawing/2014/main" id="{B4508A4E-9C0A-D0AA-453A-0AA51D6F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591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0" name="Picture 20">
            <a:extLst>
              <a:ext uri="{FF2B5EF4-FFF2-40B4-BE49-F238E27FC236}">
                <a16:creationId xmlns:a16="http://schemas.microsoft.com/office/drawing/2014/main" id="{F04D75A8-0AEB-0BD1-7D1E-4472EEDF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1686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1" name="Picture 21">
            <a:extLst>
              <a:ext uri="{FF2B5EF4-FFF2-40B4-BE49-F238E27FC236}">
                <a16:creationId xmlns:a16="http://schemas.microsoft.com/office/drawing/2014/main" id="{CD12EACD-30A9-1566-899D-29FB8DD9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521176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2" name="Picture 22">
            <a:extLst>
              <a:ext uri="{FF2B5EF4-FFF2-40B4-BE49-F238E27FC236}">
                <a16:creationId xmlns:a16="http://schemas.microsoft.com/office/drawing/2014/main" id="{21BF36A7-A759-B1DD-49EB-E33D4E08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593566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3" name="Text Box 23">
            <a:hlinkClick r:id="rId9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E7749D8F-3E4B-B6F5-201B-AF19FDD7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3730625"/>
            <a:ext cx="28860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初等变换的性质</a:t>
            </a:r>
          </a:p>
        </p:txBody>
      </p:sp>
      <p:pic>
        <p:nvPicPr>
          <p:cNvPr id="51224" name="Picture 24">
            <a:extLst>
              <a:ext uri="{FF2B5EF4-FFF2-40B4-BE49-F238E27FC236}">
                <a16:creationId xmlns:a16="http://schemas.microsoft.com/office/drawing/2014/main" id="{3D26C449-B65C-3A0A-2966-D481C461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8592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5" name="Text Box 25">
            <a:hlinkClick r:id="rId10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B45F35CE-208D-07E7-B0CF-4516915C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3721100"/>
            <a:ext cx="10572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</a:p>
        </p:txBody>
      </p:sp>
      <p:pic>
        <p:nvPicPr>
          <p:cNvPr id="51226" name="Picture 26">
            <a:extLst>
              <a:ext uri="{FF2B5EF4-FFF2-40B4-BE49-F238E27FC236}">
                <a16:creationId xmlns:a16="http://schemas.microsoft.com/office/drawing/2014/main" id="{8825016E-B949-D3FB-F4C4-710B4B2A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8592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7" name="Text Box 27">
            <a:hlinkClick r:id="rId10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E8B20B7F-6583-2CB5-0A5D-D13184910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4416425"/>
            <a:ext cx="4332287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求逆矩阵的初等变换法</a:t>
            </a:r>
          </a:p>
        </p:txBody>
      </p:sp>
      <p:pic>
        <p:nvPicPr>
          <p:cNvPr id="51228" name="Picture 28">
            <a:extLst>
              <a:ext uri="{FF2B5EF4-FFF2-40B4-BE49-F238E27FC236}">
                <a16:creationId xmlns:a16="http://schemas.microsoft.com/office/drawing/2014/main" id="{CEBB0F2B-B77C-6AAA-C9D8-3B703C25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450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Text Box 14">
            <a:extLst>
              <a:ext uri="{FF2B5EF4-FFF2-40B4-BE49-F238E27FC236}">
                <a16:creationId xmlns:a16="http://schemas.microsoft.com/office/drawing/2014/main" id="{1F1C523F-20FD-77DC-81C3-049255EB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052736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我们可以采用下列形式求 </a:t>
            </a:r>
            <a:r>
              <a:rPr lang="en-US" altLang="zh-CN" i="1" dirty="0"/>
              <a:t>A</a:t>
            </a:r>
            <a:r>
              <a:rPr lang="en-US" altLang="zh-CN" baseline="30000" dirty="0">
                <a:latin typeface="黑体" panose="02010609060101010101" pitchFamily="49" charset="-122"/>
              </a:rPr>
              <a:t>-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zh-CN" altLang="en-US" i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74DE4EE3-0908-AA08-194A-1B0069A4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76711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一起，组成一个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2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矩阵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) .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466ED8C3-A94E-BACB-E17D-C3F3731A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505299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一系列的初等行变换，将其左半部分化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为单位矩阵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B7DD3457-28CC-4C99-2A5B-ECADF979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243486"/>
            <a:ext cx="4672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这时其右半部分就是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30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baseline="30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B6DB1FC4-C56D-5710-E463-039923AD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320538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486728B7-C887-565D-3DF8-D1BC8BB1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289649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57365" name="Line 21">
            <a:extLst>
              <a:ext uri="{FF2B5EF4-FFF2-40B4-BE49-F238E27FC236}">
                <a16:creationId xmlns:a16="http://schemas.microsoft.com/office/drawing/2014/main" id="{AE09CD21-1CD3-AB37-AECD-7A3BD758F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4584924"/>
            <a:ext cx="2133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22">
            <a:extLst>
              <a:ext uri="{FF2B5EF4-FFF2-40B4-BE49-F238E27FC236}">
                <a16:creationId xmlns:a16="http://schemas.microsoft.com/office/drawing/2014/main" id="{8E565BCF-B475-A740-A505-CF8C3215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5" y="4070574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初等行变换</a:t>
            </a:r>
          </a:p>
        </p:txBody>
      </p:sp>
      <p:sp>
        <p:nvSpPr>
          <p:cNvPr id="57367" name="Rectangle 23">
            <a:extLst>
              <a:ext uri="{FF2B5EF4-FFF2-40B4-BE49-F238E27FC236}">
                <a16:creationId xmlns:a16="http://schemas.microsoft.com/office/drawing/2014/main" id="{CAF34C63-E99D-93DF-7609-F4E01EC6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4289649"/>
            <a:ext cx="1576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57368" name="Rectangle 24">
            <a:extLst>
              <a:ext uri="{FF2B5EF4-FFF2-40B4-BE49-F238E27FC236}">
                <a16:creationId xmlns:a16="http://schemas.microsoft.com/office/drawing/2014/main" id="{13BBC023-FBD3-AF0C-3E17-F624508C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1052736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并排放在</a:t>
            </a:r>
          </a:p>
        </p:txBody>
      </p:sp>
      <p:sp>
        <p:nvSpPr>
          <p:cNvPr id="57369" name="Rectangle 25">
            <a:extLst>
              <a:ext uri="{FF2B5EF4-FFF2-40B4-BE49-F238E27FC236}">
                <a16:creationId xmlns:a16="http://schemas.microsoft.com/office/drawing/2014/main" id="{44F68FFD-C80F-4898-91B9-3C7F8620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792511"/>
            <a:ext cx="313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对矩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阵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)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作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 build="p" autoUpdateAnimBg="0"/>
      <p:bldP spid="57359" grpId="0" build="p" autoUpdateAnimBg="0" advAuto="0"/>
      <p:bldP spid="57361" grpId="0" build="p" autoUpdateAnimBg="0"/>
      <p:bldP spid="57362" grpId="0" build="p" autoUpdateAnimBg="0" advAuto="0"/>
      <p:bldP spid="57363" grpId="0" build="p" autoUpdateAnimBg="0"/>
      <p:bldP spid="57364" grpId="0" build="p" autoUpdateAnimBg="0"/>
      <p:bldP spid="57366" grpId="0" build="p" autoUpdateAnimBg="0" advAuto="0"/>
      <p:bldP spid="57367" grpId="0" build="p" autoUpdateAnimBg="0"/>
      <p:bldP spid="57368" grpId="0" build="p" autoUpdateAnimBg="0"/>
      <p:bldP spid="573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6226C7D-B6C3-CBC6-19D0-C4583274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9215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八、举例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5505CE15-69E5-4FB6-7602-4E1A37E6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0655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/>
              <a:t>  </a:t>
            </a:r>
            <a:r>
              <a:rPr lang="zh-CN" altLang="en-US"/>
              <a:t>设 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1ECE55AA-A7BC-00D2-E42B-545B840C1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355725"/>
          <a:ext cx="20574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3">
                  <p:embed/>
                </p:oleObj>
              </mc:Choice>
              <mc:Fallback>
                <p:oleObj name="Equation" r:id="rId2" imgW="1180800" imgH="71100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1ECE55AA-A7BC-00D2-E42B-545B840C1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55725"/>
                        <a:ext cx="20574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>
            <a:extLst>
              <a:ext uri="{FF2B5EF4-FFF2-40B4-BE49-F238E27FC236}">
                <a16:creationId xmlns:a16="http://schemas.microsoft.com/office/drawing/2014/main" id="{25A9ADF5-CD7D-D1D6-E7E4-5D677142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641475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的行最简形矩阵为 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zh-CN" altLang="en-US"/>
              <a:t>求 </a:t>
            </a:r>
            <a:r>
              <a:rPr lang="en-US" altLang="zh-CN" i="1"/>
              <a:t>F</a:t>
            </a:r>
            <a:r>
              <a:rPr lang="zh-CN" altLang="en-US"/>
              <a:t>，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55500FFA-7EB8-597F-BADE-D4CE8BEF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67335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并求一个可逆矩阵 </a:t>
            </a:r>
            <a:r>
              <a:rPr lang="en-US" altLang="zh-CN" i="1" dirty="0"/>
              <a:t>P</a:t>
            </a:r>
            <a:r>
              <a:rPr lang="zh-CN" altLang="en-US" dirty="0"/>
              <a:t>，使 </a:t>
            </a:r>
            <a:r>
              <a:rPr lang="en-US" altLang="zh-CN" i="1" dirty="0"/>
              <a:t>PA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 .</a:t>
            </a:r>
          </a:p>
        </p:txBody>
      </p:sp>
      <p:sp>
        <p:nvSpPr>
          <p:cNvPr id="58375" name="Rectangle 7">
            <a:hlinkClick r:id="rId4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0FCEF5A-391F-6700-388D-1A458BCB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2950"/>
            <a:ext cx="5921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5BEC6-885A-4B44-F8AE-AF2A3F5EF9CE}"/>
              </a:ext>
            </a:extLst>
          </p:cNvPr>
          <p:cNvSpPr txBox="1"/>
          <p:nvPr/>
        </p:nvSpPr>
        <p:spPr>
          <a:xfrm>
            <a:off x="1435226" y="3311059"/>
            <a:ext cx="4575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分析：</a:t>
            </a:r>
            <a:r>
              <a:rPr lang="en-US" altLang="zh-CN" dirty="0">
                <a:solidFill>
                  <a:srgbClr val="FF0000"/>
                </a:solidFill>
              </a:rPr>
              <a:t>P(A, E) = (F, P)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>
            <a:extLst>
              <a:ext uri="{FF2B5EF4-FFF2-40B4-BE49-F238E27FC236}">
                <a16:creationId xmlns:a16="http://schemas.microsoft.com/office/drawing/2014/main" id="{5184D733-A2AF-EB0C-C93A-023B3C16E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6752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B95A2B-81A7-5B28-A4B2-2DD96E75C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44033"/>
              </p:ext>
            </p:extLst>
          </p:nvPr>
        </p:nvGraphicFramePr>
        <p:xfrm>
          <a:off x="2051993" y="945927"/>
          <a:ext cx="23653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711000" progId="Equation.3">
                  <p:embed/>
                </p:oleObj>
              </mc:Choice>
              <mc:Fallback>
                <p:oleObj name="Equation" r:id="rId2" imgW="1358640" imgH="711000" progId="Equation.3">
                  <p:embed/>
                  <p:pic>
                    <p:nvPicPr>
                      <p:cNvPr id="58378" name="Object 10">
                        <a:extLst>
                          <a:ext uri="{FF2B5EF4-FFF2-40B4-BE49-F238E27FC236}">
                            <a16:creationId xmlns:a16="http://schemas.microsoft.com/office/drawing/2014/main" id="{AEBACF95-A9E8-F787-EAA0-4552C4473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993" y="945927"/>
                        <a:ext cx="236537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A9056480-F029-37BC-5829-7500B8E3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230" y="1231677"/>
            <a:ext cx="3995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证明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可逆，并求 </a:t>
            </a:r>
            <a:r>
              <a:rPr lang="en-US" altLang="zh-CN" i="1" dirty="0"/>
              <a:t>A</a:t>
            </a:r>
            <a:r>
              <a:rPr lang="en-US" altLang="zh-CN" baseline="30000" dirty="0">
                <a:latin typeface="黑体" panose="02010609060101010101" pitchFamily="49" charset="-122"/>
              </a:rPr>
              <a:t>-</a:t>
            </a:r>
            <a:r>
              <a:rPr lang="en-US" altLang="zh-CN" baseline="30000" dirty="0"/>
              <a:t>1</a:t>
            </a:r>
            <a:r>
              <a:rPr lang="en-US" altLang="zh-CN" dirty="0"/>
              <a:t> .</a:t>
            </a:r>
          </a:p>
        </p:txBody>
      </p:sp>
      <p:sp>
        <p:nvSpPr>
          <p:cNvPr id="13" name="Rectangle 12">
            <a:hlinkClick r:id="rId4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5A6A197-6BC0-F59A-3D23-6D7FC95D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71490"/>
            <a:ext cx="59213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2CFBAD-7AE0-1182-3B70-D791DCE11175}"/>
              </a:ext>
            </a:extLst>
          </p:cNvPr>
          <p:cNvSpPr txBox="1"/>
          <p:nvPr/>
        </p:nvSpPr>
        <p:spPr>
          <a:xfrm>
            <a:off x="1403648" y="2298444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分析：</a:t>
            </a:r>
            <a:r>
              <a:rPr lang="en-US" altLang="zh-CN" dirty="0">
                <a:solidFill>
                  <a:srgbClr val="FF0000"/>
                </a:solidFill>
              </a:rPr>
              <a:t>P(A, E) = (E, P), </a:t>
            </a:r>
            <a:r>
              <a:rPr lang="zh-CN" altLang="en-US" dirty="0">
                <a:solidFill>
                  <a:srgbClr val="FF0000"/>
                </a:solidFill>
              </a:rPr>
              <a:t>即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= P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45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8B93F483-39B1-FFDF-2689-277F4161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430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/>
              <a:t>    </a:t>
            </a:r>
            <a:r>
              <a:rPr lang="zh-CN" altLang="en-US"/>
              <a:t>求解矩阵方程 </a:t>
            </a:r>
            <a:r>
              <a:rPr lang="en-US" altLang="zh-CN" i="1"/>
              <a:t>AX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zh-CN" altLang="en-US"/>
              <a:t>， 其中</a:t>
            </a: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595EE8E0-0A60-AA24-5489-77863B053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036763"/>
          <a:ext cx="38036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711000" progId="Equation.3">
                  <p:embed/>
                </p:oleObj>
              </mc:Choice>
              <mc:Fallback>
                <p:oleObj name="Equation" r:id="rId2" imgW="2184120" imgH="711000" progId="Equation.3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id="{595EE8E0-0A60-AA24-5489-77863B053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36763"/>
                        <a:ext cx="380365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>
            <a:hlinkClick r:id="rId4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5DD745-DA57-C682-36B4-4AB3B30C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59163"/>
            <a:ext cx="59213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EE13FA-0BF0-CB16-1DC4-6C567171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42" y="4235382"/>
            <a:ext cx="7883885" cy="132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170E4E-EE28-0308-04BE-1FCC30DA02E4}"/>
              </a:ext>
            </a:extLst>
          </p:cNvPr>
          <p:cNvSpPr txBox="1"/>
          <p:nvPr/>
        </p:nvSpPr>
        <p:spPr>
          <a:xfrm>
            <a:off x="1604917" y="3494381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P(A, B) = (E, PB), </a:t>
            </a:r>
            <a:r>
              <a:rPr lang="zh-CN" altLang="en-US" dirty="0">
                <a:solidFill>
                  <a:srgbClr val="FF0000"/>
                </a:solidFill>
              </a:rPr>
              <a:t>即 </a:t>
            </a:r>
            <a:r>
              <a:rPr lang="en-US" altLang="zh-CN" dirty="0">
                <a:solidFill>
                  <a:srgbClr val="FF0000"/>
                </a:solidFill>
              </a:rPr>
              <a:t>PB = A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77A3AEEB-ECB1-FBF7-E490-4AFFA127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101725"/>
            <a:ext cx="832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 </a:t>
            </a:r>
            <a:r>
              <a:rPr lang="en-US" altLang="zh-CN"/>
              <a:t>2 </a:t>
            </a:r>
            <a:r>
              <a:rPr lang="zh-CN" altLang="en-US"/>
              <a:t>和例 </a:t>
            </a:r>
            <a:r>
              <a:rPr lang="en-US" altLang="zh-CN"/>
              <a:t>3 </a:t>
            </a:r>
            <a:r>
              <a:rPr lang="zh-CN" altLang="en-US"/>
              <a:t>是一种用初等行变换求 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en-US" altLang="zh-CN" i="1"/>
              <a:t>B </a:t>
            </a:r>
            <a:r>
              <a:rPr lang="zh-CN" altLang="en-US"/>
              <a:t>的方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3FFE4D31-FA9D-86EA-E07C-A22887293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725613"/>
            <a:ext cx="811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为三阶或更高阶的矩阵时，求 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en-US" altLang="zh-CN" i="1"/>
              <a:t>B </a:t>
            </a:r>
            <a:r>
              <a:rPr lang="zh-CN" altLang="en-US"/>
              <a:t>通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E96403EB-F128-E882-DE03-23B155E2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3749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常都用此方法</a:t>
            </a:r>
            <a:r>
              <a:rPr lang="en-US" altLang="zh-CN"/>
              <a:t>.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918AF93E-22B4-202A-FB9D-5C17AD50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374900"/>
            <a:ext cx="658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这是当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为可逆矩阵时，求解方程 </a:t>
            </a:r>
            <a:r>
              <a:rPr lang="en-US" altLang="zh-CN" i="1" dirty="0"/>
              <a:t>AX</a:t>
            </a:r>
            <a:r>
              <a:rPr lang="en-US" altLang="zh-CN" dirty="0"/>
              <a:t> = 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3A014291-73D8-7623-6F1B-BD023BDE4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3021013"/>
            <a:ext cx="7751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的方法（求 </a:t>
            </a:r>
            <a:r>
              <a:rPr lang="en-US" altLang="zh-CN" i="1" dirty="0"/>
              <a:t>A</a:t>
            </a:r>
            <a:r>
              <a:rPr lang="en-US" altLang="zh-CN" baseline="30000" dirty="0">
                <a:latin typeface="黑体" panose="02010609060101010101" pitchFamily="49" charset="-122"/>
              </a:rPr>
              <a:t>-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也就是求方程 </a:t>
            </a:r>
            <a:r>
              <a:rPr lang="en-US" altLang="zh-CN" i="1" dirty="0"/>
              <a:t>AX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的解）</a:t>
            </a:r>
            <a:r>
              <a:rPr lang="en-US" altLang="zh-CN" dirty="0"/>
              <a:t>.</a:t>
            </a:r>
            <a:endParaRPr lang="en-US" altLang="zh-CN" i="1" dirty="0"/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5AEB31DE-71BB-2FFB-0ADB-020757C7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3659188"/>
            <a:ext cx="901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就是把方程 </a:t>
            </a:r>
            <a:r>
              <a:rPr lang="en-US" altLang="zh-CN" i="1"/>
              <a:t>AX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的增广矩阵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化为行最简形，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77A29ED8-6306-1E12-A49B-D33D13A7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2941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从而求得方程的解</a:t>
            </a:r>
            <a:r>
              <a:rPr lang="en-US" altLang="zh-CN"/>
              <a:t>.</a:t>
            </a:r>
          </a:p>
        </p:txBody>
      </p:sp>
      <p:sp>
        <p:nvSpPr>
          <p:cNvPr id="60426" name="Text Box 10">
            <a:extLst>
              <a:ext uri="{FF2B5EF4-FFF2-40B4-BE49-F238E27FC236}">
                <a16:creationId xmlns:a16="http://schemas.microsoft.com/office/drawing/2014/main" id="{7A2DC9C8-0B69-1303-2B3B-DA7F85AC6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271963"/>
            <a:ext cx="579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这与求解线性方程组 </a:t>
            </a:r>
            <a:r>
              <a:rPr lang="en-US" altLang="zh-CN" i="1" dirty="0"/>
              <a:t>AX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zh-CN" altLang="en-US" dirty="0"/>
              <a:t>时把增</a:t>
            </a:r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5C07FD7A-A293-D35B-8376-8C859D0D9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9260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广矩阵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化为行最简形的方法是一样的</a:t>
            </a:r>
            <a:r>
              <a:rPr lang="en-US" altLang="zh-CN"/>
              <a:t>.</a:t>
            </a:r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0E80D9EA-58D8-E2FF-C0EC-05921A18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2995613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这方法</a:t>
            </a:r>
          </a:p>
        </p:txBody>
      </p: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29103A2D-DA4E-678C-16C6-0D73BC86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6859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法，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19" grpId="0" build="p" autoUpdateAnimBg="0" advAuto="0"/>
      <p:bldP spid="60420" grpId="0" build="p" autoUpdateAnimBg="0" advAuto="0"/>
      <p:bldP spid="60421" grpId="0" build="p" autoUpdateAnimBg="0"/>
      <p:bldP spid="60422" grpId="0" build="p" autoUpdateAnimBg="0" advAuto="0"/>
      <p:bldP spid="60424" grpId="0" build="p" autoUpdateAnimBg="0"/>
      <p:bldP spid="60425" grpId="0" build="p" autoUpdateAnimBg="0" advAuto="0"/>
      <p:bldP spid="60426" grpId="0" build="p" autoUpdateAnimBg="0"/>
      <p:bldP spid="60427" grpId="0" build="p" autoUpdateAnimBg="0"/>
      <p:bldP spid="60429" grpId="0"/>
      <p:bldP spid="604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4893B2-D8D7-6974-3062-1CDE38E2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5104400"/>
            <a:ext cx="5493762" cy="16701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3D103-4A91-9AE5-7BCF-128248DF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" y="692696"/>
            <a:ext cx="5493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求解线性方程组的新途径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C29EF-BD3F-5E3E-4950-AC84A8A6C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84"/>
          <a:stretch/>
        </p:blipFill>
        <p:spPr>
          <a:xfrm>
            <a:off x="251520" y="1325497"/>
            <a:ext cx="5469994" cy="1443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B2FD72-0647-9A95-6830-5A652E963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69"/>
          <a:stretch/>
        </p:blipFill>
        <p:spPr>
          <a:xfrm>
            <a:off x="287006" y="2758872"/>
            <a:ext cx="5469994" cy="232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FD8375-4744-0428-08A0-FEB89B15CC8E}"/>
              </a:ext>
            </a:extLst>
          </p:cNvPr>
          <p:cNvSpPr txBox="1"/>
          <p:nvPr/>
        </p:nvSpPr>
        <p:spPr>
          <a:xfrm>
            <a:off x="4547123" y="2011626"/>
            <a:ext cx="4445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分析：</a:t>
            </a:r>
            <a:r>
              <a:rPr lang="en-US" altLang="zh-CN" sz="2000" dirty="0">
                <a:solidFill>
                  <a:srgbClr val="FF0000"/>
                </a:solidFill>
              </a:rPr>
              <a:t>P(A, b) = (E, Pb), </a:t>
            </a:r>
            <a:r>
              <a:rPr lang="zh-CN" altLang="en-US" sz="2000" dirty="0">
                <a:solidFill>
                  <a:srgbClr val="FF0000"/>
                </a:solidFill>
              </a:rPr>
              <a:t>即 </a:t>
            </a:r>
            <a:r>
              <a:rPr lang="en-US" altLang="zh-CN" sz="2000" dirty="0">
                <a:solidFill>
                  <a:srgbClr val="FF0000"/>
                </a:solidFill>
              </a:rPr>
              <a:t>Pb = A</a:t>
            </a:r>
            <a:r>
              <a:rPr lang="en-US" altLang="zh-CN" sz="2000" baseline="30000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sz="2000" baseline="30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b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A07B191-B7C3-1C35-3F54-3240C5523D9D}"/>
              </a:ext>
            </a:extLst>
          </p:cNvPr>
          <p:cNvSpPr/>
          <p:nvPr/>
        </p:nvSpPr>
        <p:spPr bwMode="auto">
          <a:xfrm>
            <a:off x="251520" y="1325497"/>
            <a:ext cx="8640960" cy="1402639"/>
          </a:xfrm>
          <a:prstGeom prst="roundRect">
            <a:avLst>
              <a:gd name="adj" fmla="val 6806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4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6AE10B9-8BD1-412A-E736-9AF384142650}"/>
              </a:ext>
            </a:extLst>
          </p:cNvPr>
          <p:cNvSpPr txBox="1"/>
          <p:nvPr/>
        </p:nvSpPr>
        <p:spPr>
          <a:xfrm>
            <a:off x="3630876" y="3044279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4282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>
            <a:extLst>
              <a:ext uri="{FF2B5EF4-FFF2-40B4-BE49-F238E27FC236}">
                <a16:creationId xmlns:a16="http://schemas.microsoft.com/office/drawing/2014/main" id="{ECA35302-682E-874E-A296-C23F1AAB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965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 引例</a:t>
            </a:r>
            <a:endParaRPr lang="zh-CN" altLang="en-US" sz="3600"/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4820369B-93A5-D3F2-E681-46346D33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1860550"/>
            <a:ext cx="722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矩阵的初等变换是矩阵的一种十分重要的</a:t>
            </a:r>
            <a:r>
              <a:rPr lang="zh-CN" altLang="en-US" dirty="0">
                <a:solidFill>
                  <a:srgbClr val="FF0000"/>
                </a:solidFill>
              </a:rPr>
              <a:t>运</a:t>
            </a:r>
          </a:p>
        </p:txBody>
      </p:sp>
      <p:sp>
        <p:nvSpPr>
          <p:cNvPr id="3103" name="Rectangle 31">
            <a:extLst>
              <a:ext uri="{FF2B5EF4-FFF2-40B4-BE49-F238E27FC236}">
                <a16:creationId xmlns:a16="http://schemas.microsoft.com/office/drawing/2014/main" id="{A3C0EF4A-4614-B1FB-AB82-138F6A99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46350"/>
            <a:ext cx="7896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算</a:t>
            </a:r>
            <a:r>
              <a:rPr lang="en-US" altLang="zh-CN" dirty="0"/>
              <a:t>, </a:t>
            </a:r>
            <a:r>
              <a:rPr lang="zh-CN" altLang="en-US" dirty="0"/>
              <a:t>它在解线性方程组、求逆矩阵及矩阵理论的探</a:t>
            </a:r>
          </a:p>
        </p:txBody>
      </p:sp>
      <p:sp>
        <p:nvSpPr>
          <p:cNvPr id="3104" name="Rectangle 32">
            <a:extLst>
              <a:ext uri="{FF2B5EF4-FFF2-40B4-BE49-F238E27FC236}">
                <a16:creationId xmlns:a16="http://schemas.microsoft.com/office/drawing/2014/main" id="{1BFB3C12-5705-A067-4293-EB8204E3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321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讨中都可起重要的作用</a:t>
            </a:r>
            <a:r>
              <a:rPr lang="en-US" altLang="zh-CN"/>
              <a:t>. </a:t>
            </a:r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1D9F05E2-D3BA-9095-9DF1-31BF9C8D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32150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为引进矩阵的初等变换</a:t>
            </a:r>
            <a:r>
              <a:rPr lang="en-US" altLang="zh-CN" dirty="0"/>
              <a:t>, </a:t>
            </a:r>
          </a:p>
        </p:txBody>
      </p:sp>
      <p:sp>
        <p:nvSpPr>
          <p:cNvPr id="3106" name="Rectangle 34">
            <a:extLst>
              <a:ext uri="{FF2B5EF4-FFF2-40B4-BE49-F238E27FC236}">
                <a16:creationId xmlns:a16="http://schemas.microsoft.com/office/drawing/2014/main" id="{380EA5C9-81E9-5C52-3683-35827CCF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1795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先来分析用</a:t>
            </a:r>
            <a:r>
              <a:rPr lang="zh-CN" altLang="en-US" dirty="0">
                <a:solidFill>
                  <a:srgbClr val="FF0000"/>
                </a:solidFill>
              </a:rPr>
              <a:t>消元法解线性方程组的例子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" grpId="0" build="p" autoUpdateAnimBg="0"/>
      <p:bldP spid="3103" grpId="0" build="p" autoUpdateAnimBg="0" advAuto="0"/>
      <p:bldP spid="3104" grpId="0" build="p" autoUpdateAnimBg="0" advAuto="0"/>
      <p:bldP spid="3105" grpId="0" build="p" autoUpdateAnimBg="0"/>
      <p:bldP spid="3106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 Box 10">
            <a:extLst>
              <a:ext uri="{FF2B5EF4-FFF2-40B4-BE49-F238E27FC236}">
                <a16:creationId xmlns:a16="http://schemas.microsoft.com/office/drawing/2014/main" id="{230F90F1-23F2-5B0D-B444-24AD36FA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461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引例</a:t>
            </a:r>
            <a:r>
              <a:rPr lang="zh-CN" altLang="en-US"/>
              <a:t>    求解线性方程组</a:t>
            </a:r>
          </a:p>
        </p:txBody>
      </p:sp>
      <p:grpSp>
        <p:nvGrpSpPr>
          <p:cNvPr id="4145" name="Group 49">
            <a:extLst>
              <a:ext uri="{FF2B5EF4-FFF2-40B4-BE49-F238E27FC236}">
                <a16:creationId xmlns:a16="http://schemas.microsoft.com/office/drawing/2014/main" id="{B841DD87-CCEF-E4F5-4A0D-1474E6DFC13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125538"/>
            <a:ext cx="5292725" cy="2525712"/>
            <a:chOff x="1375" y="528"/>
            <a:chExt cx="3377" cy="1680"/>
          </a:xfrm>
        </p:grpSpPr>
        <p:graphicFrame>
          <p:nvGraphicFramePr>
            <p:cNvPr id="4107" name="Object 11">
              <a:extLst>
                <a:ext uri="{FF2B5EF4-FFF2-40B4-BE49-F238E27FC236}">
                  <a16:creationId xmlns:a16="http://schemas.microsoft.com/office/drawing/2014/main" id="{0213CA8F-85B3-5CD2-7A71-0ADC29D2B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5" y="528"/>
            <a:ext cx="2817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14320" imgH="939600" progId="Equation.3">
                    <p:embed/>
                  </p:oleObj>
                </mc:Choice>
                <mc:Fallback>
                  <p:oleObj name="公式" r:id="rId2" imgW="1714320" imgH="939600" progId="Equation.3">
                    <p:embed/>
                    <p:pic>
                      <p:nvPicPr>
                        <p:cNvPr id="4107" name="Object 11">
                          <a:extLst>
                            <a:ext uri="{FF2B5EF4-FFF2-40B4-BE49-F238E27FC236}">
                              <a16:creationId xmlns:a16="http://schemas.microsoft.com/office/drawing/2014/main" id="{0213CA8F-85B3-5CD2-7A71-0ADC29D2B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528"/>
                          <a:ext cx="2817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2">
              <a:extLst>
                <a:ext uri="{FF2B5EF4-FFF2-40B4-BE49-F238E27FC236}">
                  <a16:creationId xmlns:a16="http://schemas.microsoft.com/office/drawing/2014/main" id="{9DFA6086-02A7-9471-7707-FD13A9940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573"/>
              <a:ext cx="3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</p:grpSp>
      <p:sp>
        <p:nvSpPr>
          <p:cNvPr id="4109" name="Text Box 13">
            <a:extLst>
              <a:ext uri="{FF2B5EF4-FFF2-40B4-BE49-F238E27FC236}">
                <a16:creationId xmlns:a16="http://schemas.microsoft.com/office/drawing/2014/main" id="{63282403-B0DF-B160-CB7B-D7151B51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21177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30047AF1-D1A4-CB51-97A6-DC76A0E1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6512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endParaRPr lang="zh-CN" altLang="en-US"/>
          </a:p>
        </p:txBody>
      </p:sp>
      <p:grpSp>
        <p:nvGrpSpPr>
          <p:cNvPr id="4117" name="Group 21">
            <a:extLst>
              <a:ext uri="{FF2B5EF4-FFF2-40B4-BE49-F238E27FC236}">
                <a16:creationId xmlns:a16="http://schemas.microsoft.com/office/drawing/2014/main" id="{4507C25D-6E31-04AB-C2A1-4C72118FC91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1850"/>
            <a:ext cx="2590800" cy="1052513"/>
            <a:chOff x="1296" y="2688"/>
            <a:chExt cx="1680" cy="663"/>
          </a:xfrm>
        </p:grpSpPr>
        <p:sp>
          <p:nvSpPr>
            <p:cNvPr id="4112" name="Line 16">
              <a:extLst>
                <a:ext uri="{FF2B5EF4-FFF2-40B4-BE49-F238E27FC236}">
                  <a16:creationId xmlns:a16="http://schemas.microsoft.com/office/drawing/2014/main" id="{B553574F-55D5-E923-037B-FFF911D89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03455FC0-1459-CCB3-5187-A2D474D53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2688"/>
              <a:ext cx="10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 </a:t>
              </a:r>
              <a:r>
                <a:rPr lang="en-US" altLang="zh-CN">
                  <a:sym typeface="Symbol" panose="05050102010706020507" pitchFamily="18" charset="2"/>
                </a:rPr>
                <a:t> </a:t>
              </a:r>
              <a:r>
                <a:rPr lang="en-US" altLang="zh-CN"/>
                <a:t>②</a:t>
              </a:r>
            </a:p>
          </p:txBody>
        </p:sp>
        <p:sp>
          <p:nvSpPr>
            <p:cNvPr id="4115" name="Text Box 19">
              <a:extLst>
                <a:ext uri="{FF2B5EF4-FFF2-40B4-BE49-F238E27FC236}">
                  <a16:creationId xmlns:a16="http://schemas.microsoft.com/office/drawing/2014/main" id="{24501908-8DBB-2C22-8B76-822772382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2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③ </a:t>
              </a:r>
              <a:r>
                <a:rPr lang="en-US" altLang="zh-CN">
                  <a:sym typeface="Symbol" panose="05050102010706020507" pitchFamily="18" charset="2"/>
                </a:rPr>
                <a:t> 2</a:t>
              </a:r>
              <a:endParaRPr lang="en-US" altLang="zh-CN"/>
            </a:p>
          </p:txBody>
        </p:sp>
        <p:sp>
          <p:nvSpPr>
            <p:cNvPr id="4116" name="Text Box 20">
              <a:extLst>
                <a:ext uri="{FF2B5EF4-FFF2-40B4-BE49-F238E27FC236}">
                  <a16:creationId xmlns:a16="http://schemas.microsoft.com/office/drawing/2014/main" id="{CDE6D81E-CF0B-61C8-F1D8-115225145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3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(1)</a:t>
              </a:r>
            </a:p>
          </p:txBody>
        </p:sp>
      </p:grpSp>
      <p:grpSp>
        <p:nvGrpSpPr>
          <p:cNvPr id="4136" name="Group 40">
            <a:extLst>
              <a:ext uri="{FF2B5EF4-FFF2-40B4-BE49-F238E27FC236}">
                <a16:creationId xmlns:a16="http://schemas.microsoft.com/office/drawing/2014/main" id="{524540BA-1802-2D19-E451-2190346ABE0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73500"/>
            <a:ext cx="5410200" cy="2603500"/>
            <a:chOff x="2068" y="2256"/>
            <a:chExt cx="3836" cy="1776"/>
          </a:xfrm>
        </p:grpSpPr>
        <p:graphicFrame>
          <p:nvGraphicFramePr>
            <p:cNvPr id="4119" name="Object 23">
              <a:extLst>
                <a:ext uri="{FF2B5EF4-FFF2-40B4-BE49-F238E27FC236}">
                  <a16:creationId xmlns:a16="http://schemas.microsoft.com/office/drawing/2014/main" id="{AFF84AE9-1768-9DB9-7C70-07E4D739B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8" y="2256"/>
            <a:ext cx="2879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52480" imgH="939600" progId="Equation.3">
                    <p:embed/>
                  </p:oleObj>
                </mc:Choice>
                <mc:Fallback>
                  <p:oleObj name="公式" r:id="rId4" imgW="1752480" imgH="939600" progId="Equation.3">
                    <p:embed/>
                    <p:pic>
                      <p:nvPicPr>
                        <p:cNvPr id="4119" name="Object 23">
                          <a:extLst>
                            <a:ext uri="{FF2B5EF4-FFF2-40B4-BE49-F238E27FC236}">
                              <a16:creationId xmlns:a16="http://schemas.microsoft.com/office/drawing/2014/main" id="{AFF84AE9-1768-9DB9-7C70-07E4D739B2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2256"/>
                          <a:ext cx="2879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Text Box 24">
              <a:extLst>
                <a:ext uri="{FF2B5EF4-FFF2-40B4-BE49-F238E27FC236}">
                  <a16:creationId xmlns:a16="http://schemas.microsoft.com/office/drawing/2014/main" id="{ADC6130C-2381-BDFC-CE27-B27E20B4B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2303"/>
              <a:ext cx="383" cy="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  <p:sp>
          <p:nvSpPr>
            <p:cNvPr id="4124" name="Text Box 28">
              <a:extLst>
                <a:ext uri="{FF2B5EF4-FFF2-40B4-BE49-F238E27FC236}">
                  <a16:creationId xmlns:a16="http://schemas.microsoft.com/office/drawing/2014/main" id="{9BC2FA8D-34B8-08F6-BF5A-9291EDE84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880"/>
              <a:ext cx="6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r>
                <a:rPr lang="en-US" altLang="zh-CN"/>
                <a:t>)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5" name="Group 15">
            <a:extLst>
              <a:ext uri="{FF2B5EF4-FFF2-40B4-BE49-F238E27FC236}">
                <a16:creationId xmlns:a16="http://schemas.microsoft.com/office/drawing/2014/main" id="{8D07F994-2C0B-5CD3-6195-9EF539E2E503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128713"/>
            <a:ext cx="1817687" cy="1357312"/>
            <a:chOff x="1248" y="1344"/>
            <a:chExt cx="1056" cy="855"/>
          </a:xfrm>
        </p:grpSpPr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8ECD59FB-ED87-F5F8-F5EB-BDA078481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Text Box 12">
              <a:extLst>
                <a:ext uri="{FF2B5EF4-FFF2-40B4-BE49-F238E27FC236}">
                  <a16:creationId xmlns:a16="http://schemas.microsoft.com/office/drawing/2014/main" id="{4F348113-2FF9-F623-3DD7-568277F2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344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② 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 ③</a:t>
              </a:r>
            </a:p>
          </p:txBody>
        </p:sp>
        <p:sp>
          <p:nvSpPr>
            <p:cNvPr id="5133" name="Text Box 13">
              <a:extLst>
                <a:ext uri="{FF2B5EF4-FFF2-40B4-BE49-F238E27FC236}">
                  <a16:creationId xmlns:a16="http://schemas.microsoft.com/office/drawing/2014/main" id="{2E0730F1-6459-1A9A-C798-84C32F290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8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③ 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 2①</a:t>
              </a:r>
            </a:p>
          </p:txBody>
        </p:sp>
        <p:sp>
          <p:nvSpPr>
            <p:cNvPr id="5134" name="Text Box 14">
              <a:extLst>
                <a:ext uri="{FF2B5EF4-FFF2-40B4-BE49-F238E27FC236}">
                  <a16:creationId xmlns:a16="http://schemas.microsoft.com/office/drawing/2014/main" id="{74D8741F-9E9E-EFEC-DF37-91C925A76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872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④ 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 3①</a:t>
              </a:r>
            </a:p>
          </p:txBody>
        </p:sp>
      </p:grpSp>
      <p:grpSp>
        <p:nvGrpSpPr>
          <p:cNvPr id="5143" name="Group 23">
            <a:extLst>
              <a:ext uri="{FF2B5EF4-FFF2-40B4-BE49-F238E27FC236}">
                <a16:creationId xmlns:a16="http://schemas.microsoft.com/office/drawing/2014/main" id="{7BF789DE-927D-1059-AFA0-1D5760864E6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24313"/>
            <a:ext cx="1828800" cy="1738312"/>
            <a:chOff x="1056" y="2256"/>
            <a:chExt cx="1008" cy="1095"/>
          </a:xfrm>
        </p:grpSpPr>
        <p:sp>
          <p:nvSpPr>
            <p:cNvPr id="5137" name="Line 17">
              <a:extLst>
                <a:ext uri="{FF2B5EF4-FFF2-40B4-BE49-F238E27FC236}">
                  <a16:creationId xmlns:a16="http://schemas.microsoft.com/office/drawing/2014/main" id="{042C707C-B82B-013D-62AB-FAF98087F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0" name="Group 20">
              <a:extLst>
                <a:ext uri="{FF2B5EF4-FFF2-40B4-BE49-F238E27FC236}">
                  <a16:creationId xmlns:a16="http://schemas.microsoft.com/office/drawing/2014/main" id="{D9D95ED7-8BC8-C558-A4A9-BB70DB343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256"/>
              <a:ext cx="864" cy="552"/>
              <a:chOff x="1056" y="3216"/>
              <a:chExt cx="782" cy="552"/>
            </a:xfrm>
          </p:grpSpPr>
          <p:sp>
            <p:nvSpPr>
              <p:cNvPr id="5138" name="Text Box 18">
                <a:extLst>
                  <a:ext uri="{FF2B5EF4-FFF2-40B4-BE49-F238E27FC236}">
                    <a16:creationId xmlns:a16="http://schemas.microsoft.com/office/drawing/2014/main" id="{21992A73-2E92-9EC6-A37B-2E24A6BFD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312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②</a:t>
                </a:r>
              </a:p>
            </p:txBody>
          </p:sp>
          <p:graphicFrame>
            <p:nvGraphicFramePr>
              <p:cNvPr id="5139" name="Object 19">
                <a:extLst>
                  <a:ext uri="{FF2B5EF4-FFF2-40B4-BE49-F238E27FC236}">
                    <a16:creationId xmlns:a16="http://schemas.microsoft.com/office/drawing/2014/main" id="{5640F87E-CC6E-6A83-B40D-53685AEF28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3216"/>
              <a:ext cx="494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228600" imgH="228600" progId="Equation.3">
                      <p:embed/>
                    </p:oleObj>
                  </mc:Choice>
                  <mc:Fallback>
                    <p:oleObj name="公式" r:id="rId2" imgW="228600" imgH="228600" progId="Equation.3">
                      <p:embed/>
                      <p:pic>
                        <p:nvPicPr>
                          <p:cNvPr id="5139" name="Object 19">
                            <a:extLst>
                              <a:ext uri="{FF2B5EF4-FFF2-40B4-BE49-F238E27FC236}">
                                <a16:creationId xmlns:a16="http://schemas.microsoft.com/office/drawing/2014/main" id="{5640F87E-CC6E-6A83-B40D-53685AEF28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216"/>
                            <a:ext cx="494" cy="5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41" name="Text Box 21">
              <a:extLst>
                <a:ext uri="{FF2B5EF4-FFF2-40B4-BE49-F238E27FC236}">
                  <a16:creationId xmlns:a16="http://schemas.microsoft.com/office/drawing/2014/main" id="{5215DD67-1678-07F1-9809-1365E074E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78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③ + 5②</a:t>
              </a:r>
            </a:p>
          </p:txBody>
        </p:sp>
        <p:sp>
          <p:nvSpPr>
            <p:cNvPr id="5142" name="Text Box 22">
              <a:extLst>
                <a:ext uri="{FF2B5EF4-FFF2-40B4-BE49-F238E27FC236}">
                  <a16:creationId xmlns:a16="http://schemas.microsoft.com/office/drawing/2014/main" id="{FAFB1B09-67B4-DB9B-DA52-7333FC04D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④  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 3②</a:t>
              </a:r>
            </a:p>
          </p:txBody>
        </p:sp>
      </p:grpSp>
      <p:grpSp>
        <p:nvGrpSpPr>
          <p:cNvPr id="5172" name="Group 52">
            <a:extLst>
              <a:ext uri="{FF2B5EF4-FFF2-40B4-BE49-F238E27FC236}">
                <a16:creationId xmlns:a16="http://schemas.microsoft.com/office/drawing/2014/main" id="{12945E1A-27E0-C7AB-8DCC-781942E9A283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725488"/>
            <a:ext cx="6161087" cy="2559050"/>
            <a:chOff x="1591" y="371"/>
            <a:chExt cx="3881" cy="1612"/>
          </a:xfrm>
        </p:grpSpPr>
        <p:graphicFrame>
          <p:nvGraphicFramePr>
            <p:cNvPr id="5144" name="Object 24">
              <a:extLst>
                <a:ext uri="{FF2B5EF4-FFF2-40B4-BE49-F238E27FC236}">
                  <a16:creationId xmlns:a16="http://schemas.microsoft.com/office/drawing/2014/main" id="{9BFF3874-669E-F254-489D-2C79C0DEC3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1" y="371"/>
            <a:ext cx="2577" cy="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74640" imgH="939600" progId="Equation.3">
                    <p:embed/>
                  </p:oleObj>
                </mc:Choice>
                <mc:Fallback>
                  <p:oleObj name="Equation" r:id="rId4" imgW="1574640" imgH="939600" progId="Equation.3">
                    <p:embed/>
                    <p:pic>
                      <p:nvPicPr>
                        <p:cNvPr id="5144" name="Object 24">
                          <a:extLst>
                            <a:ext uri="{FF2B5EF4-FFF2-40B4-BE49-F238E27FC236}">
                              <a16:creationId xmlns:a16="http://schemas.microsoft.com/office/drawing/2014/main" id="{9BFF3874-669E-F254-489D-2C79C0DEC3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371"/>
                          <a:ext cx="2577" cy="1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Text Box 25">
              <a:extLst>
                <a:ext uri="{FF2B5EF4-FFF2-40B4-BE49-F238E27FC236}">
                  <a16:creationId xmlns:a16="http://schemas.microsoft.com/office/drawing/2014/main" id="{38E962A3-8AED-7B02-63C8-80755DFA4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83"/>
              <a:ext cx="384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  <p:sp>
          <p:nvSpPr>
            <p:cNvPr id="5146" name="Text Box 26">
              <a:extLst>
                <a:ext uri="{FF2B5EF4-FFF2-40B4-BE49-F238E27FC236}">
                  <a16:creationId xmlns:a16="http://schemas.microsoft.com/office/drawing/2014/main" id="{2B27BBAC-0200-F4CF-E29F-491AAE594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99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 baseline="-25000"/>
                <a:t>2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5173" name="Group 53">
            <a:extLst>
              <a:ext uri="{FF2B5EF4-FFF2-40B4-BE49-F238E27FC236}">
                <a16:creationId xmlns:a16="http://schemas.microsoft.com/office/drawing/2014/main" id="{606DB3A9-09FC-D810-2FA6-85BF29645A03}"/>
              </a:ext>
            </a:extLst>
          </p:cNvPr>
          <p:cNvGrpSpPr>
            <a:grpSpLocks/>
          </p:cNvGrpSpPr>
          <p:nvPr/>
        </p:nvGrpSpPr>
        <p:grpSpPr bwMode="auto">
          <a:xfrm>
            <a:off x="2509838" y="3643313"/>
            <a:ext cx="6176962" cy="2665412"/>
            <a:chOff x="1581" y="2209"/>
            <a:chExt cx="3891" cy="1679"/>
          </a:xfrm>
        </p:grpSpPr>
        <p:graphicFrame>
          <p:nvGraphicFramePr>
            <p:cNvPr id="5148" name="Object 28">
              <a:extLst>
                <a:ext uri="{FF2B5EF4-FFF2-40B4-BE49-F238E27FC236}">
                  <a16:creationId xmlns:a16="http://schemas.microsoft.com/office/drawing/2014/main" id="{ED3F8E1F-0E6C-A86B-4D4F-F3DC11C4B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1" y="2209"/>
            <a:ext cx="2547" cy="1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0" imgH="939600" progId="Equation.3">
                    <p:embed/>
                  </p:oleObj>
                </mc:Choice>
                <mc:Fallback>
                  <p:oleObj name="Equation" r:id="rId6" imgW="1396800" imgH="939600" progId="Equation.3">
                    <p:embed/>
                    <p:pic>
                      <p:nvPicPr>
                        <p:cNvPr id="5148" name="Object 28">
                          <a:extLst>
                            <a:ext uri="{FF2B5EF4-FFF2-40B4-BE49-F238E27FC236}">
                              <a16:creationId xmlns:a16="http://schemas.microsoft.com/office/drawing/2014/main" id="{ED3F8E1F-0E6C-A86B-4D4F-F3DC11C4BB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209"/>
                          <a:ext cx="2547" cy="1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Text Box 29">
              <a:extLst>
                <a:ext uri="{FF2B5EF4-FFF2-40B4-BE49-F238E27FC236}">
                  <a16:creationId xmlns:a16="http://schemas.microsoft.com/office/drawing/2014/main" id="{FC29CC27-CFAF-8B7B-E51D-7D8E3E33F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2256"/>
              <a:ext cx="371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  <p:sp>
          <p:nvSpPr>
            <p:cNvPr id="5150" name="Text Box 30">
              <a:extLst>
                <a:ext uri="{FF2B5EF4-FFF2-40B4-BE49-F238E27FC236}">
                  <a16:creationId xmlns:a16="http://schemas.microsoft.com/office/drawing/2014/main" id="{50C646AA-9BD8-AEB9-48F4-696C04F29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2845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 baseline="-25000"/>
                <a:t>3</a:t>
              </a:r>
              <a:r>
                <a:rPr lang="en-US" altLang="zh-CN"/>
                <a:t>)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5" name="Group 51">
            <a:extLst>
              <a:ext uri="{FF2B5EF4-FFF2-40B4-BE49-F238E27FC236}">
                <a16:creationId xmlns:a16="http://schemas.microsoft.com/office/drawing/2014/main" id="{228968F0-B705-6BFD-CD31-4B8E10E6334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746125"/>
            <a:ext cx="6324600" cy="2563813"/>
            <a:chOff x="1512" y="216"/>
            <a:chExt cx="4248" cy="1727"/>
          </a:xfrm>
        </p:grpSpPr>
        <p:graphicFrame>
          <p:nvGraphicFramePr>
            <p:cNvPr id="6152" name="Object 8">
              <a:extLst>
                <a:ext uri="{FF2B5EF4-FFF2-40B4-BE49-F238E27FC236}">
                  <a16:creationId xmlns:a16="http://schemas.microsoft.com/office/drawing/2014/main" id="{5B69E969-216B-B7C6-2641-7FF2C25A4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216"/>
            <a:ext cx="3072" cy="1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25400" imgH="914400" progId="Equation.3">
                    <p:embed/>
                  </p:oleObj>
                </mc:Choice>
                <mc:Fallback>
                  <p:oleObj name="公式" r:id="rId2" imgW="1625400" imgH="914400" progId="Equation.3">
                    <p:embed/>
                    <p:pic>
                      <p:nvPicPr>
                        <p:cNvPr id="6152" name="Object 8">
                          <a:extLst>
                            <a:ext uri="{FF2B5EF4-FFF2-40B4-BE49-F238E27FC236}">
                              <a16:creationId xmlns:a16="http://schemas.microsoft.com/office/drawing/2014/main" id="{5B69E969-216B-B7C6-2641-7FF2C25A4A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16"/>
                          <a:ext cx="3072" cy="1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F1F73684-9374-BDB0-D72C-87BE68149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7" y="288"/>
              <a:ext cx="383" cy="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  <p:sp>
          <p:nvSpPr>
            <p:cNvPr id="6154" name="Text Box 10">
              <a:extLst>
                <a:ext uri="{FF2B5EF4-FFF2-40B4-BE49-F238E27FC236}">
                  <a16:creationId xmlns:a16="http://schemas.microsoft.com/office/drawing/2014/main" id="{A103F577-5A34-B4E8-FF1A-7F84C1153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864"/>
              <a:ext cx="6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 baseline="-25000"/>
                <a:t>4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6150" name="Group 6">
            <a:extLst>
              <a:ext uri="{FF2B5EF4-FFF2-40B4-BE49-F238E27FC236}">
                <a16:creationId xmlns:a16="http://schemas.microsoft.com/office/drawing/2014/main" id="{9D11759F-5F0B-542A-774D-3560C7E4C6C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4813"/>
            <a:ext cx="1676400" cy="1128712"/>
            <a:chOff x="336" y="1056"/>
            <a:chExt cx="1056" cy="711"/>
          </a:xfrm>
        </p:grpSpPr>
        <p:sp>
          <p:nvSpPr>
            <p:cNvPr id="6147" name="Line 3">
              <a:extLst>
                <a:ext uri="{FF2B5EF4-FFF2-40B4-BE49-F238E27FC236}">
                  <a16:creationId xmlns:a16="http://schemas.microsoft.com/office/drawing/2014/main" id="{9A49A993-3402-7560-5BC5-28AC2F4FC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" name="Text Box 4">
              <a:extLst>
                <a:ext uri="{FF2B5EF4-FFF2-40B4-BE49-F238E27FC236}">
                  <a16:creationId xmlns:a16="http://schemas.microsoft.com/office/drawing/2014/main" id="{08C38CDC-4DF9-6FA2-8D33-01C5971C9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5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③ </a:t>
              </a:r>
              <a:r>
                <a:rPr lang="en-US" altLang="zh-CN">
                  <a:sym typeface="Symbol" panose="05050102010706020507" pitchFamily="18" charset="2"/>
                </a:rPr>
                <a:t> </a:t>
              </a:r>
              <a:r>
                <a:rPr lang="en-US" altLang="zh-CN"/>
                <a:t>④</a:t>
              </a:r>
            </a:p>
          </p:txBody>
        </p:sp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C8125B0A-4208-2FBC-E2D7-7B47AD46F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4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2③</a:t>
              </a:r>
            </a:p>
          </p:txBody>
        </p:sp>
      </p:grpSp>
      <p:grpSp>
        <p:nvGrpSpPr>
          <p:cNvPr id="6183" name="Group 39">
            <a:extLst>
              <a:ext uri="{FF2B5EF4-FFF2-40B4-BE49-F238E27FC236}">
                <a16:creationId xmlns:a16="http://schemas.microsoft.com/office/drawing/2014/main" id="{EF49BDE6-94DB-4BC0-01CB-46D6BBB694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279525"/>
            <a:ext cx="4267200" cy="1371600"/>
            <a:chOff x="1680" y="672"/>
            <a:chExt cx="2688" cy="864"/>
          </a:xfrm>
        </p:grpSpPr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CD16E033-33C7-776F-73B6-A664EFC7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72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D390BB97-5F6C-A21D-BE59-A0F7BC7FB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21">
              <a:extLst>
                <a:ext uri="{FF2B5EF4-FFF2-40B4-BE49-F238E27FC236}">
                  <a16:creationId xmlns:a16="http://schemas.microsoft.com/office/drawing/2014/main" id="{A5771C57-D960-785C-4369-016C2D1A2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04"/>
              <a:ext cx="124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E98C63CE-784E-ED85-50C4-E3CE47BD1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04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F157A2E2-DEAD-07E9-1A14-3EBD8665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10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74" name="Group 30">
            <a:extLst>
              <a:ext uri="{FF2B5EF4-FFF2-40B4-BE49-F238E27FC236}">
                <a16:creationId xmlns:a16="http://schemas.microsoft.com/office/drawing/2014/main" id="{84B909D5-CA18-F86B-FBBB-D55874101D1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76750"/>
            <a:ext cx="2057400" cy="1052513"/>
            <a:chOff x="480" y="2448"/>
            <a:chExt cx="1296" cy="663"/>
          </a:xfrm>
        </p:grpSpPr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98F3C94D-DCE4-4B4E-E483-DD7A966A9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Text Box 26">
              <a:extLst>
                <a:ext uri="{FF2B5EF4-FFF2-40B4-BE49-F238E27FC236}">
                  <a16:creationId xmlns:a16="http://schemas.microsoft.com/office/drawing/2014/main" id="{7B417BAB-39C6-9B8A-AD82-5A60CE0F2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②</a:t>
              </a: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id="{F50A83B0-83AB-4CF9-F384-34D9AD072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8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  <a:r>
                <a:rPr lang="en-US" altLang="zh-CN">
                  <a:latin typeface="黑体" panose="02010609060101010101" pitchFamily="49" charset="-122"/>
                </a:rPr>
                <a:t>-</a:t>
              </a:r>
              <a:r>
                <a:rPr lang="en-US" altLang="zh-CN"/>
                <a:t>③</a:t>
              </a:r>
            </a:p>
          </p:txBody>
        </p:sp>
      </p:grpSp>
      <p:grpSp>
        <p:nvGrpSpPr>
          <p:cNvPr id="6204" name="Group 60">
            <a:extLst>
              <a:ext uri="{FF2B5EF4-FFF2-40B4-BE49-F238E27FC236}">
                <a16:creationId xmlns:a16="http://schemas.microsoft.com/office/drawing/2014/main" id="{069C752D-FB04-E64C-D6EA-27E0E148D619}"/>
              </a:ext>
            </a:extLst>
          </p:cNvPr>
          <p:cNvGrpSpPr>
            <a:grpSpLocks/>
          </p:cNvGrpSpPr>
          <p:nvPr/>
        </p:nvGrpSpPr>
        <p:grpSpPr bwMode="auto">
          <a:xfrm>
            <a:off x="2689225" y="3790950"/>
            <a:ext cx="5997575" cy="2517775"/>
            <a:chOff x="1694" y="2302"/>
            <a:chExt cx="3778" cy="1586"/>
          </a:xfrm>
        </p:grpSpPr>
        <p:sp>
          <p:nvSpPr>
            <p:cNvPr id="6146" name="Text Box 2">
              <a:extLst>
                <a:ext uri="{FF2B5EF4-FFF2-40B4-BE49-F238E27FC236}">
                  <a16:creationId xmlns:a16="http://schemas.microsoft.com/office/drawing/2014/main" id="{98E2EC27-3E0C-F629-C134-29A72E034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349"/>
              <a:ext cx="370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①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②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③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④</a:t>
              </a:r>
            </a:p>
          </p:txBody>
        </p:sp>
        <p:graphicFrame>
          <p:nvGraphicFramePr>
            <p:cNvPr id="6173" name="Object 29">
              <a:extLst>
                <a:ext uri="{FF2B5EF4-FFF2-40B4-BE49-F238E27FC236}">
                  <a16:creationId xmlns:a16="http://schemas.microsoft.com/office/drawing/2014/main" id="{C1AE4805-18D0-1704-F60D-BDA922F6A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4" y="2302"/>
            <a:ext cx="225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914400" progId="Equation.3">
                    <p:embed/>
                  </p:oleObj>
                </mc:Choice>
                <mc:Fallback>
                  <p:oleObj name="Equation" r:id="rId4" imgW="1257120" imgH="914400" progId="Equation.3">
                    <p:embed/>
                    <p:pic>
                      <p:nvPicPr>
                        <p:cNvPr id="6173" name="Object 29">
                          <a:extLst>
                            <a:ext uri="{FF2B5EF4-FFF2-40B4-BE49-F238E27FC236}">
                              <a16:creationId xmlns:a16="http://schemas.microsoft.com/office/drawing/2014/main" id="{C1AE4805-18D0-1704-F60D-BDA922F6A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" y="2302"/>
                          <a:ext cx="225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5B5A3EDC-E532-CE99-127F-6E78D780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861"/>
              <a:ext cx="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 baseline="-25000"/>
                <a:t>5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6182" name="Group 38">
            <a:extLst>
              <a:ext uri="{FF2B5EF4-FFF2-40B4-BE49-F238E27FC236}">
                <a16:creationId xmlns:a16="http://schemas.microsoft.com/office/drawing/2014/main" id="{EC355AE7-1FAA-EFC8-6BCC-4F13A0B339C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87863"/>
            <a:ext cx="3276600" cy="1143000"/>
            <a:chOff x="1920" y="2544"/>
            <a:chExt cx="2064" cy="720"/>
          </a:xfrm>
        </p:grpSpPr>
        <p:sp>
          <p:nvSpPr>
            <p:cNvPr id="6176" name="Line 32">
              <a:extLst>
                <a:ext uri="{FF2B5EF4-FFF2-40B4-BE49-F238E27FC236}">
                  <a16:creationId xmlns:a16="http://schemas.microsoft.com/office/drawing/2014/main" id="{75A7B069-CC1D-117D-3444-B671EFE6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4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3">
              <a:extLst>
                <a:ext uri="{FF2B5EF4-FFF2-40B4-BE49-F238E27FC236}">
                  <a16:creationId xmlns:a16="http://schemas.microsoft.com/office/drawing/2014/main" id="{9306EF56-BECD-ACB5-1DA1-0BD0044A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34">
              <a:extLst>
                <a:ext uri="{FF2B5EF4-FFF2-40B4-BE49-F238E27FC236}">
                  <a16:creationId xmlns:a16="http://schemas.microsoft.com/office/drawing/2014/main" id="{E471DEBA-A24F-70D8-5177-F56AE2F73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80"/>
              <a:ext cx="8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29AB8545-0DF1-4BD6-63DD-BB4CA7CF9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36">
              <a:extLst>
                <a:ext uri="{FF2B5EF4-FFF2-40B4-BE49-F238E27FC236}">
                  <a16:creationId xmlns:a16="http://schemas.microsoft.com/office/drawing/2014/main" id="{742F600E-121B-0736-E7D7-EA164736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264"/>
              <a:ext cx="9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>
            <a:extLst>
              <a:ext uri="{FF2B5EF4-FFF2-40B4-BE49-F238E27FC236}">
                <a16:creationId xmlns:a16="http://schemas.microsoft.com/office/drawing/2014/main" id="{0A579A2F-851C-5169-B389-B7D3B903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170363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量, 于是解得</a:t>
            </a:r>
            <a:endParaRPr lang="zh-CN" altLang="en-US"/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B77878E5-B455-E192-AA82-809EBE744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4594225"/>
          <a:ext cx="239395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711000" progId="Equation.3">
                  <p:embed/>
                </p:oleObj>
              </mc:Choice>
              <mc:Fallback>
                <p:oleObj name="公式" r:id="rId2" imgW="774360" imgH="711000" progId="Equation.3">
                  <p:embed/>
                  <p:pic>
                    <p:nvPicPr>
                      <p:cNvPr id="7179" name="Object 11">
                        <a:extLst>
                          <a:ext uri="{FF2B5EF4-FFF2-40B4-BE49-F238E27FC236}">
                            <a16:creationId xmlns:a16="http://schemas.microsoft.com/office/drawing/2014/main" id="{B77878E5-B455-E192-AA82-809EBE744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594225"/>
                        <a:ext cx="239395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Rectangle 30">
            <a:extLst>
              <a:ext uri="{FF2B5EF4-FFF2-40B4-BE49-F238E27FC236}">
                <a16:creationId xmlns:a16="http://schemas.microsoft.com/office/drawing/2014/main" id="{86079883-5C9C-8C72-1585-AAC315B7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5565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至此消元结束</a:t>
            </a:r>
            <a:r>
              <a:rPr lang="en-US" altLang="zh-CN"/>
              <a:t>, </a:t>
            </a:r>
            <a:r>
              <a:rPr lang="zh-CN" altLang="en-US"/>
              <a:t>且得到 </a:t>
            </a:r>
            <a:r>
              <a:rPr lang="en-US" altLang="zh-CN"/>
              <a:t>(1) </a:t>
            </a:r>
            <a:r>
              <a:rPr lang="zh-CN" altLang="en-US"/>
              <a:t>的同解方程组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25000"/>
              <a:t>5</a:t>
            </a:r>
            <a:r>
              <a:rPr lang="en-US" altLang="zh-CN"/>
              <a:t>),  </a:t>
            </a:r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1371C862-84FC-EF69-18C8-5A64A2A2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44145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是方程组 </a:t>
            </a:r>
            <a:r>
              <a:rPr lang="en-US" altLang="zh-CN"/>
              <a:t>(1) </a:t>
            </a:r>
            <a:r>
              <a:rPr lang="zh-CN" altLang="en-US"/>
              <a:t>的所有同解方程组中最简单的一个</a:t>
            </a:r>
            <a:r>
              <a:rPr lang="en-US" altLang="zh-CN"/>
              <a:t>,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3196AEF3-D411-AA10-2F6D-A902F891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1272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有 </a:t>
            </a:r>
            <a:r>
              <a:rPr lang="en-US" altLang="zh-CN"/>
              <a:t>4 </a:t>
            </a:r>
            <a:r>
              <a:rPr lang="zh-CN" altLang="en-US"/>
              <a:t>个未知量 </a:t>
            </a:r>
            <a:r>
              <a:rPr lang="en-US" altLang="zh-CN"/>
              <a:t>3 </a:t>
            </a:r>
            <a:r>
              <a:rPr lang="zh-CN" altLang="en-US"/>
              <a:t>个有效方程</a:t>
            </a:r>
            <a:r>
              <a:rPr lang="en-US" altLang="zh-CN"/>
              <a:t>, </a:t>
            </a:r>
            <a:r>
              <a:rPr lang="zh-CN" altLang="en-US"/>
              <a:t>应有一个自由未知量</a:t>
            </a:r>
            <a:r>
              <a:rPr lang="en-US" altLang="zh-CN"/>
              <a:t>,</a:t>
            </a:r>
          </a:p>
        </p:txBody>
      </p:sp>
      <p:sp>
        <p:nvSpPr>
          <p:cNvPr id="7203" name="Rectangle 35">
            <a:extLst>
              <a:ext uri="{FF2B5EF4-FFF2-40B4-BE49-F238E27FC236}">
                <a16:creationId xmlns:a16="http://schemas.microsoft.com/office/drawing/2014/main" id="{87EF4E9B-BCCB-EF4D-7B1D-473DE1A3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81305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方程组 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25000" dirty="0"/>
              <a:t>5</a:t>
            </a:r>
            <a:r>
              <a:rPr lang="en-US" altLang="zh-CN" dirty="0"/>
              <a:t>) </a:t>
            </a:r>
            <a:r>
              <a:rPr lang="zh-CN" altLang="en-US" dirty="0"/>
              <a:t>呈阶梯形</a:t>
            </a:r>
            <a:r>
              <a:rPr lang="en-US" altLang="zh-CN" dirty="0"/>
              <a:t>, </a:t>
            </a:r>
            <a:r>
              <a:rPr lang="zh-CN" altLang="en-US" dirty="0"/>
              <a:t>可把每个台阶的第一个未知量 </a:t>
            </a:r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BFCCEC10-D4EC-D638-2813-B4FCAF3E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49885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en-US" altLang="zh-CN" b="0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b="0" i="1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b="0" i="1" dirty="0"/>
              <a:t>x</a:t>
            </a:r>
            <a:r>
              <a:rPr lang="en-US" altLang="zh-CN" baseline="-25000" dirty="0"/>
              <a:t>4</a:t>
            </a:r>
            <a:r>
              <a:rPr lang="en-US" altLang="zh-CN" dirty="0"/>
              <a:t>) </a:t>
            </a:r>
            <a:r>
              <a:rPr lang="zh-CN" altLang="zh-CN" dirty="0"/>
              <a:t>选为非自由未知量, 剩下的 </a:t>
            </a:r>
            <a:r>
              <a:rPr lang="en-US" altLang="zh-CN" b="0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zh-CN" dirty="0"/>
              <a:t>选为自由未知</a:t>
            </a:r>
          </a:p>
        </p:txBody>
      </p:sp>
      <p:sp>
        <p:nvSpPr>
          <p:cNvPr id="7205" name="Rectangle 37">
            <a:extLst>
              <a:ext uri="{FF2B5EF4-FFF2-40B4-BE49-F238E27FC236}">
                <a16:creationId xmlns:a16="http://schemas.microsoft.com/office/drawing/2014/main" id="{3EBE36BC-6CCB-CAC8-1985-9A7D6861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4414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B8F71048-6F11-8FF9-F474-CBE283D2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2127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1FBA64EC-9A33-1996-B379-E6A312D9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765175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25000"/>
              <a:t>5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uild="p" autoUpdateAnimBg="0" advAuto="0"/>
      <p:bldP spid="7198" grpId="0" build="p" autoUpdateAnimBg="0"/>
      <p:bldP spid="7199" grpId="0" build="p" autoUpdateAnimBg="0" advAuto="0"/>
      <p:bldP spid="7201" grpId="0" build="p" autoUpdateAnimBg="0"/>
      <p:bldP spid="7203" grpId="0" build="p" autoUpdateAnimBg="0"/>
      <p:bldP spid="7204" grpId="0" build="p" autoUpdateAnimBg="0" advAuto="0"/>
      <p:bldP spid="7205" grpId="0"/>
      <p:bldP spid="7206" grpId="0"/>
      <p:bldP spid="7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>
            <a:extLst>
              <a:ext uri="{FF2B5EF4-FFF2-40B4-BE49-F238E27FC236}">
                <a16:creationId xmlns:a16="http://schemas.microsoft.com/office/drawing/2014/main" id="{7F19761C-E775-E9AC-75CD-71B2E2838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77787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 </a:t>
            </a:r>
            <a:r>
              <a:rPr lang="en-US" altLang="zh-CN" b="0" i="1"/>
              <a:t>x</a:t>
            </a:r>
            <a:r>
              <a:rPr lang="en-US" altLang="zh-CN" baseline="-25000"/>
              <a:t>3</a:t>
            </a:r>
            <a:r>
              <a:rPr lang="en-US" altLang="zh-CN"/>
              <a:t> = </a:t>
            </a:r>
            <a:r>
              <a:rPr lang="en-US" altLang="zh-CN" b="0" i="1"/>
              <a:t>k</a:t>
            </a:r>
            <a:r>
              <a:rPr lang="en-US" altLang="zh-CN"/>
              <a:t> (</a:t>
            </a:r>
            <a:r>
              <a:rPr lang="en-US" altLang="zh-CN" b="0" i="1"/>
              <a:t>k</a:t>
            </a:r>
            <a:r>
              <a:rPr lang="en-US" altLang="zh-CN"/>
              <a:t> </a:t>
            </a:r>
            <a:r>
              <a:rPr lang="zh-CN" altLang="en-US"/>
              <a:t>为任意实数</a:t>
            </a:r>
            <a:r>
              <a:rPr lang="en-US" altLang="zh-CN"/>
              <a:t>), </a:t>
            </a:r>
            <a:r>
              <a:rPr lang="zh-CN" altLang="en-US"/>
              <a:t>则方程组的解可记作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EEDF9B4B-3988-198B-E855-AB5EBF91D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525588"/>
          <a:ext cx="2895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7120" imgH="939600" progId="Equation.3">
                  <p:embed/>
                </p:oleObj>
              </mc:Choice>
              <mc:Fallback>
                <p:oleObj name="公式" r:id="rId2" imgW="1257120" imgH="939600" progId="Equation.3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EEDF9B4B-3988-198B-E855-AB5EBF91D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5588"/>
                        <a:ext cx="2895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8" name="Group 26">
            <a:extLst>
              <a:ext uri="{FF2B5EF4-FFF2-40B4-BE49-F238E27FC236}">
                <a16:creationId xmlns:a16="http://schemas.microsoft.com/office/drawing/2014/main" id="{0AF674B9-9E97-6173-0815-4589C61F892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01788"/>
            <a:ext cx="3336925" cy="2133600"/>
            <a:chOff x="2736" y="528"/>
            <a:chExt cx="2102" cy="1344"/>
          </a:xfrm>
        </p:grpSpPr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401EAE9B-67EF-E8A6-C042-BAF8C7323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00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即</a:t>
              </a:r>
            </a:p>
          </p:txBody>
        </p:sp>
        <p:graphicFrame>
          <p:nvGraphicFramePr>
            <p:cNvPr id="8205" name="Object 13">
              <a:extLst>
                <a:ext uri="{FF2B5EF4-FFF2-40B4-BE49-F238E27FC236}">
                  <a16:creationId xmlns:a16="http://schemas.microsoft.com/office/drawing/2014/main" id="{6D94AEDA-8451-DB18-C5D1-0EE42FA5C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2" y="528"/>
            <a:ext cx="1756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30040" imgH="914400" progId="Equation.3">
                    <p:embed/>
                  </p:oleObj>
                </mc:Choice>
                <mc:Fallback>
                  <p:oleObj name="公式" r:id="rId4" imgW="1130040" imgH="914400" progId="Equation.3">
                    <p:embed/>
                    <p:pic>
                      <p:nvPicPr>
                        <p:cNvPr id="8205" name="Object 13">
                          <a:extLst>
                            <a:ext uri="{FF2B5EF4-FFF2-40B4-BE49-F238E27FC236}">
                              <a16:creationId xmlns:a16="http://schemas.microsoft.com/office/drawing/2014/main" id="{6D94AEDA-8451-DB18-C5D1-0EE42FA5CB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528"/>
                          <a:ext cx="1756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7" name="Rectangle 35">
            <a:extLst>
              <a:ext uri="{FF2B5EF4-FFF2-40B4-BE49-F238E27FC236}">
                <a16:creationId xmlns:a16="http://schemas.microsoft.com/office/drawing/2014/main" id="{9E22D451-EF55-0F67-C5E4-D0A4D0FF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8763"/>
            <a:ext cx="832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在上述消元过程中</a:t>
            </a:r>
            <a:r>
              <a:rPr lang="en-US" altLang="zh-CN"/>
              <a:t>, </a:t>
            </a:r>
            <a:r>
              <a:rPr lang="zh-CN" altLang="en-US"/>
              <a:t>始终把方程组看做一个整体即不</a:t>
            </a:r>
          </a:p>
        </p:txBody>
      </p:sp>
      <p:sp>
        <p:nvSpPr>
          <p:cNvPr id="8228" name="Rectangle 36">
            <a:extLst>
              <a:ext uri="{FF2B5EF4-FFF2-40B4-BE49-F238E27FC236}">
                <a16:creationId xmlns:a16="http://schemas.microsoft.com/office/drawing/2014/main" id="{D13AC80B-EEFC-51B2-68A8-BEA2BFBF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678363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是着眼于某一个方程的变形</a:t>
            </a:r>
            <a:r>
              <a:rPr lang="en-US" altLang="zh-CN"/>
              <a:t>, </a:t>
            </a:r>
            <a:r>
              <a:rPr lang="zh-CN" altLang="en-US"/>
              <a:t>而是着眼于整个方程组变</a:t>
            </a:r>
          </a:p>
        </p:txBody>
      </p:sp>
      <p:sp>
        <p:nvSpPr>
          <p:cNvPr id="8229" name="Rectangle 37">
            <a:extLst>
              <a:ext uri="{FF2B5EF4-FFF2-40B4-BE49-F238E27FC236}">
                <a16:creationId xmlns:a16="http://schemas.microsoft.com/office/drawing/2014/main" id="{441872F5-ACCC-D362-BD75-7B726EA7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357813"/>
            <a:ext cx="286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成另一个方程组</a:t>
            </a:r>
            <a:r>
              <a:rPr lang="en-US" altLang="zh-CN"/>
              <a:t>. </a:t>
            </a:r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F333EDD9-AECA-CE69-59AB-D6A7DE7F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356225"/>
            <a:ext cx="5078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其中用到以下三种变换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/>
      <p:bldP spid="8227" grpId="0" build="p" autoUpdateAnimBg="0"/>
      <p:bldP spid="8228" grpId="0" build="p" autoUpdateAnimBg="0" advAuto="0"/>
      <p:bldP spid="8229" grpId="0" build="p" autoUpdateAnimBg="0" advAuto="0"/>
      <p:bldP spid="8230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792</TotalTime>
  <Words>1731</Words>
  <Application>Microsoft Office PowerPoint</Application>
  <PresentationFormat>全屏显示(4:3)</PresentationFormat>
  <Paragraphs>244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公式</vt:lpstr>
      <vt:lpstr>Equation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109</cp:revision>
  <dcterms:created xsi:type="dcterms:W3CDTF">2007-02-06T02:29:02Z</dcterms:created>
  <dcterms:modified xsi:type="dcterms:W3CDTF">2022-10-28T00:49:19Z</dcterms:modified>
</cp:coreProperties>
</file>