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27"/>
  </p:notesMasterIdLst>
  <p:sldIdLst>
    <p:sldId id="1300" r:id="rId3"/>
    <p:sldId id="275" r:id="rId4"/>
    <p:sldId id="256" r:id="rId5"/>
    <p:sldId id="276" r:id="rId6"/>
    <p:sldId id="257" r:id="rId7"/>
    <p:sldId id="258" r:id="rId8"/>
    <p:sldId id="259" r:id="rId9"/>
    <p:sldId id="277" r:id="rId10"/>
    <p:sldId id="278" r:id="rId11"/>
    <p:sldId id="260" r:id="rId12"/>
    <p:sldId id="272" r:id="rId13"/>
    <p:sldId id="284" r:id="rId14"/>
    <p:sldId id="262" r:id="rId15"/>
    <p:sldId id="273" r:id="rId16"/>
    <p:sldId id="263" r:id="rId17"/>
    <p:sldId id="279" r:id="rId18"/>
    <p:sldId id="280" r:id="rId19"/>
    <p:sldId id="266" r:id="rId20"/>
    <p:sldId id="1324" r:id="rId21"/>
    <p:sldId id="1325" r:id="rId22"/>
    <p:sldId id="281" r:id="rId23"/>
    <p:sldId id="282" r:id="rId24"/>
    <p:sldId id="283" r:id="rId25"/>
    <p:sldId id="1323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87" d="100"/>
          <a:sy n="87" d="100"/>
        </p:scale>
        <p:origin x="1365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2022/11/26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83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5708054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4.5 </a:t>
            </a:r>
            <a:r>
              <a:rPr kumimoji="0" lang="zh-CN" altLang="en-US" sz="2800" b="0" dirty="0"/>
              <a:t>向量空间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/25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w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4.5</a:t>
            </a:r>
            <a:r>
              <a:rPr kumimoji="0" lang="zh-CN" altLang="en-US" sz="5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向量空间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" name="Rectangle 40">
            <a:extLst>
              <a:ext uri="{FF2B5EF4-FFF2-40B4-BE49-F238E27FC236}">
                <a16:creationId xmlns:a16="http://schemas.microsoft.com/office/drawing/2014/main" id="{3D94D991-BE06-1A46-0859-B5F43C43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462088"/>
            <a:ext cx="6361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L</a:t>
            </a:r>
            <a:r>
              <a:rPr lang="en-US" altLang="zh-CN"/>
              <a:t> = {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i="1"/>
              <a:t>a + </a:t>
            </a:r>
            <a:r>
              <a:rPr lang="en-US" altLang="zh-CN" b="0" i="1">
                <a:sym typeface="Symbol" panose="05050102010706020507" pitchFamily="18" charset="2"/>
              </a:rPr>
              <a:t></a:t>
            </a:r>
            <a:r>
              <a:rPr lang="en-US" altLang="zh-CN" i="1"/>
              <a:t>b |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 b="0" i="1">
                <a:sym typeface="Symbol" panose="05050102010706020507" pitchFamily="18" charset="2"/>
              </a:rPr>
              <a:t>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 R }</a:t>
            </a:r>
          </a:p>
        </p:txBody>
      </p:sp>
      <p:sp>
        <p:nvSpPr>
          <p:cNvPr id="6186" name="Rectangle 42">
            <a:extLst>
              <a:ext uri="{FF2B5EF4-FFF2-40B4-BE49-F238E27FC236}">
                <a16:creationId xmlns:a16="http://schemas.microsoft.com/office/drawing/2014/main" id="{D511E13D-0068-8BB5-B8DD-3B64563D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429000"/>
            <a:ext cx="5141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=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+</a:t>
            </a:r>
            <a:r>
              <a:rPr lang="en-US" altLang="zh-CN" b="0" i="1"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,   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=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+</a:t>
            </a:r>
            <a:r>
              <a:rPr lang="en-US" altLang="zh-CN" b="0" i="1"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b </a:t>
            </a:r>
            <a:r>
              <a:rPr lang="zh-CN" altLang="en-US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6187" name="Rectangle 43">
            <a:extLst>
              <a:ext uri="{FF2B5EF4-FFF2-40B4-BE49-F238E27FC236}">
                <a16:creationId xmlns:a16="http://schemas.microsoft.com/office/drawing/2014/main" id="{E5022F1B-D59E-AAF8-64B8-31FBD717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111625"/>
            <a:ext cx="134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则有</a:t>
            </a:r>
          </a:p>
        </p:txBody>
      </p:sp>
      <p:sp>
        <p:nvSpPr>
          <p:cNvPr id="6188" name="Rectangle 44">
            <a:extLst>
              <a:ext uri="{FF2B5EF4-FFF2-40B4-BE49-F238E27FC236}">
                <a16:creationId xmlns:a16="http://schemas.microsoft.com/office/drawing/2014/main" id="{BFD0264E-6966-87A3-C67F-82B62989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4149725"/>
            <a:ext cx="575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= (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+ ( </a:t>
            </a:r>
            <a:r>
              <a:rPr lang="en-US" altLang="zh-CN" b="0" i="1"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0" i="1"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189" name="Rectangle 45">
            <a:extLst>
              <a:ext uri="{FF2B5EF4-FFF2-40B4-BE49-F238E27FC236}">
                <a16:creationId xmlns:a16="http://schemas.microsoft.com/office/drawing/2014/main" id="{483424A6-486B-A974-03DE-E8D0E02F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4868863"/>
            <a:ext cx="4538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ym typeface="Symbol" panose="05050102010706020507" pitchFamily="18" charset="2"/>
              </a:rPr>
              <a:t>k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= (</a:t>
            </a:r>
            <a:r>
              <a:rPr lang="en-US" altLang="zh-CN" b="0" i="1">
                <a:sym typeface="Symbol" panose="05050102010706020507" pitchFamily="18" charset="2"/>
              </a:rPr>
              <a:t>k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+ (</a:t>
            </a:r>
            <a:r>
              <a:rPr lang="en-US" altLang="zh-CN" b="0" i="1">
                <a:sym typeface="Symbol" panose="05050102010706020507" pitchFamily="18" charset="2"/>
              </a:rPr>
              <a:t>k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6190" name="Rectangle 46">
            <a:extLst>
              <a:ext uri="{FF2B5EF4-FFF2-40B4-BE49-F238E27FC236}">
                <a16:creationId xmlns:a16="http://schemas.microsoft.com/office/drawing/2014/main" id="{F93E946F-7243-8ABC-AD53-D3ACE0EE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573713"/>
            <a:ext cx="882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这个向量空间称为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由向量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所生成的向量空间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6191" name="Rectangle 47">
            <a:extLst>
              <a:ext uri="{FF2B5EF4-FFF2-40B4-BE49-F238E27FC236}">
                <a16:creationId xmlns:a16="http://schemas.microsoft.com/office/drawing/2014/main" id="{32A25902-C88F-0C25-C990-413F9002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147888"/>
            <a:ext cx="294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是一个向量空间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193" name="Rectangle 49">
            <a:extLst>
              <a:ext uri="{FF2B5EF4-FFF2-40B4-BE49-F238E27FC236}">
                <a16:creationId xmlns:a16="http://schemas.microsoft.com/office/drawing/2014/main" id="{85491AFD-AA41-C0E7-A82B-2794ABDD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7924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因为若</a:t>
            </a:r>
          </a:p>
        </p:txBody>
      </p:sp>
      <p:sp>
        <p:nvSpPr>
          <p:cNvPr id="6196" name="Rectangle 52">
            <a:extLst>
              <a:ext uri="{FF2B5EF4-FFF2-40B4-BE49-F238E27FC236}">
                <a16:creationId xmlns:a16="http://schemas.microsoft.com/office/drawing/2014/main" id="{65A90CEC-1567-9674-4D80-52C30289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719138"/>
            <a:ext cx="8101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  <a:r>
              <a:rPr lang="en-US" altLang="zh-CN"/>
              <a:t>     </a:t>
            </a: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为两个已知的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维向量，集合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6" grpId="0" build="p" autoUpdateAnimBg="0" advAuto="1000"/>
      <p:bldP spid="6187" grpId="0" build="p" autoUpdateAnimBg="0" advAuto="0"/>
      <p:bldP spid="6188" grpId="0" build="p" autoUpdateAnimBg="0" advAuto="1000"/>
      <p:bldP spid="6189" grpId="0" build="p" autoUpdateAnimBg="0" advAuto="1000"/>
      <p:bldP spid="6190" grpId="0" build="p" autoUpdateAnimBg="0"/>
      <p:bldP spid="619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13">
            <a:extLst>
              <a:ext uri="{FF2B5EF4-FFF2-40B4-BE49-F238E27FC236}">
                <a16:creationId xmlns:a16="http://schemas.microsoft.com/office/drawing/2014/main" id="{075CCCDD-0B9B-F3F9-BA3A-525ED127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884363"/>
            <a:ext cx="8434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一般地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由向量组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所生成的向量空间</a:t>
            </a:r>
            <a:r>
              <a:rPr lang="zh-CN" altLang="en-US">
                <a:sym typeface="Symbol" panose="05050102010706020507" pitchFamily="18" charset="2"/>
              </a:rPr>
              <a:t>为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C0CAA2C5-A1BA-0B0B-4345-540842BA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2765425"/>
            <a:ext cx="785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ym typeface="Symbol" panose="05050102010706020507" pitchFamily="18" charset="2"/>
              </a:rPr>
              <a:t>L</a:t>
            </a:r>
            <a:r>
              <a:rPr lang="en-US" altLang="zh-CN">
                <a:sym typeface="Symbol" panose="05050102010706020507" pitchFamily="18" charset="2"/>
              </a:rPr>
              <a:t>={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ym typeface="Symbol" panose="05050102010706020507" pitchFamily="18" charset="2"/>
              </a:rPr>
              <a:t>m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|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  R }.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build="p" autoUpdateAnimBg="0"/>
      <p:bldP spid="19471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>
            <a:extLst>
              <a:ext uri="{FF2B5EF4-FFF2-40B4-BE49-F238E27FC236}">
                <a16:creationId xmlns:a16="http://schemas.microsoft.com/office/drawing/2014/main" id="{24402ACA-6D7F-7BF0-CD1E-85CF565E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65175"/>
            <a:ext cx="8358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23</a:t>
            </a:r>
            <a:r>
              <a:rPr lang="en-US" altLang="zh-CN"/>
              <a:t>   </a:t>
            </a:r>
            <a:r>
              <a:rPr lang="zh-CN" altLang="en-US"/>
              <a:t>设向量组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="0" i="1" baseline="-25000"/>
              <a:t>m</a:t>
            </a:r>
            <a:r>
              <a:rPr lang="zh-CN" altLang="en-US"/>
              <a:t>与向量组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</a:t>
            </a:r>
            <a:r>
              <a:rPr lang="en-US" altLang="zh-CN" i="1"/>
              <a:t> b</a:t>
            </a:r>
            <a:r>
              <a:rPr lang="en-US" altLang="zh-CN" b="0" i="1" baseline="-25000"/>
              <a:t>s </a:t>
            </a:r>
            <a:r>
              <a:rPr lang="zh-CN" altLang="en-US"/>
              <a:t>等价</a:t>
            </a:r>
            <a:r>
              <a:rPr lang="en-US" altLang="zh-CN"/>
              <a:t>, 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848B1BA7-C302-0DDB-D902-AD56101B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42875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AB74827A-74D9-CBFE-741C-79896EE0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0575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en-US" altLang="zh-CN"/>
              <a:t>={ </a:t>
            </a:r>
            <a:r>
              <a:rPr lang="en-US" altLang="zh-CN" i="1"/>
              <a:t>x</a:t>
            </a:r>
            <a:r>
              <a:rPr lang="en-US" altLang="zh-CN"/>
              <a:t>=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ym typeface="Symbol" panose="05050102010706020507" pitchFamily="18" charset="2"/>
              </a:rPr>
              <a:t>m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|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  R },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2B4EACD8-8217-951D-33ED-748697C2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670175"/>
            <a:ext cx="75614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en-US" altLang="zh-CN" i="1" dirty="0"/>
              <a:t> x</a:t>
            </a:r>
            <a:r>
              <a:rPr lang="en-US" altLang="zh-CN" dirty="0"/>
              <a:t>= </a:t>
            </a:r>
            <a:r>
              <a:rPr lang="en-US" altLang="zh-CN" b="0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+ </a:t>
            </a:r>
            <a:r>
              <a:rPr lang="en-US" altLang="zh-CN" b="0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+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b="0" i="1" dirty="0">
                <a:sym typeface="Symbol" panose="05050102010706020507" pitchFamily="18" charset="2"/>
              </a:rPr>
              <a:t></a:t>
            </a:r>
            <a:r>
              <a:rPr lang="en-US" altLang="zh-CN" b="0" i="1" baseline="-25000" dirty="0" err="1">
                <a:sym typeface="Symbol" panose="05050102010706020507" pitchFamily="18" charset="2"/>
              </a:rPr>
              <a:t>s</a:t>
            </a:r>
            <a:r>
              <a:rPr lang="en-US" altLang="zh-CN" i="1" dirty="0" err="1">
                <a:sym typeface="Symbol" panose="05050102010706020507" pitchFamily="18" charset="2"/>
              </a:rPr>
              <a:t>b</a:t>
            </a:r>
            <a:r>
              <a:rPr lang="en-US" altLang="zh-CN" b="0" i="1" baseline="-25000" dirty="0" err="1"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 </a:t>
            </a:r>
            <a:r>
              <a:rPr lang="en-US" altLang="zh-CN" b="0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sym typeface="Symbol" panose="05050102010706020507" pitchFamily="18" charset="2"/>
              </a:rPr>
              <a:t></a:t>
            </a:r>
            <a:r>
              <a:rPr lang="en-US" altLang="zh-CN" b="0" i="1" baseline="-25000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  R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},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A6F2C2A9-EB49-F6D0-7AC7-390862AB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355975"/>
            <a:ext cx="277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试证  </a:t>
            </a:r>
            <a:r>
              <a:rPr lang="en-US" altLang="zh-CN" i="1"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1 </a:t>
            </a:r>
            <a:r>
              <a:rPr lang="en-US" altLang="zh-CN">
                <a:sym typeface="Symbol" panose="05050102010706020507" pitchFamily="18" charset="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graphicFrame>
        <p:nvGraphicFramePr>
          <p:cNvPr id="36875" name="Object 11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051BD3C-5F8C-2E87-65B8-1239CA445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4019550"/>
          <a:ext cx="901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1822" imgH="3428892" progId="PowerPoint.Show.8">
                  <p:embed/>
                </p:oleObj>
              </mc:Choice>
              <mc:Fallback>
                <p:oleObj name="演示文稿" r:id="rId2" imgW="4571822" imgH="3428892" progId="PowerPoint.Show.8">
                  <p:embed/>
                  <p:pic>
                    <p:nvPicPr>
                      <p:cNvPr id="36875" name="Object 11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3051BD3C-5F8C-2E87-65B8-1239CA445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667" t="12523" r="73473" b="80116"/>
                      <a:stretch>
                        <a:fillRect/>
                      </a:stretch>
                    </p:blipFill>
                    <p:spPr bwMode="auto">
                      <a:xfrm>
                        <a:off x="862013" y="4019550"/>
                        <a:ext cx="901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6" name="Picture 12">
            <a:extLst>
              <a:ext uri="{FF2B5EF4-FFF2-40B4-BE49-F238E27FC236}">
                <a16:creationId xmlns:a16="http://schemas.microsoft.com/office/drawing/2014/main" id="{32728B1D-4630-B926-B6BB-A02BE34D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411162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>
            <a:extLst>
              <a:ext uri="{FF2B5EF4-FFF2-40B4-BE49-F238E27FC236}">
                <a16:creationId xmlns:a16="http://schemas.microsoft.com/office/drawing/2014/main" id="{8A546666-D099-1803-8B90-3D18CEFC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914525"/>
            <a:ext cx="903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设有向量空间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及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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就称</a:t>
            </a:r>
            <a:r>
              <a:rPr lang="zh-CN" altLang="en-US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856B1161-7D93-C106-5B95-5585B0E1E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3989388"/>
            <a:ext cx="7739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 R</a:t>
            </a:r>
            <a:r>
              <a:rPr lang="en-US" altLang="zh-CN" b="0" i="1" baseline="30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zh-CN" altLang="en-US">
                <a:sym typeface="Symbol" panose="05050102010706020507" pitchFamily="18" charset="2"/>
              </a:rPr>
              <a:t>所以这样的向量空间总是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="0" i="1" baseline="30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的子空间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232" name="Rectangle 40">
            <a:extLst>
              <a:ext uri="{FF2B5EF4-FFF2-40B4-BE49-F238E27FC236}">
                <a16:creationId xmlns:a16="http://schemas.microsoft.com/office/drawing/2014/main" id="{6AF7A00F-8C5C-FEB3-BE0F-B0D0CB6B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332163"/>
            <a:ext cx="846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例如任何由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维向量所组成的向量空间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总有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D8A2C847-C581-5475-7589-5475D803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2646363"/>
            <a:ext cx="423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子空间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6F2B6147-D14A-0ECD-E2EB-BCA624FF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47713"/>
            <a:ext cx="5691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二、向量空间的基与维数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build="p" autoUpdateAnimBg="0"/>
      <p:bldP spid="8231" grpId="0" build="p" autoUpdateAnimBg="0" advAuto="0"/>
      <p:bldP spid="8232" grpId="0" build="p" autoUpdateAnimBg="0"/>
      <p:bldP spid="823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1035">
            <a:extLst>
              <a:ext uri="{FF2B5EF4-FFF2-40B4-BE49-F238E27FC236}">
                <a16:creationId xmlns:a16="http://schemas.microsoft.com/office/drawing/2014/main" id="{2FCBDED2-B60D-E98E-358A-535A738F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806450"/>
            <a:ext cx="8358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定义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8</a:t>
            </a: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设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为向量空间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如果</a:t>
            </a:r>
            <a:r>
              <a:rPr lang="zh-CN" altLang="en-US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个向量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0492" name="Rectangle 1036">
            <a:extLst>
              <a:ext uri="{FF2B5EF4-FFF2-40B4-BE49-F238E27FC236}">
                <a16:creationId xmlns:a16="http://schemas.microsoft.com/office/drawing/2014/main" id="{2927C4D7-8426-0EDC-855B-CFBA7E0EB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5001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且满足</a:t>
            </a:r>
          </a:p>
        </p:txBody>
      </p:sp>
      <p:sp>
        <p:nvSpPr>
          <p:cNvPr id="20493" name="Rectangle 1037">
            <a:extLst>
              <a:ext uri="{FF2B5EF4-FFF2-40B4-BE49-F238E27FC236}">
                <a16:creationId xmlns:a16="http://schemas.microsoft.com/office/drawing/2014/main" id="{E7948F95-772E-0A3B-1FC9-C543F608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2147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(i)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线性无关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;</a:t>
            </a:r>
          </a:p>
        </p:txBody>
      </p:sp>
      <p:sp>
        <p:nvSpPr>
          <p:cNvPr id="20494" name="Rectangle 1038">
            <a:extLst>
              <a:ext uri="{FF2B5EF4-FFF2-40B4-BE49-F238E27FC236}">
                <a16:creationId xmlns:a16="http://schemas.microsoft.com/office/drawing/2014/main" id="{CEF379A3-F9F6-0B76-88CA-B6802A5C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2833688"/>
            <a:ext cx="824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(ii)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中任一向量都可由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线性表示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496" name="Rectangle 1040">
            <a:extLst>
              <a:ext uri="{FF2B5EF4-FFF2-40B4-BE49-F238E27FC236}">
                <a16:creationId xmlns:a16="http://schemas.microsoft.com/office/drawing/2014/main" id="{5C8C6C8F-F747-3C82-8B64-0FDD3512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50043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那么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向量组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就称为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向量空间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的一个基，</a:t>
            </a:r>
          </a:p>
        </p:txBody>
      </p:sp>
      <p:sp>
        <p:nvSpPr>
          <p:cNvPr id="20497" name="Rectangle 1041">
            <a:extLst>
              <a:ext uri="{FF2B5EF4-FFF2-40B4-BE49-F238E27FC236}">
                <a16:creationId xmlns:a16="http://schemas.microsoft.com/office/drawing/2014/main" id="{8D592504-961F-7AFE-1557-6F40C728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157663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向量空间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的维数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并称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为 </a:t>
            </a:r>
            <a:r>
              <a:rPr lang="en-US" altLang="zh-CN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维向量空间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build="p" autoUpdateAnimBg="0"/>
      <p:bldP spid="20492" grpId="0" build="p" autoUpdateAnimBg="0" advAuto="0"/>
      <p:bldP spid="20493" grpId="0" build="p" autoUpdateAnimBg="0" advAuto="0"/>
      <p:bldP spid="20494" grpId="0" build="p" autoUpdateAnimBg="0" advAuto="0"/>
      <p:bldP spid="20496" grpId="0" build="p" autoUpdateAnimBg="0"/>
      <p:bldP spid="20497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4" name="Rectangle 38">
            <a:extLst>
              <a:ext uri="{FF2B5EF4-FFF2-40B4-BE49-F238E27FC236}">
                <a16:creationId xmlns:a16="http://schemas.microsoft.com/office/drawing/2014/main" id="{312C55F2-BE5A-B0DE-6E29-FEEDE1D8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69938"/>
            <a:ext cx="721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如果向量空间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没有基</a:t>
            </a:r>
            <a:r>
              <a:rPr lang="en-US" altLang="zh-CN">
                <a:sym typeface="Symbol" panose="05050102010706020507" pitchFamily="18" charset="2"/>
              </a:rPr>
              <a:t>,  </a:t>
            </a:r>
            <a:r>
              <a:rPr lang="zh-CN" altLang="en-US">
                <a:sym typeface="Symbol" panose="05050102010706020507" pitchFamily="18" charset="2"/>
              </a:rPr>
              <a:t>那么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的维数为 </a:t>
            </a:r>
            <a:r>
              <a:rPr lang="en-US" altLang="zh-CN">
                <a:sym typeface="Symbol" panose="05050102010706020507" pitchFamily="18" charset="2"/>
              </a:rPr>
              <a:t>0.  </a:t>
            </a:r>
          </a:p>
        </p:txBody>
      </p:sp>
      <p:sp>
        <p:nvSpPr>
          <p:cNvPr id="9255" name="Rectangle 39">
            <a:extLst>
              <a:ext uri="{FF2B5EF4-FFF2-40B4-BE49-F238E27FC236}">
                <a16:creationId xmlns:a16="http://schemas.microsoft.com/office/drawing/2014/main" id="{31FC0108-6189-83A8-239D-1CFF9964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455738"/>
            <a:ext cx="534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量空间只含一个零向量 </a:t>
            </a:r>
            <a:r>
              <a:rPr lang="en-US" altLang="zh-CN">
                <a:sym typeface="Symbol" panose="05050102010706020507" pitchFamily="18" charset="2"/>
              </a:rPr>
              <a:t>0.</a:t>
            </a:r>
          </a:p>
        </p:txBody>
      </p:sp>
      <p:sp>
        <p:nvSpPr>
          <p:cNvPr id="9256" name="Rectangle 40">
            <a:extLst>
              <a:ext uri="{FF2B5EF4-FFF2-40B4-BE49-F238E27FC236}">
                <a16:creationId xmlns:a16="http://schemas.microsoft.com/office/drawing/2014/main" id="{0C07448F-1DF8-9023-6CE1-B9C159E9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141538"/>
            <a:ext cx="796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若把向量空间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看做向量组</a:t>
            </a:r>
            <a:r>
              <a:rPr lang="en-US" altLang="zh-CN">
                <a:sym typeface="Symbol" panose="05050102010706020507" pitchFamily="18" charset="2"/>
              </a:rPr>
              <a:t>,  </a:t>
            </a:r>
            <a:r>
              <a:rPr lang="zh-CN" altLang="en-US">
                <a:sym typeface="Symbol" panose="05050102010706020507" pitchFamily="18" charset="2"/>
              </a:rPr>
              <a:t>则由最大无关组的</a:t>
            </a:r>
          </a:p>
        </p:txBody>
      </p:sp>
      <p:sp>
        <p:nvSpPr>
          <p:cNvPr id="9257" name="Rectangle 41">
            <a:extLst>
              <a:ext uri="{FF2B5EF4-FFF2-40B4-BE49-F238E27FC236}">
                <a16:creationId xmlns:a16="http://schemas.microsoft.com/office/drawing/2014/main" id="{FCE07B4A-F454-C585-A10C-DA3F3DE5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827338"/>
            <a:ext cx="6935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可知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的基就是向量组的最大线性无关</a:t>
            </a:r>
          </a:p>
        </p:txBody>
      </p:sp>
      <p:sp>
        <p:nvSpPr>
          <p:cNvPr id="9258" name="Rectangle 42">
            <a:extLst>
              <a:ext uri="{FF2B5EF4-FFF2-40B4-BE49-F238E27FC236}">
                <a16:creationId xmlns:a16="http://schemas.microsoft.com/office/drawing/2014/main" id="{B706BBAA-8000-15A7-CB48-7E100E98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513138"/>
            <a:ext cx="4935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组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V </a:t>
            </a:r>
            <a:r>
              <a:rPr lang="zh-CN" altLang="en-US">
                <a:sym typeface="Symbol" panose="05050102010706020507" pitchFamily="18" charset="2"/>
              </a:rPr>
              <a:t>的维数就是向量组的秩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9259" name="Rectangle 43">
            <a:extLst>
              <a:ext uri="{FF2B5EF4-FFF2-40B4-BE49-F238E27FC236}">
                <a16:creationId xmlns:a16="http://schemas.microsoft.com/office/drawing/2014/main" id="{5F2DF560-063F-51CC-BEBF-2CAE8D9D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275138"/>
            <a:ext cx="8358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例如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由例 </a:t>
            </a:r>
            <a:r>
              <a:rPr lang="en-US" altLang="zh-CN">
                <a:sym typeface="Symbol" panose="05050102010706020507" pitchFamily="18" charset="2"/>
              </a:rPr>
              <a:t>8 </a:t>
            </a:r>
            <a:r>
              <a:rPr lang="zh-CN" altLang="en-US">
                <a:sym typeface="Symbol" panose="05050102010706020507" pitchFamily="18" charset="2"/>
              </a:rPr>
              <a:t>知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任何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个线性无关的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维向量都可</a:t>
            </a:r>
          </a:p>
        </p:txBody>
      </p:sp>
      <p:sp>
        <p:nvSpPr>
          <p:cNvPr id="9260" name="Rectangle 44">
            <a:extLst>
              <a:ext uri="{FF2B5EF4-FFF2-40B4-BE49-F238E27FC236}">
                <a16:creationId xmlns:a16="http://schemas.microsoft.com/office/drawing/2014/main" id="{72D80260-106A-8398-946E-B0DFEC877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96093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以是向量空间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="0" i="1" baseline="30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的一个基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且由此可知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="0" i="1" baseline="30000">
                <a:sym typeface="Symbol" panose="05050102010706020507" pitchFamily="18" charset="2"/>
              </a:rPr>
              <a:t>n </a:t>
            </a:r>
            <a:r>
              <a:rPr lang="zh-CN" altLang="en-US">
                <a:sym typeface="Symbol" panose="05050102010706020507" pitchFamily="18" charset="2"/>
              </a:rPr>
              <a:t>的维数为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. </a:t>
            </a:r>
          </a:p>
        </p:txBody>
      </p:sp>
      <p:sp>
        <p:nvSpPr>
          <p:cNvPr id="9262" name="Rectangle 46">
            <a:extLst>
              <a:ext uri="{FF2B5EF4-FFF2-40B4-BE49-F238E27FC236}">
                <a16:creationId xmlns:a16="http://schemas.microsoft.com/office/drawing/2014/main" id="{E9E33BD3-5ACE-7624-00D7-40BDE614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646738"/>
            <a:ext cx="565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所以我们把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="0" i="1" baseline="30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称为 </a:t>
            </a:r>
            <a:r>
              <a:rPr lang="en-US" altLang="zh-CN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维向量空间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267" name="Object 51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BDA78D4-6C6F-C940-1B8E-EF240EA61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2746375"/>
          <a:ext cx="16192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1822" imgH="3428892" progId="PowerPoint.Show.8">
                  <p:embed/>
                </p:oleObj>
              </mc:Choice>
              <mc:Fallback>
                <p:oleObj name="演示文稿" r:id="rId2" imgW="4571822" imgH="3428892" progId="PowerPoint.Show.8">
                  <p:embed/>
                  <p:pic>
                    <p:nvPicPr>
                      <p:cNvPr id="9267" name="Object 51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3BDA78D4-6C6F-C940-1B8E-EF240EA61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184" t="10863" r="35872" b="78603"/>
                      <a:stretch>
                        <a:fillRect/>
                      </a:stretch>
                    </p:blipFill>
                    <p:spPr bwMode="auto">
                      <a:xfrm>
                        <a:off x="215900" y="2746375"/>
                        <a:ext cx="16192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68" name="Picture 52">
            <a:extLst>
              <a:ext uri="{FF2B5EF4-FFF2-40B4-BE49-F238E27FC236}">
                <a16:creationId xmlns:a16="http://schemas.microsoft.com/office/drawing/2014/main" id="{319B5ACC-8CD5-2DD8-5B2A-7EE1F54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06713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70" name="Rectangle 54">
            <a:extLst>
              <a:ext uri="{FF2B5EF4-FFF2-40B4-BE49-F238E27FC236}">
                <a16:creationId xmlns:a16="http://schemas.microsoft.com/office/drawing/2014/main" id="{CA89ACED-D761-EEB8-2064-3D7F4480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777875"/>
            <a:ext cx="137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0 </a:t>
            </a:r>
            <a:r>
              <a:rPr lang="zh-CN" altLang="en-US">
                <a:sym typeface="Symbol" panose="05050102010706020507" pitchFamily="18" charset="2"/>
              </a:rPr>
              <a:t>维向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4" grpId="0" build="p" autoUpdateAnimBg="0"/>
      <p:bldP spid="9255" grpId="0" build="p" autoUpdateAnimBg="0" advAuto="0"/>
      <p:bldP spid="9256" grpId="0" build="p" autoUpdateAnimBg="0"/>
      <p:bldP spid="9257" grpId="0" build="p" autoUpdateAnimBg="0" advAuto="0"/>
      <p:bldP spid="9258" grpId="0" build="p" autoUpdateAnimBg="0" advAuto="0"/>
      <p:bldP spid="9259" grpId="0" build="p" autoUpdateAnimBg="0"/>
      <p:bldP spid="9260" grpId="0" build="p" autoUpdateAnimBg="0" advAuto="0"/>
      <p:bldP spid="9262" grpId="0" build="p" autoUpdateAnimBg="0"/>
      <p:bldP spid="92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C51235B-8F28-82B4-7D2A-2E9E4C6B8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771525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三、向量的坐标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C255C88-9C29-4283-2216-65E9E0A3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682750"/>
            <a:ext cx="83597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定义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9</a:t>
            </a: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如果在向量空间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中取定一个基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</a:t>
            </a:r>
            <a:r>
              <a:rPr lang="en-US" altLang="zh-CN" dirty="0"/>
              <a:t> 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AE43780-CD50-3E8C-8673-5051D4CEA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4145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那么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中任一向量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可唯一地表示为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5E8EAAF-2F22-5632-0AD8-89FC796B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06863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=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···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CF8274CA-DD2C-8F7C-B4F8-77777BE4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724275"/>
            <a:ext cx="900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 </a:t>
            </a:r>
            <a:r>
              <a:rPr lang="zh-CN" altLang="en-US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在基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坐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E8DF91F1-41FB-ADB8-7053-F49FC5B73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433888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 build="p" autoUpdateAnimBg="0" advAuto="0"/>
      <p:bldP spid="30726" grpId="0" build="p" autoUpdateAnimBg="0"/>
      <p:bldP spid="30727" grpId="0" build="p" autoUpdateAnimBg="0"/>
      <p:bldP spid="30728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0D365F25-04D2-48B6-5466-57945E4B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903288"/>
            <a:ext cx="835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特别地，在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维向量空间 </a:t>
            </a:r>
            <a:r>
              <a:rPr lang="en-US" altLang="zh-CN"/>
              <a:t>R</a:t>
            </a:r>
            <a:r>
              <a:rPr lang="en-US" altLang="zh-CN" b="0" i="1" baseline="30000"/>
              <a:t>n</a:t>
            </a:r>
            <a:r>
              <a:rPr lang="en-US" altLang="zh-CN"/>
              <a:t> </a:t>
            </a:r>
            <a:r>
              <a:rPr lang="zh-CN" altLang="en-US"/>
              <a:t>中取单位坐标向量组 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BA8FD5A-6634-59A4-2672-E74BEAAC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566863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="0" i="1" baseline="-25000"/>
              <a:t>n</a:t>
            </a:r>
            <a:r>
              <a:rPr lang="en-US" altLang="zh-CN" i="1" baseline="-25000"/>
              <a:t> </a:t>
            </a:r>
            <a:r>
              <a:rPr lang="zh-CN" altLang="en-US"/>
              <a:t>为基，则以 </a:t>
            </a:r>
            <a:r>
              <a:rPr lang="en-US" altLang="zh-CN" b="0" i="1"/>
              <a:t>x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b="0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x</a:t>
            </a:r>
            <a:r>
              <a:rPr lang="en-US" altLang="zh-CN" b="0" i="1" baseline="-25000"/>
              <a:t>n </a:t>
            </a:r>
            <a:r>
              <a:rPr lang="zh-CN" altLang="en-US"/>
              <a:t>为分量的向量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7B8B6711-495B-EFA5-38D1-5DE4D840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2304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可表示为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14595B73-6F45-6F4A-40A1-7A046C83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285273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x =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+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+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+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 i="1" baseline="-25000"/>
              <a:t>n</a:t>
            </a:r>
            <a:r>
              <a:rPr lang="en-US" altLang="zh-CN" i="1"/>
              <a:t>e</a:t>
            </a:r>
            <a:r>
              <a:rPr lang="en-US" altLang="zh-CN" b="0" i="1" baseline="-25000"/>
              <a:t>n</a:t>
            </a:r>
            <a:r>
              <a:rPr lang="en-US" altLang="zh-CN"/>
              <a:t> ,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70DAF23E-B4A7-F7F2-6EE9-740DFEE0D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53853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可见向量在基 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i="1" baseline="-25000"/>
              <a:t>n </a:t>
            </a:r>
            <a:r>
              <a:rPr lang="zh-CN" altLang="en-US"/>
              <a:t>中的坐标就是该向量的分量</a:t>
            </a:r>
            <a:r>
              <a:rPr lang="en-US" altLang="zh-CN"/>
              <a:t>.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87CE770C-9205-723F-E14F-0BE208903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191000"/>
            <a:ext cx="781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因此，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,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/>
              <a:t>叫做 </a:t>
            </a:r>
            <a:r>
              <a:rPr lang="en-US" altLang="zh-CN" dirty="0"/>
              <a:t>R</a:t>
            </a:r>
            <a:r>
              <a:rPr lang="en-US" altLang="zh-CN" b="0" i="1" baseline="30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zh-CN" alt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自然基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48" grpId="0" build="p" autoUpdateAnimBg="0" advAuto="0"/>
      <p:bldP spid="31751" grpId="0" build="p" autoUpdateAnimBg="0" advAuto="0"/>
      <p:bldP spid="31752" grpId="0" build="p" autoUpdateAnimBg="0"/>
      <p:bldP spid="31753" grpId="0" build="p" autoUpdateAnimBg="0"/>
      <p:bldP spid="317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>
            <a:extLst>
              <a:ext uri="{FF2B5EF4-FFF2-40B4-BE49-F238E27FC236}">
                <a16:creationId xmlns:a16="http://schemas.microsoft.com/office/drawing/2014/main" id="{0196A600-7C72-B8A3-F1CB-E7B16C43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785813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  <a:r>
              <a:rPr lang="en-US" altLang="zh-CN"/>
              <a:t>    </a:t>
            </a:r>
            <a:r>
              <a:rPr lang="zh-CN" altLang="en-US"/>
              <a:t>设</a:t>
            </a:r>
          </a:p>
        </p:txBody>
      </p:sp>
      <p:graphicFrame>
        <p:nvGraphicFramePr>
          <p:cNvPr id="12299" name="Object 1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F2C738D6-869C-7254-E91E-E69128023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1665288"/>
          <a:ext cx="44958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711000" progId="Equation.3">
                  <p:embed/>
                </p:oleObj>
              </mc:Choice>
              <mc:Fallback>
                <p:oleObj name="Equation" r:id="rId2" imgW="1981080" imgH="711000" progId="Equation.3">
                  <p:embed/>
                  <p:pic>
                    <p:nvPicPr>
                      <p:cNvPr id="12299" name="Object 1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F2C738D6-869C-7254-E91E-E69128023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665288"/>
                        <a:ext cx="4495800" cy="1890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EF18A9EE-35F2-9BD4-79BE-DB27538E4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1628775"/>
          <a:ext cx="35814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711000" progId="Equation.3">
                  <p:embed/>
                </p:oleObj>
              </mc:Choice>
              <mc:Fallback>
                <p:oleObj name="Equation" r:id="rId4" imgW="1447560" imgH="711000" progId="Equation.3">
                  <p:embed/>
                  <p:pic>
                    <p:nvPicPr>
                      <p:cNvPr id="12300" name="Object 12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EF18A9EE-35F2-9BD4-79BE-DB27538E4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628775"/>
                        <a:ext cx="3581400" cy="1963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Rectangle 32">
            <a:extLst>
              <a:ext uri="{FF2B5EF4-FFF2-40B4-BE49-F238E27FC236}">
                <a16:creationId xmlns:a16="http://schemas.microsoft.com/office/drawing/2014/main" id="{37612D3D-70E9-8C9C-4D71-6B69E160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713163"/>
            <a:ext cx="892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验证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en-US" altLang="zh-CN"/>
              <a:t>R</a:t>
            </a:r>
            <a:r>
              <a:rPr lang="en-US" altLang="zh-CN" baseline="30000"/>
              <a:t>3</a:t>
            </a:r>
            <a:r>
              <a:rPr lang="en-US" altLang="zh-CN"/>
              <a:t> </a:t>
            </a:r>
            <a:r>
              <a:rPr lang="zh-CN" altLang="en-US"/>
              <a:t>的一个基</a:t>
            </a:r>
            <a:r>
              <a:rPr lang="en-US" altLang="zh-CN"/>
              <a:t>, </a:t>
            </a:r>
            <a:r>
              <a:rPr lang="zh-CN" altLang="en-US"/>
              <a:t>并求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</a:t>
            </a:r>
            <a:r>
              <a:rPr lang="en-US" altLang="zh-CN" i="1"/>
              <a:t> b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在这个基中</a:t>
            </a:r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64DDEEC1-312E-CDA1-11C9-F80A411F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47516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的坐标</a:t>
            </a:r>
            <a:r>
              <a:rPr lang="en-US" altLang="zh-CN"/>
              <a:t>.</a:t>
            </a:r>
          </a:p>
        </p:txBody>
      </p:sp>
      <p:graphicFrame>
        <p:nvGraphicFramePr>
          <p:cNvPr id="12322" name="Object 34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988CA60-7C38-80CD-C1B7-CEC0D127A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157788"/>
          <a:ext cx="5762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6" imgW="4517087" imgH="3387844" progId="PowerPoint.Show.8">
                  <p:embed/>
                </p:oleObj>
              </mc:Choice>
              <mc:Fallback>
                <p:oleObj name="演示文稿" r:id="rId6" imgW="4517087" imgH="3387844" progId="PowerPoint.Show.8">
                  <p:embed/>
                  <p:pic>
                    <p:nvPicPr>
                      <p:cNvPr id="12322" name="Object 34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0988CA60-7C38-80CD-C1B7-CEC0D127A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45" t="11137" r="84653" b="80458"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5762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23" name="Picture 35">
            <a:extLst>
              <a:ext uri="{FF2B5EF4-FFF2-40B4-BE49-F238E27FC236}">
                <a16:creationId xmlns:a16="http://schemas.microsoft.com/office/drawing/2014/main" id="{A2C73AF2-B973-FCE1-45AD-11F49FE9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1177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D5FBE5-6ADB-F651-2E9B-5F6DB827C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206" y="5218720"/>
            <a:ext cx="5148691" cy="1561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6A7C0E-755B-94F0-0A97-ECBE6A4B0C50}"/>
              </a:ext>
            </a:extLst>
          </p:cNvPr>
          <p:cNvSpPr txBox="1"/>
          <p:nvPr/>
        </p:nvSpPr>
        <p:spPr>
          <a:xfrm>
            <a:off x="850787" y="58780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分析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FEA381-2477-08A7-D29F-EEAC882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" y="0"/>
            <a:ext cx="7057104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71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hlinkClick r:id="" action="ppaction://hlinkshowjump?jump=nextslide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39BFA655-551D-F483-57B7-C7CAB643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87713"/>
            <a:ext cx="2819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向量空间的定义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AEE1CB2-A877-CBD3-89EF-BA3696BB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93925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25607" name="Text Box 7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FF1B1D26-950A-7ED3-E038-4FB6EEC0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4119563"/>
            <a:ext cx="3468688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向量空间的基与维数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E51E2B9A-7A2F-C97D-AFCD-39CA6F78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017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第五节    向 量 空 间</a:t>
            </a:r>
          </a:p>
        </p:txBody>
      </p:sp>
      <p:pic>
        <p:nvPicPr>
          <p:cNvPr id="25613" name="Picture 13">
            <a:extLst>
              <a:ext uri="{FF2B5EF4-FFF2-40B4-BE49-F238E27FC236}">
                <a16:creationId xmlns:a16="http://schemas.microsoft.com/office/drawing/2014/main" id="{E602E04B-B4E4-3B37-A26E-F22749C9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1153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5" name="Picture 15">
            <a:extLst>
              <a:ext uri="{FF2B5EF4-FFF2-40B4-BE49-F238E27FC236}">
                <a16:creationId xmlns:a16="http://schemas.microsoft.com/office/drawing/2014/main" id="{A35775BB-FD83-8B64-A557-4C2219EB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322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8" name="Text Box 18">
            <a:hlinkClick r:id="rId4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B54595AD-119D-0653-16AA-0152826A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4926013"/>
            <a:ext cx="21431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向量的坐标</a:t>
            </a:r>
          </a:p>
        </p:txBody>
      </p:sp>
      <p:pic>
        <p:nvPicPr>
          <p:cNvPr id="25619" name="Picture 19">
            <a:extLst>
              <a:ext uri="{FF2B5EF4-FFF2-40B4-BE49-F238E27FC236}">
                <a16:creationId xmlns:a16="http://schemas.microsoft.com/office/drawing/2014/main" id="{6C5EC278-70F5-5E91-31A6-6EE4E6F9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387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E51F05-3844-3A87-5281-BDBCE1F0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19"/>
            <a:ext cx="8856984" cy="5169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434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78AD53F8-A7F7-37F5-4006-370CAE47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766763"/>
            <a:ext cx="887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r>
              <a:rPr lang="en-US" altLang="zh-CN" dirty="0"/>
              <a:t>   </a:t>
            </a:r>
            <a:r>
              <a:rPr lang="zh-CN" altLang="en-US" dirty="0"/>
              <a:t>在 </a:t>
            </a:r>
            <a:r>
              <a:rPr lang="en-US" altLang="zh-CN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中取定一个</a:t>
            </a:r>
            <a:r>
              <a:rPr lang="zh-CN" altLang="en-US" dirty="0">
                <a:solidFill>
                  <a:srgbClr val="FF0000"/>
                </a:solidFill>
              </a:rPr>
              <a:t>基</a:t>
            </a: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，再取一个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804B86D-227A-23C5-64CB-E6497140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470025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新基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，设 </a:t>
            </a:r>
            <a:r>
              <a:rPr lang="en-US" altLang="zh-CN" i="1" dirty="0"/>
              <a:t>A</a:t>
            </a:r>
            <a:r>
              <a:rPr lang="en-US" altLang="zh-CN" dirty="0"/>
              <a:t> =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) , </a:t>
            </a:r>
            <a:r>
              <a:rPr lang="en-US" altLang="zh-CN" i="1" dirty="0"/>
              <a:t>B</a:t>
            </a:r>
            <a:r>
              <a:rPr lang="en-US" altLang="zh-CN" dirty="0"/>
              <a:t> = (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) . 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76B9506C-24F7-F23A-C091-5208E7568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133600"/>
            <a:ext cx="900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求用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3 </a:t>
            </a:r>
            <a:r>
              <a:rPr lang="zh-CN" altLang="en-US" dirty="0"/>
              <a:t>表示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3</a:t>
            </a:r>
            <a:r>
              <a:rPr lang="zh-CN" altLang="en-US" dirty="0"/>
              <a:t>的表示式</a:t>
            </a:r>
            <a:r>
              <a:rPr lang="en-US" altLang="zh-CN" dirty="0"/>
              <a:t>(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基变换公式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0709AD73-58DF-C6B9-B692-E23B99AC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787650"/>
            <a:ext cx="875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并求向量在两个基中的坐标之间的关系式</a:t>
            </a:r>
            <a:r>
              <a:rPr lang="en-US" altLang="zh-CN"/>
              <a:t>(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坐标变换</a:t>
            </a:r>
            <a:endParaRPr lang="zh-CN" altLang="en-US" sz="3200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B8DF1B8-EDA0-37A1-F640-126EF13C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243388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0E08AEE2-9B9F-7089-BCBD-2BDBE1CA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4289425"/>
            <a:ext cx="4678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 = 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zh-CN" altLang="en-US"/>
              <a:t>，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A0E99404-1DE9-FE57-D300-88E80601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4899025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3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en-US" altLang="zh-CN" baseline="30000">
                <a:latin typeface="黑体" panose="02010609060101010101" pitchFamily="49" charset="-122"/>
              </a:rPr>
              <a:t>-</a:t>
            </a:r>
            <a:r>
              <a:rPr lang="en-US" altLang="zh-CN" baseline="30000"/>
              <a:t>1</a:t>
            </a:r>
            <a:r>
              <a:rPr lang="zh-CN" altLang="en-US"/>
              <a:t>，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540A3932-ADA6-3CE0-81FC-BEA1744D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508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1D000D72-9A6C-99BD-F6BB-E6D6A571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5260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) = (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e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endParaRPr lang="en-US" altLang="zh-CN" dirty="0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31A1F2FE-BFD4-06FE-0D8F-145B71E0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55276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=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i="1" dirty="0"/>
              <a:t> </a:t>
            </a:r>
            <a:r>
              <a:rPr lang="en-US" altLang="zh-CN" dirty="0"/>
              <a:t>,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F4D45C76-C530-B0D0-3D84-3EB84B1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497263"/>
            <a:ext cx="1693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公式</a:t>
            </a:r>
            <a:r>
              <a:rPr lang="en-US" altLang="zh-CN"/>
              <a:t>) 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build="p" autoUpdateAnimBg="0"/>
      <p:bldP spid="33801" grpId="0" build="p" autoUpdateAnimBg="0"/>
      <p:bldP spid="33802" grpId="0" build="p" autoUpdateAnimBg="0"/>
      <p:bldP spid="33803" grpId="0" build="p" autoUpdateAnimBg="0"/>
      <p:bldP spid="3380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CDE92519-D6FB-86C8-0980-FD3609D3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78422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即基变换公式为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2C318CD-CF96-CCD8-603D-1B87661FE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139382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/>
              <a:t>P </a:t>
            </a:r>
            <a:r>
              <a:rPr lang="en-US" altLang="zh-CN"/>
              <a:t>,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313E2029-EA97-5723-0D57-6BFCE14B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079625"/>
            <a:ext cx="902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其中表示式的系数矩阵 </a:t>
            </a:r>
            <a:r>
              <a:rPr lang="en-US" altLang="zh-CN" i="1"/>
              <a:t>P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 baseline="30000">
                <a:latin typeface="黑体" panose="02010609060101010101" pitchFamily="49" charset="-122"/>
              </a:rPr>
              <a:t>-</a:t>
            </a:r>
            <a:r>
              <a:rPr lang="en-US" altLang="zh-CN" baseline="30000"/>
              <a:t>1</a:t>
            </a:r>
            <a:r>
              <a:rPr lang="en-US" altLang="zh-CN" i="1"/>
              <a:t>B </a:t>
            </a:r>
            <a:r>
              <a:rPr lang="zh-CN" altLang="en-US"/>
              <a:t>称为从旧基到新基的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05A08C3F-325F-0854-E27A-82701370C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71145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过渡矩阵</a:t>
            </a:r>
            <a:r>
              <a:rPr lang="en-US" altLang="zh-CN" u="sng" dirty="0"/>
              <a:t>.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DEC4BE94-7F58-E9C4-E208-C233090EA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395663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设向量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在旧基和新基中的坐标分别为 </a:t>
            </a:r>
            <a:r>
              <a:rPr lang="en-US" altLang="zh-CN" b="0" i="1"/>
              <a:t>y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b="0" i="1"/>
              <a:t>y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b="0" i="1"/>
              <a:t>y</a:t>
            </a:r>
            <a:r>
              <a:rPr lang="en-US" altLang="zh-CN" baseline="-25000"/>
              <a:t>3</a:t>
            </a:r>
            <a:r>
              <a:rPr lang="en-US" altLang="zh-CN"/>
              <a:t> 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A976F55F-61C1-3FDA-8892-DC20BAF2F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40290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和 </a:t>
            </a:r>
            <a:r>
              <a:rPr lang="en-US" altLang="zh-CN" b="0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b="0" i="1" dirty="0"/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b="0" i="1" dirty="0"/>
              <a:t>z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，即</a:t>
            </a:r>
          </a:p>
        </p:txBody>
      </p:sp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EC6D98A7-CE45-6C61-CB27-7A4710CE2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4670425"/>
          <a:ext cx="58674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711000" progId="Equation.3">
                  <p:embed/>
                </p:oleObj>
              </mc:Choice>
              <mc:Fallback>
                <p:oleObj name="Equation" r:id="rId2" imgW="2438280" imgH="711000" progId="Equation.3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:a16="http://schemas.microsoft.com/office/drawing/2014/main" id="{EC6D98A7-CE45-6C61-CB27-7A4710CE2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670425"/>
                        <a:ext cx="58674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  <p:bldP spid="34819" grpId="0" build="p" autoUpdateAnimBg="0"/>
      <p:bldP spid="34820" grpId="0" build="p" autoUpdateAnimBg="0"/>
      <p:bldP spid="34821" grpId="0" build="p" autoUpdateAnimBg="0" advAuto="0"/>
      <p:bldP spid="34822" grpId="0" build="p" autoUpdateAnimBg="0"/>
      <p:bldP spid="3482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20E4DFD4-24F3-FC30-FE94-045BDFA0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430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65F8012E-D4D7-54B5-59C1-7CAF32473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908050"/>
          <a:ext cx="26590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711000" progId="Equation.3">
                  <p:embed/>
                </p:oleObj>
              </mc:Choice>
              <mc:Fallback>
                <p:oleObj name="Equation" r:id="rId2" imgW="1104840" imgH="71100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65F8012E-D4D7-54B5-59C1-7CAF32473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908050"/>
                        <a:ext cx="265906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094FEA88-6804-77CA-798F-49849206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14573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72AA98C5-C649-6B5E-ACEB-42032EB33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8" y="908050"/>
          <a:ext cx="2811462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711000" progId="Equation.3">
                  <p:embed/>
                </p:oleObj>
              </mc:Choice>
              <mc:Fallback>
                <p:oleObj name="Equation" r:id="rId4" imgW="1168200" imgH="7110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72AA98C5-C649-6B5E-ACEB-42032EB33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908050"/>
                        <a:ext cx="2811462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>
            <a:extLst>
              <a:ext uri="{FF2B5EF4-FFF2-40B4-BE49-F238E27FC236}">
                <a16:creationId xmlns:a16="http://schemas.microsoft.com/office/drawing/2014/main" id="{95B52AB0-9198-0281-5E08-BEA0547E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14573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即</a:t>
            </a:r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38D396BF-CC2C-B08C-E3B6-37D8B63C2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068638"/>
          <a:ext cx="2566987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711000" progId="Equation.3">
                  <p:embed/>
                </p:oleObj>
              </mc:Choice>
              <mc:Fallback>
                <p:oleObj name="Equation" r:id="rId6" imgW="1066680" imgH="711000" progId="Equation.3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38D396BF-CC2C-B08C-E3B6-37D8B63C2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068638"/>
                        <a:ext cx="2566987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>
            <a:extLst>
              <a:ext uri="{FF2B5EF4-FFF2-40B4-BE49-F238E27FC236}">
                <a16:creationId xmlns:a16="http://schemas.microsoft.com/office/drawing/2014/main" id="{1830B768-F269-0E1A-396B-D469FECA2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17525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这就是</a:t>
            </a:r>
            <a:r>
              <a:rPr lang="zh-CN" altLang="en-US" dirty="0">
                <a:solidFill>
                  <a:srgbClr val="FF0000"/>
                </a:solidFill>
              </a:rPr>
              <a:t>从旧坐标到新坐标的坐标变换公式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44" grpId="0" build="p" autoUpdateAnimBg="0"/>
      <p:bldP spid="35846" grpId="0" build="p" autoUpdateAnimBg="0"/>
      <p:bldP spid="3584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49555F-EF78-FF58-B567-7E1BCF249325}"/>
              </a:ext>
            </a:extLst>
          </p:cNvPr>
          <p:cNvSpPr txBox="1"/>
          <p:nvPr/>
        </p:nvSpPr>
        <p:spPr>
          <a:xfrm>
            <a:off x="3784765" y="310583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41200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39">
            <a:extLst>
              <a:ext uri="{FF2B5EF4-FFF2-40B4-BE49-F238E27FC236}">
                <a16:creationId xmlns:a16="http://schemas.microsoft.com/office/drawing/2014/main" id="{877E50DD-F286-20E8-7575-6F8131E54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74913"/>
            <a:ext cx="838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本章第一节中把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维向量的全体所构成的集合 </a:t>
            </a:r>
            <a:r>
              <a:rPr lang="en-US" altLang="zh-CN"/>
              <a:t>R</a:t>
            </a:r>
            <a:r>
              <a:rPr lang="en-US" altLang="zh-CN" b="0" i="1" baseline="30000"/>
              <a:t>n</a:t>
            </a:r>
            <a:r>
              <a:rPr lang="en-US" altLang="zh-CN"/>
              <a:t> </a:t>
            </a:r>
          </a:p>
        </p:txBody>
      </p:sp>
      <p:sp>
        <p:nvSpPr>
          <p:cNvPr id="2088" name="Rectangle 40">
            <a:extLst>
              <a:ext uri="{FF2B5EF4-FFF2-40B4-BE49-F238E27FC236}">
                <a16:creationId xmlns:a16="http://schemas.microsoft.com/office/drawing/2014/main" id="{41AFDD3A-C95B-62B6-9CD6-050ACA2F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70250"/>
            <a:ext cx="828047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叫做 </a:t>
            </a:r>
            <a:r>
              <a:rPr lang="en-US" altLang="zh-CN" b="0" i="1" dirty="0"/>
              <a:t>n</a:t>
            </a:r>
            <a:r>
              <a:rPr lang="en-US" altLang="zh-CN" i="1" dirty="0"/>
              <a:t> </a:t>
            </a:r>
            <a:r>
              <a:rPr lang="zh-CN" altLang="en-US" dirty="0"/>
              <a:t>维向量空间</a:t>
            </a:r>
            <a:r>
              <a:rPr lang="en-US" altLang="zh-CN" dirty="0"/>
              <a:t>.</a:t>
            </a:r>
            <a:r>
              <a:rPr lang="zh-CN" altLang="en-US" dirty="0"/>
              <a:t>下面介绍向量空间的有关知识</a:t>
            </a:r>
            <a:r>
              <a:rPr lang="en-US" altLang="zh-CN" dirty="0"/>
              <a:t>.</a:t>
            </a:r>
          </a:p>
        </p:txBody>
      </p:sp>
      <p:sp>
        <p:nvSpPr>
          <p:cNvPr id="2094" name="Rectangle 46">
            <a:extLst>
              <a:ext uri="{FF2B5EF4-FFF2-40B4-BE49-F238E27FC236}">
                <a16:creationId xmlns:a16="http://schemas.microsoft.com/office/drawing/2014/main" id="{F7CCD392-AFCE-04BF-E34C-BF8B4520E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835025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一、向量空间的定义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7" grpId="0" build="p" autoUpdateAnimBg="0"/>
      <p:bldP spid="208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61708CAE-AD8A-5021-9A23-8B81C2C1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1196975"/>
            <a:ext cx="839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/>
              <a:t>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维向量的集合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如果集合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非空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/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6A2C9CB-B9FD-D74D-32C8-BB0D5FABF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973263"/>
            <a:ext cx="8999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且集合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对于加法及数乘两种运算封闭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那么就称集合</a:t>
            </a:r>
            <a:r>
              <a:rPr lang="zh-CN" altLang="en-US"/>
              <a:t> 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5FDF617-0A64-F30B-2BEA-DBDF5A6D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647950"/>
            <a:ext cx="4799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向量空间</a:t>
            </a:r>
            <a:r>
              <a:rPr lang="en-US" altLang="zh-CN"/>
              <a:t>.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5B44CF2-F48E-7565-E453-988FE7BA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421063"/>
            <a:ext cx="839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所谓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封闭</a:t>
            </a:r>
            <a:r>
              <a:rPr lang="en-US" altLang="zh-CN"/>
              <a:t>, </a:t>
            </a:r>
            <a:r>
              <a:rPr lang="zh-CN" altLang="en-US"/>
              <a:t>是指在集合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中可以进行加法及数乘两种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A6783D3-DB2C-4D5E-E7E3-043ACFBB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4133850"/>
            <a:ext cx="118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运算</a:t>
            </a:r>
            <a:r>
              <a:rPr lang="en-US" altLang="zh-CN"/>
              <a:t>. 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AB71B1D8-9D07-9653-C7B1-D1E10D8C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7815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则 </a:t>
            </a:r>
            <a:r>
              <a:rPr lang="en-US" altLang="zh-CN" i="1">
                <a:sym typeface="Symbol" panose="05050102010706020507" pitchFamily="18" charset="2"/>
              </a:rPr>
              <a:t>a + b </a:t>
            </a:r>
            <a:r>
              <a:rPr lang="en-US" altLang="zh-CN">
                <a:sym typeface="Symbol" panose="05050102010706020507" pitchFamily="18" charset="2"/>
              </a:rPr>
              <a:t>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; 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65749FE6-49D2-4086-3313-94983DAC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5445125"/>
            <a:ext cx="281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若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  R, 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D21421BB-DD9D-0D42-96BD-62FC04F0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108450"/>
            <a:ext cx="284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具体地说就是：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9AF53535-3F0B-F103-8FE3-EB147CF5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78155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若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84C96800-A68B-2DB7-B8C9-62ED2ACB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445125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则 </a:t>
            </a:r>
            <a:r>
              <a:rPr lang="zh-CN" altLang="en-US" b="0" i="1">
                <a:sym typeface="Symbol" panose="05050102010706020507" pitchFamily="18" charset="2"/>
              </a:rPr>
              <a:t>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B831D50D-54DB-C8D3-3AEA-D21555D0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748213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对加法运算封闭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DCDF6237-6E59-EB4B-67AF-CB5C69C2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418138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对数乘运算封闭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build="p" autoUpdateAnimBg="0"/>
      <p:bldP spid="27655" grpId="0" build="p" autoUpdateAnimBg="0" advAuto="0"/>
      <p:bldP spid="27656" grpId="0" build="p" autoUpdateAnimBg="0" advAuto="0"/>
      <p:bldP spid="27657" grpId="0" build="p" autoUpdateAnimBg="0"/>
      <p:bldP spid="27658" grpId="0" build="p" autoUpdateAnimBg="0"/>
      <p:bldP spid="27659" grpId="0" build="p" autoUpdateAnimBg="0"/>
      <p:bldP spid="27661" grpId="0" build="p" autoUpdateAnimBg="0"/>
      <p:bldP spid="27662" grpId="0"/>
      <p:bldP spid="276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Rectangle 38">
            <a:extLst>
              <a:ext uri="{FF2B5EF4-FFF2-40B4-BE49-F238E27FC236}">
                <a16:creationId xmlns:a16="http://schemas.microsoft.com/office/drawing/2014/main" id="{F4213E1E-09FF-73BF-AF4F-F20E7B62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690563"/>
            <a:ext cx="828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n-US" altLang="zh-CN"/>
              <a:t>  3 </a:t>
            </a:r>
            <a:r>
              <a:rPr lang="zh-CN" altLang="en-US"/>
              <a:t>维向量的全体 </a:t>
            </a:r>
            <a:r>
              <a:rPr lang="en-US" altLang="zh-CN"/>
              <a:t>R</a:t>
            </a:r>
            <a:r>
              <a:rPr lang="en-US" altLang="zh-CN" baseline="30000"/>
              <a:t>3</a:t>
            </a:r>
            <a:r>
              <a:rPr lang="en-US" altLang="zh-CN"/>
              <a:t> , </a:t>
            </a:r>
            <a:r>
              <a:rPr lang="zh-CN" altLang="en-US"/>
              <a:t>就是一个向量空间</a:t>
            </a:r>
            <a:r>
              <a:rPr lang="en-US" altLang="zh-CN"/>
              <a:t>. </a:t>
            </a:r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174C2A75-083A-7B16-8793-6EC4FBFE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1590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乘 </a:t>
            </a:r>
            <a:r>
              <a:rPr lang="en-US" altLang="zh-CN"/>
              <a:t>3 </a:t>
            </a:r>
            <a:r>
              <a:rPr lang="zh-CN" altLang="en-US">
                <a:sym typeface="Symbol" panose="05050102010706020507" pitchFamily="18" charset="2"/>
              </a:rPr>
              <a:t>维向量也仍然是 </a:t>
            </a:r>
            <a:r>
              <a:rPr lang="en-US" altLang="zh-CN"/>
              <a:t>3 </a:t>
            </a:r>
            <a:r>
              <a:rPr lang="zh-CN" altLang="en-US">
                <a:sym typeface="Symbol" panose="05050102010706020507" pitchFamily="18" charset="2"/>
              </a:rPr>
              <a:t>维向量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它们都属于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30000">
                <a:sym typeface="Symbol" panose="05050102010706020507" pitchFamily="18" charset="2"/>
              </a:rPr>
              <a:t>3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520A2C9E-4F9C-17D5-A1D1-1BFBC9BE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549650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空间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30000">
                <a:sym typeface="Symbol" panose="05050102010706020507" pitchFamily="18" charset="2"/>
              </a:rPr>
              <a:t>3 </a:t>
            </a:r>
            <a:r>
              <a:rPr lang="zh-CN" altLang="en-US">
                <a:sym typeface="Symbol" panose="05050102010706020507" pitchFamily="18" charset="2"/>
              </a:rPr>
              <a:t>可形象地看做以坐标原点为起点的有向线段的</a:t>
            </a:r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12F19ED0-FE7C-9541-C12B-3F5AB70C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256088"/>
            <a:ext cx="391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全体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116" name="Rectangle 44">
            <a:extLst>
              <a:ext uri="{FF2B5EF4-FFF2-40B4-BE49-F238E27FC236}">
                <a16:creationId xmlns:a16="http://schemas.microsoft.com/office/drawing/2014/main" id="{06B18898-6242-7F6A-C100-228F0928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4960938"/>
            <a:ext cx="828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类似地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维向量的全体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="0" i="1" baseline="30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,</a:t>
            </a:r>
            <a:r>
              <a:rPr lang="zh-CN" altLang="en-US">
                <a:sym typeface="Symbol" panose="05050102010706020507" pitchFamily="18" charset="2"/>
              </a:rPr>
              <a:t>也是一个向量空间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F2DE6E4B-FF4E-1AEF-120F-E86FE747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2843213"/>
            <a:ext cx="836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我们可以用有向线段形象地表示 </a:t>
            </a:r>
            <a:r>
              <a:rPr lang="en-US" altLang="zh-CN"/>
              <a:t>3 </a:t>
            </a:r>
            <a:r>
              <a:rPr lang="zh-CN" altLang="en-US">
                <a:sym typeface="Symbol" panose="05050102010706020507" pitchFamily="18" charset="2"/>
              </a:rPr>
              <a:t>维向量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从而向量</a:t>
            </a:r>
          </a:p>
        </p:txBody>
      </p:sp>
      <p:sp>
        <p:nvSpPr>
          <p:cNvPr id="3120" name="Rectangle 48">
            <a:extLst>
              <a:ext uri="{FF2B5EF4-FFF2-40B4-BE49-F238E27FC236}">
                <a16:creationId xmlns:a16="http://schemas.microsoft.com/office/drawing/2014/main" id="{277E5B69-6B1E-3BD1-9012-3C227FF1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5646738"/>
            <a:ext cx="6561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不过当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&gt; 3 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它没有直观的几何意义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121" name="Rectangle 49">
            <a:extLst>
              <a:ext uri="{FF2B5EF4-FFF2-40B4-BE49-F238E27FC236}">
                <a16:creationId xmlns:a16="http://schemas.microsoft.com/office/drawing/2014/main" id="{2BEFB472-ECCA-3ED7-9B6D-3E920F36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430338"/>
            <a:ext cx="731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因为任意两个 </a:t>
            </a:r>
            <a:r>
              <a:rPr lang="en-US" altLang="zh-CN"/>
              <a:t>3 </a:t>
            </a:r>
            <a:r>
              <a:rPr lang="zh-CN" altLang="en-US"/>
              <a:t>维向量之和仍然是 </a:t>
            </a:r>
            <a:r>
              <a:rPr lang="en-US" altLang="zh-CN"/>
              <a:t>3 </a:t>
            </a:r>
            <a:r>
              <a:rPr lang="zh-CN" altLang="en-US"/>
              <a:t>维向量</a:t>
            </a:r>
            <a:r>
              <a:rPr lang="en-US" altLang="zh-CN"/>
              <a:t>,</a:t>
            </a:r>
          </a:p>
        </p:txBody>
      </p:sp>
      <p:sp>
        <p:nvSpPr>
          <p:cNvPr id="3122" name="Rectangle 50">
            <a:extLst>
              <a:ext uri="{FF2B5EF4-FFF2-40B4-BE49-F238E27FC236}">
                <a16:creationId xmlns:a16="http://schemas.microsoft.com/office/drawing/2014/main" id="{29DE744C-628B-A6D4-93B4-19C6020A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427163"/>
            <a:ext cx="1258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 </a:t>
            </a:r>
            <a:r>
              <a:rPr lang="zh-CN" altLang="en-US" b="0" i="1">
                <a:sym typeface="Symbol" panose="05050102010706020507" pitchFamily="18" charset="2"/>
              </a:rPr>
              <a:t>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" grpId="0" autoUpdateAnimBg="0"/>
      <p:bldP spid="3114" grpId="0" autoUpdateAnimBg="0"/>
      <p:bldP spid="3115" grpId="0" autoUpdateAnimBg="0"/>
      <p:bldP spid="3116" grpId="0" autoUpdateAnimBg="0"/>
      <p:bldP spid="3119" grpId="0" autoUpdateAnimBg="0"/>
      <p:bldP spid="3120" grpId="0" build="p" autoUpdateAnimBg="0"/>
      <p:bldP spid="3121" grpId="0" build="p" autoUpdateAnimBg="0"/>
      <p:bldP spid="3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Rectangle 38">
            <a:extLst>
              <a:ext uri="{FF2B5EF4-FFF2-40B4-BE49-F238E27FC236}">
                <a16:creationId xmlns:a16="http://schemas.microsoft.com/office/drawing/2014/main" id="{E86EC746-B1E0-6123-FD1D-C465078F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90805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</a:t>
            </a:r>
            <a:r>
              <a:rPr lang="en-US" altLang="zh-CN"/>
              <a:t>    </a:t>
            </a:r>
            <a:r>
              <a:rPr lang="zh-CN" altLang="en-US"/>
              <a:t>集合</a:t>
            </a:r>
          </a:p>
        </p:txBody>
      </p:sp>
      <p:sp>
        <p:nvSpPr>
          <p:cNvPr id="4135" name="Rectangle 39">
            <a:extLst>
              <a:ext uri="{FF2B5EF4-FFF2-40B4-BE49-F238E27FC236}">
                <a16:creationId xmlns:a16="http://schemas.microsoft.com/office/drawing/2014/main" id="{72DA94A3-6FF3-897D-F241-4804A48D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16700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V</a:t>
            </a:r>
            <a:r>
              <a:rPr lang="en-US" altLang="zh-CN"/>
              <a:t> = { </a:t>
            </a:r>
            <a:r>
              <a:rPr lang="en-US" altLang="zh-CN" i="1"/>
              <a:t>x</a:t>
            </a:r>
            <a:r>
              <a:rPr lang="en-US" altLang="zh-CN"/>
              <a:t> = (0, </a:t>
            </a:r>
            <a:r>
              <a:rPr lang="en-US" altLang="zh-CN" b="0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b="0" i="1"/>
              <a:t>x</a:t>
            </a:r>
            <a:r>
              <a:rPr lang="en-US" altLang="zh-CN" b="0" i="1" baseline="-25000"/>
              <a:t>n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en-US" altLang="zh-CN"/>
              <a:t> | </a:t>
            </a:r>
            <a:r>
              <a:rPr lang="en-US" altLang="zh-CN" b="0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b="0" i="1"/>
              <a:t>x</a:t>
            </a:r>
            <a:r>
              <a:rPr lang="en-US" altLang="zh-CN" b="0" i="1" baseline="-25000"/>
              <a:t>n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 R }</a:t>
            </a:r>
          </a:p>
        </p:txBody>
      </p:sp>
      <p:sp>
        <p:nvSpPr>
          <p:cNvPr id="4136" name="Rectangle 40">
            <a:extLst>
              <a:ext uri="{FF2B5EF4-FFF2-40B4-BE49-F238E27FC236}">
                <a16:creationId xmlns:a16="http://schemas.microsoft.com/office/drawing/2014/main" id="{ACC6CDD9-3846-ADED-1F38-8459AE41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4780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是一个向量空间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4137" name="Rectangle 41">
            <a:extLst>
              <a:ext uri="{FF2B5EF4-FFF2-40B4-BE49-F238E27FC236}">
                <a16:creationId xmlns:a16="http://schemas.microsoft.com/office/drawing/2014/main" id="{7BE4D494-624E-C9E4-EB50-6026EC29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384651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= ( 0 ,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b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b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, </a:t>
            </a:r>
          </a:p>
        </p:txBody>
      </p:sp>
      <p:sp>
        <p:nvSpPr>
          <p:cNvPr id="4138" name="Rectangle 42">
            <a:extLst>
              <a:ext uri="{FF2B5EF4-FFF2-40B4-BE49-F238E27FC236}">
                <a16:creationId xmlns:a16="http://schemas.microsoft.com/office/drawing/2014/main" id="{DB0BA356-056C-B436-B3E0-D5E9A725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50133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a + b</a:t>
            </a:r>
            <a:r>
              <a:rPr lang="en-US" altLang="zh-CN">
                <a:sym typeface="Symbol" panose="05050102010706020507" pitchFamily="18" charset="2"/>
              </a:rPr>
              <a:t> = ( 0 ,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b="0" i="1">
                <a:sym typeface="Symbol" panose="05050102010706020507" pitchFamily="18" charset="2"/>
              </a:rPr>
              <a:t>b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 i="1">
                <a:sym typeface="Symbol" panose="05050102010706020507" pitchFamily="18" charset="2"/>
              </a:rPr>
              <a:t> + </a:t>
            </a:r>
            <a:r>
              <a:rPr lang="en-US" altLang="zh-CN" b="0" i="1">
                <a:sym typeface="Symbol" panose="05050102010706020507" pitchFamily="18" charset="2"/>
              </a:rPr>
              <a:t>b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, 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59E5F166-54BB-74FD-1D7B-46AE8FC4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5734050"/>
            <a:ext cx="482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= ( 0 , </a:t>
            </a:r>
            <a:r>
              <a:rPr lang="en-US" altLang="zh-CN" b="0" i="1">
                <a:sym typeface="Symbol" panose="05050102010706020507" pitchFamily="18" charset="2"/>
              </a:rPr>
              <a:t>a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a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5E5CC60D-4BEA-B9A3-D8AE-55080ED9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246380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因为若</a:t>
            </a:r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BE7A5BF0-4969-FBF7-18C9-89F97A7A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3141663"/>
            <a:ext cx="4224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= ( 0 ,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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7A62DFCE-A7E3-DB29-CDDB-FB6DB8C4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45085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则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" grpId="0" build="p" autoUpdateAnimBg="0" advAuto="1000"/>
      <p:bldP spid="4138" grpId="0" build="p" autoUpdateAnimBg="0" advAuto="1000"/>
      <p:bldP spid="4139" grpId="0" build="p" autoUpdateAnimBg="0" advAuto="1000"/>
      <p:bldP spid="4140" grpId="0" build="p" autoUpdateAnimBg="0"/>
      <p:bldP spid="4141" grpId="0" build="p" autoUpdateAnimBg="0"/>
      <p:bldP spid="41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8" name="Rectangle 38">
            <a:extLst>
              <a:ext uri="{FF2B5EF4-FFF2-40B4-BE49-F238E27FC236}">
                <a16:creationId xmlns:a16="http://schemas.microsoft.com/office/drawing/2014/main" id="{98C8E9CE-0B4B-FECB-4F85-89CDD0DE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911225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</a:t>
            </a:r>
            <a:r>
              <a:rPr lang="en-US" altLang="zh-CN"/>
              <a:t>     </a:t>
            </a:r>
            <a:r>
              <a:rPr lang="zh-CN" altLang="en-US"/>
              <a:t>集合</a:t>
            </a:r>
          </a:p>
        </p:txBody>
      </p:sp>
      <p:sp>
        <p:nvSpPr>
          <p:cNvPr id="5159" name="Rectangle 39">
            <a:extLst>
              <a:ext uri="{FF2B5EF4-FFF2-40B4-BE49-F238E27FC236}">
                <a16:creationId xmlns:a16="http://schemas.microsoft.com/office/drawing/2014/main" id="{2968FADE-C8BD-319C-9160-BAF0183C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673225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V</a:t>
            </a:r>
            <a:r>
              <a:rPr lang="en-US" altLang="zh-CN"/>
              <a:t> = { </a:t>
            </a:r>
            <a:r>
              <a:rPr lang="en-US" altLang="zh-CN" i="1"/>
              <a:t>x</a:t>
            </a:r>
            <a:r>
              <a:rPr lang="en-US" altLang="zh-CN"/>
              <a:t> = (1 , </a:t>
            </a:r>
            <a:r>
              <a:rPr lang="en-US" altLang="zh-CN" b="0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b="0" i="1"/>
              <a:t>x</a:t>
            </a:r>
            <a:r>
              <a:rPr lang="en-US" altLang="zh-CN" b="0" i="1" baseline="-25000"/>
              <a:t>n</a:t>
            </a:r>
            <a:r>
              <a:rPr lang="en-US" altLang="zh-CN"/>
              <a:t> )</a:t>
            </a:r>
            <a:r>
              <a:rPr lang="en-US" altLang="zh-CN" baseline="30000"/>
              <a:t>T</a:t>
            </a:r>
            <a:r>
              <a:rPr lang="en-US" altLang="zh-CN"/>
              <a:t> | </a:t>
            </a:r>
            <a:r>
              <a:rPr lang="en-US" altLang="zh-CN" b="0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b="0" i="1"/>
              <a:t>x</a:t>
            </a:r>
            <a:r>
              <a:rPr lang="en-US" altLang="zh-CN" b="0" i="1" baseline="-25000"/>
              <a:t>n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 R }</a:t>
            </a:r>
          </a:p>
        </p:txBody>
      </p:sp>
      <p:sp>
        <p:nvSpPr>
          <p:cNvPr id="5160" name="Rectangle 40">
            <a:extLst>
              <a:ext uri="{FF2B5EF4-FFF2-40B4-BE49-F238E27FC236}">
                <a16:creationId xmlns:a16="http://schemas.microsoft.com/office/drawing/2014/main" id="{0A7E0A56-38DD-F35F-7344-A97E2E97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4415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不是向量空间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5162" name="Rectangle 42">
            <a:extLst>
              <a:ext uri="{FF2B5EF4-FFF2-40B4-BE49-F238E27FC236}">
                <a16:creationId xmlns:a16="http://schemas.microsoft.com/office/drawing/2014/main" id="{64A9E63C-B8E7-7EC6-C66E-EAECE04A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319722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= (2 , 2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 2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 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163" name="Rectangle 43">
            <a:extLst>
              <a:ext uri="{FF2B5EF4-FFF2-40B4-BE49-F238E27FC236}">
                <a16:creationId xmlns:a16="http://schemas.microsoft.com/office/drawing/2014/main" id="{ECCC29C2-95E6-E45F-AB41-ADDEE4A7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2435225"/>
            <a:ext cx="5532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因为若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= (1 ,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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zh-CN" altLang="en-US">
                <a:sym typeface="Symbol" panose="05050102010706020507" pitchFamily="18" charset="2"/>
              </a:rPr>
              <a:t>则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2" grpId="0" autoUpdateAnimBg="0"/>
      <p:bldP spid="51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777F7F1-A7C6-AB81-35C4-5D80E9AE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814388"/>
            <a:ext cx="594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en-US" altLang="zh-CN"/>
              <a:t>     </a:t>
            </a:r>
            <a:r>
              <a:rPr lang="zh-CN" altLang="en-US"/>
              <a:t>齐次线性方程组的解集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C3C7F76-DCBA-0308-F4A2-6F6CF89AA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15001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S</a:t>
            </a:r>
            <a:r>
              <a:rPr lang="en-US" altLang="zh-CN"/>
              <a:t> = { 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 i="1"/>
              <a:t>Ax</a:t>
            </a:r>
            <a:r>
              <a:rPr lang="en-US" altLang="zh-CN"/>
              <a:t> = 0 }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977C0DF7-B722-3B0F-793E-5F0143143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189163"/>
            <a:ext cx="800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是一个向量空间</a:t>
            </a:r>
            <a:r>
              <a:rPr lang="en-US" altLang="zh-CN"/>
              <a:t>(</a:t>
            </a:r>
            <a:r>
              <a:rPr lang="zh-CN" altLang="en-US"/>
              <a:t>称为齐次线性方程组的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解空间</a:t>
            </a:r>
            <a:r>
              <a:rPr lang="en-US" altLang="zh-CN"/>
              <a:t>).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23214B6D-73A9-F072-FB47-72583657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291465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因为由齐次线性方程组的解的</a:t>
            </a:r>
          </a:p>
        </p:txBody>
      </p:sp>
      <p:graphicFrame>
        <p:nvGraphicFramePr>
          <p:cNvPr id="28679" name="Object 7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61B5BF4-E64E-F2D5-B165-3CDB6D521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960688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1822" imgH="3428892" progId="PowerPoint.Show.8">
                  <p:embed/>
                </p:oleObj>
              </mc:Choice>
              <mc:Fallback>
                <p:oleObj name="演示文稿" r:id="rId2" imgW="4571822" imgH="3428892" progId="PowerPoint.Show.8">
                  <p:embed/>
                  <p:pic>
                    <p:nvPicPr>
                      <p:cNvPr id="28679" name="Object 7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E61B5BF4-E64E-F2D5-B165-3CDB6D521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999" t="9999" r="67500" b="83334"/>
                      <a:stretch>
                        <a:fillRect/>
                      </a:stretch>
                    </p:blipFill>
                    <p:spPr bwMode="auto">
                      <a:xfrm>
                        <a:off x="5508625" y="2960688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Picture 8">
            <a:extLst>
              <a:ext uri="{FF2B5EF4-FFF2-40B4-BE49-F238E27FC236}">
                <a16:creationId xmlns:a16="http://schemas.microsoft.com/office/drawing/2014/main" id="{399899FC-2BB0-EA28-F27E-A5F72002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036888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1" name="Text Box 9">
            <a:extLst>
              <a:ext uri="{FF2B5EF4-FFF2-40B4-BE49-F238E27FC236}">
                <a16:creationId xmlns:a16="http://schemas.microsoft.com/office/drawing/2014/main" id="{7F5FBAB0-6523-086B-FBE6-8697F81F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2916238"/>
            <a:ext cx="1046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即知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EBBDC756-923B-B824-FF21-1FE48B02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3630613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其解集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对向量的线性运算封闭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81" grpId="0"/>
      <p:bldP spid="286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91387C7-9A98-0486-9F9A-37A77F2F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852488"/>
            <a:ext cx="594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21</a:t>
            </a:r>
            <a:r>
              <a:rPr lang="en-US" altLang="zh-CN"/>
              <a:t>     </a:t>
            </a:r>
            <a:r>
              <a:rPr lang="zh-CN" altLang="en-US"/>
              <a:t>非齐次线性方程组的解集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C1BD5B27-D15A-6DBE-996E-7800919C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15382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S</a:t>
            </a:r>
            <a:r>
              <a:rPr lang="en-US" altLang="zh-CN"/>
              <a:t> = { 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 i="1"/>
              <a:t>Ax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/>
              <a:t> }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02CF0C8-D5FA-E6BB-E771-C66224A2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2272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不是向量空间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435CF1B0-2634-828F-4E39-C5629603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2924175"/>
            <a:ext cx="643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因为当 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为空集时，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不是向量空间；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CBC9D6CB-F728-9611-4DA0-1ADD11B8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654425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非空时，若 </a:t>
            </a:r>
            <a:r>
              <a:rPr lang="zh-CN" altLang="en-US" i="1">
                <a:sym typeface="Symbol" panose="05050102010706020507" pitchFamily="18" charset="2"/>
              </a:rPr>
              <a:t></a:t>
            </a:r>
            <a:r>
              <a:rPr lang="zh-CN" altLang="en-US">
                <a:sym typeface="Symbol" panose="05050102010706020507" pitchFamily="18" charset="2"/>
              </a:rPr>
              <a:t> 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endParaRPr lang="zh-CN" altLang="en-US"/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2A1411DF-317E-B3BE-6CFA-73AEE40D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434975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/>
              <a:t>(2</a:t>
            </a:r>
            <a:r>
              <a:rPr lang="en-US" altLang="zh-CN" i="1">
                <a:sym typeface="Symbol" panose="05050102010706020507" pitchFamily="18" charset="2"/>
              </a:rPr>
              <a:t></a:t>
            </a:r>
            <a:r>
              <a:rPr lang="en-US" altLang="zh-CN"/>
              <a:t>) = 2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endParaRPr lang="zh-CN" altLang="en-US"/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6AFA62E9-AB8E-7ECF-D767-EDB66FD7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507047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知 </a:t>
            </a:r>
            <a:r>
              <a:rPr lang="en-US" altLang="zh-CN"/>
              <a:t>2</a:t>
            </a:r>
            <a:r>
              <a:rPr lang="en-US" altLang="zh-CN" i="1">
                <a:sym typeface="Symbol" panose="05050102010706020507" pitchFamily="18" charset="2"/>
              </a:rPr>
              <a:t>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 </a:t>
            </a:r>
            <a:r>
              <a:rPr lang="en-US" altLang="zh-CN" i="1">
                <a:sym typeface="Symbol" panose="05050102010706020507" pitchFamily="18" charset="2"/>
              </a:rPr>
              <a:t>S 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  <p:bldP spid="29706" grpId="0" build="p" autoUpdateAnimBg="0"/>
      <p:bldP spid="29709" grpId="0" build="p" autoUpdateAnimBg="0"/>
      <p:bldP spid="29710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1181</TotalTime>
  <Words>1484</Words>
  <Application>Microsoft Office PowerPoint</Application>
  <PresentationFormat>全屏显示(4:3)</PresentationFormat>
  <Paragraphs>136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演示文稿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154</cp:revision>
  <dcterms:created xsi:type="dcterms:W3CDTF">2007-02-06T02:29:02Z</dcterms:created>
  <dcterms:modified xsi:type="dcterms:W3CDTF">2022-11-26T02:00:32Z</dcterms:modified>
</cp:coreProperties>
</file>