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30"/>
  </p:notesMasterIdLst>
  <p:sldIdLst>
    <p:sldId id="1300" r:id="rId3"/>
    <p:sldId id="256" r:id="rId4"/>
    <p:sldId id="303" r:id="rId5"/>
    <p:sldId id="257" r:id="rId6"/>
    <p:sldId id="300" r:id="rId7"/>
    <p:sldId id="258" r:id="rId8"/>
    <p:sldId id="259" r:id="rId9"/>
    <p:sldId id="260" r:id="rId10"/>
    <p:sldId id="301" r:id="rId11"/>
    <p:sldId id="261" r:id="rId12"/>
    <p:sldId id="262" r:id="rId13"/>
    <p:sldId id="263" r:id="rId14"/>
    <p:sldId id="265" r:id="rId15"/>
    <p:sldId id="267" r:id="rId16"/>
    <p:sldId id="271" r:id="rId17"/>
    <p:sldId id="277" r:id="rId18"/>
    <p:sldId id="278" r:id="rId19"/>
    <p:sldId id="279" r:id="rId20"/>
    <p:sldId id="280" r:id="rId21"/>
    <p:sldId id="281" r:id="rId22"/>
    <p:sldId id="1325" r:id="rId23"/>
    <p:sldId id="289" r:id="rId24"/>
    <p:sldId id="291" r:id="rId25"/>
    <p:sldId id="292" r:id="rId26"/>
    <p:sldId id="298" r:id="rId27"/>
    <p:sldId id="1324" r:id="rId28"/>
    <p:sldId id="1323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2022/11/28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5708054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5.1 </a:t>
            </a:r>
            <a:r>
              <a:rPr kumimoji="0" lang="zh-CN" altLang="en-US" sz="2800" b="0" dirty="0"/>
              <a:t>向量的内积、长度及正交性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/25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6.xml"/><Relationship Id="rId7" Type="http://schemas.openxmlformats.org/officeDocument/2006/relationships/slide" Target="slide2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5.1</a:t>
            </a:r>
            <a:r>
              <a:rPr kumimoji="0" lang="zh-CN" altLang="en-US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向量的内积、长度及正交性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>
            <a:extLst>
              <a:ext uri="{FF2B5EF4-FFF2-40B4-BE49-F238E27FC236}">
                <a16:creationId xmlns:a16="http://schemas.microsoft.com/office/drawing/2014/main" id="{F47C401A-F63F-44E7-988E-5671AE90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898525"/>
            <a:ext cx="75438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3.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向量的夹角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        向量的内积满足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施瓦茨不等式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                          </a:t>
            </a:r>
            <a:r>
              <a:rPr lang="en-US" altLang="zh-CN">
                <a:sym typeface="Symbol" panose="05050102010706020507" pitchFamily="18" charset="2"/>
              </a:rPr>
              <a:t>[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 ]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>
                <a:sym typeface="Symbol" panose="05050102010706020507" pitchFamily="18" charset="2"/>
              </a:rPr>
              <a:t> [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][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 ] ,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由此可得</a:t>
            </a:r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7FC3E82C-4C6D-5E3C-5E5D-5B91A1C94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9588" y="3717925"/>
          <a:ext cx="276066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400" imgH="507960" progId="Equation.3">
                  <p:embed/>
                </p:oleObj>
              </mc:Choice>
              <mc:Fallback>
                <p:oleObj name="公式" r:id="rId2" imgW="698400" imgH="507960" progId="Equation.3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7FC3E82C-4C6D-5E3C-5E5D-5B91A1C94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717925"/>
                        <a:ext cx="276066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>
            <a:extLst>
              <a:ext uri="{FF2B5EF4-FFF2-40B4-BE49-F238E27FC236}">
                <a16:creationId xmlns:a16="http://schemas.microsoft.com/office/drawing/2014/main" id="{FC7C9DA6-00B2-A662-67ED-C6378B8EF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17512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当 </a:t>
            </a:r>
            <a:r>
              <a:rPr lang="en-US" altLang="zh-CN"/>
              <a:t>|| </a:t>
            </a:r>
            <a:r>
              <a:rPr lang="en-US" altLang="zh-CN" i="1"/>
              <a:t>x</a:t>
            </a:r>
            <a:r>
              <a:rPr lang="en-US" altLang="zh-CN"/>
              <a:t> || || </a:t>
            </a:r>
            <a:r>
              <a:rPr lang="en-US" altLang="zh-CN" i="1"/>
              <a:t>y</a:t>
            </a:r>
            <a:r>
              <a:rPr lang="en-US" altLang="zh-CN"/>
              <a:t> || </a:t>
            </a:r>
            <a:r>
              <a:rPr lang="en-US" altLang="zh-CN">
                <a:sym typeface="Symbol" panose="05050102010706020507" pitchFamily="18" charset="2"/>
              </a:rPr>
              <a:t> 0 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),</a:t>
            </a:r>
            <a:endParaRPr lang="en-US" altLang="zh-CN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 autoUpdateAnimBg="0"/>
      <p:bldP spid="12300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Text Box 10">
            <a:extLst>
              <a:ext uri="{FF2B5EF4-FFF2-40B4-BE49-F238E27FC236}">
                <a16:creationId xmlns:a16="http://schemas.microsoft.com/office/drawing/2014/main" id="{7D6481F3-4D5C-4F23-4B42-9A9D7611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803275"/>
            <a:ext cx="6553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于是有下面的定义</a:t>
            </a:r>
            <a:r>
              <a:rPr lang="en-US" altLang="zh-CN"/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||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0, ||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||  0 </a:t>
            </a:r>
            <a:r>
              <a:rPr lang="zh-CN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时,</a:t>
            </a:r>
            <a:r>
              <a:rPr lang="zh-CN" altLang="zh-CN">
                <a:sym typeface="Symbol" panose="05050102010706020507" pitchFamily="18" charset="2"/>
              </a:rPr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CF2E22E6-2BE2-91CF-3956-E3A5EA354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206625"/>
          <a:ext cx="34782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79280" imgH="444240" progId="Equation.3">
                  <p:embed/>
                </p:oleObj>
              </mc:Choice>
              <mc:Fallback>
                <p:oleObj name="公式" r:id="rId2" imgW="1079280" imgH="44424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CF2E22E6-2BE2-91CF-3956-E3A5EA354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06625"/>
                        <a:ext cx="34782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B5A47E36-BB4A-E179-B237-D740DE03E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35290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夹角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3345" name="Rectangle 33">
            <a:extLst>
              <a:ext uri="{FF2B5EF4-FFF2-40B4-BE49-F238E27FC236}">
                <a16:creationId xmlns:a16="http://schemas.microsoft.com/office/drawing/2014/main" id="{7542E30A-4DD3-8E52-D190-0FBEC863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964113"/>
            <a:ext cx="862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与任何向量都正交</a:t>
            </a:r>
            <a:r>
              <a:rPr lang="en-US" altLang="zh-CN"/>
              <a:t>, </a:t>
            </a:r>
            <a:r>
              <a:rPr lang="zh-CN" altLang="en-US"/>
              <a:t>即零向量与任何向量正交</a:t>
            </a:r>
            <a:r>
              <a:rPr lang="en-US" altLang="zh-CN"/>
              <a:t>.</a:t>
            </a:r>
          </a:p>
        </p:txBody>
      </p:sp>
      <p:sp>
        <p:nvSpPr>
          <p:cNvPr id="13346" name="Rectangle 34">
            <a:extLst>
              <a:ext uri="{FF2B5EF4-FFF2-40B4-BE49-F238E27FC236}">
                <a16:creationId xmlns:a16="http://schemas.microsoft.com/office/drawing/2014/main" id="{20C6A60D-98F1-C175-7AA2-9554778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4217988"/>
            <a:ext cx="5854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</a:t>
            </a:r>
            <a:r>
              <a:rPr lang="en-US" altLang="zh-CN"/>
              <a:t>[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 ] = 0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称向量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</a:t>
            </a:r>
            <a:r>
              <a:rPr lang="en-US" altLang="zh-CN"/>
              <a:t>. </a:t>
            </a:r>
          </a:p>
        </p:txBody>
      </p:sp>
      <p:sp>
        <p:nvSpPr>
          <p:cNvPr id="13347" name="Rectangle 35">
            <a:extLst>
              <a:ext uri="{FF2B5EF4-FFF2-40B4-BE49-F238E27FC236}">
                <a16:creationId xmlns:a16="http://schemas.microsoft.com/office/drawing/2014/main" id="{4799F106-FDFD-8B90-01FF-D3E804EA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4278313"/>
            <a:ext cx="2524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显然</a:t>
            </a:r>
            <a:r>
              <a:rPr lang="en-US" altLang="zh-CN"/>
              <a:t>, </a:t>
            </a:r>
            <a:r>
              <a:rPr lang="zh-CN" altLang="en-US"/>
              <a:t>若 </a:t>
            </a:r>
            <a:r>
              <a:rPr lang="en-US" altLang="zh-CN" i="1"/>
              <a:t>x</a:t>
            </a:r>
            <a:r>
              <a:rPr lang="en-US" altLang="zh-CN"/>
              <a:t> = 0,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build="p" autoUpdateAnimBg="0"/>
      <p:bldP spid="13324" grpId="0" build="p" autoUpdateAnimBg="0" advAuto="1000"/>
      <p:bldP spid="13345" grpId="0" build="p" autoUpdateAnimBg="0" advAuto="0"/>
      <p:bldP spid="13346" grpId="0" build="p" autoUpdateAnimBg="0"/>
      <p:bldP spid="133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>
            <a:extLst>
              <a:ext uri="{FF2B5EF4-FFF2-40B4-BE49-F238E27FC236}">
                <a16:creationId xmlns:a16="http://schemas.microsoft.com/office/drawing/2014/main" id="{AE5057C4-067A-E147-882E-D13D67FA6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530350"/>
            <a:ext cx="9017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正交向量组的定义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定义 </a:t>
            </a:r>
            <a:r>
              <a:rPr lang="zh-CN" altLang="en-US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由两两正交的非零向量构成的向量组称为</a:t>
            </a:r>
          </a:p>
        </p:txBody>
      </p:sp>
      <p:sp>
        <p:nvSpPr>
          <p:cNvPr id="14366" name="Rectangle 30">
            <a:extLst>
              <a:ext uri="{FF2B5EF4-FFF2-40B4-BE49-F238E27FC236}">
                <a16:creationId xmlns:a16="http://schemas.microsoft.com/office/drawing/2014/main" id="{3B26F822-0A1F-B3B6-C4B9-AB3B4AD3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248275"/>
            <a:ext cx="781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的非零向量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线性无关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4367" name="Rectangle 31">
            <a:extLst>
              <a:ext uri="{FF2B5EF4-FFF2-40B4-BE49-F238E27FC236}">
                <a16:creationId xmlns:a16="http://schemas.microsoft.com/office/drawing/2014/main" id="{5089D407-1A02-AA5F-8AFA-C57F2B4C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502150"/>
            <a:ext cx="833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是一组两两正交</a:t>
            </a:r>
          </a:p>
        </p:txBody>
      </p:sp>
      <p:sp>
        <p:nvSpPr>
          <p:cNvPr id="14368" name="Rectangle 32">
            <a:extLst>
              <a:ext uri="{FF2B5EF4-FFF2-40B4-BE49-F238E27FC236}">
                <a16:creationId xmlns:a16="http://schemas.microsoft.com/office/drawing/2014/main" id="{1A19DD56-7D39-1267-A7C4-24D00375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374015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正交向量组的性质</a:t>
            </a:r>
          </a:p>
        </p:txBody>
      </p:sp>
      <p:sp>
        <p:nvSpPr>
          <p:cNvPr id="14369" name="Rectangle 33">
            <a:extLst>
              <a:ext uri="{FF2B5EF4-FFF2-40B4-BE49-F238E27FC236}">
                <a16:creationId xmlns:a16="http://schemas.microsoft.com/office/drawing/2014/main" id="{300B8E3C-BE51-5775-D135-C563325F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994025"/>
            <a:ext cx="377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正交向量组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FEFD174F-99B3-2AF1-0D6D-7B191ACEC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695325"/>
            <a:ext cx="3865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四、正交向量组</a:t>
            </a:r>
          </a:p>
        </p:txBody>
      </p:sp>
      <p:graphicFrame>
        <p:nvGraphicFramePr>
          <p:cNvPr id="14371" name="Object 3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B227E7E-894E-9D9C-5866-2D1F944D9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949950"/>
          <a:ext cx="935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2" imgW="4517087" imgH="3387844" progId="PowerPoint.Show.8">
                  <p:embed/>
                </p:oleObj>
              </mc:Choice>
              <mc:Fallback>
                <p:oleObj name="演示文稿" r:id="rId2" imgW="4517087" imgH="3387844" progId="PowerPoint.Show.8">
                  <p:embed/>
                  <p:pic>
                    <p:nvPicPr>
                      <p:cNvPr id="14371" name="Object 3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FB227E7E-894E-9D9C-5866-2D1F944D9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997" t="10254" r="72778" b="83450"/>
                      <a:stretch>
                        <a:fillRect/>
                      </a:stretch>
                    </p:blipFill>
                    <p:spPr bwMode="auto">
                      <a:xfrm>
                        <a:off x="971550" y="5949950"/>
                        <a:ext cx="935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2" name="Picture 36">
            <a:extLst>
              <a:ext uri="{FF2B5EF4-FFF2-40B4-BE49-F238E27FC236}">
                <a16:creationId xmlns:a16="http://schemas.microsoft.com/office/drawing/2014/main" id="{69921047-509E-DA13-AC63-81ED433F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602138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build="p" autoUpdateAnimBg="0"/>
      <p:bldP spid="14366" grpId="0" build="p" autoUpdateAnimBg="0" advAuto="0"/>
      <p:bldP spid="14367" grpId="0" build="p" autoUpdateAnimBg="0"/>
      <p:bldP spid="14368" grpId="0" build="p" autoUpdateAnimBg="0"/>
      <p:bldP spid="1436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Text Box 10">
            <a:extLst>
              <a:ext uri="{FF2B5EF4-FFF2-40B4-BE49-F238E27FC236}">
                <a16:creationId xmlns:a16="http://schemas.microsoft.com/office/drawing/2014/main" id="{8FCC4D88-D544-C460-F658-A5FDAC2F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88988"/>
            <a:ext cx="6662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/>
              <a:t>  </a:t>
            </a:r>
            <a:r>
              <a:rPr lang="zh-CN" altLang="en-US" dirty="0"/>
              <a:t>已知 </a:t>
            </a:r>
            <a:r>
              <a:rPr lang="en-US" altLang="zh-CN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中两正交的向量：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448A6ADC-CA94-B6FE-D6D9-5B70956D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3654425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试求一个非零向量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3 </a:t>
            </a:r>
            <a:r>
              <a:rPr lang="en-US" altLang="zh-CN" dirty="0"/>
              <a:t>, </a:t>
            </a:r>
            <a:r>
              <a:rPr lang="zh-CN" altLang="en-US" dirty="0"/>
              <a:t>使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3</a:t>
            </a:r>
            <a:r>
              <a:rPr lang="zh-CN" altLang="en-US" dirty="0"/>
              <a:t>两两正交</a:t>
            </a:r>
            <a:r>
              <a:rPr lang="en-US" altLang="zh-CN" dirty="0"/>
              <a:t>.</a:t>
            </a:r>
          </a:p>
        </p:txBody>
      </p:sp>
      <p:graphicFrame>
        <p:nvGraphicFramePr>
          <p:cNvPr id="16398" name="Object 14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C847FDC3-3E66-2D95-80F9-7030C6D48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29116"/>
              </p:ext>
            </p:extLst>
          </p:nvPr>
        </p:nvGraphicFramePr>
        <p:xfrm>
          <a:off x="2909888" y="1670050"/>
          <a:ext cx="3297237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685800" progId="Equation.DSMT4">
                  <p:embed/>
                </p:oleObj>
              </mc:Choice>
              <mc:Fallback>
                <p:oleObj name="Equation" r:id="rId2" imgW="1282680" imgH="685800" progId="Equation.DSMT4">
                  <p:embed/>
                  <p:pic>
                    <p:nvPicPr>
                      <p:cNvPr id="16398" name="Object 14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C847FDC3-3E66-2D95-80F9-7030C6D48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670050"/>
                        <a:ext cx="3297237" cy="1657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BFD7F2A-6A03-8F5D-6D93-0C4557592F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89425"/>
          <a:ext cx="504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16420" name="Object 3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0BFD7F2A-6A03-8F5D-6D93-0C4557592F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25" t="72060" r="83855" b="20602"/>
                      <a:stretch>
                        <a:fillRect/>
                      </a:stretch>
                    </p:blipFill>
                    <p:spPr bwMode="auto">
                      <a:xfrm>
                        <a:off x="971550" y="4289425"/>
                        <a:ext cx="504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21" name="Picture 37">
            <a:extLst>
              <a:ext uri="{FF2B5EF4-FFF2-40B4-BE49-F238E27FC236}">
                <a16:creationId xmlns:a16="http://schemas.microsoft.com/office/drawing/2014/main" id="{D97400E1-4DC4-1CB8-97BC-6A3059DD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443547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 Box 11">
            <a:extLst>
              <a:ext uri="{FF2B5EF4-FFF2-40B4-BE49-F238E27FC236}">
                <a16:creationId xmlns:a16="http://schemas.microsoft.com/office/drawing/2014/main" id="{6A694209-D36F-4504-0BE3-5DD7A5051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514475"/>
            <a:ext cx="9020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定义</a:t>
            </a:r>
            <a:r>
              <a:rPr lang="zh-CN" altLang="en-US"/>
              <a:t>  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是向量空间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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="0" i="1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</a:t>
            </a:r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76E7CE08-A043-E163-5214-B0D4A48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5599113"/>
            <a:ext cx="826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位向量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··· ,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="0" i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标准正交基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zh-CN" sz="32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65" name="Rectangle 33">
            <a:extLst>
              <a:ext uri="{FF2B5EF4-FFF2-40B4-BE49-F238E27FC236}">
                <a16:creationId xmlns:a16="http://schemas.microsoft.com/office/drawing/2014/main" id="{135516D6-0876-A18F-97B1-A72D9D0C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4973638"/>
            <a:ext cx="740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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="0" i="1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)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的一个基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两两正交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</a:p>
        </p:txBody>
      </p:sp>
      <p:sp>
        <p:nvSpPr>
          <p:cNvPr id="18466" name="Rectangle 34">
            <a:extLst>
              <a:ext uri="{FF2B5EF4-FFF2-40B4-BE49-F238E27FC236}">
                <a16:creationId xmlns:a16="http://schemas.microsoft.com/office/drawing/2014/main" id="{C9154F0F-2D11-C6E9-11E8-CF455D3D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4227513"/>
            <a:ext cx="8196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是向量空间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</a:p>
        </p:txBody>
      </p:sp>
      <p:sp>
        <p:nvSpPr>
          <p:cNvPr id="18467" name="Rectangle 35">
            <a:extLst>
              <a:ext uri="{FF2B5EF4-FFF2-40B4-BE49-F238E27FC236}">
                <a16:creationId xmlns:a16="http://schemas.microsoft.com/office/drawing/2014/main" id="{87C98DCA-71FB-7548-A6DB-7002A567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511550"/>
            <a:ext cx="6681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正交基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8468" name="Rectangle 36">
            <a:extLst>
              <a:ext uri="{FF2B5EF4-FFF2-40B4-BE49-F238E27FC236}">
                <a16:creationId xmlns:a16="http://schemas.microsoft.com/office/drawing/2014/main" id="{F4B383EF-6C44-F4FF-8EBA-1E939A5F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901950"/>
            <a:ext cx="738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两两正交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/>
              <a:t> </a:t>
            </a:r>
          </a:p>
        </p:txBody>
      </p:sp>
      <p:sp>
        <p:nvSpPr>
          <p:cNvPr id="18469" name="Rectangle 37">
            <a:extLst>
              <a:ext uri="{FF2B5EF4-FFF2-40B4-BE49-F238E27FC236}">
                <a16:creationId xmlns:a16="http://schemas.microsoft.com/office/drawing/2014/main" id="{9C197924-55DE-A030-7F13-F55287E8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736600"/>
            <a:ext cx="5995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五、正交基与规范正交基</a:t>
            </a:r>
          </a:p>
        </p:txBody>
      </p:sp>
      <p:sp>
        <p:nvSpPr>
          <p:cNvPr id="18470" name="Rectangle 38">
            <a:extLst>
              <a:ext uri="{FF2B5EF4-FFF2-40B4-BE49-F238E27FC236}">
                <a16:creationId xmlns:a16="http://schemas.microsoft.com/office/drawing/2014/main" id="{9EF9608E-2514-3C81-DF17-D988FD8E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964113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且都是单</a:t>
            </a:r>
          </a:p>
        </p:txBody>
      </p:sp>
      <p:sp>
        <p:nvSpPr>
          <p:cNvPr id="18471" name="Rectangle 39">
            <a:extLst>
              <a:ext uri="{FF2B5EF4-FFF2-40B4-BE49-F238E27FC236}">
                <a16:creationId xmlns:a16="http://schemas.microsoft.com/office/drawing/2014/main" id="{5C1624B4-ABB8-2239-A70D-5C39ECD9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909888"/>
            <a:ext cx="1855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的一个基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uiExpand="1" build="p" autoUpdateAnimBg="0"/>
      <p:bldP spid="18464" grpId="0" build="p" autoUpdateAnimBg="0" advAuto="0"/>
      <p:bldP spid="18465" grpId="0" build="p" autoUpdateAnimBg="0" advAuto="0"/>
      <p:bldP spid="18466" grpId="0" build="p" autoUpdateAnimBg="0"/>
      <p:bldP spid="18467" grpId="0" build="p" autoUpdateAnimBg="0" advAuto="0"/>
      <p:bldP spid="18468" grpId="0" build="p" autoUpdateAnimBg="0" advAuto="0"/>
      <p:bldP spid="18470" grpId="0"/>
      <p:bldP spid="184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10">
            <a:extLst>
              <a:ext uri="{FF2B5EF4-FFF2-40B4-BE49-F238E27FC236}">
                <a16:creationId xmlns:a16="http://schemas.microsoft.com/office/drawing/2014/main" id="{D9428FA2-B733-45C8-45C7-67EAB75B0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833438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用规范正交基表示向量</a:t>
            </a: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DCC35895-28BD-42F2-9139-4B8B9B2B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921250"/>
            <a:ext cx="6951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                       </a:t>
            </a:r>
            <a:r>
              <a:rPr lang="en-US" altLang="zh-CN" sz="3200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sz="3200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320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e</a:t>
            </a:r>
            <a:r>
              <a:rPr lang="en-US" altLang="zh-CN" sz="3200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3200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3200" i="1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[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320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3200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].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33AF2073-BA74-46E7-4CDE-818D900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325938"/>
            <a:ext cx="673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得                        </a:t>
            </a:r>
            <a:r>
              <a:rPr lang="en-US" altLang="zh-CN" i="1"/>
              <a:t>e</a:t>
            </a:r>
            <a:r>
              <a:rPr lang="en-US" altLang="zh-CN" b="0" i="1" baseline="-25000"/>
              <a:t>i</a:t>
            </a:r>
            <a:r>
              <a:rPr lang="en-US" altLang="zh-CN" baseline="30000"/>
              <a:t>T</a:t>
            </a:r>
            <a:r>
              <a:rPr lang="en-US" altLang="zh-CN" i="1" baseline="30000"/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/>
              <a:t> = </a:t>
            </a:r>
            <a:r>
              <a:rPr lang="en-US" altLang="zh-CN" b="0" i="1"/>
              <a:t>k</a:t>
            </a:r>
            <a:r>
              <a:rPr lang="en-US" altLang="zh-CN" b="0" i="1" baseline="-25000"/>
              <a:t>i</a:t>
            </a:r>
            <a:r>
              <a:rPr lang="en-US" altLang="zh-CN" i="1"/>
              <a:t>e</a:t>
            </a:r>
            <a:r>
              <a:rPr lang="en-US" altLang="zh-CN" b="0" i="1" baseline="-25000"/>
              <a:t>i</a:t>
            </a:r>
            <a:r>
              <a:rPr lang="en-US" altLang="zh-CN" baseline="30000"/>
              <a:t>T</a:t>
            </a:r>
            <a:r>
              <a:rPr lang="en-US" altLang="zh-CN" i="1"/>
              <a:t>e</a:t>
            </a:r>
            <a:r>
              <a:rPr lang="en-US" altLang="zh-CN" b="0" i="1" baseline="-25000"/>
              <a:t>i</a:t>
            </a:r>
            <a:r>
              <a:rPr lang="en-US" altLang="zh-CN" i="1"/>
              <a:t> = </a:t>
            </a:r>
            <a:r>
              <a:rPr lang="en-US" altLang="zh-CN" b="0" i="1"/>
              <a:t>k</a:t>
            </a:r>
            <a:r>
              <a:rPr lang="en-US" altLang="zh-CN" b="0" i="1" baseline="-25000"/>
              <a:t>i</a:t>
            </a:r>
            <a:r>
              <a:rPr lang="en-US" altLang="zh-CN"/>
              <a:t> ,</a:t>
            </a:r>
          </a:p>
        </p:txBody>
      </p:sp>
      <p:sp>
        <p:nvSpPr>
          <p:cNvPr id="22560" name="Rectangle 32">
            <a:extLst>
              <a:ext uri="{FF2B5EF4-FFF2-40B4-BE49-F238E27FC236}">
                <a16:creationId xmlns:a16="http://schemas.microsoft.com/office/drawing/2014/main" id="{44174094-44E2-AF1D-9A7A-A5721E29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716338"/>
            <a:ext cx="7802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为求其中的系数 </a:t>
            </a:r>
            <a:r>
              <a:rPr lang="en-US" altLang="zh-CN" b="0" i="1"/>
              <a:t>k</a:t>
            </a:r>
            <a:r>
              <a:rPr lang="en-US" altLang="zh-CN" b="0" i="1" baseline="-25000"/>
              <a:t>i</a:t>
            </a:r>
            <a:r>
              <a:rPr lang="en-US" altLang="zh-CN"/>
              <a:t> ( </a:t>
            </a:r>
            <a:r>
              <a:rPr lang="en-US" altLang="zh-CN" b="0" i="1"/>
              <a:t>i</a:t>
            </a:r>
            <a:r>
              <a:rPr lang="en-US" altLang="zh-CN"/>
              <a:t> = 1,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b="0" i="1"/>
              <a:t>r</a:t>
            </a:r>
            <a:r>
              <a:rPr lang="en-US" altLang="zh-CN"/>
              <a:t>), 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 b="0" i="1" baseline="-25000"/>
              <a:t>i</a:t>
            </a:r>
            <a:r>
              <a:rPr lang="en-US" altLang="zh-CN" baseline="30000"/>
              <a:t>T</a:t>
            </a:r>
            <a:r>
              <a:rPr lang="en-US" altLang="zh-CN"/>
              <a:t> </a:t>
            </a:r>
            <a:r>
              <a:rPr lang="zh-CN" altLang="en-US"/>
              <a:t>左乘上式</a:t>
            </a:r>
            <a:r>
              <a:rPr lang="en-US" altLang="zh-CN"/>
              <a:t>,</a:t>
            </a:r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75C55A19-2D4B-37E4-0339-4FE7D4B2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068638"/>
            <a:ext cx="480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/>
              <a:t> = </a:t>
            </a:r>
            <a:r>
              <a:rPr lang="en-US" altLang="zh-CN" b="0" i="1"/>
              <a:t>k</a:t>
            </a:r>
            <a:r>
              <a:rPr lang="en-US" altLang="zh-CN" baseline="-25000"/>
              <a:t>1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+ </a:t>
            </a:r>
            <a:r>
              <a:rPr lang="en-US" altLang="zh-CN" b="0" i="1"/>
              <a:t>k</a:t>
            </a:r>
            <a:r>
              <a:rPr lang="en-US" altLang="zh-CN" baseline="-25000"/>
              <a:t>2</a:t>
            </a:r>
            <a:r>
              <a:rPr lang="en-US" altLang="zh-CN" i="1"/>
              <a:t> e</a:t>
            </a:r>
            <a:r>
              <a:rPr lang="en-US" altLang="zh-CN" baseline="-25000"/>
              <a:t>2</a:t>
            </a:r>
            <a:r>
              <a:rPr lang="en-US" altLang="zh-CN"/>
              <a:t> +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+ </a:t>
            </a:r>
            <a:r>
              <a:rPr lang="en-US" altLang="zh-CN" b="0" i="1"/>
              <a:t>k</a:t>
            </a:r>
            <a:r>
              <a:rPr lang="en-US" altLang="zh-CN" b="0" i="1" baseline="-25000"/>
              <a:t>r</a:t>
            </a:r>
            <a:r>
              <a:rPr lang="en-US" altLang="zh-CN" i="1"/>
              <a:t>e</a:t>
            </a:r>
            <a:r>
              <a:rPr lang="en-US" altLang="zh-CN" b="0" i="1" baseline="-25000"/>
              <a:t>r</a:t>
            </a:r>
            <a:r>
              <a:rPr lang="en-US" altLang="zh-CN"/>
              <a:t> .</a:t>
            </a:r>
          </a:p>
        </p:txBody>
      </p:sp>
      <p:sp>
        <p:nvSpPr>
          <p:cNvPr id="22563" name="Rectangle 35">
            <a:extLst>
              <a:ext uri="{FF2B5EF4-FFF2-40B4-BE49-F238E27FC236}">
                <a16:creationId xmlns:a16="http://schemas.microsoft.com/office/drawing/2014/main" id="{623BCBA5-3B7E-1D39-B3BD-A5CC6F30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393950"/>
            <a:ext cx="680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任一向量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/>
              <a:t> </a:t>
            </a:r>
            <a:r>
              <a:rPr lang="zh-CN" altLang="en-US"/>
              <a:t>应能由 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 </a:t>
            </a:r>
            <a:r>
              <a:rPr lang="en-US" altLang="zh-CN"/>
              <a:t>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线性表示</a:t>
            </a:r>
            <a:r>
              <a:rPr lang="en-US" altLang="zh-CN"/>
              <a:t>, </a:t>
            </a:r>
          </a:p>
        </p:txBody>
      </p:sp>
      <p:sp>
        <p:nvSpPr>
          <p:cNvPr id="22564" name="Rectangle 36">
            <a:extLst>
              <a:ext uri="{FF2B5EF4-FFF2-40B4-BE49-F238E27FC236}">
                <a16:creationId xmlns:a16="http://schemas.microsoft.com/office/drawing/2014/main" id="{375FF2B0-8988-E20B-DB9B-5D17D460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708150"/>
            <a:ext cx="830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若 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e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, </a:t>
            </a:r>
            <a:r>
              <a:rPr lang="en-US" altLang="zh-CN" i="1" dirty="0"/>
              <a:t>e</a:t>
            </a:r>
            <a:r>
              <a:rPr lang="en-US" altLang="zh-CN" b="0" i="1" baseline="-25000" dirty="0"/>
              <a:t>r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标准正交基</a:t>
            </a:r>
            <a:r>
              <a:rPr lang="en-US" altLang="zh-CN" dirty="0"/>
              <a:t>, </a:t>
            </a:r>
            <a:r>
              <a:rPr lang="zh-CN" altLang="en-US" dirty="0"/>
              <a:t>那么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</a:p>
        </p:txBody>
      </p:sp>
      <p:sp>
        <p:nvSpPr>
          <p:cNvPr id="22566" name="Rectangle 38">
            <a:extLst>
              <a:ext uri="{FF2B5EF4-FFF2-40B4-BE49-F238E27FC236}">
                <a16:creationId xmlns:a16="http://schemas.microsoft.com/office/drawing/2014/main" id="{3DCFFBD7-D59D-810A-963E-5E205B6D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2382838"/>
            <a:ext cx="2244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设表示式为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build="p" autoUpdateAnimBg="0"/>
      <p:bldP spid="22558" grpId="0" build="p" autoUpdateAnimBg="0"/>
      <p:bldP spid="22559" grpId="0" build="p" autoUpdateAnimBg="0" advAuto="0"/>
      <p:bldP spid="22560" grpId="0" build="p" autoUpdateAnimBg="0"/>
      <p:bldP spid="22561" grpId="0" build="p" autoUpdateAnimBg="0" advAuto="0"/>
      <p:bldP spid="22563" grpId="0" build="p" autoUpdateAnimBg="0" advAuto="0"/>
      <p:bldP spid="22564" grpId="0" build="p" autoUpdateAnimBg="0"/>
      <p:bldP spid="225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11">
            <a:extLst>
              <a:ext uri="{FF2B5EF4-FFF2-40B4-BE49-F238E27FC236}">
                <a16:creationId xmlns:a16="http://schemas.microsoft.com/office/drawing/2014/main" id="{8FCE6E88-4902-26A0-235F-39C402CA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904875"/>
            <a:ext cx="902335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标准正交基的求法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        设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 dirty="0"/>
              <a:t> , </a:t>
            </a:r>
            <a:r>
              <a:rPr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 dirty="0" err="1"/>
              <a:t>r</a:t>
            </a:r>
            <a:r>
              <a:rPr lang="en-US" altLang="zh-CN" i="1" baseline="-25000" dirty="0"/>
              <a:t> </a:t>
            </a:r>
            <a:r>
              <a:rPr lang="zh-CN" altLang="en-US" dirty="0"/>
              <a:t>是向量空间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的一个基</a:t>
            </a:r>
            <a:r>
              <a:rPr lang="en-US" altLang="zh-CN" dirty="0"/>
              <a:t>, </a:t>
            </a:r>
            <a:r>
              <a:rPr lang="zh-CN" altLang="en-US" dirty="0"/>
              <a:t>要求 </a:t>
            </a:r>
            <a:r>
              <a:rPr lang="en-US" altLang="zh-CN" i="1" dirty="0"/>
              <a:t>V </a:t>
            </a:r>
            <a:r>
              <a:rPr lang="zh-CN" altLang="en-US" dirty="0"/>
              <a:t>的</a:t>
            </a:r>
          </a:p>
        </p:txBody>
      </p:sp>
      <p:sp>
        <p:nvSpPr>
          <p:cNvPr id="36896" name="Rectangle 32">
            <a:extLst>
              <a:ext uri="{FF2B5EF4-FFF2-40B4-BE49-F238E27FC236}">
                <a16:creationId xmlns:a16="http://schemas.microsoft.com/office/drawing/2014/main" id="{987B89A1-6366-57D4-4391-701797127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4997450"/>
            <a:ext cx="836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我们可以用以下方法把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/>
              <a:t>r</a:t>
            </a:r>
            <a:r>
              <a:rPr lang="en-US" altLang="zh-CN" i="1"/>
              <a:t> </a:t>
            </a:r>
            <a:r>
              <a:rPr lang="zh-CN" altLang="en-US"/>
              <a:t>规范正交化</a:t>
            </a:r>
            <a:r>
              <a:rPr lang="en-US" altLang="zh-CN"/>
              <a:t>:</a:t>
            </a:r>
          </a:p>
        </p:txBody>
      </p:sp>
      <p:sp>
        <p:nvSpPr>
          <p:cNvPr id="36897" name="Rectangle 33">
            <a:extLst>
              <a:ext uri="{FF2B5EF4-FFF2-40B4-BE49-F238E27FC236}">
                <a16:creationId xmlns:a16="http://schemas.microsoft.com/office/drawing/2014/main" id="{1570F130-B976-AAF7-FD63-3D1D1AE3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265613"/>
            <a:ext cx="121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化</a:t>
            </a:r>
            <a:r>
              <a:rPr lang="en-US" altLang="zh-CN"/>
              <a:t>.</a:t>
            </a:r>
          </a:p>
        </p:txBody>
      </p:sp>
      <p:sp>
        <p:nvSpPr>
          <p:cNvPr id="36898" name="Rectangle 34">
            <a:extLst>
              <a:ext uri="{FF2B5EF4-FFF2-40B4-BE49-F238E27FC236}">
                <a16:creationId xmlns:a16="http://schemas.microsoft.com/office/drawing/2014/main" id="{A9C67C82-401B-87CE-AAF0-352A1BA9B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582988"/>
            <a:ext cx="902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这样一个问题</a:t>
            </a:r>
            <a:r>
              <a:rPr lang="en-US" altLang="zh-CN" dirty="0"/>
              <a:t>, </a:t>
            </a:r>
            <a:r>
              <a:rPr lang="zh-CN" altLang="en-US" dirty="0"/>
              <a:t>称为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32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 , </a:t>
            </a:r>
            <a:r>
              <a:rPr lang="en-US" altLang="zh-CN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这个基标准正交</a:t>
            </a:r>
          </a:p>
        </p:txBody>
      </p:sp>
      <p:sp>
        <p:nvSpPr>
          <p:cNvPr id="36899" name="Rectangle 35">
            <a:extLst>
              <a:ext uri="{FF2B5EF4-FFF2-40B4-BE49-F238E27FC236}">
                <a16:creationId xmlns:a16="http://schemas.microsoft.com/office/drawing/2014/main" id="{EB5C22DE-A922-3787-AD8E-9298CB2B6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940050"/>
            <a:ext cx="902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量  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</a:t>
            </a:r>
            <a:r>
              <a:rPr lang="en-US" altLang="zh-CN" i="1"/>
              <a:t> e</a:t>
            </a:r>
            <a:r>
              <a:rPr lang="en-US" altLang="zh-CN" b="0" i="1" baseline="-25000"/>
              <a:t>r</a:t>
            </a:r>
            <a:r>
              <a:rPr lang="en-US" altLang="zh-CN"/>
              <a:t> , </a:t>
            </a:r>
            <a:r>
              <a:rPr lang="zh-CN" altLang="en-US"/>
              <a:t>使  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e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-25000"/>
              <a:t>2</a:t>
            </a:r>
            <a:r>
              <a:rPr lang="en-US" altLang="zh-CN"/>
              <a:t> , ··· ,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="0" i="1" baseline="-25000"/>
              <a:t>r</a:t>
            </a:r>
            <a:r>
              <a:rPr lang="en-US" altLang="zh-CN" i="1"/>
              <a:t> </a:t>
            </a:r>
            <a:r>
              <a:rPr lang="zh-CN" altLang="en-US"/>
              <a:t>等价</a:t>
            </a:r>
            <a:r>
              <a:rPr lang="en-US" altLang="zh-CN"/>
              <a:t>. </a:t>
            </a:r>
          </a:p>
        </p:txBody>
      </p:sp>
      <p:sp>
        <p:nvSpPr>
          <p:cNvPr id="36900" name="Rectangle 36">
            <a:extLst>
              <a:ext uri="{FF2B5EF4-FFF2-40B4-BE49-F238E27FC236}">
                <a16:creationId xmlns:a16="http://schemas.microsoft.com/office/drawing/2014/main" id="{02CA619E-3ED9-56D6-FD4A-BB80B865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262188"/>
            <a:ext cx="4240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标准正交基</a:t>
            </a:r>
            <a:r>
              <a:rPr lang="en-US" altLang="zh-CN" dirty="0"/>
              <a:t>. 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00F3DE49-F886-CCA4-FBDB-D9FF7C1E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230438"/>
            <a:ext cx="615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这也就是要找一组两两正交的单位向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5" grpId="0" build="p" autoUpdateAnimBg="0"/>
      <p:bldP spid="36896" grpId="0" build="p" autoUpdateAnimBg="0"/>
      <p:bldP spid="36897" grpId="0" build="p" autoUpdateAnimBg="0" advAuto="0"/>
      <p:bldP spid="36898" grpId="0" build="p" autoUpdateAnimBg="0" advAuto="0"/>
      <p:bldP spid="36899" grpId="0" build="p" autoUpdateAnimBg="0" advAuto="0"/>
      <p:bldP spid="36900" grpId="0" build="p" autoUpdateAnimBg="0" advAuto="0"/>
      <p:bldP spid="3690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Text Box 10">
            <a:extLst>
              <a:ext uri="{FF2B5EF4-FFF2-40B4-BE49-F238E27FC236}">
                <a16:creationId xmlns:a16="http://schemas.microsoft.com/office/drawing/2014/main" id="{30FAE788-067B-60F7-97F1-CD95842D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72072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取       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;</a:t>
            </a:r>
          </a:p>
        </p:txBody>
      </p:sp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FDE52B4B-E45E-F2C2-1EF9-78AC0158E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1406525"/>
          <a:ext cx="31908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31640" progId="Equation.3">
                  <p:embed/>
                </p:oleObj>
              </mc:Choice>
              <mc:Fallback>
                <p:oleObj name="Equation" r:id="rId2" imgW="1193760" imgH="431640" progId="Equation.3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id="{FDE52B4B-E45E-F2C2-1EF9-78AC0158E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406525"/>
                        <a:ext cx="31908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7D94FE36-0A11-7B81-F861-0FF36D177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2693988"/>
          <a:ext cx="27495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2080" imgH="75960" progId="Equation.3">
                  <p:embed/>
                </p:oleObj>
              </mc:Choice>
              <mc:Fallback>
                <p:oleObj name="公式" r:id="rId4" imgW="622080" imgH="75960" progId="Equation.3">
                  <p:embed/>
                  <p:pic>
                    <p:nvPicPr>
                      <p:cNvPr id="37900" name="Object 12">
                        <a:extLst>
                          <a:ext uri="{FF2B5EF4-FFF2-40B4-BE49-F238E27FC236}">
                            <a16:creationId xmlns:a16="http://schemas.microsoft.com/office/drawing/2014/main" id="{7D94FE36-0A11-7B81-F861-0FF36D177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693988"/>
                        <a:ext cx="27495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95933030-D758-562B-2B40-C8F6C164DF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3082925"/>
          <a:ext cx="71231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87440" imgH="431640" progId="Equation.3">
                  <p:embed/>
                </p:oleObj>
              </mc:Choice>
              <mc:Fallback>
                <p:oleObj name="公式" r:id="rId6" imgW="3187440" imgH="431640" progId="Equation.3">
                  <p:embed/>
                  <p:pic>
                    <p:nvPicPr>
                      <p:cNvPr id="37901" name="Object 13">
                        <a:extLst>
                          <a:ext uri="{FF2B5EF4-FFF2-40B4-BE49-F238E27FC236}">
                            <a16:creationId xmlns:a16="http://schemas.microsoft.com/office/drawing/2014/main" id="{95933030-D758-562B-2B40-C8F6C164DF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082925"/>
                        <a:ext cx="7123113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>
            <a:extLst>
              <a:ext uri="{FF2B5EF4-FFF2-40B4-BE49-F238E27FC236}">
                <a16:creationId xmlns:a16="http://schemas.microsoft.com/office/drawing/2014/main" id="{B82AB992-8604-2551-3B97-4AFB1819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435475"/>
            <a:ext cx="902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容易验证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="0" i="1" baseline="-25000"/>
              <a:t>r</a:t>
            </a:r>
            <a:r>
              <a:rPr lang="en-US" altLang="zh-CN" i="1"/>
              <a:t> </a:t>
            </a:r>
            <a:r>
              <a:rPr lang="zh-CN" altLang="en-US"/>
              <a:t>两两正交</a:t>
            </a:r>
            <a:r>
              <a:rPr lang="en-US" altLang="zh-CN"/>
              <a:t>, </a:t>
            </a:r>
            <a:r>
              <a:rPr lang="zh-CN" altLang="en-US"/>
              <a:t>且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··· , </a:t>
            </a:r>
            <a:r>
              <a:rPr lang="en-US" altLang="zh-CN" i="1"/>
              <a:t>a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</a:p>
        </p:txBody>
      </p:sp>
      <p:sp>
        <p:nvSpPr>
          <p:cNvPr id="37922" name="Rectangle 34">
            <a:extLst>
              <a:ext uri="{FF2B5EF4-FFF2-40B4-BE49-F238E27FC236}">
                <a16:creationId xmlns:a16="http://schemas.microsoft.com/office/drawing/2014/main" id="{0EB8B8D2-1524-EE42-E4E4-789AF01B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5718175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然后只要把它们单位化</a:t>
            </a:r>
            <a:r>
              <a:rPr lang="en-US" altLang="zh-CN"/>
              <a:t>, </a:t>
            </a:r>
            <a:r>
              <a:rPr lang="zh-CN" altLang="en-US"/>
              <a:t>即取</a:t>
            </a:r>
          </a:p>
        </p:txBody>
      </p:sp>
      <p:sp>
        <p:nvSpPr>
          <p:cNvPr id="37923" name="Rectangle 35">
            <a:extLst>
              <a:ext uri="{FF2B5EF4-FFF2-40B4-BE49-F238E27FC236}">
                <a16:creationId xmlns:a16="http://schemas.microsoft.com/office/drawing/2014/main" id="{2F00052E-F2F8-859A-A8FD-F3AC5265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094288"/>
            <a:ext cx="313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等价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build="p" autoUpdateAnimBg="0"/>
      <p:bldP spid="37902" grpId="0" build="p" autoUpdateAnimBg="0"/>
      <p:bldP spid="37922" grpId="0" build="p" autoUpdateAnimBg="0"/>
      <p:bldP spid="3792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1193B3B9-7FD4-D3CA-21CB-94DFF545E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752475"/>
          <a:ext cx="725805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39800" imgH="444240" progId="Equation.3">
                  <p:embed/>
                </p:oleObj>
              </mc:Choice>
              <mc:Fallback>
                <p:oleObj name="公式" r:id="rId2" imgW="2539800" imgH="444240" progId="Equation.3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1193B3B9-7FD4-D3CA-21CB-94DFF545E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752475"/>
                        <a:ext cx="725805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Text Box 12">
            <a:extLst>
              <a:ext uri="{FF2B5EF4-FFF2-40B4-BE49-F238E27FC236}">
                <a16:creationId xmlns:a16="http://schemas.microsoft.com/office/drawing/2014/main" id="{73A26972-9779-6893-EC2B-B57C3D49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2124075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就得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FF0000"/>
                </a:solidFill>
              </a:rPr>
              <a:t>标准正交基</a:t>
            </a:r>
            <a:r>
              <a:rPr lang="en-US" altLang="zh-CN" dirty="0"/>
              <a:t>.</a:t>
            </a:r>
          </a:p>
        </p:txBody>
      </p:sp>
      <p:sp>
        <p:nvSpPr>
          <p:cNvPr id="38945" name="Rectangle 33">
            <a:extLst>
              <a:ext uri="{FF2B5EF4-FFF2-40B4-BE49-F238E27FC236}">
                <a16:creationId xmlns:a16="http://schemas.microsoft.com/office/drawing/2014/main" id="{85968077-3790-E712-98CF-1B2CD3F5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88791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(1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), </a:t>
            </a:r>
            <a:r>
              <a:rPr lang="zh-CN" altLang="en-US">
                <a:sym typeface="Symbol" panose="05050102010706020507" pitchFamily="18" charset="2"/>
              </a:rPr>
              <a:t>向量组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="0" i="1" baseline="-25000"/>
              <a:t>k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··· , </a:t>
            </a:r>
            <a:r>
              <a:rPr lang="en-US" altLang="zh-CN" i="1"/>
              <a:t>a</a:t>
            </a:r>
            <a:r>
              <a:rPr lang="en-US" altLang="zh-CN" b="0" i="1" baseline="-25000"/>
              <a:t>k</a:t>
            </a:r>
            <a:r>
              <a:rPr lang="en-US" altLang="zh-CN"/>
              <a:t> </a:t>
            </a:r>
            <a:r>
              <a:rPr lang="zh-CN" altLang="en-US"/>
              <a:t>等价</a:t>
            </a:r>
            <a:r>
              <a:rPr lang="en-US" altLang="zh-CN"/>
              <a:t>.</a:t>
            </a:r>
          </a:p>
        </p:txBody>
      </p:sp>
      <p:sp>
        <p:nvSpPr>
          <p:cNvPr id="38947" name="Rectangle 35">
            <a:extLst>
              <a:ext uri="{FF2B5EF4-FFF2-40B4-BE49-F238E27FC236}">
                <a16:creationId xmlns:a16="http://schemas.microsoft.com/office/drawing/2014/main" id="{DF8AEF73-AD2D-05D1-2DA8-96C5371C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164013"/>
            <a:ext cx="9002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它不仅满足</a:t>
            </a:r>
            <a:r>
              <a:rPr lang="zh-CN" altLang="en-US" i="1"/>
              <a:t> 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r </a:t>
            </a:r>
            <a:r>
              <a:rPr lang="zh-CN" altLang="en-US"/>
              <a:t>等价</a:t>
            </a:r>
            <a:r>
              <a:rPr lang="en-US" altLang="zh-CN"/>
              <a:t>, </a:t>
            </a:r>
            <a:r>
              <a:rPr lang="zh-CN" altLang="en-US"/>
              <a:t>还满足对任何</a:t>
            </a:r>
            <a:r>
              <a:rPr lang="zh-CN" altLang="en-US" i="1"/>
              <a:t> </a:t>
            </a:r>
            <a:r>
              <a:rPr lang="en-US" altLang="zh-CN" b="0" i="1"/>
              <a:t>k</a:t>
            </a:r>
            <a:r>
              <a:rPr lang="en-US" altLang="zh-CN"/>
              <a:t> </a:t>
            </a:r>
          </a:p>
        </p:txBody>
      </p:sp>
      <p:sp>
        <p:nvSpPr>
          <p:cNvPr id="38948" name="Rectangle 36">
            <a:extLst>
              <a:ext uri="{FF2B5EF4-FFF2-40B4-BE49-F238E27FC236}">
                <a16:creationId xmlns:a16="http://schemas.microsoft.com/office/drawing/2014/main" id="{1B71FBD4-5860-64BD-684F-59322D712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440113"/>
            <a:ext cx="900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的过程称为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施密特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(Schimidt)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正交化过程</a:t>
            </a:r>
            <a:r>
              <a:rPr lang="en-US" altLang="zh-CN"/>
              <a:t>. </a:t>
            </a:r>
          </a:p>
        </p:txBody>
      </p:sp>
      <p:sp>
        <p:nvSpPr>
          <p:cNvPr id="38949" name="Rectangle 37">
            <a:extLst>
              <a:ext uri="{FF2B5EF4-FFF2-40B4-BE49-F238E27FC236}">
                <a16:creationId xmlns:a16="http://schemas.microsoft.com/office/drawing/2014/main" id="{9CFE6345-2C8F-7EBF-7A02-51D169BB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844800"/>
            <a:ext cx="832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上述从线性无关向量组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="0" i="1" baseline="-25000"/>
              <a:t>r</a:t>
            </a:r>
            <a:r>
              <a:rPr lang="en-US" altLang="zh-CN"/>
              <a:t> </a:t>
            </a:r>
            <a:r>
              <a:rPr lang="zh-CN" altLang="en-US"/>
              <a:t>导出正交向量组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 build="p" autoUpdateAnimBg="0"/>
      <p:bldP spid="38945" grpId="0" build="p" autoUpdateAnimBg="0" advAuto="0"/>
      <p:bldP spid="38947" grpId="0" build="p" autoUpdateAnimBg="0"/>
      <p:bldP spid="38948" grpId="0" build="p" autoUpdateAnimBg="0" advAuto="0"/>
      <p:bldP spid="3894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Text Box 10">
            <a:extLst>
              <a:ext uri="{FF2B5EF4-FFF2-40B4-BE49-F238E27FC236}">
                <a16:creationId xmlns:a16="http://schemas.microsoft.com/office/drawing/2014/main" id="{1B0CD71E-6243-E675-B665-76F4994C1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889000"/>
            <a:ext cx="902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综上所述</a:t>
            </a:r>
            <a:r>
              <a:rPr lang="en-US" altLang="zh-CN" dirty="0"/>
              <a:t>, </a:t>
            </a:r>
            <a:r>
              <a:rPr lang="zh-CN" altLang="en-US" dirty="0"/>
              <a:t>求向量空间</a:t>
            </a:r>
            <a:r>
              <a:rPr lang="zh-CN" altLang="en-US" i="1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 </a:t>
            </a:r>
            <a:r>
              <a:rPr lang="zh-CN" altLang="en-US" dirty="0"/>
              <a:t>的一个规范正交基可归为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56ED100E-6FC3-961F-AC90-65395C6CB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07047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规范正交基</a:t>
            </a:r>
            <a:r>
              <a:rPr lang="en-US" altLang="zh-CN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2B3BC2CF-D867-D656-7E8D-10DBC845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338638"/>
            <a:ext cx="8289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:</a:t>
            </a:r>
            <a:r>
              <a:rPr lang="en-US" altLang="zh-CN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把 正交基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单位化即得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/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的一个</a:t>
            </a: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A2B59DDA-4FB2-5B34-31EB-33BFC4EC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698875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得正交基</a:t>
            </a: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;</a:t>
            </a:r>
          </a:p>
        </p:txBody>
      </p:sp>
      <p:sp>
        <p:nvSpPr>
          <p:cNvPr id="39969" name="Rectangle 33">
            <a:extLst>
              <a:ext uri="{FF2B5EF4-FFF2-40B4-BE49-F238E27FC236}">
                <a16:creationId xmlns:a16="http://schemas.microsoft.com/office/drawing/2014/main" id="{BE5659FE-01FD-2DCA-357B-2FB36DFA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936875"/>
            <a:ext cx="8396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:</a:t>
            </a:r>
            <a:r>
              <a:rPr lang="en-US" altLang="zh-CN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用施密特正交化过程把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正交化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/>
              <a:t> </a:t>
            </a:r>
          </a:p>
        </p:txBody>
      </p:sp>
      <p:sp>
        <p:nvSpPr>
          <p:cNvPr id="39970" name="Rectangle 34">
            <a:extLst>
              <a:ext uri="{FF2B5EF4-FFF2-40B4-BE49-F238E27FC236}">
                <a16:creationId xmlns:a16="http://schemas.microsoft.com/office/drawing/2014/main" id="{1EA18036-306F-44BE-2178-682FFC3E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2251075"/>
            <a:ext cx="708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步骤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:</a:t>
            </a:r>
            <a:r>
              <a:rPr lang="en-US" altLang="zh-CN"/>
              <a:t>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的任意一个基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··· 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 </a:t>
            </a:r>
            <a:r>
              <a:rPr lang="en-US" altLang="zh-CN">
                <a:solidFill>
                  <a:srgbClr val="008000"/>
                </a:solidFill>
              </a:rPr>
              <a:t>;</a:t>
            </a:r>
          </a:p>
        </p:txBody>
      </p:sp>
      <p:sp>
        <p:nvSpPr>
          <p:cNvPr id="39971" name="Rectangle 35">
            <a:extLst>
              <a:ext uri="{FF2B5EF4-FFF2-40B4-BE49-F238E27FC236}">
                <a16:creationId xmlns:a16="http://schemas.microsoft.com/office/drawing/2014/main" id="{66E0BBF3-39C1-78F0-9756-BB985A6B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56527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以下三步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build="p" autoUpdateAnimBg="0"/>
      <p:bldP spid="39966" grpId="0" build="p" autoUpdateAnimBg="0" advAuto="0"/>
      <p:bldP spid="39967" grpId="0" build="p" autoUpdateAnimBg="0"/>
      <p:bldP spid="39968" grpId="0" build="p" autoUpdateAnimBg="0" advAuto="0"/>
      <p:bldP spid="39969" grpId="0" build="p" autoUpdateAnimBg="0"/>
      <p:bldP spid="39970" grpId="0" build="p" autoUpdateAnimBg="0"/>
      <p:bldP spid="39971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11">
            <a:extLst>
              <a:ext uri="{FF2B5EF4-FFF2-40B4-BE49-F238E27FC236}">
                <a16:creationId xmlns:a16="http://schemas.microsoft.com/office/drawing/2014/main" id="{6CE5215D-C7A5-9578-6E6F-47867ABB5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898525"/>
            <a:ext cx="7004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五 章   相似矩阵及二次型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5E00EBA5-9DA9-6333-F4A6-1BE618F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1795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讨论矩阵在相似意义下化简为对角矩阵的问题</a:t>
            </a:r>
            <a:r>
              <a:rPr lang="en-US" altLang="zh-CN"/>
              <a:t>. 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A73EDC17-84A9-BECF-AD35-73328312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560638"/>
            <a:ext cx="702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本章讨论在理论上和实际应用上都非常重</a:t>
            </a:r>
          </a:p>
        </p:txBody>
      </p:sp>
      <p:sp>
        <p:nvSpPr>
          <p:cNvPr id="7202" name="Rectangle 34">
            <a:extLst>
              <a:ext uri="{FF2B5EF4-FFF2-40B4-BE49-F238E27FC236}">
                <a16:creationId xmlns:a16="http://schemas.microsoft.com/office/drawing/2014/main" id="{889CE1AF-3E0C-3233-8784-13FE32E0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46438"/>
            <a:ext cx="777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要的矩阵特征值问题</a:t>
            </a:r>
            <a:r>
              <a:rPr lang="en-US" altLang="zh-CN"/>
              <a:t>, </a:t>
            </a:r>
            <a:r>
              <a:rPr lang="zh-CN" altLang="en-US"/>
              <a:t>并利用特征值的有关理论</a:t>
            </a:r>
            <a:r>
              <a:rPr lang="en-US" altLang="zh-CN"/>
              <a:t>,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build="p" autoUpdateAnimBg="0" advAuto="0"/>
      <p:bldP spid="7201" grpId="0" build="p" autoUpdateAnimBg="0"/>
      <p:bldP spid="7202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 Box 10">
            <a:extLst>
              <a:ext uri="{FF2B5EF4-FFF2-40B4-BE49-F238E27FC236}">
                <a16:creationId xmlns:a16="http://schemas.microsoft.com/office/drawing/2014/main" id="{21E9A192-BE38-F93C-1BE5-325F7375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688975"/>
            <a:ext cx="441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</a:p>
        </p:txBody>
      </p:sp>
      <p:graphicFrame>
        <p:nvGraphicFramePr>
          <p:cNvPr id="40971" name="Object 11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25CCDBD-F727-C551-FBB7-07564B594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357313"/>
          <a:ext cx="59848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71520" imgH="711000" progId="Equation.3">
                  <p:embed/>
                </p:oleObj>
              </mc:Choice>
              <mc:Fallback>
                <p:oleObj name="公式" r:id="rId2" imgW="2171520" imgH="711000" progId="Equation.3">
                  <p:embed/>
                  <p:pic>
                    <p:nvPicPr>
                      <p:cNvPr id="40971" name="Object 11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325CCDBD-F727-C551-FBB7-07564B594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357313"/>
                        <a:ext cx="5984875" cy="1828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>
            <a:extLst>
              <a:ext uri="{FF2B5EF4-FFF2-40B4-BE49-F238E27FC236}">
                <a16:creationId xmlns:a16="http://schemas.microsoft.com/office/drawing/2014/main" id="{71A66247-A997-F321-133C-31B76FDAC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276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试用施密特正交化过程把这组向量规范正交化</a:t>
            </a:r>
            <a:r>
              <a:rPr lang="en-US" altLang="zh-CN"/>
              <a:t>.</a:t>
            </a:r>
          </a:p>
        </p:txBody>
      </p:sp>
      <p:graphicFrame>
        <p:nvGraphicFramePr>
          <p:cNvPr id="40996" name="Object 3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6C98587-0ABC-DE3D-7C2E-AB41B0D27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76700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40996" name="Object 3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6C98587-0ABC-DE3D-7C2E-AB41B0D27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60" t="59430" r="83838" b="33211"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7" name="Picture 37">
            <a:extLst>
              <a:ext uri="{FF2B5EF4-FFF2-40B4-BE49-F238E27FC236}">
                <a16:creationId xmlns:a16="http://schemas.microsoft.com/office/drawing/2014/main" id="{242A827A-D66B-1927-E1B6-9D0AAA6BA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183063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1E17-4B02-D879-366D-1F42B93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68CF4-87BA-09CB-0C12-06A9F428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F3D0C-8264-95EF-3926-56544BE67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2C774-ADBE-3B4E-BD9E-84491EE0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8" y="158847"/>
            <a:ext cx="7889016" cy="5214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35D562-C1C2-3AE4-CCDE-36FCBE21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199"/>
            <a:ext cx="7452320" cy="14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4" name="Rectangle 1036">
            <a:extLst>
              <a:ext uri="{FF2B5EF4-FFF2-40B4-BE49-F238E27FC236}">
                <a16:creationId xmlns:a16="http://schemas.microsoft.com/office/drawing/2014/main" id="{C2C49354-B34C-E936-EF60-40932772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803275"/>
            <a:ext cx="1789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dirty="0"/>
              <a:t>  </a:t>
            </a:r>
            <a:r>
              <a:rPr lang="zh-CN" altLang="en-US" dirty="0"/>
              <a:t>已知</a:t>
            </a:r>
          </a:p>
        </p:txBody>
      </p:sp>
      <p:graphicFrame>
        <p:nvGraphicFramePr>
          <p:cNvPr id="49165" name="Object 1037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E7486985-624B-8235-C178-B233EF5B0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760413"/>
          <a:ext cx="23272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2520" imgH="228600" progId="Equation.3">
                  <p:embed/>
                </p:oleObj>
              </mc:Choice>
              <mc:Fallback>
                <p:oleObj name="公式" r:id="rId2" imgW="812520" imgH="228600" progId="Equation.3">
                  <p:embed/>
                  <p:pic>
                    <p:nvPicPr>
                      <p:cNvPr id="49165" name="Object 1037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E7486985-624B-8235-C178-B233EF5B0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760413"/>
                        <a:ext cx="2327275" cy="6540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Rectangle 1039">
            <a:extLst>
              <a:ext uri="{FF2B5EF4-FFF2-40B4-BE49-F238E27FC236}">
                <a16:creationId xmlns:a16="http://schemas.microsoft.com/office/drawing/2014/main" id="{C36565DB-D6DB-FC1C-2FDD-B9A4AEB5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84137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求一组非零向量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 </a:t>
            </a:r>
            <a:r>
              <a:rPr lang="zh-CN" altLang="en-US"/>
              <a:t>，</a:t>
            </a:r>
          </a:p>
        </p:txBody>
      </p:sp>
      <p:sp>
        <p:nvSpPr>
          <p:cNvPr id="49168" name="Rectangle 1040">
            <a:extLst>
              <a:ext uri="{FF2B5EF4-FFF2-40B4-BE49-F238E27FC236}">
                <a16:creationId xmlns:a16="http://schemas.microsoft.com/office/drawing/2014/main" id="{0A2DA799-179A-671F-57D1-73D98481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565275"/>
            <a:ext cx="499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使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 </a:t>
            </a:r>
            <a:r>
              <a:rPr lang="zh-CN" altLang="en-US"/>
              <a:t>两两正交</a:t>
            </a:r>
            <a:r>
              <a:rPr lang="en-US" altLang="zh-CN"/>
              <a:t>.</a:t>
            </a:r>
          </a:p>
        </p:txBody>
      </p:sp>
      <p:graphicFrame>
        <p:nvGraphicFramePr>
          <p:cNvPr id="49193" name="Object 106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EFE5263-542F-95E1-7DDE-B1ABB58C2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276475"/>
          <a:ext cx="5032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4" imgW="4517087" imgH="3387844" progId="PowerPoint.Show.8">
                  <p:embed/>
                </p:oleObj>
              </mc:Choice>
              <mc:Fallback>
                <p:oleObj name="演示文稿" r:id="rId4" imgW="4517087" imgH="3387844" progId="PowerPoint.Show.8">
                  <p:embed/>
                  <p:pic>
                    <p:nvPicPr>
                      <p:cNvPr id="49193" name="Object 106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2EFE5263-542F-95E1-7DDE-B1ABB58C2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64" t="33186" r="86232" b="58412"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5032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94" name="Picture 1066">
            <a:extLst>
              <a:ext uri="{FF2B5EF4-FFF2-40B4-BE49-F238E27FC236}">
                <a16:creationId xmlns:a16="http://schemas.microsoft.com/office/drawing/2014/main" id="{69CC6B11-B4FB-FB35-2F21-588E118A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240823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0" name="Text Box 10">
            <a:extLst>
              <a:ext uri="{FF2B5EF4-FFF2-40B4-BE49-F238E27FC236}">
                <a16:creationId xmlns:a16="http://schemas.microsoft.com/office/drawing/2014/main" id="{6148923F-B77D-045B-D03F-0AA9BB952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1476375"/>
            <a:ext cx="90027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lang="zh-CN" altLang="en-US"/>
          </a:p>
          <a:p>
            <a:pPr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阶实矩阵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且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= E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/>
              <a:t> </a:t>
            </a:r>
          </a:p>
        </p:txBody>
      </p:sp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6076EDBF-7CEF-7E77-1D80-2CD93431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3141663"/>
          <a:ext cx="54562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71520" imgH="1193760" progId="Equation.3">
                  <p:embed/>
                </p:oleObj>
              </mc:Choice>
              <mc:Fallback>
                <p:oleObj name="公式" r:id="rId2" imgW="2171520" imgH="1193760" progId="Equation.3">
                  <p:embed/>
                  <p:pic>
                    <p:nvPicPr>
                      <p:cNvPr id="51211" name="Object 11">
                        <a:extLst>
                          <a:ext uri="{FF2B5EF4-FFF2-40B4-BE49-F238E27FC236}">
                            <a16:creationId xmlns:a16="http://schemas.microsoft.com/office/drawing/2014/main" id="{6076EDBF-7CEF-7E77-1D80-2CD93431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141663"/>
                        <a:ext cx="545623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12">
            <a:extLst>
              <a:ext uri="{FF2B5EF4-FFF2-40B4-BE49-F238E27FC236}">
                <a16:creationId xmlns:a16="http://schemas.microsoft.com/office/drawing/2014/main" id="{F74F02D5-2B55-5AE8-9145-4AA94841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8626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都是正交矩阵</a:t>
            </a:r>
            <a:r>
              <a:rPr lang="en-US" altLang="zh-CN"/>
              <a:t>.</a:t>
            </a:r>
          </a:p>
        </p:txBody>
      </p:sp>
      <p:sp>
        <p:nvSpPr>
          <p:cNvPr id="51232" name="Rectangle 32">
            <a:extLst>
              <a:ext uri="{FF2B5EF4-FFF2-40B4-BE49-F238E27FC236}">
                <a16:creationId xmlns:a16="http://schemas.microsoft.com/office/drawing/2014/main" id="{A6A7CF44-0FC2-D992-7FDE-F252FB8D7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94005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正交矩阵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51233" name="Rectangle 33">
            <a:extLst>
              <a:ext uri="{FF2B5EF4-FFF2-40B4-BE49-F238E27FC236}">
                <a16:creationId xmlns:a16="http://schemas.microsoft.com/office/drawing/2014/main" id="{07DA39BF-05C9-0402-EF33-0715C424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92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例如</a:t>
            </a:r>
          </a:p>
        </p:txBody>
      </p:sp>
      <p:sp>
        <p:nvSpPr>
          <p:cNvPr id="51234" name="Rectangle 34">
            <a:extLst>
              <a:ext uri="{FF2B5EF4-FFF2-40B4-BE49-F238E27FC236}">
                <a16:creationId xmlns:a16="http://schemas.microsoft.com/office/drawing/2014/main" id="{CF99AEA6-0F5B-8083-DA22-9F184AAC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60400"/>
            <a:ext cx="3228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六、正交矩阵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 build="p" autoUpdateAnimBg="0"/>
      <p:bldP spid="51212" grpId="0" build="p" autoUpdateAnimBg="0" advAuto="0"/>
      <p:bldP spid="51232" grpId="0" build="p" autoUpdateAnimBg="0" advAuto="0"/>
      <p:bldP spid="5123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Text Box 11">
            <a:extLst>
              <a:ext uri="{FF2B5EF4-FFF2-40B4-BE49-F238E27FC236}">
                <a16:creationId xmlns:a16="http://schemas.microsoft.com/office/drawing/2014/main" id="{8BCB0A27-DD62-A2B8-0618-8E9A7C3B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777875"/>
            <a:ext cx="77724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正交矩阵的性质</a:t>
            </a:r>
            <a:r>
              <a:rPr lang="zh-CN" altLang="en-US"/>
              <a:t>      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</a:t>
            </a:r>
            <a:r>
              <a:rPr lang="en-US" altLang="zh-CN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 altLang="zh-CN"/>
              <a:t>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若矩阵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为正交矩阵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</a:p>
        </p:txBody>
      </p:sp>
      <p:sp>
        <p:nvSpPr>
          <p:cNvPr id="52255" name="Rectangle 31">
            <a:extLst>
              <a:ext uri="{FF2B5EF4-FFF2-40B4-BE49-F238E27FC236}">
                <a16:creationId xmlns:a16="http://schemas.microsoft.com/office/drawing/2014/main" id="{ECC8C474-19F9-9E8D-8DCD-C94601703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854575"/>
            <a:ext cx="655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向量组是两两正交的单位向量组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C4000AFA-2309-5BC3-41CC-C250E500A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168775"/>
            <a:ext cx="833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(3)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实矩阵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为正交矩阵的充要条件是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的行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列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C345D83A-C223-DAF9-EBDD-FFB0CBDB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3522663"/>
            <a:ext cx="2122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= A</a:t>
            </a:r>
            <a:r>
              <a:rPr lang="en-US" altLang="zh-CN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baseline="30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;</a:t>
            </a:r>
          </a:p>
        </p:txBody>
      </p: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09FF04C6-ED36-9A16-E6BA-CB9243C6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28733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(2)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实矩阵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为正交矩阵的充要条件是 </a:t>
            </a: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8CE303A1-28AB-6856-8467-DDE0C8233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62175"/>
            <a:ext cx="178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 =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;</a:t>
            </a:r>
          </a:p>
        </p:txBody>
      </p:sp>
      <p:sp>
        <p:nvSpPr>
          <p:cNvPr id="2" name="Rectangle 31">
            <a:extLst>
              <a:ext uri="{FF2B5EF4-FFF2-40B4-BE49-F238E27FC236}">
                <a16:creationId xmlns:a16="http://schemas.microsoft.com/office/drawing/2014/main" id="{03F50694-B4F1-42D5-C4EF-B269C2A3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6149975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它们的乘积矩阵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也是正交矩阵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8284ADB6-81D1-B51F-2F34-CC5C3A27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04" y="5527925"/>
            <a:ext cx="8374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(4)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若矩阵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与矩阵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是同阶的正交矩阵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build="p" autoUpdateAnimBg="0"/>
      <p:bldP spid="52255" grpId="0" build="p" autoUpdateAnimBg="0" advAuto="0"/>
      <p:bldP spid="52256" grpId="0" build="p" autoUpdateAnimBg="0"/>
      <p:bldP spid="52257" grpId="0" build="p" autoUpdateAnimBg="0" advAuto="0"/>
      <p:bldP spid="52258" grpId="0" build="p" autoUpdateAnimBg="0"/>
      <p:bldP spid="52259" grpId="0" build="p" autoUpdateAnimBg="0" advAuto="0"/>
      <p:bldP spid="2" grpId="0" build="p" autoUpdateAnimBg="0" advAuto="0"/>
      <p:bldP spid="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8" name="Text Box 10">
            <a:extLst>
              <a:ext uri="{FF2B5EF4-FFF2-40B4-BE49-F238E27FC236}">
                <a16:creationId xmlns:a16="http://schemas.microsoft.com/office/drawing/2014/main" id="{7E5ADD79-FACD-7341-F851-2E423085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587500"/>
            <a:ext cx="8964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为正交矩阵，则线性变换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= Px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</a:t>
            </a:r>
          </a:p>
        </p:txBody>
      </p:sp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EABAB0FB-DBD5-8276-F4D8-F140A469C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644900"/>
          <a:ext cx="60499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291960" progId="Equation.3">
                  <p:embed/>
                </p:oleObj>
              </mc:Choice>
              <mc:Fallback>
                <p:oleObj name="Equation" r:id="rId2" imgW="2349360" imgH="291960" progId="Equation.3">
                  <p:embed/>
                  <p:pic>
                    <p:nvPicPr>
                      <p:cNvPr id="58379" name="Object 11">
                        <a:extLst>
                          <a:ext uri="{FF2B5EF4-FFF2-40B4-BE49-F238E27FC236}">
                            <a16:creationId xmlns:a16="http://schemas.microsoft.com/office/drawing/2014/main" id="{EABAB0FB-DBD5-8276-F4D8-F140A469C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644900"/>
                        <a:ext cx="60499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>
            <a:extLst>
              <a:ext uri="{FF2B5EF4-FFF2-40B4-BE49-F238E27FC236}">
                <a16:creationId xmlns:a16="http://schemas.microsoft.com/office/drawing/2014/main" id="{00F712EF-BFA3-DA43-F698-F9886A68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243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|| </a:t>
            </a:r>
            <a:r>
              <a:rPr lang="en-US" altLang="zh-CN" i="1"/>
              <a:t>x</a:t>
            </a:r>
            <a:r>
              <a:rPr lang="en-US" altLang="zh-CN"/>
              <a:t> || </a:t>
            </a:r>
            <a:r>
              <a:rPr lang="zh-CN" altLang="en-US"/>
              <a:t>表示向量的长度，相当于线段的长度</a:t>
            </a:r>
            <a:r>
              <a:rPr lang="en-US" altLang="zh-CN"/>
              <a:t>.</a:t>
            </a:r>
          </a:p>
        </p:txBody>
      </p:sp>
      <p:sp>
        <p:nvSpPr>
          <p:cNvPr id="58400" name="Rectangle 32">
            <a:extLst>
              <a:ext uri="{FF2B5EF4-FFF2-40B4-BE49-F238E27FC236}">
                <a16:creationId xmlns:a16="http://schemas.microsoft.com/office/drawing/2014/main" id="{7B22E132-6624-36B7-DC9C-7665B6A2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62275"/>
            <a:ext cx="529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y = Px</a:t>
            </a:r>
            <a:r>
              <a:rPr lang="en-US" altLang="zh-CN"/>
              <a:t> </a:t>
            </a:r>
            <a:r>
              <a:rPr lang="zh-CN" altLang="en-US"/>
              <a:t>为正交变换，则有</a:t>
            </a:r>
          </a:p>
        </p:txBody>
      </p:sp>
      <p:sp>
        <p:nvSpPr>
          <p:cNvPr id="58401" name="Rectangle 33">
            <a:extLst>
              <a:ext uri="{FF2B5EF4-FFF2-40B4-BE49-F238E27FC236}">
                <a16:creationId xmlns:a16="http://schemas.microsoft.com/office/drawing/2014/main" id="{080C8B13-7795-06EB-A484-253F9500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276475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3200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正交变换</a:t>
            </a:r>
            <a:r>
              <a:rPr lang="en-US" altLang="zh-CN" dirty="0"/>
              <a:t>.</a:t>
            </a:r>
          </a:p>
        </p:txBody>
      </p: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2237DF8B-48E6-5BEB-9F6E-17DA246A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934075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良特性</a:t>
            </a:r>
            <a:r>
              <a:rPr lang="en-US" altLang="zh-CN" dirty="0"/>
              <a:t>.</a:t>
            </a:r>
          </a:p>
        </p:txBody>
      </p:sp>
      <p:sp>
        <p:nvSpPr>
          <p:cNvPr id="58403" name="Rectangle 35">
            <a:extLst>
              <a:ext uri="{FF2B5EF4-FFF2-40B4-BE49-F238E27FC236}">
                <a16:creationId xmlns:a16="http://schemas.microsoft.com/office/drawing/2014/main" id="{4451D715-6912-C034-C2C5-DAF41B5CC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275263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说明经正交变换线段长度保持不变</a:t>
            </a:r>
            <a:r>
              <a:rPr lang="zh-CN" altLang="en-US" dirty="0"/>
              <a:t>，</a:t>
            </a:r>
          </a:p>
        </p:txBody>
      </p:sp>
      <p:sp>
        <p:nvSpPr>
          <p:cNvPr id="58404" name="Rectangle 36">
            <a:extLst>
              <a:ext uri="{FF2B5EF4-FFF2-40B4-BE49-F238E27FC236}">
                <a16:creationId xmlns:a16="http://schemas.microsoft.com/office/drawing/2014/main" id="{3E2859C4-8AF3-0A2C-CB0D-80C76650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6762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七、正交变换</a:t>
            </a:r>
          </a:p>
        </p:txBody>
      </p: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40D3D6D0-ED40-9A78-A836-C29935BD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611688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|| </a:t>
            </a:r>
            <a:r>
              <a:rPr lang="en-US" altLang="zh-CN" i="1"/>
              <a:t>y</a:t>
            </a:r>
            <a:r>
              <a:rPr lang="en-US" altLang="zh-CN"/>
              <a:t> || = || </a:t>
            </a:r>
            <a:r>
              <a:rPr lang="en-US" altLang="zh-CN" i="1"/>
              <a:t>x</a:t>
            </a:r>
            <a:r>
              <a:rPr lang="en-US" altLang="zh-CN"/>
              <a:t> ||</a:t>
            </a:r>
          </a:p>
        </p:txBody>
      </p:sp>
      <p:sp>
        <p:nvSpPr>
          <p:cNvPr id="58406" name="Rectangle 38">
            <a:extLst>
              <a:ext uri="{FF2B5EF4-FFF2-40B4-BE49-F238E27FC236}">
                <a16:creationId xmlns:a16="http://schemas.microsoft.com/office/drawing/2014/main" id="{F3CC6CDD-8C5E-9108-8081-1CF65999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286375"/>
            <a:ext cx="3348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这是正交变换的优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build="p" autoUpdateAnimBg="0"/>
      <p:bldP spid="58380" grpId="0" build="p" autoUpdateAnimBg="0"/>
      <p:bldP spid="58400" grpId="0" build="p" autoUpdateAnimBg="0"/>
      <p:bldP spid="58401" grpId="0" build="p" autoUpdateAnimBg="0" advAuto="0"/>
      <p:bldP spid="58402" grpId="0" build="p" autoUpdateAnimBg="0" advAuto="0"/>
      <p:bldP spid="58403" grpId="0" build="p" autoUpdateAnimBg="0"/>
      <p:bldP spid="58405" grpId="0"/>
      <p:bldP spid="584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ED84B2-6C38-9710-3621-26D0BE75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7368190" cy="20162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5802F1-C389-4995-D308-85554CA472C8}"/>
              </a:ext>
            </a:extLst>
          </p:cNvPr>
          <p:cNvSpPr txBox="1"/>
          <p:nvPr/>
        </p:nvSpPr>
        <p:spPr>
          <a:xfrm>
            <a:off x="107504" y="76470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作业：</a:t>
            </a:r>
          </a:p>
        </p:txBody>
      </p:sp>
    </p:spTree>
    <p:extLst>
      <p:ext uri="{BB962C8B-B14F-4D97-AF65-F5344CB8AC3E}">
        <p14:creationId xmlns:p14="http://schemas.microsoft.com/office/powerpoint/2010/main" val="400896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49555F-EF78-FF58-B567-7E1BCF249325}"/>
              </a:ext>
            </a:extLst>
          </p:cNvPr>
          <p:cNvSpPr txBox="1"/>
          <p:nvPr/>
        </p:nvSpPr>
        <p:spPr>
          <a:xfrm>
            <a:off x="3784765" y="310583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41200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026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26C3CDEC-52FE-FB7D-8F40-21CA6F6A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38363"/>
            <a:ext cx="2133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内积的定义</a:t>
            </a:r>
          </a:p>
        </p:txBody>
      </p:sp>
      <p:sp>
        <p:nvSpPr>
          <p:cNvPr id="65539" name="Text Box 1027">
            <a:extLst>
              <a:ext uri="{FF2B5EF4-FFF2-40B4-BE49-F238E27FC236}">
                <a16:creationId xmlns:a16="http://schemas.microsoft.com/office/drawing/2014/main" id="{C3D97C39-D622-F12E-678E-43F99DDF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097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65541" name="Text Box 1029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F13A1036-49C4-E93F-AD90-CADCD43A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2854325"/>
            <a:ext cx="22193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内积的性质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43" name="Text Box 1031">
            <a:hlinkClick r:id="rId4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0CFF4D63-9293-34AC-65DC-E2F3313E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617913"/>
            <a:ext cx="32575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向量的长度和夹角</a:t>
            </a:r>
          </a:p>
        </p:txBody>
      </p:sp>
      <p:sp>
        <p:nvSpPr>
          <p:cNvPr id="65546" name="Text Box 1034">
            <a:extLst>
              <a:ext uri="{FF2B5EF4-FFF2-40B4-BE49-F238E27FC236}">
                <a16:creationId xmlns:a16="http://schemas.microsoft.com/office/drawing/2014/main" id="{95A57BF8-7CFC-F3B0-0D68-C14193D3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46113"/>
            <a:ext cx="8588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第一节  向量的内积、长度及正交性</a:t>
            </a:r>
          </a:p>
        </p:txBody>
      </p:sp>
      <p:sp>
        <p:nvSpPr>
          <p:cNvPr id="65548" name="Text Box 1036">
            <a:hlinkClick r:id="rId5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7E28462C-7B05-5C34-0BC8-8AE5785FB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368800"/>
            <a:ext cx="212248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正交向量组</a:t>
            </a:r>
          </a:p>
        </p:txBody>
      </p:sp>
      <p:sp>
        <p:nvSpPr>
          <p:cNvPr id="65551" name="Text Box 1039">
            <a:hlinkClick r:id="rId6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2E12AA20-F09A-B5BB-3192-6DB12180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089525"/>
            <a:ext cx="39719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正交基与规范正交基</a:t>
            </a:r>
          </a:p>
        </p:txBody>
      </p:sp>
      <p:sp>
        <p:nvSpPr>
          <p:cNvPr id="65554" name="Text Box 1042">
            <a:hlinkClick r:id="rId7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AD0B7B94-E1B5-662A-E89A-F7A9FA179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805488"/>
            <a:ext cx="183832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正交矩阵</a:t>
            </a:r>
          </a:p>
        </p:txBody>
      </p:sp>
      <p:sp>
        <p:nvSpPr>
          <p:cNvPr id="65557" name="Text Box 1045">
            <a:hlinkClick r:id="rId8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8AED7176-1A75-DC3D-5A22-D0AE2A375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5799138"/>
            <a:ext cx="2133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正交变换</a:t>
            </a:r>
            <a:endParaRPr lang="zh-CN" alt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5559" name="Picture 1047">
            <a:extLst>
              <a:ext uri="{FF2B5EF4-FFF2-40B4-BE49-F238E27FC236}">
                <a16:creationId xmlns:a16="http://schemas.microsoft.com/office/drawing/2014/main" id="{5C501A04-BB8A-D827-0B36-5FAAC49A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2923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0" name="Picture 1048">
            <a:extLst>
              <a:ext uri="{FF2B5EF4-FFF2-40B4-BE49-F238E27FC236}">
                <a16:creationId xmlns:a16="http://schemas.microsoft.com/office/drawing/2014/main" id="{976E69D9-03F9-9D3D-E58B-6441DC4D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0035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1" name="Picture 1049">
            <a:extLst>
              <a:ext uri="{FF2B5EF4-FFF2-40B4-BE49-F238E27FC236}">
                <a16:creationId xmlns:a16="http://schemas.microsoft.com/office/drawing/2014/main" id="{C58CA9D8-87B1-6F1A-B77E-FACF8BD7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376713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2" name="Picture 1050">
            <a:extLst>
              <a:ext uri="{FF2B5EF4-FFF2-40B4-BE49-F238E27FC236}">
                <a16:creationId xmlns:a16="http://schemas.microsoft.com/office/drawing/2014/main" id="{CC708207-583D-C233-7618-A6191375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51802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3" name="Picture 1051">
            <a:extLst>
              <a:ext uri="{FF2B5EF4-FFF2-40B4-BE49-F238E27FC236}">
                <a16:creationId xmlns:a16="http://schemas.microsoft.com/office/drawing/2014/main" id="{D3533295-78E8-C125-7C86-0E2445210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181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4" name="Picture 1052">
            <a:extLst>
              <a:ext uri="{FF2B5EF4-FFF2-40B4-BE49-F238E27FC236}">
                <a16:creationId xmlns:a16="http://schemas.microsoft.com/office/drawing/2014/main" id="{CCF9B910-3DFA-A113-4809-F0AAA0E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946775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5" name="Picture 1053">
            <a:extLst>
              <a:ext uri="{FF2B5EF4-FFF2-40B4-BE49-F238E27FC236}">
                <a16:creationId xmlns:a16="http://schemas.microsoft.com/office/drawing/2014/main" id="{D4DF8A62-748F-994F-D566-D7F5234C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2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Text Box 11">
            <a:extLst>
              <a:ext uri="{FF2B5EF4-FFF2-40B4-BE49-F238E27FC236}">
                <a16:creationId xmlns:a16="http://schemas.microsoft.com/office/drawing/2014/main" id="{D5CBCD8F-A2DE-A95E-D467-D90C44D0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35113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设有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</a:t>
            </a:r>
            <a:endParaRPr lang="zh-CN" altLang="en-US"/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C71A8B0D-1294-45C1-E8D5-391FE613E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2276475"/>
          <a:ext cx="3733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44520" imgH="939600" progId="Equation.3">
                  <p:embed/>
                </p:oleObj>
              </mc:Choice>
              <mc:Fallback>
                <p:oleObj name="公式" r:id="rId2" imgW="1244520" imgH="939600" progId="Equation.3">
                  <p:embed/>
                  <p:pic>
                    <p:nvPicPr>
                      <p:cNvPr id="8204" name="Object 12">
                        <a:extLst>
                          <a:ext uri="{FF2B5EF4-FFF2-40B4-BE49-F238E27FC236}">
                            <a16:creationId xmlns:a16="http://schemas.microsoft.com/office/drawing/2014/main" id="{C71A8B0D-1294-45C1-E8D5-391FE613E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2276475"/>
                        <a:ext cx="3733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>
            <a:extLst>
              <a:ext uri="{FF2B5EF4-FFF2-40B4-BE49-F238E27FC236}">
                <a16:creationId xmlns:a16="http://schemas.microsoft.com/office/drawing/2014/main" id="{5C1314CB-1CC7-E8EA-C4A7-A2705736F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095875"/>
            <a:ext cx="9002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令                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···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, </a:t>
            </a:r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D77E7F5F-C3FE-713A-8B50-6020E91B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5735638"/>
            <a:ext cx="7310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内积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1D7DD38A-084E-47CF-0617-9D48BAA3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636588"/>
            <a:ext cx="374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一、内积的定义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uild="p" autoUpdateAnimBg="0"/>
      <p:bldP spid="8205" grpId="0" build="p" autoUpdateAnimBg="0"/>
      <p:bldP spid="8226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1" name="Rectangle 1035">
            <a:extLst>
              <a:ext uri="{FF2B5EF4-FFF2-40B4-BE49-F238E27FC236}">
                <a16:creationId xmlns:a16="http://schemas.microsoft.com/office/drawing/2014/main" id="{C48BC16C-73BF-DBBE-DD62-27BFF340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38" y="1466850"/>
            <a:ext cx="716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内积是向量的一种运算，这种运算也可用矩</a:t>
            </a:r>
          </a:p>
        </p:txBody>
      </p:sp>
      <p:sp>
        <p:nvSpPr>
          <p:cNvPr id="61452" name="Rectangle 1036">
            <a:extLst>
              <a:ext uri="{FF2B5EF4-FFF2-40B4-BE49-F238E27FC236}">
                <a16:creationId xmlns:a16="http://schemas.microsoft.com/office/drawing/2014/main" id="{BD65BBFB-4D2C-393A-54E6-32C7B074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5265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阵记号表示</a:t>
            </a:r>
            <a:r>
              <a:rPr lang="en-US" altLang="zh-CN"/>
              <a:t>.</a:t>
            </a:r>
          </a:p>
        </p:txBody>
      </p:sp>
      <p:sp>
        <p:nvSpPr>
          <p:cNvPr id="61453" name="Rectangle 1037">
            <a:extLst>
              <a:ext uri="{FF2B5EF4-FFF2-40B4-BE49-F238E27FC236}">
                <a16:creationId xmlns:a16="http://schemas.microsoft.com/office/drawing/2014/main" id="{47C10A9E-0936-62C0-2544-D01B1EA7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2152650"/>
            <a:ext cx="507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当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zh-CN" altLang="en-US" i="1"/>
              <a:t>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都是列向量时，有</a:t>
            </a:r>
          </a:p>
        </p:txBody>
      </p:sp>
      <p:sp>
        <p:nvSpPr>
          <p:cNvPr id="61454" name="Rectangle 1038">
            <a:extLst>
              <a:ext uri="{FF2B5EF4-FFF2-40B4-BE49-F238E27FC236}">
                <a16:creationId xmlns:a16="http://schemas.microsoft.com/office/drawing/2014/main" id="{65EA9D44-101B-9AC8-2A62-DC9027E7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838450"/>
            <a:ext cx="298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[</a:t>
            </a:r>
            <a:r>
              <a:rPr lang="en-US" altLang="zh-CN" i="1"/>
              <a:t>x</a:t>
            </a:r>
            <a:r>
              <a:rPr lang="en-US" altLang="zh-CN"/>
              <a:t>,  </a:t>
            </a:r>
            <a:r>
              <a:rPr lang="en-US" altLang="zh-CN" i="1"/>
              <a:t>y</a:t>
            </a:r>
            <a:r>
              <a:rPr lang="en-US" altLang="zh-CN"/>
              <a:t>] = </a:t>
            </a:r>
            <a:r>
              <a:rPr lang="en-US" altLang="zh-CN" i="1"/>
              <a:t>x</a:t>
            </a:r>
            <a:r>
              <a:rPr lang="en-US" altLang="zh-CN" baseline="30000"/>
              <a:t>T</a:t>
            </a:r>
            <a:r>
              <a:rPr lang="en-US" altLang="zh-CN" i="1"/>
              <a:t>y</a:t>
            </a:r>
            <a:r>
              <a:rPr lang="en-US" altLang="zh-CN"/>
              <a:t> 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 build="p" autoUpdateAnimBg="0"/>
      <p:bldP spid="61452" grpId="0" build="p" autoUpdateAnimBg="0" advAuto="0"/>
      <p:bldP spid="61453" grpId="0" build="p" autoUpdateAnimBg="0"/>
      <p:bldP spid="61454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Text Box 10">
            <a:extLst>
              <a:ext uri="{FF2B5EF4-FFF2-40B4-BE49-F238E27FC236}">
                <a16:creationId xmlns:a16="http://schemas.microsoft.com/office/drawing/2014/main" id="{04CF74D6-2025-A0F4-5DF2-3E27E1EA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073400"/>
            <a:ext cx="76200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] = [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] = </a:t>
            </a:r>
            <a:r>
              <a:rPr lang="en-US" altLang="zh-CN" b="0" i="1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3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x + y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] = [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] + [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];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4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[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]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>
                <a:sym typeface="Symbol" panose="05050102010706020507" pitchFamily="18" charset="2"/>
              </a:rPr>
              <a:t> 0, </a:t>
            </a:r>
            <a:r>
              <a:rPr lang="zh-CN" altLang="zh-CN">
                <a:sym typeface="Symbol" panose="05050102010706020507" pitchFamily="18" charset="2"/>
              </a:rPr>
              <a:t>且当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 0 </a:t>
            </a:r>
            <a:r>
              <a:rPr lang="zh-CN" altLang="zh-CN">
                <a:sym typeface="Symbol" panose="05050102010706020507" pitchFamily="18" charset="2"/>
              </a:rPr>
              <a:t>时有 [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] &gt; 0.</a:t>
            </a:r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2D66736A-9CE4-758E-1357-E697D342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3304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性质：</a:t>
            </a:r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A013579C-19E7-105F-2124-F9706187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760413"/>
            <a:ext cx="3736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二、内积的性质</a:t>
            </a:r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76C41C11-D976-1FAD-2130-3647D2E5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1658938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/>
              <a:t>设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zh-CN"/>
              <a:t>为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维向量，</a:t>
            </a:r>
            <a:r>
              <a:rPr lang="zh-CN" altLang="en-US" b="0" i="1">
                <a:sym typeface="Symbol" panose="05050102010706020507" pitchFamily="18" charset="2"/>
              </a:rPr>
              <a:t></a:t>
            </a:r>
            <a:r>
              <a:rPr lang="zh-CN" altLang="en-US">
                <a:sym typeface="Symbol" panose="05050102010706020507" pitchFamily="18" charset="2"/>
              </a:rPr>
              <a:t> 为实数，则内积有下列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build="p" autoUpdateAnimBg="0"/>
      <p:bldP spid="9246" grpId="0" build="p" autoUpdateAnimBg="0" advAuto="0"/>
      <p:bldP spid="92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10">
            <a:extLst>
              <a:ext uri="{FF2B5EF4-FFF2-40B4-BE49-F238E27FC236}">
                <a16:creationId xmlns:a16="http://schemas.microsoft.com/office/drawing/2014/main" id="{0081F8FF-25B2-0269-038E-78A0581E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79216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在解析几何中，我们曾引进向量的数量积</a:t>
            </a:r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DF8AA534-DB5B-91DB-1344-93694C63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5430838"/>
            <a:ext cx="7094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用内积来定义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维向量的长度和夹角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373D64C8-E91C-521D-C3BF-F2AAAFF0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757738"/>
            <a:ext cx="6396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按数量积的直角坐标计算公式来推广</a:t>
            </a:r>
            <a:r>
              <a:rPr lang="en-US" altLang="zh-CN"/>
              <a:t>.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0274" name="Rectangle 34">
            <a:extLst>
              <a:ext uri="{FF2B5EF4-FFF2-40B4-BE49-F238E27FC236}">
                <a16:creationId xmlns:a16="http://schemas.microsoft.com/office/drawing/2014/main" id="{04F74771-4919-7E99-70A3-344514EA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4110038"/>
            <a:ext cx="740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没有 </a:t>
            </a:r>
            <a:r>
              <a:rPr lang="en-US" altLang="zh-CN">
                <a:sym typeface="Symbol" panose="05050102010706020507" pitchFamily="18" charset="2"/>
              </a:rPr>
              <a:t>3 </a:t>
            </a:r>
            <a:r>
              <a:rPr lang="zh-CN" altLang="en-US">
                <a:sym typeface="Symbol" panose="05050102010706020507" pitchFamily="18" charset="2"/>
              </a:rPr>
              <a:t>维向量那样直观的长度和夹角的概念，</a:t>
            </a:r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id="{466EEF0A-A6CE-2ED7-ED2C-98724D17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438525"/>
            <a:ext cx="682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所以 </a:t>
            </a:r>
            <a:r>
              <a:rPr lang="en-US" altLang="zh-CN" b="0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维向量的内积是数量积的一种推广</a:t>
            </a:r>
            <a:r>
              <a:rPr lang="en-US" altLang="zh-CN"/>
              <a:t>.</a:t>
            </a:r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id="{E67A3EC0-1809-C208-9D5E-FDDD1961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3424238"/>
            <a:ext cx="2189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但 </a:t>
            </a:r>
            <a:r>
              <a:rPr lang="en-US" altLang="zh-CN" b="0" i="1">
                <a:sym typeface="Symbol" panose="05050102010706020507" pitchFamily="18" charset="2"/>
              </a:rPr>
              <a:t>n </a:t>
            </a:r>
            <a:r>
              <a:rPr lang="zh-CN" altLang="en-US">
                <a:sym typeface="Symbol" panose="05050102010706020507" pitchFamily="18" charset="2"/>
              </a:rPr>
              <a:t>维向量</a:t>
            </a:r>
          </a:p>
        </p:txBody>
      </p: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193B7D89-A004-2845-5728-486AE4859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2738438"/>
            <a:ext cx="7165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(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 )</a:t>
            </a:r>
            <a:r>
              <a:rPr lang="en-US" altLang="zh-CN"/>
              <a:t> · 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, 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 ) =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 b="0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401AA880-FB43-87CF-D5F0-6D4532EC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12883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且在直角坐标系中，有</a:t>
            </a:r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5FBDC8E8-E08D-68D1-F267-1FE770D8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1443038"/>
            <a:ext cx="320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 · </a:t>
            </a:r>
            <a:r>
              <a:rPr lang="en-US" altLang="zh-CN" i="1"/>
              <a:t>y</a:t>
            </a:r>
            <a:r>
              <a:rPr lang="en-US" altLang="zh-CN"/>
              <a:t> = |</a:t>
            </a:r>
            <a:r>
              <a:rPr lang="en-US" altLang="zh-CN" i="1"/>
              <a:t>x</a:t>
            </a:r>
            <a:r>
              <a:rPr lang="en-US" altLang="zh-CN"/>
              <a:t>| |</a:t>
            </a:r>
            <a:r>
              <a:rPr lang="en-US" altLang="zh-CN" i="1"/>
              <a:t>y</a:t>
            </a:r>
            <a:r>
              <a:rPr lang="en-US" altLang="zh-CN"/>
              <a:t>| cos</a:t>
            </a:r>
            <a:r>
              <a:rPr lang="en-US" altLang="zh-CN" i="1">
                <a:sym typeface="Symbol" panose="05050102010706020507" pitchFamily="18" charset="2"/>
              </a:rPr>
              <a:t></a:t>
            </a:r>
            <a:r>
              <a:rPr lang="en-US" altLang="zh-CN">
                <a:sym typeface="Symbol" panose="05050102010706020507" pitchFamily="18" charset="2"/>
              </a:rPr>
              <a:t> ,</a:t>
            </a:r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51F4FB84-714D-7268-29ED-D28ACDD76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746625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并且反过来，利</a:t>
            </a:r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0F69C599-958F-1E67-4EDF-858BCA88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0894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因此只能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 autoUpdateAnimBg="0"/>
      <p:bldP spid="10272" grpId="0" build="p" autoUpdateAnimBg="0"/>
      <p:bldP spid="10273" grpId="0" build="p" autoUpdateAnimBg="0" advAuto="0"/>
      <p:bldP spid="10274" grpId="0" build="p" autoUpdateAnimBg="0" advAuto="0"/>
      <p:bldP spid="10275" grpId="0" build="p" autoUpdateAnimBg="0" advAuto="0"/>
      <p:bldP spid="10276" grpId="0" build="p" autoUpdateAnimBg="0"/>
      <p:bldP spid="10277" grpId="0" build="p" autoUpdateAnimBg="0" advAuto="0"/>
      <p:bldP spid="10278" grpId="0" build="p" autoUpdateAnimBg="0" advAuto="0"/>
      <p:bldP spid="10279" grpId="0" build="p" autoUpdateAnimBg="0" advAuto="0"/>
      <p:bldP spid="10280" grpId="0"/>
      <p:bldP spid="102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10">
            <a:extLst>
              <a:ext uri="{FF2B5EF4-FFF2-40B4-BE49-F238E27FC236}">
                <a16:creationId xmlns:a16="http://schemas.microsoft.com/office/drawing/2014/main" id="{23835215-7872-2EEE-AA94-81F821DEF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835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三、向量的长度和夹角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157C7D14-64B9-F60B-9E61-F886501D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755775"/>
            <a:ext cx="533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长度的定义</a:t>
            </a:r>
            <a:r>
              <a:rPr lang="zh-CN" altLang="en-US"/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/>
              <a:t> 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令</a:t>
            </a:r>
            <a:endParaRPr lang="zh-CN" altLang="en-US"/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9F63CE84-2FCF-BAF8-6EBE-6EDEE1ED8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3051175"/>
          <a:ext cx="63246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120" imgH="291960" progId="Equation.3">
                  <p:embed/>
                </p:oleObj>
              </mc:Choice>
              <mc:Fallback>
                <p:oleObj name="公式" r:id="rId2" imgW="2184120" imgH="291960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9F63CE84-2FCF-BAF8-6EBE-6EDEE1ED8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3051175"/>
                        <a:ext cx="63246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D94AF80E-1276-FE32-715B-009EF094E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396557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||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||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维向量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长度 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或范数 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11297" name="Rectangle 33">
            <a:extLst>
              <a:ext uri="{FF2B5EF4-FFF2-40B4-BE49-F238E27FC236}">
                <a16:creationId xmlns:a16="http://schemas.microsoft.com/office/drawing/2014/main" id="{1E521813-86C6-F8B6-3924-C623CB2BD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5430838"/>
            <a:ext cx="487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向量的长度具有下列性质</a:t>
            </a:r>
            <a:r>
              <a:rPr lang="en-US" altLang="zh-CN"/>
              <a:t>: </a:t>
            </a:r>
          </a:p>
        </p:txBody>
      </p:sp>
      <p:sp>
        <p:nvSpPr>
          <p:cNvPr id="11298" name="Rectangle 34">
            <a:extLst>
              <a:ext uri="{FF2B5EF4-FFF2-40B4-BE49-F238E27FC236}">
                <a16:creationId xmlns:a16="http://schemas.microsoft.com/office/drawing/2014/main" id="{5B629F41-5BE9-418D-4FE8-33747AF3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684713"/>
            <a:ext cx="3324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 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长度的性质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build="p" autoUpdateAnimBg="0"/>
      <p:bldP spid="11277" grpId="0" build="p" autoUpdateAnimBg="0"/>
      <p:bldP spid="11297" grpId="0" build="p" autoUpdateAnimBg="0"/>
      <p:bldP spid="1129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4" name="Rectangle 2058">
            <a:extLst>
              <a:ext uri="{FF2B5EF4-FFF2-40B4-BE49-F238E27FC236}">
                <a16:creationId xmlns:a16="http://schemas.microsoft.com/office/drawing/2014/main" id="{AACC70C1-380D-D3E3-FDA6-804FC63B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33500"/>
            <a:ext cx="77724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(1) 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非负性</a:t>
            </a:r>
            <a:r>
              <a:rPr lang="zh-CN" altLang="en-US" dirty="0"/>
              <a:t>     当</a:t>
            </a:r>
            <a:r>
              <a:rPr lang="zh-CN" altLang="en-US" i="1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 0 </a:t>
            </a:r>
            <a:r>
              <a:rPr lang="zh-CN" altLang="en-US" dirty="0">
                <a:sym typeface="Symbol" panose="05050102010706020507" pitchFamily="18" charset="2"/>
              </a:rPr>
              <a:t>时</a:t>
            </a:r>
            <a:r>
              <a:rPr lang="en-US" altLang="zh-CN" dirty="0">
                <a:sym typeface="Symbol" panose="05050102010706020507" pitchFamily="18" charset="2"/>
              </a:rPr>
              <a:t>, ||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|| &gt; 0;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 </a:t>
            </a:r>
            <a:r>
              <a:rPr lang="zh-CN" altLang="en-US" dirty="0">
                <a:sym typeface="Symbol" panose="05050102010706020507" pitchFamily="18" charset="2"/>
              </a:rPr>
              <a:t>当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= 0 </a:t>
            </a:r>
            <a:r>
              <a:rPr lang="zh-CN" altLang="zh-CN" dirty="0">
                <a:sym typeface="Symbol" panose="05050102010706020507" pitchFamily="18" charset="2"/>
              </a:rPr>
              <a:t>时,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zh-CN" dirty="0">
                <a:sym typeface="Symbol" panose="05050102010706020507" pitchFamily="18" charset="2"/>
              </a:rPr>
              <a:t>||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en-US" altLang="zh-CN" dirty="0">
                <a:sym typeface="Symbol" panose="05050102010706020507" pitchFamily="18" charset="2"/>
              </a:rPr>
              <a:t>|| = 0.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(2)   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齐次性</a:t>
            </a:r>
            <a:r>
              <a:rPr lang="zh-CN" altLang="en-US" dirty="0"/>
              <a:t>    </a:t>
            </a:r>
            <a:r>
              <a:rPr lang="en-US" altLang="zh-CN" dirty="0"/>
              <a:t>|| </a:t>
            </a:r>
            <a:r>
              <a:rPr lang="en-US" altLang="zh-CN" b="0" i="1" dirty="0"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|| = |</a:t>
            </a:r>
            <a:r>
              <a:rPr lang="en-US" altLang="zh-CN" b="0" i="1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| ||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|| ;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(3)   </a:t>
            </a:r>
            <a:r>
              <a:rPr lang="zh-CN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三角不等式</a:t>
            </a:r>
            <a:r>
              <a:rPr lang="zh-CN" altLang="zh-CN" dirty="0">
                <a:sym typeface="Symbol" panose="05050102010706020507" pitchFamily="18" charset="2"/>
              </a:rPr>
              <a:t>    || </a:t>
            </a:r>
            <a:r>
              <a:rPr lang="en-US" altLang="zh-CN" i="1" dirty="0">
                <a:sym typeface="Symbol" panose="05050102010706020507" pitchFamily="18" charset="2"/>
              </a:rPr>
              <a:t>x + y</a:t>
            </a:r>
            <a:r>
              <a:rPr lang="en-US" altLang="zh-CN" dirty="0">
                <a:sym typeface="Symbol" panose="05050102010706020507" pitchFamily="18" charset="2"/>
              </a:rPr>
              <a:t> ||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≤</a:t>
            </a:r>
            <a:r>
              <a:rPr lang="en-US" altLang="zh-CN" dirty="0">
                <a:sym typeface="Symbol" panose="05050102010706020507" pitchFamily="18" charset="2"/>
              </a:rPr>
              <a:t> ||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|| + || 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||.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</a:t>
            </a:r>
            <a:r>
              <a:rPr lang="zh-CN" altLang="en-US" dirty="0">
                <a:sym typeface="Symbol" panose="05050102010706020507" pitchFamily="18" charset="2"/>
              </a:rPr>
              <a:t>当 </a:t>
            </a:r>
            <a:r>
              <a:rPr lang="en-US" altLang="zh-CN" dirty="0">
                <a:sym typeface="Symbol" panose="05050102010706020507" pitchFamily="18" charset="2"/>
              </a:rPr>
              <a:t>||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|| = 1 </a:t>
            </a:r>
            <a:r>
              <a:rPr lang="zh-CN" altLang="en-US" dirty="0">
                <a:sym typeface="Symbol" panose="05050102010706020507" pitchFamily="18" charset="2"/>
              </a:rPr>
              <a:t>时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称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单位向量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1157</TotalTime>
  <Words>1474</Words>
  <Application>Microsoft Office PowerPoint</Application>
  <PresentationFormat>全屏显示(4:3)</PresentationFormat>
  <Paragraphs>149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公式</vt:lpstr>
      <vt:lpstr>演示文稿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159</cp:revision>
  <dcterms:created xsi:type="dcterms:W3CDTF">2007-02-06T02:29:02Z</dcterms:created>
  <dcterms:modified xsi:type="dcterms:W3CDTF">2022-11-28T00:24:28Z</dcterms:modified>
</cp:coreProperties>
</file>