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17"/>
  </p:notesMasterIdLst>
  <p:sldIdLst>
    <p:sldId id="1300" r:id="rId3"/>
    <p:sldId id="277" r:id="rId4"/>
    <p:sldId id="256" r:id="rId5"/>
    <p:sldId id="1326" r:id="rId6"/>
    <p:sldId id="257" r:id="rId7"/>
    <p:sldId id="258" r:id="rId8"/>
    <p:sldId id="259" r:id="rId9"/>
    <p:sldId id="260" r:id="rId10"/>
    <p:sldId id="261" r:id="rId11"/>
    <p:sldId id="1327" r:id="rId12"/>
    <p:sldId id="1328" r:id="rId13"/>
    <p:sldId id="267" r:id="rId14"/>
    <p:sldId id="271" r:id="rId15"/>
    <p:sldId id="1323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95874" autoAdjust="0"/>
  </p:normalViewPr>
  <p:slideViewPr>
    <p:cSldViewPr>
      <p:cViewPr varScale="1">
        <p:scale>
          <a:sx n="100" d="100"/>
          <a:sy n="100" d="100"/>
        </p:scale>
        <p:origin x="97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962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836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25400"/>
            <a:ext cx="5708054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dirty="0"/>
              <a:t>5.6 </a:t>
            </a:r>
            <a:r>
              <a:rPr kumimoji="0" lang="zh-CN" altLang="en-US" sz="2800" b="0" dirty="0"/>
              <a:t>用配方法化二次型成标准形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338632"/>
            <a:ext cx="66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/14</a:t>
            </a:r>
            <a:r>
              <a:rPr lang="zh-CN" altLang="en-US" sz="2800" b="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7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614" y="1353742"/>
            <a:ext cx="9148613" cy="3371402"/>
          </a:xfrm>
          <a:prstGeom prst="rect">
            <a:avLst/>
          </a:prstGeom>
          <a:solidFill>
            <a:srgbClr val="6F1B6A"/>
          </a:solidFill>
          <a:ln w="9525">
            <a:solidFill>
              <a:schemeClr val="tx1">
                <a:alpha val="0"/>
              </a:schemeClr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-27384"/>
            <a:ext cx="9143999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73C2613-10BD-4F17-9580-8A67AF7B6655}"/>
              </a:ext>
            </a:extLst>
          </p:cNvPr>
          <p:cNvSpPr txBox="1">
            <a:spLocks/>
          </p:cNvSpPr>
          <p:nvPr/>
        </p:nvSpPr>
        <p:spPr bwMode="auto">
          <a:xfrm>
            <a:off x="499517" y="1820853"/>
            <a:ext cx="8136904" cy="130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5.6</a:t>
            </a:r>
            <a:r>
              <a:rPr kumimoji="0" lang="zh-CN" altLang="en-US" sz="4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用配方法化二次型成标准形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AD3C3723-0ECC-409E-BE85-0CF2105F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305826" cy="12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8DBE74-948D-48B2-83D1-0E4B650126EA}"/>
              </a:ext>
            </a:extLst>
          </p:cNvPr>
          <p:cNvSpPr txBox="1"/>
          <p:nvPr/>
        </p:nvSpPr>
        <p:spPr>
          <a:xfrm>
            <a:off x="3724217" y="33906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闵文文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51BA43-58B4-4F4A-B6F4-0270A0D1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2" y="4725144"/>
            <a:ext cx="9152062" cy="21328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59FDD1-0C6A-4953-AAC3-6B97340A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2178"/>
            <a:ext cx="3073514" cy="12806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87484-91A9-4631-BF13-2784270E4C8D}"/>
              </a:ext>
            </a:extLst>
          </p:cNvPr>
          <p:cNvSpPr txBox="1"/>
          <p:nvPr/>
        </p:nvSpPr>
        <p:spPr>
          <a:xfrm>
            <a:off x="2394922" y="39754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云南大学，信息学院，副教授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401FA5-8F05-69AD-40FC-568FC05C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956781" cy="10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ECA3EA-4CE5-EE59-554E-9B13F8AE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AC190E8-36CC-4458-80FA-D218E44B147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Tm="487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53E5C2F-2950-AB6A-6236-154A90E99983}"/>
              </a:ext>
            </a:extLst>
          </p:cNvPr>
          <p:cNvSpPr txBox="1"/>
          <p:nvPr/>
        </p:nvSpPr>
        <p:spPr>
          <a:xfrm>
            <a:off x="256635" y="1431940"/>
            <a:ext cx="8522210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         给定一个二次型，用一个可逆线性变换将该二次型化为标准型，如下面的二次型矩阵：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69835F-4CF3-62C0-4A77-24AEDCBAE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80928"/>
            <a:ext cx="7812360" cy="10886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993DC4-A725-9AAC-DFDD-44F7D66001E5}"/>
              </a:ext>
            </a:extLst>
          </p:cNvPr>
          <p:cNvSpPr txBox="1"/>
          <p:nvPr/>
        </p:nvSpPr>
        <p:spPr>
          <a:xfrm>
            <a:off x="359346" y="908720"/>
            <a:ext cx="5544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求任意二次型矩阵的合同变换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BAEB6B-299B-3C24-9ECC-7214D0B783CC}"/>
              </a:ext>
            </a:extLst>
          </p:cNvPr>
          <p:cNvSpPr txBox="1"/>
          <p:nvPr/>
        </p:nvSpPr>
        <p:spPr>
          <a:xfrm>
            <a:off x="32167" y="6381328"/>
            <a:ext cx="84128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看视频学习：</a:t>
            </a:r>
            <a:endParaRPr lang="en-US" altLang="zh-CN" sz="1100" dirty="0"/>
          </a:p>
          <a:p>
            <a:r>
              <a:rPr lang="en-US" altLang="zh-CN" sz="1100" dirty="0"/>
              <a:t>B</a:t>
            </a:r>
            <a:r>
              <a:rPr lang="zh-CN" altLang="en-US" sz="1100" dirty="0"/>
              <a:t>站网址 </a:t>
            </a:r>
            <a:r>
              <a:rPr lang="en-US" altLang="zh-CN" sz="1100" dirty="0"/>
              <a:t>https://www.bilibili.com/video/BV1iy4y1q75V/?spm_id_from=333.999.0.0&amp;vd_source=f4e75d6f4cad85447ae34212358f1218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738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CCEED9-ED21-0C00-E2B4-57E6D90C4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5" y="1014168"/>
            <a:ext cx="8136904" cy="20342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734D73-E7A6-80D8-981F-06EADD17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01008"/>
            <a:ext cx="8136904" cy="26917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9F5334-84BC-7F88-8AC6-EC305EC926E4}"/>
              </a:ext>
            </a:extLst>
          </p:cNvPr>
          <p:cNvSpPr txBox="1"/>
          <p:nvPr/>
        </p:nvSpPr>
        <p:spPr>
          <a:xfrm>
            <a:off x="32167" y="6381328"/>
            <a:ext cx="84128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看视频学习：</a:t>
            </a:r>
            <a:endParaRPr lang="en-US" altLang="zh-CN" sz="1100" dirty="0"/>
          </a:p>
          <a:p>
            <a:r>
              <a:rPr lang="en-US" altLang="zh-CN" sz="1100" dirty="0"/>
              <a:t>B</a:t>
            </a:r>
            <a:r>
              <a:rPr lang="zh-CN" altLang="en-US" sz="1100" dirty="0"/>
              <a:t>站网址 </a:t>
            </a:r>
            <a:r>
              <a:rPr lang="en-US" altLang="zh-CN" sz="1100" dirty="0"/>
              <a:t>https://www.bilibili.com/video/BV1iy4y1q75V/?spm_id_from=333.999.0.0&amp;vd_source=f4e75d6f4cad85447ae34212358f1218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30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Text Box 10">
            <a:extLst>
              <a:ext uri="{FF2B5EF4-FFF2-40B4-BE49-F238E27FC236}">
                <a16:creationId xmlns:a16="http://schemas.microsoft.com/office/drawing/2014/main" id="{609F9985-18C4-EEF3-14B0-DC30A545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8200"/>
            <a:ext cx="78486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/>
              <a:t>    </a:t>
            </a:r>
            <a:r>
              <a:rPr lang="zh-CN" altLang="en-US" dirty="0"/>
              <a:t>用初等变换法将二次型化为标准形</a:t>
            </a:r>
            <a:r>
              <a:rPr lang="en-US" altLang="zh-CN" dirty="0"/>
              <a:t>, 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并求出所用的线性变换</a:t>
            </a:r>
            <a:r>
              <a:rPr lang="en-US" altLang="zh-CN" dirty="0"/>
              <a:t>.</a:t>
            </a:r>
          </a:p>
        </p:txBody>
      </p:sp>
      <p:graphicFrame>
        <p:nvGraphicFramePr>
          <p:cNvPr id="18443" name="Object 11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CDBDA406-25A5-DD37-D2B8-CF0A0F2A2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2409825"/>
          <a:ext cx="5708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680" imgH="228600" progId="Equation.3">
                  <p:embed/>
                </p:oleObj>
              </mc:Choice>
              <mc:Fallback>
                <p:oleObj name="Equation" r:id="rId2" imgW="2209680" imgH="228600" progId="Equation.3">
                  <p:embed/>
                  <p:pic>
                    <p:nvPicPr>
                      <p:cNvPr id="18443" name="Object 11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CDBDA406-25A5-DD37-D2B8-CF0A0F2A2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409825"/>
                        <a:ext cx="5708650" cy="6858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32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B32F842-E62B-A04A-A40C-1550C7C0E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284538"/>
          <a:ext cx="5762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4" imgW="4517087" imgH="3387844" progId="PowerPoint.Show.8">
                  <p:embed/>
                </p:oleObj>
              </mc:Choice>
              <mc:Fallback>
                <p:oleObj name="演示文稿" r:id="rId4" imgW="4517087" imgH="3387844" progId="PowerPoint.Show.8">
                  <p:embed/>
                  <p:pic>
                    <p:nvPicPr>
                      <p:cNvPr id="18464" name="Object 32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CB32F842-E62B-A04A-A40C-1550C7C0E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507" t="47882" r="75191" b="42653"/>
                      <a:stretch>
                        <a:fillRect/>
                      </a:stretch>
                    </p:blipFill>
                    <p:spPr bwMode="auto">
                      <a:xfrm>
                        <a:off x="1258888" y="3284538"/>
                        <a:ext cx="5762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65" name="Picture 33">
            <a:extLst>
              <a:ext uri="{FF2B5EF4-FFF2-40B4-BE49-F238E27FC236}">
                <a16:creationId xmlns:a16="http://schemas.microsoft.com/office/drawing/2014/main" id="{018C0361-D8E5-A155-6B26-685CFF68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527425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40" name="Object 12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90435211-4A90-CC35-D30B-ED7017F89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025" y="2085975"/>
          <a:ext cx="705485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30240" imgH="482400" progId="Equation.3">
                  <p:embed/>
                </p:oleObj>
              </mc:Choice>
              <mc:Fallback>
                <p:oleObj name="Equation" r:id="rId2" imgW="2730240" imgH="482400" progId="Equation.3">
                  <p:embed/>
                  <p:pic>
                    <p:nvPicPr>
                      <p:cNvPr id="22540" name="Object 12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90435211-4A90-CC35-D30B-ED7017F899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2085975"/>
                        <a:ext cx="7054850" cy="144303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>
            <a:extLst>
              <a:ext uri="{FF2B5EF4-FFF2-40B4-BE49-F238E27FC236}">
                <a16:creationId xmlns:a16="http://schemas.microsoft.com/office/drawing/2014/main" id="{3D8B5220-DB8A-D9D2-1205-08BD100A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14388"/>
            <a:ext cx="784860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dirty="0"/>
              <a:t>   </a:t>
            </a:r>
            <a:r>
              <a:rPr lang="zh-CN" altLang="en-US" dirty="0"/>
              <a:t>用初等变换法将二次型化为标准形</a:t>
            </a:r>
            <a:r>
              <a:rPr lang="en-US" altLang="zh-CN" dirty="0"/>
              <a:t>, 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并求出所用的线性变换</a:t>
            </a:r>
            <a:r>
              <a:rPr lang="en-US" altLang="zh-CN" dirty="0"/>
              <a:t>.</a:t>
            </a:r>
          </a:p>
        </p:txBody>
      </p:sp>
      <p:graphicFrame>
        <p:nvGraphicFramePr>
          <p:cNvPr id="22561" name="Object 33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2E6EBE0-ED64-929F-C856-C544D3EB8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3573463"/>
          <a:ext cx="5762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4" imgW="4517087" imgH="3387844" progId="PowerPoint.Show.8">
                  <p:embed/>
                </p:oleObj>
              </mc:Choice>
              <mc:Fallback>
                <p:oleObj name="演示文稿" r:id="rId4" imgW="4517087" imgH="3387844" progId="PowerPoint.Show.8">
                  <p:embed/>
                  <p:pic>
                    <p:nvPicPr>
                      <p:cNvPr id="22561" name="Object 33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62E6EBE0-ED64-929F-C856-C544D3EB8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347" t="48947" r="78351" b="42651"/>
                      <a:stretch>
                        <a:fillRect/>
                      </a:stretch>
                    </p:blipFill>
                    <p:spPr bwMode="auto">
                      <a:xfrm>
                        <a:off x="1260475" y="3573463"/>
                        <a:ext cx="5762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62" name="Picture 34">
            <a:extLst>
              <a:ext uri="{FF2B5EF4-FFF2-40B4-BE49-F238E27FC236}">
                <a16:creationId xmlns:a16="http://schemas.microsoft.com/office/drawing/2014/main" id="{51952CE1-93B1-CFF6-F7D9-D5D4D8AA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3749675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49555F-EF78-FF58-B567-7E1BCF249325}"/>
              </a:ext>
            </a:extLst>
          </p:cNvPr>
          <p:cNvSpPr txBox="1"/>
          <p:nvPr/>
        </p:nvSpPr>
        <p:spPr>
          <a:xfrm>
            <a:off x="3784765" y="3105834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41200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1027">
            <a:hlinkClick r:id="rId2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3F25638A-CB66-F74B-1538-E24FE3DED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779838"/>
            <a:ext cx="14478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配方法</a:t>
            </a:r>
          </a:p>
        </p:txBody>
      </p:sp>
      <p:sp>
        <p:nvSpPr>
          <p:cNvPr id="30724" name="Text Box 1028">
            <a:extLst>
              <a:ext uri="{FF2B5EF4-FFF2-40B4-BE49-F238E27FC236}">
                <a16:creationId xmlns:a16="http://schemas.microsoft.com/office/drawing/2014/main" id="{0F378A94-E22E-046D-CD25-F19D76D09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714625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主要内容</a:t>
            </a:r>
          </a:p>
        </p:txBody>
      </p:sp>
      <p:sp>
        <p:nvSpPr>
          <p:cNvPr id="30726" name="Text Box 1030">
            <a:hlinkClick r:id="rId3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F4A6D6BB-FEA5-63D2-3F8B-B7EC9D874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4710113"/>
            <a:ext cx="214312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初等变换法</a:t>
            </a:r>
          </a:p>
        </p:txBody>
      </p:sp>
      <p:sp>
        <p:nvSpPr>
          <p:cNvPr id="30731" name="Text Box 1035">
            <a:extLst>
              <a:ext uri="{FF2B5EF4-FFF2-40B4-BE49-F238E27FC236}">
                <a16:creationId xmlns:a16="http://schemas.microsoft.com/office/drawing/2014/main" id="{B43A4FE6-CE33-7415-0A5B-EC1152DE5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46150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第六节  用配方法化二次型成标准形</a:t>
            </a:r>
          </a:p>
        </p:txBody>
      </p:sp>
      <p:pic>
        <p:nvPicPr>
          <p:cNvPr id="30733" name="Picture 1037">
            <a:extLst>
              <a:ext uri="{FF2B5EF4-FFF2-40B4-BE49-F238E27FC236}">
                <a16:creationId xmlns:a16="http://schemas.microsoft.com/office/drawing/2014/main" id="{465124E8-A348-43BE-27A6-B3D79A275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3919538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4" name="Picture 1038">
            <a:extLst>
              <a:ext uri="{FF2B5EF4-FFF2-40B4-BE49-F238E27FC236}">
                <a16:creationId xmlns:a16="http://schemas.microsoft.com/office/drawing/2014/main" id="{2F112849-B2DC-BEBD-5006-F2C410937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484346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Text Box 3085">
            <a:extLst>
              <a:ext uri="{FF2B5EF4-FFF2-40B4-BE49-F238E27FC236}">
                <a16:creationId xmlns:a16="http://schemas.microsoft.com/office/drawing/2014/main" id="{FA10A00B-26C5-2C8D-8584-70EE72F89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和初等变换法</a:t>
            </a:r>
            <a:r>
              <a:rPr lang="en-US" altLang="zh-CN" u="sng" dirty="0"/>
              <a:t>. </a:t>
            </a:r>
          </a:p>
        </p:txBody>
      </p:sp>
      <p:sp>
        <p:nvSpPr>
          <p:cNvPr id="7200" name="Rectangle 3104">
            <a:extLst>
              <a:ext uri="{FF2B5EF4-FFF2-40B4-BE49-F238E27FC236}">
                <a16:creationId xmlns:a16="http://schemas.microsoft.com/office/drawing/2014/main" id="{81E50CD4-08BF-E7BF-8FC0-EAE744B2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1371600"/>
            <a:ext cx="712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用正交变换化二次型成标准形</a:t>
            </a:r>
            <a:r>
              <a:rPr lang="en-US" altLang="zh-CN" dirty="0"/>
              <a:t>, </a:t>
            </a:r>
            <a:r>
              <a:rPr lang="zh-CN" altLang="en-US" dirty="0"/>
              <a:t>具有保持几</a:t>
            </a:r>
          </a:p>
        </p:txBody>
      </p:sp>
      <p:sp>
        <p:nvSpPr>
          <p:cNvPr id="7201" name="Rectangle 3105">
            <a:extLst>
              <a:ext uri="{FF2B5EF4-FFF2-40B4-BE49-F238E27FC236}">
                <a16:creationId xmlns:a16="http://schemas.microsoft.com/office/drawing/2014/main" id="{611BF7B6-BB65-9992-8584-C261ACC2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3448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何形状不变的优点</a:t>
            </a:r>
            <a:r>
              <a:rPr lang="en-US" altLang="zh-CN"/>
              <a:t>. </a:t>
            </a:r>
          </a:p>
        </p:txBody>
      </p:sp>
      <p:sp>
        <p:nvSpPr>
          <p:cNvPr id="7202" name="Rectangle 3106">
            <a:extLst>
              <a:ext uri="{FF2B5EF4-FFF2-40B4-BE49-F238E27FC236}">
                <a16:creationId xmlns:a16="http://schemas.microsoft.com/office/drawing/2014/main" id="{49DCD4EB-D5D1-F844-4B43-3CA16A265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057400"/>
            <a:ext cx="481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如果不限于用正交变换</a:t>
            </a:r>
            <a:r>
              <a:rPr lang="en-US" altLang="zh-CN" dirty="0"/>
              <a:t>, </a:t>
            </a:r>
            <a:r>
              <a:rPr lang="zh-CN" altLang="en-US" dirty="0"/>
              <a:t>那么</a:t>
            </a:r>
          </a:p>
        </p:txBody>
      </p:sp>
      <p:sp>
        <p:nvSpPr>
          <p:cNvPr id="7203" name="Rectangle 3107">
            <a:extLst>
              <a:ext uri="{FF2B5EF4-FFF2-40B4-BE49-F238E27FC236}">
                <a16:creationId xmlns:a16="http://schemas.microsoft.com/office/drawing/2014/main" id="{2507FDFA-2C0C-BE92-2FDE-8B323CB1C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81288"/>
            <a:ext cx="775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还可以有多种方法</a:t>
            </a:r>
            <a:r>
              <a:rPr lang="en-US" altLang="zh-CN"/>
              <a:t>(</a:t>
            </a:r>
            <a:r>
              <a:rPr lang="zh-CN" altLang="en-US"/>
              <a:t>对应有多个可逆的线性变换</a:t>
            </a:r>
            <a:r>
              <a:rPr lang="en-US" altLang="zh-CN"/>
              <a:t>)</a:t>
            </a:r>
          </a:p>
        </p:txBody>
      </p:sp>
      <p:sp>
        <p:nvSpPr>
          <p:cNvPr id="7204" name="Rectangle 3108">
            <a:extLst>
              <a:ext uri="{FF2B5EF4-FFF2-40B4-BE49-F238E27FC236}">
                <a16:creationId xmlns:a16="http://schemas.microsoft.com/office/drawing/2014/main" id="{BC48BE65-D820-738A-A6E9-5857E09AE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67088"/>
            <a:ext cx="3803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highlight>
                  <a:srgbClr val="FFFF00"/>
                </a:highlight>
              </a:rPr>
              <a:t>把二次型化成标准形</a:t>
            </a:r>
            <a:r>
              <a:rPr lang="en-US" altLang="zh-CN" dirty="0"/>
              <a:t>. 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05" name="Rectangle 3109">
            <a:extLst>
              <a:ext uri="{FF2B5EF4-FFF2-40B4-BE49-F238E27FC236}">
                <a16:creationId xmlns:a16="http://schemas.microsoft.com/office/drawing/2014/main" id="{C9FBA9C6-9383-00D9-BEDF-B524695B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3348038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这里介绍</a:t>
            </a:r>
            <a:r>
              <a:rPr lang="zh-CN" altLang="en-US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拉格朗日配方法</a:t>
            </a:r>
          </a:p>
        </p:txBody>
      </p:sp>
      <p:sp>
        <p:nvSpPr>
          <p:cNvPr id="7206" name="Rectangle 3110">
            <a:extLst>
              <a:ext uri="{FF2B5EF4-FFF2-40B4-BE49-F238E27FC236}">
                <a16:creationId xmlns:a16="http://schemas.microsoft.com/office/drawing/2014/main" id="{1C8C1A6E-7583-8D8E-5610-CCAD4A331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4052888"/>
            <a:ext cx="4959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下面举例来说明这两种方法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build="p" autoUpdateAnimBg="0" advAuto="0"/>
      <p:bldP spid="7200" grpId="0" build="p" autoUpdateAnimBg="0"/>
      <p:bldP spid="7201" grpId="0" build="p" autoUpdateAnimBg="0" advAuto="0"/>
      <p:bldP spid="7202" grpId="0" build="p" autoUpdateAnimBg="0"/>
      <p:bldP spid="7203" grpId="0" build="p" autoUpdateAnimBg="0" advAuto="0"/>
      <p:bldP spid="7204" grpId="0" build="p" autoUpdateAnimBg="0" advAuto="0"/>
      <p:bldP spid="7205" grpId="0" build="p" autoUpdateAnimBg="0"/>
      <p:bldP spid="720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53FBE8A-0B60-08C6-71B8-C43A5104B37B}"/>
              </a:ext>
            </a:extLst>
          </p:cNvPr>
          <p:cNvSpPr txBox="1"/>
          <p:nvPr/>
        </p:nvSpPr>
        <p:spPr>
          <a:xfrm>
            <a:off x="370270" y="1556792"/>
            <a:ext cx="8522210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         给定一个二次型，用一个可逆线性变换将该二次型化为标准型，如下面的二次型矩阵：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08C76C-2B64-0389-99A4-D64F17C4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47598"/>
            <a:ext cx="7812360" cy="10886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5A3819-8DEC-02CE-B3BA-A3DD11CE0617}"/>
              </a:ext>
            </a:extLst>
          </p:cNvPr>
          <p:cNvSpPr txBox="1"/>
          <p:nvPr/>
        </p:nvSpPr>
        <p:spPr>
          <a:xfrm>
            <a:off x="359346" y="908720"/>
            <a:ext cx="5544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求任意二次型矩阵的合同变换</a:t>
            </a:r>
          </a:p>
        </p:txBody>
      </p:sp>
    </p:spTree>
    <p:extLst>
      <p:ext uri="{BB962C8B-B14F-4D97-AF65-F5344CB8AC3E}">
        <p14:creationId xmlns:p14="http://schemas.microsoft.com/office/powerpoint/2010/main" val="19428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10">
            <a:extLst>
              <a:ext uri="{FF2B5EF4-FFF2-40B4-BE49-F238E27FC236}">
                <a16:creationId xmlns:a16="http://schemas.microsoft.com/office/drawing/2014/main" id="{E5BE9592-F1A0-FA44-3F4E-FC66A3F76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744663"/>
            <a:ext cx="449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r>
              <a:rPr lang="en-US" altLang="zh-CN"/>
              <a:t>    </a:t>
            </a:r>
            <a:r>
              <a:rPr lang="zh-CN" altLang="en-US"/>
              <a:t>用配方法化二次型</a:t>
            </a:r>
          </a:p>
        </p:txBody>
      </p:sp>
      <p:graphicFrame>
        <p:nvGraphicFramePr>
          <p:cNvPr id="8203" name="Object 11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4911603E-4D65-5F5B-7EDA-6DF174670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5338" y="2532063"/>
          <a:ext cx="56753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228600" progId="Equation.3">
                  <p:embed/>
                </p:oleObj>
              </mc:Choice>
              <mc:Fallback>
                <p:oleObj name="Equation" r:id="rId2" imgW="2197080" imgH="228600" progId="Equation.3">
                  <p:embed/>
                  <p:pic>
                    <p:nvPicPr>
                      <p:cNvPr id="8203" name="Object 11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4911603E-4D65-5F5B-7EDA-6DF174670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532063"/>
                        <a:ext cx="5675312" cy="6858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>
            <a:extLst>
              <a:ext uri="{FF2B5EF4-FFF2-40B4-BE49-F238E27FC236}">
                <a16:creationId xmlns:a16="http://schemas.microsoft.com/office/drawing/2014/main" id="{C65E49FD-2119-4024-C009-81544AF7D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3446463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成标准形</a:t>
            </a:r>
            <a:r>
              <a:rPr lang="en-US" altLang="zh-CN"/>
              <a:t>, </a:t>
            </a:r>
            <a:r>
              <a:rPr lang="zh-CN" altLang="en-US"/>
              <a:t>并求所用的变换矩阵</a:t>
            </a:r>
            <a:r>
              <a:rPr lang="en-US" altLang="zh-CN"/>
              <a:t>.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2BB06FE3-567F-D52B-05D9-60A26F229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4313238"/>
            <a:ext cx="8329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 </a:t>
            </a:r>
            <a:r>
              <a:rPr lang="zh-CN" altLang="en-US"/>
              <a:t>   由于二次型中没有变量的平方项</a:t>
            </a:r>
            <a:r>
              <a:rPr lang="en-US" altLang="zh-CN"/>
              <a:t>, </a:t>
            </a:r>
            <a:r>
              <a:rPr lang="zh-CN" altLang="en-US"/>
              <a:t>故针对某个</a:t>
            </a:r>
          </a:p>
        </p:txBody>
      </p:sp>
      <p:sp>
        <p:nvSpPr>
          <p:cNvPr id="8224" name="Rectangle 32">
            <a:extLst>
              <a:ext uri="{FF2B5EF4-FFF2-40B4-BE49-F238E27FC236}">
                <a16:creationId xmlns:a16="http://schemas.microsoft.com/office/drawing/2014/main" id="{41A2544A-52EA-19FA-BC9A-5BCA82354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8" y="5718175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变量的平方项</a:t>
            </a:r>
            <a:r>
              <a:rPr lang="en-US" altLang="zh-CN"/>
              <a:t>:</a:t>
            </a:r>
          </a:p>
        </p:txBody>
      </p:sp>
      <p:sp>
        <p:nvSpPr>
          <p:cNvPr id="8225" name="Rectangle 33">
            <a:extLst>
              <a:ext uri="{FF2B5EF4-FFF2-40B4-BE49-F238E27FC236}">
                <a16:creationId xmlns:a16="http://schemas.microsoft.com/office/drawing/2014/main" id="{3FBCE569-9EF0-C08E-C5FE-A6887797F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8" y="5046663"/>
            <a:ext cx="901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交叉乘积项</a:t>
            </a:r>
            <a:r>
              <a:rPr lang="en-US" altLang="zh-CN"/>
              <a:t>,  </a:t>
            </a:r>
            <a:r>
              <a:rPr lang="zh-CN" altLang="en-US"/>
              <a:t>如 </a:t>
            </a:r>
            <a:r>
              <a:rPr lang="en-US" altLang="zh-CN"/>
              <a:t>2</a:t>
            </a:r>
            <a:r>
              <a:rPr lang="en-US" altLang="zh-CN" b="0" i="1"/>
              <a:t>x</a:t>
            </a:r>
            <a:r>
              <a:rPr lang="en-US" altLang="zh-CN" baseline="-25000"/>
              <a:t>1</a:t>
            </a:r>
            <a:r>
              <a:rPr lang="en-US" altLang="zh-CN" b="0" i="1"/>
              <a:t>x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作如下的可逆的线性变换以产生</a:t>
            </a:r>
          </a:p>
        </p:txBody>
      </p:sp>
      <p:sp>
        <p:nvSpPr>
          <p:cNvPr id="8226" name="Rectangle 34">
            <a:extLst>
              <a:ext uri="{FF2B5EF4-FFF2-40B4-BE49-F238E27FC236}">
                <a16:creationId xmlns:a16="http://schemas.microsoft.com/office/drawing/2014/main" id="{90A418A0-EB13-5B73-30B5-490D2113D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765175"/>
            <a:ext cx="2836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一、配方法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 build="p" autoUpdateAnimBg="0"/>
      <p:bldP spid="8224" grpId="0" build="p" autoUpdateAnimBg="0" advAuto="0"/>
      <p:bldP spid="8225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7" name="Object 11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52740BF9-1D0A-8E0A-4652-A29B4EFD2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8775" y="692150"/>
          <a:ext cx="39052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711000" progId="Equation.3">
                  <p:embed/>
                </p:oleObj>
              </mc:Choice>
              <mc:Fallback>
                <p:oleObj name="Equation" r:id="rId2" imgW="1841400" imgH="711000" progId="Equation.3">
                  <p:embed/>
                  <p:pic>
                    <p:nvPicPr>
                      <p:cNvPr id="9227" name="Object 11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52740BF9-1D0A-8E0A-4652-A29B4EFD2A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692150"/>
                        <a:ext cx="3905250" cy="190023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>
            <a:extLst>
              <a:ext uri="{FF2B5EF4-FFF2-40B4-BE49-F238E27FC236}">
                <a16:creationId xmlns:a16="http://schemas.microsoft.com/office/drawing/2014/main" id="{59CF6F9D-A7A5-80B2-2B1A-022DF8D04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58603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则原二次型变为</a:t>
            </a:r>
          </a:p>
        </p:txBody>
      </p:sp>
      <p:graphicFrame>
        <p:nvGraphicFramePr>
          <p:cNvPr id="9229" name="Object 13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410A4807-3F18-0477-744E-62E6E3578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181350"/>
          <a:ext cx="7113588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482400" progId="Equation.3">
                  <p:embed/>
                </p:oleObj>
              </mc:Choice>
              <mc:Fallback>
                <p:oleObj name="Equation" r:id="rId4" imgW="3149280" imgH="482400" progId="Equation.3">
                  <p:embed/>
                  <p:pic>
                    <p:nvPicPr>
                      <p:cNvPr id="9229" name="Object 13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410A4807-3F18-0477-744E-62E6E3578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81350"/>
                        <a:ext cx="7113588" cy="1268413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>
            <a:extLst>
              <a:ext uri="{FF2B5EF4-FFF2-40B4-BE49-F238E27FC236}">
                <a16:creationId xmlns:a16="http://schemas.microsoft.com/office/drawing/2014/main" id="{038ADB83-B58A-7E43-847C-907CDBAFA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4476750"/>
            <a:ext cx="901541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由于新变量的二次型中含有平方项</a:t>
            </a:r>
            <a:r>
              <a:rPr lang="en-US" altLang="zh-CN"/>
              <a:t>, </a:t>
            </a:r>
            <a:r>
              <a:rPr lang="zh-CN" altLang="en-US"/>
              <a:t>如 </a:t>
            </a:r>
            <a:r>
              <a:rPr lang="en-US" altLang="zh-CN" b="0" i="1"/>
              <a:t>y</a:t>
            </a:r>
            <a:r>
              <a:rPr lang="en-US" altLang="zh-CN" baseline="-25000"/>
              <a:t>1</a:t>
            </a:r>
            <a:r>
              <a:rPr lang="en-US" altLang="zh-CN" baseline="30000"/>
              <a:t>2</a:t>
            </a:r>
            <a:r>
              <a:rPr lang="en-US" altLang="zh-CN"/>
              <a:t> </a:t>
            </a:r>
            <a:r>
              <a:rPr lang="zh-CN" altLang="en-US"/>
              <a:t>或 </a:t>
            </a:r>
            <a:r>
              <a:rPr lang="en-US" altLang="zh-CN" b="0" i="1"/>
              <a:t>y</a:t>
            </a:r>
            <a:r>
              <a:rPr lang="en-US" altLang="zh-CN" baseline="-25000"/>
              <a:t>2</a:t>
            </a:r>
            <a:r>
              <a:rPr lang="en-US" altLang="zh-CN" baseline="30000"/>
              <a:t>2</a:t>
            </a:r>
            <a:r>
              <a:rPr lang="en-US" altLang="zh-CN"/>
              <a:t> , </a:t>
            </a:r>
            <a:r>
              <a:rPr lang="zh-CN" altLang="en-US"/>
              <a:t>并注意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到</a:t>
            </a:r>
            <a:r>
              <a:rPr lang="en-US" altLang="zh-CN"/>
              <a:t>, </a:t>
            </a:r>
            <a:r>
              <a:rPr lang="zh-CN" altLang="en-US"/>
              <a:t>二次型中除 </a:t>
            </a:r>
            <a:r>
              <a:rPr lang="en-US" altLang="zh-CN" b="0" i="1"/>
              <a:t>y</a:t>
            </a:r>
            <a:r>
              <a:rPr lang="en-US" altLang="zh-CN" baseline="-25000"/>
              <a:t>2</a:t>
            </a:r>
            <a:r>
              <a:rPr lang="en-US" altLang="zh-CN" baseline="30000"/>
              <a:t>2</a:t>
            </a:r>
            <a:r>
              <a:rPr lang="en-US" altLang="zh-CN"/>
              <a:t> </a:t>
            </a:r>
            <a:r>
              <a:rPr lang="zh-CN" altLang="en-US"/>
              <a:t>外其他项中不含变量 </a:t>
            </a:r>
            <a:r>
              <a:rPr lang="en-US" altLang="zh-CN" b="0" i="1"/>
              <a:t>y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zh-CN" altLang="en-US"/>
              <a:t>所以</a:t>
            </a:r>
            <a:r>
              <a:rPr lang="en-US" altLang="zh-CN"/>
              <a:t>,</a:t>
            </a:r>
            <a:r>
              <a:rPr lang="zh-CN" altLang="en-US"/>
              <a:t>将所有</a:t>
            </a:r>
          </a:p>
        </p:txBody>
      </p:sp>
      <p:sp>
        <p:nvSpPr>
          <p:cNvPr id="9249" name="Rectangle 33">
            <a:extLst>
              <a:ext uri="{FF2B5EF4-FFF2-40B4-BE49-F238E27FC236}">
                <a16:creationId xmlns:a16="http://schemas.microsoft.com/office/drawing/2014/main" id="{F8A548F1-196F-75BF-256C-C84A6FFF0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8" y="5759450"/>
            <a:ext cx="4659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含 </a:t>
            </a:r>
            <a:r>
              <a:rPr lang="en-US" altLang="zh-CN" b="0" i="1"/>
              <a:t>y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的项配成完全平方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build="p" autoUpdateAnimBg="0"/>
      <p:bldP spid="9230" grpId="0" build="p" autoUpdateAnimBg="0"/>
      <p:bldP spid="9249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1" name="Object 11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6679DABA-372C-67D6-669F-39778FC1D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3" y="665163"/>
          <a:ext cx="6964362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89040" imgH="253800" progId="Equation.3">
                  <p:embed/>
                </p:oleObj>
              </mc:Choice>
              <mc:Fallback>
                <p:oleObj name="公式" r:id="rId2" imgW="2489040" imgH="253800" progId="Equation.3">
                  <p:embed/>
                  <p:pic>
                    <p:nvPicPr>
                      <p:cNvPr id="10251" name="Object 11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6679DABA-372C-67D6-669F-39778FC1D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665163"/>
                        <a:ext cx="6964362" cy="70643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>
            <a:extLst>
              <a:ext uri="{FF2B5EF4-FFF2-40B4-BE49-F238E27FC236}">
                <a16:creationId xmlns:a16="http://schemas.microsoft.com/office/drawing/2014/main" id="{381E260E-F1A4-1691-DF40-2B5945F3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0494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10253" name="Object 13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E6A07EF9-4DAA-9F3C-B749-D983DD99F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2773363"/>
          <a:ext cx="20859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711000" progId="Equation.3">
                  <p:embed/>
                </p:oleObj>
              </mc:Choice>
              <mc:Fallback>
                <p:oleObj name="Equation" r:id="rId4" imgW="850680" imgH="711000" progId="Equation.3">
                  <p:embed/>
                  <p:pic>
                    <p:nvPicPr>
                      <p:cNvPr id="10253" name="Object 13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E6A07EF9-4DAA-9F3C-B749-D983DD99F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773363"/>
                        <a:ext cx="2085975" cy="20574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>
            <a:extLst>
              <a:ext uri="{FF2B5EF4-FFF2-40B4-BE49-F238E27FC236}">
                <a16:creationId xmlns:a16="http://schemas.microsoft.com/office/drawing/2014/main" id="{9B68DE3C-A22E-6815-A6A1-6237474DA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35417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0255" name="Object 15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3356AEB1-565E-4C56-AD5F-3B2EF84FB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6588" y="2773363"/>
          <a:ext cx="2387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600" imgH="711000" progId="Equation.3">
                  <p:embed/>
                </p:oleObj>
              </mc:Choice>
              <mc:Fallback>
                <p:oleObj name="Equation" r:id="rId6" imgW="1155600" imgH="711000" progId="Equation.3">
                  <p:embed/>
                  <p:pic>
                    <p:nvPicPr>
                      <p:cNvPr id="10255" name="Object 15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3356AEB1-565E-4C56-AD5F-3B2EF84FB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2773363"/>
                        <a:ext cx="2387600" cy="20574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>
            <a:extLst>
              <a:ext uri="{FF2B5EF4-FFF2-40B4-BE49-F238E27FC236}">
                <a16:creationId xmlns:a16="http://schemas.microsoft.com/office/drawing/2014/main" id="{D04D720F-B7F3-E704-8FBE-BB727541B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494823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则二次型化成标准形</a:t>
            </a:r>
          </a:p>
        </p:txBody>
      </p:sp>
      <p:graphicFrame>
        <p:nvGraphicFramePr>
          <p:cNvPr id="10257" name="Object 17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B1905415-2660-DFD0-810E-BAE8077D2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9925" y="5554663"/>
          <a:ext cx="457993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0" imgH="253800" progId="Equation.3">
                  <p:embed/>
                </p:oleObj>
              </mc:Choice>
              <mc:Fallback>
                <p:oleObj name="Equation" r:id="rId8" imgW="1396800" imgH="253800" progId="Equation.3">
                  <p:embed/>
                  <p:pic>
                    <p:nvPicPr>
                      <p:cNvPr id="10257" name="Object 17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B1905415-2660-DFD0-810E-BAE8077D2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5554663"/>
                        <a:ext cx="4579938" cy="82708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923AA780-D260-D416-2692-0A07CAD5D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1427163"/>
          <a:ext cx="47625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720" imgH="253800" progId="Equation.3">
                  <p:embed/>
                </p:oleObj>
              </mc:Choice>
              <mc:Fallback>
                <p:oleObj name="Equation" r:id="rId10" imgW="1701720" imgH="253800" progId="Equation.3">
                  <p:embed/>
                  <p:pic>
                    <p:nvPicPr>
                      <p:cNvPr id="10268" name="Object 28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923AA780-D260-D416-2692-0A07CAD5DB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427163"/>
                        <a:ext cx="4762500" cy="70643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uild="p" autoUpdateAnimBg="0"/>
      <p:bldP spid="10254" grpId="0" build="p" autoUpdateAnimBg="0" advAuto="1000"/>
      <p:bldP spid="1025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Text Box 11">
            <a:extLst>
              <a:ext uri="{FF2B5EF4-FFF2-40B4-BE49-F238E27FC236}">
                <a16:creationId xmlns:a16="http://schemas.microsoft.com/office/drawing/2014/main" id="{05B6B871-018E-0E2A-9E08-2BD996841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270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所用矩阵为</a:t>
            </a:r>
          </a:p>
        </p:txBody>
      </p:sp>
      <p:graphicFrame>
        <p:nvGraphicFramePr>
          <p:cNvPr id="11276" name="Object 12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C0F8C8CE-7AD8-EC19-790D-9A1F854C0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8550" y="1660525"/>
          <a:ext cx="456565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15840" imgH="711000" progId="Equation.3">
                  <p:embed/>
                </p:oleObj>
              </mc:Choice>
              <mc:Fallback>
                <p:oleObj name="公式" r:id="rId2" imgW="1815840" imgH="711000" progId="Equation.3">
                  <p:embed/>
                  <p:pic>
                    <p:nvPicPr>
                      <p:cNvPr id="11276" name="Object 12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C0F8C8CE-7AD8-EC19-790D-9A1F854C0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1660525"/>
                        <a:ext cx="4565650" cy="178593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06E3B07A-4D46-A507-6A60-DFF595BA8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3946525"/>
          <a:ext cx="26162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711000" progId="Equation.3">
                  <p:embed/>
                </p:oleObj>
              </mc:Choice>
              <mc:Fallback>
                <p:oleObj name="Equation" r:id="rId4" imgW="1041120" imgH="711000" progId="Equation.3">
                  <p:embed/>
                  <p:pic>
                    <p:nvPicPr>
                      <p:cNvPr id="11287" name="Object 23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06E3B07A-4D46-A507-6A60-DFF595BA8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946525"/>
                        <a:ext cx="2616200" cy="178752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0">
            <a:extLst>
              <a:ext uri="{FF2B5EF4-FFF2-40B4-BE49-F238E27FC236}">
                <a16:creationId xmlns:a16="http://schemas.microsoft.com/office/drawing/2014/main" id="{3894DFFD-91CD-DA3C-72F6-6833CFCBF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858838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二、初等变换法</a:t>
            </a:r>
          </a:p>
        </p:txBody>
      </p:sp>
      <p:sp>
        <p:nvSpPr>
          <p:cNvPr id="12319" name="Rectangle 31">
            <a:extLst>
              <a:ext uri="{FF2B5EF4-FFF2-40B4-BE49-F238E27FC236}">
                <a16:creationId xmlns:a16="http://schemas.microsoft.com/office/drawing/2014/main" id="{031B03C4-87F0-6354-7004-EDBA2C00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1804988"/>
            <a:ext cx="8386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引理</a:t>
            </a:r>
            <a:r>
              <a:rPr lang="zh-CN" altLang="en-US"/>
              <a:t>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阶实对称矩阵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存在初等矩阵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</a:t>
            </a:r>
            <a:r>
              <a:rPr lang="en-US" altLang="zh-CN"/>
              <a:t> </a:t>
            </a:r>
          </a:p>
        </p:txBody>
      </p:sp>
      <p:sp>
        <p:nvSpPr>
          <p:cNvPr id="12320" name="Rectangle 32">
            <a:extLst>
              <a:ext uri="{FF2B5EF4-FFF2-40B4-BE49-F238E27FC236}">
                <a16:creationId xmlns:a16="http://schemas.microsoft.com/office/drawing/2014/main" id="{2D0C090B-756E-2BD0-8705-B610D8DDB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505075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305B7EE8-5D15-1970-AC86-35D0B7470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3190875"/>
            <a:ext cx="4919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(··· (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··· )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1D8B2B25-C159-A489-156D-A7FA6529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3908425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diag(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···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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9" grpId="0" build="p" autoUpdateAnimBg="0"/>
      <p:bldP spid="12320" grpId="0" build="p" autoUpdateAnimBg="0" advAuto="0"/>
      <p:bldP spid="12321" grpId="0" build="p" autoUpdateAnimBg="0" advAuto="0"/>
      <p:bldP spid="12322" grpId="0" build="p" autoUpdateAnimBg="0" advAuto="0"/>
    </p:bldLst>
  </p:timing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1259</TotalTime>
  <Words>423</Words>
  <Application>Microsoft Office PowerPoint</Application>
  <PresentationFormat>全屏显示(4:3)</PresentationFormat>
  <Paragraphs>50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-apple-system</vt:lpstr>
      <vt:lpstr>等线</vt:lpstr>
      <vt:lpstr>黑体</vt:lpstr>
      <vt:lpstr>华文新魏</vt:lpstr>
      <vt:lpstr>楷体</vt:lpstr>
      <vt:lpstr>楷体_GB2312</vt:lpstr>
      <vt:lpstr>宋体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Equation</vt:lpstr>
      <vt:lpstr>公式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190</cp:revision>
  <dcterms:created xsi:type="dcterms:W3CDTF">2007-02-06T02:29:02Z</dcterms:created>
  <dcterms:modified xsi:type="dcterms:W3CDTF">2022-11-08T12:19:06Z</dcterms:modified>
</cp:coreProperties>
</file>