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63" r:id="rId2"/>
  </p:sldMasterIdLst>
  <p:notesMasterIdLst>
    <p:notesMasterId r:id="rId15"/>
  </p:notesMasterIdLst>
  <p:sldIdLst>
    <p:sldId id="1300" r:id="rId3"/>
    <p:sldId id="275" r:id="rId4"/>
    <p:sldId id="256" r:id="rId5"/>
    <p:sldId id="257" r:id="rId6"/>
    <p:sldId id="276" r:id="rId7"/>
    <p:sldId id="273" r:id="rId8"/>
    <p:sldId id="258" r:id="rId9"/>
    <p:sldId id="260" r:id="rId10"/>
    <p:sldId id="261" r:id="rId11"/>
    <p:sldId id="262" r:id="rId12"/>
    <p:sldId id="274" r:id="rId13"/>
    <p:sldId id="1323" r:id="rId1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 autoAdjust="0"/>
    <p:restoredTop sz="95874" autoAdjust="0"/>
  </p:normalViewPr>
  <p:slideViewPr>
    <p:cSldViewPr>
      <p:cViewPr varScale="1">
        <p:scale>
          <a:sx n="100" d="100"/>
          <a:sy n="100" d="100"/>
        </p:scale>
        <p:origin x="97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962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362DE3D-B371-965E-785F-650C28C03A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4181B5-57DF-CF2B-9138-669C53FF6F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F8178EB-22C2-4AC7-AA9A-409F032EBB5D}" type="datetimeFigureOut">
              <a:rPr lang="zh-CN" altLang="en-US"/>
              <a:pPr>
                <a:defRPr/>
              </a:pPr>
              <a:t>2022/11/8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FE2CCBA-25CA-4A3A-5108-E4E009B5F2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D7F0561-19FD-3247-7B32-CF99F552B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AC3837-F0F7-3F4C-B5E1-6CA0CED0A4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3F66A-3A52-3FE8-0651-A9D058776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E5AD4D3-5158-4B2E-9225-7B01C16D5A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8153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955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4734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059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5366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6675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DF2C4-759C-ACD3-7C9A-35A59FED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792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03EC0CB8-39A9-4377-B71A-E7F255A3DB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3059395-9E10-4CFD-AAFB-477219E7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0"/>
            <a:ext cx="7848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0E0702A-F2B2-4909-ACD2-299B92D0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48600" cy="445452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08360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408EFD-068D-4623-B4E4-DF87681124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87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8D7BB16A-6D53-4AF8-93E9-04BE01D1011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2086E9-54CC-4796-B215-862137150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60F60E9-865B-4D4B-A7C1-546F1484A8EF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376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664BF7E-A7E4-6401-5193-2791405095D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164388" y="36513"/>
            <a:ext cx="492125" cy="5699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693E98-B35E-2ADF-9DC8-7D83CE4D08A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751763" y="34925"/>
            <a:ext cx="1368425" cy="5699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4" name="标题占位符 1">
            <a:extLst>
              <a:ext uri="{FF2B5EF4-FFF2-40B4-BE49-F238E27FC236}">
                <a16:creationId xmlns:a16="http://schemas.microsoft.com/office/drawing/2014/main" id="{22F29460-7574-08FA-74EC-6CB617E062CC}"/>
              </a:ext>
            </a:extLst>
          </p:cNvPr>
          <p:cNvSpPr txBox="1">
            <a:spLocks/>
          </p:cNvSpPr>
          <p:nvPr userDrawn="1"/>
        </p:nvSpPr>
        <p:spPr>
          <a:xfrm>
            <a:off x="592138" y="25400"/>
            <a:ext cx="5708054" cy="581025"/>
          </a:xfrm>
          <a:prstGeom prst="rect">
            <a:avLst/>
          </a:prstGeom>
        </p:spPr>
        <p:txBody>
          <a:bodyPr lIns="121889" tIns="60944" rIns="121889" bIns="60944" anchor="ctr"/>
          <a:lstStyle>
            <a:lvl1pPr algn="l" defTabSz="1219170" rtl="0" eaLnBrk="1" latinLnBrk="0" hangingPunct="1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dirty="0"/>
              <a:t>5.6 </a:t>
            </a:r>
            <a:r>
              <a:rPr kumimoji="0" lang="zh-CN" altLang="en-US" sz="2800" b="0" dirty="0"/>
              <a:t>正定二次型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id="{642AF9D2-A57A-F68E-F5D4-140D5097F28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2550" y="161925"/>
            <a:ext cx="520700" cy="274638"/>
            <a:chOff x="0" y="0"/>
            <a:chExt cx="1041399" cy="549275"/>
          </a:xfrm>
        </p:grpSpPr>
        <p:sp>
          <p:nvSpPr>
            <p:cNvPr id="1031" name="Freeform 16">
              <a:extLst>
                <a:ext uri="{FF2B5EF4-FFF2-40B4-BE49-F238E27FC236}">
                  <a16:creationId xmlns:a16="http://schemas.microsoft.com/office/drawing/2014/main" id="{60234C38-685B-6946-2F4E-480BB2661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3620 w 400"/>
                <a:gd name="T1" fmla="*/ 83114 h 608"/>
                <a:gd name="T2" fmla="*/ 86868 w 400"/>
                <a:gd name="T3" fmla="*/ 0 h 608"/>
                <a:gd name="T4" fmla="*/ 361950 w 400"/>
                <a:gd name="T5" fmla="*/ 274638 h 608"/>
                <a:gd name="T6" fmla="*/ 86868 w 400"/>
                <a:gd name="T7" fmla="*/ 549275 h 608"/>
                <a:gd name="T8" fmla="*/ 0 w 400"/>
                <a:gd name="T9" fmla="*/ 462547 h 608"/>
                <a:gd name="T10" fmla="*/ 191834 w 400"/>
                <a:gd name="T11" fmla="*/ 271024 h 608"/>
                <a:gd name="T12" fmla="*/ 3620 w 400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2" name="Freeform 17">
              <a:extLst>
                <a:ext uri="{FF2B5EF4-FFF2-40B4-BE49-F238E27FC236}">
                  <a16:creationId xmlns:a16="http://schemas.microsoft.com/office/drawing/2014/main" id="{489925D2-1B65-F532-3CFA-7B28A0FB5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6704 w 399"/>
                <a:gd name="T3" fmla="*/ 0 h 608"/>
                <a:gd name="T4" fmla="*/ 360362 w 399"/>
                <a:gd name="T5" fmla="*/ 274638 h 608"/>
                <a:gd name="T6" fmla="*/ 86704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Freeform 18">
              <a:extLst>
                <a:ext uri="{FF2B5EF4-FFF2-40B4-BE49-F238E27FC236}">
                  <a16:creationId xmlns:a16="http://schemas.microsoft.com/office/drawing/2014/main" id="{4185C3F2-1C33-C0A3-ECAE-E45A7497E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3613 w 399"/>
                <a:gd name="T1" fmla="*/ 83114 h 608"/>
                <a:gd name="T2" fmla="*/ 85800 w 399"/>
                <a:gd name="T3" fmla="*/ 0 h 608"/>
                <a:gd name="T4" fmla="*/ 360362 w 399"/>
                <a:gd name="T5" fmla="*/ 274638 h 608"/>
                <a:gd name="T6" fmla="*/ 85800 w 399"/>
                <a:gd name="T7" fmla="*/ 549275 h 608"/>
                <a:gd name="T8" fmla="*/ 0 w 399"/>
                <a:gd name="T9" fmla="*/ 462547 h 608"/>
                <a:gd name="T10" fmla="*/ 191471 w 399"/>
                <a:gd name="T11" fmla="*/ 271024 h 608"/>
                <a:gd name="T12" fmla="*/ 3613 w 399"/>
                <a:gd name="T13" fmla="*/ 83114 h 6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79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D6E9CD-AB75-9267-1D6E-68ED2954A46A}"/>
              </a:ext>
            </a:extLst>
          </p:cNvPr>
          <p:cNvCxnSpPr/>
          <p:nvPr userDrawn="1"/>
        </p:nvCxnSpPr>
        <p:spPr bwMode="auto">
          <a:xfrm>
            <a:off x="0" y="658813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7C3BF7-2036-2C88-1668-AEB5ED17BB4B}"/>
              </a:ext>
            </a:extLst>
          </p:cNvPr>
          <p:cNvSpPr txBox="1"/>
          <p:nvPr userDrawn="1"/>
        </p:nvSpPr>
        <p:spPr>
          <a:xfrm>
            <a:off x="8474075" y="6338632"/>
            <a:ext cx="669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2EEF1883-7A0E-4F66-9932-E581691AD397}" type="slidenum">
              <a:rPr lang="zh-CN" altLang="en-US" sz="1200" b="1" smtClean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pPr algn="ctr"/>
              <a:t>‹#›</a:t>
            </a:fld>
            <a:r>
              <a:rPr lang="en-US" altLang="zh-CN" sz="1200" b="1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/12</a:t>
            </a:r>
            <a:r>
              <a:rPr lang="zh-CN" altLang="en-US" sz="2800" b="0" dirty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7" r:id="rId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78486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7848600" cy="445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101" name="Freeform 7"/>
          <p:cNvSpPr/>
          <p:nvPr/>
        </p:nvSpPr>
        <p:spPr bwMode="auto">
          <a:xfrm>
            <a:off x="533400" y="533400"/>
            <a:ext cx="80010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round/>
          </a:ln>
        </p:spPr>
        <p:txBody>
          <a:bodyPr/>
          <a:lstStyle>
            <a:lvl1pPr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rgbClr val="006699"/>
                </a:solidFill>
                <a:latin typeface="Palatino Linotype" panose="0204050205050503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zh-CN">
              <a:ea typeface="楷体_GB2312" pitchFamily="49" charset="-122"/>
              <a:cs typeface="+mn-cs"/>
            </a:endParaRPr>
          </a:p>
        </p:txBody>
      </p:sp>
      <p:sp>
        <p:nvSpPr>
          <p:cNvPr id="3078" name="Line 8"/>
          <p:cNvSpPr>
            <a:spLocks noChangeShapeType="1"/>
          </p:cNvSpPr>
          <p:nvPr/>
        </p:nvSpPr>
        <p:spPr bwMode="auto">
          <a:xfrm>
            <a:off x="533400" y="6172200"/>
            <a:ext cx="8001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en-US">
              <a:cs typeface="+mn-cs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38C33BC-4584-4D96-BD9E-86B4B90091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156176" y="6183086"/>
            <a:ext cx="2133600" cy="4156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anose="020B0604020202020204" pitchFamily="34" charset="0"/>
              <a:buNone/>
              <a:defRPr sz="1600" b="0">
                <a:solidFill>
                  <a:srgbClr val="006699"/>
                </a:solidFill>
                <a:latin typeface="+mn-ea"/>
                <a:ea typeface="+mn-ea"/>
                <a:cs typeface="+mn-cs"/>
              </a:defRPr>
            </a:lvl1pPr>
          </a:lstStyle>
          <a:p>
            <a:pPr>
              <a:defRPr/>
            </a:pPr>
            <a:fld id="{8AC190E8-36CC-4458-80FA-D218E44B1474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14B6A3-5DDD-4D36-8744-319CABB9BE02}"/>
              </a:ext>
            </a:extLst>
          </p:cNvPr>
          <p:cNvSpPr txBox="1"/>
          <p:nvPr userDrawn="1"/>
        </p:nvSpPr>
        <p:spPr>
          <a:xfrm>
            <a:off x="8123270" y="6258798"/>
            <a:ext cx="9361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/16</a:t>
            </a:r>
            <a:endParaRPr lang="zh-CN" alt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918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楷体_GB2312"/>
          <a:ea typeface="楷体_GB2312"/>
          <a:cs typeface="楷体_GB231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1pPr>
      <a:lvl2pPr marL="669925" indent="-3257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2pPr>
      <a:lvl3pPr marL="1022350" indent="-35115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rgbClr val="002673"/>
          </a:solidFill>
          <a:latin typeface="+mn-lt"/>
          <a:ea typeface="+mn-ea"/>
          <a:cs typeface="+mn-cs"/>
        </a:defRPr>
      </a:lvl3pPr>
      <a:lvl4pPr marL="1339850" indent="-31623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400">
          <a:solidFill>
            <a:srgbClr val="002673"/>
          </a:solidFill>
          <a:latin typeface="+mn-lt"/>
          <a:ea typeface="+mn-ea"/>
          <a:cs typeface="+mn-cs"/>
        </a:defRPr>
      </a:lvl4pPr>
      <a:lvl5pPr marL="16814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5pPr>
      <a:lvl6pPr marL="21386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6pPr>
      <a:lvl7pPr marL="25958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7pPr>
      <a:lvl8pPr marL="30530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8pPr>
      <a:lvl9pPr marL="3510280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400">
          <a:solidFill>
            <a:srgbClr val="002673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-4614" y="1353742"/>
            <a:ext cx="9148613" cy="3371402"/>
          </a:xfrm>
          <a:prstGeom prst="rect">
            <a:avLst/>
          </a:prstGeom>
          <a:solidFill>
            <a:srgbClr val="6F1B6A"/>
          </a:solidFill>
          <a:ln w="9525">
            <a:solidFill>
              <a:schemeClr val="tx1">
                <a:alpha val="0"/>
              </a:schemeClr>
            </a:solidFill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  <a:sym typeface="黑体" panose="02010609060101010101" pitchFamily="49" charset="-122"/>
            </a:endParaRP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-27384"/>
            <a:ext cx="9143999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Palatino Linotype" panose="02040502050505030304" pitchFamily="18" charset="0"/>
              <a:ea typeface="楷体_GB2312" pitchFamily="49" charset="-122"/>
              <a:cs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73C2613-10BD-4F17-9580-8A67AF7B6655}"/>
              </a:ext>
            </a:extLst>
          </p:cNvPr>
          <p:cNvSpPr txBox="1">
            <a:spLocks/>
          </p:cNvSpPr>
          <p:nvPr/>
        </p:nvSpPr>
        <p:spPr bwMode="auto">
          <a:xfrm>
            <a:off x="499517" y="1820853"/>
            <a:ext cx="8136904" cy="130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5.7</a:t>
            </a:r>
            <a:r>
              <a:rPr kumimoji="0" lang="zh-CN" altLang="en-US" sz="4400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  <a:sym typeface="黑体" panose="02010609060101010101" pitchFamily="49" charset="-122"/>
              </a:rPr>
              <a:t>正定二次型</a:t>
            </a:r>
          </a:p>
        </p:txBody>
      </p:sp>
      <p:pic>
        <p:nvPicPr>
          <p:cNvPr id="1026" name="Picture 2" descr="查看源图像">
            <a:extLst>
              <a:ext uri="{FF2B5EF4-FFF2-40B4-BE49-F238E27FC236}">
                <a16:creationId xmlns:a16="http://schemas.microsoft.com/office/drawing/2014/main" id="{AD3C3723-0ECC-409E-BE85-0CF2105F1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4624"/>
            <a:ext cx="1305826" cy="128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D8DBE74-948D-48B2-83D1-0E4B650126EA}"/>
              </a:ext>
            </a:extLst>
          </p:cNvPr>
          <p:cNvSpPr txBox="1"/>
          <p:nvPr/>
        </p:nvSpPr>
        <p:spPr>
          <a:xfrm>
            <a:off x="3724217" y="33906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闵文文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151BA43-58B4-4F4A-B6F4-0270A0D1E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2" y="4725144"/>
            <a:ext cx="9152062" cy="213285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159FDD1-0C6A-4953-AAC3-6B97340A2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12178"/>
            <a:ext cx="3073514" cy="12806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1F87484-91A9-4631-BF13-2784270E4C8D}"/>
              </a:ext>
            </a:extLst>
          </p:cNvPr>
          <p:cNvSpPr txBox="1"/>
          <p:nvPr/>
        </p:nvSpPr>
        <p:spPr>
          <a:xfrm>
            <a:off x="2394922" y="397544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云南大学，信息学院，副教授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401FA5-8F05-69AD-40FC-568FC05CB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116632"/>
            <a:ext cx="956781" cy="1069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ECA3EA-4CE5-EE59-554E-9B13F8AE0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AC190E8-36CC-4458-80FA-D218E44B1474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66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advTm="4876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Text Box 11">
            <a:extLst>
              <a:ext uri="{FF2B5EF4-FFF2-40B4-BE49-F238E27FC236}">
                <a16:creationId xmlns:a16="http://schemas.microsoft.com/office/drawing/2014/main" id="{D12443CF-D815-95AE-FADD-C389508D8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" y="719138"/>
            <a:ext cx="6324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/>
              <a:t>       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17</a:t>
            </a:r>
            <a:r>
              <a:rPr lang="en-US" altLang="zh-CN" dirty="0"/>
              <a:t>    </a:t>
            </a:r>
            <a:r>
              <a:rPr lang="zh-CN" altLang="en-US" dirty="0"/>
              <a:t>判定下面二次型的正定性</a:t>
            </a:r>
            <a:r>
              <a:rPr lang="en-US" altLang="zh-CN" dirty="0"/>
              <a:t>.</a:t>
            </a:r>
          </a:p>
        </p:txBody>
      </p:sp>
      <p:graphicFrame>
        <p:nvGraphicFramePr>
          <p:cNvPr id="13324" name="Object 12">
            <a:hlinkClick r:id="" action="ppaction://ole?verb=0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33BF5A32-956A-51AA-322C-9023837EE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000448"/>
              </p:ext>
            </p:extLst>
          </p:nvPr>
        </p:nvGraphicFramePr>
        <p:xfrm>
          <a:off x="1585913" y="1560513"/>
          <a:ext cx="519112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457200" progId="Equation.DSMT4">
                  <p:embed/>
                </p:oleObj>
              </mc:Choice>
              <mc:Fallback>
                <p:oleObj name="Equation" r:id="rId2" imgW="2057400" imgH="457200" progId="Equation.DSMT4">
                  <p:embed/>
                  <p:pic>
                    <p:nvPicPr>
                      <p:cNvPr id="13324" name="Object 12">
                        <a:hlinkClick r:id="" action="ppaction://ole?verb=0" highlightClick="1"/>
                        <a:hlinkHover r:id="" action="ppaction://macro?name=Macro1" highlightClick="1"/>
                        <a:extLst>
                          <a:ext uri="{FF2B5EF4-FFF2-40B4-BE49-F238E27FC236}">
                            <a16:creationId xmlns:a16="http://schemas.microsoft.com/office/drawing/2014/main" id="{33BF5A32-956A-51AA-322C-9023837EE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1560513"/>
                        <a:ext cx="5191125" cy="1214437"/>
                      </a:xfrm>
                      <a:prstGeom prst="rect">
                        <a:avLst/>
                      </a:prstGeom>
                      <a:solidFill>
                        <a:srgbClr val="FFFFFF">
                          <a:alpha val="50000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F4534E95-3F76-DD11-6E06-178A9EE85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03" y="2531890"/>
            <a:ext cx="7546994" cy="310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5A45C201-4890-3491-08D7-5D6C60941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066800"/>
            <a:ext cx="8485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设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b="0" i="1"/>
              <a:t>x </a:t>
            </a:r>
            <a:r>
              <a:rPr lang="en-US" altLang="zh-CN"/>
              <a:t>, </a:t>
            </a:r>
            <a:r>
              <a:rPr lang="en-US" altLang="zh-CN" b="0" i="1"/>
              <a:t>y</a:t>
            </a:r>
            <a:r>
              <a:rPr lang="en-US" altLang="zh-CN"/>
              <a:t>) </a:t>
            </a:r>
            <a:r>
              <a:rPr lang="zh-CN" altLang="en-US"/>
              <a:t>是二维的正定二次型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b="0" i="1"/>
              <a:t>x </a:t>
            </a:r>
            <a:r>
              <a:rPr lang="en-US" altLang="zh-CN"/>
              <a:t>, </a:t>
            </a:r>
            <a:r>
              <a:rPr lang="en-US" altLang="zh-CN" b="0" i="1"/>
              <a:t>y</a:t>
            </a:r>
            <a:r>
              <a:rPr lang="en-US" altLang="zh-CN"/>
              <a:t>) = </a:t>
            </a:r>
            <a:r>
              <a:rPr lang="en-US" altLang="zh-CN" i="1"/>
              <a:t>c</a:t>
            </a:r>
            <a:r>
              <a:rPr lang="en-US" altLang="zh-CN"/>
              <a:t> 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6635" name="Rectangle 11">
            <a:extLst>
              <a:ext uri="{FF2B5EF4-FFF2-40B4-BE49-F238E27FC236}">
                <a16:creationId xmlns:a16="http://schemas.microsoft.com/office/drawing/2014/main" id="{8BB9178A-784B-07A9-FE75-3C95E499F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24288"/>
            <a:ext cx="7272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ym typeface="Symbol" panose="05050102010706020507" pitchFamily="18" charset="2"/>
              </a:rPr>
              <a:t>时</a:t>
            </a:r>
            <a:r>
              <a:rPr lang="en-US" altLang="zh-CN">
                <a:sym typeface="Symbol" panose="05050102010706020507" pitchFamily="18" charset="2"/>
              </a:rPr>
              <a:t>,  </a:t>
            </a:r>
            <a:r>
              <a:rPr lang="en-US" altLang="zh-CN" i="1">
                <a:sym typeface="Symbol" panose="05050102010706020507" pitchFamily="18" charset="2"/>
              </a:rPr>
              <a:t>f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b="0" i="1">
                <a:sym typeface="Symbol" panose="05050102010706020507" pitchFamily="18" charset="2"/>
              </a:rPr>
              <a:t>x 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b="0" i="1">
                <a:sym typeface="Symbol" panose="05050102010706020507" pitchFamily="18" charset="2"/>
              </a:rPr>
              <a:t>y 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b="0" i="1">
                <a:sym typeface="Symbol" panose="05050102010706020507" pitchFamily="18" charset="2"/>
              </a:rPr>
              <a:t>z</a:t>
            </a:r>
            <a:r>
              <a:rPr lang="en-US" altLang="zh-CN">
                <a:sym typeface="Symbol" panose="05050102010706020507" pitchFamily="18" charset="2"/>
              </a:rPr>
              <a:t>) = </a:t>
            </a:r>
            <a:r>
              <a:rPr lang="en-US" altLang="zh-CN" b="0" i="1">
                <a:sym typeface="Symbol" panose="05050102010706020507" pitchFamily="18" charset="2"/>
              </a:rPr>
              <a:t>c</a:t>
            </a:r>
            <a:r>
              <a:rPr lang="en-US" altLang="zh-CN">
                <a:sym typeface="Symbol" panose="05050102010706020507" pitchFamily="18" charset="2"/>
              </a:rPr>
              <a:t> (</a:t>
            </a:r>
            <a:r>
              <a:rPr lang="en-US" altLang="zh-CN" b="0" i="1">
                <a:sym typeface="Symbol" panose="05050102010706020507" pitchFamily="18" charset="2"/>
              </a:rPr>
              <a:t>c</a:t>
            </a:r>
            <a:r>
              <a:rPr lang="en-US" altLang="zh-CN">
                <a:sym typeface="Symbol" panose="05050102010706020507" pitchFamily="18" charset="2"/>
              </a:rPr>
              <a:t>&gt;0) </a:t>
            </a:r>
            <a:r>
              <a:rPr lang="zh-CN" altLang="en-US">
                <a:sym typeface="Symbol" panose="05050102010706020507" pitchFamily="18" charset="2"/>
              </a:rPr>
              <a:t>的图形是一族椭球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6636" name="Rectangle 12">
            <a:extLst>
              <a:ext uri="{FF2B5EF4-FFF2-40B4-BE49-F238E27FC236}">
                <a16:creationId xmlns:a16="http://schemas.microsoft.com/office/drawing/2014/main" id="{C98998F3-5B7D-27CD-C600-1D63EDEDA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138488"/>
            <a:ext cx="4075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着 </a:t>
            </a:r>
            <a:r>
              <a:rPr lang="en-US" altLang="zh-CN" b="0" i="1"/>
              <a:t>c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 0</a:t>
            </a:r>
            <a:r>
              <a:rPr lang="zh-CN" altLang="en-US">
                <a:sym typeface="Symbol" panose="05050102010706020507" pitchFamily="18" charset="2"/>
              </a:rPr>
              <a:t>而收缩到原点</a:t>
            </a:r>
            <a:r>
              <a:rPr lang="en-US" altLang="zh-CN">
                <a:sym typeface="Symbol" panose="05050102010706020507" pitchFamily="18" charset="2"/>
              </a:rPr>
              <a:t>. </a:t>
            </a:r>
          </a:p>
        </p:txBody>
      </p:sp>
      <p:sp>
        <p:nvSpPr>
          <p:cNvPr id="26637" name="Rectangle 13">
            <a:extLst>
              <a:ext uri="{FF2B5EF4-FFF2-40B4-BE49-F238E27FC236}">
                <a16:creationId xmlns:a16="http://schemas.microsoft.com/office/drawing/2014/main" id="{713105AC-670A-30AE-62F1-E1B651944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238" y="3138488"/>
            <a:ext cx="3862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ym typeface="Symbol" panose="05050102010706020507" pitchFamily="18" charset="2"/>
              </a:rPr>
              <a:t>当</a:t>
            </a:r>
            <a:r>
              <a:rPr lang="zh-CN" altLang="en-US" i="1">
                <a:sym typeface="Symbol" panose="05050102010706020507" pitchFamily="18" charset="2"/>
              </a:rPr>
              <a:t> </a:t>
            </a:r>
            <a:r>
              <a:rPr lang="en-US" altLang="zh-CN" i="1">
                <a:sym typeface="Symbol" panose="05050102010706020507" pitchFamily="18" charset="2"/>
              </a:rPr>
              <a:t>f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为三维正定二次型</a:t>
            </a:r>
          </a:p>
        </p:txBody>
      </p:sp>
      <p:sp>
        <p:nvSpPr>
          <p:cNvPr id="26638" name="Rectangle 14">
            <a:extLst>
              <a:ext uri="{FF2B5EF4-FFF2-40B4-BE49-F238E27FC236}">
                <a16:creationId xmlns:a16="http://schemas.microsoft.com/office/drawing/2014/main" id="{046BFF23-865A-7673-48A0-CB24FE92B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38400"/>
            <a:ext cx="5913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把 </a:t>
            </a:r>
            <a:r>
              <a:rPr lang="en-US" altLang="zh-CN" b="0" i="1"/>
              <a:t>c</a:t>
            </a:r>
            <a:r>
              <a:rPr lang="en-US" altLang="zh-CN"/>
              <a:t> </a:t>
            </a:r>
            <a:r>
              <a:rPr lang="zh-CN" altLang="en-US"/>
              <a:t>看做任意常数时则是一族椭圆</a:t>
            </a:r>
            <a:r>
              <a:rPr lang="en-US" altLang="zh-CN"/>
              <a:t>. </a:t>
            </a:r>
          </a:p>
        </p:txBody>
      </p:sp>
      <p:sp>
        <p:nvSpPr>
          <p:cNvPr id="26639" name="Rectangle 15">
            <a:extLst>
              <a:ext uri="{FF2B5EF4-FFF2-40B4-BE49-F238E27FC236}">
                <a16:creationId xmlns:a16="http://schemas.microsoft.com/office/drawing/2014/main" id="{A015999A-78B3-3F32-B111-3D707AB3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2416175"/>
            <a:ext cx="2130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这族椭圆随</a:t>
            </a:r>
          </a:p>
        </p:txBody>
      </p:sp>
      <p:sp>
        <p:nvSpPr>
          <p:cNvPr id="26640" name="Rectangle 16">
            <a:extLst>
              <a:ext uri="{FF2B5EF4-FFF2-40B4-BE49-F238E27FC236}">
                <a16:creationId xmlns:a16="http://schemas.microsoft.com/office/drawing/2014/main" id="{9B5AD77B-7D73-CBBA-F0F0-2463237C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52600"/>
            <a:ext cx="7097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(</a:t>
            </a:r>
            <a:r>
              <a:rPr lang="en-US" altLang="zh-CN" b="0" i="1" dirty="0"/>
              <a:t>c</a:t>
            </a:r>
            <a:r>
              <a:rPr lang="en-US" altLang="zh-CN" i="1" dirty="0"/>
              <a:t> </a:t>
            </a:r>
            <a:r>
              <a:rPr lang="en-US" altLang="zh-CN" dirty="0"/>
              <a:t>&gt; 0 </a:t>
            </a:r>
            <a:r>
              <a:rPr lang="zh-CN" altLang="en-US" dirty="0"/>
              <a:t>为常数</a:t>
            </a:r>
            <a:r>
              <a:rPr lang="en-US" altLang="zh-CN" dirty="0"/>
              <a:t>)</a:t>
            </a:r>
            <a:r>
              <a:rPr lang="zh-CN" altLang="en-US" dirty="0"/>
              <a:t>的图形是以</a:t>
            </a:r>
            <a:r>
              <a:rPr lang="zh-CN" altLang="en-US" dirty="0">
                <a:solidFill>
                  <a:srgbClr val="FF0000"/>
                </a:solidFill>
              </a:rPr>
              <a:t>原点为中心的椭圆</a:t>
            </a:r>
            <a:r>
              <a:rPr lang="en-US" altLang="zh-CN" dirty="0"/>
              <a:t>. </a:t>
            </a:r>
          </a:p>
        </p:txBody>
      </p:sp>
      <p:sp>
        <p:nvSpPr>
          <p:cNvPr id="26641" name="Rectangle 17">
            <a:extLst>
              <a:ext uri="{FF2B5EF4-FFF2-40B4-BE49-F238E27FC236}">
                <a16:creationId xmlns:a16="http://schemas.microsoft.com/office/drawing/2014/main" id="{00A4C46E-3C02-ED88-1AEC-9F932A0B7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388" y="1730375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当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 autoUpdateAnimBg="0"/>
      <p:bldP spid="26635" grpId="0" build="p" autoUpdateAnimBg="0" advAuto="0"/>
      <p:bldP spid="26636" grpId="0" build="p" autoUpdateAnimBg="0" advAuto="0"/>
      <p:bldP spid="26637" grpId="0" build="p" autoUpdateAnimBg="0"/>
      <p:bldP spid="26638" grpId="0" build="p" autoUpdateAnimBg="0" advAuto="0"/>
      <p:bldP spid="26639" grpId="0" build="p" autoUpdateAnimBg="0"/>
      <p:bldP spid="26640" grpId="0" build="p" autoUpdateAnimBg="0" advAuto="0"/>
      <p:bldP spid="2664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449555F-EF78-FF58-B567-7E1BCF249325}"/>
              </a:ext>
            </a:extLst>
          </p:cNvPr>
          <p:cNvSpPr txBox="1"/>
          <p:nvPr/>
        </p:nvSpPr>
        <p:spPr>
          <a:xfrm>
            <a:off x="3784765" y="3105834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本节完</a:t>
            </a:r>
          </a:p>
        </p:txBody>
      </p:sp>
    </p:spTree>
    <p:extLst>
      <p:ext uri="{BB962C8B-B14F-4D97-AF65-F5344CB8AC3E}">
        <p14:creationId xmlns:p14="http://schemas.microsoft.com/office/powerpoint/2010/main" val="412003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hlinkClick r:id="" action="ppaction://hlinkshowjump?jump=nextslide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64DFBFF8-51D2-A763-34E3-95695A0A7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9950" y="3309938"/>
            <a:ext cx="18288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惯性定理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7AFE716E-5A8E-32B7-BFAF-23305344C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2244725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主要内容</a:t>
            </a:r>
          </a:p>
        </p:txBody>
      </p:sp>
      <p:sp>
        <p:nvSpPr>
          <p:cNvPr id="28677" name="Text Box 5">
            <a:hlinkClick r:id="rId2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8CDF2DF2-07C8-E5D8-F140-7B7FE302A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4092575"/>
            <a:ext cx="328612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正定二次型的定义</a:t>
            </a:r>
          </a:p>
        </p:txBody>
      </p:sp>
      <p:sp>
        <p:nvSpPr>
          <p:cNvPr id="28681" name="Text Box 9">
            <a:extLst>
              <a:ext uri="{FF2B5EF4-FFF2-40B4-BE49-F238E27FC236}">
                <a16:creationId xmlns:a16="http://schemas.microsoft.com/office/drawing/2014/main" id="{7D5C29F9-76CA-11AE-0CCD-B95172B1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933450"/>
            <a:ext cx="7315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4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 七 节       正定二次型</a:t>
            </a:r>
          </a:p>
        </p:txBody>
      </p:sp>
      <p:sp>
        <p:nvSpPr>
          <p:cNvPr id="28682" name="Text Box 10">
            <a:hlinkClick r:id="rId3" action="ppaction://hlinksldjump" highlightClick="1"/>
            <a:hlinkHover r:id="" action="ppaction://macro?name=Macro1" highlightClick="1"/>
            <a:extLst>
              <a:ext uri="{FF2B5EF4-FFF2-40B4-BE49-F238E27FC236}">
                <a16:creationId xmlns:a16="http://schemas.microsoft.com/office/drawing/2014/main" id="{73B82F54-22D6-B9CA-09AF-1E6A562E4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425" y="4854575"/>
            <a:ext cx="3286125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正定二次型的条件</a:t>
            </a:r>
          </a:p>
        </p:txBody>
      </p:sp>
      <p:pic>
        <p:nvPicPr>
          <p:cNvPr id="28686" name="Picture 14">
            <a:extLst>
              <a:ext uri="{FF2B5EF4-FFF2-40B4-BE49-F238E27FC236}">
                <a16:creationId xmlns:a16="http://schemas.microsoft.com/office/drawing/2014/main" id="{8264E8E6-558A-308E-4778-BA2FCCF74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449638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7" name="Picture 15">
            <a:extLst>
              <a:ext uri="{FF2B5EF4-FFF2-40B4-BE49-F238E27FC236}">
                <a16:creationId xmlns:a16="http://schemas.microsoft.com/office/drawing/2014/main" id="{2DAD5051-52F8-3677-0189-6920A9D5B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4202113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8" name="Picture 16">
            <a:extLst>
              <a:ext uri="{FF2B5EF4-FFF2-40B4-BE49-F238E27FC236}">
                <a16:creationId xmlns:a16="http://schemas.microsoft.com/office/drawing/2014/main" id="{3C58FAB6-4C65-298C-3639-ADDBFC3D4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4959350"/>
            <a:ext cx="32385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over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4" name="Text Box 16">
            <a:extLst>
              <a:ext uri="{FF2B5EF4-FFF2-40B4-BE49-F238E27FC236}">
                <a16:creationId xmlns:a16="http://schemas.microsoft.com/office/drawing/2014/main" id="{63B0BBCA-1C4D-0A2A-E6E7-7BE5B9449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5070475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定理</a:t>
            </a:r>
            <a:r>
              <a:rPr lang="en-US" altLang="zh-CN"/>
              <a:t>.</a:t>
            </a:r>
          </a:p>
        </p:txBody>
      </p:sp>
      <p:sp>
        <p:nvSpPr>
          <p:cNvPr id="7203" name="Rectangle 35">
            <a:extLst>
              <a:ext uri="{FF2B5EF4-FFF2-40B4-BE49-F238E27FC236}">
                <a16:creationId xmlns:a16="http://schemas.microsoft.com/office/drawing/2014/main" id="{A3AC6A7C-ABEA-5338-6C83-F220ECF1A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327275"/>
            <a:ext cx="739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二次型的标准形显然不是唯一的</a:t>
            </a:r>
            <a:r>
              <a:rPr lang="en-US" altLang="zh-CN" dirty="0"/>
              <a:t>,</a:t>
            </a:r>
            <a:r>
              <a:rPr lang="zh-CN" altLang="en-US" dirty="0"/>
              <a:t>只是标准形</a:t>
            </a:r>
          </a:p>
        </p:txBody>
      </p:sp>
      <p:sp>
        <p:nvSpPr>
          <p:cNvPr id="7204" name="Rectangle 36">
            <a:extLst>
              <a:ext uri="{FF2B5EF4-FFF2-40B4-BE49-F238E27FC236}">
                <a16:creationId xmlns:a16="http://schemas.microsoft.com/office/drawing/2014/main" id="{F678CAE6-1333-F179-A13E-1D9394956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013075"/>
            <a:ext cx="640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中所含项数是确定的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即是二次型的秩</a:t>
            </a:r>
            <a:r>
              <a:rPr lang="en-US" altLang="zh-CN" dirty="0">
                <a:solidFill>
                  <a:srgbClr val="FF0000"/>
                </a:solidFill>
              </a:rPr>
              <a:t>).</a:t>
            </a:r>
          </a:p>
        </p:txBody>
      </p:sp>
      <p:sp>
        <p:nvSpPr>
          <p:cNvPr id="7205" name="Rectangle 37">
            <a:extLst>
              <a:ext uri="{FF2B5EF4-FFF2-40B4-BE49-F238E27FC236}">
                <a16:creationId xmlns:a16="http://schemas.microsoft.com/office/drawing/2014/main" id="{EF112FFC-FF76-EE5F-E7B3-B39EBC219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5913" y="3013075"/>
            <a:ext cx="184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不仅如此</a:t>
            </a:r>
            <a:r>
              <a:rPr lang="en-US" altLang="zh-CN"/>
              <a:t>,</a:t>
            </a:r>
          </a:p>
        </p:txBody>
      </p:sp>
      <p:sp>
        <p:nvSpPr>
          <p:cNvPr id="7206" name="Rectangle 38">
            <a:extLst>
              <a:ext uri="{FF2B5EF4-FFF2-40B4-BE49-F238E27FC236}">
                <a16:creationId xmlns:a16="http://schemas.microsoft.com/office/drawing/2014/main" id="{D6EF1628-E68F-30C8-D80B-2A36D651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13163"/>
            <a:ext cx="8112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在限定变换为实变换时</a:t>
            </a:r>
            <a:r>
              <a:rPr lang="en-US" altLang="zh-CN" dirty="0"/>
              <a:t>,</a:t>
            </a:r>
            <a:r>
              <a:rPr lang="zh-CN" altLang="en-US" dirty="0">
                <a:solidFill>
                  <a:srgbClr val="FF0000"/>
                </a:solidFill>
              </a:rPr>
              <a:t>标准形中正系数的个数是</a:t>
            </a:r>
          </a:p>
        </p:txBody>
      </p:sp>
      <p:sp>
        <p:nvSpPr>
          <p:cNvPr id="7207" name="Rectangle 39">
            <a:extLst>
              <a:ext uri="{FF2B5EF4-FFF2-40B4-BE49-F238E27FC236}">
                <a16:creationId xmlns:a16="http://schemas.microsoft.com/office/drawing/2014/main" id="{6EC9EF42-6DAA-859F-0332-70E911A1D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398963"/>
            <a:ext cx="808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不变的</a:t>
            </a:r>
            <a:r>
              <a:rPr lang="en-US" altLang="zh-CN" dirty="0"/>
              <a:t>(</a:t>
            </a:r>
            <a:r>
              <a:rPr lang="zh-CN" altLang="en-US" dirty="0"/>
              <a:t>从而负系数的个数也不变</a:t>
            </a:r>
            <a:r>
              <a:rPr lang="en-US" altLang="zh-CN" dirty="0"/>
              <a:t>), </a:t>
            </a:r>
            <a:r>
              <a:rPr lang="zh-CN" altLang="en-US" dirty="0"/>
              <a:t>也就是有以下</a:t>
            </a:r>
          </a:p>
        </p:txBody>
      </p:sp>
      <p:sp>
        <p:nvSpPr>
          <p:cNvPr id="7208" name="Rectangle 40">
            <a:extLst>
              <a:ext uri="{FF2B5EF4-FFF2-40B4-BE49-F238E27FC236}">
                <a16:creationId xmlns:a16="http://schemas.microsoft.com/office/drawing/2014/main" id="{8B09296D-CE52-4829-DFAD-FFA804417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908050"/>
            <a:ext cx="32654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一、惯性定理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 build="p" autoUpdateAnimBg="0" advAuto="0"/>
      <p:bldP spid="7203" grpId="0" build="p" autoUpdateAnimBg="0"/>
      <p:bldP spid="7204" grpId="0" build="p" autoUpdateAnimBg="0" advAuto="0"/>
      <p:bldP spid="7205" grpId="0" build="p" autoUpdateAnimBg="0"/>
      <p:bldP spid="7206" grpId="0" build="p" autoUpdateAnimBg="0" advAuto="0"/>
      <p:bldP spid="7207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10">
            <a:extLst>
              <a:ext uri="{FF2B5EF4-FFF2-40B4-BE49-F238E27FC236}">
                <a16:creationId xmlns:a16="http://schemas.microsoft.com/office/drawing/2014/main" id="{02E44E95-4975-5D39-AA3C-6B5826C9E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88" y="527685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的个数相等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.</a:t>
            </a:r>
            <a:endParaRPr lang="en-US" altLang="zh-CN" baseline="-2500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8222" name="Rectangle 30">
            <a:extLst>
              <a:ext uri="{FF2B5EF4-FFF2-40B4-BE49-F238E27FC236}">
                <a16:creationId xmlns:a16="http://schemas.microsoft.com/office/drawing/2014/main" id="{861F10D1-F60A-887C-E6B2-E086E6130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052513"/>
            <a:ext cx="8153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en-US" altLang="zh-CN" dirty="0"/>
              <a:t>   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设有实二次型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 = </a:t>
            </a:r>
            <a:r>
              <a:rPr lang="en-US" altLang="zh-CN" i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aseline="3000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i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它的秩为 </a:t>
            </a:r>
            <a:r>
              <a:rPr lang="en-US" altLang="zh-CN" b="0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有</a:t>
            </a:r>
          </a:p>
        </p:txBody>
      </p:sp>
      <p:sp>
        <p:nvSpPr>
          <p:cNvPr id="8223" name="Rectangle 31">
            <a:extLst>
              <a:ext uri="{FF2B5EF4-FFF2-40B4-BE49-F238E27FC236}">
                <a16:creationId xmlns:a16="http://schemas.microsoft.com/office/drawing/2014/main" id="{F6E65463-2A1C-25A3-CE2D-C74FA3FD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1814513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两个实的可逆变换</a:t>
            </a:r>
          </a:p>
        </p:txBody>
      </p:sp>
      <p:sp>
        <p:nvSpPr>
          <p:cNvPr id="8224" name="Rectangle 32">
            <a:extLst>
              <a:ext uri="{FF2B5EF4-FFF2-40B4-BE49-F238E27FC236}">
                <a16:creationId xmlns:a16="http://schemas.microsoft.com/office/drawing/2014/main" id="{944A636F-1114-DAAD-93DD-BCE559479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2500313"/>
            <a:ext cx="4657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= Cy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及         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 = Pz</a:t>
            </a:r>
          </a:p>
        </p:txBody>
      </p:sp>
      <p:sp>
        <p:nvSpPr>
          <p:cNvPr id="8225" name="Rectangle 33">
            <a:extLst>
              <a:ext uri="{FF2B5EF4-FFF2-40B4-BE49-F238E27FC236}">
                <a16:creationId xmlns:a16="http://schemas.microsoft.com/office/drawing/2014/main" id="{4D9E5ED3-8604-1CB0-89EF-CB3489CBA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186113"/>
            <a:ext cx="7599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          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baseline="30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aseline="30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+ ··· +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altLang="zh-CN" baseline="30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(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 0),</a:t>
            </a:r>
          </a:p>
        </p:txBody>
      </p:sp>
      <p:sp>
        <p:nvSpPr>
          <p:cNvPr id="8226" name="Rectangle 34">
            <a:extLst>
              <a:ext uri="{FF2B5EF4-FFF2-40B4-BE49-F238E27FC236}">
                <a16:creationId xmlns:a16="http://schemas.microsoft.com/office/drawing/2014/main" id="{E681A721-D1FD-5E83-1707-6A7FBA6CE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886200"/>
            <a:ext cx="774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及          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f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=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z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lang="en-US" altLang="zh-CN" baseline="30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+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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z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 baseline="30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+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···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+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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z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 baseline="30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  (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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i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 0),</a:t>
            </a:r>
          </a:p>
        </p:txBody>
      </p:sp>
      <p:sp>
        <p:nvSpPr>
          <p:cNvPr id="8227" name="Rectangle 35">
            <a:extLst>
              <a:ext uri="{FF2B5EF4-FFF2-40B4-BE49-F238E27FC236}">
                <a16:creationId xmlns:a16="http://schemas.microsoft.com/office/drawing/2014/main" id="{60940DDF-B14B-82C6-338F-BDCD61457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4597400"/>
            <a:ext cx="9002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则  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k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k</a:t>
            </a:r>
            <a:r>
              <a:rPr lang="en-US" altLang="zh-CN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···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k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中正数的个数与  </a:t>
            </a:r>
            <a:r>
              <a:rPr lang="en-US" altLang="en-US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</a:t>
            </a:r>
            <a:r>
              <a:rPr lang="en-US" altLang="en-US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1 </a:t>
            </a:r>
            <a:r>
              <a:rPr lang="en-US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, </a:t>
            </a:r>
            <a:r>
              <a:rPr lang="en-US" altLang="en-US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</a:t>
            </a:r>
            <a:r>
              <a:rPr lang="en-US" altLang="en-US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2</a:t>
            </a:r>
            <a:r>
              <a:rPr lang="en-US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···</a:t>
            </a:r>
            <a:r>
              <a:rPr lang="en-US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, </a:t>
            </a:r>
            <a:r>
              <a:rPr lang="en-US" altLang="en-US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</a:t>
            </a:r>
            <a:r>
              <a:rPr lang="en-US" altLang="zh-CN" b="0" i="1" baseline="-25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r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中正数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build="p" autoUpdateAnimBg="0" advAuto="0"/>
      <p:bldP spid="8222" grpId="0" build="p" autoUpdateAnimBg="0"/>
      <p:bldP spid="8223" grpId="0" build="p" autoUpdateAnimBg="0" advAuto="0"/>
      <p:bldP spid="8224" grpId="0" build="p" autoUpdateAnimBg="0" advAuto="0"/>
      <p:bldP spid="8225" grpId="0" build="p" autoUpdateAnimBg="0" advAuto="0"/>
      <p:bldP spid="8226" grpId="0" build="p" autoUpdateAnimBg="0" advAuto="0"/>
      <p:bldP spid="822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7C511341-06ED-37D6-48DA-839EDD8A0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730250"/>
            <a:ext cx="90043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这个定理称为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惯性定理</a:t>
            </a:r>
            <a:r>
              <a:rPr lang="en-US" altLang="zh-CN"/>
              <a:t>,  </a:t>
            </a:r>
            <a:r>
              <a:rPr lang="zh-CN" altLang="en-US"/>
              <a:t>这里不予证明</a:t>
            </a:r>
            <a:r>
              <a:rPr lang="en-US" altLang="zh-CN"/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/>
              <a:t>        </a:t>
            </a:r>
            <a:r>
              <a:rPr lang="zh-CN" altLang="en-US"/>
              <a:t>二次型的标准形中正系数的个数称为二次型的</a:t>
            </a:r>
            <a:r>
              <a:rPr lang="zh-CN" alt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F7E47E-7E8A-B189-1CDA-D5F9FD944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525" y="2144713"/>
            <a:ext cx="9007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惯性指数</a:t>
            </a:r>
            <a:r>
              <a:rPr lang="zh-CN" altLang="en-US"/>
              <a:t>，负系数的个数称为</a:t>
            </a:r>
            <a:r>
              <a:rPr lang="zh-CN" altLang="en-US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负惯性指数</a:t>
            </a:r>
            <a:r>
              <a:rPr lang="en-US" altLang="zh-CN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6DF874E6-D349-914C-49BF-A7B9C3EF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2876550"/>
            <a:ext cx="829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若二次型 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zh-CN" altLang="en-US"/>
              <a:t>的正惯性指数为 </a:t>
            </a:r>
            <a:r>
              <a:rPr lang="en-US" altLang="zh-CN" b="0" i="1"/>
              <a:t>p</a:t>
            </a:r>
            <a:r>
              <a:rPr lang="zh-CN" altLang="en-US"/>
              <a:t>，秩为 </a:t>
            </a:r>
            <a:r>
              <a:rPr lang="en-US" altLang="zh-CN" b="0" i="1"/>
              <a:t>r</a:t>
            </a:r>
            <a:r>
              <a:rPr lang="en-US" altLang="zh-CN" i="1"/>
              <a:t> 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 i="1"/>
              <a:t>f</a:t>
            </a:r>
            <a:r>
              <a:rPr lang="en-US" altLang="zh-CN"/>
              <a:t> </a:t>
            </a:r>
            <a:r>
              <a:rPr lang="zh-CN" altLang="en-US"/>
              <a:t>的规范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77FB47E8-D18F-FFDE-60C7-F38F77058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541713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形便可确定为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4EDCD0FB-2CBE-7394-2EB5-F5F823322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550" y="4194175"/>
            <a:ext cx="579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/>
              <a:t>f</a:t>
            </a:r>
            <a:r>
              <a:rPr lang="en-US" altLang="zh-CN"/>
              <a:t> = </a:t>
            </a:r>
            <a:r>
              <a:rPr lang="en-US" altLang="zh-CN" b="0" i="1"/>
              <a:t>y</a:t>
            </a:r>
            <a:r>
              <a:rPr lang="en-US" altLang="zh-CN" baseline="-25000"/>
              <a:t>1</a:t>
            </a:r>
            <a:r>
              <a:rPr lang="en-US" altLang="zh-CN" baseline="30000"/>
              <a:t>2</a:t>
            </a:r>
            <a:r>
              <a:rPr lang="en-US" altLang="zh-CN"/>
              <a:t> +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+ </a:t>
            </a:r>
            <a:r>
              <a:rPr lang="en-US" altLang="zh-CN" b="0" i="1"/>
              <a:t>y</a:t>
            </a:r>
            <a:r>
              <a:rPr lang="en-US" altLang="zh-CN" b="0" i="1" baseline="-25000"/>
              <a:t>p</a:t>
            </a:r>
            <a:r>
              <a:rPr lang="en-US" altLang="zh-CN" baseline="30000"/>
              <a:t>2</a:t>
            </a:r>
            <a:r>
              <a:rPr lang="en-US" altLang="zh-CN"/>
              <a:t> – </a:t>
            </a:r>
            <a:r>
              <a:rPr lang="en-US" altLang="zh-CN" b="0" i="1"/>
              <a:t>y</a:t>
            </a:r>
            <a:r>
              <a:rPr lang="en-US" altLang="zh-CN" b="0" i="1" baseline="-25000"/>
              <a:t>p</a:t>
            </a:r>
            <a:r>
              <a:rPr lang="en-US" altLang="zh-CN" baseline="-25000"/>
              <a:t>+1</a:t>
            </a:r>
            <a:r>
              <a:rPr lang="en-US" altLang="zh-CN" baseline="30000"/>
              <a:t>2</a:t>
            </a:r>
            <a:r>
              <a:rPr lang="en-US" altLang="zh-CN"/>
              <a:t> – </a:t>
            </a:r>
            <a:r>
              <a:rPr lang="en-US" altLang="zh-CN">
                <a:ea typeface="宋体" panose="02010600030101010101" pitchFamily="2" charset="-122"/>
                <a:cs typeface="Times New Roman" panose="02020603050405020304" pitchFamily="18" charset="0"/>
              </a:rPr>
              <a:t>···</a:t>
            </a:r>
            <a:r>
              <a:rPr lang="en-US" altLang="zh-CN"/>
              <a:t>  – </a:t>
            </a:r>
            <a:r>
              <a:rPr lang="en-US" altLang="zh-CN" b="0" i="1"/>
              <a:t>y</a:t>
            </a:r>
            <a:r>
              <a:rPr lang="en-US" altLang="zh-CN" b="0" i="1" baseline="-25000"/>
              <a:t>r</a:t>
            </a:r>
            <a:r>
              <a:rPr lang="en-US" altLang="zh-CN" baseline="30000"/>
              <a:t>2</a:t>
            </a:r>
            <a:r>
              <a:rPr lang="en-US" altLang="zh-CN"/>
              <a:t> .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EB0B42FD-464E-572C-C343-EEF1C8C03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4887913"/>
            <a:ext cx="829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highlight>
                  <a:srgbClr val="FFFF00"/>
                </a:highlight>
              </a:rPr>
              <a:t>科学技术上用得较多的二次型是正惯性指数为 </a:t>
            </a:r>
            <a:r>
              <a:rPr lang="en-US" altLang="zh-CN" b="0" i="1" dirty="0">
                <a:highlight>
                  <a:srgbClr val="FFFF00"/>
                </a:highlight>
              </a:rPr>
              <a:t>n </a:t>
            </a:r>
            <a:r>
              <a:rPr lang="zh-CN" altLang="en-US" dirty="0"/>
              <a:t>或</a:t>
            </a: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523E9D5C-302C-F13A-D541-6A141A557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5573713"/>
            <a:ext cx="8612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负惯性指数为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/>
              <a:t>的 </a:t>
            </a:r>
            <a:r>
              <a:rPr lang="en-US" altLang="zh-CN" b="0" i="1"/>
              <a:t>n</a:t>
            </a:r>
            <a:r>
              <a:rPr lang="en-US" altLang="zh-CN"/>
              <a:t> </a:t>
            </a:r>
            <a:r>
              <a:rPr lang="zh-CN" altLang="en-US"/>
              <a:t>元二次型，我们有下述定义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 autoUpdateAnimBg="0"/>
      <p:bldP spid="29699" grpId="0" build="p" autoUpdateAnimBg="0" advAuto="0"/>
      <p:bldP spid="29702" grpId="0" build="p" autoUpdateAnimBg="0"/>
      <p:bldP spid="29704" grpId="0" build="p" autoUpdateAnimBg="0" advAuto="0"/>
      <p:bldP spid="29705" grpId="0" build="p" autoUpdateAnimBg="0" advAuto="0"/>
      <p:bldP spid="29706" grpId="0" build="p" autoUpdateAnimBg="0"/>
      <p:bldP spid="29708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Text Box 11">
            <a:extLst>
              <a:ext uri="{FF2B5EF4-FFF2-40B4-BE49-F238E27FC236}">
                <a16:creationId xmlns:a16="http://schemas.microsoft.com/office/drawing/2014/main" id="{EC13DA6E-83A5-597E-1D2B-EA2E342D9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1793875"/>
            <a:ext cx="8226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 </a:t>
            </a:r>
            <a:r>
              <a: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altLang="zh-CN"/>
              <a:t> 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设有实二次型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=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aseline="300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Ax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如果对任</a:t>
            </a:r>
            <a:r>
              <a:rPr lang="zh-CN" altLang="en-US"/>
              <a:t> 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72B2877D-E32F-DA9B-D383-160CB407D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4721225"/>
            <a:ext cx="69707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是负定的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</p:txBody>
      </p:sp>
      <p:sp>
        <p:nvSpPr>
          <p:cNvPr id="25614" name="Rectangle 14">
            <a:extLst>
              <a:ext uri="{FF2B5EF4-FFF2-40B4-BE49-F238E27FC236}">
                <a16:creationId xmlns:a16="http://schemas.microsoft.com/office/drawing/2014/main" id="{5539017A-0D6E-ADE8-47D6-86B34DB45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4005263"/>
            <a:ext cx="9002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都有 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&lt; 0, 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则称</a:t>
            </a:r>
            <a:r>
              <a:rPr lang="zh-CN" altLang="en-US" dirty="0"/>
              <a:t> </a:t>
            </a:r>
            <a:r>
              <a:rPr lang="en-US" altLang="zh-CN" sz="3200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为负定二次型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并称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对称矩阵</a:t>
            </a:r>
          </a:p>
        </p:txBody>
      </p:sp>
      <p:sp>
        <p:nvSpPr>
          <p:cNvPr id="25615" name="Rectangle 15">
            <a:extLst>
              <a:ext uri="{FF2B5EF4-FFF2-40B4-BE49-F238E27FC236}">
                <a16:creationId xmlns:a16="http://schemas.microsoft.com/office/drawing/2014/main" id="{D88E2F51-02AA-8BD4-3831-B9213E4E1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3273425"/>
            <a:ext cx="777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次型</a:t>
            </a:r>
            <a:r>
              <a:rPr lang="en-US" altLang="zh-CN">
                <a:solidFill>
                  <a:srgbClr val="008000"/>
                </a:solidFill>
              </a:rPr>
              <a:t>,</a:t>
            </a:r>
            <a:r>
              <a:rPr lang="en-US" altLang="zh-CN"/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并称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对称矩阵 </a:t>
            </a: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是正定的</a:t>
            </a:r>
            <a:r>
              <a:rPr lang="en-US" altLang="zh-CN">
                <a:solidFill>
                  <a:srgbClr val="008000"/>
                </a:solidFill>
              </a:rPr>
              <a:t>;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25617" name="Rectangle 17">
            <a:extLst>
              <a:ext uri="{FF2B5EF4-FFF2-40B4-BE49-F238E27FC236}">
                <a16:creationId xmlns:a16="http://schemas.microsoft.com/office/drawing/2014/main" id="{3FF9B269-5EFF-2BCE-BF48-1847A111E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8" y="2557463"/>
            <a:ext cx="565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 0,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都有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&gt; 0 (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显然</a:t>
            </a:r>
            <a:r>
              <a:rPr lang="zh-CN" altLang="en-US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(0) = 0),   </a:t>
            </a:r>
            <a:endParaRPr lang="en-US" altLang="zh-CN" sz="32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18" name="Rectangle 18">
            <a:extLst>
              <a:ext uri="{FF2B5EF4-FFF2-40B4-BE49-F238E27FC236}">
                <a16:creationId xmlns:a16="http://schemas.microsoft.com/office/drawing/2014/main" id="{BFA0882D-D1F2-D954-8703-141FD60FF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758825"/>
            <a:ext cx="51673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二、正定二次型的定义</a:t>
            </a:r>
          </a:p>
        </p:txBody>
      </p:sp>
      <p:sp>
        <p:nvSpPr>
          <p:cNvPr id="25619" name="Rectangle 19">
            <a:extLst>
              <a:ext uri="{FF2B5EF4-FFF2-40B4-BE49-F238E27FC236}">
                <a16:creationId xmlns:a16="http://schemas.microsoft.com/office/drawing/2014/main" id="{0B2C0B32-11E3-BE17-06F0-CEE13037D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309938"/>
            <a:ext cx="3276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如果对任何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 0</a:t>
            </a:r>
            <a:r>
              <a:rPr lang="en-US" altLang="zh-CN"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5620" name="Rectangle 20">
            <a:extLst>
              <a:ext uri="{FF2B5EF4-FFF2-40B4-BE49-F238E27FC236}">
                <a16:creationId xmlns:a16="http://schemas.microsoft.com/office/drawing/2014/main" id="{039DE133-F7C9-E9FC-EFDB-CF4A9D03A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544763"/>
            <a:ext cx="3276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则称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32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 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为正定二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1" grpId="0" build="p" autoUpdateAnimBg="0"/>
      <p:bldP spid="25613" grpId="0" build="p" autoUpdateAnimBg="0" advAuto="0"/>
      <p:bldP spid="25614" grpId="0" build="p" autoUpdateAnimBg="0" advAuto="0"/>
      <p:bldP spid="25615" grpId="0" build="p" autoUpdateAnimBg="0" advAuto="0"/>
      <p:bldP spid="25617" grpId="0" build="p" autoUpdateAnimBg="0" advAuto="0"/>
      <p:bldP spid="25619" grpId="0"/>
      <p:bldP spid="25620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Text Box 12">
            <a:extLst>
              <a:ext uri="{FF2B5EF4-FFF2-40B4-BE49-F238E27FC236}">
                <a16:creationId xmlns:a16="http://schemas.microsoft.com/office/drawing/2014/main" id="{163CFE06-ECBD-D63E-BA23-2C1DB3B83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801813"/>
            <a:ext cx="8329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</a:t>
            </a:r>
            <a:r>
              <a:rPr lang="en-US" altLang="zh-CN" dirty="0"/>
              <a:t>   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实二次型 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= </a:t>
            </a:r>
            <a:r>
              <a:rPr lang="en-US" altLang="zh-CN" i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CN" baseline="30000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CN" i="1" dirty="0" err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Ax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为正定的充要条件</a:t>
            </a:r>
          </a:p>
        </p:txBody>
      </p:sp>
      <p:sp>
        <p:nvSpPr>
          <p:cNvPr id="9251" name="Rectangle 35">
            <a:extLst>
              <a:ext uri="{FF2B5EF4-FFF2-40B4-BE49-F238E27FC236}">
                <a16:creationId xmlns:a16="http://schemas.microsoft.com/office/drawing/2014/main" id="{2570AAA5-6F31-ED3F-C94F-639AC4F96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2505075"/>
            <a:ext cx="3660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即它的规范形的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</a:t>
            </a:r>
          </a:p>
        </p:txBody>
      </p:sp>
      <p:sp>
        <p:nvSpPr>
          <p:cNvPr id="9255" name="Rectangle 39">
            <a:extLst>
              <a:ext uri="{FF2B5EF4-FFF2-40B4-BE49-F238E27FC236}">
                <a16:creationId xmlns:a16="http://schemas.microsoft.com/office/drawing/2014/main" id="{983B96A1-4861-428C-5A76-3511A3FC0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811213"/>
            <a:ext cx="502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三、正定二次型的条件</a:t>
            </a:r>
          </a:p>
        </p:txBody>
      </p:sp>
      <p:pic>
        <p:nvPicPr>
          <p:cNvPr id="9257" name="Picture 41">
            <a:extLst>
              <a:ext uri="{FF2B5EF4-FFF2-40B4-BE49-F238E27FC236}">
                <a16:creationId xmlns:a16="http://schemas.microsoft.com/office/drawing/2014/main" id="{6DCE7DB3-79D5-8287-9EB7-40CFC6E7D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4024313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59" name="Picture 43">
            <a:extLst>
              <a:ext uri="{FF2B5EF4-FFF2-40B4-BE49-F238E27FC236}">
                <a16:creationId xmlns:a16="http://schemas.microsoft.com/office/drawing/2014/main" id="{3AC529AD-B61D-52F3-C6C9-989E8C23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8" y="4024313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60" name="Rectangle 44">
            <a:extLst>
              <a:ext uri="{FF2B5EF4-FFF2-40B4-BE49-F238E27FC236}">
                <a16:creationId xmlns:a16="http://schemas.microsoft.com/office/drawing/2014/main" id="{B733F17A-EC9D-F17D-205B-9E7E7D1E0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4589463"/>
            <a:ext cx="8248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推论</a:t>
            </a:r>
            <a:r>
              <a:rPr lang="zh-CN" altLang="en-US"/>
              <a:t>   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对称矩阵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为正定的充要条件是 </a:t>
            </a:r>
            <a:r>
              <a:rPr lang="en-US" altLang="zh-CN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的特征</a:t>
            </a:r>
          </a:p>
        </p:txBody>
      </p:sp>
      <p:sp>
        <p:nvSpPr>
          <p:cNvPr id="9261" name="Rectangle 45">
            <a:extLst>
              <a:ext uri="{FF2B5EF4-FFF2-40B4-BE49-F238E27FC236}">
                <a16:creationId xmlns:a16="http://schemas.microsoft.com/office/drawing/2014/main" id="{131C8EF0-9008-77DB-D4E7-E09CA0660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5286375"/>
            <a:ext cx="419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值全为正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9262" name="Rectangle 46">
            <a:extLst>
              <a:ext uri="{FF2B5EF4-FFF2-40B4-BE49-F238E27FC236}">
                <a16:creationId xmlns:a16="http://schemas.microsoft.com/office/drawing/2014/main" id="{958B8683-E1D0-A289-0518-ED975AC17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8" y="3205163"/>
            <a:ext cx="7772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系数全为 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，亦即它的正惯性指数等于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.</a:t>
            </a:r>
          </a:p>
        </p:txBody>
      </p:sp>
      <p:sp>
        <p:nvSpPr>
          <p:cNvPr id="9265" name="Rectangle 49">
            <a:extLst>
              <a:ext uri="{FF2B5EF4-FFF2-40B4-BE49-F238E27FC236}">
                <a16:creationId xmlns:a16="http://schemas.microsoft.com/office/drawing/2014/main" id="{0BFD9E4C-2051-383A-4D42-D6CE8F62D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8" y="2508250"/>
            <a:ext cx="5883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是它的标准形的 </a:t>
            </a:r>
            <a:r>
              <a:rPr lang="en-US" altLang="zh-CN" b="0" i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r>
              <a:rPr lang="en-US" altLang="zh-CN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个系数全为正，</a:t>
            </a:r>
          </a:p>
        </p:txBody>
      </p:sp>
      <p:graphicFrame>
        <p:nvGraphicFramePr>
          <p:cNvPr id="9256" name="Object 40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5A96166-6EED-B4B3-4F80-AFE3DD34C1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3886200"/>
          <a:ext cx="936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3" imgW="4530771" imgH="3396846" progId="PowerPoint.Show.8">
                  <p:embed/>
                </p:oleObj>
              </mc:Choice>
              <mc:Fallback>
                <p:oleObj name="演示文稿" r:id="rId3" imgW="4530771" imgH="3396846" progId="PowerPoint.Show.8">
                  <p:embed/>
                  <p:pic>
                    <p:nvPicPr>
                      <p:cNvPr id="9256" name="Object 40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D5A96166-6EED-B4B3-4F80-AFE3DD34C1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045" t="42630" r="80711" b="50011"/>
                      <a:stretch>
                        <a:fillRect/>
                      </a:stretch>
                    </p:blipFill>
                    <p:spPr bwMode="auto">
                      <a:xfrm>
                        <a:off x="827088" y="3886200"/>
                        <a:ext cx="936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8" name="Object 52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52E5325-E169-6452-39A5-89E04680C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7750" y="3886200"/>
          <a:ext cx="936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5" imgW="4530771" imgH="3396846" progId="PowerPoint.Show.8">
                  <p:embed/>
                </p:oleObj>
              </mc:Choice>
              <mc:Fallback>
                <p:oleObj name="演示文稿" r:id="rId5" imgW="4530771" imgH="3396846" progId="PowerPoint.Show.8">
                  <p:embed/>
                  <p:pic>
                    <p:nvPicPr>
                      <p:cNvPr id="9268" name="Object 52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552E5325-E169-6452-39A5-89E04680C8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045" t="42630" r="80711" b="50011"/>
                      <a:stretch>
                        <a:fillRect/>
                      </a:stretch>
                    </p:blipFill>
                    <p:spPr bwMode="auto">
                      <a:xfrm>
                        <a:off x="2317750" y="3886200"/>
                        <a:ext cx="936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8" grpId="0" build="p" autoUpdateAnimBg="0"/>
      <p:bldP spid="9251" grpId="0" build="p" autoUpdateAnimBg="0"/>
      <p:bldP spid="9260" grpId="0" build="p" autoUpdateAnimBg="0"/>
      <p:bldP spid="9261" grpId="0" build="p" autoUpdateAnimBg="0" advAuto="0"/>
      <p:bldP spid="9262" grpId="0" build="p" autoUpdateAnimBg="0" advAuto="0"/>
      <p:bldP spid="9265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" name="Text Box 10">
            <a:extLst>
              <a:ext uri="{FF2B5EF4-FFF2-40B4-BE49-F238E27FC236}">
                <a16:creationId xmlns:a16="http://schemas.microsoft.com/office/drawing/2014/main" id="{69EEBE7E-FCA2-DE00-52B5-9A57F37AA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850900"/>
            <a:ext cx="9010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zh-CN" altLang="en-US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 </a:t>
            </a:r>
            <a:r>
              <a:rPr lang="en-US" altLang="zh-CN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lang="en-US" altLang="zh-CN" dirty="0"/>
              <a:t>   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对称矩阵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为正定的充要条件是 </a:t>
            </a:r>
            <a:r>
              <a:rPr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</a:t>
            </a:r>
          </a:p>
        </p:txBody>
      </p:sp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1778E446-6347-3B6A-1D4F-05200B838C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2376488"/>
          <a:ext cx="6911975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6880" imgH="711000" progId="Equation.3">
                  <p:embed/>
                </p:oleObj>
              </mc:Choice>
              <mc:Fallback>
                <p:oleObj name="Equation" r:id="rId2" imgW="2666880" imgH="711000" progId="Equation.3">
                  <p:embed/>
                  <p:pic>
                    <p:nvPicPr>
                      <p:cNvPr id="11275" name="Object 11">
                        <a:extLst>
                          <a:ext uri="{FF2B5EF4-FFF2-40B4-BE49-F238E27FC236}">
                            <a16:creationId xmlns:a16="http://schemas.microsoft.com/office/drawing/2014/main" id="{1778E446-6347-3B6A-1D4F-05200B838C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376488"/>
                        <a:ext cx="6911975" cy="184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>
            <a:extLst>
              <a:ext uri="{FF2B5EF4-FFF2-40B4-BE49-F238E27FC236}">
                <a16:creationId xmlns:a16="http://schemas.microsoft.com/office/drawing/2014/main" id="{3E0ECD21-04B4-9CEE-BA49-E7C1DD9DF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" y="4586288"/>
            <a:ext cx="901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对称矩阵 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为负定的充要条件是，奇数阶主子式为负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295" name="Rectangle 31">
            <a:extLst>
              <a:ext uri="{FF2B5EF4-FFF2-40B4-BE49-F238E27FC236}">
                <a16:creationId xmlns:a16="http://schemas.microsoft.com/office/drawing/2014/main" id="{02FB5B36-3D71-6C68-02F1-A4D292522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1614488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各阶主子式都为正</a:t>
            </a:r>
            <a:r>
              <a:rPr lang="en-US" altLang="zh-CN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即</a:t>
            </a:r>
          </a:p>
        </p:txBody>
      </p:sp>
      <p:sp>
        <p:nvSpPr>
          <p:cNvPr id="11296" name="Rectangle 32">
            <a:extLst>
              <a:ext uri="{FF2B5EF4-FFF2-40B4-BE49-F238E27FC236}">
                <a16:creationId xmlns:a16="http://schemas.microsoft.com/office/drawing/2014/main" id="{A5A63A67-6C7E-3C9D-131E-072FFAB7C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5286375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而偶数阶主子式为正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即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" grpId="0" build="p" autoUpdateAnimBg="0"/>
      <p:bldP spid="11276" grpId="0" build="p" autoUpdateAnimBg="0"/>
      <p:bldP spid="11295" grpId="0" build="p" autoUpdateAnimBg="0" advAuto="0"/>
      <p:bldP spid="11296" grpId="0" build="p" autoUpdateAnimBg="0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8" name="Object 10">
            <a:extLst>
              <a:ext uri="{FF2B5EF4-FFF2-40B4-BE49-F238E27FC236}">
                <a16:creationId xmlns:a16="http://schemas.microsoft.com/office/drawing/2014/main" id="{B4EF672F-1A11-8454-0482-042A295B9B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5863" y="1000125"/>
          <a:ext cx="7075487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711000" progId="Equation.3">
                  <p:embed/>
                </p:oleObj>
              </mc:Choice>
              <mc:Fallback>
                <p:oleObj name="Equation" r:id="rId2" imgW="2286000" imgH="711000" progId="Equation.3">
                  <p:embed/>
                  <p:pic>
                    <p:nvPicPr>
                      <p:cNvPr id="12298" name="Object 10">
                        <a:extLst>
                          <a:ext uri="{FF2B5EF4-FFF2-40B4-BE49-F238E27FC236}">
                            <a16:creationId xmlns:a16="http://schemas.microsoft.com/office/drawing/2014/main" id="{B4EF672F-1A11-8454-0482-042A295B9B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000125"/>
                        <a:ext cx="7075487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Text Box 11">
            <a:extLst>
              <a:ext uri="{FF2B5EF4-FFF2-40B4-BE49-F238E27FC236}">
                <a16:creationId xmlns:a16="http://schemas.microsoft.com/office/drawing/2014/main" id="{86C856FF-B616-5757-8479-9F9082A9C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63963"/>
            <a:ext cx="7467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这个定理称为</a:t>
            </a:r>
            <a:r>
              <a:rPr lang="zh-CN" altLang="en-US" sz="32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赫尔维茨定理</a:t>
            </a:r>
            <a:r>
              <a:rPr lang="en-US" altLang="zh-CN"/>
              <a:t>, </a:t>
            </a:r>
            <a:r>
              <a:rPr lang="zh-CN" altLang="en-US"/>
              <a:t>这里不予证明</a:t>
            </a:r>
            <a:r>
              <a:rPr lang="en-US" altLang="zh-CN"/>
              <a:t>.        </a:t>
            </a: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 build="p" autoUpdateAnimBg="0"/>
    </p:bldLst>
  </p:timing>
</p:sld>
</file>

<file path=ppt/theme/theme1.xml><?xml version="1.0" encoding="utf-8"?>
<a:theme xmlns:a="http://schemas.openxmlformats.org/drawingml/2006/main" name="新模板">
  <a:themeElements>
    <a:clrScheme name="新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新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新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新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新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d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rgbClr val="006699"/>
            </a:solidFill>
            <a:effectLst/>
            <a:latin typeface="Palatino Linotype" panose="0204050205050503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F:\线性代数演算系统\模板\新模板.POT</Template>
  <TotalTime>1225</TotalTime>
  <Words>595</Words>
  <Application>Microsoft Office PowerPoint</Application>
  <PresentationFormat>全屏显示(4:3)</PresentationFormat>
  <Paragraphs>63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等线</vt:lpstr>
      <vt:lpstr>黑体</vt:lpstr>
      <vt:lpstr>华文新魏</vt:lpstr>
      <vt:lpstr>楷体</vt:lpstr>
      <vt:lpstr>楷体_GB2312</vt:lpstr>
      <vt:lpstr>宋体</vt:lpstr>
      <vt:lpstr>微软雅黑</vt:lpstr>
      <vt:lpstr>微软雅黑 Light</vt:lpstr>
      <vt:lpstr>Arial</vt:lpstr>
      <vt:lpstr>Palatino Linotype</vt:lpstr>
      <vt:lpstr>Times New Roman</vt:lpstr>
      <vt:lpstr>Wingdings</vt:lpstr>
      <vt:lpstr>新模板</vt:lpstr>
      <vt:lpstr>1_Edge</vt:lpstr>
      <vt:lpstr>演示文稿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番茄花园</dc:creator>
  <cp:lastModifiedBy>Min Wenwen</cp:lastModifiedBy>
  <cp:revision>183</cp:revision>
  <dcterms:created xsi:type="dcterms:W3CDTF">2007-02-06T02:29:02Z</dcterms:created>
  <dcterms:modified xsi:type="dcterms:W3CDTF">2022-11-08T12:20:24Z</dcterms:modified>
</cp:coreProperties>
</file>