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3" r:id="rId2"/>
  </p:sldMasterIdLst>
  <p:notesMasterIdLst>
    <p:notesMasterId r:id="rId21"/>
  </p:notesMasterIdLst>
  <p:sldIdLst>
    <p:sldId id="284" r:id="rId3"/>
    <p:sldId id="285" r:id="rId4"/>
    <p:sldId id="286" r:id="rId5"/>
    <p:sldId id="287" r:id="rId6"/>
    <p:sldId id="288" r:id="rId7"/>
    <p:sldId id="289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90" r:id="rId19"/>
    <p:sldId id="291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8" autoAdjust="0"/>
    <p:restoredTop sz="95874" autoAdjust="0"/>
  </p:normalViewPr>
  <p:slideViewPr>
    <p:cSldViewPr>
      <p:cViewPr varScale="1">
        <p:scale>
          <a:sx n="100" d="100"/>
          <a:sy n="100" d="100"/>
        </p:scale>
        <p:origin x="97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362DE3D-B371-965E-785F-650C28C03A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4181B5-57DF-CF2B-9138-669C53FF6FA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F8178EB-22C2-4AC7-AA9A-409F032EBB5D}" type="datetimeFigureOut">
              <a:rPr lang="zh-CN" altLang="en-US"/>
              <a:pPr>
                <a:defRPr/>
              </a:pPr>
              <a:t>2022/10/10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3FE2CCBA-25CA-4A3A-5108-E4E009B5F2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6D7F0561-19FD-3247-7B32-CF99F552B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AC3837-F0F7-3F4C-B5E1-6CA0CED0A4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3F66A-3A52-3FE8-0651-A9D0587760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E5AD4D3-5158-4B2E-9225-7B01C16D5A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15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5473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059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5366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6675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DF2C4-759C-ACD3-7C9A-35A59FED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792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5408EFD-068D-4623-B4E4-DF87681124A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87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8D7BB16A-6D53-4AF8-93E9-04BE01D101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02086E9-54CC-4796-B215-862137150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78486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60F60E9-865B-4D4B-A7C1-546F1484A8EF}"/>
              </a:ext>
            </a:extLst>
          </p:cNvPr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609600" y="1676400"/>
            <a:ext cx="7848600" cy="4454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376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03EC0CB8-39A9-4377-B71A-E7F255A3DB0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3059395-9E10-4CFD-AAFB-477219E7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7848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0E0702A-F2B2-4909-ACD2-299B92D0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7848600" cy="445452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0955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664BF7E-A7E4-6401-5193-2791405095D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164388" y="36513"/>
            <a:ext cx="492125" cy="5699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8693E98-B35E-2ADF-9DC8-7D83CE4D08A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751763" y="34925"/>
            <a:ext cx="1368425" cy="5699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4" name="标题占位符 1">
            <a:extLst>
              <a:ext uri="{FF2B5EF4-FFF2-40B4-BE49-F238E27FC236}">
                <a16:creationId xmlns:a16="http://schemas.microsoft.com/office/drawing/2014/main" id="{22F29460-7574-08FA-74EC-6CB617E062CC}"/>
              </a:ext>
            </a:extLst>
          </p:cNvPr>
          <p:cNvSpPr txBox="1">
            <a:spLocks/>
          </p:cNvSpPr>
          <p:nvPr userDrawn="1"/>
        </p:nvSpPr>
        <p:spPr>
          <a:xfrm>
            <a:off x="592138" y="25400"/>
            <a:ext cx="4699942" cy="581025"/>
          </a:xfrm>
          <a:prstGeom prst="rect">
            <a:avLst/>
          </a:prstGeom>
        </p:spPr>
        <p:txBody>
          <a:bodyPr lIns="121889" tIns="60944" rIns="121889" bIns="60944" anchor="ctr"/>
          <a:lstStyle>
            <a:lvl1pPr algn="l" defTabSz="1219170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dirty="0"/>
              <a:t>2.1 </a:t>
            </a:r>
            <a:r>
              <a:rPr kumimoji="0" lang="zh-CN" altLang="en-US" sz="2800" b="0" dirty="0"/>
              <a:t>线性方程组和矩阵</a:t>
            </a:r>
            <a:endParaRPr lang="zh-CN" altLang="en-US" sz="2800" b="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642AF9D2-A57A-F68E-F5D4-140D5097F28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2550" y="161925"/>
            <a:ext cx="520700" cy="274638"/>
            <a:chOff x="0" y="0"/>
            <a:chExt cx="1041399" cy="549275"/>
          </a:xfrm>
        </p:grpSpPr>
        <p:sp>
          <p:nvSpPr>
            <p:cNvPr id="1031" name="Freeform 16">
              <a:extLst>
                <a:ext uri="{FF2B5EF4-FFF2-40B4-BE49-F238E27FC236}">
                  <a16:creationId xmlns:a16="http://schemas.microsoft.com/office/drawing/2014/main" id="{60234C38-685B-6946-2F4E-480BB2661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3620 w 400"/>
                <a:gd name="T1" fmla="*/ 83114 h 608"/>
                <a:gd name="T2" fmla="*/ 86868 w 400"/>
                <a:gd name="T3" fmla="*/ 0 h 608"/>
                <a:gd name="T4" fmla="*/ 361950 w 400"/>
                <a:gd name="T5" fmla="*/ 274638 h 608"/>
                <a:gd name="T6" fmla="*/ 86868 w 400"/>
                <a:gd name="T7" fmla="*/ 549275 h 608"/>
                <a:gd name="T8" fmla="*/ 0 w 400"/>
                <a:gd name="T9" fmla="*/ 462547 h 608"/>
                <a:gd name="T10" fmla="*/ 191834 w 400"/>
                <a:gd name="T11" fmla="*/ 271024 h 608"/>
                <a:gd name="T12" fmla="*/ 3620 w 400"/>
                <a:gd name="T13" fmla="*/ 83114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" name="Freeform 17">
              <a:extLst>
                <a:ext uri="{FF2B5EF4-FFF2-40B4-BE49-F238E27FC236}">
                  <a16:creationId xmlns:a16="http://schemas.microsoft.com/office/drawing/2014/main" id="{489925D2-1B65-F532-3CFA-7B28A0FB5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3613 w 399"/>
                <a:gd name="T1" fmla="*/ 83114 h 608"/>
                <a:gd name="T2" fmla="*/ 86704 w 399"/>
                <a:gd name="T3" fmla="*/ 0 h 608"/>
                <a:gd name="T4" fmla="*/ 360362 w 399"/>
                <a:gd name="T5" fmla="*/ 274638 h 608"/>
                <a:gd name="T6" fmla="*/ 86704 w 399"/>
                <a:gd name="T7" fmla="*/ 549275 h 608"/>
                <a:gd name="T8" fmla="*/ 0 w 399"/>
                <a:gd name="T9" fmla="*/ 462547 h 608"/>
                <a:gd name="T10" fmla="*/ 191471 w 399"/>
                <a:gd name="T11" fmla="*/ 271024 h 608"/>
                <a:gd name="T12" fmla="*/ 3613 w 399"/>
                <a:gd name="T13" fmla="*/ 83114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18">
              <a:extLst>
                <a:ext uri="{FF2B5EF4-FFF2-40B4-BE49-F238E27FC236}">
                  <a16:creationId xmlns:a16="http://schemas.microsoft.com/office/drawing/2014/main" id="{4185C3F2-1C33-C0A3-ECAE-E45A7497E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3613 w 399"/>
                <a:gd name="T1" fmla="*/ 83114 h 608"/>
                <a:gd name="T2" fmla="*/ 85800 w 399"/>
                <a:gd name="T3" fmla="*/ 0 h 608"/>
                <a:gd name="T4" fmla="*/ 360362 w 399"/>
                <a:gd name="T5" fmla="*/ 274638 h 608"/>
                <a:gd name="T6" fmla="*/ 85800 w 399"/>
                <a:gd name="T7" fmla="*/ 549275 h 608"/>
                <a:gd name="T8" fmla="*/ 0 w 399"/>
                <a:gd name="T9" fmla="*/ 462547 h 608"/>
                <a:gd name="T10" fmla="*/ 191471 w 399"/>
                <a:gd name="T11" fmla="*/ 271024 h 608"/>
                <a:gd name="T12" fmla="*/ 3613 w 399"/>
                <a:gd name="T13" fmla="*/ 83114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5D6E9CD-AB75-9267-1D6E-68ED2954A46A}"/>
              </a:ext>
            </a:extLst>
          </p:cNvPr>
          <p:cNvCxnSpPr/>
          <p:nvPr userDrawn="1"/>
        </p:nvCxnSpPr>
        <p:spPr bwMode="auto">
          <a:xfrm>
            <a:off x="0" y="658813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47C3BF7-2036-2C88-1668-AEB5ED17BB4B}"/>
              </a:ext>
            </a:extLst>
          </p:cNvPr>
          <p:cNvSpPr txBox="1"/>
          <p:nvPr userDrawn="1"/>
        </p:nvSpPr>
        <p:spPr>
          <a:xfrm>
            <a:off x="8474075" y="6338632"/>
            <a:ext cx="6699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2EEF1883-7A0E-4F66-9932-E581691AD397}" type="slidenum">
              <a:rPr lang="zh-CN" altLang="en-US" sz="1200" b="1" smtClean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en-US" altLang="zh-CN" sz="1200" b="1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/18</a:t>
            </a:r>
            <a:r>
              <a:rPr lang="zh-CN" altLang="en-US" sz="2800" b="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78486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7848600" cy="4454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101" name="Freeform 7"/>
          <p:cNvSpPr/>
          <p:nvPr/>
        </p:nvSpPr>
        <p:spPr bwMode="auto">
          <a:xfrm>
            <a:off x="533400" y="533400"/>
            <a:ext cx="80010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</a:ln>
        </p:spPr>
        <p:txBody>
          <a:bodyPr/>
          <a:lstStyle>
            <a:lvl1pPr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>
              <a:ea typeface="楷体_GB2312" pitchFamily="49" charset="-122"/>
              <a:cs typeface="+mn-cs"/>
            </a:endParaRPr>
          </a:p>
        </p:txBody>
      </p:sp>
      <p:sp>
        <p:nvSpPr>
          <p:cNvPr id="3078" name="Line 8"/>
          <p:cNvSpPr>
            <a:spLocks noChangeShapeType="1"/>
          </p:cNvSpPr>
          <p:nvPr/>
        </p:nvSpPr>
        <p:spPr bwMode="auto">
          <a:xfrm>
            <a:off x="533400" y="6172200"/>
            <a:ext cx="8001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38C33BC-4584-4D96-BD9E-86B4B90091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14B6A3-5DDD-4D36-8744-319CABB9BE02}"/>
              </a:ext>
            </a:extLst>
          </p:cNvPr>
          <p:cNvSpPr txBox="1"/>
          <p:nvPr userDrawn="1"/>
        </p:nvSpPr>
        <p:spPr>
          <a:xfrm>
            <a:off x="8123270" y="6258798"/>
            <a:ext cx="936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/16</a:t>
            </a:r>
            <a:endParaRPr lang="zh-CN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91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rgbClr val="002673"/>
          </a:solidFill>
          <a:latin typeface="+mn-lt"/>
          <a:ea typeface="+mn-ea"/>
          <a:cs typeface="+mn-cs"/>
        </a:defRPr>
      </a:lvl1pPr>
      <a:lvl2pPr marL="669925" indent="-32575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400">
          <a:solidFill>
            <a:srgbClr val="002673"/>
          </a:solidFill>
          <a:latin typeface="+mn-lt"/>
          <a:ea typeface="+mn-ea"/>
          <a:cs typeface="+mn-cs"/>
        </a:defRPr>
      </a:lvl2pPr>
      <a:lvl3pPr marL="1022350" indent="-35115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rgbClr val="002673"/>
          </a:solidFill>
          <a:latin typeface="+mn-lt"/>
          <a:ea typeface="+mn-ea"/>
          <a:cs typeface="+mn-cs"/>
        </a:defRPr>
      </a:lvl3pPr>
      <a:lvl4pPr marL="1339850" indent="-31623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400">
          <a:solidFill>
            <a:srgbClr val="002673"/>
          </a:solidFill>
          <a:latin typeface="+mn-lt"/>
          <a:ea typeface="+mn-ea"/>
          <a:cs typeface="+mn-cs"/>
        </a:defRPr>
      </a:lvl4pPr>
      <a:lvl5pPr marL="16814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5pPr>
      <a:lvl6pPr marL="21386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6pPr>
      <a:lvl7pPr marL="25958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7pPr>
      <a:lvl8pPr marL="30530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8pPr>
      <a:lvl9pPr marL="35102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image" Target="../media/image3.png"/><Relationship Id="rId4" Type="http://schemas.openxmlformats.org/officeDocument/2006/relationships/slide" Target="slide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10" Type="http://schemas.openxmlformats.org/officeDocument/2006/relationships/image" Target="../media/image11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>
            <a:extLst>
              <a:ext uri="{FF2B5EF4-FFF2-40B4-BE49-F238E27FC236}">
                <a16:creationId xmlns:a16="http://schemas.microsoft.com/office/drawing/2014/main" id="{99BB306D-E8A6-2B44-F90A-75502974A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1831975"/>
            <a:ext cx="236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主要内容</a:t>
            </a:r>
          </a:p>
        </p:txBody>
      </p:sp>
      <p:sp>
        <p:nvSpPr>
          <p:cNvPr id="34821" name="Text Box 5">
            <a:hlinkClick r:id="rId2" action="ppaction://hlinksldjump" highlightClick="1"/>
            <a:hlinkHover r:id="" action="ppaction://macro?name=Macro4" highlightClick="1"/>
            <a:extLst>
              <a:ext uri="{FF2B5EF4-FFF2-40B4-BE49-F238E27FC236}">
                <a16:creationId xmlns:a16="http://schemas.microsoft.com/office/drawing/2014/main" id="{7CFA8591-C0A1-8646-4D1B-CF73D433E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3888" y="2970213"/>
            <a:ext cx="2344737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线性方程组</a:t>
            </a:r>
          </a:p>
        </p:txBody>
      </p:sp>
      <p:sp>
        <p:nvSpPr>
          <p:cNvPr id="34823" name="Text Box 7">
            <a:hlinkClick r:id="rId3" action="ppaction://hlinksldjump" highlightClick="1"/>
            <a:hlinkHover r:id="" action="ppaction://macro?name=Macro4" highlightClick="1"/>
            <a:extLst>
              <a:ext uri="{FF2B5EF4-FFF2-40B4-BE49-F238E27FC236}">
                <a16:creationId xmlns:a16="http://schemas.microsoft.com/office/drawing/2014/main" id="{2A603934-22F4-88CE-E049-0E9CE68B6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3888" y="4678363"/>
            <a:ext cx="3590925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几种常用的特殊矩阵</a:t>
            </a:r>
          </a:p>
        </p:txBody>
      </p:sp>
      <p:sp>
        <p:nvSpPr>
          <p:cNvPr id="34828" name="Text Box 12">
            <a:hlinkClick r:id="rId4" action="ppaction://hlinksldjump" highlightClick="1"/>
            <a:hlinkHover r:id="" action="ppaction://macro?name=Macro4" highlightClick="1"/>
            <a:extLst>
              <a:ext uri="{FF2B5EF4-FFF2-40B4-BE49-F238E27FC236}">
                <a16:creationId xmlns:a16="http://schemas.microsoft.com/office/drawing/2014/main" id="{8CCC2B10-2873-1E37-9AE3-73848E99A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3888" y="5541963"/>
            <a:ext cx="2828925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矩阵的应用举例</a:t>
            </a:r>
          </a:p>
        </p:txBody>
      </p:sp>
      <p:sp>
        <p:nvSpPr>
          <p:cNvPr id="34830" name="Text Box 14">
            <a:extLst>
              <a:ext uri="{FF2B5EF4-FFF2-40B4-BE49-F238E27FC236}">
                <a16:creationId xmlns:a16="http://schemas.microsoft.com/office/drawing/2014/main" id="{723DF658-6CB0-7139-31CD-56E4223CE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5175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 一 节     线性方程组和矩阵</a:t>
            </a:r>
          </a:p>
        </p:txBody>
      </p:sp>
      <p:pic>
        <p:nvPicPr>
          <p:cNvPr id="34832" name="Picture 16">
            <a:extLst>
              <a:ext uri="{FF2B5EF4-FFF2-40B4-BE49-F238E27FC236}">
                <a16:creationId xmlns:a16="http://schemas.microsoft.com/office/drawing/2014/main" id="{991F7726-73FE-BFA9-436F-D1EE0EF1B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13" y="3070225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33" name="Picture 17">
            <a:extLst>
              <a:ext uri="{FF2B5EF4-FFF2-40B4-BE49-F238E27FC236}">
                <a16:creationId xmlns:a16="http://schemas.microsoft.com/office/drawing/2014/main" id="{9B9653E7-2BD2-F8C7-AFBA-EB2D2A96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13" y="4802188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34" name="Picture 18">
            <a:extLst>
              <a:ext uri="{FF2B5EF4-FFF2-40B4-BE49-F238E27FC236}">
                <a16:creationId xmlns:a16="http://schemas.microsoft.com/office/drawing/2014/main" id="{097A9616-73FD-1451-92B3-58C853C10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13" y="5689600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35" name="Text Box 19">
            <a:hlinkClick r:id="rId6" action="ppaction://hlinksldjump" highlightClick="1"/>
            <a:hlinkHover r:id="" action="ppaction://macro?name=Macro4" highlightClick="1"/>
            <a:extLst>
              <a:ext uri="{FF2B5EF4-FFF2-40B4-BE49-F238E27FC236}">
                <a16:creationId xmlns:a16="http://schemas.microsoft.com/office/drawing/2014/main" id="{72A71BB6-905A-CAE7-EC93-07F26EAED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3888" y="3814763"/>
            <a:ext cx="2143125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矩阵的定义</a:t>
            </a:r>
          </a:p>
        </p:txBody>
      </p:sp>
      <p:pic>
        <p:nvPicPr>
          <p:cNvPr id="34836" name="Picture 20">
            <a:extLst>
              <a:ext uri="{FF2B5EF4-FFF2-40B4-BE49-F238E27FC236}">
                <a16:creationId xmlns:a16="http://schemas.microsoft.com/office/drawing/2014/main" id="{CFEF8F26-2C64-F551-A1C3-5FF76152B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13" y="3914775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over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" name="Text Box 10">
            <a:extLst>
              <a:ext uri="{FF2B5EF4-FFF2-40B4-BE49-F238E27FC236}">
                <a16:creationId xmlns:a16="http://schemas.microsoft.com/office/drawing/2014/main" id="{5323165B-911B-C3DE-1455-0E0C93379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758825"/>
            <a:ext cx="83820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(2)   </a:t>
            </a:r>
            <a:r>
              <a:rPr lang="zh-CN" altLang="en-US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零矩阵</a:t>
            </a:r>
            <a:endParaRPr lang="zh-CN" altLang="en-US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50000"/>
              </a:spcBef>
            </a:pPr>
            <a:r>
              <a:rPr lang="zh-CN" altLang="en-US"/>
              <a:t>若一个矩阵的所有元素都为零，则称这个矩阵为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零</a:t>
            </a:r>
          </a:p>
        </p:txBody>
      </p:sp>
      <p:graphicFrame>
        <p:nvGraphicFramePr>
          <p:cNvPr id="15371" name="Object 11">
            <a:extLst>
              <a:ext uri="{FF2B5EF4-FFF2-40B4-BE49-F238E27FC236}">
                <a16:creationId xmlns:a16="http://schemas.microsoft.com/office/drawing/2014/main" id="{A4EAE88C-D5D0-8DBC-AEBC-1C24A81298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3946525"/>
          <a:ext cx="40322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800" imgH="939600" progId="Equation.3">
                  <p:embed/>
                </p:oleObj>
              </mc:Choice>
              <mc:Fallback>
                <p:oleObj name="Equation" r:id="rId2" imgW="1612800" imgH="939600" progId="Equation.3">
                  <p:embed/>
                  <p:pic>
                    <p:nvPicPr>
                      <p:cNvPr id="15371" name="Object 11">
                        <a:extLst>
                          <a:ext uri="{FF2B5EF4-FFF2-40B4-BE49-F238E27FC236}">
                            <a16:creationId xmlns:a16="http://schemas.microsoft.com/office/drawing/2014/main" id="{A4EAE88C-D5D0-8DBC-AEBC-1C24A81298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946525"/>
                        <a:ext cx="403225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0" name="Rectangle 30">
            <a:extLst>
              <a:ext uri="{FF2B5EF4-FFF2-40B4-BE49-F238E27FC236}">
                <a16:creationId xmlns:a16="http://schemas.microsoft.com/office/drawing/2014/main" id="{24D81731-2E24-637F-F08F-D1B60CF2C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8" y="3348038"/>
            <a:ext cx="5630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行数和列数相同的矩阵称为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方阵</a:t>
            </a:r>
            <a:r>
              <a:rPr lang="zh-CN" altLang="en-US">
                <a:sym typeface="Symbol" panose="05050102010706020507" pitchFamily="18" charset="2"/>
              </a:rPr>
              <a:t>．</a:t>
            </a:r>
          </a:p>
        </p:txBody>
      </p:sp>
      <p:sp>
        <p:nvSpPr>
          <p:cNvPr id="15391" name="Rectangle 31">
            <a:extLst>
              <a:ext uri="{FF2B5EF4-FFF2-40B4-BE49-F238E27FC236}">
                <a16:creationId xmlns:a16="http://schemas.microsoft.com/office/drawing/2014/main" id="{82430BC1-E8FD-DF7F-7A64-EC32EB6CA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0175" y="3311525"/>
            <a:ext cx="1358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ym typeface="Symbol" panose="05050102010706020507" pitchFamily="18" charset="2"/>
              </a:rPr>
              <a:t>例如</a:t>
            </a:r>
          </a:p>
        </p:txBody>
      </p:sp>
      <p:sp>
        <p:nvSpPr>
          <p:cNvPr id="15392" name="Rectangle 32">
            <a:extLst>
              <a:ext uri="{FF2B5EF4-FFF2-40B4-BE49-F238E27FC236}">
                <a16:creationId xmlns:a16="http://schemas.microsoft.com/office/drawing/2014/main" id="{82E9AB61-4E06-B5BD-4D4B-B76B2C505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341688"/>
            <a:ext cx="1895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(3)   </a:t>
            </a:r>
            <a:r>
              <a:rPr lang="zh-CN" altLang="en-US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方阵</a:t>
            </a:r>
            <a:r>
              <a:rPr lang="zh-CN" altLang="en-US">
                <a:solidFill>
                  <a:srgbClr val="3333CC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5393" name="Rectangle 33">
            <a:extLst>
              <a:ext uri="{FF2B5EF4-FFF2-40B4-BE49-F238E27FC236}">
                <a16:creationId xmlns:a16="http://schemas.microsoft.com/office/drawing/2014/main" id="{0C528CCF-5EF6-042A-3F2E-3AD2BC752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655888"/>
            <a:ext cx="579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ym typeface="Symbol" panose="05050102010706020507" pitchFamily="18" charset="2"/>
              </a:rPr>
              <a:t>况下，也可记为 </a:t>
            </a:r>
            <a:r>
              <a:rPr lang="zh-CN" altLang="en-US" i="1">
                <a:sym typeface="Symbol" panose="05050102010706020507" pitchFamily="18" charset="2"/>
              </a:rPr>
              <a:t>Ｏ</a:t>
            </a:r>
            <a:r>
              <a:rPr lang="zh-CN" altLang="en-US">
                <a:sym typeface="Symbol" panose="05050102010706020507" pitchFamily="18" charset="2"/>
              </a:rPr>
              <a:t>．</a:t>
            </a:r>
          </a:p>
        </p:txBody>
      </p:sp>
      <p:sp>
        <p:nvSpPr>
          <p:cNvPr id="15394" name="Rectangle 34">
            <a:extLst>
              <a:ext uri="{FF2B5EF4-FFF2-40B4-BE49-F238E27FC236}">
                <a16:creationId xmlns:a16="http://schemas.microsoft.com/office/drawing/2014/main" id="{A49EFFBE-55D3-2D12-96BE-DCF7FDE45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984375"/>
            <a:ext cx="9036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矩阵</a:t>
            </a:r>
            <a:r>
              <a:rPr lang="zh-CN" altLang="en-US"/>
              <a:t>， </a:t>
            </a:r>
            <a:r>
              <a:rPr lang="en-US" altLang="zh-CN" i="1"/>
              <a:t>m </a:t>
            </a:r>
            <a:r>
              <a:rPr lang="en-US" altLang="zh-CN">
                <a:sym typeface="Symbol" panose="05050102010706020507" pitchFamily="18" charset="2"/>
              </a:rPr>
              <a:t> 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零矩阵记为 </a:t>
            </a:r>
            <a:r>
              <a:rPr lang="zh-CN" altLang="en-US" i="1">
                <a:sym typeface="Symbol" panose="05050102010706020507" pitchFamily="18" charset="2"/>
              </a:rPr>
              <a:t>Ｏ</a:t>
            </a:r>
            <a:r>
              <a:rPr lang="en-US" altLang="zh-CN" i="1" baseline="-25000"/>
              <a:t>m </a:t>
            </a:r>
            <a:r>
              <a:rPr lang="en-US" altLang="zh-CN" baseline="-25000">
                <a:sym typeface="Symbol" panose="05050102010706020507" pitchFamily="18" charset="2"/>
              </a:rPr>
              <a:t> </a:t>
            </a:r>
            <a:r>
              <a:rPr lang="en-US" altLang="zh-CN" i="1" baseline="-25000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，在不会引起混淆的情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0" grpId="0" build="p" autoUpdateAnimBg="0"/>
      <p:bldP spid="15390" grpId="0" build="p" autoUpdateAnimBg="0"/>
      <p:bldP spid="15391" grpId="0" build="p" autoUpdateAnimBg="0"/>
      <p:bldP spid="15392" grpId="0" build="p" autoUpdateAnimBg="0"/>
      <p:bldP spid="15393" grpId="0" build="p" autoUpdateAnimBg="0" advAuto="0"/>
      <p:bldP spid="15394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" name="Text Box 10">
            <a:extLst>
              <a:ext uri="{FF2B5EF4-FFF2-40B4-BE49-F238E27FC236}">
                <a16:creationId xmlns:a16="http://schemas.microsoft.com/office/drawing/2014/main" id="{287CC0D0-CCD0-0244-2D8E-EA009537B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652463"/>
            <a:ext cx="9036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称为 </a:t>
            </a:r>
            <a:r>
              <a:rPr lang="en-US" altLang="zh-CN" b="0" i="1"/>
              <a:t>n</a:t>
            </a:r>
            <a:r>
              <a:rPr lang="en-US" altLang="zh-CN" i="1"/>
              <a:t> </a:t>
            </a:r>
            <a:r>
              <a:rPr lang="en-US" altLang="zh-CN">
                <a:sym typeface="Symbol" panose="05050102010706020507" pitchFamily="18" charset="2"/>
              </a:rPr>
              <a:t> </a:t>
            </a:r>
            <a:r>
              <a:rPr lang="en-US" altLang="zh-CN" b="0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zh-CN">
                <a:sym typeface="Symbol" panose="05050102010706020507" pitchFamily="18" charset="2"/>
              </a:rPr>
              <a:t>方阵，常称为 </a:t>
            </a:r>
            <a:r>
              <a:rPr lang="en-US" altLang="zh-CN" b="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阶方阵</a:t>
            </a:r>
            <a:r>
              <a:rPr lang="zh-CN" altLang="en-US">
                <a:sym typeface="Symbol" panose="05050102010706020507" pitchFamily="18" charset="2"/>
              </a:rPr>
              <a:t>或</a:t>
            </a:r>
            <a:r>
              <a:rPr lang="zh-CN" altLang="en-US" b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b="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阶矩阵</a:t>
            </a:r>
            <a:r>
              <a:rPr lang="zh-CN" altLang="en-US">
                <a:sym typeface="Symbol" panose="05050102010706020507" pitchFamily="18" charset="2"/>
              </a:rPr>
              <a:t>，简记为 </a:t>
            </a:r>
          </a:p>
        </p:txBody>
      </p:sp>
      <p:graphicFrame>
        <p:nvGraphicFramePr>
          <p:cNvPr id="16395" name="Object 11">
            <a:extLst>
              <a:ext uri="{FF2B5EF4-FFF2-40B4-BE49-F238E27FC236}">
                <a16:creationId xmlns:a16="http://schemas.microsoft.com/office/drawing/2014/main" id="{A167B229-581A-F599-301D-5FB6AE3F2B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1375" y="3933825"/>
          <a:ext cx="3951288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480" imgH="939600" progId="Equation.3">
                  <p:embed/>
                </p:oleObj>
              </mc:Choice>
              <mc:Fallback>
                <p:oleObj name="Equation" r:id="rId2" imgW="1536480" imgH="939600" progId="Equation.3">
                  <p:embed/>
                  <p:pic>
                    <p:nvPicPr>
                      <p:cNvPr id="16395" name="Object 11">
                        <a:extLst>
                          <a:ext uri="{FF2B5EF4-FFF2-40B4-BE49-F238E27FC236}">
                            <a16:creationId xmlns:a16="http://schemas.microsoft.com/office/drawing/2014/main" id="{A167B229-581A-F599-301D-5FB6AE3F2B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3933825"/>
                        <a:ext cx="3951288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Line 12">
            <a:extLst>
              <a:ext uri="{FF2B5EF4-FFF2-40B4-BE49-F238E27FC236}">
                <a16:creationId xmlns:a16="http://schemas.microsoft.com/office/drawing/2014/main" id="{5101272D-68FA-9314-D76B-2B42364C4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162425"/>
            <a:ext cx="2743200" cy="2286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7" name="AutoShape 13">
            <a:extLst>
              <a:ext uri="{FF2B5EF4-FFF2-40B4-BE49-F238E27FC236}">
                <a16:creationId xmlns:a16="http://schemas.microsoft.com/office/drawing/2014/main" id="{68C05A87-8C33-2376-C118-6F120BA40947}"/>
              </a:ext>
            </a:extLst>
          </p:cNvPr>
          <p:cNvSpPr>
            <a:spLocks/>
          </p:cNvSpPr>
          <p:nvPr/>
        </p:nvSpPr>
        <p:spPr bwMode="auto">
          <a:xfrm>
            <a:off x="6804025" y="3736975"/>
            <a:ext cx="1806575" cy="528638"/>
          </a:xfrm>
          <a:prstGeom prst="borderCallout2">
            <a:avLst>
              <a:gd name="adj1" fmla="val 11958"/>
              <a:gd name="adj2" fmla="val -4218"/>
              <a:gd name="adj3" fmla="val 11958"/>
              <a:gd name="adj4" fmla="val -91741"/>
              <a:gd name="adj5" fmla="val 149833"/>
              <a:gd name="adj6" fmla="val -1826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主对角线</a:t>
            </a:r>
            <a:endParaRPr lang="zh-CN" altLang="en-US"/>
          </a:p>
        </p:txBody>
      </p:sp>
      <p:sp>
        <p:nvSpPr>
          <p:cNvPr id="16398" name="Line 14">
            <a:extLst>
              <a:ext uri="{FF2B5EF4-FFF2-40B4-BE49-F238E27FC236}">
                <a16:creationId xmlns:a16="http://schemas.microsoft.com/office/drawing/2014/main" id="{BE2F533C-58B9-2AB6-1566-9ACF36550C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162425"/>
            <a:ext cx="2743200" cy="22860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9" name="Line 15">
            <a:extLst>
              <a:ext uri="{FF2B5EF4-FFF2-40B4-BE49-F238E27FC236}">
                <a16:creationId xmlns:a16="http://schemas.microsoft.com/office/drawing/2014/main" id="{3384A6F8-F7F9-9F28-7098-B9D558A39A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162425"/>
            <a:ext cx="2743200" cy="2286000"/>
          </a:xfrm>
          <a:prstGeom prst="line">
            <a:avLst/>
          </a:prstGeom>
          <a:noFill/>
          <a:ln w="28575">
            <a:pattFill prst="wdUpDiag">
              <a:fgClr>
                <a:srgbClr val="FF0000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8" name="Rectangle 34">
            <a:extLst>
              <a:ext uri="{FF2B5EF4-FFF2-40B4-BE49-F238E27FC236}">
                <a16:creationId xmlns:a16="http://schemas.microsoft.com/office/drawing/2014/main" id="{FAFB516F-C0BC-8EA8-4C46-FC2F3CE3C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238500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的方阵称为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对角矩阵</a:t>
            </a:r>
            <a:r>
              <a:rPr lang="zh-CN" altLang="en-US"/>
              <a:t>，如</a:t>
            </a:r>
          </a:p>
        </p:txBody>
      </p:sp>
      <p:sp>
        <p:nvSpPr>
          <p:cNvPr id="16419" name="Rectangle 35">
            <a:extLst>
              <a:ext uri="{FF2B5EF4-FFF2-40B4-BE49-F238E27FC236}">
                <a16:creationId xmlns:a16="http://schemas.microsoft.com/office/drawing/2014/main" id="{87488C4F-3B96-1801-0892-C9A935568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593975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主对角线上的元素不全为零，其余的元素全都为零</a:t>
            </a:r>
          </a:p>
        </p:txBody>
      </p:sp>
      <p:sp>
        <p:nvSpPr>
          <p:cNvPr id="16420" name="Rectangle 36">
            <a:extLst>
              <a:ext uri="{FF2B5EF4-FFF2-40B4-BE49-F238E27FC236}">
                <a16:creationId xmlns:a16="http://schemas.microsoft.com/office/drawing/2014/main" id="{861D9B92-A21D-22F3-D207-1F532078A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84375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(4)   </a:t>
            </a:r>
            <a:r>
              <a:rPr lang="zh-CN" altLang="en-US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对角矩阵</a:t>
            </a:r>
          </a:p>
        </p:txBody>
      </p:sp>
      <p:sp>
        <p:nvSpPr>
          <p:cNvPr id="16421" name="Rectangle 37">
            <a:extLst>
              <a:ext uri="{FF2B5EF4-FFF2-40B4-BE49-F238E27FC236}">
                <a16:creationId xmlns:a16="http://schemas.microsoft.com/office/drawing/2014/main" id="{5CEC64AF-F6D8-A0BC-558E-22C09D0A0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298575"/>
            <a:ext cx="373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= ( </a:t>
            </a:r>
            <a:r>
              <a:rPr lang="en-US" altLang="zh-CN" b="0" i="1">
                <a:sym typeface="Symbol" panose="05050102010706020507" pitchFamily="18" charset="2"/>
              </a:rPr>
              <a:t>a</a:t>
            </a:r>
            <a:r>
              <a:rPr lang="en-US" altLang="zh-CN" b="0" i="1" baseline="-25000">
                <a:sym typeface="Symbol" panose="05050102010706020507" pitchFamily="18" charset="2"/>
              </a:rPr>
              <a:t>ij</a:t>
            </a:r>
            <a:r>
              <a:rPr lang="en-US" altLang="zh-CN" b="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 b="0" i="1" baseline="-25000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.</a:t>
            </a:r>
          </a:p>
        </p:txBody>
      </p: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8C6F752C-7AF2-C833-653A-86502B52744E}"/>
              </a:ext>
            </a:extLst>
          </p:cNvPr>
          <p:cNvSpPr/>
          <p:nvPr/>
        </p:nvSpPr>
        <p:spPr bwMode="auto">
          <a:xfrm>
            <a:off x="323502" y="2045911"/>
            <a:ext cx="438498" cy="422625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8" presetClass="entr" presetSubtype="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"/>
                                            </p:cond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2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" grpId="0" build="p" autoUpdateAnimBg="0"/>
      <p:bldP spid="16397" grpId="0" animBg="1" autoUpdateAnimBg="0"/>
      <p:bldP spid="16418" grpId="0" build="p" autoUpdateAnimBg="0" advAuto="0"/>
      <p:bldP spid="16419" grpId="0" build="p" autoUpdateAnimBg="0"/>
      <p:bldP spid="16420" grpId="0" build="p" autoUpdateAnimBg="0"/>
      <p:bldP spid="16421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8" name="Text Box 10">
            <a:extLst>
              <a:ext uri="{FF2B5EF4-FFF2-40B4-BE49-F238E27FC236}">
                <a16:creationId xmlns:a16="http://schemas.microsoft.com/office/drawing/2014/main" id="{2ADC53B8-6AE8-1BCD-2F04-FDC50D688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773113"/>
            <a:ext cx="784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为 </a:t>
            </a:r>
            <a:r>
              <a:rPr lang="en-US" altLang="zh-CN" b="0" i="1"/>
              <a:t>n</a:t>
            </a:r>
            <a:r>
              <a:rPr lang="en-US" altLang="zh-CN"/>
              <a:t> </a:t>
            </a:r>
            <a:r>
              <a:rPr lang="zh-CN" altLang="en-US"/>
              <a:t>阶对角矩阵</a:t>
            </a:r>
            <a:r>
              <a:rPr lang="en-US" altLang="zh-CN"/>
              <a:t>, </a:t>
            </a:r>
            <a:r>
              <a:rPr lang="zh-CN" altLang="en-US"/>
              <a:t>其中未标记出的元素全为零</a:t>
            </a:r>
            <a:r>
              <a:rPr lang="en-US" altLang="zh-CN"/>
              <a:t>, </a:t>
            </a:r>
            <a:r>
              <a:rPr lang="zh-CN" altLang="en-US"/>
              <a:t>即</a:t>
            </a:r>
          </a:p>
        </p:txBody>
      </p:sp>
      <p:graphicFrame>
        <p:nvGraphicFramePr>
          <p:cNvPr id="17419" name="Object 11">
            <a:extLst>
              <a:ext uri="{FF2B5EF4-FFF2-40B4-BE49-F238E27FC236}">
                <a16:creationId xmlns:a16="http://schemas.microsoft.com/office/drawing/2014/main" id="{DAD710CB-7EBE-2E37-9147-F2D97F882D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803525"/>
          <a:ext cx="57912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320" imgH="711000" progId="Equation.3">
                  <p:embed/>
                </p:oleObj>
              </mc:Choice>
              <mc:Fallback>
                <p:oleObj name="Equation" r:id="rId2" imgW="1714320" imgH="711000" progId="Equation.3">
                  <p:embed/>
                  <p:pic>
                    <p:nvPicPr>
                      <p:cNvPr id="17419" name="Object 11">
                        <a:extLst>
                          <a:ext uri="{FF2B5EF4-FFF2-40B4-BE49-F238E27FC236}">
                            <a16:creationId xmlns:a16="http://schemas.microsoft.com/office/drawing/2014/main" id="{DAD710CB-7EBE-2E37-9147-F2D97F882D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03525"/>
                        <a:ext cx="57912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AutoShape 12">
            <a:extLst>
              <a:ext uri="{FF2B5EF4-FFF2-40B4-BE49-F238E27FC236}">
                <a16:creationId xmlns:a16="http://schemas.microsoft.com/office/drawing/2014/main" id="{E6FBD1BA-2437-9CB4-2555-6A5FCA83C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318125"/>
            <a:ext cx="2590800" cy="847725"/>
          </a:xfrm>
          <a:prstGeom prst="wedgeRoundRectCallout">
            <a:avLst>
              <a:gd name="adj1" fmla="val 60907"/>
              <a:gd name="adj2" fmla="val -18595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对角矩阵</a:t>
            </a:r>
          </a:p>
        </p:txBody>
      </p:sp>
      <p:sp>
        <p:nvSpPr>
          <p:cNvPr id="17439" name="Rectangle 31">
            <a:extLst>
              <a:ext uri="{FF2B5EF4-FFF2-40B4-BE49-F238E27FC236}">
                <a16:creationId xmlns:a16="http://schemas.microsoft.com/office/drawing/2014/main" id="{C2172CBA-E4B4-5E45-379F-10F9CCA7A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117725"/>
            <a:ext cx="716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ym typeface="Symbol" panose="05050102010706020507" pitchFamily="18" charset="2"/>
              </a:rPr>
              <a:t>对角矩阵常记为 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 = </a:t>
            </a:r>
            <a:r>
              <a:rPr lang="en-US" altLang="zh-CN" b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diag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(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11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,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22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,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,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="0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nn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).</a:t>
            </a:r>
            <a:r>
              <a:rPr lang="en-US" altLang="zh-CN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7440" name="Rectangle 32">
            <a:extLst>
              <a:ext uri="{FF2B5EF4-FFF2-40B4-BE49-F238E27FC236}">
                <a16:creationId xmlns:a16="http://schemas.microsoft.com/office/drawing/2014/main" id="{676968EB-BF40-9ADC-CFFA-6366105FD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2117725"/>
            <a:ext cx="1054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ym typeface="Symbol" panose="05050102010706020507" pitchFamily="18" charset="2"/>
              </a:rPr>
              <a:t>例如</a:t>
            </a:r>
          </a:p>
        </p:txBody>
      </p:sp>
      <p:sp>
        <p:nvSpPr>
          <p:cNvPr id="17441" name="Rectangle 33">
            <a:extLst>
              <a:ext uri="{FF2B5EF4-FFF2-40B4-BE49-F238E27FC236}">
                <a16:creationId xmlns:a16="http://schemas.microsoft.com/office/drawing/2014/main" id="{0E26D686-E6A9-3C3F-98A5-899B41BE0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175" y="1431925"/>
            <a:ext cx="561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 </a:t>
            </a:r>
            <a:r>
              <a:rPr lang="en-US" altLang="zh-CN" b="0" i="1"/>
              <a:t>a</a:t>
            </a:r>
            <a:r>
              <a:rPr lang="en-US" altLang="zh-CN" b="0" i="1" baseline="-25000"/>
              <a:t>ij</a:t>
            </a:r>
            <a:r>
              <a:rPr lang="en-US" altLang="zh-CN" b="0" baseline="-25000"/>
              <a:t> </a:t>
            </a:r>
            <a:r>
              <a:rPr lang="en-US" altLang="zh-CN"/>
              <a:t>= 0 , </a:t>
            </a:r>
            <a:r>
              <a:rPr lang="en-US" altLang="zh-CN" b="0" i="1"/>
              <a:t>i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</a:t>
            </a:r>
            <a:r>
              <a:rPr lang="en-US" altLang="zh-CN" i="1">
                <a:sym typeface="Symbol" panose="05050102010706020507" pitchFamily="18" charset="2"/>
              </a:rPr>
              <a:t> </a:t>
            </a:r>
            <a:r>
              <a:rPr lang="en-US" altLang="zh-CN" b="0" i="1">
                <a:sym typeface="Symbol" panose="05050102010706020507" pitchFamily="18" charset="2"/>
              </a:rPr>
              <a:t>j</a:t>
            </a:r>
            <a:r>
              <a:rPr lang="en-US" altLang="zh-CN">
                <a:sym typeface="Symbol" panose="05050102010706020507" pitchFamily="18" charset="2"/>
              </a:rPr>
              <a:t> ,        </a:t>
            </a:r>
            <a:r>
              <a:rPr lang="en-US" altLang="zh-CN" b="0" i="1">
                <a:sym typeface="Symbol" panose="05050102010706020507" pitchFamily="18" charset="2"/>
              </a:rPr>
              <a:t>i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 </a:t>
            </a:r>
            <a:r>
              <a:rPr lang="en-US" altLang="zh-CN" b="0" i="1">
                <a:sym typeface="Symbol" panose="05050102010706020507" pitchFamily="18" charset="2"/>
              </a:rPr>
              <a:t>j</a:t>
            </a:r>
            <a:r>
              <a:rPr lang="en-US" altLang="zh-CN">
                <a:sym typeface="Symbol" panose="05050102010706020507" pitchFamily="18" charset="2"/>
              </a:rPr>
              <a:t> = 1, 2,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>
                <a:sym typeface="Symbol" panose="05050102010706020507" pitchFamily="18" charset="2"/>
              </a:rPr>
              <a:t> ,</a:t>
            </a:r>
            <a:r>
              <a:rPr lang="en-US" altLang="zh-CN" i="1">
                <a:sym typeface="Symbol" panose="05050102010706020507" pitchFamily="18" charset="2"/>
              </a:rPr>
              <a:t> </a:t>
            </a:r>
            <a:r>
              <a:rPr lang="en-US" altLang="zh-CN" b="0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,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1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8" grpId="0" build="p" autoUpdateAnimBg="0"/>
      <p:bldP spid="17420" grpId="0" animBg="1" autoUpdateAnimBg="0"/>
      <p:bldP spid="17439" grpId="0" build="p" autoUpdateAnimBg="0" advAuto="0"/>
      <p:bldP spid="17440" grpId="0" build="p" autoUpdateAnimBg="0"/>
      <p:bldP spid="17441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2" name="Text Box 10">
            <a:extLst>
              <a:ext uri="{FF2B5EF4-FFF2-40B4-BE49-F238E27FC236}">
                <a16:creationId xmlns:a16="http://schemas.microsoft.com/office/drawing/2014/main" id="{43B7D34D-C134-739F-A5F1-E1A8DD876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98500"/>
            <a:ext cx="3881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(5)   </a:t>
            </a:r>
            <a:r>
              <a:rPr lang="zh-CN" altLang="en-US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单位矩阵</a:t>
            </a:r>
            <a:endParaRPr lang="zh-CN" altLang="en-US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43" name="Text Box 11">
            <a:extLst>
              <a:ext uri="{FF2B5EF4-FFF2-40B4-BE49-F238E27FC236}">
                <a16:creationId xmlns:a16="http://schemas.microsoft.com/office/drawing/2014/main" id="{63073A8D-6234-3A36-231C-F99077206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52550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主对角线上的元素全为 </a:t>
            </a:r>
            <a:r>
              <a:rPr lang="en-US" altLang="zh-CN"/>
              <a:t>1 </a:t>
            </a:r>
            <a:r>
              <a:rPr lang="zh-CN" altLang="en-US"/>
              <a:t>的对角矩阵称为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单位矩阵</a:t>
            </a:r>
            <a:r>
              <a:rPr lang="en-US" altLang="zh-CN"/>
              <a:t>, </a:t>
            </a:r>
          </a:p>
        </p:txBody>
      </p:sp>
      <p:graphicFrame>
        <p:nvGraphicFramePr>
          <p:cNvPr id="18444" name="Object 12">
            <a:extLst>
              <a:ext uri="{FF2B5EF4-FFF2-40B4-BE49-F238E27FC236}">
                <a16:creationId xmlns:a16="http://schemas.microsoft.com/office/drawing/2014/main" id="{B58062C0-6359-830E-082A-67AA5D893A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7950" y="2503488"/>
          <a:ext cx="4230688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8640" imgH="927000" progId="Equation.3">
                  <p:embed/>
                </p:oleObj>
              </mc:Choice>
              <mc:Fallback>
                <p:oleObj name="Equation" r:id="rId2" imgW="1358640" imgH="927000" progId="Equation.3">
                  <p:embed/>
                  <p:pic>
                    <p:nvPicPr>
                      <p:cNvPr id="18444" name="Object 12">
                        <a:extLst>
                          <a:ext uri="{FF2B5EF4-FFF2-40B4-BE49-F238E27FC236}">
                            <a16:creationId xmlns:a16="http://schemas.microsoft.com/office/drawing/2014/main" id="{B58062C0-6359-830E-082A-67AA5D893A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2503488"/>
                        <a:ext cx="4230688" cy="238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Text Box 13">
            <a:extLst>
              <a:ext uri="{FF2B5EF4-FFF2-40B4-BE49-F238E27FC236}">
                <a16:creationId xmlns:a16="http://schemas.microsoft.com/office/drawing/2014/main" id="{C39B05D0-DEA8-2CAF-D5A1-24E65BCDD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951413"/>
            <a:ext cx="7467600" cy="1382712"/>
          </a:xfrm>
          <a:prstGeom prst="rect">
            <a:avLst/>
          </a:prstGeom>
          <a:pattFill prst="pct40">
            <a:fgClr>
              <a:srgbClr val="FF99CC"/>
            </a:fgClr>
            <a:bgClr>
              <a:srgbClr val="FFFFFF"/>
            </a:bgClr>
          </a:patt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阶单位矩阵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在矩阵代数中占有很重要的地位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它的作用与 “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1” </a:t>
            </a: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在初等代数中的作用相似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                          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EA = AE = A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.</a:t>
            </a:r>
          </a:p>
        </p:txBody>
      </p:sp>
      <p:sp>
        <p:nvSpPr>
          <p:cNvPr id="18464" name="Rectangle 32">
            <a:extLst>
              <a:ext uri="{FF2B5EF4-FFF2-40B4-BE49-F238E27FC236}">
                <a16:creationId xmlns:a16="http://schemas.microsoft.com/office/drawing/2014/main" id="{6501549D-9910-955A-2AB6-EFB30077B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979613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简记为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或 </a:t>
            </a:r>
            <a:r>
              <a:rPr lang="en-US" altLang="zh-CN" i="1"/>
              <a:t>I</a:t>
            </a:r>
            <a:r>
              <a:rPr lang="en-US" altLang="zh-CN"/>
              <a:t> .</a:t>
            </a:r>
          </a:p>
        </p:txBody>
      </p:sp>
      <p:sp>
        <p:nvSpPr>
          <p:cNvPr id="18465" name="Rectangle 33">
            <a:extLst>
              <a:ext uri="{FF2B5EF4-FFF2-40B4-BE49-F238E27FC236}">
                <a16:creationId xmlns:a16="http://schemas.microsoft.com/office/drawing/2014/main" id="{CBE94F1F-F5A1-F598-B15C-B8D2BD079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79613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如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" grpId="0" build="p" autoUpdateAnimBg="0"/>
      <p:bldP spid="18443" grpId="0" build="p" autoUpdateAnimBg="0"/>
      <p:bldP spid="18445" grpId="0" animBg="1" autoUpdateAnimBg="0"/>
      <p:bldP spid="18464" grpId="0" build="p" autoUpdateAnimBg="0" advAuto="0"/>
      <p:bldP spid="1846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0" name="Text Box 10">
            <a:extLst>
              <a:ext uri="{FF2B5EF4-FFF2-40B4-BE49-F238E27FC236}">
                <a16:creationId xmlns:a16="http://schemas.microsoft.com/office/drawing/2014/main" id="{95FC7935-F6BE-6D54-43C0-B4FD567EA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808038"/>
            <a:ext cx="838200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(6)    </a:t>
            </a:r>
            <a:r>
              <a:rPr lang="zh-CN" altLang="en-US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数量矩阵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zh-CN" altLang="en-US"/>
              <a:t>主对角线上的元素全相等的对角矩阵称为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数量矩阵</a:t>
            </a:r>
            <a:r>
              <a:rPr lang="en-US" altLang="zh-CN"/>
              <a:t>. </a:t>
            </a:r>
          </a:p>
        </p:txBody>
      </p:sp>
      <p:grpSp>
        <p:nvGrpSpPr>
          <p:cNvPr id="20505" name="Group 25">
            <a:extLst>
              <a:ext uri="{FF2B5EF4-FFF2-40B4-BE49-F238E27FC236}">
                <a16:creationId xmlns:a16="http://schemas.microsoft.com/office/drawing/2014/main" id="{47555DF5-5DFB-61A8-9EFD-5170ED91A055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254375"/>
            <a:ext cx="6705600" cy="2624138"/>
            <a:chOff x="1152" y="1584"/>
            <a:chExt cx="4224" cy="1653"/>
          </a:xfrm>
        </p:grpSpPr>
        <p:graphicFrame>
          <p:nvGraphicFramePr>
            <p:cNvPr id="20491" name="Object 11">
              <a:extLst>
                <a:ext uri="{FF2B5EF4-FFF2-40B4-BE49-F238E27FC236}">
                  <a16:creationId xmlns:a16="http://schemas.microsoft.com/office/drawing/2014/main" id="{DD429586-B03B-BA0B-56EA-54F28B88E2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1584"/>
            <a:ext cx="2029" cy="16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015920" imgH="927000" progId="Equation.3">
                    <p:embed/>
                  </p:oleObj>
                </mc:Choice>
                <mc:Fallback>
                  <p:oleObj name="公式" r:id="rId2" imgW="1015920" imgH="927000" progId="Equation.3">
                    <p:embed/>
                    <p:pic>
                      <p:nvPicPr>
                        <p:cNvPr id="20491" name="Object 11">
                          <a:extLst>
                            <a:ext uri="{FF2B5EF4-FFF2-40B4-BE49-F238E27FC236}">
                              <a16:creationId xmlns:a16="http://schemas.microsoft.com/office/drawing/2014/main" id="{DD429586-B03B-BA0B-56EA-54F28B88E2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584"/>
                          <a:ext cx="2029" cy="16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2" name="Text Box 12">
              <a:extLst>
                <a:ext uri="{FF2B5EF4-FFF2-40B4-BE49-F238E27FC236}">
                  <a16:creationId xmlns:a16="http://schemas.microsoft.com/office/drawing/2014/main" id="{1BD74E07-1F9C-862C-4406-72760564B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256"/>
              <a:ext cx="21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（</a:t>
              </a:r>
              <a:r>
                <a:rPr lang="en-US" altLang="zh-CN" i="1"/>
                <a:t>c </a:t>
              </a:r>
              <a:r>
                <a:rPr lang="zh-CN" altLang="en-US"/>
                <a:t>为常数）</a:t>
              </a:r>
              <a:r>
                <a:rPr lang="en-US" altLang="zh-CN"/>
                <a:t>.</a:t>
              </a:r>
            </a:p>
          </p:txBody>
        </p:sp>
      </p:grpSp>
      <p:sp>
        <p:nvSpPr>
          <p:cNvPr id="20494" name="AutoShape 14">
            <a:extLst>
              <a:ext uri="{FF2B5EF4-FFF2-40B4-BE49-F238E27FC236}">
                <a16:creationId xmlns:a16="http://schemas.microsoft.com/office/drawing/2014/main" id="{9721A40C-979F-B519-6EE4-51017FFC9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492375"/>
            <a:ext cx="2743200" cy="838200"/>
          </a:xfrm>
          <a:prstGeom prst="wedgeRectCallout">
            <a:avLst>
              <a:gd name="adj1" fmla="val -100523"/>
              <a:gd name="adj2" fmla="val 1482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阶数量矩阵</a:t>
            </a:r>
            <a:endParaRPr lang="zh-CN" altLang="en-US"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515" name="Rectangle 35">
            <a:extLst>
              <a:ext uri="{FF2B5EF4-FFF2-40B4-BE49-F238E27FC236}">
                <a16:creationId xmlns:a16="http://schemas.microsoft.com/office/drawing/2014/main" id="{0908C2BD-99E3-3D63-9F99-7160B2056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2055813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例如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3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0" grpId="0" build="p" autoUpdateAnimBg="0"/>
      <p:bldP spid="20494" grpId="0" animBg="1" autoUpdateAnimBg="0"/>
      <p:bldP spid="2051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4" name="Text Box 10">
            <a:extLst>
              <a:ext uri="{FF2B5EF4-FFF2-40B4-BE49-F238E27FC236}">
                <a16:creationId xmlns:a16="http://schemas.microsoft.com/office/drawing/2014/main" id="{69AB6454-100C-91FB-687A-B174770C8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88975"/>
            <a:ext cx="83820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(7)    </a:t>
            </a:r>
            <a:r>
              <a:rPr lang="zh-CN" altLang="en-US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三角形矩阵</a:t>
            </a:r>
            <a:endParaRPr lang="zh-CN" altLang="en-US">
              <a:solidFill>
                <a:srgbClr val="3333CC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/>
              <a:t>主对角线下 </a:t>
            </a:r>
            <a:r>
              <a:rPr lang="en-US" altLang="zh-CN"/>
              <a:t>(</a:t>
            </a:r>
            <a:r>
              <a:rPr lang="zh-CN" altLang="en-US"/>
              <a:t>上</a:t>
            </a:r>
            <a:r>
              <a:rPr lang="en-US" altLang="zh-CN"/>
              <a:t>) </a:t>
            </a:r>
            <a:r>
              <a:rPr lang="zh-CN" altLang="en-US"/>
              <a:t>方的元素全为零的方阵称为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上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下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CN"/>
              <a:t> </a:t>
            </a:r>
          </a:p>
        </p:txBody>
      </p:sp>
      <p:graphicFrame>
        <p:nvGraphicFramePr>
          <p:cNvPr id="21515" name="Object 11">
            <a:extLst>
              <a:ext uri="{FF2B5EF4-FFF2-40B4-BE49-F238E27FC236}">
                <a16:creationId xmlns:a16="http://schemas.microsoft.com/office/drawing/2014/main" id="{EC29EAA8-60F2-2A7D-3A8E-E4F763DD70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600" y="2486025"/>
          <a:ext cx="3798888" cy="292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8640" imgH="939600" progId="Equation.3">
                  <p:embed/>
                </p:oleObj>
              </mc:Choice>
              <mc:Fallback>
                <p:oleObj name="Equation" r:id="rId2" imgW="1358640" imgH="939600" progId="Equation.3">
                  <p:embed/>
                  <p:pic>
                    <p:nvPicPr>
                      <p:cNvPr id="21515" name="Object 11">
                        <a:extLst>
                          <a:ext uri="{FF2B5EF4-FFF2-40B4-BE49-F238E27FC236}">
                            <a16:creationId xmlns:a16="http://schemas.microsoft.com/office/drawing/2014/main" id="{EC29EAA8-60F2-2A7D-3A8E-E4F763DD70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2486025"/>
                        <a:ext cx="3798888" cy="292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2">
            <a:extLst>
              <a:ext uri="{FF2B5EF4-FFF2-40B4-BE49-F238E27FC236}">
                <a16:creationId xmlns:a16="http://schemas.microsoft.com/office/drawing/2014/main" id="{D0199115-FB68-D648-2670-9F66BD1348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5038" y="2486025"/>
          <a:ext cx="3959225" cy="289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640" imgH="939600" progId="Equation.3">
                  <p:embed/>
                </p:oleObj>
              </mc:Choice>
              <mc:Fallback>
                <p:oleObj name="Equation" r:id="rId4" imgW="1358640" imgH="939600" progId="Equation.3">
                  <p:embed/>
                  <p:pic>
                    <p:nvPicPr>
                      <p:cNvPr id="21516" name="Object 12">
                        <a:extLst>
                          <a:ext uri="{FF2B5EF4-FFF2-40B4-BE49-F238E27FC236}">
                            <a16:creationId xmlns:a16="http://schemas.microsoft.com/office/drawing/2014/main" id="{D0199115-FB68-D648-2670-9F66BD1348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5038" y="2486025"/>
                        <a:ext cx="3959225" cy="289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7" name="AutoShape 13">
            <a:extLst>
              <a:ext uri="{FF2B5EF4-FFF2-40B4-BE49-F238E27FC236}">
                <a16:creationId xmlns:a16="http://schemas.microsoft.com/office/drawing/2014/main" id="{67CB0F06-009E-633C-E2C2-CDBFCC213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5686425"/>
            <a:ext cx="2514600" cy="622300"/>
          </a:xfrm>
          <a:prstGeom prst="wedgeRectCallout">
            <a:avLst>
              <a:gd name="adj1" fmla="val -11426"/>
              <a:gd name="adj2" fmla="val -1678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上三角形矩阵</a:t>
            </a:r>
          </a:p>
        </p:txBody>
      </p:sp>
      <p:sp>
        <p:nvSpPr>
          <p:cNvPr id="21518" name="AutoShape 14">
            <a:extLst>
              <a:ext uri="{FF2B5EF4-FFF2-40B4-BE49-F238E27FC236}">
                <a16:creationId xmlns:a16="http://schemas.microsoft.com/office/drawing/2014/main" id="{77F9EAE3-9A20-2D6F-6DF7-E77524E13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686425"/>
            <a:ext cx="2590800" cy="622300"/>
          </a:xfrm>
          <a:prstGeom prst="wedgeRectCallout">
            <a:avLst>
              <a:gd name="adj1" fmla="val -13296"/>
              <a:gd name="adj2" fmla="val -1586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下三角形矩阵</a:t>
            </a:r>
          </a:p>
        </p:txBody>
      </p:sp>
      <p:sp>
        <p:nvSpPr>
          <p:cNvPr id="21537" name="Rectangle 33">
            <a:extLst>
              <a:ext uri="{FF2B5EF4-FFF2-40B4-BE49-F238E27FC236}">
                <a16:creationId xmlns:a16="http://schemas.microsoft.com/office/drawing/2014/main" id="{D99892A7-4D49-8FA9-159C-579AEB661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971675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三角形矩阵</a:t>
            </a:r>
            <a:r>
              <a:rPr lang="en-US" altLang="zh-CN"/>
              <a:t>. </a:t>
            </a:r>
          </a:p>
        </p:txBody>
      </p:sp>
      <p:sp>
        <p:nvSpPr>
          <p:cNvPr id="21538" name="Rectangle 34">
            <a:extLst>
              <a:ext uri="{FF2B5EF4-FFF2-40B4-BE49-F238E27FC236}">
                <a16:creationId xmlns:a16="http://schemas.microsoft.com/office/drawing/2014/main" id="{68B61682-B606-9AD9-5DE2-F9AFFE0E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194468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例如</a:t>
            </a:r>
          </a:p>
        </p:txBody>
      </p: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3362F756-59B0-FD39-1AA0-6380E5F41DAC}"/>
              </a:ext>
            </a:extLst>
          </p:cNvPr>
          <p:cNvSpPr/>
          <p:nvPr/>
        </p:nvSpPr>
        <p:spPr bwMode="auto">
          <a:xfrm>
            <a:off x="179512" y="764704"/>
            <a:ext cx="438498" cy="422625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4" grpId="0" build="p" autoUpdateAnimBg="0"/>
      <p:bldP spid="21517" grpId="0" animBg="1" autoUpdateAnimBg="0"/>
      <p:bldP spid="21518" grpId="0" animBg="1" autoUpdateAnimBg="0"/>
      <p:bldP spid="21537" grpId="0" build="p" autoUpdateAnimBg="0" advAuto="0"/>
      <p:bldP spid="2153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8" name="Text Box 10">
            <a:extLst>
              <a:ext uri="{FF2B5EF4-FFF2-40B4-BE49-F238E27FC236}">
                <a16:creationId xmlns:a16="http://schemas.microsoft.com/office/drawing/2014/main" id="{BBB6D302-D9ED-4FA0-9759-DADDEA968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700088"/>
            <a:ext cx="838200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(8)    </a:t>
            </a:r>
            <a:r>
              <a:rPr lang="zh-CN" altLang="en-US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对称矩阵与反称矩阵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zh-CN" altLang="en-US"/>
              <a:t>在方阵 </a:t>
            </a:r>
            <a:r>
              <a:rPr lang="en-US" altLang="zh-CN" i="1"/>
              <a:t>A</a:t>
            </a:r>
            <a:r>
              <a:rPr lang="en-US" altLang="zh-CN"/>
              <a:t> = ( </a:t>
            </a:r>
            <a:r>
              <a:rPr lang="en-US" altLang="zh-CN" b="0" i="1"/>
              <a:t>a</a:t>
            </a:r>
            <a:r>
              <a:rPr lang="en-US" altLang="zh-CN" b="0" i="1" baseline="-25000"/>
              <a:t>ij</a:t>
            </a:r>
            <a:r>
              <a:rPr lang="en-US" altLang="zh-CN"/>
              <a:t> )</a:t>
            </a:r>
            <a:r>
              <a:rPr lang="en-US" altLang="zh-CN" b="0" i="1" baseline="-25000"/>
              <a:t>n</a:t>
            </a:r>
            <a:r>
              <a:rPr lang="en-US" altLang="zh-CN"/>
              <a:t> </a:t>
            </a:r>
            <a:r>
              <a:rPr lang="zh-CN" altLang="zh-CN"/>
              <a:t>中,</a:t>
            </a:r>
            <a:r>
              <a:rPr lang="en-US" altLang="zh-CN"/>
              <a:t> </a:t>
            </a:r>
            <a:r>
              <a:rPr lang="zh-CN" altLang="zh-CN"/>
              <a:t>如果 </a:t>
            </a:r>
            <a:r>
              <a:rPr lang="en-US" altLang="zh-CN" b="0" i="1"/>
              <a:t>a</a:t>
            </a:r>
            <a:r>
              <a:rPr lang="en-US" altLang="zh-CN" b="0" i="1" baseline="-25000"/>
              <a:t>ij</a:t>
            </a:r>
            <a:r>
              <a:rPr lang="en-US" altLang="zh-CN" i="1"/>
              <a:t> = </a:t>
            </a:r>
            <a:r>
              <a:rPr lang="en-US" altLang="zh-CN" b="0" i="1"/>
              <a:t>a</a:t>
            </a:r>
            <a:r>
              <a:rPr lang="en-US" altLang="zh-CN" b="0" i="1" baseline="-25000"/>
              <a:t>ji</a:t>
            </a:r>
            <a:r>
              <a:rPr lang="en-US" altLang="zh-CN"/>
              <a:t> (</a:t>
            </a:r>
            <a:r>
              <a:rPr lang="en-US" altLang="zh-CN" b="0" i="1"/>
              <a:t>i</a:t>
            </a:r>
            <a:r>
              <a:rPr lang="en-US" altLang="zh-CN"/>
              <a:t>, </a:t>
            </a:r>
            <a:r>
              <a:rPr lang="en-US" altLang="zh-CN" b="0" i="1"/>
              <a:t>j</a:t>
            </a:r>
            <a:r>
              <a:rPr lang="en-US" altLang="zh-CN"/>
              <a:t> = 1, 2, ···, </a:t>
            </a:r>
            <a:r>
              <a:rPr lang="en-US" altLang="zh-CN" b="0" i="1"/>
              <a:t>n</a:t>
            </a:r>
            <a:r>
              <a:rPr lang="en-US" altLang="zh-CN"/>
              <a:t>) ,</a:t>
            </a:r>
            <a:r>
              <a:rPr lang="zh-CN" altLang="en-US"/>
              <a:t>则</a:t>
            </a:r>
          </a:p>
        </p:txBody>
      </p:sp>
      <p:graphicFrame>
        <p:nvGraphicFramePr>
          <p:cNvPr id="22539" name="Object 11">
            <a:extLst>
              <a:ext uri="{FF2B5EF4-FFF2-40B4-BE49-F238E27FC236}">
                <a16:creationId xmlns:a16="http://schemas.microsoft.com/office/drawing/2014/main" id="{13728EDE-6C3C-6C15-A3F5-93AB30FB2F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5700" y="3486150"/>
          <a:ext cx="27813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000" imgH="711000" progId="Equation.3">
                  <p:embed/>
                </p:oleObj>
              </mc:Choice>
              <mc:Fallback>
                <p:oleObj name="Equation" r:id="rId2" imgW="927000" imgH="711000" progId="Equation.3">
                  <p:embed/>
                  <p:pic>
                    <p:nvPicPr>
                      <p:cNvPr id="22539" name="Object 11">
                        <a:extLst>
                          <a:ext uri="{FF2B5EF4-FFF2-40B4-BE49-F238E27FC236}">
                            <a16:creationId xmlns:a16="http://schemas.microsoft.com/office/drawing/2014/main" id="{13728EDE-6C3C-6C15-A3F5-93AB30FB2F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3486150"/>
                        <a:ext cx="27813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2">
            <a:extLst>
              <a:ext uri="{FF2B5EF4-FFF2-40B4-BE49-F238E27FC236}">
                <a16:creationId xmlns:a16="http://schemas.microsoft.com/office/drawing/2014/main" id="{84218D7D-597A-5D49-0AE0-786B3494FF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8625" y="3486150"/>
          <a:ext cx="2841625" cy="215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91880" imgH="711000" progId="Equation.3">
                  <p:embed/>
                </p:oleObj>
              </mc:Choice>
              <mc:Fallback>
                <p:oleObj name="Equation" r:id="rId4" imgW="1091880" imgH="711000" progId="Equation.3">
                  <p:embed/>
                  <p:pic>
                    <p:nvPicPr>
                      <p:cNvPr id="22540" name="Object 12">
                        <a:extLst>
                          <a:ext uri="{FF2B5EF4-FFF2-40B4-BE49-F238E27FC236}">
                            <a16:creationId xmlns:a16="http://schemas.microsoft.com/office/drawing/2014/main" id="{84218D7D-597A-5D49-0AE0-786B3494FF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25" y="3486150"/>
                        <a:ext cx="2841625" cy="215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AutoShape 13">
            <a:extLst>
              <a:ext uri="{FF2B5EF4-FFF2-40B4-BE49-F238E27FC236}">
                <a16:creationId xmlns:a16="http://schemas.microsoft.com/office/drawing/2014/main" id="{9AE72F76-F783-51D7-74CC-0BA7F5E48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5619750"/>
            <a:ext cx="1981200" cy="762000"/>
          </a:xfrm>
          <a:prstGeom prst="wedgeRoundRectCallout">
            <a:avLst>
              <a:gd name="adj1" fmla="val 31329"/>
              <a:gd name="adj2" fmla="val -11270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实对称矩阵</a:t>
            </a:r>
          </a:p>
        </p:txBody>
      </p:sp>
      <p:sp>
        <p:nvSpPr>
          <p:cNvPr id="22542" name="AutoShape 14">
            <a:extLst>
              <a:ext uri="{FF2B5EF4-FFF2-40B4-BE49-F238E27FC236}">
                <a16:creationId xmlns:a16="http://schemas.microsoft.com/office/drawing/2014/main" id="{0C8F2B48-5481-037C-7E99-CE2DCE197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0" y="3409950"/>
            <a:ext cx="762000" cy="2514600"/>
          </a:xfrm>
          <a:prstGeom prst="wedgeRoundRectCallout">
            <a:avLst>
              <a:gd name="adj1" fmla="val -179375"/>
              <a:gd name="adj2" fmla="val -486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反</a:t>
            </a:r>
          </a:p>
          <a:p>
            <a:pPr algn="ctr"/>
            <a:r>
              <a:rPr lang="zh-CN" altLang="en-US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称</a:t>
            </a:r>
          </a:p>
          <a:p>
            <a:pPr algn="ctr"/>
            <a:r>
              <a:rPr lang="zh-CN" altLang="en-US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矩</a:t>
            </a:r>
          </a:p>
          <a:p>
            <a:pPr algn="ctr"/>
            <a:r>
              <a:rPr lang="zh-CN" altLang="en-US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阵</a:t>
            </a:r>
          </a:p>
        </p:txBody>
      </p:sp>
      <p:sp>
        <p:nvSpPr>
          <p:cNvPr id="22562" name="Rectangle 34">
            <a:extLst>
              <a:ext uri="{FF2B5EF4-FFF2-40B4-BE49-F238E27FC236}">
                <a16:creationId xmlns:a16="http://schemas.microsoft.com/office/drawing/2014/main" id="{82340336-38F2-5132-5C14-A65AF5DF4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203575"/>
            <a:ext cx="1054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例如</a:t>
            </a:r>
          </a:p>
        </p:txBody>
      </p:sp>
      <p:sp>
        <p:nvSpPr>
          <p:cNvPr id="22563" name="Rectangle 35">
            <a:extLst>
              <a:ext uri="{FF2B5EF4-FFF2-40B4-BE49-F238E27FC236}">
                <a16:creationId xmlns:a16="http://schemas.microsoft.com/office/drawing/2014/main" id="{D6484DE6-8760-3CC0-7DAC-6D6899BC2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62731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矩阵</a:t>
            </a:r>
            <a:r>
              <a:rPr lang="en-US" altLang="zh-CN"/>
              <a:t>. </a:t>
            </a:r>
          </a:p>
        </p:txBody>
      </p:sp>
      <p:sp>
        <p:nvSpPr>
          <p:cNvPr id="22564" name="Rectangle 36">
            <a:extLst>
              <a:ext uri="{FF2B5EF4-FFF2-40B4-BE49-F238E27FC236}">
                <a16:creationId xmlns:a16="http://schemas.microsoft.com/office/drawing/2014/main" id="{484FF593-E563-1DCA-EFC1-4FA285025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627313"/>
            <a:ext cx="8027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如果 </a:t>
            </a:r>
            <a:r>
              <a:rPr lang="en-US" altLang="zh-CN" b="0" i="1"/>
              <a:t>a</a:t>
            </a:r>
            <a:r>
              <a:rPr lang="en-US" altLang="zh-CN" b="0" i="1" baseline="-25000"/>
              <a:t>ij</a:t>
            </a:r>
            <a:r>
              <a:rPr lang="en-US" altLang="zh-CN" i="1"/>
              <a:t> = </a:t>
            </a:r>
            <a:r>
              <a:rPr lang="en-US" altLang="zh-CN">
                <a:latin typeface="黑体" panose="02010609060101010101" pitchFamily="49" charset="-122"/>
              </a:rPr>
              <a:t>-</a:t>
            </a:r>
            <a:r>
              <a:rPr lang="en-US" altLang="zh-CN" b="0" i="1"/>
              <a:t>a</a:t>
            </a:r>
            <a:r>
              <a:rPr lang="en-US" altLang="zh-CN" b="0" i="1" baseline="-25000"/>
              <a:t>ji</a:t>
            </a:r>
            <a:r>
              <a:rPr lang="en-US" altLang="zh-CN" b="0" baseline="-25000"/>
              <a:t> </a:t>
            </a:r>
            <a:r>
              <a:rPr lang="en-US" altLang="zh-CN"/>
              <a:t>(</a:t>
            </a:r>
            <a:r>
              <a:rPr lang="en-US" altLang="zh-CN" b="0" i="1"/>
              <a:t>i</a:t>
            </a:r>
            <a:r>
              <a:rPr lang="en-US" altLang="zh-CN"/>
              <a:t>, </a:t>
            </a:r>
            <a:r>
              <a:rPr lang="en-US" altLang="zh-CN" b="0" i="1"/>
              <a:t>j</a:t>
            </a:r>
            <a:r>
              <a:rPr lang="en-US" altLang="zh-CN"/>
              <a:t> = 1, 2,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/>
              <a:t> , </a:t>
            </a:r>
            <a:r>
              <a:rPr lang="en-US" altLang="zh-CN" b="0" i="1"/>
              <a:t>n</a:t>
            </a:r>
            <a:r>
              <a:rPr lang="en-US" altLang="zh-CN"/>
              <a:t>) , </a:t>
            </a:r>
            <a:r>
              <a:rPr lang="zh-CN" altLang="en-US"/>
              <a:t>则称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为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反称矩阵</a:t>
            </a:r>
            <a:r>
              <a:rPr lang="en-US" altLang="zh-CN"/>
              <a:t>. </a:t>
            </a:r>
          </a:p>
        </p:txBody>
      </p:sp>
      <p:sp>
        <p:nvSpPr>
          <p:cNvPr id="22565" name="Rectangle 37">
            <a:extLst>
              <a:ext uri="{FF2B5EF4-FFF2-40B4-BE49-F238E27FC236}">
                <a16:creationId xmlns:a16="http://schemas.microsoft.com/office/drawing/2014/main" id="{761C8BF6-21A9-ED27-0F7B-9A6654CFB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017713"/>
            <a:ext cx="431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称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为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对称矩阵</a:t>
            </a:r>
            <a:r>
              <a:rPr lang="en-US" altLang="zh-CN"/>
              <a:t>. </a:t>
            </a:r>
          </a:p>
        </p:txBody>
      </p:sp>
      <p:sp>
        <p:nvSpPr>
          <p:cNvPr id="22566" name="Rectangle 38">
            <a:extLst>
              <a:ext uri="{FF2B5EF4-FFF2-40B4-BE49-F238E27FC236}">
                <a16:creationId xmlns:a16="http://schemas.microsoft.com/office/drawing/2014/main" id="{42D9A285-28F0-3BD2-AF7D-99CA44081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017713"/>
            <a:ext cx="6156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如果 </a:t>
            </a:r>
            <a:r>
              <a:rPr lang="en-US" altLang="zh-CN" i="1"/>
              <a:t>A </a:t>
            </a:r>
            <a:r>
              <a:rPr lang="zh-CN" altLang="en-US"/>
              <a:t>还是实矩阵</a:t>
            </a:r>
            <a:r>
              <a:rPr lang="en-US" altLang="zh-CN"/>
              <a:t>, </a:t>
            </a:r>
            <a:r>
              <a:rPr lang="zh-CN" altLang="en-US"/>
              <a:t>则称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为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实对称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8" grpId="0" build="p" autoUpdateAnimBg="0"/>
      <p:bldP spid="22541" grpId="0" animBg="1" autoUpdateAnimBg="0"/>
      <p:bldP spid="22542" grpId="0" animBg="1" autoUpdateAnimBg="0"/>
      <p:bldP spid="22562" grpId="0" build="p" autoUpdateAnimBg="0"/>
      <p:bldP spid="22563" grpId="0" build="p" autoUpdateAnimBg="0" advAuto="0"/>
      <p:bldP spid="22564" grpId="0" build="p" autoUpdateAnimBg="0"/>
      <p:bldP spid="22565" grpId="0" build="p" autoUpdateAnimBg="0" advAuto="0"/>
      <p:bldP spid="22566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2" name="Text Box 10">
            <a:extLst>
              <a:ext uri="{FF2B5EF4-FFF2-40B4-BE49-F238E27FC236}">
                <a16:creationId xmlns:a16="http://schemas.microsoft.com/office/drawing/2014/main" id="{78C34680-E9A6-41E4-5C54-FCCFFB8F5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723900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矩阵 </a:t>
            </a:r>
            <a:r>
              <a:rPr lang="en-US" altLang="zh-CN" i="1"/>
              <a:t>A</a:t>
            </a:r>
            <a:r>
              <a:rPr lang="en-US" altLang="zh-CN"/>
              <a:t> = ( </a:t>
            </a:r>
            <a:r>
              <a:rPr lang="en-US" altLang="zh-CN" b="0" i="1"/>
              <a:t>a</a:t>
            </a:r>
            <a:r>
              <a:rPr lang="en-US" altLang="zh-CN" b="0" i="1" baseline="-25000"/>
              <a:t>ij</a:t>
            </a:r>
            <a:r>
              <a:rPr lang="en-US" altLang="zh-CN"/>
              <a:t> )</a:t>
            </a:r>
            <a:r>
              <a:rPr lang="en-US" altLang="zh-CN" b="0" i="1" baseline="-25000"/>
              <a:t>m</a:t>
            </a:r>
            <a:r>
              <a:rPr lang="en-US" altLang="zh-CN" baseline="-25000"/>
              <a:t>×</a:t>
            </a:r>
            <a:r>
              <a:rPr lang="en-US" altLang="zh-CN" b="0" i="1" baseline="-25000"/>
              <a:t>n</a:t>
            </a:r>
            <a:r>
              <a:rPr lang="en-US" altLang="zh-CN"/>
              <a:t> </a:t>
            </a:r>
            <a:r>
              <a:rPr lang="zh-CN" altLang="zh-CN"/>
              <a:t>与 </a:t>
            </a:r>
            <a:r>
              <a:rPr lang="en-US" altLang="zh-CN" i="1"/>
              <a:t>B</a:t>
            </a:r>
            <a:r>
              <a:rPr lang="en-US" altLang="zh-CN"/>
              <a:t> = ( </a:t>
            </a:r>
            <a:r>
              <a:rPr lang="en-US" altLang="zh-CN" b="0" i="1"/>
              <a:t>b</a:t>
            </a:r>
            <a:r>
              <a:rPr lang="en-US" altLang="zh-CN" b="0" i="1" baseline="-25000"/>
              <a:t>ij</a:t>
            </a:r>
            <a:r>
              <a:rPr lang="en-US" altLang="zh-CN"/>
              <a:t> )</a:t>
            </a:r>
            <a:r>
              <a:rPr lang="en-US" altLang="zh-CN" b="0" i="1" baseline="-25000"/>
              <a:t>p</a:t>
            </a:r>
            <a:r>
              <a:rPr lang="en-US" altLang="zh-CN" baseline="-25000"/>
              <a:t>×</a:t>
            </a:r>
            <a:r>
              <a:rPr lang="en-US" altLang="zh-CN" b="0" i="1" baseline="-25000"/>
              <a:t>q</a:t>
            </a:r>
            <a:r>
              <a:rPr lang="en-US" altLang="zh-CN"/>
              <a:t> </a:t>
            </a:r>
            <a:r>
              <a:rPr lang="zh-CN" altLang="zh-CN"/>
              <a:t>如果满足</a:t>
            </a:r>
            <a:r>
              <a:rPr lang="zh-CN" altLang="en-US"/>
              <a:t> </a:t>
            </a:r>
            <a:r>
              <a:rPr lang="en-US" altLang="zh-CN" b="0" i="1"/>
              <a:t>m</a:t>
            </a:r>
            <a:r>
              <a:rPr lang="en-US" altLang="zh-CN" i="1"/>
              <a:t> = </a:t>
            </a:r>
            <a:r>
              <a:rPr lang="en-US" altLang="zh-CN" b="0" i="1"/>
              <a:t>p</a:t>
            </a:r>
            <a:r>
              <a:rPr lang="en-US" altLang="zh-CN"/>
              <a:t> </a:t>
            </a:r>
            <a:r>
              <a:rPr lang="zh-CN" altLang="en-US"/>
              <a:t>且 </a:t>
            </a:r>
            <a:endParaRPr lang="zh-CN" altLang="zh-CN"/>
          </a:p>
        </p:txBody>
      </p:sp>
      <p:grpSp>
        <p:nvGrpSpPr>
          <p:cNvPr id="23595" name="Group 43">
            <a:extLst>
              <a:ext uri="{FF2B5EF4-FFF2-40B4-BE49-F238E27FC236}">
                <a16:creationId xmlns:a16="http://schemas.microsoft.com/office/drawing/2014/main" id="{A17DFC70-7CB3-9AC6-AA97-C0E3C64BE922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4883150"/>
            <a:ext cx="3341688" cy="1524000"/>
            <a:chOff x="768" y="2808"/>
            <a:chExt cx="2105" cy="960"/>
          </a:xfrm>
        </p:grpSpPr>
        <p:graphicFrame>
          <p:nvGraphicFramePr>
            <p:cNvPr id="23563" name="Object 11">
              <a:extLst>
                <a:ext uri="{FF2B5EF4-FFF2-40B4-BE49-F238E27FC236}">
                  <a16:creationId xmlns:a16="http://schemas.microsoft.com/office/drawing/2014/main" id="{6A083517-3F1D-E544-0CF0-0C5F172CDB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808"/>
            <a:ext cx="720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685800" imgH="711000" progId="Equation.3">
                    <p:embed/>
                  </p:oleObj>
                </mc:Choice>
                <mc:Fallback>
                  <p:oleObj name="公式" r:id="rId2" imgW="685800" imgH="711000" progId="Equation.3">
                    <p:embed/>
                    <p:pic>
                      <p:nvPicPr>
                        <p:cNvPr id="23563" name="Object 11">
                          <a:extLst>
                            <a:ext uri="{FF2B5EF4-FFF2-40B4-BE49-F238E27FC236}">
                              <a16:creationId xmlns:a16="http://schemas.microsoft.com/office/drawing/2014/main" id="{6A083517-3F1D-E544-0CF0-0C5F172CDB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808"/>
                          <a:ext cx="720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4" name="Object 12">
              <a:extLst>
                <a:ext uri="{FF2B5EF4-FFF2-40B4-BE49-F238E27FC236}">
                  <a16:creationId xmlns:a16="http://schemas.microsoft.com/office/drawing/2014/main" id="{F7DFEEA0-42EB-46D9-0450-D466CB1594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97" y="2808"/>
            <a:ext cx="676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545760" imgH="711000" progId="Equation.3">
                    <p:embed/>
                  </p:oleObj>
                </mc:Choice>
                <mc:Fallback>
                  <p:oleObj name="公式" r:id="rId4" imgW="545760" imgH="711000" progId="Equation.3">
                    <p:embed/>
                    <p:pic>
                      <p:nvPicPr>
                        <p:cNvPr id="23564" name="Object 12">
                          <a:extLst>
                            <a:ext uri="{FF2B5EF4-FFF2-40B4-BE49-F238E27FC236}">
                              <a16:creationId xmlns:a16="http://schemas.microsoft.com/office/drawing/2014/main" id="{F7DFEEA0-42EB-46D9-0450-D466CB1594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7" y="2808"/>
                          <a:ext cx="676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7" name="Text Box 15">
              <a:extLst>
                <a:ext uri="{FF2B5EF4-FFF2-40B4-BE49-F238E27FC236}">
                  <a16:creationId xmlns:a16="http://schemas.microsoft.com/office/drawing/2014/main" id="{8358E2E3-CF14-5163-2122-E7F3DA553C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6" y="3072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与</a:t>
              </a:r>
            </a:p>
          </p:txBody>
        </p:sp>
      </p:grpSp>
      <p:sp>
        <p:nvSpPr>
          <p:cNvPr id="23569" name="Text Box 17">
            <a:extLst>
              <a:ext uri="{FF2B5EF4-FFF2-40B4-BE49-F238E27FC236}">
                <a16:creationId xmlns:a16="http://schemas.microsoft.com/office/drawing/2014/main" id="{7C5855C9-ECC2-8CDC-082B-16AC33E66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3600" y="4997450"/>
            <a:ext cx="3937000" cy="1169988"/>
          </a:xfrm>
          <a:prstGeom prst="rect">
            <a:avLst/>
          </a:prstGeom>
          <a:pattFill prst="pct40">
            <a:fgClr>
              <a:srgbClr val="FF99CC"/>
            </a:fgClr>
            <a:bgClr>
              <a:srgbClr val="FFFFFF"/>
            </a:bgClr>
          </a:patt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当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=3,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-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1,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=4,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=2,</a:t>
            </a:r>
          </a:p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-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5,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=6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时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它们相等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23589" name="Rectangle 37">
            <a:extLst>
              <a:ext uri="{FF2B5EF4-FFF2-40B4-BE49-F238E27FC236}">
                <a16:creationId xmlns:a16="http://schemas.microsoft.com/office/drawing/2014/main" id="{99403ADB-16F6-C76A-9FF3-BB9E05BEB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098925"/>
            <a:ext cx="6894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则称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矩阵 </a:t>
            </a:r>
            <a:r>
              <a:rPr lang="en-US" altLang="zh-CN" sz="3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和矩阵 </a:t>
            </a:r>
            <a:r>
              <a:rPr lang="en-US" altLang="zh-CN" sz="3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相等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记为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= B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.</a:t>
            </a:r>
            <a:r>
              <a:rPr lang="en-US" altLang="zh-CN"/>
              <a:t>  </a:t>
            </a:r>
          </a:p>
        </p:txBody>
      </p:sp>
      <p:sp>
        <p:nvSpPr>
          <p:cNvPr id="23590" name="Rectangle 38">
            <a:extLst>
              <a:ext uri="{FF2B5EF4-FFF2-40B4-BE49-F238E27FC236}">
                <a16:creationId xmlns:a16="http://schemas.microsoft.com/office/drawing/2014/main" id="{C60042CC-0B65-1231-4CF9-F27E87BC8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4110038"/>
            <a:ext cx="1130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例如</a:t>
            </a:r>
          </a:p>
        </p:txBody>
      </p:sp>
      <p:sp>
        <p:nvSpPr>
          <p:cNvPr id="23591" name="Rectangle 39">
            <a:extLst>
              <a:ext uri="{FF2B5EF4-FFF2-40B4-BE49-F238E27FC236}">
                <a16:creationId xmlns:a16="http://schemas.microsoft.com/office/drawing/2014/main" id="{1B8DA279-6BBC-1EED-B384-09653A35C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038" y="3411538"/>
            <a:ext cx="6456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="0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ij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b="0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ij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1,2,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  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1, 2,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</a:t>
            </a:r>
          </a:p>
        </p:txBody>
      </p:sp>
      <p:sp>
        <p:nvSpPr>
          <p:cNvPr id="23592" name="Rectangle 40">
            <a:extLst>
              <a:ext uri="{FF2B5EF4-FFF2-40B4-BE49-F238E27FC236}">
                <a16:creationId xmlns:a16="http://schemas.microsoft.com/office/drawing/2014/main" id="{EE0FF74C-5873-01FF-F7C8-BF6C3C1F3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787650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如果对应元素相等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即</a:t>
            </a:r>
          </a:p>
        </p:txBody>
      </p:sp>
      <p:sp>
        <p:nvSpPr>
          <p:cNvPr id="23593" name="Rectangle 41">
            <a:extLst>
              <a:ext uri="{FF2B5EF4-FFF2-40B4-BE49-F238E27FC236}">
                <a16:creationId xmlns:a16="http://schemas.microsoft.com/office/drawing/2014/main" id="{F8D4591B-057F-CE92-23B8-EB0BAB94D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101850"/>
            <a:ext cx="838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  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两个同型矩阵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(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="0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ij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)</a:t>
            </a:r>
            <a:r>
              <a:rPr lang="en-US" altLang="zh-CN" b="0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zh-CN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×</a:t>
            </a:r>
            <a:r>
              <a:rPr lang="en-US" altLang="zh-CN" b="0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与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(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b="0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ij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)</a:t>
            </a:r>
            <a:r>
              <a:rPr lang="en-US" altLang="zh-CN" b="0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zh-CN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×</a:t>
            </a:r>
            <a:r>
              <a:rPr lang="en-US" altLang="zh-CN" b="0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</a:t>
            </a:r>
            <a:r>
              <a:rPr lang="en-US" altLang="zh-CN"/>
              <a:t> </a:t>
            </a:r>
            <a:endParaRPr lang="zh-CN" altLang="zh-CN"/>
          </a:p>
        </p:txBody>
      </p:sp>
      <p:sp>
        <p:nvSpPr>
          <p:cNvPr id="23594" name="Rectangle 42">
            <a:extLst>
              <a:ext uri="{FF2B5EF4-FFF2-40B4-BE49-F238E27FC236}">
                <a16:creationId xmlns:a16="http://schemas.microsoft.com/office/drawing/2014/main" id="{BF549D22-324F-1491-76BA-4267EABAF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416050"/>
            <a:ext cx="734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i="1"/>
              <a:t>n</a:t>
            </a:r>
            <a:r>
              <a:rPr lang="en-US" altLang="zh-CN" i="1"/>
              <a:t> = </a:t>
            </a:r>
            <a:r>
              <a:rPr lang="en-US" altLang="zh-CN" b="0" i="1"/>
              <a:t>q</a:t>
            </a:r>
            <a:r>
              <a:rPr lang="en-US" altLang="zh-CN"/>
              <a:t> , </a:t>
            </a:r>
            <a:r>
              <a:rPr lang="zh-CN" altLang="en-US"/>
              <a:t>则称这两个矩阵为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同型矩阵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2" grpId="0" build="p" autoUpdateAnimBg="0"/>
      <p:bldP spid="23569" grpId="0" animBg="1" autoUpdateAnimBg="0"/>
      <p:bldP spid="23589" grpId="0" build="p" autoUpdateAnimBg="0" advAuto="0"/>
      <p:bldP spid="23590" grpId="0" build="p" autoUpdateAnimBg="0"/>
      <p:bldP spid="23591" grpId="0" build="p" autoUpdateAnimBg="0" advAuto="0"/>
      <p:bldP spid="23592" grpId="0" build="p" autoUpdateAnimBg="0" advAuto="0"/>
      <p:bldP spid="23593" grpId="0" build="p" autoUpdateAnimBg="0"/>
      <p:bldP spid="23594" grpId="0" build="p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9" name="Text Box 33">
            <a:extLst>
              <a:ext uri="{FF2B5EF4-FFF2-40B4-BE49-F238E27FC236}">
                <a16:creationId xmlns:a16="http://schemas.microsoft.com/office/drawing/2014/main" id="{35D86BBF-E0C3-DBA2-9E2B-3CC91EBF3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771525"/>
            <a:ext cx="47355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四、矩阵的应用举例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88BEF40-B1F0-2AF4-3462-8032B0EBF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40" y="1556792"/>
            <a:ext cx="6394716" cy="23042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31321E4-93F0-25BF-4E45-048B9D2DB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30" y="4028976"/>
            <a:ext cx="4834480" cy="2544463"/>
          </a:xfrm>
          <a:prstGeom prst="rect">
            <a:avLst/>
          </a:prstGeom>
        </p:spPr>
      </p:pic>
    </p:spTree>
  </p:cSld>
  <p:clrMapOvr>
    <a:masterClrMapping/>
  </p:clrMapOvr>
  <p:transition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4">
            <a:extLst>
              <a:ext uri="{FF2B5EF4-FFF2-40B4-BE49-F238E27FC236}">
                <a16:creationId xmlns:a16="http://schemas.microsoft.com/office/drawing/2014/main" id="{5764A6A7-07DA-F6D0-CE52-FCCE14B2A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700088"/>
            <a:ext cx="3665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一、线性方程组</a:t>
            </a:r>
            <a:endParaRPr lang="zh-CN" altLang="en-US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8C07A65B-D47F-84F1-AAEE-FBD2E371D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700213"/>
            <a:ext cx="6840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设有 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个未知数 </a:t>
            </a:r>
            <a:r>
              <a:rPr lang="en-US" altLang="zh-CN" i="1"/>
              <a:t>m</a:t>
            </a:r>
            <a:r>
              <a:rPr lang="en-US" altLang="zh-CN"/>
              <a:t> </a:t>
            </a:r>
            <a:r>
              <a:rPr lang="zh-CN" altLang="en-US"/>
              <a:t>个方程的线性方程组</a:t>
            </a:r>
          </a:p>
        </p:txBody>
      </p:sp>
      <p:graphicFrame>
        <p:nvGraphicFramePr>
          <p:cNvPr id="37894" name="Object 6">
            <a:extLst>
              <a:ext uri="{FF2B5EF4-FFF2-40B4-BE49-F238E27FC236}">
                <a16:creationId xmlns:a16="http://schemas.microsoft.com/office/drawing/2014/main" id="{6320EDA7-4AEC-0ED8-397F-52F84C852E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2286000"/>
          <a:ext cx="6265863" cy="205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77680" imgH="660240" progId="Equation.3">
                  <p:embed/>
                </p:oleObj>
              </mc:Choice>
              <mc:Fallback>
                <p:oleObj name="公式" r:id="rId2" imgW="1777680" imgH="660240" progId="Equation.3">
                  <p:embed/>
                  <p:pic>
                    <p:nvPicPr>
                      <p:cNvPr id="37894" name="Object 6">
                        <a:extLst>
                          <a:ext uri="{FF2B5EF4-FFF2-40B4-BE49-F238E27FC236}">
                            <a16:creationId xmlns:a16="http://schemas.microsoft.com/office/drawing/2014/main" id="{6320EDA7-4AEC-0ED8-397F-52F84C852E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286000"/>
                        <a:ext cx="6265863" cy="205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Text Box 7">
            <a:extLst>
              <a:ext uri="{FF2B5EF4-FFF2-40B4-BE49-F238E27FC236}">
                <a16:creationId xmlns:a16="http://schemas.microsoft.com/office/drawing/2014/main" id="{289D3CE1-BA07-18C4-4D70-33632207C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4437063"/>
            <a:ext cx="7380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其中 </a:t>
            </a:r>
            <a:r>
              <a:rPr lang="en-US" altLang="zh-CN" i="1"/>
              <a:t>a</a:t>
            </a:r>
            <a:r>
              <a:rPr lang="en-US" altLang="zh-CN" i="1" baseline="-25000"/>
              <a:t>ij</a:t>
            </a:r>
            <a:r>
              <a:rPr lang="en-US" altLang="zh-CN"/>
              <a:t> </a:t>
            </a:r>
            <a:r>
              <a:rPr lang="zh-CN" altLang="en-US"/>
              <a:t>是第 </a:t>
            </a:r>
            <a:r>
              <a:rPr lang="en-US" altLang="zh-CN" i="1"/>
              <a:t>i</a:t>
            </a:r>
            <a:r>
              <a:rPr lang="en-US" altLang="zh-CN"/>
              <a:t> </a:t>
            </a:r>
            <a:r>
              <a:rPr lang="zh-CN" altLang="en-US"/>
              <a:t>个方程的第 </a:t>
            </a:r>
            <a:r>
              <a:rPr lang="en-US" altLang="zh-CN" i="1"/>
              <a:t>j</a:t>
            </a:r>
            <a:r>
              <a:rPr lang="en-US" altLang="zh-CN"/>
              <a:t> </a:t>
            </a:r>
            <a:r>
              <a:rPr lang="zh-CN" altLang="en-US"/>
              <a:t>个未知数的系数， </a:t>
            </a:r>
          </a:p>
        </p:txBody>
      </p:sp>
      <p:sp>
        <p:nvSpPr>
          <p:cNvPr id="37896" name="Text Box 8">
            <a:extLst>
              <a:ext uri="{FF2B5EF4-FFF2-40B4-BE49-F238E27FC236}">
                <a16:creationId xmlns:a16="http://schemas.microsoft.com/office/drawing/2014/main" id="{73FFD646-2386-1EAE-8FA6-FF1860334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4437063"/>
            <a:ext cx="1835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b</a:t>
            </a:r>
            <a:r>
              <a:rPr lang="en-US" altLang="zh-CN" i="1" baseline="-25000"/>
              <a:t>i</a:t>
            </a:r>
            <a:r>
              <a:rPr lang="en-US" altLang="zh-CN"/>
              <a:t> </a:t>
            </a:r>
            <a:r>
              <a:rPr lang="zh-CN" altLang="en-US"/>
              <a:t>是第 </a:t>
            </a:r>
            <a:r>
              <a:rPr lang="en-US" altLang="zh-CN" i="1"/>
              <a:t>i</a:t>
            </a:r>
          </a:p>
        </p:txBody>
      </p:sp>
      <p:sp>
        <p:nvSpPr>
          <p:cNvPr id="37897" name="Text Box 9">
            <a:extLst>
              <a:ext uri="{FF2B5EF4-FFF2-40B4-BE49-F238E27FC236}">
                <a16:creationId xmlns:a16="http://schemas.microsoft.com/office/drawing/2014/main" id="{D8EE82BF-CE41-C1F2-4469-0E378205A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5084763"/>
            <a:ext cx="7488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个方程的常数项，</a:t>
            </a:r>
            <a:r>
              <a:rPr lang="en-US" altLang="zh-CN" i="1"/>
              <a:t>i</a:t>
            </a:r>
            <a:r>
              <a:rPr lang="en-US" altLang="zh-CN"/>
              <a:t>=1, 2, … , </a:t>
            </a:r>
            <a:r>
              <a:rPr lang="en-US" altLang="zh-CN" i="1"/>
              <a:t>m</a:t>
            </a:r>
            <a:r>
              <a:rPr lang="en-US" altLang="zh-CN"/>
              <a:t>; </a:t>
            </a:r>
            <a:r>
              <a:rPr lang="en-US" altLang="zh-CN" i="1"/>
              <a:t>j</a:t>
            </a:r>
            <a:r>
              <a:rPr lang="en-US" altLang="zh-CN"/>
              <a:t>=1, 2, … , </a:t>
            </a:r>
            <a:r>
              <a:rPr lang="en-US" altLang="zh-CN" i="1"/>
              <a:t>n</a:t>
            </a:r>
            <a:r>
              <a:rPr lang="zh-CN" altLang="en-US"/>
              <a:t>，</a:t>
            </a:r>
          </a:p>
        </p:txBody>
      </p:sp>
      <p:sp>
        <p:nvSpPr>
          <p:cNvPr id="37898" name="Text Box 10">
            <a:extLst>
              <a:ext uri="{FF2B5EF4-FFF2-40B4-BE49-F238E27FC236}">
                <a16:creationId xmlns:a16="http://schemas.microsoft.com/office/drawing/2014/main" id="{3D7F2905-2D3B-28D0-8178-941A15278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2188" y="5051425"/>
            <a:ext cx="1763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当常数</a:t>
            </a:r>
          </a:p>
        </p:txBody>
      </p:sp>
      <p:sp>
        <p:nvSpPr>
          <p:cNvPr id="37899" name="Text Box 11">
            <a:extLst>
              <a:ext uri="{FF2B5EF4-FFF2-40B4-BE49-F238E27FC236}">
                <a16:creationId xmlns:a16="http://schemas.microsoft.com/office/drawing/2014/main" id="{ADD42C3E-A15B-0681-77C2-790CD53BD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5734050"/>
            <a:ext cx="5113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项 </a:t>
            </a:r>
            <a:r>
              <a:rPr lang="en-US" altLang="zh-CN" i="1"/>
              <a:t>b</a:t>
            </a:r>
            <a:r>
              <a:rPr lang="en-US" altLang="zh-CN" baseline="-25000"/>
              <a:t>1</a:t>
            </a:r>
            <a:r>
              <a:rPr lang="en-US" altLang="zh-CN"/>
              <a:t> , </a:t>
            </a:r>
            <a:r>
              <a:rPr lang="en-US" altLang="zh-CN" i="1"/>
              <a:t>b</a:t>
            </a:r>
            <a:r>
              <a:rPr lang="en-US" altLang="zh-CN" baseline="-25000"/>
              <a:t>2</a:t>
            </a:r>
            <a:r>
              <a:rPr lang="en-US" altLang="zh-CN"/>
              <a:t> , … , </a:t>
            </a:r>
            <a:r>
              <a:rPr lang="en-US" altLang="zh-CN" i="1"/>
              <a:t>b</a:t>
            </a:r>
            <a:r>
              <a:rPr lang="en-US" altLang="zh-CN" i="1" baseline="-25000"/>
              <a:t>m</a:t>
            </a:r>
            <a:r>
              <a:rPr lang="en-US" altLang="zh-CN"/>
              <a:t> </a:t>
            </a:r>
            <a:r>
              <a:rPr lang="zh-CN" altLang="en-US"/>
              <a:t>不全为零时，</a:t>
            </a:r>
          </a:p>
        </p:txBody>
      </p:sp>
      <p:sp>
        <p:nvSpPr>
          <p:cNvPr id="37900" name="Text Box 12">
            <a:extLst>
              <a:ext uri="{FF2B5EF4-FFF2-40B4-BE49-F238E27FC236}">
                <a16:creationId xmlns:a16="http://schemas.microsoft.com/office/drawing/2014/main" id="{23BC0945-3EE1-CE94-40CD-962CF4893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5708650"/>
            <a:ext cx="42116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线性方程组</a:t>
            </a:r>
            <a:r>
              <a:rPr lang="en-US" altLang="zh-CN"/>
              <a:t>(1)</a:t>
            </a:r>
            <a:r>
              <a:rPr lang="zh-CN" altLang="en-US"/>
              <a:t>叫做 </a:t>
            </a:r>
            <a:r>
              <a:rPr lang="en-US" altLang="zh-CN" sz="3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元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37895" grpId="0"/>
      <p:bldP spid="37896" grpId="0"/>
      <p:bldP spid="37897" grpId="0"/>
      <p:bldP spid="37898" grpId="0"/>
      <p:bldP spid="37899" grpId="0"/>
      <p:bldP spid="379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Text Box 4">
            <a:extLst>
              <a:ext uri="{FF2B5EF4-FFF2-40B4-BE49-F238E27FC236}">
                <a16:creationId xmlns:a16="http://schemas.microsoft.com/office/drawing/2014/main" id="{B4F4096B-75E9-B133-6831-5BCE58638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692150"/>
            <a:ext cx="3960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非齐次线性方程组</a:t>
            </a:r>
            <a:r>
              <a:rPr lang="zh-CN" altLang="en-US"/>
              <a:t>，</a:t>
            </a:r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CD7D4AF8-6D25-71BC-F9AE-BEF3CD7B0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763588"/>
            <a:ext cx="5364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当 </a:t>
            </a:r>
            <a:r>
              <a:rPr lang="en-US" altLang="zh-CN" i="1"/>
              <a:t>b</a:t>
            </a:r>
            <a:r>
              <a:rPr lang="en-US" altLang="zh-CN" baseline="-25000"/>
              <a:t>1</a:t>
            </a:r>
            <a:r>
              <a:rPr lang="en-US" altLang="zh-CN"/>
              <a:t> , </a:t>
            </a:r>
            <a:r>
              <a:rPr lang="en-US" altLang="zh-CN" i="1"/>
              <a:t>b</a:t>
            </a:r>
            <a:r>
              <a:rPr lang="en-US" altLang="zh-CN" baseline="-25000"/>
              <a:t>2</a:t>
            </a:r>
            <a:r>
              <a:rPr lang="en-US" altLang="zh-CN"/>
              <a:t> , … , </a:t>
            </a:r>
            <a:r>
              <a:rPr lang="en-US" altLang="zh-CN" i="1"/>
              <a:t>b</a:t>
            </a:r>
            <a:r>
              <a:rPr lang="en-US" altLang="zh-CN" i="1" baseline="-25000"/>
              <a:t>m</a:t>
            </a:r>
            <a:r>
              <a:rPr lang="en-US" altLang="zh-CN"/>
              <a:t> </a:t>
            </a:r>
            <a:r>
              <a:rPr lang="zh-CN" altLang="en-US"/>
              <a:t>全为零时，</a:t>
            </a:r>
            <a:r>
              <a:rPr lang="en-US" altLang="zh-CN"/>
              <a:t>(1)</a:t>
            </a:r>
          </a:p>
        </p:txBody>
      </p:sp>
      <p:sp>
        <p:nvSpPr>
          <p:cNvPr id="38918" name="Text Box 6">
            <a:extLst>
              <a:ext uri="{FF2B5EF4-FFF2-40B4-BE49-F238E27FC236}">
                <a16:creationId xmlns:a16="http://schemas.microsoft.com/office/drawing/2014/main" id="{8A3BBBCF-D4D2-E70C-B87E-DE50E570C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412875"/>
            <a:ext cx="1584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式成为</a:t>
            </a:r>
          </a:p>
        </p:txBody>
      </p:sp>
      <p:graphicFrame>
        <p:nvGraphicFramePr>
          <p:cNvPr id="38919" name="Object 7">
            <a:extLst>
              <a:ext uri="{FF2B5EF4-FFF2-40B4-BE49-F238E27FC236}">
                <a16:creationId xmlns:a16="http://schemas.microsoft.com/office/drawing/2014/main" id="{14D35F41-C80A-DBCE-566F-BC9905AF47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4063" y="2132013"/>
          <a:ext cx="5792787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450880" imgH="939600" progId="Equation.3">
                  <p:embed/>
                </p:oleObj>
              </mc:Choice>
              <mc:Fallback>
                <p:oleObj name="公式" r:id="rId2" imgW="2450880" imgH="939600" progId="Equation.3">
                  <p:embed/>
                  <p:pic>
                    <p:nvPicPr>
                      <p:cNvPr id="38919" name="Object 7">
                        <a:extLst>
                          <a:ext uri="{FF2B5EF4-FFF2-40B4-BE49-F238E27FC236}">
                            <a16:creationId xmlns:a16="http://schemas.microsoft.com/office/drawing/2014/main" id="{14D35F41-C80A-DBCE-566F-BC9905AF47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2132013"/>
                        <a:ext cx="5792787" cy="195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Text Box 8">
            <a:extLst>
              <a:ext uri="{FF2B5EF4-FFF2-40B4-BE49-F238E27FC236}">
                <a16:creationId xmlns:a16="http://schemas.microsoft.com/office/drawing/2014/main" id="{64344B9B-FA49-F0D2-BAB8-38CEB0DE4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217988"/>
            <a:ext cx="5184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叫做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元齐次线性方程组</a:t>
            </a:r>
            <a:r>
              <a:rPr lang="zh-CN" altLang="en-US"/>
              <a:t>．</a:t>
            </a:r>
          </a:p>
        </p:txBody>
      </p:sp>
      <p:sp>
        <p:nvSpPr>
          <p:cNvPr id="38921" name="Text Box 9">
            <a:extLst>
              <a:ext uri="{FF2B5EF4-FFF2-40B4-BE49-F238E27FC236}">
                <a16:creationId xmlns:a16="http://schemas.microsoft.com/office/drawing/2014/main" id="{1B53508E-6135-9880-5883-BFF3DF9BF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894263"/>
            <a:ext cx="8243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对于 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元齐次线性方程组</a:t>
            </a:r>
            <a:r>
              <a:rPr lang="en-US" altLang="zh-CN"/>
              <a:t>(2)</a:t>
            </a:r>
            <a:r>
              <a:rPr lang="zh-CN" altLang="en-US"/>
              <a:t>，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 = 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 = … = 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en-US" altLang="zh-CN"/>
              <a:t> = 0</a:t>
            </a:r>
          </a:p>
        </p:txBody>
      </p:sp>
      <p:sp>
        <p:nvSpPr>
          <p:cNvPr id="38923" name="Text Box 11">
            <a:extLst>
              <a:ext uri="{FF2B5EF4-FFF2-40B4-BE49-F238E27FC236}">
                <a16:creationId xmlns:a16="http://schemas.microsoft.com/office/drawing/2014/main" id="{EF36BAEA-F7B0-33E3-4CFB-441B41415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5516563"/>
            <a:ext cx="2843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一定是它的解，</a:t>
            </a:r>
          </a:p>
        </p:txBody>
      </p:sp>
      <p:sp>
        <p:nvSpPr>
          <p:cNvPr id="38924" name="Text Box 12">
            <a:extLst>
              <a:ext uri="{FF2B5EF4-FFF2-40B4-BE49-F238E27FC236}">
                <a16:creationId xmlns:a16="http://schemas.microsoft.com/office/drawing/2014/main" id="{4DE33392-2ADE-20C9-EDF3-A0D1977AB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5516563"/>
            <a:ext cx="65166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称之为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齐次线性方程组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(2)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的零解</a:t>
            </a:r>
            <a:r>
              <a:rPr lang="zh-CN" altLang="en-US"/>
              <a:t>．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38917" grpId="0"/>
      <p:bldP spid="38918" grpId="0"/>
      <p:bldP spid="38920" grpId="0"/>
      <p:bldP spid="38921" grpId="0"/>
      <p:bldP spid="38923" grpId="0"/>
      <p:bldP spid="389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ext Box 4">
            <a:extLst>
              <a:ext uri="{FF2B5EF4-FFF2-40B4-BE49-F238E27FC236}">
                <a16:creationId xmlns:a16="http://schemas.microsoft.com/office/drawing/2014/main" id="{67819DB7-40A4-61F3-C5EA-F02859291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765175"/>
            <a:ext cx="889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如果一组不全为零的数是</a:t>
            </a:r>
            <a:r>
              <a:rPr lang="en-US" altLang="zh-CN"/>
              <a:t>(2)</a:t>
            </a:r>
            <a:r>
              <a:rPr lang="zh-CN" altLang="en-US"/>
              <a:t>的解，则它叫做齐次线性方</a:t>
            </a:r>
          </a:p>
        </p:txBody>
      </p:sp>
      <p:sp>
        <p:nvSpPr>
          <p:cNvPr id="39941" name="Text Box 5">
            <a:extLst>
              <a:ext uri="{FF2B5EF4-FFF2-40B4-BE49-F238E27FC236}">
                <a16:creationId xmlns:a16="http://schemas.microsoft.com/office/drawing/2014/main" id="{1CBB4ABA-646B-48CF-BA22-119DDC7FC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1412875"/>
            <a:ext cx="3313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程组</a:t>
            </a:r>
            <a:r>
              <a:rPr lang="en-US" altLang="zh-CN"/>
              <a:t>(2)</a:t>
            </a:r>
            <a:r>
              <a:rPr lang="zh-CN" altLang="en-US"/>
              <a:t>的非零解．</a:t>
            </a:r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id="{E2A59891-4F48-A40B-B9E4-0EEBA5AB8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1412875"/>
            <a:ext cx="6084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齐次线性方程组</a:t>
            </a:r>
            <a:r>
              <a:rPr lang="en-US" altLang="zh-CN"/>
              <a:t>(2)</a:t>
            </a:r>
            <a:r>
              <a:rPr lang="zh-CN" altLang="en-US"/>
              <a:t>一定有零解，但不</a:t>
            </a:r>
          </a:p>
        </p:txBody>
      </p:sp>
      <p:sp>
        <p:nvSpPr>
          <p:cNvPr id="39943" name="Text Box 7">
            <a:extLst>
              <a:ext uri="{FF2B5EF4-FFF2-40B4-BE49-F238E27FC236}">
                <a16:creationId xmlns:a16="http://schemas.microsoft.com/office/drawing/2014/main" id="{872F71AF-D129-AAB0-5DAB-15E2DA2A3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2060575"/>
            <a:ext cx="2773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一有非零解．</a:t>
            </a:r>
          </a:p>
        </p:txBody>
      </p:sp>
      <p:sp>
        <p:nvSpPr>
          <p:cNvPr id="39945" name="Text Box 9">
            <a:extLst>
              <a:ext uri="{FF2B5EF4-FFF2-40B4-BE49-F238E27FC236}">
                <a16:creationId xmlns:a16="http://schemas.microsoft.com/office/drawing/2014/main" id="{02A78BCB-DF30-765E-31CA-8B2E5413F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100" y="2060575"/>
            <a:ext cx="1079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例如</a:t>
            </a:r>
          </a:p>
        </p:txBody>
      </p:sp>
      <p:graphicFrame>
        <p:nvGraphicFramePr>
          <p:cNvPr id="39946" name="Object 10">
            <a:extLst>
              <a:ext uri="{FF2B5EF4-FFF2-40B4-BE49-F238E27FC236}">
                <a16:creationId xmlns:a16="http://schemas.microsoft.com/office/drawing/2014/main" id="{DCA05F50-37B6-5AA8-4D9B-6A6452CECC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852738"/>
          <a:ext cx="2071688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76240" imgH="457200" progId="Equation.3">
                  <p:embed/>
                </p:oleObj>
              </mc:Choice>
              <mc:Fallback>
                <p:oleObj name="公式" r:id="rId2" imgW="876240" imgH="457200" progId="Equation.3">
                  <p:embed/>
                  <p:pic>
                    <p:nvPicPr>
                      <p:cNvPr id="39946" name="Object 10">
                        <a:extLst>
                          <a:ext uri="{FF2B5EF4-FFF2-40B4-BE49-F238E27FC236}">
                            <a16:creationId xmlns:a16="http://schemas.microsoft.com/office/drawing/2014/main" id="{DCA05F50-37B6-5AA8-4D9B-6A6452CECC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852738"/>
                        <a:ext cx="2071688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11">
            <a:extLst>
              <a:ext uri="{FF2B5EF4-FFF2-40B4-BE49-F238E27FC236}">
                <a16:creationId xmlns:a16="http://schemas.microsoft.com/office/drawing/2014/main" id="{39BBE719-DFBF-76E6-50A0-70136B2FF0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1825" y="2659063"/>
          <a:ext cx="2192338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927000" imgH="711000" progId="Equation.3">
                  <p:embed/>
                </p:oleObj>
              </mc:Choice>
              <mc:Fallback>
                <p:oleObj name="公式" r:id="rId4" imgW="927000" imgH="711000" progId="Equation.3">
                  <p:embed/>
                  <p:pic>
                    <p:nvPicPr>
                      <p:cNvPr id="39947" name="Object 11">
                        <a:extLst>
                          <a:ext uri="{FF2B5EF4-FFF2-40B4-BE49-F238E27FC236}">
                            <a16:creationId xmlns:a16="http://schemas.microsoft.com/office/drawing/2014/main" id="{39BBE719-DFBF-76E6-50A0-70136B2FF0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2659063"/>
                        <a:ext cx="2192338" cy="148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8" name="Object 12">
            <a:extLst>
              <a:ext uri="{FF2B5EF4-FFF2-40B4-BE49-F238E27FC236}">
                <a16:creationId xmlns:a16="http://schemas.microsoft.com/office/drawing/2014/main" id="{79A39A96-F747-BBA0-3A07-F42BE79275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2636838"/>
          <a:ext cx="2882900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218960" imgH="711000" progId="Equation.3">
                  <p:embed/>
                </p:oleObj>
              </mc:Choice>
              <mc:Fallback>
                <p:oleObj name="公式" r:id="rId6" imgW="1218960" imgH="711000" progId="Equation.3">
                  <p:embed/>
                  <p:pic>
                    <p:nvPicPr>
                      <p:cNvPr id="39948" name="Object 12">
                        <a:extLst>
                          <a:ext uri="{FF2B5EF4-FFF2-40B4-BE49-F238E27FC236}">
                            <a16:creationId xmlns:a16="http://schemas.microsoft.com/office/drawing/2014/main" id="{79A39A96-F747-BBA0-3A07-F42BE79275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636838"/>
                        <a:ext cx="2882900" cy="148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9" name="AutoShape 13">
            <a:extLst>
              <a:ext uri="{FF2B5EF4-FFF2-40B4-BE49-F238E27FC236}">
                <a16:creationId xmlns:a16="http://schemas.microsoft.com/office/drawing/2014/main" id="{A6105748-9661-F77E-1834-5C64927F1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149725"/>
            <a:ext cx="2159000" cy="431800"/>
          </a:xfrm>
          <a:prstGeom prst="wedgeRectCallout">
            <a:avLst>
              <a:gd name="adj1" fmla="val -8898"/>
              <a:gd name="adj2" fmla="val -2154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>
                <a:solidFill>
                  <a:srgbClr val="3333CC"/>
                </a:solidFill>
              </a:rPr>
              <a:t>二元，非齐次</a:t>
            </a:r>
          </a:p>
        </p:txBody>
      </p:sp>
      <p:sp>
        <p:nvSpPr>
          <p:cNvPr id="39950" name="AutoShape 14">
            <a:extLst>
              <a:ext uri="{FF2B5EF4-FFF2-40B4-BE49-F238E27FC236}">
                <a16:creationId xmlns:a16="http://schemas.microsoft.com/office/drawing/2014/main" id="{B312F87A-9533-BDF9-5537-DDCCB4AC0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825" y="4149725"/>
            <a:ext cx="2159000" cy="431800"/>
          </a:xfrm>
          <a:prstGeom prst="wedgeRectCallout">
            <a:avLst>
              <a:gd name="adj1" fmla="val -8898"/>
              <a:gd name="adj2" fmla="val -2154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>
                <a:solidFill>
                  <a:srgbClr val="3333CC"/>
                </a:solidFill>
              </a:rPr>
              <a:t>二元，非齐次</a:t>
            </a:r>
          </a:p>
        </p:txBody>
      </p:sp>
      <p:sp>
        <p:nvSpPr>
          <p:cNvPr id="39951" name="AutoShape 15">
            <a:extLst>
              <a:ext uri="{FF2B5EF4-FFF2-40B4-BE49-F238E27FC236}">
                <a16:creationId xmlns:a16="http://schemas.microsoft.com/office/drawing/2014/main" id="{5C91F78C-51F5-1F63-D93E-3AA631A2F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88" y="4149725"/>
            <a:ext cx="2159000" cy="431800"/>
          </a:xfrm>
          <a:prstGeom prst="wedgeRectCallout">
            <a:avLst>
              <a:gd name="adj1" fmla="val -8898"/>
              <a:gd name="adj2" fmla="val -2154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>
                <a:solidFill>
                  <a:srgbClr val="3333CC"/>
                </a:solidFill>
              </a:rPr>
              <a:t>二元，齐次</a:t>
            </a:r>
          </a:p>
        </p:txBody>
      </p:sp>
      <p:grpSp>
        <p:nvGrpSpPr>
          <p:cNvPr id="39967" name="Group 31">
            <a:extLst>
              <a:ext uri="{FF2B5EF4-FFF2-40B4-BE49-F238E27FC236}">
                <a16:creationId xmlns:a16="http://schemas.microsoft.com/office/drawing/2014/main" id="{0B25CB20-68EB-3300-BC6D-5827764FB1B1}"/>
              </a:ext>
            </a:extLst>
          </p:cNvPr>
          <p:cNvGrpSpPr>
            <a:grpSpLocks/>
          </p:cNvGrpSpPr>
          <p:nvPr/>
        </p:nvGrpSpPr>
        <p:grpSpPr bwMode="auto">
          <a:xfrm>
            <a:off x="576263" y="4568825"/>
            <a:ext cx="1979612" cy="1993900"/>
            <a:chOff x="363" y="2878"/>
            <a:chExt cx="1247" cy="1256"/>
          </a:xfrm>
        </p:grpSpPr>
        <p:pic>
          <p:nvPicPr>
            <p:cNvPr id="39952" name="Picture 16">
              <a:extLst>
                <a:ext uri="{FF2B5EF4-FFF2-40B4-BE49-F238E27FC236}">
                  <a16:creationId xmlns:a16="http://schemas.microsoft.com/office/drawing/2014/main" id="{550FC145-BD52-8AE4-A8FE-55DB4DEA26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68" r="2951" b="41905"/>
            <a:stretch>
              <a:fillRect/>
            </a:stretch>
          </p:blipFill>
          <p:spPr bwMode="auto">
            <a:xfrm>
              <a:off x="363" y="2986"/>
              <a:ext cx="1202" cy="10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955" name="Text Box 19">
              <a:extLst>
                <a:ext uri="{FF2B5EF4-FFF2-40B4-BE49-F238E27FC236}">
                  <a16:creationId xmlns:a16="http://schemas.microsoft.com/office/drawing/2014/main" id="{BEB47256-122E-E0DD-DA07-C1EC864B3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" y="3836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 i="1"/>
                <a:t>O</a:t>
              </a:r>
            </a:p>
          </p:txBody>
        </p:sp>
        <p:sp>
          <p:nvSpPr>
            <p:cNvPr id="39956" name="Text Box 20">
              <a:extLst>
                <a:ext uri="{FF2B5EF4-FFF2-40B4-BE49-F238E27FC236}">
                  <a16:creationId xmlns:a16="http://schemas.microsoft.com/office/drawing/2014/main" id="{9E990CE2-E631-0673-C965-38D5821D4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3807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957" name="Text Box 21">
              <a:extLst>
                <a:ext uri="{FF2B5EF4-FFF2-40B4-BE49-F238E27FC236}">
                  <a16:creationId xmlns:a16="http://schemas.microsoft.com/office/drawing/2014/main" id="{C9E6CF75-72E3-B936-C3FA-5130B60E9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" y="2878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33CC33"/>
                  </a:solidFill>
                </a:rPr>
                <a:t>y</a:t>
              </a:r>
            </a:p>
          </p:txBody>
        </p:sp>
        <p:sp>
          <p:nvSpPr>
            <p:cNvPr id="39964" name="Text Box 28">
              <a:extLst>
                <a:ext uri="{FF2B5EF4-FFF2-40B4-BE49-F238E27FC236}">
                  <a16:creationId xmlns:a16="http://schemas.microsoft.com/office/drawing/2014/main" id="{4C956DFB-02E9-3B7A-BE9A-4E5B1BF01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3113"/>
              <a:ext cx="7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唯一解</a:t>
              </a:r>
            </a:p>
          </p:txBody>
        </p:sp>
      </p:grpSp>
      <p:grpSp>
        <p:nvGrpSpPr>
          <p:cNvPr id="39968" name="Group 32">
            <a:extLst>
              <a:ext uri="{FF2B5EF4-FFF2-40B4-BE49-F238E27FC236}">
                <a16:creationId xmlns:a16="http://schemas.microsoft.com/office/drawing/2014/main" id="{752F090A-EADD-CED7-A944-B4885CACD25A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4508500"/>
            <a:ext cx="2087563" cy="2066925"/>
            <a:chOff x="2064" y="2840"/>
            <a:chExt cx="1315" cy="1302"/>
          </a:xfrm>
        </p:grpSpPr>
        <p:pic>
          <p:nvPicPr>
            <p:cNvPr id="39953" name="Picture 17">
              <a:extLst>
                <a:ext uri="{FF2B5EF4-FFF2-40B4-BE49-F238E27FC236}">
                  <a16:creationId xmlns:a16="http://schemas.microsoft.com/office/drawing/2014/main" id="{B951278F-7CF9-9086-B565-ECF5D6736D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827" r="2951" b="43243"/>
            <a:stretch>
              <a:fillRect/>
            </a:stretch>
          </p:blipFill>
          <p:spPr bwMode="auto">
            <a:xfrm>
              <a:off x="2064" y="2916"/>
              <a:ext cx="1270" cy="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958" name="Text Box 22">
              <a:extLst>
                <a:ext uri="{FF2B5EF4-FFF2-40B4-BE49-F238E27FC236}">
                  <a16:creationId xmlns:a16="http://schemas.microsoft.com/office/drawing/2014/main" id="{37E06E1A-B2D6-1CAE-0F3B-78667F07A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0" y="3844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 i="1"/>
                <a:t>O</a:t>
              </a:r>
            </a:p>
          </p:txBody>
        </p:sp>
        <p:sp>
          <p:nvSpPr>
            <p:cNvPr id="39959" name="Text Box 23">
              <a:extLst>
                <a:ext uri="{FF2B5EF4-FFF2-40B4-BE49-F238E27FC236}">
                  <a16:creationId xmlns:a16="http://schemas.microsoft.com/office/drawing/2014/main" id="{9F977CA6-5B6B-84E5-89EC-81DA46261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3815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960" name="Text Box 24">
              <a:extLst>
                <a:ext uri="{FF2B5EF4-FFF2-40B4-BE49-F238E27FC236}">
                  <a16:creationId xmlns:a16="http://schemas.microsoft.com/office/drawing/2014/main" id="{8D0F97ED-6772-8A0D-06BA-112922719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0" y="2840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33CC33"/>
                  </a:solidFill>
                </a:rPr>
                <a:t>y</a:t>
              </a:r>
            </a:p>
          </p:txBody>
        </p:sp>
        <p:sp>
          <p:nvSpPr>
            <p:cNvPr id="39965" name="Text Box 29">
              <a:extLst>
                <a:ext uri="{FF2B5EF4-FFF2-40B4-BE49-F238E27FC236}">
                  <a16:creationId xmlns:a16="http://schemas.microsoft.com/office/drawing/2014/main" id="{1FCCE8C1-1EC0-80A2-6222-278F8C5C3E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5" y="3113"/>
              <a:ext cx="5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无解</a:t>
              </a:r>
            </a:p>
          </p:txBody>
        </p:sp>
      </p:grpSp>
      <p:grpSp>
        <p:nvGrpSpPr>
          <p:cNvPr id="39969" name="Group 33">
            <a:extLst>
              <a:ext uri="{FF2B5EF4-FFF2-40B4-BE49-F238E27FC236}">
                <a16:creationId xmlns:a16="http://schemas.microsoft.com/office/drawing/2014/main" id="{45F64E6B-9F7E-40A7-AF50-3B78A0BB4A76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4508500"/>
            <a:ext cx="2303463" cy="2051050"/>
            <a:chOff x="3878" y="2840"/>
            <a:chExt cx="1451" cy="1292"/>
          </a:xfrm>
        </p:grpSpPr>
        <p:pic>
          <p:nvPicPr>
            <p:cNvPr id="39954" name="Picture 18">
              <a:extLst>
                <a:ext uri="{FF2B5EF4-FFF2-40B4-BE49-F238E27FC236}">
                  <a16:creationId xmlns:a16="http://schemas.microsoft.com/office/drawing/2014/main" id="{C960FDC0-782A-47DE-C758-26CE0FE3D5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66" r="2951" b="41905"/>
            <a:stretch>
              <a:fillRect/>
            </a:stretch>
          </p:blipFill>
          <p:spPr bwMode="auto">
            <a:xfrm>
              <a:off x="3878" y="2931"/>
              <a:ext cx="1270" cy="1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961" name="Text Box 25">
              <a:extLst>
                <a:ext uri="{FF2B5EF4-FFF2-40B4-BE49-F238E27FC236}">
                  <a16:creationId xmlns:a16="http://schemas.microsoft.com/office/drawing/2014/main" id="{CB0F8043-EB29-3AE8-FFD9-333175287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0" y="3844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 i="1"/>
                <a:t>O</a:t>
              </a:r>
            </a:p>
          </p:txBody>
        </p:sp>
        <p:sp>
          <p:nvSpPr>
            <p:cNvPr id="39962" name="Text Box 26">
              <a:extLst>
                <a:ext uri="{FF2B5EF4-FFF2-40B4-BE49-F238E27FC236}">
                  <a16:creationId xmlns:a16="http://schemas.microsoft.com/office/drawing/2014/main" id="{1ED4D0E6-8866-1A09-DA4D-136EC8EB1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6" y="3791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FF0000"/>
                  </a:solidFill>
                </a:rPr>
                <a:t>x</a:t>
              </a:r>
              <a:r>
                <a:rPr lang="en-US" altLang="zh-CN" baseline="-25000">
                  <a:solidFill>
                    <a:srgbClr val="FF0000"/>
                  </a:solidFill>
                </a:rPr>
                <a:t>1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39963" name="Text Box 27">
              <a:extLst>
                <a:ext uri="{FF2B5EF4-FFF2-40B4-BE49-F238E27FC236}">
                  <a16:creationId xmlns:a16="http://schemas.microsoft.com/office/drawing/2014/main" id="{0E5C3A83-1929-A2A5-41C5-DE2E8AA12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2840"/>
              <a:ext cx="3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33CC33"/>
                  </a:solidFill>
                </a:rPr>
                <a:t>x</a:t>
              </a:r>
              <a:r>
                <a:rPr lang="en-US" altLang="zh-CN" baseline="-25000">
                  <a:solidFill>
                    <a:srgbClr val="33CC33"/>
                  </a:solidFill>
                </a:rPr>
                <a:t>2</a:t>
              </a:r>
              <a:endParaRPr lang="en-US" altLang="zh-CN">
                <a:solidFill>
                  <a:srgbClr val="33CC33"/>
                </a:solidFill>
              </a:endParaRPr>
            </a:p>
          </p:txBody>
        </p:sp>
        <p:sp>
          <p:nvSpPr>
            <p:cNvPr id="39966" name="Text Box 30">
              <a:extLst>
                <a:ext uri="{FF2B5EF4-FFF2-40B4-BE49-F238E27FC236}">
                  <a16:creationId xmlns:a16="http://schemas.microsoft.com/office/drawing/2014/main" id="{BEDA6925-8532-0BB8-7E4E-65B429274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" y="3113"/>
              <a:ext cx="9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无穷多解</a:t>
              </a:r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/>
      <p:bldP spid="39941" grpId="0"/>
      <p:bldP spid="39942" grpId="0"/>
      <p:bldP spid="39943" grpId="0"/>
      <p:bldP spid="39945" grpId="0"/>
      <p:bldP spid="39949" grpId="0" animBg="1"/>
      <p:bldP spid="39950" grpId="0" animBg="1"/>
      <p:bldP spid="399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>
            <a:extLst>
              <a:ext uri="{FF2B5EF4-FFF2-40B4-BE49-F238E27FC236}">
                <a16:creationId xmlns:a16="http://schemas.microsoft.com/office/drawing/2014/main" id="{5969E46F-77FE-D6D9-F6E3-61B7F8066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749300"/>
            <a:ext cx="741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对于线性方程组需要讨论以下问题：</a:t>
            </a:r>
          </a:p>
        </p:txBody>
      </p:sp>
      <p:sp>
        <p:nvSpPr>
          <p:cNvPr id="40966" name="Text Box 6">
            <a:extLst>
              <a:ext uri="{FF2B5EF4-FFF2-40B4-BE49-F238E27FC236}">
                <a16:creationId xmlns:a16="http://schemas.microsoft.com/office/drawing/2014/main" id="{6A09A2BC-9495-67B2-FD2A-C0041A48E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484313"/>
            <a:ext cx="3240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(1)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它是否有解？</a:t>
            </a:r>
          </a:p>
        </p:txBody>
      </p:sp>
      <p:sp>
        <p:nvSpPr>
          <p:cNvPr id="40967" name="Text Box 7">
            <a:extLst>
              <a:ext uri="{FF2B5EF4-FFF2-40B4-BE49-F238E27FC236}">
                <a16:creationId xmlns:a16="http://schemas.microsoft.com/office/drawing/2014/main" id="{94A15791-2EBC-211D-F3F2-81E4599F8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176463"/>
            <a:ext cx="612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(2)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在有解时它的解是否唯一？</a:t>
            </a:r>
          </a:p>
        </p:txBody>
      </p:sp>
      <p:sp>
        <p:nvSpPr>
          <p:cNvPr id="40968" name="Text Box 8">
            <a:extLst>
              <a:ext uri="{FF2B5EF4-FFF2-40B4-BE49-F238E27FC236}">
                <a16:creationId xmlns:a16="http://schemas.microsoft.com/office/drawing/2014/main" id="{D3DA9A6F-E0FF-A26B-8C52-E01E25412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909888"/>
            <a:ext cx="741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(3)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如果有多个解，如何求出它的所有解？</a:t>
            </a:r>
          </a:p>
        </p:txBody>
      </p:sp>
      <p:sp>
        <p:nvSpPr>
          <p:cNvPr id="40969" name="Text Box 9">
            <a:extLst>
              <a:ext uri="{FF2B5EF4-FFF2-40B4-BE49-F238E27FC236}">
                <a16:creationId xmlns:a16="http://schemas.microsoft.com/office/drawing/2014/main" id="{771A03F0-ED64-386D-EA1B-4254B5A8C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644900"/>
            <a:ext cx="8243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对于线性方程组</a:t>
            </a:r>
            <a:r>
              <a:rPr lang="en-US" altLang="zh-CN"/>
              <a:t>(1)</a:t>
            </a:r>
            <a:r>
              <a:rPr lang="zh-CN" altLang="en-US"/>
              <a:t>上述诸问题的答案完全取决于它</a:t>
            </a:r>
          </a:p>
        </p:txBody>
      </p:sp>
      <p:sp>
        <p:nvSpPr>
          <p:cNvPr id="40970" name="Text Box 10">
            <a:extLst>
              <a:ext uri="{FF2B5EF4-FFF2-40B4-BE49-F238E27FC236}">
                <a16:creationId xmlns:a16="http://schemas.microsoft.com/office/drawing/2014/main" id="{914FFC74-6B50-2968-E964-E678EDC86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4292600"/>
            <a:ext cx="8999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的</a:t>
            </a:r>
            <a:r>
              <a:rPr lang="en-US" altLang="zh-CN" i="1"/>
              <a:t>m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 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个系数 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 i="1" baseline="-25000">
                <a:sym typeface="Symbol" panose="05050102010706020507" pitchFamily="18" charset="2"/>
              </a:rPr>
              <a:t>ij</a:t>
            </a:r>
            <a:r>
              <a:rPr lang="en-US" altLang="zh-CN">
                <a:sym typeface="Symbol" panose="05050102010706020507" pitchFamily="18" charset="2"/>
              </a:rPr>
              <a:t> (</a:t>
            </a:r>
            <a:r>
              <a:rPr lang="en-US" altLang="zh-CN" i="1">
                <a:sym typeface="Symbol" panose="05050102010706020507" pitchFamily="18" charset="2"/>
              </a:rPr>
              <a:t>i</a:t>
            </a:r>
            <a:r>
              <a:rPr lang="en-US" altLang="zh-CN">
                <a:sym typeface="Symbol" panose="05050102010706020507" pitchFamily="18" charset="2"/>
              </a:rPr>
              <a:t>=1, 2, … , </a:t>
            </a:r>
            <a:r>
              <a:rPr lang="en-US" altLang="zh-CN" i="1">
                <a:sym typeface="Symbol" panose="05050102010706020507" pitchFamily="18" charset="2"/>
              </a:rPr>
              <a:t>m</a:t>
            </a:r>
            <a:r>
              <a:rPr lang="en-US" altLang="zh-CN">
                <a:sym typeface="Symbol" panose="05050102010706020507" pitchFamily="18" charset="2"/>
              </a:rPr>
              <a:t>; </a:t>
            </a:r>
            <a:r>
              <a:rPr lang="en-US" altLang="zh-CN" i="1">
                <a:sym typeface="Symbol" panose="05050102010706020507" pitchFamily="18" charset="2"/>
              </a:rPr>
              <a:t>j</a:t>
            </a:r>
            <a:r>
              <a:rPr lang="en-US" altLang="zh-CN">
                <a:sym typeface="Symbol" panose="05050102010706020507" pitchFamily="18" charset="2"/>
              </a:rPr>
              <a:t>=1, 2, … , 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) </a:t>
            </a:r>
            <a:r>
              <a:rPr lang="zh-CN" altLang="en-US">
                <a:sym typeface="Symbol" panose="05050102010706020507" pitchFamily="18" charset="2"/>
              </a:rPr>
              <a:t>和右端的</a:t>
            </a:r>
          </a:p>
        </p:txBody>
      </p:sp>
      <p:sp>
        <p:nvSpPr>
          <p:cNvPr id="40972" name="Text Box 12">
            <a:extLst>
              <a:ext uri="{FF2B5EF4-FFF2-40B4-BE49-F238E27FC236}">
                <a16:creationId xmlns:a16="http://schemas.microsoft.com/office/drawing/2014/main" id="{A4942070-6C40-E98B-491D-8C0BAAEC1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4941888"/>
            <a:ext cx="8999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常数项 </a:t>
            </a:r>
            <a:r>
              <a:rPr lang="en-US" altLang="zh-CN" i="1"/>
              <a:t>b</a:t>
            </a:r>
            <a:r>
              <a:rPr lang="en-US" altLang="zh-CN" baseline="-25000"/>
              <a:t>1</a:t>
            </a:r>
            <a:r>
              <a:rPr lang="en-US" altLang="zh-CN"/>
              <a:t> , </a:t>
            </a:r>
            <a:r>
              <a:rPr lang="en-US" altLang="zh-CN" i="1"/>
              <a:t>b</a:t>
            </a:r>
            <a:r>
              <a:rPr lang="en-US" altLang="zh-CN" baseline="-25000"/>
              <a:t>2</a:t>
            </a:r>
            <a:r>
              <a:rPr lang="en-US" altLang="zh-CN"/>
              <a:t> , … , </a:t>
            </a:r>
            <a:r>
              <a:rPr lang="en-US" altLang="zh-CN" i="1"/>
              <a:t>b</a:t>
            </a:r>
            <a:r>
              <a:rPr lang="en-US" altLang="zh-CN" i="1" baseline="-25000"/>
              <a:t>m</a:t>
            </a:r>
            <a:r>
              <a:rPr lang="en-US" altLang="zh-CN"/>
              <a:t> </a:t>
            </a:r>
            <a:r>
              <a:rPr lang="zh-CN" altLang="en-US"/>
              <a:t>所构成的 </a:t>
            </a:r>
            <a:r>
              <a:rPr lang="en-US" altLang="zh-CN" i="1"/>
              <a:t>m</a:t>
            </a:r>
            <a:r>
              <a:rPr lang="en-US" altLang="zh-CN"/>
              <a:t> </a:t>
            </a:r>
            <a:r>
              <a:rPr lang="zh-CN" altLang="en-US"/>
              <a:t>行 </a:t>
            </a:r>
            <a:r>
              <a:rPr lang="en-US" altLang="zh-CN" i="1"/>
              <a:t>n</a:t>
            </a:r>
            <a:r>
              <a:rPr lang="en-US" altLang="zh-CN"/>
              <a:t> + 1 </a:t>
            </a:r>
            <a:r>
              <a:rPr lang="zh-CN" altLang="en-US"/>
              <a:t>列的矩形数</a:t>
            </a:r>
          </a:p>
        </p:txBody>
      </p:sp>
      <p:sp>
        <p:nvSpPr>
          <p:cNvPr id="40973" name="Text Box 13">
            <a:extLst>
              <a:ext uri="{FF2B5EF4-FFF2-40B4-BE49-F238E27FC236}">
                <a16:creationId xmlns:a16="http://schemas.microsoft.com/office/drawing/2014/main" id="{09F156CD-150B-2E6B-FF16-96CF2A3CA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5589588"/>
            <a:ext cx="1584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表：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/>
      <p:bldP spid="40966" grpId="0"/>
      <p:bldP spid="40967" grpId="0"/>
      <p:bldP spid="40968" grpId="0"/>
      <p:bldP spid="40969" grpId="0"/>
      <p:bldP spid="40970" grpId="0"/>
      <p:bldP spid="40972" grpId="0"/>
      <p:bldP spid="409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8" name="Object 4">
            <a:extLst>
              <a:ext uri="{FF2B5EF4-FFF2-40B4-BE49-F238E27FC236}">
                <a16:creationId xmlns:a16="http://schemas.microsoft.com/office/drawing/2014/main" id="{C586FE28-D065-D4A6-76E8-2B9CB17A25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692150"/>
          <a:ext cx="3571875" cy="19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11280" imgH="914400" progId="Equation.3">
                  <p:embed/>
                </p:oleObj>
              </mc:Choice>
              <mc:Fallback>
                <p:oleObj name="公式" r:id="rId2" imgW="1511280" imgH="914400" progId="Equation.3">
                  <p:embed/>
                  <p:pic>
                    <p:nvPicPr>
                      <p:cNvPr id="41988" name="Object 4">
                        <a:extLst>
                          <a:ext uri="{FF2B5EF4-FFF2-40B4-BE49-F238E27FC236}">
                            <a16:creationId xmlns:a16="http://schemas.microsoft.com/office/drawing/2014/main" id="{C586FE28-D065-D4A6-76E8-2B9CB17A25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692150"/>
                        <a:ext cx="3571875" cy="190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5">
            <a:extLst>
              <a:ext uri="{FF2B5EF4-FFF2-40B4-BE49-F238E27FC236}">
                <a16:creationId xmlns:a16="http://schemas.microsoft.com/office/drawing/2014/main" id="{FCC308F0-9615-CDB6-92C5-2341439A6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2708275"/>
            <a:ext cx="547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这里横排称为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行</a:t>
            </a:r>
            <a:r>
              <a:rPr lang="zh-CN" altLang="en-US"/>
              <a:t>，竖排称为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列</a:t>
            </a:r>
            <a:r>
              <a:rPr lang="zh-CN" altLang="en-US"/>
              <a:t>；</a:t>
            </a:r>
          </a:p>
        </p:txBody>
      </p:sp>
      <p:sp>
        <p:nvSpPr>
          <p:cNvPr id="41990" name="Text Box 6">
            <a:extLst>
              <a:ext uri="{FF2B5EF4-FFF2-40B4-BE49-F238E27FC236}">
                <a16:creationId xmlns:a16="http://schemas.microsoft.com/office/drawing/2014/main" id="{2B09A48E-BFEC-3F2E-57DD-1554A7D65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2708275"/>
            <a:ext cx="3995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而对于齐次线性方程组</a:t>
            </a:r>
          </a:p>
        </p:txBody>
      </p:sp>
      <p:sp>
        <p:nvSpPr>
          <p:cNvPr id="41991" name="Text Box 7">
            <a:extLst>
              <a:ext uri="{FF2B5EF4-FFF2-40B4-BE49-F238E27FC236}">
                <a16:creationId xmlns:a16="http://schemas.microsoft.com/office/drawing/2014/main" id="{749FD672-7E8D-2FFA-653A-551DC2DBE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3355975"/>
            <a:ext cx="8964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(2)</a:t>
            </a:r>
            <a:r>
              <a:rPr lang="zh-CN" altLang="en-US"/>
              <a:t>的相应问题的答案也完全取决于它的 </a:t>
            </a:r>
            <a:r>
              <a:rPr lang="en-US" altLang="zh-CN" i="1"/>
              <a:t>m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 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个系数 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 i="1" baseline="-25000">
                <a:sym typeface="Symbol" panose="05050102010706020507" pitchFamily="18" charset="2"/>
              </a:rPr>
              <a:t>ij</a:t>
            </a:r>
            <a:r>
              <a:rPr lang="en-US" altLang="zh-CN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41992" name="Text Box 8">
            <a:extLst>
              <a:ext uri="{FF2B5EF4-FFF2-40B4-BE49-F238E27FC236}">
                <a16:creationId xmlns:a16="http://schemas.microsoft.com/office/drawing/2014/main" id="{29187C0C-9C0C-458E-A54C-77FB5AE12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4005263"/>
            <a:ext cx="8999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i</a:t>
            </a:r>
            <a:r>
              <a:rPr lang="en-US" altLang="zh-CN">
                <a:sym typeface="Symbol" panose="05050102010706020507" pitchFamily="18" charset="2"/>
              </a:rPr>
              <a:t>=1, 2, … , </a:t>
            </a:r>
            <a:r>
              <a:rPr lang="en-US" altLang="zh-CN" i="1">
                <a:sym typeface="Symbol" panose="05050102010706020507" pitchFamily="18" charset="2"/>
              </a:rPr>
              <a:t>m</a:t>
            </a:r>
            <a:r>
              <a:rPr lang="en-US" altLang="zh-CN">
                <a:sym typeface="Symbol" panose="05050102010706020507" pitchFamily="18" charset="2"/>
              </a:rPr>
              <a:t>; </a:t>
            </a:r>
            <a:r>
              <a:rPr lang="en-US" altLang="zh-CN" i="1">
                <a:sym typeface="Symbol" panose="05050102010706020507" pitchFamily="18" charset="2"/>
              </a:rPr>
              <a:t>j</a:t>
            </a:r>
            <a:r>
              <a:rPr lang="en-US" altLang="zh-CN">
                <a:sym typeface="Symbol" panose="05050102010706020507" pitchFamily="18" charset="2"/>
              </a:rPr>
              <a:t>=1, 2, … , 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) </a:t>
            </a:r>
            <a:r>
              <a:rPr lang="zh-CN" altLang="en-US">
                <a:sym typeface="Symbol" panose="05050102010706020507" pitchFamily="18" charset="2"/>
              </a:rPr>
              <a:t>所构成的 </a:t>
            </a:r>
            <a:r>
              <a:rPr lang="en-US" altLang="zh-CN" i="1">
                <a:sym typeface="Symbol" panose="05050102010706020507" pitchFamily="18" charset="2"/>
              </a:rPr>
              <a:t>m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行 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列的矩形</a:t>
            </a:r>
          </a:p>
        </p:txBody>
      </p:sp>
      <p:sp>
        <p:nvSpPr>
          <p:cNvPr id="41993" name="Text Box 9">
            <a:extLst>
              <a:ext uri="{FF2B5EF4-FFF2-40B4-BE49-F238E27FC236}">
                <a16:creationId xmlns:a16="http://schemas.microsoft.com/office/drawing/2014/main" id="{251A6A2E-82FD-88A3-A8A7-1A59F429D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4652963"/>
            <a:ext cx="1331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数表：</a:t>
            </a:r>
          </a:p>
        </p:txBody>
      </p:sp>
      <p:graphicFrame>
        <p:nvGraphicFramePr>
          <p:cNvPr id="41994" name="Object 10">
            <a:extLst>
              <a:ext uri="{FF2B5EF4-FFF2-40B4-BE49-F238E27FC236}">
                <a16:creationId xmlns:a16="http://schemas.microsoft.com/office/drawing/2014/main" id="{B4880F18-795D-868F-2AEB-1417E0E0A2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5438" y="4508500"/>
          <a:ext cx="3362325" cy="19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422360" imgH="914400" progId="Equation.3">
                  <p:embed/>
                </p:oleObj>
              </mc:Choice>
              <mc:Fallback>
                <p:oleObj name="公式" r:id="rId4" imgW="1422360" imgH="914400" progId="Equation.3">
                  <p:embed/>
                  <p:pic>
                    <p:nvPicPr>
                      <p:cNvPr id="41994" name="Object 10">
                        <a:extLst>
                          <a:ext uri="{FF2B5EF4-FFF2-40B4-BE49-F238E27FC236}">
                            <a16:creationId xmlns:a16="http://schemas.microsoft.com/office/drawing/2014/main" id="{B4880F18-795D-868F-2AEB-1417E0E0A2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4508500"/>
                        <a:ext cx="3362325" cy="190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/>
      <p:bldP spid="41990" grpId="0"/>
      <p:bldP spid="41991" grpId="0"/>
      <p:bldP spid="41992" grpId="0"/>
      <p:bldP spid="419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Text Box 10">
            <a:extLst>
              <a:ext uri="{FF2B5EF4-FFF2-40B4-BE49-F238E27FC236}">
                <a16:creationId xmlns:a16="http://schemas.microsoft.com/office/drawing/2014/main" id="{A97E95C5-4D50-58FD-BD20-F1B1D1527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511300"/>
            <a:ext cx="838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/>
              <a:t>  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由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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n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个数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ij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(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i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= 1, 2,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,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m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;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j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= 1, 2,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···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,</a:t>
            </a:r>
            <a:r>
              <a:rPr lang="en-US" altLang="zh-CN"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12325" name="Group 37">
            <a:extLst>
              <a:ext uri="{FF2B5EF4-FFF2-40B4-BE49-F238E27FC236}">
                <a16:creationId xmlns:a16="http://schemas.microsoft.com/office/drawing/2014/main" id="{ED6E6871-9706-4E45-C080-DF362A621F88}"/>
              </a:ext>
            </a:extLst>
          </p:cNvPr>
          <p:cNvGrpSpPr>
            <a:grpSpLocks/>
          </p:cNvGrpSpPr>
          <p:nvPr/>
        </p:nvGrpSpPr>
        <p:grpSpPr bwMode="auto">
          <a:xfrm>
            <a:off x="1984375" y="2757488"/>
            <a:ext cx="6286500" cy="2362200"/>
            <a:chOff x="1394" y="1632"/>
            <a:chExt cx="3960" cy="1488"/>
          </a:xfrm>
        </p:grpSpPr>
        <p:sp>
          <p:nvSpPr>
            <p:cNvPr id="12313" name="Rectangle 25">
              <a:extLst>
                <a:ext uri="{FF2B5EF4-FFF2-40B4-BE49-F238E27FC236}">
                  <a16:creationId xmlns:a16="http://schemas.microsoft.com/office/drawing/2014/main" id="{4566B8DC-896B-112D-8F14-F89C04F3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1632"/>
              <a:ext cx="3168" cy="1488"/>
            </a:xfrm>
            <a:prstGeom prst="rect">
              <a:avLst/>
            </a:prstGeom>
            <a:solidFill>
              <a:srgbClr val="FF99CC">
                <a:alpha val="50000"/>
              </a:srgbClr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299" name="Object 11">
              <a:extLst>
                <a:ext uri="{FF2B5EF4-FFF2-40B4-BE49-F238E27FC236}">
                  <a16:creationId xmlns:a16="http://schemas.microsoft.com/office/drawing/2014/main" id="{96AFEB17-E8AD-2EF8-3BBC-E2BBE116A2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34" y="1632"/>
            <a:ext cx="3620" cy="1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298600" imgH="939600" progId="Equation.3">
                    <p:embed/>
                  </p:oleObj>
                </mc:Choice>
                <mc:Fallback>
                  <p:oleObj name="公式" r:id="rId2" imgW="2298600" imgH="939600" progId="Equation.3">
                    <p:embed/>
                    <p:pic>
                      <p:nvPicPr>
                        <p:cNvPr id="12299" name="Object 11">
                          <a:extLst>
                            <a:ext uri="{FF2B5EF4-FFF2-40B4-BE49-F238E27FC236}">
                              <a16:creationId xmlns:a16="http://schemas.microsoft.com/office/drawing/2014/main" id="{96AFEB17-E8AD-2EF8-3BBC-E2BBE116A2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4" y="1632"/>
                          <a:ext cx="3620" cy="1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00" name="Text Box 12">
            <a:extLst>
              <a:ext uri="{FF2B5EF4-FFF2-40B4-BE49-F238E27FC236}">
                <a16:creationId xmlns:a16="http://schemas.microsoft.com/office/drawing/2014/main" id="{81E8D23A-D5C4-4F53-C732-5E191DC70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5156200"/>
            <a:ext cx="9036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叫做一个</a:t>
            </a:r>
            <a:r>
              <a:rPr lang="zh-CN" altLang="en-US"/>
              <a:t> </a:t>
            </a:r>
            <a:r>
              <a:rPr lang="en-US" altLang="zh-CN" sz="3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 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 </a:t>
            </a:r>
            <a:r>
              <a:rPr lang="en-US" altLang="zh-CN" sz="3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n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矩阵</a:t>
            </a:r>
            <a:r>
              <a:rPr lang="en-US" altLang="zh-CN">
                <a:solidFill>
                  <a:srgbClr val="006600"/>
                </a:solidFill>
                <a:sym typeface="Symbol" panose="05050102010706020507" pitchFamily="18" charset="2"/>
              </a:rPr>
              <a:t>,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这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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个数叫做矩阵的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元素</a:t>
            </a:r>
            <a:r>
              <a:rPr lang="en-US" altLang="zh-CN">
                <a:solidFill>
                  <a:srgbClr val="006600"/>
                </a:solidFill>
                <a:sym typeface="Symbol" panose="05050102010706020507" pitchFamily="18" charset="2"/>
              </a:rPr>
              <a:t>,</a:t>
            </a:r>
            <a:r>
              <a:rPr lang="en-US" altLang="zh-CN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2301" name="Text Box 13">
            <a:extLst>
              <a:ext uri="{FF2B5EF4-FFF2-40B4-BE49-F238E27FC236}">
                <a16:creationId xmlns:a16="http://schemas.microsoft.com/office/drawing/2014/main" id="{6AB4DD55-FEB8-0AAB-25CC-845A4ED85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700088"/>
            <a:ext cx="40973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二、矩阵的定义</a:t>
            </a:r>
            <a:endParaRPr lang="zh-CN" altLang="en-US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323" name="Rectangle 35">
            <a:extLst>
              <a:ext uri="{FF2B5EF4-FFF2-40B4-BE49-F238E27FC236}">
                <a16:creationId xmlns:a16="http://schemas.microsoft.com/office/drawing/2014/main" id="{5DDC00D8-327D-28C8-712D-C3A53A86E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5881688"/>
            <a:ext cx="693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ij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叫做矩阵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的第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i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行第</a:t>
            </a:r>
            <a:r>
              <a:rPr lang="zh-CN" altLang="en-US" b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j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列元素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2324" name="Rectangle 36">
            <a:extLst>
              <a:ext uri="{FF2B5EF4-FFF2-40B4-BE49-F238E27FC236}">
                <a16:creationId xmlns:a16="http://schemas.microsoft.com/office/drawing/2014/main" id="{4C555550-FB4C-2FF2-6C43-0E35F350A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197100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) </a:t>
            </a:r>
            <a:r>
              <a:rPr lang="zh-CN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排成的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m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行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列的数表</a:t>
            </a:r>
          </a:p>
        </p:txBody>
      </p: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4BFF46A4-2EF2-D5CC-6C97-CE60263CB558}"/>
              </a:ext>
            </a:extLst>
          </p:cNvPr>
          <p:cNvSpPr/>
          <p:nvPr/>
        </p:nvSpPr>
        <p:spPr bwMode="auto">
          <a:xfrm>
            <a:off x="251520" y="765794"/>
            <a:ext cx="438498" cy="422625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 build="p" autoUpdateAnimBg="0"/>
      <p:bldP spid="12300" grpId="0" build="p" autoUpdateAnimBg="0"/>
      <p:bldP spid="12323" grpId="0" build="p" autoUpdateAnimBg="0" advAuto="0"/>
      <p:bldP spid="12324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Text Box 11">
            <a:extLst>
              <a:ext uri="{FF2B5EF4-FFF2-40B4-BE49-F238E27FC236}">
                <a16:creationId xmlns:a16="http://schemas.microsoft.com/office/drawing/2014/main" id="{7B412D83-DF4D-01A9-1CBD-B612F2658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712788"/>
            <a:ext cx="838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元素是实数的矩阵称为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实矩阵</a:t>
            </a:r>
            <a:r>
              <a:rPr lang="zh-CN" altLang="en-US"/>
              <a:t>，元素是复数的矩阵</a:t>
            </a:r>
          </a:p>
        </p:txBody>
      </p:sp>
      <p:sp>
        <p:nvSpPr>
          <p:cNvPr id="13324" name="Text Box 12">
            <a:extLst>
              <a:ext uri="{FF2B5EF4-FFF2-40B4-BE49-F238E27FC236}">
                <a16:creationId xmlns:a16="http://schemas.microsoft.com/office/drawing/2014/main" id="{AD7F6C61-0621-845F-6CC8-15566526C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727325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例 如</a:t>
            </a:r>
          </a:p>
        </p:txBody>
      </p:sp>
      <p:graphicFrame>
        <p:nvGraphicFramePr>
          <p:cNvPr id="13325" name="Object 13">
            <a:extLst>
              <a:ext uri="{FF2B5EF4-FFF2-40B4-BE49-F238E27FC236}">
                <a16:creationId xmlns:a16="http://schemas.microsoft.com/office/drawing/2014/main" id="{238B59E3-F9F4-8019-36A5-AC9F7A708B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2313" y="3322638"/>
          <a:ext cx="31019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6360" imgH="711000" progId="Equation.3">
                  <p:embed/>
                </p:oleObj>
              </mc:Choice>
              <mc:Fallback>
                <p:oleObj name="Equation" r:id="rId2" imgW="1206360" imgH="711000" progId="Equation.3">
                  <p:embed/>
                  <p:pic>
                    <p:nvPicPr>
                      <p:cNvPr id="13325" name="Object 13">
                        <a:extLst>
                          <a:ext uri="{FF2B5EF4-FFF2-40B4-BE49-F238E27FC236}">
                            <a16:creationId xmlns:a16="http://schemas.microsoft.com/office/drawing/2014/main" id="{238B59E3-F9F4-8019-36A5-AC9F7A708B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3322638"/>
                        <a:ext cx="31019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4">
            <a:extLst>
              <a:ext uri="{FF2B5EF4-FFF2-40B4-BE49-F238E27FC236}">
                <a16:creationId xmlns:a16="http://schemas.microsoft.com/office/drawing/2014/main" id="{7369B8F1-8B12-03A1-7965-2DACB4574A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8788" y="3017838"/>
          <a:ext cx="140017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3600" imgH="1143000" progId="Equation.3">
                  <p:embed/>
                </p:oleObj>
              </mc:Choice>
              <mc:Fallback>
                <p:oleObj name="Equation" r:id="rId4" imgW="723600" imgH="1143000" progId="Equation.3">
                  <p:embed/>
                  <p:pic>
                    <p:nvPicPr>
                      <p:cNvPr id="13326" name="Object 14">
                        <a:extLst>
                          <a:ext uri="{FF2B5EF4-FFF2-40B4-BE49-F238E27FC236}">
                            <a16:creationId xmlns:a16="http://schemas.microsoft.com/office/drawing/2014/main" id="{7369B8F1-8B12-03A1-7965-2DACB4574A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788" y="3017838"/>
                        <a:ext cx="1400175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7" name="AutoShape 15">
            <a:extLst>
              <a:ext uri="{FF2B5EF4-FFF2-40B4-BE49-F238E27FC236}">
                <a16:creationId xmlns:a16="http://schemas.microsoft.com/office/drawing/2014/main" id="{406AB366-A1E8-D272-1EA7-258221DE2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648325"/>
            <a:ext cx="1905000" cy="685800"/>
          </a:xfrm>
          <a:prstGeom prst="wedgeRoundRectCallout">
            <a:avLst>
              <a:gd name="adj1" fmla="val 44833"/>
              <a:gd name="adj2" fmla="val -20486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３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×</a:t>
            </a: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４矩阵</a:t>
            </a:r>
            <a:endParaRPr lang="zh-CN" altLang="en-US"/>
          </a:p>
        </p:txBody>
      </p:sp>
      <p:sp>
        <p:nvSpPr>
          <p:cNvPr id="13328" name="AutoShape 16">
            <a:extLst>
              <a:ext uri="{FF2B5EF4-FFF2-40B4-BE49-F238E27FC236}">
                <a16:creationId xmlns:a16="http://schemas.microsoft.com/office/drawing/2014/main" id="{E75F785E-A56F-0141-AB1C-FCCE0526D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179638"/>
            <a:ext cx="1828800" cy="1219200"/>
          </a:xfrm>
          <a:prstGeom prst="wedgeEllipseCallout">
            <a:avLst>
              <a:gd name="adj1" fmla="val -54602"/>
              <a:gd name="adj2" fmla="val 933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5×2</a:t>
            </a:r>
          </a:p>
          <a:p>
            <a:pPr algn="ctr"/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矩阵</a:t>
            </a:r>
          </a:p>
        </p:txBody>
      </p:sp>
      <p:sp>
        <p:nvSpPr>
          <p:cNvPr id="13347" name="Rectangle 35">
            <a:extLst>
              <a:ext uri="{FF2B5EF4-FFF2-40B4-BE49-F238E27FC236}">
                <a16:creationId xmlns:a16="http://schemas.microsoft.com/office/drawing/2014/main" id="{4DC92182-D104-0E50-10CD-B665383A7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041525"/>
            <a:ext cx="4792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＝ </a:t>
            </a:r>
            <a:r>
              <a:rPr lang="en-US" altLang="zh-CN"/>
              <a:t>( </a:t>
            </a:r>
            <a:r>
              <a:rPr lang="en-US" altLang="zh-CN" b="0" i="1"/>
              <a:t>a</a:t>
            </a:r>
            <a:r>
              <a:rPr lang="en-US" altLang="zh-CN" b="0" i="1" baseline="-25000"/>
              <a:t>ij</a:t>
            </a:r>
            <a:r>
              <a:rPr lang="en-US" altLang="zh-CN"/>
              <a:t> )</a:t>
            </a:r>
            <a:r>
              <a:rPr lang="en-US" altLang="zh-CN" b="0" i="1" baseline="-25000"/>
              <a:t>m</a:t>
            </a:r>
            <a:r>
              <a:rPr lang="en-US" altLang="zh-CN" baseline="-25000">
                <a:sym typeface="Symbol" panose="05050102010706020507" pitchFamily="18" charset="2"/>
              </a:rPr>
              <a:t></a:t>
            </a:r>
            <a:r>
              <a:rPr lang="en-US" altLang="zh-CN" b="0" i="1" baseline="-25000">
                <a:sym typeface="Symbol" panose="05050102010706020507" pitchFamily="18" charset="2"/>
              </a:rPr>
              <a:t>n</a:t>
            </a:r>
            <a:r>
              <a:rPr lang="en-US" altLang="zh-CN" baseline="-25000">
                <a:sym typeface="Symbol" panose="05050102010706020507" pitchFamily="18" charset="2"/>
              </a:rPr>
              <a:t>   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zh-CN">
                <a:sym typeface="Symbol" panose="05050102010706020507" pitchFamily="18" charset="2"/>
              </a:rPr>
              <a:t>或</a:t>
            </a:r>
            <a:r>
              <a:rPr lang="zh-CN" altLang="en-US">
                <a:sym typeface="Symbol" panose="05050102010706020507" pitchFamily="18" charset="2"/>
              </a:rPr>
              <a:t>  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 = ( </a:t>
            </a:r>
            <a:r>
              <a:rPr lang="en-US" altLang="zh-CN" b="0" i="1">
                <a:sym typeface="Symbol" panose="05050102010706020507" pitchFamily="18" charset="2"/>
              </a:rPr>
              <a:t>a</a:t>
            </a:r>
            <a:r>
              <a:rPr lang="en-US" altLang="zh-CN" b="0" i="1" baseline="-25000">
                <a:sym typeface="Symbol" panose="05050102010706020507" pitchFamily="18" charset="2"/>
              </a:rPr>
              <a:t>ij</a:t>
            </a:r>
            <a:r>
              <a:rPr lang="en-US" altLang="zh-CN" b="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) .</a:t>
            </a:r>
          </a:p>
        </p:txBody>
      </p:sp>
      <p:sp>
        <p:nvSpPr>
          <p:cNvPr id="13348" name="Rectangle 36">
            <a:extLst>
              <a:ext uri="{FF2B5EF4-FFF2-40B4-BE49-F238E27FC236}">
                <a16:creationId xmlns:a16="http://schemas.microsoft.com/office/drawing/2014/main" id="{9FEBCBCC-CEBB-7BB7-81A3-E4461B7E2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379538"/>
            <a:ext cx="2808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称为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复矩阵</a:t>
            </a:r>
            <a:r>
              <a:rPr lang="zh-CN" altLang="en-US"/>
              <a:t>．</a:t>
            </a:r>
          </a:p>
        </p:txBody>
      </p:sp>
      <p:sp>
        <p:nvSpPr>
          <p:cNvPr id="13349" name="Rectangle 37">
            <a:extLst>
              <a:ext uri="{FF2B5EF4-FFF2-40B4-BE49-F238E27FC236}">
                <a16:creationId xmlns:a16="http://schemas.microsoft.com/office/drawing/2014/main" id="{6297277D-F67C-2769-D4AC-ADA535EA2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1417638"/>
            <a:ext cx="3717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）式也可简记为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3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3" grpId="0" build="p" autoUpdateAnimBg="0"/>
      <p:bldP spid="13324" grpId="0" build="p" autoUpdateAnimBg="0"/>
      <p:bldP spid="13327" grpId="0" animBg="1" autoUpdateAnimBg="0"/>
      <p:bldP spid="13328" grpId="0" animBg="1" autoUpdateAnimBg="0"/>
      <p:bldP spid="13347" grpId="0" build="p" autoUpdateAnimBg="0" advAuto="0"/>
      <p:bldP spid="13348" grpId="0" build="p" autoUpdateAnimBg="0" advAuto="0"/>
      <p:bldP spid="1334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Text Box 10">
            <a:extLst>
              <a:ext uri="{FF2B5EF4-FFF2-40B4-BE49-F238E27FC236}">
                <a16:creationId xmlns:a16="http://schemas.microsoft.com/office/drawing/2014/main" id="{379EB248-AF61-97A7-294D-FDE7112D2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739775"/>
            <a:ext cx="5610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三、几种常用的特殊矩阵</a:t>
            </a:r>
          </a:p>
        </p:txBody>
      </p:sp>
      <p:sp>
        <p:nvSpPr>
          <p:cNvPr id="14347" name="Text Box 11">
            <a:extLst>
              <a:ext uri="{FF2B5EF4-FFF2-40B4-BE49-F238E27FC236}">
                <a16:creationId xmlns:a16="http://schemas.microsoft.com/office/drawing/2014/main" id="{7A63D2A9-DA6E-EC25-C3C2-F0D917FAD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566863"/>
            <a:ext cx="411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(1)   </a:t>
            </a:r>
            <a:r>
              <a:rPr lang="zh-CN" altLang="en-US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行矩阵和列矩阵</a:t>
            </a:r>
          </a:p>
        </p:txBody>
      </p:sp>
      <p:sp>
        <p:nvSpPr>
          <p:cNvPr id="14348" name="Text Box 12">
            <a:extLst>
              <a:ext uri="{FF2B5EF4-FFF2-40B4-BE49-F238E27FC236}">
                <a16:creationId xmlns:a16="http://schemas.microsoft.com/office/drawing/2014/main" id="{B8881EA5-7EC2-2448-059F-FA3269C69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328863"/>
            <a:ext cx="800100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只有一行的矩阵称为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行矩阵 </a:t>
            </a:r>
            <a:r>
              <a:rPr lang="en-US" altLang="zh-CN"/>
              <a:t>(</a:t>
            </a:r>
            <a:r>
              <a:rPr lang="zh-CN" altLang="en-US"/>
              <a:t>也称为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行向量</a:t>
            </a:r>
            <a:r>
              <a:rPr lang="en-US" altLang="zh-CN"/>
              <a:t>).  </a:t>
            </a:r>
            <a:r>
              <a:rPr lang="zh-CN" altLang="en-US"/>
              <a:t>如</a:t>
            </a:r>
          </a:p>
          <a:p>
            <a:pPr>
              <a:spcBef>
                <a:spcPct val="50000"/>
              </a:spcBef>
            </a:pPr>
            <a:r>
              <a:rPr lang="zh-CN" altLang="en-US" i="1"/>
              <a:t>                 </a:t>
            </a:r>
            <a:r>
              <a:rPr lang="en-US" altLang="zh-CN" i="1"/>
              <a:t>A</a:t>
            </a:r>
            <a:r>
              <a:rPr lang="en-US" altLang="zh-CN"/>
              <a:t> = ( </a:t>
            </a:r>
            <a:r>
              <a:rPr lang="en-US" altLang="zh-CN" b="0" i="1"/>
              <a:t>a</a:t>
            </a:r>
            <a:r>
              <a:rPr lang="en-US" altLang="zh-CN" baseline="-25000"/>
              <a:t>11 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 b="0" i="1"/>
              <a:t>a</a:t>
            </a:r>
            <a:r>
              <a:rPr lang="en-US" altLang="zh-CN" baseline="-25000"/>
              <a:t>12</a:t>
            </a:r>
            <a:r>
              <a:rPr lang="en-US" altLang="zh-CN"/>
              <a:t> </a:t>
            </a:r>
            <a:r>
              <a:rPr lang="zh-CN" altLang="en-US"/>
              <a:t>，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0" i="1"/>
              <a:t>a</a:t>
            </a:r>
            <a:r>
              <a:rPr lang="en-US" altLang="zh-CN" baseline="-25000"/>
              <a:t>1</a:t>
            </a:r>
            <a:r>
              <a:rPr lang="en-US" altLang="zh-CN" b="0" i="1" baseline="-25000"/>
              <a:t>n</a:t>
            </a:r>
            <a:r>
              <a:rPr lang="en-US" altLang="zh-CN"/>
              <a:t> ).</a:t>
            </a:r>
          </a:p>
        </p:txBody>
      </p:sp>
      <p:graphicFrame>
        <p:nvGraphicFramePr>
          <p:cNvPr id="14349" name="Object 13">
            <a:extLst>
              <a:ext uri="{FF2B5EF4-FFF2-40B4-BE49-F238E27FC236}">
                <a16:creationId xmlns:a16="http://schemas.microsoft.com/office/drawing/2014/main" id="{07BD1333-86FB-EEBC-AA17-FE53C3E75E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0413" y="4244975"/>
          <a:ext cx="1846262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240" imgH="939600" progId="Equation.3">
                  <p:embed/>
                </p:oleObj>
              </mc:Choice>
              <mc:Fallback>
                <p:oleObj name="Equation" r:id="rId2" imgW="660240" imgH="939600" progId="Equation.3">
                  <p:embed/>
                  <p:pic>
                    <p:nvPicPr>
                      <p:cNvPr id="14349" name="Object 13">
                        <a:extLst>
                          <a:ext uri="{FF2B5EF4-FFF2-40B4-BE49-F238E27FC236}">
                            <a16:creationId xmlns:a16="http://schemas.microsoft.com/office/drawing/2014/main" id="{07BD1333-86FB-EEBC-AA17-FE53C3E75E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244975"/>
                        <a:ext cx="1846262" cy="227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9" name="Rectangle 33">
            <a:extLst>
              <a:ext uri="{FF2B5EF4-FFF2-40B4-BE49-F238E27FC236}">
                <a16:creationId xmlns:a16="http://schemas.microsoft.com/office/drawing/2014/main" id="{D6CD815E-D6FF-D9D0-1DDB-B161A83DE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675063"/>
            <a:ext cx="8202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/>
              <a:t>只有一列的矩阵称为</a:t>
            </a:r>
            <a:r>
              <a:rPr lang="zh-CN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列矩阵 </a:t>
            </a:r>
            <a:r>
              <a:rPr lang="zh-CN" altLang="zh-CN"/>
              <a:t>(也称为</a:t>
            </a:r>
            <a:r>
              <a:rPr lang="zh-CN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列向量</a:t>
            </a:r>
            <a:r>
              <a:rPr lang="zh-CN" altLang="zh-CN"/>
              <a:t>)</a:t>
            </a:r>
            <a:r>
              <a:rPr lang="en-US" altLang="zh-CN"/>
              <a:t>.  </a:t>
            </a:r>
            <a:r>
              <a:rPr lang="zh-CN" altLang="zh-CN"/>
              <a:t>如</a:t>
            </a:r>
            <a:endParaRPr lang="zh-CN" altLang="en-US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7" grpId="0" build="p" autoUpdateAnimBg="0"/>
      <p:bldP spid="14348" grpId="0" build="p" autoUpdateAnimBg="0"/>
      <p:bldP spid="14369" grpId="0" build="p" autoUpdateAnimBg="0"/>
    </p:bldLst>
  </p:timing>
</p:sld>
</file>

<file path=ppt/theme/theme1.xml><?xml version="1.0" encoding="utf-8"?>
<a:theme xmlns:a="http://schemas.openxmlformats.org/drawingml/2006/main" name="新模板">
  <a:themeElements>
    <a:clrScheme name="新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新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新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d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F:\线性代数演算系统\模板\新模板.POT</Template>
  <TotalTime>457</TotalTime>
  <Words>1101</Words>
  <Application>Microsoft Office PowerPoint</Application>
  <PresentationFormat>全屏显示(4:3)</PresentationFormat>
  <Paragraphs>129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等线</vt:lpstr>
      <vt:lpstr>黑体</vt:lpstr>
      <vt:lpstr>楷体_GB2312</vt:lpstr>
      <vt:lpstr>微软雅黑</vt:lpstr>
      <vt:lpstr>微软雅黑 Light</vt:lpstr>
      <vt:lpstr>Arial</vt:lpstr>
      <vt:lpstr>Palatino Linotype</vt:lpstr>
      <vt:lpstr>Times New Roman</vt:lpstr>
      <vt:lpstr>Wingdings</vt:lpstr>
      <vt:lpstr>新模板</vt:lpstr>
      <vt:lpstr>1_Edge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番茄花园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番茄花园</dc:creator>
  <cp:lastModifiedBy>Min Wenwen</cp:lastModifiedBy>
  <cp:revision>64</cp:revision>
  <dcterms:created xsi:type="dcterms:W3CDTF">2007-02-06T02:29:02Z</dcterms:created>
  <dcterms:modified xsi:type="dcterms:W3CDTF">2022-10-10T06:46:45Z</dcterms:modified>
</cp:coreProperties>
</file>