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27"/>
  </p:notesMasterIdLst>
  <p:sldIdLst>
    <p:sldId id="1529" r:id="rId3"/>
    <p:sldId id="296" r:id="rId4"/>
    <p:sldId id="256" r:id="rId5"/>
    <p:sldId id="257" r:id="rId6"/>
    <p:sldId id="260" r:id="rId7"/>
    <p:sldId id="261" r:id="rId8"/>
    <p:sldId id="267" r:id="rId9"/>
    <p:sldId id="29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4" r:id="rId21"/>
    <p:sldId id="286" r:id="rId22"/>
    <p:sldId id="287" r:id="rId23"/>
    <p:sldId id="288" r:id="rId24"/>
    <p:sldId id="290" r:id="rId25"/>
    <p:sldId id="1530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4699942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2.1 </a:t>
            </a:r>
            <a:r>
              <a:rPr kumimoji="0" lang="zh-CN" altLang="en-US" sz="2800" b="0" dirty="0"/>
              <a:t>矩阵的运算</a:t>
            </a:r>
            <a:endParaRPr lang="zh-CN" altLang="en-US" sz="2800" b="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555824"/>
            <a:ext cx="66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/24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hyperlink" Target="../&#32447;&#24615;&#20195;&#25968;&#27714;&#35299;&#27169;&#22411;/&#30697;&#38453;&#30340;&#36716;&#32622;&#27169;&#22411;.pps" TargetMode="External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2.e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D83D5C-7EDB-7805-9ECC-4F0F8F203DA7}"/>
              </a:ext>
            </a:extLst>
          </p:cNvPr>
          <p:cNvSpPr txBox="1"/>
          <p:nvPr/>
        </p:nvSpPr>
        <p:spPr>
          <a:xfrm>
            <a:off x="107504" y="836712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打开腾讯会议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46851B-6317-02CE-6F02-2FF0EEEE5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72"/>
          <a:stretch/>
        </p:blipFill>
        <p:spPr>
          <a:xfrm>
            <a:off x="1763688" y="2132856"/>
            <a:ext cx="5872272" cy="23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20" name="Object 3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F879E94-EEAF-4808-3EDD-F1103EE88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65400"/>
          <a:ext cx="576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17087" imgH="3387844" progId="PowerPoint.Show.8">
                  <p:embed/>
                </p:oleObj>
              </mc:Choice>
              <mc:Fallback>
                <p:oleObj name="演示文稿" r:id="rId2" imgW="4517087" imgH="3387844" progId="PowerPoint.Show.8">
                  <p:embed/>
                  <p:pic>
                    <p:nvPicPr>
                      <p:cNvPr id="16420" name="Object 3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9F879E94-EEAF-4808-3EDD-F1103EE88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64" t="37399" r="85434" b="54199"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576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6" name="Text Box 42">
            <a:extLst>
              <a:ext uri="{FF2B5EF4-FFF2-40B4-BE49-F238E27FC236}">
                <a16:creationId xmlns:a16="http://schemas.microsoft.com/office/drawing/2014/main" id="{060E62CF-E666-875B-0D78-777F73C6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77900"/>
            <a:ext cx="308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 dirty="0"/>
              <a:t>    </a:t>
            </a:r>
            <a:r>
              <a:rPr lang="zh-CN" altLang="en-US" dirty="0"/>
              <a:t>求矩阵</a:t>
            </a:r>
          </a:p>
        </p:txBody>
      </p:sp>
      <p:graphicFrame>
        <p:nvGraphicFramePr>
          <p:cNvPr id="16427" name="Object 4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E8D3A5B-63FB-8876-394C-0A23A193B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692150"/>
          <a:ext cx="5529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20760" imgH="457200" progId="Equation.3">
                  <p:embed/>
                </p:oleObj>
              </mc:Choice>
              <mc:Fallback>
                <p:oleObj name="公式" r:id="rId4" imgW="2120760" imgH="457200" progId="Equation.3">
                  <p:embed/>
                  <p:pic>
                    <p:nvPicPr>
                      <p:cNvPr id="16427" name="Object 4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9E8D3A5B-63FB-8876-394C-0A23A193B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692150"/>
                        <a:ext cx="5529263" cy="1295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Text Box 44">
            <a:extLst>
              <a:ext uri="{FF2B5EF4-FFF2-40B4-BE49-F238E27FC236}">
                <a16:creationId xmlns:a16="http://schemas.microsoft.com/office/drawing/2014/main" id="{4363D87E-5458-B111-067B-DA97D8AB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1611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的乘积 </a:t>
            </a:r>
            <a:r>
              <a:rPr lang="en-US" altLang="zh-CN" i="1" dirty="0"/>
              <a:t>AB</a:t>
            </a:r>
            <a:r>
              <a:rPr lang="en-US" altLang="zh-CN" dirty="0"/>
              <a:t> </a:t>
            </a:r>
            <a:r>
              <a:rPr lang="zh-CN" altLang="en-US" dirty="0"/>
              <a:t>及 </a:t>
            </a:r>
            <a:r>
              <a:rPr lang="en-US" altLang="zh-CN" i="1" dirty="0"/>
              <a:t>BA</a:t>
            </a:r>
            <a:r>
              <a:rPr lang="en-US" altLang="zh-CN" dirty="0"/>
              <a:t>.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B45C122B-7E3E-2AE8-D446-8C8F78C52402}"/>
              </a:ext>
            </a:extLst>
          </p:cNvPr>
          <p:cNvSpPr/>
          <p:nvPr/>
        </p:nvSpPr>
        <p:spPr bwMode="auto">
          <a:xfrm>
            <a:off x="108471" y="1013371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10">
            <a:extLst>
              <a:ext uri="{FF2B5EF4-FFF2-40B4-BE49-F238E27FC236}">
                <a16:creationId xmlns:a16="http://schemas.microsoft.com/office/drawing/2014/main" id="{06211090-D116-596B-2448-E8EC3DF53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9216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定义了矩阵的乘法运算后</a:t>
            </a:r>
            <a:r>
              <a:rPr lang="en-US" altLang="zh-CN"/>
              <a:t>, </a:t>
            </a:r>
            <a:r>
              <a:rPr lang="zh-CN" altLang="en-US"/>
              <a:t>对于线性方程组</a:t>
            </a:r>
          </a:p>
        </p:txBody>
      </p:sp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E9D9B56E-4DFA-D440-9483-8E46D3124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9238" y="1338263"/>
          <a:ext cx="66341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939600" progId="Equation.3">
                  <p:embed/>
                </p:oleObj>
              </mc:Choice>
              <mc:Fallback>
                <p:oleObj name="Equation" r:id="rId2" imgW="2006280" imgH="93960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E9D9B56E-4DFA-D440-9483-8E46D3124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38263"/>
                        <a:ext cx="66341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>
            <a:extLst>
              <a:ext uri="{FF2B5EF4-FFF2-40B4-BE49-F238E27FC236}">
                <a16:creationId xmlns:a16="http://schemas.microsoft.com/office/drawing/2014/main" id="{A3FDCED1-1742-E39B-7C20-4AE3F832F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9133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若令</a:t>
            </a:r>
          </a:p>
        </p:txBody>
      </p:sp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15B25FD1-C1B5-3ADD-8B56-BD8699C47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4005263"/>
          <a:ext cx="349408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939600" progId="Equation.3">
                  <p:embed/>
                </p:oleObj>
              </mc:Choice>
              <mc:Fallback>
                <p:oleObj name="Equation" r:id="rId4" imgW="1650960" imgH="939600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15B25FD1-C1B5-3ADD-8B56-BD8699C47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005263"/>
                        <a:ext cx="3494087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831A5C5E-124B-BB5D-410A-A6B3F2602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4081463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939600" progId="Equation.3">
                  <p:embed/>
                </p:oleObj>
              </mc:Choice>
              <mc:Fallback>
                <p:oleObj name="Equation" r:id="rId6" imgW="647640" imgH="939600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:a16="http://schemas.microsoft.com/office/drawing/2014/main" id="{831A5C5E-124B-BB5D-410A-A6B3F2602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081463"/>
                        <a:ext cx="15906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>
            <a:extLst>
              <a:ext uri="{FF2B5EF4-FFF2-40B4-BE49-F238E27FC236}">
                <a16:creationId xmlns:a16="http://schemas.microsoft.com/office/drawing/2014/main" id="{9A222197-C190-FBA9-D1A4-47011FF2D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1500" y="4081463"/>
          <a:ext cx="12636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939600" progId="Equation.3">
                  <p:embed/>
                </p:oleObj>
              </mc:Choice>
              <mc:Fallback>
                <p:oleObj name="Equation" r:id="rId8" imgW="596880" imgH="939600" progId="Equation.3">
                  <p:embed/>
                  <p:pic>
                    <p:nvPicPr>
                      <p:cNvPr id="17423" name="Object 15">
                        <a:extLst>
                          <a:ext uri="{FF2B5EF4-FFF2-40B4-BE49-F238E27FC236}">
                            <a16:creationId xmlns:a16="http://schemas.microsoft.com/office/drawing/2014/main" id="{9A222197-C190-FBA9-D1A4-47011FF2D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081463"/>
                        <a:ext cx="12636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build="p" autoUpdateAnimBg="0"/>
      <p:bldP spid="174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>
            <a:extLst>
              <a:ext uri="{FF2B5EF4-FFF2-40B4-BE49-F238E27FC236}">
                <a16:creationId xmlns:a16="http://schemas.microsoft.com/office/drawing/2014/main" id="{E2F4A271-CA88-FB6C-5DB8-97E2591E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223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 = b.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6A701C89-5E47-0007-FEBD-0268ED85F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72707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则上述线性方程组可写成如下矩阵形式</a:t>
            </a:r>
            <a:r>
              <a:rPr lang="en-US" altLang="zh-CN" dirty="0"/>
              <a:t>: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74C92A67-198C-FE5D-0E24-811F3CA9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223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450D74BA-5B16-C9F6-C6A4-3B7ACD72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862138"/>
            <a:ext cx="800100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关于矩阵的乘法运算</a:t>
            </a:r>
            <a:r>
              <a:rPr lang="en-US" altLang="zh-CN" dirty="0"/>
              <a:t>, </a:t>
            </a:r>
            <a:r>
              <a:rPr lang="zh-CN" altLang="en-US" dirty="0"/>
              <a:t>需要注意以下几点</a:t>
            </a:r>
            <a:r>
              <a:rPr lang="en-US" altLang="zh-CN" dirty="0"/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6600"/>
                </a:solidFill>
              </a:rPr>
              <a:t>        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矩阵的乘法运算不满足交换律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dirty="0"/>
          </a:p>
        </p:txBody>
      </p:sp>
      <p:sp>
        <p:nvSpPr>
          <p:cNvPr id="18474" name="Rectangle 42">
            <a:extLst>
              <a:ext uri="{FF2B5EF4-FFF2-40B4-BE49-F238E27FC236}">
                <a16:creationId xmlns:a16="http://schemas.microsoft.com/office/drawing/2014/main" id="{39E4D058-7F13-620C-F1FE-6534E4136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5" y="3227388"/>
            <a:ext cx="748883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i="1" dirty="0">
                <a:solidFill>
                  <a:srgbClr val="FF0000"/>
                </a:solidFill>
              </a:rPr>
              <a:t>AB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有定义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BA</a:t>
            </a:r>
            <a:r>
              <a:rPr lang="zh-CN" altLang="en-US" dirty="0">
                <a:solidFill>
                  <a:srgbClr val="FF0000"/>
                </a:solidFill>
              </a:rPr>
              <a:t>不一定有定义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即使</a:t>
            </a:r>
            <a:r>
              <a:rPr lang="en-US" altLang="zh-CN" i="1" dirty="0">
                <a:solidFill>
                  <a:srgbClr val="FF0000"/>
                </a:solidFill>
              </a:rPr>
              <a:t>AB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i="1" dirty="0">
                <a:solidFill>
                  <a:srgbClr val="FF0000"/>
                </a:solidFill>
              </a:rPr>
              <a:t>BA</a:t>
            </a:r>
            <a:r>
              <a:rPr lang="zh-CN" altLang="en-US" dirty="0">
                <a:solidFill>
                  <a:srgbClr val="FF0000"/>
                </a:solidFill>
              </a:rPr>
              <a:t>都有定义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它们也不一定相等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见</a:t>
            </a:r>
            <a:r>
              <a:rPr lang="en-US" altLang="zh-CN" dirty="0">
                <a:solidFill>
                  <a:srgbClr val="FF0000"/>
                </a:solidFill>
              </a:rPr>
              <a:t>P32).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18484" name="Rectangle 52">
            <a:extLst>
              <a:ext uri="{FF2B5EF4-FFF2-40B4-BE49-F238E27FC236}">
                <a16:creationId xmlns:a16="http://schemas.microsoft.com/office/drawing/2014/main" id="{C2063A7B-86B2-52E8-2E42-C7ECD33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22388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 autoUpdateAnimBg="0"/>
      <p:bldP spid="18442" grpId="0" build="p" autoUpdateAnimBg="0"/>
      <p:bldP spid="18443" grpId="0" animBg="1" autoUpdateAnimBg="0"/>
      <p:bldP spid="18445" grpId="0" build="p" autoUpdateAnimBg="0"/>
      <p:bldP spid="18474" grpId="0" build="p" autoUpdateAnimBg="0"/>
      <p:bldP spid="184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 Box 10">
            <a:extLst>
              <a:ext uri="{FF2B5EF4-FFF2-40B4-BE49-F238E27FC236}">
                <a16:creationId xmlns:a16="http://schemas.microsoft.com/office/drawing/2014/main" id="{0D8EF786-0EA5-246D-0580-ED2FA8B3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2216150"/>
            <a:ext cx="827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(3)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矩阵的乘法不满足消去律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即如果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AB =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9480" name="Group 24">
            <a:extLst>
              <a:ext uri="{FF2B5EF4-FFF2-40B4-BE49-F238E27FC236}">
                <a16:creationId xmlns:a16="http://schemas.microsoft.com/office/drawing/2014/main" id="{D72CA458-373C-0299-AC1D-1DC91391A646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4076700"/>
            <a:ext cx="7300912" cy="2301875"/>
            <a:chOff x="1161" y="2160"/>
            <a:chExt cx="4599" cy="1450"/>
          </a:xfrm>
        </p:grpSpPr>
        <p:graphicFrame>
          <p:nvGraphicFramePr>
            <p:cNvPr id="19467" name="Object 11">
              <a:extLst>
                <a:ext uri="{FF2B5EF4-FFF2-40B4-BE49-F238E27FC236}">
                  <a16:creationId xmlns:a16="http://schemas.microsoft.com/office/drawing/2014/main" id="{3789306F-2C08-E939-639E-A0829E944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1" y="2160"/>
            <a:ext cx="3582" cy="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654280" imgH="939600" progId="Equation.3">
                    <p:embed/>
                  </p:oleObj>
                </mc:Choice>
                <mc:Fallback>
                  <p:oleObj name="公式" r:id="rId2" imgW="2654280" imgH="939600" progId="Equation.3">
                    <p:embed/>
                    <p:pic>
                      <p:nvPicPr>
                        <p:cNvPr id="19467" name="Object 11">
                          <a:extLst>
                            <a:ext uri="{FF2B5EF4-FFF2-40B4-BE49-F238E27FC236}">
                              <a16:creationId xmlns:a16="http://schemas.microsoft.com/office/drawing/2014/main" id="{3789306F-2C08-E939-639E-A0829E9443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2160"/>
                          <a:ext cx="3582" cy="1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2B104944-1281-B789-1F81-1F8C671A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2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但 </a:t>
              </a:r>
              <a:r>
                <a:rPr lang="en-US" altLang="zh-CN" i="1"/>
                <a:t>A </a:t>
              </a:r>
              <a:r>
                <a:rPr lang="en-US" altLang="zh-CN">
                  <a:sym typeface="Symbol" panose="05050102010706020507" pitchFamily="18" charset="2"/>
                </a:rPr>
                <a:t> 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r>
                <a:rPr lang="en-US" altLang="zh-CN">
                  <a:sym typeface="Symbol" panose="05050102010706020507" pitchFamily="18" charset="2"/>
                </a:rPr>
                <a:t> .</a:t>
              </a:r>
            </a:p>
          </p:txBody>
        </p:sp>
      </p:grp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E624BC9D-99F6-56E7-B24C-C222C825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5575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例如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A4B23B56-E016-4700-391F-1578E966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871788"/>
            <a:ext cx="6008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CB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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不一定能推出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 = C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zh-CN"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9044F117-CCD5-C158-A0AB-D7D38C6E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738188"/>
            <a:ext cx="706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两个非零矩阵的乘积可能是零矩阵</a:t>
            </a:r>
            <a:r>
              <a:rPr lang="en-US" altLang="zh-CN"/>
              <a:t>.</a:t>
            </a:r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06B359C7-CFB5-8EAE-860C-B0A376F3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06538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例如</a:t>
            </a:r>
            <a:r>
              <a:rPr lang="en-US" altLang="zh-CN" dirty="0"/>
              <a:t>,   </a:t>
            </a:r>
            <a:r>
              <a:rPr lang="zh-CN" altLang="en-US" dirty="0"/>
              <a:t>可能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99048FAF-0914-2FCD-C444-E75980B3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510646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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但 </a:t>
            </a:r>
            <a:r>
              <a:rPr lang="en-US" altLang="zh-CN" i="1" dirty="0">
                <a:sym typeface="Symbol" panose="05050102010706020507" pitchFamily="18" charset="2"/>
              </a:rPr>
              <a:t>BA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build="p" autoUpdateAnimBg="0"/>
      <p:bldP spid="19489" grpId="0" build="p" autoUpdateAnimBg="0"/>
      <p:bldP spid="19490" grpId="0" build="p" autoUpdateAnimBg="0" advAuto="0"/>
      <p:bldP spid="19491" grpId="0" build="p" autoUpdateAnimBg="0"/>
      <p:bldP spid="19492" grpId="0" build="p" autoUpdateAnimBg="0"/>
      <p:bldP spid="1949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>
            <a:extLst>
              <a:ext uri="{FF2B5EF4-FFF2-40B4-BE49-F238E27FC236}">
                <a16:creationId xmlns:a16="http://schemas.microsoft.com/office/drawing/2014/main" id="{81B4D02E-2DEF-59CC-EE54-04526F25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28650"/>
            <a:ext cx="838200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(1)</a:t>
            </a:r>
            <a:r>
              <a:rPr lang="en-US" altLang="zh-CN"/>
              <a:t>   </a:t>
            </a:r>
            <a:r>
              <a:rPr lang="en-US" altLang="zh-CN" i="1"/>
              <a:t>O</a:t>
            </a:r>
            <a:r>
              <a:rPr lang="en-US" altLang="zh-CN" b="0" i="1" baseline="-25000"/>
              <a:t>k</a:t>
            </a:r>
            <a:r>
              <a:rPr lang="en-US" altLang="zh-CN" baseline="-25000"/>
              <a:t>×</a:t>
            </a:r>
            <a:r>
              <a:rPr lang="en-US" altLang="zh-CN" b="0" i="1" baseline="-25000"/>
              <a:t>m</a:t>
            </a:r>
            <a:r>
              <a:rPr lang="en-US" altLang="zh-CN" i="1"/>
              <a:t>A</a:t>
            </a:r>
            <a:r>
              <a:rPr lang="en-US" altLang="zh-CN" b="0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b="0" i="1" baseline="-25000"/>
              <a:t>p</a:t>
            </a:r>
            <a:r>
              <a:rPr lang="en-US" altLang="zh-CN"/>
              <a:t>= </a:t>
            </a:r>
            <a:r>
              <a:rPr lang="en-US" altLang="zh-CN" i="1"/>
              <a:t>O</a:t>
            </a:r>
            <a:r>
              <a:rPr lang="en-US" altLang="zh-CN" b="0" i="1" baseline="-25000"/>
              <a:t>k</a:t>
            </a:r>
            <a:r>
              <a:rPr lang="en-US" altLang="zh-CN" sz="2400" baseline="-25000"/>
              <a:t>×</a:t>
            </a:r>
            <a:r>
              <a:rPr lang="en-US" altLang="zh-CN" b="0" i="1" baseline="-25000"/>
              <a:t>p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b="0" i="1" baseline="-25000"/>
              <a:t>p</a:t>
            </a:r>
            <a:r>
              <a:rPr lang="en-US" altLang="zh-CN" i="1"/>
              <a:t>O</a:t>
            </a:r>
            <a:r>
              <a:rPr lang="en-US" altLang="zh-CN" b="0" i="1" baseline="-25000"/>
              <a:t>p</a:t>
            </a:r>
            <a:r>
              <a:rPr lang="en-US" altLang="zh-CN" sz="2400" baseline="-25000"/>
              <a:t>×</a:t>
            </a:r>
            <a:r>
              <a:rPr lang="en-US" altLang="zh-CN" b="0" i="1" baseline="-25000"/>
              <a:t>n</a:t>
            </a:r>
            <a:r>
              <a:rPr lang="en-US" altLang="zh-CN"/>
              <a:t>= </a:t>
            </a:r>
            <a:r>
              <a:rPr lang="en-US" altLang="zh-CN" i="1"/>
              <a:t>O</a:t>
            </a:r>
            <a:r>
              <a:rPr lang="en-US" altLang="zh-CN" b="0" i="1" baseline="-25000"/>
              <a:t>m</a:t>
            </a:r>
            <a:r>
              <a:rPr lang="en-US" altLang="zh-CN" sz="2400" baseline="-25000"/>
              <a:t>×</a:t>
            </a:r>
            <a:r>
              <a:rPr lang="en-US" altLang="zh-CN" b="0" i="1" baseline="-25000"/>
              <a:t>n</a:t>
            </a:r>
            <a:r>
              <a:rPr lang="en-US" altLang="zh-CN"/>
              <a:t> 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(2)</a:t>
            </a:r>
            <a:r>
              <a:rPr lang="en-US" altLang="zh-CN"/>
              <a:t>   </a:t>
            </a:r>
            <a:r>
              <a:rPr lang="zh-CN" altLang="zh-CN"/>
              <a:t>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zh-CN"/>
              <a:t>是 </a:t>
            </a:r>
            <a:r>
              <a:rPr lang="en-US" altLang="zh-CN" b="0" i="1"/>
              <a:t>m</a:t>
            </a:r>
            <a:r>
              <a:rPr lang="en-US" altLang="zh-CN"/>
              <a:t> </a:t>
            </a:r>
            <a:r>
              <a:rPr lang="en-US" altLang="zh-CN" sz="2400"/>
              <a:t>×</a:t>
            </a:r>
            <a:r>
              <a:rPr lang="en-US" altLang="zh-CN"/>
              <a:t>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zh-CN"/>
              <a:t>矩阵, </a:t>
            </a:r>
            <a:r>
              <a:rPr lang="en-US" altLang="zh-CN" i="1"/>
              <a:t>E</a:t>
            </a:r>
            <a:r>
              <a:rPr lang="en-US" altLang="zh-CN" b="0" i="1" baseline="-25000"/>
              <a:t>m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 b="0" i="1"/>
              <a:t>m</a:t>
            </a:r>
            <a:r>
              <a:rPr lang="en-US" altLang="zh-CN"/>
              <a:t> </a:t>
            </a:r>
            <a:r>
              <a:rPr lang="zh-CN" altLang="en-US"/>
              <a:t>阶单位矩阵</a:t>
            </a:r>
            <a:r>
              <a:rPr lang="en-US" altLang="zh-CN"/>
              <a:t>, </a:t>
            </a:r>
            <a:r>
              <a:rPr lang="en-US" altLang="zh-CN" i="1"/>
              <a:t>E</a:t>
            </a:r>
            <a:r>
              <a:rPr lang="en-US" altLang="zh-CN" b="0" i="1" baseline="-25000"/>
              <a:t>n</a:t>
            </a:r>
            <a:r>
              <a:rPr lang="en-US" altLang="zh-CN"/>
              <a:t> </a:t>
            </a:r>
            <a:r>
              <a:rPr lang="zh-CN" altLang="en-US"/>
              <a:t>是 </a:t>
            </a:r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97350D51-A793-3FFC-03F3-9F2B4CE4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89613"/>
            <a:ext cx="4791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(5)</a:t>
            </a:r>
            <a:r>
              <a:rPr lang="en-US" altLang="zh-CN" dirty="0"/>
              <a:t>    </a:t>
            </a:r>
            <a:r>
              <a:rPr lang="en-US" altLang="zh-CN" b="0" i="1" dirty="0"/>
              <a:t>k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 = (</a:t>
            </a:r>
            <a:r>
              <a:rPr lang="en-US" altLang="zh-CN" b="0" i="1" dirty="0"/>
              <a:t>k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b="0" i="1" dirty="0"/>
              <a:t>k</a:t>
            </a:r>
            <a:r>
              <a:rPr lang="en-US" altLang="zh-CN" i="1" dirty="0"/>
              <a:t>B</a:t>
            </a:r>
            <a:r>
              <a:rPr lang="en-US" altLang="zh-CN" dirty="0"/>
              <a:t>).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A6378248-354F-958D-6CA1-4402FAF7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180013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(</a:t>
            </a:r>
            <a:r>
              <a:rPr lang="en-US" altLang="zh-CN" i="1"/>
              <a:t>B + C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i="1"/>
              <a:t>BA + CA</a:t>
            </a:r>
            <a:r>
              <a:rPr lang="en-US" altLang="zh-CN"/>
              <a:t>;</a:t>
            </a:r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76777491-C1EB-C243-5830-6DADCDD3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29063"/>
            <a:ext cx="5105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(3)</a:t>
            </a:r>
            <a:r>
              <a:rPr lang="en-US" altLang="zh-CN" dirty="0"/>
              <a:t>    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BC</a:t>
            </a:r>
            <a:r>
              <a:rPr lang="en-US" altLang="zh-CN" dirty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(4)</a:t>
            </a:r>
            <a:r>
              <a:rPr lang="en-US" altLang="zh-CN" dirty="0"/>
              <a:t>    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B + C</a:t>
            </a:r>
            <a:r>
              <a:rPr lang="en-US" altLang="zh-CN" dirty="0"/>
              <a:t>) = </a:t>
            </a:r>
            <a:r>
              <a:rPr lang="en-US" altLang="zh-CN" i="1" dirty="0"/>
              <a:t>AB + AC</a:t>
            </a:r>
            <a:r>
              <a:rPr lang="en-US" altLang="zh-CN" dirty="0"/>
              <a:t>,</a:t>
            </a:r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56F6BE73-A2A4-132C-E71D-72107526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275013"/>
            <a:ext cx="371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-25000"/>
              <a:t> </a:t>
            </a:r>
            <a:r>
              <a:rPr lang="en-US" altLang="zh-CN" i="1"/>
              <a:t>E</a:t>
            </a:r>
            <a:r>
              <a:rPr lang="en-US" altLang="zh-CN" b="0" i="1" baseline="-25000"/>
              <a:t>m</a:t>
            </a:r>
            <a:r>
              <a:rPr lang="en-US" altLang="zh-CN" i="1"/>
              <a:t>A = A</a:t>
            </a:r>
            <a:r>
              <a:rPr lang="en-US" altLang="zh-CN"/>
              <a:t>,     </a:t>
            </a:r>
            <a:r>
              <a:rPr lang="en-US" altLang="zh-CN" i="1"/>
              <a:t>AE</a:t>
            </a:r>
            <a:r>
              <a:rPr lang="en-US" altLang="zh-CN" b="0" i="1" baseline="-25000"/>
              <a:t>n</a:t>
            </a:r>
            <a:r>
              <a:rPr lang="en-US" altLang="zh-CN" i="1"/>
              <a:t> = A</a:t>
            </a:r>
            <a:r>
              <a:rPr lang="en-US" altLang="zh-CN"/>
              <a:t> ;</a:t>
            </a:r>
          </a:p>
        </p:txBody>
      </p:sp>
      <p:sp>
        <p:nvSpPr>
          <p:cNvPr id="20514" name="Rectangle 34">
            <a:extLst>
              <a:ext uri="{FF2B5EF4-FFF2-40B4-BE49-F238E27FC236}">
                <a16:creationId xmlns:a16="http://schemas.microsoft.com/office/drawing/2014/main" id="{C0BDD35A-8802-9FA0-708E-3F6CA165B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5112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阶单位矩阵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6BEEA534-C747-D335-6250-3DF80B33CAD5}"/>
              </a:ext>
            </a:extLst>
          </p:cNvPr>
          <p:cNvSpPr/>
          <p:nvPr/>
        </p:nvSpPr>
        <p:spPr bwMode="auto">
          <a:xfrm>
            <a:off x="251520" y="700380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build="p" autoUpdateAnimBg="0"/>
      <p:bldP spid="20510" grpId="0" build="p" autoUpdateAnimBg="0"/>
      <p:bldP spid="20511" grpId="0" build="p" autoUpdateAnimBg="0" advAuto="0"/>
      <p:bldP spid="20512" grpId="0" build="p" autoUpdateAnimBg="0"/>
      <p:bldP spid="20513" grpId="0" build="p" autoUpdateAnimBg="0" advAuto="0"/>
      <p:bldP spid="20514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Rectangle 28">
            <a:extLst>
              <a:ext uri="{FF2B5EF4-FFF2-40B4-BE49-F238E27FC236}">
                <a16:creationId xmlns:a16="http://schemas.microsoft.com/office/drawing/2014/main" id="{76DD6E4A-345B-2937-2C90-538DCF39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87888"/>
            <a:ext cx="2438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18CBEF00-D856-2738-B662-003675AA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87888"/>
            <a:ext cx="3124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2D76A56D-D0A7-0CA9-68FD-F17705B2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55958"/>
            <a:ext cx="3802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四、方阵的幂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DB2CB6A5-EDAA-D255-B061-71B168E2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208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如果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/>
              <a:t>, </a:t>
            </a:r>
            <a:r>
              <a:rPr lang="zh-CN" altLang="en-US"/>
              <a:t>那么</a:t>
            </a:r>
            <a:r>
              <a:rPr lang="en-US" altLang="zh-CN"/>
              <a:t>, </a:t>
            </a:r>
            <a:r>
              <a:rPr lang="en-US" altLang="zh-CN" i="1"/>
              <a:t>AA</a:t>
            </a:r>
            <a:r>
              <a:rPr lang="en-US" altLang="zh-CN"/>
              <a:t> </a:t>
            </a:r>
            <a:r>
              <a:rPr lang="zh-CN" altLang="en-US"/>
              <a:t>有意义</a:t>
            </a:r>
            <a:r>
              <a:rPr lang="en-US" altLang="zh-CN"/>
              <a:t>, </a:t>
            </a:r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D0CDAC03-F4EA-9607-F6C6-6F8C75A7D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949450"/>
          <a:ext cx="1371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68280" progId="Equation.3">
                  <p:embed/>
                </p:oleObj>
              </mc:Choice>
              <mc:Fallback>
                <p:oleObj name="Equation" r:id="rId2" imgW="507960" imgH="368280" progId="Equation.3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D0CDAC03-F4EA-9607-F6C6-6F8C75A7D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949450"/>
                        <a:ext cx="1371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>
            <a:extLst>
              <a:ext uri="{FF2B5EF4-FFF2-40B4-BE49-F238E27FC236}">
                <a16:creationId xmlns:a16="http://schemas.microsoft.com/office/drawing/2014/main" id="{972BD24B-7A4B-310F-47E1-2153B36B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6304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也有意义</a:t>
            </a:r>
            <a:r>
              <a:rPr lang="en-US" altLang="zh-CN"/>
              <a:t>, </a:t>
            </a:r>
            <a:r>
              <a:rPr lang="zh-CN" altLang="en-US"/>
              <a:t>因此有下述定义</a:t>
            </a:r>
            <a:r>
              <a:rPr lang="en-US" altLang="zh-CN"/>
              <a:t>:</a:t>
            </a:r>
            <a:endParaRPr lang="en-US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B9E47E7F-7162-DE0B-CD31-BBD5B9E9C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687888"/>
          <a:ext cx="31575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80880" progId="Equation.3">
                  <p:embed/>
                </p:oleObj>
              </mc:Choice>
              <mc:Fallback>
                <p:oleObj name="Equation" r:id="rId4" imgW="914400" imgH="38088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B9E47E7F-7162-DE0B-CD31-BBD5B9E9C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687888"/>
                        <a:ext cx="3157538" cy="1008062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>
            <a:extLst>
              <a:ext uri="{FF2B5EF4-FFF2-40B4-BE49-F238E27FC236}">
                <a16:creationId xmlns:a16="http://schemas.microsoft.com/office/drawing/2014/main" id="{883AEBAE-8F29-3F86-CD90-A7D0E720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24538"/>
            <a:ext cx="582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另外还规定，     </a:t>
            </a:r>
            <a:r>
              <a:rPr lang="zh-CN" altLang="en-US" i="1"/>
              <a:t>Ａ</a:t>
            </a:r>
            <a:r>
              <a:rPr lang="en-US" altLang="zh-CN" baseline="30000"/>
              <a:t>0</a:t>
            </a:r>
            <a:r>
              <a:rPr lang="en-US" altLang="zh-CN"/>
              <a:t>  = </a:t>
            </a:r>
            <a:r>
              <a:rPr lang="en-US" altLang="zh-CN" i="1"/>
              <a:t>E.</a:t>
            </a:r>
            <a:endParaRPr lang="en-US" altLang="zh-CN"/>
          </a:p>
        </p:txBody>
      </p:sp>
      <p:sp>
        <p:nvSpPr>
          <p:cNvPr id="21543" name="Rectangle 39">
            <a:extLst>
              <a:ext uri="{FF2B5EF4-FFF2-40B4-BE49-F238E27FC236}">
                <a16:creationId xmlns:a16="http://schemas.microsoft.com/office/drawing/2014/main" id="{AA017474-7017-A920-E8AC-37593805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35088"/>
            <a:ext cx="150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</a:p>
        </p:txBody>
      </p:sp>
      <p:sp>
        <p:nvSpPr>
          <p:cNvPr id="21546" name="Rectangle 42">
            <a:extLst>
              <a:ext uri="{FF2B5EF4-FFF2-40B4-BE49-F238E27FC236}">
                <a16:creationId xmlns:a16="http://schemas.microsoft.com/office/drawing/2014/main" id="{D1445C3E-F522-98A2-9B97-13B7A190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4002088"/>
            <a:ext cx="678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Ａ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的 </a:t>
            </a:r>
            <a:r>
              <a:rPr lang="en-US" altLang="zh-CN" sz="3200" b="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次幂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记为 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Ａ</a:t>
            </a:r>
            <a:r>
              <a:rPr lang="en-US" altLang="zh-CN" b="0" i="1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  <p:sp>
        <p:nvSpPr>
          <p:cNvPr id="21547" name="Rectangle 43">
            <a:extLst>
              <a:ext uri="{FF2B5EF4-FFF2-40B4-BE49-F238E27FC236}">
                <a16:creationId xmlns:a16="http://schemas.microsoft.com/office/drawing/2014/main" id="{F0C1DE0B-664B-28E8-FBE1-058607A4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025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zh-CN" altLang="en-US"/>
              <a:t> 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阶方阵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是正整数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Ａ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相乘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build="p" autoUpdateAnimBg="0"/>
      <p:bldP spid="21519" grpId="0" build="p" autoUpdateAnimBg="0" advAuto="0"/>
      <p:bldP spid="21521" grpId="0" build="p" autoUpdateAnimBg="0"/>
      <p:bldP spid="21543" grpId="0" build="p" autoUpdateAnimBg="0"/>
      <p:bldP spid="21546" grpId="0" build="p" autoUpdateAnimBg="0" advAuto="0"/>
      <p:bldP spid="215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10">
            <a:extLst>
              <a:ext uri="{FF2B5EF4-FFF2-40B4-BE49-F238E27FC236}">
                <a16:creationId xmlns:a16="http://schemas.microsoft.com/office/drawing/2014/main" id="{2EE9112A-63EA-336E-8EE9-6663AC243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92163"/>
            <a:ext cx="5830888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  <a:endParaRPr lang="zh-CN" altLang="zh-CN"/>
          </a:p>
          <a:p>
            <a:pPr>
              <a:spcBef>
                <a:spcPct val="50000"/>
              </a:spcBef>
            </a:pPr>
            <a:r>
              <a:rPr lang="zh-CN" altLang="zh-CN"/>
              <a:t>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zh-CN"/>
              <a:t>为方阵, </a:t>
            </a:r>
            <a:r>
              <a:rPr lang="en-US" altLang="zh-CN" b="0" i="1"/>
              <a:t>k</a:t>
            </a:r>
            <a:r>
              <a:rPr lang="en-US" altLang="zh-CN"/>
              <a:t>, </a:t>
            </a:r>
            <a:r>
              <a:rPr lang="en-US" altLang="zh-CN" b="0" i="1"/>
              <a:t>l</a:t>
            </a:r>
            <a:r>
              <a:rPr lang="en-US" altLang="zh-CN"/>
              <a:t> </a:t>
            </a:r>
            <a:r>
              <a:rPr lang="zh-CN" altLang="zh-CN"/>
              <a:t>为正整数, 则</a:t>
            </a:r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EC2D5DB9-4864-F33E-FF51-DFFB59FA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3630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B</a:t>
            </a:r>
            <a:r>
              <a:rPr lang="en-US" altLang="zh-CN"/>
              <a:t> , </a:t>
            </a:r>
            <a:r>
              <a:rPr lang="zh-CN" altLang="en-US"/>
              <a:t>一般来说 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="0" i="1" baseline="30000"/>
              <a:t>k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="0" i="1" baseline="30000">
                <a:sym typeface="Symbol" panose="05050102010706020507" pitchFamily="18" charset="2"/>
              </a:rPr>
              <a:t>k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 b="0" i="1" baseline="30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601562A5-8AF3-11A2-8046-A085E40E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2944813"/>
            <a:ext cx="901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又因矩阵乘法一般不满足交换律</a:t>
            </a:r>
            <a:r>
              <a:rPr lang="en-US" altLang="zh-CN"/>
              <a:t>, </a:t>
            </a:r>
            <a:r>
              <a:rPr lang="zh-CN" altLang="en-US"/>
              <a:t>所以对于两个</a:t>
            </a:r>
            <a:r>
              <a:rPr lang="zh-CN" altLang="en-US" b="0"/>
              <a:t> </a:t>
            </a:r>
            <a:r>
              <a:rPr lang="en-US" altLang="zh-CN" b="0" i="1"/>
              <a:t>n</a:t>
            </a:r>
            <a:r>
              <a:rPr lang="zh-CN" altLang="en-US"/>
              <a:t>阶方阵 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66967CE1-B83A-B4AB-2D23-6D19ADBE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2244725"/>
            <a:ext cx="405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 </a:t>
            </a:r>
            <a:r>
              <a:rPr lang="en-US" altLang="zh-CN" i="1"/>
              <a:t>A</a:t>
            </a:r>
            <a:r>
              <a:rPr lang="en-US" altLang="zh-CN" b="0" i="1" baseline="30000"/>
              <a:t>k</a:t>
            </a:r>
            <a:r>
              <a:rPr lang="en-US" altLang="zh-CN" i="1"/>
              <a:t>A</a:t>
            </a:r>
            <a:r>
              <a:rPr lang="en-US" altLang="zh-CN" b="0" i="1" baseline="30000"/>
              <a:t>l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b="0" i="1" baseline="30000"/>
              <a:t>k</a:t>
            </a:r>
            <a:r>
              <a:rPr lang="en-US" altLang="zh-CN" i="1" baseline="30000"/>
              <a:t>+</a:t>
            </a:r>
            <a:r>
              <a:rPr lang="en-US" altLang="zh-CN" b="0" i="1" baseline="30000"/>
              <a:t>l</a:t>
            </a:r>
            <a:r>
              <a:rPr lang="en-US" altLang="zh-CN"/>
              <a:t> ,  (</a:t>
            </a:r>
            <a:r>
              <a:rPr lang="en-US" altLang="zh-CN" i="1"/>
              <a:t>A</a:t>
            </a:r>
            <a:r>
              <a:rPr lang="en-US" altLang="zh-CN" b="0" i="1" baseline="30000"/>
              <a:t>k</a:t>
            </a:r>
            <a:r>
              <a:rPr lang="en-US" altLang="zh-CN"/>
              <a:t>)</a:t>
            </a:r>
            <a:r>
              <a:rPr lang="en-US" altLang="zh-CN" b="0" i="1" baseline="30000"/>
              <a:t>l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b="0" i="1" baseline="30000"/>
              <a:t>kl</a:t>
            </a:r>
            <a:r>
              <a:rPr lang="en-US" altLang="zh-CN" i="1"/>
              <a:t> .</a:t>
            </a:r>
            <a:endParaRPr lang="en-US" altLang="zh-CN" i="1" baseline="3000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build="p" autoUpdateAnimBg="0"/>
      <p:bldP spid="22557" grpId="0" build="p" autoUpdateAnimBg="0" advAuto="0"/>
      <p:bldP spid="22558" grpId="0" build="p" autoUpdateAnimBg="0" advAuto="0"/>
      <p:bldP spid="2255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Text Box 10">
            <a:extLst>
              <a:ext uri="{FF2B5EF4-FFF2-40B4-BE49-F238E27FC236}">
                <a16:creationId xmlns:a16="http://schemas.microsoft.com/office/drawing/2014/main" id="{29C35D4C-F4B9-3F07-B48B-8573DF3E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96900"/>
            <a:ext cx="4106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五、矩阵的转置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89E1FAF2-F1B3-D837-7774-6A517A79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3025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>
                <a:solidFill>
                  <a:srgbClr val="008000"/>
                </a:solidFill>
              </a:rPr>
              <a:t> 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的行换成同序数的列得到一个新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E2F451B-8F0F-0860-F6BE-FE3AACF3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6274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例如矩阵</a:t>
            </a:r>
          </a:p>
        </p:txBody>
      </p:sp>
      <p:graphicFrame>
        <p:nvGraphicFramePr>
          <p:cNvPr id="26637" name="Object 13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929FE881-C6AA-0BDC-E718-C79A0CE63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340100"/>
          <a:ext cx="33750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457200" progId="Equation.3">
                  <p:embed/>
                </p:oleObj>
              </mc:Choice>
              <mc:Fallback>
                <p:oleObj name="Equation" r:id="rId2" imgW="1346040" imgH="457200" progId="Equation.3">
                  <p:embed/>
                  <p:pic>
                    <p:nvPicPr>
                      <p:cNvPr id="26637" name="Object 13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929FE881-C6AA-0BDC-E718-C79A0CE63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40100"/>
                        <a:ext cx="3375025" cy="1146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4">
            <a:extLst>
              <a:ext uri="{FF2B5EF4-FFF2-40B4-BE49-F238E27FC236}">
                <a16:creationId xmlns:a16="http://schemas.microsoft.com/office/drawing/2014/main" id="{A5B1BF8F-2F01-4454-12A1-09DFAA27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5861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的转置矩阵为</a:t>
            </a: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70D04FBA-3934-31EA-0D6C-E39B69A7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76225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叫做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转置矩阵</a:t>
            </a:r>
            <a:r>
              <a:rPr lang="en-US" altLang="zh-CN">
                <a:solidFill>
                  <a:srgbClr val="006600"/>
                </a:solidFill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′</a:t>
            </a:r>
            <a:r>
              <a:rPr lang="en-US" altLang="zh-CN">
                <a:solidFill>
                  <a:srgbClr val="006600"/>
                </a:solidFill>
              </a:rPr>
              <a:t>.</a:t>
            </a:r>
          </a:p>
        </p:txBody>
      </p:sp>
      <p:pic>
        <p:nvPicPr>
          <p:cNvPr id="26662" name="Picture 38">
            <a:extLst>
              <a:ext uri="{FF2B5EF4-FFF2-40B4-BE49-F238E27FC236}">
                <a16:creationId xmlns:a16="http://schemas.microsoft.com/office/drawing/2014/main" id="{7668249A-2819-3042-DEDE-172A9F9D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517525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639" name="Object 15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A768CBA2-4790-FF33-BB74-5AAF454F6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221163"/>
          <a:ext cx="28257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914400" progId="Equation.3">
                  <p:embed/>
                </p:oleObj>
              </mc:Choice>
              <mc:Fallback>
                <p:oleObj name="Equation" r:id="rId5" imgW="1028520" imgH="914400" progId="Equation.3">
                  <p:embed/>
                  <p:pic>
                    <p:nvPicPr>
                      <p:cNvPr id="26639" name="Object 15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A768CBA2-4790-FF33-BB74-5AAF454F6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21163"/>
                        <a:ext cx="2825750" cy="2181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6665" name="Text Box 41">
            <a:hlinkClick r:id="rId7" action="ppaction://hlinkpres?slideindex=1&amp;slidetitle=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235E2B8-D3D0-2A85-C165-720874C1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013325"/>
            <a:ext cx="172720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转置模型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uild="p" autoUpdateAnimBg="0"/>
      <p:bldP spid="26636" grpId="0" build="p" autoUpdateAnimBg="0"/>
      <p:bldP spid="26638" grpId="0" build="p" autoUpdateAnimBg="0"/>
      <p:bldP spid="26659" grpId="0" build="p" autoUpdateAnimBg="0" advAuto="0"/>
      <p:bldP spid="266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Text Box 10">
            <a:extLst>
              <a:ext uri="{FF2B5EF4-FFF2-40B4-BE49-F238E27FC236}">
                <a16:creationId xmlns:a16="http://schemas.microsoft.com/office/drawing/2014/main" id="{A631F4BE-C37D-348D-3383-7495B603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11200"/>
            <a:ext cx="83820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zh-CN" altLang="en-US"/>
              <a:t>，</a:t>
            </a:r>
            <a:r>
              <a:rPr lang="en-US" altLang="zh-CN" i="1"/>
              <a:t>B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="0" i="1" baseline="-25000"/>
              <a:t>k</a:t>
            </a:r>
            <a:r>
              <a:rPr lang="en-US" altLang="zh-CN"/>
              <a:t> </a:t>
            </a:r>
            <a:r>
              <a:rPr lang="zh-CN" altLang="en-US"/>
              <a:t>是矩阵，且它们的行</a:t>
            </a:r>
          </a:p>
        </p:txBody>
      </p:sp>
      <p:sp>
        <p:nvSpPr>
          <p:cNvPr id="27677" name="Rectangle 29">
            <a:extLst>
              <a:ext uri="{FF2B5EF4-FFF2-40B4-BE49-F238E27FC236}">
                <a16:creationId xmlns:a16="http://schemas.microsoft.com/office/drawing/2014/main" id="{A8CAAE14-5F6A-329C-8EE5-E3C75CFF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5357813"/>
            <a:ext cx="51203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en-US" altLang="zh-CN" dirty="0">
                <a:ea typeface="宋体" panose="02010600030101010101" pitchFamily="2" charset="-122"/>
              </a:rPr>
              <a:t>···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i="1" dirty="0"/>
              <a:t>A</a:t>
            </a:r>
            <a:r>
              <a:rPr lang="en-US" altLang="zh-CN" b="0" i="1" baseline="-25000" dirty="0"/>
              <a:t>k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 = </a:t>
            </a:r>
            <a:r>
              <a:rPr lang="en-US" altLang="zh-CN" i="1" dirty="0" err="1"/>
              <a:t>A</a:t>
            </a:r>
            <a:r>
              <a:rPr lang="en-US" altLang="zh-CN" b="0" i="1" baseline="-25000" dirty="0" err="1"/>
              <a:t>k</a:t>
            </a:r>
            <a:r>
              <a:rPr lang="en-US" altLang="zh-CN" baseline="30000" dirty="0" err="1"/>
              <a:t>T</a:t>
            </a:r>
            <a:r>
              <a:rPr lang="en-US" altLang="zh-CN" baseline="30000" dirty="0"/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T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T</a:t>
            </a:r>
            <a:r>
              <a:rPr lang="en-US" altLang="zh-CN" dirty="0"/>
              <a:t> ;</a:t>
            </a:r>
          </a:p>
        </p:txBody>
      </p:sp>
      <p:sp>
        <p:nvSpPr>
          <p:cNvPr id="27678" name="Rectangle 30">
            <a:extLst>
              <a:ext uri="{FF2B5EF4-FFF2-40B4-BE49-F238E27FC236}">
                <a16:creationId xmlns:a16="http://schemas.microsoft.com/office/drawing/2014/main" id="{4E6570B7-7D8C-B08B-98CC-4484636B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52725"/>
            <a:ext cx="4572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(1)</a:t>
            </a:r>
            <a:r>
              <a:rPr lang="en-US" altLang="zh-CN" dirty="0"/>
              <a:t>    (</a:t>
            </a: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(2)</a:t>
            </a:r>
            <a:r>
              <a:rPr lang="en-US" altLang="zh-CN" dirty="0"/>
              <a:t>    (</a:t>
            </a:r>
            <a:r>
              <a:rPr lang="en-US" altLang="zh-CN" i="1" dirty="0"/>
              <a:t>B + C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30000" dirty="0"/>
              <a:t>T</a:t>
            </a:r>
            <a:r>
              <a:rPr lang="en-US" altLang="zh-CN" i="1" dirty="0"/>
              <a:t> + C</a:t>
            </a:r>
            <a:r>
              <a:rPr lang="en-US" altLang="zh-CN" baseline="30000" dirty="0"/>
              <a:t>T</a:t>
            </a:r>
            <a:r>
              <a:rPr lang="en-US" altLang="zh-CN" dirty="0"/>
              <a:t> 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(3)</a:t>
            </a:r>
            <a:r>
              <a:rPr lang="en-US" altLang="zh-CN" dirty="0"/>
              <a:t>    (</a:t>
            </a:r>
            <a:r>
              <a:rPr lang="en-US" altLang="zh-CN" b="0" i="1" dirty="0"/>
              <a:t>k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 = </a:t>
            </a:r>
            <a:r>
              <a:rPr lang="en-US" altLang="zh-CN" b="0" i="1" dirty="0" err="1"/>
              <a:t>k</a:t>
            </a:r>
            <a:r>
              <a:rPr lang="en-US" altLang="zh-CN" i="1" dirty="0" err="1"/>
              <a:t>A</a:t>
            </a:r>
            <a:r>
              <a:rPr lang="en-US" altLang="zh-CN" baseline="30000" dirty="0" err="1"/>
              <a:t>T</a:t>
            </a:r>
            <a:r>
              <a:rPr lang="en-US" altLang="zh-CN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(4)</a:t>
            </a:r>
            <a:r>
              <a:rPr lang="en-US" altLang="zh-CN" dirty="0"/>
              <a:t>    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30000" dirty="0"/>
              <a:t>T</a:t>
            </a: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 ; </a:t>
            </a:r>
          </a:p>
        </p:txBody>
      </p:sp>
      <p:sp>
        <p:nvSpPr>
          <p:cNvPr id="27680" name="Rectangle 32">
            <a:extLst>
              <a:ext uri="{FF2B5EF4-FFF2-40B4-BE49-F238E27FC236}">
                <a16:creationId xmlns:a16="http://schemas.microsoft.com/office/drawing/2014/main" id="{5DDF6F87-0E37-0A02-89CD-FA0DB2A5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1066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数与列数使相应的运算有定义， </a:t>
            </a:r>
            <a:r>
              <a:rPr lang="en-US" altLang="zh-CN" b="0" i="1"/>
              <a:t>k</a:t>
            </a:r>
            <a:r>
              <a:rPr lang="en-US" altLang="zh-CN"/>
              <a:t> </a:t>
            </a:r>
            <a:r>
              <a:rPr lang="zh-CN" altLang="en-US"/>
              <a:t>是数，则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572EBDBD-96EB-7915-D145-CA1C1ABF2413}"/>
              </a:ext>
            </a:extLst>
          </p:cNvPr>
          <p:cNvSpPr/>
          <p:nvPr/>
        </p:nvSpPr>
        <p:spPr bwMode="auto">
          <a:xfrm>
            <a:off x="319468" y="764704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build="p" autoUpdateAnimBg="0"/>
      <p:bldP spid="27677" grpId="0" build="p" autoUpdateAnimBg="0" advAuto="0"/>
      <p:bldP spid="27678" grpId="0" build="p" autoUpdateAnimBg="0"/>
      <p:bldP spid="27680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6" name="Object 3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3C72D40-5EA6-2CDF-4749-FF263AB44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2781300"/>
          <a:ext cx="42116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17087" imgH="3387844" progId="PowerPoint.Show.8">
                  <p:embed/>
                </p:oleObj>
              </mc:Choice>
              <mc:Fallback>
                <p:oleObj name="演示文稿" r:id="rId2" imgW="4517087" imgH="3387844" progId="PowerPoint.Show.8">
                  <p:embed/>
                  <p:pic>
                    <p:nvPicPr>
                      <p:cNvPr id="30756" name="Object 3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A3C72D40-5EA6-2CDF-4749-FF263AB44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657" t="39020" r="44302" b="50475"/>
                      <a:stretch>
                        <a:fillRect/>
                      </a:stretch>
                    </p:blipFill>
                    <p:spPr bwMode="auto">
                      <a:xfrm>
                        <a:off x="865188" y="2781300"/>
                        <a:ext cx="42116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7" name="Picture 37">
            <a:extLst>
              <a:ext uri="{FF2B5EF4-FFF2-40B4-BE49-F238E27FC236}">
                <a16:creationId xmlns:a16="http://schemas.microsoft.com/office/drawing/2014/main" id="{D521DFED-9BD2-B16B-7DF8-4F571B5F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3530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58" name="Object 38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6349EB-B19E-3423-44DB-254F12C52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573463"/>
          <a:ext cx="414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4517087" imgH="3387844" progId="PowerPoint.Show.8">
                  <p:embed/>
                </p:oleObj>
              </mc:Choice>
              <mc:Fallback>
                <p:oleObj name="演示文稿" r:id="rId5" imgW="4517087" imgH="3387844" progId="PowerPoint.Show.8">
                  <p:embed/>
                  <p:pic>
                    <p:nvPicPr>
                      <p:cNvPr id="30758" name="Object 38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C06349EB-B19E-3423-44DB-254F12C52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657" t="40524" r="45084" b="50034"/>
                      <a:stretch>
                        <a:fillRect/>
                      </a:stretch>
                    </p:blipFill>
                    <p:spPr bwMode="auto">
                      <a:xfrm>
                        <a:off x="863600" y="3573463"/>
                        <a:ext cx="414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9" name="Picture 39">
            <a:extLst>
              <a:ext uri="{FF2B5EF4-FFF2-40B4-BE49-F238E27FC236}">
                <a16:creationId xmlns:a16="http://schemas.microsoft.com/office/drawing/2014/main" id="{961788F2-F8DA-46ED-C073-B2A9247B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7623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0" name="Object 40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8DEE779A-2E1A-BA89-C582-B7C2B32AD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646113"/>
          <a:ext cx="63277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247840" imgH="711000" progId="Equation.3">
                  <p:embed/>
                </p:oleObj>
              </mc:Choice>
              <mc:Fallback>
                <p:oleObj name="公式" r:id="rId7" imgW="2247840" imgH="711000" progId="Equation.3">
                  <p:embed/>
                  <p:pic>
                    <p:nvPicPr>
                      <p:cNvPr id="30760" name="Object 40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8DEE779A-2E1A-BA89-C582-B7C2B32AD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46113"/>
                        <a:ext cx="6327775" cy="182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>
            <a:extLst>
              <a:ext uri="{FF2B5EF4-FFF2-40B4-BE49-F238E27FC236}">
                <a16:creationId xmlns:a16="http://schemas.microsoft.com/office/drawing/2014/main" id="{2624B596-D386-856C-CCFB-33D17FA8B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19200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dirty="0"/>
              <a:t>   </a:t>
            </a:r>
            <a:r>
              <a:rPr lang="zh-CN" altLang="en-US" dirty="0"/>
              <a:t>已知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26B6371B-D41A-B431-22DC-26078EEA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133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求 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T</a:t>
            </a:r>
            <a:r>
              <a:rPr lang="en-US" altLang="zh-CN" i="1"/>
              <a:t> </a:t>
            </a:r>
            <a:r>
              <a:rPr lang="en-US" altLang="zh-CN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33B80D-5D53-C8BD-50C0-EB08F864B6B9}"/>
              </a:ext>
            </a:extLst>
          </p:cNvPr>
          <p:cNvSpPr txBox="1"/>
          <p:nvPr/>
        </p:nvSpPr>
        <p:spPr>
          <a:xfrm>
            <a:off x="91611" y="829003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P37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Text Box 12">
            <a:extLst>
              <a:ext uri="{FF2B5EF4-FFF2-40B4-BE49-F238E27FC236}">
                <a16:creationId xmlns:a16="http://schemas.microsoft.com/office/drawing/2014/main" id="{C4BB0C7D-8A23-61CE-42EB-FC533276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994" y="3078162"/>
            <a:ext cx="8964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第二节 矩阵的运算</a:t>
            </a:r>
          </a:p>
        </p:txBody>
      </p:sp>
    </p:spTree>
  </p:cSld>
  <p:clrMapOvr>
    <a:masterClrMapping/>
  </p:clrMapOvr>
  <p:transition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7A751F-6167-8303-DC20-DE7012B7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" y="764704"/>
            <a:ext cx="9121025" cy="8452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15399D-DC87-115A-B197-66D1057B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" y="1844824"/>
            <a:ext cx="9105656" cy="2797012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Text Box 11">
            <a:extLst>
              <a:ext uri="{FF2B5EF4-FFF2-40B4-BE49-F238E27FC236}">
                <a16:creationId xmlns:a16="http://schemas.microsoft.com/office/drawing/2014/main" id="{8A6E4ACF-0CA0-8ADE-DABB-19CF695C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77875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六、方阵的行列式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24" name="Rectangle 32">
            <a:extLst>
              <a:ext uri="{FF2B5EF4-FFF2-40B4-BE49-F238E27FC236}">
                <a16:creationId xmlns:a16="http://schemas.microsoft.com/office/drawing/2014/main" id="{1AC58FB6-DD15-E5E9-3B41-D3EF57D9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47825"/>
            <a:ext cx="150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</a:p>
        </p:txBody>
      </p:sp>
      <p:sp>
        <p:nvSpPr>
          <p:cNvPr id="33825" name="Rectangle 33">
            <a:extLst>
              <a:ext uri="{FF2B5EF4-FFF2-40B4-BE49-F238E27FC236}">
                <a16:creationId xmlns:a16="http://schemas.microsoft.com/office/drawing/2014/main" id="{C73B645F-2E85-D660-28E1-578D9250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09825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阶方阵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的元素所构成的行列式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各元</a:t>
            </a:r>
          </a:p>
        </p:txBody>
      </p:sp>
      <p:sp>
        <p:nvSpPr>
          <p:cNvPr id="33826" name="Rectangle 34">
            <a:extLst>
              <a:ext uri="{FF2B5EF4-FFF2-40B4-BE49-F238E27FC236}">
                <a16:creationId xmlns:a16="http://schemas.microsoft.com/office/drawing/2014/main" id="{1AE16AF1-960B-77FD-1AF6-168F3044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171825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素的位置不变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叫做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方阵 </a:t>
            </a:r>
            <a:r>
              <a:rPr lang="en-US" altLang="zh-CN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的行列式</a:t>
            </a:r>
            <a:r>
              <a:rPr lang="en-US" altLang="zh-CN"/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</a:t>
            </a:r>
          </a:p>
        </p:txBody>
      </p:sp>
      <p:graphicFrame>
        <p:nvGraphicFramePr>
          <p:cNvPr id="33832" name="Object 40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3A06434-2909-D2C8-A5B1-B46C1C383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6080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71822" imgH="3428892" progId="PowerPoint.Show.8">
                  <p:embed/>
                </p:oleObj>
              </mc:Choice>
              <mc:Fallback>
                <p:oleObj name="演示文稿" r:id="rId2" imgW="4571822" imgH="3428892" progId="PowerPoint.Show.8">
                  <p:embed/>
                  <p:pic>
                    <p:nvPicPr>
                      <p:cNvPr id="33832" name="Object 40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3A06434-2909-D2C8-A5B1-B46C1C383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667" t="18889" r="73332" b="73334"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33" name="Picture 41">
            <a:extLst>
              <a:ext uri="{FF2B5EF4-FFF2-40B4-BE49-F238E27FC236}">
                <a16:creationId xmlns:a16="http://schemas.microsoft.com/office/drawing/2014/main" id="{55AA0E3C-6DBE-12AF-2311-85176DB3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39909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4" grpId="0" build="p" autoUpdateAnimBg="0"/>
      <p:bldP spid="33825" grpId="0" build="p" autoUpdateAnimBg="0" advAuto="0"/>
      <p:bldP spid="33826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5" name="Rectangle 29">
            <a:extLst>
              <a:ext uri="{FF2B5EF4-FFF2-40B4-BE49-F238E27FC236}">
                <a16:creationId xmlns:a16="http://schemas.microsoft.com/office/drawing/2014/main" id="{C62C342D-5494-6F06-BC6B-5FFA4D00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76288"/>
            <a:ext cx="2801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23601B1F-37C3-EB1D-EF97-1ABCD33B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14488"/>
            <a:ext cx="7116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/>
              <a:t>,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为数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sp>
        <p:nvSpPr>
          <p:cNvPr id="34847" name="Rectangle 31">
            <a:extLst>
              <a:ext uri="{FF2B5EF4-FFF2-40B4-BE49-F238E27FC236}">
                <a16:creationId xmlns:a16="http://schemas.microsoft.com/office/drawing/2014/main" id="{068469A8-FCAA-3600-44AD-0898FA40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52688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  <a:r>
              <a:rPr lang="en-US" altLang="zh-CN">
                <a:sym typeface="Symbol" panose="05050102010706020507" pitchFamily="18" charset="2"/>
              </a:rPr>
              <a:t>    |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 baseline="30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| = |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| ;</a:t>
            </a:r>
          </a:p>
        </p:txBody>
      </p:sp>
      <p:sp>
        <p:nvSpPr>
          <p:cNvPr id="34848" name="Rectangle 32">
            <a:extLst>
              <a:ext uri="{FF2B5EF4-FFF2-40B4-BE49-F238E27FC236}">
                <a16:creationId xmlns:a16="http://schemas.microsoft.com/office/drawing/2014/main" id="{3E489366-3E7B-517F-EF06-981EE6B7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4688"/>
            <a:ext cx="2928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(2)</a:t>
            </a:r>
            <a:r>
              <a:rPr lang="en-US" altLang="zh-CN">
                <a:sym typeface="Symbol" panose="05050102010706020507" pitchFamily="18" charset="2"/>
              </a:rPr>
              <a:t>    |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| =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b="0" i="1" baseline="30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|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| ;</a:t>
            </a:r>
          </a:p>
        </p:txBody>
      </p:sp>
      <p:sp>
        <p:nvSpPr>
          <p:cNvPr id="34849" name="Rectangle 33">
            <a:extLst>
              <a:ext uri="{FF2B5EF4-FFF2-40B4-BE49-F238E27FC236}">
                <a16:creationId xmlns:a16="http://schemas.microsoft.com/office/drawing/2014/main" id="{616F4243-88D7-8DF7-ECA2-D73FEF2F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76688"/>
            <a:ext cx="301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(3)</a:t>
            </a:r>
            <a:r>
              <a:rPr lang="en-US" altLang="zh-CN" dirty="0">
                <a:highlight>
                  <a:srgbClr val="FFFF00"/>
                </a:highlight>
                <a:sym typeface="Symbol" panose="05050102010706020507" pitchFamily="18" charset="2"/>
              </a:rPr>
              <a:t>    |</a:t>
            </a:r>
            <a:r>
              <a:rPr lang="en-US" altLang="zh-CN" i="1" dirty="0">
                <a:highlight>
                  <a:srgbClr val="FFFF00"/>
                </a:highlight>
                <a:sym typeface="Symbol" panose="05050102010706020507" pitchFamily="18" charset="2"/>
              </a:rPr>
              <a:t>AB</a:t>
            </a:r>
            <a:r>
              <a:rPr lang="en-US" altLang="zh-CN" dirty="0">
                <a:highlight>
                  <a:srgbClr val="FFFF00"/>
                </a:highlight>
                <a:sym typeface="Symbol" panose="05050102010706020507" pitchFamily="18" charset="2"/>
              </a:rPr>
              <a:t>| = |</a:t>
            </a:r>
            <a:r>
              <a:rPr lang="en-US" altLang="zh-CN" i="1" dirty="0">
                <a:highlight>
                  <a:srgbClr val="FFFF00"/>
                </a:highlight>
                <a:sym typeface="Symbol" panose="05050102010706020507" pitchFamily="18" charset="2"/>
              </a:rPr>
              <a:t>A</a:t>
            </a:r>
            <a:r>
              <a:rPr lang="en-US" altLang="zh-CN" dirty="0">
                <a:highlight>
                  <a:srgbClr val="FFFF00"/>
                </a:highlight>
                <a:sym typeface="Symbol" panose="05050102010706020507" pitchFamily="18" charset="2"/>
              </a:rPr>
              <a:t>| |</a:t>
            </a:r>
            <a:r>
              <a:rPr lang="en-US" altLang="zh-CN" i="1" dirty="0">
                <a:highlight>
                  <a:srgbClr val="FFFF00"/>
                </a:highlight>
                <a:sym typeface="Symbol" panose="05050102010706020507" pitchFamily="18" charset="2"/>
              </a:rPr>
              <a:t>B</a:t>
            </a:r>
            <a:r>
              <a:rPr lang="en-US" altLang="zh-CN" dirty="0">
                <a:highlight>
                  <a:srgbClr val="FFFF00"/>
                </a:highlight>
                <a:sym typeface="Symbol" panose="05050102010706020507" pitchFamily="18" charset="2"/>
              </a:rPr>
              <a:t>| 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 autoUpdateAnimBg="0"/>
      <p:bldP spid="34846" grpId="0" autoUpdateAnimBg="0"/>
      <p:bldP spid="34847" grpId="0" autoUpdateAnimBg="0"/>
      <p:bldP spid="34848" grpId="0" autoUpdateAnimBg="0"/>
      <p:bldP spid="348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>
            <a:extLst>
              <a:ext uri="{FF2B5EF4-FFF2-40B4-BE49-F238E27FC236}">
                <a16:creationId xmlns:a16="http://schemas.microsoft.com/office/drawing/2014/main" id="{F686D5A6-19BE-9B73-4701-F211A385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49463"/>
            <a:ext cx="4724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F819032D-714A-C8E0-B7F6-62FB5A08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49463"/>
            <a:ext cx="4724400" cy="2438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CCDEAEED-120F-5D6B-85B6-5B287FEBE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820249"/>
              </p:ext>
            </p:extLst>
          </p:nvPr>
        </p:nvGraphicFramePr>
        <p:xfrm>
          <a:off x="1948089" y="2049463"/>
          <a:ext cx="4724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939600" progId="Equation.3">
                  <p:embed/>
                </p:oleObj>
              </mc:Choice>
              <mc:Fallback>
                <p:oleObj name="Equation" r:id="rId2" imgW="1714320" imgH="939600" progId="Equation.3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CCDEAEED-120F-5D6B-85B6-5B287FEBE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089" y="2049463"/>
                        <a:ext cx="4724400" cy="24384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Rectangle 33">
            <a:extLst>
              <a:ext uri="{FF2B5EF4-FFF2-40B4-BE49-F238E27FC236}">
                <a16:creationId xmlns:a16="http://schemas.microsoft.com/office/drawing/2014/main" id="{286F8E6A-BF71-0F80-1AB5-346E6BE4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08025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en-US" altLang="zh-CN"/>
              <a:t>    </a:t>
            </a:r>
            <a:r>
              <a:rPr lang="zh-CN" altLang="en-US"/>
              <a:t>行列式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 </a:t>
            </a:r>
            <a:r>
              <a:rPr lang="zh-CN" altLang="en-US"/>
              <a:t>的各个元素的代数余子式 </a:t>
            </a:r>
            <a:r>
              <a:rPr lang="en-US" altLang="zh-CN" b="0" i="1"/>
              <a:t>A</a:t>
            </a:r>
            <a:r>
              <a:rPr lang="en-US" altLang="zh-CN" b="0" i="1" baseline="-25000"/>
              <a:t>ij</a:t>
            </a:r>
            <a:r>
              <a:rPr lang="en-US" altLang="zh-CN"/>
              <a:t> </a:t>
            </a:r>
            <a:r>
              <a:rPr lang="zh-CN" altLang="en-US"/>
              <a:t>所构</a:t>
            </a:r>
          </a:p>
        </p:txBody>
      </p:sp>
      <p:sp>
        <p:nvSpPr>
          <p:cNvPr id="36898" name="Rectangle 34">
            <a:extLst>
              <a:ext uri="{FF2B5EF4-FFF2-40B4-BE49-F238E27FC236}">
                <a16:creationId xmlns:a16="http://schemas.microsoft.com/office/drawing/2014/main" id="{010820E2-8ECC-141D-7BB1-964D9E67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400175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成的如下方阵</a:t>
            </a:r>
          </a:p>
        </p:txBody>
      </p:sp>
      <p:sp>
        <p:nvSpPr>
          <p:cNvPr id="36899" name="Rectangle 35">
            <a:extLst>
              <a:ext uri="{FF2B5EF4-FFF2-40B4-BE49-F238E27FC236}">
                <a16:creationId xmlns:a16="http://schemas.microsoft.com/office/drawing/2014/main" id="{2130DF4A-E3C1-285D-1A90-7EF08837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04592"/>
            <a:ext cx="72410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称为方阵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伴随矩阵 </a:t>
            </a:r>
            <a:r>
              <a:rPr lang="en-US" altLang="zh-CN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注意元素行列下表</a:t>
            </a:r>
            <a:r>
              <a:rPr lang="en-US" altLang="zh-CN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1800" dirty="0">
                <a:solidFill>
                  <a:schemeClr val="accent6"/>
                </a:solidFill>
              </a:rPr>
              <a:t>, </a:t>
            </a:r>
            <a:r>
              <a:rPr lang="zh-CN" altLang="en-US" dirty="0"/>
              <a:t>试证</a:t>
            </a:r>
          </a:p>
        </p:txBody>
      </p:sp>
      <p:sp>
        <p:nvSpPr>
          <p:cNvPr id="36900" name="Rectangle 36">
            <a:extLst>
              <a:ext uri="{FF2B5EF4-FFF2-40B4-BE49-F238E27FC236}">
                <a16:creationId xmlns:a16="http://schemas.microsoft.com/office/drawing/2014/main" id="{5E8927BB-A22C-6CDC-E6B4-90EBDAE9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2922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AA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= A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A = |A|E</a:t>
            </a:r>
            <a:r>
              <a:rPr lang="en-US" altLang="zh-CN" dirty="0"/>
              <a:t> .</a:t>
            </a:r>
          </a:p>
        </p:txBody>
      </p:sp>
    </p:spTree>
  </p:cSld>
  <p:clrMapOvr>
    <a:masterClrMapping/>
  </p:clrMapOvr>
  <p:transition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6F96372-546C-59E6-C71D-F61559B1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88" y="1844923"/>
            <a:ext cx="7317812" cy="4183915"/>
          </a:xfrm>
          <a:prstGeom prst="rect">
            <a:avLst/>
          </a:prstGeom>
        </p:spPr>
      </p:pic>
      <p:graphicFrame>
        <p:nvGraphicFramePr>
          <p:cNvPr id="6" name="Object 37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0848099-76A7-BCAC-D0D1-51ED61A6A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94656"/>
              </p:ext>
            </p:extLst>
          </p:nvPr>
        </p:nvGraphicFramePr>
        <p:xfrm>
          <a:off x="395536" y="1556792"/>
          <a:ext cx="863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4517087" imgH="3387844" progId="PowerPoint.Show.8">
                  <p:embed/>
                </p:oleObj>
              </mc:Choice>
              <mc:Fallback>
                <p:oleObj name="演示文稿" r:id="rId3" imgW="4517087" imgH="3387844" progId="PowerPoint.Show.8">
                  <p:embed/>
                  <p:pic>
                    <p:nvPicPr>
                      <p:cNvPr id="36901" name="Object 37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7A77A9EF-26A1-B5EB-C7D3-31FE78A4D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183" t="12199" r="78389" b="79398"/>
                      <a:stretch>
                        <a:fillRect/>
                      </a:stretch>
                    </p:blipFill>
                    <p:spPr bwMode="auto">
                      <a:xfrm>
                        <a:off x="395536" y="1556792"/>
                        <a:ext cx="863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>
            <a:extLst>
              <a:ext uri="{FF2B5EF4-FFF2-40B4-BE49-F238E27FC236}">
                <a16:creationId xmlns:a16="http://schemas.microsoft.com/office/drawing/2014/main" id="{EEF1D626-848B-DE22-3468-ECA2C886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36712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AA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 = A</a:t>
            </a:r>
            <a:r>
              <a:rPr lang="en-US" altLang="zh-CN" b="0" baseline="30000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A = |A|E</a:t>
            </a:r>
            <a:r>
              <a:rPr lang="en-US" altLang="zh-C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7350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>
            <a:extLst>
              <a:ext uri="{FF2B5EF4-FFF2-40B4-BE49-F238E27FC236}">
                <a16:creationId xmlns:a16="http://schemas.microsoft.com/office/drawing/2014/main" id="{B9518F6C-AD7A-0748-2640-3A8603725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55750"/>
            <a:ext cx="8985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定义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(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(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是两个同型</a:t>
            </a:r>
            <a:endParaRPr lang="zh-CN" altLang="zh-CN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78" name="Rectangle 30">
            <a:extLst>
              <a:ext uri="{FF2B5EF4-FFF2-40B4-BE49-F238E27FC236}">
                <a16:creationId xmlns:a16="http://schemas.microsoft.com/office/drawing/2014/main" id="{4A7987BE-5165-1ECB-39BE-AC6D240A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78961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(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.</a:t>
            </a:r>
          </a:p>
        </p:txBody>
      </p:sp>
      <p:sp>
        <p:nvSpPr>
          <p:cNvPr id="2080" name="Rectangle 32">
            <a:extLst>
              <a:ext uri="{FF2B5EF4-FFF2-40B4-BE49-F238E27FC236}">
                <a16:creationId xmlns:a16="http://schemas.microsoft.com/office/drawing/2014/main" id="{50197230-1941-308B-7ECC-71B1D1DC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151438"/>
            <a:ext cx="3876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显然有  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(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=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   </a:t>
            </a:r>
          </a:p>
        </p:txBody>
      </p:sp>
      <p:sp>
        <p:nvSpPr>
          <p:cNvPr id="2081" name="Rectangle 33">
            <a:extLst>
              <a:ext uri="{FF2B5EF4-FFF2-40B4-BE49-F238E27FC236}">
                <a16:creationId xmlns:a16="http://schemas.microsoft.com/office/drawing/2014/main" id="{897097D6-DEC8-5714-BC3B-B17E7D96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075238"/>
            <a:ext cx="3924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由此可定义矩阵的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差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</a:p>
        </p:txBody>
      </p:sp>
      <p:sp>
        <p:nvSpPr>
          <p:cNvPr id="2082" name="Rectangle 34">
            <a:extLst>
              <a:ext uri="{FF2B5EF4-FFF2-40B4-BE49-F238E27FC236}">
                <a16:creationId xmlns:a16="http://schemas.microsoft.com/office/drawing/2014/main" id="{10EEE1BA-145D-3471-C386-5729EC71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00550"/>
            <a:ext cx="831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若记   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-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负矩阵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083" name="Rectangle 35">
            <a:extLst>
              <a:ext uri="{FF2B5EF4-FFF2-40B4-BE49-F238E27FC236}">
                <a16:creationId xmlns:a16="http://schemas.microsoft.com/office/drawing/2014/main" id="{EFE17AE1-EB28-AF84-28BD-B93903DB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709988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的和</a:t>
            </a:r>
            <a:r>
              <a:rPr lang="zh-CN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记为 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</a:p>
        </p:txBody>
      </p:sp>
      <p:sp>
        <p:nvSpPr>
          <p:cNvPr id="2084" name="Rectangle 36">
            <a:extLst>
              <a:ext uri="{FF2B5EF4-FFF2-40B4-BE49-F238E27FC236}">
                <a16:creationId xmlns:a16="http://schemas.microsoft.com/office/drawing/2014/main" id="{936AF7B8-967C-7311-0E64-071FC00B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014663"/>
            <a:ext cx="9002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矩阵，称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(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</a:t>
            </a:r>
            <a:r>
              <a:rPr lang="zh-CN" altLang="zh-CN" sz="3200"/>
              <a:t> </a:t>
            </a:r>
            <a:endParaRPr lang="zh-CN" altLang="en-US" sz="3200"/>
          </a:p>
        </p:txBody>
      </p:sp>
      <p:sp>
        <p:nvSpPr>
          <p:cNvPr id="2085" name="Rectangle 37">
            <a:extLst>
              <a:ext uri="{FF2B5EF4-FFF2-40B4-BE49-F238E27FC236}">
                <a16:creationId xmlns:a16="http://schemas.microsoft.com/office/drawing/2014/main" id="{F9AA2753-DEF8-4C98-02E7-782EEAEE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00088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一、矩阵的加法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build="p" autoUpdateAnimBg="0"/>
      <p:bldP spid="2078" grpId="0" build="p" autoUpdateAnimBg="0" advAuto="0"/>
      <p:bldP spid="2080" grpId="0" build="p" autoUpdateAnimBg="0"/>
      <p:bldP spid="2081" grpId="0" build="p" autoUpdateAnimBg="0"/>
      <p:bldP spid="2082" grpId="0" build="p" autoUpdateAnimBg="0"/>
      <p:bldP spid="2083" grpId="0" build="p" autoUpdateAnimBg="0" advAuto="0"/>
      <p:bldP spid="2084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>
            <a:extLst>
              <a:ext uri="{FF2B5EF4-FFF2-40B4-BE49-F238E27FC236}">
                <a16:creationId xmlns:a16="http://schemas.microsoft.com/office/drawing/2014/main" id="{8A9A09C4-145E-0116-B3F3-97E069C2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36650"/>
            <a:ext cx="88931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  <a:endParaRPr lang="zh-CN" altLang="en-US" sz="3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zh-CN" altLang="en-US" dirty="0"/>
              <a:t>为同型矩阵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  <a:r>
              <a:rPr lang="en-US" altLang="zh-CN" dirty="0"/>
              <a:t>   </a:t>
            </a:r>
            <a:r>
              <a:rPr lang="en-US" altLang="zh-CN" i="1" dirty="0"/>
              <a:t>A + B = B + A</a:t>
            </a:r>
            <a:r>
              <a:rPr lang="en-US" altLang="zh-CN" dirty="0"/>
              <a:t>  (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加法交换律</a:t>
            </a:r>
            <a:r>
              <a:rPr lang="en-US" altLang="zh-CN" dirty="0"/>
              <a:t>) ;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(2)</a:t>
            </a:r>
            <a:r>
              <a:rPr lang="en-US" altLang="zh-CN" dirty="0"/>
              <a:t>   ( </a:t>
            </a:r>
            <a:r>
              <a:rPr lang="en-US" altLang="zh-CN" i="1" dirty="0"/>
              <a:t>A + B</a:t>
            </a:r>
            <a:r>
              <a:rPr lang="en-US" altLang="zh-CN" dirty="0"/>
              <a:t> ) + 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+ ( </a:t>
            </a:r>
            <a:r>
              <a:rPr lang="en-US" altLang="zh-CN" i="1" dirty="0"/>
              <a:t>B + C</a:t>
            </a:r>
            <a:r>
              <a:rPr lang="en-US" altLang="zh-CN" dirty="0"/>
              <a:t> ) 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加法结合律</a:t>
            </a:r>
            <a:r>
              <a:rPr lang="en-US" altLang="zh-CN" dirty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(3)</a:t>
            </a:r>
            <a:r>
              <a:rPr lang="en-US" altLang="zh-CN" dirty="0"/>
              <a:t>   </a:t>
            </a:r>
            <a:r>
              <a:rPr lang="en-US" altLang="zh-CN" i="1" dirty="0"/>
              <a:t>A</a:t>
            </a:r>
            <a:r>
              <a:rPr lang="en-US" altLang="zh-CN" dirty="0"/>
              <a:t> + </a:t>
            </a:r>
            <a:r>
              <a:rPr lang="en-US" altLang="zh-CN" i="1" dirty="0"/>
              <a:t>O</a:t>
            </a:r>
            <a:r>
              <a:rPr lang="en-US" altLang="zh-CN" dirty="0"/>
              <a:t> = </a:t>
            </a:r>
            <a:r>
              <a:rPr lang="en-US" altLang="zh-CN" i="1" dirty="0"/>
              <a:t>O</a:t>
            </a:r>
            <a:r>
              <a:rPr lang="en-US" altLang="zh-CN" dirty="0"/>
              <a:t> +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,  </a:t>
            </a:r>
            <a:r>
              <a:rPr lang="zh-CN" altLang="en-US" dirty="0">
                <a:latin typeface="黑体" panose="02010609060101010101" pitchFamily="49" charset="-122"/>
              </a:rPr>
              <a:t>其中 </a:t>
            </a:r>
            <a:r>
              <a:rPr lang="en-US" altLang="zh-CN" i="1" dirty="0"/>
              <a:t>O</a:t>
            </a: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</a:rPr>
              <a:t>与</a:t>
            </a:r>
            <a:r>
              <a:rPr lang="zh-CN" altLang="en-US" i="1" dirty="0">
                <a:latin typeface="黑体" panose="02010609060101010101" pitchFamily="49" charset="-122"/>
              </a:rPr>
              <a:t> </a:t>
            </a:r>
            <a:r>
              <a:rPr lang="en-US" altLang="zh-CN" i="1" dirty="0"/>
              <a:t>A </a:t>
            </a:r>
            <a:r>
              <a:rPr lang="zh-CN" altLang="en-US" dirty="0"/>
              <a:t>是同型矩阵</a:t>
            </a:r>
            <a:r>
              <a:rPr lang="en-US" altLang="zh-CN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(4)</a:t>
            </a:r>
            <a:r>
              <a:rPr lang="en-US" altLang="zh-CN" dirty="0"/>
              <a:t>   </a:t>
            </a:r>
            <a:r>
              <a:rPr lang="en-US" altLang="zh-CN" i="1" dirty="0"/>
              <a:t>A</a:t>
            </a:r>
            <a:r>
              <a:rPr lang="en-US" altLang="zh-CN" dirty="0"/>
              <a:t> + (– </a:t>
            </a:r>
            <a:r>
              <a:rPr lang="en-US" altLang="zh-CN" i="1" dirty="0"/>
              <a:t>A</a:t>
            </a:r>
            <a:r>
              <a:rPr lang="en-US" altLang="zh-CN" dirty="0"/>
              <a:t> ) = </a:t>
            </a:r>
            <a:r>
              <a:rPr lang="en-US" altLang="zh-CN" i="1" dirty="0"/>
              <a:t>O</a:t>
            </a:r>
            <a:r>
              <a:rPr lang="en-US" altLang="zh-CN" dirty="0"/>
              <a:t> .</a:t>
            </a: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A8AFEE99-5E41-B1F6-7617-F551F5BAE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54575"/>
            <a:ext cx="3636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5D169B0F-709C-D833-BA8E-8B6DF8AF1F5F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 autoUpdateAnimBg="0"/>
      <p:bldP spid="310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Rectangle 23">
            <a:extLst>
              <a:ext uri="{FF2B5EF4-FFF2-40B4-BE49-F238E27FC236}">
                <a16:creationId xmlns:a16="http://schemas.microsoft.com/office/drawing/2014/main" id="{12C73476-1F9E-75F0-463D-10BEF59F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8300"/>
            <a:ext cx="6400800" cy="25908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FD1B0716-82E7-8C9B-AC80-E55CBC1C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8300"/>
            <a:ext cx="6400800" cy="25908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1E94A09E-2606-BA56-F13E-1A5B608E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03350"/>
            <a:ext cx="9036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lang="zh-CN" altLang="en-US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  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是一个数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则称矩阵</a:t>
            </a: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B5BC2FFF-F5B5-57CC-F112-B48EDAB75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13" y="2922588"/>
          <a:ext cx="6400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939600" progId="Equation.3">
                  <p:embed/>
                </p:oleObj>
              </mc:Choice>
              <mc:Fallback>
                <p:oleObj name="Equation" r:id="rId2" imgW="2222280" imgH="939600" progId="Equation.3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B5BC2FFF-F5B5-57CC-F112-B48EDAB75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922588"/>
                        <a:ext cx="6400800" cy="25908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>
            <a:extLst>
              <a:ext uri="{FF2B5EF4-FFF2-40B4-BE49-F238E27FC236}">
                <a16:creationId xmlns:a16="http://schemas.microsoft.com/office/drawing/2014/main" id="{CBEDF21C-9AED-F544-5386-CC980A6B6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57896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为数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 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数量乘积</a:t>
            </a:r>
            <a:r>
              <a:rPr lang="en-US" altLang="zh-CN">
                <a:solidFill>
                  <a:srgbClr val="008000"/>
                </a:solidFill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简称数乘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记为</a:t>
            </a:r>
            <a:r>
              <a:rPr lang="zh-CN" altLang="en-US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6D91681E-AF8F-B443-2049-2B9E4C4F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57225"/>
            <a:ext cx="4314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二、数与矩阵相乘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 autoUpdateAnimBg="0"/>
      <p:bldP spid="6156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>
            <a:extLst>
              <a:ext uri="{FF2B5EF4-FFF2-40B4-BE49-F238E27FC236}">
                <a16:creationId xmlns:a16="http://schemas.microsoft.com/office/drawing/2014/main" id="{D1906C6F-96BA-1A47-9AE1-70C3F2B8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74700"/>
            <a:ext cx="79248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运算规律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       设矩阵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为同型矩阵</a:t>
            </a:r>
            <a:r>
              <a:rPr lang="en-US" altLang="zh-CN"/>
              <a:t>, </a:t>
            </a:r>
            <a:r>
              <a:rPr lang="en-US" altLang="zh-CN" b="0" i="1"/>
              <a:t>k</a:t>
            </a:r>
            <a:r>
              <a:rPr lang="en-US" altLang="zh-CN"/>
              <a:t>,</a:t>
            </a:r>
            <a:r>
              <a:rPr lang="en-US" altLang="zh-CN" i="1"/>
              <a:t> </a:t>
            </a:r>
            <a:r>
              <a:rPr lang="en-US" altLang="zh-CN" b="0" i="1"/>
              <a:t>l</a:t>
            </a:r>
            <a:r>
              <a:rPr lang="en-US" altLang="zh-CN"/>
              <a:t> </a:t>
            </a:r>
            <a:r>
              <a:rPr lang="zh-CN" altLang="en-US"/>
              <a:t>为常数，则</a:t>
            </a: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B5BBBEFC-645F-CA8B-F2B6-E0755C7D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259013"/>
            <a:ext cx="45720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(1)</a:t>
            </a:r>
            <a:r>
              <a:rPr lang="en-US" altLang="zh-CN"/>
              <a:t>   </a:t>
            </a:r>
            <a:r>
              <a:rPr lang="en-US" altLang="en-US" b="0"/>
              <a:t>1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(2)</a:t>
            </a:r>
            <a:r>
              <a:rPr lang="en-US" altLang="zh-CN"/>
              <a:t>   </a:t>
            </a:r>
            <a:r>
              <a:rPr lang="en-US" altLang="zh-CN" b="0" i="1"/>
              <a:t>k</a:t>
            </a:r>
            <a:r>
              <a:rPr lang="en-US" altLang="zh-CN"/>
              <a:t>(</a:t>
            </a:r>
            <a:r>
              <a:rPr lang="en-US" altLang="zh-CN" b="0" i="1"/>
              <a:t>l</a:t>
            </a:r>
            <a:r>
              <a:rPr lang="en-US" altLang="zh-CN" i="1"/>
              <a:t>A</a:t>
            </a:r>
            <a:r>
              <a:rPr lang="en-US" altLang="zh-CN"/>
              <a:t>) = (</a:t>
            </a:r>
            <a:r>
              <a:rPr lang="en-US" altLang="zh-CN" b="0" i="1"/>
              <a:t>kl</a:t>
            </a:r>
            <a:r>
              <a:rPr lang="en-US" altLang="zh-CN"/>
              <a:t>)</a:t>
            </a:r>
            <a:r>
              <a:rPr lang="en-US" altLang="zh-CN" i="1"/>
              <a:t> A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(3)</a:t>
            </a:r>
            <a:r>
              <a:rPr lang="en-US" altLang="zh-CN"/>
              <a:t>   </a:t>
            </a:r>
            <a:r>
              <a:rPr lang="en-US" altLang="zh-CN" b="0" i="1"/>
              <a:t>k</a:t>
            </a:r>
            <a:r>
              <a:rPr lang="en-US" altLang="zh-CN"/>
              <a:t>(</a:t>
            </a:r>
            <a:r>
              <a:rPr lang="en-US" altLang="zh-CN" i="1"/>
              <a:t>A + B</a:t>
            </a:r>
            <a:r>
              <a:rPr lang="en-US" altLang="zh-CN"/>
              <a:t>) = </a:t>
            </a:r>
            <a:r>
              <a:rPr lang="en-US" altLang="zh-CN" b="0" i="1"/>
              <a:t>k</a:t>
            </a:r>
            <a:r>
              <a:rPr lang="en-US" altLang="zh-CN" i="1"/>
              <a:t>A + </a:t>
            </a:r>
            <a:r>
              <a:rPr lang="en-US" altLang="zh-CN" b="0" i="1"/>
              <a:t>k</a:t>
            </a:r>
            <a:r>
              <a:rPr lang="en-US" altLang="zh-CN" i="1"/>
              <a:t>B</a:t>
            </a:r>
            <a:r>
              <a:rPr lang="en-US" altLang="zh-CN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(4)</a:t>
            </a:r>
            <a:r>
              <a:rPr lang="en-US" altLang="zh-CN"/>
              <a:t>   (</a:t>
            </a:r>
            <a:r>
              <a:rPr lang="en-US" altLang="zh-CN" b="0" i="1"/>
              <a:t>k</a:t>
            </a:r>
            <a:r>
              <a:rPr lang="en-US" altLang="zh-CN" i="1"/>
              <a:t> + </a:t>
            </a:r>
            <a:r>
              <a:rPr lang="en-US" altLang="zh-CN" b="0" i="1"/>
              <a:t>l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b="0" i="1"/>
              <a:t>k</a:t>
            </a:r>
            <a:r>
              <a:rPr lang="en-US" altLang="zh-CN" i="1"/>
              <a:t>A + </a:t>
            </a:r>
            <a:r>
              <a:rPr lang="en-US" altLang="zh-CN" b="0" i="1"/>
              <a:t>l</a:t>
            </a:r>
            <a:r>
              <a:rPr lang="en-US" altLang="zh-CN" i="1"/>
              <a:t>A</a:t>
            </a:r>
            <a:r>
              <a:rPr lang="en-US" altLang="zh-CN"/>
              <a:t>. 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8AC81B41-3F10-EB99-ADC6-249A71D25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4926013"/>
            <a:ext cx="779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矩阵相加与数乘矩阵统称为矩阵的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线性运算</a:t>
            </a:r>
            <a:r>
              <a:rPr lang="en-US" altLang="zh-CN"/>
              <a:t>.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C3A868B-38B2-54DC-50D1-90E28D9C8605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uild="p" autoUpdateAnimBg="0"/>
      <p:bldP spid="7197" grpId="0" build="p" autoUpdateAnimBg="0"/>
      <p:bldP spid="720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Text Box 10">
            <a:extLst>
              <a:ext uri="{FF2B5EF4-FFF2-40B4-BE49-F238E27FC236}">
                <a16:creationId xmlns:a16="http://schemas.microsoft.com/office/drawing/2014/main" id="{30FA8BB8-7643-E3B2-0871-D8C619AE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19" y="1610628"/>
            <a:ext cx="9002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设矩阵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</a:p>
        </p:txBody>
      </p:sp>
      <p:grpSp>
        <p:nvGrpSpPr>
          <p:cNvPr id="13351" name="Group 39">
            <a:extLst>
              <a:ext uri="{FF2B5EF4-FFF2-40B4-BE49-F238E27FC236}">
                <a16:creationId xmlns:a16="http://schemas.microsoft.com/office/drawing/2014/main" id="{8C67BB30-622F-653F-DDFA-0B2F01A76C46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42084"/>
            <a:ext cx="7145337" cy="1206500"/>
            <a:chOff x="1259" y="1688"/>
            <a:chExt cx="4501" cy="760"/>
          </a:xfrm>
        </p:grpSpPr>
        <p:graphicFrame>
          <p:nvGraphicFramePr>
            <p:cNvPr id="13323" name="Object 11">
              <a:extLst>
                <a:ext uri="{FF2B5EF4-FFF2-40B4-BE49-F238E27FC236}">
                  <a16:creationId xmlns:a16="http://schemas.microsoft.com/office/drawing/2014/main" id="{F91D21A8-A3CF-C4D2-4026-CEBA79778C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9" y="1688"/>
            <a:ext cx="1429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87320" imgH="431640" progId="Equation.3">
                    <p:embed/>
                  </p:oleObj>
                </mc:Choice>
                <mc:Fallback>
                  <p:oleObj name="公式" r:id="rId2" imgW="787320" imgH="431640" progId="Equation.3">
                    <p:embed/>
                    <p:pic>
                      <p:nvPicPr>
                        <p:cNvPr id="13323" name="Object 11">
                          <a:extLst>
                            <a:ext uri="{FF2B5EF4-FFF2-40B4-BE49-F238E27FC236}">
                              <a16:creationId xmlns:a16="http://schemas.microsoft.com/office/drawing/2014/main" id="{F91D21A8-A3CF-C4D2-4026-CEBA79778C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1688"/>
                          <a:ext cx="1429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F7C716C1-6976-3951-003E-57EFD3394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28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 dirty="0" err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1, 2, 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  <a:cs typeface="Times New Roman" panose="02020603050405020304" pitchFamily="18" charset="0"/>
                </a:rPr>
                <a:t>···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, </a:t>
              </a:r>
              <a:r>
                <a:rPr lang="en-US" altLang="zh-CN" b="0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;  </a:t>
              </a:r>
              <a:r>
                <a:rPr lang="en-US" altLang="zh-CN" b="0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1, 2, 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  <a:cs typeface="Times New Roman" panose="02020603050405020304" pitchFamily="18" charset="0"/>
                </a:rPr>
                <a:t>···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, </a:t>
              </a:r>
              <a:r>
                <a:rPr lang="en-US" altLang="zh-CN" b="0" i="1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 </a:t>
              </a:r>
              <a:r>
                <a:rPr lang="en-US" altLang="zh-CN" dirty="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</a:p>
          </p:txBody>
        </p:sp>
      </p:grpSp>
      <p:sp>
        <p:nvSpPr>
          <p:cNvPr id="13326" name="Text Box 14">
            <a:extLst>
              <a:ext uri="{FF2B5EF4-FFF2-40B4-BE49-F238E27FC236}">
                <a16:creationId xmlns:a16="http://schemas.microsoft.com/office/drawing/2014/main" id="{00F0FBD6-9EA5-75F5-1E48-2F1DE9DF3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477146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则称矩阵</a:t>
            </a:r>
            <a:r>
              <a:rPr lang="zh-CN" alt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 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 </a:t>
            </a:r>
            <a:r>
              <a:rPr lang="en-US" altLang="zh-CN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的乘积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记作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33E0D7E1-6F69-BEFE-3E5D-3B109951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81" y="5487824"/>
            <a:ext cx="8001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</a:t>
            </a:r>
            <a:r>
              <a:rPr lang="en-US" altLang="zh-CN" sz="2400" dirty="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2000" dirty="0"/>
              <a:t>     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只有当第一个矩阵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左矩阵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的列数等于第二个矩阵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右矩阵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的行数时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两个矩阵才能相乘</a:t>
            </a:r>
            <a:r>
              <a:rPr lang="en-US" altLang="zh-CN" sz="2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46A0934E-D5EC-9BC2-14C6-55395D50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499625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= AB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3D0114C3-5B64-31E2-78D8-40D8E4CD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872184"/>
            <a:ext cx="4951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="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0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0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0" i="1" baseline="-250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pj</a:t>
            </a:r>
            <a:r>
              <a:rPr lang="en-US" altLang="zh-CN" b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3350" name="Rectangle 38">
            <a:extLst>
              <a:ext uri="{FF2B5EF4-FFF2-40B4-BE49-F238E27FC236}">
                <a16:creationId xmlns:a16="http://schemas.microsoft.com/office/drawing/2014/main" id="{8ACE2448-E767-4FF7-5E50-8CF131A7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276872"/>
            <a:ext cx="326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(</a:t>
            </a:r>
            <a:r>
              <a:rPr lang="en-US" altLang="zh-CN" b="0" i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ij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b="0" i="1" baseline="-25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其中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F972C8AD-930F-A03B-8461-A9AE1C1A5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92696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三、矩阵与矩阵相乘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0D89014D-F7A8-2184-8E4B-0364B77877C7}"/>
              </a:ext>
            </a:extLst>
          </p:cNvPr>
          <p:cNvSpPr/>
          <p:nvPr/>
        </p:nvSpPr>
        <p:spPr bwMode="auto">
          <a:xfrm>
            <a:off x="251520" y="8414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5B5544D2-28D7-93C0-6B10-E7B85E22EE1B}"/>
              </a:ext>
            </a:extLst>
          </p:cNvPr>
          <p:cNvSpPr/>
          <p:nvPr/>
        </p:nvSpPr>
        <p:spPr bwMode="auto">
          <a:xfrm>
            <a:off x="403920" y="993823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autoUpdateAnimBg="0"/>
      <p:bldP spid="13326" grpId="0" build="p" autoUpdateAnimBg="0" advAuto="0"/>
      <p:bldP spid="13327" grpId="0" build="p" autoUpdateAnimBg="0"/>
      <p:bldP spid="13348" grpId="0" build="p" autoUpdateAnimBg="0" advAuto="0"/>
      <p:bldP spid="13349" grpId="0" build="p" autoUpdateAnimBg="0" advAuto="0"/>
      <p:bldP spid="13350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>
            <a:extLst>
              <a:ext uri="{FF2B5EF4-FFF2-40B4-BE49-F238E27FC236}">
                <a16:creationId xmlns:a16="http://schemas.microsoft.com/office/drawing/2014/main" id="{37D04920-FA4A-D7D0-BD28-BAEFFEE0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78105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dirty="0"/>
              <a:t>利用下列模型计算两个矩阵的乘积</a:t>
            </a:r>
            <a:r>
              <a:rPr lang="en-US" altLang="zh-CN" dirty="0"/>
              <a:t>.</a:t>
            </a:r>
          </a:p>
        </p:txBody>
      </p:sp>
      <p:graphicFrame>
        <p:nvGraphicFramePr>
          <p:cNvPr id="47113" name="Object 9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D14DB3D-2BE6-C506-77F0-7D8D84DC5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420938"/>
          <a:ext cx="2160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30771" imgH="3396846" progId="PowerPoint.Show.8">
                  <p:embed/>
                </p:oleObj>
              </mc:Choice>
              <mc:Fallback>
                <p:oleObj name="演示文稿" r:id="rId2" imgW="4530771" imgH="3396846" progId="PowerPoint.Show.8">
                  <p:embed/>
                  <p:pic>
                    <p:nvPicPr>
                      <p:cNvPr id="47113" name="Object 9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0D14DB3D-2BE6-C506-77F0-7D8D84DC5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04" t="13240" r="70468" b="78357"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21605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8738744-F00A-4EE8-A8A0-2C774FB65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3284538"/>
          <a:ext cx="2160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30771" imgH="3396846" progId="PowerPoint.Show.8">
                  <p:embed/>
                </p:oleObj>
              </mc:Choice>
              <mc:Fallback>
                <p:oleObj name="演示文稿" r:id="rId4" imgW="4530771" imgH="3396846" progId="PowerPoint.Show.8">
                  <p:embed/>
                  <p:pic>
                    <p:nvPicPr>
                      <p:cNvPr id="47114" name="Object 10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48738744-F00A-4EE8-A8A0-2C774FB65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10092" r="67326" b="82547"/>
                      <a:stretch>
                        <a:fillRect/>
                      </a:stretch>
                    </p:blipFill>
                    <p:spPr bwMode="auto">
                      <a:xfrm>
                        <a:off x="2738438" y="3284538"/>
                        <a:ext cx="21605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59A5BA3-3C1B-04CD-B24D-A808F0AF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571968"/>
              </p:ext>
            </p:extLst>
          </p:nvPr>
        </p:nvGraphicFramePr>
        <p:xfrm>
          <a:off x="2715708" y="1583834"/>
          <a:ext cx="2159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6" imgW="4530771" imgH="3396846" progId="PowerPoint.Show.8">
                  <p:embed/>
                </p:oleObj>
              </mc:Choice>
              <mc:Fallback>
                <p:oleObj name="演示文稿" r:id="rId6" imgW="4530771" imgH="3396846" progId="PowerPoint.Show.8">
                  <p:embed/>
                  <p:pic>
                    <p:nvPicPr>
                      <p:cNvPr id="47115" name="Object 11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159A5BA3-3C1B-04CD-B24D-A808F0AF6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83" t="12138" r="68906" b="79453"/>
                      <a:stretch>
                        <a:fillRect/>
                      </a:stretch>
                    </p:blipFill>
                    <p:spPr bwMode="auto">
                      <a:xfrm>
                        <a:off x="2715708" y="1583834"/>
                        <a:ext cx="2159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>
            <a:extLst>
              <a:ext uri="{FF2B5EF4-FFF2-40B4-BE49-F238E27FC236}">
                <a16:creationId xmlns:a16="http://schemas.microsoft.com/office/drawing/2014/main" id="{A0AAED2D-F31B-4974-1D9D-19351E016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77900"/>
            <a:ext cx="308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BBDD2-9951-956F-0982-498B953C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60" y="1529229"/>
            <a:ext cx="4871718" cy="16136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D3B7EC-26E3-5F41-6E98-94460F2BB946}"/>
              </a:ext>
            </a:extLst>
          </p:cNvPr>
          <p:cNvSpPr txBox="1"/>
          <p:nvPr/>
        </p:nvSpPr>
        <p:spPr>
          <a:xfrm>
            <a:off x="1849660" y="10060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0B022-2A71-BB87-3563-AB430A24A905}"/>
              </a:ext>
            </a:extLst>
          </p:cNvPr>
          <p:cNvSpPr txBox="1"/>
          <p:nvPr/>
        </p:nvSpPr>
        <p:spPr>
          <a:xfrm>
            <a:off x="1849660" y="3191891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i="1" dirty="0"/>
              <a:t>AB</a:t>
            </a:r>
            <a:r>
              <a:rPr lang="zh-CN" altLang="en-US" dirty="0"/>
              <a:t>？</a:t>
            </a:r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53CC35B2-00EE-8BE1-BFA3-53BF5C7495FE}"/>
              </a:ext>
            </a:extLst>
          </p:cNvPr>
          <p:cNvSpPr/>
          <p:nvPr/>
        </p:nvSpPr>
        <p:spPr bwMode="auto">
          <a:xfrm>
            <a:off x="108471" y="1013371"/>
            <a:ext cx="438498" cy="42262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u"/>
  </p:transition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539</TotalTime>
  <Words>1193</Words>
  <Application>Microsoft Office PowerPoint</Application>
  <PresentationFormat>全屏显示(4:3)</PresentationFormat>
  <Paragraphs>112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等线</vt:lpstr>
      <vt:lpstr>黑体</vt:lpstr>
      <vt:lpstr>楷体_GB2312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Equation</vt:lpstr>
      <vt:lpstr>公式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73</cp:revision>
  <dcterms:created xsi:type="dcterms:W3CDTF">2007-02-06T02:29:02Z</dcterms:created>
  <dcterms:modified xsi:type="dcterms:W3CDTF">2022-10-08T08:29:51Z</dcterms:modified>
</cp:coreProperties>
</file>