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14"/>
  </p:notesMasterIdLst>
  <p:handoutMasterIdLst>
    <p:handoutMasterId r:id="rId15"/>
  </p:handoutMasterIdLst>
  <p:sldIdLst>
    <p:sldId id="1300" r:id="rId3"/>
    <p:sldId id="286" r:id="rId4"/>
    <p:sldId id="272" r:id="rId5"/>
    <p:sldId id="256" r:id="rId6"/>
    <p:sldId id="257" r:id="rId7"/>
    <p:sldId id="258" r:id="rId8"/>
    <p:sldId id="259" r:id="rId9"/>
    <p:sldId id="299" r:id="rId10"/>
    <p:sldId id="274" r:id="rId11"/>
    <p:sldId id="300" r:id="rId12"/>
    <p:sldId id="30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257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E048C6-3E7C-B4F5-81BA-3EB273526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987F6-330F-C8FC-CF1B-846D2E8786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AF16C-0F87-4A23-9F7A-E56139674A42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AF644F-8A87-2780-B5DD-8DCD51070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DF321-FDA0-6EF2-04E1-6EE1F3D84D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FA9B-1C01-44F2-8D8F-F2FFC6A46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24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72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2.4 </a:t>
            </a:r>
            <a:r>
              <a:rPr kumimoji="0" lang="zh-CN" altLang="en-US" sz="2800" b="0" dirty="0"/>
              <a:t>克拉默法则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/10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2447;&#24615;&#20195;&#25968;&#27714;&#35299;&#27169;&#22411;/Cramer%20&#27861;&#21017;.pps" TargetMode="External"/><Relationship Id="rId2" Type="http://schemas.openxmlformats.org/officeDocument/2006/relationships/hyperlink" Target="/&#32447;&#24615;&#20195;&#25968;&#26234;&#33021;&#30005;&#23376;&#25945;&#26696;&#65288;&#21516;&#27982;&#20845;&#29256;&#65289;/&#32447;&#24615;&#20195;&#25968;&#26234;&#33021;&#25945;&#23398;&#24179;&#21488;/&#26041;&#31243;&#32452;&#27714;&#35299;.EX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线性代数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114A66-C16D-F7C5-DCC6-9083E078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5"/>
            <a:ext cx="8136904" cy="1458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FD0E51-E8E6-383F-A371-B44A505C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22867"/>
            <a:ext cx="8288366" cy="415587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B263DC-437A-1F99-ADA3-771A357B8D1A}"/>
              </a:ext>
            </a:extLst>
          </p:cNvPr>
          <p:cNvSpPr/>
          <p:nvPr/>
        </p:nvSpPr>
        <p:spPr bwMode="auto">
          <a:xfrm>
            <a:off x="539552" y="764705"/>
            <a:ext cx="2664296" cy="28803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076F13-053F-7E34-A22E-D4A8CB28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136"/>
            <a:ext cx="9144000" cy="51457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0854D97-F2D6-30CF-4BD0-59CC22FE680F}"/>
              </a:ext>
            </a:extLst>
          </p:cNvPr>
          <p:cNvSpPr/>
          <p:nvPr/>
        </p:nvSpPr>
        <p:spPr bwMode="auto">
          <a:xfrm>
            <a:off x="539552" y="764704"/>
            <a:ext cx="2664296" cy="50405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0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0D9D6B-7FF2-7402-82DC-BE8EC6C53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72"/>
          <a:stretch/>
        </p:blipFill>
        <p:spPr>
          <a:xfrm>
            <a:off x="931107" y="1556792"/>
            <a:ext cx="7281786" cy="288032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hlinkClick r:id="rId2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9CDE2501-7BFF-0F9B-073B-D029EFD16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3268663"/>
            <a:ext cx="22860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克拉默法则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CA95893B-4AAD-09C0-1A67-B1E80A17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111375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20485" name="Text Box 5">
            <a:hlinkClick r:id="rId3" action="ppaction://hlinksldjump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1319F598-22A2-CEC5-AA63-CADEEB4A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4068763"/>
            <a:ext cx="388937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线性方程组有解的条件</a:t>
            </a:r>
          </a:p>
        </p:txBody>
      </p:sp>
      <p:sp>
        <p:nvSpPr>
          <p:cNvPr id="20487" name="Text Box 7">
            <a:hlinkClick r:id="" action="ppaction://noaction" highlightClick="1"/>
            <a:hlinkHover r:id="" action="ppaction://macro?name=userform1" highlightClick="1"/>
            <a:extLst>
              <a:ext uri="{FF2B5EF4-FFF2-40B4-BE49-F238E27FC236}">
                <a16:creationId xmlns:a16="http://schemas.microsoft.com/office/drawing/2014/main" id="{759616A5-8FC8-5DD3-BADB-B58C6CC35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4854575"/>
            <a:ext cx="10763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A8034583-741B-A2B5-DC99-B7DCE706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801688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第四节    克拉默法则</a:t>
            </a:r>
            <a:endParaRPr lang="zh-CN" alt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pic>
        <p:nvPicPr>
          <p:cNvPr id="20495" name="Picture 15">
            <a:extLst>
              <a:ext uri="{FF2B5EF4-FFF2-40B4-BE49-F238E27FC236}">
                <a16:creationId xmlns:a16="http://schemas.microsoft.com/office/drawing/2014/main" id="{70866C2A-85D4-6011-3431-408FACBB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39248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6" name="Picture 16">
            <a:extLst>
              <a:ext uri="{FF2B5EF4-FFF2-40B4-BE49-F238E27FC236}">
                <a16:creationId xmlns:a16="http://schemas.microsoft.com/office/drawing/2014/main" id="{27A46C58-21D1-3C15-C82B-A121AF03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2021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7" name="Picture 17">
            <a:extLst>
              <a:ext uri="{FF2B5EF4-FFF2-40B4-BE49-F238E27FC236}">
                <a16:creationId xmlns:a16="http://schemas.microsoft.com/office/drawing/2014/main" id="{C6987917-B6DC-2778-88A3-E9D75E6E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50022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>
            <a:extLst>
              <a:ext uri="{FF2B5EF4-FFF2-40B4-BE49-F238E27FC236}">
                <a16:creationId xmlns:a16="http://schemas.microsoft.com/office/drawing/2014/main" id="{13285307-2D36-4B87-4FFB-DE94145A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494213"/>
            <a:ext cx="1335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法</a:t>
            </a:r>
            <a:r>
              <a:rPr lang="zh-CN" altLang="en-US">
                <a:latin typeface="黑体" panose="02010609060101010101" pitchFamily="49" charset="-122"/>
              </a:rPr>
              <a:t>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86" name="Rectangle 38">
            <a:extLst>
              <a:ext uri="{FF2B5EF4-FFF2-40B4-BE49-F238E27FC236}">
                <a16:creationId xmlns:a16="http://schemas.microsoft.com/office/drawing/2014/main" id="{B03F4956-B443-FC32-AD9C-A54CE191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460500"/>
            <a:ext cx="841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在第一章的第一节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黑体" panose="02010609060101010101" pitchFamily="49" charset="-122"/>
              </a:rPr>
              <a:t>我们在引进了二阶、三阶行</a:t>
            </a:r>
            <a:r>
              <a:rPr lang="zh-CN" altLang="en-US"/>
              <a:t>列式</a:t>
            </a:r>
          </a:p>
        </p:txBody>
      </p:sp>
      <p:sp>
        <p:nvSpPr>
          <p:cNvPr id="2087" name="Rectangle 39">
            <a:extLst>
              <a:ext uri="{FF2B5EF4-FFF2-40B4-BE49-F238E27FC236}">
                <a16:creationId xmlns:a16="http://schemas.microsoft.com/office/drawing/2014/main" id="{0FBF2208-DC93-BE02-7DEA-7DAE9CF0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222500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以</a:t>
            </a:r>
            <a:r>
              <a:rPr lang="zh-CN" altLang="en-US">
                <a:latin typeface="黑体" panose="02010609060101010101" pitchFamily="49" charset="-122"/>
              </a:rPr>
              <a:t>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黑体" panose="02010609060101010101" pitchFamily="49" charset="-122"/>
              </a:rPr>
              <a:t>得到了二元、三元线性方程组的很好</a:t>
            </a:r>
            <a:r>
              <a:rPr lang="zh-CN" altLang="en-US"/>
              <a:t>记忆的求解</a:t>
            </a:r>
          </a:p>
        </p:txBody>
      </p:sp>
      <p:sp>
        <p:nvSpPr>
          <p:cNvPr id="2088" name="Rectangle 40">
            <a:extLst>
              <a:ext uri="{FF2B5EF4-FFF2-40B4-BE49-F238E27FC236}">
                <a16:creationId xmlns:a16="http://schemas.microsoft.com/office/drawing/2014/main" id="{7AB3D30D-3083-7B32-D2E0-946053A9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984500"/>
            <a:ext cx="133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公</a:t>
            </a:r>
            <a:r>
              <a:rPr lang="zh-CN" altLang="en-US">
                <a:latin typeface="黑体" panose="02010609060101010101" pitchFamily="49" charset="-122"/>
              </a:rPr>
              <a:t>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89" name="Rectangle 41">
            <a:extLst>
              <a:ext uri="{FF2B5EF4-FFF2-40B4-BE49-F238E27FC236}">
                <a16:creationId xmlns:a16="http://schemas.microsoft.com/office/drawing/2014/main" id="{B0DE9628-7DEC-6DB7-11A4-C74AF617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998788"/>
            <a:ext cx="795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定义了 </a:t>
            </a:r>
            <a:r>
              <a:rPr lang="en-US" altLang="zh-CN" b="0" i="1"/>
              <a:t>n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阶行列式以后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对于</a:t>
            </a:r>
            <a:r>
              <a:rPr lang="zh-CN" altLang="en-US"/>
              <a:t>含有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个未知数 </a:t>
            </a:r>
            <a:r>
              <a:rPr lang="en-US" altLang="zh-CN" b="0" i="1"/>
              <a:t>n</a:t>
            </a:r>
            <a:endParaRPr lang="en-US" altLang="zh-CN"/>
          </a:p>
        </p:txBody>
      </p:sp>
      <p:sp>
        <p:nvSpPr>
          <p:cNvPr id="2090" name="Rectangle 42">
            <a:extLst>
              <a:ext uri="{FF2B5EF4-FFF2-40B4-BE49-F238E27FC236}">
                <a16:creationId xmlns:a16="http://schemas.microsoft.com/office/drawing/2014/main" id="{F2BE6E9A-F4C9-4EC1-75C3-E0A5C444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732213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个</a:t>
            </a:r>
            <a:r>
              <a:rPr lang="zh-CN" altLang="en-US">
                <a:latin typeface="黑体" panose="02010609060101010101" pitchFamily="49" charset="-122"/>
              </a:rPr>
              <a:t>方程的线性方程组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也有</a:t>
            </a:r>
            <a:r>
              <a:rPr lang="zh-CN" altLang="en-US"/>
              <a:t>类似的求解公式</a:t>
            </a:r>
            <a:r>
              <a:rPr lang="en-US" altLang="zh-CN"/>
              <a:t>——</a:t>
            </a:r>
            <a:r>
              <a:rPr lang="zh-CN" altLang="en-US"/>
              <a:t>克拉默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uild="p" autoUpdateAnimBg="0" advAuto="0"/>
      <p:bldP spid="2086" grpId="0" build="p" autoUpdateAnimBg="0"/>
      <p:bldP spid="2087" grpId="0" build="p" autoUpdateAnimBg="0" advAuto="0"/>
      <p:bldP spid="2088" grpId="0" build="p" autoUpdateAnimBg="0" advAuto="0"/>
      <p:bldP spid="2089" grpId="0" build="p" autoUpdateAnimBg="0"/>
      <p:bldP spid="209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>
            <a:extLst>
              <a:ext uri="{FF2B5EF4-FFF2-40B4-BE49-F238E27FC236}">
                <a16:creationId xmlns:a16="http://schemas.microsoft.com/office/drawing/2014/main" id="{4044C49A-FDCE-02F3-ABD4-A2E24A0FD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697038"/>
            <a:ext cx="5859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克拉默法则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如果线性方程组</a:t>
            </a:r>
            <a:endParaRPr lang="zh-CN" altLang="en-US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571D7360-4E3E-2FF3-316E-B2E51400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661025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的系数行列式不等于零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即</a:t>
            </a:r>
            <a:endParaRPr lang="zh-CN" altLang="en-US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grpSp>
        <p:nvGrpSpPr>
          <p:cNvPr id="3113" name="Group 41">
            <a:extLst>
              <a:ext uri="{FF2B5EF4-FFF2-40B4-BE49-F238E27FC236}">
                <a16:creationId xmlns:a16="http://schemas.microsoft.com/office/drawing/2014/main" id="{C458D589-AEF3-A225-EC7B-61BA1BD86DF5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425700"/>
            <a:ext cx="7656512" cy="3060700"/>
            <a:chOff x="649" y="1528"/>
            <a:chExt cx="4823" cy="1928"/>
          </a:xfrm>
        </p:grpSpPr>
        <p:graphicFrame>
          <p:nvGraphicFramePr>
            <p:cNvPr id="3079" name="Object 7">
              <a:extLst>
                <a:ext uri="{FF2B5EF4-FFF2-40B4-BE49-F238E27FC236}">
                  <a16:creationId xmlns:a16="http://schemas.microsoft.com/office/drawing/2014/main" id="{21F8FEC5-C108-6804-AE42-0400713C63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" y="1528"/>
            <a:ext cx="3885" cy="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42920" imgH="939600" progId="Equation.3">
                    <p:embed/>
                  </p:oleObj>
                </mc:Choice>
                <mc:Fallback>
                  <p:oleObj name="Equation" r:id="rId2" imgW="1942920" imgH="939600" progId="Equation.3">
                    <p:embed/>
                    <p:pic>
                      <p:nvPicPr>
                        <p:cNvPr id="3079" name="Object 7">
                          <a:extLst>
                            <a:ext uri="{FF2B5EF4-FFF2-40B4-BE49-F238E27FC236}">
                              <a16:creationId xmlns:a16="http://schemas.microsoft.com/office/drawing/2014/main" id="{21F8FEC5-C108-6804-AE42-0400713C63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1528"/>
                          <a:ext cx="3885" cy="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9">
              <a:extLst>
                <a:ext uri="{FF2B5EF4-FFF2-40B4-BE49-F238E27FC236}">
                  <a16:creationId xmlns:a16="http://schemas.microsoft.com/office/drawing/2014/main" id="{806C9186-049E-DE31-A867-369EE7F5F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  </a:t>
              </a:r>
              <a:r>
                <a:rPr lang="en-US" altLang="zh-CN">
                  <a:solidFill>
                    <a:srgbClr val="006600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</p:grpSp>
      <p:sp>
        <p:nvSpPr>
          <p:cNvPr id="3111" name="Text Box 39">
            <a:extLst>
              <a:ext uri="{FF2B5EF4-FFF2-40B4-BE49-F238E27FC236}">
                <a16:creationId xmlns:a16="http://schemas.microsoft.com/office/drawing/2014/main" id="{D871ECE8-88BF-61E3-2C66-AAB690B71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765175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一、克拉默法则</a:t>
            </a: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autoUpdateAnimBg="0"/>
      <p:bldP spid="3080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Rectangle 37">
            <a:extLst>
              <a:ext uri="{FF2B5EF4-FFF2-40B4-BE49-F238E27FC236}">
                <a16:creationId xmlns:a16="http://schemas.microsoft.com/office/drawing/2014/main" id="{E279771D-A5A3-B89C-D87E-4EB2F522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49788"/>
            <a:ext cx="7010400" cy="1371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28650265-48A4-F027-1845-771D18CDE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687388"/>
          <a:ext cx="626268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939600" progId="Equation.3">
                  <p:embed/>
                </p:oleObj>
              </mc:Choice>
              <mc:Fallback>
                <p:oleObj name="Equation" r:id="rId2" imgW="1777680" imgH="939600" progId="Equation.3">
                  <p:embed/>
                  <p:pic>
                    <p:nvPicPr>
                      <p:cNvPr id="4102" name="Object 6">
                        <a:extLst>
                          <a:ext uri="{FF2B5EF4-FFF2-40B4-BE49-F238E27FC236}">
                            <a16:creationId xmlns:a16="http://schemas.microsoft.com/office/drawing/2014/main" id="{28650265-48A4-F027-1845-771D18CDE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687388"/>
                        <a:ext cx="626268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>
            <a:extLst>
              <a:ext uri="{FF2B5EF4-FFF2-40B4-BE49-F238E27FC236}">
                <a16:creationId xmlns:a16="http://schemas.microsoft.com/office/drawing/2014/main" id="{F4093E78-B8B9-A3F5-9D9A-A9CD971E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87788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那么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方程组</a:t>
            </a:r>
            <a:r>
              <a:rPr lang="en-US" altLang="zh-CN">
                <a:solidFill>
                  <a:srgbClr val="006600"/>
                </a:solidFill>
                <a:ea typeface="宋体" panose="02010600030101010101" pitchFamily="2" charset="-122"/>
              </a:rPr>
              <a:t>(1)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有唯一解</a:t>
            </a:r>
          </a:p>
        </p:txBody>
      </p:sp>
      <p:grpSp>
        <p:nvGrpSpPr>
          <p:cNvPr id="4132" name="Group 36">
            <a:extLst>
              <a:ext uri="{FF2B5EF4-FFF2-40B4-BE49-F238E27FC236}">
                <a16:creationId xmlns:a16="http://schemas.microsoft.com/office/drawing/2014/main" id="{20F88BA1-380A-CA7E-9297-6BF0D234DE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649788"/>
            <a:ext cx="7010400" cy="1371600"/>
            <a:chOff x="768" y="2544"/>
            <a:chExt cx="4416" cy="864"/>
          </a:xfrm>
        </p:grpSpPr>
        <p:sp>
          <p:nvSpPr>
            <p:cNvPr id="4131" name="Rectangle 35">
              <a:extLst>
                <a:ext uri="{FF2B5EF4-FFF2-40B4-BE49-F238E27FC236}">
                  <a16:creationId xmlns:a16="http://schemas.microsoft.com/office/drawing/2014/main" id="{0951E726-FC09-A1EE-271B-D9C9C3AE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4416" cy="864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30" name="Group 34">
              <a:extLst>
                <a:ext uri="{FF2B5EF4-FFF2-40B4-BE49-F238E27FC236}">
                  <a16:creationId xmlns:a16="http://schemas.microsoft.com/office/drawing/2014/main" id="{445125EE-1C6C-C410-0583-C7F6E902E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592"/>
              <a:ext cx="4079" cy="726"/>
              <a:chOff x="973" y="2544"/>
              <a:chExt cx="4079" cy="726"/>
            </a:xfrm>
          </p:grpSpPr>
          <p:graphicFrame>
            <p:nvGraphicFramePr>
              <p:cNvPr id="4106" name="Object 10">
                <a:extLst>
                  <a:ext uri="{FF2B5EF4-FFF2-40B4-BE49-F238E27FC236}">
                    <a16:creationId xmlns:a16="http://schemas.microsoft.com/office/drawing/2014/main" id="{67DEA9CB-E731-99F0-4BA6-D77EFA4CF8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3" y="2544"/>
              <a:ext cx="1078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583920" imgH="393480" progId="Equation.3">
                      <p:embed/>
                    </p:oleObj>
                  </mc:Choice>
                  <mc:Fallback>
                    <p:oleObj name="公式" r:id="rId4" imgW="583920" imgH="393480" progId="Equation.3">
                      <p:embed/>
                      <p:pic>
                        <p:nvPicPr>
                          <p:cNvPr id="4106" name="Object 10">
                            <a:extLst>
                              <a:ext uri="{FF2B5EF4-FFF2-40B4-BE49-F238E27FC236}">
                                <a16:creationId xmlns:a16="http://schemas.microsoft.com/office/drawing/2014/main" id="{67DEA9CB-E731-99F0-4BA6-D77EFA4CF88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3" y="2544"/>
                            <a:ext cx="1078" cy="7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CC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11">
                <a:extLst>
                  <a:ext uri="{FF2B5EF4-FFF2-40B4-BE49-F238E27FC236}">
                    <a16:creationId xmlns:a16="http://schemas.microsoft.com/office/drawing/2014/main" id="{30DC70B4-27C8-404F-8676-01D9B77A24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5" y="2544"/>
              <a:ext cx="1479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799920" imgH="393480" progId="Equation.3">
                      <p:embed/>
                    </p:oleObj>
                  </mc:Choice>
                  <mc:Fallback>
                    <p:oleObj name="公式" r:id="rId6" imgW="799920" imgH="393480" progId="Equation.3">
                      <p:embed/>
                      <p:pic>
                        <p:nvPicPr>
                          <p:cNvPr id="4107" name="Object 11">
                            <a:extLst>
                              <a:ext uri="{FF2B5EF4-FFF2-40B4-BE49-F238E27FC236}">
                                <a16:creationId xmlns:a16="http://schemas.microsoft.com/office/drawing/2014/main" id="{30DC70B4-27C8-404F-8676-01D9B77A24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" y="2544"/>
                            <a:ext cx="1479" cy="7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CC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12">
                <a:extLst>
                  <a:ext uri="{FF2B5EF4-FFF2-40B4-BE49-F238E27FC236}">
                    <a16:creationId xmlns:a16="http://schemas.microsoft.com/office/drawing/2014/main" id="{18A58167-FE7E-AEEA-5254-46334E98B6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25" y="2544"/>
              <a:ext cx="1127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609480" imgH="393480" progId="Equation.3">
                      <p:embed/>
                    </p:oleObj>
                  </mc:Choice>
                  <mc:Fallback>
                    <p:oleObj name="公式" r:id="rId8" imgW="609480" imgH="393480" progId="Equation.3">
                      <p:embed/>
                      <p:pic>
                        <p:nvPicPr>
                          <p:cNvPr id="4108" name="Object 12">
                            <a:extLst>
                              <a:ext uri="{FF2B5EF4-FFF2-40B4-BE49-F238E27FC236}">
                                <a16:creationId xmlns:a16="http://schemas.microsoft.com/office/drawing/2014/main" id="{18A58167-FE7E-AEEA-5254-46334E98B6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5" y="2544"/>
                            <a:ext cx="1127" cy="7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CC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Rectangle 27">
            <a:extLst>
              <a:ext uri="{FF2B5EF4-FFF2-40B4-BE49-F238E27FC236}">
                <a16:creationId xmlns:a16="http://schemas.microsoft.com/office/drawing/2014/main" id="{63DF153C-FA35-6ECD-336B-50695199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7848600" cy="2438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F0F66F93-28AF-4966-B70A-1E52961D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3048000"/>
            <a:ext cx="7848600" cy="2438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A1ABA4ED-222F-D5D0-2C42-A4E4C4C35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048000"/>
          <a:ext cx="7810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736560" progId="Equation.3">
                  <p:embed/>
                </p:oleObj>
              </mc:Choice>
              <mc:Fallback>
                <p:oleObj name="Equation" r:id="rId2" imgW="2603160" imgH="736560" progId="Equation.3">
                  <p:embed/>
                  <p:pic>
                    <p:nvPicPr>
                      <p:cNvPr id="5127" name="Object 7">
                        <a:extLst>
                          <a:ext uri="{FF2B5EF4-FFF2-40B4-BE49-F238E27FC236}">
                            <a16:creationId xmlns:a16="http://schemas.microsoft.com/office/drawing/2014/main" id="{A1ABA4ED-222F-D5D0-2C42-A4E4C4C35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048000"/>
                        <a:ext cx="7810500" cy="24384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Rectangle 37">
            <a:extLst>
              <a:ext uri="{FF2B5EF4-FFF2-40B4-BE49-F238E27FC236}">
                <a16:creationId xmlns:a16="http://schemas.microsoft.com/office/drawing/2014/main" id="{FC4FFDA6-5D30-9E58-B696-7AD124CA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723900"/>
            <a:ext cx="901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其中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= </a:t>
            </a:r>
            <a:r>
              <a:rPr lang="en-US" altLang="zh-CN" b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是系数行列式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中第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列的</a:t>
            </a:r>
          </a:p>
        </p:txBody>
      </p:sp>
      <p:sp>
        <p:nvSpPr>
          <p:cNvPr id="5158" name="Rectangle 38">
            <a:extLst>
              <a:ext uri="{FF2B5EF4-FFF2-40B4-BE49-F238E27FC236}">
                <a16:creationId xmlns:a16="http://schemas.microsoft.com/office/drawing/2014/main" id="{743DD6B5-98C0-9271-8C52-11912973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500188"/>
            <a:ext cx="901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元素用方程组右端的常数项代替后所得到的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阶行列</a:t>
            </a:r>
          </a:p>
        </p:txBody>
      </p:sp>
      <p:sp>
        <p:nvSpPr>
          <p:cNvPr id="5159" name="Rectangle 39">
            <a:extLst>
              <a:ext uri="{FF2B5EF4-FFF2-40B4-BE49-F238E27FC236}">
                <a16:creationId xmlns:a16="http://schemas.microsoft.com/office/drawing/2014/main" id="{B1607245-6041-ADFC-20DB-FA5C2CB1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2262188"/>
            <a:ext cx="276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式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即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 build="p" autoUpdateAnimBg="0"/>
      <p:bldP spid="5158" grpId="0" build="p" autoUpdateAnimBg="0" advAuto="0"/>
      <p:bldP spid="515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61246CF-0B10-382B-F44B-FF0BB416A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74550"/>
              </p:ext>
            </p:extLst>
          </p:nvPr>
        </p:nvGraphicFramePr>
        <p:xfrm>
          <a:off x="179512" y="764704"/>
          <a:ext cx="936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3442281" imgH="2581829" progId="PowerPoint.Show.8">
                  <p:embed/>
                </p:oleObj>
              </mc:Choice>
              <mc:Fallback>
                <p:oleObj name="Presentation" r:id="rId2" imgW="3442281" imgH="2581829" progId="PowerPoint.Show.8">
                  <p:embed/>
                  <p:pic>
                    <p:nvPicPr>
                      <p:cNvPr id="5165" name="Object 4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228A126F-BE79-97A7-F7AE-05085B8A4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12964" t="10092" r="76811" b="81505"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936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6DB6FED-1FB9-6F71-75F5-5FD1410F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21972"/>
            <a:ext cx="7272808" cy="52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B13A26CB-FE6B-8022-B54E-571CDBAB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81121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en-US" altLang="zh-CN" dirty="0"/>
              <a:t>    </a:t>
            </a:r>
            <a:r>
              <a:rPr lang="zh-CN" altLang="en-US" dirty="0"/>
              <a:t>解线性方程组</a:t>
            </a:r>
          </a:p>
        </p:txBody>
      </p:sp>
      <p:sp>
        <p:nvSpPr>
          <p:cNvPr id="22532" name="Rectangle 4">
            <a:hlinkClick r:id="rId2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ABD39A5-4CD5-D5EA-2CB2-DC335041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316412"/>
            <a:ext cx="59213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</a:p>
        </p:txBody>
      </p:sp>
      <p:sp useBgFill="1">
        <p:nvSpPr>
          <p:cNvPr id="22537" name="Text Box 9">
            <a:hlinkClick r:id="rId3" action="ppaction://hlinkpres?slideindex=1&amp;slidetitle=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FD1C2F9-8440-3F7B-21FE-B03C3D6A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346575"/>
            <a:ext cx="2087562" cy="5191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克拉默法则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EAC673-7940-6DE1-996F-EFA7133D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766067"/>
            <a:ext cx="3797815" cy="2166989"/>
          </a:xfrm>
          <a:prstGeom prst="rect">
            <a:avLst/>
          </a:prstGeom>
        </p:spPr>
      </p:pic>
      <p:pic>
        <p:nvPicPr>
          <p:cNvPr id="3" name="Picture 41">
            <a:extLst>
              <a:ext uri="{FF2B5EF4-FFF2-40B4-BE49-F238E27FC236}">
                <a16:creationId xmlns:a16="http://schemas.microsoft.com/office/drawing/2014/main" id="{622FEAE9-3118-EC57-CC3F-4F5CC5FC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37112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506</TotalTime>
  <Words>153</Words>
  <Application>Microsoft Office PowerPoint</Application>
  <PresentationFormat>全屏显示(4:3)</PresentationFormat>
  <Paragraphs>28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Equation</vt:lpstr>
      <vt:lpstr>公式</vt:lpstr>
      <vt:lpstr>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78</cp:revision>
  <dcterms:created xsi:type="dcterms:W3CDTF">2007-02-06T02:29:02Z</dcterms:created>
  <dcterms:modified xsi:type="dcterms:W3CDTF">2022-10-16T07:12:08Z</dcterms:modified>
</cp:coreProperties>
</file>