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29"/>
  </p:notesMasterIdLst>
  <p:sldIdLst>
    <p:sldId id="1300" r:id="rId3"/>
    <p:sldId id="286" r:id="rId4"/>
    <p:sldId id="274" r:id="rId5"/>
    <p:sldId id="256" r:id="rId6"/>
    <p:sldId id="257" r:id="rId7"/>
    <p:sldId id="258" r:id="rId8"/>
    <p:sldId id="259" r:id="rId9"/>
    <p:sldId id="275" r:id="rId10"/>
    <p:sldId id="260" r:id="rId11"/>
    <p:sldId id="261" r:id="rId12"/>
    <p:sldId id="262" r:id="rId13"/>
    <p:sldId id="263" r:id="rId14"/>
    <p:sldId id="264" r:id="rId15"/>
    <p:sldId id="268" r:id="rId16"/>
    <p:sldId id="269" r:id="rId17"/>
    <p:sldId id="270" r:id="rId18"/>
    <p:sldId id="271" r:id="rId19"/>
    <p:sldId id="276" r:id="rId20"/>
    <p:sldId id="278" r:id="rId21"/>
    <p:sldId id="279" r:id="rId22"/>
    <p:sldId id="277" r:id="rId23"/>
    <p:sldId id="288" r:id="rId24"/>
    <p:sldId id="282" r:id="rId25"/>
    <p:sldId id="283" r:id="rId26"/>
    <p:sldId id="289" r:id="rId27"/>
    <p:sldId id="1303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68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2.5 </a:t>
            </a:r>
            <a:r>
              <a:rPr kumimoji="0" lang="zh-CN" altLang="en-US" sz="2800" b="0" dirty="0"/>
              <a:t>矩阵分块法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/24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线性代数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4" name="Group 26">
            <a:extLst>
              <a:ext uri="{FF2B5EF4-FFF2-40B4-BE49-F238E27FC236}">
                <a16:creationId xmlns:a16="http://schemas.microsoft.com/office/drawing/2014/main" id="{654F4E5E-3722-B85E-D3C0-FE998D51DAE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89075"/>
            <a:ext cx="7086600" cy="2286000"/>
            <a:chOff x="932" y="2688"/>
            <a:chExt cx="4540" cy="1488"/>
          </a:xfrm>
        </p:grpSpPr>
        <p:graphicFrame>
          <p:nvGraphicFramePr>
            <p:cNvPr id="7181" name="Object 13">
              <a:extLst>
                <a:ext uri="{FF2B5EF4-FFF2-40B4-BE49-F238E27FC236}">
                  <a16:creationId xmlns:a16="http://schemas.microsoft.com/office/drawing/2014/main" id="{35EBEA81-D3C4-BBB5-ADD0-E55E2E904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2" y="2688"/>
            <a:ext cx="242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58640" imgH="711000" progId="Equation.3">
                    <p:embed/>
                  </p:oleObj>
                </mc:Choice>
                <mc:Fallback>
                  <p:oleObj name="公式" r:id="rId2" imgW="1358640" imgH="711000" progId="Equation.3">
                    <p:embed/>
                    <p:pic>
                      <p:nvPicPr>
                        <p:cNvPr id="7181" name="Object 13">
                          <a:extLst>
                            <a:ext uri="{FF2B5EF4-FFF2-40B4-BE49-F238E27FC236}">
                              <a16:creationId xmlns:a16="http://schemas.microsoft.com/office/drawing/2014/main" id="{35EBEA81-D3C4-BBB5-ADD0-E55E2E904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688"/>
                          <a:ext cx="242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DB6F9F2A-807C-CB29-54C0-5157832AD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201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ym typeface="Symbol" panose="05050102010706020507" pitchFamily="18" charset="2"/>
                </a:rPr>
                <a:t></a:t>
              </a:r>
              <a:r>
                <a:rPr lang="en-US" altLang="zh-CN" i="1">
                  <a:sym typeface="Symbol" panose="05050102010706020507" pitchFamily="18" charset="2"/>
                </a:rPr>
                <a:t> </a:t>
              </a:r>
              <a:r>
                <a:rPr lang="zh-CN" altLang="en-US">
                  <a:sym typeface="Symbol" panose="05050102010706020507" pitchFamily="18" charset="2"/>
                </a:rPr>
                <a:t>为常数</a:t>
              </a:r>
              <a:r>
                <a:rPr lang="en-US" altLang="zh-CN">
                  <a:sym typeface="Symbol" panose="05050102010706020507" pitchFamily="18" charset="2"/>
                </a:rPr>
                <a:t>, </a:t>
              </a:r>
              <a:r>
                <a:rPr lang="zh-CN" altLang="en-US">
                  <a:sym typeface="Symbol" panose="05050102010706020507" pitchFamily="18" charset="2"/>
                </a:rPr>
                <a:t>那么</a:t>
              </a:r>
              <a:endParaRPr lang="zh-CN" altLang="en-US"/>
            </a:p>
          </p:txBody>
        </p:sp>
      </p:grpSp>
      <p:sp>
        <p:nvSpPr>
          <p:cNvPr id="7204" name="Rectangle 36">
            <a:extLst>
              <a:ext uri="{FF2B5EF4-FFF2-40B4-BE49-F238E27FC236}">
                <a16:creationId xmlns:a16="http://schemas.microsoft.com/office/drawing/2014/main" id="{C1A62128-2BB1-11E0-903A-D510CADE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76517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数乘运算</a:t>
            </a:r>
          </a:p>
        </p:txBody>
      </p:sp>
      <p:sp>
        <p:nvSpPr>
          <p:cNvPr id="7205" name="Rectangle 37">
            <a:extLst>
              <a:ext uri="{FF2B5EF4-FFF2-40B4-BE49-F238E27FC236}">
                <a16:creationId xmlns:a16="http://schemas.microsoft.com/office/drawing/2014/main" id="{843EB492-A32F-FD10-0AB5-0091CA4F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23241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7207" name="Object 39">
            <a:extLst>
              <a:ext uri="{FF2B5EF4-FFF2-40B4-BE49-F238E27FC236}">
                <a16:creationId xmlns:a16="http://schemas.microsoft.com/office/drawing/2014/main" id="{8D2AEF7C-2341-BBC9-3085-43806CECA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027488"/>
          <a:ext cx="54213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711000" progId="Equation.3">
                  <p:embed/>
                </p:oleObj>
              </mc:Choice>
              <mc:Fallback>
                <p:oleObj name="Equation" r:id="rId4" imgW="1498320" imgH="711000" progId="Equation.3">
                  <p:embed/>
                  <p:pic>
                    <p:nvPicPr>
                      <p:cNvPr id="7207" name="Object 39">
                        <a:extLst>
                          <a:ext uri="{FF2B5EF4-FFF2-40B4-BE49-F238E27FC236}">
                            <a16:creationId xmlns:a16="http://schemas.microsoft.com/office/drawing/2014/main" id="{8D2AEF7C-2341-BBC9-3085-43806CECA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27488"/>
                        <a:ext cx="54213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4" grpId="0" build="p" autoUpdateAnimBg="0"/>
      <p:bldP spid="72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4A6F6823-B2F3-7037-42F6-F726CB53F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2289175"/>
          <a:ext cx="74072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16120" imgH="711000" progId="Equation.3">
                  <p:embed/>
                </p:oleObj>
              </mc:Choice>
              <mc:Fallback>
                <p:oleObj name="公式" r:id="rId2" imgW="2616120" imgH="711000" progId="Equation.3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4A6F6823-B2F3-7037-42F6-F726CB53F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89175"/>
                        <a:ext cx="74072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Rectangle 34">
            <a:extLst>
              <a:ext uri="{FF2B5EF4-FFF2-40B4-BE49-F238E27FC236}">
                <a16:creationId xmlns:a16="http://schemas.microsoft.com/office/drawing/2014/main" id="{5643F739-B975-7483-4362-49885759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765175"/>
            <a:ext cx="4541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分块矩阵的乘法运算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47D70E71-B088-C30D-B9D6-EAC6D268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6033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 b="0" i="1"/>
              <a:t>m</a:t>
            </a:r>
            <a:r>
              <a:rPr lang="en-US" altLang="zh-CN" sz="2400"/>
              <a:t>×</a:t>
            </a:r>
            <a:r>
              <a:rPr lang="en-US" altLang="zh-CN" b="0" i="1"/>
              <a:t>l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为</a:t>
            </a:r>
            <a:r>
              <a:rPr lang="zh-CN" altLang="en-US" i="1"/>
              <a:t> </a:t>
            </a:r>
            <a:r>
              <a:rPr lang="en-US" altLang="zh-CN" b="0" i="1"/>
              <a:t>l</a:t>
            </a:r>
            <a:r>
              <a:rPr lang="en-US" altLang="zh-CN" sz="2400"/>
              <a:t>×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zh-CN" altLang="en-US"/>
              <a:t>分块成</a:t>
            </a:r>
          </a:p>
        </p:txBody>
      </p:sp>
      <p:sp>
        <p:nvSpPr>
          <p:cNvPr id="8229" name="Rectangle 37">
            <a:extLst>
              <a:ext uri="{FF2B5EF4-FFF2-40B4-BE49-F238E27FC236}">
                <a16:creationId xmlns:a16="http://schemas.microsoft.com/office/drawing/2014/main" id="{91762D5D-BD27-B8AA-2BFC-FDF28799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5926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en-US" altLang="zh-CN" i="1"/>
              <a:t>A</a:t>
            </a:r>
            <a:r>
              <a:rPr lang="en-US" altLang="zh-CN" b="0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i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it</a:t>
            </a:r>
            <a:r>
              <a:rPr lang="en-US" altLang="zh-CN"/>
              <a:t> </a:t>
            </a:r>
            <a:r>
              <a:rPr lang="zh-CN" altLang="en-US"/>
              <a:t>的列数分别等于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 b="0" i="1" baseline="-25000"/>
              <a:t>j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 b="0" i="1" baseline="-25000"/>
              <a:t>j</a:t>
            </a:r>
            <a:r>
              <a:rPr lang="en-US" altLang="zh-CN"/>
              <a:t> , ···, </a:t>
            </a:r>
            <a:r>
              <a:rPr lang="en-US" altLang="zh-CN" i="1"/>
              <a:t>B</a:t>
            </a:r>
            <a:r>
              <a:rPr lang="en-US" altLang="zh-CN" b="0" i="1" baseline="-25000"/>
              <a:t>tj</a:t>
            </a:r>
            <a:r>
              <a:rPr lang="en-US" altLang="zh-CN" i="1"/>
              <a:t> </a:t>
            </a:r>
            <a:r>
              <a:rPr lang="zh-CN" altLang="en-US"/>
              <a:t>的</a:t>
            </a:r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5ACD6CEF-1E19-BC46-8093-60F39C20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30066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行数</a:t>
            </a:r>
            <a:r>
              <a:rPr lang="en-US" altLang="zh-CN"/>
              <a:t>, </a:t>
            </a:r>
            <a:r>
              <a:rPr lang="zh-CN" altLang="en-US"/>
              <a:t>那么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6" grpId="0" build="p" autoUpdateAnimBg="0"/>
      <p:bldP spid="8227" grpId="0" build="p" autoUpdateAnimBg="0"/>
      <p:bldP spid="8229" grpId="0" build="p" autoUpdateAnimBg="0"/>
      <p:bldP spid="8230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DF8673D8-4592-2D94-A082-73213F51E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1484313"/>
          <a:ext cx="596106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400" imgH="711000" progId="Equation.3">
                  <p:embed/>
                </p:oleObj>
              </mc:Choice>
              <mc:Fallback>
                <p:oleObj name="公式" r:id="rId2" imgW="1409400" imgH="71100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DF8673D8-4592-2D94-A082-73213F51E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1484313"/>
                        <a:ext cx="5961062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CFB3187E-B1DE-9432-F35D-BB778DC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2195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59AEA822-2DCE-0195-0ED2-B41532EE6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3914775"/>
          <a:ext cx="6718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23800" imgH="431640" progId="Equation.3">
                  <p:embed/>
                </p:oleObj>
              </mc:Choice>
              <mc:Fallback>
                <p:oleObj name="公式" r:id="rId4" imgW="2323800" imgH="431640" progId="Equation.3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59AEA822-2DCE-0195-0ED2-B41532EE6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914775"/>
                        <a:ext cx="67183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10">
            <a:extLst>
              <a:ext uri="{FF2B5EF4-FFF2-40B4-BE49-F238E27FC236}">
                <a16:creationId xmlns:a16="http://schemas.microsoft.com/office/drawing/2014/main" id="{DD2DF869-5CE6-DFB8-95FB-2CB0ADF0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03263"/>
            <a:ext cx="208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FC7C4759-8718-08F4-FD7A-7050F1366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1541463"/>
          <a:ext cx="7399337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68400" imgH="914400" progId="Equation.3">
                  <p:embed/>
                </p:oleObj>
              </mc:Choice>
              <mc:Fallback>
                <p:oleObj name="公式" r:id="rId2" imgW="2768400" imgH="914400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FC7C4759-8718-08F4-FD7A-7050F1366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541463"/>
                        <a:ext cx="7399337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Rectangle 32">
            <a:extLst>
              <a:ext uri="{FF2B5EF4-FFF2-40B4-BE49-F238E27FC236}">
                <a16:creationId xmlns:a16="http://schemas.microsoft.com/office/drawing/2014/main" id="{0DA134F1-81FF-8EEB-4004-309BD240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240213"/>
            <a:ext cx="2435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求</a:t>
            </a:r>
            <a:r>
              <a:rPr lang="zh-CN" altLang="en-US" i="1" dirty="0"/>
              <a:t> </a:t>
            </a:r>
            <a:r>
              <a:rPr lang="en-US" altLang="zh-CN" i="1" dirty="0"/>
              <a:t>AB</a:t>
            </a:r>
            <a:r>
              <a:rPr lang="en-US" altLang="zh-CN" dirty="0"/>
              <a:t>.  P48</a:t>
            </a:r>
          </a:p>
        </p:txBody>
      </p:sp>
      <p:graphicFrame>
        <p:nvGraphicFramePr>
          <p:cNvPr id="10273" name="Object 3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24954B9-99F7-B085-9B52-3084DA51D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1332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10273" name="Object 3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A24954B9-99F7-B085-9B52-3084DA51D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64" t="73108" r="85434" b="18491"/>
                      <a:stretch>
                        <a:fillRect/>
                      </a:stretch>
                    </p:blipFill>
                    <p:spPr bwMode="auto">
                      <a:xfrm>
                        <a:off x="755650" y="501332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4" name="Picture 34">
            <a:extLst>
              <a:ext uri="{FF2B5EF4-FFF2-40B4-BE49-F238E27FC236}">
                <a16:creationId xmlns:a16="http://schemas.microsoft.com/office/drawing/2014/main" id="{1AFCC294-5A7A-7D07-960F-49F2F662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9588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>
            <a:extLst>
              <a:ext uri="{FF2B5EF4-FFF2-40B4-BE49-F238E27FC236}">
                <a16:creationId xmlns:a16="http://schemas.microsoft.com/office/drawing/2014/main" id="{191232EA-B6EE-0A66-6C4B-19CABA3A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47713"/>
            <a:ext cx="416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分块矩阵的转置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1ED0BB15-759F-7ED7-2441-0283D218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3034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679A9620-6A18-1534-7F93-9CC7298EE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41463"/>
          <a:ext cx="38481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58640" imgH="711000" progId="Equation.3">
                  <p:embed/>
                </p:oleObj>
              </mc:Choice>
              <mc:Fallback>
                <p:oleObj name="公式" r:id="rId2" imgW="1358640" imgH="7110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id="{679A9620-6A18-1534-7F93-9CC7298EE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41463"/>
                        <a:ext cx="38481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>
            <a:extLst>
              <a:ext uri="{FF2B5EF4-FFF2-40B4-BE49-F238E27FC236}">
                <a16:creationId xmlns:a16="http://schemas.microsoft.com/office/drawing/2014/main" id="{20E5511C-4320-6A45-7FC3-F511141D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3034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4372" name="Object 36">
            <a:extLst>
              <a:ext uri="{FF2B5EF4-FFF2-40B4-BE49-F238E27FC236}">
                <a16:creationId xmlns:a16="http://schemas.microsoft.com/office/drawing/2014/main" id="{D8B8CF66-B259-8CE5-A98D-D1077641B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22725"/>
          <a:ext cx="4826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761760" progId="Equation.3">
                  <p:embed/>
                </p:oleObj>
              </mc:Choice>
              <mc:Fallback>
                <p:oleObj name="Equation" r:id="rId4" imgW="1498320" imgH="761760" progId="Equation.3">
                  <p:embed/>
                  <p:pic>
                    <p:nvPicPr>
                      <p:cNvPr id="14372" name="Object 36">
                        <a:extLst>
                          <a:ext uri="{FF2B5EF4-FFF2-40B4-BE49-F238E27FC236}">
                            <a16:creationId xmlns:a16="http://schemas.microsoft.com/office/drawing/2014/main" id="{D8B8CF66-B259-8CE5-A98D-D1077641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22725"/>
                        <a:ext cx="4826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build="p" autoUpdateAnimBg="0"/>
      <p:bldP spid="14347" grpId="0" build="p" autoUpdateAnimBg="0"/>
      <p:bldP spid="14352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3">
            <a:extLst>
              <a:ext uri="{FF2B5EF4-FFF2-40B4-BE49-F238E27FC236}">
                <a16:creationId xmlns:a16="http://schemas.microsoft.com/office/drawing/2014/main" id="{47EC27DD-D116-6351-A5B8-F4BB3BF4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2646363"/>
            <a:ext cx="4191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Rectangle 24">
            <a:extLst>
              <a:ext uri="{FF2B5EF4-FFF2-40B4-BE49-F238E27FC236}">
                <a16:creationId xmlns:a16="http://schemas.microsoft.com/office/drawing/2014/main" id="{97058FA1-F99D-B808-F20D-ED140653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2646363"/>
            <a:ext cx="4238625" cy="2438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AF8C9911-E3C0-9348-4864-65BCBA856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2646363"/>
          <a:ext cx="4240212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939600" progId="Equation.3">
                  <p:embed/>
                </p:oleObj>
              </mc:Choice>
              <mc:Fallback>
                <p:oleObj name="Equation" r:id="rId2" imgW="1485720" imgH="939600" progId="Equation.3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AF8C9911-E3C0-9348-4864-65BCBA856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646363"/>
                        <a:ext cx="4240212" cy="24288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Rectangle 34">
            <a:extLst>
              <a:ext uri="{FF2B5EF4-FFF2-40B4-BE49-F238E27FC236}">
                <a16:creationId xmlns:a16="http://schemas.microsoft.com/office/drawing/2014/main" id="{0B1CEC2C-8D09-96EC-2665-592A18C3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692150"/>
            <a:ext cx="314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分块对角矩阵</a:t>
            </a:r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3DBCA4A3-575C-BFCD-BEB1-7C0EB3FB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368425"/>
            <a:ext cx="841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 i="1"/>
              <a:t>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/>
              <a:t>, </a:t>
            </a:r>
            <a:r>
              <a:rPr lang="zh-CN" altLang="en-US"/>
              <a:t>若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的分块矩阵只有在主对角线上</a:t>
            </a: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7D2A5ABD-EE14-03C7-B69E-247CF723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978025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有非零子块</a:t>
            </a:r>
            <a:r>
              <a:rPr lang="en-US" altLang="zh-CN"/>
              <a:t>, </a:t>
            </a:r>
            <a:r>
              <a:rPr lang="zh-CN" altLang="en-US"/>
              <a:t>其余子块都为零矩阵</a:t>
            </a:r>
            <a:r>
              <a:rPr lang="en-US" altLang="zh-CN"/>
              <a:t>, </a:t>
            </a:r>
            <a:r>
              <a:rPr lang="zh-CN" altLang="en-US"/>
              <a:t>且非零子块都是方阵</a:t>
            </a:r>
            <a:r>
              <a:rPr lang="en-US" altLang="zh-CN"/>
              <a:t>, </a:t>
            </a:r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19603F21-67B7-720A-6C73-A7AFE76F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5925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5398" name="Rectangle 38">
            <a:extLst>
              <a:ext uri="{FF2B5EF4-FFF2-40B4-BE49-F238E27FC236}">
                <a16:creationId xmlns:a16="http://schemas.microsoft.com/office/drawing/2014/main" id="{7C1F81C9-DAA5-1696-6D47-772984F1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238750"/>
            <a:ext cx="9002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其中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en-US" altLang="zh-CN" b="0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 </a:t>
            </a:r>
            <a:r>
              <a:rPr lang="en-US" altLang="zh-CN" b="0" i="1" dirty="0" err="1"/>
              <a:t>i</a:t>
            </a:r>
            <a:r>
              <a:rPr lang="en-US" altLang="zh-CN" dirty="0"/>
              <a:t> = 1, 2,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, </a:t>
            </a:r>
            <a:r>
              <a:rPr lang="en-US" altLang="zh-CN" b="0" i="1" dirty="0"/>
              <a:t>s</a:t>
            </a:r>
            <a:r>
              <a:rPr lang="en-US" altLang="zh-CN" dirty="0"/>
              <a:t> ) </a:t>
            </a:r>
            <a:r>
              <a:rPr lang="zh-CN" altLang="en-US" dirty="0"/>
              <a:t>都是方阵</a:t>
            </a:r>
            <a:r>
              <a:rPr lang="en-US" altLang="zh-CN" dirty="0"/>
              <a:t>, </a:t>
            </a:r>
            <a:r>
              <a:rPr lang="zh-CN" altLang="en-US" dirty="0"/>
              <a:t>那么称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分块对角矩阵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build="p" autoUpdateAnimBg="0"/>
      <p:bldP spid="15395" grpId="0" build="p" autoUpdateAnimBg="0"/>
      <p:bldP spid="15396" grpId="0" build="p" autoUpdateAnimBg="0" advAuto="0"/>
      <p:bldP spid="15397" grpId="0" build="p" autoUpdateAnimBg="0" advAuto="0"/>
      <p:bldP spid="153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Rectangle 23">
            <a:extLst>
              <a:ext uri="{FF2B5EF4-FFF2-40B4-BE49-F238E27FC236}">
                <a16:creationId xmlns:a16="http://schemas.microsoft.com/office/drawing/2014/main" id="{4C1CC600-264E-6B9F-1C06-DF7B04CD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62325"/>
            <a:ext cx="54864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92C76145-2BF9-823F-589A-910D8AD1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62325"/>
            <a:ext cx="5486400" cy="2514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0C6CBE00-7283-6713-7505-4C484075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84772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分块对角矩阵的性质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/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A49E9281-FCAD-B86C-0E49-46C67205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447925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(2)</a:t>
            </a:r>
            <a:r>
              <a:rPr lang="en-US" altLang="zh-CN"/>
              <a:t>     </a:t>
            </a:r>
            <a:r>
              <a:rPr lang="zh-CN" altLang="en-US"/>
              <a:t>若 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 i="1"/>
              <a:t>A</a:t>
            </a:r>
            <a:r>
              <a:rPr lang="en-US" altLang="zh-CN" b="0" i="1" baseline="-25000"/>
              <a:t>i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 0 ( </a:t>
            </a:r>
            <a:r>
              <a:rPr lang="en-US" altLang="zh-CN" b="0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= 1, 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 b="0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) , </a:t>
            </a:r>
            <a:r>
              <a:rPr lang="zh-CN" altLang="en-US">
                <a:sym typeface="Symbol" panose="05050102010706020507" pitchFamily="18" charset="2"/>
              </a:rPr>
              <a:t>则 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 i="1"/>
              <a:t>A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 0,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31A74DAC-CAAA-BB1B-700D-4230DABD7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62325"/>
          <a:ext cx="54864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30320" imgH="965160" progId="Equation.3">
                  <p:embed/>
                </p:oleObj>
              </mc:Choice>
              <mc:Fallback>
                <p:oleObj name="公式" r:id="rId2" imgW="1930320" imgH="965160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31A74DAC-CAAA-BB1B-700D-4230DABD7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62325"/>
                        <a:ext cx="5486400" cy="2493963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Rectangle 34">
            <a:extLst>
              <a:ext uri="{FF2B5EF4-FFF2-40B4-BE49-F238E27FC236}">
                <a16:creationId xmlns:a16="http://schemas.microsoft.com/office/drawing/2014/main" id="{508C6B5C-0963-DCE4-F935-9779DD6D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624013"/>
            <a:ext cx="4973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(1)</a:t>
            </a:r>
            <a:r>
              <a:rPr lang="en-US" altLang="zh-CN"/>
              <a:t>     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 i="1"/>
              <a:t>A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/>
              <a:t> = 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latin typeface="黑体" panose="02010609060101010101" pitchFamily="49" charset="-122"/>
              </a:rPr>
              <a:t>| |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/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 i="1"/>
              <a:t>A</a:t>
            </a:r>
            <a:r>
              <a:rPr lang="en-US" altLang="zh-CN" b="0" i="1" baseline="-25000"/>
              <a:t>s</a:t>
            </a:r>
            <a:r>
              <a:rPr lang="en-US" altLang="zh-CN">
                <a:latin typeface="黑体" panose="02010609060101010101" pitchFamily="49" charset="-122"/>
              </a:rPr>
              <a:t>|</a:t>
            </a:r>
            <a:r>
              <a:rPr lang="en-US" altLang="zh-CN"/>
              <a:t> ;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 autoUpdateAnimBg="0"/>
      <p:bldP spid="16395" grpId="0" build="p" autoUpdateAnimBg="0"/>
      <p:bldP spid="164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>
            <a:extLst>
              <a:ext uri="{FF2B5EF4-FFF2-40B4-BE49-F238E27FC236}">
                <a16:creationId xmlns:a16="http://schemas.microsoft.com/office/drawing/2014/main" id="{39768A38-DB83-6D78-523E-D4AAC3FD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023938"/>
            <a:ext cx="1938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</a:p>
        </p:txBody>
      </p:sp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024AF52F-13B9-1C45-2B43-96DAF6926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642938"/>
          <a:ext cx="263525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1120" imgH="711000" progId="Equation.3">
                  <p:embed/>
                </p:oleObj>
              </mc:Choice>
              <mc:Fallback>
                <p:oleObj name="公式" r:id="rId2" imgW="1041120" imgH="71100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024AF52F-13B9-1C45-2B43-96DAF6926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42938"/>
                        <a:ext cx="263525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>
            <a:extLst>
              <a:ext uri="{FF2B5EF4-FFF2-40B4-BE49-F238E27FC236}">
                <a16:creationId xmlns:a16="http://schemas.microsoft.com/office/drawing/2014/main" id="{0790C90F-C2BA-70BC-A6AE-601B63A0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11001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 </a:t>
            </a:r>
            <a:r>
              <a:rPr lang="en-US" altLang="zh-CN" i="1"/>
              <a:t>A</a:t>
            </a:r>
            <a:r>
              <a:rPr lang="en-US" altLang="zh-CN" baseline="30000">
                <a:latin typeface="黑体" panose="02010609060101010101" pitchFamily="49" charset="-122"/>
              </a:rPr>
              <a:t>-</a:t>
            </a:r>
            <a:r>
              <a:rPr lang="en-US" altLang="zh-CN" baseline="30000"/>
              <a:t>1</a:t>
            </a:r>
            <a:r>
              <a:rPr lang="en-US" altLang="zh-CN"/>
              <a:t> .</a:t>
            </a:r>
          </a:p>
        </p:txBody>
      </p:sp>
      <p:graphicFrame>
        <p:nvGraphicFramePr>
          <p:cNvPr id="17453" name="Object 4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D15F93D-D0D9-6E10-1D47-61144C0E7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242093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17453" name="Object 4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D15F93D-D0D9-6E10-1D47-61144C0E7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62" t="40546" r="85834" b="52118"/>
                      <a:stretch>
                        <a:fillRect/>
                      </a:stretch>
                    </p:blipFill>
                    <p:spPr bwMode="auto">
                      <a:xfrm>
                        <a:off x="828675" y="2420938"/>
                        <a:ext cx="503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54" name="Picture 46">
            <a:extLst>
              <a:ext uri="{FF2B5EF4-FFF2-40B4-BE49-F238E27FC236}">
                <a16:creationId xmlns:a16="http://schemas.microsoft.com/office/drawing/2014/main" id="{3C1E1434-7D44-BC23-F954-D2E157EE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5622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52DA68-CDF6-C5C3-DD72-90D4E27330C4}"/>
              </a:ext>
            </a:extLst>
          </p:cNvPr>
          <p:cNvSpPr txBox="1"/>
          <p:nvPr/>
        </p:nvSpPr>
        <p:spPr>
          <a:xfrm>
            <a:off x="6856289" y="1080155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(P49)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D724AE54-EE75-2A14-3D24-CFCFC9D0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09613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三、两种常用的分块法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4FCFDAE-1EEE-7F16-C92A-F8B58934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577975"/>
            <a:ext cx="249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按行分块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F5693C7A-A2AB-ED32-46F0-B0741034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309813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 </a:t>
            </a:r>
            <a:r>
              <a:rPr lang="en-US" altLang="zh-CN" b="0" i="1"/>
              <a:t>m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可以进行如下分块：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33572D8-F3BC-76DA-30CC-FF1EE9444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095625"/>
          <a:ext cx="47625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939600" progId="Equation.3">
                  <p:embed/>
                </p:oleObj>
              </mc:Choice>
              <mc:Fallback>
                <p:oleObj name="Equation" r:id="rId2" imgW="1600200" imgH="9396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433572D8-F3BC-76DA-30CC-FF1EE9444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95625"/>
                        <a:ext cx="47625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>
            <a:extLst>
              <a:ext uri="{FF2B5EF4-FFF2-40B4-BE49-F238E27FC236}">
                <a16:creationId xmlns:a16="http://schemas.microsoft.com/office/drawing/2014/main" id="{01616A57-6640-2D12-C631-C1EE2E9DA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138" y="3856038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5A41E1B8-B97E-A7E5-31D4-81B05FC9F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138" y="4562475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65B834FA-0C9D-00CE-B08A-E6DC4F1D1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138" y="5281613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15BF84ED-9F13-C469-AE17-919A295E1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8838" y="3144838"/>
          <a:ext cx="162560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939600" progId="Equation.3">
                  <p:embed/>
                </p:oleObj>
              </mc:Choice>
              <mc:Fallback>
                <p:oleObj name="Equation" r:id="rId4" imgW="545760" imgH="93960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15BF84ED-9F13-C469-AE17-919A295E1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144838"/>
                        <a:ext cx="1625600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BAFE049-1784-75C8-930E-10C2CD9F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704850"/>
            <a:ext cx="249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按列分块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6CF5167-5D3C-AEFC-C9F0-176F2DD4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4366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 </a:t>
            </a:r>
            <a:r>
              <a:rPr lang="en-US" altLang="zh-CN" b="0" i="1"/>
              <a:t>m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b="0">
                <a:sym typeface="Symbol" panose="05050102010706020507" pitchFamily="18" charset="2"/>
              </a:rPr>
              <a:t>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可以进行如下分块：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324D4B4F-72D9-368B-E1E0-242AEBAF1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2298700"/>
          <a:ext cx="48006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939600" progId="Equation.3">
                  <p:embed/>
                </p:oleObj>
              </mc:Choice>
              <mc:Fallback>
                <p:oleObj name="Equation" r:id="rId2" imgW="1612800" imgH="9396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324D4B4F-72D9-368B-E1E0-242AEBAF1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298700"/>
                        <a:ext cx="48006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Line 5">
            <a:extLst>
              <a:ext uri="{FF2B5EF4-FFF2-40B4-BE49-F238E27FC236}">
                <a16:creationId xmlns:a16="http://schemas.microsoft.com/office/drawing/2014/main" id="{382DDE57-DFBC-FE28-9CB4-97F2D38C9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6325" y="2401888"/>
            <a:ext cx="0" cy="2903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5E1FD6C2-2BCA-A263-EBCE-1140847FA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5502275"/>
          <a:ext cx="30241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Equation.3">
                  <p:embed/>
                </p:oleObj>
              </mc:Choice>
              <mc:Fallback>
                <p:oleObj name="Equation" r:id="rId4" imgW="1015920" imgH="22860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5E1FD6C2-2BCA-A263-EBCE-1140847FA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502275"/>
                        <a:ext cx="302418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9">
            <a:extLst>
              <a:ext uri="{FF2B5EF4-FFF2-40B4-BE49-F238E27FC236}">
                <a16:creationId xmlns:a16="http://schemas.microsoft.com/office/drawing/2014/main" id="{9D73E161-937B-7D02-F567-C8BB47DB7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6925" y="2401888"/>
            <a:ext cx="0" cy="2903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BE4492AA-AC91-5B54-33BB-19E623019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1325" y="2401888"/>
            <a:ext cx="0" cy="2903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0D9D6B-7FF2-7402-82DC-BE8EC6C53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72"/>
          <a:stretch/>
        </p:blipFill>
        <p:spPr>
          <a:xfrm>
            <a:off x="931107" y="1556792"/>
            <a:ext cx="7281786" cy="288032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54FA82E-5732-4F64-C3D9-A0571E92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655638"/>
            <a:ext cx="841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对于矩阵 </a:t>
            </a:r>
            <a:r>
              <a:rPr lang="en-US" altLang="zh-CN" i="1"/>
              <a:t>A</a:t>
            </a:r>
            <a:r>
              <a:rPr lang="en-US" altLang="zh-CN"/>
              <a:t> = (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m</a:t>
            </a:r>
            <a:r>
              <a:rPr lang="en-US" altLang="zh-CN" baseline="-25000"/>
              <a:t> </a:t>
            </a:r>
            <a:r>
              <a:rPr lang="en-US" altLang="zh-CN" baseline="-25000">
                <a:sym typeface="Symbol" panose="05050102010706020507" pitchFamily="18" charset="2"/>
              </a:rPr>
              <a:t> </a:t>
            </a:r>
            <a:r>
              <a:rPr lang="en-US" altLang="zh-CN" b="0" i="1" baseline="-25000">
                <a:sym typeface="Symbol" panose="05050102010706020507" pitchFamily="18" charset="2"/>
              </a:rPr>
              <a:t>s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与矩阵 </a:t>
            </a:r>
            <a:r>
              <a:rPr lang="en-US" altLang="zh-CN" i="1"/>
              <a:t>B</a:t>
            </a:r>
            <a:r>
              <a:rPr lang="en-US" altLang="zh-CN"/>
              <a:t> = ( </a:t>
            </a:r>
            <a:r>
              <a:rPr lang="en-US" altLang="zh-CN" b="0" i="1"/>
              <a:t>b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s</a:t>
            </a:r>
            <a:r>
              <a:rPr lang="en-US" altLang="zh-CN" baseline="-25000"/>
              <a:t> </a:t>
            </a:r>
            <a:r>
              <a:rPr lang="en-US" altLang="zh-CN" baseline="-25000">
                <a:sym typeface="Symbol" panose="05050102010706020507" pitchFamily="18" charset="2"/>
              </a:rPr>
              <a:t> 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 i="1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/>
              <a:t>乘积矩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8287A7F-D5EC-BC82-E7B6-2CDD6974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341438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阵 </a:t>
            </a:r>
            <a:r>
              <a:rPr lang="en-US" altLang="zh-CN" i="1"/>
              <a:t>AB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= ( </a:t>
            </a:r>
            <a:r>
              <a:rPr lang="en-US" altLang="zh-CN" b="0" i="1"/>
              <a:t>c</a:t>
            </a:r>
            <a:r>
              <a:rPr lang="en-US" altLang="zh-CN" b="0" i="1" baseline="-25000"/>
              <a:t>ij</a:t>
            </a:r>
            <a:r>
              <a:rPr lang="en-US" altLang="zh-CN" b="0"/>
              <a:t> </a:t>
            </a:r>
            <a:r>
              <a:rPr lang="en-US" altLang="zh-CN"/>
              <a:t>)</a:t>
            </a:r>
            <a:r>
              <a:rPr lang="en-US" altLang="zh-CN" b="0" i="1" baseline="-25000"/>
              <a:t>m</a:t>
            </a:r>
            <a:r>
              <a:rPr lang="en-US" altLang="zh-CN" baseline="-25000"/>
              <a:t> </a:t>
            </a:r>
            <a:r>
              <a:rPr lang="en-US" altLang="zh-CN" baseline="-25000">
                <a:sym typeface="Symbol" panose="05050102010706020507" pitchFamily="18" charset="2"/>
              </a:rPr>
              <a:t> 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zh-CN" altLang="en-US"/>
              <a:t>，若把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按行分成 </a:t>
            </a:r>
            <a:r>
              <a:rPr lang="en-US" altLang="zh-CN" b="0" i="1"/>
              <a:t>m</a:t>
            </a:r>
            <a:r>
              <a:rPr lang="zh-CN" altLang="en-US"/>
              <a:t>块，把 </a:t>
            </a:r>
            <a:r>
              <a:rPr lang="en-US" altLang="zh-CN" i="1"/>
              <a:t>B</a:t>
            </a:r>
            <a:r>
              <a:rPr lang="zh-CN" altLang="en-US"/>
              <a:t>按列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0B6671BE-E5C6-5A78-661B-88F36C4F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998663"/>
            <a:ext cx="3135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分成 </a:t>
            </a:r>
            <a:r>
              <a:rPr lang="en-US" altLang="zh-CN" b="0" i="1"/>
              <a:t>n</a:t>
            </a:r>
            <a:r>
              <a:rPr lang="en-US" altLang="zh-CN" i="1"/>
              <a:t> </a:t>
            </a:r>
            <a:r>
              <a:rPr lang="zh-CN" altLang="en-US"/>
              <a:t>块，便有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75B2F532-3735-55B7-B6DA-432094252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632075"/>
          <a:ext cx="381000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939600" progId="Equation.3">
                  <p:embed/>
                </p:oleObj>
              </mc:Choice>
              <mc:Fallback>
                <p:oleObj name="Equation" r:id="rId2" imgW="1511280" imgH="93960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75B2F532-3735-55B7-B6DA-432094252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32075"/>
                        <a:ext cx="3810000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7B5630EE-960B-66C3-6345-3DD230FD1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8788" y="2605088"/>
          <a:ext cx="4418012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939600" progId="Equation.3">
                  <p:embed/>
                </p:oleObj>
              </mc:Choice>
              <mc:Fallback>
                <p:oleObj name="Equation" r:id="rId4" imgW="1752480" imgH="939600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7B5630EE-960B-66C3-6345-3DD230FD1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2605088"/>
                        <a:ext cx="4418012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>
            <a:extLst>
              <a:ext uri="{FF2B5EF4-FFF2-40B4-BE49-F238E27FC236}">
                <a16:creationId xmlns:a16="http://schemas.microsoft.com/office/drawing/2014/main" id="{1420804C-58DB-3086-991E-9FC5BBD28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5551488"/>
            <a:ext cx="214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( </a:t>
            </a:r>
            <a:r>
              <a:rPr lang="en-US" altLang="zh-CN" b="0" i="1"/>
              <a:t>c</a:t>
            </a:r>
            <a:r>
              <a:rPr lang="en-US" altLang="zh-CN" b="0" i="1" baseline="-25000"/>
              <a:t>ij</a:t>
            </a:r>
            <a:r>
              <a:rPr lang="en-US" altLang="zh-CN"/>
              <a:t> )</a:t>
            </a:r>
            <a:r>
              <a:rPr lang="en-US" altLang="zh-CN" b="0" i="1" baseline="-25000"/>
              <a:t>m</a:t>
            </a:r>
            <a:r>
              <a:rPr lang="en-US" altLang="zh-CN" baseline="-25000"/>
              <a:t> </a:t>
            </a:r>
            <a:r>
              <a:rPr lang="en-US" altLang="zh-CN" baseline="-25000">
                <a:sym typeface="Symbol" panose="05050102010706020507" pitchFamily="18" charset="2"/>
              </a:rPr>
              <a:t> </a:t>
            </a:r>
            <a:r>
              <a:rPr lang="en-US" altLang="zh-CN" b="0" i="1" baseline="-25000"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zh-CN" altLang="en-US"/>
              <a:t>，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C5915052-A24B-C198-8D22-E1CF694A9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15147"/>
              </p:ext>
            </p:extLst>
          </p:nvPr>
        </p:nvGraphicFramePr>
        <p:xfrm>
          <a:off x="3276600" y="5262563"/>
          <a:ext cx="33623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431640" progId="Equation.DSMT4">
                  <p:embed/>
                </p:oleObj>
              </mc:Choice>
              <mc:Fallback>
                <p:oleObj name="Equation" r:id="rId6" imgW="1333440" imgH="431640" progId="Equation.DSMT4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C5915052-A24B-C198-8D22-E1CF694A9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62563"/>
                        <a:ext cx="33623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1" grpId="0" build="p" autoUpdateAnimBg="0" advAuto="1000"/>
      <p:bldP spid="27652" grpId="0" build="p" autoUpdateAnimBg="0" advAuto="1000"/>
      <p:bldP spid="276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4DAB0D7-D096-F12E-2538-439B22F1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803275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</a:t>
            </a:r>
            <a:r>
              <a:rPr lang="en-US" altLang="zh-CN" dirty="0"/>
              <a:t>    </a:t>
            </a:r>
            <a:r>
              <a:rPr lang="zh-CN" altLang="en-US" dirty="0"/>
              <a:t>证明矩阵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O</a:t>
            </a:r>
            <a:r>
              <a:rPr lang="en-US" altLang="zh-CN" dirty="0"/>
              <a:t> </a:t>
            </a:r>
            <a:r>
              <a:rPr lang="zh-CN" altLang="en-US" dirty="0"/>
              <a:t>的充要条件是方阵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66A1CF8-88DC-41BA-D1BF-50B80E4C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033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O</a:t>
            </a:r>
            <a:r>
              <a:rPr lang="en-US" altLang="zh-CN" dirty="0"/>
              <a:t> .</a:t>
            </a:r>
          </a:p>
        </p:txBody>
      </p:sp>
      <p:graphicFrame>
        <p:nvGraphicFramePr>
          <p:cNvPr id="25604" name="Object 4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CF3C1C6-7F87-C8FF-1E15-197AE7299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33600"/>
          <a:ext cx="936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1822" imgH="3428892" progId="PowerPoint.Show.8">
                  <p:embed/>
                </p:oleObj>
              </mc:Choice>
              <mc:Fallback>
                <p:oleObj name="演示文稿" r:id="rId2" imgW="4571822" imgH="3428892" progId="PowerPoint.Show.8">
                  <p:embed/>
                  <p:pic>
                    <p:nvPicPr>
                      <p:cNvPr id="25604" name="Object 4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CF3C1C6-7F87-C8FF-1E15-197AE7299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64" t="31111" r="81493" b="60509"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936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>
            <a:extLst>
              <a:ext uri="{FF2B5EF4-FFF2-40B4-BE49-F238E27FC236}">
                <a16:creationId xmlns:a16="http://schemas.microsoft.com/office/drawing/2014/main" id="{62AC00C4-E53B-C66F-4014-34FB5E01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2383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873A72-90BC-9448-0C16-C5E5F641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056784" cy="59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3DB2312D-7266-6789-9887-02475B65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687388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四、线性方程组的各种形式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60D10E5-A1A7-15C8-BAEC-BB0C91F2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58432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对于线性方程组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7DAE5DDA-E4C0-750C-A944-91C83590B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181225"/>
          <a:ext cx="4876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939600" progId="Equation.3">
                  <p:embed/>
                </p:oleObj>
              </mc:Choice>
              <mc:Fallback>
                <p:oleObj name="Equation" r:id="rId2" imgW="2247840" imgH="93960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7DAE5DDA-E4C0-750C-A944-91C83590B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81225"/>
                        <a:ext cx="4876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3154C4E9-2F80-7788-D1E7-2763ECE28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7047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217F637D-FF7E-FAAF-EBC6-258B449FD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4360863"/>
          <a:ext cx="82359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97280" imgH="939600" progId="Equation.3">
                  <p:embed/>
                </p:oleObj>
              </mc:Choice>
              <mc:Fallback>
                <p:oleObj name="Equation" r:id="rId4" imgW="3797280" imgH="939600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217F637D-FF7E-FAAF-EBC6-258B449FD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360863"/>
                        <a:ext cx="82359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9338A67-120C-D640-B90E-7671596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795338"/>
            <a:ext cx="902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系数矩阵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未知向量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常数项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44EE254D-6CD1-96B3-5219-C0786FC9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14049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增广矩阵</a:t>
            </a:r>
            <a:r>
              <a:rPr lang="en-US" altLang="zh-CN"/>
              <a:t>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B9547AAC-EDCD-267D-42DB-8B0F9F7C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38271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按分块矩阵的记法，可记</a:t>
            </a:r>
          </a:p>
        </p:txBody>
      </p:sp>
      <p:grpSp>
        <p:nvGrpSpPr>
          <p:cNvPr id="31752" name="Group 8">
            <a:extLst>
              <a:ext uri="{FF2B5EF4-FFF2-40B4-BE49-F238E27FC236}">
                <a16:creationId xmlns:a16="http://schemas.microsoft.com/office/drawing/2014/main" id="{996BAF04-AC69-346F-C1BA-5212F10EC615}"/>
              </a:ext>
            </a:extLst>
          </p:cNvPr>
          <p:cNvGrpSpPr>
            <a:grpSpLocks/>
          </p:cNvGrpSpPr>
          <p:nvPr/>
        </p:nvGrpSpPr>
        <p:grpSpPr bwMode="auto">
          <a:xfrm>
            <a:off x="3159125" y="2008188"/>
            <a:ext cx="2133600" cy="519112"/>
            <a:chOff x="1152" y="1440"/>
            <a:chExt cx="1344" cy="327"/>
          </a:xfrm>
        </p:grpSpPr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B381935B-B22A-8D22-9301-FBA4E0FE7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en-US" altLang="zh-CN"/>
                <a:t> = ( </a:t>
              </a:r>
              <a:r>
                <a:rPr lang="en-US" altLang="zh-CN" i="1"/>
                <a:t>A</a:t>
              </a:r>
              <a:r>
                <a:rPr lang="en-US" altLang="zh-CN"/>
                <a:t>  </a:t>
              </a:r>
              <a:r>
                <a:rPr lang="en-US" altLang="zh-CN" i="1"/>
                <a:t>b</a:t>
              </a:r>
              <a:r>
                <a:rPr lang="en-US" altLang="zh-CN"/>
                <a:t> ) ,</a:t>
              </a:r>
            </a:p>
          </p:txBody>
        </p:sp>
        <p:sp>
          <p:nvSpPr>
            <p:cNvPr id="31751" name="Line 7">
              <a:extLst>
                <a:ext uri="{FF2B5EF4-FFF2-40B4-BE49-F238E27FC236}">
                  <a16:creationId xmlns:a16="http://schemas.microsoft.com/office/drawing/2014/main" id="{215E10EE-F65B-149C-1D7F-3884BF384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4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4" name="Text Box 10">
            <a:extLst>
              <a:ext uri="{FF2B5EF4-FFF2-40B4-BE49-F238E27FC236}">
                <a16:creationId xmlns:a16="http://schemas.microsoft.com/office/drawing/2014/main" id="{D0858CFD-48FC-D276-00F1-86349A1C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17788"/>
            <a:ext cx="848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或         </a:t>
            </a:r>
            <a:r>
              <a:rPr lang="en-US" altLang="zh-CN" i="1"/>
              <a:t>B</a:t>
            </a:r>
            <a:r>
              <a:rPr lang="en-US" altLang="zh-CN"/>
              <a:t> = (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) = (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… 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) .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2EC48FE5-6738-DFE8-C465-6A0BEC460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03588"/>
            <a:ext cx="633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利用矩阵的乘法，此方程组可记作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D1FFA36D-21DA-DD61-86AC-171D4E8B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3935413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Ax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.                                          (1’)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FFA85C0D-62BF-0C4B-922A-75048E7E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522788"/>
            <a:ext cx="902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方程（</a:t>
            </a:r>
            <a:r>
              <a:rPr lang="en-US" altLang="zh-CN" dirty="0"/>
              <a:t>1’</a:t>
            </a:r>
            <a:r>
              <a:rPr lang="zh-CN" altLang="en-US" dirty="0"/>
              <a:t>）以向量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为未知元，它的解称为方程组</a:t>
            </a:r>
            <a:r>
              <a:rPr lang="en-US" altLang="zh-CN" dirty="0"/>
              <a:t>(1) </a:t>
            </a:r>
            <a:r>
              <a:rPr lang="zh-CN" altLang="en-US" dirty="0"/>
              <a:t>的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A83916C4-423A-67FA-5F62-DB66E89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5154613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 advAuto="0"/>
      <p:bldP spid="31748" grpId="0" build="p" autoUpdateAnimBg="0"/>
      <p:bldP spid="31754" grpId="0" build="p" autoUpdateAnimBg="0"/>
      <p:bldP spid="31756" grpId="0" build="p" autoUpdateAnimBg="0"/>
      <p:bldP spid="31757" grpId="0" build="p" autoUpdateAnimBg="0" advAuto="0"/>
      <p:bldP spid="31758" grpId="0" build="p" autoUpdateAnimBg="0"/>
      <p:bldP spid="31759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BA0D6-D319-1946-769D-6188D37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764703"/>
            <a:ext cx="7272809" cy="59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1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CA440-BADD-7A71-EEE1-2FF65E54BD02}"/>
              </a:ext>
            </a:extLst>
          </p:cNvPr>
          <p:cNvSpPr txBox="1"/>
          <p:nvPr/>
        </p:nvSpPr>
        <p:spPr>
          <a:xfrm>
            <a:off x="3784765" y="279536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339115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hlinkClick r:id="rId2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22FD260-E11E-9155-3F96-8E1DC544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00363"/>
            <a:ext cx="27432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分块矩阵的定义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3A68E95-6550-2FCE-2BF2-A8762641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1612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22535" name="Text Box 7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1A845EC-3298-DDBB-0641-4FBE332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571875"/>
            <a:ext cx="28289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分块矩阵的运算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48809942-1F4C-7A96-1F8C-BB78807D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27088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第五节    矩阵分块法</a:t>
            </a:r>
          </a:p>
        </p:txBody>
      </p:sp>
      <p:pic>
        <p:nvPicPr>
          <p:cNvPr id="22541" name="Picture 13">
            <a:extLst>
              <a:ext uri="{FF2B5EF4-FFF2-40B4-BE49-F238E27FC236}">
                <a16:creationId xmlns:a16="http://schemas.microsoft.com/office/drawing/2014/main" id="{32E86C17-86E1-8E07-4123-E45DE893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0289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>
            <a:extLst>
              <a:ext uri="{FF2B5EF4-FFF2-40B4-BE49-F238E27FC236}">
                <a16:creationId xmlns:a16="http://schemas.microsoft.com/office/drawing/2014/main" id="{92BABBB5-1DC0-3CD0-9294-BA29E1A8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6861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3" name="Text Box 15">
            <a:hlinkClick r:id="rId5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D518CAA2-EB3D-523E-B9BF-0238FF3F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0850"/>
            <a:ext cx="3200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两种常用的分块法</a:t>
            </a:r>
          </a:p>
        </p:txBody>
      </p:sp>
      <p:pic>
        <p:nvPicPr>
          <p:cNvPr id="22544" name="Picture 16">
            <a:extLst>
              <a:ext uri="{FF2B5EF4-FFF2-40B4-BE49-F238E27FC236}">
                <a16:creationId xmlns:a16="http://schemas.microsoft.com/office/drawing/2014/main" id="{93DCBFC6-D243-DE0C-42B8-82AC3DF6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751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6" name="Text Box 18">
            <a:hlinkClick r:id="rId6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C954ADB8-2F0C-E933-E2AD-D7847D4AE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26013"/>
            <a:ext cx="4038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线性方程组的各种形式</a:t>
            </a:r>
          </a:p>
        </p:txBody>
      </p:sp>
      <p:pic>
        <p:nvPicPr>
          <p:cNvPr id="22547" name="Picture 19">
            <a:extLst>
              <a:ext uri="{FF2B5EF4-FFF2-40B4-BE49-F238E27FC236}">
                <a16:creationId xmlns:a16="http://schemas.microsoft.com/office/drawing/2014/main" id="{FBCCDADC-F076-DA05-979A-12DE3849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50403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30">
            <a:extLst>
              <a:ext uri="{FF2B5EF4-FFF2-40B4-BE49-F238E27FC236}">
                <a16:creationId xmlns:a16="http://schemas.microsoft.com/office/drawing/2014/main" id="{4057A206-088A-86EA-B1A1-B8D5321E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982788"/>
            <a:ext cx="841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对于行数和列数较高的矩阵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运算时常采用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</a:t>
            </a:r>
          </a:p>
        </p:txBody>
      </p:sp>
      <p:sp>
        <p:nvSpPr>
          <p:cNvPr id="2079" name="Rectangle 31">
            <a:extLst>
              <a:ext uri="{FF2B5EF4-FFF2-40B4-BE49-F238E27FC236}">
                <a16:creationId xmlns:a16="http://schemas.microsoft.com/office/drawing/2014/main" id="{23F4BAE0-31A5-E5AB-4552-9A7A12A2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682875"/>
            <a:ext cx="616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</a:t>
            </a:r>
            <a:r>
              <a:rPr lang="en-US" altLang="zh-CN"/>
              <a:t>, </a:t>
            </a:r>
            <a:r>
              <a:rPr lang="zh-CN" altLang="en-US"/>
              <a:t>使大矩阵的运算化成小矩阵的运算</a:t>
            </a:r>
            <a:r>
              <a:rPr lang="en-US" altLang="zh-CN"/>
              <a:t>.</a:t>
            </a:r>
          </a:p>
        </p:txBody>
      </p:sp>
      <p:sp>
        <p:nvSpPr>
          <p:cNvPr id="2080" name="Rectangle 32">
            <a:extLst>
              <a:ext uri="{FF2B5EF4-FFF2-40B4-BE49-F238E27FC236}">
                <a16:creationId xmlns:a16="http://schemas.microsoft.com/office/drawing/2014/main" id="{7DD3E2A8-3A98-6CA4-0BE4-9DE3EC48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668588"/>
            <a:ext cx="291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我们将矩阵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</p:txBody>
      </p:sp>
      <p:sp>
        <p:nvSpPr>
          <p:cNvPr id="2081" name="Rectangle 33">
            <a:extLst>
              <a:ext uri="{FF2B5EF4-FFF2-40B4-BE49-F238E27FC236}">
                <a16:creationId xmlns:a16="http://schemas.microsoft.com/office/drawing/2014/main" id="{E50CB45C-E24B-66F2-395A-7B753D59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382963"/>
            <a:ext cx="902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用若干条纵线和横线分成许多个小矩阵</a:t>
            </a:r>
            <a:r>
              <a:rPr lang="en-US" altLang="zh-CN"/>
              <a:t>,  </a:t>
            </a:r>
            <a:r>
              <a:rPr lang="zh-CN" altLang="en-US"/>
              <a:t>每一个小矩阵</a:t>
            </a:r>
          </a:p>
        </p:txBody>
      </p:sp>
      <p:sp>
        <p:nvSpPr>
          <p:cNvPr id="2082" name="Rectangle 34">
            <a:extLst>
              <a:ext uri="{FF2B5EF4-FFF2-40B4-BE49-F238E27FC236}">
                <a16:creationId xmlns:a16="http://schemas.microsoft.com/office/drawing/2014/main" id="{AD211B67-A7E1-5D84-D9B4-63A479713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117975"/>
            <a:ext cx="902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称为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子块</a:t>
            </a:r>
            <a:r>
              <a:rPr lang="en-US" altLang="zh-CN"/>
              <a:t>, </a:t>
            </a:r>
            <a:r>
              <a:rPr lang="zh-CN" altLang="en-US"/>
              <a:t>以子块为元素的形式上的矩阵称为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分块</a:t>
            </a:r>
          </a:p>
        </p:txBody>
      </p:sp>
      <p:sp>
        <p:nvSpPr>
          <p:cNvPr id="2083" name="Rectangle 35">
            <a:extLst>
              <a:ext uri="{FF2B5EF4-FFF2-40B4-BE49-F238E27FC236}">
                <a16:creationId xmlns:a16="http://schemas.microsoft.com/office/drawing/2014/main" id="{73EE70E8-ADD3-828C-E68C-AAB9B682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854575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</a:t>
            </a:r>
            <a:r>
              <a:rPr lang="en-US" altLang="zh-CN"/>
              <a:t>.</a:t>
            </a:r>
          </a:p>
        </p:txBody>
      </p:sp>
      <p:sp>
        <p:nvSpPr>
          <p:cNvPr id="2084" name="Text Box 36">
            <a:extLst>
              <a:ext uri="{FF2B5EF4-FFF2-40B4-BE49-F238E27FC236}">
                <a16:creationId xmlns:a16="http://schemas.microsoft.com/office/drawing/2014/main" id="{F54260B3-71C2-7F00-6FFC-EF7DF782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63588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一、分块矩阵的定义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" grpId="0" build="p" autoUpdateAnimBg="0"/>
      <p:bldP spid="2079" grpId="0" build="p" autoUpdateAnimBg="0" advAuto="0"/>
      <p:bldP spid="2080" grpId="0" build="p" autoUpdateAnimBg="0"/>
      <p:bldP spid="2081" grpId="0" build="p" autoUpdateAnimBg="0" advAuto="0"/>
      <p:bldP spid="2082" grpId="0" build="p" autoUpdateAnimBg="0" advAuto="0"/>
      <p:bldP spid="208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>
            <a:extLst>
              <a:ext uri="{FF2B5EF4-FFF2-40B4-BE49-F238E27FC236}">
                <a16:creationId xmlns:a16="http://schemas.microsoft.com/office/drawing/2014/main" id="{829E09CB-160A-F18A-7711-3AED52297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677863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例如将 </a:t>
            </a:r>
            <a:r>
              <a:rPr lang="en-US" altLang="zh-CN"/>
              <a:t>3</a:t>
            </a:r>
            <a:r>
              <a:rPr lang="en-US" altLang="zh-CN" sz="2400"/>
              <a:t>×</a:t>
            </a:r>
            <a:r>
              <a:rPr lang="en-US" altLang="zh-CN"/>
              <a:t>4 </a:t>
            </a:r>
            <a:r>
              <a:rPr lang="zh-CN" altLang="en-US"/>
              <a:t>矩阵</a:t>
            </a:r>
          </a:p>
        </p:txBody>
      </p:sp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747808D5-100C-14F3-C4C2-730F82E12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1143000"/>
          <a:ext cx="4838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25400" imgH="711000" progId="Equation.3">
                  <p:embed/>
                </p:oleObj>
              </mc:Choice>
              <mc:Fallback>
                <p:oleObj name="公式" r:id="rId2" imgW="1625400" imgH="711000" progId="Equation.3">
                  <p:embed/>
                  <p:pic>
                    <p:nvPicPr>
                      <p:cNvPr id="3083" name="Object 11">
                        <a:extLst>
                          <a:ext uri="{FF2B5EF4-FFF2-40B4-BE49-F238E27FC236}">
                            <a16:creationId xmlns:a16="http://schemas.microsoft.com/office/drawing/2014/main" id="{747808D5-100C-14F3-C4C2-730F82E12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143000"/>
                        <a:ext cx="48387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>
            <a:extLst>
              <a:ext uri="{FF2B5EF4-FFF2-40B4-BE49-F238E27FC236}">
                <a16:creationId xmlns:a16="http://schemas.microsoft.com/office/drawing/2014/main" id="{5EE70E36-D335-1786-CAA3-E626D427E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519488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分成子块的分法很多</a:t>
            </a:r>
            <a:r>
              <a:rPr lang="en-US" altLang="zh-CN"/>
              <a:t>, </a:t>
            </a:r>
            <a:r>
              <a:rPr lang="zh-CN" altLang="en-US"/>
              <a:t>下面举出三种分块形式</a:t>
            </a:r>
            <a:r>
              <a:rPr lang="en-US" altLang="zh-CN"/>
              <a:t>:</a:t>
            </a:r>
          </a:p>
        </p:txBody>
      </p:sp>
      <p:grpSp>
        <p:nvGrpSpPr>
          <p:cNvPr id="3107" name="Group 35">
            <a:extLst>
              <a:ext uri="{FF2B5EF4-FFF2-40B4-BE49-F238E27FC236}">
                <a16:creationId xmlns:a16="http://schemas.microsoft.com/office/drawing/2014/main" id="{9CD0C94E-8E84-42DE-17FB-68F0659D92AD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076700"/>
            <a:ext cx="5103812" cy="2286000"/>
            <a:chOff x="1044" y="2496"/>
            <a:chExt cx="3215" cy="1440"/>
          </a:xfrm>
        </p:grpSpPr>
        <p:graphicFrame>
          <p:nvGraphicFramePr>
            <p:cNvPr id="3085" name="Object 13">
              <a:extLst>
                <a:ext uri="{FF2B5EF4-FFF2-40B4-BE49-F238E27FC236}">
                  <a16:creationId xmlns:a16="http://schemas.microsoft.com/office/drawing/2014/main" id="{D797FECC-EBA4-A5A3-657C-61887330A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4" y="2496"/>
            <a:ext cx="3215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14320" imgH="711000" progId="Equation.3">
                    <p:embed/>
                  </p:oleObj>
                </mc:Choice>
                <mc:Fallback>
                  <p:oleObj name="Equation" r:id="rId4" imgW="1714320" imgH="711000" progId="Equation.3">
                    <p:embed/>
                    <p:pic>
                      <p:nvPicPr>
                        <p:cNvPr id="3085" name="Object 13">
                          <a:extLst>
                            <a:ext uri="{FF2B5EF4-FFF2-40B4-BE49-F238E27FC236}">
                              <a16:creationId xmlns:a16="http://schemas.microsoft.com/office/drawing/2014/main" id="{D797FECC-EBA4-A5A3-657C-61887330A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2496"/>
                          <a:ext cx="3215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Line 14">
              <a:extLst>
                <a:ext uri="{FF2B5EF4-FFF2-40B4-BE49-F238E27FC236}">
                  <a16:creationId xmlns:a16="http://schemas.microsoft.com/office/drawing/2014/main" id="{06C2E537-E6BC-311B-4873-A728D612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259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Line 15">
              <a:extLst>
                <a:ext uri="{FF2B5EF4-FFF2-40B4-BE49-F238E27FC236}">
                  <a16:creationId xmlns:a16="http://schemas.microsoft.com/office/drawing/2014/main" id="{B32EDC66-1696-F4E9-4158-CB21359A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345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autoUpdateAnimBg="0"/>
      <p:bldP spid="308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6">
            <a:extLst>
              <a:ext uri="{FF2B5EF4-FFF2-40B4-BE49-F238E27FC236}">
                <a16:creationId xmlns:a16="http://schemas.microsoft.com/office/drawing/2014/main" id="{B51646B6-3547-FE20-EACF-9390CA3BFD4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000125"/>
            <a:ext cx="5103813" cy="2286000"/>
            <a:chOff x="1249" y="432"/>
            <a:chExt cx="3215" cy="1440"/>
          </a:xfrm>
        </p:grpSpPr>
        <p:graphicFrame>
          <p:nvGraphicFramePr>
            <p:cNvPr id="4107" name="Object 11">
              <a:extLst>
                <a:ext uri="{FF2B5EF4-FFF2-40B4-BE49-F238E27FC236}">
                  <a16:creationId xmlns:a16="http://schemas.microsoft.com/office/drawing/2014/main" id="{28E26AB0-78BD-18A4-166D-FF18F4745D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9" y="432"/>
            <a:ext cx="3215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14320" imgH="711000" progId="Equation.3">
                    <p:embed/>
                  </p:oleObj>
                </mc:Choice>
                <mc:Fallback>
                  <p:oleObj name="Equation" r:id="rId2" imgW="1714320" imgH="711000" progId="Equation.3">
                    <p:embed/>
                    <p:pic>
                      <p:nvPicPr>
                        <p:cNvPr id="4107" name="Object 11">
                          <a:extLst>
                            <a:ext uri="{FF2B5EF4-FFF2-40B4-BE49-F238E27FC236}">
                              <a16:creationId xmlns:a16="http://schemas.microsoft.com/office/drawing/2014/main" id="{28E26AB0-78BD-18A4-166D-FF18F4745D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432"/>
                          <a:ext cx="3215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1" name="Group 15">
              <a:extLst>
                <a:ext uri="{FF2B5EF4-FFF2-40B4-BE49-F238E27FC236}">
                  <a16:creationId xmlns:a16="http://schemas.microsoft.com/office/drawing/2014/main" id="{A987CC55-D98B-29D0-DCDA-9932F770B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528"/>
              <a:ext cx="2256" cy="1344"/>
              <a:chOff x="1787" y="288"/>
              <a:chExt cx="2256" cy="1344"/>
            </a:xfrm>
          </p:grpSpPr>
          <p:sp>
            <p:nvSpPr>
              <p:cNvPr id="4108" name="Line 12">
                <a:extLst>
                  <a:ext uri="{FF2B5EF4-FFF2-40B4-BE49-F238E27FC236}">
                    <a16:creationId xmlns:a16="http://schemas.microsoft.com/office/drawing/2014/main" id="{92244EA6-B39D-071E-AC95-1FE95E9E5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Line 13">
                <a:extLst>
                  <a:ext uri="{FF2B5EF4-FFF2-40B4-BE49-F238E27FC236}">
                    <a16:creationId xmlns:a16="http://schemas.microsoft.com/office/drawing/2014/main" id="{47C0BB49-8A2C-7EA5-7C0B-46000ED10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15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Line 14">
                <a:extLst>
                  <a:ext uri="{FF2B5EF4-FFF2-40B4-BE49-F238E27FC236}">
                    <a16:creationId xmlns:a16="http://schemas.microsoft.com/office/drawing/2014/main" id="{7088912F-D812-A8A2-090E-647A4FCB8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43" name="Group 47">
            <a:extLst>
              <a:ext uri="{FF2B5EF4-FFF2-40B4-BE49-F238E27FC236}">
                <a16:creationId xmlns:a16="http://schemas.microsoft.com/office/drawing/2014/main" id="{32B855D7-6D6D-E8CE-20C7-4AF1969F58A3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3590925"/>
            <a:ext cx="5067300" cy="2286000"/>
            <a:chOff x="1296" y="2064"/>
            <a:chExt cx="3192" cy="1440"/>
          </a:xfrm>
        </p:grpSpPr>
        <p:graphicFrame>
          <p:nvGraphicFramePr>
            <p:cNvPr id="4114" name="Object 18">
              <a:extLst>
                <a:ext uri="{FF2B5EF4-FFF2-40B4-BE49-F238E27FC236}">
                  <a16:creationId xmlns:a16="http://schemas.microsoft.com/office/drawing/2014/main" id="{D22AE671-1643-3AB2-2F43-5B0F7F7D0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064"/>
            <a:ext cx="3192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01720" imgH="711000" progId="Equation.3">
                    <p:embed/>
                  </p:oleObj>
                </mc:Choice>
                <mc:Fallback>
                  <p:oleObj name="Equation" r:id="rId4" imgW="1701720" imgH="711000" progId="Equation.3">
                    <p:embed/>
                    <p:pic>
                      <p:nvPicPr>
                        <p:cNvPr id="4114" name="Object 18">
                          <a:extLst>
                            <a:ext uri="{FF2B5EF4-FFF2-40B4-BE49-F238E27FC236}">
                              <a16:creationId xmlns:a16="http://schemas.microsoft.com/office/drawing/2014/main" id="{D22AE671-1643-3AB2-2F43-5B0F7F7D0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3192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Line 20">
              <a:extLst>
                <a:ext uri="{FF2B5EF4-FFF2-40B4-BE49-F238E27FC236}">
                  <a16:creationId xmlns:a16="http://schemas.microsoft.com/office/drawing/2014/main" id="{B680BFCB-DCB1-EADE-B0E0-339A44B13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21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>
              <a:extLst>
                <a:ext uri="{FF2B5EF4-FFF2-40B4-BE49-F238E27FC236}">
                  <a16:creationId xmlns:a16="http://schemas.microsoft.com/office/drawing/2014/main" id="{EEF11209-CB64-F7BB-7FFB-5476B0C8C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" y="21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23">
              <a:extLst>
                <a:ext uri="{FF2B5EF4-FFF2-40B4-BE49-F238E27FC236}">
                  <a16:creationId xmlns:a16="http://schemas.microsoft.com/office/drawing/2014/main" id="{BC5EEEE6-FE71-EF5E-227D-0B7701442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21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>
            <a:extLst>
              <a:ext uri="{FF2B5EF4-FFF2-40B4-BE49-F238E27FC236}">
                <a16:creationId xmlns:a16="http://schemas.microsoft.com/office/drawing/2014/main" id="{B1FCD67C-5718-C8D2-78CD-26746434D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106488"/>
            <a:ext cx="276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分法 </a:t>
            </a:r>
            <a:r>
              <a:rPr lang="en-US" altLang="zh-CN"/>
              <a:t>(1) </a:t>
            </a:r>
            <a:r>
              <a:rPr lang="zh-CN" altLang="en-US"/>
              <a:t>可记为</a:t>
            </a: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CEF38453-B698-F4AD-DA06-0FF45505C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692150"/>
          <a:ext cx="29702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82400" progId="Equation.3">
                  <p:embed/>
                </p:oleObj>
              </mc:Choice>
              <mc:Fallback>
                <p:oleObj name="Equation" r:id="rId2" imgW="1015920" imgH="482400" progId="Equation.3">
                  <p:embed/>
                  <p:pic>
                    <p:nvPicPr>
                      <p:cNvPr id="5131" name="Object 11">
                        <a:extLst>
                          <a:ext uri="{FF2B5EF4-FFF2-40B4-BE49-F238E27FC236}">
                            <a16:creationId xmlns:a16="http://schemas.microsoft.com/office/drawing/2014/main" id="{CEF38453-B698-F4AD-DA06-0FF45505C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692150"/>
                        <a:ext cx="297021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>
            <a:extLst>
              <a:ext uri="{FF2B5EF4-FFF2-40B4-BE49-F238E27FC236}">
                <a16:creationId xmlns:a16="http://schemas.microsoft.com/office/drawing/2014/main" id="{B2180C26-1F9C-D636-63D8-CA82BA79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1605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BA2D570B-BE65-16A4-458F-FB352989C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12988"/>
          <a:ext cx="622458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840" imgH="711000" progId="Equation.3">
                  <p:embed/>
                </p:oleObj>
              </mc:Choice>
              <mc:Fallback>
                <p:oleObj name="公式" r:id="rId4" imgW="2247840" imgH="711000" progId="Equation.3">
                  <p:embed/>
                  <p:pic>
                    <p:nvPicPr>
                      <p:cNvPr id="5133" name="Object 13">
                        <a:extLst>
                          <a:ext uri="{FF2B5EF4-FFF2-40B4-BE49-F238E27FC236}">
                            <a16:creationId xmlns:a16="http://schemas.microsoft.com/office/drawing/2014/main" id="{BA2D570B-BE65-16A4-458F-FB352989C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12988"/>
                        <a:ext cx="622458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Rectangle 34">
            <a:extLst>
              <a:ext uri="{FF2B5EF4-FFF2-40B4-BE49-F238E27FC236}">
                <a16:creationId xmlns:a16="http://schemas.microsoft.com/office/drawing/2014/main" id="{B90BB28F-6191-54E4-69A5-6E60FAD5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570413"/>
            <a:ext cx="901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即 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12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22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的子块</a:t>
            </a:r>
            <a:r>
              <a:rPr lang="en-US" altLang="zh-CN"/>
              <a:t>,</a:t>
            </a:r>
            <a:r>
              <a:rPr lang="zh-CN" altLang="en-US"/>
              <a:t>而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形式上成为以这些</a:t>
            </a:r>
          </a:p>
        </p:txBody>
      </p:sp>
      <p:sp>
        <p:nvSpPr>
          <p:cNvPr id="5155" name="Rectangle 35">
            <a:extLst>
              <a:ext uri="{FF2B5EF4-FFF2-40B4-BE49-F238E27FC236}">
                <a16:creationId xmlns:a16="http://schemas.microsoft.com/office/drawing/2014/main" id="{497A33BA-9156-6586-7C26-5FD9E956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229225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子块为元素的分块矩阵</a:t>
            </a:r>
            <a:r>
              <a:rPr lang="en-US" altLang="zh-CN"/>
              <a:t>. </a:t>
            </a:r>
          </a:p>
        </p:txBody>
      </p:sp>
      <p:sp>
        <p:nvSpPr>
          <p:cNvPr id="5156" name="Rectangle 36">
            <a:extLst>
              <a:ext uri="{FF2B5EF4-FFF2-40B4-BE49-F238E27FC236}">
                <a16:creationId xmlns:a16="http://schemas.microsoft.com/office/drawing/2014/main" id="{997C0781-DB0F-1598-1E0E-5C636CA3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881688"/>
            <a:ext cx="2951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似写出</a:t>
            </a:r>
            <a:r>
              <a:rPr lang="en-US" altLang="zh-CN"/>
              <a:t>, </a:t>
            </a:r>
            <a:r>
              <a:rPr lang="zh-CN" altLang="en-US"/>
              <a:t>这里从略</a:t>
            </a:r>
            <a:r>
              <a:rPr lang="en-US" altLang="zh-CN"/>
              <a:t>.</a:t>
            </a:r>
          </a:p>
        </p:txBody>
      </p:sp>
      <p:sp>
        <p:nvSpPr>
          <p:cNvPr id="5157" name="Rectangle 37">
            <a:extLst>
              <a:ext uri="{FF2B5EF4-FFF2-40B4-BE49-F238E27FC236}">
                <a16:creationId xmlns:a16="http://schemas.microsoft.com/office/drawing/2014/main" id="{ED09A614-94FF-69BD-F5CA-50BEF1CD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5210175"/>
            <a:ext cx="515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分法 </a:t>
            </a:r>
            <a:r>
              <a:rPr lang="en-US" altLang="zh-CN"/>
              <a:t>(2) </a:t>
            </a:r>
            <a:r>
              <a:rPr lang="zh-CN" altLang="en-US"/>
              <a:t>及 </a:t>
            </a:r>
            <a:r>
              <a:rPr lang="en-US" altLang="zh-CN"/>
              <a:t>(3) </a:t>
            </a:r>
            <a:r>
              <a:rPr lang="zh-CN" altLang="en-US"/>
              <a:t>的分块矩阵可类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build="p" autoUpdateAnimBg="0"/>
      <p:bldP spid="5132" grpId="0" build="p" autoUpdateAnimBg="0"/>
      <p:bldP spid="5154" grpId="0" build="p" autoUpdateAnimBg="0" advAuto="1000"/>
      <p:bldP spid="5155" grpId="0" build="p" autoUpdateAnimBg="0" advAuto="1000"/>
      <p:bldP spid="5156" grpId="0" build="p" autoUpdateAnimBg="0" advAuto="0"/>
      <p:bldP spid="51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266A2AB8-B113-4A8C-7014-4E76217F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874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二、分块矩阵的运算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997160-DC08-5A3B-189D-A9B6D4DB3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792288"/>
            <a:ext cx="841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分块矩阵的运算规则与普通矩阵的运算规则相类似</a:t>
            </a:r>
            <a:r>
              <a:rPr lang="en-US" altLang="zh-CN"/>
              <a:t>,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1E9E378-1151-541B-58FD-C8BAA8554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478088"/>
            <a:ext cx="244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分别说明如下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A2404A35-ECAE-7DB4-68EF-EA6571E65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2132013"/>
          <a:ext cx="629285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2628720" imgH="711000" progId="Equation.3">
                  <p:embed/>
                </p:oleObj>
              </mc:Choice>
              <mc:Fallback>
                <p:oleObj name="Microsoft 公式 3.0" r:id="rId2" imgW="2628720" imgH="711000" progId="Equation.3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A2404A35-ECAE-7DB4-68EF-EA6571E65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2132013"/>
                        <a:ext cx="629285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Rectangle 33">
            <a:extLst>
              <a:ext uri="{FF2B5EF4-FFF2-40B4-BE49-F238E27FC236}">
                <a16:creationId xmlns:a16="http://schemas.microsoft.com/office/drawing/2014/main" id="{99FF6792-A74D-6B8E-C843-17937003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688975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加法运算</a:t>
            </a:r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597A9A2B-D6A4-1DAF-8A6C-D2B353D8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462088"/>
            <a:ext cx="841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设矩阵 </a:t>
            </a:r>
            <a:r>
              <a:rPr lang="en-US" altLang="zh-CN" i="1"/>
              <a:t>A </a:t>
            </a:r>
            <a:r>
              <a:rPr lang="zh-CN" altLang="en-US"/>
              <a:t>与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的行数相同、列数相同</a:t>
            </a:r>
            <a:r>
              <a:rPr lang="en-US" altLang="zh-CN"/>
              <a:t>, </a:t>
            </a:r>
            <a:r>
              <a:rPr lang="zh-CN" altLang="en-US"/>
              <a:t>采用相同的分</a:t>
            </a:r>
          </a:p>
        </p:txBody>
      </p:sp>
      <p:sp>
        <p:nvSpPr>
          <p:cNvPr id="6179" name="Rectangle 35">
            <a:extLst>
              <a:ext uri="{FF2B5EF4-FFF2-40B4-BE49-F238E27FC236}">
                <a16:creationId xmlns:a16="http://schemas.microsoft.com/office/drawing/2014/main" id="{8D458063-70A0-849C-703E-C8B9FB1C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2060575"/>
            <a:ext cx="143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块法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981208D8-3564-AFFA-6F04-6BC272758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4578350"/>
          <a:ext cx="61182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840" imgH="711000" progId="Equation.3">
                  <p:embed/>
                </p:oleObj>
              </mc:Choice>
              <mc:Fallback>
                <p:oleObj name="公式" r:id="rId4" imgW="2247840" imgH="711000" progId="Equation.3">
                  <p:embed/>
                  <p:pic>
                    <p:nvPicPr>
                      <p:cNvPr id="6181" name="Object 37">
                        <a:extLst>
                          <a:ext uri="{FF2B5EF4-FFF2-40B4-BE49-F238E27FC236}">
                            <a16:creationId xmlns:a16="http://schemas.microsoft.com/office/drawing/2014/main" id="{981208D8-3564-AFFA-6F04-6BC272758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578350"/>
                        <a:ext cx="611822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Text Box 38">
            <a:extLst>
              <a:ext uri="{FF2B5EF4-FFF2-40B4-BE49-F238E27FC236}">
                <a16:creationId xmlns:a16="http://schemas.microsoft.com/office/drawing/2014/main" id="{1537798D-BECA-0E75-362E-26E77C9F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0767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 </a:t>
            </a:r>
            <a:r>
              <a:rPr lang="en-US" altLang="zh-CN" i="1"/>
              <a:t>A</a:t>
            </a:r>
            <a:r>
              <a:rPr lang="en-US" altLang="zh-CN" b="0" i="1" baseline="-25000"/>
              <a:t>ij</a:t>
            </a:r>
            <a:r>
              <a:rPr lang="en-US" altLang="zh-CN" i="1"/>
              <a:t> </a:t>
            </a:r>
            <a:r>
              <a:rPr lang="zh-CN" altLang="en-US"/>
              <a:t>与</a:t>
            </a:r>
            <a:r>
              <a:rPr lang="zh-CN" altLang="en-US" i="1"/>
              <a:t> </a:t>
            </a:r>
            <a:r>
              <a:rPr lang="en-US" altLang="zh-CN" i="1"/>
              <a:t>B</a:t>
            </a:r>
            <a:r>
              <a:rPr lang="en-US" altLang="zh-CN" b="0" i="1" baseline="-25000"/>
              <a:t>ij</a:t>
            </a:r>
            <a:r>
              <a:rPr lang="en-US" altLang="zh-CN"/>
              <a:t> </a:t>
            </a:r>
            <a:r>
              <a:rPr lang="zh-CN" altLang="en-US"/>
              <a:t>的行数相同、列数相同</a:t>
            </a:r>
            <a:r>
              <a:rPr lang="en-US" altLang="zh-CN"/>
              <a:t>, </a:t>
            </a:r>
            <a:r>
              <a:rPr lang="zh-CN" altLang="en-US"/>
              <a:t>那么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 build="p" autoUpdateAnimBg="0"/>
      <p:bldP spid="6178" grpId="0" build="p" autoUpdateAnimBg="0"/>
      <p:bldP spid="6179" grpId="0" build="p" autoUpdateAnimBg="0" advAuto="0"/>
      <p:bldP spid="6182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587</TotalTime>
  <Words>675</Words>
  <Application>Microsoft Office PowerPoint</Application>
  <PresentationFormat>全屏显示(4:3)</PresentationFormat>
  <Paragraphs>82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公式</vt:lpstr>
      <vt:lpstr>Equation</vt:lpstr>
      <vt:lpstr>Microsoft 公式 3.0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83</cp:revision>
  <dcterms:created xsi:type="dcterms:W3CDTF">2007-02-06T02:29:02Z</dcterms:created>
  <dcterms:modified xsi:type="dcterms:W3CDTF">2022-10-16T09:24:12Z</dcterms:modified>
</cp:coreProperties>
</file>