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18"/>
  </p:notesMasterIdLst>
  <p:sldIdLst>
    <p:sldId id="1300" r:id="rId3"/>
    <p:sldId id="1509" r:id="rId4"/>
    <p:sldId id="278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1512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2022/10/14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线性代数课程大纲</a:t>
            </a:r>
          </a:p>
          <a:p>
            <a:r>
              <a:rPr lang="zh-CN" altLang="en-US" dirty="0"/>
              <a:t>第一周   </a:t>
            </a:r>
          </a:p>
          <a:p>
            <a:r>
              <a:rPr lang="en-US" altLang="zh-CN" dirty="0"/>
              <a:t>1.1 </a:t>
            </a:r>
            <a:r>
              <a:rPr lang="zh-CN" altLang="en-US" dirty="0"/>
              <a:t>二阶与三阶行列式</a:t>
            </a:r>
          </a:p>
          <a:p>
            <a:r>
              <a:rPr lang="en-US" altLang="zh-CN" dirty="0"/>
              <a:t>1.2 </a:t>
            </a:r>
            <a:r>
              <a:rPr lang="zh-CN" altLang="en-US" dirty="0"/>
              <a:t>全排列和对换</a:t>
            </a:r>
          </a:p>
          <a:p>
            <a:r>
              <a:rPr lang="en-US" altLang="zh-CN" dirty="0"/>
              <a:t>1.3  n</a:t>
            </a:r>
            <a:r>
              <a:rPr lang="zh-CN" altLang="en-US" dirty="0"/>
              <a:t>阶行列式的定义</a:t>
            </a:r>
          </a:p>
          <a:p>
            <a:endParaRPr lang="zh-CN" altLang="en-US" dirty="0"/>
          </a:p>
          <a:p>
            <a:r>
              <a:rPr lang="zh-CN" altLang="en-US" dirty="0"/>
              <a:t>第二周  </a:t>
            </a:r>
          </a:p>
          <a:p>
            <a:r>
              <a:rPr lang="en-US" altLang="zh-CN" dirty="0"/>
              <a:t>2.1 </a:t>
            </a:r>
            <a:r>
              <a:rPr lang="zh-CN" altLang="en-US" dirty="0"/>
              <a:t>行列式的性质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行列式按行（列）展开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线性方程组的矩阵</a:t>
            </a:r>
          </a:p>
          <a:p>
            <a:endParaRPr lang="zh-CN" altLang="en-US" dirty="0"/>
          </a:p>
          <a:p>
            <a:r>
              <a:rPr lang="zh-CN" altLang="en-US" dirty="0"/>
              <a:t>第三周  </a:t>
            </a:r>
          </a:p>
          <a:p>
            <a:r>
              <a:rPr lang="en-US" altLang="zh-CN" dirty="0"/>
              <a:t>3.1 </a:t>
            </a:r>
            <a:r>
              <a:rPr lang="zh-CN" altLang="en-US" dirty="0"/>
              <a:t>矩阵的运算</a:t>
            </a:r>
          </a:p>
          <a:p>
            <a:r>
              <a:rPr lang="en-US" altLang="zh-CN" dirty="0"/>
              <a:t>3.2</a:t>
            </a:r>
            <a:r>
              <a:rPr lang="zh-CN" altLang="en-US" dirty="0"/>
              <a:t>逆矩阵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克拉默法则</a:t>
            </a:r>
          </a:p>
          <a:p>
            <a:endParaRPr lang="zh-CN" altLang="en-US" dirty="0"/>
          </a:p>
          <a:p>
            <a:r>
              <a:rPr lang="zh-CN" altLang="en-US" dirty="0"/>
              <a:t>第四周   </a:t>
            </a:r>
          </a:p>
          <a:p>
            <a:r>
              <a:rPr lang="en-US" altLang="zh-CN" dirty="0"/>
              <a:t>4.1 </a:t>
            </a:r>
            <a:r>
              <a:rPr lang="zh-CN" altLang="en-US" dirty="0"/>
              <a:t>矩阵分块法</a:t>
            </a:r>
          </a:p>
          <a:p>
            <a:r>
              <a:rPr lang="en-US" altLang="zh-CN" dirty="0"/>
              <a:t>4.2 </a:t>
            </a:r>
            <a:r>
              <a:rPr lang="zh-CN" altLang="en-US" dirty="0"/>
              <a:t>矩阵的初等变换</a:t>
            </a:r>
          </a:p>
          <a:p>
            <a:r>
              <a:rPr lang="en-US" altLang="zh-CN" dirty="0"/>
              <a:t>4.3 </a:t>
            </a:r>
            <a:r>
              <a:rPr lang="zh-CN" altLang="en-US" dirty="0"/>
              <a:t>矩阵的秩</a:t>
            </a:r>
          </a:p>
          <a:p>
            <a:endParaRPr lang="zh-CN" altLang="en-US" dirty="0"/>
          </a:p>
          <a:p>
            <a:r>
              <a:rPr lang="zh-CN" altLang="en-US" dirty="0"/>
              <a:t>第五周    </a:t>
            </a:r>
          </a:p>
          <a:p>
            <a:r>
              <a:rPr lang="en-US" altLang="zh-CN" dirty="0"/>
              <a:t>5.1 </a:t>
            </a:r>
            <a:r>
              <a:rPr lang="zh-CN" altLang="en-US" dirty="0"/>
              <a:t>线性方程组的解</a:t>
            </a:r>
          </a:p>
          <a:p>
            <a:r>
              <a:rPr lang="en-US" altLang="zh-CN" dirty="0"/>
              <a:t>5.2 </a:t>
            </a:r>
            <a:r>
              <a:rPr lang="zh-CN" altLang="en-US" dirty="0"/>
              <a:t>向量组及其线性组合</a:t>
            </a:r>
          </a:p>
          <a:p>
            <a:r>
              <a:rPr lang="en-US" altLang="zh-CN" dirty="0"/>
              <a:t>5.3 </a:t>
            </a:r>
            <a:r>
              <a:rPr lang="zh-CN" altLang="en-US" dirty="0"/>
              <a:t>向量组的线性相关性</a:t>
            </a:r>
          </a:p>
          <a:p>
            <a:endParaRPr lang="zh-CN" altLang="en-US" dirty="0"/>
          </a:p>
          <a:p>
            <a:r>
              <a:rPr lang="zh-CN" altLang="en-US" dirty="0"/>
              <a:t>第六周   </a:t>
            </a:r>
          </a:p>
          <a:p>
            <a:r>
              <a:rPr lang="en-US" altLang="zh-CN" dirty="0"/>
              <a:t>6.1 </a:t>
            </a:r>
            <a:r>
              <a:rPr lang="zh-CN" altLang="en-US" dirty="0"/>
              <a:t>向量组的秩</a:t>
            </a:r>
          </a:p>
          <a:p>
            <a:r>
              <a:rPr lang="en-US" altLang="zh-CN" dirty="0"/>
              <a:t>6.2 </a:t>
            </a:r>
            <a:r>
              <a:rPr lang="zh-CN" altLang="en-US" dirty="0"/>
              <a:t>线性方程组的解的结构</a:t>
            </a:r>
          </a:p>
          <a:p>
            <a:endParaRPr lang="zh-CN" altLang="en-US" dirty="0"/>
          </a:p>
          <a:p>
            <a:r>
              <a:rPr lang="zh-CN" altLang="en-US" dirty="0"/>
              <a:t>第七周  </a:t>
            </a:r>
          </a:p>
          <a:p>
            <a:r>
              <a:rPr lang="en-US" altLang="zh-CN" dirty="0"/>
              <a:t>7.1 </a:t>
            </a:r>
            <a:r>
              <a:rPr lang="zh-CN" altLang="en-US" dirty="0"/>
              <a:t>向量空间</a:t>
            </a:r>
          </a:p>
          <a:p>
            <a:r>
              <a:rPr lang="en-US" altLang="zh-CN" dirty="0"/>
              <a:t>7.2 </a:t>
            </a:r>
            <a:r>
              <a:rPr lang="zh-CN" altLang="en-US" dirty="0"/>
              <a:t>向量的内积、长度及正交性</a:t>
            </a:r>
          </a:p>
          <a:p>
            <a:r>
              <a:rPr lang="en-US" altLang="zh-CN" dirty="0"/>
              <a:t>7.3 </a:t>
            </a:r>
            <a:r>
              <a:rPr lang="zh-CN" altLang="en-US" dirty="0"/>
              <a:t>方阵的特征值与特征向量</a:t>
            </a:r>
          </a:p>
          <a:p>
            <a:endParaRPr lang="zh-CN" altLang="en-US" dirty="0"/>
          </a:p>
          <a:p>
            <a:r>
              <a:rPr lang="zh-CN" altLang="en-US" dirty="0"/>
              <a:t>第八周 </a:t>
            </a:r>
          </a:p>
          <a:p>
            <a:r>
              <a:rPr lang="en-US" altLang="zh-CN" dirty="0"/>
              <a:t>8.1 </a:t>
            </a:r>
            <a:r>
              <a:rPr lang="zh-CN" altLang="en-US" dirty="0"/>
              <a:t>相似矩阵</a:t>
            </a:r>
          </a:p>
          <a:p>
            <a:r>
              <a:rPr lang="en-US" altLang="zh-CN" dirty="0"/>
              <a:t>8.2 </a:t>
            </a:r>
            <a:r>
              <a:rPr lang="zh-CN" altLang="en-US" dirty="0"/>
              <a:t>对称矩阵的对角化</a:t>
            </a:r>
          </a:p>
          <a:p>
            <a:r>
              <a:rPr lang="en-US" altLang="zh-CN" dirty="0"/>
              <a:t>8.3 </a:t>
            </a:r>
            <a:r>
              <a:rPr lang="zh-CN" altLang="en-US" dirty="0"/>
              <a:t>二次型及其标准形</a:t>
            </a:r>
          </a:p>
          <a:p>
            <a:endParaRPr lang="zh-CN" altLang="en-US" dirty="0"/>
          </a:p>
          <a:p>
            <a:r>
              <a:rPr lang="zh-CN" altLang="en-US" dirty="0"/>
              <a:t>第九周  </a:t>
            </a:r>
          </a:p>
          <a:p>
            <a:r>
              <a:rPr lang="en-US" altLang="zh-CN" dirty="0"/>
              <a:t>9.1 </a:t>
            </a:r>
            <a:r>
              <a:rPr lang="zh-CN" altLang="en-US" dirty="0"/>
              <a:t>用配方法化二次型为标准形</a:t>
            </a:r>
          </a:p>
          <a:p>
            <a:r>
              <a:rPr lang="en-US" altLang="zh-CN" dirty="0"/>
              <a:t>9.2 </a:t>
            </a:r>
            <a:r>
              <a:rPr lang="zh-CN" altLang="en-US" dirty="0"/>
              <a:t>正定二次型</a:t>
            </a:r>
          </a:p>
          <a:p>
            <a:r>
              <a:rPr lang="en-US" altLang="zh-CN" dirty="0"/>
              <a:t>9.3 </a:t>
            </a:r>
            <a:r>
              <a:rPr lang="zh-CN" altLang="en-US" dirty="0"/>
              <a:t>线性空间的定义与性质</a:t>
            </a:r>
          </a:p>
          <a:p>
            <a:r>
              <a:rPr lang="en-US" altLang="zh-CN" dirty="0"/>
              <a:t>9.4 </a:t>
            </a:r>
            <a:r>
              <a:rPr lang="zh-CN" altLang="en-US" dirty="0"/>
              <a:t>维数、基与坐标</a:t>
            </a:r>
          </a:p>
          <a:p>
            <a:endParaRPr lang="zh-CN" altLang="en-US" dirty="0"/>
          </a:p>
          <a:p>
            <a:r>
              <a:rPr lang="zh-CN" altLang="en-US" dirty="0"/>
              <a:t>第十周  </a:t>
            </a:r>
          </a:p>
          <a:p>
            <a:r>
              <a:rPr lang="en-US" altLang="zh-CN" dirty="0"/>
              <a:t>10.1 </a:t>
            </a:r>
            <a:r>
              <a:rPr lang="zh-CN" altLang="en-US" dirty="0"/>
              <a:t>基变换与坐标变换</a:t>
            </a:r>
          </a:p>
          <a:p>
            <a:r>
              <a:rPr lang="en-US" altLang="zh-CN" dirty="0"/>
              <a:t>10.2 </a:t>
            </a:r>
            <a:r>
              <a:rPr lang="zh-CN" altLang="en-US" dirty="0"/>
              <a:t>线性变换</a:t>
            </a:r>
          </a:p>
          <a:p>
            <a:r>
              <a:rPr lang="en-US" altLang="zh-CN" dirty="0"/>
              <a:t>10.3 </a:t>
            </a:r>
            <a:r>
              <a:rPr lang="zh-CN" altLang="en-US" dirty="0"/>
              <a:t>线性变换的矩阵表示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AD4D3-5158-4B2E-9225-7B01C16D5A9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1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5175" cy="34305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570790-08D6-4104-8A88-A5119980C142}" type="slidenum">
              <a:rPr kumimoji="1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0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875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42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200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66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8853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296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4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4699942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dirty="0"/>
              <a:t>第</a:t>
            </a:r>
            <a:r>
              <a:rPr kumimoji="0" lang="en-US" altLang="zh-CN" sz="2800" b="0" dirty="0"/>
              <a:t>1</a:t>
            </a:r>
            <a:r>
              <a:rPr kumimoji="0" lang="zh-CN" altLang="en-US" sz="2800" b="0" dirty="0"/>
              <a:t>章 行列式</a:t>
            </a:r>
            <a:endParaRPr lang="zh-CN" altLang="en-US" sz="2800" b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/36</a:t>
            </a:r>
            <a:r>
              <a:rPr lang="zh-CN" altLang="en-US" sz="2800" b="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hyperlink" Target="../&#32447;&#24615;&#20195;&#25968;&#27714;&#35299;&#27169;&#22411;/&#34892;&#21015;&#24335;&#23450;&#20041;&#27169;&#22411;.pps" TargetMode="External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8.wmf"/><Relationship Id="rId18" Type="http://schemas.openxmlformats.org/officeDocument/2006/relationships/image" Target="../media/image20.e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5.bin"/><Relationship Id="rId16" Type="http://schemas.openxmlformats.org/officeDocument/2006/relationships/hyperlink" Target="/&#32447;&#24615;&#20195;&#25968;&#26234;&#33021;&#30005;&#23376;&#25945;&#26696;&#65288;&#21516;&#27982;&#20845;&#29256;&#65289;/&#32447;&#24615;&#20195;&#25968;&#26234;&#33021;&#25945;&#23398;&#24179;&#21488;/&#26041;&#31243;&#32452;&#27714;&#35299;.EXE" TargetMode="External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1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/&#32447;&#24615;&#20195;&#25968;&#26234;&#33021;&#30005;&#23376;&#25945;&#26696;&#65288;&#21516;&#27982;&#20845;&#29256;&#65289;/&#32447;&#24615;&#20195;&#25968;&#26234;&#33021;&#25945;&#23398;&#24179;&#21488;/&#26041;&#31243;&#32452;&#27714;&#35299;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1820853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第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1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章 行列式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354280BD-3553-0BD0-2160-D6B20E9B4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3709988"/>
          <a:ext cx="73406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80909" imgH="929932" progId="Equation.3">
                  <p:embed/>
                </p:oleObj>
              </mc:Choice>
              <mc:Fallback>
                <p:oleObj name="公式" r:id="rId2" imgW="3280909" imgH="929932" progId="Equation.3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354280BD-3553-0BD0-2160-D6B20E9B4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3709988"/>
                        <a:ext cx="73406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>
            <a:extLst>
              <a:ext uri="{FF2B5EF4-FFF2-40B4-BE49-F238E27FC236}">
                <a16:creationId xmlns:a16="http://schemas.microsoft.com/office/drawing/2014/main" id="{F4B4EA74-8DFD-B50E-3F3E-A528129D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606425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为了记忆三元线性方程组的求解公式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可引入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三阶行</a:t>
            </a:r>
          </a:p>
        </p:txBody>
      </p:sp>
      <p:sp>
        <p:nvSpPr>
          <p:cNvPr id="9277" name="Rectangle 61">
            <a:extLst>
              <a:ext uri="{FF2B5EF4-FFF2-40B4-BE49-F238E27FC236}">
                <a16:creationId xmlns:a16="http://schemas.microsoft.com/office/drawing/2014/main" id="{2B1365D3-6F8C-CFCC-3A98-0715A2FB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52525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列式．</a:t>
            </a:r>
          </a:p>
        </p:txBody>
      </p:sp>
      <p:sp>
        <p:nvSpPr>
          <p:cNvPr id="9280" name="Rectangle 64">
            <a:extLst>
              <a:ext uri="{FF2B5EF4-FFF2-40B4-BE49-F238E27FC236}">
                <a16:creationId xmlns:a16="http://schemas.microsoft.com/office/drawing/2014/main" id="{ADE67177-10D3-1223-6BB4-95CE2888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52525"/>
            <a:ext cx="438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三阶行列式的定义如下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</a:p>
        </p:txBody>
      </p:sp>
      <p:sp>
        <p:nvSpPr>
          <p:cNvPr id="9281" name="Text Box 65">
            <a:extLst>
              <a:ext uri="{FF2B5EF4-FFF2-40B4-BE49-F238E27FC236}">
                <a16:creationId xmlns:a16="http://schemas.microsoft.com/office/drawing/2014/main" id="{A5E2CAE8-54DF-1734-6A48-0E64A0A6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627188"/>
            <a:ext cx="12192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</a:t>
            </a:r>
          </a:p>
        </p:txBody>
      </p:sp>
      <p:sp>
        <p:nvSpPr>
          <p:cNvPr id="9282" name="Rectangle 66">
            <a:extLst>
              <a:ext uri="{FF2B5EF4-FFF2-40B4-BE49-F238E27FC236}">
                <a16:creationId xmlns:a16="http://schemas.microsoft.com/office/drawing/2014/main" id="{4F8B09ED-7AD9-A1D8-7EE9-F02C1165B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695450"/>
            <a:ext cx="59483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设有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9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个数排成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列的数表</a:t>
            </a:r>
          </a:p>
        </p:txBody>
      </p:sp>
      <p:graphicFrame>
        <p:nvGraphicFramePr>
          <p:cNvPr id="9283" name="Object 67">
            <a:extLst>
              <a:ext uri="{FF2B5EF4-FFF2-40B4-BE49-F238E27FC236}">
                <a16:creationId xmlns:a16="http://schemas.microsoft.com/office/drawing/2014/main" id="{85656ADA-8FE0-B8B0-3E2E-DFCCFFF2D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2185988"/>
          <a:ext cx="527208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51253" imgH="676358" progId="Equation.DSMT4">
                  <p:embed/>
                </p:oleObj>
              </mc:Choice>
              <mc:Fallback>
                <p:oleObj name="Equation" r:id="rId4" imgW="2351253" imgH="676358" progId="Equation.DSMT4">
                  <p:embed/>
                  <p:pic>
                    <p:nvPicPr>
                      <p:cNvPr id="9283" name="Object 67">
                        <a:extLst>
                          <a:ext uri="{FF2B5EF4-FFF2-40B4-BE49-F238E27FC236}">
                            <a16:creationId xmlns:a16="http://schemas.microsoft.com/office/drawing/2014/main" id="{85656ADA-8FE0-B8B0-3E2E-DFCCFFF2D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185988"/>
                        <a:ext cx="527208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4" name="Rectangle 68">
            <a:extLst>
              <a:ext uri="{FF2B5EF4-FFF2-40B4-BE49-F238E27FC236}">
                <a16:creationId xmlns:a16="http://schemas.microsoft.com/office/drawing/2014/main" id="{E84FCA4C-407D-2192-1E44-6538E3A9C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4275138"/>
            <a:ext cx="5413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记</a:t>
            </a:r>
          </a:p>
        </p:txBody>
      </p:sp>
      <p:sp>
        <p:nvSpPr>
          <p:cNvPr id="9285" name="Rectangle 69">
            <a:extLst>
              <a:ext uri="{FF2B5EF4-FFF2-40B4-BE49-F238E27FC236}">
                <a16:creationId xmlns:a16="http://schemas.microsoft.com/office/drawing/2014/main" id="{319E35A4-587B-3691-8B85-8387E6B28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934075"/>
            <a:ext cx="715168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）式称为数表（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）所确定的三阶行列式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  <p:bldP spid="9277" grpId="0" build="p" autoUpdateAnimBg="0" advAuto="0"/>
      <p:bldP spid="9280" grpId="0" build="p" autoUpdateAnimBg="0"/>
      <p:bldP spid="9281" grpId="0" build="p" autoUpdateAnimBg="0"/>
      <p:bldP spid="9282" grpId="0" build="p" autoUpdateAnimBg="0"/>
      <p:bldP spid="9284" grpId="0" build="p" autoUpdateAnimBg="0"/>
      <p:bldP spid="928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58" name="Group 34">
            <a:extLst>
              <a:ext uri="{FF2B5EF4-FFF2-40B4-BE49-F238E27FC236}">
                <a16:creationId xmlns:a16="http://schemas.microsoft.com/office/drawing/2014/main" id="{CF0F005B-B442-3D18-AFFA-74402992985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125538"/>
            <a:ext cx="4876800" cy="3429000"/>
            <a:chOff x="1296" y="192"/>
            <a:chExt cx="3072" cy="2160"/>
          </a:xfrm>
        </p:grpSpPr>
        <p:graphicFrame>
          <p:nvGraphicFramePr>
            <p:cNvPr id="11271" name="Object 15">
              <a:extLst>
                <a:ext uri="{FF2B5EF4-FFF2-40B4-BE49-F238E27FC236}">
                  <a16:creationId xmlns:a16="http://schemas.microsoft.com/office/drawing/2014/main" id="{B1BB5E0C-DB3F-0988-84EB-0911C6C181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7" y="192"/>
            <a:ext cx="1975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927100" imgH="711200" progId="Equation.3">
                    <p:embed/>
                  </p:oleObj>
                </mc:Choice>
                <mc:Fallback>
                  <p:oleObj name="公式" r:id="rId2" imgW="927100" imgH="711200" progId="Equation.3">
                    <p:embed/>
                    <p:pic>
                      <p:nvPicPr>
                        <p:cNvPr id="11271" name="Object 15">
                          <a:extLst>
                            <a:ext uri="{FF2B5EF4-FFF2-40B4-BE49-F238E27FC236}">
                              <a16:creationId xmlns:a16="http://schemas.microsoft.com/office/drawing/2014/main" id="{B1BB5E0C-DB3F-0988-84EB-0911C6C181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192"/>
                          <a:ext cx="1975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2" name="Group 16">
              <a:extLst>
                <a:ext uri="{FF2B5EF4-FFF2-40B4-BE49-F238E27FC236}">
                  <a16:creationId xmlns:a16="http://schemas.microsoft.com/office/drawing/2014/main" id="{EFBA9B31-8512-8E9D-2A7A-8066DD5BC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439"/>
              <a:ext cx="3072" cy="1913"/>
              <a:chOff x="1419" y="2160"/>
              <a:chExt cx="2613" cy="1488"/>
            </a:xfrm>
          </p:grpSpPr>
          <p:sp>
            <p:nvSpPr>
              <p:cNvPr id="11273" name="Line 17">
                <a:extLst>
                  <a:ext uri="{FF2B5EF4-FFF2-40B4-BE49-F238E27FC236}">
                    <a16:creationId xmlns:a16="http://schemas.microsoft.com/office/drawing/2014/main" id="{F434B6E1-CD05-1622-746D-85161E87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208"/>
                <a:ext cx="1296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74" name="Line 18">
                <a:extLst>
                  <a:ext uri="{FF2B5EF4-FFF2-40B4-BE49-F238E27FC236}">
                    <a16:creationId xmlns:a16="http://schemas.microsoft.com/office/drawing/2014/main" id="{81912C39-B7D7-BED2-5172-C922BDB90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6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75" name="Line 19">
                <a:extLst>
                  <a:ext uri="{FF2B5EF4-FFF2-40B4-BE49-F238E27FC236}">
                    <a16:creationId xmlns:a16="http://schemas.microsoft.com/office/drawing/2014/main" id="{9EF87836-CEB6-63A3-BE4A-9A9C50BCD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976"/>
                <a:ext cx="528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76" name="Line 20">
                <a:extLst>
                  <a:ext uri="{FF2B5EF4-FFF2-40B4-BE49-F238E27FC236}">
                    <a16:creationId xmlns:a16="http://schemas.microsoft.com/office/drawing/2014/main" id="{CE871019-6577-149C-5E9C-EF410CF9A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1056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77" name="Line 21">
                <a:extLst>
                  <a:ext uri="{FF2B5EF4-FFF2-40B4-BE49-F238E27FC236}">
                    <a16:creationId xmlns:a16="http://schemas.microsoft.com/office/drawing/2014/main" id="{F36C5009-A48C-AEA8-6F8C-957E9746F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76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78" name="Freeform 22">
                <a:extLst>
                  <a:ext uri="{FF2B5EF4-FFF2-40B4-BE49-F238E27FC236}">
                    <a16:creationId xmlns:a16="http://schemas.microsoft.com/office/drawing/2014/main" id="{AB6C44A5-6BD9-C114-5BF0-296D6DE03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2736"/>
                <a:ext cx="1008" cy="576"/>
              </a:xfrm>
              <a:custGeom>
                <a:avLst/>
                <a:gdLst>
                  <a:gd name="T0" fmla="*/ 0 w 1008"/>
                  <a:gd name="T1" fmla="*/ 576 h 576"/>
                  <a:gd name="T2" fmla="*/ 624 w 1008"/>
                  <a:gd name="T3" fmla="*/ 470 h 576"/>
                  <a:gd name="T4" fmla="*/ 1008 w 1008"/>
                  <a:gd name="T5" fmla="*/ 0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08" h="576">
                    <a:moveTo>
                      <a:pt x="0" y="576"/>
                    </a:moveTo>
                    <a:cubicBezTo>
                      <a:pt x="104" y="558"/>
                      <a:pt x="456" y="566"/>
                      <a:pt x="624" y="470"/>
                    </a:cubicBezTo>
                    <a:cubicBezTo>
                      <a:pt x="792" y="374"/>
                      <a:pt x="928" y="98"/>
                      <a:pt x="100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79" name="Freeform 23">
                <a:extLst>
                  <a:ext uri="{FF2B5EF4-FFF2-40B4-BE49-F238E27FC236}">
                    <a16:creationId xmlns:a16="http://schemas.microsoft.com/office/drawing/2014/main" id="{787FC15E-4D0B-1654-FB96-B2491794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928"/>
                <a:ext cx="1152" cy="560"/>
              </a:xfrm>
              <a:custGeom>
                <a:avLst/>
                <a:gdLst>
                  <a:gd name="T0" fmla="*/ 1152 w 1152"/>
                  <a:gd name="T1" fmla="*/ 0 h 560"/>
                  <a:gd name="T2" fmla="*/ 749 w 1152"/>
                  <a:gd name="T3" fmla="*/ 480 h 560"/>
                  <a:gd name="T4" fmla="*/ 0 w 1152"/>
                  <a:gd name="T5" fmla="*/ 480 h 5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52" h="560">
                    <a:moveTo>
                      <a:pt x="1152" y="0"/>
                    </a:moveTo>
                    <a:cubicBezTo>
                      <a:pt x="1085" y="80"/>
                      <a:pt x="941" y="400"/>
                      <a:pt x="749" y="480"/>
                    </a:cubicBezTo>
                    <a:cubicBezTo>
                      <a:pt x="557" y="560"/>
                      <a:pt x="156" y="480"/>
                      <a:pt x="0" y="48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80" name="Line 24">
                <a:extLst>
                  <a:ext uri="{FF2B5EF4-FFF2-40B4-BE49-F238E27FC236}">
                    <a16:creationId xmlns:a16="http://schemas.microsoft.com/office/drawing/2014/main" id="{BDBEF8E9-B559-F862-7305-ED19CCDBB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208"/>
                <a:ext cx="1248" cy="96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81" name="Line 25">
                <a:extLst>
                  <a:ext uri="{FF2B5EF4-FFF2-40B4-BE49-F238E27FC236}">
                    <a16:creationId xmlns:a16="http://schemas.microsoft.com/office/drawing/2014/main" id="{F32A4C71-FDFB-CA86-1D99-60824559E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2640"/>
                <a:ext cx="1056" cy="7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82" name="Line 26">
                <a:extLst>
                  <a:ext uri="{FF2B5EF4-FFF2-40B4-BE49-F238E27FC236}">
                    <a16:creationId xmlns:a16="http://schemas.microsoft.com/office/drawing/2014/main" id="{3CC71272-652D-2984-3889-761F1F11D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3024"/>
                <a:ext cx="864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83" name="Line 27">
                <a:extLst>
                  <a:ext uri="{FF2B5EF4-FFF2-40B4-BE49-F238E27FC236}">
                    <a16:creationId xmlns:a16="http://schemas.microsoft.com/office/drawing/2014/main" id="{687FD591-9F55-E314-0306-5C49AAE76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208"/>
                <a:ext cx="864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84" name="Line 28">
                <a:extLst>
                  <a:ext uri="{FF2B5EF4-FFF2-40B4-BE49-F238E27FC236}">
                    <a16:creationId xmlns:a16="http://schemas.microsoft.com/office/drawing/2014/main" id="{06D3B606-786C-ACC4-560F-A5E800F78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208"/>
                <a:ext cx="672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85" name="Freeform 29">
                <a:extLst>
                  <a:ext uri="{FF2B5EF4-FFF2-40B4-BE49-F238E27FC236}">
                    <a16:creationId xmlns:a16="http://schemas.microsoft.com/office/drawing/2014/main" id="{91ABF31E-CEFE-6F48-691A-5A3236C1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2832"/>
                <a:ext cx="717" cy="816"/>
              </a:xfrm>
              <a:custGeom>
                <a:avLst/>
                <a:gdLst>
                  <a:gd name="T0" fmla="*/ 45 w 717"/>
                  <a:gd name="T1" fmla="*/ 0 h 816"/>
                  <a:gd name="T2" fmla="*/ 112 w 717"/>
                  <a:gd name="T3" fmla="*/ 528 h 816"/>
                  <a:gd name="T4" fmla="*/ 717 w 717"/>
                  <a:gd name="T5" fmla="*/ 816 h 8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17" h="816">
                    <a:moveTo>
                      <a:pt x="45" y="0"/>
                    </a:moveTo>
                    <a:cubicBezTo>
                      <a:pt x="56" y="88"/>
                      <a:pt x="0" y="392"/>
                      <a:pt x="112" y="528"/>
                    </a:cubicBezTo>
                    <a:cubicBezTo>
                      <a:pt x="224" y="664"/>
                      <a:pt x="591" y="756"/>
                      <a:pt x="717" y="816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286" name="Freeform 30">
                <a:extLst>
                  <a:ext uri="{FF2B5EF4-FFF2-40B4-BE49-F238E27FC236}">
                    <a16:creationId xmlns:a16="http://schemas.microsoft.com/office/drawing/2014/main" id="{CA848AF0-E236-2443-1824-4B2DB915C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9" y="2688"/>
                <a:ext cx="837" cy="720"/>
              </a:xfrm>
              <a:custGeom>
                <a:avLst/>
                <a:gdLst>
                  <a:gd name="T0" fmla="*/ 21 w 837"/>
                  <a:gd name="T1" fmla="*/ 0 h 720"/>
                  <a:gd name="T2" fmla="*/ 136 w 837"/>
                  <a:gd name="T3" fmla="*/ 586 h 720"/>
                  <a:gd name="T4" fmla="*/ 837 w 837"/>
                  <a:gd name="T5" fmla="*/ 720 h 7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37" h="720">
                    <a:moveTo>
                      <a:pt x="21" y="0"/>
                    </a:moveTo>
                    <a:cubicBezTo>
                      <a:pt x="40" y="98"/>
                      <a:pt x="0" y="466"/>
                      <a:pt x="136" y="586"/>
                    </a:cubicBezTo>
                    <a:cubicBezTo>
                      <a:pt x="272" y="706"/>
                      <a:pt x="691" y="692"/>
                      <a:pt x="837" y="72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26657" name="Text Box 33">
            <a:extLst>
              <a:ext uri="{FF2B5EF4-FFF2-40B4-BE49-F238E27FC236}">
                <a16:creationId xmlns:a16="http://schemas.microsoft.com/office/drawing/2014/main" id="{BF54F522-8AF2-A48E-5AFC-3D201132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581525"/>
            <a:ext cx="8077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其中每一条实线上的三个元素的乘积带正号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每一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667" name="Rectangle 43">
            <a:extLst>
              <a:ext uri="{FF2B5EF4-FFF2-40B4-BE49-F238E27FC236}">
                <a16:creationId xmlns:a16="http://schemas.microsoft.com/office/drawing/2014/main" id="{301F22E1-30CA-3A4A-5225-5EE13DF2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164138"/>
            <a:ext cx="90360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条虚线上的三个元素的乘积带负号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所得六项的代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数和</a:t>
            </a:r>
          </a:p>
        </p:txBody>
      </p:sp>
      <p:sp>
        <p:nvSpPr>
          <p:cNvPr id="26668" name="Rectangle 44">
            <a:extLst>
              <a:ext uri="{FF2B5EF4-FFF2-40B4-BE49-F238E27FC236}">
                <a16:creationId xmlns:a16="http://schemas.microsoft.com/office/drawing/2014/main" id="{A7B713EC-FB13-8FDD-D0A3-9192FD2C7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765800"/>
            <a:ext cx="42926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就是三阶行列式的展开式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</a:p>
        </p:txBody>
      </p:sp>
      <p:sp>
        <p:nvSpPr>
          <p:cNvPr id="26669" name="Text Box 45">
            <a:extLst>
              <a:ext uri="{FF2B5EF4-FFF2-40B4-BE49-F238E27FC236}">
                <a16:creationId xmlns:a16="http://schemas.microsoft.com/office/drawing/2014/main" id="{C16EF10A-E926-F852-F89A-9B868B9F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677863"/>
            <a:ext cx="836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三阶行列式的展开式也可用如下对角线法则得到：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7" grpId="0" build="p" autoUpdateAnimBg="0"/>
      <p:bldP spid="26667" grpId="0" build="p" autoUpdateAnimBg="0" advAuto="0"/>
      <p:bldP spid="26668" grpId="0" build="p" autoUpdateAnimBg="0" advAuto="0"/>
      <p:bldP spid="2666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>
            <a:extLst>
              <a:ext uri="{FF2B5EF4-FFF2-40B4-BE49-F238E27FC236}">
                <a16:creationId xmlns:a16="http://schemas.microsoft.com/office/drawing/2014/main" id="{D96FFE1E-5E1A-38CE-0CE5-89B051CBF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728788"/>
            <a:ext cx="4229100" cy="579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计算三阶行列式      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291" name="Object 9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8DFE39DC-F5C7-5B64-A644-F3DE04747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2643188"/>
          <a:ext cx="31480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671" imgH="710891" progId="Equation.3">
                  <p:embed/>
                </p:oleObj>
              </mc:Choice>
              <mc:Fallback>
                <p:oleObj name="Equation" r:id="rId2" imgW="1218671" imgH="710891" progId="Equation.3">
                  <p:embed/>
                  <p:pic>
                    <p:nvPicPr>
                      <p:cNvPr id="12291" name="Object 9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8DFE39DC-F5C7-5B64-A644-F3DE04747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643188"/>
                        <a:ext cx="3148012" cy="1676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9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6110B3D-E69F-C88E-D0C7-8D691C860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4581525"/>
          <a:ext cx="5127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29305" imgH="3398522" progId="PowerPoint.Show.8">
                  <p:embed/>
                </p:oleObj>
              </mc:Choice>
              <mc:Fallback>
                <p:oleObj name="演示文稿" r:id="rId4" imgW="4529305" imgH="3398522" progId="PowerPoint.Show.8">
                  <p:embed/>
                  <p:pic>
                    <p:nvPicPr>
                      <p:cNvPr id="12292" name="Object 49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A6110B3D-E69F-C88E-D0C7-8D691C860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542" t="43694" r="85851" b="47905"/>
                      <a:stretch>
                        <a:fillRect/>
                      </a:stretch>
                    </p:blipFill>
                    <p:spPr bwMode="auto">
                      <a:xfrm>
                        <a:off x="781050" y="4581525"/>
                        <a:ext cx="5127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52">
            <a:extLst>
              <a:ext uri="{FF2B5EF4-FFF2-40B4-BE49-F238E27FC236}">
                <a16:creationId xmlns:a16="http://schemas.microsoft.com/office/drawing/2014/main" id="{07E906B4-4709-EDEC-F741-72597F54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759325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3">
            <a:extLst>
              <a:ext uri="{FF2B5EF4-FFF2-40B4-BE49-F238E27FC236}">
                <a16:creationId xmlns:a16="http://schemas.microsoft.com/office/drawing/2014/main" id="{34728512-BFA9-111E-5ADF-598C20E5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588000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6" name="Text Box 56">
            <a:extLst>
              <a:ext uri="{FF2B5EF4-FFF2-40B4-BE49-F238E27FC236}">
                <a16:creationId xmlns:a16="http://schemas.microsoft.com/office/drawing/2014/main" id="{44EA4DC9-2019-280F-A973-8A06EC19B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696913"/>
            <a:ext cx="24384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举例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10298" name="Text Box 58">
            <a:hlinkClick r:id="rId7" action="ppaction://hlinkpres?slideindex=1&amp;slidetitle=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C492A71-83F8-7119-B63E-E25E74360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5437188"/>
            <a:ext cx="3240088" cy="519112"/>
          </a:xfrm>
          <a:prstGeom prst="rect">
            <a:avLst/>
          </a:prstGeom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行列式的定义模型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DE949D-34D4-6277-8ACB-9A71AE209B0D}"/>
              </a:ext>
            </a:extLst>
          </p:cNvPr>
          <p:cNvSpPr txBox="1"/>
          <p:nvPr/>
        </p:nvSpPr>
        <p:spPr>
          <a:xfrm>
            <a:off x="6156176" y="3219778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Page 3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ransition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A49C03C1-CE64-DC5C-6035-E9C8D286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838200"/>
            <a:ext cx="4191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求解方程      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6D4F9AAA-0525-9BE4-2F72-A4BCA8B90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711325"/>
          <a:ext cx="25908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711200" progId="Equation.3">
                  <p:embed/>
                </p:oleObj>
              </mc:Choice>
              <mc:Fallback>
                <p:oleObj name="Equation" r:id="rId2" imgW="927100" imgH="71120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6D4F9AAA-0525-9BE4-2F72-A4BCA8B90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11325"/>
                        <a:ext cx="259080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1CD9EED-C777-7A56-4AB3-A8D5B7ED1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225" y="3354388"/>
          <a:ext cx="584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72139" imgH="3429123" progId="PowerPoint.Show.8">
                  <p:embed/>
                </p:oleObj>
              </mc:Choice>
              <mc:Fallback>
                <p:oleObj name="演示文稿" r:id="rId4" imgW="4572139" imgH="3429123" progId="PowerPoint.Show.8">
                  <p:embed/>
                  <p:pic>
                    <p:nvPicPr>
                      <p:cNvPr id="13316" name="Object 5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61CD9EED-C777-7A56-4AB3-A8D5B7ED1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583" t="48923" r="85037" b="44093"/>
                      <a:stretch>
                        <a:fillRect/>
                      </a:stretch>
                    </p:blipFill>
                    <p:spPr bwMode="auto">
                      <a:xfrm>
                        <a:off x="784225" y="3354388"/>
                        <a:ext cx="584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6">
            <a:extLst>
              <a:ext uri="{FF2B5EF4-FFF2-40B4-BE49-F238E27FC236}">
                <a16:creationId xmlns:a16="http://schemas.microsoft.com/office/drawing/2014/main" id="{962C9A4A-D001-5EEC-32D9-817C510A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67100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24133C-8D36-A4FB-F6C9-B0753B912F6E}"/>
              </a:ext>
            </a:extLst>
          </p:cNvPr>
          <p:cNvSpPr txBox="1"/>
          <p:nvPr/>
        </p:nvSpPr>
        <p:spPr>
          <a:xfrm>
            <a:off x="5940152" y="2183934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(Page 4)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Rectangle 23">
            <a:extLst>
              <a:ext uri="{FF2B5EF4-FFF2-40B4-BE49-F238E27FC236}">
                <a16:creationId xmlns:a16="http://schemas.microsoft.com/office/drawing/2014/main" id="{65918CB8-D1A6-B12F-22EC-B747F0717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892175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可以证明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当三元线性方程组的系数行列式不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等于零</a:t>
            </a:r>
          </a:p>
        </p:txBody>
      </p:sp>
      <p:sp>
        <p:nvSpPr>
          <p:cNvPr id="27672" name="Rectangle 24">
            <a:extLst>
              <a:ext uri="{FF2B5EF4-FFF2-40B4-BE49-F238E27FC236}">
                <a16:creationId xmlns:a16="http://schemas.microsoft.com/office/drawing/2014/main" id="{E77EC31C-FA8C-2434-A609-A2B2A321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01775"/>
            <a:ext cx="903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时方程组有唯一解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且有类似于二元线性方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程组的求解公</a:t>
            </a:r>
          </a:p>
        </p:txBody>
      </p:sp>
      <p:sp>
        <p:nvSpPr>
          <p:cNvPr id="27673" name="Rectangle 25">
            <a:extLst>
              <a:ext uri="{FF2B5EF4-FFF2-40B4-BE49-F238E27FC236}">
                <a16:creationId xmlns:a16="http://schemas.microsoft.com/office/drawing/2014/main" id="{093937F3-C457-9744-5065-3C0EC690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11137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即</a:t>
            </a:r>
          </a:p>
        </p:txBody>
      </p:sp>
      <p:sp>
        <p:nvSpPr>
          <p:cNvPr id="27674" name="Rectangle 26">
            <a:extLst>
              <a:ext uri="{FF2B5EF4-FFF2-40B4-BE49-F238E27FC236}">
                <a16:creationId xmlns:a16="http://schemas.microsoft.com/office/drawing/2014/main" id="{BE2061EE-1A3A-007A-0FDC-8FCD7E34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97175"/>
            <a:ext cx="766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j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j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j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1, 2, 3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</p:txBody>
      </p:sp>
      <p:sp>
        <p:nvSpPr>
          <p:cNvPr id="27675" name="Rectangle 27">
            <a:extLst>
              <a:ext uri="{FF2B5EF4-FFF2-40B4-BE49-F238E27FC236}">
                <a16:creationId xmlns:a16="http://schemas.microsoft.com/office/drawing/2014/main" id="{E41E323B-BBF4-DF55-29A1-C657EAA6E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482975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现在的问题是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对于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元线性方程组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是否也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有类似</a:t>
            </a:r>
          </a:p>
        </p:txBody>
      </p:sp>
      <p:sp>
        <p:nvSpPr>
          <p:cNvPr id="27676" name="Rectangle 28">
            <a:extLst>
              <a:ext uri="{FF2B5EF4-FFF2-40B4-BE49-F238E27FC236}">
                <a16:creationId xmlns:a16="http://schemas.microsoft.com/office/drawing/2014/main" id="{CD059AB2-7F56-BF4A-711A-90764610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15448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的求解公式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</a:p>
        </p:txBody>
      </p:sp>
      <p:sp>
        <p:nvSpPr>
          <p:cNvPr id="27677" name="Rectangle 29">
            <a:extLst>
              <a:ext uri="{FF2B5EF4-FFF2-40B4-BE49-F238E27FC236}">
                <a16:creationId xmlns:a16="http://schemas.microsoft.com/office/drawing/2014/main" id="{463E2600-5654-DF8B-7F0A-B1B9A0B9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168775"/>
            <a:ext cx="6948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但要讨论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元线性方程组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首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先要把二阶</a:t>
            </a:r>
          </a:p>
        </p:txBody>
      </p:sp>
      <p:sp>
        <p:nvSpPr>
          <p:cNvPr id="27678" name="Rectangle 30">
            <a:extLst>
              <a:ext uri="{FF2B5EF4-FFF2-40B4-BE49-F238E27FC236}">
                <a16:creationId xmlns:a16="http://schemas.microsoft.com/office/drawing/2014/main" id="{EF643F1F-7EFF-ADB9-C0D3-E3E7240A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854575"/>
            <a:ext cx="903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和三阶行列式加以推广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然后引入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阶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行列式的概念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1" grpId="0" build="p" autoUpdateAnimBg="0"/>
      <p:bldP spid="27672" grpId="0" build="p" autoUpdateAnimBg="0" advAuto="0"/>
      <p:bldP spid="27673" grpId="0" build="p" autoUpdateAnimBg="0" advAuto="0"/>
      <p:bldP spid="27674" grpId="0" build="p" autoUpdateAnimBg="0"/>
      <p:bldP spid="27675" grpId="0" build="p" autoUpdateAnimBg="0"/>
      <p:bldP spid="27676" grpId="0" build="p" autoUpdateAnimBg="0" advAuto="0"/>
      <p:bldP spid="27677" grpId="0" build="p" autoUpdateAnimBg="0"/>
      <p:bldP spid="27678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2FC3F9-6DDD-77F6-FB76-E82F4A21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7375"/>
            <a:ext cx="7848600" cy="495401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参考资料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E207B-27E8-4D2A-25E3-7CFA26B1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2" y="1644191"/>
            <a:ext cx="7729726" cy="37255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7FAA0E-4DAD-CC66-6286-879D919B0D70}"/>
              </a:ext>
            </a:extLst>
          </p:cNvPr>
          <p:cNvSpPr txBox="1"/>
          <p:nvPr/>
        </p:nvSpPr>
        <p:spPr>
          <a:xfrm>
            <a:off x="643880" y="5540514"/>
            <a:ext cx="82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https://www.icourse163.org/course/TONGJI-481001?tid=1001883032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5641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17148B2-87BB-3A06-4444-71046978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线性代数主要内容</a:t>
            </a:r>
          </a:p>
        </p:txBody>
      </p:sp>
      <p:pic>
        <p:nvPicPr>
          <p:cNvPr id="1026" name="Picture 2" descr="线性代数学习目录">
            <a:extLst>
              <a:ext uri="{FF2B5EF4-FFF2-40B4-BE49-F238E27FC236}">
                <a16:creationId xmlns:a16="http://schemas.microsoft.com/office/drawing/2014/main" id="{39F1717A-6751-ABFF-1157-52D63A439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/>
          <a:stretch/>
        </p:blipFill>
        <p:spPr bwMode="auto">
          <a:xfrm>
            <a:off x="960869" y="1517184"/>
            <a:ext cx="7222262" cy="2635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5F3522-E784-6064-A9DD-CB405B28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69" y="4279971"/>
            <a:ext cx="7222262" cy="1952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389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0" name="Text Box 14">
            <a:extLst>
              <a:ext uri="{FF2B5EF4-FFF2-40B4-BE49-F238E27FC236}">
                <a16:creationId xmlns:a16="http://schemas.microsoft.com/office/drawing/2014/main" id="{6C90E07D-BF69-136F-FF7E-2F16FFD4E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354263"/>
            <a:ext cx="8001000" cy="24431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主要内容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阶行列式的定义、性质及其计算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重点内容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　　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行列式的计算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</a:t>
            </a:r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8EDC40B3-CFAF-2A8C-6D2F-0E1CEF31F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912813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行列式是一种常用的数学工具，在数学及其他学科</a:t>
            </a: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FC197ACD-86C4-C6C8-78AA-7B10352B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98613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中都有着广泛的应用．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build="p" autoUpdateAnimBg="0"/>
      <p:bldP spid="24591" grpId="0" autoUpdateAnimBg="0"/>
      <p:bldP spid="245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041EC020-266C-D6F8-17DF-1FBAEB9DC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81050"/>
            <a:ext cx="800100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第一节  二阶与三阶行列式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Text Box 3">
            <a:hlinkClick r:id="rId2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D924A69F-9B19-44B3-7A35-BD7B9264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97213"/>
            <a:ext cx="20574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二阶行列式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2B49B891-B7F3-F98A-E837-8C1EC3A4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39925"/>
            <a:ext cx="2362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主要内容</a:t>
            </a:r>
          </a:p>
        </p:txBody>
      </p:sp>
      <p:sp>
        <p:nvSpPr>
          <p:cNvPr id="86022" name="Text Box 6">
            <a:hlinkClick r:id="rId3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60FA6997-18AF-A638-E15F-1E059665F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011613"/>
            <a:ext cx="20669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三阶行列式</a:t>
            </a:r>
          </a:p>
        </p:txBody>
      </p:sp>
      <p:sp>
        <p:nvSpPr>
          <p:cNvPr id="86026" name="Text Box 10">
            <a:hlinkClick r:id="rId4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05EB2634-7C96-A64F-4C1E-DC3AB3596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926013"/>
            <a:ext cx="10001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举例</a:t>
            </a:r>
          </a:p>
        </p:txBody>
      </p:sp>
      <p:pic>
        <p:nvPicPr>
          <p:cNvPr id="4103" name="Picture 14">
            <a:extLst>
              <a:ext uri="{FF2B5EF4-FFF2-40B4-BE49-F238E27FC236}">
                <a16:creationId xmlns:a16="http://schemas.microsoft.com/office/drawing/2014/main" id="{EE9263B3-059C-E898-943F-3A986067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162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5">
            <a:extLst>
              <a:ext uri="{FF2B5EF4-FFF2-40B4-BE49-F238E27FC236}">
                <a16:creationId xmlns:a16="http://schemas.microsoft.com/office/drawing/2014/main" id="{C0A82B04-E8A5-480B-0DD3-8267732B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30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6">
            <a:extLst>
              <a:ext uri="{FF2B5EF4-FFF2-40B4-BE49-F238E27FC236}">
                <a16:creationId xmlns:a16="http://schemas.microsoft.com/office/drawing/2014/main" id="{EE895B27-AEBA-2F27-66A5-38D6C6A37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450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9">
            <a:extLst>
              <a:ext uri="{FF2B5EF4-FFF2-40B4-BE49-F238E27FC236}">
                <a16:creationId xmlns:a16="http://schemas.microsoft.com/office/drawing/2014/main" id="{A22A9246-A5A1-0CD8-F463-C45024B0B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901825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在讨论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阶行列式之前，先简单回顾一下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二阶和三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DC65DCCB-4B98-A45D-CF01-72259837B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771525"/>
            <a:ext cx="54864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二阶行列式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3757AE44-5FF6-1ABC-B41B-C6F9D5E3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230563"/>
            <a:ext cx="65532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引例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用消元法解二元线性方程组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94" name="Group 50">
            <a:extLst>
              <a:ext uri="{FF2B5EF4-FFF2-40B4-BE49-F238E27FC236}">
                <a16:creationId xmlns:a16="http://schemas.microsoft.com/office/drawing/2014/main" id="{0CE5FBE7-1401-F187-37C8-F140B3AFFF6E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4316413"/>
            <a:ext cx="6000750" cy="1246187"/>
            <a:chOff x="1068" y="2719"/>
            <a:chExt cx="3780" cy="785"/>
          </a:xfrm>
        </p:grpSpPr>
        <p:graphicFrame>
          <p:nvGraphicFramePr>
            <p:cNvPr id="5127" name="Object 12">
              <a:extLst>
                <a:ext uri="{FF2B5EF4-FFF2-40B4-BE49-F238E27FC236}">
                  <a16:creationId xmlns:a16="http://schemas.microsoft.com/office/drawing/2014/main" id="{7C5E3FED-E90E-6D27-3205-216A5E1125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8" y="2719"/>
            <a:ext cx="2374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93800" imgH="482600" progId="Equation.3">
                    <p:embed/>
                  </p:oleObj>
                </mc:Choice>
                <mc:Fallback>
                  <p:oleObj name="Equation" r:id="rId2" imgW="1193800" imgH="482600" progId="Equation.3">
                    <p:embed/>
                    <p:pic>
                      <p:nvPicPr>
                        <p:cNvPr id="5127" name="Object 12">
                          <a:extLst>
                            <a:ext uri="{FF2B5EF4-FFF2-40B4-BE49-F238E27FC236}">
                              <a16:creationId xmlns:a16="http://schemas.microsoft.com/office/drawing/2014/main" id="{7C5E3FED-E90E-6D27-3205-216A5E1125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719"/>
                          <a:ext cx="2374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16">
              <a:extLst>
                <a:ext uri="{FF2B5EF4-FFF2-40B4-BE49-F238E27FC236}">
                  <a16:creationId xmlns:a16="http://schemas.microsoft.com/office/drawing/2014/main" id="{AD403B19-A552-A25E-F684-574722BB7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0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（１）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92" name="Rectangle 48">
            <a:extLst>
              <a:ext uri="{FF2B5EF4-FFF2-40B4-BE49-F238E27FC236}">
                <a16:creationId xmlns:a16="http://schemas.microsoft.com/office/drawing/2014/main" id="{C59BF40C-0CC4-FF2C-1699-4A7C16D8F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5288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阶行列式．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uild="p" autoUpdateAnimBg="0"/>
      <p:bldP spid="6155" grpId="0" build="p" autoUpdateAnimBg="0"/>
      <p:bldP spid="6192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14" name="Object 1038">
            <a:extLst>
              <a:ext uri="{FF2B5EF4-FFF2-40B4-BE49-F238E27FC236}">
                <a16:creationId xmlns:a16="http://schemas.microsoft.com/office/drawing/2014/main" id="{30FF2EFE-6B0F-E5E6-6C75-F2CB5BBCE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01788"/>
          <a:ext cx="52578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482600" progId="Equation.3">
                  <p:embed/>
                </p:oleObj>
              </mc:Choice>
              <mc:Fallback>
                <p:oleObj name="Equation" r:id="rId2" imgW="2095500" imgH="482600" progId="Equation.3">
                  <p:embed/>
                  <p:pic>
                    <p:nvPicPr>
                      <p:cNvPr id="25614" name="Object 1038">
                        <a:extLst>
                          <a:ext uri="{FF2B5EF4-FFF2-40B4-BE49-F238E27FC236}">
                            <a16:creationId xmlns:a16="http://schemas.microsoft.com/office/drawing/2014/main" id="{30FF2EFE-6B0F-E5E6-6C75-F2CB5BBCE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1788"/>
                        <a:ext cx="5257800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 Box 1039">
            <a:extLst>
              <a:ext uri="{FF2B5EF4-FFF2-40B4-BE49-F238E27FC236}">
                <a16:creationId xmlns:a16="http://schemas.microsoft.com/office/drawing/2014/main" id="{761D0DAC-29B7-0918-093B-788EBEC0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769938"/>
            <a:ext cx="990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Text Box 1040">
            <a:extLst>
              <a:ext uri="{FF2B5EF4-FFF2-40B4-BE49-F238E27FC236}">
                <a16:creationId xmlns:a16="http://schemas.microsoft.com/office/drawing/2014/main" id="{D5A562BA-C180-67CB-83DD-FC8ACD60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830263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用加减消元法，可得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Text Box 1041">
            <a:extLst>
              <a:ext uri="{FF2B5EF4-FFF2-40B4-BE49-F238E27FC236}">
                <a16:creationId xmlns:a16="http://schemas.microsoft.com/office/drawing/2014/main" id="{03A6C050-0DE7-597F-5B61-3B918F95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19246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–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时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求得方程组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（１）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的解为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5629" name="Group 1053">
            <a:extLst>
              <a:ext uri="{FF2B5EF4-FFF2-40B4-BE49-F238E27FC236}">
                <a16:creationId xmlns:a16="http://schemas.microsoft.com/office/drawing/2014/main" id="{23AFA9D6-979D-E979-9779-87CE6C1D19C5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4005263"/>
            <a:ext cx="5576887" cy="2224087"/>
            <a:chOff x="1383" y="2413"/>
            <a:chExt cx="3513" cy="1401"/>
          </a:xfrm>
        </p:grpSpPr>
        <p:graphicFrame>
          <p:nvGraphicFramePr>
            <p:cNvPr id="6151" name="Object 1042">
              <a:extLst>
                <a:ext uri="{FF2B5EF4-FFF2-40B4-BE49-F238E27FC236}">
                  <a16:creationId xmlns:a16="http://schemas.microsoft.com/office/drawing/2014/main" id="{D6D1C1C9-5E81-DDA4-494B-8194AC1B05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2413"/>
            <a:ext cx="2505" cy="1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07532" imgH="863225" progId="Equation.3">
                    <p:embed/>
                  </p:oleObj>
                </mc:Choice>
                <mc:Fallback>
                  <p:oleObj name="Equation" r:id="rId4" imgW="1307532" imgH="863225" progId="Equation.3">
                    <p:embed/>
                    <p:pic>
                      <p:nvPicPr>
                        <p:cNvPr id="6151" name="Object 1042">
                          <a:extLst>
                            <a:ext uri="{FF2B5EF4-FFF2-40B4-BE49-F238E27FC236}">
                              <a16:creationId xmlns:a16="http://schemas.microsoft.com/office/drawing/2014/main" id="{D6D1C1C9-5E81-DDA4-494B-8194AC1B05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13"/>
                          <a:ext cx="2505" cy="1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Text Box 1043">
              <a:extLst>
                <a:ext uri="{FF2B5EF4-FFF2-40B4-BE49-F238E27FC236}">
                  <a16:creationId xmlns:a16="http://schemas.microsoft.com/office/drawing/2014/main" id="{BA363D56-F547-FC79-521D-6BAF5CFBD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97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（２）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 build="p" autoUpdateAnimBg="0"/>
      <p:bldP spid="25616" grpId="0" build="p" autoUpdateAnimBg="0"/>
      <p:bldP spid="2561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11">
            <a:extLst>
              <a:ext uri="{FF2B5EF4-FFF2-40B4-BE49-F238E27FC236}">
                <a16:creationId xmlns:a16="http://schemas.microsoft.com/office/drawing/2014/main" id="{F5D0789A-B982-EE99-19C7-67382EF67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75565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为了记忆该公式，引入记号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EC9AA44F-9096-4951-71CF-BB4513C74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5" y="1412875"/>
          <a:ext cx="4491038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82600" progId="Equation.DSMT4">
                  <p:embed/>
                </p:oleObj>
              </mc:Choice>
              <mc:Fallback>
                <p:oleObj name="Equation" r:id="rId2" imgW="1600200" imgH="482600" progId="Equation.DSMT4">
                  <p:embed/>
                  <p:pic>
                    <p:nvPicPr>
                      <p:cNvPr id="7180" name="Object 12">
                        <a:extLst>
                          <a:ext uri="{FF2B5EF4-FFF2-40B4-BE49-F238E27FC236}">
                            <a16:creationId xmlns:a16="http://schemas.microsoft.com/office/drawing/2014/main" id="{EC9AA44F-9096-4951-71CF-BB4513C74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412875"/>
                        <a:ext cx="4491038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>
            <a:extLst>
              <a:ext uri="{FF2B5EF4-FFF2-40B4-BE49-F238E27FC236}">
                <a16:creationId xmlns:a16="http://schemas.microsoft.com/office/drawing/2014/main" id="{5EBA13B5-8B6B-879E-66C3-88FB29599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924175"/>
            <a:ext cx="40528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并称之为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二阶行列式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</a:t>
            </a:r>
          </a:p>
        </p:txBody>
      </p:sp>
      <p:sp>
        <p:nvSpPr>
          <p:cNvPr id="7210" name="Rectangle 42">
            <a:extLst>
              <a:ext uri="{FF2B5EF4-FFF2-40B4-BE49-F238E27FC236}">
                <a16:creationId xmlns:a16="http://schemas.microsoft.com/office/drawing/2014/main" id="{F9342010-2576-DC3F-5200-3052CF07F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729288"/>
            <a:ext cx="2303463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素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元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</a:t>
            </a:r>
          </a:p>
        </p:txBody>
      </p:sp>
      <p:sp>
        <p:nvSpPr>
          <p:cNvPr id="7211" name="Rectangle 43">
            <a:extLst>
              <a:ext uri="{FF2B5EF4-FFF2-40B4-BE49-F238E27FC236}">
                <a16:creationId xmlns:a16="http://schemas.microsoft.com/office/drawing/2014/main" id="{78E02F7B-23CB-8205-FBBC-3302F0F2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4311650"/>
            <a:ext cx="30924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第二个下标称为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列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12" name="Rectangle 44">
            <a:extLst>
              <a:ext uri="{FF2B5EF4-FFF2-40B4-BE49-F238E27FC236}">
                <a16:creationId xmlns:a16="http://schemas.microsoft.com/office/drawing/2014/main" id="{BD0F3D07-BE04-6C36-18E0-282C9BE1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057775"/>
            <a:ext cx="89042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标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表示该元素所在的列，常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称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ij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为行列式的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j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元</a:t>
            </a:r>
          </a:p>
        </p:txBody>
      </p:sp>
      <p:sp>
        <p:nvSpPr>
          <p:cNvPr id="7213" name="Rectangle 45">
            <a:extLst>
              <a:ext uri="{FF2B5EF4-FFF2-40B4-BE49-F238E27FC236}">
                <a16:creationId xmlns:a16="http://schemas.microsoft.com/office/drawing/2014/main" id="{EDB882F2-98AA-C432-26AD-E1117479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319588"/>
            <a:ext cx="281305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标称为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行标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</a:p>
        </p:txBody>
      </p:sp>
      <p:sp>
        <p:nvSpPr>
          <p:cNvPr id="7214" name="Rectangle 46">
            <a:extLst>
              <a:ext uri="{FF2B5EF4-FFF2-40B4-BE49-F238E27FC236}">
                <a16:creationId xmlns:a16="http://schemas.microsoft.com/office/drawing/2014/main" id="{664CABF8-A39B-577E-5FA9-3B91D0D80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371975"/>
            <a:ext cx="3916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表示该元素所在的行，</a:t>
            </a:r>
          </a:p>
        </p:txBody>
      </p:sp>
      <p:sp>
        <p:nvSpPr>
          <p:cNvPr id="7216" name="Rectangle 48">
            <a:extLst>
              <a:ext uri="{FF2B5EF4-FFF2-40B4-BE49-F238E27FC236}">
                <a16:creationId xmlns:a16="http://schemas.microsoft.com/office/drawing/2014/main" id="{420E690C-433F-80D0-3AA9-CF735B73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729038"/>
            <a:ext cx="903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的两个下标表示该元素在行列式中的位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置，第一个下</a:t>
            </a:r>
          </a:p>
        </p:txBody>
      </p:sp>
      <p:sp>
        <p:nvSpPr>
          <p:cNvPr id="7217" name="Rectangle 49">
            <a:extLst>
              <a:ext uri="{FF2B5EF4-FFF2-40B4-BE49-F238E27FC236}">
                <a16:creationId xmlns:a16="http://schemas.microsoft.com/office/drawing/2014/main" id="{B905C0E7-D902-B672-2158-9B1997E5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960688"/>
            <a:ext cx="52197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其中 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称为行列式的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元素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build="p" autoUpdateAnimBg="0"/>
      <p:bldP spid="7181" grpId="0" autoUpdateAnimBg="0"/>
      <p:bldP spid="7210" grpId="0" build="p" autoUpdateAnimBg="0" advAuto="0"/>
      <p:bldP spid="7211" grpId="0" build="p" autoUpdateAnimBg="0"/>
      <p:bldP spid="7212" grpId="0" build="p" autoUpdateAnimBg="0" advAuto="0"/>
      <p:bldP spid="7213" grpId="0" build="p" autoUpdateAnimBg="0" advAuto="0"/>
      <p:bldP spid="7214" grpId="0" build="p" autoUpdateAnimBg="0" advAuto="0"/>
      <p:bldP spid="7216" grpId="0" build="p" autoUpdateAnimBg="0"/>
      <p:bldP spid="721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>
            <a:extLst>
              <a:ext uri="{FF2B5EF4-FFF2-40B4-BE49-F238E27FC236}">
                <a16:creationId xmlns:a16="http://schemas.microsoft.com/office/drawing/2014/main" id="{FB0C8FA8-7198-79FE-2C09-9799BA971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673100"/>
            <a:ext cx="405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由二阶行列式的定义，</a:t>
            </a:r>
          </a:p>
        </p:txBody>
      </p:sp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2F0856C9-D033-A122-EB70-8D034F102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1690688"/>
          <a:ext cx="28479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482600" progId="Equation.3">
                  <p:embed/>
                </p:oleObj>
              </mc:Choice>
              <mc:Fallback>
                <p:oleObj name="Equation" r:id="rId2" imgW="1473200" imgH="482600" progId="Equation.3">
                  <p:embed/>
                  <p:pic>
                    <p:nvPicPr>
                      <p:cNvPr id="8201" name="Object 9">
                        <a:extLst>
                          <a:ext uri="{FF2B5EF4-FFF2-40B4-BE49-F238E27FC236}">
                            <a16:creationId xmlns:a16="http://schemas.microsoft.com/office/drawing/2014/main" id="{2F0856C9-D033-A122-EB70-8D034F102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690688"/>
                        <a:ext cx="28479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A7C81074-F88E-37DA-0B1C-A5F94D659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0913" y="1690688"/>
          <a:ext cx="27971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172" imgH="482391" progId="Equation.3">
                  <p:embed/>
                </p:oleObj>
              </mc:Choice>
              <mc:Fallback>
                <p:oleObj name="Equation" r:id="rId4" imgW="1447172" imgH="482391" progId="Equation.3">
                  <p:embed/>
                  <p:pic>
                    <p:nvPicPr>
                      <p:cNvPr id="8202" name="Object 10">
                        <a:extLst>
                          <a:ext uri="{FF2B5EF4-FFF2-40B4-BE49-F238E27FC236}">
                            <a16:creationId xmlns:a16="http://schemas.microsoft.com/office/drawing/2014/main" id="{A7C81074-F88E-37DA-0B1C-A5F94D659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1690688"/>
                        <a:ext cx="27971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5">
            <a:extLst>
              <a:ext uri="{FF2B5EF4-FFF2-40B4-BE49-F238E27FC236}">
                <a16:creationId xmlns:a16="http://schemas.microsoft.com/office/drawing/2014/main" id="{DBE822DA-D0D8-F8D8-20C6-FD51379B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1892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若记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7" name="Text Box 25">
            <a:extLst>
              <a:ext uri="{FF2B5EF4-FFF2-40B4-BE49-F238E27FC236}">
                <a16:creationId xmlns:a16="http://schemas.microsoft.com/office/drawing/2014/main" id="{CBC458DF-A74E-3C60-78BA-F1E6D8E37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243388"/>
            <a:ext cx="397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则当</a:t>
            </a:r>
            <a:r>
              <a:rPr kumimoji="1" lang="zh-CN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 0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时，方程组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AA2EAB72-843A-AB64-6ED2-95FEFD795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775" y="2947988"/>
          <a:ext cx="17732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100" imgH="482600" progId="Equation.3">
                  <p:embed/>
                </p:oleObj>
              </mc:Choice>
              <mc:Fallback>
                <p:oleObj name="Equation" r:id="rId6" imgW="927100" imgH="482600" progId="Equation.3">
                  <p:embed/>
                  <p:pic>
                    <p:nvPicPr>
                      <p:cNvPr id="8208" name="Object 16">
                        <a:extLst>
                          <a:ext uri="{FF2B5EF4-FFF2-40B4-BE49-F238E27FC236}">
                            <a16:creationId xmlns:a16="http://schemas.microsoft.com/office/drawing/2014/main" id="{AA2EAB72-843A-AB64-6ED2-95FEFD795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947988"/>
                        <a:ext cx="177323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1041A233-A2B4-883C-BD29-55F7D1144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947988"/>
          <a:ext cx="17748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100" imgH="482600" progId="Equation.3">
                  <p:embed/>
                </p:oleObj>
              </mc:Choice>
              <mc:Fallback>
                <p:oleObj name="Equation" r:id="rId8" imgW="927100" imgH="482600" progId="Equation.3">
                  <p:embed/>
                  <p:pic>
                    <p:nvPicPr>
                      <p:cNvPr id="8209" name="Object 17">
                        <a:extLst>
                          <a:ext uri="{FF2B5EF4-FFF2-40B4-BE49-F238E27FC236}">
                            <a16:creationId xmlns:a16="http://schemas.microsoft.com/office/drawing/2014/main" id="{1041A233-A2B4-883C-BD29-55F7D1144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47988"/>
                        <a:ext cx="17748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>
            <a:extLst>
              <a:ext uri="{FF2B5EF4-FFF2-40B4-BE49-F238E27FC236}">
                <a16:creationId xmlns:a16="http://schemas.microsoft.com/office/drawing/2014/main" id="{7E19F8C6-ACB6-4A7B-0772-9FBAE82CA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6413" y="2947988"/>
          <a:ext cx="17748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482600" progId="Equation.3">
                  <p:embed/>
                </p:oleObj>
              </mc:Choice>
              <mc:Fallback>
                <p:oleObj name="Equation" r:id="rId10" imgW="927100" imgH="482600" progId="Equation.3">
                  <p:embed/>
                  <p:pic>
                    <p:nvPicPr>
                      <p:cNvPr id="8210" name="Object 18">
                        <a:extLst>
                          <a:ext uri="{FF2B5EF4-FFF2-40B4-BE49-F238E27FC236}">
                            <a16:creationId xmlns:a16="http://schemas.microsoft.com/office/drawing/2014/main" id="{7E19F8C6-ACB6-4A7B-0772-9FBAE82CA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2947988"/>
                        <a:ext cx="17748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>
            <a:extLst>
              <a:ext uri="{FF2B5EF4-FFF2-40B4-BE49-F238E27FC236}">
                <a16:creationId xmlns:a16="http://schemas.microsoft.com/office/drawing/2014/main" id="{5A8F08BF-E2A2-4A83-FC59-3E1DE225E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1413" y="4852988"/>
          <a:ext cx="15922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96641" imgH="393529" progId="Equation.3">
                  <p:embed/>
                </p:oleObj>
              </mc:Choice>
              <mc:Fallback>
                <p:oleObj name="公式" r:id="rId12" imgW="596641" imgH="393529" progId="Equation.3">
                  <p:embed/>
                  <p:pic>
                    <p:nvPicPr>
                      <p:cNvPr id="8219" name="Object 27">
                        <a:extLst>
                          <a:ext uri="{FF2B5EF4-FFF2-40B4-BE49-F238E27FC236}">
                            <a16:creationId xmlns:a16="http://schemas.microsoft.com/office/drawing/2014/main" id="{5A8F08BF-E2A2-4A83-FC59-3E1DE225E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852988"/>
                        <a:ext cx="159226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>
            <a:extLst>
              <a:ext uri="{FF2B5EF4-FFF2-40B4-BE49-F238E27FC236}">
                <a16:creationId xmlns:a16="http://schemas.microsoft.com/office/drawing/2014/main" id="{AA464D6E-787C-FEBE-C8D0-5739A9C8C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3913" y="4879975"/>
          <a:ext cx="1358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71252" imgH="393529" progId="Equation.3">
                  <p:embed/>
                </p:oleObj>
              </mc:Choice>
              <mc:Fallback>
                <p:oleObj name="公式" r:id="rId14" imgW="571252" imgH="393529" progId="Equation.3">
                  <p:embed/>
                  <p:pic>
                    <p:nvPicPr>
                      <p:cNvPr id="8218" name="Object 26">
                        <a:extLst>
                          <a:ext uri="{FF2B5EF4-FFF2-40B4-BE49-F238E27FC236}">
                            <a16:creationId xmlns:a16="http://schemas.microsoft.com/office/drawing/2014/main" id="{AA464D6E-787C-FEBE-C8D0-5739A9C8C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879975"/>
                        <a:ext cx="1358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Text Box 31">
            <a:extLst>
              <a:ext uri="{FF2B5EF4-FFF2-40B4-BE49-F238E27FC236}">
                <a16:creationId xmlns:a16="http://schemas.microsoft.com/office/drawing/2014/main" id="{1DEA02B1-EBE5-5F5B-3165-F6238AAD4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797425"/>
            <a:ext cx="2871788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称为系数行列式，</a:t>
            </a:r>
            <a:r>
              <a:rPr kumimoji="1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Ｄ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是用常数项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替换</a:t>
            </a:r>
            <a:r>
              <a:rPr kumimoji="1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Ｄ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中的第</a:t>
            </a:r>
            <a:r>
              <a: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 (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=1,2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8222" name="Text Box 30">
            <a:hlinkClick r:id="rId16" action="ppaction://program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740F1079-8E47-F26C-668B-22B844CC6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5929313"/>
            <a:ext cx="4724400" cy="46672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例１ 求解线性方程组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274" name="Rectangle 82">
            <a:extLst>
              <a:ext uri="{FF2B5EF4-FFF2-40B4-BE49-F238E27FC236}">
                <a16:creationId xmlns:a16="http://schemas.microsoft.com/office/drawing/2014/main" id="{6B27EC63-260B-CDF9-E6DD-0B89E589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254125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可写成二阶行列式，即</a:t>
            </a:r>
          </a:p>
        </p:txBody>
      </p:sp>
      <p:sp>
        <p:nvSpPr>
          <p:cNvPr id="8281" name="Rectangle 89">
            <a:extLst>
              <a:ext uri="{FF2B5EF4-FFF2-40B4-BE49-F238E27FC236}">
                <a16:creationId xmlns:a16="http://schemas.microsoft.com/office/drawing/2014/main" id="{320CF457-62BE-C60E-7887-1976C7B6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42433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有唯一解</a:t>
            </a:r>
          </a:p>
        </p:txBody>
      </p:sp>
      <p:graphicFrame>
        <p:nvGraphicFramePr>
          <p:cNvPr id="8283" name="Object 91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D55713E2-3EA0-AA2E-9C9B-90B1908C1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1325" y="692150"/>
          <a:ext cx="844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17" imgW="4483591" imgH="3365041" progId="PowerPoint.Show.8">
                  <p:embed/>
                </p:oleObj>
              </mc:Choice>
              <mc:Fallback>
                <p:oleObj name="演示文稿" r:id="rId17" imgW="4483591" imgH="3365041" progId="PowerPoint.Show.8">
                  <p:embed/>
                  <p:pic>
                    <p:nvPicPr>
                      <p:cNvPr id="8283" name="Object 91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D55713E2-3EA0-AA2E-9C9B-90B1908C1C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0886" t="30449" r="19928" b="62233"/>
                      <a:stretch>
                        <a:fillRect/>
                      </a:stretch>
                    </p:blipFill>
                    <p:spPr bwMode="auto">
                      <a:xfrm>
                        <a:off x="4251325" y="692150"/>
                        <a:ext cx="844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5" name="Rectangle 93">
            <a:extLst>
              <a:ext uri="{FF2B5EF4-FFF2-40B4-BE49-F238E27FC236}">
                <a16:creationId xmlns:a16="http://schemas.microsoft.com/office/drawing/2014/main" id="{458F90D8-B707-6014-9D83-31EFA013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711200"/>
            <a:ext cx="359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式中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的分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子也</a:t>
            </a:r>
          </a:p>
        </p:txBody>
      </p:sp>
      <p:pic>
        <p:nvPicPr>
          <p:cNvPr id="8286" name="Picture 94">
            <a:extLst>
              <a:ext uri="{FF2B5EF4-FFF2-40B4-BE49-F238E27FC236}">
                <a16:creationId xmlns:a16="http://schemas.microsoft.com/office/drawing/2014/main" id="{575B1790-0D6C-99E6-4ABE-9705F6A1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787400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87" name="Picture 95">
            <a:extLst>
              <a:ext uri="{FF2B5EF4-FFF2-40B4-BE49-F238E27FC236}">
                <a16:creationId xmlns:a16="http://schemas.microsoft.com/office/drawing/2014/main" id="{86F718B5-3F91-05EF-7145-FE8379CB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4371975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90" name="Object 98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C1D0D8A1-5B44-9986-6051-6469E9CD8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0" y="4302125"/>
          <a:ext cx="773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0" imgW="4483591" imgH="3365041" progId="PowerPoint.Show.8">
                  <p:embed/>
                </p:oleObj>
              </mc:Choice>
              <mc:Fallback>
                <p:oleObj name="演示文稿" r:id="rId20" imgW="4483591" imgH="3365041" progId="PowerPoint.Show.8">
                  <p:embed/>
                  <p:pic>
                    <p:nvPicPr>
                      <p:cNvPr id="8290" name="Object 98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C1D0D8A1-5B44-9986-6051-6469E9CD8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1663" t="69551" r="19928" b="24188"/>
                      <a:stretch>
                        <a:fillRect/>
                      </a:stretch>
                    </p:blipFill>
                    <p:spPr bwMode="auto">
                      <a:xfrm>
                        <a:off x="4591050" y="4302125"/>
                        <a:ext cx="773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uild="p" autoUpdateAnimBg="0"/>
      <p:bldP spid="8207" grpId="0" build="p" autoUpdateAnimBg="0"/>
      <p:bldP spid="8217" grpId="0" build="p" autoUpdateAnimBg="0"/>
      <p:bldP spid="8223" grpId="0" animBg="1" autoUpdateAnimBg="0"/>
      <p:bldP spid="8222" grpId="0" animBg="1" autoUpdateAnimBg="0"/>
      <p:bldP spid="8274" grpId="0" build="p" autoUpdateAnimBg="0" advAuto="0"/>
      <p:bldP spid="8281" grpId="0" autoUpdateAnimBg="0"/>
      <p:bldP spid="82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23B40314-EEFA-9F83-8707-330D9E06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746125"/>
            <a:ext cx="37338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三阶行列式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531F14A7-C39E-9385-EF7D-AB4D4AA21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660525"/>
            <a:ext cx="83629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引例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用消元法解关于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三元线性方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程组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AB7D45CC-BA61-2C37-DCC0-BC84840F6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417763"/>
          <a:ext cx="29067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9810" imgH="710891" progId="Equation.3">
                  <p:embed/>
                </p:oleObj>
              </mc:Choice>
              <mc:Fallback>
                <p:oleObj name="Equation" r:id="rId2" imgW="1129810" imgH="710891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AB7D45CC-BA61-2C37-DCC0-BC84840F6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17763"/>
                        <a:ext cx="290671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Rectangle 5">
            <a:hlinkClick r:id="rId4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EEEC876-5638-D402-05F7-E5CA967B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4505325"/>
            <a:ext cx="5921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pic>
        <p:nvPicPr>
          <p:cNvPr id="88070" name="Picture 6">
            <a:extLst>
              <a:ext uri="{FF2B5EF4-FFF2-40B4-BE49-F238E27FC236}">
                <a16:creationId xmlns:a16="http://schemas.microsoft.com/office/drawing/2014/main" id="{B2260258-502A-54DF-EF6A-05C36DC2D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81538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515</TotalTime>
  <Words>686</Words>
  <Application>Microsoft Office PowerPoint</Application>
  <PresentationFormat>全屏显示(4:3)</PresentationFormat>
  <Paragraphs>126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Equation</vt:lpstr>
      <vt:lpstr>公式</vt:lpstr>
      <vt:lpstr>演示文稿</vt:lpstr>
      <vt:lpstr>PowerPoint 演示文稿</vt:lpstr>
      <vt:lpstr>线性代数主要内容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58</cp:revision>
  <dcterms:created xsi:type="dcterms:W3CDTF">2007-02-06T02:29:02Z</dcterms:created>
  <dcterms:modified xsi:type="dcterms:W3CDTF">2022-10-14T01:11:37Z</dcterms:modified>
</cp:coreProperties>
</file>