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3" r:id="rId2"/>
  </p:sldMasterIdLst>
  <p:notesMasterIdLst>
    <p:notesMasterId r:id="rId16"/>
  </p:notesMasterIdLst>
  <p:sldIdLst>
    <p:sldId id="1513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1512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 autoAdjust="0"/>
    <p:restoredTop sz="95874" autoAdjust="0"/>
  </p:normalViewPr>
  <p:slideViewPr>
    <p:cSldViewPr>
      <p:cViewPr varScale="1">
        <p:scale>
          <a:sx n="101" d="100"/>
          <a:sy n="101" d="100"/>
        </p:scale>
        <p:origin x="95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362DE3D-B371-965E-785F-650C28C03A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4181B5-57DF-CF2B-9138-669C53FF6FA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F8178EB-22C2-4AC7-AA9A-409F032EBB5D}" type="datetimeFigureOut">
              <a:rPr lang="zh-CN" altLang="en-US"/>
              <a:pPr>
                <a:defRPr/>
              </a:pPr>
              <a:t>2022/10/14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FE2CCBA-25CA-4A3A-5108-E4E009B5F2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D7F0561-19FD-3247-7B32-CF99F552B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C3837-F0F7-3F4C-B5E1-6CA0CED0A4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3F66A-3A52-3FE8-0651-A9D058776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E5AD4D3-5158-4B2E-9225-7B01C16D5A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875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5366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66750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DF2C4-759C-ACD3-7C9A-35A59FED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7925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03EC0CB8-39A9-4377-B71A-E7F255A3DB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3059395-9E10-4CFD-AAFB-477219E7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E0702A-F2B2-4909-ACD2-299B92D0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7848600" cy="445452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2425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408EFD-068D-4623-B4E4-DF87681124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874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D7BB16A-6D53-4AF8-93E9-04BE01D101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02086E9-54CC-4796-B215-862137150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848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60F60E9-865B-4D4B-A7C1-546F1484A8EF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609600" y="1676400"/>
            <a:ext cx="7848600" cy="445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3765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03EC0CB8-39A9-4377-B71A-E7F255A3DB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3059395-9E10-4CFD-AAFB-477219E7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E0702A-F2B2-4909-ACD2-299B92D0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7848600" cy="445452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955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2009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0666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8853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52964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460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15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473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059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64BF7E-A7E4-6401-5193-2791405095DE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164388" y="36513"/>
            <a:ext cx="492125" cy="5699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8693E98-B35E-2ADF-9DC8-7D83CE4D08A0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751763" y="34925"/>
            <a:ext cx="1368425" cy="5699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4" name="标题占位符 1">
            <a:extLst>
              <a:ext uri="{FF2B5EF4-FFF2-40B4-BE49-F238E27FC236}">
                <a16:creationId xmlns:a16="http://schemas.microsoft.com/office/drawing/2014/main" id="{22F29460-7574-08FA-74EC-6CB617E062CC}"/>
              </a:ext>
            </a:extLst>
          </p:cNvPr>
          <p:cNvSpPr txBox="1">
            <a:spLocks/>
          </p:cNvSpPr>
          <p:nvPr userDrawn="1"/>
        </p:nvSpPr>
        <p:spPr>
          <a:xfrm>
            <a:off x="592138" y="25400"/>
            <a:ext cx="4699942" cy="581025"/>
          </a:xfrm>
          <a:prstGeom prst="rect">
            <a:avLst/>
          </a:prstGeom>
        </p:spPr>
        <p:txBody>
          <a:bodyPr lIns="121889" tIns="60944" rIns="121889" bIns="60944" anchor="ctr"/>
          <a:lstStyle>
            <a:lvl1pPr algn="l" defTabSz="121917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dirty="0"/>
              <a:t>1.3 n</a:t>
            </a:r>
            <a:r>
              <a:rPr kumimoji="0" lang="zh-CN" altLang="en-US" sz="2800" b="0" dirty="0"/>
              <a:t>阶行列式的定义</a:t>
            </a:r>
            <a:endParaRPr lang="zh-CN" altLang="en-US" sz="2800" b="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642AF9D2-A57A-F68E-F5D4-140D5097F28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2550" y="161925"/>
            <a:ext cx="520700" cy="274638"/>
            <a:chOff x="0" y="0"/>
            <a:chExt cx="1041399" cy="549275"/>
          </a:xfrm>
        </p:grpSpPr>
        <p:sp>
          <p:nvSpPr>
            <p:cNvPr id="1031" name="Freeform 16">
              <a:extLst>
                <a:ext uri="{FF2B5EF4-FFF2-40B4-BE49-F238E27FC236}">
                  <a16:creationId xmlns:a16="http://schemas.microsoft.com/office/drawing/2014/main" id="{60234C38-685B-6946-2F4E-480BB2661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3620 w 400"/>
                <a:gd name="T1" fmla="*/ 83114 h 608"/>
                <a:gd name="T2" fmla="*/ 86868 w 400"/>
                <a:gd name="T3" fmla="*/ 0 h 608"/>
                <a:gd name="T4" fmla="*/ 361950 w 400"/>
                <a:gd name="T5" fmla="*/ 274638 h 608"/>
                <a:gd name="T6" fmla="*/ 86868 w 400"/>
                <a:gd name="T7" fmla="*/ 549275 h 608"/>
                <a:gd name="T8" fmla="*/ 0 w 400"/>
                <a:gd name="T9" fmla="*/ 462547 h 608"/>
                <a:gd name="T10" fmla="*/ 191834 w 400"/>
                <a:gd name="T11" fmla="*/ 271024 h 608"/>
                <a:gd name="T12" fmla="*/ 3620 w 400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Freeform 17">
              <a:extLst>
                <a:ext uri="{FF2B5EF4-FFF2-40B4-BE49-F238E27FC236}">
                  <a16:creationId xmlns:a16="http://schemas.microsoft.com/office/drawing/2014/main" id="{489925D2-1B65-F532-3CFA-7B28A0FB5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3613 w 399"/>
                <a:gd name="T1" fmla="*/ 83114 h 608"/>
                <a:gd name="T2" fmla="*/ 86704 w 399"/>
                <a:gd name="T3" fmla="*/ 0 h 608"/>
                <a:gd name="T4" fmla="*/ 360362 w 399"/>
                <a:gd name="T5" fmla="*/ 274638 h 608"/>
                <a:gd name="T6" fmla="*/ 86704 w 399"/>
                <a:gd name="T7" fmla="*/ 549275 h 608"/>
                <a:gd name="T8" fmla="*/ 0 w 399"/>
                <a:gd name="T9" fmla="*/ 462547 h 608"/>
                <a:gd name="T10" fmla="*/ 191471 w 399"/>
                <a:gd name="T11" fmla="*/ 271024 h 608"/>
                <a:gd name="T12" fmla="*/ 3613 w 399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18">
              <a:extLst>
                <a:ext uri="{FF2B5EF4-FFF2-40B4-BE49-F238E27FC236}">
                  <a16:creationId xmlns:a16="http://schemas.microsoft.com/office/drawing/2014/main" id="{4185C3F2-1C33-C0A3-ECAE-E45A7497E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3613 w 399"/>
                <a:gd name="T1" fmla="*/ 83114 h 608"/>
                <a:gd name="T2" fmla="*/ 85800 w 399"/>
                <a:gd name="T3" fmla="*/ 0 h 608"/>
                <a:gd name="T4" fmla="*/ 360362 w 399"/>
                <a:gd name="T5" fmla="*/ 274638 h 608"/>
                <a:gd name="T6" fmla="*/ 85800 w 399"/>
                <a:gd name="T7" fmla="*/ 549275 h 608"/>
                <a:gd name="T8" fmla="*/ 0 w 399"/>
                <a:gd name="T9" fmla="*/ 462547 h 608"/>
                <a:gd name="T10" fmla="*/ 191471 w 399"/>
                <a:gd name="T11" fmla="*/ 271024 h 608"/>
                <a:gd name="T12" fmla="*/ 3613 w 399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5D6E9CD-AB75-9267-1D6E-68ED2954A46A}"/>
              </a:ext>
            </a:extLst>
          </p:cNvPr>
          <p:cNvCxnSpPr/>
          <p:nvPr userDrawn="1"/>
        </p:nvCxnSpPr>
        <p:spPr bwMode="auto">
          <a:xfrm>
            <a:off x="0" y="65881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47C3BF7-2036-2C88-1668-AEB5ED17BB4B}"/>
              </a:ext>
            </a:extLst>
          </p:cNvPr>
          <p:cNvSpPr txBox="1"/>
          <p:nvPr userDrawn="1"/>
        </p:nvSpPr>
        <p:spPr>
          <a:xfrm>
            <a:off x="8474075" y="6338632"/>
            <a:ext cx="669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2EEF1883-7A0E-4F66-9932-E581691AD397}" type="slidenum">
              <a:rPr lang="zh-CN" altLang="en-US" sz="1200" b="1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en-US" altLang="zh-CN" sz="12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/13</a:t>
            </a:r>
            <a:r>
              <a:rPr lang="zh-CN" altLang="en-US" sz="2800" b="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7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848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7848600" cy="445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101" name="Freeform 7"/>
          <p:cNvSpPr/>
          <p:nvPr/>
        </p:nvSpPr>
        <p:spPr bwMode="auto">
          <a:xfrm>
            <a:off x="533400" y="533400"/>
            <a:ext cx="80010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</a:ln>
        </p:spPr>
        <p:txBody>
          <a:bodyPr/>
          <a:lstStyle>
            <a:lvl1pPr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>
              <a:ea typeface="楷体_GB2312" pitchFamily="49" charset="-122"/>
              <a:cs typeface="+mn-cs"/>
            </a:endParaRPr>
          </a:p>
        </p:txBody>
      </p:sp>
      <p:sp>
        <p:nvSpPr>
          <p:cNvPr id="3078" name="Line 8"/>
          <p:cNvSpPr>
            <a:spLocks noChangeShapeType="1"/>
          </p:cNvSpPr>
          <p:nvPr/>
        </p:nvSpPr>
        <p:spPr bwMode="auto">
          <a:xfrm>
            <a:off x="533400" y="6172200"/>
            <a:ext cx="8001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38C33BC-4584-4D96-BD9E-86B4B90091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14B6A3-5DDD-4D36-8744-319CABB9BE02}"/>
              </a:ext>
            </a:extLst>
          </p:cNvPr>
          <p:cNvSpPr txBox="1"/>
          <p:nvPr userDrawn="1"/>
        </p:nvSpPr>
        <p:spPr>
          <a:xfrm>
            <a:off x="8123270" y="6258798"/>
            <a:ext cx="936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/16</a:t>
            </a:r>
            <a:endParaRPr lang="zh-CN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91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rgbClr val="002673"/>
          </a:solidFill>
          <a:latin typeface="+mn-lt"/>
          <a:ea typeface="+mn-ea"/>
          <a:cs typeface="+mn-cs"/>
        </a:defRPr>
      </a:lvl1pPr>
      <a:lvl2pPr marL="669925" indent="-3257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400">
          <a:solidFill>
            <a:srgbClr val="002673"/>
          </a:solidFill>
          <a:latin typeface="+mn-lt"/>
          <a:ea typeface="+mn-ea"/>
          <a:cs typeface="+mn-cs"/>
        </a:defRPr>
      </a:lvl2pPr>
      <a:lvl3pPr marL="1022350" indent="-3511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rgbClr val="002673"/>
          </a:solidFill>
          <a:latin typeface="+mn-lt"/>
          <a:ea typeface="+mn-ea"/>
          <a:cs typeface="+mn-cs"/>
        </a:defRPr>
      </a:lvl3pPr>
      <a:lvl4pPr marL="1339850" indent="-31623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400">
          <a:solidFill>
            <a:srgbClr val="002673"/>
          </a:solidFill>
          <a:latin typeface="+mn-lt"/>
          <a:ea typeface="+mn-ea"/>
          <a:cs typeface="+mn-cs"/>
        </a:defRPr>
      </a:lvl4pPr>
      <a:lvl5pPr marL="16814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w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9.wmf"/><Relationship Id="rId7" Type="http://schemas.openxmlformats.org/officeDocument/2006/relationships/oleObject" Target="../embeddings/oleObject14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4614" y="1353742"/>
            <a:ext cx="9148613" cy="3371402"/>
          </a:xfrm>
          <a:prstGeom prst="rect">
            <a:avLst/>
          </a:prstGeom>
          <a:solidFill>
            <a:srgbClr val="6F1B6A"/>
          </a:solidFill>
          <a:ln w="9525">
            <a:solidFill>
              <a:schemeClr val="tx1">
                <a:alpha val="0"/>
              </a:schemeClr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_GB2312" pitchFamily="49" charset="-122"/>
              <a:sym typeface="黑体" panose="02010609060101010101" pitchFamily="49" charset="-122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-27384"/>
            <a:ext cx="9143999" cy="13234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C73C2613-10BD-4F17-9580-8A67AF7B6655}"/>
              </a:ext>
            </a:extLst>
          </p:cNvPr>
          <p:cNvSpPr txBox="1">
            <a:spLocks/>
          </p:cNvSpPr>
          <p:nvPr/>
        </p:nvSpPr>
        <p:spPr bwMode="auto">
          <a:xfrm>
            <a:off x="499517" y="1820853"/>
            <a:ext cx="8136904" cy="130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 pitchFamily="49" charset="-122"/>
                <a:sym typeface="黑体" panose="02010609060101010101" pitchFamily="49" charset="-122"/>
              </a:rPr>
              <a:t>线性代数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AD3C3723-0ECC-409E-BE85-0CF2105F1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1305826" cy="128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D8DBE74-948D-48B2-83D1-0E4B650126EA}"/>
              </a:ext>
            </a:extLst>
          </p:cNvPr>
          <p:cNvSpPr txBox="1"/>
          <p:nvPr/>
        </p:nvSpPr>
        <p:spPr>
          <a:xfrm>
            <a:off x="3724217" y="339067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闵文文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151BA43-58B4-4F4A-B6F4-0270A0D1E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62" y="4725144"/>
            <a:ext cx="9152062" cy="213285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159FDD1-0C6A-4953-AAC3-6B97340A2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2178"/>
            <a:ext cx="3073514" cy="12806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1F87484-91A9-4631-BF13-2784270E4C8D}"/>
              </a:ext>
            </a:extLst>
          </p:cNvPr>
          <p:cNvSpPr txBox="1"/>
          <p:nvPr/>
        </p:nvSpPr>
        <p:spPr>
          <a:xfrm>
            <a:off x="2394922" y="397544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云南大学，信息学院，副教授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401FA5-8F05-69AD-40FC-568FC05C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16632"/>
            <a:ext cx="956781" cy="106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1ECA3EA-4CE5-EE59-554E-9B13F8AE0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AC190E8-36CC-4458-80FA-D218E44B1474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advTm="4876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BE38F5D3-B606-756D-7A34-B8FCBA757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711200"/>
            <a:ext cx="3298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三、 举例</a:t>
            </a:r>
            <a:endParaRPr lang="zh-CN" altLang="en-US" sz="360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89DE9965-BAE6-8879-2DF3-DC4556BF2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1471613"/>
            <a:ext cx="8362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例</a:t>
            </a:r>
            <a:r>
              <a:rPr lang="en-US" altLang="zh-CN" sz="32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altLang="zh-CN">
                <a:latin typeface="黑体" panose="02010609060101010101" pitchFamily="49" charset="-122"/>
              </a:rPr>
              <a:t> </a:t>
            </a:r>
            <a:r>
              <a:rPr lang="zh-CN" altLang="en-US">
                <a:latin typeface="黑体" panose="02010609060101010101" pitchFamily="49" charset="-122"/>
              </a:rPr>
              <a:t>证明 </a:t>
            </a:r>
            <a:r>
              <a:rPr lang="en-US" altLang="zh-CN" b="0" i="1"/>
              <a:t>n</a:t>
            </a:r>
            <a:r>
              <a:rPr lang="en-US" altLang="zh-CN"/>
              <a:t> </a:t>
            </a:r>
            <a:r>
              <a:rPr lang="zh-CN" altLang="en-US">
                <a:latin typeface="黑体" panose="02010609060101010101" pitchFamily="49" charset="-122"/>
              </a:rPr>
              <a:t>阶行列式</a:t>
            </a:r>
            <a:r>
              <a:rPr lang="en-US" altLang="zh-CN">
                <a:latin typeface="黑体" panose="02010609060101010101" pitchFamily="49" charset="-122"/>
              </a:rPr>
              <a:t>(</a:t>
            </a:r>
            <a:r>
              <a:rPr lang="zh-CN" altLang="en-US">
                <a:latin typeface="黑体" panose="02010609060101010101" pitchFamily="49" charset="-122"/>
              </a:rPr>
              <a:t>其中主、次对角线</a:t>
            </a:r>
            <a:r>
              <a:rPr lang="zh-CN" altLang="en-US"/>
              <a:t>上的元素</a:t>
            </a:r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E85A886C-7D40-7D54-43B7-F5B427870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1763" y="2717800"/>
          <a:ext cx="5000625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939600" progId="Equation.3">
                  <p:embed/>
                </p:oleObj>
              </mc:Choice>
              <mc:Fallback>
                <p:oleObj name="Equation" r:id="rId2" imgW="1828800" imgH="939600" progId="Equation.3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E85A886C-7D40-7D54-43B7-F5B427870C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2717800"/>
                        <a:ext cx="5000625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606E5154-D0B7-8707-A557-28729FC0C3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4463" y="4445000"/>
          <a:ext cx="63119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11200" imgH="939600" progId="Equation.3">
                  <p:embed/>
                </p:oleObj>
              </mc:Choice>
              <mc:Fallback>
                <p:oleObj name="Equation" r:id="rId4" imgW="2311200" imgH="939600" progId="Equation.3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id="{606E5154-D0B7-8707-A557-28729FC0C3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4445000"/>
                        <a:ext cx="63119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424B7D6-4A73-9C31-93CB-73F4D5DB86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3313" y="5830888"/>
          <a:ext cx="863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6" imgW="4530771" imgH="3396846" progId="PowerPoint.Show.8">
                  <p:embed/>
                </p:oleObj>
              </mc:Choice>
              <mc:Fallback>
                <p:oleObj name="演示文稿" r:id="rId6" imgW="4530771" imgH="3396846" progId="PowerPoint.Show.8">
                  <p:embed/>
                  <p:pic>
                    <p:nvPicPr>
                      <p:cNvPr id="10246" name="Object 6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B424B7D6-4A73-9C31-93CB-73F4D5DB86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225" t="9698" r="80330" b="82941"/>
                      <a:stretch>
                        <a:fillRect/>
                      </a:stretch>
                    </p:blipFill>
                    <p:spPr bwMode="auto">
                      <a:xfrm>
                        <a:off x="7453313" y="5830888"/>
                        <a:ext cx="863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7" name="Picture 7">
            <a:extLst>
              <a:ext uri="{FF2B5EF4-FFF2-40B4-BE49-F238E27FC236}">
                <a16:creationId xmlns:a16="http://schemas.microsoft.com/office/drawing/2014/main" id="{EFA96269-B081-C1E2-F57F-7F471EE0B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5976938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9" name="Rectangle 9">
            <a:extLst>
              <a:ext uri="{FF2B5EF4-FFF2-40B4-BE49-F238E27FC236}">
                <a16:creationId xmlns:a16="http://schemas.microsoft.com/office/drawing/2014/main" id="{D813924E-AE07-A905-B6B0-5D3086799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138363"/>
            <a:ext cx="6759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是</a:t>
            </a:r>
            <a:r>
              <a:rPr lang="zh-CN" altLang="en-US" b="0" i="1">
                <a:latin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zh-CN" altLang="en-US" sz="1200" b="0">
                <a:latin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0" i="1" baseline="-25000">
                <a:sym typeface="Symbol" panose="05050102010706020507" pitchFamily="18" charset="2"/>
              </a:rPr>
              <a:t>i </a:t>
            </a:r>
            <a:r>
              <a:rPr lang="zh-CN" altLang="en-US">
                <a:latin typeface="黑体" panose="02010609060101010101" pitchFamily="49" charset="-122"/>
                <a:sym typeface="Symbol" panose="05050102010706020507" pitchFamily="18" charset="2"/>
              </a:rPr>
              <a:t>，未写出的元素都是 </a:t>
            </a:r>
            <a:r>
              <a:rPr lang="en-US" altLang="zh-CN">
                <a:sym typeface="Symbol" panose="05050102010706020507" pitchFamily="18" charset="2"/>
              </a:rPr>
              <a:t>0 </a:t>
            </a:r>
            <a:r>
              <a:rPr lang="en-US" altLang="zh-CN">
                <a:latin typeface="黑体" panose="02010609060101010101" pitchFamily="49" charset="-122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9030AB32-03AE-CBC6-E5E2-DE5D0E1EC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688975"/>
            <a:ext cx="481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例</a:t>
            </a:r>
            <a:r>
              <a:rPr lang="en-US" altLang="zh-CN" sz="32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6</a:t>
            </a:r>
            <a:r>
              <a:rPr lang="en-US" altLang="zh-CN">
                <a:latin typeface="黑体" panose="02010609060101010101" pitchFamily="49" charset="-122"/>
              </a:rPr>
              <a:t> </a:t>
            </a:r>
            <a:r>
              <a:rPr lang="zh-CN" altLang="en-US">
                <a:latin typeface="黑体" panose="02010609060101010101" pitchFamily="49" charset="-122"/>
              </a:rPr>
              <a:t>证明下三角形行列式</a:t>
            </a: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309CB200-AEEF-DFFF-976A-00A182C765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371600"/>
          <a:ext cx="6210300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0000" imgH="939600" progId="Equation.3">
                  <p:embed/>
                </p:oleObj>
              </mc:Choice>
              <mc:Fallback>
                <p:oleObj name="Equation" r:id="rId2" imgW="2070000" imgH="939600" progId="Equation.3">
                  <p:embed/>
                  <p:pic>
                    <p:nvPicPr>
                      <p:cNvPr id="11267" name="Object 3">
                        <a:extLst>
                          <a:ext uri="{FF2B5EF4-FFF2-40B4-BE49-F238E27FC236}">
                            <a16:creationId xmlns:a16="http://schemas.microsoft.com/office/drawing/2014/main" id="{309CB200-AEEF-DFFF-976A-00A182C765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371600"/>
                        <a:ext cx="6210300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9" name="Picture 5">
            <a:extLst>
              <a:ext uri="{FF2B5EF4-FFF2-40B4-BE49-F238E27FC236}">
                <a16:creationId xmlns:a16="http://schemas.microsoft.com/office/drawing/2014/main" id="{E93B039C-35D6-0803-A6DC-88A83017E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3933825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270" name="Object 6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AB264AD-380E-4A3D-1558-98956C389D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350" y="4495800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5" imgW="4530771" imgH="3396846" progId="PowerPoint.Show.8">
                  <p:embed/>
                </p:oleObj>
              </mc:Choice>
              <mc:Fallback>
                <p:oleObj name="演示文稿" r:id="rId5" imgW="4530771" imgH="3396846" progId="PowerPoint.Show.8">
                  <p:embed/>
                  <p:pic>
                    <p:nvPicPr>
                      <p:cNvPr id="11270" name="Object 6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3AB264AD-380E-4A3D-1558-98956C389D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500" t="16847" r="73334" b="75562"/>
                      <a:stretch>
                        <a:fillRect/>
                      </a:stretch>
                    </p:blipFill>
                    <p:spPr bwMode="auto">
                      <a:xfrm>
                        <a:off x="895350" y="4495800"/>
                        <a:ext cx="838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1" name="Picture 7">
            <a:extLst>
              <a:ext uri="{FF2B5EF4-FFF2-40B4-BE49-F238E27FC236}">
                <a16:creationId xmlns:a16="http://schemas.microsoft.com/office/drawing/2014/main" id="{78D421D5-4D00-D679-A351-CC5887B64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4654550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2" name="Rectangle 8">
            <a:extLst>
              <a:ext uri="{FF2B5EF4-FFF2-40B4-BE49-F238E27FC236}">
                <a16:creationId xmlns:a16="http://schemas.microsoft.com/office/drawing/2014/main" id="{1924DA64-1889-9CD7-F72F-D77EB439A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805488"/>
            <a:ext cx="4940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黑体" panose="02010609060101010101" pitchFamily="49" charset="-122"/>
              </a:rPr>
              <a:t>下面再举一个例子．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9CB84B66-993E-E079-8150-2A1FC7039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5195888"/>
            <a:ext cx="8362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</a:rPr>
              <a:t>为了使同学们进一步加深对</a:t>
            </a:r>
            <a:r>
              <a:rPr lang="zh-CN" altLang="en-US"/>
              <a:t> </a:t>
            </a:r>
            <a:r>
              <a:rPr lang="en-US" altLang="zh-CN" b="0" i="1"/>
              <a:t>n</a:t>
            </a:r>
            <a:r>
              <a:rPr lang="en-US" altLang="zh-CN" i="1"/>
              <a:t> </a:t>
            </a:r>
            <a:r>
              <a:rPr lang="zh-CN" altLang="en-US">
                <a:latin typeface="黑体" panose="02010609060101010101" pitchFamily="49" charset="-122"/>
              </a:rPr>
              <a:t>阶行列式定义</a:t>
            </a:r>
            <a:r>
              <a:rPr lang="zh-CN" altLang="en-US"/>
              <a:t>的理解</a:t>
            </a:r>
            <a:r>
              <a:rPr lang="en-US" altLang="zh-CN"/>
              <a:t>,</a:t>
            </a:r>
          </a:p>
        </p:txBody>
      </p:sp>
      <p:graphicFrame>
        <p:nvGraphicFramePr>
          <p:cNvPr id="11268" name="Object 4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C75034C-27AC-93E3-499A-1C77255FA3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811588"/>
          <a:ext cx="8651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7" imgW="4530771" imgH="3396846" progId="PowerPoint.Show.8">
                  <p:embed/>
                </p:oleObj>
              </mc:Choice>
              <mc:Fallback>
                <p:oleObj name="演示文稿" r:id="rId7" imgW="4530771" imgH="3396846" progId="PowerPoint.Show.8">
                  <p:embed/>
                  <p:pic>
                    <p:nvPicPr>
                      <p:cNvPr id="11268" name="Object 4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7C75034C-27AC-93E3-499A-1C77255FA3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045" t="60126" r="81493" b="32538"/>
                      <a:stretch>
                        <a:fillRect/>
                      </a:stretch>
                    </p:blipFill>
                    <p:spPr bwMode="auto">
                      <a:xfrm>
                        <a:off x="827088" y="3811588"/>
                        <a:ext cx="8651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build="p" autoUpdateAnimBg="0" advAuto="0"/>
      <p:bldP spid="1127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0EEA8B6B-4F74-D137-B212-1FDBB208A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563563"/>
            <a:ext cx="5410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例</a:t>
            </a:r>
            <a:r>
              <a:rPr lang="en-US" altLang="zh-CN" sz="32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7</a:t>
            </a:r>
            <a:r>
              <a:rPr lang="en-US" altLang="zh-CN">
                <a:latin typeface="黑体" panose="02010609060101010101" pitchFamily="49" charset="-122"/>
              </a:rPr>
              <a:t> </a:t>
            </a:r>
            <a:r>
              <a:rPr lang="zh-CN" altLang="en-US">
                <a:latin typeface="黑体" panose="02010609060101010101" pitchFamily="49" charset="-122"/>
              </a:rPr>
              <a:t>设有四阶行列式</a:t>
            </a:r>
          </a:p>
        </p:txBody>
      </p:sp>
      <p:graphicFrame>
        <p:nvGraphicFramePr>
          <p:cNvPr id="12291" name="Object 3">
            <a:hlinkClick r:id="" action="ppaction://ole?verb=0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FF2E6D9F-26A7-C58B-703F-723EF42896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539875"/>
          <a:ext cx="4953000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7680" imgH="914400" progId="Equation.3">
                  <p:embed/>
                </p:oleObj>
              </mc:Choice>
              <mc:Fallback>
                <p:oleObj name="Equation" r:id="rId2" imgW="1777680" imgH="914400" progId="Equation.3">
                  <p:embed/>
                  <p:pic>
                    <p:nvPicPr>
                      <p:cNvPr id="12291" name="Object 3">
                        <a:hlinkClick r:id="" action="ppaction://ole?verb=0" highlightClick="1"/>
                        <a:hlinkHover r:id="" action="ppaction://macro?name=Macro1" highlightClick="1"/>
                        <a:extLst>
                          <a:ext uri="{FF2B5EF4-FFF2-40B4-BE49-F238E27FC236}">
                            <a16:creationId xmlns:a16="http://schemas.microsoft.com/office/drawing/2014/main" id="{FF2E6D9F-26A7-C58B-703F-723EF42896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39875"/>
                        <a:ext cx="4953000" cy="23098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>
            <a:extLst>
              <a:ext uri="{FF2B5EF4-FFF2-40B4-BE49-F238E27FC236}">
                <a16:creationId xmlns:a16="http://schemas.microsoft.com/office/drawing/2014/main" id="{D0EAFEEB-FD4F-27FD-8CEA-C05C145C7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097338"/>
            <a:ext cx="903605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问该行列式的展开式是几次多项式，并求最高幂的系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数．</a:t>
            </a:r>
            <a:r>
              <a:rPr lang="zh-CN" altLang="en-US" sz="2400">
                <a:ea typeface="宋体" panose="02010600030101010101" pitchFamily="2" charset="-122"/>
              </a:rPr>
              <a:t>        </a:t>
            </a:r>
            <a:endParaRPr lang="zh-CN" altLang="en-US" sz="240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2293" name="Object 5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F43BB9A-2E84-6DD8-5B42-ADCE91D6FE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300663"/>
          <a:ext cx="504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4" imgW="4530771" imgH="3396846" progId="PowerPoint.Show.8">
                  <p:embed/>
                </p:oleObj>
              </mc:Choice>
              <mc:Fallback>
                <p:oleObj name="演示文稿" r:id="rId4" imgW="4530771" imgH="3396846" progId="PowerPoint.Show.8">
                  <p:embed/>
                  <p:pic>
                    <p:nvPicPr>
                      <p:cNvPr id="12293" name="Object 5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7F43BB9A-2E84-6DD8-5B42-ADCE91D6FE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045" t="11116" r="85434" b="80478"/>
                      <a:stretch>
                        <a:fillRect/>
                      </a:stretch>
                    </p:blipFill>
                    <p:spPr bwMode="auto">
                      <a:xfrm>
                        <a:off x="827088" y="5300663"/>
                        <a:ext cx="504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4" name="Picture 6">
            <a:extLst>
              <a:ext uri="{FF2B5EF4-FFF2-40B4-BE49-F238E27FC236}">
                <a16:creationId xmlns:a16="http://schemas.microsoft.com/office/drawing/2014/main" id="{09FEC0C6-1773-10C0-5460-1EE43C34A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5457825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over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2FC3F9-6DDD-77F6-FB76-E82F4A21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17375"/>
            <a:ext cx="7848600" cy="495401"/>
          </a:xfrm>
        </p:spPr>
        <p:txBody>
          <a:bodyPr/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参考资料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7E207B-27E8-4D2A-25E3-7CFA26B10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52" y="1644191"/>
            <a:ext cx="7729726" cy="37255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7FAA0E-4DAD-CC66-6286-879D919B0D70}"/>
              </a:ext>
            </a:extLst>
          </p:cNvPr>
          <p:cNvSpPr txBox="1"/>
          <p:nvPr/>
        </p:nvSpPr>
        <p:spPr>
          <a:xfrm>
            <a:off x="643880" y="5540514"/>
            <a:ext cx="824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https://www.icourse163.org/course/TONGJI-481001?tid=1001883032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5641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735B34A7-0105-E60F-E9DB-C94909599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12813"/>
            <a:ext cx="7794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0" dirty="0">
                <a:solidFill>
                  <a:srgbClr val="3333CC"/>
                </a:solidFill>
                <a:latin typeface="黑体" panose="02010609060101010101" pitchFamily="49" charset="-122"/>
              </a:rPr>
              <a:t>   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第三节  </a:t>
            </a:r>
            <a:r>
              <a:rPr lang="en-US" altLang="zh-CN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 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阶行列式的定义</a:t>
            </a:r>
            <a:endParaRPr lang="zh-CN" altLang="en-US" sz="3600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2051" name="Text Box 3">
            <a:hlinkClick r:id="rId2" action="ppaction://hlinksldjump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6BB17F27-3565-D91A-E3C5-0A5030205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538" y="3168650"/>
            <a:ext cx="3352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三阶行列式的定义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91DD96E6-4FEE-CA4E-FF83-FA57D4830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2011363"/>
            <a:ext cx="2362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主要内容</a:t>
            </a:r>
          </a:p>
        </p:txBody>
      </p:sp>
      <p:sp>
        <p:nvSpPr>
          <p:cNvPr id="2053" name="Text Box 5">
            <a:hlinkClick r:id="rId3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726EB66-FD74-67A9-F879-1A0A60234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013" y="4083050"/>
            <a:ext cx="3057525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阶行列式的定义</a:t>
            </a:r>
          </a:p>
        </p:txBody>
      </p:sp>
      <p:sp>
        <p:nvSpPr>
          <p:cNvPr id="2054" name="Text Box 6">
            <a:hlinkClick r:id="rId4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57B0AD6-7599-77C2-839B-B366C7812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013" y="4997450"/>
            <a:ext cx="1000125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举例</a:t>
            </a:r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85AD3E39-02C5-6D02-080F-4F370D65A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738" y="3287713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3C79258-E54E-F7D5-F0F3-A5403CA01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738" y="4202113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7FB43AAD-EF0B-70C3-E366-6D2CFCEE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738" y="5116513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>
            <a:extLst>
              <a:ext uri="{FF2B5EF4-FFF2-40B4-BE49-F238E27FC236}">
                <a16:creationId xmlns:a16="http://schemas.microsoft.com/office/drawing/2014/main" id="{AC155E3E-6CB6-1DBB-38C6-B69038FFE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657225"/>
            <a:ext cx="7794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一、三阶行列式的定义</a:t>
            </a:r>
            <a:endParaRPr lang="zh-CN" altLang="en-US" sz="360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804E06A7-B65B-E10F-8066-F48379AB7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1738313"/>
            <a:ext cx="8362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黑体" panose="02010609060101010101" pitchFamily="49" charset="-122"/>
              </a:rPr>
              <a:t>为了给出 </a:t>
            </a:r>
            <a:r>
              <a:rPr lang="en-US" altLang="zh-CN" b="0" i="1"/>
              <a:t>n</a:t>
            </a:r>
            <a:r>
              <a:rPr lang="en-US" altLang="zh-CN"/>
              <a:t> </a:t>
            </a:r>
            <a:r>
              <a:rPr lang="zh-CN" altLang="en-US">
                <a:latin typeface="黑体" panose="02010609060101010101" pitchFamily="49" charset="-122"/>
              </a:rPr>
              <a:t>阶行列式的定义，先来研究三阶行</a:t>
            </a:r>
            <a:r>
              <a:rPr lang="zh-CN" altLang="en-US"/>
              <a:t>列式</a:t>
            </a:r>
          </a:p>
        </p:txBody>
      </p:sp>
      <p:graphicFrame>
        <p:nvGraphicFramePr>
          <p:cNvPr id="1028" name="Object 4">
            <a:extLst>
              <a:ext uri="{FF2B5EF4-FFF2-40B4-BE49-F238E27FC236}">
                <a16:creationId xmlns:a16="http://schemas.microsoft.com/office/drawing/2014/main" id="{BC0F5D06-D206-0543-6CDE-5D79DC53E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284538"/>
          <a:ext cx="6723062" cy="244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84400" imgH="939600" progId="Equation.3">
                  <p:embed/>
                </p:oleObj>
              </mc:Choice>
              <mc:Fallback>
                <p:oleObj name="Equation" r:id="rId2" imgW="2984400" imgH="939600" progId="Equation.3">
                  <p:embed/>
                  <p:pic>
                    <p:nvPicPr>
                      <p:cNvPr id="1028" name="Object 4">
                        <a:extLst>
                          <a:ext uri="{FF2B5EF4-FFF2-40B4-BE49-F238E27FC236}">
                            <a16:creationId xmlns:a16="http://schemas.microsoft.com/office/drawing/2014/main" id="{BC0F5D06-D206-0543-6CDE-5D79DC53E7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84538"/>
                        <a:ext cx="6723062" cy="244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>
            <a:extLst>
              <a:ext uri="{FF2B5EF4-FFF2-40B4-BE49-F238E27FC236}">
                <a16:creationId xmlns:a16="http://schemas.microsoft.com/office/drawing/2014/main" id="{A3337F56-3D2D-3239-FB01-7142AE8FF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441575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</a:rPr>
              <a:t>的结构．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B1F28B-7F05-4E4C-CE5D-6B6A13D02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441575"/>
            <a:ext cx="3975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</a:rPr>
              <a:t>三阶行列式的定义为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/>
      <p:bldP spid="1029" grpId="0" build="p" autoUpdateAnimBg="0" advAuto="0"/>
      <p:bldP spid="103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EE6B12FD-0EE3-D276-F7EB-7DA30FBE5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094288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黑体" panose="02010609060101010101" pitchFamily="49" charset="-122"/>
              </a:rPr>
              <a:t>正负号外可写成   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FE1BFB0F-55D5-1DD4-1868-ED3B66210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835650"/>
            <a:ext cx="9036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黑体" panose="02010609060101010101" pitchFamily="49" charset="-122"/>
              </a:rPr>
              <a:t>成标准排列 </a:t>
            </a:r>
            <a:r>
              <a:rPr lang="en-US" altLang="zh-CN"/>
              <a:t>123 , </a:t>
            </a:r>
            <a:r>
              <a:rPr lang="zh-CN" altLang="en-US">
                <a:latin typeface="黑体" panose="02010609060101010101" pitchFamily="49" charset="-122"/>
              </a:rPr>
              <a:t>而第二个下标</a:t>
            </a:r>
            <a:r>
              <a:rPr lang="en-US" altLang="zh-CN"/>
              <a:t>(</a:t>
            </a:r>
            <a:r>
              <a:rPr lang="zh-CN" altLang="en-US"/>
              <a:t>列标</a:t>
            </a:r>
            <a:r>
              <a:rPr lang="en-US" altLang="zh-CN"/>
              <a:t>)</a:t>
            </a:r>
            <a:r>
              <a:rPr lang="zh-CN" altLang="en-US"/>
              <a:t>排成 </a:t>
            </a:r>
            <a:r>
              <a:rPr lang="en-US" altLang="zh-CN" b="0" i="1"/>
              <a:t>p</a:t>
            </a:r>
            <a:r>
              <a:rPr lang="en-US" altLang="zh-CN" baseline="-25000"/>
              <a:t>1</a:t>
            </a:r>
            <a:r>
              <a:rPr lang="en-US" altLang="zh-CN" b="0" i="1"/>
              <a:t>p</a:t>
            </a:r>
            <a:r>
              <a:rPr lang="en-US" altLang="zh-CN" baseline="-25000"/>
              <a:t>2</a:t>
            </a:r>
            <a:r>
              <a:rPr lang="en-US" altLang="zh-CN" b="0" i="1"/>
              <a:t>p</a:t>
            </a:r>
            <a:r>
              <a:rPr lang="en-US" altLang="zh-CN" baseline="-25000"/>
              <a:t>3</a:t>
            </a:r>
            <a:r>
              <a:rPr lang="en-US" altLang="zh-CN"/>
              <a:t> ,</a:t>
            </a:r>
          </a:p>
        </p:txBody>
      </p:sp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id="{3632D675-FCEB-C75E-CB59-F15C6EBD40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5083175"/>
          <a:ext cx="17954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9920" imgH="241200" progId="Equation.3">
                  <p:embed/>
                </p:oleObj>
              </mc:Choice>
              <mc:Fallback>
                <p:oleObj name="Equation" r:id="rId2" imgW="799920" imgH="241200" progId="Equation.3">
                  <p:embed/>
                  <p:pic>
                    <p:nvPicPr>
                      <p:cNvPr id="4101" name="Object 5">
                        <a:extLst>
                          <a:ext uri="{FF2B5EF4-FFF2-40B4-BE49-F238E27FC236}">
                            <a16:creationId xmlns:a16="http://schemas.microsoft.com/office/drawing/2014/main" id="{3632D675-FCEB-C75E-CB59-F15C6EBD40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083175"/>
                        <a:ext cx="17954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>
            <a:extLst>
              <a:ext uri="{FF2B5EF4-FFF2-40B4-BE49-F238E27FC236}">
                <a16:creationId xmlns:a16="http://schemas.microsoft.com/office/drawing/2014/main" id="{064372D2-764E-DAF0-8752-7D1D64D165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9850" y="661988"/>
          <a:ext cx="7077075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84400" imgH="939600" progId="Equation.3">
                  <p:embed/>
                </p:oleObj>
              </mc:Choice>
              <mc:Fallback>
                <p:oleObj name="Equation" r:id="rId4" imgW="2984400" imgH="939600" progId="Equation.3">
                  <p:embed/>
                  <p:pic>
                    <p:nvPicPr>
                      <p:cNvPr id="4102" name="Object 6">
                        <a:extLst>
                          <a:ext uri="{FF2B5EF4-FFF2-40B4-BE49-F238E27FC236}">
                            <a16:creationId xmlns:a16="http://schemas.microsoft.com/office/drawing/2014/main" id="{064372D2-764E-DAF0-8752-7D1D64D165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661988"/>
                        <a:ext cx="7077075" cy="233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>
            <a:extLst>
              <a:ext uri="{FF2B5EF4-FFF2-40B4-BE49-F238E27FC236}">
                <a16:creationId xmlns:a16="http://schemas.microsoft.com/office/drawing/2014/main" id="{7197A00C-DDB0-0463-B952-40D3CA206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036888"/>
            <a:ext cx="2225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</a:rPr>
              <a:t>容易看出：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955711EC-78CF-7D5C-02CE-C1097C0BD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3736975"/>
            <a:ext cx="8362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(1)</a:t>
            </a:r>
            <a:r>
              <a:rPr lang="en-US" altLang="zh-CN">
                <a:latin typeface="黑体" panose="02010609060101010101" pitchFamily="49" charset="-122"/>
              </a:rPr>
              <a:t> </a:t>
            </a:r>
            <a:r>
              <a:rPr lang="zh-CN" altLang="en-US">
                <a:latin typeface="黑体" panose="02010609060101010101" pitchFamily="49" charset="-122"/>
              </a:rPr>
              <a:t>上式右边的每一项都恰是三个元素的乘</a:t>
            </a:r>
            <a:r>
              <a:rPr lang="zh-CN" altLang="en-US"/>
              <a:t>积，</a:t>
            </a: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5EC4F01A-854E-5BCA-B8EC-0D2EECF28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440238"/>
            <a:ext cx="6256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</a:rPr>
              <a:t>这三个元素位于不同的行、不同的列．</a:t>
            </a:r>
          </a:p>
        </p:txBody>
      </p:sp>
      <p:sp>
        <p:nvSpPr>
          <p:cNvPr id="4106" name="Rectangle 10">
            <a:extLst>
              <a:ext uri="{FF2B5EF4-FFF2-40B4-BE49-F238E27FC236}">
                <a16:creationId xmlns:a16="http://schemas.microsoft.com/office/drawing/2014/main" id="{EF9E2183-152D-04FA-F534-F3E8B875F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422775"/>
            <a:ext cx="298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</a:rPr>
              <a:t>因此，</a:t>
            </a:r>
            <a:r>
              <a:rPr lang="zh-CN" altLang="en-US"/>
              <a:t>任一项除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07730B51-8985-3C28-8AD1-AC9A4943E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5108575"/>
            <a:ext cx="4427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</a:rPr>
              <a:t>这里第一</a:t>
            </a:r>
            <a:r>
              <a:rPr lang="zh-CN" altLang="en-US"/>
              <a:t>个下标</a:t>
            </a:r>
            <a:r>
              <a:rPr lang="en-US" altLang="zh-CN"/>
              <a:t>(</a:t>
            </a:r>
            <a:r>
              <a:rPr lang="zh-CN" altLang="en-US"/>
              <a:t>行标</a:t>
            </a:r>
            <a:r>
              <a:rPr lang="en-US" altLang="zh-CN"/>
              <a:t>)</a:t>
            </a:r>
            <a:r>
              <a:rPr lang="zh-CN" altLang="en-US"/>
              <a:t>排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 autoUpdateAnimBg="0" advAuto="0"/>
      <p:bldP spid="4100" grpId="0" autoUpdateAnimBg="0"/>
      <p:bldP spid="4103" grpId="0" build="p" autoUpdateAnimBg="0"/>
      <p:bldP spid="4104" grpId="0" build="p" autoUpdateAnimBg="0"/>
      <p:bldP spid="4105" grpId="0" build="p" autoUpdateAnimBg="0" advAuto="0"/>
      <p:bldP spid="4106" grpId="0" build="p" autoUpdateAnimBg="0"/>
      <p:bldP spid="410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75D7947-8280-834F-C662-7895010DB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787400"/>
            <a:ext cx="5976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</a:rPr>
              <a:t>它是</a:t>
            </a:r>
            <a:r>
              <a:rPr lang="en-US" altLang="zh-CN">
                <a:latin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</a:rPr>
              <a:t>，</a:t>
            </a:r>
            <a:r>
              <a:rPr lang="en-US" altLang="zh-CN">
                <a:latin typeface="黑体" panose="02010609060101010101" pitchFamily="49" charset="-122"/>
              </a:rPr>
              <a:t>2</a:t>
            </a:r>
            <a:r>
              <a:rPr lang="zh-CN" altLang="en-US">
                <a:latin typeface="黑体" panose="02010609060101010101" pitchFamily="49" charset="-122"/>
              </a:rPr>
              <a:t>，</a:t>
            </a:r>
            <a:r>
              <a:rPr lang="en-US" altLang="zh-CN">
                <a:latin typeface="黑体" panose="02010609060101010101" pitchFamily="49" charset="-122"/>
              </a:rPr>
              <a:t>3</a:t>
            </a:r>
            <a:r>
              <a:rPr lang="zh-CN" altLang="en-US">
                <a:latin typeface="黑体" panose="02010609060101010101" pitchFamily="49" charset="-122"/>
              </a:rPr>
              <a:t>这三个数的某个</a:t>
            </a:r>
            <a:r>
              <a:rPr lang="zh-CN" altLang="en-US"/>
              <a:t>排列．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4EBA4FC1-FEBC-673F-B21A-ACF6F1BF7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213360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(2)</a:t>
            </a:r>
            <a:r>
              <a:rPr lang="en-US" altLang="zh-CN">
                <a:latin typeface="黑体" panose="02010609060101010101" pitchFamily="49" charset="-122"/>
              </a:rPr>
              <a:t> </a:t>
            </a:r>
            <a:r>
              <a:rPr lang="zh-CN" altLang="en-US">
                <a:latin typeface="黑体" panose="02010609060101010101" pitchFamily="49" charset="-122"/>
              </a:rPr>
              <a:t>各项的正负号与列标的排列对照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A235E29-C8AD-EF3B-C6B3-310BE43EF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2832100"/>
            <a:ext cx="7083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带正号的三项列标排列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/>
              <a:t>123 , 231 , 312 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F3971616-631F-14AD-FD84-38A64CA64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70275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黑体" panose="02010609060101010101" pitchFamily="49" charset="-122"/>
              </a:rPr>
              <a:t>(</a:t>
            </a:r>
            <a:r>
              <a:rPr lang="zh-CN" altLang="en-US">
                <a:solidFill>
                  <a:schemeClr val="tx2"/>
                </a:solidFill>
                <a:latin typeface="黑体" panose="02010609060101010101" pitchFamily="49" charset="-122"/>
              </a:rPr>
              <a:t>为偶排列</a:t>
            </a:r>
            <a:r>
              <a:rPr lang="en-US" altLang="zh-CN">
                <a:latin typeface="黑体" panose="02010609060101010101" pitchFamily="49" charset="-122"/>
              </a:rPr>
              <a:t>)</a:t>
            </a:r>
            <a:r>
              <a:rPr lang="zh-CN" altLang="en-US">
                <a:latin typeface="黑体" panose="02010609060101010101" pitchFamily="49" charset="-122"/>
              </a:rPr>
              <a:t>．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68B7A2CE-A5B0-7B50-E85E-780422972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275" y="4106863"/>
            <a:ext cx="642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带负号的三项列标排列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/>
              <a:t>132 , 213 , 321</a:t>
            </a:r>
            <a:r>
              <a:rPr lang="en-US" altLang="en-US">
                <a:latin typeface="黑体" panose="02010609060101010101" pitchFamily="49" charset="-122"/>
              </a:rPr>
              <a:t> </a:t>
            </a: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5474A2C6-0470-41D1-7D03-8A9717A19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776788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黑体" panose="02010609060101010101" pitchFamily="49" charset="-122"/>
              </a:rPr>
              <a:t>(</a:t>
            </a:r>
            <a:r>
              <a:rPr lang="zh-CN" altLang="en-US">
                <a:solidFill>
                  <a:schemeClr val="tx2"/>
                </a:solidFill>
                <a:latin typeface="黑体" panose="02010609060101010101" pitchFamily="49" charset="-122"/>
              </a:rPr>
              <a:t>为</a:t>
            </a:r>
            <a:r>
              <a:rPr lang="zh-CN" altLang="zh-CN">
                <a:solidFill>
                  <a:schemeClr val="tx2"/>
                </a:solidFill>
                <a:latin typeface="黑体" panose="02010609060101010101" pitchFamily="49" charset="-122"/>
              </a:rPr>
              <a:t>奇排列</a:t>
            </a:r>
            <a:r>
              <a:rPr lang="en-US" altLang="zh-CN">
                <a:latin typeface="黑体" panose="02010609060101010101" pitchFamily="49" charset="-122"/>
              </a:rPr>
              <a:t>)</a:t>
            </a:r>
            <a:r>
              <a:rPr lang="zh-CN" altLang="en-US">
                <a:latin typeface="黑体" panose="02010609060101010101" pitchFamily="49" charset="-122"/>
              </a:rPr>
              <a:t>．</a:t>
            </a:r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5E259DE4-DD19-9FBF-70AB-EE4DB67D1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462588"/>
            <a:ext cx="457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黑体" panose="02010609060101010101" pitchFamily="49" charset="-122"/>
              </a:rPr>
              <a:t>故三阶行列式可以写成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D68CC740-1E94-8CF1-08DE-DE6A8EF13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397000"/>
            <a:ext cx="6800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黑体" panose="02010609060101010101" pitchFamily="49" charset="-122"/>
              </a:rPr>
              <a:t>3!=</a:t>
            </a:r>
            <a:r>
              <a:rPr lang="zh-CN" altLang="en-US">
                <a:latin typeface="黑体" panose="02010609060101010101" pitchFamily="49" charset="-122"/>
              </a:rPr>
              <a:t>６种，故上式右端共</a:t>
            </a:r>
            <a:r>
              <a:rPr lang="zh-CN" altLang="en-US"/>
              <a:t>有６项．</a:t>
            </a:r>
          </a:p>
        </p:txBody>
      </p:sp>
      <p:sp>
        <p:nvSpPr>
          <p:cNvPr id="5134" name="Rectangle 14">
            <a:extLst>
              <a:ext uri="{FF2B5EF4-FFF2-40B4-BE49-F238E27FC236}">
                <a16:creationId xmlns:a16="http://schemas.microsoft.com/office/drawing/2014/main" id="{763F0F9B-41C2-674B-5AC2-4B6BF2F38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777875"/>
            <a:ext cx="3024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这样的排列共有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  <p:bldP spid="5124" grpId="0" build="p" autoUpdateAnimBg="0"/>
      <p:bldP spid="5125" grpId="0" build="p" autoUpdateAnimBg="0"/>
      <p:bldP spid="5126" grpId="0" build="p" autoUpdateAnimBg="0" advAuto="0"/>
      <p:bldP spid="5127" grpId="0" build="p" autoUpdateAnimBg="0"/>
      <p:bldP spid="5128" grpId="0" build="p" autoUpdateAnimBg="0" advAuto="0"/>
      <p:bldP spid="5129" grpId="0" build="p" autoUpdateAnimBg="0"/>
      <p:bldP spid="5131" grpId="0" autoUpdateAnimBg="0"/>
      <p:bldP spid="51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53CAA8D9-3352-421E-7496-385EBC18A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062288"/>
            <a:ext cx="9036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</a:rPr>
              <a:t>其中 </a:t>
            </a:r>
            <a:r>
              <a:rPr lang="en-US" altLang="zh-CN" b="0" i="1" dirty="0"/>
              <a:t>t</a:t>
            </a:r>
            <a:r>
              <a:rPr lang="en-US" altLang="zh-CN" dirty="0"/>
              <a:t> </a:t>
            </a:r>
            <a:r>
              <a:rPr lang="zh-CN" altLang="en-US" dirty="0">
                <a:latin typeface="黑体" panose="02010609060101010101" pitchFamily="49" charset="-122"/>
              </a:rPr>
              <a:t>为排列 </a:t>
            </a:r>
            <a:r>
              <a:rPr lang="en-US" altLang="zh-CN" b="0" i="1" dirty="0"/>
              <a:t>p</a:t>
            </a:r>
            <a:r>
              <a:rPr lang="en-US" altLang="zh-CN" baseline="-25000" dirty="0">
                <a:latin typeface="黑体" panose="02010609060101010101" pitchFamily="49" charset="-122"/>
              </a:rPr>
              <a:t>1</a:t>
            </a:r>
            <a:r>
              <a:rPr lang="en-US" altLang="zh-CN" b="0" i="1" dirty="0"/>
              <a:t>p</a:t>
            </a:r>
            <a:r>
              <a:rPr lang="en-US" altLang="zh-CN" baseline="-25000" dirty="0">
                <a:latin typeface="黑体" panose="02010609060101010101" pitchFamily="49" charset="-122"/>
              </a:rPr>
              <a:t>2</a:t>
            </a:r>
            <a:r>
              <a:rPr lang="en-US" altLang="zh-CN" b="0" i="1" dirty="0"/>
              <a:t>p</a:t>
            </a:r>
            <a:r>
              <a:rPr lang="en-US" altLang="zh-CN" baseline="-25000" dirty="0">
                <a:latin typeface="黑体" panose="02010609060101010101" pitchFamily="49" charset="-122"/>
              </a:rPr>
              <a:t>3</a:t>
            </a:r>
            <a:r>
              <a:rPr lang="en-US" altLang="zh-CN" dirty="0">
                <a:latin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</a:rPr>
              <a:t>的逆序数，</a:t>
            </a:r>
            <a:r>
              <a:rPr lang="zh-CN" altLang="en-US" dirty="0">
                <a:sym typeface="Symbol" panose="05050102010706020507" pitchFamily="18" charset="2"/>
              </a:rPr>
              <a:t> </a:t>
            </a:r>
            <a:r>
              <a:rPr lang="zh-CN" altLang="en-US" dirty="0">
                <a:latin typeface="黑体" panose="02010609060101010101" pitchFamily="49" charset="-122"/>
                <a:sym typeface="Symbol" panose="05050102010706020507" pitchFamily="18" charset="2"/>
              </a:rPr>
              <a:t>表示对</a:t>
            </a:r>
            <a:r>
              <a:rPr lang="en-US" altLang="zh-CN" dirty="0"/>
              <a:t>1</a:t>
            </a:r>
            <a:r>
              <a:rPr lang="zh-CN" altLang="en-US" dirty="0">
                <a:latin typeface="黑体" panose="02010609060101010101" pitchFamily="49" charset="-122"/>
              </a:rPr>
              <a:t>，</a:t>
            </a:r>
            <a:r>
              <a:rPr lang="en-US" altLang="zh-CN" dirty="0"/>
              <a:t>2</a:t>
            </a:r>
            <a:r>
              <a:rPr lang="zh-CN" altLang="en-US" dirty="0">
                <a:latin typeface="黑体" panose="02010609060101010101" pitchFamily="49" charset="-122"/>
              </a:rPr>
              <a:t>，</a:t>
            </a:r>
            <a:r>
              <a:rPr lang="en-US" altLang="zh-CN" dirty="0"/>
              <a:t>3 </a:t>
            </a:r>
            <a:r>
              <a:rPr lang="zh-CN" altLang="en-US" dirty="0"/>
              <a:t>三个</a:t>
            </a:r>
          </a:p>
        </p:txBody>
      </p:sp>
      <p:graphicFrame>
        <p:nvGraphicFramePr>
          <p:cNvPr id="6147" name="Object 3">
            <a:extLst>
              <a:ext uri="{FF2B5EF4-FFF2-40B4-BE49-F238E27FC236}">
                <a16:creationId xmlns:a16="http://schemas.microsoft.com/office/drawing/2014/main" id="{7BE2CD35-2BA0-5D53-D77D-82162EB7AE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6350" y="719138"/>
          <a:ext cx="68580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98600" imgH="711000" progId="Equation.3">
                  <p:embed/>
                </p:oleObj>
              </mc:Choice>
              <mc:Fallback>
                <p:oleObj name="Equation" r:id="rId2" imgW="2298600" imgH="711000" progId="Equation.3">
                  <p:embed/>
                  <p:pic>
                    <p:nvPicPr>
                      <p:cNvPr id="6147" name="Object 3">
                        <a:extLst>
                          <a:ext uri="{FF2B5EF4-FFF2-40B4-BE49-F238E27FC236}">
                            <a16:creationId xmlns:a16="http://schemas.microsoft.com/office/drawing/2014/main" id="{7BE2CD35-2BA0-5D53-D77D-82162EB7AE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719138"/>
                        <a:ext cx="68580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4">
            <a:extLst>
              <a:ext uri="{FF2B5EF4-FFF2-40B4-BE49-F238E27FC236}">
                <a16:creationId xmlns:a16="http://schemas.microsoft.com/office/drawing/2014/main" id="{EFE62FC4-78EA-C62F-2AFE-B74329BCC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043488"/>
            <a:ext cx="5630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黑体" panose="02010609060101010101" pitchFamily="49" charset="-122"/>
              </a:rPr>
              <a:t>的情形，得到 </a:t>
            </a:r>
            <a:r>
              <a:rPr lang="en-US" altLang="zh-CN" b="0" i="1"/>
              <a:t>n</a:t>
            </a:r>
            <a:r>
              <a:rPr lang="en-US" altLang="zh-CN"/>
              <a:t> </a:t>
            </a:r>
            <a:r>
              <a:rPr lang="zh-CN" altLang="en-US">
                <a:latin typeface="黑体" panose="02010609060101010101" pitchFamily="49" charset="-122"/>
              </a:rPr>
              <a:t>阶行列式的定义．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35997A3-4AF4-4E67-51C9-A5A044929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4371975"/>
            <a:ext cx="8362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</a:rPr>
              <a:t>类似地，可以把三阶行列式的这一定义推广</a:t>
            </a:r>
            <a:r>
              <a:rPr lang="zh-CN" altLang="en-US"/>
              <a:t>到一般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80CC623E-B039-6C55-D0F1-BDD641304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762375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黑体" panose="02010609060101010101" pitchFamily="49" charset="-122"/>
              </a:rPr>
              <a:t>数的所有排列 </a:t>
            </a:r>
            <a:r>
              <a:rPr lang="en-US" altLang="zh-CN" b="0" i="1"/>
              <a:t>p</a:t>
            </a:r>
            <a:r>
              <a:rPr lang="en-US" altLang="zh-CN" baseline="-25000">
                <a:latin typeface="黑体" panose="02010609060101010101" pitchFamily="49" charset="-122"/>
              </a:rPr>
              <a:t>1</a:t>
            </a:r>
            <a:r>
              <a:rPr lang="en-US" altLang="zh-CN" b="0" i="1"/>
              <a:t>p</a:t>
            </a:r>
            <a:r>
              <a:rPr lang="en-US" altLang="zh-CN" baseline="-25000">
                <a:latin typeface="黑体" panose="02010609060101010101" pitchFamily="49" charset="-122"/>
              </a:rPr>
              <a:t>2</a:t>
            </a:r>
            <a:r>
              <a:rPr lang="en-US" altLang="zh-CN" b="0" i="1"/>
              <a:t>p</a:t>
            </a:r>
            <a:r>
              <a:rPr lang="en-US" altLang="zh-CN" baseline="-25000">
                <a:latin typeface="黑体" panose="02010609060101010101" pitchFamily="49" charset="-122"/>
              </a:rPr>
              <a:t>3 </a:t>
            </a:r>
            <a:r>
              <a:rPr lang="zh-CN" altLang="en-US">
                <a:latin typeface="黑体" panose="02010609060101010101" pitchFamily="49" charset="-122"/>
              </a:rPr>
              <a:t>求和．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  <p:bldP spid="6148" grpId="0" build="p" autoUpdateAnimBg="0" advAuto="0"/>
      <p:bldP spid="6149" grpId="0" build="p" autoUpdateAnimBg="0"/>
      <p:bldP spid="6150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038580E0-BA3D-8D59-ADEF-A44E49C6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720725"/>
            <a:ext cx="7794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二、</a:t>
            </a:r>
            <a:r>
              <a:rPr lang="en-US" altLang="zh-CN" sz="3600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z="36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 </a:t>
            </a:r>
            <a:r>
              <a:rPr lang="zh-CN" altLang="en-US" sz="36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阶行列式的定义</a:t>
            </a:r>
            <a:endParaRPr lang="zh-CN" altLang="en-US" sz="360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CE84E39-9547-6E01-E589-B3D0545F7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1524000"/>
            <a:ext cx="792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定义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设有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2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个数，排成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行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列的数表</a:t>
            </a:r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27C50988-C16C-0AFC-0221-BC26356F67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4238" y="5194300"/>
          <a:ext cx="395605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06360" imgH="253800" progId="Equation.3">
                  <p:embed/>
                </p:oleObj>
              </mc:Choice>
              <mc:Fallback>
                <p:oleObj name="公式" r:id="rId2" imgW="1206360" imgH="253800" progId="Equation.3">
                  <p:embed/>
                  <p:pic>
                    <p:nvPicPr>
                      <p:cNvPr id="7172" name="Object 4">
                        <a:extLst>
                          <a:ext uri="{FF2B5EF4-FFF2-40B4-BE49-F238E27FC236}">
                            <a16:creationId xmlns:a16="http://schemas.microsoft.com/office/drawing/2014/main" id="{27C50988-C16C-0AFC-0221-BC26356F67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5194300"/>
                        <a:ext cx="3956050" cy="827088"/>
                      </a:xfrm>
                      <a:prstGeom prst="rect">
                        <a:avLst/>
                      </a:prstGeom>
                      <a:solidFill>
                        <a:srgbClr val="CCCCFF">
                          <a:alpha val="50000"/>
                        </a:srgbClr>
                      </a:solidFill>
                      <a:ln w="254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5">
            <a:extLst>
              <a:ext uri="{FF2B5EF4-FFF2-40B4-BE49-F238E27FC236}">
                <a16:creationId xmlns:a16="http://schemas.microsoft.com/office/drawing/2014/main" id="{5F42E008-2DAC-68A4-D98D-725EA903E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34828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号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(-1)</a:t>
            </a:r>
            <a:r>
              <a:rPr lang="en-US" altLang="zh-CN" b="0" i="1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，得到形如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883B9782-328A-7281-891A-464F473F1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556125"/>
            <a:ext cx="9036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作出表中位于不同行不同列的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个数的乘积，并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冠以符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EA0BF951-1ACF-1607-EB64-FD1277FAC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3932238"/>
            <a:ext cx="3600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1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 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2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 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 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nn</a:t>
            </a:r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BA56DAFC-F894-1941-9A87-2D7F728BB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175" y="3398838"/>
            <a:ext cx="194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………...</a:t>
            </a:r>
            <a:endParaRPr lang="en-US" altLang="zh-CN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</a:endParaRPr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709F8443-9A93-EF2E-5122-81BF40E6E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25" y="2789238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21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  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22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 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 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2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7178" name="Rectangle 10">
            <a:extLst>
              <a:ext uri="{FF2B5EF4-FFF2-40B4-BE49-F238E27FC236}">
                <a16:creationId xmlns:a16="http://schemas.microsoft.com/office/drawing/2014/main" id="{7377DE9E-4B6E-E222-B364-15E020360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488" y="2193925"/>
            <a:ext cx="3843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11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  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12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 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 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1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503A9650-66FE-69A8-5310-D8510B75E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438" y="5373688"/>
            <a:ext cx="1255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的项，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  <p:bldP spid="7173" grpId="0" build="p" autoUpdateAnimBg="0" advAuto="0"/>
      <p:bldP spid="7174" grpId="0" build="p" autoUpdateAnimBg="0" advAuto="0"/>
      <p:bldP spid="7175" grpId="0" build="p" autoUpdateAnimBg="0" advAuto="0"/>
      <p:bldP spid="7176" grpId="0" build="p" autoUpdateAnimBg="0" advAuto="0"/>
      <p:bldP spid="7177" grpId="0" build="p" autoUpdateAnimBg="0" advAuto="0"/>
      <p:bldP spid="7178" grpId="0" build="p" autoUpdateAnimBg="0" advAuto="0"/>
      <p:bldP spid="71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A8A0139B-F1A8-E5C6-D675-308AF4519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122488"/>
            <a:ext cx="9036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其中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为自然数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，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，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···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，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的一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个排列，</a:t>
            </a:r>
          </a:p>
        </p:txBody>
      </p:sp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A569A19F-5BFD-D050-DB6F-AEEDA9E2F9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5675" y="4252913"/>
          <a:ext cx="453707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253800" progId="Equation.3">
                  <p:embed/>
                </p:oleObj>
              </mc:Choice>
              <mc:Fallback>
                <p:oleObj name="Equation" r:id="rId2" imgW="1384200" imgH="253800" progId="Equation.3">
                  <p:embed/>
                  <p:pic>
                    <p:nvPicPr>
                      <p:cNvPr id="8195" name="Object 3">
                        <a:extLst>
                          <a:ext uri="{FF2B5EF4-FFF2-40B4-BE49-F238E27FC236}">
                            <a16:creationId xmlns:a16="http://schemas.microsoft.com/office/drawing/2014/main" id="{A569A19F-5BFD-D050-DB6F-AEEDA9E2F9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4252913"/>
                        <a:ext cx="4537075" cy="827087"/>
                      </a:xfrm>
                      <a:prstGeom prst="rect">
                        <a:avLst/>
                      </a:prstGeom>
                      <a:solidFill>
                        <a:srgbClr val="CCCCFF">
                          <a:alpha val="50000"/>
                        </a:srgbClr>
                      </a:solidFill>
                      <a:ln w="254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>
            <a:extLst>
              <a:ext uri="{FF2B5EF4-FFF2-40B4-BE49-F238E27FC236}">
                <a16:creationId xmlns:a16="http://schemas.microsoft.com/office/drawing/2014/main" id="{3EC516C7-C231-3DB9-DD5D-ACD6CFEFC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297488"/>
            <a:ext cx="49609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称为</a:t>
            </a:r>
            <a:r>
              <a:rPr lang="zh-CN" altLang="en-US">
                <a:latin typeface="黑体" panose="02010609060101010101" pitchFamily="49" charset="-122"/>
              </a:rPr>
              <a:t> </a:t>
            </a:r>
            <a:r>
              <a:rPr lang="en-US" altLang="zh-CN" sz="3200" b="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z="3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 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阶行列式</a:t>
            </a:r>
            <a:r>
              <a:rPr lang="zh-CN" altLang="en-US">
                <a:latin typeface="黑体" panose="02010609060101010101" pitchFamily="49" charset="-122"/>
              </a:rPr>
              <a:t>，记作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A11E9BED-93DD-B8BE-59CD-A3A49EC66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544888"/>
            <a:ext cx="2519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有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!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项．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E96C5CAF-9296-F303-5103-510AB5B50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544888"/>
            <a:ext cx="5400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所有这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!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项的代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数和</a:t>
            </a:r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79151D83-670B-0038-DB49-5D93A8713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805113"/>
            <a:ext cx="3600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这个排列的逆序数．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714C1A41-66DD-8176-DE99-C127B82DC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由于这样的排列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共有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!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个，</a:t>
            </a:r>
          </a:p>
        </p:txBody>
      </p:sp>
      <p:graphicFrame>
        <p:nvGraphicFramePr>
          <p:cNvPr id="8204" name="Object 12">
            <a:extLst>
              <a:ext uri="{FF2B5EF4-FFF2-40B4-BE49-F238E27FC236}">
                <a16:creationId xmlns:a16="http://schemas.microsoft.com/office/drawing/2014/main" id="{12B71021-B64C-D9DF-EF3F-4579729CC2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765175"/>
          <a:ext cx="395605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06360" imgH="253800" progId="Equation.3">
                  <p:embed/>
                </p:oleObj>
              </mc:Choice>
              <mc:Fallback>
                <p:oleObj name="公式" r:id="rId4" imgW="1206360" imgH="253800" progId="Equation.3">
                  <p:embed/>
                  <p:pic>
                    <p:nvPicPr>
                      <p:cNvPr id="8204" name="Object 12">
                        <a:extLst>
                          <a:ext uri="{FF2B5EF4-FFF2-40B4-BE49-F238E27FC236}">
                            <a16:creationId xmlns:a16="http://schemas.microsoft.com/office/drawing/2014/main" id="{12B71021-B64C-D9DF-EF3F-4579729CC2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765175"/>
                        <a:ext cx="3956050" cy="827088"/>
                      </a:xfrm>
                      <a:prstGeom prst="rect">
                        <a:avLst/>
                      </a:prstGeom>
                      <a:solidFill>
                        <a:srgbClr val="CCCCFF">
                          <a:alpha val="50000"/>
                        </a:srgbClr>
                      </a:solidFill>
                      <a:ln w="254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Line 13">
            <a:extLst>
              <a:ext uri="{FF2B5EF4-FFF2-40B4-BE49-F238E27FC236}">
                <a16:creationId xmlns:a16="http://schemas.microsoft.com/office/drawing/2014/main" id="{432D2504-667F-EE8D-167F-71CC866F9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00213"/>
            <a:ext cx="9144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6" name="Rectangle 14">
            <a:extLst>
              <a:ext uri="{FF2B5EF4-FFF2-40B4-BE49-F238E27FC236}">
                <a16:creationId xmlns:a16="http://schemas.microsoft.com/office/drawing/2014/main" id="{F091EAF6-5C3D-A945-074D-93A11AB39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0" y="2117725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</a:t>
            </a:r>
          </a:p>
        </p:txBody>
      </p:sp>
      <p:sp>
        <p:nvSpPr>
          <p:cNvPr id="8207" name="Rectangle 15">
            <a:extLst>
              <a:ext uri="{FF2B5EF4-FFF2-40B4-BE49-F238E27FC236}">
                <a16:creationId xmlns:a16="http://schemas.microsoft.com/office/drawing/2014/main" id="{4EFAB799-5D8C-7741-D1B0-A23C376EB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488" y="2806700"/>
            <a:ext cx="1547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因而共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 autoUpdateAnimBg="0"/>
      <p:bldP spid="8196" grpId="0" build="p" autoUpdateAnimBg="0" advAuto="0"/>
      <p:bldP spid="8198" grpId="0" build="p" autoUpdateAnimBg="0" advAuto="0"/>
      <p:bldP spid="8199" grpId="0" build="p" autoUpdateAnimBg="0"/>
      <p:bldP spid="8200" grpId="0" build="p" autoUpdateAnimBg="0" advAuto="0"/>
      <p:bldP spid="8201" grpId="0" build="p" autoUpdateAnimBg="0"/>
      <p:bldP spid="8206" grpId="0"/>
      <p:bldP spid="82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>
            <a:extLst>
              <a:ext uri="{FF2B5EF4-FFF2-40B4-BE49-F238E27FC236}">
                <a16:creationId xmlns:a16="http://schemas.microsoft.com/office/drawing/2014/main" id="{0CE01CB7-AF8D-A2F5-4F5B-13806AF37B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1550" y="844550"/>
          <a:ext cx="4297363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080" imgH="939600" progId="Equation.3">
                  <p:embed/>
                </p:oleObj>
              </mc:Choice>
              <mc:Fallback>
                <p:oleObj name="Equation" r:id="rId2" imgW="1549080" imgH="939600" progId="Equation.3">
                  <p:embed/>
                  <p:pic>
                    <p:nvPicPr>
                      <p:cNvPr id="9218" name="Object 2">
                        <a:extLst>
                          <a:ext uri="{FF2B5EF4-FFF2-40B4-BE49-F238E27FC236}">
                            <a16:creationId xmlns:a16="http://schemas.microsoft.com/office/drawing/2014/main" id="{0CE01CB7-AF8D-A2F5-4F5B-13806AF37B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844550"/>
                        <a:ext cx="4297363" cy="2743200"/>
                      </a:xfrm>
                      <a:prstGeom prst="rect">
                        <a:avLst/>
                      </a:prstGeom>
                      <a:solidFill>
                        <a:srgbClr val="CCCCFF">
                          <a:alpha val="50000"/>
                        </a:srgbClr>
                      </a:solidFill>
                      <a:ln w="254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3">
            <a:extLst>
              <a:ext uri="{FF2B5EF4-FFF2-40B4-BE49-F238E27FC236}">
                <a16:creationId xmlns:a16="http://schemas.microsoft.com/office/drawing/2014/main" id="{16A0C83E-E63F-9FC6-ECAE-102084DFF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892550"/>
            <a:ext cx="9036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简记作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det(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ij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，其中数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ij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为行列式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的（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,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）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altLang="zh-CN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</a:endParaRP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D4E9B4CC-4759-7B53-84FD-DAA670240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4581525"/>
            <a:ext cx="8362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这样定义的二阶、三阶行列式与用对角线法则定义</a:t>
            </a:r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02F0414F-AA6E-E561-F78F-400A22B32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286375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的二阶、三阶行列式显然是一致的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 advAuto="0"/>
      <p:bldP spid="9223" grpId="0" build="p" autoUpdateAnimBg="0"/>
      <p:bldP spid="9224" grpId="0" build="p" autoUpdateAnimBg="0" advAuto="0"/>
    </p:bldLst>
  </p:timing>
</p:sld>
</file>

<file path=ppt/theme/theme1.xml><?xml version="1.0" encoding="utf-8"?>
<a:theme xmlns:a="http://schemas.openxmlformats.org/drawingml/2006/main" name="新模板">
  <a:themeElements>
    <a:clrScheme name="新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新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新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d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F:\线性代数演算系统\模板\新模板.POT</Template>
  <TotalTime>517</TotalTime>
  <Words>536</Words>
  <Application>Microsoft Office PowerPoint</Application>
  <PresentationFormat>全屏显示(4:3)</PresentationFormat>
  <Paragraphs>66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等线</vt:lpstr>
      <vt:lpstr>黑体</vt:lpstr>
      <vt:lpstr>华文新魏</vt:lpstr>
      <vt:lpstr>楷体</vt:lpstr>
      <vt:lpstr>楷体_GB2312</vt:lpstr>
      <vt:lpstr>宋体</vt:lpstr>
      <vt:lpstr>微软雅黑</vt:lpstr>
      <vt:lpstr>微软雅黑 Light</vt:lpstr>
      <vt:lpstr>Arial</vt:lpstr>
      <vt:lpstr>Palatino Linotype</vt:lpstr>
      <vt:lpstr>Times New Roman</vt:lpstr>
      <vt:lpstr>Wingdings</vt:lpstr>
      <vt:lpstr>新模板</vt:lpstr>
      <vt:lpstr>1_Edge</vt:lpstr>
      <vt:lpstr>Equation</vt:lpstr>
      <vt:lpstr>公式</vt:lpstr>
      <vt:lpstr>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参考资料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番茄花园</dc:creator>
  <cp:lastModifiedBy>Min Wenwen</cp:lastModifiedBy>
  <cp:revision>61</cp:revision>
  <dcterms:created xsi:type="dcterms:W3CDTF">2007-02-06T02:29:02Z</dcterms:created>
  <dcterms:modified xsi:type="dcterms:W3CDTF">2022-10-14T01:19:17Z</dcterms:modified>
</cp:coreProperties>
</file>