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21"/>
  </p:notesMasterIdLst>
  <p:sldIdLst>
    <p:sldId id="1530" r:id="rId3"/>
    <p:sldId id="1529" r:id="rId4"/>
    <p:sldId id="277" r:id="rId5"/>
    <p:sldId id="1514" r:id="rId6"/>
    <p:sldId id="1515" r:id="rId7"/>
    <p:sldId id="1523" r:id="rId8"/>
    <p:sldId id="1516" r:id="rId9"/>
    <p:sldId id="1524" r:id="rId10"/>
    <p:sldId id="1517" r:id="rId11"/>
    <p:sldId id="1525" r:id="rId12"/>
    <p:sldId id="1526" r:id="rId13"/>
    <p:sldId id="280" r:id="rId14"/>
    <p:sldId id="278" r:id="rId15"/>
    <p:sldId id="1527" r:id="rId16"/>
    <p:sldId id="279" r:id="rId17"/>
    <p:sldId id="283" r:id="rId18"/>
    <p:sldId id="1528" r:id="rId19"/>
    <p:sldId id="260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95874" autoAdjust="0"/>
  </p:normalViewPr>
  <p:slideViewPr>
    <p:cSldViewPr>
      <p:cViewPr varScale="1">
        <p:scale>
          <a:sx n="100" d="100"/>
          <a:sy n="100" d="100"/>
        </p:scale>
        <p:origin x="97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62DE3D-B371-965E-785F-650C28C0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181B5-57DF-CF2B-9138-669C53FF6F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8178EB-22C2-4AC7-AA9A-409F032EBB5D}" type="datetimeFigureOut">
              <a:rPr lang="zh-CN" altLang="en-US"/>
              <a:pPr>
                <a:defRPr/>
              </a:pPr>
              <a:t>2022/9/28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E2CCBA-25CA-4A3A-5108-E4E009B5F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7F0561-19FD-3247-7B32-CF99F552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3837-F0F7-3F4C-B5E1-6CA0CED0A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F66A-3A52-3FE8-0651-A9D05877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AD4D3-5158-4B2E-9225-7B01C16D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875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36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75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F2C4-759C-ACD3-7C9A-35A59FE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925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08EFD-068D-4623-B4E4-DF87681124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7BB16A-6D53-4AF8-93E9-04BE01D10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2086E9-54CC-4796-B215-86213715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F60E9-865B-4D4B-A7C1-546F1484A8E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76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5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2009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66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8853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2964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4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5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473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059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64BF7E-A7E4-6401-5193-2791405095D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64388" y="36513"/>
            <a:ext cx="492125" cy="569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693E98-B35E-2ADF-9DC8-7D83CE4D08A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751763" y="34925"/>
            <a:ext cx="1368425" cy="569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标题占位符 1">
            <a:extLst>
              <a:ext uri="{FF2B5EF4-FFF2-40B4-BE49-F238E27FC236}">
                <a16:creationId xmlns:a16="http://schemas.microsoft.com/office/drawing/2014/main" id="{22F29460-7574-08FA-74EC-6CB617E062CC}"/>
              </a:ext>
            </a:extLst>
          </p:cNvPr>
          <p:cNvSpPr txBox="1">
            <a:spLocks/>
          </p:cNvSpPr>
          <p:nvPr userDrawn="1"/>
        </p:nvSpPr>
        <p:spPr>
          <a:xfrm>
            <a:off x="592138" y="25400"/>
            <a:ext cx="4699942" cy="581025"/>
          </a:xfrm>
          <a:prstGeom prst="rect">
            <a:avLst/>
          </a:prstGeom>
        </p:spPr>
        <p:txBody>
          <a:bodyPr lIns="121889" tIns="60944" rIns="121889" bIns="60944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dirty="0"/>
              <a:t>1.5 </a:t>
            </a:r>
            <a:r>
              <a:rPr kumimoji="0" lang="zh-CN" altLang="en-US" sz="2800" b="0" dirty="0"/>
              <a:t>行列式按行（列）展开</a:t>
            </a:r>
            <a:endParaRPr lang="zh-CN" altLang="en-US" sz="2800" b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42AF9D2-A57A-F68E-F5D4-140D5097F2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550" y="161925"/>
            <a:ext cx="520700" cy="274638"/>
            <a:chOff x="0" y="0"/>
            <a:chExt cx="1041399" cy="549275"/>
          </a:xfrm>
        </p:grpSpPr>
        <p:sp>
          <p:nvSpPr>
            <p:cNvPr id="1031" name="Freeform 16">
              <a:extLst>
                <a:ext uri="{FF2B5EF4-FFF2-40B4-BE49-F238E27FC236}">
                  <a16:creationId xmlns:a16="http://schemas.microsoft.com/office/drawing/2014/main" id="{60234C38-685B-6946-2F4E-480BB266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3620 w 400"/>
                <a:gd name="T1" fmla="*/ 83114 h 608"/>
                <a:gd name="T2" fmla="*/ 86868 w 400"/>
                <a:gd name="T3" fmla="*/ 0 h 608"/>
                <a:gd name="T4" fmla="*/ 361950 w 400"/>
                <a:gd name="T5" fmla="*/ 274638 h 608"/>
                <a:gd name="T6" fmla="*/ 86868 w 400"/>
                <a:gd name="T7" fmla="*/ 549275 h 608"/>
                <a:gd name="T8" fmla="*/ 0 w 400"/>
                <a:gd name="T9" fmla="*/ 462547 h 608"/>
                <a:gd name="T10" fmla="*/ 191834 w 400"/>
                <a:gd name="T11" fmla="*/ 271024 h 608"/>
                <a:gd name="T12" fmla="*/ 3620 w 400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7">
              <a:extLst>
                <a:ext uri="{FF2B5EF4-FFF2-40B4-BE49-F238E27FC236}">
                  <a16:creationId xmlns:a16="http://schemas.microsoft.com/office/drawing/2014/main" id="{489925D2-1B65-F532-3CFA-7B28A0FB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6704 w 399"/>
                <a:gd name="T3" fmla="*/ 0 h 608"/>
                <a:gd name="T4" fmla="*/ 360362 w 399"/>
                <a:gd name="T5" fmla="*/ 274638 h 608"/>
                <a:gd name="T6" fmla="*/ 86704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8">
              <a:extLst>
                <a:ext uri="{FF2B5EF4-FFF2-40B4-BE49-F238E27FC236}">
                  <a16:creationId xmlns:a16="http://schemas.microsoft.com/office/drawing/2014/main" id="{4185C3F2-1C33-C0A3-ECAE-E45A7497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5800 w 399"/>
                <a:gd name="T3" fmla="*/ 0 h 608"/>
                <a:gd name="T4" fmla="*/ 360362 w 399"/>
                <a:gd name="T5" fmla="*/ 274638 h 608"/>
                <a:gd name="T6" fmla="*/ 85800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6E9CD-AB75-9267-1D6E-68ED2954A46A}"/>
              </a:ext>
            </a:extLst>
          </p:cNvPr>
          <p:cNvCxnSpPr/>
          <p:nvPr userDrawn="1"/>
        </p:nvCxnSpPr>
        <p:spPr bwMode="auto">
          <a:xfrm>
            <a:off x="0" y="65881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7C3BF7-2036-2C88-1668-AEB5ED17BB4B}"/>
              </a:ext>
            </a:extLst>
          </p:cNvPr>
          <p:cNvSpPr txBox="1"/>
          <p:nvPr userDrawn="1"/>
        </p:nvSpPr>
        <p:spPr>
          <a:xfrm>
            <a:off x="8474075" y="6338632"/>
            <a:ext cx="669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en-US" altLang="zh-CN" sz="12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/16</a:t>
            </a:r>
            <a:r>
              <a:rPr lang="zh-CN" altLang="en-US" sz="2800" b="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101" name="Freeform 7"/>
          <p:cNvSpPr/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>
            <a:lvl1pPr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ea typeface="楷体_GB2312" pitchFamily="49" charset="-122"/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8C33BC-4584-4D96-BD9E-86B4B90091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4B6A3-5DDD-4D36-8744-319CABB9BE02}"/>
              </a:ext>
            </a:extLst>
          </p:cNvPr>
          <p:cNvSpPr txBox="1"/>
          <p:nvPr userDrawn="1"/>
        </p:nvSpPr>
        <p:spPr>
          <a:xfrm>
            <a:off x="8123270" y="6258798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/16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10280E-A90A-165A-04AB-E64293929F0C}"/>
              </a:ext>
            </a:extLst>
          </p:cNvPr>
          <p:cNvSpPr txBox="1"/>
          <p:nvPr/>
        </p:nvSpPr>
        <p:spPr>
          <a:xfrm>
            <a:off x="107504" y="692696"/>
            <a:ext cx="842493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线性代数第一次作业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zh-CN" altLang="en-US" dirty="0">
                <a:highlight>
                  <a:srgbClr val="FFFF00"/>
                </a:highlight>
              </a:rPr>
              <a:t>习题一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endParaRPr lang="zh-CN" altLang="en-US" dirty="0">
              <a:highlight>
                <a:srgbClr val="FFFF00"/>
              </a:highlight>
            </a:endParaRPr>
          </a:p>
          <a:p>
            <a:r>
              <a:rPr lang="en-US" altLang="zh-CN" b="0" dirty="0"/>
              <a:t>1.</a:t>
            </a:r>
            <a:r>
              <a:rPr lang="zh-CN" altLang="en-US" b="0" dirty="0"/>
              <a:t> </a:t>
            </a:r>
            <a:r>
              <a:rPr lang="en-US" altLang="zh-CN" b="0" dirty="0"/>
              <a:t>(1) (3)</a:t>
            </a:r>
          </a:p>
          <a:p>
            <a:r>
              <a:rPr lang="en-US" altLang="zh-CN" b="0" dirty="0"/>
              <a:t>2. (1) (3) (5)</a:t>
            </a:r>
          </a:p>
          <a:p>
            <a:r>
              <a:rPr lang="en-US" altLang="zh-CN" b="0" dirty="0"/>
              <a:t>3</a:t>
            </a:r>
          </a:p>
          <a:p>
            <a:r>
              <a:rPr lang="en-US" altLang="zh-CN" b="0" dirty="0"/>
              <a:t>4. (1) (2)</a:t>
            </a:r>
          </a:p>
          <a:p>
            <a:r>
              <a:rPr lang="en-US" altLang="zh-CN" b="0" dirty="0"/>
              <a:t>6. (1)</a:t>
            </a:r>
          </a:p>
          <a:p>
            <a:r>
              <a:rPr lang="en-US" altLang="zh-CN" b="0" dirty="0"/>
              <a:t>8. (2)</a:t>
            </a:r>
          </a:p>
          <a:p>
            <a:r>
              <a:rPr lang="en-US" altLang="zh-CN" b="0" dirty="0"/>
              <a:t>9</a:t>
            </a:r>
          </a:p>
          <a:p>
            <a:endParaRPr lang="en-US" altLang="zh-CN" b="0" dirty="0"/>
          </a:p>
          <a:p>
            <a:r>
              <a:rPr lang="zh-CN" altLang="en-US" b="0" dirty="0"/>
              <a:t>作业的提交形式</a:t>
            </a:r>
            <a:r>
              <a:rPr lang="en-US" altLang="zh-CN" b="0" dirty="0"/>
              <a:t>(</a:t>
            </a:r>
            <a:r>
              <a:rPr lang="zh-CN" altLang="en-US" b="0" dirty="0">
                <a:solidFill>
                  <a:srgbClr val="FF0000"/>
                </a:solidFill>
              </a:rPr>
              <a:t>截止日期</a:t>
            </a:r>
            <a:r>
              <a:rPr lang="en-US" altLang="zh-CN" b="0" dirty="0">
                <a:solidFill>
                  <a:srgbClr val="FF0000"/>
                </a:solidFill>
              </a:rPr>
              <a:t>10</a:t>
            </a:r>
            <a:r>
              <a:rPr lang="zh-CN" altLang="en-US" b="0" dirty="0">
                <a:solidFill>
                  <a:srgbClr val="FF0000"/>
                </a:solidFill>
              </a:rPr>
              <a:t>月</a:t>
            </a:r>
            <a:r>
              <a:rPr lang="en-US" altLang="zh-CN" b="0" dirty="0">
                <a:solidFill>
                  <a:srgbClr val="FF0000"/>
                </a:solidFill>
              </a:rPr>
              <a:t>9</a:t>
            </a:r>
            <a:r>
              <a:rPr lang="zh-CN" altLang="en-US" b="0" dirty="0">
                <a:solidFill>
                  <a:srgbClr val="FF0000"/>
                </a:solidFill>
              </a:rPr>
              <a:t>日</a:t>
            </a:r>
            <a:r>
              <a:rPr lang="en-US" altLang="zh-CN" b="0" dirty="0"/>
              <a:t>)</a:t>
            </a:r>
          </a:p>
          <a:p>
            <a:r>
              <a:rPr lang="en-US" altLang="zh-CN" b="0" dirty="0"/>
              <a:t>(1) </a:t>
            </a:r>
            <a:r>
              <a:rPr lang="zh-CN" altLang="en-US" b="0" dirty="0"/>
              <a:t>用</a:t>
            </a:r>
            <a:r>
              <a:rPr lang="en-US" altLang="zh-CN" b="0" dirty="0"/>
              <a:t>A4</a:t>
            </a:r>
            <a:r>
              <a:rPr lang="zh-CN" altLang="en-US" b="0" dirty="0"/>
              <a:t>白纸写，然后拍照填入一个</a:t>
            </a:r>
            <a:r>
              <a:rPr lang="en-US" altLang="zh-CN" b="0" dirty="0"/>
              <a:t>word</a:t>
            </a:r>
            <a:r>
              <a:rPr lang="zh-CN" altLang="en-US" b="0" dirty="0"/>
              <a:t>文档</a:t>
            </a:r>
            <a:endParaRPr lang="en-US" altLang="zh-CN" b="0" dirty="0"/>
          </a:p>
          <a:p>
            <a:r>
              <a:rPr lang="en-US" altLang="zh-CN" b="0" dirty="0"/>
              <a:t>(2) </a:t>
            </a:r>
            <a:r>
              <a:rPr lang="zh-CN" altLang="en-US" b="0" dirty="0"/>
              <a:t>邮件至邮箱</a:t>
            </a:r>
            <a:r>
              <a:rPr lang="en-US" altLang="zh-CN" b="0" dirty="0"/>
              <a:t>minwenwen@qq.com</a:t>
            </a:r>
          </a:p>
          <a:p>
            <a:r>
              <a:rPr lang="en-US" altLang="zh-CN" b="0" dirty="0"/>
              <a:t>(3)</a:t>
            </a:r>
            <a:r>
              <a:rPr lang="zh-CN" altLang="en-US" b="0" dirty="0"/>
              <a:t> 邮件主题：周一</a:t>
            </a:r>
            <a:r>
              <a:rPr lang="en-US" altLang="zh-CN" b="0"/>
              <a:t>12</a:t>
            </a:r>
            <a:r>
              <a:rPr lang="zh-CN" altLang="en-US" b="0"/>
              <a:t>班</a:t>
            </a:r>
            <a:r>
              <a:rPr lang="en-US" altLang="zh-CN" b="0" dirty="0"/>
              <a:t>+</a:t>
            </a:r>
            <a:r>
              <a:rPr lang="zh-CN" altLang="en-US" dirty="0">
                <a:highlight>
                  <a:srgbClr val="FFFF00"/>
                </a:highlight>
              </a:rPr>
              <a:t>线性代数第一次作业</a:t>
            </a:r>
            <a:r>
              <a:rPr lang="en-US" altLang="zh-CN" dirty="0">
                <a:highlight>
                  <a:srgbClr val="FFFF00"/>
                </a:highlight>
              </a:rPr>
              <a:t>+</a:t>
            </a:r>
            <a:r>
              <a:rPr lang="zh-CN" altLang="en-US" dirty="0">
                <a:highlight>
                  <a:srgbClr val="FFFF00"/>
                </a:highlight>
              </a:rPr>
              <a:t>学生姓名</a:t>
            </a:r>
            <a:r>
              <a:rPr lang="en-US" altLang="zh-CN" dirty="0">
                <a:highlight>
                  <a:srgbClr val="FFFF00"/>
                </a:highlight>
              </a:rPr>
              <a:t>+</a:t>
            </a:r>
            <a:r>
              <a:rPr lang="zh-CN" altLang="en-US" dirty="0">
                <a:highlight>
                  <a:srgbClr val="FFFF00"/>
                </a:highlight>
              </a:rPr>
              <a:t>学号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39792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C9E5E1-EBA6-C719-636A-BD2DBC8D1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777986"/>
            <a:ext cx="6741215" cy="59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9897B7-A313-6493-702F-30704C6D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7015582" cy="453362"/>
          </a:xfrm>
          <a:prstGeom prst="rect">
            <a:avLst/>
          </a:prstGeom>
        </p:spPr>
      </p:pic>
      <p:sp>
        <p:nvSpPr>
          <p:cNvPr id="3" name="星形: 五角 2">
            <a:extLst>
              <a:ext uri="{FF2B5EF4-FFF2-40B4-BE49-F238E27FC236}">
                <a16:creationId xmlns:a16="http://schemas.microsoft.com/office/drawing/2014/main" id="{59263FC3-A2EC-FE1C-2979-958F5AA0D906}"/>
              </a:ext>
            </a:extLst>
          </p:cNvPr>
          <p:cNvSpPr/>
          <p:nvPr/>
        </p:nvSpPr>
        <p:spPr bwMode="auto">
          <a:xfrm>
            <a:off x="251520" y="841423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BE911F-33AD-880C-EAA7-AA9219288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44" y="1362082"/>
            <a:ext cx="2966062" cy="16751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BBAA9C-7435-A4B9-AE20-A16B949C2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054266"/>
            <a:ext cx="6067760" cy="35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7D780995-89D4-A276-1A6B-FEF4F4E3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33425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12</a:t>
            </a:r>
            <a:r>
              <a:rPr lang="en-US" altLang="zh-CN" dirty="0">
                <a:ea typeface="黑体" pitchFamily="2" charset="-122"/>
              </a:rPr>
              <a:t>    </a:t>
            </a:r>
            <a:r>
              <a:rPr lang="zh-CN" altLang="en-US" dirty="0">
                <a:ea typeface="黑体" pitchFamily="2" charset="-122"/>
              </a:rPr>
              <a:t>行列式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F40DE604-3DD2-3ED8-F728-1BE6D70AB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181100"/>
          <a:ext cx="5486400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81080" imgH="1168200" progId="Equation.3">
                  <p:embed/>
                </p:oleObj>
              </mc:Choice>
              <mc:Fallback>
                <p:oleObj name="公式" r:id="rId2" imgW="1981080" imgH="1168200" progId="Equation.3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F40DE604-3DD2-3ED8-F728-1BE6D70AB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81100"/>
                        <a:ext cx="5486400" cy="323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C449987F-224D-F2B0-CAAA-1A3995D77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433888"/>
            <a:ext cx="807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ea typeface="黑体" pitchFamily="2" charset="-122"/>
              </a:rPr>
              <a:t>称为 </a:t>
            </a:r>
            <a:r>
              <a:rPr lang="en-US" altLang="zh-CN" i="1" dirty="0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zh-CN" dirty="0">
                <a:ea typeface="黑体" pitchFamily="2" charset="-122"/>
              </a:rPr>
              <a:t>阶</a:t>
            </a:r>
            <a:r>
              <a:rPr lang="zh-CN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范德蒙德</a:t>
            </a:r>
            <a:r>
              <a:rPr lang="zh-CN" altLang="zh-CN" dirty="0">
                <a:ea typeface="黑体" pitchFamily="2" charset="-122"/>
              </a:rPr>
              <a:t> (</a:t>
            </a:r>
            <a:r>
              <a:rPr lang="en-US" altLang="zh-CN" dirty="0" err="1">
                <a:ea typeface="黑体" pitchFamily="2" charset="-122"/>
              </a:rPr>
              <a:t>Vandermonde</a:t>
            </a:r>
            <a:r>
              <a:rPr lang="en-US" altLang="zh-CN" dirty="0">
                <a:ea typeface="黑体" pitchFamily="2" charset="-122"/>
              </a:rPr>
              <a:t>) </a:t>
            </a:r>
            <a:r>
              <a:rPr lang="zh-CN" altLang="zh-CN" dirty="0">
                <a:ea typeface="黑体" pitchFamily="2" charset="-122"/>
              </a:rPr>
              <a:t>行列式</a:t>
            </a:r>
            <a:r>
              <a:rPr lang="en-US" altLang="zh-CN" dirty="0">
                <a:ea typeface="黑体" pitchFamily="2" charset="-122"/>
              </a:rPr>
              <a:t>.</a:t>
            </a:r>
          </a:p>
        </p:txBody>
      </p:sp>
      <p:sp>
        <p:nvSpPr>
          <p:cNvPr id="3079" name="Text Box 5">
            <a:extLst>
              <a:ext uri="{FF2B5EF4-FFF2-40B4-BE49-F238E27FC236}">
                <a16:creationId xmlns:a16="http://schemas.microsoft.com/office/drawing/2014/main" id="{4E3C43A5-AA5A-A4D2-630C-702CEBF4D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0673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证明</a:t>
            </a:r>
          </a:p>
        </p:txBody>
      </p:sp>
      <p:graphicFrame>
        <p:nvGraphicFramePr>
          <p:cNvPr id="3075" name="Object 6">
            <a:extLst>
              <a:ext uri="{FF2B5EF4-FFF2-40B4-BE49-F238E27FC236}">
                <a16:creationId xmlns:a16="http://schemas.microsoft.com/office/drawing/2014/main" id="{706C786C-723D-1EE0-5F12-A4AC90C82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067300"/>
          <a:ext cx="382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368280" progId="Equation.3">
                  <p:embed/>
                </p:oleObj>
              </mc:Choice>
              <mc:Fallback>
                <p:oleObj name="Equation" r:id="rId4" imgW="1091880" imgH="368280" progId="Equation.3">
                  <p:embed/>
                  <p:pic>
                    <p:nvPicPr>
                      <p:cNvPr id="3075" name="Object 6">
                        <a:extLst>
                          <a:ext uri="{FF2B5EF4-FFF2-40B4-BE49-F238E27FC236}">
                            <a16:creationId xmlns:a16="http://schemas.microsoft.com/office/drawing/2014/main" id="{706C786C-723D-1EE0-5F12-A4AC90C82E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67300"/>
                        <a:ext cx="3822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675FD0BB-DE0A-5BA2-330E-B26FAE144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2" y="845344"/>
            <a:ext cx="249898" cy="355600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3AAD6601-F70E-3413-1FB9-CD35E05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143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496FBCD2-A85A-D7D5-17DB-379797EE2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695306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还可得下述重要推论</a:t>
            </a:r>
            <a:r>
              <a:rPr lang="en-US" altLang="zh-CN" dirty="0"/>
              <a:t>.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2424610D-125A-12E6-9510-591728CD6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481138"/>
            <a:ext cx="8375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推论</a:t>
            </a:r>
            <a:r>
              <a:rPr lang="zh-CN" altLang="en-US">
                <a:ea typeface="黑体" pitchFamily="2" charset="-122"/>
              </a:rPr>
              <a:t>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行列式某一行（列）的元素与另一行（列）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7DBAD752-9E73-0F7D-63F2-53FBA5AD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224088"/>
            <a:ext cx="698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的对应元素的代数余子式乘积之和等于零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.</a:t>
            </a: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9D55E583-2D8E-2086-3A03-5A49F4E6B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050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即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7462E82C-628A-C9CB-A7A5-B941B9AE4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924175"/>
            <a:ext cx="559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···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jn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0 , 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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, 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68AC806E-DFD4-5A19-B869-EFA244B7C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748088"/>
            <a:ext cx="7429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或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　　  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···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ni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nj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0 , 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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. </a:t>
            </a:r>
          </a:p>
        </p:txBody>
      </p:sp>
      <p:graphicFrame>
        <p:nvGraphicFramePr>
          <p:cNvPr id="28675" name="Object 3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92CF82B-9A02-BFCF-320D-FF2F2C7CA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704850"/>
          <a:ext cx="10810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17087" imgH="3387844" progId="PowerPoint.Show.8">
                  <p:embed/>
                </p:oleObj>
              </mc:Choice>
              <mc:Fallback>
                <p:oleObj name="演示文稿" r:id="rId2" imgW="4517087" imgH="3387844" progId="PowerPoint.Show.8">
                  <p:embed/>
                  <p:pic>
                    <p:nvPicPr>
                      <p:cNvPr id="28675" name="Object 3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F92CF82B-9A02-BFCF-320D-FF2F2C7CA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902" t="21661" r="74294" b="69937"/>
                      <a:stretch>
                        <a:fillRect/>
                      </a:stretch>
                    </p:blipFill>
                    <p:spPr bwMode="auto">
                      <a:xfrm>
                        <a:off x="1258888" y="704850"/>
                        <a:ext cx="10810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星形: 五角 1">
            <a:extLst>
              <a:ext uri="{FF2B5EF4-FFF2-40B4-BE49-F238E27FC236}">
                <a16:creationId xmlns:a16="http://schemas.microsoft.com/office/drawing/2014/main" id="{39E452C0-DFE3-5D07-E36C-1C9F00EC7084}"/>
              </a:ext>
            </a:extLst>
          </p:cNvPr>
          <p:cNvSpPr/>
          <p:nvPr/>
        </p:nvSpPr>
        <p:spPr bwMode="auto">
          <a:xfrm>
            <a:off x="251520" y="841423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/>
      <p:bldP spid="28677" grpId="0" build="p" autoUpdateAnimBg="0" advAuto="0"/>
      <p:bldP spid="28678" grpId="0" build="p" autoUpdateAnimBg="0"/>
      <p:bldP spid="28679" grpId="0" build="p" autoUpdateAnimBg="0" advAuto="0"/>
      <p:bldP spid="28681" grpId="0" build="p" autoUpdateAnimBg="0"/>
      <p:bldP spid="28682" grpId="0" build="p" autoUpdateAnimBg="0" advAuto="0"/>
      <p:bldP spid="286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11B6BA5-8DCF-B492-AD7C-6087C222C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310346"/>
              </p:ext>
            </p:extLst>
          </p:nvPr>
        </p:nvGraphicFramePr>
        <p:xfrm>
          <a:off x="251520" y="836712"/>
          <a:ext cx="9366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17087" imgH="3387844" progId="PowerPoint.Show.8">
                  <p:embed/>
                </p:oleObj>
              </mc:Choice>
              <mc:Fallback>
                <p:oleObj name="演示文稿" r:id="rId2" imgW="4517087" imgH="3387844" progId="PowerPoint.Show.8">
                  <p:embed/>
                  <p:pic>
                    <p:nvPicPr>
                      <p:cNvPr id="28684" name="Object 12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FEF6557A-FA8E-5FAF-4B2A-62D47E3F3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606" t="11137" r="79169" b="81523"/>
                      <a:stretch>
                        <a:fillRect/>
                      </a:stretch>
                    </p:blipFill>
                    <p:spPr bwMode="auto">
                      <a:xfrm>
                        <a:off x="251520" y="836712"/>
                        <a:ext cx="9366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9AE62CC-99E0-343C-6543-D664A2C4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412776"/>
            <a:ext cx="790402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0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8A078009-6BA6-B12E-E198-97B39EBD2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381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综合</a:t>
            </a:r>
          </a:p>
        </p:txBody>
      </p:sp>
      <p:pic>
        <p:nvPicPr>
          <p:cNvPr id="29700" name="Picture 4" descr="hand">
            <a:extLst>
              <a:ext uri="{FF2B5EF4-FFF2-40B4-BE49-F238E27FC236}">
                <a16:creationId xmlns:a16="http://schemas.microsoft.com/office/drawing/2014/main" id="{A4388A10-F9A0-132C-EED8-511B23A6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862013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5">
            <a:extLst>
              <a:ext uri="{FF2B5EF4-FFF2-40B4-BE49-F238E27FC236}">
                <a16:creationId xmlns:a16="http://schemas.microsoft.com/office/drawing/2014/main" id="{591825E2-4AA8-BB8C-C94C-0AFDA04E3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738188"/>
            <a:ext cx="5910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及其推论，有关于代数余子式的重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014E151A-D3B4-FAC0-2B01-F6A6DE37D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2398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要性质：</a:t>
            </a:r>
          </a:p>
        </p:txBody>
      </p:sp>
      <p:graphicFrame>
        <p:nvGraphicFramePr>
          <p:cNvPr id="29703" name="Object 7">
            <a:extLst>
              <a:ext uri="{FF2B5EF4-FFF2-40B4-BE49-F238E27FC236}">
                <a16:creationId xmlns:a16="http://schemas.microsoft.com/office/drawing/2014/main" id="{BB1809A7-83D6-2902-3526-535D1C169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432575"/>
              </p:ext>
            </p:extLst>
          </p:nvPr>
        </p:nvGraphicFramePr>
        <p:xfrm>
          <a:off x="1643064" y="2033588"/>
          <a:ext cx="627024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482400" progId="Equation.DSMT4">
                  <p:embed/>
                </p:oleObj>
              </mc:Choice>
              <mc:Fallback>
                <p:oleObj name="Equation" r:id="rId3" imgW="1904760" imgH="482400" progId="Equation.DSMT4">
                  <p:embed/>
                  <p:pic>
                    <p:nvPicPr>
                      <p:cNvPr id="29703" name="Object 7">
                        <a:extLst>
                          <a:ext uri="{FF2B5EF4-FFF2-40B4-BE49-F238E27FC236}">
                            <a16:creationId xmlns:a16="http://schemas.microsoft.com/office/drawing/2014/main" id="{BB1809A7-83D6-2902-3526-535D1C1693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4" y="2033588"/>
                        <a:ext cx="627024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>
            <a:extLst>
              <a:ext uri="{FF2B5EF4-FFF2-40B4-BE49-F238E27FC236}">
                <a16:creationId xmlns:a16="http://schemas.microsoft.com/office/drawing/2014/main" id="{AECEF250-F3F7-7E58-2654-3C3AC800B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662363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或</a:t>
            </a:r>
          </a:p>
        </p:txBody>
      </p:sp>
      <p:graphicFrame>
        <p:nvGraphicFramePr>
          <p:cNvPr id="29705" name="Object 9">
            <a:extLst>
              <a:ext uri="{FF2B5EF4-FFF2-40B4-BE49-F238E27FC236}">
                <a16:creationId xmlns:a16="http://schemas.microsoft.com/office/drawing/2014/main" id="{D4394C8A-4912-5ABE-06E2-547BA7C98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883226"/>
              </p:ext>
            </p:extLst>
          </p:nvPr>
        </p:nvGraphicFramePr>
        <p:xfrm>
          <a:off x="1600201" y="3252788"/>
          <a:ext cx="6356176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930320" imgH="482400" progId="Equation.3">
                  <p:embed/>
                </p:oleObj>
              </mc:Choice>
              <mc:Fallback>
                <p:oleObj name="公式" r:id="rId5" imgW="1930320" imgH="482400" progId="Equation.3">
                  <p:embed/>
                  <p:pic>
                    <p:nvPicPr>
                      <p:cNvPr id="29705" name="Object 9">
                        <a:extLst>
                          <a:ext uri="{FF2B5EF4-FFF2-40B4-BE49-F238E27FC236}">
                            <a16:creationId xmlns:a16="http://schemas.microsoft.com/office/drawing/2014/main" id="{D4394C8A-4912-5ABE-06E2-547BA7C98D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3252788"/>
                        <a:ext cx="6356176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10">
            <a:extLst>
              <a:ext uri="{FF2B5EF4-FFF2-40B4-BE49-F238E27FC236}">
                <a16:creationId xmlns:a16="http://schemas.microsoft.com/office/drawing/2014/main" id="{84A78C43-2462-E3E9-32B0-9EB916A5C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7767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其中</a:t>
            </a:r>
          </a:p>
        </p:txBody>
      </p:sp>
      <p:graphicFrame>
        <p:nvGraphicFramePr>
          <p:cNvPr id="29707" name="Object 11">
            <a:extLst>
              <a:ext uri="{FF2B5EF4-FFF2-40B4-BE49-F238E27FC236}">
                <a16:creationId xmlns:a16="http://schemas.microsoft.com/office/drawing/2014/main" id="{8FF0824D-0826-ADF9-209D-56AA2704E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455728"/>
              </p:ext>
            </p:extLst>
          </p:nvPr>
        </p:nvGraphicFramePr>
        <p:xfrm>
          <a:off x="2578100" y="5084763"/>
          <a:ext cx="3512624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66680" imgH="482400" progId="Equation.3">
                  <p:embed/>
                </p:oleObj>
              </mc:Choice>
              <mc:Fallback>
                <p:oleObj name="公式" r:id="rId7" imgW="1066680" imgH="482400" progId="Equation.3">
                  <p:embed/>
                  <p:pic>
                    <p:nvPicPr>
                      <p:cNvPr id="29707" name="Object 11">
                        <a:extLst>
                          <a:ext uri="{FF2B5EF4-FFF2-40B4-BE49-F238E27FC236}">
                            <a16:creationId xmlns:a16="http://schemas.microsoft.com/office/drawing/2014/main" id="{8FF0824D-0826-ADF9-209D-56AA2704E1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5084763"/>
                        <a:ext cx="3512624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0B8C858-3AD6-61F4-A3CB-65202CF54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550" y="730250"/>
          <a:ext cx="10810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9" imgW="4517087" imgH="3387844" progId="PowerPoint.Show.8">
                  <p:embed/>
                </p:oleObj>
              </mc:Choice>
              <mc:Fallback>
                <p:oleObj name="演示文稿" r:id="rId9" imgW="4517087" imgH="3387844" progId="PowerPoint.Show.8">
                  <p:embed/>
                  <p:pic>
                    <p:nvPicPr>
                      <p:cNvPr id="29712" name="Object 16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C0B8C858-3AD6-61F4-A3CB-65202CF54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902" t="21661" r="74294" b="69937"/>
                      <a:stretch>
                        <a:fillRect/>
                      </a:stretch>
                    </p:blipFill>
                    <p:spPr bwMode="auto">
                      <a:xfrm>
                        <a:off x="1606550" y="730250"/>
                        <a:ext cx="10810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utoUpdateAnimBg="0"/>
      <p:bldP spid="29701" grpId="0" build="p" autoUpdateAnimBg="0" advAuto="0"/>
      <p:bldP spid="29702" grpId="0" build="p" autoUpdateAnimBg="0" advAuto="0"/>
      <p:bldP spid="29704" grpId="0" build="p" autoUpdateAnimBg="0"/>
      <p:bldP spid="2970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C16001D-24CA-6545-5C9F-05D9946B3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750888"/>
            <a:ext cx="213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13</a:t>
            </a:r>
            <a:r>
              <a:rPr lang="en-US" altLang="zh-CN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设</a:t>
            </a:r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95E124C2-9207-B8B4-371B-94F3EC8E6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512888"/>
          <a:ext cx="335280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914400" progId="Equation.3">
                  <p:embed/>
                </p:oleObj>
              </mc:Choice>
              <mc:Fallback>
                <p:oleObj name="Equation" r:id="rId2" imgW="1536480" imgH="914400" progId="Equation.3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id="{95E124C2-9207-B8B4-371B-94F3EC8E6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12888"/>
                        <a:ext cx="3352800" cy="199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4">
            <a:extLst>
              <a:ext uri="{FF2B5EF4-FFF2-40B4-BE49-F238E27FC236}">
                <a16:creationId xmlns:a16="http://schemas.microsoft.com/office/drawing/2014/main" id="{FC2B3580-2124-7EDC-245C-E1FF58DD2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649663"/>
            <a:ext cx="9036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 , </a:t>
            </a:r>
            <a:r>
              <a:rPr lang="en-US" altLang="zh-CN" i="1"/>
              <a:t>j</a:t>
            </a:r>
            <a:r>
              <a:rPr lang="en-US" altLang="zh-CN"/>
              <a:t>)</a:t>
            </a:r>
            <a:r>
              <a:rPr lang="zh-CN" altLang="en-US"/>
              <a:t>元的余子式和代数余子式依次记作 </a:t>
            </a:r>
            <a:r>
              <a:rPr lang="en-US" altLang="zh-CN" i="1"/>
              <a:t>M</a:t>
            </a:r>
            <a:r>
              <a:rPr lang="en-US" altLang="zh-CN" i="1" baseline="-25000"/>
              <a:t>ij</a:t>
            </a:r>
            <a:r>
              <a:rPr lang="zh-CN" altLang="en-US"/>
              <a:t>和 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 </a:t>
            </a:r>
            <a:r>
              <a:rPr lang="zh-CN" altLang="en-US"/>
              <a:t>，</a:t>
            </a: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4272A8C4-8283-3044-101A-5E54CC5F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2703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求</a:t>
            </a:r>
          </a:p>
        </p:txBody>
      </p:sp>
      <p:sp>
        <p:nvSpPr>
          <p:cNvPr id="8199" name="Text Box 6">
            <a:extLst>
              <a:ext uri="{FF2B5EF4-FFF2-40B4-BE49-F238E27FC236}">
                <a16:creationId xmlns:a16="http://schemas.microsoft.com/office/drawing/2014/main" id="{8D2E624A-028A-D4DA-299A-BF4C04AF7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797425"/>
            <a:ext cx="7897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/>
              <a:t>A</a:t>
            </a:r>
            <a:r>
              <a:rPr lang="en-US" altLang="zh-CN" baseline="-25000" dirty="0"/>
              <a:t>11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baseline="-25000" dirty="0"/>
              <a:t>12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baseline="-25000" dirty="0"/>
              <a:t>13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baseline="-25000" dirty="0"/>
              <a:t>14</a:t>
            </a:r>
            <a:r>
              <a:rPr lang="en-US" altLang="zh-CN" dirty="0"/>
              <a:t>   </a:t>
            </a:r>
            <a:r>
              <a:rPr lang="zh-CN" altLang="en-US" dirty="0"/>
              <a:t>及   </a:t>
            </a:r>
            <a:r>
              <a:rPr lang="en-US" altLang="zh-CN" i="1" dirty="0"/>
              <a:t>M</a:t>
            </a:r>
            <a:r>
              <a:rPr lang="en-US" altLang="zh-CN" baseline="-25000" dirty="0"/>
              <a:t>11 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21 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31 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41</a:t>
            </a:r>
            <a:r>
              <a:rPr lang="en-US" altLang="zh-CN" dirty="0"/>
              <a:t> .</a:t>
            </a:r>
            <a:endParaRPr lang="en-US" altLang="zh-CN" baseline="-25000" dirty="0"/>
          </a:p>
        </p:txBody>
      </p:sp>
    </p:spTree>
  </p:cSld>
  <p:clrMapOvr>
    <a:masterClrMapping/>
  </p:clrMapOvr>
  <p:transition>
    <p:pull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94192A-B5B4-3096-7473-D4A321192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64704"/>
            <a:ext cx="6160582" cy="33123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2CB663-3B1B-0005-40BA-7FF64F04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293096"/>
            <a:ext cx="43166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84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E7DE43D6-9E06-0053-4EEB-66CC1963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4506913"/>
            <a:ext cx="6048375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>
                <a:solidFill>
                  <a:srgbClr val="11111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直接用定义计算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;</a:t>
            </a:r>
            <a:endParaRPr lang="en-US" altLang="zh-CN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利用性质化为三角形行列式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;</a:t>
            </a:r>
            <a:endParaRPr lang="en-US" altLang="zh-CN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利用展开式定理降阶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</a:t>
            </a:r>
            <a:endParaRPr lang="en-US" altLang="zh-CN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33" name="Rectangle 41">
            <a:extLst>
              <a:ext uri="{FF2B5EF4-FFF2-40B4-BE49-F238E27FC236}">
                <a16:creationId xmlns:a16="http://schemas.microsoft.com/office/drawing/2014/main" id="{9B5C8B69-661A-2108-A45B-C9F5878B8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744736"/>
            <a:ext cx="518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行列式的计算方法</a:t>
            </a:r>
          </a:p>
        </p:txBody>
      </p:sp>
      <p:sp>
        <p:nvSpPr>
          <p:cNvPr id="8234" name="Rectangle 42">
            <a:extLst>
              <a:ext uri="{FF2B5EF4-FFF2-40B4-BE49-F238E27FC236}">
                <a16:creationId xmlns:a16="http://schemas.microsoft.com/office/drawing/2014/main" id="{EE31272D-E0AE-EBA7-A9EC-729B7C0B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611313"/>
            <a:ext cx="7475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到现在为止，我们已能计算任意阶的行列式</a:t>
            </a:r>
            <a:r>
              <a:rPr lang="zh-CN" altLang="en-US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</a:p>
        </p:txBody>
      </p:sp>
      <p:sp>
        <p:nvSpPr>
          <p:cNvPr id="8235" name="Rectangle 43">
            <a:extLst>
              <a:ext uri="{FF2B5EF4-FFF2-40B4-BE49-F238E27FC236}">
                <a16:creationId xmlns:a16="http://schemas.microsoft.com/office/drawing/2014/main" id="{C6E8D056-223C-232C-E671-3AF7E8B9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276475"/>
            <a:ext cx="9036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的计算是我们这一章的重点</a:t>
            </a:r>
            <a:r>
              <a:rPr lang="en-US" altLang="zh-CN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也是同学们必</a:t>
            </a:r>
            <a:r>
              <a:rPr lang="zh-CN" altLang="en-US">
                <a:solidFill>
                  <a:srgbClr val="111111"/>
                </a:solidFill>
              </a:rPr>
              <a:t>须掌握的基本</a:t>
            </a:r>
          </a:p>
        </p:txBody>
      </p:sp>
      <p:sp>
        <p:nvSpPr>
          <p:cNvPr id="8236" name="Rectangle 44">
            <a:extLst>
              <a:ext uri="{FF2B5EF4-FFF2-40B4-BE49-F238E27FC236}">
                <a16:creationId xmlns:a16="http://schemas.microsoft.com/office/drawing/2014/main" id="{B2353615-C9AD-70DD-B2C8-8F119381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997200"/>
            <a:ext cx="348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技能</a:t>
            </a:r>
            <a:r>
              <a:rPr lang="en-US" altLang="zh-CN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237" name="Rectangle 45">
            <a:extLst>
              <a:ext uri="{FF2B5EF4-FFF2-40B4-BE49-F238E27FC236}">
                <a16:creationId xmlns:a16="http://schemas.microsoft.com/office/drawing/2014/main" id="{44B08783-3ABB-3521-E1D6-C1C10938C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3759200"/>
            <a:ext cx="4649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行列式有以下三种计算方法</a:t>
            </a:r>
            <a:r>
              <a:rPr lang="en-US" altLang="zh-CN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8240" name="Rectangle 48">
            <a:extLst>
              <a:ext uri="{FF2B5EF4-FFF2-40B4-BE49-F238E27FC236}">
                <a16:creationId xmlns:a16="http://schemas.microsoft.com/office/drawing/2014/main" id="{34482DB5-5C87-0FC1-4B29-265A8F79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1590675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111111"/>
                </a:solidFill>
              </a:rPr>
              <a:t>行列式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3C055BA3-51D9-D685-AB67-5F3D84BB8820}"/>
              </a:ext>
            </a:extLst>
          </p:cNvPr>
          <p:cNvSpPr/>
          <p:nvPr/>
        </p:nvSpPr>
        <p:spPr bwMode="auto">
          <a:xfrm>
            <a:off x="179512" y="854099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234" grpId="0" build="p" autoUpdateAnimBg="0"/>
      <p:bldP spid="8235" grpId="0" build="p" autoUpdateAnimBg="0" advAuto="0"/>
      <p:bldP spid="8236" grpId="0" build="p" autoUpdateAnimBg="0" advAuto="0"/>
      <p:bldP spid="8237" grpId="0" build="p" autoUpdateAnimBg="0"/>
      <p:bldP spid="82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4D83D5C-7EDB-7805-9ECC-4F0F8F203DA7}"/>
              </a:ext>
            </a:extLst>
          </p:cNvPr>
          <p:cNvSpPr txBox="1"/>
          <p:nvPr/>
        </p:nvSpPr>
        <p:spPr>
          <a:xfrm>
            <a:off x="107504" y="836712"/>
            <a:ext cx="2520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打开腾讯会议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0D9D6B-7FF2-7402-82DC-BE8EC6C53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466254"/>
            <a:ext cx="4051828" cy="39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1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>
            <a:hlinkClick r:id="rId2" action="ppaction://hlinksldjump" highlightClick="1"/>
            <a:hlinkHover r:id="" action="ppaction://macro?name=userform1" highlightClick="1"/>
            <a:extLst>
              <a:ext uri="{FF2B5EF4-FFF2-40B4-BE49-F238E27FC236}">
                <a16:creationId xmlns:a16="http://schemas.microsoft.com/office/drawing/2014/main" id="{BDA1A47A-0E72-B286-16E6-25703426D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2460625"/>
            <a:ext cx="36576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余子式和代数余子式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7E1F7351-C57E-86C6-2738-8F3503019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16256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主要内容</a:t>
            </a:r>
          </a:p>
        </p:txBody>
      </p:sp>
      <p:sp>
        <p:nvSpPr>
          <p:cNvPr id="27654" name="Text Box 6">
            <a:hlinkClick r:id="rId3" action="ppaction://hlinksldjump" highlightClick="1"/>
            <a:hlinkHover r:id="" action="ppaction://macro?name=userform1" highlightClick="1"/>
            <a:extLst>
              <a:ext uri="{FF2B5EF4-FFF2-40B4-BE49-F238E27FC236}">
                <a16:creationId xmlns:a16="http://schemas.microsoft.com/office/drawing/2014/main" id="{041FA314-E81F-AA7E-CA11-05023B1EE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3260725"/>
            <a:ext cx="1152525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引理</a:t>
            </a:r>
          </a:p>
        </p:txBody>
      </p:sp>
      <p:sp>
        <p:nvSpPr>
          <p:cNvPr id="27656" name="Text Box 8">
            <a:hlinkClick r:id="rId4" action="ppaction://hlinksldjump" highlightClick="1"/>
            <a:hlinkHover r:id="" action="ppaction://macro?name=userform1" highlightClick="1"/>
            <a:extLst>
              <a:ext uri="{FF2B5EF4-FFF2-40B4-BE49-F238E27FC236}">
                <a16:creationId xmlns:a16="http://schemas.microsoft.com/office/drawing/2014/main" id="{546AF58D-85A7-9FFB-7FF9-ACA86899B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4046538"/>
            <a:ext cx="4200525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行列式按行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列</a:t>
            </a:r>
            <a:r>
              <a:rPr lang="en-US" altLang="zh-CN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展开法则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C32E2862-DD85-A44A-C30C-42F89E3A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46113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第五节  行列式按行</a:t>
            </a:r>
            <a:r>
              <a:rPr lang="en-US" altLang="zh-CN" sz="4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列</a:t>
            </a:r>
            <a:r>
              <a:rPr lang="en-US" altLang="zh-CN" sz="4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4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展开</a:t>
            </a:r>
            <a:endParaRPr lang="zh-CN" altLang="en-US" sz="40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59" name="Text Box 11">
            <a:hlinkClick r:id="rId5" action="ppaction://hlinksldjump" highlightClick="1"/>
            <a:hlinkHover r:id="" action="ppaction://macro?name=userform1" highlightClick="1"/>
            <a:extLst>
              <a:ext uri="{FF2B5EF4-FFF2-40B4-BE49-F238E27FC236}">
                <a16:creationId xmlns:a16="http://schemas.microsoft.com/office/drawing/2014/main" id="{E9D26F9A-1926-9F12-A953-756AC3AEA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4867275"/>
            <a:ext cx="4048125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三阶行列式的几何意义</a:t>
            </a:r>
          </a:p>
        </p:txBody>
      </p:sp>
      <p:sp>
        <p:nvSpPr>
          <p:cNvPr id="27663" name="Text Box 15">
            <a:hlinkClick r:id="rId6" action="ppaction://hlinksldjump" highlightClick="1"/>
            <a:hlinkHover r:id="" action="ppaction://macro?name=userform1" highlightClick="1"/>
            <a:extLst>
              <a:ext uri="{FF2B5EF4-FFF2-40B4-BE49-F238E27FC236}">
                <a16:creationId xmlns:a16="http://schemas.microsoft.com/office/drawing/2014/main" id="{BCC7D22F-2B0B-AB72-4E81-52680863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5646738"/>
            <a:ext cx="3133725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行列式的计算方法</a:t>
            </a:r>
          </a:p>
        </p:txBody>
      </p:sp>
      <p:pic>
        <p:nvPicPr>
          <p:cNvPr id="14345" name="Picture 17" descr="yuan">
            <a:extLst>
              <a:ext uri="{FF2B5EF4-FFF2-40B4-BE49-F238E27FC236}">
                <a16:creationId xmlns:a16="http://schemas.microsoft.com/office/drawing/2014/main" id="{8F51717C-629C-070B-430B-705EB2C9C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2579688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8" descr="yuan">
            <a:extLst>
              <a:ext uri="{FF2B5EF4-FFF2-40B4-BE49-F238E27FC236}">
                <a16:creationId xmlns:a16="http://schemas.microsoft.com/office/drawing/2014/main" id="{B6FA0445-35A2-C0FF-70A5-F1ABB351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3360738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9" descr="yuan">
            <a:extLst>
              <a:ext uri="{FF2B5EF4-FFF2-40B4-BE49-F238E27FC236}">
                <a16:creationId xmlns:a16="http://schemas.microsoft.com/office/drawing/2014/main" id="{CA481385-201E-0B2D-12C5-95788FD3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4170363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20" descr="yuan">
            <a:extLst>
              <a:ext uri="{FF2B5EF4-FFF2-40B4-BE49-F238E27FC236}">
                <a16:creationId xmlns:a16="http://schemas.microsoft.com/office/drawing/2014/main" id="{5BD91F19-2072-CD63-86CF-E4448337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4970463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21" descr="yuan">
            <a:extLst>
              <a:ext uri="{FF2B5EF4-FFF2-40B4-BE49-F238E27FC236}">
                <a16:creationId xmlns:a16="http://schemas.microsoft.com/office/drawing/2014/main" id="{054314B7-DA61-E13C-0E90-9F40E34D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5780088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>
            <a:extLst>
              <a:ext uri="{FF2B5EF4-FFF2-40B4-BE49-F238E27FC236}">
                <a16:creationId xmlns:a16="http://schemas.microsoft.com/office/drawing/2014/main" id="{8ED4EA6D-F641-AC22-9D72-36482A4BE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638675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和代数余子式的概念</a:t>
            </a:r>
            <a:r>
              <a:rPr lang="en-US" altLang="zh-CN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099" name="Rectangle 51">
            <a:extLst>
              <a:ext uri="{FF2B5EF4-FFF2-40B4-BE49-F238E27FC236}">
                <a16:creationId xmlns:a16="http://schemas.microsoft.com/office/drawing/2014/main" id="{028091C6-B462-2454-0B3B-CC61EE0BC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85875"/>
            <a:ext cx="836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一般来说</a:t>
            </a:r>
            <a:r>
              <a:rPr lang="en-US" altLang="zh-CN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低阶行列式的计算比高阶行列式</a:t>
            </a:r>
            <a:r>
              <a:rPr lang="zh-CN" altLang="en-US">
                <a:solidFill>
                  <a:srgbClr val="111111"/>
                </a:solidFill>
              </a:rPr>
              <a:t>的计算</a:t>
            </a:r>
          </a:p>
        </p:txBody>
      </p:sp>
      <p:sp>
        <p:nvSpPr>
          <p:cNvPr id="2100" name="Rectangle 52">
            <a:extLst>
              <a:ext uri="{FF2B5EF4-FFF2-40B4-BE49-F238E27FC236}">
                <a16:creationId xmlns:a16="http://schemas.microsoft.com/office/drawing/2014/main" id="{E7B1AD5B-E808-1B11-9D83-35CBB595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71675"/>
            <a:ext cx="1435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要简便</a:t>
            </a:r>
            <a:r>
              <a:rPr lang="en-US" altLang="zh-CN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2101" name="Rectangle 53">
            <a:extLst>
              <a:ext uri="{FF2B5EF4-FFF2-40B4-BE49-F238E27FC236}">
                <a16:creationId xmlns:a16="http://schemas.microsoft.com/office/drawing/2014/main" id="{69094155-8D47-3380-C62E-CEFF84EF8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971675"/>
            <a:ext cx="7667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于是</a:t>
            </a:r>
            <a:r>
              <a:rPr lang="en-US" altLang="zh-CN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自然地考虑用低阶行列式来</a:t>
            </a:r>
            <a:r>
              <a:rPr lang="zh-CN" altLang="en-US">
                <a:solidFill>
                  <a:srgbClr val="111111"/>
                </a:solidFill>
              </a:rPr>
              <a:t>表示高阶行</a:t>
            </a:r>
          </a:p>
        </p:txBody>
      </p:sp>
      <p:sp>
        <p:nvSpPr>
          <p:cNvPr id="2102" name="Rectangle 54">
            <a:extLst>
              <a:ext uri="{FF2B5EF4-FFF2-40B4-BE49-F238E27FC236}">
                <a16:creationId xmlns:a16="http://schemas.microsoft.com/office/drawing/2014/main" id="{8249319C-658C-C263-02D7-FDDE9666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657475"/>
            <a:ext cx="2149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列式的问题</a:t>
            </a:r>
            <a:r>
              <a:rPr lang="en-US" altLang="zh-CN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103" name="Rectangle 55">
            <a:extLst>
              <a:ext uri="{FF2B5EF4-FFF2-40B4-BE49-F238E27FC236}">
                <a16:creationId xmlns:a16="http://schemas.microsoft.com/office/drawing/2014/main" id="{23AF199B-F08A-9C9B-A2F9-CD03BBA1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652713"/>
            <a:ext cx="4681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本节我们要解决的问题</a:t>
            </a:r>
            <a:r>
              <a:rPr lang="zh-CN" altLang="en-US">
                <a:solidFill>
                  <a:srgbClr val="111111"/>
                </a:solidFill>
              </a:rPr>
              <a:t>是：</a:t>
            </a:r>
          </a:p>
        </p:txBody>
      </p:sp>
      <p:sp>
        <p:nvSpPr>
          <p:cNvPr id="2105" name="Rectangle 57">
            <a:extLst>
              <a:ext uri="{FF2B5EF4-FFF2-40B4-BE49-F238E27FC236}">
                <a16:creationId xmlns:a16="http://schemas.microsoft.com/office/drawing/2014/main" id="{AA9F5B88-9CB0-5757-F782-19C3B6BC3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281363"/>
            <a:ext cx="9036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列式降为低阶行列式</a:t>
            </a:r>
            <a:r>
              <a:rPr lang="en-US" altLang="zh-CN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从而把高</a:t>
            </a:r>
            <a:r>
              <a:rPr lang="zh-CN" altLang="en-US">
                <a:solidFill>
                  <a:srgbClr val="111111"/>
                </a:solidFill>
              </a:rPr>
              <a:t>阶行列式的计算转化为</a:t>
            </a:r>
          </a:p>
        </p:txBody>
      </p:sp>
      <p:sp>
        <p:nvSpPr>
          <p:cNvPr id="2106" name="Rectangle 58">
            <a:extLst>
              <a:ext uri="{FF2B5EF4-FFF2-40B4-BE49-F238E27FC236}">
                <a16:creationId xmlns:a16="http://schemas.microsoft.com/office/drawing/2014/main" id="{E46C1A97-EDB7-F3A5-50FD-5B2095D0B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967163"/>
            <a:ext cx="322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低阶行列式的计算</a:t>
            </a:r>
            <a:r>
              <a:rPr lang="en-US" altLang="zh-CN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107" name="Rectangle 59">
            <a:extLst>
              <a:ext uri="{FF2B5EF4-FFF2-40B4-BE49-F238E27FC236}">
                <a16:creationId xmlns:a16="http://schemas.microsoft.com/office/drawing/2014/main" id="{9E0F055B-D7CC-E041-D5C7-FBB3ACD1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497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111111"/>
                </a:solidFill>
                <a:latin typeface="黑体" panose="02010609060101010101" pitchFamily="49" charset="-122"/>
              </a:rPr>
              <a:t>为了解</a:t>
            </a:r>
            <a:r>
              <a:rPr lang="zh-CN" altLang="en-US">
                <a:solidFill>
                  <a:srgbClr val="111111"/>
                </a:solidFill>
              </a:rPr>
              <a:t>决这个问题，先学习余子式</a:t>
            </a:r>
          </a:p>
        </p:txBody>
      </p:sp>
      <p:sp>
        <p:nvSpPr>
          <p:cNvPr id="2110" name="Rectangle 62">
            <a:extLst>
              <a:ext uri="{FF2B5EF4-FFF2-40B4-BE49-F238E27FC236}">
                <a16:creationId xmlns:a16="http://schemas.microsoft.com/office/drawing/2014/main" id="{AE7B5DAF-A191-C362-3CCD-ED9C3A6A9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65271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111111"/>
                </a:solidFill>
              </a:rPr>
              <a:t>如何把高阶行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 advAuto="0"/>
      <p:bldP spid="2099" grpId="0" build="p" autoUpdateAnimBg="0"/>
      <p:bldP spid="2100" grpId="0" build="p" autoUpdateAnimBg="0" advAuto="0"/>
      <p:bldP spid="2101" grpId="0" build="p" autoUpdateAnimBg="0"/>
      <p:bldP spid="2102" grpId="0" build="p" autoUpdateAnimBg="0" advAuto="0"/>
      <p:bldP spid="2103" grpId="0" build="p" autoUpdateAnimBg="0"/>
      <p:bldP spid="2105" grpId="0" build="p" autoUpdateAnimBg="0"/>
      <p:bldP spid="2106" grpId="0" build="p" autoUpdateAnimBg="0" advAuto="0"/>
      <p:bldP spid="2107" grpId="0" build="p" autoUpdateAnimBg="0"/>
      <p:bldP spid="2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AE1D8862-6D47-51E9-A697-FF5D21E2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671513"/>
            <a:ext cx="5837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一、余子式和代数余子式</a:t>
            </a:r>
            <a:endParaRPr lang="zh-CN" altLang="en-US" sz="3200">
              <a:solidFill>
                <a:srgbClr val="CC0000"/>
              </a:solidFill>
              <a:ea typeface="宋体" pitchFamily="2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7688052C-EBE6-75F7-7B96-91D996BD9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941888"/>
            <a:ext cx="6629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ij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叫做元素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ij</a:t>
            </a:r>
            <a:r>
              <a:rPr lang="en-US" altLang="zh-CN" b="0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代数余子式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．</a:t>
            </a:r>
            <a:endParaRPr lang="zh-CN" altLang="en-US" baseline="-2500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61" name="Rectangle 29">
            <a:extLst>
              <a:ext uri="{FF2B5EF4-FFF2-40B4-BE49-F238E27FC236}">
                <a16:creationId xmlns:a16="http://schemas.microsoft.com/office/drawing/2014/main" id="{B3456216-E2FC-EDA6-96EA-5ED076AD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509713"/>
            <a:ext cx="8375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定义</a:t>
            </a: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在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n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阶行列式中，把元素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ij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所在的第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行</a:t>
            </a:r>
          </a:p>
        </p:txBody>
      </p:sp>
      <p:sp>
        <p:nvSpPr>
          <p:cNvPr id="18462" name="Rectangle 30">
            <a:extLst>
              <a:ext uri="{FF2B5EF4-FFF2-40B4-BE49-F238E27FC236}">
                <a16:creationId xmlns:a16="http://schemas.microsoft.com/office/drawing/2014/main" id="{67A5FCE0-E785-AB12-4926-FF7AF21A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271713"/>
            <a:ext cx="9036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和第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j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列划去后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剩下的元素按它们在原行列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式中的相</a:t>
            </a:r>
          </a:p>
        </p:txBody>
      </p:sp>
      <p:sp>
        <p:nvSpPr>
          <p:cNvPr id="18463" name="Rectangle 31">
            <a:extLst>
              <a:ext uri="{FF2B5EF4-FFF2-40B4-BE49-F238E27FC236}">
                <a16:creationId xmlns:a16="http://schemas.microsoft.com/office/drawing/2014/main" id="{741B8044-D65F-E9F7-609B-FD3BF279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906713"/>
            <a:ext cx="9036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对位置组成的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n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–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阶行列式叫做元素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ij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余子式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，</a:t>
            </a:r>
          </a:p>
        </p:txBody>
      </p:sp>
      <p:sp>
        <p:nvSpPr>
          <p:cNvPr id="18464" name="Rectangle 32">
            <a:extLst>
              <a:ext uri="{FF2B5EF4-FFF2-40B4-BE49-F238E27FC236}">
                <a16:creationId xmlns:a16="http://schemas.microsoft.com/office/drawing/2014/main" id="{293474A2-9683-1680-A77F-4D789DC4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602038"/>
            <a:ext cx="2376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记作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M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ij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；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8465" name="Rectangle 33">
            <a:extLst>
              <a:ext uri="{FF2B5EF4-FFF2-40B4-BE49-F238E27FC236}">
                <a16:creationId xmlns:a16="http://schemas.microsoft.com/office/drawing/2014/main" id="{C0F92F97-4F1D-5A8D-517F-B1A462CA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4292600"/>
            <a:ext cx="2784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=(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itchFamily="2" charset="-122"/>
              </a:rPr>
              <a:t>–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1 )</a:t>
            </a:r>
            <a:r>
              <a:rPr lang="en-US" altLang="zh-CN" i="1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</a:t>
            </a:r>
            <a:r>
              <a:rPr lang="en-US" altLang="zh-CN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+</a:t>
            </a:r>
            <a:r>
              <a:rPr lang="en-US" altLang="zh-CN" i="1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j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M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，</a:t>
            </a:r>
          </a:p>
        </p:txBody>
      </p:sp>
      <p:sp>
        <p:nvSpPr>
          <p:cNvPr id="18466" name="Rectangle 34">
            <a:extLst>
              <a:ext uri="{FF2B5EF4-FFF2-40B4-BE49-F238E27FC236}">
                <a16:creationId xmlns:a16="http://schemas.microsoft.com/office/drawing/2014/main" id="{B0B3DE82-8F70-DD1F-BE96-E45406A01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6068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记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 advAuto="0"/>
      <p:bldP spid="18461" grpId="0" build="p" autoUpdateAnimBg="0"/>
      <p:bldP spid="18462" grpId="0" build="p" autoUpdateAnimBg="0" advAuto="0"/>
      <p:bldP spid="18463" grpId="0" build="p" autoUpdateAnimBg="0" advAuto="0"/>
      <p:bldP spid="18464" grpId="0" build="p" autoUpdateAnimBg="0" advAuto="0"/>
      <p:bldP spid="18465" grpId="0" build="p" autoUpdateAnimBg="0" advAuto="0"/>
      <p:bldP spid="1846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D1BC0D-B0AC-5E19-CCE4-C26B7C47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6349318" cy="4608512"/>
          </a:xfrm>
          <a:prstGeom prst="rect">
            <a:avLst/>
          </a:prstGeom>
        </p:spPr>
      </p:pic>
      <p:sp>
        <p:nvSpPr>
          <p:cNvPr id="3" name="星形: 五角 2">
            <a:extLst>
              <a:ext uri="{FF2B5EF4-FFF2-40B4-BE49-F238E27FC236}">
                <a16:creationId xmlns:a16="http://schemas.microsoft.com/office/drawing/2014/main" id="{3E1B2496-9E08-FE03-54DD-D342DC804BD5}"/>
              </a:ext>
            </a:extLst>
          </p:cNvPr>
          <p:cNvSpPr/>
          <p:nvPr/>
        </p:nvSpPr>
        <p:spPr bwMode="auto">
          <a:xfrm>
            <a:off x="251520" y="841423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57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64C1557F-4833-CE4A-2279-A88FEFD3F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9972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D = 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ij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ij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.</a:t>
            </a:r>
            <a:endParaRPr lang="en-US" altLang="zh-CN">
              <a:solidFill>
                <a:srgbClr val="0066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67" name="Rectangle 47">
            <a:extLst>
              <a:ext uri="{FF2B5EF4-FFF2-40B4-BE49-F238E27FC236}">
                <a16:creationId xmlns:a16="http://schemas.microsoft.com/office/drawing/2014/main" id="{622D954A-7EF8-854A-7C47-C428B580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720725"/>
            <a:ext cx="2198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二、引理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5168" name="Rectangle 48">
            <a:extLst>
              <a:ext uri="{FF2B5EF4-FFF2-40B4-BE49-F238E27FC236}">
                <a16:creationId xmlns:a16="http://schemas.microsoft.com/office/drawing/2014/main" id="{83591B30-31E2-69D1-7771-89AEBC83E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611313"/>
            <a:ext cx="8375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一个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n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阶行列式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如果其中第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行所有元素除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ij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外</a:t>
            </a:r>
          </a:p>
        </p:txBody>
      </p:sp>
      <p:sp>
        <p:nvSpPr>
          <p:cNvPr id="5169" name="Rectangle 49">
            <a:extLst>
              <a:ext uri="{FF2B5EF4-FFF2-40B4-BE49-F238E27FC236}">
                <a16:creationId xmlns:a16="http://schemas.microsoft.com/office/drawing/2014/main" id="{92C203F7-F0A0-06C4-BB3E-22A4AC996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297113"/>
            <a:ext cx="9036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都为</a:t>
            </a:r>
            <a:r>
              <a:rPr lang="en-US" altLang="zh-CN" b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0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那么这行列式等于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ij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与它的代数余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子式的乘积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,</a:t>
            </a:r>
          </a:p>
        </p:txBody>
      </p:sp>
      <p:sp>
        <p:nvSpPr>
          <p:cNvPr id="5170" name="Rectangle 50">
            <a:extLst>
              <a:ext uri="{FF2B5EF4-FFF2-40B4-BE49-F238E27FC236}">
                <a16:creationId xmlns:a16="http://schemas.microsoft.com/office/drawing/2014/main" id="{BCF6D466-BF40-CA27-0B30-D4AB70AB3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924175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即</a:t>
            </a:r>
          </a:p>
        </p:txBody>
      </p:sp>
      <p:graphicFrame>
        <p:nvGraphicFramePr>
          <p:cNvPr id="5172" name="Object 52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4ADB82-FDA8-4B31-B547-39C227639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670300"/>
          <a:ext cx="8651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30771" imgH="3396846" progId="PowerPoint.Show.8">
                  <p:embed/>
                </p:oleObj>
              </mc:Choice>
              <mc:Fallback>
                <p:oleObj name="演示文稿" r:id="rId2" imgW="4530771" imgH="3396846" progId="PowerPoint.Show.8">
                  <p:embed/>
                  <p:pic>
                    <p:nvPicPr>
                      <p:cNvPr id="5172" name="Object 52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B94ADB82-FDA8-4B31-B547-39C2276395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030" t="45822" r="81525" b="46841"/>
                      <a:stretch>
                        <a:fillRect/>
                      </a:stretch>
                    </p:blipFill>
                    <p:spPr bwMode="auto">
                      <a:xfrm>
                        <a:off x="827088" y="3670300"/>
                        <a:ext cx="8651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2FCCF2A-EDB3-2067-E6E4-9E9B8C176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680" y="3751054"/>
            <a:ext cx="5356639" cy="23680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00A3474-F892-02D5-EFEE-462131A5ED04}"/>
              </a:ext>
            </a:extLst>
          </p:cNvPr>
          <p:cNvSpPr txBox="1"/>
          <p:nvPr/>
        </p:nvSpPr>
        <p:spPr>
          <a:xfrm>
            <a:off x="1898413" y="6237312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用行列式的性质求解的角度证明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 advAuto="0"/>
      <p:bldP spid="5168" grpId="0" build="p" autoUpdateAnimBg="0"/>
      <p:bldP spid="5169" grpId="0" build="p" autoUpdateAnimBg="0" advAuto="0"/>
      <p:bldP spid="5170" grpId="0" build="p" autoUpdateAnimBg="0" advAuto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14AEA9-AB29-2560-9722-43FD21B0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60" y="764704"/>
            <a:ext cx="4896544" cy="20975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4EAC73-1478-0515-BEBC-477932DC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006004"/>
            <a:ext cx="7193548" cy="6390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21F88C-3358-C694-CF09-A315F7129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756" y="3788760"/>
            <a:ext cx="7197710" cy="25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5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E9554FBC-9029-458B-039E-26DCCAE32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975100"/>
            <a:ext cx="9036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或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···</a:t>
            </a:r>
            <a:r>
              <a:rPr lang="en-US" altLang="zh-CN">
                <a:ea typeface="黑体" pitchFamily="2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nj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   (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1,2,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···</a:t>
            </a:r>
            <a:r>
              <a:rPr lang="en-US" altLang="zh-CN">
                <a:ea typeface="黑体" pitchFamily="2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).</a:t>
            </a:r>
          </a:p>
        </p:txBody>
      </p:sp>
      <p:sp>
        <p:nvSpPr>
          <p:cNvPr id="20509" name="Rectangle 29">
            <a:extLst>
              <a:ext uri="{FF2B5EF4-FFF2-40B4-BE49-F238E27FC236}">
                <a16:creationId xmlns:a16="http://schemas.microsoft.com/office/drawing/2014/main" id="{6410D7FC-53BF-A13E-45ED-E8F916DE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717550"/>
            <a:ext cx="7026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三、行列式按行</a:t>
            </a:r>
            <a:r>
              <a:rPr lang="en-US" altLang="zh-CN" sz="36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列</a:t>
            </a:r>
            <a:r>
              <a:rPr lang="en-US" altLang="zh-CN" sz="36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6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展开法则</a:t>
            </a:r>
          </a:p>
        </p:txBody>
      </p:sp>
      <p:sp>
        <p:nvSpPr>
          <p:cNvPr id="20510" name="Rectangle 30">
            <a:extLst>
              <a:ext uri="{FF2B5EF4-FFF2-40B4-BE49-F238E27FC236}">
                <a16:creationId xmlns:a16="http://schemas.microsoft.com/office/drawing/2014/main" id="{3B4C5FF4-C97D-BF31-CF78-5DEE2133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770063"/>
            <a:ext cx="8375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3200">
                <a:solidFill>
                  <a:schemeClr val="accent2"/>
                </a:solidFill>
                <a:ea typeface="黑体" pitchFamily="2" charset="-122"/>
              </a:rPr>
              <a:t>2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行列式等于它的任一行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列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的各元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素与其对</a:t>
            </a:r>
          </a:p>
        </p:txBody>
      </p:sp>
      <p:sp>
        <p:nvSpPr>
          <p:cNvPr id="20511" name="Rectangle 31">
            <a:extLst>
              <a:ext uri="{FF2B5EF4-FFF2-40B4-BE49-F238E27FC236}">
                <a16:creationId xmlns:a16="http://schemas.microsoft.com/office/drawing/2014/main" id="{2097917D-A838-6D2F-92EA-467D54252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527300"/>
            <a:ext cx="429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应的代数余子式乘积之和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</a:p>
        </p:txBody>
      </p:sp>
      <p:sp>
        <p:nvSpPr>
          <p:cNvPr id="20512" name="Rectangle 32">
            <a:extLst>
              <a:ext uri="{FF2B5EF4-FFF2-40B4-BE49-F238E27FC236}">
                <a16:creationId xmlns:a16="http://schemas.microsoft.com/office/drawing/2014/main" id="{2323BAE7-52A2-3D0D-6915-CE0F000DE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5146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即</a:t>
            </a:r>
          </a:p>
        </p:txBody>
      </p:sp>
      <p:sp>
        <p:nvSpPr>
          <p:cNvPr id="20513" name="Rectangle 33">
            <a:extLst>
              <a:ext uri="{FF2B5EF4-FFF2-40B4-BE49-F238E27FC236}">
                <a16:creationId xmlns:a16="http://schemas.microsoft.com/office/drawing/2014/main" id="{16325AF4-04A2-AFD2-5DA9-F2569C92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227388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···</a:t>
            </a:r>
            <a:r>
              <a:rPr lang="en-US" altLang="zh-CN">
                <a:ea typeface="黑体" pitchFamily="2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  (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1,2,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···</a:t>
            </a:r>
            <a:r>
              <a:rPr lang="en-US" altLang="zh-CN">
                <a:ea typeface="黑体" pitchFamily="2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),</a:t>
            </a:r>
          </a:p>
        </p:txBody>
      </p:sp>
      <p:sp>
        <p:nvSpPr>
          <p:cNvPr id="20518" name="Text Box 38">
            <a:extLst>
              <a:ext uri="{FF2B5EF4-FFF2-40B4-BE49-F238E27FC236}">
                <a16:creationId xmlns:a16="http://schemas.microsoft.com/office/drawing/2014/main" id="{6EE861B1-4E20-89B2-051C-B506F12AD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4797590"/>
            <a:ext cx="798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a typeface="黑体" pitchFamily="2" charset="-122"/>
              </a:rPr>
              <a:t>这个定理叫做</a:t>
            </a:r>
            <a:r>
              <a:rPr lang="zh-CN" alt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行列式按行（列）展开法则</a:t>
            </a:r>
            <a:r>
              <a:rPr lang="en-US" altLang="zh-CN"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/>
      <p:bldP spid="20510" grpId="0" build="p" autoUpdateAnimBg="0"/>
      <p:bldP spid="20511" grpId="0" build="p" autoUpdateAnimBg="0" advAuto="0"/>
      <p:bldP spid="20512" grpId="0" build="p" autoUpdateAnimBg="0"/>
      <p:bldP spid="20513" grpId="0" build="p" autoUpdateAnimBg="0" advAuto="0"/>
      <p:bldP spid="20518" grpId="0" build="p" autoUpdateAnimBg="0"/>
    </p:bldLst>
  </p:timing>
</p:sld>
</file>

<file path=ppt/theme/theme1.xml><?xml version="1.0" encoding="utf-8"?>
<a:theme xmlns:a="http://schemas.openxmlformats.org/drawingml/2006/main" name="新模板">
  <a:themeElements>
    <a:clrScheme name="新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新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F:\线性代数演算系统\模板\新模板.POT</Template>
  <TotalTime>484</TotalTime>
  <Words>618</Words>
  <Application>Microsoft Office PowerPoint</Application>
  <PresentationFormat>全屏显示(4:3)</PresentationFormat>
  <Paragraphs>80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等线</vt:lpstr>
      <vt:lpstr>黑体</vt:lpstr>
      <vt:lpstr>楷体_GB2312</vt:lpstr>
      <vt:lpstr>宋体</vt:lpstr>
      <vt:lpstr>微软雅黑</vt:lpstr>
      <vt:lpstr>微软雅黑 Light</vt:lpstr>
      <vt:lpstr>Arial</vt:lpstr>
      <vt:lpstr>Palatino Linotype</vt:lpstr>
      <vt:lpstr>Times New Roman</vt:lpstr>
      <vt:lpstr>Wingdings</vt:lpstr>
      <vt:lpstr>新模板</vt:lpstr>
      <vt:lpstr>1_Edge</vt:lpstr>
      <vt:lpstr>演示文稿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Min Wenwen</cp:lastModifiedBy>
  <cp:revision>72</cp:revision>
  <dcterms:created xsi:type="dcterms:W3CDTF">2007-02-06T02:29:02Z</dcterms:created>
  <dcterms:modified xsi:type="dcterms:W3CDTF">2022-09-28T02:18:44Z</dcterms:modified>
</cp:coreProperties>
</file>