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8" r:id="rId19"/>
    <p:sldId id="273" r:id="rId20"/>
    <p:sldId id="274" r:id="rId21"/>
    <p:sldId id="275" r:id="rId22"/>
    <p:sldId id="276" r:id="rId23"/>
    <p:sldId id="277" r:id="rId24"/>
    <p:sldId id="279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44A78-58B5-4FB5-8E69-71B56BA5B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32B735-2FD0-4C24-B4BA-A79FCD6A7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92A3D8-FAAE-4906-B898-377D218B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1CB1-B1FC-4B06-A361-B867CCD4A61F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750E10-BAFE-4019-B685-A6F6FA60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C5DAA-BBA6-48B2-AA79-02120B69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2164-4EC4-4D8D-9D83-5D2AA06711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23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ECEA9-3952-413C-8487-90DB8E13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3DD12A-81E6-4A00-8C86-64426DC62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2B9FCC-2C16-48E1-85CB-CEE30617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1CB1-B1FC-4B06-A361-B867CCD4A61F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CB8AD3-0536-45A2-A908-1EED5990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BCF804-42FD-426B-A604-025E40A4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2164-4EC4-4D8D-9D83-5D2AA06711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93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6FD58B-3699-4BA4-9257-4780A66B4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104074-3C0B-4637-B744-483A27B83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CE6977-B3B8-4459-9333-D29ABE728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1CB1-B1FC-4B06-A361-B867CCD4A61F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78CDF1-812E-4CEC-A546-B8F23A18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C386BC-239B-4D0E-AA24-D6F83D3E8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2164-4EC4-4D8D-9D83-5D2AA06711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79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92758-703D-4102-86A8-5C1179CB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E1AFE-7339-46F1-98CD-8B69C2BA9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B57230-2DD4-4211-B65E-72D426C3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1CB1-B1FC-4B06-A361-B867CCD4A61F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7D48F-997B-4100-B9F0-B305933B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8C528-D203-453A-890D-AFDC6B24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2164-4EC4-4D8D-9D83-5D2AA06711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16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F1368-280F-4C57-95B0-566A14E9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34D058-81DA-4A26-8395-7546CA864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98F67C-784A-46D9-A849-8C8C51A9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1CB1-B1FC-4B06-A361-B867CCD4A61F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A63EBA-15BB-4837-A930-CA24C3990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2DB08F-69C7-43A7-AB1B-37376F6EA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2164-4EC4-4D8D-9D83-5D2AA06711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63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B65B7-3B32-484E-887F-5D66316B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18D15E-1EC5-4296-986C-A00FC69F3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12EA0C-1B67-4603-8DC2-5FB0A746F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53DFD2-F73D-4695-A8CA-1711DBB3C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1CB1-B1FC-4B06-A361-B867CCD4A61F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B23111-75A6-420D-BBB6-B8233D9A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412BE2-BB50-46D6-AA04-8245CFC6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2164-4EC4-4D8D-9D83-5D2AA06711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32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59E9E-F850-48FD-8FDB-3D3840585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41A3AE-ACFE-4ECE-BCC8-A2C897B0E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24144D-EA44-4C7A-9838-A84BBADFB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59F48E-DE56-4A8B-84B1-29FC63C93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83E7B8-6059-4E20-BDC6-D9E2BADB1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C9505D-4FFA-487C-B919-4C3BDD93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1CB1-B1FC-4B06-A361-B867CCD4A61F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068F9F-8253-4F45-B39C-30F1D4CD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646CCA-F0FA-4D17-90B4-EF61DB61C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2164-4EC4-4D8D-9D83-5D2AA06711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44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ADB89-3DEA-4696-BFB9-FE075966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7CE837-4A5E-4696-9FA6-A2ACA5D7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1CB1-B1FC-4B06-A361-B867CCD4A61F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616F4E-F9D5-4143-9ED1-807246D0B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586DE7-6667-4622-9381-8BDC763E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2164-4EC4-4D8D-9D83-5D2AA06711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61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E10399-E9A9-47C8-89EF-2401062B0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1CB1-B1FC-4B06-A361-B867CCD4A61F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F2706D-0E01-4726-9C14-476B5BDF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B08132-68B5-4B61-AF4B-8009E784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2164-4EC4-4D8D-9D83-5D2AA06711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9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1618B-7310-4B40-8089-91DE87484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7B3326-E36F-42F2-843A-196BFB296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396EDF-611B-46EE-9271-795CC21DE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335153-235D-4DEE-BA90-08F662CD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1CB1-B1FC-4B06-A361-B867CCD4A61F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B42B29-D4E9-4B97-9C3F-9C41B323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4D7BB5-9B2F-4DCF-A509-78129190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2164-4EC4-4D8D-9D83-5D2AA06711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43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3ADC8-7C2E-4BFC-A275-6102F02C0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F9299E-CBBB-4EF5-B153-68D856736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4E2163-57AE-458F-9E95-870C825CC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83CC87-F585-4B4A-9912-CC57295B3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1CB1-B1FC-4B06-A361-B867CCD4A61F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8CAEE3-2126-4AA5-91EA-431EF6BD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E81866-C285-455E-AE4C-4097278E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2164-4EC4-4D8D-9D83-5D2AA06711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144F0C-4F8E-4AB1-866B-86EC76998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316465-2616-490C-B3BA-3CAA3F811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750881-6B06-423D-97DF-2072175DC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F1CB1-B1FC-4B06-A361-B867CCD4A61F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DEB3D-BE34-475D-B01C-24FD3EB84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55F6BA-906D-4744-BAF9-1B56460E0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B2164-4EC4-4D8D-9D83-5D2AA06711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14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ndolia.net/tinyc/images/dfa.png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DD16C-18D8-44A0-B199-26BDEC506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第一章：编译概观</a:t>
            </a:r>
          </a:p>
        </p:txBody>
      </p:sp>
    </p:spTree>
    <p:extLst>
      <p:ext uri="{BB962C8B-B14F-4D97-AF65-F5344CB8AC3E}">
        <p14:creationId xmlns:p14="http://schemas.microsoft.com/office/powerpoint/2010/main" val="1064123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DF7F6-73FC-4EED-B643-3D7F803F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flex</a:t>
            </a:r>
            <a:r>
              <a:rPr lang="zh-CN" altLang="en-US" dirty="0"/>
              <a:t>做词法分析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9F941B3-5BD6-4D0A-B0D5-01E28E7AEE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55141" y="1690688"/>
            <a:ext cx="4552043" cy="33307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6DBE49-4388-4B7E-8BFC-0DFD17D4C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58" y="1690688"/>
            <a:ext cx="6547025" cy="33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25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9AB69-5884-4706-A862-137574288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第三章：语法分析器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9E9D8-AFA0-47AE-A489-2D8AAA4573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FE5140-7A30-48BC-B303-0AF1F1A830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113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B1E67-C8E8-4AC7-90A4-05152EDA7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上下文无关文法</a:t>
            </a:r>
            <a:r>
              <a:rPr lang="en-US" altLang="zh-CN" dirty="0"/>
              <a:t> CFG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49C93-BF41-4AA2-91E8-62E35EC639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S –&gt; AB</a:t>
            </a:r>
          </a:p>
          <a:p>
            <a:r>
              <a:rPr lang="en-US" altLang="zh-CN" dirty="0"/>
              <a:t>A –&gt; </a:t>
            </a:r>
            <a:r>
              <a:rPr lang="en-US" altLang="zh-CN" dirty="0" err="1"/>
              <a:t>aA</a:t>
            </a:r>
            <a:r>
              <a:rPr lang="en-US" altLang="zh-CN" dirty="0"/>
              <a:t> | </a:t>
            </a:r>
            <a:r>
              <a:rPr lang="el-GR" altLang="zh-CN" dirty="0"/>
              <a:t>ε</a:t>
            </a:r>
          </a:p>
          <a:p>
            <a:r>
              <a:rPr lang="en-US" altLang="zh-CN" dirty="0"/>
              <a:t>B –&gt; b | </a:t>
            </a:r>
            <a:r>
              <a:rPr lang="en-US" altLang="zh-CN" dirty="0" err="1"/>
              <a:t>bB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50D61E-9774-4491-A86E-E2D3CB04E9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产生式：</a:t>
            </a:r>
            <a:r>
              <a:rPr lang="en-US" altLang="zh-CN" dirty="0"/>
              <a:t>CFG</a:t>
            </a:r>
            <a:r>
              <a:rPr lang="zh-CN" altLang="en-US" dirty="0"/>
              <a:t>中的每个规则都称为一个产生式。</a:t>
            </a:r>
            <a:endParaRPr lang="en-US" altLang="zh-CN" dirty="0"/>
          </a:p>
          <a:p>
            <a:r>
              <a:rPr lang="zh-CN" altLang="en-US" dirty="0"/>
              <a:t>非终结符：语法产生式中使用的语法变量。</a:t>
            </a:r>
            <a:endParaRPr lang="en-US" altLang="zh-CN" dirty="0"/>
          </a:p>
          <a:p>
            <a:r>
              <a:rPr lang="zh-CN" altLang="en-US" dirty="0"/>
              <a:t>终结符：出现在语句中的单词。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E461F8-12D2-4D85-9461-23EA7A412DDC}"/>
              </a:ext>
            </a:extLst>
          </p:cNvPr>
          <p:cNvSpPr/>
          <p:nvPr/>
        </p:nvSpPr>
        <p:spPr>
          <a:xfrm>
            <a:off x="2493262" y="4919008"/>
            <a:ext cx="7205476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上下文本无关语法 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 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context-free grammar, CFG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）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：</a:t>
            </a:r>
            <a:endParaRPr lang="en-US" altLang="zh-CN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zh-CN" alt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一个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元组：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(T, N, P, S)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，其中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为终结符集合，</a:t>
            </a:r>
            <a:endParaRPr lang="en-US" altLang="zh-CN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zh-CN" alt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为非终结符集合，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为产生式集合，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为起始符号。</a:t>
            </a:r>
            <a:endParaRPr lang="en-US" altLang="zh-CN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zh-CN" alt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一个句子如果能从语法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的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推导得到，</a:t>
            </a:r>
            <a:endParaRPr lang="en-US" altLang="zh-CN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zh-CN" alt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可以直接称此句子由语法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推导得到，</a:t>
            </a:r>
            <a:endParaRPr lang="en-US" altLang="zh-CN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zh-CN" alt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也可称此句子符合这个语法，或者说此句子属于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语言。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5807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2F04F-4A4B-419E-900C-3A818854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例子：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9C9F82-DFCA-4C48-BAC8-56A8A9AE4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06" y="1690687"/>
            <a:ext cx="3914274" cy="31137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983D620-519B-4621-9A79-8414DDE52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780" y="136840"/>
            <a:ext cx="3400900" cy="329773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10B8916-BE19-493D-B664-D3B5D7521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680" y="1785708"/>
            <a:ext cx="4182059" cy="329773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B358005-6934-4E2A-BE7D-3307BEFF5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9706" y="3662861"/>
            <a:ext cx="3639058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69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A30D6-E4C7-4018-BDCC-37D45413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消除左递归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EB1BCC8-821E-49C3-8967-96BD3481E1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4933" y="1825625"/>
            <a:ext cx="603744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94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F091C-113E-4139-9231-EBBEFA57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B69D2-1D81-4678-814B-5CFA18492B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首字符集合（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first set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）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： 一个符号串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的首字符集合，用 </a:t>
            </a:r>
            <a:r>
              <a:rPr lang="en-US" altLang="zh-CN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First(u)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表示，是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可以推导出的所有句子的第一个终结符的集合，也就是说，若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 =&gt; v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，且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为一个句子，则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的第一个终结符属于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First(u)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，若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是一个空句子，则 </a:t>
            </a:r>
            <a:r>
              <a:rPr lang="el-GR" altLang="zh-C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ε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也在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First(u)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里面。</a:t>
            </a:r>
            <a:endParaRPr lang="en-US" altLang="zh-CN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sz="2000" b="1" dirty="0"/>
              <a:t>后继字符集合（</a:t>
            </a:r>
            <a:r>
              <a:rPr lang="en-US" altLang="zh-CN" sz="2000" b="1" dirty="0"/>
              <a:t>follow set</a:t>
            </a:r>
            <a:r>
              <a:rPr lang="zh-CN" altLang="en-US" sz="2000" b="1" dirty="0"/>
              <a:t>） ：</a:t>
            </a:r>
            <a:r>
              <a:rPr lang="zh-CN" altLang="en-US" sz="2000" dirty="0"/>
              <a:t> 一个非终结符 </a:t>
            </a:r>
            <a:r>
              <a:rPr lang="en-US" altLang="zh-CN" sz="2000" dirty="0"/>
              <a:t>A </a:t>
            </a:r>
            <a:r>
              <a:rPr lang="zh-CN" altLang="en-US" sz="2000" dirty="0"/>
              <a:t>的后继字符集合，用 </a:t>
            </a:r>
            <a:r>
              <a:rPr lang="en-US" altLang="zh-CN" sz="2000" dirty="0"/>
              <a:t>Follow(A) </a:t>
            </a:r>
            <a:r>
              <a:rPr lang="zh-CN" altLang="en-US" sz="2000" dirty="0"/>
              <a:t>表示，是一个语法中可能推导出来的所有中间句子中，位于 </a:t>
            </a:r>
            <a:r>
              <a:rPr lang="en-US" altLang="zh-CN" sz="2000" dirty="0"/>
              <a:t>A </a:t>
            </a:r>
            <a:r>
              <a:rPr lang="zh-CN" altLang="en-US" sz="2000" dirty="0"/>
              <a:t>后面的终结符（包括结束符 </a:t>
            </a:r>
            <a:r>
              <a:rPr lang="en-US" altLang="zh-CN" sz="2000" dirty="0"/>
              <a:t>$ </a:t>
            </a:r>
            <a:r>
              <a:rPr lang="zh-CN" altLang="en-US" sz="2000" dirty="0"/>
              <a:t>、但不包括 </a:t>
            </a:r>
            <a:r>
              <a:rPr lang="el-GR" altLang="zh-CN" sz="2000" dirty="0"/>
              <a:t>ε </a:t>
            </a:r>
            <a:r>
              <a:rPr lang="zh-CN" altLang="el-GR" sz="2000" dirty="0"/>
              <a:t>）</a:t>
            </a:r>
            <a:r>
              <a:rPr lang="zh-CN" altLang="en-US" sz="2000" dirty="0"/>
              <a:t>的集合，或者说，对于所有从起始符号推导出来的中间句子，若其形式为 </a:t>
            </a:r>
            <a:r>
              <a:rPr lang="en-US" altLang="zh-CN" sz="2000" dirty="0"/>
              <a:t>u A </a:t>
            </a:r>
            <a:r>
              <a:rPr lang="en-US" altLang="zh-CN" sz="2000" dirty="0" err="1"/>
              <a:t>a</a:t>
            </a:r>
            <a:r>
              <a:rPr lang="en-US" altLang="zh-CN" sz="2000" dirty="0"/>
              <a:t> w </a:t>
            </a:r>
            <a:r>
              <a:rPr lang="zh-CN" altLang="en-US" sz="2000" dirty="0"/>
              <a:t>，即若 </a:t>
            </a:r>
            <a:r>
              <a:rPr lang="en-US" altLang="zh-CN" sz="2000" dirty="0"/>
              <a:t>S =&gt; u A </a:t>
            </a:r>
            <a:r>
              <a:rPr lang="en-US" altLang="zh-CN" sz="2000" dirty="0" err="1"/>
              <a:t>a</a:t>
            </a:r>
            <a:r>
              <a:rPr lang="en-US" altLang="zh-CN" sz="2000" dirty="0"/>
              <a:t> w </a:t>
            </a:r>
            <a:r>
              <a:rPr lang="zh-CN" altLang="en-US" sz="2000" dirty="0"/>
              <a:t>，则 </a:t>
            </a:r>
            <a:r>
              <a:rPr lang="en-US" altLang="zh-CN" sz="2000" dirty="0"/>
              <a:t>a </a:t>
            </a:r>
            <a:r>
              <a:rPr lang="zh-CN" altLang="en-US" sz="2000" dirty="0"/>
              <a:t>属于 </a:t>
            </a:r>
            <a:r>
              <a:rPr lang="en-US" altLang="zh-CN" sz="2000" dirty="0"/>
              <a:t>Follow(A)</a:t>
            </a:r>
            <a:r>
              <a:rPr lang="zh-CN" altLang="en-US" sz="2000" dirty="0"/>
              <a:t>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942B81-B1D4-431B-AE78-D08DB659B0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E-&gt;TZ</a:t>
            </a:r>
          </a:p>
          <a:p>
            <a:r>
              <a:rPr lang="en-US" altLang="zh-CN" dirty="0"/>
              <a:t>Z-&gt;+TZ|</a:t>
            </a:r>
            <a:r>
              <a:rPr lang="el-GR" altLang="zh-CN" dirty="0"/>
              <a:t>ε</a:t>
            </a:r>
          </a:p>
          <a:p>
            <a:r>
              <a:rPr lang="en-US" altLang="zh-CN" dirty="0"/>
              <a:t>T-&gt;FY</a:t>
            </a:r>
          </a:p>
          <a:p>
            <a:r>
              <a:rPr lang="en-US" altLang="zh-CN" dirty="0"/>
              <a:t>Y-&gt;*FY|</a:t>
            </a:r>
            <a:r>
              <a:rPr lang="el-GR" altLang="zh-CN" dirty="0"/>
              <a:t>ε</a:t>
            </a:r>
          </a:p>
          <a:p>
            <a:r>
              <a:rPr lang="en-US" altLang="zh-CN" dirty="0"/>
              <a:t>F-&gt;(E)|</a:t>
            </a:r>
            <a:r>
              <a:rPr lang="en-US" altLang="zh-CN" dirty="0" err="1"/>
              <a:t>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0374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FFF086-9C45-4C8D-8A07-50926E6A8E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FIRST(E)= (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FIRST(Z)= + ε </a:t>
            </a:r>
          </a:p>
          <a:p>
            <a:r>
              <a:rPr lang="en-US" altLang="zh-CN" dirty="0"/>
              <a:t>FIRST(T)= ( i </a:t>
            </a:r>
          </a:p>
          <a:p>
            <a:r>
              <a:rPr lang="en-US" altLang="zh-CN" dirty="0"/>
              <a:t>FIRST(Y)= * ε</a:t>
            </a:r>
          </a:p>
          <a:p>
            <a:r>
              <a:rPr lang="en-US" altLang="zh-CN" dirty="0"/>
              <a:t>FIRST(F)= (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37BDAC-33AB-4DC9-A2BF-A6159456B8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FOLLOW(E)= $ )</a:t>
            </a:r>
          </a:p>
          <a:p>
            <a:r>
              <a:rPr lang="en-US" altLang="zh-CN" dirty="0"/>
              <a:t>FOLLOW(Z)= $ ) </a:t>
            </a:r>
          </a:p>
          <a:p>
            <a:r>
              <a:rPr lang="en-US" altLang="zh-CN" dirty="0"/>
              <a:t>FOLLOW(T)= + $ )</a:t>
            </a:r>
          </a:p>
          <a:p>
            <a:r>
              <a:rPr lang="en-US" altLang="zh-CN" dirty="0"/>
              <a:t>FOLLOW(Y)= + $ )</a:t>
            </a:r>
          </a:p>
          <a:p>
            <a:r>
              <a:rPr lang="en-US" altLang="zh-CN" dirty="0"/>
              <a:t>FOLLOW(F)=  * + $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62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2B561-D48B-46D5-85FC-FDA62790D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FF86C7-E1C0-4027-95AF-29FAED341B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E   –&gt;  T E'</a:t>
            </a:r>
          </a:p>
          <a:p>
            <a:r>
              <a:rPr lang="en-US" altLang="zh-CN" dirty="0"/>
              <a:t>E'  –&gt;  + T E' | </a:t>
            </a:r>
            <a:r>
              <a:rPr lang="el-GR" altLang="zh-CN" dirty="0"/>
              <a:t>ε</a:t>
            </a:r>
          </a:p>
          <a:p>
            <a:r>
              <a:rPr lang="en-US" altLang="zh-CN" dirty="0"/>
              <a:t>T   –&gt;  F T'</a:t>
            </a:r>
          </a:p>
          <a:p>
            <a:r>
              <a:rPr lang="en-US" altLang="zh-CN" dirty="0"/>
              <a:t>T'  –&gt;  * F T' | </a:t>
            </a:r>
            <a:r>
              <a:rPr lang="el-GR" altLang="zh-CN" dirty="0"/>
              <a:t>ε</a:t>
            </a:r>
          </a:p>
          <a:p>
            <a:r>
              <a:rPr lang="en-US" altLang="zh-CN" dirty="0"/>
              <a:t>F   –&gt; ( E ) | id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329E3A-6BFF-4794-B351-8FBB484A6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45768" y="1825625"/>
            <a:ext cx="6108032" cy="4351338"/>
          </a:xfrm>
        </p:spPr>
        <p:txBody>
          <a:bodyPr/>
          <a:lstStyle/>
          <a:p>
            <a:r>
              <a:rPr lang="en-US" altLang="zh-CN" dirty="0"/>
              <a:t>First(E)  = First(T) = First(F) = { ( id }</a:t>
            </a:r>
          </a:p>
          <a:p>
            <a:r>
              <a:rPr lang="en-US" altLang="zh-CN" dirty="0"/>
              <a:t>First(T') = { * </a:t>
            </a:r>
            <a:r>
              <a:rPr lang="el-GR" altLang="zh-CN" dirty="0"/>
              <a:t>ε}</a:t>
            </a:r>
          </a:p>
          <a:p>
            <a:r>
              <a:rPr lang="en-US" altLang="zh-CN" dirty="0"/>
              <a:t>First(E') = { + </a:t>
            </a:r>
            <a:r>
              <a:rPr lang="el-GR" altLang="zh-CN" dirty="0"/>
              <a:t>ε}</a:t>
            </a:r>
          </a:p>
          <a:p>
            <a:r>
              <a:rPr lang="en-US" altLang="zh-CN" dirty="0"/>
              <a:t>Follow(E) = Follow(E') { $ ) }</a:t>
            </a:r>
          </a:p>
          <a:p>
            <a:r>
              <a:rPr lang="en-US" altLang="zh-CN" dirty="0"/>
              <a:t>Follow(T) = Follow(T') = { + $ ) }</a:t>
            </a:r>
          </a:p>
          <a:p>
            <a:r>
              <a:rPr lang="en-US" altLang="zh-CN" dirty="0"/>
              <a:t>Follow(F) = { * + $ )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6137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2440B3E-797A-4D34-92FC-A07E081F8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SELECT</a:t>
            </a:r>
            <a:r>
              <a:rPr lang="zh-CN" altLang="en-US">
                <a:solidFill>
                  <a:schemeClr val="bg1"/>
                </a:solidFill>
              </a:rPr>
              <a:t>集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B80D2AE-904E-4D79-8162-53DCE9D419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2624" b="2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86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FEDB197-2D18-4CCE-92AE-EC41191BF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0576"/>
            <a:ext cx="12192000" cy="327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6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06255-9045-41AF-9790-EC4AB22AA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编译器结构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5FAF9C8-7515-4027-A9F7-F506479EF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78146"/>
            <a:ext cx="12192000" cy="410567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3C7C31B-FA4C-4CDB-8980-3EF0062FBAE5}"/>
              </a:ext>
            </a:extLst>
          </p:cNvPr>
          <p:cNvSpPr/>
          <p:nvPr/>
        </p:nvSpPr>
        <p:spPr>
          <a:xfrm>
            <a:off x="4048722" y="1468919"/>
            <a:ext cx="747352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通常“源”语言可能是</a:t>
            </a:r>
            <a:r>
              <a:rPr lang="en-US" altLang="zh-CN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r>
              <a:rPr lang="zh-CN" alt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en-US" altLang="zh-CN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C++</a:t>
            </a:r>
            <a:r>
              <a:rPr lang="zh-CN" alt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en-US" altLang="zh-CN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FORTRAN</a:t>
            </a:r>
            <a:r>
              <a:rPr lang="zh-CN" alt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en-US" altLang="zh-CN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r>
              <a:rPr lang="zh-CN" alt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或</a:t>
            </a:r>
            <a:r>
              <a:rPr lang="en-US" altLang="zh-CN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ML</a:t>
            </a:r>
            <a:r>
              <a:rPr lang="zh-CN" alt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en-US" altLang="zh-CN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“目标”语言通常是某种处理器的指令集。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2716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3423958-B484-49FB-86D4-2DFF5B2C1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98" y="417657"/>
            <a:ext cx="10304004" cy="602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50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9AF1F-0143-4767-948D-BA5114EB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20435C"/>
                </a:solidFill>
                <a:effectLst/>
                <a:latin typeface="Trebuchet MS" panose="020B0603020202020204" pitchFamily="34" charset="0"/>
              </a:rPr>
              <a:t>LL(1) </a:t>
            </a:r>
            <a:r>
              <a:rPr lang="zh-CN" altLang="en-US" b="0" i="0" dirty="0">
                <a:solidFill>
                  <a:srgbClr val="20435C"/>
                </a:solidFill>
                <a:effectLst/>
                <a:latin typeface="Trebuchet MS" panose="020B0603020202020204" pitchFamily="34" charset="0"/>
              </a:rPr>
              <a:t>分析法的优缺点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BDD64-ADCA-4B0C-BD18-0C75E94E2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LL(1)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分析法的优点是不需要回溯，构造方法较简单，且分析速度非常快，每读到第一个符号就可以预测出整个产生式来。缺点是对语法的限制太强，它要求同一个非终结符的不同产生式的首字符集合互不相交，能满足此要求的语法相当少，而将一个不满足此要求的语法改写到满足要求也相当不容易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891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AC055-B805-4203-8FF6-D8285831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自底向上分析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F7B3E-0932-46FE-BE96-6D75FD918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244" y="1690688"/>
            <a:ext cx="3718302" cy="3846755"/>
          </a:xfrm>
        </p:spPr>
        <p:txBody>
          <a:bodyPr/>
          <a:lstStyle/>
          <a:p>
            <a:r>
              <a:rPr lang="pt-BR" altLang="zh-CN" dirty="0"/>
              <a:t>S –&gt; E</a:t>
            </a:r>
          </a:p>
          <a:p>
            <a:r>
              <a:rPr lang="pt-BR" altLang="zh-CN" dirty="0"/>
              <a:t>E –&gt; T</a:t>
            </a:r>
          </a:p>
          <a:p>
            <a:r>
              <a:rPr lang="pt-BR" altLang="zh-CN" dirty="0"/>
              <a:t>E -&gt; E + T</a:t>
            </a:r>
          </a:p>
          <a:p>
            <a:r>
              <a:rPr lang="pt-BR" altLang="zh-CN" dirty="0"/>
              <a:t>T –&gt; id</a:t>
            </a:r>
          </a:p>
          <a:p>
            <a:r>
              <a:rPr lang="pt-BR" altLang="zh-CN" dirty="0"/>
              <a:t>T -&gt; ( E 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33EE50-3D92-463D-94CC-3BC034546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950" y="1585655"/>
            <a:ext cx="9531241" cy="441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74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775FB-6F55-4ED9-8B41-49B08CBC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LR</a:t>
            </a:r>
            <a:r>
              <a:rPr lang="zh-CN" altLang="en-US" dirty="0"/>
              <a:t>分析法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20B2678-843E-4E99-B34D-F1A900C83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96895"/>
            <a:ext cx="10515600" cy="260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93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2DFDE-D1B4-4F31-889C-08E35A0D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40C32-A85D-4B4D-801D-34CC856CB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73633A-B3E5-4E65-B1B3-0521C1C38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0" y="47153"/>
            <a:ext cx="12069859" cy="676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72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328C9-DD20-4A1A-A596-60349971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A2B9DF-EF83-4272-9D44-C63862F9B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45CC59-610A-4797-A299-81B5BD8FB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4" y="23337"/>
            <a:ext cx="12088912" cy="681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82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DB8FEB8-31A9-4740-9FA6-BD969ED2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第二章：词法分析器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CA8E0F1-0F66-4B89-B799-8881DF933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805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72839B-54CE-4EC6-A407-61EDCA0B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230EFEF-1FE7-490E-822E-D729F787BE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199" y="1282791"/>
            <a:ext cx="7253253" cy="5085117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F9AD88-A981-433A-BBFD-B66F22ED3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47970" y="1825625"/>
            <a:ext cx="2505829" cy="4351338"/>
          </a:xfrm>
        </p:spPr>
        <p:txBody>
          <a:bodyPr/>
          <a:lstStyle/>
          <a:p>
            <a:r>
              <a:rPr lang="zh-CN" altLang="en-US" dirty="0"/>
              <a:t>词法分析器的任务是读取字符流，并将其变换为输入语言的单词流。</a:t>
            </a:r>
          </a:p>
        </p:txBody>
      </p:sp>
    </p:spTree>
    <p:extLst>
      <p:ext uri="{BB962C8B-B14F-4D97-AF65-F5344CB8AC3E}">
        <p14:creationId xmlns:p14="http://schemas.microsoft.com/office/powerpoint/2010/main" val="354579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55569-E9A8-40A3-B9A1-3B6CF793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有限自动机（</a:t>
            </a:r>
            <a:r>
              <a:rPr lang="en-US" altLang="zh-CN" dirty="0"/>
              <a:t>finite automaton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6A3967-3A31-4FAC-BD4E-780FB5A684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252000" algn="just">
              <a:lnSpc>
                <a:spcPct val="170000"/>
              </a:lnSpc>
            </a:pPr>
            <a:r>
              <a:rPr lang="zh-CN" altLang="en-US" sz="2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有限状态自动机（</a:t>
            </a:r>
            <a:r>
              <a:rPr lang="en-US" altLang="zh-CN" sz="29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finate</a:t>
            </a:r>
            <a:r>
              <a:rPr lang="en-US" altLang="zh-CN" sz="2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automaton</a:t>
            </a:r>
            <a:r>
              <a:rPr lang="zh-CN" altLang="en-US" sz="2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）是用来判断字符串（句子）是否和正则表达式匹配的假想机器，它有一个字母表 </a:t>
            </a:r>
            <a:r>
              <a:rPr lang="en-US" altLang="zh-CN" sz="2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Σ </a:t>
            </a:r>
            <a:r>
              <a:rPr lang="zh-CN" altLang="en-US" sz="2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、一个状态集合 </a:t>
            </a:r>
            <a:r>
              <a:rPr lang="en-US" altLang="zh-CN" sz="2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 </a:t>
            </a:r>
            <a:r>
              <a:rPr lang="zh-CN" altLang="en-US" sz="2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，一个转换函数 </a:t>
            </a:r>
            <a:r>
              <a:rPr lang="en-US" altLang="zh-CN" sz="2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 </a:t>
            </a:r>
            <a:r>
              <a:rPr lang="zh-CN" altLang="en-US" sz="2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，当它处于某个状态时，若它读入了一个字符（必须是字母表里的字符），则会根据当前状态和读入的字符自动转换到另一个状态，它有一个初始状态，还有一些所谓的接受状态。</a:t>
            </a:r>
          </a:p>
          <a:p>
            <a:pPr marL="252000" algn="just">
              <a:lnSpc>
                <a:spcPct val="170000"/>
              </a:lnSpc>
            </a:pPr>
            <a:r>
              <a:rPr lang="zh-CN" altLang="en-US" sz="2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它的工作过程是：首先自动机处于初始状态，之后它开始读入字符串，每读入一个字符，它都根据当前状态和读入字符转换到下一状态，直到字符串结束，若此时自动机处于其接受状态，则表示该字符串被此自动机接受。</a:t>
            </a:r>
          </a:p>
          <a:p>
            <a:br>
              <a:rPr lang="zh-CN" altLang="en-US" b="0" i="0" u="none" strike="noStrike" dirty="0">
                <a:solidFill>
                  <a:srgbClr val="355F7C"/>
                </a:solidFill>
                <a:effectLst/>
                <a:latin typeface="Arial" panose="020B0604020202020204" pitchFamily="34" charset="0"/>
                <a:hlinkClick r:id="rId2"/>
              </a:rPr>
            </a:b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DFC3C30-BD14-4152-9645-5DE2658D48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2324746"/>
            <a:ext cx="4972383" cy="255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9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D3A2C-D243-4799-BEC6-05216546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4E48E4-2A75-4906-9B29-181244D27B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例如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89BD2A-D5AD-45B1-865E-486991F217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0|(1-9)(0-9)*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52E416-F410-457F-A248-A37EBDCE2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463" y="2484871"/>
            <a:ext cx="2981850" cy="29173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F1FE43D-BEFC-4E54-82DF-80A7A6D01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745" y="2523998"/>
            <a:ext cx="5112850" cy="262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1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99331-E616-4348-8975-AFC28AA00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</a:t>
            </a:r>
            <a:r>
              <a:rPr lang="zh-CN" altLang="en-US" dirty="0"/>
              <a:t>→</a:t>
            </a:r>
            <a:r>
              <a:rPr lang="en-US" altLang="zh-CN" dirty="0"/>
              <a:t>NFA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78A31A7-F243-44C2-A143-8C3A22F014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8952" y="1825625"/>
            <a:ext cx="5870848" cy="4203215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8B6E9BF-8B09-4244-B448-2EBF507261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63719" y="292715"/>
            <a:ext cx="4720526" cy="627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2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C0B2C-36DB-4147-940A-3010D232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NFA</a:t>
            </a:r>
            <a:r>
              <a:rPr lang="zh-CN" altLang="en-US" dirty="0"/>
              <a:t>→</a:t>
            </a:r>
            <a:r>
              <a:rPr lang="en-US" altLang="zh-CN" dirty="0"/>
              <a:t>DFA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87F2C1-EA0E-494D-83DA-067D70E4F5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094177-69F1-4581-8FE4-86568ED442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ECA6B7-4226-4841-A5BC-8FD89ABF4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347" y="1188381"/>
            <a:ext cx="6944694" cy="26292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ED7AF28-3BA8-4069-B7BA-8C0D57B41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24" y="4454892"/>
            <a:ext cx="5439534" cy="19624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BABE693-8ADA-4903-A3FA-8DC753770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3339476"/>
            <a:ext cx="5891673" cy="331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31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94D0C-DD33-4093-9172-82A2CC65A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DFA</a:t>
            </a:r>
            <a:r>
              <a:rPr lang="zh-CN" altLang="en-US" dirty="0"/>
              <a:t>→</a:t>
            </a:r>
            <a:r>
              <a:rPr lang="en-US" altLang="zh-CN" dirty="0" err="1"/>
              <a:t>mDFA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81ACEAF-5FA7-4802-A01C-8C9634BF42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74369" y="1553027"/>
            <a:ext cx="4016077" cy="2709007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F6DF13-F3EB-4A21-AFF4-7442ED1BEF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1F3309-56C4-4A1E-BB1B-A665A592A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92" y="4680488"/>
            <a:ext cx="4664793" cy="14964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3904B6-05C8-488E-AEE1-1EA7CC20C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300" y="2433235"/>
            <a:ext cx="6182588" cy="290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42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894</Words>
  <Application>Microsoft Office PowerPoint</Application>
  <PresentationFormat>宽屏</PresentationFormat>
  <Paragraphs>75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等线</vt:lpstr>
      <vt:lpstr>等线 Light</vt:lpstr>
      <vt:lpstr>Arial</vt:lpstr>
      <vt:lpstr>Trebuchet MS</vt:lpstr>
      <vt:lpstr>Office 主题​​</vt:lpstr>
      <vt:lpstr>第一章：编译概观</vt:lpstr>
      <vt:lpstr>编译器结构</vt:lpstr>
      <vt:lpstr>第二章：词法分析器</vt:lpstr>
      <vt:lpstr>简介</vt:lpstr>
      <vt:lpstr>有限自动机（finite automaton）</vt:lpstr>
      <vt:lpstr>正则表达式</vt:lpstr>
      <vt:lpstr>RE→NFA</vt:lpstr>
      <vt:lpstr>NFA→DFA</vt:lpstr>
      <vt:lpstr>DFA→mDFA</vt:lpstr>
      <vt:lpstr>用flex做词法分析</vt:lpstr>
      <vt:lpstr>第三章：语法分析器</vt:lpstr>
      <vt:lpstr>上下文无关文法 CFG</vt:lpstr>
      <vt:lpstr>例子：</vt:lpstr>
      <vt:lpstr>消除左递归</vt:lpstr>
      <vt:lpstr>LL(1)文法</vt:lpstr>
      <vt:lpstr>PowerPoint 演示文稿</vt:lpstr>
      <vt:lpstr>例子</vt:lpstr>
      <vt:lpstr>SELECT集</vt:lpstr>
      <vt:lpstr>PowerPoint 演示文稿</vt:lpstr>
      <vt:lpstr>PowerPoint 演示文稿</vt:lpstr>
      <vt:lpstr>LL(1) 分析法的优缺点</vt:lpstr>
      <vt:lpstr>自底向上分析</vt:lpstr>
      <vt:lpstr>LR分析法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第一章：编译概观</dc:title>
  <dc:creator>song无敌豆豆</dc:creator>
  <cp:lastModifiedBy>song无敌豆豆</cp:lastModifiedBy>
  <cp:revision>3</cp:revision>
  <dcterms:created xsi:type="dcterms:W3CDTF">2020-09-25T05:54:39Z</dcterms:created>
  <dcterms:modified xsi:type="dcterms:W3CDTF">2020-09-25T06:38:55Z</dcterms:modified>
</cp:coreProperties>
</file>