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1"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3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 Id="rId4" Type="http://schemas.openxmlformats.org/officeDocument/2006/relationships/hyperlink" Target="https://api.foursquar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73724" y="2150487"/>
            <a:ext cx="6253317" cy="3686015"/>
          </a:xfrm>
        </p:spPr>
        <p:txBody>
          <a:bodyPr>
            <a:normAutofit fontScale="90000"/>
          </a:bodyPr>
          <a:lstStyle/>
          <a:p>
            <a:pPr algn="l"/>
            <a:r>
              <a:rPr lang="en-US" b="1" i="0" dirty="0">
                <a:solidFill>
                  <a:srgbClr val="000000"/>
                </a:solidFill>
                <a:effectLst/>
                <a:latin typeface="ibm-plex-sans"/>
              </a:rPr>
              <a:t>The Battle of Neighborhoods - </a:t>
            </a:r>
            <a:r>
              <a:rPr lang="en-US" sz="4400" b="1" i="0" dirty="0">
                <a:solidFill>
                  <a:srgbClr val="000000"/>
                </a:solidFill>
                <a:effectLst/>
                <a:latin typeface="ibm-plex-sans"/>
              </a:rPr>
              <a:t>The Best Place for Cafe in Toronto</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3724" y="5923409"/>
            <a:ext cx="6269347" cy="1021498"/>
          </a:xfrm>
        </p:spPr>
        <p:txBody>
          <a:bodyPr>
            <a:normAutofit/>
          </a:bodyPr>
          <a:lstStyle/>
          <a:p>
            <a:r>
              <a:rPr lang="en-US" sz="2400" dirty="0" err="1">
                <a:solidFill>
                  <a:schemeClr val="tx1">
                    <a:lumMod val="85000"/>
                    <a:lumOff val="15000"/>
                  </a:schemeClr>
                </a:solidFill>
              </a:rPr>
              <a:t>Wenwen</a:t>
            </a:r>
            <a:r>
              <a:rPr lang="en-US" sz="2400" dirty="0">
                <a:solidFill>
                  <a:schemeClr val="tx1">
                    <a:lumMod val="85000"/>
                    <a:lumOff val="15000"/>
                  </a:schemeClr>
                </a:solidFill>
              </a:rPr>
              <a:t> </a:t>
            </a:r>
            <a:r>
              <a:rPr lang="en-US" sz="2400" dirty="0" err="1">
                <a:solidFill>
                  <a:schemeClr val="tx1">
                    <a:lumMod val="85000"/>
                    <a:lumOff val="15000"/>
                  </a:schemeClr>
                </a:solidFill>
              </a:rPr>
              <a:t>Su</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up of coffee and a plate of food on a table&#10;&#10;Description automatically generated with low confidence">
            <a:extLst>
              <a:ext uri="{FF2B5EF4-FFF2-40B4-BE49-F238E27FC236}">
                <a16:creationId xmlns:a16="http://schemas.microsoft.com/office/drawing/2014/main" id="{A20B8111-181F-496F-8191-4B51563F2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94" y="0"/>
            <a:ext cx="5636108"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39177" y="4529540"/>
            <a:ext cx="10113645" cy="743682"/>
          </a:xfrm>
        </p:spPr>
        <p:txBody>
          <a:bodyPr anchor="b">
            <a:normAutofit/>
          </a:bodyPr>
          <a:lstStyle/>
          <a:p>
            <a:pPr lvl="0"/>
            <a:r>
              <a:rPr lang="en-US" sz="3200" i="1" dirty="0"/>
              <a:t>One Hot Encoding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1039558" y="5493881"/>
            <a:ext cx="10113264" cy="609600"/>
          </a:xfrm>
        </p:spPr>
        <p:txBody>
          <a:bodyPr>
            <a:noAutofit/>
          </a:bodyPr>
          <a:lstStyle/>
          <a:p>
            <a:r>
              <a:rPr lang="en-US" sz="2000" i="1" dirty="0"/>
              <a:t>We will use one hot encoding to analyze the neighborhoods.</a:t>
            </a:r>
            <a:endParaRPr lang="en-US" sz="2000" dirty="0"/>
          </a:p>
        </p:txBody>
      </p:sp>
      <p:pic>
        <p:nvPicPr>
          <p:cNvPr id="8" name="Picture 7" descr="Calendar&#10;&#10;Description automatically generated with medium confidence">
            <a:extLst>
              <a:ext uri="{FF2B5EF4-FFF2-40B4-BE49-F238E27FC236}">
                <a16:creationId xmlns:a16="http://schemas.microsoft.com/office/drawing/2014/main" id="{091FC866-D413-4729-B26D-20A103B0D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47" y="381458"/>
            <a:ext cx="10517505" cy="3927423"/>
          </a:xfrm>
          <a:prstGeom prst="rect">
            <a:avLst/>
          </a:prstGeom>
        </p:spPr>
      </p:pic>
    </p:spTree>
    <p:extLst>
      <p:ext uri="{BB962C8B-B14F-4D97-AF65-F5344CB8AC3E}">
        <p14:creationId xmlns:p14="http://schemas.microsoft.com/office/powerpoint/2010/main" val="418534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6898" y="4971318"/>
            <a:ext cx="10113645" cy="743682"/>
          </a:xfrm>
        </p:spPr>
        <p:txBody>
          <a:bodyPr anchor="b">
            <a:normAutofit/>
          </a:bodyPr>
          <a:lstStyle/>
          <a:p>
            <a:pPr lvl="0"/>
            <a:r>
              <a:rPr lang="en-US" sz="3200" i="1" dirty="0"/>
              <a:t>Cluster Neighborhoods</a:t>
            </a:r>
          </a:p>
        </p:txBody>
      </p:sp>
      <p:sp>
        <p:nvSpPr>
          <p:cNvPr id="5" name="Text Placeholder 4">
            <a:extLst>
              <a:ext uri="{FF2B5EF4-FFF2-40B4-BE49-F238E27FC236}">
                <a16:creationId xmlns:a16="http://schemas.microsoft.com/office/drawing/2014/main" id="{B174EEE0-E750-449D-ACFA-AA7BEA3BFC1A}"/>
              </a:ext>
            </a:extLst>
          </p:cNvPr>
          <p:cNvSpPr>
            <a:spLocks noGrp="1"/>
          </p:cNvSpPr>
          <p:nvPr>
            <p:ph type="body" sz="half" idx="2"/>
          </p:nvPr>
        </p:nvSpPr>
        <p:spPr>
          <a:xfrm>
            <a:off x="1096898" y="5767837"/>
            <a:ext cx="10113264" cy="609600"/>
          </a:xfrm>
        </p:spPr>
        <p:txBody>
          <a:bodyPr/>
          <a:lstStyle/>
          <a:p>
            <a:endParaRPr lang="en-US" dirty="0"/>
          </a:p>
        </p:txBody>
      </p:sp>
      <p:pic>
        <p:nvPicPr>
          <p:cNvPr id="7" name="Picture 6" descr="Table&#10;&#10;Description automatically generated">
            <a:extLst>
              <a:ext uri="{FF2B5EF4-FFF2-40B4-BE49-F238E27FC236}">
                <a16:creationId xmlns:a16="http://schemas.microsoft.com/office/drawing/2014/main" id="{56B1FBC6-DEFB-4784-9B4D-733E760CF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315" y="196412"/>
            <a:ext cx="10409370" cy="4137561"/>
          </a:xfrm>
          <a:prstGeom prst="rect">
            <a:avLst/>
          </a:prstGeom>
        </p:spPr>
      </p:pic>
    </p:spTree>
    <p:extLst>
      <p:ext uri="{BB962C8B-B14F-4D97-AF65-F5344CB8AC3E}">
        <p14:creationId xmlns:p14="http://schemas.microsoft.com/office/powerpoint/2010/main" val="315426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6898" y="4971318"/>
            <a:ext cx="10113645" cy="743682"/>
          </a:xfrm>
        </p:spPr>
        <p:txBody>
          <a:bodyPr anchor="b">
            <a:normAutofit/>
          </a:bodyPr>
          <a:lstStyle/>
          <a:p>
            <a:pPr lvl="0"/>
            <a:r>
              <a:rPr lang="en-US" sz="3200" i="1" dirty="0"/>
              <a:t>Map Clusters</a:t>
            </a:r>
          </a:p>
        </p:txBody>
      </p:sp>
      <p:sp>
        <p:nvSpPr>
          <p:cNvPr id="5" name="Text Placeholder 4">
            <a:extLst>
              <a:ext uri="{FF2B5EF4-FFF2-40B4-BE49-F238E27FC236}">
                <a16:creationId xmlns:a16="http://schemas.microsoft.com/office/drawing/2014/main" id="{B174EEE0-E750-449D-ACFA-AA7BEA3BFC1A}"/>
              </a:ext>
            </a:extLst>
          </p:cNvPr>
          <p:cNvSpPr>
            <a:spLocks noGrp="1"/>
          </p:cNvSpPr>
          <p:nvPr>
            <p:ph type="body" sz="half" idx="2"/>
          </p:nvPr>
        </p:nvSpPr>
        <p:spPr>
          <a:xfrm>
            <a:off x="1096898" y="5767837"/>
            <a:ext cx="10113264" cy="609600"/>
          </a:xfrm>
        </p:spPr>
        <p:txBody>
          <a:bodyPr/>
          <a:lstStyle/>
          <a:p>
            <a:endParaRPr lang="en-US" dirty="0"/>
          </a:p>
        </p:txBody>
      </p:sp>
      <p:pic>
        <p:nvPicPr>
          <p:cNvPr id="4" name="Picture 3" descr="Map&#10;&#10;Description automatically generated">
            <a:extLst>
              <a:ext uri="{FF2B5EF4-FFF2-40B4-BE49-F238E27FC236}">
                <a16:creationId xmlns:a16="http://schemas.microsoft.com/office/drawing/2014/main" id="{D0453A20-1BFE-47FB-8355-1B5D2A36C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490" y="135790"/>
            <a:ext cx="9116448" cy="4303956"/>
          </a:xfrm>
          <a:prstGeom prst="rect">
            <a:avLst/>
          </a:prstGeom>
        </p:spPr>
      </p:pic>
    </p:spTree>
    <p:extLst>
      <p:ext uri="{BB962C8B-B14F-4D97-AF65-F5344CB8AC3E}">
        <p14:creationId xmlns:p14="http://schemas.microsoft.com/office/powerpoint/2010/main" val="304962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78702"/>
            <a:ext cx="9650668" cy="2375241"/>
          </a:xfrm>
        </p:spPr>
        <p:txBody>
          <a:bodyPr anchor="ctr">
            <a:normAutofit/>
          </a:bodyPr>
          <a:lstStyle/>
          <a:p>
            <a:pPr lvl="0"/>
            <a:r>
              <a:rPr lang="en-US" sz="2400" i="1" dirty="0">
                <a:solidFill>
                  <a:srgbClr val="FFFFFF"/>
                </a:solidFill>
              </a:rPr>
              <a:t>According to the analysis, Rosedale in Cluster 1 will be the best place for my contractor to open his Cafe. As we built our K-Means dataset and list of neighborhoods with their most common venues, we discovered Cluster 1 provides comparatively less competition than Cluster 0, and closer distance to residentials than Cluster 2</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920727"/>
          </a:xfrm>
        </p:spPr>
        <p:txBody>
          <a:bodyPr>
            <a:normAutofit/>
          </a:bodyPr>
          <a:lstStyle/>
          <a:p>
            <a:r>
              <a:rPr lang="en-US" sz="4400" dirty="0">
                <a:solidFill>
                  <a:srgbClr val="FFFFFF"/>
                </a:solidFill>
              </a:rPr>
              <a:t>Discussion Section</a:t>
            </a:r>
          </a:p>
        </p:txBody>
      </p:sp>
    </p:spTree>
    <p:extLst>
      <p:ext uri="{BB962C8B-B14F-4D97-AF65-F5344CB8AC3E}">
        <p14:creationId xmlns:p14="http://schemas.microsoft.com/office/powerpoint/2010/main" val="70774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78702"/>
            <a:ext cx="9650668" cy="2375241"/>
          </a:xfrm>
        </p:spPr>
        <p:txBody>
          <a:bodyPr anchor="ctr">
            <a:normAutofit/>
          </a:bodyPr>
          <a:lstStyle/>
          <a:p>
            <a:pPr lvl="0"/>
            <a:r>
              <a:rPr lang="en-US" sz="2400" i="1" dirty="0">
                <a:solidFill>
                  <a:srgbClr val="FFFFFF"/>
                </a:solidFill>
              </a:rPr>
              <a:t>To conclude this project, we used Python libraries to handle JSON file, plotting graphs, and other exploratory data analysis. in order to help my contractor, and any other business owners who might be interested in starting their business in Toronto to find the best place for an upcoming Cafe.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920727"/>
          </a:xfrm>
        </p:spPr>
        <p:txBody>
          <a:bodyPr>
            <a:normAutofit/>
          </a:bodyPr>
          <a:lstStyle/>
          <a:p>
            <a:r>
              <a:rPr lang="en-US" sz="4400" dirty="0">
                <a:solidFill>
                  <a:srgbClr val="FFFFFF"/>
                </a:solidFill>
              </a:rPr>
              <a:t>Conclusion Section</a:t>
            </a:r>
          </a:p>
        </p:txBody>
      </p:sp>
    </p:spTree>
    <p:extLst>
      <p:ext uri="{BB962C8B-B14F-4D97-AF65-F5344CB8AC3E}">
        <p14:creationId xmlns:p14="http://schemas.microsoft.com/office/powerpoint/2010/main" val="271801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ign on a building&#10;&#10;Description automatically generated with low confidence">
            <a:extLst>
              <a:ext uri="{FF2B5EF4-FFF2-40B4-BE49-F238E27FC236}">
                <a16:creationId xmlns:a16="http://schemas.microsoft.com/office/drawing/2014/main" id="{408D92A9-EAB0-4271-A7AA-40F2C5D270E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761" b="15480"/>
          <a:stretch/>
        </p:blipFill>
        <p:spPr>
          <a:xfrm>
            <a:off x="15" y="10"/>
            <a:ext cx="12191985" cy="4578340"/>
          </a:xfrm>
          <a:noFill/>
        </p:spPr>
      </p:pic>
    </p:spTree>
    <p:extLst>
      <p:ext uri="{BB962C8B-B14F-4D97-AF65-F5344CB8AC3E}">
        <p14:creationId xmlns:p14="http://schemas.microsoft.com/office/powerpoint/2010/main" val="116784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05000"/>
            <a:ext cx="9650668" cy="2448943"/>
          </a:xfrm>
        </p:spPr>
        <p:txBody>
          <a:bodyPr anchor="ctr">
            <a:normAutofit/>
          </a:bodyPr>
          <a:lstStyle/>
          <a:p>
            <a:pPr lvl="0"/>
            <a:r>
              <a:rPr lang="en-US" sz="3200" i="1" dirty="0">
                <a:solidFill>
                  <a:srgbClr val="FFFFFF"/>
                </a:solidFill>
              </a:rPr>
              <a:t>A contractor is looking to open a Cafe in Toronto, one of the most densely populated areas in Canada. He has contacted me for advice on the suitable neighborhoods to open the Cafe.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1143000"/>
          </a:xfrm>
        </p:spPr>
        <p:txBody>
          <a:bodyPr>
            <a:normAutofit/>
          </a:bodyPr>
          <a:lstStyle/>
          <a:p>
            <a:r>
              <a:rPr lang="en-US" sz="4400" dirty="0">
                <a:solidFill>
                  <a:srgbClr val="FFFFFF"/>
                </a:solidFill>
              </a:rPr>
              <a:t>Introduction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05000"/>
            <a:ext cx="9650668" cy="2448943"/>
          </a:xfrm>
        </p:spPr>
        <p:txBody>
          <a:bodyPr anchor="ctr">
            <a:normAutofit fontScale="90000"/>
          </a:bodyPr>
          <a:lstStyle/>
          <a:p>
            <a:pPr lvl="0"/>
            <a:r>
              <a:rPr lang="en-US" sz="3200" i="1" dirty="0">
                <a:solidFill>
                  <a:srgbClr val="FFFFFF"/>
                </a:solidFill>
              </a:rPr>
              <a:t>In this case, we will utilize data science skills and the tools to use location data to explore Toronto neighborhoods, in order to help my contractor, and any other business owners who might be interested in starting their business in Toronto. the Cafe.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1143000"/>
          </a:xfrm>
        </p:spPr>
        <p:txBody>
          <a:bodyPr>
            <a:normAutofit/>
          </a:bodyPr>
          <a:lstStyle/>
          <a:p>
            <a:r>
              <a:rPr lang="en-US" sz="4400" dirty="0">
                <a:solidFill>
                  <a:srgbClr val="FFFFFF"/>
                </a:solidFill>
              </a:rPr>
              <a:t>AUDIENCE</a:t>
            </a:r>
          </a:p>
        </p:txBody>
      </p:sp>
    </p:spTree>
    <p:extLst>
      <p:ext uri="{BB962C8B-B14F-4D97-AF65-F5344CB8AC3E}">
        <p14:creationId xmlns:p14="http://schemas.microsoft.com/office/powerpoint/2010/main" val="191863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05000"/>
            <a:ext cx="9650668" cy="2448943"/>
          </a:xfrm>
        </p:spPr>
        <p:txBody>
          <a:bodyPr anchor="ctr">
            <a:normAutofit/>
          </a:bodyPr>
          <a:lstStyle/>
          <a:p>
            <a:pPr lvl="0"/>
            <a:r>
              <a:rPr lang="en-US" sz="3200" i="1" dirty="0">
                <a:solidFill>
                  <a:srgbClr val="FFFFFF"/>
                </a:solidFill>
              </a:rPr>
              <a:t>1. Wikipedia page of Toronto neighborhoods</a:t>
            </a:r>
            <a:br>
              <a:rPr lang="en-US" sz="3200" i="1" dirty="0">
                <a:solidFill>
                  <a:srgbClr val="FFFFFF"/>
                </a:solidFill>
              </a:rPr>
            </a:br>
            <a:br>
              <a:rPr lang="en-US" sz="3200" i="1" dirty="0">
                <a:solidFill>
                  <a:srgbClr val="FFFFFF"/>
                </a:solidFill>
              </a:rPr>
            </a:br>
            <a:r>
              <a:rPr lang="en-US" sz="3200" i="1" dirty="0">
                <a:solidFill>
                  <a:srgbClr val="FFFFFF"/>
                </a:solidFill>
              </a:rPr>
              <a:t>https://en.wikipedia.org/wiki/List_of_postal_codes_of_Canada:_M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920727"/>
          </a:xfrm>
        </p:spPr>
        <p:txBody>
          <a:bodyPr>
            <a:normAutofit/>
          </a:bodyPr>
          <a:lstStyle/>
          <a:p>
            <a:r>
              <a:rPr lang="en-US" sz="4400" dirty="0">
                <a:solidFill>
                  <a:srgbClr val="FFFFFF"/>
                </a:solidFill>
              </a:rPr>
              <a:t>Data section</a:t>
            </a:r>
          </a:p>
        </p:txBody>
      </p:sp>
    </p:spTree>
    <p:extLst>
      <p:ext uri="{BB962C8B-B14F-4D97-AF65-F5344CB8AC3E}">
        <p14:creationId xmlns:p14="http://schemas.microsoft.com/office/powerpoint/2010/main" val="286823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78702"/>
            <a:ext cx="9650668" cy="2375241"/>
          </a:xfrm>
        </p:spPr>
        <p:txBody>
          <a:bodyPr anchor="ctr">
            <a:normAutofit fontScale="90000"/>
          </a:bodyPr>
          <a:lstStyle/>
          <a:p>
            <a:pPr lvl="0"/>
            <a:r>
              <a:rPr lang="en-US" sz="2400" i="1" dirty="0">
                <a:solidFill>
                  <a:srgbClr val="FFFFFF"/>
                </a:solidFill>
              </a:rPr>
              <a:t>1. Wikipedia page of Toronto neighborhoods</a:t>
            </a:r>
            <a:br>
              <a:rPr lang="en-US" sz="2400" i="1" dirty="0">
                <a:solidFill>
                  <a:srgbClr val="FFFFFF"/>
                </a:solidFill>
              </a:rPr>
            </a:br>
            <a:r>
              <a:rPr lang="en-US" sz="2400" i="1" dirty="0">
                <a:solidFill>
                  <a:srgbClr val="FFFFFF"/>
                </a:solidFill>
                <a:hlinkClick r:id="rId2"/>
              </a:rPr>
              <a:t>https://en.wikipedia.org/wiki/List_of_postal_codes_of_Canada:_M</a:t>
            </a:r>
            <a:br>
              <a:rPr lang="en-US" sz="2400" i="1" dirty="0">
                <a:solidFill>
                  <a:srgbClr val="FFFFFF"/>
                </a:solidFill>
              </a:rPr>
            </a:br>
            <a:br>
              <a:rPr lang="en-US" sz="2400" i="1" dirty="0">
                <a:solidFill>
                  <a:srgbClr val="FFFFFF"/>
                </a:solidFill>
              </a:rPr>
            </a:br>
            <a:r>
              <a:rPr lang="en-US" sz="2400" i="1" dirty="0">
                <a:solidFill>
                  <a:srgbClr val="FFFFFF"/>
                </a:solidFill>
              </a:rPr>
              <a:t>2. Geospatial Coordinates csv file</a:t>
            </a:r>
            <a:br>
              <a:rPr lang="en-US" sz="2400" i="1" dirty="0">
                <a:solidFill>
                  <a:srgbClr val="FFFFFF"/>
                </a:solidFill>
              </a:rPr>
            </a:br>
            <a:r>
              <a:rPr lang="en-US" sz="2400" i="1" dirty="0">
                <a:solidFill>
                  <a:srgbClr val="FFFFFF"/>
                </a:solidFill>
                <a:hlinkClick r:id="rId3"/>
              </a:rPr>
              <a:t>http://cocl.us/Geospatial_data</a:t>
            </a:r>
            <a:br>
              <a:rPr lang="en-US" sz="2400" i="1" dirty="0">
                <a:solidFill>
                  <a:srgbClr val="FFFFFF"/>
                </a:solidFill>
              </a:rPr>
            </a:br>
            <a:br>
              <a:rPr lang="en-US" sz="2400" i="1" dirty="0">
                <a:solidFill>
                  <a:srgbClr val="FFFFFF"/>
                </a:solidFill>
              </a:rPr>
            </a:br>
            <a:r>
              <a:rPr lang="en-US" sz="2400" i="1" dirty="0">
                <a:solidFill>
                  <a:srgbClr val="FFFFFF"/>
                </a:solidFill>
              </a:rPr>
              <a:t>3. Foursquare API</a:t>
            </a:r>
            <a:br>
              <a:rPr lang="en-US" sz="2400" i="1" dirty="0">
                <a:solidFill>
                  <a:srgbClr val="FFFFFF"/>
                </a:solidFill>
              </a:rPr>
            </a:br>
            <a:r>
              <a:rPr lang="en-US" sz="2400" i="1" dirty="0">
                <a:solidFill>
                  <a:srgbClr val="FFFFFF"/>
                </a:solidFill>
                <a:hlinkClick r:id="rId4"/>
              </a:rPr>
              <a:t>https://api.foursquare.com</a:t>
            </a:r>
            <a:br>
              <a:rPr lang="en-US" sz="2400" i="1" dirty="0">
                <a:solidFill>
                  <a:srgbClr val="FFFFFF"/>
                </a:solidFill>
              </a:rPr>
            </a:b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920727"/>
          </a:xfrm>
        </p:spPr>
        <p:txBody>
          <a:bodyPr>
            <a:normAutofit/>
          </a:bodyPr>
          <a:lstStyle/>
          <a:p>
            <a:r>
              <a:rPr lang="en-US" sz="4400" dirty="0">
                <a:solidFill>
                  <a:srgbClr val="FFFFFF"/>
                </a:solidFill>
              </a:rPr>
              <a:t>Data section</a:t>
            </a:r>
          </a:p>
        </p:txBody>
      </p:sp>
    </p:spTree>
    <p:extLst>
      <p:ext uri="{BB962C8B-B14F-4D97-AF65-F5344CB8AC3E}">
        <p14:creationId xmlns:p14="http://schemas.microsoft.com/office/powerpoint/2010/main" val="40493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0649" y="1978702"/>
            <a:ext cx="9650668" cy="2375241"/>
          </a:xfrm>
        </p:spPr>
        <p:txBody>
          <a:bodyPr anchor="ctr">
            <a:normAutofit fontScale="90000"/>
          </a:bodyPr>
          <a:lstStyle/>
          <a:p>
            <a:pPr lvl="0"/>
            <a:r>
              <a:rPr lang="en-US" sz="2400" i="1" dirty="0">
                <a:solidFill>
                  <a:srgbClr val="FFFFFF"/>
                </a:solidFill>
              </a:rPr>
              <a:t>1. K-Means Clustering  </a:t>
            </a:r>
            <a:br>
              <a:rPr lang="en-US" sz="2400" i="1" dirty="0">
                <a:solidFill>
                  <a:srgbClr val="FFFFFF"/>
                </a:solidFill>
              </a:rPr>
            </a:br>
            <a:r>
              <a:rPr lang="en-US" sz="2400" i="1" dirty="0">
                <a:solidFill>
                  <a:srgbClr val="FFFFFF"/>
                </a:solidFill>
              </a:rPr>
              <a:t>In this project, we will use K-Means Clustering algorithm to cluster the neighborhoods.</a:t>
            </a:r>
            <a:br>
              <a:rPr lang="en-US" sz="2400" i="1" dirty="0">
                <a:solidFill>
                  <a:srgbClr val="FFFFFF"/>
                </a:solidFill>
              </a:rPr>
            </a:br>
            <a:br>
              <a:rPr lang="en-US" sz="2400" i="1" dirty="0">
                <a:solidFill>
                  <a:srgbClr val="FFFFFF"/>
                </a:solidFill>
              </a:rPr>
            </a:br>
            <a:r>
              <a:rPr lang="en-US" sz="2400" i="1" dirty="0">
                <a:solidFill>
                  <a:srgbClr val="FFFFFF"/>
                </a:solidFill>
              </a:rPr>
              <a:t>2. One Hot Encoding  </a:t>
            </a:r>
            <a:br>
              <a:rPr lang="en-US" sz="2400" i="1" dirty="0">
                <a:solidFill>
                  <a:srgbClr val="FFFFFF"/>
                </a:solidFill>
              </a:rPr>
            </a:br>
            <a:r>
              <a:rPr lang="en-US" sz="2400" i="1" dirty="0">
                <a:solidFill>
                  <a:srgbClr val="FFFFFF"/>
                </a:solidFill>
              </a:rPr>
              <a:t>In this project, we will do one hot encoding for getting dummies of the venue category.</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44052" y="518329"/>
            <a:ext cx="10058400" cy="920727"/>
          </a:xfrm>
        </p:spPr>
        <p:txBody>
          <a:bodyPr>
            <a:normAutofit/>
          </a:bodyPr>
          <a:lstStyle/>
          <a:p>
            <a:r>
              <a:rPr lang="en-US" sz="4400" dirty="0">
                <a:solidFill>
                  <a:srgbClr val="FFFFFF"/>
                </a:solidFill>
              </a:rPr>
              <a:t>Methodology Section</a:t>
            </a:r>
          </a:p>
        </p:txBody>
      </p:sp>
    </p:spTree>
    <p:extLst>
      <p:ext uri="{BB962C8B-B14F-4D97-AF65-F5344CB8AC3E}">
        <p14:creationId xmlns:p14="http://schemas.microsoft.com/office/powerpoint/2010/main" val="13777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09B3CFAA-24D2-4DE3-8909-574254939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754519"/>
            <a:ext cx="12191985" cy="3069311"/>
          </a:xfrm>
          <a:prstGeom prst="rect">
            <a:avLst/>
          </a:prstGeom>
          <a:noFill/>
        </p:spPr>
      </p:pic>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39177" y="4529540"/>
            <a:ext cx="10113645" cy="743682"/>
          </a:xfrm>
        </p:spPr>
        <p:txBody>
          <a:bodyPr anchor="b">
            <a:normAutofit/>
          </a:bodyPr>
          <a:lstStyle/>
          <a:p>
            <a:pPr lvl="0"/>
            <a:r>
              <a:rPr lang="en-US" sz="3200" i="1" dirty="0"/>
              <a:t>Create </a:t>
            </a:r>
            <a:r>
              <a:rPr lang="en-US" sz="3200" i="1" dirty="0" err="1"/>
              <a:t>Dataframe</a:t>
            </a:r>
            <a:endParaRPr lang="en-US" sz="3200" i="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1039558" y="5493881"/>
            <a:ext cx="10113264" cy="609600"/>
          </a:xfrm>
        </p:spPr>
        <p:txBody>
          <a:bodyPr>
            <a:noAutofit/>
          </a:bodyPr>
          <a:lstStyle/>
          <a:p>
            <a:r>
              <a:rPr lang="en-US" sz="2000" i="1" dirty="0"/>
              <a:t>Create data frame of the postal code of each neighborhood along with the borough name, neighborhood name, latitude and the longitude.</a:t>
            </a:r>
            <a:endParaRPr lang="en-US" sz="2000" dirty="0"/>
          </a:p>
        </p:txBody>
      </p:sp>
    </p:spTree>
    <p:extLst>
      <p:ext uri="{BB962C8B-B14F-4D97-AF65-F5344CB8AC3E}">
        <p14:creationId xmlns:p14="http://schemas.microsoft.com/office/powerpoint/2010/main" val="191967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2" y="2382012"/>
            <a:ext cx="3517567" cy="2093975"/>
          </a:xfrm>
        </p:spPr>
        <p:txBody>
          <a:bodyPr anchor="b">
            <a:normAutofit/>
          </a:bodyPr>
          <a:lstStyle/>
          <a:p>
            <a:pPr lvl="0"/>
            <a:r>
              <a:rPr lang="en-US" i="1" dirty="0">
                <a:latin typeface="+mn-lt"/>
              </a:rPr>
              <a:t>Use folium to produce a map for Toronto</a:t>
            </a:r>
          </a:p>
        </p:txBody>
      </p:sp>
      <p:pic>
        <p:nvPicPr>
          <p:cNvPr id="6" name="Picture 5" descr="Map&#10;&#10;Description automatically generated">
            <a:extLst>
              <a:ext uri="{FF2B5EF4-FFF2-40B4-BE49-F238E27FC236}">
                <a16:creationId xmlns:a16="http://schemas.microsoft.com/office/drawing/2014/main" id="{558D9FE5-558A-4229-ACED-6CD2C4E2B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827" y="977462"/>
            <a:ext cx="7367752" cy="4201377"/>
          </a:xfrm>
          <a:prstGeom prst="rect">
            <a:avLst/>
          </a:prstGeom>
          <a:noFill/>
        </p:spPr>
      </p:pic>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3" y="1173093"/>
            <a:ext cx="3517567" cy="3064505"/>
          </a:xfrm>
        </p:spPr>
        <p:txBody>
          <a:bodyPr>
            <a:normAutofit/>
          </a:bodyPr>
          <a:lstStyle/>
          <a:p>
            <a:r>
              <a:rPr lang="en-US" sz="4400" dirty="0"/>
              <a:t>Toronto </a:t>
            </a:r>
            <a:r>
              <a:rPr lang="en-US" sz="4400" dirty="0">
                <a:latin typeface="+mj-lt"/>
              </a:rPr>
              <a:t>Map</a:t>
            </a:r>
          </a:p>
        </p:txBody>
      </p:sp>
    </p:spTree>
    <p:extLst>
      <p:ext uri="{BB962C8B-B14F-4D97-AF65-F5344CB8AC3E}">
        <p14:creationId xmlns:p14="http://schemas.microsoft.com/office/powerpoint/2010/main" val="416331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39177" y="4529540"/>
            <a:ext cx="10113645" cy="743682"/>
          </a:xfrm>
        </p:spPr>
        <p:txBody>
          <a:bodyPr anchor="b">
            <a:normAutofit/>
          </a:bodyPr>
          <a:lstStyle/>
          <a:p>
            <a:pPr lvl="0"/>
            <a:r>
              <a:rPr lang="en-US" sz="3200" i="1" dirty="0"/>
              <a:t>Venues Nearby</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1039558" y="5493881"/>
            <a:ext cx="10113264" cy="609600"/>
          </a:xfrm>
        </p:spPr>
        <p:txBody>
          <a:bodyPr>
            <a:noAutofit/>
          </a:bodyPr>
          <a:lstStyle/>
          <a:p>
            <a:r>
              <a:rPr lang="en-US" sz="2000" i="1" dirty="0"/>
              <a:t>We will need to use the Foursquare location data and download all venues from all neighborhoods in Toronto.</a:t>
            </a:r>
            <a:endParaRPr lang="en-US" sz="2000" dirty="0"/>
          </a:p>
        </p:txBody>
      </p:sp>
      <p:pic>
        <p:nvPicPr>
          <p:cNvPr id="6" name="Picture 5" descr="Table&#10;&#10;Description automatically generated">
            <a:extLst>
              <a:ext uri="{FF2B5EF4-FFF2-40B4-BE49-F238E27FC236}">
                <a16:creationId xmlns:a16="http://schemas.microsoft.com/office/drawing/2014/main" id="{18D381D2-B386-48FE-A209-8FF35EB95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18" y="536937"/>
            <a:ext cx="11629362" cy="3992603"/>
          </a:xfrm>
          <a:prstGeom prst="rect">
            <a:avLst/>
          </a:prstGeom>
        </p:spPr>
      </p:pic>
    </p:spTree>
    <p:extLst>
      <p:ext uri="{BB962C8B-B14F-4D97-AF65-F5344CB8AC3E}">
        <p14:creationId xmlns:p14="http://schemas.microsoft.com/office/powerpoint/2010/main" val="389509669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{266A5AEC-3FB1-4D16-BC87-08D8CA2EE012}tf56160789_win32</Template>
  <TotalTime>34</TotalTime>
  <Words>440</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ibm-plex-sans</vt:lpstr>
      <vt:lpstr>Bookman Old Style</vt:lpstr>
      <vt:lpstr>Calibri</vt:lpstr>
      <vt:lpstr>Franklin Gothic Book</vt:lpstr>
      <vt:lpstr>1_RetrospectVTI</vt:lpstr>
      <vt:lpstr>The Battle of Neighborhoods - The Best Place for Cafe in Toronto</vt:lpstr>
      <vt:lpstr>A contractor is looking to open a Cafe in Toronto, one of the most densely populated areas in Canada. He has contacted me for advice on the suitable neighborhoods to open the Cafe.</vt:lpstr>
      <vt:lpstr>In this case, we will utilize data science skills and the tools to use location data to explore Toronto neighborhoods, in order to help my contractor, and any other business owners who might be interested in starting their business in Toronto. the Cafe.</vt:lpstr>
      <vt:lpstr>1. Wikipedia page of Toronto neighborhoods  https://en.wikipedia.org/wiki/List_of_postal_codes_of_Canada:_M</vt:lpstr>
      <vt:lpstr>1. Wikipedia page of Toronto neighborhoods https://en.wikipedia.org/wiki/List_of_postal_codes_of_Canada:_M  2. Geospatial Coordinates csv file http://cocl.us/Geospatial_data  3. Foursquare API https://api.foursquare.com </vt:lpstr>
      <vt:lpstr>1. K-Means Clustering   In this project, we will use K-Means Clustering algorithm to cluster the neighborhoods.  2. One Hot Encoding   In this project, we will do one hot encoding for getting dummies of the venue category.</vt:lpstr>
      <vt:lpstr>Create Dataframe</vt:lpstr>
      <vt:lpstr>Use folium to produce a map for Toronto</vt:lpstr>
      <vt:lpstr>Venues Nearby</vt:lpstr>
      <vt:lpstr>One Hot Encoding</vt:lpstr>
      <vt:lpstr>Cluster Neighborhoods</vt:lpstr>
      <vt:lpstr>Map Clusters</vt:lpstr>
      <vt:lpstr>According to the analysis, Rosedale in Cluster 1 will be the best place for my contractor to open his Cafe. As we built our K-Means dataset and list of neighborhoods with their most common venues, we discovered Cluster 1 provides comparatively less competition than Cluster 0, and closer distance to residentials than Cluster 2</vt:lpstr>
      <vt:lpstr>To conclude this project, we used Python libraries to handle JSON file, plotting graphs, and other exploratory data analysis. in order to help my contractor, and any other business owners who might be interested in starting their business in Toronto to find the best place for an upcoming Cafe.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The Best Place for Cafe in Toronto</dc:title>
  <dc:creator>family</dc:creator>
  <cp:lastModifiedBy>family</cp:lastModifiedBy>
  <cp:revision>5</cp:revision>
  <dcterms:created xsi:type="dcterms:W3CDTF">2021-02-26T06:07:24Z</dcterms:created>
  <dcterms:modified xsi:type="dcterms:W3CDTF">2021-02-26T06:42:19Z</dcterms:modified>
</cp:coreProperties>
</file>