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4" r:id="rId4"/>
    <p:sldId id="258" r:id="rId5"/>
    <p:sldId id="259" r:id="rId6"/>
    <p:sldId id="260" r:id="rId7"/>
    <p:sldId id="276" r:id="rId8"/>
    <p:sldId id="261" r:id="rId9"/>
    <p:sldId id="273" r:id="rId10"/>
    <p:sldId id="285" r:id="rId11"/>
    <p:sldId id="286" r:id="rId12"/>
    <p:sldId id="272" r:id="rId13"/>
    <p:sldId id="271" r:id="rId14"/>
    <p:sldId id="278" r:id="rId15"/>
    <p:sldId id="281" r:id="rId16"/>
    <p:sldId id="282" r:id="rId17"/>
    <p:sldId id="263" r:id="rId18"/>
    <p:sldId id="287" r:id="rId19"/>
    <p:sldId id="277" r:id="rId20"/>
    <p:sldId id="266" r:id="rId21"/>
    <p:sldId id="265" r:id="rId22"/>
    <p:sldId id="269" r:id="rId23"/>
    <p:sldId id="283" r:id="rId24"/>
    <p:sldId id="270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7DBB9-3301-47D8-97C9-DE3D4D98124A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7D40E-663B-4DF9-AEC4-54B6AE4B5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Removed ‘Subjective’ from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7D40E-663B-4DF9-AEC4-54B6AE4B56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</a:t>
            </a:r>
            <a:r>
              <a:rPr lang="en-US" baseline="0" dirty="0" smtClean="0"/>
              <a:t> this slide since we have confusion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7D40E-663B-4DF9-AEC4-54B6AE4B56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avita-ganesan.com/opinion%20mining%20tutorial" TargetMode="External"/><Relationship Id="rId2" Type="http://schemas.openxmlformats.org/officeDocument/2006/relationships/hyperlink" Target="http://kavita-ganesan.com/opinions-summarization-surve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ordnet.princeton.edu/wordnet/download/" TargetMode="External"/><Relationship Id="rId4" Type="http://schemas.openxmlformats.org/officeDocument/2006/relationships/hyperlink" Target="http://sentiwordnet.isti.cnr.it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1"/>
            <a:ext cx="7924800" cy="388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OPINION MINING:   	CUSTOMER 	REVIEWS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	CSC 869 Data Mining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72440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Harsh </a:t>
            </a:r>
            <a:r>
              <a:rPr lang="en-US" dirty="0" err="1" smtClean="0"/>
              <a:t>Vardhan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endParaRPr lang="en-US" dirty="0" smtClean="0"/>
          </a:p>
          <a:p>
            <a:r>
              <a:rPr lang="en-US" dirty="0" err="1" smtClean="0"/>
              <a:t>Nilaykumar</a:t>
            </a:r>
            <a:r>
              <a:rPr lang="en-US" dirty="0" smtClean="0"/>
              <a:t> Patel</a:t>
            </a:r>
          </a:p>
          <a:p>
            <a:r>
              <a:rPr lang="en-US" dirty="0" err="1" smtClean="0"/>
              <a:t>Meenal</a:t>
            </a:r>
            <a:r>
              <a:rPr lang="en-US" dirty="0" smtClean="0"/>
              <a:t> </a:t>
            </a:r>
            <a:r>
              <a:rPr lang="en-US" dirty="0" err="1" smtClean="0"/>
              <a:t>Honap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Naïve Bayesian Classifier Implementation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Preprocessing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Tag each word in the sentences using POS Tagger.</a:t>
            </a:r>
            <a:r>
              <a:rPr lang="en-US" sz="1800" b="1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Collect Adjectives,  Adverbs, Context Shifters and Negation words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Attach the gold standard label.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Divide the data into training set and test set.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Naïve </a:t>
            </a:r>
            <a:r>
              <a:rPr lang="en-US" sz="2400" dirty="0" err="1" smtClean="0"/>
              <a:t>Bayes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From test set, compare each attribute with corresponding attributes in training set.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Check the corresponding label.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Keep the count of corresponding labels to count probability.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Finally multiply the probabilities for each classifier and label the test set </a:t>
            </a:r>
            <a:r>
              <a:rPr lang="en-US" sz="1800" dirty="0" err="1" smtClean="0"/>
              <a:t>tuple</a:t>
            </a:r>
            <a:r>
              <a:rPr lang="en-US" sz="1800" dirty="0" smtClean="0"/>
              <a:t> with highest probability classifier.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K-fold Cross Validation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Repeat the above process for ‘k=10’.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Randomize the </a:t>
            </a:r>
            <a:r>
              <a:rPr lang="en-US" sz="1800" dirty="0" err="1" smtClean="0"/>
              <a:t>tuple</a:t>
            </a:r>
            <a:r>
              <a:rPr lang="en-US" sz="1800" dirty="0" smtClean="0"/>
              <a:t> positions in data set each time to choose new training and test set </a:t>
            </a:r>
            <a:r>
              <a:rPr lang="en-US" sz="1800" dirty="0" err="1" smtClean="0"/>
              <a:t>tuples</a:t>
            </a:r>
            <a:r>
              <a:rPr lang="en-US" sz="1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Accuracy is measured over these k iterations to get the final results.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429000"/>
            <a:ext cx="50863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Polarity Algorithm </a:t>
            </a:r>
            <a:r>
              <a:rPr lang="en-US" sz="1800" dirty="0" smtClean="0"/>
              <a:t>[6]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Tag each word in the sentences using POS Tagger.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Collect Noun, Noun Phrases,  Adverbs and Adjectives</a:t>
            </a:r>
          </a:p>
          <a:p>
            <a:r>
              <a:rPr lang="en-US" dirty="0" smtClean="0"/>
              <a:t>Nouns - Product features.  Compare with general inquirer noun set (finding features).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If feature word is found, extract adjective from position (X+5 to X-5) and consider it as opinion word.</a:t>
            </a:r>
          </a:p>
          <a:p>
            <a:r>
              <a:rPr lang="en-US" dirty="0" smtClean="0"/>
              <a:t>Now calculate its word semantic orientation by assigning semantic weight to it. 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If there are Negative words in N+3 and N-3, reverse its polarity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Find Context Shifter words in the sentences and calculate its weight (But, expect, however, only, although, though, while, whereas)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Contradictory nature contact shifter (Although, Despite, While)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Mobilizing or modal contact shifter (Would, Should)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Pre-Supposition contact shifter (Miss, forget, refused, assumed,  hard, harder, les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Checks the modifier word in the sentence e.g. Slightly, Somewhat, Pretty, Really, Very, Extremely, (the) most, if find the word then recalculate the polarity referring the </a:t>
            </a:r>
            <a:r>
              <a:rPr lang="en-US" dirty="0" err="1" smtClean="0"/>
              <a:t>weightage</a:t>
            </a:r>
            <a:r>
              <a:rPr lang="en-US" dirty="0" smtClean="0"/>
              <a:t> dictionary.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Summarization…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828801"/>
            <a:ext cx="4114799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Customer reviews on the web can be in hundreds or thousands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Difficult for customer – cannot read all the reviews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Difficult for manufacturer – cannot keep a track of all reviews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Manufacturer produces many products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</a:t>
            </a:r>
            <a:r>
              <a:rPr lang="en-US" dirty="0" smtClean="0"/>
              <a:t>ummarization solves the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Product Summarization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Compute a count to show the number of positive and negative sentences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Feature Based Summarization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 every feature, compute a count to show number of positive and negative sentences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E.g.: Feature : battery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Total Positive : 12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Total Negative : 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Conclusion: Battery is good.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Chart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447800"/>
            <a:ext cx="74580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Detection and Confusion Matrix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38312"/>
            <a:ext cx="57150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Table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2133600"/>
            <a:ext cx="578961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Project Topic &amp; Problem Description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Introduction to Opinion Mining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Requirements and Specification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KDD process.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Preprocessing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Warehousing and finding task relevant data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Mining Algorithms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Summarization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Limitations and shortcomings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Individual Contribution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Conclusion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Limitation of Check Polarity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Modifiers of certain Nouns Curtains nouns like (A(little)bit of (a), A few, Minor, Some, A </a:t>
            </a:r>
            <a:r>
              <a:rPr lang="en-US" dirty="0" err="1" smtClean="0"/>
              <a:t>lot,Deep</a:t>
            </a:r>
            <a:r>
              <a:rPr lang="en-US" dirty="0" smtClean="0"/>
              <a:t>, Great, A ton of) effect the sentence polarity, so recalculate the polarity if such type of word occur.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Cannot detect certain kind of reviews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Eg</a:t>
            </a:r>
            <a:r>
              <a:rPr lang="en-US" dirty="0" smtClean="0"/>
              <a:t>: For a movie review: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	Go and find out for yourself!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Algorithm cannot detect whether the above review is positive or negative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 smtClean="0"/>
              <a:t>Common Tasks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Literature Survey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Manual Feature Selection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Setting Gold Standards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Inter Annotator Agreement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Evaluation and Error Detection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Documentation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Harsh </a:t>
            </a:r>
            <a:r>
              <a:rPr lang="en-US" sz="1400" dirty="0" err="1" smtClean="0"/>
              <a:t>Vardhan</a:t>
            </a:r>
            <a:r>
              <a:rPr lang="en-US" sz="1400" dirty="0" smtClean="0"/>
              <a:t> </a:t>
            </a:r>
            <a:r>
              <a:rPr lang="en-US" sz="1400" dirty="0" err="1" smtClean="0"/>
              <a:t>Shrivastava</a:t>
            </a:r>
            <a:endParaRPr lang="en-US" sz="1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Data Preprocessing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POS Tagging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Synonyms 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err="1" smtClean="0"/>
              <a:t>Nilaykumar</a:t>
            </a:r>
            <a:r>
              <a:rPr lang="en-US" sz="1400" dirty="0" smtClean="0"/>
              <a:t> Patel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Data Mining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Design of Algorithms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Implementation of Check Polarity Algorithm and Naïve Bayesian Classifier	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err="1" smtClean="0"/>
              <a:t>Meenal</a:t>
            </a:r>
            <a:r>
              <a:rPr lang="en-US" sz="1400" dirty="0" smtClean="0"/>
              <a:t> </a:t>
            </a:r>
            <a:r>
              <a:rPr lang="en-US" sz="1400" dirty="0" err="1" smtClean="0"/>
              <a:t>Honap</a:t>
            </a:r>
            <a:endParaRPr lang="en-US" sz="1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400" dirty="0" smtClean="0"/>
              <a:t>Data </a:t>
            </a:r>
            <a:r>
              <a:rPr lang="en-US" sz="1400" dirty="0" err="1" smtClean="0"/>
              <a:t>Postprocessing</a:t>
            </a:r>
            <a:endParaRPr lang="en-US" sz="1400" dirty="0" smtClean="0"/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Design of Algorithm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Feature Summarization</a:t>
            </a:r>
          </a:p>
          <a:p>
            <a:pPr lvl="1"/>
            <a:endParaRPr lang="en-US" sz="1050" dirty="0" smtClean="0"/>
          </a:p>
          <a:p>
            <a:pPr lvl="2"/>
            <a:endParaRPr lang="en-US" sz="1000" dirty="0" smtClean="0"/>
          </a:p>
          <a:p>
            <a:pPr lvl="1"/>
            <a:endParaRPr lang="en-US" sz="1050" dirty="0" smtClean="0"/>
          </a:p>
          <a:p>
            <a:pPr>
              <a:buNone/>
            </a:pPr>
            <a:r>
              <a:rPr lang="en-US" sz="1100" dirty="0" smtClean="0"/>
              <a:t>		</a:t>
            </a:r>
          </a:p>
          <a:p>
            <a:pPr lvl="1"/>
            <a:endParaRPr lang="en-US" sz="1050" dirty="0" smtClean="0"/>
          </a:p>
          <a:p>
            <a:pPr lvl="1">
              <a:buNone/>
            </a:pP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proposed a technique for mining and summarizing reviews based on NLP and Data mining techniques.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Results indicate that our approach is promising.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Accuracy can be improved by determining strength of opinions.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“New Words” pose a challenge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Ganeshan</a:t>
            </a:r>
            <a:r>
              <a:rPr lang="en-US" dirty="0" smtClean="0"/>
              <a:t>, </a:t>
            </a:r>
            <a:r>
              <a:rPr lang="en-US" dirty="0" err="1" smtClean="0"/>
              <a:t>ChengXiang</a:t>
            </a:r>
            <a:r>
              <a:rPr lang="en-US" dirty="0" smtClean="0"/>
              <a:t> </a:t>
            </a:r>
            <a:r>
              <a:rPr lang="en-US" dirty="0" err="1" smtClean="0"/>
              <a:t>Zhai</a:t>
            </a:r>
            <a:r>
              <a:rPr lang="en-US" dirty="0" smtClean="0"/>
              <a:t> and </a:t>
            </a:r>
            <a:r>
              <a:rPr lang="en-US" dirty="0" err="1" smtClean="0"/>
              <a:t>Jiawei</a:t>
            </a:r>
            <a:r>
              <a:rPr lang="en-US" dirty="0" smtClean="0"/>
              <a:t> Han.”</a:t>
            </a:r>
            <a:r>
              <a:rPr lang="en-US" dirty="0" err="1" smtClean="0"/>
              <a:t>Opinosis</a:t>
            </a:r>
            <a:r>
              <a:rPr lang="en-US" dirty="0" smtClean="0"/>
              <a:t> : A Graph- Based Approach to Abstractive Summarization of Highly Redundant Opinions”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Kim, H. D., K. A. </a:t>
            </a:r>
            <a:r>
              <a:rPr lang="en-US" dirty="0" err="1" smtClean="0"/>
              <a:t>Ganesan</a:t>
            </a:r>
            <a:r>
              <a:rPr lang="en-US" dirty="0" smtClean="0"/>
              <a:t>, P. </a:t>
            </a:r>
            <a:r>
              <a:rPr lang="en-US" dirty="0" err="1" smtClean="0"/>
              <a:t>Sondhi</a:t>
            </a:r>
            <a:r>
              <a:rPr lang="en-US" dirty="0" smtClean="0"/>
              <a:t>, and C. X. </a:t>
            </a:r>
            <a:r>
              <a:rPr lang="en-US" dirty="0" err="1" smtClean="0"/>
              <a:t>Zhai</a:t>
            </a:r>
            <a:r>
              <a:rPr lang="en-US" dirty="0" smtClean="0"/>
              <a:t>,</a:t>
            </a:r>
            <a:r>
              <a:rPr lang="en-US" dirty="0" smtClean="0">
                <a:hlinkClick r:id="rId2"/>
              </a:rPr>
              <a:t> </a:t>
            </a:r>
            <a:r>
              <a:rPr lang="en-US" i="1" dirty="0" smtClean="0">
                <a:hlinkClick r:id="rId2"/>
              </a:rPr>
              <a:t>A Comprehensive Survey Of Opinion Summarization</a:t>
            </a:r>
            <a:r>
              <a:rPr lang="en-US" i="1" dirty="0" smtClean="0"/>
              <a:t>, </a:t>
            </a:r>
            <a:r>
              <a:rPr lang="en-US" dirty="0" smtClean="0"/>
              <a:t>: University of Illinois at Urbana-Champaign, 2010.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dirty="0" err="1" smtClean="0"/>
              <a:t>Ganesan</a:t>
            </a:r>
            <a:r>
              <a:rPr lang="en-US" dirty="0" smtClean="0"/>
              <a:t>, K. A., and H. D. Kim,</a:t>
            </a:r>
            <a:r>
              <a:rPr lang="en-US" dirty="0" smtClean="0">
                <a:hlinkClick r:id="rId3"/>
              </a:rPr>
              <a:t> </a:t>
            </a:r>
            <a:r>
              <a:rPr lang="en-US" i="1" dirty="0" smtClean="0">
                <a:hlinkClick r:id="rId3"/>
              </a:rPr>
              <a:t>Opinion Mining - A Short Tutorial (Talk)</a:t>
            </a:r>
            <a:r>
              <a:rPr lang="en-US" i="1" dirty="0" smtClean="0"/>
              <a:t>, </a:t>
            </a:r>
            <a:r>
              <a:rPr lang="en-US" dirty="0" smtClean="0"/>
              <a:t>, University of Illinois at Urbana Champaign, 2008.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[</a:t>
            </a:r>
            <a:r>
              <a:rPr lang="en-US" dirty="0" smtClean="0"/>
              <a:t>4] Bing Liu, “Sentiment Analysis: A Multi-Faceted Problem” To appear in IEEE Intelligent Systems, 2010.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[5] </a:t>
            </a:r>
            <a:r>
              <a:rPr lang="en-US" dirty="0" err="1" smtClean="0"/>
              <a:t>SentiWord</a:t>
            </a:r>
            <a:r>
              <a:rPr lang="en-US" smtClean="0"/>
              <a:t>,  </a:t>
            </a:r>
            <a:r>
              <a:rPr lang="en-US" dirty="0" smtClean="0">
                <a:hlinkClick r:id="rId4"/>
              </a:rPr>
              <a:t>http://sentiwordnet.isti.cnr.it/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[6] Aurangzeb Khan,  </a:t>
            </a:r>
            <a:r>
              <a:rPr lang="en-US" dirty="0" err="1" smtClean="0"/>
              <a:t>Bharum</a:t>
            </a:r>
            <a:r>
              <a:rPr lang="en-US" dirty="0" smtClean="0"/>
              <a:t> </a:t>
            </a:r>
            <a:r>
              <a:rPr lang="en-US" dirty="0" err="1" smtClean="0"/>
              <a:t>Baharudin</a:t>
            </a:r>
            <a:r>
              <a:rPr lang="en-US" dirty="0" smtClean="0"/>
              <a:t>, </a:t>
            </a:r>
            <a:r>
              <a:rPr lang="en-US" dirty="0" err="1" smtClean="0"/>
              <a:t>Khairullah</a:t>
            </a:r>
            <a:r>
              <a:rPr lang="en-US" dirty="0" smtClean="0"/>
              <a:t> Khan, </a:t>
            </a:r>
            <a:r>
              <a:rPr lang="en-US" sz="3100" dirty="0" smtClean="0"/>
              <a:t>“Sentence Based Sentiment Classification from Online Customer Reviews”, 2010</a:t>
            </a:r>
            <a:r>
              <a:rPr lang="en-US" sz="3100" dirty="0" smtClean="0"/>
              <a:t>.</a:t>
            </a:r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r>
              <a:rPr lang="en-US" sz="3100" dirty="0" smtClean="0"/>
              <a:t>[7] </a:t>
            </a:r>
            <a:r>
              <a:rPr lang="en-US" sz="3100" dirty="0" err="1" smtClean="0"/>
              <a:t>WordNet</a:t>
            </a:r>
            <a:r>
              <a:rPr lang="en-US" sz="3100" dirty="0" smtClean="0"/>
              <a:t>,  </a:t>
            </a:r>
            <a:r>
              <a:rPr lang="en-US" dirty="0" smtClean="0">
                <a:hlinkClick r:id="rId5"/>
              </a:rPr>
              <a:t>http://wordnet.princeton.edu/wordnet/download/</a:t>
            </a:r>
            <a:endParaRPr lang="en-US" dirty="0" smtClean="0">
              <a:hlinkClick r:id="rId4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Suggestions…</a:t>
            </a:r>
            <a:endParaRPr lang="en-US" dirty="0"/>
          </a:p>
        </p:txBody>
      </p:sp>
      <p:pic>
        <p:nvPicPr>
          <p:cNvPr id="4" name="Picture 2" descr="http://school.discoveryeducation.com/clipart/images/question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0261" y="1447800"/>
            <a:ext cx="2289028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blog.doostang.com/wp-content/uploads/2009/10/thank-yo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3704" y="457200"/>
            <a:ext cx="7222142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Topic and Problem Description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Text Data: Customer Reviews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Tasks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Opinion mining:  Positive , Negative or Neutral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Classification: Naïve </a:t>
            </a:r>
            <a:r>
              <a:rPr lang="en-US" dirty="0" err="1" smtClean="0"/>
              <a:t>Bayes</a:t>
            </a:r>
            <a:r>
              <a:rPr lang="en-US" dirty="0" smtClean="0"/>
              <a:t>, Check Polarity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Summarization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Contain sentences extracted from user reviews on 51 different topics.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We focused on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 Garmin GPS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Amazon Kindle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 Hotel near SFO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Opinosis</a:t>
            </a:r>
            <a:r>
              <a:rPr lang="en-US" dirty="0" smtClean="0"/>
              <a:t> Opinion ⁄ Review Data Set  </a:t>
            </a:r>
          </a:p>
          <a:p>
            <a:pPr>
              <a:buNone/>
            </a:pPr>
            <a:r>
              <a:rPr lang="en-US" sz="1700" dirty="0" smtClean="0">
                <a:hlinkClick r:id="rId2"/>
              </a:rPr>
              <a:t>http://archive.ics.uci.edu/ml/datasets/Opinosis+Opinion+%26frasl%3B+Review </a:t>
            </a:r>
            <a:endParaRPr lang="en-US" sz="1700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Opinion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Opinions are expressions that describes people’s sentiments towards an entity.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People usually rely on peer reviews than product specification.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Organizations depend on surveys, opinion polls for their product reviews.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Availability and easy access of internet facilitates online posting of opinions and reviews.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 and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Feature Selection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POS tagging – use of POS tagger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Classify 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Naïve Bayesian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Check Polarity Algorithm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Summarization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Evaluation and Error detection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Process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6942137" cy="459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1600" y="2057400"/>
            <a:ext cx="5086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Manual Feature Selection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E.g</a:t>
            </a:r>
            <a:r>
              <a:rPr lang="en-US" dirty="0" smtClean="0"/>
              <a:t> Battery is good.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Feature : battery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POS Tagging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Using Stanford Parser.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E.g</a:t>
            </a:r>
            <a:r>
              <a:rPr lang="en-US" dirty="0" smtClean="0"/>
              <a:t>  Battery is good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Battery/NNP is/VBZ good/JJ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Mining…..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61722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485</TotalTime>
  <Words>923</Words>
  <Application>Microsoft Office PowerPoint</Application>
  <PresentationFormat>On-screen Show (4:3)</PresentationFormat>
  <Paragraphs>171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 OPINION MINING:    CUSTOMER  REVIEWS  CSC 869 Data Mining  </vt:lpstr>
      <vt:lpstr>Outline</vt:lpstr>
      <vt:lpstr>Project Topic and Problem Description</vt:lpstr>
      <vt:lpstr>Introduction to Opinion Mining</vt:lpstr>
      <vt:lpstr>Project Requirement and Specs</vt:lpstr>
      <vt:lpstr>KDD Process</vt:lpstr>
      <vt:lpstr>Data Preprocessing</vt:lpstr>
      <vt:lpstr>Data Preprocessing…</vt:lpstr>
      <vt:lpstr>Data Mining…..</vt:lpstr>
      <vt:lpstr>Naïve Bayesian Classifier Implementation</vt:lpstr>
      <vt:lpstr>Continued..</vt:lpstr>
      <vt:lpstr>Check Polarity Algorithm [6]</vt:lpstr>
      <vt:lpstr>Continued…</vt:lpstr>
      <vt:lpstr>Summarization…</vt:lpstr>
      <vt:lpstr>Summarization</vt:lpstr>
      <vt:lpstr>Summarization</vt:lpstr>
      <vt:lpstr>Summarization Chart</vt:lpstr>
      <vt:lpstr>Error Detection and Confusion Matrix</vt:lpstr>
      <vt:lpstr>Accuracy Table</vt:lpstr>
      <vt:lpstr>Limitations and shortcomings</vt:lpstr>
      <vt:lpstr>Individual Contributions</vt:lpstr>
      <vt:lpstr>Conclusion</vt:lpstr>
      <vt:lpstr>References</vt:lpstr>
      <vt:lpstr>Questions and Suggestions…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OPINION MINING:    CUSTOMER  REVIEWS  CSC 869 Data Mining  </dc:title>
  <dc:creator>Harsh</dc:creator>
  <cp:lastModifiedBy>Nilay</cp:lastModifiedBy>
  <cp:revision>79</cp:revision>
  <dcterms:created xsi:type="dcterms:W3CDTF">2006-08-16T00:00:00Z</dcterms:created>
  <dcterms:modified xsi:type="dcterms:W3CDTF">2011-05-19T07:51:38Z</dcterms:modified>
</cp:coreProperties>
</file>