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34"/>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6" r:id="rId31"/>
    <p:sldId id="287" r:id="rId32"/>
    <p:sldId id="288"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70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9EE40A-A39F-4D43-9280-93112EE7E956}" type="datetimeFigureOut">
              <a:rPr lang="zh-CN" altLang="en-US" smtClean="0"/>
              <a:t>2020/8/9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3B1E56-434A-4D70-93EB-40E1E7700FA2}" type="slidenum">
              <a:rPr lang="zh-CN" altLang="en-US" smtClean="0"/>
              <a:t>‹#›</a:t>
            </a:fld>
            <a:endParaRPr lang="zh-CN" altLang="en-US"/>
          </a:p>
        </p:txBody>
      </p:sp>
    </p:spTree>
    <p:extLst>
      <p:ext uri="{BB962C8B-B14F-4D97-AF65-F5344CB8AC3E}">
        <p14:creationId xmlns:p14="http://schemas.microsoft.com/office/powerpoint/2010/main" val="814864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6DBAEC1B-2AD5-48EF-B79D-592BF530F77A}"/>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39938" name="Rectangle 3">
            <a:extLst>
              <a:ext uri="{FF2B5EF4-FFF2-40B4-BE49-F238E27FC236}">
                <a16:creationId xmlns:a16="http://schemas.microsoft.com/office/drawing/2014/main" id="{B5BD7FE8-F280-4FFA-9445-EE87C702CC52}"/>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latin typeface="Arial" panose="020B0604020202020204" pitchFamily="34" charset="0"/>
            </a:endParaRPr>
          </a:p>
        </p:txBody>
      </p:sp>
    </p:spTree>
    <p:extLst>
      <p:ext uri="{BB962C8B-B14F-4D97-AF65-F5344CB8AC3E}">
        <p14:creationId xmlns:p14="http://schemas.microsoft.com/office/powerpoint/2010/main" val="2683402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B312408-2D21-4626-90E1-7A727EF1182D}" type="datetimeFigureOut">
              <a:rPr lang="zh-CN" altLang="en-US" smtClean="0"/>
              <a:t>2020/8/9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87349F-5A75-42E4-B10E-7C60F4C5CBE9}" type="slidenum">
              <a:rPr lang="zh-CN" altLang="en-US" smtClean="0"/>
              <a:t>‹#›</a:t>
            </a:fld>
            <a:endParaRPr lang="zh-CN" altLang="en-US"/>
          </a:p>
        </p:txBody>
      </p:sp>
    </p:spTree>
    <p:extLst>
      <p:ext uri="{BB962C8B-B14F-4D97-AF65-F5344CB8AC3E}">
        <p14:creationId xmlns:p14="http://schemas.microsoft.com/office/powerpoint/2010/main" val="1769102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B312408-2D21-4626-90E1-7A727EF1182D}" type="datetimeFigureOut">
              <a:rPr lang="zh-CN" altLang="en-US" smtClean="0"/>
              <a:t>2020/8/9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87349F-5A75-42E4-B10E-7C60F4C5CBE9}" type="slidenum">
              <a:rPr lang="zh-CN" altLang="en-US" smtClean="0"/>
              <a:t>‹#›</a:t>
            </a:fld>
            <a:endParaRPr lang="zh-CN" altLang="en-US"/>
          </a:p>
        </p:txBody>
      </p:sp>
    </p:spTree>
    <p:extLst>
      <p:ext uri="{BB962C8B-B14F-4D97-AF65-F5344CB8AC3E}">
        <p14:creationId xmlns:p14="http://schemas.microsoft.com/office/powerpoint/2010/main" val="2870715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B312408-2D21-4626-90E1-7A727EF1182D}" type="datetimeFigureOut">
              <a:rPr lang="zh-CN" altLang="en-US" smtClean="0"/>
              <a:t>2020/8/9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87349F-5A75-42E4-B10E-7C60F4C5CBE9}" type="slidenum">
              <a:rPr lang="zh-CN" altLang="en-US" smtClean="0"/>
              <a:t>‹#›</a:t>
            </a:fld>
            <a:endParaRPr lang="zh-CN" altLang="en-US"/>
          </a:p>
        </p:txBody>
      </p:sp>
    </p:spTree>
    <p:extLst>
      <p:ext uri="{BB962C8B-B14F-4D97-AF65-F5344CB8AC3E}">
        <p14:creationId xmlns:p14="http://schemas.microsoft.com/office/powerpoint/2010/main" val="1205029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D988FA9-2E2D-4AB0-A235-FBD36981BD92}"/>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a:defRPr/>
            </a:pPr>
            <a:endParaRPr lang="zh-CN" altLang="en-US" sz="950" dirty="0">
              <a:solidFill>
                <a:schemeClr val="bg1"/>
              </a:solidFill>
              <a:latin typeface="Calibri"/>
              <a:ea typeface="宋体"/>
              <a:cs typeface="宋体" charset="0"/>
            </a:endParaRPr>
          </a:p>
        </p:txBody>
      </p:sp>
      <p:pic>
        <p:nvPicPr>
          <p:cNvPr id="4" name="图片 3">
            <a:extLst>
              <a:ext uri="{FF2B5EF4-FFF2-40B4-BE49-F238E27FC236}">
                <a16:creationId xmlns:a16="http://schemas.microsoft.com/office/drawing/2014/main" id="{061F578E-A0F4-4755-A6A7-115875A341D0}"/>
              </a:ext>
            </a:extLst>
          </p:cNvPr>
          <p:cNvPicPr>
            <a:picLocks noChangeAspect="1"/>
          </p:cNvPicPr>
          <p:nvPr/>
        </p:nvPicPr>
        <p:blipFill>
          <a:blip r:embed="rId2" cstate="print"/>
          <a:stretch>
            <a:fillRect/>
          </a:stretch>
        </p:blipFill>
        <p:spPr>
          <a:xfrm>
            <a:off x="202394" y="2246810"/>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15">
            <a:extLst>
              <a:ext uri="{FF2B5EF4-FFF2-40B4-BE49-F238E27FC236}">
                <a16:creationId xmlns:a16="http://schemas.microsoft.com/office/drawing/2014/main" id="{14DE7C3C-08F8-4805-B884-863CB3939F46}"/>
              </a:ext>
            </a:extLst>
          </p:cNvPr>
          <p:cNvSpPr txBox="1">
            <a:spLocks noChangeArrowheads="1"/>
          </p:cNvSpPr>
          <p:nvPr/>
        </p:nvSpPr>
        <p:spPr bwMode="auto">
          <a:xfrm>
            <a:off x="8152606" y="374650"/>
            <a:ext cx="2100263" cy="368300"/>
          </a:xfrm>
          <a:prstGeom prst="rect">
            <a:avLst/>
          </a:prstGeom>
          <a:noFill/>
          <a:ln>
            <a:noFill/>
          </a:ln>
        </p:spPr>
        <p:txBody>
          <a:bodyPr lIns="91343" tIns="45674" rIns="91343" bIns="45674">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defRPr/>
            </a:pPr>
            <a:r>
              <a:rPr lang="zh-CN" altLang="en-US" b="1" dirty="0">
                <a:solidFill>
                  <a:srgbClr val="064BB2"/>
                </a:solidFill>
                <a:latin typeface="仿宋" pitchFamily="49" charset="-122"/>
                <a:ea typeface="仿宋" pitchFamily="49" charset="-122"/>
              </a:rPr>
              <a:t>大数据，成就未来</a:t>
            </a:r>
          </a:p>
        </p:txBody>
      </p:sp>
      <p:cxnSp>
        <p:nvCxnSpPr>
          <p:cNvPr id="6" name="直接连接符 5">
            <a:extLst>
              <a:ext uri="{FF2B5EF4-FFF2-40B4-BE49-F238E27FC236}">
                <a16:creationId xmlns:a16="http://schemas.microsoft.com/office/drawing/2014/main" id="{4D89E693-4DE9-4218-90A4-CE67D9FEAE72}"/>
              </a:ext>
            </a:extLst>
          </p:cNvPr>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2CBBD949-2A94-4996-BA8B-4187D4E76527}"/>
              </a:ext>
            </a:extLst>
          </p:cNvPr>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itchFamily="18" charset="0"/>
              </a:defRPr>
            </a:lvl1pPr>
          </a:lstStyle>
          <a:p>
            <a:r>
              <a:rPr lang="zh-CN" altLang="en-US" noProof="1"/>
              <a:t>单击此处编辑母版标题样式</a:t>
            </a:r>
          </a:p>
        </p:txBody>
      </p:sp>
      <p:sp>
        <p:nvSpPr>
          <p:cNvPr id="9" name="日期占位符 1">
            <a:extLst>
              <a:ext uri="{FF2B5EF4-FFF2-40B4-BE49-F238E27FC236}">
                <a16:creationId xmlns:a16="http://schemas.microsoft.com/office/drawing/2014/main" id="{A8B955FF-0328-444B-A955-07F9EAF2D019}"/>
              </a:ext>
            </a:extLst>
          </p:cNvPr>
          <p:cNvSpPr>
            <a:spLocks noGrp="1"/>
          </p:cNvSpPr>
          <p:nvPr>
            <p:ph type="dt" sz="half" idx="10"/>
          </p:nvPr>
        </p:nvSpPr>
        <p:spPr/>
        <p:txBody>
          <a:bodyPr/>
          <a:lstStyle>
            <a:lvl1pPr>
              <a:defRPr/>
            </a:lvl1pPr>
          </a:lstStyle>
          <a:p>
            <a:pPr>
              <a:defRPr/>
            </a:pPr>
            <a:fld id="{EFD99B62-7413-4FB4-9C1A-A0ED94A8AA58}" type="datetimeFigureOut">
              <a:rPr lang="zh-CN" altLang="en-US"/>
              <a:pPr>
                <a:defRPr/>
              </a:pPr>
              <a:t>2020/8/9</a:t>
            </a:fld>
            <a:endParaRPr lang="zh-CN" altLang="en-US"/>
          </a:p>
        </p:txBody>
      </p:sp>
      <p:sp>
        <p:nvSpPr>
          <p:cNvPr id="10" name="页脚占位符 2">
            <a:extLst>
              <a:ext uri="{FF2B5EF4-FFF2-40B4-BE49-F238E27FC236}">
                <a16:creationId xmlns:a16="http://schemas.microsoft.com/office/drawing/2014/main" id="{7A08F8AE-EBF9-468B-B7DA-6C4177987749}"/>
              </a:ext>
            </a:extLst>
          </p:cNvPr>
          <p:cNvSpPr>
            <a:spLocks noGrp="1"/>
          </p:cNvSpPr>
          <p:nvPr>
            <p:ph type="ftr" sz="quarter" idx="11"/>
          </p:nvPr>
        </p:nvSpPr>
        <p:spPr/>
        <p:txBody>
          <a:bodyPr/>
          <a:lstStyle>
            <a:lvl1pPr>
              <a:defRPr/>
            </a:lvl1pPr>
          </a:lstStyle>
          <a:p>
            <a:pPr>
              <a:defRPr/>
            </a:pPr>
            <a:endParaRPr lang="zh-CN" altLang="en-US"/>
          </a:p>
        </p:txBody>
      </p:sp>
      <p:sp>
        <p:nvSpPr>
          <p:cNvPr id="11" name="灯片编号占位符 3">
            <a:extLst>
              <a:ext uri="{FF2B5EF4-FFF2-40B4-BE49-F238E27FC236}">
                <a16:creationId xmlns:a16="http://schemas.microsoft.com/office/drawing/2014/main" id="{95ED2846-0561-49EC-99AC-42118DC01ACA}"/>
              </a:ext>
            </a:extLst>
          </p:cNvPr>
          <p:cNvSpPr>
            <a:spLocks noGrp="1"/>
          </p:cNvSpPr>
          <p:nvPr>
            <p:ph type="sldNum" sz="quarter" idx="12"/>
          </p:nvPr>
        </p:nvSpPr>
        <p:spPr/>
        <p:txBody>
          <a:bodyPr/>
          <a:lstStyle>
            <a:lvl1pPr>
              <a:defRPr/>
            </a:lvl1pPr>
          </a:lstStyle>
          <a:p>
            <a:pPr>
              <a:defRPr/>
            </a:pPr>
            <a:fld id="{87765BD0-8639-4309-B2A4-CEF6862AE3FC}" type="slidenum">
              <a:rPr lang="zh-CN" altLang="en-US"/>
              <a:pPr>
                <a:defRPr/>
              </a:pPr>
              <a:t>‹#›</a:t>
            </a:fld>
            <a:endParaRPr lang="zh-CN" altLang="en-US"/>
          </a:p>
        </p:txBody>
      </p:sp>
    </p:spTree>
    <p:extLst>
      <p:ext uri="{BB962C8B-B14F-4D97-AF65-F5344CB8AC3E}">
        <p14:creationId xmlns:p14="http://schemas.microsoft.com/office/powerpoint/2010/main" val="448380685"/>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68043D03-175C-41F8-B23C-567A13C347C7}"/>
              </a:ext>
            </a:extLst>
          </p:cNvPr>
          <p:cNvSpPr>
            <a:spLocks noChangeArrowheads="1"/>
          </p:cNvSpPr>
          <p:nvPr/>
        </p:nvSpPr>
        <p:spPr bwMode="auto">
          <a:xfrm>
            <a:off x="9937750" y="6392863"/>
            <a:ext cx="571500" cy="231775"/>
          </a:xfrm>
          <a:prstGeom prst="rect">
            <a:avLst/>
          </a:prstGeom>
          <a:noFill/>
          <a:ln>
            <a:noFill/>
          </a:ln>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1000">
                <a:solidFill>
                  <a:srgbClr val="7F7F7F"/>
                </a:solidFill>
                <a:latin typeface="Arial" panose="02080604020202020204" pitchFamily="34" charset="0"/>
                <a:cs typeface="Arial" panose="02080604020202020204" pitchFamily="34" charset="0"/>
              </a:rPr>
              <a:t> </a:t>
            </a:r>
            <a:fld id="{524AD63B-5F2C-4628-8441-2A0E534DA5F7}" type="slidenum">
              <a:rPr lang="en-US" altLang="zh-CN" sz="1000" smtClean="0">
                <a:latin typeface="Arial" panose="02080604020202020204" pitchFamily="34" charset="0"/>
                <a:cs typeface="Arial" panose="02080604020202020204" pitchFamily="34" charset="0"/>
              </a:rPr>
              <a:pPr algn="ctr">
                <a:defRPr/>
              </a:pPr>
              <a:t>‹#›</a:t>
            </a:fld>
            <a:endParaRPr lang="en-US" altLang="zh-CN" sz="1000">
              <a:latin typeface="Arial" panose="02080604020202020204" pitchFamily="34" charset="0"/>
              <a:cs typeface="Arial" panose="02080604020202020204" pitchFamily="34" charset="0"/>
            </a:endParaRPr>
          </a:p>
        </p:txBody>
      </p:sp>
      <p:cxnSp>
        <p:nvCxnSpPr>
          <p:cNvPr id="6" name="直接连接符 19">
            <a:extLst>
              <a:ext uri="{FF2B5EF4-FFF2-40B4-BE49-F238E27FC236}">
                <a16:creationId xmlns:a16="http://schemas.microsoft.com/office/drawing/2014/main" id="{F78A34D9-9611-49E9-9A84-DCBA08064D34}"/>
              </a:ext>
            </a:extLst>
          </p:cNvPr>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1B4CE6B8-9988-4EA7-82CD-753135D5D2D3}"/>
              </a:ext>
            </a:extLst>
          </p:cNvPr>
          <p:cNvCxnSpPr>
            <a:cxnSpLocks/>
          </p:cNvCxnSpPr>
          <p:nvPr/>
        </p:nvCxnSpPr>
        <p:spPr>
          <a:xfrm>
            <a:off x="423819" y="6508750"/>
            <a:ext cx="9513931"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6E878488-638A-4D79-9065-3DDF84C2A8EC}"/>
              </a:ext>
            </a:extLst>
          </p:cNvPr>
          <p:cNvSpPr>
            <a:spLocks noChangeArrowheads="1"/>
          </p:cNvSpPr>
          <p:nvPr/>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ct val="50000"/>
              </a:spcBef>
              <a:spcAft>
                <a:spcPts val="0"/>
              </a:spcAft>
              <a:defRPr/>
            </a:pPr>
            <a:endParaRPr lang="zh-CN" altLang="en-US" sz="950"/>
          </a:p>
        </p:txBody>
      </p:sp>
      <p:sp>
        <p:nvSpPr>
          <p:cNvPr id="9" name="AutoShape 23">
            <a:extLst>
              <a:ext uri="{FF2B5EF4-FFF2-40B4-BE49-F238E27FC236}">
                <a16:creationId xmlns:a16="http://schemas.microsoft.com/office/drawing/2014/main" id="{D3ADCCC0-8460-4A51-B71F-8089C33290E1}"/>
              </a:ext>
            </a:extLst>
          </p:cNvPr>
          <p:cNvSpPr>
            <a:spLocks noChangeArrowheads="1"/>
          </p:cNvSpPr>
          <p:nvPr/>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ct val="50000"/>
              </a:spcBef>
              <a:spcAft>
                <a:spcPts val="0"/>
              </a:spcAft>
              <a:defRPr/>
            </a:pPr>
            <a:endParaRPr lang="zh-CN" altLang="en-US" sz="950"/>
          </a:p>
        </p:txBody>
      </p:sp>
      <p:sp>
        <p:nvSpPr>
          <p:cNvPr id="4" name="内容占位符 2"/>
          <p:cNvSpPr>
            <a:spLocks noGrp="1"/>
          </p:cNvSpPr>
          <p:nvPr>
            <p:ph idx="1"/>
          </p:nvPr>
        </p:nvSpPr>
        <p:spPr>
          <a:xfrm>
            <a:off x="423819" y="1741968"/>
            <a:ext cx="11107601" cy="4369231"/>
          </a:xfrm>
        </p:spPr>
        <p:txBody>
          <a:bodyPr>
            <a:noAutofit/>
          </a:bodyPr>
          <a:lstStyle>
            <a:lvl1pPr marL="362585" indent="-362585">
              <a:lnSpc>
                <a:spcPct val="150000"/>
              </a:lnSpc>
              <a:spcBef>
                <a:spcPts val="900"/>
              </a:spcBef>
              <a:buClr>
                <a:srgbClr val="032089"/>
              </a:buClr>
              <a:buFont typeface="Wingdings" panose="05000000000000000000" pitchFamily="2" charset="2"/>
              <a:buChar char="Ø"/>
              <a:defRPr sz="1800" b="0" baseline="0">
                <a:latin typeface="微软雅黑" pitchFamily="34" charset="-122"/>
                <a:ea typeface="微软雅黑" pitchFamily="34" charset="-122"/>
                <a:cs typeface="Times New Roman" pitchFamily="18" charset="0"/>
              </a:defRPr>
            </a:lvl1pPr>
            <a:lvl2pPr>
              <a:lnSpc>
                <a:spcPct val="130000"/>
              </a:lnSpc>
              <a:buClr>
                <a:srgbClr val="032089"/>
              </a:buClr>
              <a:buFont typeface="Wingdings" panose="05000000000000000000" pitchFamily="2" charset="2"/>
              <a:buChar char="l"/>
              <a:defRPr sz="2330"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noProof="1"/>
              <a:t>单击此处编辑母版文本样式</a:t>
            </a:r>
          </a:p>
        </p:txBody>
      </p:sp>
      <p:sp>
        <p:nvSpPr>
          <p:cNvPr id="2" name="标题 1"/>
          <p:cNvSpPr>
            <a:spLocks noGrp="1"/>
          </p:cNvSpPr>
          <p:nvPr>
            <p:ph type="title"/>
          </p:nvPr>
        </p:nvSpPr>
        <p:spPr>
          <a:xfrm>
            <a:off x="254876" y="359079"/>
            <a:ext cx="10972801" cy="528176"/>
          </a:xfrm>
        </p:spPr>
        <p:txBody>
          <a:bodyPr/>
          <a:lstStyle>
            <a:lvl1pPr>
              <a:defRPr sz="2400" b="1" baseline="0">
                <a:solidFill>
                  <a:schemeClr val="tx1"/>
                </a:solidFill>
                <a:latin typeface="微软雅黑" pitchFamily="34" charset="-122"/>
                <a:cs typeface="Times New Roman" pitchFamily="18" charset="0"/>
              </a:defRPr>
            </a:lvl1pPr>
          </a:lstStyle>
          <a:p>
            <a:r>
              <a:rPr lang="zh-CN" altLang="en-US" noProof="1"/>
              <a:t>单击此处编辑母版标题样式</a:t>
            </a:r>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baseline="0" dirty="0" smtClean="0">
                <a:latin typeface="微软雅黑" pitchFamily="34" charset="-122"/>
                <a:ea typeface="微软雅黑" pitchFamily="34" charset="-122"/>
                <a:cs typeface="Times New Roman" pitchFamily="18" charset="0"/>
              </a:defRPr>
            </a:lvl1pPr>
          </a:lstStyle>
          <a:p>
            <a:pPr lvl="0"/>
            <a:r>
              <a:rPr lang="zh-CN" altLang="en-US" noProof="1"/>
              <a:t>单击此处编辑母版文本样式</a:t>
            </a:r>
          </a:p>
        </p:txBody>
      </p:sp>
    </p:spTree>
    <p:extLst>
      <p:ext uri="{BB962C8B-B14F-4D97-AF65-F5344CB8AC3E}">
        <p14:creationId xmlns:p14="http://schemas.microsoft.com/office/powerpoint/2010/main" val="50622322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程序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D615E0F8-3969-4F3A-96F1-5A3FFDA1BBE9}"/>
              </a:ext>
            </a:extLst>
          </p:cNvPr>
          <p:cNvSpPr>
            <a:spLocks noChangeArrowheads="1"/>
          </p:cNvSpPr>
          <p:nvPr/>
        </p:nvSpPr>
        <p:spPr bwMode="auto">
          <a:xfrm>
            <a:off x="9937750" y="6392863"/>
            <a:ext cx="571500" cy="231775"/>
          </a:xfrm>
          <a:prstGeom prst="rect">
            <a:avLst/>
          </a:prstGeom>
          <a:noFill/>
          <a:ln>
            <a:noFill/>
          </a:ln>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1000">
                <a:solidFill>
                  <a:srgbClr val="7F7F7F"/>
                </a:solidFill>
                <a:latin typeface="Arial" panose="02080604020202020204" pitchFamily="34" charset="0"/>
                <a:cs typeface="Arial" panose="02080604020202020204" pitchFamily="34" charset="0"/>
              </a:rPr>
              <a:t> </a:t>
            </a:r>
            <a:fld id="{12438CEF-EDDA-4DCE-9A5B-764076D13ABE}" type="slidenum">
              <a:rPr lang="en-US" altLang="zh-CN" sz="1000" smtClean="0">
                <a:latin typeface="Arial" panose="02080604020202020204" pitchFamily="34" charset="0"/>
                <a:cs typeface="Arial" panose="02080604020202020204" pitchFamily="34" charset="0"/>
              </a:rPr>
              <a:pPr algn="ctr">
                <a:defRPr/>
              </a:pPr>
              <a:t>‹#›</a:t>
            </a:fld>
            <a:endParaRPr lang="en-US" altLang="zh-CN" sz="1000">
              <a:latin typeface="Arial" panose="02080604020202020204" pitchFamily="34" charset="0"/>
              <a:cs typeface="Arial" panose="02080604020202020204" pitchFamily="34" charset="0"/>
            </a:endParaRPr>
          </a:p>
        </p:txBody>
      </p:sp>
      <p:cxnSp>
        <p:nvCxnSpPr>
          <p:cNvPr id="6" name="直接连接符 19">
            <a:extLst>
              <a:ext uri="{FF2B5EF4-FFF2-40B4-BE49-F238E27FC236}">
                <a16:creationId xmlns:a16="http://schemas.microsoft.com/office/drawing/2014/main" id="{3BA5C705-64D7-4DC7-A8E4-F460CCE7F7C3}"/>
              </a:ext>
            </a:extLst>
          </p:cNvPr>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5060A924-BE00-4E13-A89A-4C68D897A669}"/>
              </a:ext>
            </a:extLst>
          </p:cNvPr>
          <p:cNvCxnSpPr>
            <a:cxnSpLocks/>
          </p:cNvCxnSpPr>
          <p:nvPr/>
        </p:nvCxnSpPr>
        <p:spPr>
          <a:xfrm>
            <a:off x="423819" y="6508750"/>
            <a:ext cx="9513931"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8BBD29A0-7238-44B5-B95C-C6A0C7A8EA53}"/>
              </a:ext>
            </a:extLst>
          </p:cNvPr>
          <p:cNvSpPr>
            <a:spLocks noChangeArrowheads="1"/>
          </p:cNvSpPr>
          <p:nvPr/>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ct val="50000"/>
              </a:spcBef>
              <a:spcAft>
                <a:spcPts val="0"/>
              </a:spcAft>
              <a:defRPr/>
            </a:pPr>
            <a:endParaRPr lang="zh-CN" altLang="en-US" sz="950"/>
          </a:p>
        </p:txBody>
      </p:sp>
      <p:sp>
        <p:nvSpPr>
          <p:cNvPr id="9" name="AutoShape 23">
            <a:extLst>
              <a:ext uri="{FF2B5EF4-FFF2-40B4-BE49-F238E27FC236}">
                <a16:creationId xmlns:a16="http://schemas.microsoft.com/office/drawing/2014/main" id="{0B740AF4-4F4A-423C-AE67-DC3438642124}"/>
              </a:ext>
            </a:extLst>
          </p:cNvPr>
          <p:cNvSpPr>
            <a:spLocks noChangeArrowheads="1"/>
          </p:cNvSpPr>
          <p:nvPr/>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ct val="50000"/>
              </a:spcBef>
              <a:spcAft>
                <a:spcPts val="0"/>
              </a:spcAft>
              <a:defRPr/>
            </a:pPr>
            <a:endParaRPr lang="zh-CN" altLang="en-US" sz="950"/>
          </a:p>
        </p:txBody>
      </p:sp>
      <p:sp>
        <p:nvSpPr>
          <p:cNvPr id="4" name="内容占位符 2"/>
          <p:cNvSpPr>
            <a:spLocks noGrp="1"/>
          </p:cNvSpPr>
          <p:nvPr>
            <p:ph idx="1"/>
          </p:nvPr>
        </p:nvSpPr>
        <p:spPr>
          <a:xfrm>
            <a:off x="423819" y="1817174"/>
            <a:ext cx="11107601" cy="4339721"/>
          </a:xfrm>
        </p:spPr>
        <p:txBody>
          <a:bodyPr>
            <a:noAutofit/>
          </a:bodyPr>
          <a:lstStyle>
            <a:lvl1pPr marL="362585" indent="-362585">
              <a:lnSpc>
                <a:spcPct val="150000"/>
              </a:lnSpc>
              <a:buClr>
                <a:srgbClr val="032089"/>
              </a:buClr>
              <a:buFont typeface="Wingdings" panose="05000000000000000000" pitchFamily="2" charset="2"/>
              <a:buChar char="Ø"/>
              <a:defRPr sz="1800" b="0">
                <a:latin typeface="Times New Roman" pitchFamily="18" charset="0"/>
                <a:ea typeface="微软雅黑" pitchFamily="34" charset="-122"/>
                <a:cs typeface="Times New Roman" pitchFamily="18" charset="0"/>
              </a:defRPr>
            </a:lvl1pPr>
            <a:lvl2pPr>
              <a:lnSpc>
                <a:spcPct val="130000"/>
              </a:lnSpc>
              <a:buClr>
                <a:srgbClr val="032089"/>
              </a:buClr>
              <a:buFont typeface="Wingdings" panose="05000000000000000000" pitchFamily="2" charset="2"/>
              <a:buChar char="l"/>
              <a:defRPr sz="2330"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noProof="1"/>
              <a:t>单击此处编辑母版文本样式</a:t>
            </a:r>
          </a:p>
        </p:txBody>
      </p:sp>
      <p:sp>
        <p:nvSpPr>
          <p:cNvPr id="2" name="标题 1"/>
          <p:cNvSpPr>
            <a:spLocks noGrp="1"/>
          </p:cNvSpPr>
          <p:nvPr>
            <p:ph type="title"/>
          </p:nvPr>
        </p:nvSpPr>
        <p:spPr>
          <a:xfrm>
            <a:off x="254876" y="359079"/>
            <a:ext cx="10972801" cy="528176"/>
          </a:xfrm>
        </p:spPr>
        <p:txBody>
          <a:bodyPr/>
          <a:lstStyle>
            <a:lvl1pPr>
              <a:defRPr sz="2400" b="1" baseline="0">
                <a:solidFill>
                  <a:schemeClr val="tx1"/>
                </a:solidFill>
                <a:latin typeface="微软雅黑" pitchFamily="34" charset="-122"/>
                <a:cs typeface="Times New Roman" pitchFamily="18" charset="0"/>
              </a:defRPr>
            </a:lvl1pPr>
          </a:lstStyle>
          <a:p>
            <a:r>
              <a:rPr lang="zh-CN" altLang="en-US" noProof="1"/>
              <a:t>单击此处编辑母版标题样式</a:t>
            </a:r>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baseline="0" dirty="0" smtClean="0">
                <a:latin typeface="微软雅黑" pitchFamily="34" charset="-122"/>
                <a:ea typeface="微软雅黑" pitchFamily="34" charset="-122"/>
                <a:cs typeface="Times New Roman" pitchFamily="18" charset="0"/>
              </a:defRPr>
            </a:lvl1pPr>
          </a:lstStyle>
          <a:p>
            <a:pPr lvl="0"/>
            <a:r>
              <a:rPr lang="zh-CN" altLang="en-US" noProof="1"/>
              <a:t>单击此处编辑母版文本样式</a:t>
            </a:r>
          </a:p>
        </p:txBody>
      </p:sp>
    </p:spTree>
    <p:extLst>
      <p:ext uri="{BB962C8B-B14F-4D97-AF65-F5344CB8AC3E}">
        <p14:creationId xmlns:p14="http://schemas.microsoft.com/office/powerpoint/2010/main" val="334186422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D988FA9-2E2D-4AB0-A235-FBD36981BD92}"/>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950" b="0" i="0" u="none" strike="noStrike" kern="1200" cap="none" spc="0" normalizeH="0" baseline="0" noProof="0" dirty="0">
              <a:ln>
                <a:noFill/>
              </a:ln>
              <a:solidFill>
                <a:srgbClr val="FFFFFF"/>
              </a:solidFill>
              <a:effectLst/>
              <a:uLnTx/>
              <a:uFillTx/>
              <a:latin typeface="Calibri"/>
              <a:ea typeface="宋体"/>
              <a:cs typeface="宋体" charset="0"/>
            </a:endParaRPr>
          </a:p>
        </p:txBody>
      </p:sp>
      <p:pic>
        <p:nvPicPr>
          <p:cNvPr id="4" name="图片 3">
            <a:extLst>
              <a:ext uri="{FF2B5EF4-FFF2-40B4-BE49-F238E27FC236}">
                <a16:creationId xmlns:a16="http://schemas.microsoft.com/office/drawing/2014/main" id="{061F578E-A0F4-4755-A6A7-115875A341D0}"/>
              </a:ext>
            </a:extLst>
          </p:cNvPr>
          <p:cNvPicPr>
            <a:picLocks noChangeAspect="1"/>
          </p:cNvPicPr>
          <p:nvPr/>
        </p:nvPicPr>
        <p:blipFill>
          <a:blip r:embed="rId2" cstate="print"/>
          <a:stretch>
            <a:fillRect/>
          </a:stretch>
        </p:blipFill>
        <p:spPr>
          <a:xfrm>
            <a:off x="202394" y="2246810"/>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15">
            <a:extLst>
              <a:ext uri="{FF2B5EF4-FFF2-40B4-BE49-F238E27FC236}">
                <a16:creationId xmlns:a16="http://schemas.microsoft.com/office/drawing/2014/main" id="{14DE7C3C-08F8-4805-B884-863CB3939F46}"/>
              </a:ext>
            </a:extLst>
          </p:cNvPr>
          <p:cNvSpPr txBox="1">
            <a:spLocks noChangeArrowheads="1"/>
          </p:cNvSpPr>
          <p:nvPr/>
        </p:nvSpPr>
        <p:spPr bwMode="auto">
          <a:xfrm>
            <a:off x="8152606" y="374650"/>
            <a:ext cx="2100263" cy="368300"/>
          </a:xfrm>
          <a:prstGeom prst="rect">
            <a:avLst/>
          </a:prstGeom>
          <a:noFill/>
          <a:ln>
            <a:noFill/>
          </a:ln>
        </p:spPr>
        <p:txBody>
          <a:bodyPr lIns="91343" tIns="45674" rIns="91343" bIns="45674">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064BB2"/>
                </a:solidFill>
                <a:effectLst/>
                <a:uLnTx/>
                <a:uFillTx/>
                <a:latin typeface="仿宋" pitchFamily="49" charset="-122"/>
                <a:ea typeface="仿宋" pitchFamily="49" charset="-122"/>
                <a:cs typeface="+mn-cs"/>
              </a:rPr>
              <a:t>大数据，成就未来</a:t>
            </a:r>
          </a:p>
        </p:txBody>
      </p:sp>
      <p:cxnSp>
        <p:nvCxnSpPr>
          <p:cNvPr id="6" name="直接连接符 5">
            <a:extLst>
              <a:ext uri="{FF2B5EF4-FFF2-40B4-BE49-F238E27FC236}">
                <a16:creationId xmlns:a16="http://schemas.microsoft.com/office/drawing/2014/main" id="{4D89E693-4DE9-4218-90A4-CE67D9FEAE72}"/>
              </a:ext>
            </a:extLst>
          </p:cNvPr>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2CBBD949-2A94-4996-BA8B-4187D4E76527}"/>
              </a:ext>
            </a:extLst>
          </p:cNvPr>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itchFamily="18" charset="0"/>
              </a:defRPr>
            </a:lvl1pPr>
          </a:lstStyle>
          <a:p>
            <a:r>
              <a:rPr lang="zh-CN" altLang="en-US" noProof="1"/>
              <a:t>单击此处编辑母版标题样式</a:t>
            </a:r>
          </a:p>
        </p:txBody>
      </p:sp>
      <p:sp>
        <p:nvSpPr>
          <p:cNvPr id="9" name="日期占位符 1">
            <a:extLst>
              <a:ext uri="{FF2B5EF4-FFF2-40B4-BE49-F238E27FC236}">
                <a16:creationId xmlns:a16="http://schemas.microsoft.com/office/drawing/2014/main" id="{A8B955FF-0328-444B-A955-07F9EAF2D019}"/>
              </a:ext>
            </a:extLst>
          </p:cNvPr>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EFD99B62-7413-4FB4-9C1A-A0ED94A8AA58}" type="datetimeFigureOut">
              <a:rPr kumimoji="0" lang="zh-CN" altLang="en-US" sz="1200" b="0" i="0" u="none" strike="noStrike" kern="1200" cap="none" spc="0" normalizeH="0" baseline="0" noProof="0">
                <a:ln>
                  <a:noFill/>
                </a:ln>
                <a:solidFill>
                  <a:srgbClr val="000000">
                    <a:tint val="75000"/>
                  </a:srgbClr>
                </a:solidFill>
                <a:effectLst/>
                <a:uLnTx/>
                <a:uFillTx/>
                <a:latin typeface="Calibri"/>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2020/8/9</a:t>
            </a:fld>
            <a:endParaRPr kumimoji="0" lang="zh-CN" altLang="en-US" sz="1200" b="0" i="0" u="none" strike="noStrike" kern="1200" cap="none" spc="0" normalizeH="0" baseline="0" noProof="0">
              <a:ln>
                <a:noFill/>
              </a:ln>
              <a:solidFill>
                <a:srgbClr val="000000">
                  <a:tint val="75000"/>
                </a:srgbClr>
              </a:solidFill>
              <a:effectLst/>
              <a:uLnTx/>
              <a:uFillTx/>
              <a:latin typeface="Calibri"/>
              <a:ea typeface="宋体"/>
              <a:cs typeface="+mn-cs"/>
            </a:endParaRPr>
          </a:p>
        </p:txBody>
      </p:sp>
      <p:sp>
        <p:nvSpPr>
          <p:cNvPr id="10" name="页脚占位符 2">
            <a:extLst>
              <a:ext uri="{FF2B5EF4-FFF2-40B4-BE49-F238E27FC236}">
                <a16:creationId xmlns:a16="http://schemas.microsoft.com/office/drawing/2014/main" id="{7A08F8AE-EBF9-468B-B7DA-6C4177987749}"/>
              </a:ext>
            </a:extLst>
          </p:cNvPr>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0000">
                  <a:tint val="75000"/>
                </a:srgbClr>
              </a:solidFill>
              <a:effectLst/>
              <a:uLnTx/>
              <a:uFillTx/>
              <a:latin typeface="Calibri"/>
              <a:ea typeface="宋体"/>
              <a:cs typeface="+mn-cs"/>
            </a:endParaRPr>
          </a:p>
        </p:txBody>
      </p:sp>
      <p:sp>
        <p:nvSpPr>
          <p:cNvPr id="11" name="灯片编号占位符 3">
            <a:extLst>
              <a:ext uri="{FF2B5EF4-FFF2-40B4-BE49-F238E27FC236}">
                <a16:creationId xmlns:a16="http://schemas.microsoft.com/office/drawing/2014/main" id="{95ED2846-0561-49EC-99AC-42118DC01ACA}"/>
              </a:ext>
            </a:extLst>
          </p:cNvPr>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7765BD0-8639-4309-B2A4-CEF6862AE3F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527370257"/>
      </p:ext>
    </p:extLst>
  </p:cSld>
  <p:clrMapOvr>
    <a:masterClrMapping/>
  </p:clrMapOvr>
  <p:hf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68043D03-175C-41F8-B23C-567A13C347C7}"/>
              </a:ext>
            </a:extLst>
          </p:cNvPr>
          <p:cNvSpPr>
            <a:spLocks noChangeArrowheads="1"/>
          </p:cNvSpPr>
          <p:nvPr/>
        </p:nvSpPr>
        <p:spPr bwMode="auto">
          <a:xfrm>
            <a:off x="9937750" y="6392863"/>
            <a:ext cx="571500" cy="231775"/>
          </a:xfrm>
          <a:prstGeom prst="rect">
            <a:avLst/>
          </a:prstGeom>
          <a:noFill/>
          <a:ln>
            <a:noFill/>
          </a:ln>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7F7F7F"/>
                </a:solidFill>
                <a:effectLst/>
                <a:uLnTx/>
                <a:uFillTx/>
                <a:latin typeface="Arial" panose="02080604020202020204" pitchFamily="34" charset="0"/>
                <a:ea typeface="宋体" panose="02010600030101010101" pitchFamily="2" charset="-122"/>
                <a:cs typeface="Arial" panose="02080604020202020204" pitchFamily="34" charset="0"/>
              </a:rPr>
              <a:t> </a:t>
            </a:r>
            <a:fld id="{524AD63B-5F2C-4628-8441-2A0E534DA5F7}" type="slidenum">
              <a:rPr kumimoji="0" lang="en-US" altLang="zh-CN" sz="1000" b="0" i="0" u="none" strike="noStrike" kern="1200" cap="none" spc="0" normalizeH="0" baseline="0" noProof="0" smtClean="0">
                <a:ln>
                  <a:noFill/>
                </a:ln>
                <a:solidFill>
                  <a:srgbClr val="000000"/>
                </a:solidFill>
                <a:effectLst/>
                <a:uLnTx/>
                <a:uFillTx/>
                <a:latin typeface="Arial" panose="02080604020202020204" pitchFamily="34" charset="0"/>
                <a:ea typeface="宋体" panose="02010600030101010101" pitchFamily="2" charset="-122"/>
                <a:cs typeface="Arial" panose="02080604020202020204" pitchFamily="34" charset="0"/>
              </a:rPr>
              <a:pPr marL="0" marR="0" lvl="0" indent="0" algn="ctr" defTabSz="914400" rtl="0" eaLnBrk="1" fontAlgn="base" latinLnBrk="0" hangingPunct="1">
                <a:lnSpc>
                  <a:spcPct val="100000"/>
                </a:lnSpc>
                <a:spcBef>
                  <a:spcPct val="0"/>
                </a:spcBef>
                <a:spcAft>
                  <a:spcPct val="0"/>
                </a:spcAft>
                <a:buClrTx/>
                <a:buSzTx/>
                <a:buFontTx/>
                <a:buNone/>
                <a:tabLst/>
                <a:defRPr/>
              </a:pPr>
              <a:t>‹#›</a:t>
            </a:fld>
            <a:endParaRPr kumimoji="0" lang="en-US" altLang="zh-CN" sz="1000" b="0" i="0" u="none" strike="noStrike" kern="1200" cap="none" spc="0" normalizeH="0" baseline="0" noProof="0">
              <a:ln>
                <a:noFill/>
              </a:ln>
              <a:solidFill>
                <a:srgbClr val="000000"/>
              </a:solidFill>
              <a:effectLst/>
              <a:uLnTx/>
              <a:uFillTx/>
              <a:latin typeface="Arial" panose="02080604020202020204" pitchFamily="34" charset="0"/>
              <a:ea typeface="宋体" panose="02010600030101010101" pitchFamily="2" charset="-122"/>
              <a:cs typeface="Arial" panose="02080604020202020204" pitchFamily="34" charset="0"/>
            </a:endParaRPr>
          </a:p>
        </p:txBody>
      </p:sp>
      <p:cxnSp>
        <p:nvCxnSpPr>
          <p:cNvPr id="6" name="直接连接符 19">
            <a:extLst>
              <a:ext uri="{FF2B5EF4-FFF2-40B4-BE49-F238E27FC236}">
                <a16:creationId xmlns:a16="http://schemas.microsoft.com/office/drawing/2014/main" id="{F78A34D9-9611-49E9-9A84-DCBA08064D34}"/>
              </a:ext>
            </a:extLst>
          </p:cNvPr>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1B4CE6B8-9988-4EA7-82CD-753135D5D2D3}"/>
              </a:ext>
            </a:extLst>
          </p:cNvPr>
          <p:cNvCxnSpPr>
            <a:cxnSpLocks/>
          </p:cNvCxnSpPr>
          <p:nvPr/>
        </p:nvCxnSpPr>
        <p:spPr>
          <a:xfrm>
            <a:off x="423819" y="6508750"/>
            <a:ext cx="9513931"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6E878488-638A-4D79-9065-3DDF84C2A8EC}"/>
              </a:ext>
            </a:extLst>
          </p:cNvPr>
          <p:cNvSpPr>
            <a:spLocks noChangeArrowheads="1"/>
          </p:cNvSpPr>
          <p:nvPr/>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zh-CN" altLang="en-US" sz="950" b="0" i="0" u="none" strike="noStrike" kern="1200" cap="none" spc="0" normalizeH="0" baseline="0" noProof="0">
              <a:ln>
                <a:noFill/>
              </a:ln>
              <a:solidFill>
                <a:srgbClr val="000000"/>
              </a:solidFill>
              <a:effectLst/>
              <a:uLnTx/>
              <a:uFillTx/>
              <a:latin typeface="Arial" panose="02080604020202020204" pitchFamily="34" charset="0"/>
              <a:ea typeface="宋体" pitchFamily="2" charset="-122"/>
              <a:cs typeface="+mn-cs"/>
            </a:endParaRPr>
          </a:p>
        </p:txBody>
      </p:sp>
      <p:sp>
        <p:nvSpPr>
          <p:cNvPr id="9" name="AutoShape 23">
            <a:extLst>
              <a:ext uri="{FF2B5EF4-FFF2-40B4-BE49-F238E27FC236}">
                <a16:creationId xmlns:a16="http://schemas.microsoft.com/office/drawing/2014/main" id="{D3ADCCC0-8460-4A51-B71F-8089C33290E1}"/>
              </a:ext>
            </a:extLst>
          </p:cNvPr>
          <p:cNvSpPr>
            <a:spLocks noChangeArrowheads="1"/>
          </p:cNvSpPr>
          <p:nvPr/>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zh-CN" altLang="en-US" sz="950" b="0" i="0" u="none" strike="noStrike" kern="1200" cap="none" spc="0" normalizeH="0" baseline="0" noProof="0">
              <a:ln>
                <a:noFill/>
              </a:ln>
              <a:solidFill>
                <a:srgbClr val="000000"/>
              </a:solidFill>
              <a:effectLst/>
              <a:uLnTx/>
              <a:uFillTx/>
              <a:latin typeface="Arial" panose="02080604020202020204" pitchFamily="34" charset="0"/>
              <a:ea typeface="宋体" pitchFamily="2" charset="-122"/>
              <a:cs typeface="+mn-cs"/>
            </a:endParaRPr>
          </a:p>
        </p:txBody>
      </p:sp>
      <p:sp>
        <p:nvSpPr>
          <p:cNvPr id="4" name="内容占位符 2"/>
          <p:cNvSpPr>
            <a:spLocks noGrp="1"/>
          </p:cNvSpPr>
          <p:nvPr>
            <p:ph idx="1"/>
          </p:nvPr>
        </p:nvSpPr>
        <p:spPr>
          <a:xfrm>
            <a:off x="423819" y="1741968"/>
            <a:ext cx="11107601" cy="4369231"/>
          </a:xfrm>
        </p:spPr>
        <p:txBody>
          <a:bodyPr>
            <a:noAutofit/>
          </a:bodyPr>
          <a:lstStyle>
            <a:lvl1pPr marL="362585" indent="-362585">
              <a:lnSpc>
                <a:spcPct val="150000"/>
              </a:lnSpc>
              <a:spcBef>
                <a:spcPts val="900"/>
              </a:spcBef>
              <a:buClr>
                <a:srgbClr val="032089"/>
              </a:buClr>
              <a:buFont typeface="Wingdings" panose="05000000000000000000" pitchFamily="2" charset="2"/>
              <a:buChar char="Ø"/>
              <a:defRPr sz="1800" b="0" baseline="0">
                <a:latin typeface="微软雅黑" pitchFamily="34" charset="-122"/>
                <a:ea typeface="微软雅黑" pitchFamily="34" charset="-122"/>
                <a:cs typeface="Times New Roman" pitchFamily="18" charset="0"/>
              </a:defRPr>
            </a:lvl1pPr>
            <a:lvl2pPr>
              <a:lnSpc>
                <a:spcPct val="130000"/>
              </a:lnSpc>
              <a:buClr>
                <a:srgbClr val="032089"/>
              </a:buClr>
              <a:buFont typeface="Wingdings" panose="05000000000000000000" pitchFamily="2" charset="2"/>
              <a:buChar char="l"/>
              <a:defRPr sz="2330"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noProof="1"/>
              <a:t>单击此处编辑母版文本样式</a:t>
            </a:r>
          </a:p>
        </p:txBody>
      </p:sp>
      <p:sp>
        <p:nvSpPr>
          <p:cNvPr id="2" name="标题 1"/>
          <p:cNvSpPr>
            <a:spLocks noGrp="1"/>
          </p:cNvSpPr>
          <p:nvPr>
            <p:ph type="title"/>
          </p:nvPr>
        </p:nvSpPr>
        <p:spPr>
          <a:xfrm>
            <a:off x="254876" y="359079"/>
            <a:ext cx="10972801" cy="528176"/>
          </a:xfrm>
        </p:spPr>
        <p:txBody>
          <a:bodyPr/>
          <a:lstStyle>
            <a:lvl1pPr>
              <a:defRPr sz="2400" b="1" baseline="0">
                <a:solidFill>
                  <a:schemeClr val="tx1"/>
                </a:solidFill>
                <a:latin typeface="微软雅黑" pitchFamily="34" charset="-122"/>
                <a:cs typeface="Times New Roman" pitchFamily="18" charset="0"/>
              </a:defRPr>
            </a:lvl1pPr>
          </a:lstStyle>
          <a:p>
            <a:r>
              <a:rPr lang="zh-CN" altLang="en-US" noProof="1"/>
              <a:t>单击此处编辑母版标题样式</a:t>
            </a:r>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baseline="0" dirty="0" smtClean="0">
                <a:latin typeface="微软雅黑" pitchFamily="34" charset="-122"/>
                <a:ea typeface="微软雅黑" pitchFamily="34" charset="-122"/>
                <a:cs typeface="Times New Roman" pitchFamily="18" charset="0"/>
              </a:defRPr>
            </a:lvl1pPr>
          </a:lstStyle>
          <a:p>
            <a:pPr lvl="0"/>
            <a:r>
              <a:rPr lang="zh-CN" altLang="en-US" noProof="1"/>
              <a:t>单击此处编辑母版文本样式</a:t>
            </a:r>
          </a:p>
        </p:txBody>
      </p:sp>
    </p:spTree>
    <p:extLst>
      <p:ext uri="{BB962C8B-B14F-4D97-AF65-F5344CB8AC3E}">
        <p14:creationId xmlns:p14="http://schemas.microsoft.com/office/powerpoint/2010/main" val="335034721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D615E0F8-3969-4F3A-96F1-5A3FFDA1BBE9}"/>
              </a:ext>
            </a:extLst>
          </p:cNvPr>
          <p:cNvSpPr>
            <a:spLocks noChangeArrowheads="1"/>
          </p:cNvSpPr>
          <p:nvPr/>
        </p:nvSpPr>
        <p:spPr bwMode="auto">
          <a:xfrm>
            <a:off x="9937750" y="6392863"/>
            <a:ext cx="571500" cy="231775"/>
          </a:xfrm>
          <a:prstGeom prst="rect">
            <a:avLst/>
          </a:prstGeom>
          <a:noFill/>
          <a:ln>
            <a:noFill/>
          </a:ln>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7F7F7F"/>
                </a:solidFill>
                <a:effectLst/>
                <a:uLnTx/>
                <a:uFillTx/>
                <a:latin typeface="Arial" panose="02080604020202020204" pitchFamily="34" charset="0"/>
                <a:ea typeface="宋体" panose="02010600030101010101" pitchFamily="2" charset="-122"/>
                <a:cs typeface="Arial" panose="02080604020202020204" pitchFamily="34" charset="0"/>
              </a:rPr>
              <a:t> </a:t>
            </a:r>
            <a:fld id="{12438CEF-EDDA-4DCE-9A5B-764076D13ABE}" type="slidenum">
              <a:rPr kumimoji="0" lang="en-US" altLang="zh-CN" sz="1000" b="0" i="0" u="none" strike="noStrike" kern="1200" cap="none" spc="0" normalizeH="0" baseline="0" noProof="0" smtClean="0">
                <a:ln>
                  <a:noFill/>
                </a:ln>
                <a:solidFill>
                  <a:srgbClr val="000000"/>
                </a:solidFill>
                <a:effectLst/>
                <a:uLnTx/>
                <a:uFillTx/>
                <a:latin typeface="Arial" panose="02080604020202020204" pitchFamily="34" charset="0"/>
                <a:ea typeface="宋体" panose="02010600030101010101" pitchFamily="2" charset="-122"/>
                <a:cs typeface="Arial" panose="02080604020202020204" pitchFamily="34" charset="0"/>
              </a:rPr>
              <a:pPr marL="0" marR="0" lvl="0" indent="0" algn="ctr" defTabSz="914400" rtl="0" eaLnBrk="1" fontAlgn="base" latinLnBrk="0" hangingPunct="1">
                <a:lnSpc>
                  <a:spcPct val="100000"/>
                </a:lnSpc>
                <a:spcBef>
                  <a:spcPct val="0"/>
                </a:spcBef>
                <a:spcAft>
                  <a:spcPct val="0"/>
                </a:spcAft>
                <a:buClrTx/>
                <a:buSzTx/>
                <a:buFontTx/>
                <a:buNone/>
                <a:tabLst/>
                <a:defRPr/>
              </a:pPr>
              <a:t>‹#›</a:t>
            </a:fld>
            <a:endParaRPr kumimoji="0" lang="en-US" altLang="zh-CN" sz="1000" b="0" i="0" u="none" strike="noStrike" kern="1200" cap="none" spc="0" normalizeH="0" baseline="0" noProof="0">
              <a:ln>
                <a:noFill/>
              </a:ln>
              <a:solidFill>
                <a:srgbClr val="000000"/>
              </a:solidFill>
              <a:effectLst/>
              <a:uLnTx/>
              <a:uFillTx/>
              <a:latin typeface="Arial" panose="02080604020202020204" pitchFamily="34" charset="0"/>
              <a:ea typeface="宋体" panose="02010600030101010101" pitchFamily="2" charset="-122"/>
              <a:cs typeface="Arial" panose="02080604020202020204" pitchFamily="34" charset="0"/>
            </a:endParaRPr>
          </a:p>
        </p:txBody>
      </p:sp>
      <p:cxnSp>
        <p:nvCxnSpPr>
          <p:cNvPr id="6" name="直接连接符 19">
            <a:extLst>
              <a:ext uri="{FF2B5EF4-FFF2-40B4-BE49-F238E27FC236}">
                <a16:creationId xmlns:a16="http://schemas.microsoft.com/office/drawing/2014/main" id="{3BA5C705-64D7-4DC7-A8E4-F460CCE7F7C3}"/>
              </a:ext>
            </a:extLst>
          </p:cNvPr>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5060A924-BE00-4E13-A89A-4C68D897A669}"/>
              </a:ext>
            </a:extLst>
          </p:cNvPr>
          <p:cNvCxnSpPr>
            <a:cxnSpLocks/>
          </p:cNvCxnSpPr>
          <p:nvPr/>
        </p:nvCxnSpPr>
        <p:spPr>
          <a:xfrm>
            <a:off x="423819" y="6508750"/>
            <a:ext cx="9513931"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8BBD29A0-7238-44B5-B95C-C6A0C7A8EA53}"/>
              </a:ext>
            </a:extLst>
          </p:cNvPr>
          <p:cNvSpPr>
            <a:spLocks noChangeArrowheads="1"/>
          </p:cNvSpPr>
          <p:nvPr/>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zh-CN" altLang="en-US" sz="950" b="0" i="0" u="none" strike="noStrike" kern="1200" cap="none" spc="0" normalizeH="0" baseline="0" noProof="0">
              <a:ln>
                <a:noFill/>
              </a:ln>
              <a:solidFill>
                <a:srgbClr val="000000"/>
              </a:solidFill>
              <a:effectLst/>
              <a:uLnTx/>
              <a:uFillTx/>
              <a:latin typeface="Arial" panose="02080604020202020204" pitchFamily="34" charset="0"/>
              <a:ea typeface="宋体" pitchFamily="2" charset="-122"/>
              <a:cs typeface="+mn-cs"/>
            </a:endParaRPr>
          </a:p>
        </p:txBody>
      </p:sp>
      <p:sp>
        <p:nvSpPr>
          <p:cNvPr id="9" name="AutoShape 23">
            <a:extLst>
              <a:ext uri="{FF2B5EF4-FFF2-40B4-BE49-F238E27FC236}">
                <a16:creationId xmlns:a16="http://schemas.microsoft.com/office/drawing/2014/main" id="{0B740AF4-4F4A-423C-AE67-DC3438642124}"/>
              </a:ext>
            </a:extLst>
          </p:cNvPr>
          <p:cNvSpPr>
            <a:spLocks noChangeArrowheads="1"/>
          </p:cNvSpPr>
          <p:nvPr/>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zh-CN" altLang="en-US" sz="950" b="0" i="0" u="none" strike="noStrike" kern="1200" cap="none" spc="0" normalizeH="0" baseline="0" noProof="0">
              <a:ln>
                <a:noFill/>
              </a:ln>
              <a:solidFill>
                <a:srgbClr val="000000"/>
              </a:solidFill>
              <a:effectLst/>
              <a:uLnTx/>
              <a:uFillTx/>
              <a:latin typeface="Arial" panose="02080604020202020204" pitchFamily="34" charset="0"/>
              <a:ea typeface="宋体" pitchFamily="2" charset="-122"/>
              <a:cs typeface="+mn-cs"/>
            </a:endParaRPr>
          </a:p>
        </p:txBody>
      </p:sp>
      <p:sp>
        <p:nvSpPr>
          <p:cNvPr id="4" name="内容占位符 2"/>
          <p:cNvSpPr>
            <a:spLocks noGrp="1"/>
          </p:cNvSpPr>
          <p:nvPr>
            <p:ph idx="1"/>
          </p:nvPr>
        </p:nvSpPr>
        <p:spPr>
          <a:xfrm>
            <a:off x="423819" y="1817174"/>
            <a:ext cx="11107601" cy="4339721"/>
          </a:xfrm>
        </p:spPr>
        <p:txBody>
          <a:bodyPr>
            <a:noAutofit/>
          </a:bodyPr>
          <a:lstStyle>
            <a:lvl1pPr marL="362585" indent="-362585">
              <a:lnSpc>
                <a:spcPct val="150000"/>
              </a:lnSpc>
              <a:buClr>
                <a:srgbClr val="032089"/>
              </a:buClr>
              <a:buFont typeface="Wingdings" panose="05000000000000000000" pitchFamily="2" charset="2"/>
              <a:buChar char="Ø"/>
              <a:defRPr sz="1800" b="0">
                <a:latin typeface="Times New Roman" pitchFamily="18" charset="0"/>
                <a:ea typeface="微软雅黑" pitchFamily="34" charset="-122"/>
                <a:cs typeface="Times New Roman" pitchFamily="18" charset="0"/>
              </a:defRPr>
            </a:lvl1pPr>
            <a:lvl2pPr>
              <a:lnSpc>
                <a:spcPct val="130000"/>
              </a:lnSpc>
              <a:buClr>
                <a:srgbClr val="032089"/>
              </a:buClr>
              <a:buFont typeface="Wingdings" panose="05000000000000000000" pitchFamily="2" charset="2"/>
              <a:buChar char="l"/>
              <a:defRPr sz="2330"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noProof="1"/>
              <a:t>单击此处编辑母版文本样式</a:t>
            </a:r>
          </a:p>
        </p:txBody>
      </p:sp>
      <p:sp>
        <p:nvSpPr>
          <p:cNvPr id="2" name="标题 1"/>
          <p:cNvSpPr>
            <a:spLocks noGrp="1"/>
          </p:cNvSpPr>
          <p:nvPr>
            <p:ph type="title"/>
          </p:nvPr>
        </p:nvSpPr>
        <p:spPr>
          <a:xfrm>
            <a:off x="254876" y="359079"/>
            <a:ext cx="10972801" cy="528176"/>
          </a:xfrm>
        </p:spPr>
        <p:txBody>
          <a:bodyPr/>
          <a:lstStyle>
            <a:lvl1pPr>
              <a:defRPr sz="2400" b="1" baseline="0">
                <a:solidFill>
                  <a:schemeClr val="tx1"/>
                </a:solidFill>
                <a:latin typeface="微软雅黑" pitchFamily="34" charset="-122"/>
                <a:cs typeface="Times New Roman" pitchFamily="18" charset="0"/>
              </a:defRPr>
            </a:lvl1pPr>
          </a:lstStyle>
          <a:p>
            <a:r>
              <a:rPr lang="zh-CN" altLang="en-US" noProof="1"/>
              <a:t>单击此处编辑母版标题样式</a:t>
            </a:r>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baseline="0" dirty="0" smtClean="0">
                <a:latin typeface="微软雅黑" pitchFamily="34" charset="-122"/>
                <a:ea typeface="微软雅黑" pitchFamily="34" charset="-122"/>
                <a:cs typeface="Times New Roman" pitchFamily="18" charset="0"/>
              </a:defRPr>
            </a:lvl1pPr>
          </a:lstStyle>
          <a:p>
            <a:pPr lvl="0"/>
            <a:r>
              <a:rPr lang="zh-CN" altLang="en-US" noProof="1"/>
              <a:t>单击此处编辑母版文本样式</a:t>
            </a:r>
          </a:p>
        </p:txBody>
      </p:sp>
    </p:spTree>
    <p:extLst>
      <p:ext uri="{BB962C8B-B14F-4D97-AF65-F5344CB8AC3E}">
        <p14:creationId xmlns:p14="http://schemas.microsoft.com/office/powerpoint/2010/main" val="109009083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359FCFE-780C-4DC9-BB8F-C2871BF58111}"/>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950" b="0" i="0" u="none" strike="noStrike" kern="1200" cap="none" spc="0" normalizeH="0" baseline="0" noProof="0" dirty="0">
              <a:ln>
                <a:noFill/>
              </a:ln>
              <a:solidFill>
                <a:srgbClr val="FFFFFF"/>
              </a:solidFill>
              <a:effectLst/>
              <a:uLnTx/>
              <a:uFillTx/>
              <a:latin typeface="Calibri"/>
              <a:ea typeface="宋体"/>
              <a:cs typeface="宋体" charset="0"/>
            </a:endParaRPr>
          </a:p>
        </p:txBody>
      </p:sp>
      <p:sp>
        <p:nvSpPr>
          <p:cNvPr id="3" name="Title 1">
            <a:extLst>
              <a:ext uri="{FF2B5EF4-FFF2-40B4-BE49-F238E27FC236}">
                <a16:creationId xmlns:a16="http://schemas.microsoft.com/office/drawing/2014/main" id="{B6754C84-BAA5-4112-B60B-5975A15E65C9}"/>
              </a:ext>
            </a:extLst>
          </p:cNvPr>
          <p:cNvSpPr txBox="1"/>
          <p:nvPr/>
        </p:nvSpPr>
        <p:spPr>
          <a:xfrm>
            <a:off x="5108398" y="2071633"/>
            <a:ext cx="7082050"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itchFamily="34" charset="-122"/>
                <a:ea typeface="微软雅黑" pitchFamily="34" charset="-122"/>
                <a:cs typeface="+mn-cs"/>
              </a:defRPr>
            </a:lvl1pPr>
          </a:lstStyle>
          <a:p>
            <a:pPr marL="0" marR="0" lvl="0" indent="0" algn="ctr" defTabSz="1028700" rtl="0" eaLnBrk="1" fontAlgn="base" latinLnBrk="0" hangingPunct="1">
              <a:lnSpc>
                <a:spcPts val="3360"/>
              </a:lnSpc>
              <a:spcBef>
                <a:spcPts val="630"/>
              </a:spcBef>
              <a:spcAft>
                <a:spcPct val="0"/>
              </a:spcAft>
              <a:buClrTx/>
              <a:buSzTx/>
              <a:buFontTx/>
              <a:buNone/>
              <a:tabLst/>
              <a:defRPr/>
            </a:pPr>
            <a:r>
              <a:rPr kumimoji="0" lang="en-US" altLang="zh-CN" sz="6600" b="1" i="0" u="none" strike="noStrike" kern="1200" cap="none" spc="0" normalizeH="0" baseline="0" noProof="0">
                <a:ln>
                  <a:solidFill>
                    <a:srgbClr val="FFFFFF"/>
                  </a:solidFill>
                </a:ln>
                <a:solidFill>
                  <a:srgbClr val="FFFFFF"/>
                </a:solidFill>
                <a:effectLst>
                  <a:reflection blurRad="6350" stA="50000" endA="300" endPos="50000" dist="29997" dir="5400000" sy="-100000" algn="bl" rotWithShape="0"/>
                </a:effectLst>
                <a:uLnTx/>
                <a:uFillTx/>
                <a:latin typeface="微软雅黑" pitchFamily="34" charset="-122"/>
                <a:ea typeface="微软雅黑" pitchFamily="34" charset="-122"/>
                <a:cs typeface="+mn-cs"/>
              </a:rPr>
              <a:t>Thank you!</a:t>
            </a:r>
            <a:endParaRPr kumimoji="0" lang="zh-CN" altLang="en-US" sz="6600" b="1" i="0" u="none" strike="noStrike" kern="1200" cap="none" spc="0" normalizeH="0" baseline="0" noProof="0">
              <a:ln>
                <a:solidFill>
                  <a:srgbClr val="FFFFFF"/>
                </a:solidFill>
              </a:ln>
              <a:solidFill>
                <a:srgbClr val="FFFFFF"/>
              </a:solidFill>
              <a:effectLst>
                <a:reflection blurRad="6350" stA="50000" endA="300" endPos="50000" dist="29997" dir="5400000" sy="-100000" algn="bl" rotWithShape="0"/>
              </a:effectLst>
              <a:uLnTx/>
              <a:uFillTx/>
              <a:latin typeface="微软雅黑" pitchFamily="34" charset="-122"/>
              <a:ea typeface="微软雅黑" pitchFamily="34" charset="-122"/>
              <a:cs typeface="+mn-cs"/>
            </a:endParaRPr>
          </a:p>
        </p:txBody>
      </p:sp>
      <p:pic>
        <p:nvPicPr>
          <p:cNvPr id="4" name="图片 3">
            <a:extLst>
              <a:ext uri="{FF2B5EF4-FFF2-40B4-BE49-F238E27FC236}">
                <a16:creationId xmlns:a16="http://schemas.microsoft.com/office/drawing/2014/main" id="{D1EC14CD-6350-48A6-ACBC-3346C739B2E8}"/>
              </a:ext>
            </a:extLst>
          </p:cNvPr>
          <p:cNvPicPr>
            <a:picLocks noChangeAspect="1"/>
          </p:cNvPicPr>
          <p:nvPr/>
        </p:nvPicPr>
        <p:blipFill>
          <a:blip r:embed="rId2" cstate="print"/>
          <a:stretch>
            <a:fillRect/>
          </a:stretch>
        </p:blipFill>
        <p:spPr>
          <a:xfrm>
            <a:off x="202394" y="2246810"/>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15">
            <a:extLst>
              <a:ext uri="{FF2B5EF4-FFF2-40B4-BE49-F238E27FC236}">
                <a16:creationId xmlns:a16="http://schemas.microsoft.com/office/drawing/2014/main" id="{3B34CABC-E0DA-4765-9608-109A1A4DF6A0}"/>
              </a:ext>
            </a:extLst>
          </p:cNvPr>
          <p:cNvSpPr txBox="1">
            <a:spLocks noChangeArrowheads="1"/>
          </p:cNvSpPr>
          <p:nvPr/>
        </p:nvSpPr>
        <p:spPr bwMode="auto">
          <a:xfrm>
            <a:off x="8152606" y="374650"/>
            <a:ext cx="2100263" cy="368300"/>
          </a:xfrm>
          <a:prstGeom prst="rect">
            <a:avLst/>
          </a:prstGeom>
          <a:noFill/>
          <a:ln>
            <a:noFill/>
          </a:ln>
        </p:spPr>
        <p:txBody>
          <a:bodyPr lIns="91343" tIns="45674" rIns="91343" bIns="45674">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064BB2"/>
                </a:solidFill>
                <a:effectLst/>
                <a:uLnTx/>
                <a:uFillTx/>
                <a:latin typeface="仿宋" pitchFamily="49" charset="-122"/>
                <a:ea typeface="仿宋" pitchFamily="49" charset="-122"/>
                <a:cs typeface="+mn-cs"/>
              </a:rPr>
              <a:t>大数据，成就未来</a:t>
            </a:r>
          </a:p>
        </p:txBody>
      </p:sp>
      <p:cxnSp>
        <p:nvCxnSpPr>
          <p:cNvPr id="6" name="直接连接符 5">
            <a:extLst>
              <a:ext uri="{FF2B5EF4-FFF2-40B4-BE49-F238E27FC236}">
                <a16:creationId xmlns:a16="http://schemas.microsoft.com/office/drawing/2014/main" id="{0A909C07-3563-4E4D-8086-5D4D07F8D322}"/>
              </a:ext>
            </a:extLst>
          </p:cNvPr>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54D0D142-168B-4B02-B53A-A0CA2104BDD7}"/>
              </a:ext>
            </a:extLst>
          </p:cNvPr>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29781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B312408-2D21-4626-90E1-7A727EF1182D}" type="datetimeFigureOut">
              <a:rPr lang="zh-CN" altLang="en-US" smtClean="0"/>
              <a:t>2020/8/9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87349F-5A75-42E4-B10E-7C60F4C5CBE9}" type="slidenum">
              <a:rPr lang="zh-CN" altLang="en-US" smtClean="0"/>
              <a:t>‹#›</a:t>
            </a:fld>
            <a:endParaRPr lang="zh-CN" altLang="en-US"/>
          </a:p>
        </p:txBody>
      </p:sp>
    </p:spTree>
    <p:extLst>
      <p:ext uri="{BB962C8B-B14F-4D97-AF65-F5344CB8AC3E}">
        <p14:creationId xmlns:p14="http://schemas.microsoft.com/office/powerpoint/2010/main" val="1478729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B312408-2D21-4626-90E1-7A727EF1182D}" type="datetimeFigureOut">
              <a:rPr lang="zh-CN" altLang="en-US" smtClean="0"/>
              <a:t>2020/8/9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87349F-5A75-42E4-B10E-7C60F4C5CBE9}" type="slidenum">
              <a:rPr lang="zh-CN" altLang="en-US" smtClean="0"/>
              <a:t>‹#›</a:t>
            </a:fld>
            <a:endParaRPr lang="zh-CN" altLang="en-US"/>
          </a:p>
        </p:txBody>
      </p:sp>
    </p:spTree>
    <p:extLst>
      <p:ext uri="{BB962C8B-B14F-4D97-AF65-F5344CB8AC3E}">
        <p14:creationId xmlns:p14="http://schemas.microsoft.com/office/powerpoint/2010/main" val="2970980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B312408-2D21-4626-90E1-7A727EF1182D}" type="datetimeFigureOut">
              <a:rPr lang="zh-CN" altLang="en-US" smtClean="0"/>
              <a:t>2020/8/9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87349F-5A75-42E4-B10E-7C60F4C5CBE9}" type="slidenum">
              <a:rPr lang="zh-CN" altLang="en-US" smtClean="0"/>
              <a:t>‹#›</a:t>
            </a:fld>
            <a:endParaRPr lang="zh-CN" altLang="en-US"/>
          </a:p>
        </p:txBody>
      </p:sp>
    </p:spTree>
    <p:extLst>
      <p:ext uri="{BB962C8B-B14F-4D97-AF65-F5344CB8AC3E}">
        <p14:creationId xmlns:p14="http://schemas.microsoft.com/office/powerpoint/2010/main" val="824819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B312408-2D21-4626-90E1-7A727EF1182D}" type="datetimeFigureOut">
              <a:rPr lang="zh-CN" altLang="en-US" smtClean="0"/>
              <a:t>2020/8/9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87349F-5A75-42E4-B10E-7C60F4C5CBE9}" type="slidenum">
              <a:rPr lang="zh-CN" altLang="en-US" smtClean="0"/>
              <a:t>‹#›</a:t>
            </a:fld>
            <a:endParaRPr lang="zh-CN" altLang="en-US"/>
          </a:p>
        </p:txBody>
      </p:sp>
    </p:spTree>
    <p:extLst>
      <p:ext uri="{BB962C8B-B14F-4D97-AF65-F5344CB8AC3E}">
        <p14:creationId xmlns:p14="http://schemas.microsoft.com/office/powerpoint/2010/main" val="3650661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B312408-2D21-4626-90E1-7A727EF1182D}" type="datetimeFigureOut">
              <a:rPr lang="zh-CN" altLang="en-US" smtClean="0"/>
              <a:t>2020/8/9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87349F-5A75-42E4-B10E-7C60F4C5CBE9}" type="slidenum">
              <a:rPr lang="zh-CN" altLang="en-US" smtClean="0"/>
              <a:t>‹#›</a:t>
            </a:fld>
            <a:endParaRPr lang="zh-CN" altLang="en-US"/>
          </a:p>
        </p:txBody>
      </p:sp>
    </p:spTree>
    <p:extLst>
      <p:ext uri="{BB962C8B-B14F-4D97-AF65-F5344CB8AC3E}">
        <p14:creationId xmlns:p14="http://schemas.microsoft.com/office/powerpoint/2010/main" val="1618605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B312408-2D21-4626-90E1-7A727EF1182D}" type="datetimeFigureOut">
              <a:rPr lang="zh-CN" altLang="en-US" smtClean="0"/>
              <a:t>2020/8/9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87349F-5A75-42E4-B10E-7C60F4C5CBE9}" type="slidenum">
              <a:rPr lang="zh-CN" altLang="en-US" smtClean="0"/>
              <a:t>‹#›</a:t>
            </a:fld>
            <a:endParaRPr lang="zh-CN" altLang="en-US"/>
          </a:p>
        </p:txBody>
      </p:sp>
    </p:spTree>
    <p:extLst>
      <p:ext uri="{BB962C8B-B14F-4D97-AF65-F5344CB8AC3E}">
        <p14:creationId xmlns:p14="http://schemas.microsoft.com/office/powerpoint/2010/main" val="1236467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B312408-2D21-4626-90E1-7A727EF1182D}" type="datetimeFigureOut">
              <a:rPr lang="zh-CN" altLang="en-US" smtClean="0"/>
              <a:t>2020/8/9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87349F-5A75-42E4-B10E-7C60F4C5CBE9}" type="slidenum">
              <a:rPr lang="zh-CN" altLang="en-US" smtClean="0"/>
              <a:t>‹#›</a:t>
            </a:fld>
            <a:endParaRPr lang="zh-CN" altLang="en-US"/>
          </a:p>
        </p:txBody>
      </p:sp>
    </p:spTree>
    <p:extLst>
      <p:ext uri="{BB962C8B-B14F-4D97-AF65-F5344CB8AC3E}">
        <p14:creationId xmlns:p14="http://schemas.microsoft.com/office/powerpoint/2010/main" val="19513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B312408-2D21-4626-90E1-7A727EF1182D}" type="datetimeFigureOut">
              <a:rPr lang="zh-CN" altLang="en-US" smtClean="0"/>
              <a:t>2020/8/9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87349F-5A75-42E4-B10E-7C60F4C5CBE9}" type="slidenum">
              <a:rPr lang="zh-CN" altLang="en-US" smtClean="0"/>
              <a:t>‹#›</a:t>
            </a:fld>
            <a:endParaRPr lang="zh-CN" altLang="en-US"/>
          </a:p>
        </p:txBody>
      </p:sp>
    </p:spTree>
    <p:extLst>
      <p:ext uri="{BB962C8B-B14F-4D97-AF65-F5344CB8AC3E}">
        <p14:creationId xmlns:p14="http://schemas.microsoft.com/office/powerpoint/2010/main" val="716638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2.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312408-2D21-4626-90E1-7A727EF1182D}" type="datetimeFigureOut">
              <a:rPr lang="zh-CN" altLang="en-US" smtClean="0"/>
              <a:t>2020/8/9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87349F-5A75-42E4-B10E-7C60F4C5CBE9}" type="slidenum">
              <a:rPr lang="zh-CN" altLang="en-US" smtClean="0"/>
              <a:t>‹#›</a:t>
            </a:fld>
            <a:endParaRPr lang="zh-CN" altLang="en-US"/>
          </a:p>
        </p:txBody>
      </p:sp>
    </p:spTree>
    <p:extLst>
      <p:ext uri="{BB962C8B-B14F-4D97-AF65-F5344CB8AC3E}">
        <p14:creationId xmlns:p14="http://schemas.microsoft.com/office/powerpoint/2010/main" val="1289285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8865591E-F6A9-4405-B720-EDDBC0413155}"/>
              </a:ext>
            </a:extLst>
          </p:cNvPr>
          <p:cNvSpPr>
            <a:spLocks noGrp="1" noChangeArrowheads="1"/>
          </p:cNvSpPr>
          <p:nvPr>
            <p:ph type="title" idx="4294967295"/>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61510517-FAF7-45C6-B579-CD700F47710E}"/>
              </a:ext>
            </a:extLst>
          </p:cNvPr>
          <p:cNvSpPr>
            <a:spLocks noGrp="1" noChangeArrowheads="1"/>
          </p:cNvSpPr>
          <p:nvPr>
            <p:ph type="body" idx="4294967295"/>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5E70D461-B6CD-42E9-9A0B-0CDC97B2EF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EFD99B62-7413-4FB4-9C1A-A0ED94A8AA58}" type="datetimeFigureOut">
              <a:rPr kumimoji="0" lang="zh-CN" altLang="en-US" sz="1200" b="0" i="0" u="none" strike="noStrike" kern="1200" cap="none" spc="0" normalizeH="0" baseline="0" noProof="0">
                <a:ln>
                  <a:noFill/>
                </a:ln>
                <a:solidFill>
                  <a:srgbClr val="000000">
                    <a:tint val="75000"/>
                  </a:srgbClr>
                </a:solidFill>
                <a:effectLst/>
                <a:uLnTx/>
                <a:uFillTx/>
                <a:latin typeface="Calibri"/>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2020/8/9</a:t>
            </a:fld>
            <a:endParaRPr kumimoji="0" lang="zh-CN" altLang="en-US" sz="1200" b="0" i="0" u="none" strike="noStrike" kern="1200" cap="none" spc="0" normalizeH="0" baseline="0" noProof="0">
              <a:ln>
                <a:noFill/>
              </a:ln>
              <a:solidFill>
                <a:srgbClr val="000000">
                  <a:tint val="75000"/>
                </a:srgbClr>
              </a:solidFill>
              <a:effectLst/>
              <a:uLnTx/>
              <a:uFillTx/>
              <a:latin typeface="Calibri"/>
              <a:ea typeface="宋体"/>
              <a:cs typeface="+mn-cs"/>
            </a:endParaRPr>
          </a:p>
        </p:txBody>
      </p:sp>
      <p:sp>
        <p:nvSpPr>
          <p:cNvPr id="13" name="页脚占位符 12">
            <a:extLst>
              <a:ext uri="{FF2B5EF4-FFF2-40B4-BE49-F238E27FC236}">
                <a16:creationId xmlns:a16="http://schemas.microsoft.com/office/drawing/2014/main" id="{A1BC6B55-8EE6-4CCE-854A-A8EB6C2BB3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0000">
                  <a:tint val="75000"/>
                </a:srgbClr>
              </a:solidFill>
              <a:effectLst/>
              <a:uLnTx/>
              <a:uFillTx/>
              <a:latin typeface="Calibri"/>
              <a:ea typeface="宋体"/>
              <a:cs typeface="+mn-cs"/>
            </a:endParaRPr>
          </a:p>
        </p:txBody>
      </p:sp>
      <p:sp>
        <p:nvSpPr>
          <p:cNvPr id="14" name="灯片编号占位符 13">
            <a:extLst>
              <a:ext uri="{FF2B5EF4-FFF2-40B4-BE49-F238E27FC236}">
                <a16:creationId xmlns:a16="http://schemas.microsoft.com/office/drawing/2014/main" id="{262F0417-C90C-4CA2-AD37-B360748FE143}"/>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D239D69-AE9D-48DB-AB3A-AA2587BADC3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90523261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Lst>
  <p:txStyles>
    <p:titleStyle>
      <a:lvl1pPr algn="l" rtl="0" eaLnBrk="0" fontAlgn="base" hangingPunct="0">
        <a:spcBef>
          <a:spcPct val="0"/>
        </a:spcBef>
        <a:spcAft>
          <a:spcPct val="0"/>
        </a:spcAft>
        <a:defRPr sz="2500">
          <a:solidFill>
            <a:schemeClr val="tx1"/>
          </a:solidFill>
          <a:latin typeface="+mj-lt"/>
          <a:ea typeface="微软雅黑" pitchFamily="34" charset="-122"/>
          <a:cs typeface="微软雅黑" charset="0"/>
        </a:defRPr>
      </a:lvl1pPr>
      <a:lvl2pPr algn="l" rtl="0" eaLnBrk="0" fontAlgn="base" hangingPunct="0">
        <a:spcBef>
          <a:spcPct val="0"/>
        </a:spcBef>
        <a:spcAft>
          <a:spcPct val="0"/>
        </a:spcAft>
        <a:defRPr sz="2500">
          <a:solidFill>
            <a:schemeClr val="tx1"/>
          </a:solidFill>
          <a:latin typeface="Calibri" pitchFamily="34" charset="0"/>
          <a:ea typeface="微软雅黑" pitchFamily="34" charset="-122"/>
          <a:cs typeface="微软雅黑" charset="0"/>
        </a:defRPr>
      </a:lvl2pPr>
      <a:lvl3pPr algn="l" rtl="0" eaLnBrk="0" fontAlgn="base" hangingPunct="0">
        <a:spcBef>
          <a:spcPct val="0"/>
        </a:spcBef>
        <a:spcAft>
          <a:spcPct val="0"/>
        </a:spcAft>
        <a:defRPr sz="2500">
          <a:solidFill>
            <a:schemeClr val="tx1"/>
          </a:solidFill>
          <a:latin typeface="Calibri" pitchFamily="34" charset="0"/>
          <a:ea typeface="微软雅黑" pitchFamily="34" charset="-122"/>
          <a:cs typeface="微软雅黑" charset="0"/>
        </a:defRPr>
      </a:lvl3pPr>
      <a:lvl4pPr algn="l" rtl="0" eaLnBrk="0" fontAlgn="base" hangingPunct="0">
        <a:spcBef>
          <a:spcPct val="0"/>
        </a:spcBef>
        <a:spcAft>
          <a:spcPct val="0"/>
        </a:spcAft>
        <a:defRPr sz="2500">
          <a:solidFill>
            <a:schemeClr val="tx1"/>
          </a:solidFill>
          <a:latin typeface="Calibri" pitchFamily="34" charset="0"/>
          <a:ea typeface="微软雅黑" pitchFamily="34" charset="-122"/>
          <a:cs typeface="微软雅黑" charset="0"/>
        </a:defRPr>
      </a:lvl4pPr>
      <a:lvl5pPr algn="l" rtl="0" eaLnBrk="0" fontAlgn="base" hangingPunct="0">
        <a:spcBef>
          <a:spcPct val="0"/>
        </a:spcBef>
        <a:spcAft>
          <a:spcPct val="0"/>
        </a:spcAft>
        <a:defRPr sz="2500">
          <a:solidFill>
            <a:schemeClr val="tx1"/>
          </a:solidFill>
          <a:latin typeface="Calibri" pitchFamily="34" charset="0"/>
          <a:ea typeface="微软雅黑" pitchFamily="34" charset="-122"/>
          <a:cs typeface="微软雅黑" charset="0"/>
        </a:defRPr>
      </a:lvl5pPr>
      <a:lvl6pPr marL="483870" algn="l" rtl="0" eaLnBrk="0" fontAlgn="base" hangingPunct="0">
        <a:spcBef>
          <a:spcPct val="0"/>
        </a:spcBef>
        <a:spcAft>
          <a:spcPct val="0"/>
        </a:spcAft>
        <a:defRPr sz="2540">
          <a:solidFill>
            <a:schemeClr val="tx1"/>
          </a:solidFill>
          <a:latin typeface="Calibri" pitchFamily="34" charset="0"/>
          <a:ea typeface="黑体" panose="02010609060101010101" charset="-122"/>
        </a:defRPr>
      </a:lvl6pPr>
      <a:lvl7pPr marL="967740" algn="l" rtl="0" eaLnBrk="0" fontAlgn="base" hangingPunct="0">
        <a:spcBef>
          <a:spcPct val="0"/>
        </a:spcBef>
        <a:spcAft>
          <a:spcPct val="0"/>
        </a:spcAft>
        <a:defRPr sz="2540">
          <a:solidFill>
            <a:schemeClr val="tx1"/>
          </a:solidFill>
          <a:latin typeface="Calibri" pitchFamily="34" charset="0"/>
          <a:ea typeface="黑体" panose="02010609060101010101" charset="-122"/>
        </a:defRPr>
      </a:lvl7pPr>
      <a:lvl8pPr marL="1450975" algn="l" rtl="0" eaLnBrk="0" fontAlgn="base" hangingPunct="0">
        <a:spcBef>
          <a:spcPct val="0"/>
        </a:spcBef>
        <a:spcAft>
          <a:spcPct val="0"/>
        </a:spcAft>
        <a:defRPr sz="2540">
          <a:solidFill>
            <a:schemeClr val="tx1"/>
          </a:solidFill>
          <a:latin typeface="Calibri" pitchFamily="34" charset="0"/>
          <a:ea typeface="黑体" panose="02010609060101010101" charset="-122"/>
        </a:defRPr>
      </a:lvl8pPr>
      <a:lvl9pPr marL="1934845" algn="l" rtl="0" eaLnBrk="0" fontAlgn="base" hangingPunct="0">
        <a:spcBef>
          <a:spcPct val="0"/>
        </a:spcBef>
        <a:spcAft>
          <a:spcPct val="0"/>
        </a:spcAft>
        <a:defRPr sz="2540">
          <a:solidFill>
            <a:schemeClr val="tx1"/>
          </a:solidFill>
          <a:latin typeface="Calibri" pitchFamily="34" charset="0"/>
          <a:ea typeface="黑体" panose="02010609060101010101"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sz="2100">
          <a:solidFill>
            <a:schemeClr val="tx1"/>
          </a:solidFill>
          <a:latin typeface="+mn-lt"/>
          <a:ea typeface="+mn-ea"/>
          <a:cs typeface="宋体" charset="0"/>
        </a:defRPr>
      </a:lvl1pPr>
      <a:lvl2pPr marL="785813" indent="-301625" algn="l" rtl="0" eaLnBrk="0" fontAlgn="base" hangingPunct="0">
        <a:spcBef>
          <a:spcPct val="20000"/>
        </a:spcBef>
        <a:spcAft>
          <a:spcPct val="0"/>
        </a:spcAft>
        <a:buFont typeface="Arial" panose="020B0604020202020204" pitchFamily="34" charset="0"/>
        <a:buChar char="–"/>
        <a:defRPr sz="2900">
          <a:solidFill>
            <a:schemeClr val="tx1"/>
          </a:solidFill>
          <a:latin typeface="+mn-lt"/>
          <a:ea typeface="+mn-ea"/>
        </a:defRPr>
      </a:lvl2pPr>
      <a:lvl3pPr marL="1208088" indent="-241300" algn="l" rtl="0" eaLnBrk="0" fontAlgn="base" hangingPunct="0">
        <a:spcBef>
          <a:spcPct val="20000"/>
        </a:spcBef>
        <a:spcAft>
          <a:spcPct val="0"/>
        </a:spcAft>
        <a:buFont typeface="Arial" panose="020B0604020202020204" pitchFamily="34" charset="0"/>
        <a:buChar char="•"/>
        <a:defRPr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n-ea"/>
        </a:defRPr>
      </a:lvl4pPr>
      <a:lvl5pPr marL="2176463" indent="-241300"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n-ea"/>
        </a:defRPr>
      </a:lvl5pPr>
      <a:lvl6pPr marL="2660650" indent="-241935" algn="l" rtl="0" eaLnBrk="0" fontAlgn="base" hangingPunct="0">
        <a:spcBef>
          <a:spcPct val="20000"/>
        </a:spcBef>
        <a:spcAft>
          <a:spcPct val="0"/>
        </a:spcAft>
        <a:buFont typeface="Arial" panose="0208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8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8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8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1.xml"/><Relationship Id="rId1" Type="http://schemas.openxmlformats.org/officeDocument/2006/relationships/slideLayout" Target="../slideLayouts/slideLayout13.xml"/><Relationship Id="rId5" Type="http://schemas.openxmlformats.org/officeDocument/2006/relationships/slide" Target="slide30.xml"/><Relationship Id="rId4" Type="http://schemas.openxmlformats.org/officeDocument/2006/relationships/slide" Target="slide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1.xml"/><Relationship Id="rId1" Type="http://schemas.openxmlformats.org/officeDocument/2006/relationships/slideLayout" Target="../slideLayouts/slideLayout13.xml"/><Relationship Id="rId5" Type="http://schemas.openxmlformats.org/officeDocument/2006/relationships/slide" Target="slide30.xml"/><Relationship Id="rId4" Type="http://schemas.openxmlformats.org/officeDocument/2006/relationships/slide" Target="slide19.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1.xml"/><Relationship Id="rId1" Type="http://schemas.openxmlformats.org/officeDocument/2006/relationships/slideLayout" Target="../slideLayouts/slideLayout13.xml"/><Relationship Id="rId5" Type="http://schemas.openxmlformats.org/officeDocument/2006/relationships/slide" Target="slide30.xml"/><Relationship Id="rId4" Type="http://schemas.openxmlformats.org/officeDocument/2006/relationships/slide" Target="slide19.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1.xml"/><Relationship Id="rId1" Type="http://schemas.openxmlformats.org/officeDocument/2006/relationships/slideLayout" Target="../slideLayouts/slideLayout13.xml"/><Relationship Id="rId5" Type="http://schemas.openxmlformats.org/officeDocument/2006/relationships/slide" Target="slide30.xml"/><Relationship Id="rId4" Type="http://schemas.openxmlformats.org/officeDocument/2006/relationships/slide" Target="slide19.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1.xml"/><Relationship Id="rId1" Type="http://schemas.openxmlformats.org/officeDocument/2006/relationships/slideLayout" Target="../slideLayouts/slideLayout13.xml"/><Relationship Id="rId5" Type="http://schemas.openxmlformats.org/officeDocument/2006/relationships/slide" Target="slide30.xml"/><Relationship Id="rId4" Type="http://schemas.openxmlformats.org/officeDocument/2006/relationships/slide" Target="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4">
            <a:extLst>
              <a:ext uri="{FF2B5EF4-FFF2-40B4-BE49-F238E27FC236}">
                <a16:creationId xmlns:a16="http://schemas.microsoft.com/office/drawing/2014/main" id="{9B66747D-3A3D-450A-BFE4-7BE9A0A51122}"/>
              </a:ext>
            </a:extLst>
          </p:cNvPr>
          <p:cNvSpPr>
            <a:spLocks noGrp="1" noChangeArrowheads="1"/>
          </p:cNvSpPr>
          <p:nvPr>
            <p:ph type="title"/>
          </p:nvPr>
        </p:nvSpPr>
        <p:spPr>
          <a:xfrm>
            <a:off x="5470525" y="2706688"/>
            <a:ext cx="6345238" cy="692150"/>
          </a:xfrm>
        </p:spPr>
        <p:txBody>
          <a:bodyPr/>
          <a:lstStyle/>
          <a:p>
            <a:r>
              <a:rPr lang="zh-CN" altLang="en-US" b="0" dirty="0" smtClean="0"/>
              <a:t>百货商场数据</a:t>
            </a:r>
            <a:r>
              <a:rPr lang="zh-CN" altLang="en-US" b="0" dirty="0" smtClean="0"/>
              <a:t>分析</a:t>
            </a:r>
            <a:endParaRPr lang="zh-CN" altLang="en-US" b="0" dirty="0">
              <a:cs typeface="Times New Roman" panose="02020603050405020304" pitchFamily="18" charset="0"/>
            </a:endParaRPr>
          </a:p>
        </p:txBody>
      </p:sp>
    </p:spTree>
    <p:extLst>
      <p:ext uri="{BB962C8B-B14F-4D97-AF65-F5344CB8AC3E}">
        <p14:creationId xmlns:p14="http://schemas.microsoft.com/office/powerpoint/2010/main" val="1658131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7FD9EC0E-3C5A-41AE-B86E-FF5E22C8DAA6}"/>
              </a:ext>
            </a:extLst>
          </p:cNvPr>
          <p:cNvCxnSpPr/>
          <p:nvPr/>
        </p:nvCxnSpPr>
        <p:spPr>
          <a:xfrm>
            <a:off x="3265488" y="1347788"/>
            <a:ext cx="1819" cy="477423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2F01F21E-F4F9-4622-BD7E-0A05B9C18352}"/>
              </a:ext>
            </a:extLst>
          </p:cNvPr>
          <p:cNvSpPr>
            <a:spLocks noChangeShapeType="1"/>
          </p:cNvSpPr>
          <p:nvPr/>
        </p:nvSpPr>
        <p:spPr bwMode="auto">
          <a:xfrm>
            <a:off x="2649538" y="1939925"/>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fontAlgn="auto">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30C80098-DBDF-44A8-8B78-79F16B01E9A4}"/>
              </a:ext>
            </a:extLst>
          </p:cNvPr>
          <p:cNvSpPr>
            <a:spLocks noChangeArrowheads="1"/>
          </p:cNvSpPr>
          <p:nvPr/>
        </p:nvSpPr>
        <p:spPr bwMode="auto">
          <a:xfrm>
            <a:off x="2904947" y="1123714"/>
            <a:ext cx="684000" cy="648000"/>
          </a:xfrm>
          <a:prstGeom prst="ellipse">
            <a:avLst/>
          </a:prstGeom>
          <a:solidFill>
            <a:srgbClr val="0070C0"/>
          </a:solidFill>
          <a:ln>
            <a:solidFill>
              <a:srgbClr val="0070C0"/>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a:extLst>
              <a:ext uri="{FF2B5EF4-FFF2-40B4-BE49-F238E27FC236}">
                <a16:creationId xmlns:a16="http://schemas.microsoft.com/office/drawing/2014/main" id="{1ED5858A-DC05-4505-828C-344F2BE2A69A}"/>
              </a:ext>
            </a:extLst>
          </p:cNvPr>
          <p:cNvSpPr>
            <a:spLocks noChangeArrowheads="1"/>
          </p:cNvSpPr>
          <p:nvPr/>
        </p:nvSpPr>
        <p:spPr bwMode="auto">
          <a:xfrm>
            <a:off x="4012450" y="2015142"/>
            <a:ext cx="4859850" cy="684000"/>
          </a:xfrm>
          <a:prstGeom prst="actionButtonBlank">
            <a:avLst/>
          </a:prstGeom>
          <a:solidFill>
            <a:schemeClr val="accent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sym typeface="微软雅黑" pitchFamily="34" charset="-122"/>
              </a:rPr>
              <a:t>数据</a:t>
            </a:r>
            <a:r>
              <a:rPr lang="zh-CN" altLang="en-US" sz="2200" dirty="0" smtClean="0">
                <a:latin typeface="微软雅黑" pitchFamily="34" charset="-122"/>
                <a:ea typeface="微软雅黑" pitchFamily="34" charset="-122"/>
                <a:sym typeface="微软雅黑" pitchFamily="34" charset="-122"/>
              </a:rPr>
              <a:t>探索与预处理</a:t>
            </a:r>
            <a:endParaRPr lang="zh-CN" altLang="en-US" sz="2200" dirty="0">
              <a:latin typeface="微软雅黑" pitchFamily="34" charset="-122"/>
              <a:ea typeface="微软雅黑" pitchFamily="34" charset="-122"/>
              <a:sym typeface="微软雅黑" pitchFamily="34" charset="-122"/>
            </a:endParaRPr>
          </a:p>
        </p:txBody>
      </p:sp>
      <p:sp>
        <p:nvSpPr>
          <p:cNvPr id="8197" name="标题 3">
            <a:extLst>
              <a:ext uri="{FF2B5EF4-FFF2-40B4-BE49-F238E27FC236}">
                <a16:creationId xmlns:a16="http://schemas.microsoft.com/office/drawing/2014/main" id="{0CC56E7A-7656-401C-B8C3-6EED42EA6096}"/>
              </a:ext>
            </a:extLst>
          </p:cNvPr>
          <p:cNvSpPr>
            <a:spLocks noGrp="1" noChangeArrowheads="1"/>
          </p:cNvSpPr>
          <p:nvPr>
            <p:ph type="title"/>
          </p:nvPr>
        </p:nvSpPr>
        <p:spPr>
          <a:xfrm>
            <a:off x="255588" y="358775"/>
            <a:ext cx="10972800" cy="528638"/>
          </a:xfrm>
        </p:spPr>
        <p:txBody>
          <a:bodyPr/>
          <a:lstStyle/>
          <a:p>
            <a:r>
              <a:rPr lang="zh-CN" altLang="en-US"/>
              <a:t>目录</a:t>
            </a:r>
          </a:p>
        </p:txBody>
      </p:sp>
      <p:sp>
        <p:nvSpPr>
          <p:cNvPr id="13" name="AutoShape 17">
            <a:hlinkClick r:id="rId3" action="ppaction://hlinksldjump"/>
            <a:extLst>
              <a:ext uri="{FF2B5EF4-FFF2-40B4-BE49-F238E27FC236}">
                <a16:creationId xmlns:a16="http://schemas.microsoft.com/office/drawing/2014/main" id="{2EB060AE-3AE5-446D-843D-1BB385354C5A}"/>
              </a:ext>
            </a:extLst>
          </p:cNvPr>
          <p:cNvSpPr>
            <a:spLocks noChangeArrowheads="1"/>
          </p:cNvSpPr>
          <p:nvPr/>
        </p:nvSpPr>
        <p:spPr bwMode="auto">
          <a:xfrm>
            <a:off x="4012450" y="1081868"/>
            <a:ext cx="4859850" cy="684000"/>
          </a:xfrm>
          <a:prstGeom prst="actionButtonBlank">
            <a:avLst/>
          </a:prstGeom>
          <a:solidFill>
            <a:srgbClr val="0070C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smtClean="0">
                <a:solidFill>
                  <a:schemeClr val="bg1"/>
                </a:solidFill>
                <a:latin typeface="微软雅黑" pitchFamily="34" charset="-122"/>
                <a:ea typeface="微软雅黑" pitchFamily="34" charset="-122"/>
                <a:sym typeface="微软雅黑" pitchFamily="34" charset="-122"/>
              </a:rPr>
              <a:t>了解百货商场现状与分析需求</a:t>
            </a:r>
            <a:endParaRPr lang="zh-CN" altLang="en-US" sz="2200" dirty="0">
              <a:solidFill>
                <a:schemeClr val="bg1"/>
              </a:solidFill>
              <a:latin typeface="微软雅黑" pitchFamily="34" charset="-122"/>
              <a:ea typeface="微软雅黑" pitchFamily="34" charset="-122"/>
              <a:sym typeface="微软雅黑" pitchFamily="34" charset="-122"/>
            </a:endParaRPr>
          </a:p>
        </p:txBody>
      </p:sp>
      <p:sp>
        <p:nvSpPr>
          <p:cNvPr id="15" name="Oval 15">
            <a:extLst>
              <a:ext uri="{FF2B5EF4-FFF2-40B4-BE49-F238E27FC236}">
                <a16:creationId xmlns:a16="http://schemas.microsoft.com/office/drawing/2014/main" id="{708487C8-882A-4D2D-B078-0123C99CF92A}"/>
              </a:ext>
            </a:extLst>
          </p:cNvPr>
          <p:cNvSpPr>
            <a:spLocks noChangeArrowheads="1"/>
          </p:cNvSpPr>
          <p:nvPr/>
        </p:nvSpPr>
        <p:spPr bwMode="auto">
          <a:xfrm>
            <a:off x="2923488" y="2022550"/>
            <a:ext cx="684000" cy="648000"/>
          </a:xfrm>
          <a:prstGeom prst="ellipse">
            <a:avLst/>
          </a:prstGeom>
          <a:solidFill>
            <a:schemeClr val="accent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hlinkClick r:id="rId4" action="ppaction://hlinksldjump"/>
            <a:extLst>
              <a:ext uri="{FF2B5EF4-FFF2-40B4-BE49-F238E27FC236}">
                <a16:creationId xmlns:a16="http://schemas.microsoft.com/office/drawing/2014/main" id="{97AA76CB-3DF5-4FCB-91BA-7B3E7E6C71B6}"/>
              </a:ext>
            </a:extLst>
          </p:cNvPr>
          <p:cNvSpPr>
            <a:spLocks noChangeArrowheads="1"/>
          </p:cNvSpPr>
          <p:nvPr/>
        </p:nvSpPr>
        <p:spPr bwMode="auto">
          <a:xfrm>
            <a:off x="4012450" y="2992438"/>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smtClean="0">
                <a:latin typeface="微软雅黑" pitchFamily="34" charset="-122"/>
                <a:ea typeface="微软雅黑" pitchFamily="34" charset="-122"/>
              </a:rPr>
              <a:t>统计分析</a:t>
            </a:r>
            <a:endParaRPr lang="zh-CN" altLang="en-US" sz="2200" dirty="0">
              <a:latin typeface="微软雅黑" pitchFamily="34" charset="-122"/>
              <a:ea typeface="微软雅黑" pitchFamily="34" charset="-122"/>
            </a:endParaRPr>
          </a:p>
        </p:txBody>
      </p:sp>
      <p:sp>
        <p:nvSpPr>
          <p:cNvPr id="22" name="Oval 15">
            <a:extLst>
              <a:ext uri="{FF2B5EF4-FFF2-40B4-BE49-F238E27FC236}">
                <a16:creationId xmlns:a16="http://schemas.microsoft.com/office/drawing/2014/main" id="{4866ACEF-1AAB-4031-93DC-1EEEC9666956}"/>
              </a:ext>
            </a:extLst>
          </p:cNvPr>
          <p:cNvSpPr>
            <a:spLocks noChangeArrowheads="1"/>
          </p:cNvSpPr>
          <p:nvPr/>
        </p:nvSpPr>
        <p:spPr bwMode="auto">
          <a:xfrm>
            <a:off x="2923488" y="2992438"/>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hlinkClick r:id="rId5" action="ppaction://hlinksldjump"/>
            <a:extLst>
              <a:ext uri="{FF2B5EF4-FFF2-40B4-BE49-F238E27FC236}">
                <a16:creationId xmlns:a16="http://schemas.microsoft.com/office/drawing/2014/main" id="{4AF0CB43-FA2C-4791-BC8A-40DF0E19FFC2}"/>
              </a:ext>
            </a:extLst>
          </p:cNvPr>
          <p:cNvSpPr>
            <a:spLocks noChangeArrowheads="1"/>
          </p:cNvSpPr>
          <p:nvPr/>
        </p:nvSpPr>
        <p:spPr bwMode="auto">
          <a:xfrm>
            <a:off x="4012450" y="4037215"/>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用户画像</a:t>
            </a:r>
            <a:endParaRPr lang="zh-CN" altLang="en-US" sz="2200" dirty="0">
              <a:latin typeface="微软雅黑" pitchFamily="34" charset="-122"/>
              <a:ea typeface="微软雅黑" pitchFamily="34" charset="-122"/>
            </a:endParaRPr>
          </a:p>
        </p:txBody>
      </p:sp>
      <p:sp>
        <p:nvSpPr>
          <p:cNvPr id="29" name="Oval 15">
            <a:extLst>
              <a:ext uri="{FF2B5EF4-FFF2-40B4-BE49-F238E27FC236}">
                <a16:creationId xmlns:a16="http://schemas.microsoft.com/office/drawing/2014/main" id="{7C89F5DC-5C3D-4656-9CA1-4F166931D657}"/>
              </a:ext>
            </a:extLst>
          </p:cNvPr>
          <p:cNvSpPr>
            <a:spLocks noChangeArrowheads="1"/>
          </p:cNvSpPr>
          <p:nvPr/>
        </p:nvSpPr>
        <p:spPr bwMode="auto">
          <a:xfrm>
            <a:off x="2904947" y="4037215"/>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
        <p:nvSpPr>
          <p:cNvPr id="16" name="AutoShape 17">
            <a:hlinkClick r:id="rId5" action="ppaction://hlinksldjump"/>
            <a:extLst>
              <a:ext uri="{FF2B5EF4-FFF2-40B4-BE49-F238E27FC236}">
                <a16:creationId xmlns:a16="http://schemas.microsoft.com/office/drawing/2014/main" id="{4AF0CB43-FA2C-4791-BC8A-40DF0E19FFC2}"/>
              </a:ext>
            </a:extLst>
          </p:cNvPr>
          <p:cNvSpPr>
            <a:spLocks noChangeArrowheads="1"/>
          </p:cNvSpPr>
          <p:nvPr/>
        </p:nvSpPr>
        <p:spPr bwMode="auto">
          <a:xfrm>
            <a:off x="4012450" y="5054686"/>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en-US" altLang="zh-CN" sz="2200" dirty="0">
                <a:latin typeface="微软雅黑" pitchFamily="34" charset="-122"/>
                <a:ea typeface="微软雅黑" pitchFamily="34" charset="-122"/>
              </a:rPr>
              <a:t>K-means</a:t>
            </a:r>
            <a:r>
              <a:rPr lang="zh-CN" altLang="en-US" sz="2200" dirty="0">
                <a:latin typeface="微软雅黑" pitchFamily="34" charset="-122"/>
                <a:ea typeface="微软雅黑" pitchFamily="34" charset="-122"/>
              </a:rPr>
              <a:t>聚类及制定</a:t>
            </a:r>
            <a:r>
              <a:rPr lang="zh-CN" altLang="en-US" sz="2200" dirty="0" smtClean="0">
                <a:latin typeface="微软雅黑" pitchFamily="34" charset="-122"/>
                <a:ea typeface="微软雅黑" pitchFamily="34" charset="-122"/>
              </a:rPr>
              <a:t>营销方案</a:t>
            </a:r>
            <a:endParaRPr lang="zh-CN" altLang="en-US" sz="2200" dirty="0">
              <a:latin typeface="微软雅黑" pitchFamily="34" charset="-122"/>
              <a:ea typeface="微软雅黑" pitchFamily="34" charset="-122"/>
            </a:endParaRPr>
          </a:p>
        </p:txBody>
      </p:sp>
      <p:sp>
        <p:nvSpPr>
          <p:cNvPr id="17" name="Oval 15">
            <a:extLst>
              <a:ext uri="{FF2B5EF4-FFF2-40B4-BE49-F238E27FC236}">
                <a16:creationId xmlns:a16="http://schemas.microsoft.com/office/drawing/2014/main" id="{7C89F5DC-5C3D-4656-9CA1-4F166931D657}"/>
              </a:ext>
            </a:extLst>
          </p:cNvPr>
          <p:cNvSpPr>
            <a:spLocks noChangeArrowheads="1"/>
          </p:cNvSpPr>
          <p:nvPr/>
        </p:nvSpPr>
        <p:spPr bwMode="auto">
          <a:xfrm>
            <a:off x="2923488" y="5054686"/>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5</a:t>
            </a:r>
            <a:endParaRPr lang="en-US" altLang="zh-CN" sz="22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78758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A367504-C379-456B-981A-A38F0C0A6F2D}"/>
              </a:ext>
            </a:extLst>
          </p:cNvPr>
          <p:cNvSpPr>
            <a:spLocks noGrp="1"/>
          </p:cNvSpPr>
          <p:nvPr>
            <p:ph idx="1"/>
          </p:nvPr>
        </p:nvSpPr>
        <p:spPr>
          <a:xfrm>
            <a:off x="423863" y="1741488"/>
            <a:ext cx="11107737" cy="4370387"/>
          </a:xfrm>
        </p:spPr>
        <p:txBody>
          <a:bodyPr/>
          <a:lstStyle/>
          <a:p>
            <a:pPr>
              <a:defRPr/>
            </a:pPr>
            <a:r>
              <a:rPr kumimoji="1" lang="zh-CN" altLang="en-US" dirty="0" smtClean="0"/>
              <a:t>在统计分析的</a:t>
            </a:r>
            <a:r>
              <a:rPr kumimoji="1" lang="zh-CN" altLang="en-US" dirty="0"/>
              <a:t>阶段，对于缺失值和异常值</a:t>
            </a:r>
            <a:r>
              <a:rPr kumimoji="1" lang="zh-CN" altLang="en-US" dirty="0" smtClean="0"/>
              <a:t>，</a:t>
            </a:r>
            <a:r>
              <a:rPr kumimoji="1" lang="zh-CN" altLang="en-US" dirty="0" smtClean="0"/>
              <a:t>缺失值数量大的，使用特殊值替换方法，缺失值数量少的，才用数据删除方法，对于异常值采用删除处理</a:t>
            </a:r>
            <a:r>
              <a:rPr kumimoji="1" lang="zh-CN" altLang="en-US" dirty="0"/>
              <a:t>方法</a:t>
            </a:r>
            <a:r>
              <a:rPr kumimoji="1" lang="zh-CN" altLang="en-US" dirty="0" smtClean="0"/>
              <a:t>。</a:t>
            </a:r>
            <a:endParaRPr kumimoji="1" lang="en-US" altLang="zh-CN" dirty="0" smtClean="0"/>
          </a:p>
          <a:p>
            <a:pPr>
              <a:defRPr/>
            </a:pPr>
            <a:r>
              <a:rPr kumimoji="1" lang="zh-CN" altLang="en-US" dirty="0" smtClean="0"/>
              <a:t>在聚类建模阶段，对于异常数据以及缺失值，一并采用删除的处理方法，以保证聚类效果准确。</a:t>
            </a:r>
            <a:endParaRPr kumimoji="1" lang="zh-CN" altLang="en-US" dirty="0"/>
          </a:p>
        </p:txBody>
      </p:sp>
      <p:sp>
        <p:nvSpPr>
          <p:cNvPr id="18434" name="标题 2">
            <a:extLst>
              <a:ext uri="{FF2B5EF4-FFF2-40B4-BE49-F238E27FC236}">
                <a16:creationId xmlns:a16="http://schemas.microsoft.com/office/drawing/2014/main" id="{113D1F46-887A-48B4-AE60-E42E7C4B2FC6}"/>
              </a:ext>
            </a:extLst>
          </p:cNvPr>
          <p:cNvSpPr>
            <a:spLocks noGrp="1" noChangeArrowheads="1"/>
          </p:cNvSpPr>
          <p:nvPr>
            <p:ph type="title"/>
          </p:nvPr>
        </p:nvSpPr>
        <p:spPr>
          <a:xfrm>
            <a:off x="255588" y="358775"/>
            <a:ext cx="10972800" cy="528638"/>
          </a:xfrm>
        </p:spPr>
        <p:txBody>
          <a:bodyPr/>
          <a:lstStyle/>
          <a:p>
            <a:r>
              <a:rPr lang="zh-CN" altLang="en-US"/>
              <a:t>处理数据缺失值与异常值</a:t>
            </a:r>
          </a:p>
        </p:txBody>
      </p:sp>
      <p:sp>
        <p:nvSpPr>
          <p:cNvPr id="18435" name="内容占位符 3">
            <a:extLst>
              <a:ext uri="{FF2B5EF4-FFF2-40B4-BE49-F238E27FC236}">
                <a16:creationId xmlns:a16="http://schemas.microsoft.com/office/drawing/2014/main" id="{65D1847B-8C62-4B83-8AF6-B70445E97A29}"/>
              </a:ext>
            </a:extLst>
          </p:cNvPr>
          <p:cNvSpPr>
            <a:spLocks noGrp="1" noChangeArrowheads="1"/>
          </p:cNvSpPr>
          <p:nvPr>
            <p:ph idx="10"/>
          </p:nvPr>
        </p:nvSpPr>
        <p:spPr>
          <a:xfrm>
            <a:off x="423863" y="1138238"/>
            <a:ext cx="11107737" cy="427037"/>
          </a:xfrm>
        </p:spPr>
        <p:txBody>
          <a:bodyPr/>
          <a:lstStyle/>
          <a:p>
            <a:r>
              <a:rPr lang="zh-CN" altLang="en-US" sz="1800" dirty="0" smtClean="0"/>
              <a:t>百货商场的</a:t>
            </a:r>
            <a:r>
              <a:rPr sz="1800" dirty="0" smtClean="0"/>
              <a:t>原始数据存在</a:t>
            </a:r>
            <a:r>
              <a:rPr lang="zh-CN" altLang="en-US" sz="1800" dirty="0" smtClean="0"/>
              <a:t>大</a:t>
            </a:r>
            <a:r>
              <a:rPr sz="1800" dirty="0" smtClean="0"/>
              <a:t>量的缺失值和异常值</a:t>
            </a:r>
            <a:r>
              <a:rPr sz="1800" dirty="0"/>
              <a:t>，需要清洗后才能用于分析。</a:t>
            </a:r>
          </a:p>
        </p:txBody>
      </p:sp>
    </p:spTree>
    <p:extLst>
      <p:ext uri="{BB962C8B-B14F-4D97-AF65-F5344CB8AC3E}">
        <p14:creationId xmlns:p14="http://schemas.microsoft.com/office/powerpoint/2010/main" val="993108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A6F1FD3-6C8B-4425-AD20-101C99852F7B}"/>
              </a:ext>
            </a:extLst>
          </p:cNvPr>
          <p:cNvSpPr>
            <a:spLocks noGrp="1"/>
          </p:cNvSpPr>
          <p:nvPr>
            <p:ph idx="1"/>
          </p:nvPr>
        </p:nvSpPr>
        <p:spPr>
          <a:xfrm>
            <a:off x="423863" y="1741488"/>
            <a:ext cx="11436350" cy="4370387"/>
          </a:xfrm>
        </p:spPr>
        <p:txBody>
          <a:bodyPr/>
          <a:lstStyle/>
          <a:p>
            <a:pPr marL="0" indent="457200">
              <a:buFont typeface="Wingdings" panose="05000000000000000000" pitchFamily="2" charset="2"/>
              <a:buNone/>
              <a:defRPr/>
            </a:pPr>
            <a:r>
              <a:rPr kumimoji="1" lang="zh-CN" altLang="en-US" dirty="0"/>
              <a:t>本项目的目标是客户价值分析，即通过航空公司客户数据识别不同价值的客户，识别客户价值应用最广泛的模型是</a:t>
            </a:r>
            <a:r>
              <a:rPr kumimoji="1" lang="en-US" altLang="zh-CN" dirty="0"/>
              <a:t>RFM</a:t>
            </a:r>
            <a:r>
              <a:rPr kumimoji="1" lang="zh-CN" altLang="en-US" dirty="0"/>
              <a:t>模型。</a:t>
            </a:r>
            <a:endParaRPr kumimoji="1" lang="en-US" altLang="zh-CN" dirty="0"/>
          </a:p>
          <a:p>
            <a:pPr>
              <a:defRPr/>
            </a:pPr>
            <a:r>
              <a:rPr kumimoji="1" lang="en-US" altLang="zh-CN" dirty="0"/>
              <a:t>R</a:t>
            </a:r>
            <a:r>
              <a:rPr kumimoji="1" lang="zh-CN" altLang="en-US" dirty="0"/>
              <a:t>（</a:t>
            </a:r>
            <a:r>
              <a:rPr kumimoji="1" lang="en-US" altLang="zh-CN" dirty="0" err="1"/>
              <a:t>Recency</a:t>
            </a:r>
            <a:r>
              <a:rPr kumimoji="1" lang="zh-CN" altLang="en-US" dirty="0"/>
              <a:t>）指的是最近一次消费时间与截止时间的间隔。通常情况下，最近一次消费时间与截止时间的间隔越短，对即时提供的商品或是服务也最有可能感兴趣。</a:t>
            </a:r>
            <a:endParaRPr kumimoji="1" lang="en-US" altLang="zh-CN" dirty="0"/>
          </a:p>
          <a:p>
            <a:pPr>
              <a:defRPr/>
            </a:pPr>
            <a:r>
              <a:rPr kumimoji="1" lang="en-US" altLang="zh-CN" dirty="0"/>
              <a:t>F</a:t>
            </a:r>
            <a:r>
              <a:rPr kumimoji="1" lang="zh-CN" altLang="en-US" dirty="0"/>
              <a:t>（</a:t>
            </a:r>
            <a:r>
              <a:rPr kumimoji="1" lang="en-US" altLang="zh-CN" dirty="0"/>
              <a:t>Frequency</a:t>
            </a:r>
            <a:r>
              <a:rPr kumimoji="1" lang="zh-CN" altLang="en-US" dirty="0"/>
              <a:t>）指顾客在某段时间内所消费的次数。可以说消费频率越高的顾客，也是满意度越高的顾客，其忠诚度也就越高，顾客价值也就越大。</a:t>
            </a:r>
            <a:endParaRPr kumimoji="1" lang="en-US" altLang="zh-CN" dirty="0"/>
          </a:p>
          <a:p>
            <a:pPr>
              <a:defRPr/>
            </a:pPr>
            <a:r>
              <a:rPr kumimoji="1" lang="en-US" altLang="zh-CN" dirty="0"/>
              <a:t>M</a:t>
            </a:r>
            <a:r>
              <a:rPr kumimoji="1" lang="zh-CN" altLang="en-US" dirty="0"/>
              <a:t>（</a:t>
            </a:r>
            <a:r>
              <a:rPr kumimoji="1" lang="en-US" altLang="zh-CN" dirty="0"/>
              <a:t>Monetary</a:t>
            </a:r>
            <a:r>
              <a:rPr kumimoji="1" lang="zh-CN" altLang="en-US" dirty="0"/>
              <a:t>）指顾客在某段时间内所消费的金额。消费金额越大的顾客，他们的消费能力自然也就越大，这就是所谓“</a:t>
            </a:r>
            <a:r>
              <a:rPr kumimoji="1" lang="en-US" altLang="zh-CN" dirty="0"/>
              <a:t>20%</a:t>
            </a:r>
            <a:r>
              <a:rPr kumimoji="1" lang="zh-CN" altLang="en-US" dirty="0"/>
              <a:t>的顾客贡献了</a:t>
            </a:r>
            <a:r>
              <a:rPr kumimoji="1" lang="en-US" altLang="zh-CN" dirty="0"/>
              <a:t>80%</a:t>
            </a:r>
            <a:r>
              <a:rPr kumimoji="1" lang="zh-CN" altLang="en-US" dirty="0"/>
              <a:t>的销售额”的二八法则。</a:t>
            </a:r>
          </a:p>
        </p:txBody>
      </p:sp>
      <p:sp>
        <p:nvSpPr>
          <p:cNvPr id="19458" name="标题 2">
            <a:extLst>
              <a:ext uri="{FF2B5EF4-FFF2-40B4-BE49-F238E27FC236}">
                <a16:creationId xmlns:a16="http://schemas.microsoft.com/office/drawing/2014/main" id="{1A72AF90-907C-4CF0-8747-A510CCBC970F}"/>
              </a:ext>
            </a:extLst>
          </p:cNvPr>
          <p:cNvSpPr>
            <a:spLocks noGrp="1" noChangeArrowheads="1"/>
          </p:cNvSpPr>
          <p:nvPr>
            <p:ph type="title"/>
          </p:nvPr>
        </p:nvSpPr>
        <p:spPr>
          <a:xfrm>
            <a:off x="255588" y="358775"/>
            <a:ext cx="10972800" cy="528638"/>
          </a:xfrm>
        </p:spPr>
        <p:txBody>
          <a:bodyPr/>
          <a:lstStyle/>
          <a:p>
            <a:r>
              <a:rPr lang="zh-CN" altLang="en-US" dirty="0" smtClean="0"/>
              <a:t>构建百货商场价值分析</a:t>
            </a:r>
            <a:r>
              <a:rPr lang="zh-CN" altLang="en-US" dirty="0"/>
              <a:t>的关键特征</a:t>
            </a:r>
          </a:p>
        </p:txBody>
      </p:sp>
      <p:sp>
        <p:nvSpPr>
          <p:cNvPr id="19459" name="内容占位符 3">
            <a:extLst>
              <a:ext uri="{FF2B5EF4-FFF2-40B4-BE49-F238E27FC236}">
                <a16:creationId xmlns:a16="http://schemas.microsoft.com/office/drawing/2014/main" id="{316506FC-9744-4A12-86FA-EFDDA97756A2}"/>
              </a:ext>
            </a:extLst>
          </p:cNvPr>
          <p:cNvSpPr>
            <a:spLocks noGrp="1" noChangeArrowheads="1"/>
          </p:cNvSpPr>
          <p:nvPr>
            <p:ph idx="10"/>
          </p:nvPr>
        </p:nvSpPr>
        <p:spPr>
          <a:xfrm>
            <a:off x="423863" y="1138238"/>
            <a:ext cx="11107737" cy="427037"/>
          </a:xfrm>
        </p:spPr>
        <p:txBody>
          <a:bodyPr/>
          <a:lstStyle/>
          <a:p>
            <a:r>
              <a:rPr lang="en-US" altLang="zh-CN" b="1"/>
              <a:t>1. RFM</a:t>
            </a:r>
            <a:r>
              <a:rPr b="1"/>
              <a:t>模型介绍</a:t>
            </a:r>
          </a:p>
        </p:txBody>
      </p:sp>
    </p:spTree>
    <p:extLst>
      <p:ext uri="{BB962C8B-B14F-4D97-AF65-F5344CB8AC3E}">
        <p14:creationId xmlns:p14="http://schemas.microsoft.com/office/powerpoint/2010/main" val="550653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a:extLst>
              <a:ext uri="{FF2B5EF4-FFF2-40B4-BE49-F238E27FC236}">
                <a16:creationId xmlns:a16="http://schemas.microsoft.com/office/drawing/2014/main" id="{567E77DA-BD1C-4DEA-B7AE-EA328DE29CBC}"/>
              </a:ext>
            </a:extLst>
          </p:cNvPr>
          <p:cNvSpPr>
            <a:spLocks noGrp="1"/>
          </p:cNvSpPr>
          <p:nvPr>
            <p:ph idx="1"/>
          </p:nvPr>
        </p:nvSpPr>
        <p:spPr>
          <a:xfrm>
            <a:off x="423863" y="1741488"/>
            <a:ext cx="4214812" cy="4370387"/>
          </a:xfrm>
        </p:spPr>
        <p:txBody>
          <a:bodyPr/>
          <a:lstStyle/>
          <a:p>
            <a:pPr marL="0" indent="457200">
              <a:buFont typeface="Wingdings" panose="05000000000000000000" pitchFamily="2" charset="2"/>
              <a:buNone/>
            </a:pPr>
            <a:r>
              <a:rPr kumimoji="1" lang="en-US" altLang="zh-CN" noProof="1">
                <a:cs typeface="宋体" charset="0"/>
              </a:rPr>
              <a:t>RFM</a:t>
            </a:r>
            <a:r>
              <a:rPr kumimoji="1" lang="zh-CN" altLang="zh-CN" noProof="1">
                <a:cs typeface="宋体" charset="0"/>
              </a:rPr>
              <a:t>模型包括三个特征</a:t>
            </a:r>
            <a:r>
              <a:rPr kumimoji="1" lang="zh-CN" altLang="en-US" noProof="1">
                <a:cs typeface="宋体" charset="0"/>
              </a:rPr>
              <a:t>，</a:t>
            </a:r>
            <a:r>
              <a:rPr kumimoji="1" lang="zh-CN" altLang="zh-CN" noProof="1">
                <a:cs typeface="宋体" charset="0"/>
              </a:rPr>
              <a:t>使用三维坐标系进行展示，如图所示</a:t>
            </a:r>
            <a:r>
              <a:rPr kumimoji="1" lang="zh-CN" altLang="en-US" noProof="1">
                <a:cs typeface="宋体" charset="0"/>
              </a:rPr>
              <a:t>。</a:t>
            </a:r>
            <a:r>
              <a:rPr kumimoji="1" lang="en-US" altLang="zh-CN" noProof="1">
                <a:cs typeface="宋体" charset="0"/>
              </a:rPr>
              <a:t>X</a:t>
            </a:r>
            <a:r>
              <a:rPr kumimoji="1" lang="zh-CN" altLang="zh-CN" noProof="1">
                <a:cs typeface="宋体" charset="0"/>
              </a:rPr>
              <a:t>轴表示</a:t>
            </a:r>
            <a:r>
              <a:rPr kumimoji="1" lang="en-US" altLang="zh-CN" noProof="1">
                <a:cs typeface="宋体" charset="0"/>
              </a:rPr>
              <a:t>Recency</a:t>
            </a:r>
            <a:r>
              <a:rPr kumimoji="1" lang="zh-CN" altLang="zh-CN" noProof="1">
                <a:cs typeface="宋体" charset="0"/>
              </a:rPr>
              <a:t>，</a:t>
            </a:r>
            <a:r>
              <a:rPr kumimoji="1" lang="en-US" altLang="zh-CN" noProof="1">
                <a:cs typeface="宋体" charset="0"/>
              </a:rPr>
              <a:t>Y</a:t>
            </a:r>
            <a:r>
              <a:rPr kumimoji="1" lang="zh-CN" altLang="zh-CN" noProof="1">
                <a:cs typeface="宋体" charset="0"/>
              </a:rPr>
              <a:t>轴表示</a:t>
            </a:r>
            <a:r>
              <a:rPr kumimoji="1" lang="en-US" altLang="zh-CN" noProof="1">
                <a:cs typeface="宋体" charset="0"/>
              </a:rPr>
              <a:t>Frequency</a:t>
            </a:r>
            <a:r>
              <a:rPr kumimoji="1" lang="zh-CN" altLang="zh-CN" noProof="1">
                <a:cs typeface="宋体" charset="0"/>
              </a:rPr>
              <a:t>，</a:t>
            </a:r>
            <a:r>
              <a:rPr kumimoji="1" lang="en-US" altLang="zh-CN" noProof="1">
                <a:cs typeface="宋体" charset="0"/>
              </a:rPr>
              <a:t>Z</a:t>
            </a:r>
            <a:r>
              <a:rPr kumimoji="1" lang="zh-CN" altLang="zh-CN" noProof="1">
                <a:cs typeface="宋体" charset="0"/>
              </a:rPr>
              <a:t>轴表示</a:t>
            </a:r>
            <a:r>
              <a:rPr kumimoji="1" lang="en-US" altLang="zh-CN" noProof="1">
                <a:cs typeface="宋体" charset="0"/>
              </a:rPr>
              <a:t>Monetary</a:t>
            </a:r>
            <a:r>
              <a:rPr kumimoji="1" lang="zh-CN" altLang="zh-CN" noProof="1">
                <a:cs typeface="宋体" charset="0"/>
              </a:rPr>
              <a:t>，每个轴一般会分成</a:t>
            </a:r>
            <a:r>
              <a:rPr kumimoji="1" lang="en-US" altLang="zh-CN" noProof="1">
                <a:cs typeface="宋体" charset="0"/>
              </a:rPr>
              <a:t>5</a:t>
            </a:r>
            <a:r>
              <a:rPr kumimoji="1" lang="zh-CN" altLang="zh-CN" noProof="1">
                <a:cs typeface="宋体" charset="0"/>
              </a:rPr>
              <a:t>级表示程度，</a:t>
            </a:r>
            <a:r>
              <a:rPr kumimoji="1" lang="en-US" altLang="zh-CN" noProof="1">
                <a:cs typeface="宋体" charset="0"/>
              </a:rPr>
              <a:t>1</a:t>
            </a:r>
            <a:r>
              <a:rPr kumimoji="1" lang="zh-CN" altLang="zh-CN" noProof="1">
                <a:cs typeface="宋体" charset="0"/>
              </a:rPr>
              <a:t>为最小，</a:t>
            </a:r>
            <a:r>
              <a:rPr kumimoji="1" lang="en-US" altLang="zh-CN" noProof="1">
                <a:cs typeface="宋体" charset="0"/>
              </a:rPr>
              <a:t>5</a:t>
            </a:r>
            <a:r>
              <a:rPr kumimoji="1" lang="zh-CN" altLang="zh-CN" noProof="1">
                <a:cs typeface="宋体" charset="0"/>
              </a:rPr>
              <a:t>为最大。</a:t>
            </a:r>
            <a:endParaRPr kumimoji="1" lang="zh-CN" altLang="en-US" noProof="1">
              <a:cs typeface="宋体" charset="0"/>
            </a:endParaRPr>
          </a:p>
        </p:txBody>
      </p:sp>
      <p:sp>
        <p:nvSpPr>
          <p:cNvPr id="2" name="标题 2">
            <a:extLst>
              <a:ext uri="{FF2B5EF4-FFF2-40B4-BE49-F238E27FC236}">
                <a16:creationId xmlns:a16="http://schemas.microsoft.com/office/drawing/2014/main" id="{50AFEBA6-1E93-4019-B496-4BDF55F371F2}"/>
              </a:ext>
            </a:extLst>
          </p:cNvPr>
          <p:cNvSpPr>
            <a:spLocks noGrp="1" noChangeArrowheads="1"/>
          </p:cNvSpPr>
          <p:nvPr>
            <p:ph type="title"/>
          </p:nvPr>
        </p:nvSpPr>
        <p:spPr>
          <a:xfrm>
            <a:off x="255588" y="358775"/>
            <a:ext cx="10972800" cy="528638"/>
          </a:xfrm>
        </p:spPr>
        <p:txBody>
          <a:bodyPr/>
          <a:lstStyle/>
          <a:p>
            <a:r>
              <a:rPr lang="zh-CN" altLang="en-US" dirty="0"/>
              <a:t>构建百货商场价值分析的关键特征</a:t>
            </a:r>
            <a:endParaRPr lang="zh-CN" altLang="en-US" dirty="0"/>
          </a:p>
        </p:txBody>
      </p:sp>
      <p:sp>
        <p:nvSpPr>
          <p:cNvPr id="20483" name="内容占位符 3">
            <a:extLst>
              <a:ext uri="{FF2B5EF4-FFF2-40B4-BE49-F238E27FC236}">
                <a16:creationId xmlns:a16="http://schemas.microsoft.com/office/drawing/2014/main" id="{01F6DD50-F48A-437C-8618-1EF05FCD5C01}"/>
              </a:ext>
            </a:extLst>
          </p:cNvPr>
          <p:cNvSpPr>
            <a:spLocks noGrp="1" noChangeArrowheads="1"/>
          </p:cNvSpPr>
          <p:nvPr>
            <p:ph idx="10"/>
          </p:nvPr>
        </p:nvSpPr>
        <p:spPr>
          <a:xfrm>
            <a:off x="423863" y="1138238"/>
            <a:ext cx="11107737" cy="427037"/>
          </a:xfrm>
        </p:spPr>
        <p:txBody>
          <a:bodyPr/>
          <a:lstStyle/>
          <a:p>
            <a:r>
              <a:rPr lang="en-US" altLang="zh-CN" b="1"/>
              <a:t>2. RFM</a:t>
            </a:r>
            <a:r>
              <a:rPr b="1"/>
              <a:t>模型结果解读</a:t>
            </a:r>
          </a:p>
        </p:txBody>
      </p:sp>
      <p:pic>
        <p:nvPicPr>
          <p:cNvPr id="20484" name="Picture 2">
            <a:extLst>
              <a:ext uri="{FF2B5EF4-FFF2-40B4-BE49-F238E27FC236}">
                <a16:creationId xmlns:a16="http://schemas.microsoft.com/office/drawing/2014/main" id="{07F1723A-BB52-4B54-A789-19DA5A409A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3488" y="1747838"/>
            <a:ext cx="6354762"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1239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1">
            <a:extLst>
              <a:ext uri="{FF2B5EF4-FFF2-40B4-BE49-F238E27FC236}">
                <a16:creationId xmlns:a16="http://schemas.microsoft.com/office/drawing/2014/main" id="{5B3663B7-0A71-475D-98F1-A34EF35DE28B}"/>
              </a:ext>
            </a:extLst>
          </p:cNvPr>
          <p:cNvSpPr>
            <a:spLocks noGrp="1"/>
          </p:cNvSpPr>
          <p:nvPr>
            <p:ph idx="1"/>
          </p:nvPr>
        </p:nvSpPr>
        <p:spPr>
          <a:xfrm>
            <a:off x="423863" y="1741488"/>
            <a:ext cx="11107737" cy="4370387"/>
          </a:xfrm>
        </p:spPr>
        <p:txBody>
          <a:bodyPr/>
          <a:lstStyle/>
          <a:p>
            <a:pPr marL="0" indent="457200">
              <a:buFont typeface="Wingdings" panose="05000000000000000000" pitchFamily="2" charset="2"/>
              <a:buNone/>
            </a:pPr>
            <a:r>
              <a:rPr kumimoji="1" lang="zh-CN" altLang="en-US" noProof="1" smtClean="0">
                <a:cs typeface="宋体" charset="0"/>
              </a:rPr>
              <a:t>完成三个</a:t>
            </a:r>
            <a:r>
              <a:rPr kumimoji="1" lang="zh-CN" altLang="en-US" noProof="1">
                <a:cs typeface="宋体" charset="0"/>
              </a:rPr>
              <a:t>特征的构建以后，对每个特征数据分布情况进行分析，其数据的取值范围如表所示。从表中数据可以发现，五个特征的取值范围数据差异较大，为了消除数量级数据带来的影响，需要对数据做标准化处理。</a:t>
            </a:r>
          </a:p>
        </p:txBody>
      </p:sp>
      <p:sp>
        <p:nvSpPr>
          <p:cNvPr id="2" name="标题 2">
            <a:extLst>
              <a:ext uri="{FF2B5EF4-FFF2-40B4-BE49-F238E27FC236}">
                <a16:creationId xmlns:a16="http://schemas.microsoft.com/office/drawing/2014/main" id="{E58A8190-EA9F-44B2-935B-5C40E2CFF8FA}"/>
              </a:ext>
            </a:extLst>
          </p:cNvPr>
          <p:cNvSpPr>
            <a:spLocks noGrp="1" noChangeArrowheads="1"/>
          </p:cNvSpPr>
          <p:nvPr>
            <p:ph type="title"/>
          </p:nvPr>
        </p:nvSpPr>
        <p:spPr>
          <a:xfrm>
            <a:off x="255588" y="358775"/>
            <a:ext cx="10972800" cy="528638"/>
          </a:xfrm>
        </p:spPr>
        <p:txBody>
          <a:bodyPr/>
          <a:lstStyle/>
          <a:p>
            <a:r>
              <a:rPr lang="zh-CN" altLang="en-US" dirty="0" smtClean="0"/>
              <a:t>标准化</a:t>
            </a:r>
            <a:r>
              <a:rPr lang="en-US" altLang="zh-CN" dirty="0" smtClean="0"/>
              <a:t>RFM</a:t>
            </a:r>
            <a:r>
              <a:rPr lang="zh-CN" altLang="en-US" dirty="0"/>
              <a:t>三</a:t>
            </a:r>
            <a:r>
              <a:rPr lang="zh-CN" altLang="en-US" dirty="0" smtClean="0"/>
              <a:t>个</a:t>
            </a:r>
            <a:r>
              <a:rPr lang="zh-CN" altLang="en-US" dirty="0"/>
              <a:t>特征</a:t>
            </a:r>
          </a:p>
        </p:txBody>
      </p:sp>
      <p:graphicFrame>
        <p:nvGraphicFramePr>
          <p:cNvPr id="5" name="内容占位符 4">
            <a:extLst>
              <a:ext uri="{FF2B5EF4-FFF2-40B4-BE49-F238E27FC236}">
                <a16:creationId xmlns:a16="http://schemas.microsoft.com/office/drawing/2014/main" id="{20C3F80E-2062-4998-8ABB-70699BE36C9E}"/>
              </a:ext>
            </a:extLst>
          </p:cNvPr>
          <p:cNvGraphicFramePr>
            <a:graphicFrameLocks noGrp="1"/>
          </p:cNvGraphicFramePr>
          <p:nvPr>
            <p:ph idx="1"/>
            <p:extLst>
              <p:ext uri="{D42A27DB-BD31-4B8C-83A1-F6EECF244321}">
                <p14:modId xmlns:p14="http://schemas.microsoft.com/office/powerpoint/2010/main" val="3268894038"/>
              </p:ext>
            </p:extLst>
          </p:nvPr>
        </p:nvGraphicFramePr>
        <p:xfrm>
          <a:off x="423863" y="3609122"/>
          <a:ext cx="5381715" cy="1295400"/>
        </p:xfrm>
        <a:graphic>
          <a:graphicData uri="http://schemas.openxmlformats.org/drawingml/2006/table">
            <a:tbl>
              <a:tblPr firstRow="1" firstCol="1" bandRow="1">
                <a:tableStyleId>{5C22544A-7EE6-4342-B048-85BDC9FD1C3A}</a:tableStyleId>
              </a:tblPr>
              <a:tblGrid>
                <a:gridCol w="1655190">
                  <a:extLst>
                    <a:ext uri="{9D8B030D-6E8A-4147-A177-3AD203B41FA5}">
                      <a16:colId xmlns:a16="http://schemas.microsoft.com/office/drawing/2014/main" val="20000"/>
                    </a:ext>
                  </a:extLst>
                </a:gridCol>
                <a:gridCol w="1242175">
                  <a:extLst>
                    <a:ext uri="{9D8B030D-6E8A-4147-A177-3AD203B41FA5}">
                      <a16:colId xmlns:a16="http://schemas.microsoft.com/office/drawing/2014/main" val="20001"/>
                    </a:ext>
                  </a:extLst>
                </a:gridCol>
                <a:gridCol w="1242175">
                  <a:extLst>
                    <a:ext uri="{9D8B030D-6E8A-4147-A177-3AD203B41FA5}">
                      <a16:colId xmlns:a16="http://schemas.microsoft.com/office/drawing/2014/main" val="20002"/>
                    </a:ext>
                  </a:extLst>
                </a:gridCol>
                <a:gridCol w="1242175">
                  <a:extLst>
                    <a:ext uri="{9D8B030D-6E8A-4147-A177-3AD203B41FA5}">
                      <a16:colId xmlns:a16="http://schemas.microsoft.com/office/drawing/2014/main" val="20003"/>
                    </a:ext>
                  </a:extLst>
                </a:gridCol>
              </a:tblGrid>
              <a:tr h="431800">
                <a:tc>
                  <a:txBody>
                    <a:bodyPr/>
                    <a:lstStyle/>
                    <a:p>
                      <a:pPr algn="ctr" fontAlgn="auto">
                        <a:spcAft>
                          <a:spcPts val="0"/>
                        </a:spcAft>
                      </a:pPr>
                      <a:r>
                        <a:rPr lang="zh-CN" sz="1800" kern="100" dirty="0">
                          <a:effectLst/>
                          <a:latin typeface="微软雅黑" pitchFamily="34" charset="-122"/>
                          <a:ea typeface="微软雅黑" pitchFamily="34" charset="-122"/>
                        </a:rPr>
                        <a:t>特征名称</a:t>
                      </a:r>
                      <a:endParaRPr lang="zh-CN" sz="1800" kern="100" dirty="0">
                        <a:effectLst/>
                        <a:latin typeface="微软雅黑" pitchFamily="34" charset="-122"/>
                        <a:ea typeface="微软雅黑" pitchFamily="34" charset="-122"/>
                        <a:cs typeface="Times New Roman"/>
                      </a:endParaRPr>
                    </a:p>
                  </a:txBody>
                  <a:tcPr marL="38722" marR="38722" marT="0" marB="0" anchor="ctr"/>
                </a:tc>
                <a:tc>
                  <a:txBody>
                    <a:bodyPr/>
                    <a:lstStyle/>
                    <a:p>
                      <a:pPr algn="ctr">
                        <a:spcAft>
                          <a:spcPts val="0"/>
                        </a:spcAft>
                      </a:pPr>
                      <a:r>
                        <a:rPr lang="en-US" altLang="zh-CN" sz="1800" kern="100" dirty="0" smtClean="0">
                          <a:effectLst/>
                          <a:latin typeface="微软雅黑" pitchFamily="34" charset="-122"/>
                          <a:ea typeface="微软雅黑" pitchFamily="34" charset="-122"/>
                          <a:cs typeface="+mn-cs"/>
                        </a:rPr>
                        <a:t>R</a:t>
                      </a:r>
                      <a:endParaRPr lang="zh-CN" sz="1800" kern="100" dirty="0">
                        <a:effectLst/>
                        <a:latin typeface="微软雅黑" pitchFamily="34" charset="-122"/>
                        <a:ea typeface="微软雅黑" pitchFamily="34" charset="-122"/>
                        <a:cs typeface="Times New Roman"/>
                      </a:endParaRPr>
                    </a:p>
                  </a:txBody>
                  <a:tcPr marL="38722" marR="38722" marT="0" marB="0" anchor="ctr"/>
                </a:tc>
                <a:tc>
                  <a:txBody>
                    <a:bodyPr/>
                    <a:lstStyle/>
                    <a:p>
                      <a:pPr algn="ctr">
                        <a:spcAft>
                          <a:spcPts val="0"/>
                        </a:spcAft>
                      </a:pPr>
                      <a:r>
                        <a:rPr lang="en-US" altLang="zh-CN" sz="1800" kern="100" dirty="0" smtClean="0">
                          <a:effectLst/>
                          <a:latin typeface="微软雅黑" pitchFamily="34" charset="-122"/>
                          <a:ea typeface="微软雅黑" pitchFamily="34" charset="-122"/>
                          <a:cs typeface="+mn-cs"/>
                        </a:rPr>
                        <a:t>F</a:t>
                      </a:r>
                      <a:r>
                        <a:rPr lang="en-US" altLang="zh-CN" sz="1800" kern="100" baseline="0" dirty="0" smtClean="0">
                          <a:effectLst/>
                          <a:latin typeface="微软雅黑" pitchFamily="34" charset="-122"/>
                          <a:ea typeface="微软雅黑" pitchFamily="34" charset="-122"/>
                          <a:cs typeface="+mn-cs"/>
                        </a:rPr>
                        <a:t> </a:t>
                      </a:r>
                      <a:endParaRPr lang="zh-CN" sz="1800" kern="100" dirty="0">
                        <a:effectLst/>
                        <a:latin typeface="微软雅黑" pitchFamily="34" charset="-122"/>
                        <a:ea typeface="微软雅黑" pitchFamily="34" charset="-122"/>
                        <a:cs typeface="Times New Roman"/>
                      </a:endParaRPr>
                    </a:p>
                  </a:txBody>
                  <a:tcPr marL="38722" marR="38722" marT="0" marB="0" anchor="ctr"/>
                </a:tc>
                <a:tc>
                  <a:txBody>
                    <a:bodyPr/>
                    <a:lstStyle/>
                    <a:p>
                      <a:pPr algn="ctr">
                        <a:spcAft>
                          <a:spcPts val="0"/>
                        </a:spcAft>
                      </a:pPr>
                      <a:r>
                        <a:rPr lang="en-US" altLang="zh-CN" sz="1800" kern="100" dirty="0" smtClean="0">
                          <a:effectLst/>
                          <a:latin typeface="微软雅黑" pitchFamily="34" charset="-122"/>
                          <a:ea typeface="微软雅黑" pitchFamily="34" charset="-122"/>
                          <a:cs typeface="+mn-cs"/>
                        </a:rPr>
                        <a:t>M</a:t>
                      </a:r>
                      <a:endParaRPr lang="zh-CN" sz="1800" kern="100" dirty="0">
                        <a:effectLst/>
                        <a:latin typeface="微软雅黑" pitchFamily="34" charset="-122"/>
                        <a:ea typeface="微软雅黑" pitchFamily="34" charset="-122"/>
                        <a:cs typeface="Times New Roman"/>
                      </a:endParaRPr>
                    </a:p>
                  </a:txBody>
                  <a:tcPr marL="38722" marR="38722" marT="0" marB="0" anchor="ctr"/>
                </a:tc>
                <a:extLst>
                  <a:ext uri="{0D108BD9-81ED-4DB2-BD59-A6C34878D82A}">
                    <a16:rowId xmlns:a16="http://schemas.microsoft.com/office/drawing/2014/main" val="10000"/>
                  </a:ext>
                </a:extLst>
              </a:tr>
              <a:tr h="431800">
                <a:tc>
                  <a:txBody>
                    <a:bodyPr/>
                    <a:lstStyle/>
                    <a:p>
                      <a:pPr algn="ctr" fontAlgn="auto">
                        <a:spcAft>
                          <a:spcPts val="0"/>
                        </a:spcAft>
                      </a:pPr>
                      <a:r>
                        <a:rPr lang="zh-CN" sz="1800" b="0" kern="100" dirty="0">
                          <a:effectLst/>
                          <a:latin typeface="微软雅黑" pitchFamily="34" charset="-122"/>
                          <a:ea typeface="微软雅黑" pitchFamily="34" charset="-122"/>
                        </a:rPr>
                        <a:t>最小值</a:t>
                      </a:r>
                      <a:endParaRPr lang="zh-CN" sz="1800" b="0" kern="100" dirty="0">
                        <a:effectLst/>
                        <a:latin typeface="微软雅黑" pitchFamily="34" charset="-122"/>
                        <a:ea typeface="微软雅黑" pitchFamily="34" charset="-122"/>
                        <a:cs typeface="Times New Roman"/>
                      </a:endParaRPr>
                    </a:p>
                  </a:txBody>
                  <a:tcPr marL="38722" marR="38722" marT="0" marB="0" anchor="ctr"/>
                </a:tc>
                <a:tc>
                  <a:txBody>
                    <a:bodyPr/>
                    <a:lstStyle/>
                    <a:p>
                      <a:pPr algn="ctr">
                        <a:spcAft>
                          <a:spcPts val="0"/>
                        </a:spcAft>
                      </a:pPr>
                      <a:r>
                        <a:rPr lang="en-US" altLang="zh-CN" sz="1800" kern="100" dirty="0" smtClean="0">
                          <a:effectLst/>
                          <a:latin typeface="微软雅黑" pitchFamily="34" charset="-122"/>
                          <a:ea typeface="微软雅黑" pitchFamily="34" charset="-122"/>
                          <a:cs typeface="Times New Roman"/>
                        </a:rPr>
                        <a:t>27.0</a:t>
                      </a:r>
                      <a:endParaRPr lang="zh-CN" sz="1800" kern="100" dirty="0">
                        <a:effectLst/>
                        <a:latin typeface="微软雅黑" pitchFamily="34" charset="-122"/>
                        <a:ea typeface="微软雅黑" pitchFamily="34" charset="-122"/>
                        <a:cs typeface="Times New Roman"/>
                      </a:endParaRPr>
                    </a:p>
                  </a:txBody>
                  <a:tcPr marL="38722" marR="38722" marT="0" marB="0" anchor="ctr"/>
                </a:tc>
                <a:tc>
                  <a:txBody>
                    <a:bodyPr/>
                    <a:lstStyle/>
                    <a:p>
                      <a:pPr algn="ctr">
                        <a:spcAft>
                          <a:spcPts val="0"/>
                        </a:spcAft>
                      </a:pPr>
                      <a:r>
                        <a:rPr lang="en-US" altLang="zh-CN" sz="1800" kern="100" dirty="0" smtClean="0">
                          <a:effectLst/>
                          <a:latin typeface="微软雅黑" pitchFamily="34" charset="-122"/>
                          <a:ea typeface="微软雅黑" pitchFamily="34" charset="-122"/>
                          <a:cs typeface="Times New Roman"/>
                        </a:rPr>
                        <a:t>0.333</a:t>
                      </a:r>
                      <a:endParaRPr lang="zh-CN" sz="1800" kern="100" dirty="0">
                        <a:effectLst/>
                        <a:latin typeface="微软雅黑" pitchFamily="34" charset="-122"/>
                        <a:ea typeface="微软雅黑" pitchFamily="34" charset="-122"/>
                        <a:cs typeface="Times New Roman"/>
                      </a:endParaRPr>
                    </a:p>
                  </a:txBody>
                  <a:tcPr marL="38722" marR="38722" marT="0" marB="0" anchor="ctr"/>
                </a:tc>
                <a:tc>
                  <a:txBody>
                    <a:bodyPr/>
                    <a:lstStyle/>
                    <a:p>
                      <a:pPr algn="ctr">
                        <a:spcAft>
                          <a:spcPts val="0"/>
                        </a:spcAft>
                      </a:pPr>
                      <a:r>
                        <a:rPr lang="en-US" altLang="zh-CN" sz="1800" kern="100" dirty="0" smtClean="0">
                          <a:effectLst/>
                          <a:latin typeface="微软雅黑" pitchFamily="34" charset="-122"/>
                          <a:ea typeface="微软雅黑" pitchFamily="34" charset="-122"/>
                          <a:cs typeface="Times New Roman"/>
                        </a:rPr>
                        <a:t>102.0</a:t>
                      </a:r>
                      <a:endParaRPr lang="zh-CN" sz="1800" kern="100" dirty="0">
                        <a:effectLst/>
                        <a:latin typeface="微软雅黑" pitchFamily="34" charset="-122"/>
                        <a:ea typeface="微软雅黑" pitchFamily="34" charset="-122"/>
                        <a:cs typeface="Times New Roman"/>
                      </a:endParaRPr>
                    </a:p>
                  </a:txBody>
                  <a:tcPr marL="38722" marR="38722" marT="0" marB="0" anchor="ctr"/>
                </a:tc>
                <a:extLst>
                  <a:ext uri="{0D108BD9-81ED-4DB2-BD59-A6C34878D82A}">
                    <a16:rowId xmlns:a16="http://schemas.microsoft.com/office/drawing/2014/main" val="10001"/>
                  </a:ext>
                </a:extLst>
              </a:tr>
              <a:tr h="431800">
                <a:tc>
                  <a:txBody>
                    <a:bodyPr/>
                    <a:lstStyle/>
                    <a:p>
                      <a:pPr algn="ctr" fontAlgn="auto">
                        <a:spcAft>
                          <a:spcPts val="0"/>
                        </a:spcAft>
                      </a:pPr>
                      <a:r>
                        <a:rPr lang="zh-CN" sz="1800" b="0" kern="100" dirty="0">
                          <a:effectLst/>
                          <a:latin typeface="微软雅黑" pitchFamily="34" charset="-122"/>
                          <a:ea typeface="微软雅黑" pitchFamily="34" charset="-122"/>
                        </a:rPr>
                        <a:t>最大值</a:t>
                      </a:r>
                      <a:endParaRPr lang="zh-CN" sz="1800" b="0" kern="100" dirty="0">
                        <a:effectLst/>
                        <a:latin typeface="微软雅黑" pitchFamily="34" charset="-122"/>
                        <a:ea typeface="微软雅黑" pitchFamily="34" charset="-122"/>
                        <a:cs typeface="Times New Roman"/>
                      </a:endParaRPr>
                    </a:p>
                  </a:txBody>
                  <a:tcPr marL="38722" marR="38722" marT="0" marB="0" anchor="ctr"/>
                </a:tc>
                <a:tc>
                  <a:txBody>
                    <a:bodyPr/>
                    <a:lstStyle/>
                    <a:p>
                      <a:pPr algn="ctr">
                        <a:spcAft>
                          <a:spcPts val="0"/>
                        </a:spcAft>
                      </a:pPr>
                      <a:r>
                        <a:rPr lang="en-US" altLang="zh-CN" sz="1800" kern="100" dirty="0" smtClean="0">
                          <a:effectLst/>
                          <a:latin typeface="微软雅黑" pitchFamily="34" charset="-122"/>
                          <a:ea typeface="微软雅黑" pitchFamily="34" charset="-122"/>
                          <a:cs typeface="Times New Roman"/>
                        </a:rPr>
                        <a:t>1125.0</a:t>
                      </a:r>
                      <a:endParaRPr lang="zh-CN" sz="1800" kern="100" dirty="0">
                        <a:effectLst/>
                        <a:latin typeface="微软雅黑" pitchFamily="34" charset="-122"/>
                        <a:ea typeface="微软雅黑" pitchFamily="34" charset="-122"/>
                        <a:cs typeface="Times New Roman"/>
                      </a:endParaRPr>
                    </a:p>
                  </a:txBody>
                  <a:tcPr marL="38722" marR="38722" marT="0" marB="0" anchor="ctr"/>
                </a:tc>
                <a:tc>
                  <a:txBody>
                    <a:bodyPr/>
                    <a:lstStyle/>
                    <a:p>
                      <a:pPr algn="ctr">
                        <a:spcAft>
                          <a:spcPts val="0"/>
                        </a:spcAft>
                      </a:pPr>
                      <a:r>
                        <a:rPr lang="en-US" altLang="zh-CN" sz="1800" kern="100" dirty="0" smtClean="0">
                          <a:effectLst/>
                          <a:latin typeface="微软雅黑" pitchFamily="34" charset="-122"/>
                          <a:ea typeface="微软雅黑" pitchFamily="34" charset="-122"/>
                          <a:cs typeface="Times New Roman"/>
                        </a:rPr>
                        <a:t>1020.66</a:t>
                      </a:r>
                      <a:endParaRPr lang="zh-CN" sz="1800" kern="100" dirty="0">
                        <a:effectLst/>
                        <a:latin typeface="微软雅黑" pitchFamily="34" charset="-122"/>
                        <a:ea typeface="微软雅黑" pitchFamily="34" charset="-122"/>
                        <a:cs typeface="Times New Roman"/>
                      </a:endParaRPr>
                    </a:p>
                  </a:txBody>
                  <a:tcPr marL="38722" marR="38722" marT="0" marB="0" anchor="ctr"/>
                </a:tc>
                <a:tc>
                  <a:txBody>
                    <a:bodyPr/>
                    <a:lstStyle/>
                    <a:p>
                      <a:pPr algn="ctr">
                        <a:spcAft>
                          <a:spcPts val="0"/>
                        </a:spcAft>
                      </a:pPr>
                      <a:r>
                        <a:rPr lang="en-US" altLang="zh-CN" sz="1800" kern="100" dirty="0" smtClean="0">
                          <a:effectLst/>
                          <a:latin typeface="微软雅黑" pitchFamily="34" charset="-122"/>
                          <a:ea typeface="微软雅黑" pitchFamily="34" charset="-122"/>
                          <a:cs typeface="Times New Roman"/>
                        </a:rPr>
                        <a:t>3268937</a:t>
                      </a:r>
                      <a:endParaRPr lang="zh-CN" sz="1800" kern="100" dirty="0">
                        <a:effectLst/>
                        <a:latin typeface="微软雅黑" pitchFamily="34" charset="-122"/>
                        <a:ea typeface="微软雅黑" pitchFamily="34" charset="-122"/>
                        <a:cs typeface="Times New Roman"/>
                      </a:endParaRPr>
                    </a:p>
                  </a:txBody>
                  <a:tcPr marL="38722" marR="38722" marT="0" marB="0" anchor="ctr"/>
                </a:tc>
                <a:extLst>
                  <a:ext uri="{0D108BD9-81ED-4DB2-BD59-A6C34878D82A}">
                    <a16:rowId xmlns:a16="http://schemas.microsoft.com/office/drawing/2014/main" val="10002"/>
                  </a:ext>
                </a:extLst>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1960611270"/>
              </p:ext>
            </p:extLst>
          </p:nvPr>
        </p:nvGraphicFramePr>
        <p:xfrm>
          <a:off x="5977731" y="3609122"/>
          <a:ext cx="5381715" cy="1295400"/>
        </p:xfrm>
        <a:graphic>
          <a:graphicData uri="http://schemas.openxmlformats.org/drawingml/2006/table">
            <a:tbl>
              <a:tblPr firstRow="1" firstCol="1" bandRow="1">
                <a:tableStyleId>{5C22544A-7EE6-4342-B048-85BDC9FD1C3A}</a:tableStyleId>
              </a:tblPr>
              <a:tblGrid>
                <a:gridCol w="1655190">
                  <a:extLst>
                    <a:ext uri="{9D8B030D-6E8A-4147-A177-3AD203B41FA5}">
                      <a16:colId xmlns:a16="http://schemas.microsoft.com/office/drawing/2014/main" val="643037326"/>
                    </a:ext>
                  </a:extLst>
                </a:gridCol>
                <a:gridCol w="1242175">
                  <a:extLst>
                    <a:ext uri="{9D8B030D-6E8A-4147-A177-3AD203B41FA5}">
                      <a16:colId xmlns:a16="http://schemas.microsoft.com/office/drawing/2014/main" val="3584654882"/>
                    </a:ext>
                  </a:extLst>
                </a:gridCol>
                <a:gridCol w="1242175">
                  <a:extLst>
                    <a:ext uri="{9D8B030D-6E8A-4147-A177-3AD203B41FA5}">
                      <a16:colId xmlns:a16="http://schemas.microsoft.com/office/drawing/2014/main" val="10434761"/>
                    </a:ext>
                  </a:extLst>
                </a:gridCol>
                <a:gridCol w="1242175">
                  <a:extLst>
                    <a:ext uri="{9D8B030D-6E8A-4147-A177-3AD203B41FA5}">
                      <a16:colId xmlns:a16="http://schemas.microsoft.com/office/drawing/2014/main" val="196786926"/>
                    </a:ext>
                  </a:extLst>
                </a:gridCol>
              </a:tblGrid>
              <a:tr h="431800">
                <a:tc>
                  <a:txBody>
                    <a:bodyPr/>
                    <a:lstStyle/>
                    <a:p>
                      <a:pPr algn="ctr" fontAlgn="auto">
                        <a:spcAft>
                          <a:spcPts val="0"/>
                        </a:spcAft>
                      </a:pPr>
                      <a:r>
                        <a:rPr lang="zh-CN" sz="1800" kern="100" dirty="0">
                          <a:effectLst/>
                          <a:latin typeface="微软雅黑" pitchFamily="34" charset="-122"/>
                          <a:ea typeface="微软雅黑" pitchFamily="34" charset="-122"/>
                        </a:rPr>
                        <a:t>特征名称</a:t>
                      </a:r>
                      <a:endParaRPr lang="zh-CN" sz="1800" kern="100" dirty="0">
                        <a:effectLst/>
                        <a:latin typeface="微软雅黑" pitchFamily="34" charset="-122"/>
                        <a:ea typeface="微软雅黑" pitchFamily="34" charset="-122"/>
                        <a:cs typeface="Times New Roman"/>
                      </a:endParaRPr>
                    </a:p>
                  </a:txBody>
                  <a:tcPr marL="38722" marR="38722" marT="0" marB="0" anchor="ctr"/>
                </a:tc>
                <a:tc>
                  <a:txBody>
                    <a:bodyPr/>
                    <a:lstStyle/>
                    <a:p>
                      <a:pPr algn="ctr">
                        <a:spcAft>
                          <a:spcPts val="0"/>
                        </a:spcAft>
                      </a:pPr>
                      <a:r>
                        <a:rPr lang="en-US" altLang="zh-CN" sz="1800" kern="100" dirty="0" smtClean="0">
                          <a:effectLst/>
                          <a:latin typeface="微软雅黑" pitchFamily="34" charset="-122"/>
                          <a:ea typeface="微软雅黑" pitchFamily="34" charset="-122"/>
                          <a:cs typeface="+mn-cs"/>
                        </a:rPr>
                        <a:t>R</a:t>
                      </a:r>
                      <a:endParaRPr lang="zh-CN" sz="1800" kern="100" dirty="0">
                        <a:effectLst/>
                        <a:latin typeface="微软雅黑" pitchFamily="34" charset="-122"/>
                        <a:ea typeface="微软雅黑" pitchFamily="34" charset="-122"/>
                        <a:cs typeface="Times New Roman"/>
                      </a:endParaRPr>
                    </a:p>
                  </a:txBody>
                  <a:tcPr marL="38722" marR="38722" marT="0" marB="0" anchor="ctr"/>
                </a:tc>
                <a:tc>
                  <a:txBody>
                    <a:bodyPr/>
                    <a:lstStyle/>
                    <a:p>
                      <a:pPr algn="ctr">
                        <a:spcAft>
                          <a:spcPts val="0"/>
                        </a:spcAft>
                      </a:pPr>
                      <a:r>
                        <a:rPr lang="en-US" altLang="zh-CN" sz="1800" kern="100" dirty="0" smtClean="0">
                          <a:effectLst/>
                          <a:latin typeface="微软雅黑" pitchFamily="34" charset="-122"/>
                          <a:ea typeface="微软雅黑" pitchFamily="34" charset="-122"/>
                          <a:cs typeface="+mn-cs"/>
                        </a:rPr>
                        <a:t>F</a:t>
                      </a:r>
                      <a:r>
                        <a:rPr lang="en-US" altLang="zh-CN" sz="1800" kern="100" baseline="0" dirty="0" smtClean="0">
                          <a:effectLst/>
                          <a:latin typeface="微软雅黑" pitchFamily="34" charset="-122"/>
                          <a:ea typeface="微软雅黑" pitchFamily="34" charset="-122"/>
                          <a:cs typeface="+mn-cs"/>
                        </a:rPr>
                        <a:t> </a:t>
                      </a:r>
                      <a:endParaRPr lang="zh-CN" sz="1800" kern="100" dirty="0">
                        <a:effectLst/>
                        <a:latin typeface="微软雅黑" pitchFamily="34" charset="-122"/>
                        <a:ea typeface="微软雅黑" pitchFamily="34" charset="-122"/>
                        <a:cs typeface="Times New Roman"/>
                      </a:endParaRPr>
                    </a:p>
                  </a:txBody>
                  <a:tcPr marL="38722" marR="38722" marT="0" marB="0" anchor="ctr"/>
                </a:tc>
                <a:tc>
                  <a:txBody>
                    <a:bodyPr/>
                    <a:lstStyle/>
                    <a:p>
                      <a:pPr algn="ctr">
                        <a:spcAft>
                          <a:spcPts val="0"/>
                        </a:spcAft>
                      </a:pPr>
                      <a:r>
                        <a:rPr lang="en-US" altLang="zh-CN" sz="1800" kern="100" dirty="0" smtClean="0">
                          <a:effectLst/>
                          <a:latin typeface="微软雅黑" pitchFamily="34" charset="-122"/>
                          <a:ea typeface="微软雅黑" pitchFamily="34" charset="-122"/>
                          <a:cs typeface="+mn-cs"/>
                        </a:rPr>
                        <a:t>M</a:t>
                      </a:r>
                      <a:endParaRPr lang="zh-CN" sz="1800" kern="100" dirty="0">
                        <a:effectLst/>
                        <a:latin typeface="微软雅黑" pitchFamily="34" charset="-122"/>
                        <a:ea typeface="微软雅黑" pitchFamily="34" charset="-122"/>
                        <a:cs typeface="Times New Roman"/>
                      </a:endParaRPr>
                    </a:p>
                  </a:txBody>
                  <a:tcPr marL="38722" marR="38722" marT="0" marB="0" anchor="ctr"/>
                </a:tc>
                <a:extLst>
                  <a:ext uri="{0D108BD9-81ED-4DB2-BD59-A6C34878D82A}">
                    <a16:rowId xmlns:a16="http://schemas.microsoft.com/office/drawing/2014/main" val="3760964088"/>
                  </a:ext>
                </a:extLst>
              </a:tr>
              <a:tr h="431800">
                <a:tc>
                  <a:txBody>
                    <a:bodyPr/>
                    <a:lstStyle/>
                    <a:p>
                      <a:pPr algn="ctr" fontAlgn="auto">
                        <a:spcAft>
                          <a:spcPts val="0"/>
                        </a:spcAft>
                      </a:pPr>
                      <a:r>
                        <a:rPr lang="zh-CN" sz="1800" b="0" kern="100" dirty="0">
                          <a:effectLst/>
                          <a:latin typeface="微软雅黑" pitchFamily="34" charset="-122"/>
                          <a:ea typeface="微软雅黑" pitchFamily="34" charset="-122"/>
                        </a:rPr>
                        <a:t>最小值</a:t>
                      </a:r>
                      <a:endParaRPr lang="zh-CN" sz="1800" b="0" kern="100" dirty="0">
                        <a:effectLst/>
                        <a:latin typeface="微软雅黑" pitchFamily="34" charset="-122"/>
                        <a:ea typeface="微软雅黑" pitchFamily="34" charset="-122"/>
                        <a:cs typeface="Times New Roman"/>
                      </a:endParaRPr>
                    </a:p>
                  </a:txBody>
                  <a:tcPr marL="38722" marR="38722" marT="0" marB="0" anchor="ctr"/>
                </a:tc>
                <a:tc>
                  <a:txBody>
                    <a:bodyPr/>
                    <a:lstStyle/>
                    <a:p>
                      <a:pPr algn="ctr">
                        <a:spcAft>
                          <a:spcPts val="0"/>
                        </a:spcAft>
                      </a:pPr>
                      <a:r>
                        <a:rPr lang="en-US" altLang="zh-CN" sz="1800" kern="100" dirty="0" smtClean="0">
                          <a:effectLst/>
                          <a:latin typeface="微软雅黑" pitchFamily="34" charset="-122"/>
                          <a:ea typeface="微软雅黑" pitchFamily="34" charset="-122"/>
                          <a:cs typeface="Times New Roman"/>
                        </a:rPr>
                        <a:t>-1.118</a:t>
                      </a:r>
                      <a:endParaRPr lang="zh-CN" sz="1800" kern="100" dirty="0">
                        <a:effectLst/>
                        <a:latin typeface="微软雅黑" pitchFamily="34" charset="-122"/>
                        <a:ea typeface="微软雅黑" pitchFamily="34" charset="-122"/>
                        <a:cs typeface="Times New Roman"/>
                      </a:endParaRPr>
                    </a:p>
                  </a:txBody>
                  <a:tcPr marL="38722" marR="38722" marT="0" marB="0" anchor="ctr"/>
                </a:tc>
                <a:tc>
                  <a:txBody>
                    <a:bodyPr/>
                    <a:lstStyle/>
                    <a:p>
                      <a:pPr algn="ctr">
                        <a:spcAft>
                          <a:spcPts val="0"/>
                        </a:spcAft>
                      </a:pPr>
                      <a:r>
                        <a:rPr lang="en-US" altLang="zh-CN" sz="1800" kern="100" dirty="0" smtClean="0">
                          <a:effectLst/>
                          <a:latin typeface="微软雅黑" pitchFamily="34" charset="-122"/>
                          <a:ea typeface="微软雅黑" pitchFamily="34" charset="-122"/>
                          <a:cs typeface="Times New Roman"/>
                        </a:rPr>
                        <a:t>-0.8716</a:t>
                      </a:r>
                      <a:endParaRPr lang="zh-CN" sz="1800" kern="100" dirty="0">
                        <a:effectLst/>
                        <a:latin typeface="微软雅黑" pitchFamily="34" charset="-122"/>
                        <a:ea typeface="微软雅黑" pitchFamily="34" charset="-122"/>
                        <a:cs typeface="Times New Roman"/>
                      </a:endParaRPr>
                    </a:p>
                  </a:txBody>
                  <a:tcPr marL="38722" marR="38722" marT="0" marB="0" anchor="ctr"/>
                </a:tc>
                <a:tc>
                  <a:txBody>
                    <a:bodyPr/>
                    <a:lstStyle/>
                    <a:p>
                      <a:pPr algn="ctr">
                        <a:spcAft>
                          <a:spcPts val="0"/>
                        </a:spcAft>
                      </a:pPr>
                      <a:r>
                        <a:rPr lang="en-US" altLang="zh-CN" sz="1800" kern="100" dirty="0" smtClean="0">
                          <a:effectLst/>
                          <a:latin typeface="微软雅黑" pitchFamily="34" charset="-122"/>
                          <a:ea typeface="微软雅黑" pitchFamily="34" charset="-122"/>
                          <a:cs typeface="Times New Roman"/>
                        </a:rPr>
                        <a:t>-0.377</a:t>
                      </a:r>
                      <a:endParaRPr lang="zh-CN" sz="1800" kern="100" dirty="0">
                        <a:effectLst/>
                        <a:latin typeface="微软雅黑" pitchFamily="34" charset="-122"/>
                        <a:ea typeface="微软雅黑" pitchFamily="34" charset="-122"/>
                        <a:cs typeface="Times New Roman"/>
                      </a:endParaRPr>
                    </a:p>
                  </a:txBody>
                  <a:tcPr marL="38722" marR="38722" marT="0" marB="0" anchor="ctr"/>
                </a:tc>
                <a:extLst>
                  <a:ext uri="{0D108BD9-81ED-4DB2-BD59-A6C34878D82A}">
                    <a16:rowId xmlns:a16="http://schemas.microsoft.com/office/drawing/2014/main" val="3708801451"/>
                  </a:ext>
                </a:extLst>
              </a:tr>
              <a:tr h="431800">
                <a:tc>
                  <a:txBody>
                    <a:bodyPr/>
                    <a:lstStyle/>
                    <a:p>
                      <a:pPr algn="ctr" fontAlgn="auto">
                        <a:spcAft>
                          <a:spcPts val="0"/>
                        </a:spcAft>
                      </a:pPr>
                      <a:r>
                        <a:rPr lang="zh-CN" sz="1800" b="0" kern="100" dirty="0">
                          <a:effectLst/>
                          <a:latin typeface="微软雅黑" pitchFamily="34" charset="-122"/>
                          <a:ea typeface="微软雅黑" pitchFamily="34" charset="-122"/>
                        </a:rPr>
                        <a:t>最大值</a:t>
                      </a:r>
                      <a:endParaRPr lang="zh-CN" sz="1800" b="0" kern="100" dirty="0">
                        <a:effectLst/>
                        <a:latin typeface="微软雅黑" pitchFamily="34" charset="-122"/>
                        <a:ea typeface="微软雅黑" pitchFamily="34" charset="-122"/>
                        <a:cs typeface="Times New Roman"/>
                      </a:endParaRPr>
                    </a:p>
                  </a:txBody>
                  <a:tcPr marL="38722" marR="38722" marT="0" marB="0" anchor="ctr"/>
                </a:tc>
                <a:tc>
                  <a:txBody>
                    <a:bodyPr/>
                    <a:lstStyle/>
                    <a:p>
                      <a:pPr algn="ctr">
                        <a:spcAft>
                          <a:spcPts val="0"/>
                        </a:spcAft>
                      </a:pPr>
                      <a:r>
                        <a:rPr lang="en-US" altLang="zh-CN" sz="1800" kern="100" dirty="0" smtClean="0">
                          <a:effectLst/>
                          <a:latin typeface="微软雅黑" pitchFamily="34" charset="-122"/>
                          <a:ea typeface="微软雅黑" pitchFamily="34" charset="-122"/>
                          <a:cs typeface="Times New Roman"/>
                        </a:rPr>
                        <a:t> 1.8012</a:t>
                      </a:r>
                      <a:endParaRPr lang="zh-CN" sz="1800" kern="100" dirty="0">
                        <a:effectLst/>
                        <a:latin typeface="微软雅黑" pitchFamily="34" charset="-122"/>
                        <a:ea typeface="微软雅黑" pitchFamily="34" charset="-122"/>
                        <a:cs typeface="Times New Roman"/>
                      </a:endParaRPr>
                    </a:p>
                  </a:txBody>
                  <a:tcPr marL="38722" marR="38722" marT="0" marB="0" anchor="ctr"/>
                </a:tc>
                <a:tc>
                  <a:txBody>
                    <a:bodyPr/>
                    <a:lstStyle/>
                    <a:p>
                      <a:pPr algn="ctr">
                        <a:spcAft>
                          <a:spcPts val="0"/>
                        </a:spcAft>
                      </a:pPr>
                      <a:r>
                        <a:rPr lang="en-US" altLang="zh-CN" sz="1800" kern="100" dirty="0" smtClean="0">
                          <a:effectLst/>
                          <a:latin typeface="微软雅黑" pitchFamily="34" charset="-122"/>
                          <a:ea typeface="微软雅黑" pitchFamily="34" charset="-122"/>
                          <a:cs typeface="Times New Roman"/>
                        </a:rPr>
                        <a:t>64.1357</a:t>
                      </a:r>
                      <a:endParaRPr lang="zh-CN" sz="1800" kern="100" dirty="0">
                        <a:effectLst/>
                        <a:latin typeface="微软雅黑" pitchFamily="34" charset="-122"/>
                        <a:ea typeface="微软雅黑" pitchFamily="34" charset="-122"/>
                        <a:cs typeface="Times New Roman"/>
                      </a:endParaRPr>
                    </a:p>
                  </a:txBody>
                  <a:tcPr marL="38722" marR="38722" marT="0" marB="0" anchor="ctr"/>
                </a:tc>
                <a:tc>
                  <a:txBody>
                    <a:bodyPr/>
                    <a:lstStyle/>
                    <a:p>
                      <a:pPr algn="ctr">
                        <a:spcAft>
                          <a:spcPts val="0"/>
                        </a:spcAft>
                      </a:pPr>
                      <a:r>
                        <a:rPr lang="en-US" altLang="zh-CN" sz="1800" kern="100" dirty="0" smtClean="0">
                          <a:effectLst/>
                          <a:latin typeface="微软雅黑" pitchFamily="34" charset="-122"/>
                          <a:ea typeface="微软雅黑" pitchFamily="34" charset="-122"/>
                          <a:cs typeface="Times New Roman"/>
                        </a:rPr>
                        <a:t>93.973</a:t>
                      </a:r>
                      <a:endParaRPr lang="zh-CN" sz="1800" kern="100" dirty="0">
                        <a:effectLst/>
                        <a:latin typeface="微软雅黑" pitchFamily="34" charset="-122"/>
                        <a:ea typeface="微软雅黑" pitchFamily="34" charset="-122"/>
                        <a:cs typeface="Times New Roman"/>
                      </a:endParaRPr>
                    </a:p>
                  </a:txBody>
                  <a:tcPr marL="38722" marR="38722" marT="0" marB="0" anchor="ctr"/>
                </a:tc>
                <a:extLst>
                  <a:ext uri="{0D108BD9-81ED-4DB2-BD59-A6C34878D82A}">
                    <a16:rowId xmlns:a16="http://schemas.microsoft.com/office/drawing/2014/main" val="747280252"/>
                  </a:ext>
                </a:extLst>
              </a:tr>
            </a:tbl>
          </a:graphicData>
        </a:graphic>
      </p:graphicFrame>
      <p:sp>
        <p:nvSpPr>
          <p:cNvPr id="6" name="文本框 5"/>
          <p:cNvSpPr txBox="1"/>
          <p:nvPr/>
        </p:nvSpPr>
        <p:spPr>
          <a:xfrm>
            <a:off x="2451222" y="3239790"/>
            <a:ext cx="1326995" cy="369332"/>
          </a:xfrm>
          <a:prstGeom prst="rect">
            <a:avLst/>
          </a:prstGeom>
          <a:noFill/>
        </p:spPr>
        <p:txBody>
          <a:bodyPr wrap="square" rtlCol="0">
            <a:spAutoFit/>
          </a:bodyPr>
          <a:lstStyle/>
          <a:p>
            <a:r>
              <a:rPr lang="zh-CN" altLang="en-US" dirty="0" smtClean="0"/>
              <a:t>标准化之前</a:t>
            </a:r>
            <a:endParaRPr lang="zh-CN" altLang="en-US" dirty="0"/>
          </a:p>
        </p:txBody>
      </p:sp>
      <p:sp>
        <p:nvSpPr>
          <p:cNvPr id="7" name="文本框 6"/>
          <p:cNvSpPr txBox="1"/>
          <p:nvPr/>
        </p:nvSpPr>
        <p:spPr>
          <a:xfrm>
            <a:off x="7705493" y="3248682"/>
            <a:ext cx="1516566" cy="369332"/>
          </a:xfrm>
          <a:prstGeom prst="rect">
            <a:avLst/>
          </a:prstGeom>
          <a:noFill/>
        </p:spPr>
        <p:txBody>
          <a:bodyPr wrap="square" rtlCol="0">
            <a:spAutoFit/>
          </a:bodyPr>
          <a:lstStyle/>
          <a:p>
            <a:r>
              <a:rPr lang="zh-CN" altLang="en-US" dirty="0" smtClean="0"/>
              <a:t>标准化之后</a:t>
            </a:r>
            <a:endParaRPr lang="zh-CN" altLang="en-US" dirty="0"/>
          </a:p>
        </p:txBody>
      </p:sp>
    </p:spTree>
    <p:extLst>
      <p:ext uri="{BB962C8B-B14F-4D97-AF65-F5344CB8AC3E}">
        <p14:creationId xmlns:p14="http://schemas.microsoft.com/office/powerpoint/2010/main" val="2447906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7FD9EC0E-3C5A-41AE-B86E-FF5E22C8DAA6}"/>
              </a:ext>
            </a:extLst>
          </p:cNvPr>
          <p:cNvCxnSpPr/>
          <p:nvPr/>
        </p:nvCxnSpPr>
        <p:spPr>
          <a:xfrm>
            <a:off x="3265488" y="1347788"/>
            <a:ext cx="1819" cy="477423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2F01F21E-F4F9-4622-BD7E-0A05B9C18352}"/>
              </a:ext>
            </a:extLst>
          </p:cNvPr>
          <p:cNvSpPr>
            <a:spLocks noChangeShapeType="1"/>
          </p:cNvSpPr>
          <p:nvPr/>
        </p:nvSpPr>
        <p:spPr bwMode="auto">
          <a:xfrm>
            <a:off x="2649538" y="1939925"/>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fontAlgn="auto">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30C80098-DBDF-44A8-8B78-79F16B01E9A4}"/>
              </a:ext>
            </a:extLst>
          </p:cNvPr>
          <p:cNvSpPr>
            <a:spLocks noChangeArrowheads="1"/>
          </p:cNvSpPr>
          <p:nvPr/>
        </p:nvSpPr>
        <p:spPr bwMode="auto">
          <a:xfrm>
            <a:off x="2904947" y="1123714"/>
            <a:ext cx="684000" cy="648000"/>
          </a:xfrm>
          <a:prstGeom prst="ellipse">
            <a:avLst/>
          </a:prstGeom>
          <a:solidFill>
            <a:srgbClr val="0070C0"/>
          </a:solidFill>
          <a:ln>
            <a:solidFill>
              <a:srgbClr val="0070C0"/>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a:extLst>
              <a:ext uri="{FF2B5EF4-FFF2-40B4-BE49-F238E27FC236}">
                <a16:creationId xmlns:a16="http://schemas.microsoft.com/office/drawing/2014/main" id="{1ED5858A-DC05-4505-828C-344F2BE2A69A}"/>
              </a:ext>
            </a:extLst>
          </p:cNvPr>
          <p:cNvSpPr>
            <a:spLocks noChangeArrowheads="1"/>
          </p:cNvSpPr>
          <p:nvPr/>
        </p:nvSpPr>
        <p:spPr bwMode="auto">
          <a:xfrm>
            <a:off x="4012450" y="2015142"/>
            <a:ext cx="4859850" cy="684000"/>
          </a:xfrm>
          <a:prstGeom prst="actionButtonBlank">
            <a:avLst/>
          </a:prstGeom>
          <a:solidFill>
            <a:srgbClr val="0070C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sym typeface="微软雅黑" pitchFamily="34" charset="-122"/>
              </a:rPr>
              <a:t>数据</a:t>
            </a:r>
            <a:r>
              <a:rPr lang="zh-CN" altLang="en-US" sz="2200" dirty="0" smtClean="0">
                <a:latin typeface="微软雅黑" pitchFamily="34" charset="-122"/>
                <a:ea typeface="微软雅黑" pitchFamily="34" charset="-122"/>
                <a:sym typeface="微软雅黑" pitchFamily="34" charset="-122"/>
              </a:rPr>
              <a:t>探索与预处理</a:t>
            </a:r>
            <a:endParaRPr lang="zh-CN" altLang="en-US" sz="2200" dirty="0">
              <a:latin typeface="微软雅黑" pitchFamily="34" charset="-122"/>
              <a:ea typeface="微软雅黑" pitchFamily="34" charset="-122"/>
              <a:sym typeface="微软雅黑" pitchFamily="34" charset="-122"/>
            </a:endParaRPr>
          </a:p>
        </p:txBody>
      </p:sp>
      <p:sp>
        <p:nvSpPr>
          <p:cNvPr id="8197" name="标题 3">
            <a:extLst>
              <a:ext uri="{FF2B5EF4-FFF2-40B4-BE49-F238E27FC236}">
                <a16:creationId xmlns:a16="http://schemas.microsoft.com/office/drawing/2014/main" id="{0CC56E7A-7656-401C-B8C3-6EED42EA6096}"/>
              </a:ext>
            </a:extLst>
          </p:cNvPr>
          <p:cNvSpPr>
            <a:spLocks noGrp="1" noChangeArrowheads="1"/>
          </p:cNvSpPr>
          <p:nvPr>
            <p:ph type="title"/>
          </p:nvPr>
        </p:nvSpPr>
        <p:spPr>
          <a:xfrm>
            <a:off x="255588" y="358775"/>
            <a:ext cx="10972800" cy="528638"/>
          </a:xfrm>
        </p:spPr>
        <p:txBody>
          <a:bodyPr/>
          <a:lstStyle/>
          <a:p>
            <a:r>
              <a:rPr lang="zh-CN" altLang="en-US"/>
              <a:t>目录</a:t>
            </a:r>
          </a:p>
        </p:txBody>
      </p:sp>
      <p:sp>
        <p:nvSpPr>
          <p:cNvPr id="13" name="AutoShape 17">
            <a:hlinkClick r:id="rId3" action="ppaction://hlinksldjump"/>
            <a:extLst>
              <a:ext uri="{FF2B5EF4-FFF2-40B4-BE49-F238E27FC236}">
                <a16:creationId xmlns:a16="http://schemas.microsoft.com/office/drawing/2014/main" id="{2EB060AE-3AE5-446D-843D-1BB385354C5A}"/>
              </a:ext>
            </a:extLst>
          </p:cNvPr>
          <p:cNvSpPr>
            <a:spLocks noChangeArrowheads="1"/>
          </p:cNvSpPr>
          <p:nvPr/>
        </p:nvSpPr>
        <p:spPr bwMode="auto">
          <a:xfrm>
            <a:off x="4012450" y="1081868"/>
            <a:ext cx="4859850" cy="684000"/>
          </a:xfrm>
          <a:prstGeom prst="actionButtonBlank">
            <a:avLst/>
          </a:prstGeom>
          <a:solidFill>
            <a:srgbClr val="0070C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smtClean="0">
                <a:solidFill>
                  <a:schemeClr val="bg1"/>
                </a:solidFill>
                <a:latin typeface="微软雅黑" pitchFamily="34" charset="-122"/>
                <a:ea typeface="微软雅黑" pitchFamily="34" charset="-122"/>
                <a:sym typeface="微软雅黑" pitchFamily="34" charset="-122"/>
              </a:rPr>
              <a:t>了解百货商场现状与分析需求</a:t>
            </a:r>
            <a:endParaRPr lang="zh-CN" altLang="en-US" sz="2200" dirty="0">
              <a:solidFill>
                <a:schemeClr val="bg1"/>
              </a:solidFill>
              <a:latin typeface="微软雅黑" pitchFamily="34" charset="-122"/>
              <a:ea typeface="微软雅黑" pitchFamily="34" charset="-122"/>
              <a:sym typeface="微软雅黑" pitchFamily="34" charset="-122"/>
            </a:endParaRPr>
          </a:p>
        </p:txBody>
      </p:sp>
      <p:sp>
        <p:nvSpPr>
          <p:cNvPr id="15" name="Oval 15">
            <a:extLst>
              <a:ext uri="{FF2B5EF4-FFF2-40B4-BE49-F238E27FC236}">
                <a16:creationId xmlns:a16="http://schemas.microsoft.com/office/drawing/2014/main" id="{708487C8-882A-4D2D-B078-0123C99CF92A}"/>
              </a:ext>
            </a:extLst>
          </p:cNvPr>
          <p:cNvSpPr>
            <a:spLocks noChangeArrowheads="1"/>
          </p:cNvSpPr>
          <p:nvPr/>
        </p:nvSpPr>
        <p:spPr bwMode="auto">
          <a:xfrm>
            <a:off x="2923488" y="2022550"/>
            <a:ext cx="684000" cy="648000"/>
          </a:xfrm>
          <a:prstGeom prst="ellipse">
            <a:avLst/>
          </a:prstGeom>
          <a:solidFill>
            <a:srgbClr val="0070C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hlinkClick r:id="rId4" action="ppaction://hlinksldjump"/>
            <a:extLst>
              <a:ext uri="{FF2B5EF4-FFF2-40B4-BE49-F238E27FC236}">
                <a16:creationId xmlns:a16="http://schemas.microsoft.com/office/drawing/2014/main" id="{97AA76CB-3DF5-4FCB-91BA-7B3E7E6C71B6}"/>
              </a:ext>
            </a:extLst>
          </p:cNvPr>
          <p:cNvSpPr>
            <a:spLocks noChangeArrowheads="1"/>
          </p:cNvSpPr>
          <p:nvPr/>
        </p:nvSpPr>
        <p:spPr bwMode="auto">
          <a:xfrm>
            <a:off x="4012450" y="2992438"/>
            <a:ext cx="4859850" cy="684000"/>
          </a:xfrm>
          <a:prstGeom prst="actionButtonBlank">
            <a:avLst/>
          </a:prstGeom>
          <a:solidFill>
            <a:schemeClr val="accent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smtClean="0">
                <a:latin typeface="微软雅黑" pitchFamily="34" charset="-122"/>
                <a:ea typeface="微软雅黑" pitchFamily="34" charset="-122"/>
              </a:rPr>
              <a:t>统计分析</a:t>
            </a:r>
            <a:endParaRPr lang="zh-CN" altLang="en-US" sz="2200" dirty="0">
              <a:latin typeface="微软雅黑" pitchFamily="34" charset="-122"/>
              <a:ea typeface="微软雅黑" pitchFamily="34" charset="-122"/>
            </a:endParaRPr>
          </a:p>
        </p:txBody>
      </p:sp>
      <p:sp>
        <p:nvSpPr>
          <p:cNvPr id="22" name="Oval 15">
            <a:extLst>
              <a:ext uri="{FF2B5EF4-FFF2-40B4-BE49-F238E27FC236}">
                <a16:creationId xmlns:a16="http://schemas.microsoft.com/office/drawing/2014/main" id="{4866ACEF-1AAB-4031-93DC-1EEEC9666956}"/>
              </a:ext>
            </a:extLst>
          </p:cNvPr>
          <p:cNvSpPr>
            <a:spLocks noChangeArrowheads="1"/>
          </p:cNvSpPr>
          <p:nvPr/>
        </p:nvSpPr>
        <p:spPr bwMode="auto">
          <a:xfrm>
            <a:off x="2923488" y="2992438"/>
            <a:ext cx="684000" cy="648000"/>
          </a:xfrm>
          <a:prstGeom prst="ellipse">
            <a:avLst/>
          </a:prstGeom>
          <a:solidFill>
            <a:schemeClr val="accent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hlinkClick r:id="rId5" action="ppaction://hlinksldjump"/>
            <a:extLst>
              <a:ext uri="{FF2B5EF4-FFF2-40B4-BE49-F238E27FC236}">
                <a16:creationId xmlns:a16="http://schemas.microsoft.com/office/drawing/2014/main" id="{4AF0CB43-FA2C-4791-BC8A-40DF0E19FFC2}"/>
              </a:ext>
            </a:extLst>
          </p:cNvPr>
          <p:cNvSpPr>
            <a:spLocks noChangeArrowheads="1"/>
          </p:cNvSpPr>
          <p:nvPr/>
        </p:nvSpPr>
        <p:spPr bwMode="auto">
          <a:xfrm>
            <a:off x="4012450" y="4037215"/>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用户画像</a:t>
            </a:r>
            <a:endParaRPr lang="zh-CN" altLang="en-US" sz="2200" dirty="0">
              <a:latin typeface="微软雅黑" pitchFamily="34" charset="-122"/>
              <a:ea typeface="微软雅黑" pitchFamily="34" charset="-122"/>
            </a:endParaRPr>
          </a:p>
        </p:txBody>
      </p:sp>
      <p:sp>
        <p:nvSpPr>
          <p:cNvPr id="29" name="Oval 15">
            <a:extLst>
              <a:ext uri="{FF2B5EF4-FFF2-40B4-BE49-F238E27FC236}">
                <a16:creationId xmlns:a16="http://schemas.microsoft.com/office/drawing/2014/main" id="{7C89F5DC-5C3D-4656-9CA1-4F166931D657}"/>
              </a:ext>
            </a:extLst>
          </p:cNvPr>
          <p:cNvSpPr>
            <a:spLocks noChangeArrowheads="1"/>
          </p:cNvSpPr>
          <p:nvPr/>
        </p:nvSpPr>
        <p:spPr bwMode="auto">
          <a:xfrm>
            <a:off x="2904947" y="4037215"/>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
        <p:nvSpPr>
          <p:cNvPr id="16" name="AutoShape 17">
            <a:hlinkClick r:id="rId5" action="ppaction://hlinksldjump"/>
            <a:extLst>
              <a:ext uri="{FF2B5EF4-FFF2-40B4-BE49-F238E27FC236}">
                <a16:creationId xmlns:a16="http://schemas.microsoft.com/office/drawing/2014/main" id="{4AF0CB43-FA2C-4791-BC8A-40DF0E19FFC2}"/>
              </a:ext>
            </a:extLst>
          </p:cNvPr>
          <p:cNvSpPr>
            <a:spLocks noChangeArrowheads="1"/>
          </p:cNvSpPr>
          <p:nvPr/>
        </p:nvSpPr>
        <p:spPr bwMode="auto">
          <a:xfrm>
            <a:off x="4012450" y="5054686"/>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en-US" altLang="zh-CN" sz="2200" dirty="0" smtClean="0">
                <a:latin typeface="微软雅黑" pitchFamily="34" charset="-122"/>
                <a:ea typeface="微软雅黑" pitchFamily="34" charset="-122"/>
              </a:rPr>
              <a:t>k-means</a:t>
            </a:r>
            <a:r>
              <a:rPr lang="zh-CN" altLang="en-US" sz="2200" dirty="0">
                <a:latin typeface="微软雅黑" pitchFamily="34" charset="-122"/>
                <a:ea typeface="微软雅黑" pitchFamily="34" charset="-122"/>
              </a:rPr>
              <a:t>聚类及制定</a:t>
            </a:r>
            <a:r>
              <a:rPr lang="zh-CN" altLang="en-US" sz="2200" dirty="0" smtClean="0">
                <a:latin typeface="微软雅黑" pitchFamily="34" charset="-122"/>
                <a:ea typeface="微软雅黑" pitchFamily="34" charset="-122"/>
              </a:rPr>
              <a:t>营销方案</a:t>
            </a:r>
            <a:endParaRPr lang="zh-CN" altLang="en-US" sz="2200" dirty="0">
              <a:latin typeface="微软雅黑" pitchFamily="34" charset="-122"/>
              <a:ea typeface="微软雅黑" pitchFamily="34" charset="-122"/>
            </a:endParaRPr>
          </a:p>
        </p:txBody>
      </p:sp>
      <p:sp>
        <p:nvSpPr>
          <p:cNvPr id="17" name="Oval 15">
            <a:extLst>
              <a:ext uri="{FF2B5EF4-FFF2-40B4-BE49-F238E27FC236}">
                <a16:creationId xmlns:a16="http://schemas.microsoft.com/office/drawing/2014/main" id="{7C89F5DC-5C3D-4656-9CA1-4F166931D657}"/>
              </a:ext>
            </a:extLst>
          </p:cNvPr>
          <p:cNvSpPr>
            <a:spLocks noChangeArrowheads="1"/>
          </p:cNvSpPr>
          <p:nvPr/>
        </p:nvSpPr>
        <p:spPr bwMode="auto">
          <a:xfrm>
            <a:off x="2923488" y="5054686"/>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5</a:t>
            </a:r>
            <a:endParaRPr lang="en-US" altLang="zh-CN" sz="22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18520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4140" y="1565275"/>
            <a:ext cx="5827182" cy="4370387"/>
          </a:xfrm>
        </p:spPr>
      </p:pic>
      <p:sp>
        <p:nvSpPr>
          <p:cNvPr id="18434" name="标题 2">
            <a:extLst>
              <a:ext uri="{FF2B5EF4-FFF2-40B4-BE49-F238E27FC236}">
                <a16:creationId xmlns:a16="http://schemas.microsoft.com/office/drawing/2014/main" id="{113D1F46-887A-48B4-AE60-E42E7C4B2FC6}"/>
              </a:ext>
            </a:extLst>
          </p:cNvPr>
          <p:cNvSpPr>
            <a:spLocks noGrp="1" noChangeArrowheads="1"/>
          </p:cNvSpPr>
          <p:nvPr>
            <p:ph type="title"/>
          </p:nvPr>
        </p:nvSpPr>
        <p:spPr>
          <a:xfrm>
            <a:off x="255588" y="358775"/>
            <a:ext cx="10972800" cy="528638"/>
          </a:xfrm>
        </p:spPr>
        <p:txBody>
          <a:bodyPr/>
          <a:lstStyle/>
          <a:p>
            <a:r>
              <a:rPr lang="zh-CN" altLang="en-US" dirty="0" smtClean="0"/>
              <a:t>统计分析</a:t>
            </a:r>
            <a:endParaRPr lang="zh-CN" altLang="en-US" dirty="0"/>
          </a:p>
        </p:txBody>
      </p:sp>
      <p:sp>
        <p:nvSpPr>
          <p:cNvPr id="18435" name="内容占位符 3">
            <a:extLst>
              <a:ext uri="{FF2B5EF4-FFF2-40B4-BE49-F238E27FC236}">
                <a16:creationId xmlns:a16="http://schemas.microsoft.com/office/drawing/2014/main" id="{65D1847B-8C62-4B83-8AF6-B70445E97A29}"/>
              </a:ext>
            </a:extLst>
          </p:cNvPr>
          <p:cNvSpPr>
            <a:spLocks noGrp="1" noChangeArrowheads="1"/>
          </p:cNvSpPr>
          <p:nvPr>
            <p:ph idx="10"/>
          </p:nvPr>
        </p:nvSpPr>
        <p:spPr>
          <a:xfrm>
            <a:off x="423863" y="1138238"/>
            <a:ext cx="11107737" cy="427037"/>
          </a:xfrm>
        </p:spPr>
        <p:txBody>
          <a:bodyPr/>
          <a:lstStyle/>
          <a:p>
            <a:r>
              <a:rPr lang="zh-CN" altLang="en-US" sz="1800" dirty="0" smtClean="0"/>
              <a:t>会员在各个时间段的消费总额如下图</a:t>
            </a:r>
            <a:endParaRPr sz="1800" dirty="0"/>
          </a:p>
        </p:txBody>
      </p:sp>
    </p:spTree>
    <p:extLst>
      <p:ext uri="{BB962C8B-B14F-4D97-AF65-F5344CB8AC3E}">
        <p14:creationId xmlns:p14="http://schemas.microsoft.com/office/powerpoint/2010/main" val="3355885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2">
            <a:extLst>
              <a:ext uri="{FF2B5EF4-FFF2-40B4-BE49-F238E27FC236}">
                <a16:creationId xmlns:a16="http://schemas.microsoft.com/office/drawing/2014/main" id="{113D1F46-887A-48B4-AE60-E42E7C4B2FC6}"/>
              </a:ext>
            </a:extLst>
          </p:cNvPr>
          <p:cNvSpPr>
            <a:spLocks noGrp="1" noChangeArrowheads="1"/>
          </p:cNvSpPr>
          <p:nvPr>
            <p:ph type="title"/>
          </p:nvPr>
        </p:nvSpPr>
        <p:spPr>
          <a:xfrm>
            <a:off x="255588" y="358775"/>
            <a:ext cx="10972800" cy="528638"/>
          </a:xfrm>
        </p:spPr>
        <p:txBody>
          <a:bodyPr/>
          <a:lstStyle/>
          <a:p>
            <a:r>
              <a:rPr lang="zh-CN" altLang="en-US" dirty="0" smtClean="0"/>
              <a:t>统计分析</a:t>
            </a:r>
            <a:endParaRPr lang="zh-CN" altLang="en-US" dirty="0"/>
          </a:p>
        </p:txBody>
      </p:sp>
      <p:sp>
        <p:nvSpPr>
          <p:cNvPr id="18435" name="内容占位符 3">
            <a:extLst>
              <a:ext uri="{FF2B5EF4-FFF2-40B4-BE49-F238E27FC236}">
                <a16:creationId xmlns:a16="http://schemas.microsoft.com/office/drawing/2014/main" id="{65D1847B-8C62-4B83-8AF6-B70445E97A29}"/>
              </a:ext>
            </a:extLst>
          </p:cNvPr>
          <p:cNvSpPr>
            <a:spLocks noGrp="1" noChangeArrowheads="1"/>
          </p:cNvSpPr>
          <p:nvPr>
            <p:ph idx="10"/>
          </p:nvPr>
        </p:nvSpPr>
        <p:spPr>
          <a:xfrm>
            <a:off x="423863" y="1138238"/>
            <a:ext cx="11107737" cy="427037"/>
          </a:xfrm>
        </p:spPr>
        <p:txBody>
          <a:bodyPr/>
          <a:lstStyle/>
          <a:p>
            <a:r>
              <a:rPr lang="zh-CN" altLang="en-US" sz="1800" dirty="0" smtClean="0"/>
              <a:t>会员男女数量比例以及消费金额比例如下图，女性会员更爱消费。</a:t>
            </a:r>
            <a:endParaRPr sz="18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84017"/>
            <a:ext cx="5827182" cy="4370387"/>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7182" y="1565275"/>
            <a:ext cx="5852172" cy="4389129"/>
          </a:xfrm>
          <a:prstGeom prst="rect">
            <a:avLst/>
          </a:prstGeom>
        </p:spPr>
      </p:pic>
    </p:spTree>
    <p:extLst>
      <p:ext uri="{BB962C8B-B14F-4D97-AF65-F5344CB8AC3E}">
        <p14:creationId xmlns:p14="http://schemas.microsoft.com/office/powerpoint/2010/main" val="1713849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2">
            <a:extLst>
              <a:ext uri="{FF2B5EF4-FFF2-40B4-BE49-F238E27FC236}">
                <a16:creationId xmlns:a16="http://schemas.microsoft.com/office/drawing/2014/main" id="{113D1F46-887A-48B4-AE60-E42E7C4B2FC6}"/>
              </a:ext>
            </a:extLst>
          </p:cNvPr>
          <p:cNvSpPr>
            <a:spLocks noGrp="1" noChangeArrowheads="1"/>
          </p:cNvSpPr>
          <p:nvPr>
            <p:ph type="title"/>
          </p:nvPr>
        </p:nvSpPr>
        <p:spPr>
          <a:xfrm>
            <a:off x="255588" y="358775"/>
            <a:ext cx="10972800" cy="528638"/>
          </a:xfrm>
        </p:spPr>
        <p:txBody>
          <a:bodyPr/>
          <a:lstStyle/>
          <a:p>
            <a:r>
              <a:rPr lang="zh-CN" altLang="en-US" dirty="0" smtClean="0"/>
              <a:t>统计分析</a:t>
            </a:r>
            <a:endParaRPr lang="zh-CN" altLang="en-US" dirty="0"/>
          </a:p>
        </p:txBody>
      </p:sp>
      <p:sp>
        <p:nvSpPr>
          <p:cNvPr id="18435" name="内容占位符 3">
            <a:extLst>
              <a:ext uri="{FF2B5EF4-FFF2-40B4-BE49-F238E27FC236}">
                <a16:creationId xmlns:a16="http://schemas.microsoft.com/office/drawing/2014/main" id="{65D1847B-8C62-4B83-8AF6-B70445E97A29}"/>
              </a:ext>
            </a:extLst>
          </p:cNvPr>
          <p:cNvSpPr>
            <a:spLocks noGrp="1" noChangeArrowheads="1"/>
          </p:cNvSpPr>
          <p:nvPr>
            <p:ph idx="10"/>
          </p:nvPr>
        </p:nvSpPr>
        <p:spPr>
          <a:xfrm>
            <a:off x="423863" y="1138238"/>
            <a:ext cx="11107737" cy="427037"/>
          </a:xfrm>
        </p:spPr>
        <p:txBody>
          <a:bodyPr/>
          <a:lstStyle/>
          <a:p>
            <a:r>
              <a:rPr lang="zh-CN" altLang="en-US" sz="1800" dirty="0" smtClean="0"/>
              <a:t>会员在各个年份的消费额如下图，商场的营业额是逐年上升的。</a:t>
            </a:r>
            <a:endParaRPr sz="18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4140" y="1741488"/>
            <a:ext cx="5827182" cy="4370387"/>
          </a:xfrm>
        </p:spPr>
      </p:pic>
    </p:spTree>
    <p:extLst>
      <p:ext uri="{BB962C8B-B14F-4D97-AF65-F5344CB8AC3E}">
        <p14:creationId xmlns:p14="http://schemas.microsoft.com/office/powerpoint/2010/main" val="2864656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7FD9EC0E-3C5A-41AE-B86E-FF5E22C8DAA6}"/>
              </a:ext>
            </a:extLst>
          </p:cNvPr>
          <p:cNvCxnSpPr/>
          <p:nvPr/>
        </p:nvCxnSpPr>
        <p:spPr>
          <a:xfrm>
            <a:off x="3265488" y="1347788"/>
            <a:ext cx="1819" cy="477423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2F01F21E-F4F9-4622-BD7E-0A05B9C18352}"/>
              </a:ext>
            </a:extLst>
          </p:cNvPr>
          <p:cNvSpPr>
            <a:spLocks noChangeShapeType="1"/>
          </p:cNvSpPr>
          <p:nvPr/>
        </p:nvSpPr>
        <p:spPr bwMode="auto">
          <a:xfrm>
            <a:off x="2649538" y="1939925"/>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fontAlgn="auto">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30C80098-DBDF-44A8-8B78-79F16B01E9A4}"/>
              </a:ext>
            </a:extLst>
          </p:cNvPr>
          <p:cNvSpPr>
            <a:spLocks noChangeArrowheads="1"/>
          </p:cNvSpPr>
          <p:nvPr/>
        </p:nvSpPr>
        <p:spPr bwMode="auto">
          <a:xfrm>
            <a:off x="2904947" y="1123714"/>
            <a:ext cx="684000" cy="648000"/>
          </a:xfrm>
          <a:prstGeom prst="ellipse">
            <a:avLst/>
          </a:prstGeom>
          <a:solidFill>
            <a:srgbClr val="0070C0"/>
          </a:solidFill>
          <a:ln>
            <a:solidFill>
              <a:srgbClr val="0070C0"/>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a:extLst>
              <a:ext uri="{FF2B5EF4-FFF2-40B4-BE49-F238E27FC236}">
                <a16:creationId xmlns:a16="http://schemas.microsoft.com/office/drawing/2014/main" id="{1ED5858A-DC05-4505-828C-344F2BE2A69A}"/>
              </a:ext>
            </a:extLst>
          </p:cNvPr>
          <p:cNvSpPr>
            <a:spLocks noChangeArrowheads="1"/>
          </p:cNvSpPr>
          <p:nvPr/>
        </p:nvSpPr>
        <p:spPr bwMode="auto">
          <a:xfrm>
            <a:off x="4012450" y="2015142"/>
            <a:ext cx="4859850" cy="684000"/>
          </a:xfrm>
          <a:prstGeom prst="actionButtonBlank">
            <a:avLst/>
          </a:prstGeom>
          <a:solidFill>
            <a:srgbClr val="0070C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sym typeface="微软雅黑" pitchFamily="34" charset="-122"/>
              </a:rPr>
              <a:t>数据</a:t>
            </a:r>
            <a:r>
              <a:rPr lang="zh-CN" altLang="en-US" sz="2200" dirty="0" smtClean="0">
                <a:latin typeface="微软雅黑" pitchFamily="34" charset="-122"/>
                <a:ea typeface="微软雅黑" pitchFamily="34" charset="-122"/>
                <a:sym typeface="微软雅黑" pitchFamily="34" charset="-122"/>
              </a:rPr>
              <a:t>探索与预处理</a:t>
            </a:r>
            <a:endParaRPr lang="zh-CN" altLang="en-US" sz="2200" dirty="0">
              <a:latin typeface="微软雅黑" pitchFamily="34" charset="-122"/>
              <a:ea typeface="微软雅黑" pitchFamily="34" charset="-122"/>
              <a:sym typeface="微软雅黑" pitchFamily="34" charset="-122"/>
            </a:endParaRPr>
          </a:p>
        </p:txBody>
      </p:sp>
      <p:sp>
        <p:nvSpPr>
          <p:cNvPr id="8197" name="标题 3">
            <a:extLst>
              <a:ext uri="{FF2B5EF4-FFF2-40B4-BE49-F238E27FC236}">
                <a16:creationId xmlns:a16="http://schemas.microsoft.com/office/drawing/2014/main" id="{0CC56E7A-7656-401C-B8C3-6EED42EA6096}"/>
              </a:ext>
            </a:extLst>
          </p:cNvPr>
          <p:cNvSpPr>
            <a:spLocks noGrp="1" noChangeArrowheads="1"/>
          </p:cNvSpPr>
          <p:nvPr>
            <p:ph type="title"/>
          </p:nvPr>
        </p:nvSpPr>
        <p:spPr>
          <a:xfrm>
            <a:off x="255588" y="358775"/>
            <a:ext cx="10972800" cy="528638"/>
          </a:xfrm>
        </p:spPr>
        <p:txBody>
          <a:bodyPr/>
          <a:lstStyle/>
          <a:p>
            <a:r>
              <a:rPr lang="zh-CN" altLang="en-US"/>
              <a:t>目录</a:t>
            </a:r>
          </a:p>
        </p:txBody>
      </p:sp>
      <p:sp>
        <p:nvSpPr>
          <p:cNvPr id="13" name="AutoShape 17">
            <a:hlinkClick r:id="rId3" action="ppaction://hlinksldjump"/>
            <a:extLst>
              <a:ext uri="{FF2B5EF4-FFF2-40B4-BE49-F238E27FC236}">
                <a16:creationId xmlns:a16="http://schemas.microsoft.com/office/drawing/2014/main" id="{2EB060AE-3AE5-446D-843D-1BB385354C5A}"/>
              </a:ext>
            </a:extLst>
          </p:cNvPr>
          <p:cNvSpPr>
            <a:spLocks noChangeArrowheads="1"/>
          </p:cNvSpPr>
          <p:nvPr/>
        </p:nvSpPr>
        <p:spPr bwMode="auto">
          <a:xfrm>
            <a:off x="4012450" y="1081868"/>
            <a:ext cx="4859850" cy="684000"/>
          </a:xfrm>
          <a:prstGeom prst="actionButtonBlank">
            <a:avLst/>
          </a:prstGeom>
          <a:solidFill>
            <a:srgbClr val="0070C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smtClean="0">
                <a:solidFill>
                  <a:schemeClr val="bg1"/>
                </a:solidFill>
                <a:latin typeface="微软雅黑" pitchFamily="34" charset="-122"/>
                <a:ea typeface="微软雅黑" pitchFamily="34" charset="-122"/>
                <a:sym typeface="微软雅黑" pitchFamily="34" charset="-122"/>
              </a:rPr>
              <a:t>了解百货商场现状与分析需求</a:t>
            </a:r>
            <a:endParaRPr lang="zh-CN" altLang="en-US" sz="2200" dirty="0">
              <a:solidFill>
                <a:schemeClr val="bg1"/>
              </a:solidFill>
              <a:latin typeface="微软雅黑" pitchFamily="34" charset="-122"/>
              <a:ea typeface="微软雅黑" pitchFamily="34" charset="-122"/>
              <a:sym typeface="微软雅黑" pitchFamily="34" charset="-122"/>
            </a:endParaRPr>
          </a:p>
        </p:txBody>
      </p:sp>
      <p:sp>
        <p:nvSpPr>
          <p:cNvPr id="15" name="Oval 15">
            <a:extLst>
              <a:ext uri="{FF2B5EF4-FFF2-40B4-BE49-F238E27FC236}">
                <a16:creationId xmlns:a16="http://schemas.microsoft.com/office/drawing/2014/main" id="{708487C8-882A-4D2D-B078-0123C99CF92A}"/>
              </a:ext>
            </a:extLst>
          </p:cNvPr>
          <p:cNvSpPr>
            <a:spLocks noChangeArrowheads="1"/>
          </p:cNvSpPr>
          <p:nvPr/>
        </p:nvSpPr>
        <p:spPr bwMode="auto">
          <a:xfrm>
            <a:off x="2923488" y="2022550"/>
            <a:ext cx="684000" cy="648000"/>
          </a:xfrm>
          <a:prstGeom prst="ellipse">
            <a:avLst/>
          </a:prstGeom>
          <a:solidFill>
            <a:srgbClr val="0070C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hlinkClick r:id="rId4" action="ppaction://hlinksldjump"/>
            <a:extLst>
              <a:ext uri="{FF2B5EF4-FFF2-40B4-BE49-F238E27FC236}">
                <a16:creationId xmlns:a16="http://schemas.microsoft.com/office/drawing/2014/main" id="{97AA76CB-3DF5-4FCB-91BA-7B3E7E6C71B6}"/>
              </a:ext>
            </a:extLst>
          </p:cNvPr>
          <p:cNvSpPr>
            <a:spLocks noChangeArrowheads="1"/>
          </p:cNvSpPr>
          <p:nvPr/>
        </p:nvSpPr>
        <p:spPr bwMode="auto">
          <a:xfrm>
            <a:off x="4012450" y="2992438"/>
            <a:ext cx="4859850" cy="684000"/>
          </a:xfrm>
          <a:prstGeom prst="actionButtonBlank">
            <a:avLst/>
          </a:prstGeom>
          <a:solidFill>
            <a:srgbClr val="0070C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smtClean="0">
                <a:latin typeface="微软雅黑" pitchFamily="34" charset="-122"/>
                <a:ea typeface="微软雅黑" pitchFamily="34" charset="-122"/>
              </a:rPr>
              <a:t>统计分析</a:t>
            </a:r>
            <a:endParaRPr lang="zh-CN" altLang="en-US" sz="2200" dirty="0">
              <a:latin typeface="微软雅黑" pitchFamily="34" charset="-122"/>
              <a:ea typeface="微软雅黑" pitchFamily="34" charset="-122"/>
            </a:endParaRPr>
          </a:p>
        </p:txBody>
      </p:sp>
      <p:sp>
        <p:nvSpPr>
          <p:cNvPr id="22" name="Oval 15">
            <a:extLst>
              <a:ext uri="{FF2B5EF4-FFF2-40B4-BE49-F238E27FC236}">
                <a16:creationId xmlns:a16="http://schemas.microsoft.com/office/drawing/2014/main" id="{4866ACEF-1AAB-4031-93DC-1EEEC9666956}"/>
              </a:ext>
            </a:extLst>
          </p:cNvPr>
          <p:cNvSpPr>
            <a:spLocks noChangeArrowheads="1"/>
          </p:cNvSpPr>
          <p:nvPr/>
        </p:nvSpPr>
        <p:spPr bwMode="auto">
          <a:xfrm>
            <a:off x="2923488" y="2992438"/>
            <a:ext cx="684000" cy="648000"/>
          </a:xfrm>
          <a:prstGeom prst="ellipse">
            <a:avLst/>
          </a:prstGeom>
          <a:solidFill>
            <a:srgbClr val="0070C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hlinkClick r:id="rId5" action="ppaction://hlinksldjump"/>
            <a:extLst>
              <a:ext uri="{FF2B5EF4-FFF2-40B4-BE49-F238E27FC236}">
                <a16:creationId xmlns:a16="http://schemas.microsoft.com/office/drawing/2014/main" id="{4AF0CB43-FA2C-4791-BC8A-40DF0E19FFC2}"/>
              </a:ext>
            </a:extLst>
          </p:cNvPr>
          <p:cNvSpPr>
            <a:spLocks noChangeArrowheads="1"/>
          </p:cNvSpPr>
          <p:nvPr/>
        </p:nvSpPr>
        <p:spPr bwMode="auto">
          <a:xfrm>
            <a:off x="4012450" y="4037215"/>
            <a:ext cx="4859850" cy="684000"/>
          </a:xfrm>
          <a:prstGeom prst="actionButtonBlank">
            <a:avLst/>
          </a:prstGeom>
          <a:solidFill>
            <a:schemeClr val="accent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用户画像</a:t>
            </a:r>
            <a:endParaRPr lang="zh-CN" altLang="en-US" sz="2200" dirty="0">
              <a:latin typeface="微软雅黑" pitchFamily="34" charset="-122"/>
              <a:ea typeface="微软雅黑" pitchFamily="34" charset="-122"/>
            </a:endParaRPr>
          </a:p>
        </p:txBody>
      </p:sp>
      <p:sp>
        <p:nvSpPr>
          <p:cNvPr id="29" name="Oval 15">
            <a:extLst>
              <a:ext uri="{FF2B5EF4-FFF2-40B4-BE49-F238E27FC236}">
                <a16:creationId xmlns:a16="http://schemas.microsoft.com/office/drawing/2014/main" id="{7C89F5DC-5C3D-4656-9CA1-4F166931D657}"/>
              </a:ext>
            </a:extLst>
          </p:cNvPr>
          <p:cNvSpPr>
            <a:spLocks noChangeArrowheads="1"/>
          </p:cNvSpPr>
          <p:nvPr/>
        </p:nvSpPr>
        <p:spPr bwMode="auto">
          <a:xfrm>
            <a:off x="2904947" y="4037215"/>
            <a:ext cx="684000" cy="648000"/>
          </a:xfrm>
          <a:prstGeom prst="ellipse">
            <a:avLst/>
          </a:prstGeom>
          <a:solidFill>
            <a:schemeClr val="accent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
        <p:nvSpPr>
          <p:cNvPr id="16" name="AutoShape 17">
            <a:hlinkClick r:id="rId5" action="ppaction://hlinksldjump"/>
            <a:extLst>
              <a:ext uri="{FF2B5EF4-FFF2-40B4-BE49-F238E27FC236}">
                <a16:creationId xmlns:a16="http://schemas.microsoft.com/office/drawing/2014/main" id="{4AF0CB43-FA2C-4791-BC8A-40DF0E19FFC2}"/>
              </a:ext>
            </a:extLst>
          </p:cNvPr>
          <p:cNvSpPr>
            <a:spLocks noChangeArrowheads="1"/>
          </p:cNvSpPr>
          <p:nvPr/>
        </p:nvSpPr>
        <p:spPr bwMode="auto">
          <a:xfrm>
            <a:off x="4012450" y="5054686"/>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en-US" altLang="zh-CN" sz="2200" dirty="0">
                <a:latin typeface="微软雅黑" pitchFamily="34" charset="-122"/>
                <a:ea typeface="微软雅黑" pitchFamily="34" charset="-122"/>
              </a:rPr>
              <a:t>k</a:t>
            </a:r>
            <a:r>
              <a:rPr lang="en-US" altLang="zh-CN" sz="2200" dirty="0" smtClean="0">
                <a:latin typeface="微软雅黑" pitchFamily="34" charset="-122"/>
                <a:ea typeface="微软雅黑" pitchFamily="34" charset="-122"/>
              </a:rPr>
              <a:t>-</a:t>
            </a:r>
            <a:r>
              <a:rPr lang="en-US" altLang="zh-CN" sz="2200" dirty="0" smtClean="0">
                <a:latin typeface="微软雅黑" pitchFamily="34" charset="-122"/>
                <a:ea typeface="微软雅黑" pitchFamily="34" charset="-122"/>
              </a:rPr>
              <a:t>means</a:t>
            </a:r>
            <a:r>
              <a:rPr lang="zh-CN" altLang="en-US" sz="2200" dirty="0" smtClean="0">
                <a:latin typeface="微软雅黑" pitchFamily="34" charset="-122"/>
                <a:ea typeface="微软雅黑" pitchFamily="34" charset="-122"/>
              </a:rPr>
              <a:t>聚类及制定营销方案</a:t>
            </a:r>
            <a:endParaRPr lang="zh-CN" altLang="en-US" sz="2200" dirty="0">
              <a:latin typeface="微软雅黑" pitchFamily="34" charset="-122"/>
              <a:ea typeface="微软雅黑" pitchFamily="34" charset="-122"/>
            </a:endParaRPr>
          </a:p>
        </p:txBody>
      </p:sp>
      <p:sp>
        <p:nvSpPr>
          <p:cNvPr id="17" name="Oval 15">
            <a:extLst>
              <a:ext uri="{FF2B5EF4-FFF2-40B4-BE49-F238E27FC236}">
                <a16:creationId xmlns:a16="http://schemas.microsoft.com/office/drawing/2014/main" id="{7C89F5DC-5C3D-4656-9CA1-4F166931D657}"/>
              </a:ext>
            </a:extLst>
          </p:cNvPr>
          <p:cNvSpPr>
            <a:spLocks noChangeArrowheads="1"/>
          </p:cNvSpPr>
          <p:nvPr/>
        </p:nvSpPr>
        <p:spPr bwMode="auto">
          <a:xfrm>
            <a:off x="2923488" y="5054686"/>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5</a:t>
            </a:r>
            <a:endParaRPr lang="en-US" altLang="zh-CN" sz="22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307390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7FD9EC0E-3C5A-41AE-B86E-FF5E22C8DAA6}"/>
              </a:ext>
            </a:extLst>
          </p:cNvPr>
          <p:cNvCxnSpPr/>
          <p:nvPr/>
        </p:nvCxnSpPr>
        <p:spPr>
          <a:xfrm>
            <a:off x="3265488" y="1347788"/>
            <a:ext cx="1819" cy="477423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2F01F21E-F4F9-4622-BD7E-0A05B9C18352}"/>
              </a:ext>
            </a:extLst>
          </p:cNvPr>
          <p:cNvSpPr>
            <a:spLocks noChangeShapeType="1"/>
          </p:cNvSpPr>
          <p:nvPr/>
        </p:nvSpPr>
        <p:spPr bwMode="auto">
          <a:xfrm>
            <a:off x="2649538" y="1939925"/>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fontAlgn="auto">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30C80098-DBDF-44A8-8B78-79F16B01E9A4}"/>
              </a:ext>
            </a:extLst>
          </p:cNvPr>
          <p:cNvSpPr>
            <a:spLocks noChangeArrowheads="1"/>
          </p:cNvSpPr>
          <p:nvPr/>
        </p:nvSpPr>
        <p:spPr bwMode="auto">
          <a:xfrm>
            <a:off x="2904947" y="1123714"/>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a:extLst>
              <a:ext uri="{FF2B5EF4-FFF2-40B4-BE49-F238E27FC236}">
                <a16:creationId xmlns:a16="http://schemas.microsoft.com/office/drawing/2014/main" id="{1ED5858A-DC05-4505-828C-344F2BE2A69A}"/>
              </a:ext>
            </a:extLst>
          </p:cNvPr>
          <p:cNvSpPr>
            <a:spLocks noChangeArrowheads="1"/>
          </p:cNvSpPr>
          <p:nvPr/>
        </p:nvSpPr>
        <p:spPr bwMode="auto">
          <a:xfrm>
            <a:off x="4012450" y="201514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sym typeface="微软雅黑" pitchFamily="34" charset="-122"/>
              </a:rPr>
              <a:t>数据</a:t>
            </a:r>
            <a:r>
              <a:rPr lang="zh-CN" altLang="en-US" sz="2200" dirty="0" smtClean="0">
                <a:latin typeface="微软雅黑" pitchFamily="34" charset="-122"/>
                <a:ea typeface="微软雅黑" pitchFamily="34" charset="-122"/>
                <a:sym typeface="微软雅黑" pitchFamily="34" charset="-122"/>
              </a:rPr>
              <a:t>探索与预处理</a:t>
            </a:r>
            <a:endParaRPr lang="zh-CN" altLang="en-US" sz="2200" dirty="0">
              <a:latin typeface="微软雅黑" pitchFamily="34" charset="-122"/>
              <a:ea typeface="微软雅黑" pitchFamily="34" charset="-122"/>
              <a:sym typeface="微软雅黑" pitchFamily="34" charset="-122"/>
            </a:endParaRPr>
          </a:p>
        </p:txBody>
      </p:sp>
      <p:sp>
        <p:nvSpPr>
          <p:cNvPr id="8197" name="标题 3">
            <a:extLst>
              <a:ext uri="{FF2B5EF4-FFF2-40B4-BE49-F238E27FC236}">
                <a16:creationId xmlns:a16="http://schemas.microsoft.com/office/drawing/2014/main" id="{0CC56E7A-7656-401C-B8C3-6EED42EA6096}"/>
              </a:ext>
            </a:extLst>
          </p:cNvPr>
          <p:cNvSpPr>
            <a:spLocks noGrp="1" noChangeArrowheads="1"/>
          </p:cNvSpPr>
          <p:nvPr>
            <p:ph type="title"/>
          </p:nvPr>
        </p:nvSpPr>
        <p:spPr>
          <a:xfrm>
            <a:off x="255588" y="358775"/>
            <a:ext cx="10972800" cy="528638"/>
          </a:xfrm>
        </p:spPr>
        <p:txBody>
          <a:bodyPr/>
          <a:lstStyle/>
          <a:p>
            <a:r>
              <a:rPr lang="zh-CN" altLang="en-US"/>
              <a:t>目录</a:t>
            </a:r>
          </a:p>
        </p:txBody>
      </p:sp>
      <p:sp>
        <p:nvSpPr>
          <p:cNvPr id="13" name="AutoShape 17">
            <a:hlinkClick r:id="rId3" action="ppaction://hlinksldjump"/>
            <a:extLst>
              <a:ext uri="{FF2B5EF4-FFF2-40B4-BE49-F238E27FC236}">
                <a16:creationId xmlns:a16="http://schemas.microsoft.com/office/drawing/2014/main" id="{2EB060AE-3AE5-446D-843D-1BB385354C5A}"/>
              </a:ext>
            </a:extLst>
          </p:cNvPr>
          <p:cNvSpPr>
            <a:spLocks noChangeArrowheads="1"/>
          </p:cNvSpPr>
          <p:nvPr/>
        </p:nvSpPr>
        <p:spPr bwMode="auto">
          <a:xfrm>
            <a:off x="4012450" y="1081868"/>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smtClean="0">
                <a:solidFill>
                  <a:schemeClr val="bg1"/>
                </a:solidFill>
                <a:latin typeface="微软雅黑" pitchFamily="34" charset="-122"/>
                <a:ea typeface="微软雅黑" pitchFamily="34" charset="-122"/>
                <a:sym typeface="微软雅黑" pitchFamily="34" charset="-122"/>
              </a:rPr>
              <a:t>了解百货商场现状与分析需求</a:t>
            </a:r>
            <a:endParaRPr lang="zh-CN" altLang="en-US" sz="2200" dirty="0">
              <a:solidFill>
                <a:schemeClr val="bg1"/>
              </a:solidFill>
              <a:latin typeface="微软雅黑" pitchFamily="34" charset="-122"/>
              <a:ea typeface="微软雅黑" pitchFamily="34" charset="-122"/>
              <a:sym typeface="微软雅黑" pitchFamily="34" charset="-122"/>
            </a:endParaRPr>
          </a:p>
        </p:txBody>
      </p:sp>
      <p:sp>
        <p:nvSpPr>
          <p:cNvPr id="15" name="Oval 15">
            <a:extLst>
              <a:ext uri="{FF2B5EF4-FFF2-40B4-BE49-F238E27FC236}">
                <a16:creationId xmlns:a16="http://schemas.microsoft.com/office/drawing/2014/main" id="{708487C8-882A-4D2D-B078-0123C99CF92A}"/>
              </a:ext>
            </a:extLst>
          </p:cNvPr>
          <p:cNvSpPr>
            <a:spLocks noChangeArrowheads="1"/>
          </p:cNvSpPr>
          <p:nvPr/>
        </p:nvSpPr>
        <p:spPr bwMode="auto">
          <a:xfrm>
            <a:off x="2923488" y="2022550"/>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hlinkClick r:id="rId4" action="ppaction://hlinksldjump"/>
            <a:extLst>
              <a:ext uri="{FF2B5EF4-FFF2-40B4-BE49-F238E27FC236}">
                <a16:creationId xmlns:a16="http://schemas.microsoft.com/office/drawing/2014/main" id="{97AA76CB-3DF5-4FCB-91BA-7B3E7E6C71B6}"/>
              </a:ext>
            </a:extLst>
          </p:cNvPr>
          <p:cNvSpPr>
            <a:spLocks noChangeArrowheads="1"/>
          </p:cNvSpPr>
          <p:nvPr/>
        </p:nvSpPr>
        <p:spPr bwMode="auto">
          <a:xfrm>
            <a:off x="4012450" y="2992438"/>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smtClean="0">
                <a:latin typeface="微软雅黑" pitchFamily="34" charset="-122"/>
                <a:ea typeface="微软雅黑" pitchFamily="34" charset="-122"/>
              </a:rPr>
              <a:t>统计分析</a:t>
            </a:r>
            <a:endParaRPr lang="zh-CN" altLang="en-US" sz="2200" dirty="0">
              <a:latin typeface="微软雅黑" pitchFamily="34" charset="-122"/>
              <a:ea typeface="微软雅黑" pitchFamily="34" charset="-122"/>
            </a:endParaRPr>
          </a:p>
        </p:txBody>
      </p:sp>
      <p:sp>
        <p:nvSpPr>
          <p:cNvPr id="22" name="Oval 15">
            <a:extLst>
              <a:ext uri="{FF2B5EF4-FFF2-40B4-BE49-F238E27FC236}">
                <a16:creationId xmlns:a16="http://schemas.microsoft.com/office/drawing/2014/main" id="{4866ACEF-1AAB-4031-93DC-1EEEC9666956}"/>
              </a:ext>
            </a:extLst>
          </p:cNvPr>
          <p:cNvSpPr>
            <a:spLocks noChangeArrowheads="1"/>
          </p:cNvSpPr>
          <p:nvPr/>
        </p:nvSpPr>
        <p:spPr bwMode="auto">
          <a:xfrm>
            <a:off x="2923488" y="2992438"/>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hlinkClick r:id="rId5" action="ppaction://hlinksldjump"/>
            <a:extLst>
              <a:ext uri="{FF2B5EF4-FFF2-40B4-BE49-F238E27FC236}">
                <a16:creationId xmlns:a16="http://schemas.microsoft.com/office/drawing/2014/main" id="{4AF0CB43-FA2C-4791-BC8A-40DF0E19FFC2}"/>
              </a:ext>
            </a:extLst>
          </p:cNvPr>
          <p:cNvSpPr>
            <a:spLocks noChangeArrowheads="1"/>
          </p:cNvSpPr>
          <p:nvPr/>
        </p:nvSpPr>
        <p:spPr bwMode="auto">
          <a:xfrm>
            <a:off x="4012450" y="4037215"/>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用户画像</a:t>
            </a:r>
            <a:endParaRPr lang="zh-CN" altLang="en-US" sz="2200" dirty="0">
              <a:latin typeface="微软雅黑" pitchFamily="34" charset="-122"/>
              <a:ea typeface="微软雅黑" pitchFamily="34" charset="-122"/>
            </a:endParaRPr>
          </a:p>
        </p:txBody>
      </p:sp>
      <p:sp>
        <p:nvSpPr>
          <p:cNvPr id="29" name="Oval 15">
            <a:extLst>
              <a:ext uri="{FF2B5EF4-FFF2-40B4-BE49-F238E27FC236}">
                <a16:creationId xmlns:a16="http://schemas.microsoft.com/office/drawing/2014/main" id="{7C89F5DC-5C3D-4656-9CA1-4F166931D657}"/>
              </a:ext>
            </a:extLst>
          </p:cNvPr>
          <p:cNvSpPr>
            <a:spLocks noChangeArrowheads="1"/>
          </p:cNvSpPr>
          <p:nvPr/>
        </p:nvSpPr>
        <p:spPr bwMode="auto">
          <a:xfrm>
            <a:off x="2904947" y="4037215"/>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
        <p:nvSpPr>
          <p:cNvPr id="16" name="AutoShape 17">
            <a:hlinkClick r:id="rId5" action="ppaction://hlinksldjump"/>
            <a:extLst>
              <a:ext uri="{FF2B5EF4-FFF2-40B4-BE49-F238E27FC236}">
                <a16:creationId xmlns:a16="http://schemas.microsoft.com/office/drawing/2014/main" id="{4AF0CB43-FA2C-4791-BC8A-40DF0E19FFC2}"/>
              </a:ext>
            </a:extLst>
          </p:cNvPr>
          <p:cNvSpPr>
            <a:spLocks noChangeArrowheads="1"/>
          </p:cNvSpPr>
          <p:nvPr/>
        </p:nvSpPr>
        <p:spPr bwMode="auto">
          <a:xfrm>
            <a:off x="4012450" y="5054686"/>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en-US" altLang="zh-CN" sz="2200" dirty="0">
                <a:latin typeface="微软雅黑" pitchFamily="34" charset="-122"/>
                <a:ea typeface="微软雅黑" pitchFamily="34" charset="-122"/>
              </a:rPr>
              <a:t>K-means</a:t>
            </a:r>
            <a:r>
              <a:rPr lang="zh-CN" altLang="en-US" sz="2200" dirty="0">
                <a:latin typeface="微软雅黑" pitchFamily="34" charset="-122"/>
                <a:ea typeface="微软雅黑" pitchFamily="34" charset="-122"/>
              </a:rPr>
              <a:t>聚类及制定</a:t>
            </a:r>
            <a:r>
              <a:rPr lang="zh-CN" altLang="en-US" sz="2200" dirty="0" smtClean="0">
                <a:latin typeface="微软雅黑" pitchFamily="34" charset="-122"/>
                <a:ea typeface="微软雅黑" pitchFamily="34" charset="-122"/>
              </a:rPr>
              <a:t>营销方案</a:t>
            </a:r>
            <a:endParaRPr lang="zh-CN" altLang="en-US" sz="2200" dirty="0">
              <a:latin typeface="微软雅黑" pitchFamily="34" charset="-122"/>
              <a:ea typeface="微软雅黑" pitchFamily="34" charset="-122"/>
            </a:endParaRPr>
          </a:p>
        </p:txBody>
      </p:sp>
      <p:sp>
        <p:nvSpPr>
          <p:cNvPr id="17" name="Oval 15">
            <a:extLst>
              <a:ext uri="{FF2B5EF4-FFF2-40B4-BE49-F238E27FC236}">
                <a16:creationId xmlns:a16="http://schemas.microsoft.com/office/drawing/2014/main" id="{7C89F5DC-5C3D-4656-9CA1-4F166931D657}"/>
              </a:ext>
            </a:extLst>
          </p:cNvPr>
          <p:cNvSpPr>
            <a:spLocks noChangeArrowheads="1"/>
          </p:cNvSpPr>
          <p:nvPr/>
        </p:nvSpPr>
        <p:spPr bwMode="auto">
          <a:xfrm>
            <a:off x="2923488" y="5054686"/>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5</a:t>
            </a:r>
            <a:endParaRPr lang="en-US" altLang="zh-CN" sz="22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945449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会员用户画像</a:t>
            </a:r>
            <a:endParaRPr lang="zh-CN" altLang="en-US" dirty="0"/>
          </a:p>
        </p:txBody>
      </p:sp>
      <p:sp>
        <p:nvSpPr>
          <p:cNvPr id="4" name="内容占位符 3"/>
          <p:cNvSpPr>
            <a:spLocks noGrp="1"/>
          </p:cNvSpPr>
          <p:nvPr>
            <p:ph idx="10"/>
          </p:nvPr>
        </p:nvSpPr>
        <p:spPr>
          <a:xfrm>
            <a:off x="423819" y="1059366"/>
            <a:ext cx="11107601" cy="1103971"/>
          </a:xfrm>
        </p:spPr>
        <p:txBody>
          <a:bodyPr/>
          <a:lstStyle/>
          <a:p>
            <a:r>
              <a:rPr lang="zh-CN" altLang="en-US" dirty="0"/>
              <a:t>根据会员的订单记录以及其基本信息，提取对商场有用的特征，随机选取以明会员进行画像可视化得到下图。</a:t>
            </a:r>
            <a:endParaRPr lang="en-US" altLang="zh-CN" dirty="0"/>
          </a:p>
          <a:p>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155" y="1776717"/>
            <a:ext cx="5576359" cy="4182269"/>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9883" y="1776717"/>
            <a:ext cx="5129129" cy="3846847"/>
          </a:xfrm>
          <a:prstGeom prst="rect">
            <a:avLst/>
          </a:prstGeom>
        </p:spPr>
      </p:pic>
    </p:spTree>
    <p:extLst>
      <p:ext uri="{BB962C8B-B14F-4D97-AF65-F5344CB8AC3E}">
        <p14:creationId xmlns:p14="http://schemas.microsoft.com/office/powerpoint/2010/main" val="3421156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7FD9EC0E-3C5A-41AE-B86E-FF5E22C8DAA6}"/>
              </a:ext>
            </a:extLst>
          </p:cNvPr>
          <p:cNvCxnSpPr/>
          <p:nvPr/>
        </p:nvCxnSpPr>
        <p:spPr>
          <a:xfrm>
            <a:off x="3265488" y="1347788"/>
            <a:ext cx="1819" cy="477423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2F01F21E-F4F9-4622-BD7E-0A05B9C18352}"/>
              </a:ext>
            </a:extLst>
          </p:cNvPr>
          <p:cNvSpPr>
            <a:spLocks noChangeShapeType="1"/>
          </p:cNvSpPr>
          <p:nvPr/>
        </p:nvSpPr>
        <p:spPr bwMode="auto">
          <a:xfrm>
            <a:off x="2649538" y="1939925"/>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fontAlgn="auto">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30C80098-DBDF-44A8-8B78-79F16B01E9A4}"/>
              </a:ext>
            </a:extLst>
          </p:cNvPr>
          <p:cNvSpPr>
            <a:spLocks noChangeArrowheads="1"/>
          </p:cNvSpPr>
          <p:nvPr/>
        </p:nvSpPr>
        <p:spPr bwMode="auto">
          <a:xfrm>
            <a:off x="2904947" y="1123714"/>
            <a:ext cx="684000" cy="648000"/>
          </a:xfrm>
          <a:prstGeom prst="ellipse">
            <a:avLst/>
          </a:prstGeom>
          <a:solidFill>
            <a:srgbClr val="0070C0"/>
          </a:solidFill>
          <a:ln>
            <a:solidFill>
              <a:srgbClr val="0070C0"/>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a:extLst>
              <a:ext uri="{FF2B5EF4-FFF2-40B4-BE49-F238E27FC236}">
                <a16:creationId xmlns:a16="http://schemas.microsoft.com/office/drawing/2014/main" id="{1ED5858A-DC05-4505-828C-344F2BE2A69A}"/>
              </a:ext>
            </a:extLst>
          </p:cNvPr>
          <p:cNvSpPr>
            <a:spLocks noChangeArrowheads="1"/>
          </p:cNvSpPr>
          <p:nvPr/>
        </p:nvSpPr>
        <p:spPr bwMode="auto">
          <a:xfrm>
            <a:off x="4012450" y="2015142"/>
            <a:ext cx="4859850" cy="684000"/>
          </a:xfrm>
          <a:prstGeom prst="actionButtonBlank">
            <a:avLst/>
          </a:prstGeom>
          <a:solidFill>
            <a:srgbClr val="0070C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sym typeface="微软雅黑" pitchFamily="34" charset="-122"/>
              </a:rPr>
              <a:t>数据</a:t>
            </a:r>
            <a:r>
              <a:rPr lang="zh-CN" altLang="en-US" sz="2200" dirty="0" smtClean="0">
                <a:latin typeface="微软雅黑" pitchFamily="34" charset="-122"/>
                <a:ea typeface="微软雅黑" pitchFamily="34" charset="-122"/>
                <a:sym typeface="微软雅黑" pitchFamily="34" charset="-122"/>
              </a:rPr>
              <a:t>探索与预处理</a:t>
            </a:r>
            <a:endParaRPr lang="zh-CN" altLang="en-US" sz="2200" dirty="0">
              <a:latin typeface="微软雅黑" pitchFamily="34" charset="-122"/>
              <a:ea typeface="微软雅黑" pitchFamily="34" charset="-122"/>
              <a:sym typeface="微软雅黑" pitchFamily="34" charset="-122"/>
            </a:endParaRPr>
          </a:p>
        </p:txBody>
      </p:sp>
      <p:sp>
        <p:nvSpPr>
          <p:cNvPr id="8197" name="标题 3">
            <a:extLst>
              <a:ext uri="{FF2B5EF4-FFF2-40B4-BE49-F238E27FC236}">
                <a16:creationId xmlns:a16="http://schemas.microsoft.com/office/drawing/2014/main" id="{0CC56E7A-7656-401C-B8C3-6EED42EA6096}"/>
              </a:ext>
            </a:extLst>
          </p:cNvPr>
          <p:cNvSpPr>
            <a:spLocks noGrp="1" noChangeArrowheads="1"/>
          </p:cNvSpPr>
          <p:nvPr>
            <p:ph type="title"/>
          </p:nvPr>
        </p:nvSpPr>
        <p:spPr>
          <a:xfrm>
            <a:off x="255588" y="358775"/>
            <a:ext cx="10972800" cy="528638"/>
          </a:xfrm>
        </p:spPr>
        <p:txBody>
          <a:bodyPr/>
          <a:lstStyle/>
          <a:p>
            <a:r>
              <a:rPr lang="zh-CN" altLang="en-US"/>
              <a:t>目录</a:t>
            </a:r>
          </a:p>
        </p:txBody>
      </p:sp>
      <p:sp>
        <p:nvSpPr>
          <p:cNvPr id="13" name="AutoShape 17">
            <a:hlinkClick r:id="rId3" action="ppaction://hlinksldjump"/>
            <a:extLst>
              <a:ext uri="{FF2B5EF4-FFF2-40B4-BE49-F238E27FC236}">
                <a16:creationId xmlns:a16="http://schemas.microsoft.com/office/drawing/2014/main" id="{2EB060AE-3AE5-446D-843D-1BB385354C5A}"/>
              </a:ext>
            </a:extLst>
          </p:cNvPr>
          <p:cNvSpPr>
            <a:spLocks noChangeArrowheads="1"/>
          </p:cNvSpPr>
          <p:nvPr/>
        </p:nvSpPr>
        <p:spPr bwMode="auto">
          <a:xfrm>
            <a:off x="4012450" y="1081868"/>
            <a:ext cx="4859850" cy="684000"/>
          </a:xfrm>
          <a:prstGeom prst="actionButtonBlank">
            <a:avLst/>
          </a:prstGeom>
          <a:solidFill>
            <a:srgbClr val="0070C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smtClean="0">
                <a:solidFill>
                  <a:schemeClr val="bg1"/>
                </a:solidFill>
                <a:latin typeface="微软雅黑" pitchFamily="34" charset="-122"/>
                <a:ea typeface="微软雅黑" pitchFamily="34" charset="-122"/>
                <a:sym typeface="微软雅黑" pitchFamily="34" charset="-122"/>
              </a:rPr>
              <a:t>了解百货商场现状与分析需求</a:t>
            </a:r>
            <a:endParaRPr lang="zh-CN" altLang="en-US" sz="2200" dirty="0">
              <a:solidFill>
                <a:schemeClr val="bg1"/>
              </a:solidFill>
              <a:latin typeface="微软雅黑" pitchFamily="34" charset="-122"/>
              <a:ea typeface="微软雅黑" pitchFamily="34" charset="-122"/>
              <a:sym typeface="微软雅黑" pitchFamily="34" charset="-122"/>
            </a:endParaRPr>
          </a:p>
        </p:txBody>
      </p:sp>
      <p:sp>
        <p:nvSpPr>
          <p:cNvPr id="15" name="Oval 15">
            <a:extLst>
              <a:ext uri="{FF2B5EF4-FFF2-40B4-BE49-F238E27FC236}">
                <a16:creationId xmlns:a16="http://schemas.microsoft.com/office/drawing/2014/main" id="{708487C8-882A-4D2D-B078-0123C99CF92A}"/>
              </a:ext>
            </a:extLst>
          </p:cNvPr>
          <p:cNvSpPr>
            <a:spLocks noChangeArrowheads="1"/>
          </p:cNvSpPr>
          <p:nvPr/>
        </p:nvSpPr>
        <p:spPr bwMode="auto">
          <a:xfrm>
            <a:off x="2923488" y="2022550"/>
            <a:ext cx="684000" cy="648000"/>
          </a:xfrm>
          <a:prstGeom prst="ellipse">
            <a:avLst/>
          </a:prstGeom>
          <a:solidFill>
            <a:srgbClr val="0070C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hlinkClick r:id="rId4" action="ppaction://hlinksldjump"/>
            <a:extLst>
              <a:ext uri="{FF2B5EF4-FFF2-40B4-BE49-F238E27FC236}">
                <a16:creationId xmlns:a16="http://schemas.microsoft.com/office/drawing/2014/main" id="{97AA76CB-3DF5-4FCB-91BA-7B3E7E6C71B6}"/>
              </a:ext>
            </a:extLst>
          </p:cNvPr>
          <p:cNvSpPr>
            <a:spLocks noChangeArrowheads="1"/>
          </p:cNvSpPr>
          <p:nvPr/>
        </p:nvSpPr>
        <p:spPr bwMode="auto">
          <a:xfrm>
            <a:off x="4012450" y="2992438"/>
            <a:ext cx="4859850" cy="684000"/>
          </a:xfrm>
          <a:prstGeom prst="actionButtonBlank">
            <a:avLst/>
          </a:prstGeom>
          <a:solidFill>
            <a:srgbClr val="0070C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smtClean="0">
                <a:latin typeface="微软雅黑" pitchFamily="34" charset="-122"/>
                <a:ea typeface="微软雅黑" pitchFamily="34" charset="-122"/>
              </a:rPr>
              <a:t>统计分析</a:t>
            </a:r>
            <a:endParaRPr lang="zh-CN" altLang="en-US" sz="2200" dirty="0">
              <a:latin typeface="微软雅黑" pitchFamily="34" charset="-122"/>
              <a:ea typeface="微软雅黑" pitchFamily="34" charset="-122"/>
            </a:endParaRPr>
          </a:p>
        </p:txBody>
      </p:sp>
      <p:sp>
        <p:nvSpPr>
          <p:cNvPr id="22" name="Oval 15">
            <a:extLst>
              <a:ext uri="{FF2B5EF4-FFF2-40B4-BE49-F238E27FC236}">
                <a16:creationId xmlns:a16="http://schemas.microsoft.com/office/drawing/2014/main" id="{4866ACEF-1AAB-4031-93DC-1EEEC9666956}"/>
              </a:ext>
            </a:extLst>
          </p:cNvPr>
          <p:cNvSpPr>
            <a:spLocks noChangeArrowheads="1"/>
          </p:cNvSpPr>
          <p:nvPr/>
        </p:nvSpPr>
        <p:spPr bwMode="auto">
          <a:xfrm>
            <a:off x="2923488" y="2992438"/>
            <a:ext cx="684000" cy="648000"/>
          </a:xfrm>
          <a:prstGeom prst="ellipse">
            <a:avLst/>
          </a:prstGeom>
          <a:solidFill>
            <a:srgbClr val="0070C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hlinkClick r:id="rId5" action="ppaction://hlinksldjump"/>
            <a:extLst>
              <a:ext uri="{FF2B5EF4-FFF2-40B4-BE49-F238E27FC236}">
                <a16:creationId xmlns:a16="http://schemas.microsoft.com/office/drawing/2014/main" id="{4AF0CB43-FA2C-4791-BC8A-40DF0E19FFC2}"/>
              </a:ext>
            </a:extLst>
          </p:cNvPr>
          <p:cNvSpPr>
            <a:spLocks noChangeArrowheads="1"/>
          </p:cNvSpPr>
          <p:nvPr/>
        </p:nvSpPr>
        <p:spPr bwMode="auto">
          <a:xfrm>
            <a:off x="4012450" y="4037215"/>
            <a:ext cx="4859850" cy="684000"/>
          </a:xfrm>
          <a:prstGeom prst="actionButtonBlank">
            <a:avLst/>
          </a:prstGeom>
          <a:solidFill>
            <a:srgbClr val="0070C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用户画像</a:t>
            </a:r>
            <a:endParaRPr lang="zh-CN" altLang="en-US" sz="2200" dirty="0">
              <a:latin typeface="微软雅黑" pitchFamily="34" charset="-122"/>
              <a:ea typeface="微软雅黑" pitchFamily="34" charset="-122"/>
            </a:endParaRPr>
          </a:p>
        </p:txBody>
      </p:sp>
      <p:sp>
        <p:nvSpPr>
          <p:cNvPr id="29" name="Oval 15">
            <a:extLst>
              <a:ext uri="{FF2B5EF4-FFF2-40B4-BE49-F238E27FC236}">
                <a16:creationId xmlns:a16="http://schemas.microsoft.com/office/drawing/2014/main" id="{7C89F5DC-5C3D-4656-9CA1-4F166931D657}"/>
              </a:ext>
            </a:extLst>
          </p:cNvPr>
          <p:cNvSpPr>
            <a:spLocks noChangeArrowheads="1"/>
          </p:cNvSpPr>
          <p:nvPr/>
        </p:nvSpPr>
        <p:spPr bwMode="auto">
          <a:xfrm>
            <a:off x="2904947" y="4037215"/>
            <a:ext cx="684000" cy="648000"/>
          </a:xfrm>
          <a:prstGeom prst="ellipse">
            <a:avLst/>
          </a:prstGeom>
          <a:solidFill>
            <a:srgbClr val="0070C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
        <p:nvSpPr>
          <p:cNvPr id="16" name="AutoShape 17">
            <a:hlinkClick r:id="rId5" action="ppaction://hlinksldjump"/>
            <a:extLst>
              <a:ext uri="{FF2B5EF4-FFF2-40B4-BE49-F238E27FC236}">
                <a16:creationId xmlns:a16="http://schemas.microsoft.com/office/drawing/2014/main" id="{4AF0CB43-FA2C-4791-BC8A-40DF0E19FFC2}"/>
              </a:ext>
            </a:extLst>
          </p:cNvPr>
          <p:cNvSpPr>
            <a:spLocks noChangeArrowheads="1"/>
          </p:cNvSpPr>
          <p:nvPr/>
        </p:nvSpPr>
        <p:spPr bwMode="auto">
          <a:xfrm>
            <a:off x="4012450" y="5054686"/>
            <a:ext cx="4859850" cy="684000"/>
          </a:xfrm>
          <a:prstGeom prst="actionButtonBlank">
            <a:avLst/>
          </a:prstGeom>
          <a:solidFill>
            <a:schemeClr val="accent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en-US" altLang="zh-CN" sz="2200" dirty="0">
                <a:latin typeface="微软雅黑" pitchFamily="34" charset="-122"/>
                <a:ea typeface="微软雅黑" pitchFamily="34" charset="-122"/>
              </a:rPr>
              <a:t>k</a:t>
            </a:r>
            <a:r>
              <a:rPr lang="en-US" altLang="zh-CN" sz="2200" dirty="0" smtClean="0">
                <a:latin typeface="微软雅黑" pitchFamily="34" charset="-122"/>
                <a:ea typeface="微软雅黑" pitchFamily="34" charset="-122"/>
              </a:rPr>
              <a:t>-</a:t>
            </a:r>
            <a:r>
              <a:rPr lang="en-US" altLang="zh-CN" sz="2200" dirty="0" smtClean="0">
                <a:latin typeface="微软雅黑" pitchFamily="34" charset="-122"/>
                <a:ea typeface="微软雅黑" pitchFamily="34" charset="-122"/>
              </a:rPr>
              <a:t>means</a:t>
            </a:r>
            <a:r>
              <a:rPr lang="zh-CN" altLang="en-US" sz="2200" dirty="0" smtClean="0">
                <a:latin typeface="微软雅黑" pitchFamily="34" charset="-122"/>
                <a:ea typeface="微软雅黑" pitchFamily="34" charset="-122"/>
              </a:rPr>
              <a:t>聚类及制定营销方案</a:t>
            </a:r>
            <a:endParaRPr lang="zh-CN" altLang="en-US" sz="2200" dirty="0">
              <a:latin typeface="微软雅黑" pitchFamily="34" charset="-122"/>
              <a:ea typeface="微软雅黑" pitchFamily="34" charset="-122"/>
            </a:endParaRPr>
          </a:p>
        </p:txBody>
      </p:sp>
      <p:sp>
        <p:nvSpPr>
          <p:cNvPr id="17" name="Oval 15">
            <a:extLst>
              <a:ext uri="{FF2B5EF4-FFF2-40B4-BE49-F238E27FC236}">
                <a16:creationId xmlns:a16="http://schemas.microsoft.com/office/drawing/2014/main" id="{7C89F5DC-5C3D-4656-9CA1-4F166931D657}"/>
              </a:ext>
            </a:extLst>
          </p:cNvPr>
          <p:cNvSpPr>
            <a:spLocks noChangeArrowheads="1"/>
          </p:cNvSpPr>
          <p:nvPr/>
        </p:nvSpPr>
        <p:spPr bwMode="auto">
          <a:xfrm>
            <a:off x="2923488" y="5054686"/>
            <a:ext cx="684000" cy="648000"/>
          </a:xfrm>
          <a:prstGeom prst="ellipse">
            <a:avLst/>
          </a:prstGeom>
          <a:solidFill>
            <a:schemeClr val="accent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5</a:t>
            </a:r>
            <a:endParaRPr lang="en-US" altLang="zh-CN" sz="22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523228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C832833-C321-4C9A-A0EE-17BED3B613F7}"/>
              </a:ext>
            </a:extLst>
          </p:cNvPr>
          <p:cNvSpPr>
            <a:spLocks noGrp="1"/>
          </p:cNvSpPr>
          <p:nvPr>
            <p:ph idx="1"/>
          </p:nvPr>
        </p:nvSpPr>
        <p:spPr>
          <a:xfrm>
            <a:off x="423863" y="1741488"/>
            <a:ext cx="11107737" cy="4370387"/>
          </a:xfrm>
        </p:spPr>
        <p:txBody>
          <a:bodyPr/>
          <a:lstStyle/>
          <a:p>
            <a:pPr marL="0" indent="0">
              <a:buFont typeface="Wingdings" panose="05000000000000000000" pitchFamily="2" charset="2"/>
              <a:buNone/>
              <a:defRPr/>
            </a:pPr>
            <a:r>
              <a:rPr kumimoji="1" lang="en-US" altLang="zh-CN" b="1" dirty="0"/>
              <a:t>K-Means</a:t>
            </a:r>
            <a:r>
              <a:rPr kumimoji="1" lang="zh-CN" altLang="en-US" b="1" dirty="0"/>
              <a:t>聚类算法</a:t>
            </a:r>
            <a:r>
              <a:rPr kumimoji="1" lang="zh-CN" altLang="en-US" dirty="0"/>
              <a:t>是一种基于质心的划分方法，输入聚类个数</a:t>
            </a:r>
            <a:r>
              <a:rPr kumimoji="1" lang="en-US" altLang="zh-CN" dirty="0"/>
              <a:t>k</a:t>
            </a:r>
            <a:r>
              <a:rPr kumimoji="1" lang="zh-CN" altLang="en-US" dirty="0"/>
              <a:t>，以及包含</a:t>
            </a:r>
            <a:r>
              <a:rPr kumimoji="1" lang="en-US" altLang="zh-CN" dirty="0"/>
              <a:t>n</a:t>
            </a:r>
            <a:r>
              <a:rPr kumimoji="1" lang="zh-CN" altLang="en-US" dirty="0"/>
              <a:t>个数据对象的数据库，输出满足误差平方和最小标准的</a:t>
            </a:r>
            <a:r>
              <a:rPr kumimoji="1" lang="en-US" altLang="zh-CN" dirty="0"/>
              <a:t>k</a:t>
            </a:r>
            <a:r>
              <a:rPr kumimoji="1" lang="zh-CN" altLang="en-US" dirty="0"/>
              <a:t>个聚类。算法步骤如下。</a:t>
            </a:r>
          </a:p>
          <a:p>
            <a:pPr>
              <a:defRPr/>
            </a:pPr>
            <a:r>
              <a:rPr kumimoji="1" lang="zh-CN" altLang="en-US" dirty="0"/>
              <a:t>从</a:t>
            </a:r>
            <a:r>
              <a:rPr kumimoji="1" lang="en-US" altLang="zh-CN" dirty="0"/>
              <a:t>n</a:t>
            </a:r>
            <a:r>
              <a:rPr kumimoji="1" lang="zh-CN" altLang="en-US" dirty="0"/>
              <a:t>个样本数据中随机选取</a:t>
            </a:r>
            <a:r>
              <a:rPr kumimoji="1" lang="en-US" altLang="zh-CN" dirty="0"/>
              <a:t>k</a:t>
            </a:r>
            <a:r>
              <a:rPr kumimoji="1" lang="zh-CN" altLang="en-US" dirty="0"/>
              <a:t>个对象作为初始的聚类中心。</a:t>
            </a:r>
          </a:p>
          <a:p>
            <a:pPr>
              <a:defRPr/>
            </a:pPr>
            <a:r>
              <a:rPr kumimoji="1" lang="zh-CN" altLang="en-US" dirty="0"/>
              <a:t>分别计算每个样本到各个聚类质心的距离，将样本分配到距离最近的那个聚类中心类别中。</a:t>
            </a:r>
          </a:p>
          <a:p>
            <a:pPr>
              <a:defRPr/>
            </a:pPr>
            <a:r>
              <a:rPr kumimoji="1" lang="zh-CN" altLang="en-US" dirty="0"/>
              <a:t>所有样本分配完成后，重新计算</a:t>
            </a:r>
            <a:r>
              <a:rPr kumimoji="1" lang="en-US" altLang="zh-CN" dirty="0"/>
              <a:t>k</a:t>
            </a:r>
            <a:r>
              <a:rPr kumimoji="1" lang="zh-CN" altLang="en-US" dirty="0"/>
              <a:t>个聚类的中心。</a:t>
            </a:r>
          </a:p>
          <a:p>
            <a:pPr>
              <a:defRPr/>
            </a:pPr>
            <a:r>
              <a:rPr kumimoji="1" lang="zh-CN" altLang="en-US" dirty="0"/>
              <a:t>与前一次计算得到的</a:t>
            </a:r>
            <a:r>
              <a:rPr kumimoji="1" lang="en-US" altLang="zh-CN" dirty="0"/>
              <a:t>k</a:t>
            </a:r>
            <a:r>
              <a:rPr kumimoji="1" lang="zh-CN" altLang="en-US" dirty="0"/>
              <a:t>个聚类中心比较，如果聚类中心发生变化，转</a:t>
            </a:r>
            <a:r>
              <a:rPr kumimoji="1" lang="en-US" altLang="zh-CN" dirty="0"/>
              <a:t>(2)</a:t>
            </a:r>
            <a:r>
              <a:rPr kumimoji="1" lang="zh-CN" altLang="en-US" dirty="0"/>
              <a:t>，否则转</a:t>
            </a:r>
            <a:r>
              <a:rPr kumimoji="1" lang="en-US" altLang="zh-CN" dirty="0"/>
              <a:t>(5)</a:t>
            </a:r>
            <a:r>
              <a:rPr kumimoji="1" lang="zh-CN" altLang="en-US" dirty="0"/>
              <a:t>。</a:t>
            </a:r>
          </a:p>
          <a:p>
            <a:pPr>
              <a:defRPr/>
            </a:pPr>
            <a:r>
              <a:rPr kumimoji="1" lang="zh-CN" altLang="en-US" dirty="0"/>
              <a:t>当质心不发生变化时停止并输出聚类结果。</a:t>
            </a:r>
          </a:p>
          <a:p>
            <a:pPr>
              <a:defRPr/>
            </a:pPr>
            <a:endParaRPr kumimoji="1" lang="zh-CN" altLang="en-US" dirty="0"/>
          </a:p>
        </p:txBody>
      </p:sp>
      <p:sp>
        <p:nvSpPr>
          <p:cNvPr id="26626" name="标题 2">
            <a:extLst>
              <a:ext uri="{FF2B5EF4-FFF2-40B4-BE49-F238E27FC236}">
                <a16:creationId xmlns:a16="http://schemas.microsoft.com/office/drawing/2014/main" id="{70B3B003-E890-4042-8094-4FE29115B71C}"/>
              </a:ext>
            </a:extLst>
          </p:cNvPr>
          <p:cNvSpPr>
            <a:spLocks noGrp="1" noChangeArrowheads="1"/>
          </p:cNvSpPr>
          <p:nvPr>
            <p:ph type="title"/>
          </p:nvPr>
        </p:nvSpPr>
        <p:spPr>
          <a:xfrm>
            <a:off x="255588" y="358775"/>
            <a:ext cx="10972800" cy="528638"/>
          </a:xfrm>
        </p:spPr>
        <p:txBody>
          <a:bodyPr/>
          <a:lstStyle/>
          <a:p>
            <a:r>
              <a:rPr lang="zh-CN" altLang="en-US"/>
              <a:t>了解</a:t>
            </a:r>
            <a:r>
              <a:rPr lang="en-US" altLang="zh-CN"/>
              <a:t>K-Means</a:t>
            </a:r>
            <a:r>
              <a:rPr lang="zh-CN" altLang="en-US"/>
              <a:t>聚类算法</a:t>
            </a:r>
          </a:p>
        </p:txBody>
      </p:sp>
      <p:sp>
        <p:nvSpPr>
          <p:cNvPr id="26627" name="内容占位符 3">
            <a:extLst>
              <a:ext uri="{FF2B5EF4-FFF2-40B4-BE49-F238E27FC236}">
                <a16:creationId xmlns:a16="http://schemas.microsoft.com/office/drawing/2014/main" id="{96D4FE0A-3DA0-4331-8740-1DD06420C050}"/>
              </a:ext>
            </a:extLst>
          </p:cNvPr>
          <p:cNvSpPr>
            <a:spLocks noGrp="1" noChangeArrowheads="1"/>
          </p:cNvSpPr>
          <p:nvPr>
            <p:ph idx="10"/>
          </p:nvPr>
        </p:nvSpPr>
        <p:spPr>
          <a:xfrm>
            <a:off x="423863" y="1138238"/>
            <a:ext cx="11107737" cy="427037"/>
          </a:xfrm>
        </p:spPr>
        <p:txBody>
          <a:bodyPr/>
          <a:lstStyle/>
          <a:p>
            <a:r>
              <a:rPr lang="en-US" altLang="zh-CN" b="1"/>
              <a:t>1. </a:t>
            </a:r>
            <a:r>
              <a:rPr b="1"/>
              <a:t>基本概念</a:t>
            </a:r>
          </a:p>
        </p:txBody>
      </p:sp>
    </p:spTree>
    <p:extLst>
      <p:ext uri="{BB962C8B-B14F-4D97-AF65-F5344CB8AC3E}">
        <p14:creationId xmlns:p14="http://schemas.microsoft.com/office/powerpoint/2010/main" val="2888358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1">
            <a:extLst>
              <a:ext uri="{FF2B5EF4-FFF2-40B4-BE49-F238E27FC236}">
                <a16:creationId xmlns:a16="http://schemas.microsoft.com/office/drawing/2014/main" id="{9232ECE4-AD08-4482-9909-24E55423C968}"/>
              </a:ext>
            </a:extLst>
          </p:cNvPr>
          <p:cNvSpPr>
            <a:spLocks noGrp="1"/>
          </p:cNvSpPr>
          <p:nvPr>
            <p:ph idx="1"/>
          </p:nvPr>
        </p:nvSpPr>
        <p:spPr>
          <a:xfrm>
            <a:off x="423863" y="1741488"/>
            <a:ext cx="11436350" cy="4370387"/>
          </a:xfrm>
        </p:spPr>
        <p:txBody>
          <a:bodyPr/>
          <a:lstStyle/>
          <a:p>
            <a:pPr marL="0" indent="0">
              <a:buFont typeface="Wingdings" panose="05000000000000000000" pitchFamily="2" charset="2"/>
              <a:buNone/>
            </a:pPr>
            <a:r>
              <a:rPr kumimoji="1" lang="en-US" altLang="zh-CN" noProof="1">
                <a:cs typeface="宋体" charset="0"/>
              </a:rPr>
              <a:t>K-Means</a:t>
            </a:r>
            <a:r>
              <a:rPr kumimoji="1" lang="zh-CN" altLang="en-US" noProof="1">
                <a:cs typeface="宋体" charset="0"/>
              </a:rPr>
              <a:t>聚类算法是在数值类型数据的基础上进行研究，然而数据分析的样本复杂多样，因此要求不仅能够对特征为数值类型的数据进行分析，还要适应数据类型的变化，对不同特征做不同变换，以满足算法的要求。</a:t>
            </a:r>
          </a:p>
        </p:txBody>
      </p:sp>
      <p:sp>
        <p:nvSpPr>
          <p:cNvPr id="2" name="标题 2">
            <a:extLst>
              <a:ext uri="{FF2B5EF4-FFF2-40B4-BE49-F238E27FC236}">
                <a16:creationId xmlns:a16="http://schemas.microsoft.com/office/drawing/2014/main" id="{9CD86201-644F-4356-8683-19383B1CA44E}"/>
              </a:ext>
            </a:extLst>
          </p:cNvPr>
          <p:cNvSpPr>
            <a:spLocks noGrp="1" noChangeArrowheads="1"/>
          </p:cNvSpPr>
          <p:nvPr>
            <p:ph type="title"/>
          </p:nvPr>
        </p:nvSpPr>
        <p:spPr>
          <a:xfrm>
            <a:off x="255588" y="358775"/>
            <a:ext cx="10972800" cy="528638"/>
          </a:xfrm>
        </p:spPr>
        <p:txBody>
          <a:bodyPr/>
          <a:lstStyle/>
          <a:p>
            <a:r>
              <a:rPr lang="zh-CN" altLang="en-US"/>
              <a:t>了解</a:t>
            </a:r>
            <a:r>
              <a:rPr lang="en-US" altLang="zh-CN"/>
              <a:t>K-Means</a:t>
            </a:r>
            <a:r>
              <a:rPr lang="zh-CN" altLang="en-US"/>
              <a:t>聚类算法</a:t>
            </a:r>
          </a:p>
        </p:txBody>
      </p:sp>
      <p:sp>
        <p:nvSpPr>
          <p:cNvPr id="27651" name="内容占位符 3">
            <a:extLst>
              <a:ext uri="{FF2B5EF4-FFF2-40B4-BE49-F238E27FC236}">
                <a16:creationId xmlns:a16="http://schemas.microsoft.com/office/drawing/2014/main" id="{B98F060D-372B-43F0-9278-C986B376C349}"/>
              </a:ext>
            </a:extLst>
          </p:cNvPr>
          <p:cNvSpPr>
            <a:spLocks noGrp="1" noChangeArrowheads="1"/>
          </p:cNvSpPr>
          <p:nvPr>
            <p:ph idx="10"/>
          </p:nvPr>
        </p:nvSpPr>
        <p:spPr>
          <a:xfrm>
            <a:off x="423863" y="1138238"/>
            <a:ext cx="11107737" cy="427037"/>
          </a:xfrm>
        </p:spPr>
        <p:txBody>
          <a:bodyPr/>
          <a:lstStyle/>
          <a:p>
            <a:r>
              <a:rPr lang="en-US" altLang="zh-CN" b="1"/>
              <a:t>2. </a:t>
            </a:r>
            <a:r>
              <a:rPr b="1"/>
              <a:t>数据类型</a:t>
            </a:r>
          </a:p>
        </p:txBody>
      </p:sp>
    </p:spTree>
    <p:extLst>
      <p:ext uri="{BB962C8B-B14F-4D97-AF65-F5344CB8AC3E}">
        <p14:creationId xmlns:p14="http://schemas.microsoft.com/office/powerpoint/2010/main" val="2758356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6F04436-D60C-4BC5-A7D3-CC97516CDAB6}"/>
              </a:ext>
            </a:extLst>
          </p:cNvPr>
          <p:cNvSpPr>
            <a:spLocks noGrp="1"/>
          </p:cNvSpPr>
          <p:nvPr>
            <p:ph idx="1"/>
          </p:nvPr>
        </p:nvSpPr>
        <p:spPr>
          <a:xfrm>
            <a:off x="423863" y="1741488"/>
            <a:ext cx="11107737" cy="2168525"/>
          </a:xfrm>
        </p:spPr>
        <p:txBody>
          <a:bodyPr/>
          <a:lstStyle/>
          <a:p>
            <a:pPr>
              <a:lnSpc>
                <a:spcPts val="3040"/>
              </a:lnSpc>
              <a:defRPr/>
            </a:pPr>
            <a:r>
              <a:rPr kumimoji="1" lang="en-US" altLang="zh-CN" dirty="0" err="1"/>
              <a:t>sklearn</a:t>
            </a:r>
            <a:r>
              <a:rPr kumimoji="1" lang="zh-CN" altLang="zh-CN" dirty="0"/>
              <a:t>的</a:t>
            </a:r>
            <a:r>
              <a:rPr kumimoji="1" lang="en-US" altLang="zh-CN" dirty="0"/>
              <a:t>cluster</a:t>
            </a:r>
            <a:r>
              <a:rPr kumimoji="1" lang="zh-CN" altLang="zh-CN" dirty="0"/>
              <a:t>模块提供了</a:t>
            </a:r>
            <a:r>
              <a:rPr kumimoji="1" lang="en-US" altLang="zh-CN" dirty="0" err="1"/>
              <a:t>KMeans</a:t>
            </a:r>
            <a:r>
              <a:rPr kumimoji="1" lang="zh-CN" altLang="zh-CN" dirty="0"/>
              <a:t>函数构建</a:t>
            </a:r>
            <a:r>
              <a:rPr kumimoji="1" lang="en-US" altLang="zh-CN" dirty="0"/>
              <a:t>K-Means</a:t>
            </a:r>
            <a:r>
              <a:rPr kumimoji="1" lang="zh-CN" altLang="zh-CN" dirty="0"/>
              <a:t>聚类模型，其基本语法如下。</a:t>
            </a:r>
          </a:p>
          <a:p>
            <a:pPr marL="422910" lvl="1" indent="0">
              <a:lnSpc>
                <a:spcPts val="3040"/>
              </a:lnSpc>
              <a:buFont typeface="Wingdings" panose="05000000000000000000" pitchFamily="2" charset="2"/>
              <a:buNone/>
              <a:defRPr/>
            </a:pPr>
            <a:r>
              <a:rPr kumimoji="1" lang="en-US" altLang="zh-CN" sz="2400" i="1" dirty="0" err="1">
                <a:latin typeface="Times New Roman" pitchFamily="18" charset="0"/>
                <a:cs typeface="+mn-ea"/>
              </a:rPr>
              <a:t>sklearn.cluster.</a:t>
            </a:r>
            <a:r>
              <a:rPr kumimoji="1" lang="en-US" altLang="zh-CN" sz="2400" b="1" i="1" dirty="0" err="1">
                <a:latin typeface="Times New Roman" pitchFamily="18" charset="0"/>
                <a:cs typeface="+mn-ea"/>
              </a:rPr>
              <a:t>KMeans</a:t>
            </a:r>
            <a:r>
              <a:rPr kumimoji="1" lang="en-US" altLang="zh-CN" sz="2400" i="1" dirty="0">
                <a:latin typeface="Times New Roman" pitchFamily="18" charset="0"/>
                <a:cs typeface="+mn-ea"/>
              </a:rPr>
              <a:t>(</a:t>
            </a:r>
            <a:r>
              <a:rPr kumimoji="1" lang="en-US" altLang="zh-CN" sz="2400" i="1" dirty="0" err="1">
                <a:latin typeface="Times New Roman" pitchFamily="18" charset="0"/>
                <a:cs typeface="+mn-ea"/>
              </a:rPr>
              <a:t>n_clusters</a:t>
            </a:r>
            <a:r>
              <a:rPr kumimoji="1" lang="en-US" altLang="zh-CN" sz="2400" i="1" dirty="0">
                <a:latin typeface="Times New Roman" pitchFamily="18" charset="0"/>
                <a:cs typeface="+mn-ea"/>
              </a:rPr>
              <a:t>=8, </a:t>
            </a:r>
            <a:r>
              <a:rPr kumimoji="1" lang="en-US" altLang="zh-CN" sz="2400" i="1" dirty="0" err="1">
                <a:latin typeface="Times New Roman" pitchFamily="18" charset="0"/>
                <a:cs typeface="+mn-ea"/>
              </a:rPr>
              <a:t>init</a:t>
            </a:r>
            <a:r>
              <a:rPr kumimoji="1" lang="en-US" altLang="zh-CN" sz="2400" i="1" dirty="0">
                <a:latin typeface="Times New Roman" pitchFamily="18" charset="0"/>
                <a:cs typeface="+mn-ea"/>
              </a:rPr>
              <a:t>='k-means++', </a:t>
            </a:r>
            <a:r>
              <a:rPr kumimoji="1" lang="en-US" altLang="zh-CN" sz="2400" i="1" dirty="0" err="1">
                <a:latin typeface="Times New Roman" pitchFamily="18" charset="0"/>
                <a:cs typeface="+mn-ea"/>
              </a:rPr>
              <a:t>n_init</a:t>
            </a:r>
            <a:r>
              <a:rPr kumimoji="1" lang="en-US" altLang="zh-CN" sz="2400" i="1" dirty="0">
                <a:latin typeface="Times New Roman" pitchFamily="18" charset="0"/>
                <a:cs typeface="+mn-ea"/>
              </a:rPr>
              <a:t>=10, </a:t>
            </a:r>
            <a:r>
              <a:rPr kumimoji="1" lang="en-US" altLang="zh-CN" sz="2400" i="1" dirty="0" err="1">
                <a:latin typeface="Times New Roman" pitchFamily="18" charset="0"/>
                <a:cs typeface="+mn-ea"/>
              </a:rPr>
              <a:t>max_iter</a:t>
            </a:r>
            <a:r>
              <a:rPr kumimoji="1" lang="en-US" altLang="zh-CN" sz="2400" i="1" dirty="0">
                <a:latin typeface="Times New Roman" pitchFamily="18" charset="0"/>
                <a:cs typeface="+mn-ea"/>
              </a:rPr>
              <a:t>=300, </a:t>
            </a:r>
            <a:r>
              <a:rPr kumimoji="1" lang="en-US" altLang="zh-CN" sz="2400" i="1" dirty="0" err="1">
                <a:latin typeface="Times New Roman" pitchFamily="18" charset="0"/>
                <a:cs typeface="+mn-ea"/>
              </a:rPr>
              <a:t>tol</a:t>
            </a:r>
            <a:r>
              <a:rPr kumimoji="1" lang="en-US" altLang="zh-CN" sz="2400" i="1" dirty="0">
                <a:latin typeface="Times New Roman" pitchFamily="18" charset="0"/>
                <a:cs typeface="+mn-ea"/>
              </a:rPr>
              <a:t>=0.0001,precompute_distances='auto', verbose=0, </a:t>
            </a:r>
            <a:r>
              <a:rPr kumimoji="1" lang="en-US" altLang="zh-CN" sz="2400" i="1" dirty="0" err="1">
                <a:latin typeface="Times New Roman" pitchFamily="18" charset="0"/>
                <a:cs typeface="+mn-ea"/>
              </a:rPr>
              <a:t>random_state</a:t>
            </a:r>
            <a:r>
              <a:rPr kumimoji="1" lang="en-US" altLang="zh-CN" sz="2400" i="1" dirty="0">
                <a:latin typeface="Times New Roman" pitchFamily="18" charset="0"/>
                <a:cs typeface="+mn-ea"/>
              </a:rPr>
              <a:t>=None, </a:t>
            </a:r>
            <a:r>
              <a:rPr kumimoji="1" lang="en-US" altLang="zh-CN" sz="2400" i="1" dirty="0" err="1">
                <a:latin typeface="Times New Roman" pitchFamily="18" charset="0"/>
                <a:cs typeface="+mn-ea"/>
              </a:rPr>
              <a:t>copy_x</a:t>
            </a:r>
            <a:r>
              <a:rPr kumimoji="1" lang="en-US" altLang="zh-CN" sz="2400" i="1" dirty="0">
                <a:latin typeface="Times New Roman" pitchFamily="18" charset="0"/>
                <a:cs typeface="+mn-ea"/>
              </a:rPr>
              <a:t>=True, </a:t>
            </a:r>
            <a:r>
              <a:rPr kumimoji="1" lang="en-US" altLang="zh-CN" sz="2400" i="1" dirty="0" err="1">
                <a:latin typeface="Times New Roman" pitchFamily="18" charset="0"/>
                <a:cs typeface="+mn-ea"/>
              </a:rPr>
              <a:t>n_jobs</a:t>
            </a:r>
            <a:r>
              <a:rPr kumimoji="1" lang="en-US" altLang="zh-CN" sz="2400" i="1" dirty="0">
                <a:latin typeface="Times New Roman" pitchFamily="18" charset="0"/>
                <a:cs typeface="+mn-ea"/>
              </a:rPr>
              <a:t>=1,algorithm='auto')</a:t>
            </a:r>
          </a:p>
          <a:p>
            <a:pPr marL="0" indent="0">
              <a:lnSpc>
                <a:spcPts val="3040"/>
              </a:lnSpc>
              <a:buFont typeface="Wingdings" panose="05000000000000000000" pitchFamily="2" charset="2"/>
              <a:buNone/>
              <a:defRPr/>
            </a:pPr>
            <a:r>
              <a:rPr kumimoji="1" lang="zh-CN" altLang="en-US" dirty="0">
                <a:latin typeface="Times New Roman" pitchFamily="18" charset="0"/>
              </a:rPr>
              <a:t>常用参数及其说明如表所示。</a:t>
            </a:r>
            <a:endParaRPr kumimoji="1" lang="en-US" altLang="zh-CN" dirty="0">
              <a:latin typeface="Times New Roman" pitchFamily="18" charset="0"/>
            </a:endParaRPr>
          </a:p>
          <a:p>
            <a:pPr>
              <a:defRPr/>
            </a:pPr>
            <a:endParaRPr kumimoji="1" lang="zh-CN" altLang="en-US" dirty="0">
              <a:latin typeface="Times New Roman" pitchFamily="18" charset="0"/>
            </a:endParaRPr>
          </a:p>
        </p:txBody>
      </p:sp>
      <p:sp>
        <p:nvSpPr>
          <p:cNvPr id="28674" name="标题 2">
            <a:extLst>
              <a:ext uri="{FF2B5EF4-FFF2-40B4-BE49-F238E27FC236}">
                <a16:creationId xmlns:a16="http://schemas.microsoft.com/office/drawing/2014/main" id="{F886566B-9BF4-48E3-B7E2-2CF09CACC2F5}"/>
              </a:ext>
            </a:extLst>
          </p:cNvPr>
          <p:cNvSpPr>
            <a:spLocks noGrp="1" noChangeArrowheads="1"/>
          </p:cNvSpPr>
          <p:nvPr>
            <p:ph type="title"/>
          </p:nvPr>
        </p:nvSpPr>
        <p:spPr>
          <a:xfrm>
            <a:off x="255588" y="358775"/>
            <a:ext cx="10972800" cy="528638"/>
          </a:xfrm>
        </p:spPr>
        <p:txBody>
          <a:bodyPr/>
          <a:lstStyle/>
          <a:p>
            <a:r>
              <a:rPr lang="zh-CN" altLang="en-US"/>
              <a:t>了解</a:t>
            </a:r>
            <a:r>
              <a:rPr lang="en-US" altLang="zh-CN"/>
              <a:t>K-Means</a:t>
            </a:r>
            <a:r>
              <a:rPr lang="zh-CN" altLang="en-US"/>
              <a:t>聚类算法</a:t>
            </a:r>
          </a:p>
        </p:txBody>
      </p:sp>
      <p:sp>
        <p:nvSpPr>
          <p:cNvPr id="28675" name="内容占位符 3">
            <a:extLst>
              <a:ext uri="{FF2B5EF4-FFF2-40B4-BE49-F238E27FC236}">
                <a16:creationId xmlns:a16="http://schemas.microsoft.com/office/drawing/2014/main" id="{CC9366D9-37BF-470C-85CC-E31B64E4C33F}"/>
              </a:ext>
            </a:extLst>
          </p:cNvPr>
          <p:cNvSpPr>
            <a:spLocks noGrp="1" noChangeArrowheads="1"/>
          </p:cNvSpPr>
          <p:nvPr>
            <p:ph idx="10"/>
          </p:nvPr>
        </p:nvSpPr>
        <p:spPr>
          <a:xfrm>
            <a:off x="423863" y="1138238"/>
            <a:ext cx="11107737" cy="427037"/>
          </a:xfrm>
        </p:spPr>
        <p:txBody>
          <a:bodyPr/>
          <a:lstStyle/>
          <a:p>
            <a:r>
              <a:rPr lang="en-US" altLang="zh-CN" b="1"/>
              <a:t>3. kmeans</a:t>
            </a:r>
            <a:r>
              <a:rPr b="1"/>
              <a:t>函数及其参数介绍</a:t>
            </a:r>
          </a:p>
        </p:txBody>
      </p:sp>
    </p:spTree>
    <p:extLst>
      <p:ext uri="{BB962C8B-B14F-4D97-AF65-F5344CB8AC3E}">
        <p14:creationId xmlns:p14="http://schemas.microsoft.com/office/powerpoint/2010/main" val="298696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1">
            <a:extLst>
              <a:ext uri="{FF2B5EF4-FFF2-40B4-BE49-F238E27FC236}">
                <a16:creationId xmlns:a16="http://schemas.microsoft.com/office/drawing/2014/main" id="{06CE9364-3135-4E1A-BE5F-331F15028507}"/>
              </a:ext>
            </a:extLst>
          </p:cNvPr>
          <p:cNvSpPr>
            <a:spLocks noGrp="1"/>
          </p:cNvSpPr>
          <p:nvPr>
            <p:ph idx="1"/>
          </p:nvPr>
        </p:nvSpPr>
        <p:spPr>
          <a:xfrm>
            <a:off x="423863" y="1741488"/>
            <a:ext cx="11107737" cy="2168525"/>
          </a:xfrm>
        </p:spPr>
        <p:txBody>
          <a:bodyPr/>
          <a:lstStyle/>
          <a:p>
            <a:pPr marL="361950" indent="-361950">
              <a:lnSpc>
                <a:spcPts val="3040"/>
              </a:lnSpc>
            </a:pPr>
            <a:r>
              <a:rPr kumimoji="1" lang="zh-CN" altLang="en-US" noProof="1">
                <a:latin typeface="Times New Roman" pitchFamily="18" charset="0"/>
                <a:cs typeface="宋体" charset="0"/>
              </a:rPr>
              <a:t>常用参数及其说明如表所示</a:t>
            </a:r>
            <a:r>
              <a:rPr kumimoji="1" lang="zh-CN" altLang="zh-CN" noProof="1">
                <a:cs typeface="宋体" charset="0"/>
              </a:rPr>
              <a:t>。</a:t>
            </a:r>
          </a:p>
          <a:p>
            <a:pPr marL="361950" indent="-361950"/>
            <a:endParaRPr kumimoji="1" lang="zh-CN" altLang="en-US" noProof="1">
              <a:latin typeface="Times New Roman" pitchFamily="18" charset="0"/>
              <a:cs typeface="宋体" charset="0"/>
            </a:endParaRPr>
          </a:p>
        </p:txBody>
      </p:sp>
      <p:sp>
        <p:nvSpPr>
          <p:cNvPr id="2" name="标题 2">
            <a:extLst>
              <a:ext uri="{FF2B5EF4-FFF2-40B4-BE49-F238E27FC236}">
                <a16:creationId xmlns:a16="http://schemas.microsoft.com/office/drawing/2014/main" id="{974DBDBC-49CA-417B-B18A-38301393EBC2}"/>
              </a:ext>
            </a:extLst>
          </p:cNvPr>
          <p:cNvSpPr>
            <a:spLocks noGrp="1" noChangeArrowheads="1"/>
          </p:cNvSpPr>
          <p:nvPr>
            <p:ph type="title"/>
          </p:nvPr>
        </p:nvSpPr>
        <p:spPr>
          <a:xfrm>
            <a:off x="255588" y="358775"/>
            <a:ext cx="10972800" cy="528638"/>
          </a:xfrm>
        </p:spPr>
        <p:txBody>
          <a:bodyPr/>
          <a:lstStyle/>
          <a:p>
            <a:r>
              <a:rPr lang="zh-CN" altLang="en-US"/>
              <a:t>了解</a:t>
            </a:r>
            <a:r>
              <a:rPr lang="en-US" altLang="zh-CN"/>
              <a:t>K-Means</a:t>
            </a:r>
            <a:r>
              <a:rPr lang="zh-CN" altLang="en-US"/>
              <a:t>聚类算法</a:t>
            </a:r>
          </a:p>
        </p:txBody>
      </p:sp>
      <p:sp>
        <p:nvSpPr>
          <p:cNvPr id="29699" name="内容占位符 3">
            <a:extLst>
              <a:ext uri="{FF2B5EF4-FFF2-40B4-BE49-F238E27FC236}">
                <a16:creationId xmlns:a16="http://schemas.microsoft.com/office/drawing/2014/main" id="{01B6DE7B-2351-4B5B-AD39-64686BD1C618}"/>
              </a:ext>
            </a:extLst>
          </p:cNvPr>
          <p:cNvSpPr>
            <a:spLocks noGrp="1" noChangeArrowheads="1"/>
          </p:cNvSpPr>
          <p:nvPr>
            <p:ph idx="10"/>
          </p:nvPr>
        </p:nvSpPr>
        <p:spPr>
          <a:xfrm>
            <a:off x="423863" y="1138238"/>
            <a:ext cx="11107737" cy="427037"/>
          </a:xfrm>
        </p:spPr>
        <p:txBody>
          <a:bodyPr/>
          <a:lstStyle/>
          <a:p>
            <a:r>
              <a:rPr lang="en-US" altLang="zh-CN" b="1"/>
              <a:t>3. kmeans</a:t>
            </a:r>
            <a:r>
              <a:rPr b="1"/>
              <a:t>函数及其参数介绍</a:t>
            </a:r>
          </a:p>
        </p:txBody>
      </p:sp>
      <p:graphicFrame>
        <p:nvGraphicFramePr>
          <p:cNvPr id="3" name="表格 2">
            <a:extLst>
              <a:ext uri="{FF2B5EF4-FFF2-40B4-BE49-F238E27FC236}">
                <a16:creationId xmlns:a16="http://schemas.microsoft.com/office/drawing/2014/main" id="{E2649AED-4D07-4D49-B507-2C1E98F432FE}"/>
              </a:ext>
            </a:extLst>
          </p:cNvPr>
          <p:cNvGraphicFramePr>
            <a:graphicFrameLocks noGrp="1"/>
          </p:cNvGraphicFramePr>
          <p:nvPr/>
        </p:nvGraphicFramePr>
        <p:xfrm>
          <a:off x="328613" y="2230438"/>
          <a:ext cx="11630025" cy="4464050"/>
        </p:xfrm>
        <a:graphic>
          <a:graphicData uri="http://schemas.openxmlformats.org/drawingml/2006/table">
            <a:tbl>
              <a:tblPr firstRow="1" firstCol="1" bandRow="1">
                <a:tableStyleId>{5C22544A-7EE6-4342-B048-85BDC9FD1C3A}</a:tableStyleId>
              </a:tblPr>
              <a:tblGrid>
                <a:gridCol w="2476764">
                  <a:extLst>
                    <a:ext uri="{9D8B030D-6E8A-4147-A177-3AD203B41FA5}">
                      <a16:colId xmlns:a16="http://schemas.microsoft.com/office/drawing/2014/main" val="20000"/>
                    </a:ext>
                  </a:extLst>
                </a:gridCol>
                <a:gridCol w="9153261">
                  <a:extLst>
                    <a:ext uri="{9D8B030D-6E8A-4147-A177-3AD203B41FA5}">
                      <a16:colId xmlns:a16="http://schemas.microsoft.com/office/drawing/2014/main" val="20001"/>
                    </a:ext>
                  </a:extLst>
                </a:gridCol>
              </a:tblGrid>
              <a:tr h="360004">
                <a:tc>
                  <a:txBody>
                    <a:bodyPr/>
                    <a:lstStyle/>
                    <a:p>
                      <a:pPr algn="ctr" fontAlgn="auto">
                        <a:spcAft>
                          <a:spcPts val="0"/>
                        </a:spcAft>
                      </a:pPr>
                      <a:r>
                        <a:rPr lang="zh-CN" sz="1600" kern="100" dirty="0">
                          <a:effectLst/>
                          <a:latin typeface="微软雅黑" pitchFamily="34" charset="-122"/>
                          <a:ea typeface="微软雅黑" pitchFamily="34" charset="-122"/>
                        </a:rPr>
                        <a:t>参数名称</a:t>
                      </a:r>
                      <a:endParaRPr lang="zh-CN" sz="1600" kern="100" dirty="0">
                        <a:effectLst/>
                        <a:latin typeface="微软雅黑" pitchFamily="34" charset="-122"/>
                        <a:ea typeface="微软雅黑" pitchFamily="34" charset="-122"/>
                        <a:cs typeface="Times New Roman"/>
                      </a:endParaRPr>
                    </a:p>
                  </a:txBody>
                  <a:tcPr marL="19613" marR="19613" marT="0" marB="0" anchor="ctr"/>
                </a:tc>
                <a:tc>
                  <a:txBody>
                    <a:bodyPr/>
                    <a:lstStyle/>
                    <a:p>
                      <a:pPr algn="ctr" fontAlgn="auto">
                        <a:spcAft>
                          <a:spcPts val="0"/>
                        </a:spcAft>
                      </a:pPr>
                      <a:r>
                        <a:rPr lang="zh-CN" sz="1600" kern="100">
                          <a:effectLst/>
                          <a:latin typeface="微软雅黑" pitchFamily="34" charset="-122"/>
                          <a:ea typeface="微软雅黑" pitchFamily="34" charset="-122"/>
                        </a:rPr>
                        <a:t>说明</a:t>
                      </a:r>
                      <a:endParaRPr lang="zh-CN" sz="1600" kern="100">
                        <a:effectLst/>
                        <a:latin typeface="微软雅黑" pitchFamily="34" charset="-122"/>
                        <a:ea typeface="微软雅黑" pitchFamily="34" charset="-122"/>
                        <a:cs typeface="Times New Roman"/>
                      </a:endParaRPr>
                    </a:p>
                  </a:txBody>
                  <a:tcPr marL="19613" marR="19613" marT="0" marB="0" anchor="ctr"/>
                </a:tc>
                <a:extLst>
                  <a:ext uri="{0D108BD9-81ED-4DB2-BD59-A6C34878D82A}">
                    <a16:rowId xmlns:a16="http://schemas.microsoft.com/office/drawing/2014/main" val="10000"/>
                  </a:ext>
                </a:extLst>
              </a:tr>
              <a:tr h="360004">
                <a:tc>
                  <a:txBody>
                    <a:bodyPr/>
                    <a:lstStyle/>
                    <a:p>
                      <a:pPr algn="ctr" fontAlgn="auto">
                        <a:spcAft>
                          <a:spcPts val="0"/>
                        </a:spcAft>
                      </a:pPr>
                      <a:r>
                        <a:rPr lang="en-US" sz="1600" kern="100" dirty="0" err="1">
                          <a:effectLst/>
                          <a:latin typeface="微软雅黑" pitchFamily="34" charset="-122"/>
                          <a:ea typeface="微软雅黑" pitchFamily="34" charset="-122"/>
                        </a:rPr>
                        <a:t>n_clusters</a:t>
                      </a:r>
                      <a:endParaRPr lang="zh-CN" sz="1600" kern="100" dirty="0">
                        <a:effectLst/>
                        <a:latin typeface="微软雅黑" pitchFamily="34" charset="-122"/>
                        <a:ea typeface="微软雅黑" pitchFamily="34" charset="-122"/>
                        <a:cs typeface="Times New Roman"/>
                      </a:endParaRPr>
                    </a:p>
                  </a:txBody>
                  <a:tcPr marL="19613" marR="19613" marT="0" marB="0" anchor="ctr"/>
                </a:tc>
                <a:tc>
                  <a:txBody>
                    <a:bodyPr/>
                    <a:lstStyle/>
                    <a:p>
                      <a:pPr algn="just" fontAlgn="auto">
                        <a:spcAft>
                          <a:spcPts val="0"/>
                        </a:spcAft>
                      </a:pPr>
                      <a:r>
                        <a:rPr lang="zh-CN" sz="1600" kern="100" dirty="0">
                          <a:effectLst/>
                          <a:latin typeface="微软雅黑" pitchFamily="34" charset="-122"/>
                          <a:ea typeface="微软雅黑" pitchFamily="34" charset="-122"/>
                        </a:rPr>
                        <a:t>接收</a:t>
                      </a:r>
                      <a:r>
                        <a:rPr lang="en-US" sz="1600" kern="100" dirty="0" err="1">
                          <a:effectLst/>
                          <a:latin typeface="微软雅黑" pitchFamily="34" charset="-122"/>
                          <a:ea typeface="微软雅黑" pitchFamily="34" charset="-122"/>
                        </a:rPr>
                        <a:t>int</a:t>
                      </a:r>
                      <a:r>
                        <a:rPr lang="zh-CN" sz="1600" kern="100" dirty="0">
                          <a:effectLst/>
                          <a:latin typeface="微软雅黑" pitchFamily="34" charset="-122"/>
                          <a:ea typeface="微软雅黑" pitchFamily="34" charset="-122"/>
                        </a:rPr>
                        <a:t>。表示分类簇的数量。无默认。</a:t>
                      </a:r>
                      <a:endParaRPr lang="zh-CN" sz="1600" kern="100" dirty="0">
                        <a:effectLst/>
                        <a:latin typeface="微软雅黑" pitchFamily="34" charset="-122"/>
                        <a:ea typeface="微软雅黑" pitchFamily="34" charset="-122"/>
                        <a:cs typeface="Times New Roman"/>
                      </a:endParaRPr>
                    </a:p>
                  </a:txBody>
                  <a:tcPr marL="19613" marR="19613" marT="0" marB="0" anchor="ctr"/>
                </a:tc>
                <a:extLst>
                  <a:ext uri="{0D108BD9-81ED-4DB2-BD59-A6C34878D82A}">
                    <a16:rowId xmlns:a16="http://schemas.microsoft.com/office/drawing/2014/main" val="10001"/>
                  </a:ext>
                </a:extLst>
              </a:tr>
              <a:tr h="360004">
                <a:tc>
                  <a:txBody>
                    <a:bodyPr/>
                    <a:lstStyle/>
                    <a:p>
                      <a:pPr algn="ctr" fontAlgn="auto">
                        <a:spcAft>
                          <a:spcPts val="0"/>
                        </a:spcAft>
                      </a:pPr>
                      <a:r>
                        <a:rPr lang="en-US" sz="1600" kern="100" dirty="0" err="1">
                          <a:effectLst/>
                          <a:latin typeface="微软雅黑" pitchFamily="34" charset="-122"/>
                          <a:ea typeface="微软雅黑" pitchFamily="34" charset="-122"/>
                        </a:rPr>
                        <a:t>max_iter</a:t>
                      </a:r>
                      <a:endParaRPr lang="zh-CN" sz="1600" kern="100" dirty="0">
                        <a:effectLst/>
                        <a:latin typeface="微软雅黑" pitchFamily="34" charset="-122"/>
                        <a:ea typeface="微软雅黑" pitchFamily="34" charset="-122"/>
                        <a:cs typeface="Times New Roman"/>
                      </a:endParaRPr>
                    </a:p>
                  </a:txBody>
                  <a:tcPr marL="19613" marR="19613" marT="0" marB="0" anchor="ctr"/>
                </a:tc>
                <a:tc>
                  <a:txBody>
                    <a:bodyPr/>
                    <a:lstStyle/>
                    <a:p>
                      <a:pPr algn="just" fontAlgn="auto">
                        <a:spcAft>
                          <a:spcPts val="0"/>
                        </a:spcAft>
                      </a:pPr>
                      <a:r>
                        <a:rPr lang="zh-CN" sz="1600" kern="100" dirty="0">
                          <a:effectLst/>
                          <a:latin typeface="微软雅黑" pitchFamily="34" charset="-122"/>
                          <a:ea typeface="微软雅黑" pitchFamily="34" charset="-122"/>
                        </a:rPr>
                        <a:t>接收</a:t>
                      </a:r>
                      <a:r>
                        <a:rPr lang="en-US" sz="1600" kern="100" dirty="0" err="1">
                          <a:effectLst/>
                          <a:latin typeface="微软雅黑" pitchFamily="34" charset="-122"/>
                          <a:ea typeface="微软雅黑" pitchFamily="34" charset="-122"/>
                        </a:rPr>
                        <a:t>int</a:t>
                      </a:r>
                      <a:r>
                        <a:rPr lang="zh-CN" sz="1600" kern="100" dirty="0">
                          <a:effectLst/>
                          <a:latin typeface="微软雅黑" pitchFamily="34" charset="-122"/>
                          <a:ea typeface="微软雅黑" pitchFamily="34" charset="-122"/>
                        </a:rPr>
                        <a:t>。表示最大的迭代次数。默认为</a:t>
                      </a:r>
                      <a:r>
                        <a:rPr lang="en-US" sz="1600" kern="100" dirty="0">
                          <a:effectLst/>
                          <a:latin typeface="微软雅黑" pitchFamily="34" charset="-122"/>
                          <a:ea typeface="微软雅黑" pitchFamily="34" charset="-122"/>
                        </a:rPr>
                        <a:t>300</a:t>
                      </a:r>
                      <a:r>
                        <a:rPr lang="zh-CN" sz="1600" kern="10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Times New Roman"/>
                      </a:endParaRPr>
                    </a:p>
                  </a:txBody>
                  <a:tcPr marL="19613" marR="19613" marT="0" marB="0" anchor="ctr"/>
                </a:tc>
                <a:extLst>
                  <a:ext uri="{0D108BD9-81ED-4DB2-BD59-A6C34878D82A}">
                    <a16:rowId xmlns:a16="http://schemas.microsoft.com/office/drawing/2014/main" val="10002"/>
                  </a:ext>
                </a:extLst>
              </a:tr>
              <a:tr h="360004">
                <a:tc>
                  <a:txBody>
                    <a:bodyPr/>
                    <a:lstStyle/>
                    <a:p>
                      <a:pPr algn="ctr" fontAlgn="auto">
                        <a:spcAft>
                          <a:spcPts val="0"/>
                        </a:spcAft>
                      </a:pPr>
                      <a:r>
                        <a:rPr lang="en-US" sz="1600" kern="100">
                          <a:effectLst/>
                          <a:latin typeface="微软雅黑" pitchFamily="34" charset="-122"/>
                          <a:ea typeface="微软雅黑" pitchFamily="34" charset="-122"/>
                        </a:rPr>
                        <a:t>n_init</a:t>
                      </a:r>
                      <a:endParaRPr lang="zh-CN" sz="1600" kern="100">
                        <a:effectLst/>
                        <a:latin typeface="微软雅黑" pitchFamily="34" charset="-122"/>
                        <a:ea typeface="微软雅黑" pitchFamily="34" charset="-122"/>
                        <a:cs typeface="Times New Roman"/>
                      </a:endParaRPr>
                    </a:p>
                  </a:txBody>
                  <a:tcPr marL="19613" marR="19613" marT="0" marB="0" anchor="ctr"/>
                </a:tc>
                <a:tc>
                  <a:txBody>
                    <a:bodyPr/>
                    <a:lstStyle/>
                    <a:p>
                      <a:pPr algn="just" fontAlgn="auto">
                        <a:spcAft>
                          <a:spcPts val="0"/>
                        </a:spcAft>
                      </a:pPr>
                      <a:r>
                        <a:rPr lang="zh-CN" sz="1600" kern="100" dirty="0">
                          <a:effectLst/>
                          <a:latin typeface="微软雅黑" pitchFamily="34" charset="-122"/>
                          <a:ea typeface="微软雅黑" pitchFamily="34" charset="-122"/>
                        </a:rPr>
                        <a:t>接收</a:t>
                      </a:r>
                      <a:r>
                        <a:rPr lang="en-US" sz="1600" kern="100" dirty="0" err="1">
                          <a:effectLst/>
                          <a:latin typeface="微软雅黑" pitchFamily="34" charset="-122"/>
                          <a:ea typeface="微软雅黑" pitchFamily="34" charset="-122"/>
                        </a:rPr>
                        <a:t>int</a:t>
                      </a:r>
                      <a:r>
                        <a:rPr lang="zh-CN" sz="1600" kern="100" dirty="0">
                          <a:effectLst/>
                          <a:latin typeface="微软雅黑" pitchFamily="34" charset="-122"/>
                          <a:ea typeface="微软雅黑" pitchFamily="34" charset="-122"/>
                        </a:rPr>
                        <a:t>。表示算法的运行次数。默认为</a:t>
                      </a:r>
                      <a:r>
                        <a:rPr lang="en-US" sz="1600" kern="100" dirty="0">
                          <a:effectLst/>
                          <a:latin typeface="微软雅黑" pitchFamily="34" charset="-122"/>
                          <a:ea typeface="微软雅黑" pitchFamily="34" charset="-122"/>
                        </a:rPr>
                        <a:t>10</a:t>
                      </a:r>
                      <a:r>
                        <a:rPr lang="zh-CN" sz="1600" kern="10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Times New Roman"/>
                      </a:endParaRPr>
                    </a:p>
                  </a:txBody>
                  <a:tcPr marL="19613" marR="19613" marT="0" marB="0" anchor="ctr"/>
                </a:tc>
                <a:extLst>
                  <a:ext uri="{0D108BD9-81ED-4DB2-BD59-A6C34878D82A}">
                    <a16:rowId xmlns:a16="http://schemas.microsoft.com/office/drawing/2014/main" val="10003"/>
                  </a:ext>
                </a:extLst>
              </a:tr>
              <a:tr h="828009">
                <a:tc>
                  <a:txBody>
                    <a:bodyPr/>
                    <a:lstStyle/>
                    <a:p>
                      <a:pPr algn="ctr" fontAlgn="auto">
                        <a:spcAft>
                          <a:spcPts val="0"/>
                        </a:spcAft>
                      </a:pPr>
                      <a:r>
                        <a:rPr lang="en-US" sz="1600" kern="100">
                          <a:effectLst/>
                          <a:latin typeface="微软雅黑" pitchFamily="34" charset="-122"/>
                          <a:ea typeface="微软雅黑" pitchFamily="34" charset="-122"/>
                        </a:rPr>
                        <a:t>init</a:t>
                      </a:r>
                      <a:endParaRPr lang="zh-CN" sz="1600" kern="100">
                        <a:effectLst/>
                        <a:latin typeface="微软雅黑" pitchFamily="34" charset="-122"/>
                        <a:ea typeface="微软雅黑" pitchFamily="34" charset="-122"/>
                        <a:cs typeface="Times New Roman"/>
                      </a:endParaRPr>
                    </a:p>
                  </a:txBody>
                  <a:tcPr marL="19613" marR="19613" marT="0" marB="0" anchor="ctr"/>
                </a:tc>
                <a:tc>
                  <a:txBody>
                    <a:bodyPr/>
                    <a:lstStyle/>
                    <a:p>
                      <a:pPr algn="just" fontAlgn="auto">
                        <a:spcAft>
                          <a:spcPts val="0"/>
                        </a:spcAft>
                      </a:pPr>
                      <a:r>
                        <a:rPr lang="zh-CN" sz="1600" kern="100" dirty="0">
                          <a:effectLst/>
                          <a:latin typeface="微软雅黑" pitchFamily="34" charset="-122"/>
                          <a:ea typeface="微软雅黑" pitchFamily="34" charset="-122"/>
                        </a:rPr>
                        <a:t>接收特定</a:t>
                      </a:r>
                      <a:r>
                        <a:rPr lang="en-US" sz="1600" kern="100" dirty="0">
                          <a:effectLst/>
                          <a:latin typeface="微软雅黑" pitchFamily="34" charset="-122"/>
                          <a:ea typeface="微软雅黑" pitchFamily="34" charset="-122"/>
                        </a:rPr>
                        <a:t>string</a:t>
                      </a:r>
                      <a:r>
                        <a:rPr lang="zh-CN" sz="1600" kern="100" dirty="0">
                          <a:effectLst/>
                          <a:latin typeface="微软雅黑" pitchFamily="34" charset="-122"/>
                          <a:ea typeface="微软雅黑" pitchFamily="34" charset="-122"/>
                        </a:rPr>
                        <a:t>。</a:t>
                      </a:r>
                      <a:r>
                        <a:rPr lang="en-US" sz="1600" kern="100" dirty="0" err="1">
                          <a:effectLst/>
                          <a:latin typeface="微软雅黑" pitchFamily="34" charset="-122"/>
                          <a:ea typeface="微软雅黑" pitchFamily="34" charset="-122"/>
                        </a:rPr>
                        <a:t>kmeans</a:t>
                      </a:r>
                      <a:r>
                        <a:rPr lang="en-US" sz="1600" kern="100" dirty="0">
                          <a:effectLst/>
                          <a:latin typeface="微软雅黑" pitchFamily="34" charset="-122"/>
                          <a:ea typeface="微软雅黑" pitchFamily="34" charset="-122"/>
                        </a:rPr>
                        <a:t>++</a:t>
                      </a:r>
                      <a:r>
                        <a:rPr lang="zh-CN" sz="1600" kern="100" dirty="0">
                          <a:effectLst/>
                          <a:latin typeface="微软雅黑" pitchFamily="34" charset="-122"/>
                          <a:ea typeface="微软雅黑" pitchFamily="34" charset="-122"/>
                        </a:rPr>
                        <a:t>表示该初始化策略选择的初始均值向量相互之间都距离较远，它的效果较好；</a:t>
                      </a:r>
                      <a:r>
                        <a:rPr lang="en-US" sz="1600" kern="100" dirty="0">
                          <a:effectLst/>
                          <a:latin typeface="微软雅黑" pitchFamily="34" charset="-122"/>
                          <a:ea typeface="微软雅黑" pitchFamily="34" charset="-122"/>
                        </a:rPr>
                        <a:t>random</a:t>
                      </a:r>
                      <a:r>
                        <a:rPr lang="zh-CN" sz="1600" kern="100" dirty="0">
                          <a:effectLst/>
                          <a:latin typeface="微软雅黑" pitchFamily="34" charset="-122"/>
                          <a:ea typeface="微软雅黑" pitchFamily="34" charset="-122"/>
                        </a:rPr>
                        <a:t>表示从数据中随机选择</a:t>
                      </a:r>
                      <a:r>
                        <a:rPr lang="en-US" sz="1600" kern="100" dirty="0">
                          <a:effectLst/>
                          <a:latin typeface="微软雅黑" pitchFamily="34" charset="-122"/>
                          <a:ea typeface="微软雅黑" pitchFamily="34" charset="-122"/>
                        </a:rPr>
                        <a:t>K</a:t>
                      </a:r>
                      <a:r>
                        <a:rPr lang="zh-CN" sz="1600" kern="100" dirty="0">
                          <a:effectLst/>
                          <a:latin typeface="微软雅黑" pitchFamily="34" charset="-122"/>
                          <a:ea typeface="微软雅黑" pitchFamily="34" charset="-122"/>
                        </a:rPr>
                        <a:t>个样本作为初始均值向量；或者提供一个数组，数组的形状为（</a:t>
                      </a:r>
                      <a:r>
                        <a:rPr lang="en-US" sz="1600" kern="100" dirty="0" err="1">
                          <a:effectLst/>
                          <a:latin typeface="微软雅黑" pitchFamily="34" charset="-122"/>
                          <a:ea typeface="微软雅黑" pitchFamily="34" charset="-122"/>
                        </a:rPr>
                        <a:t>n_clusters,n_features</a:t>
                      </a:r>
                      <a:r>
                        <a:rPr lang="zh-CN" sz="1600" kern="100" dirty="0">
                          <a:effectLst/>
                          <a:latin typeface="微软雅黑" pitchFamily="34" charset="-122"/>
                          <a:ea typeface="微软雅黑" pitchFamily="34" charset="-122"/>
                        </a:rPr>
                        <a:t>），该数组作为初始均值向量。默认为</a:t>
                      </a:r>
                      <a:r>
                        <a:rPr lang="en-US" sz="1600" kern="100" dirty="0" err="1">
                          <a:effectLst/>
                          <a:latin typeface="微软雅黑" pitchFamily="34" charset="-122"/>
                          <a:ea typeface="微软雅黑" pitchFamily="34" charset="-122"/>
                        </a:rPr>
                        <a:t>kmeans</a:t>
                      </a:r>
                      <a:r>
                        <a:rPr lang="en-US" sz="1600" kern="100" dirty="0">
                          <a:effectLst/>
                          <a:latin typeface="微软雅黑" pitchFamily="34" charset="-122"/>
                          <a:ea typeface="微软雅黑" pitchFamily="34" charset="-122"/>
                        </a:rPr>
                        <a:t>++</a:t>
                      </a:r>
                      <a:r>
                        <a:rPr lang="zh-CN" sz="1600" kern="10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Times New Roman"/>
                      </a:endParaRPr>
                    </a:p>
                  </a:txBody>
                  <a:tcPr marL="19613" marR="19613" marT="0" marB="0" anchor="ctr"/>
                </a:tc>
                <a:extLst>
                  <a:ext uri="{0D108BD9-81ED-4DB2-BD59-A6C34878D82A}">
                    <a16:rowId xmlns:a16="http://schemas.microsoft.com/office/drawing/2014/main" val="10004"/>
                  </a:ext>
                </a:extLst>
              </a:tr>
              <a:tr h="612007">
                <a:tc>
                  <a:txBody>
                    <a:bodyPr/>
                    <a:lstStyle/>
                    <a:p>
                      <a:pPr algn="ctr" fontAlgn="auto">
                        <a:spcAft>
                          <a:spcPts val="0"/>
                        </a:spcAft>
                      </a:pPr>
                      <a:r>
                        <a:rPr lang="en-US" sz="1600" kern="100">
                          <a:effectLst/>
                          <a:latin typeface="微软雅黑" pitchFamily="34" charset="-122"/>
                          <a:ea typeface="微软雅黑" pitchFamily="34" charset="-122"/>
                        </a:rPr>
                        <a:t>precompute_distances</a:t>
                      </a:r>
                      <a:endParaRPr lang="zh-CN" sz="1600" kern="100">
                        <a:effectLst/>
                        <a:latin typeface="微软雅黑" pitchFamily="34" charset="-122"/>
                        <a:ea typeface="微软雅黑" pitchFamily="34" charset="-122"/>
                        <a:cs typeface="Times New Roman"/>
                      </a:endParaRPr>
                    </a:p>
                  </a:txBody>
                  <a:tcPr marL="19613" marR="19613" marT="0" marB="0" anchor="ctr"/>
                </a:tc>
                <a:tc>
                  <a:txBody>
                    <a:bodyPr/>
                    <a:lstStyle/>
                    <a:p>
                      <a:pPr algn="just" fontAlgn="auto">
                        <a:spcAft>
                          <a:spcPts val="0"/>
                        </a:spcAft>
                      </a:pPr>
                      <a:r>
                        <a:rPr lang="zh-CN" sz="1600" kern="100" dirty="0">
                          <a:effectLst/>
                          <a:latin typeface="微软雅黑" pitchFamily="34" charset="-122"/>
                          <a:ea typeface="微软雅黑" pitchFamily="34" charset="-122"/>
                        </a:rPr>
                        <a:t>接收</a:t>
                      </a:r>
                      <a:r>
                        <a:rPr lang="en-US" sz="1600" kern="100" dirty="0" err="1">
                          <a:effectLst/>
                          <a:latin typeface="微软雅黑" pitchFamily="34" charset="-122"/>
                          <a:ea typeface="微软雅黑" pitchFamily="34" charset="-122"/>
                        </a:rPr>
                        <a:t>boolean</a:t>
                      </a:r>
                      <a:r>
                        <a:rPr lang="zh-CN" sz="1600" kern="100" dirty="0">
                          <a:effectLst/>
                          <a:latin typeface="微软雅黑" pitchFamily="34" charset="-122"/>
                          <a:ea typeface="微软雅黑" pitchFamily="34" charset="-122"/>
                        </a:rPr>
                        <a:t>或者</a:t>
                      </a:r>
                      <a:r>
                        <a:rPr lang="en-US" sz="1600" kern="100" dirty="0">
                          <a:effectLst/>
                          <a:latin typeface="微软雅黑" pitchFamily="34" charset="-122"/>
                          <a:ea typeface="微软雅黑" pitchFamily="34" charset="-122"/>
                        </a:rPr>
                        <a:t>auto</a:t>
                      </a:r>
                      <a:r>
                        <a:rPr lang="zh-CN" sz="1600" kern="100" dirty="0">
                          <a:effectLst/>
                          <a:latin typeface="微软雅黑" pitchFamily="34" charset="-122"/>
                          <a:ea typeface="微软雅黑" pitchFamily="34" charset="-122"/>
                        </a:rPr>
                        <a:t>。表示是否提前计算好样本之间的距离，</a:t>
                      </a:r>
                      <a:r>
                        <a:rPr lang="en-US" sz="1600" kern="100" dirty="0">
                          <a:effectLst/>
                          <a:latin typeface="微软雅黑" pitchFamily="34" charset="-122"/>
                          <a:ea typeface="微软雅黑" pitchFamily="34" charset="-122"/>
                        </a:rPr>
                        <a:t>auto</a:t>
                      </a:r>
                      <a:r>
                        <a:rPr lang="zh-CN" sz="1600" kern="100" dirty="0">
                          <a:effectLst/>
                          <a:latin typeface="微软雅黑" pitchFamily="34" charset="-122"/>
                          <a:ea typeface="微软雅黑" pitchFamily="34" charset="-122"/>
                        </a:rPr>
                        <a:t>表示如果</a:t>
                      </a:r>
                      <a:r>
                        <a:rPr lang="en-US" sz="1600" kern="100" dirty="0" err="1">
                          <a:effectLst/>
                          <a:latin typeface="微软雅黑" pitchFamily="34" charset="-122"/>
                          <a:ea typeface="微软雅黑" pitchFamily="34" charset="-122"/>
                        </a:rPr>
                        <a:t>n_samples</a:t>
                      </a:r>
                      <a:r>
                        <a:rPr lang="en-US" sz="1600" kern="100" dirty="0">
                          <a:effectLst/>
                          <a:latin typeface="微软雅黑" pitchFamily="34" charset="-122"/>
                          <a:ea typeface="微软雅黑" pitchFamily="34" charset="-122"/>
                        </a:rPr>
                        <a:t>*n &gt; 12million,</a:t>
                      </a:r>
                      <a:r>
                        <a:rPr lang="zh-CN" sz="1600" kern="100" dirty="0">
                          <a:effectLst/>
                          <a:latin typeface="微软雅黑" pitchFamily="34" charset="-122"/>
                          <a:ea typeface="微软雅黑" pitchFamily="34" charset="-122"/>
                        </a:rPr>
                        <a:t>则不提前计算。默认为</a:t>
                      </a:r>
                      <a:r>
                        <a:rPr lang="en-US" sz="1600" kern="100" dirty="0">
                          <a:effectLst/>
                          <a:latin typeface="微软雅黑" pitchFamily="34" charset="-122"/>
                          <a:ea typeface="微软雅黑" pitchFamily="34" charset="-122"/>
                        </a:rPr>
                        <a:t>auto</a:t>
                      </a:r>
                      <a:r>
                        <a:rPr lang="zh-CN" sz="1600" kern="10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Times New Roman"/>
                      </a:endParaRPr>
                    </a:p>
                  </a:txBody>
                  <a:tcPr marL="19613" marR="19613" marT="0" marB="0" anchor="ctr"/>
                </a:tc>
                <a:extLst>
                  <a:ext uri="{0D108BD9-81ED-4DB2-BD59-A6C34878D82A}">
                    <a16:rowId xmlns:a16="http://schemas.microsoft.com/office/drawing/2014/main" val="10005"/>
                  </a:ext>
                </a:extLst>
              </a:tr>
              <a:tr h="360004">
                <a:tc>
                  <a:txBody>
                    <a:bodyPr/>
                    <a:lstStyle/>
                    <a:p>
                      <a:pPr algn="ctr" fontAlgn="auto">
                        <a:spcAft>
                          <a:spcPts val="0"/>
                        </a:spcAft>
                      </a:pPr>
                      <a:r>
                        <a:rPr lang="en-US" sz="1600" kern="100" dirty="0" err="1">
                          <a:effectLst/>
                          <a:latin typeface="微软雅黑" pitchFamily="34" charset="-122"/>
                          <a:ea typeface="微软雅黑" pitchFamily="34" charset="-122"/>
                        </a:rPr>
                        <a:t>tol</a:t>
                      </a:r>
                      <a:endParaRPr lang="zh-CN" sz="1600" kern="100" dirty="0">
                        <a:effectLst/>
                        <a:latin typeface="微软雅黑" pitchFamily="34" charset="-122"/>
                        <a:ea typeface="微软雅黑" pitchFamily="34" charset="-122"/>
                        <a:cs typeface="Times New Roman"/>
                      </a:endParaRPr>
                    </a:p>
                  </a:txBody>
                  <a:tcPr marL="19613" marR="19613" marT="0" marB="0" anchor="ctr"/>
                </a:tc>
                <a:tc>
                  <a:txBody>
                    <a:bodyPr/>
                    <a:lstStyle/>
                    <a:p>
                      <a:pPr algn="just" fontAlgn="auto">
                        <a:spcAft>
                          <a:spcPts val="0"/>
                        </a:spcAft>
                      </a:pPr>
                      <a:r>
                        <a:rPr lang="zh-CN" sz="1600" kern="100" dirty="0">
                          <a:effectLst/>
                          <a:latin typeface="微软雅黑" pitchFamily="34" charset="-122"/>
                          <a:ea typeface="微软雅黑" pitchFamily="34" charset="-122"/>
                        </a:rPr>
                        <a:t>接收</a:t>
                      </a:r>
                      <a:r>
                        <a:rPr lang="en-US" sz="1600" kern="100" dirty="0">
                          <a:effectLst/>
                          <a:latin typeface="微软雅黑" pitchFamily="34" charset="-122"/>
                          <a:ea typeface="微软雅黑" pitchFamily="34" charset="-122"/>
                        </a:rPr>
                        <a:t>float</a:t>
                      </a:r>
                      <a:r>
                        <a:rPr lang="zh-CN" sz="1600" kern="100" dirty="0">
                          <a:effectLst/>
                          <a:latin typeface="微软雅黑" pitchFamily="34" charset="-122"/>
                          <a:ea typeface="微软雅黑" pitchFamily="34" charset="-122"/>
                        </a:rPr>
                        <a:t>。表示算法收敛的阈值。默认为</a:t>
                      </a:r>
                      <a:r>
                        <a:rPr lang="en-US" sz="1600" kern="100" dirty="0">
                          <a:effectLst/>
                          <a:latin typeface="微软雅黑" pitchFamily="34" charset="-122"/>
                          <a:ea typeface="微软雅黑" pitchFamily="34" charset="-122"/>
                        </a:rPr>
                        <a:t>0.0001</a:t>
                      </a:r>
                      <a:r>
                        <a:rPr lang="zh-CN" sz="1600" kern="10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Times New Roman"/>
                      </a:endParaRPr>
                    </a:p>
                  </a:txBody>
                  <a:tcPr marL="19613" marR="19613" marT="0" marB="0" anchor="ctr"/>
                </a:tc>
                <a:extLst>
                  <a:ext uri="{0D108BD9-81ED-4DB2-BD59-A6C34878D82A}">
                    <a16:rowId xmlns:a16="http://schemas.microsoft.com/office/drawing/2014/main" val="10006"/>
                  </a:ext>
                </a:extLst>
              </a:tr>
              <a:tr h="360004">
                <a:tc>
                  <a:txBody>
                    <a:bodyPr/>
                    <a:lstStyle/>
                    <a:p>
                      <a:pPr algn="ctr" fontAlgn="auto">
                        <a:spcAft>
                          <a:spcPts val="0"/>
                        </a:spcAft>
                      </a:pPr>
                      <a:r>
                        <a:rPr lang="en-US" sz="1600" kern="100">
                          <a:effectLst/>
                          <a:latin typeface="微软雅黑" pitchFamily="34" charset="-122"/>
                          <a:ea typeface="微软雅黑" pitchFamily="34" charset="-122"/>
                        </a:rPr>
                        <a:t>n_jobs</a:t>
                      </a:r>
                      <a:endParaRPr lang="zh-CN" sz="1600" kern="100">
                        <a:effectLst/>
                        <a:latin typeface="微软雅黑" pitchFamily="34" charset="-122"/>
                        <a:ea typeface="微软雅黑" pitchFamily="34" charset="-122"/>
                        <a:cs typeface="Times New Roman"/>
                      </a:endParaRPr>
                    </a:p>
                  </a:txBody>
                  <a:tcPr marL="19613" marR="19613" marT="0" marB="0" anchor="ctr"/>
                </a:tc>
                <a:tc>
                  <a:txBody>
                    <a:bodyPr/>
                    <a:lstStyle/>
                    <a:p>
                      <a:pPr algn="just" fontAlgn="auto">
                        <a:spcAft>
                          <a:spcPts val="0"/>
                        </a:spcAft>
                      </a:pPr>
                      <a:r>
                        <a:rPr lang="zh-CN" sz="1600" kern="100" dirty="0">
                          <a:effectLst/>
                          <a:latin typeface="微软雅黑" pitchFamily="34" charset="-122"/>
                          <a:ea typeface="微软雅黑" pitchFamily="34" charset="-122"/>
                        </a:rPr>
                        <a:t>接收</a:t>
                      </a:r>
                      <a:r>
                        <a:rPr lang="en-US" sz="1600" kern="100" dirty="0" err="1">
                          <a:effectLst/>
                          <a:latin typeface="微软雅黑" pitchFamily="34" charset="-122"/>
                          <a:ea typeface="微软雅黑" pitchFamily="34" charset="-122"/>
                        </a:rPr>
                        <a:t>int</a:t>
                      </a:r>
                      <a:r>
                        <a:rPr lang="zh-CN" sz="1600" kern="100" dirty="0">
                          <a:effectLst/>
                          <a:latin typeface="微软雅黑" pitchFamily="34" charset="-122"/>
                          <a:ea typeface="微软雅黑" pitchFamily="34" charset="-122"/>
                        </a:rPr>
                        <a:t>。表示任务使用的</a:t>
                      </a:r>
                      <a:r>
                        <a:rPr lang="en-US" sz="1600" kern="100" dirty="0">
                          <a:effectLst/>
                          <a:latin typeface="微软雅黑" pitchFamily="34" charset="-122"/>
                          <a:ea typeface="微软雅黑" pitchFamily="34" charset="-122"/>
                        </a:rPr>
                        <a:t>CPU</a:t>
                      </a:r>
                      <a:r>
                        <a:rPr lang="zh-CN" sz="1600" kern="100" dirty="0">
                          <a:effectLst/>
                          <a:latin typeface="微软雅黑" pitchFamily="34" charset="-122"/>
                          <a:ea typeface="微软雅黑" pitchFamily="34" charset="-122"/>
                        </a:rPr>
                        <a:t>数量。默认为</a:t>
                      </a:r>
                      <a:r>
                        <a:rPr lang="en-US" sz="1600" kern="100" dirty="0">
                          <a:effectLst/>
                          <a:latin typeface="微软雅黑" pitchFamily="34" charset="-122"/>
                          <a:ea typeface="微软雅黑" pitchFamily="34" charset="-122"/>
                        </a:rPr>
                        <a:t>1</a:t>
                      </a:r>
                      <a:r>
                        <a:rPr lang="zh-CN" sz="1600" kern="10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Times New Roman"/>
                      </a:endParaRPr>
                    </a:p>
                  </a:txBody>
                  <a:tcPr marL="19613" marR="19613" marT="0" marB="0" anchor="ctr"/>
                </a:tc>
                <a:extLst>
                  <a:ext uri="{0D108BD9-81ED-4DB2-BD59-A6C34878D82A}">
                    <a16:rowId xmlns:a16="http://schemas.microsoft.com/office/drawing/2014/main" val="10007"/>
                  </a:ext>
                </a:extLst>
              </a:tr>
              <a:tr h="360004">
                <a:tc>
                  <a:txBody>
                    <a:bodyPr/>
                    <a:lstStyle/>
                    <a:p>
                      <a:pPr algn="ctr" fontAlgn="auto">
                        <a:spcAft>
                          <a:spcPts val="0"/>
                        </a:spcAft>
                      </a:pPr>
                      <a:r>
                        <a:rPr lang="en-US" sz="1600" kern="100">
                          <a:effectLst/>
                          <a:latin typeface="微软雅黑" pitchFamily="34" charset="-122"/>
                          <a:ea typeface="微软雅黑" pitchFamily="34" charset="-122"/>
                        </a:rPr>
                        <a:t>random_state</a:t>
                      </a:r>
                      <a:endParaRPr lang="zh-CN" sz="1600" kern="100">
                        <a:effectLst/>
                        <a:latin typeface="微软雅黑" pitchFamily="34" charset="-122"/>
                        <a:ea typeface="微软雅黑" pitchFamily="34" charset="-122"/>
                        <a:cs typeface="Times New Roman"/>
                      </a:endParaRPr>
                    </a:p>
                  </a:txBody>
                  <a:tcPr marL="19613" marR="19613" marT="0" marB="0" anchor="ctr"/>
                </a:tc>
                <a:tc>
                  <a:txBody>
                    <a:bodyPr/>
                    <a:lstStyle/>
                    <a:p>
                      <a:pPr algn="just" fontAlgn="auto">
                        <a:spcAft>
                          <a:spcPts val="0"/>
                        </a:spcAft>
                      </a:pPr>
                      <a:r>
                        <a:rPr lang="zh-CN" sz="1600" kern="100" dirty="0">
                          <a:effectLst/>
                          <a:latin typeface="微软雅黑" pitchFamily="34" charset="-122"/>
                          <a:ea typeface="微软雅黑" pitchFamily="34" charset="-122"/>
                        </a:rPr>
                        <a:t>接收</a:t>
                      </a:r>
                      <a:r>
                        <a:rPr lang="en-US" sz="1600" kern="100" dirty="0" err="1">
                          <a:effectLst/>
                          <a:latin typeface="微软雅黑" pitchFamily="34" charset="-122"/>
                          <a:ea typeface="微软雅黑" pitchFamily="34" charset="-122"/>
                        </a:rPr>
                        <a:t>int</a:t>
                      </a:r>
                      <a:r>
                        <a:rPr lang="zh-CN" sz="1600" kern="100" dirty="0">
                          <a:effectLst/>
                          <a:latin typeface="微软雅黑" pitchFamily="34" charset="-122"/>
                          <a:ea typeface="微软雅黑" pitchFamily="34" charset="-122"/>
                        </a:rPr>
                        <a:t>。表示随机数生成器的种子。默认为</a:t>
                      </a:r>
                      <a:r>
                        <a:rPr lang="en-US" sz="1600" kern="100" dirty="0">
                          <a:effectLst/>
                          <a:latin typeface="微软雅黑" pitchFamily="34" charset="-122"/>
                          <a:ea typeface="微软雅黑" pitchFamily="34" charset="-122"/>
                        </a:rPr>
                        <a:t>None</a:t>
                      </a:r>
                      <a:r>
                        <a:rPr lang="zh-CN" sz="1600" kern="10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Times New Roman"/>
                      </a:endParaRPr>
                    </a:p>
                  </a:txBody>
                  <a:tcPr marL="19613" marR="19613" marT="0" marB="0" anchor="ctr"/>
                </a:tc>
                <a:extLst>
                  <a:ext uri="{0D108BD9-81ED-4DB2-BD59-A6C34878D82A}">
                    <a16:rowId xmlns:a16="http://schemas.microsoft.com/office/drawing/2014/main" val="10008"/>
                  </a:ext>
                </a:extLst>
              </a:tr>
              <a:tr h="504006">
                <a:tc>
                  <a:txBody>
                    <a:bodyPr/>
                    <a:lstStyle/>
                    <a:p>
                      <a:pPr algn="ctr" fontAlgn="auto">
                        <a:spcAft>
                          <a:spcPts val="0"/>
                        </a:spcAft>
                      </a:pPr>
                      <a:r>
                        <a:rPr lang="en-US" sz="1600" kern="100">
                          <a:effectLst/>
                          <a:latin typeface="微软雅黑" pitchFamily="34" charset="-122"/>
                          <a:ea typeface="微软雅黑" pitchFamily="34" charset="-122"/>
                        </a:rPr>
                        <a:t>verbose</a:t>
                      </a:r>
                      <a:endParaRPr lang="zh-CN" sz="1600" kern="100">
                        <a:effectLst/>
                        <a:latin typeface="微软雅黑" pitchFamily="34" charset="-122"/>
                        <a:ea typeface="微软雅黑" pitchFamily="34" charset="-122"/>
                        <a:cs typeface="Times New Roman"/>
                      </a:endParaRPr>
                    </a:p>
                  </a:txBody>
                  <a:tcPr marL="19613" marR="19613" marT="0" marB="0" anchor="ctr"/>
                </a:tc>
                <a:tc>
                  <a:txBody>
                    <a:bodyPr/>
                    <a:lstStyle/>
                    <a:p>
                      <a:pPr algn="just" fontAlgn="auto">
                        <a:spcAft>
                          <a:spcPts val="0"/>
                        </a:spcAft>
                      </a:pPr>
                      <a:r>
                        <a:rPr lang="zh-CN" sz="1600" kern="100" dirty="0">
                          <a:effectLst/>
                          <a:latin typeface="微软雅黑" pitchFamily="34" charset="-122"/>
                          <a:ea typeface="微软雅黑" pitchFamily="34" charset="-122"/>
                        </a:rPr>
                        <a:t>接收</a:t>
                      </a:r>
                      <a:r>
                        <a:rPr lang="en-US" sz="1600" kern="100" dirty="0" err="1">
                          <a:effectLst/>
                          <a:latin typeface="微软雅黑" pitchFamily="34" charset="-122"/>
                          <a:ea typeface="微软雅黑" pitchFamily="34" charset="-122"/>
                        </a:rPr>
                        <a:t>int</a:t>
                      </a:r>
                      <a:r>
                        <a:rPr lang="zh-CN" sz="1600" kern="100" dirty="0">
                          <a:effectLst/>
                          <a:latin typeface="微软雅黑" pitchFamily="34" charset="-122"/>
                          <a:ea typeface="微软雅黑" pitchFamily="34" charset="-122"/>
                        </a:rPr>
                        <a:t>。</a:t>
                      </a:r>
                      <a:r>
                        <a:rPr lang="en-US" sz="1600" kern="100" dirty="0">
                          <a:effectLst/>
                          <a:latin typeface="微软雅黑" pitchFamily="34" charset="-122"/>
                          <a:ea typeface="微软雅黑" pitchFamily="34" charset="-122"/>
                        </a:rPr>
                        <a:t>0</a:t>
                      </a:r>
                      <a:r>
                        <a:rPr lang="zh-CN" sz="1600" kern="100" dirty="0">
                          <a:effectLst/>
                          <a:latin typeface="微软雅黑" pitchFamily="34" charset="-122"/>
                          <a:ea typeface="微软雅黑" pitchFamily="34" charset="-122"/>
                        </a:rPr>
                        <a:t>表示不输出日志信息；</a:t>
                      </a:r>
                      <a:r>
                        <a:rPr lang="en-US" sz="1600" kern="100" dirty="0">
                          <a:effectLst/>
                          <a:latin typeface="微软雅黑" pitchFamily="34" charset="-122"/>
                          <a:ea typeface="微软雅黑" pitchFamily="34" charset="-122"/>
                        </a:rPr>
                        <a:t>1</a:t>
                      </a:r>
                      <a:r>
                        <a:rPr lang="zh-CN" sz="1600" kern="100" dirty="0">
                          <a:effectLst/>
                          <a:latin typeface="微软雅黑" pitchFamily="34" charset="-122"/>
                          <a:ea typeface="微软雅黑" pitchFamily="34" charset="-122"/>
                        </a:rPr>
                        <a:t>表示每隔一段时间打印一次日志信息，如果大于</a:t>
                      </a:r>
                      <a:r>
                        <a:rPr lang="en-US" sz="1600" kern="100" dirty="0">
                          <a:effectLst/>
                          <a:latin typeface="微软雅黑" pitchFamily="34" charset="-122"/>
                          <a:ea typeface="微软雅黑" pitchFamily="34" charset="-122"/>
                        </a:rPr>
                        <a:t>1</a:t>
                      </a:r>
                      <a:r>
                        <a:rPr lang="zh-CN" sz="1600" kern="100" dirty="0">
                          <a:effectLst/>
                          <a:latin typeface="微软雅黑" pitchFamily="34" charset="-122"/>
                          <a:ea typeface="微软雅黑" pitchFamily="34" charset="-122"/>
                        </a:rPr>
                        <a:t>，则打印日志信息更频繁。默认为</a:t>
                      </a:r>
                      <a:r>
                        <a:rPr lang="en-US" sz="1600" kern="100" dirty="0">
                          <a:effectLst/>
                          <a:latin typeface="微软雅黑" pitchFamily="34" charset="-122"/>
                          <a:ea typeface="微软雅黑" pitchFamily="34" charset="-122"/>
                        </a:rPr>
                        <a:t>0</a:t>
                      </a:r>
                      <a:r>
                        <a:rPr lang="zh-CN" sz="1600" kern="10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Times New Roman"/>
                      </a:endParaRPr>
                    </a:p>
                  </a:txBody>
                  <a:tcPr marL="19613" marR="19613" marT="0" marB="0"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975657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2">
            <a:extLst>
              <a:ext uri="{FF2B5EF4-FFF2-40B4-BE49-F238E27FC236}">
                <a16:creationId xmlns:a16="http://schemas.microsoft.com/office/drawing/2014/main" id="{0398EB19-A2E8-4B43-AD9C-D9F7A7501217}"/>
              </a:ext>
            </a:extLst>
          </p:cNvPr>
          <p:cNvSpPr>
            <a:spLocks noGrp="1" noChangeArrowheads="1"/>
          </p:cNvSpPr>
          <p:nvPr>
            <p:ph type="title"/>
          </p:nvPr>
        </p:nvSpPr>
        <p:spPr>
          <a:xfrm>
            <a:off x="255588" y="358775"/>
            <a:ext cx="10972800" cy="528638"/>
          </a:xfrm>
        </p:spPr>
        <p:txBody>
          <a:bodyPr/>
          <a:lstStyle/>
          <a:p>
            <a:r>
              <a:rPr lang="zh-CN" altLang="en-US"/>
              <a:t>分析聚类结果</a:t>
            </a:r>
          </a:p>
        </p:txBody>
      </p:sp>
      <p:sp>
        <p:nvSpPr>
          <p:cNvPr id="32770" name="内容占位符 3">
            <a:extLst>
              <a:ext uri="{FF2B5EF4-FFF2-40B4-BE49-F238E27FC236}">
                <a16:creationId xmlns:a16="http://schemas.microsoft.com/office/drawing/2014/main" id="{0C5B42ED-8F3E-42BD-95B3-BA6A57CC1E06}"/>
              </a:ext>
            </a:extLst>
          </p:cNvPr>
          <p:cNvSpPr>
            <a:spLocks noGrp="1" noChangeArrowheads="1"/>
          </p:cNvSpPr>
          <p:nvPr>
            <p:ph idx="10"/>
          </p:nvPr>
        </p:nvSpPr>
        <p:spPr>
          <a:xfrm>
            <a:off x="423863" y="1138238"/>
            <a:ext cx="11107737" cy="427037"/>
          </a:xfrm>
        </p:spPr>
        <p:txBody>
          <a:bodyPr/>
          <a:lstStyle/>
          <a:p>
            <a:r>
              <a:rPr dirty="0"/>
              <a:t>针对聚类结果进行特征分析，如图所示。</a:t>
            </a:r>
          </a:p>
        </p:txBody>
      </p:sp>
      <p:pic>
        <p:nvPicPr>
          <p:cNvPr id="3" name="内容占位符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2538" y="1741488"/>
            <a:ext cx="4370387" cy="4370387"/>
          </a:xfrm>
        </p:spPr>
      </p:pic>
    </p:spTree>
    <p:extLst>
      <p:ext uri="{BB962C8B-B14F-4D97-AF65-F5344CB8AC3E}">
        <p14:creationId xmlns:p14="http://schemas.microsoft.com/office/powerpoint/2010/main" val="3044701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2">
            <a:extLst>
              <a:ext uri="{FF2B5EF4-FFF2-40B4-BE49-F238E27FC236}">
                <a16:creationId xmlns:a16="http://schemas.microsoft.com/office/drawing/2014/main" id="{D2712A81-D404-4F73-B7BF-D36FDC1E25EB}"/>
              </a:ext>
            </a:extLst>
          </p:cNvPr>
          <p:cNvSpPr>
            <a:spLocks noGrp="1" noChangeArrowheads="1"/>
          </p:cNvSpPr>
          <p:nvPr>
            <p:ph type="title"/>
          </p:nvPr>
        </p:nvSpPr>
        <p:spPr>
          <a:xfrm>
            <a:off x="255588" y="358775"/>
            <a:ext cx="10972800" cy="528638"/>
          </a:xfrm>
        </p:spPr>
        <p:txBody>
          <a:bodyPr/>
          <a:lstStyle/>
          <a:p>
            <a:r>
              <a:rPr lang="zh-CN" altLang="en-US"/>
              <a:t>分析聚类结果</a:t>
            </a:r>
          </a:p>
        </p:txBody>
      </p:sp>
      <p:sp>
        <p:nvSpPr>
          <p:cNvPr id="33794" name="内容占位符 3">
            <a:extLst>
              <a:ext uri="{FF2B5EF4-FFF2-40B4-BE49-F238E27FC236}">
                <a16:creationId xmlns:a16="http://schemas.microsoft.com/office/drawing/2014/main" id="{07D26053-BDD7-4573-8FEE-E5CF3C60F888}"/>
              </a:ext>
            </a:extLst>
          </p:cNvPr>
          <p:cNvSpPr>
            <a:spLocks noGrp="1" noChangeArrowheads="1"/>
          </p:cNvSpPr>
          <p:nvPr>
            <p:ph idx="10"/>
          </p:nvPr>
        </p:nvSpPr>
        <p:spPr>
          <a:xfrm>
            <a:off x="423863" y="1138238"/>
            <a:ext cx="11107737" cy="427037"/>
          </a:xfrm>
        </p:spPr>
        <p:txBody>
          <a:bodyPr/>
          <a:lstStyle/>
          <a:p>
            <a:pPr>
              <a:lnSpc>
                <a:spcPct val="150000"/>
              </a:lnSpc>
            </a:pPr>
            <a:r>
              <a:rPr sz="1800"/>
              <a:t>结合业务分析，通过比较各个特征在群间的大小对某一个群的特征进行评价分析，从而总结出每个群的优势和弱势特征，具体结果如表所示。</a:t>
            </a:r>
          </a:p>
        </p:txBody>
      </p:sp>
      <p:graphicFrame>
        <p:nvGraphicFramePr>
          <p:cNvPr id="2" name="表格 1">
            <a:extLst>
              <a:ext uri="{FF2B5EF4-FFF2-40B4-BE49-F238E27FC236}">
                <a16:creationId xmlns:a16="http://schemas.microsoft.com/office/drawing/2014/main" id="{CE608F3E-C2FC-425D-8BB7-383B583EB16B}"/>
              </a:ext>
            </a:extLst>
          </p:cNvPr>
          <p:cNvGraphicFramePr>
            <a:graphicFrameLocks noGrp="1"/>
          </p:cNvGraphicFramePr>
          <p:nvPr>
            <p:extLst>
              <p:ext uri="{D42A27DB-BD31-4B8C-83A1-F6EECF244321}">
                <p14:modId xmlns:p14="http://schemas.microsoft.com/office/powerpoint/2010/main" val="2866212440"/>
              </p:ext>
            </p:extLst>
          </p:nvPr>
        </p:nvGraphicFramePr>
        <p:xfrm>
          <a:off x="2238375" y="2058988"/>
          <a:ext cx="6562724" cy="1728260"/>
        </p:xfrm>
        <a:graphic>
          <a:graphicData uri="http://schemas.openxmlformats.org/drawingml/2006/table">
            <a:tbl>
              <a:tblPr>
                <a:tableStyleId>{5C22544A-7EE6-4342-B048-85BDC9FD1C3A}</a:tableStyleId>
              </a:tblPr>
              <a:tblGrid>
                <a:gridCol w="1277195">
                  <a:extLst>
                    <a:ext uri="{9D8B030D-6E8A-4147-A177-3AD203B41FA5}">
                      <a16:colId xmlns:a16="http://schemas.microsoft.com/office/drawing/2014/main" val="20000"/>
                    </a:ext>
                  </a:extLst>
                </a:gridCol>
                <a:gridCol w="1027524">
                  <a:extLst>
                    <a:ext uri="{9D8B030D-6E8A-4147-A177-3AD203B41FA5}">
                      <a16:colId xmlns:a16="http://schemas.microsoft.com/office/drawing/2014/main" val="20001"/>
                    </a:ext>
                  </a:extLst>
                </a:gridCol>
                <a:gridCol w="1027524">
                  <a:extLst>
                    <a:ext uri="{9D8B030D-6E8A-4147-A177-3AD203B41FA5}">
                      <a16:colId xmlns:a16="http://schemas.microsoft.com/office/drawing/2014/main" val="20002"/>
                    </a:ext>
                  </a:extLst>
                </a:gridCol>
                <a:gridCol w="766136">
                  <a:extLst>
                    <a:ext uri="{9D8B030D-6E8A-4147-A177-3AD203B41FA5}">
                      <a16:colId xmlns:a16="http://schemas.microsoft.com/office/drawing/2014/main" val="20003"/>
                    </a:ext>
                  </a:extLst>
                </a:gridCol>
                <a:gridCol w="821448">
                  <a:extLst>
                    <a:ext uri="{9D8B030D-6E8A-4147-A177-3AD203B41FA5}">
                      <a16:colId xmlns:a16="http://schemas.microsoft.com/office/drawing/2014/main" val="20004"/>
                    </a:ext>
                  </a:extLst>
                </a:gridCol>
                <a:gridCol w="821449">
                  <a:extLst>
                    <a:ext uri="{9D8B030D-6E8A-4147-A177-3AD203B41FA5}">
                      <a16:colId xmlns:a16="http://schemas.microsoft.com/office/drawing/2014/main" val="2825487683"/>
                    </a:ext>
                  </a:extLst>
                </a:gridCol>
                <a:gridCol w="821448">
                  <a:extLst>
                    <a:ext uri="{9D8B030D-6E8A-4147-A177-3AD203B41FA5}">
                      <a16:colId xmlns:a16="http://schemas.microsoft.com/office/drawing/2014/main" val="970475460"/>
                    </a:ext>
                  </a:extLst>
                </a:gridCol>
              </a:tblGrid>
              <a:tr h="432065">
                <a:tc>
                  <a:txBody>
                    <a:bodyPr/>
                    <a:lstStyle/>
                    <a:p>
                      <a:pPr algn="ctr">
                        <a:spcAft>
                          <a:spcPts val="0"/>
                        </a:spcAft>
                      </a:pPr>
                      <a:r>
                        <a:rPr lang="zh-CN" sz="1800" b="1" kern="100" dirty="0">
                          <a:solidFill>
                            <a:schemeClr val="bg1"/>
                          </a:solidFill>
                          <a:effectLst/>
                          <a:latin typeface="+mn-lt"/>
                          <a:ea typeface="+mn-ea"/>
                          <a:cs typeface="+mn-cs"/>
                        </a:rPr>
                        <a:t>群类别</a:t>
                      </a:r>
                    </a:p>
                  </a:txBody>
                  <a:tcPr marL="45711" marR="45711" marT="0" marB="0" anchor="ctr">
                    <a:solidFill>
                      <a:schemeClr val="tx2">
                        <a:lumMod val="60000"/>
                        <a:lumOff val="40000"/>
                      </a:schemeClr>
                    </a:solidFill>
                  </a:tcPr>
                </a:tc>
                <a:tc gridSpan="3">
                  <a:txBody>
                    <a:bodyPr/>
                    <a:lstStyle/>
                    <a:p>
                      <a:pPr algn="ctr">
                        <a:spcAft>
                          <a:spcPts val="0"/>
                        </a:spcAft>
                      </a:pPr>
                      <a:r>
                        <a:rPr lang="zh-CN" sz="1800" b="1" kern="100" dirty="0">
                          <a:solidFill>
                            <a:schemeClr val="bg1"/>
                          </a:solidFill>
                          <a:effectLst/>
                          <a:latin typeface="+mn-lt"/>
                          <a:ea typeface="+mn-ea"/>
                          <a:cs typeface="+mn-cs"/>
                        </a:rPr>
                        <a:t>优势特征</a:t>
                      </a:r>
                    </a:p>
                  </a:txBody>
                  <a:tcPr marL="45711" marR="45711" marT="0" marB="0" anchor="ctr">
                    <a:solidFill>
                      <a:schemeClr val="tx2">
                        <a:lumMod val="60000"/>
                        <a:lumOff val="40000"/>
                      </a:schemeClr>
                    </a:solidFill>
                  </a:tcPr>
                </a:tc>
                <a:tc hMerge="1">
                  <a:txBody>
                    <a:bodyPr/>
                    <a:lstStyle/>
                    <a:p>
                      <a:endParaRPr lang="zh-CN"/>
                    </a:p>
                  </a:txBody>
                  <a:tcPr/>
                </a:tc>
                <a:tc hMerge="1">
                  <a:txBody>
                    <a:bodyPr/>
                    <a:lstStyle/>
                    <a:p>
                      <a:endParaRPr lang="zh-CN"/>
                    </a:p>
                  </a:txBody>
                  <a:tcPr/>
                </a:tc>
                <a:tc gridSpan="3">
                  <a:txBody>
                    <a:bodyPr/>
                    <a:lstStyle/>
                    <a:p>
                      <a:pPr algn="ctr">
                        <a:spcAft>
                          <a:spcPts val="0"/>
                        </a:spcAft>
                      </a:pPr>
                      <a:r>
                        <a:rPr lang="zh-CN" sz="1800" b="1" kern="100" dirty="0">
                          <a:solidFill>
                            <a:schemeClr val="bg1"/>
                          </a:solidFill>
                          <a:effectLst/>
                          <a:latin typeface="+mn-lt"/>
                          <a:ea typeface="+mn-ea"/>
                          <a:cs typeface="+mn-cs"/>
                        </a:rPr>
                        <a:t>弱势特征</a:t>
                      </a:r>
                    </a:p>
                  </a:txBody>
                  <a:tcPr marL="45711" marR="45711" marT="0" marB="0" anchor="ctr">
                    <a:solidFill>
                      <a:schemeClr val="tx2">
                        <a:lumMod val="60000"/>
                        <a:lumOff val="40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32065">
                <a:tc>
                  <a:txBody>
                    <a:bodyPr/>
                    <a:lstStyle/>
                    <a:p>
                      <a:pPr algn="ctr">
                        <a:spcAft>
                          <a:spcPts val="0"/>
                        </a:spcAft>
                      </a:pPr>
                      <a:r>
                        <a:rPr lang="zh-CN" altLang="en-US" sz="1800" b="1" kern="100" dirty="0" smtClean="0">
                          <a:solidFill>
                            <a:schemeClr val="bg1"/>
                          </a:solidFill>
                          <a:effectLst/>
                          <a:latin typeface="+mn-lt"/>
                          <a:ea typeface="+mn-ea"/>
                          <a:cs typeface="+mn-cs"/>
                        </a:rPr>
                        <a:t>第</a:t>
                      </a:r>
                      <a:r>
                        <a:rPr lang="en-US" altLang="zh-CN" sz="1800" b="1" kern="100" dirty="0" smtClean="0">
                          <a:solidFill>
                            <a:schemeClr val="bg1"/>
                          </a:solidFill>
                          <a:effectLst/>
                          <a:latin typeface="+mn-lt"/>
                          <a:ea typeface="+mn-ea"/>
                          <a:cs typeface="+mn-cs"/>
                        </a:rPr>
                        <a:t>0</a:t>
                      </a:r>
                      <a:r>
                        <a:rPr lang="zh-CN" altLang="en-US" sz="1800" b="1" kern="100" dirty="0" smtClean="0">
                          <a:solidFill>
                            <a:schemeClr val="bg1"/>
                          </a:solidFill>
                          <a:effectLst/>
                          <a:latin typeface="+mn-lt"/>
                          <a:ea typeface="+mn-ea"/>
                          <a:cs typeface="+mn-cs"/>
                        </a:rPr>
                        <a:t>类</a:t>
                      </a:r>
                      <a:endParaRPr lang="zh-CN" sz="1800" b="1" kern="100" dirty="0">
                        <a:solidFill>
                          <a:schemeClr val="bg1"/>
                        </a:solidFill>
                        <a:effectLst/>
                        <a:latin typeface="+mn-lt"/>
                        <a:ea typeface="+mn-ea"/>
                        <a:cs typeface="+mn-cs"/>
                      </a:endParaRPr>
                    </a:p>
                  </a:txBody>
                  <a:tcPr marL="45711" marR="45711" marT="0" marB="0" anchor="ctr">
                    <a:solidFill>
                      <a:schemeClr val="tx2">
                        <a:lumMod val="60000"/>
                        <a:lumOff val="40000"/>
                      </a:schemeClr>
                    </a:solidFill>
                  </a:tcPr>
                </a:tc>
                <a:tc>
                  <a:txBody>
                    <a:bodyPr/>
                    <a:lstStyle/>
                    <a:p>
                      <a:pPr marL="0" algn="ctr" defTabSz="967740" rtl="0" eaLnBrk="1" latinLnBrk="0" hangingPunct="1">
                        <a:spcAft>
                          <a:spcPts val="0"/>
                        </a:spcAft>
                      </a:pPr>
                      <a:endParaRPr lang="zh-CN" sz="1800" kern="100" dirty="0">
                        <a:solidFill>
                          <a:schemeClr val="dk1"/>
                        </a:solidFill>
                        <a:effectLst/>
                        <a:latin typeface="+mn-lt"/>
                        <a:ea typeface="+mn-ea"/>
                        <a:cs typeface="+mn-cs"/>
                      </a:endParaRPr>
                    </a:p>
                  </a:txBody>
                  <a:tcPr marL="45711" marR="45711" marT="0" marB="0" anchor="ctr"/>
                </a:tc>
                <a:tc>
                  <a:txBody>
                    <a:bodyPr/>
                    <a:lstStyle/>
                    <a:p>
                      <a:pPr marL="0" algn="ctr" defTabSz="967740" rtl="0" eaLnBrk="1" latinLnBrk="0" hangingPunct="1">
                        <a:spcAft>
                          <a:spcPts val="0"/>
                        </a:spcAft>
                      </a:pPr>
                      <a:endParaRPr lang="zh-CN" sz="1800" kern="100" dirty="0">
                        <a:solidFill>
                          <a:schemeClr val="dk1"/>
                        </a:solidFill>
                        <a:effectLst/>
                        <a:latin typeface="+mn-lt"/>
                        <a:ea typeface="+mn-ea"/>
                        <a:cs typeface="+mn-cs"/>
                      </a:endParaRPr>
                    </a:p>
                  </a:txBody>
                  <a:tcPr marL="45711" marR="45711" marT="0" marB="0" anchor="ctr"/>
                </a:tc>
                <a:tc>
                  <a:txBody>
                    <a:bodyPr/>
                    <a:lstStyle/>
                    <a:p>
                      <a:pPr marL="0" algn="ctr" defTabSz="967740" rtl="0" eaLnBrk="1" latinLnBrk="0" hangingPunct="1">
                        <a:spcAft>
                          <a:spcPts val="0"/>
                        </a:spcAft>
                      </a:pPr>
                      <a:endParaRPr lang="zh-CN" sz="1800" kern="100" dirty="0">
                        <a:solidFill>
                          <a:schemeClr val="dk1"/>
                        </a:solidFill>
                        <a:effectLst/>
                        <a:latin typeface="+mn-lt"/>
                        <a:ea typeface="+mn-ea"/>
                        <a:cs typeface="+mn-cs"/>
                      </a:endParaRPr>
                    </a:p>
                  </a:txBody>
                  <a:tcPr marL="45711" marR="45711" marT="0" marB="0" anchor="ctr"/>
                </a:tc>
                <a:tc>
                  <a:txBody>
                    <a:bodyPr/>
                    <a:lstStyle/>
                    <a:p>
                      <a:pPr marL="0" algn="ctr" defTabSz="967740" rtl="0" eaLnBrk="1" latinLnBrk="0" hangingPunct="1">
                        <a:spcAft>
                          <a:spcPts val="0"/>
                        </a:spcAft>
                      </a:pPr>
                      <a:r>
                        <a:rPr lang="en-US" altLang="zh-CN" sz="1800" kern="100" dirty="0" smtClean="0">
                          <a:solidFill>
                            <a:schemeClr val="dk1"/>
                          </a:solidFill>
                          <a:effectLst/>
                          <a:latin typeface="+mn-lt"/>
                          <a:ea typeface="+mn-ea"/>
                          <a:cs typeface="+mn-cs"/>
                        </a:rPr>
                        <a:t>R</a:t>
                      </a:r>
                      <a:endParaRPr lang="zh-CN" sz="1800" kern="100" dirty="0">
                        <a:solidFill>
                          <a:schemeClr val="dk1"/>
                        </a:solidFill>
                        <a:effectLst/>
                        <a:latin typeface="+mn-lt"/>
                        <a:ea typeface="+mn-ea"/>
                        <a:cs typeface="+mn-cs"/>
                      </a:endParaRPr>
                    </a:p>
                  </a:txBody>
                  <a:tcPr marL="45711" marR="45711" marT="0" marB="0" anchor="ctr"/>
                </a:tc>
                <a:tc>
                  <a:txBody>
                    <a:bodyPr/>
                    <a:lstStyle/>
                    <a:p>
                      <a:pPr marL="0" algn="ctr" defTabSz="967740" rtl="0" eaLnBrk="1" latinLnBrk="0" hangingPunct="1">
                        <a:spcAft>
                          <a:spcPts val="0"/>
                        </a:spcAft>
                      </a:pPr>
                      <a:r>
                        <a:rPr lang="en-US" altLang="zh-CN" sz="1800" kern="100" dirty="0" smtClean="0">
                          <a:solidFill>
                            <a:schemeClr val="dk1"/>
                          </a:solidFill>
                          <a:effectLst/>
                          <a:latin typeface="+mn-lt"/>
                          <a:ea typeface="+mn-ea"/>
                          <a:cs typeface="+mn-cs"/>
                        </a:rPr>
                        <a:t>F</a:t>
                      </a:r>
                      <a:endParaRPr lang="zh-CN" sz="1800" kern="100" dirty="0">
                        <a:solidFill>
                          <a:schemeClr val="dk1"/>
                        </a:solidFill>
                        <a:effectLst/>
                        <a:latin typeface="+mn-lt"/>
                        <a:ea typeface="+mn-ea"/>
                        <a:cs typeface="+mn-cs"/>
                      </a:endParaRPr>
                    </a:p>
                  </a:txBody>
                  <a:tcPr marL="45711" marR="45711" marT="0" marB="0" anchor="ctr"/>
                </a:tc>
                <a:tc>
                  <a:txBody>
                    <a:bodyPr/>
                    <a:lstStyle/>
                    <a:p>
                      <a:pPr marL="0" algn="ctr" defTabSz="967740" rtl="0" eaLnBrk="1" latinLnBrk="0" hangingPunct="1">
                        <a:spcAft>
                          <a:spcPts val="0"/>
                        </a:spcAft>
                      </a:pPr>
                      <a:r>
                        <a:rPr lang="en-US" altLang="zh-CN" sz="1800" kern="100" dirty="0" smtClean="0">
                          <a:solidFill>
                            <a:schemeClr val="dk1"/>
                          </a:solidFill>
                          <a:effectLst/>
                          <a:latin typeface="+mn-lt"/>
                          <a:ea typeface="+mn-ea"/>
                          <a:cs typeface="+mn-cs"/>
                        </a:rPr>
                        <a:t>M</a:t>
                      </a:r>
                      <a:endParaRPr lang="zh-CN" sz="1800" kern="100" dirty="0">
                        <a:solidFill>
                          <a:schemeClr val="dk1"/>
                        </a:solidFill>
                        <a:effectLst/>
                        <a:latin typeface="+mn-lt"/>
                        <a:ea typeface="+mn-ea"/>
                        <a:cs typeface="+mn-cs"/>
                      </a:endParaRPr>
                    </a:p>
                  </a:txBody>
                  <a:tcPr marL="45711" marR="45711" marT="0" marB="0" anchor="ctr"/>
                </a:tc>
                <a:extLst>
                  <a:ext uri="{0D108BD9-81ED-4DB2-BD59-A6C34878D82A}">
                    <a16:rowId xmlns:a16="http://schemas.microsoft.com/office/drawing/2014/main" val="10001"/>
                  </a:ext>
                </a:extLst>
              </a:tr>
              <a:tr h="432065">
                <a:tc>
                  <a:txBody>
                    <a:bodyPr/>
                    <a:lstStyle/>
                    <a:p>
                      <a:pPr algn="ctr">
                        <a:spcAft>
                          <a:spcPts val="0"/>
                        </a:spcAft>
                      </a:pPr>
                      <a:r>
                        <a:rPr lang="zh-CN" altLang="en-US" sz="1800" b="1" kern="100" dirty="0" smtClean="0">
                          <a:solidFill>
                            <a:schemeClr val="bg1"/>
                          </a:solidFill>
                          <a:effectLst/>
                          <a:latin typeface="+mn-lt"/>
                          <a:ea typeface="+mn-ea"/>
                          <a:cs typeface="+mn-cs"/>
                        </a:rPr>
                        <a:t>第</a:t>
                      </a:r>
                      <a:r>
                        <a:rPr lang="en-US" altLang="zh-CN" sz="1800" b="1" kern="100" dirty="0" smtClean="0">
                          <a:solidFill>
                            <a:schemeClr val="bg1"/>
                          </a:solidFill>
                          <a:effectLst/>
                          <a:latin typeface="+mn-lt"/>
                          <a:ea typeface="+mn-ea"/>
                          <a:cs typeface="+mn-cs"/>
                        </a:rPr>
                        <a:t>1</a:t>
                      </a:r>
                      <a:r>
                        <a:rPr lang="zh-CN" altLang="en-US" sz="1800" b="1" kern="100" dirty="0" smtClean="0">
                          <a:solidFill>
                            <a:schemeClr val="bg1"/>
                          </a:solidFill>
                          <a:effectLst/>
                          <a:latin typeface="+mn-lt"/>
                          <a:ea typeface="+mn-ea"/>
                          <a:cs typeface="+mn-cs"/>
                        </a:rPr>
                        <a:t>类</a:t>
                      </a:r>
                      <a:endParaRPr lang="zh-CN" sz="1800" b="1" kern="100" dirty="0">
                        <a:solidFill>
                          <a:schemeClr val="bg1"/>
                        </a:solidFill>
                        <a:effectLst/>
                        <a:latin typeface="+mn-lt"/>
                        <a:ea typeface="+mn-ea"/>
                        <a:cs typeface="+mn-cs"/>
                      </a:endParaRPr>
                    </a:p>
                  </a:txBody>
                  <a:tcPr marL="45711" marR="45711" marT="0" marB="0" anchor="ctr">
                    <a:solidFill>
                      <a:schemeClr val="tx2">
                        <a:lumMod val="60000"/>
                        <a:lumOff val="40000"/>
                      </a:schemeClr>
                    </a:solidFill>
                  </a:tcPr>
                </a:tc>
                <a:tc>
                  <a:txBody>
                    <a:bodyPr/>
                    <a:lstStyle/>
                    <a:p>
                      <a:pPr marL="0" algn="ctr" defTabSz="967740" rtl="0" eaLnBrk="1" latinLnBrk="0" hangingPunct="1">
                        <a:spcAft>
                          <a:spcPts val="0"/>
                        </a:spcAft>
                      </a:pPr>
                      <a:endParaRPr lang="zh-CN" sz="1800" kern="100" dirty="0">
                        <a:solidFill>
                          <a:schemeClr val="dk1"/>
                        </a:solidFill>
                        <a:effectLst/>
                        <a:latin typeface="+mn-lt"/>
                        <a:ea typeface="+mn-ea"/>
                        <a:cs typeface="+mn-cs"/>
                      </a:endParaRPr>
                    </a:p>
                  </a:txBody>
                  <a:tcPr marL="45711" marR="45711" marT="0" marB="0" anchor="ctr"/>
                </a:tc>
                <a:tc>
                  <a:txBody>
                    <a:bodyPr/>
                    <a:lstStyle/>
                    <a:p>
                      <a:pPr marL="0" algn="ctr" defTabSz="967740" rtl="0" eaLnBrk="1" latinLnBrk="0" hangingPunct="1">
                        <a:spcAft>
                          <a:spcPts val="0"/>
                        </a:spcAft>
                      </a:pPr>
                      <a:r>
                        <a:rPr lang="en-US" altLang="zh-CN" sz="1800" kern="100" dirty="0" smtClean="0">
                          <a:solidFill>
                            <a:schemeClr val="dk1"/>
                          </a:solidFill>
                          <a:effectLst/>
                          <a:latin typeface="+mn-lt"/>
                          <a:ea typeface="+mn-ea"/>
                          <a:cs typeface="+mn-cs"/>
                        </a:rPr>
                        <a:t>R</a:t>
                      </a:r>
                      <a:endParaRPr lang="zh-CN" sz="1800" kern="100" dirty="0">
                        <a:solidFill>
                          <a:schemeClr val="dk1"/>
                        </a:solidFill>
                        <a:effectLst/>
                        <a:latin typeface="+mn-lt"/>
                        <a:ea typeface="+mn-ea"/>
                        <a:cs typeface="+mn-cs"/>
                      </a:endParaRPr>
                    </a:p>
                  </a:txBody>
                  <a:tcPr marL="45711" marR="45711" marT="0" marB="0" anchor="ctr"/>
                </a:tc>
                <a:tc>
                  <a:txBody>
                    <a:bodyPr/>
                    <a:lstStyle/>
                    <a:p>
                      <a:pPr marL="0" algn="ctr" defTabSz="967740" rtl="0" eaLnBrk="1" latinLnBrk="0" hangingPunct="1">
                        <a:spcAft>
                          <a:spcPts val="0"/>
                        </a:spcAft>
                      </a:pPr>
                      <a:endParaRPr lang="zh-CN" sz="1800" kern="100" dirty="0">
                        <a:solidFill>
                          <a:schemeClr val="dk1"/>
                        </a:solidFill>
                        <a:effectLst/>
                        <a:latin typeface="+mn-lt"/>
                        <a:ea typeface="+mn-ea"/>
                        <a:cs typeface="+mn-cs"/>
                      </a:endParaRPr>
                    </a:p>
                  </a:txBody>
                  <a:tcPr marL="45711" marR="45711" marT="0" marB="0" anchor="ctr"/>
                </a:tc>
                <a:tc>
                  <a:txBody>
                    <a:bodyPr/>
                    <a:lstStyle/>
                    <a:p>
                      <a:pPr marL="0" algn="ctr" defTabSz="967740" rtl="0" eaLnBrk="1" latinLnBrk="0" hangingPunct="1">
                        <a:spcAft>
                          <a:spcPts val="0"/>
                        </a:spcAft>
                      </a:pPr>
                      <a:endParaRPr lang="zh-CN" sz="1800" kern="100" dirty="0">
                        <a:solidFill>
                          <a:schemeClr val="dk1"/>
                        </a:solidFill>
                        <a:effectLst/>
                        <a:latin typeface="+mn-lt"/>
                        <a:ea typeface="+mn-ea"/>
                        <a:cs typeface="+mn-cs"/>
                      </a:endParaRPr>
                    </a:p>
                  </a:txBody>
                  <a:tcPr marL="45711" marR="45711" marT="0" marB="0" anchor="ctr"/>
                </a:tc>
                <a:tc>
                  <a:txBody>
                    <a:bodyPr/>
                    <a:lstStyle/>
                    <a:p>
                      <a:pPr marL="0" algn="ctr" defTabSz="967740" rtl="0" eaLnBrk="1" latinLnBrk="0" hangingPunct="1">
                        <a:spcAft>
                          <a:spcPts val="0"/>
                        </a:spcAft>
                      </a:pPr>
                      <a:endParaRPr lang="zh-CN" sz="1800" kern="100" dirty="0">
                        <a:solidFill>
                          <a:schemeClr val="dk1"/>
                        </a:solidFill>
                        <a:effectLst/>
                        <a:latin typeface="+mn-lt"/>
                        <a:ea typeface="+mn-ea"/>
                        <a:cs typeface="+mn-cs"/>
                      </a:endParaRPr>
                    </a:p>
                  </a:txBody>
                  <a:tcPr marL="45711" marR="45711" marT="0" marB="0" anchor="ctr"/>
                </a:tc>
                <a:tc>
                  <a:txBody>
                    <a:bodyPr/>
                    <a:lstStyle/>
                    <a:p>
                      <a:pPr marL="0" algn="ctr" defTabSz="967740" rtl="0" eaLnBrk="1" latinLnBrk="0" hangingPunct="1">
                        <a:spcAft>
                          <a:spcPts val="0"/>
                        </a:spcAft>
                      </a:pPr>
                      <a:endParaRPr lang="zh-CN" sz="1800" kern="100" dirty="0">
                        <a:solidFill>
                          <a:schemeClr val="dk1"/>
                        </a:solidFill>
                        <a:effectLst/>
                        <a:latin typeface="+mn-lt"/>
                        <a:ea typeface="+mn-ea"/>
                        <a:cs typeface="+mn-cs"/>
                      </a:endParaRPr>
                    </a:p>
                  </a:txBody>
                  <a:tcPr marL="45711" marR="45711" marT="0" marB="0" anchor="ctr"/>
                </a:tc>
                <a:extLst>
                  <a:ext uri="{0D108BD9-81ED-4DB2-BD59-A6C34878D82A}">
                    <a16:rowId xmlns:a16="http://schemas.microsoft.com/office/drawing/2014/main" val="10002"/>
                  </a:ext>
                </a:extLst>
              </a:tr>
              <a:tr h="432065">
                <a:tc>
                  <a:txBody>
                    <a:bodyPr/>
                    <a:lstStyle/>
                    <a:p>
                      <a:pPr algn="ctr">
                        <a:spcAft>
                          <a:spcPts val="0"/>
                        </a:spcAft>
                      </a:pPr>
                      <a:r>
                        <a:rPr lang="zh-CN" altLang="en-US" sz="1800" b="1" kern="100" dirty="0" smtClean="0">
                          <a:solidFill>
                            <a:schemeClr val="bg1"/>
                          </a:solidFill>
                          <a:effectLst/>
                          <a:latin typeface="+mn-lt"/>
                          <a:ea typeface="+mn-ea"/>
                          <a:cs typeface="+mn-cs"/>
                        </a:rPr>
                        <a:t>第</a:t>
                      </a:r>
                      <a:r>
                        <a:rPr lang="en-US" altLang="zh-CN" sz="1800" b="1" kern="100" dirty="0" smtClean="0">
                          <a:solidFill>
                            <a:schemeClr val="bg1"/>
                          </a:solidFill>
                          <a:effectLst/>
                          <a:latin typeface="+mn-lt"/>
                          <a:ea typeface="+mn-ea"/>
                          <a:cs typeface="+mn-cs"/>
                        </a:rPr>
                        <a:t>2</a:t>
                      </a:r>
                      <a:r>
                        <a:rPr lang="zh-CN" altLang="en-US" sz="1800" b="1" kern="100" dirty="0" smtClean="0">
                          <a:solidFill>
                            <a:schemeClr val="bg1"/>
                          </a:solidFill>
                          <a:effectLst/>
                          <a:latin typeface="+mn-lt"/>
                          <a:ea typeface="+mn-ea"/>
                          <a:cs typeface="+mn-cs"/>
                        </a:rPr>
                        <a:t>类</a:t>
                      </a:r>
                      <a:endParaRPr lang="zh-CN" sz="1800" b="1" kern="100" dirty="0">
                        <a:solidFill>
                          <a:schemeClr val="bg1"/>
                        </a:solidFill>
                        <a:effectLst/>
                        <a:latin typeface="+mn-lt"/>
                        <a:ea typeface="+mn-ea"/>
                        <a:cs typeface="+mn-cs"/>
                      </a:endParaRPr>
                    </a:p>
                  </a:txBody>
                  <a:tcPr marL="45711" marR="45711" marT="0" marB="0" anchor="ctr">
                    <a:solidFill>
                      <a:schemeClr val="tx2">
                        <a:lumMod val="60000"/>
                        <a:lumOff val="40000"/>
                      </a:schemeClr>
                    </a:solidFill>
                  </a:tcPr>
                </a:tc>
                <a:tc>
                  <a:txBody>
                    <a:bodyPr/>
                    <a:lstStyle/>
                    <a:p>
                      <a:pPr marL="0" algn="ctr" defTabSz="967740" rtl="0" eaLnBrk="1" latinLnBrk="0" hangingPunct="1">
                        <a:spcAft>
                          <a:spcPts val="0"/>
                        </a:spcAft>
                      </a:pPr>
                      <a:r>
                        <a:rPr lang="en-US" altLang="zh-CN" sz="1800" kern="100" dirty="0" smtClean="0">
                          <a:solidFill>
                            <a:schemeClr val="dk1"/>
                          </a:solidFill>
                          <a:effectLst/>
                          <a:latin typeface="+mn-lt"/>
                          <a:ea typeface="+mn-ea"/>
                          <a:cs typeface="+mn-cs"/>
                        </a:rPr>
                        <a:t>R</a:t>
                      </a:r>
                      <a:endParaRPr lang="zh-CN" sz="1800" kern="100" dirty="0">
                        <a:solidFill>
                          <a:schemeClr val="dk1"/>
                        </a:solidFill>
                        <a:effectLst/>
                        <a:latin typeface="+mn-lt"/>
                        <a:ea typeface="+mn-ea"/>
                        <a:cs typeface="+mn-cs"/>
                      </a:endParaRPr>
                    </a:p>
                  </a:txBody>
                  <a:tcPr marL="45711" marR="45711" marT="0" marB="0" anchor="ctr"/>
                </a:tc>
                <a:tc>
                  <a:txBody>
                    <a:bodyPr/>
                    <a:lstStyle/>
                    <a:p>
                      <a:pPr marL="0" algn="ctr" defTabSz="967740" rtl="0" eaLnBrk="1" latinLnBrk="0" hangingPunct="1">
                        <a:spcAft>
                          <a:spcPts val="0"/>
                        </a:spcAft>
                      </a:pPr>
                      <a:r>
                        <a:rPr lang="en-US" altLang="zh-CN" sz="1800" kern="100" dirty="0" smtClean="0">
                          <a:solidFill>
                            <a:schemeClr val="dk1"/>
                          </a:solidFill>
                          <a:effectLst/>
                          <a:latin typeface="+mn-lt"/>
                          <a:ea typeface="+mn-ea"/>
                          <a:cs typeface="+mn-cs"/>
                        </a:rPr>
                        <a:t>F</a:t>
                      </a:r>
                      <a:endParaRPr lang="zh-CN" sz="1800" kern="100" dirty="0">
                        <a:solidFill>
                          <a:schemeClr val="dk1"/>
                        </a:solidFill>
                        <a:effectLst/>
                        <a:latin typeface="+mn-lt"/>
                        <a:ea typeface="+mn-ea"/>
                        <a:cs typeface="+mn-cs"/>
                      </a:endParaRPr>
                    </a:p>
                  </a:txBody>
                  <a:tcPr marL="45711" marR="45711" marT="0" marB="0" anchor="ctr"/>
                </a:tc>
                <a:tc>
                  <a:txBody>
                    <a:bodyPr/>
                    <a:lstStyle/>
                    <a:p>
                      <a:pPr marL="0" algn="ctr" defTabSz="967740" rtl="0" eaLnBrk="1" latinLnBrk="0" hangingPunct="1">
                        <a:spcAft>
                          <a:spcPts val="0"/>
                        </a:spcAft>
                      </a:pPr>
                      <a:r>
                        <a:rPr lang="en-US" altLang="zh-CN" sz="1800" kern="100" dirty="0" smtClean="0">
                          <a:solidFill>
                            <a:schemeClr val="dk1"/>
                          </a:solidFill>
                          <a:effectLst/>
                          <a:latin typeface="+mn-lt"/>
                          <a:ea typeface="+mn-ea"/>
                          <a:cs typeface="+mn-cs"/>
                        </a:rPr>
                        <a:t>M</a:t>
                      </a:r>
                      <a:endParaRPr lang="zh-CN" sz="1800" kern="100" dirty="0">
                        <a:solidFill>
                          <a:schemeClr val="dk1"/>
                        </a:solidFill>
                        <a:effectLst/>
                        <a:latin typeface="+mn-lt"/>
                        <a:ea typeface="+mn-ea"/>
                        <a:cs typeface="+mn-cs"/>
                      </a:endParaRPr>
                    </a:p>
                  </a:txBody>
                  <a:tcPr marL="45711" marR="45711" marT="0" marB="0" anchor="ctr"/>
                </a:tc>
                <a:tc>
                  <a:txBody>
                    <a:bodyPr/>
                    <a:lstStyle/>
                    <a:p>
                      <a:pPr marL="0" algn="ctr" defTabSz="967740" rtl="0" eaLnBrk="1" latinLnBrk="0" hangingPunct="1">
                        <a:spcAft>
                          <a:spcPts val="0"/>
                        </a:spcAft>
                      </a:pPr>
                      <a:endParaRPr lang="zh-CN" sz="1800" kern="100" dirty="0">
                        <a:solidFill>
                          <a:schemeClr val="dk1"/>
                        </a:solidFill>
                        <a:effectLst/>
                        <a:latin typeface="+mn-lt"/>
                        <a:ea typeface="+mn-ea"/>
                        <a:cs typeface="+mn-cs"/>
                      </a:endParaRPr>
                    </a:p>
                  </a:txBody>
                  <a:tcPr marL="45711" marR="45711" marT="0" marB="0" anchor="ctr"/>
                </a:tc>
                <a:tc>
                  <a:txBody>
                    <a:bodyPr/>
                    <a:lstStyle/>
                    <a:p>
                      <a:endParaRPr lang="zh-CN" altLang="en-US" dirty="0"/>
                    </a:p>
                  </a:txBody>
                  <a:tcPr marL="45711" marR="45711" marT="0" marB="0" anchor="ctr"/>
                </a:tc>
                <a:tc>
                  <a:txBody>
                    <a:bodyPr/>
                    <a:lstStyle/>
                    <a:p>
                      <a:endParaRPr lang="zh-CN" altLang="en-US" dirty="0"/>
                    </a:p>
                  </a:txBody>
                  <a:tcPr marL="45711" marR="45711"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988705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2">
            <a:extLst>
              <a:ext uri="{FF2B5EF4-FFF2-40B4-BE49-F238E27FC236}">
                <a16:creationId xmlns:a16="http://schemas.microsoft.com/office/drawing/2014/main" id="{0398EB19-A2E8-4B43-AD9C-D9F7A7501217}"/>
              </a:ext>
            </a:extLst>
          </p:cNvPr>
          <p:cNvSpPr>
            <a:spLocks noGrp="1" noChangeArrowheads="1"/>
          </p:cNvSpPr>
          <p:nvPr>
            <p:ph type="title"/>
          </p:nvPr>
        </p:nvSpPr>
        <p:spPr>
          <a:xfrm>
            <a:off x="255588" y="358775"/>
            <a:ext cx="10972800" cy="528638"/>
          </a:xfrm>
        </p:spPr>
        <p:txBody>
          <a:bodyPr/>
          <a:lstStyle/>
          <a:p>
            <a:r>
              <a:rPr lang="zh-CN" altLang="en-US" dirty="0"/>
              <a:t>各类会员数量及消费额贡献比例</a:t>
            </a:r>
            <a:endParaRPr lang="zh-CN" altLang="en-US" dirty="0"/>
          </a:p>
        </p:txBody>
      </p:sp>
      <p:sp>
        <p:nvSpPr>
          <p:cNvPr id="32770" name="内容占位符 3">
            <a:extLst>
              <a:ext uri="{FF2B5EF4-FFF2-40B4-BE49-F238E27FC236}">
                <a16:creationId xmlns:a16="http://schemas.microsoft.com/office/drawing/2014/main" id="{0C5B42ED-8F3E-42BD-95B3-BA6A57CC1E06}"/>
              </a:ext>
            </a:extLst>
          </p:cNvPr>
          <p:cNvSpPr>
            <a:spLocks noGrp="1" noChangeArrowheads="1"/>
          </p:cNvSpPr>
          <p:nvPr>
            <p:ph idx="10"/>
          </p:nvPr>
        </p:nvSpPr>
        <p:spPr>
          <a:xfrm>
            <a:off x="423863" y="1138238"/>
            <a:ext cx="11107737" cy="427037"/>
          </a:xfrm>
        </p:spPr>
        <p:txBody>
          <a:bodyPr/>
          <a:lstStyle/>
          <a:p>
            <a:pPr>
              <a:lnSpc>
                <a:spcPct val="150000"/>
              </a:lnSpc>
            </a:pPr>
            <a:r>
              <a:rPr lang="zh-CN" altLang="en-US" dirty="0"/>
              <a:t>统计各类会员的数量，以及他们的总消费金额，得到下</a:t>
            </a:r>
            <a:r>
              <a:rPr lang="zh-CN" altLang="en-US" dirty="0" smtClean="0"/>
              <a:t>图，其中第</a:t>
            </a:r>
            <a:r>
              <a:rPr lang="en-US" altLang="zh-CN" dirty="0" smtClean="0"/>
              <a:t>2</a:t>
            </a:r>
            <a:r>
              <a:rPr lang="zh-CN" altLang="en-US" dirty="0" smtClean="0"/>
              <a:t>类会员数量最低，仅为</a:t>
            </a:r>
            <a:r>
              <a:rPr lang="en-US" altLang="zh-CN" dirty="0" smtClean="0"/>
              <a:t>2%</a:t>
            </a:r>
            <a:r>
              <a:rPr lang="zh-CN" altLang="en-US" dirty="0" smtClean="0"/>
              <a:t>，但却贡献了</a:t>
            </a:r>
            <a:r>
              <a:rPr lang="en-US" altLang="zh-CN" dirty="0" smtClean="0"/>
              <a:t>29.6%</a:t>
            </a:r>
            <a:r>
              <a:rPr lang="zh-CN" altLang="en-US" dirty="0" smtClean="0"/>
              <a:t>的消费额，是价值最高的会员。</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549" y="1908757"/>
            <a:ext cx="5827182" cy="4370387"/>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6216" y="1908757"/>
            <a:ext cx="5852172" cy="4389129"/>
          </a:xfrm>
          <a:prstGeom prst="rect">
            <a:avLst/>
          </a:prstGeom>
        </p:spPr>
      </p:pic>
    </p:spTree>
    <p:extLst>
      <p:ext uri="{BB962C8B-B14F-4D97-AF65-F5344CB8AC3E}">
        <p14:creationId xmlns:p14="http://schemas.microsoft.com/office/powerpoint/2010/main" val="3486712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1">
            <a:extLst>
              <a:ext uri="{FF2B5EF4-FFF2-40B4-BE49-F238E27FC236}">
                <a16:creationId xmlns:a16="http://schemas.microsoft.com/office/drawing/2014/main" id="{CE84987E-B6D6-4D6C-B236-C976AB547284}"/>
              </a:ext>
            </a:extLst>
          </p:cNvPr>
          <p:cNvSpPr>
            <a:spLocks noGrp="1"/>
          </p:cNvSpPr>
          <p:nvPr>
            <p:ph idx="1"/>
          </p:nvPr>
        </p:nvSpPr>
        <p:spPr>
          <a:xfrm>
            <a:off x="423863" y="1741488"/>
            <a:ext cx="11342687" cy="4370387"/>
          </a:xfrm>
        </p:spPr>
        <p:txBody>
          <a:bodyPr/>
          <a:lstStyle/>
          <a:p>
            <a:pPr marL="361950" indent="-361950"/>
            <a:r>
              <a:rPr lang="zh-CN" altLang="zh-CN" dirty="0"/>
              <a:t>从营销角度看</a:t>
            </a:r>
            <a:r>
              <a:rPr lang="zh-CN" altLang="zh-CN" dirty="0" smtClean="0"/>
              <a:t>，</a:t>
            </a:r>
            <a:r>
              <a:rPr lang="zh-CN" altLang="en-US" dirty="0" smtClean="0"/>
              <a:t>第</a:t>
            </a:r>
            <a:r>
              <a:rPr lang="en-US" altLang="zh-CN" dirty="0" smtClean="0"/>
              <a:t>0</a:t>
            </a:r>
            <a:r>
              <a:rPr lang="zh-CN" altLang="en-US" dirty="0" smtClean="0"/>
              <a:t>类</a:t>
            </a:r>
            <a:r>
              <a:rPr lang="zh-CN" altLang="zh-CN" dirty="0" smtClean="0"/>
              <a:t>会员</a:t>
            </a:r>
            <a:r>
              <a:rPr lang="zh-CN" altLang="zh-CN" dirty="0"/>
              <a:t>是低价值的，消费额低往往能说明他们的购物行为更为理性，因此针对其制定的营销活动应该选择受众面比较广的商品，比如日用百货，促销服装等</a:t>
            </a:r>
            <a:r>
              <a:rPr lang="zh-CN" altLang="zh-CN" dirty="0" smtClean="0"/>
              <a:t>。</a:t>
            </a:r>
            <a:endParaRPr lang="en-US" altLang="zh-CN" dirty="0" smtClean="0"/>
          </a:p>
          <a:p>
            <a:pPr marL="361950" indent="-361950"/>
            <a:r>
              <a:rPr lang="zh-CN" altLang="en-US" dirty="0" smtClean="0"/>
              <a:t>第</a:t>
            </a:r>
            <a:r>
              <a:rPr lang="en-US" altLang="zh-CN" dirty="0" smtClean="0"/>
              <a:t>1</a:t>
            </a:r>
            <a:r>
              <a:rPr lang="zh-CN" altLang="en-US" dirty="0" smtClean="0"/>
              <a:t>类会员是数量最多带来的营业额也最多的群体</a:t>
            </a:r>
            <a:r>
              <a:rPr lang="zh-CN" altLang="zh-CN" dirty="0" smtClean="0"/>
              <a:t>，</a:t>
            </a:r>
            <a:r>
              <a:rPr lang="zh-CN" altLang="zh-CN" dirty="0"/>
              <a:t>针对其制定的营销方案，应该充分考虑商品的关联性，可推荐他们曾购买的商品的周边商品，以及一些实用性较强的日用百货，或者发放一些生活必需品的中低门槛的满减优惠券</a:t>
            </a:r>
            <a:r>
              <a:rPr lang="zh-CN" altLang="zh-CN" dirty="0" smtClean="0"/>
              <a:t>。</a:t>
            </a:r>
            <a:endParaRPr lang="en-US" altLang="zh-CN" dirty="0" smtClean="0"/>
          </a:p>
          <a:p>
            <a:pPr marL="361950" indent="-361950"/>
            <a:r>
              <a:rPr lang="zh-CN" altLang="en-US" dirty="0" smtClean="0"/>
              <a:t>第</a:t>
            </a:r>
            <a:r>
              <a:rPr lang="en-US" altLang="zh-CN" dirty="0" smtClean="0"/>
              <a:t>2</a:t>
            </a:r>
            <a:r>
              <a:rPr lang="zh-CN" altLang="zh-CN" dirty="0" smtClean="0"/>
              <a:t>类</a:t>
            </a:r>
            <a:r>
              <a:rPr lang="zh-CN" altLang="zh-CN" dirty="0"/>
              <a:t>会员的价值是最高的，针对其制定的营销方案应该考虑提高其忠诚度，让其成为忠诚客户，向其推荐的商品应该选择高端系列产品，突出产品的品牌、档次，向其发放的优惠券的满减门槛应足够高，甚至向其推销的工作人员的服务意识、个人形象要有严格的要求。</a:t>
            </a:r>
          </a:p>
          <a:p>
            <a:pPr marL="361950" indent="-361950"/>
            <a:endParaRPr kumimoji="1" lang="zh-CN" altLang="en-US" noProof="1">
              <a:cs typeface="宋体" charset="0"/>
            </a:endParaRPr>
          </a:p>
        </p:txBody>
      </p:sp>
      <p:sp>
        <p:nvSpPr>
          <p:cNvPr id="2" name="标题 2">
            <a:extLst>
              <a:ext uri="{FF2B5EF4-FFF2-40B4-BE49-F238E27FC236}">
                <a16:creationId xmlns:a16="http://schemas.microsoft.com/office/drawing/2014/main" id="{08035431-0ADE-4E2D-83A5-798C32F79942}"/>
              </a:ext>
            </a:extLst>
          </p:cNvPr>
          <p:cNvSpPr>
            <a:spLocks noGrp="1" noChangeArrowheads="1"/>
          </p:cNvSpPr>
          <p:nvPr>
            <p:ph type="title"/>
          </p:nvPr>
        </p:nvSpPr>
        <p:spPr>
          <a:xfrm>
            <a:off x="255588" y="358775"/>
            <a:ext cx="10972800" cy="528638"/>
          </a:xfrm>
        </p:spPr>
        <p:txBody>
          <a:bodyPr/>
          <a:lstStyle/>
          <a:p>
            <a:r>
              <a:rPr lang="zh-CN" altLang="en-US"/>
              <a:t>模型应用</a:t>
            </a:r>
          </a:p>
        </p:txBody>
      </p:sp>
      <p:sp>
        <p:nvSpPr>
          <p:cNvPr id="35843" name="内容占位符 3">
            <a:extLst>
              <a:ext uri="{FF2B5EF4-FFF2-40B4-BE49-F238E27FC236}">
                <a16:creationId xmlns:a16="http://schemas.microsoft.com/office/drawing/2014/main" id="{6FDB8C9F-AAA2-48B0-A27C-5E339108A00C}"/>
              </a:ext>
            </a:extLst>
          </p:cNvPr>
          <p:cNvSpPr>
            <a:spLocks noGrp="1" noChangeArrowheads="1"/>
          </p:cNvSpPr>
          <p:nvPr>
            <p:ph idx="10"/>
          </p:nvPr>
        </p:nvSpPr>
        <p:spPr>
          <a:xfrm>
            <a:off x="423863" y="1138238"/>
            <a:ext cx="11274425" cy="427037"/>
          </a:xfrm>
        </p:spPr>
        <p:txBody>
          <a:bodyPr/>
          <a:lstStyle/>
          <a:p>
            <a:r>
              <a:rPr sz="1800" dirty="0" smtClean="0"/>
              <a:t>根据对各个</a:t>
            </a:r>
            <a:r>
              <a:rPr lang="zh-CN" altLang="en-US" sz="1800" dirty="0" smtClean="0"/>
              <a:t>类别的会员</a:t>
            </a:r>
            <a:r>
              <a:rPr sz="1800" dirty="0" smtClean="0"/>
              <a:t>进行特征分析</a:t>
            </a:r>
            <a:r>
              <a:rPr sz="1800" dirty="0"/>
              <a:t>，采取下面的一些营销手段和策略，</a:t>
            </a:r>
            <a:r>
              <a:rPr sz="1800" dirty="0" smtClean="0"/>
              <a:t>为</a:t>
            </a:r>
            <a:r>
              <a:rPr lang="zh-CN" altLang="en-US" sz="1800" dirty="0" smtClean="0"/>
              <a:t>百货商场</a:t>
            </a:r>
            <a:r>
              <a:rPr sz="1800" dirty="0" smtClean="0"/>
              <a:t>的价值客户群管理提供参考</a:t>
            </a:r>
            <a:r>
              <a:rPr sz="1800" dirty="0"/>
              <a:t>。</a:t>
            </a:r>
          </a:p>
        </p:txBody>
      </p:sp>
    </p:spTree>
    <p:extLst>
      <p:ext uri="{BB962C8B-B14F-4D97-AF65-F5344CB8AC3E}">
        <p14:creationId xmlns:p14="http://schemas.microsoft.com/office/powerpoint/2010/main" val="952465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1">
            <a:extLst>
              <a:ext uri="{FF2B5EF4-FFF2-40B4-BE49-F238E27FC236}">
                <a16:creationId xmlns:a16="http://schemas.microsoft.com/office/drawing/2014/main" id="{586A7127-8AB1-4A74-9EBA-0FE50C6C119C}"/>
              </a:ext>
            </a:extLst>
          </p:cNvPr>
          <p:cNvSpPr>
            <a:spLocks noGrp="1" noChangeArrowheads="1"/>
          </p:cNvSpPr>
          <p:nvPr>
            <p:ph type="title"/>
          </p:nvPr>
        </p:nvSpPr>
        <p:spPr>
          <a:xfrm>
            <a:off x="255588" y="358775"/>
            <a:ext cx="10972800" cy="528638"/>
          </a:xfrm>
        </p:spPr>
        <p:txBody>
          <a:bodyPr/>
          <a:lstStyle/>
          <a:p>
            <a:r>
              <a:rPr lang="zh-CN" altLang="en-US" dirty="0" smtClean="0"/>
              <a:t>分析</a:t>
            </a:r>
            <a:r>
              <a:rPr lang="zh-CN" altLang="en-US" dirty="0"/>
              <a:t>百货商场</a:t>
            </a:r>
            <a:r>
              <a:rPr lang="zh-CN" altLang="en-US" dirty="0" smtClean="0"/>
              <a:t>现状</a:t>
            </a:r>
            <a:endParaRPr lang="zh-CN" altLang="en-US" dirty="0"/>
          </a:p>
        </p:txBody>
      </p:sp>
      <p:sp>
        <p:nvSpPr>
          <p:cNvPr id="9218" name="内容占位符 3">
            <a:extLst>
              <a:ext uri="{FF2B5EF4-FFF2-40B4-BE49-F238E27FC236}">
                <a16:creationId xmlns:a16="http://schemas.microsoft.com/office/drawing/2014/main" id="{9E356460-102A-4941-9370-46DD7CE90B2A}"/>
              </a:ext>
            </a:extLst>
          </p:cNvPr>
          <p:cNvSpPr>
            <a:spLocks noGrp="1" noChangeArrowheads="1"/>
          </p:cNvSpPr>
          <p:nvPr>
            <p:ph idx="10"/>
          </p:nvPr>
        </p:nvSpPr>
        <p:spPr>
          <a:xfrm>
            <a:off x="423863" y="1138238"/>
            <a:ext cx="11107737" cy="427037"/>
          </a:xfrm>
        </p:spPr>
        <p:txBody>
          <a:bodyPr/>
          <a:lstStyle/>
          <a:p>
            <a:r>
              <a:rPr lang="en-US" altLang="zh-CN" b="1" dirty="0"/>
              <a:t>1. </a:t>
            </a:r>
            <a:r>
              <a:rPr b="1" dirty="0" smtClean="0"/>
              <a:t>行业</a:t>
            </a:r>
            <a:r>
              <a:rPr lang="zh-CN" altLang="en-US" b="1" dirty="0" smtClean="0"/>
              <a:t>外</a:t>
            </a:r>
            <a:r>
              <a:rPr b="1" dirty="0" smtClean="0"/>
              <a:t>竞争</a:t>
            </a:r>
            <a:endParaRPr b="1" dirty="0"/>
          </a:p>
        </p:txBody>
      </p:sp>
      <p:sp>
        <p:nvSpPr>
          <p:cNvPr id="3" name="内容占位符 2">
            <a:extLst>
              <a:ext uri="{FF2B5EF4-FFF2-40B4-BE49-F238E27FC236}">
                <a16:creationId xmlns:a16="http://schemas.microsoft.com/office/drawing/2014/main" id="{F988F139-8F3F-4394-B02A-DBB9B34D2C95}"/>
              </a:ext>
            </a:extLst>
          </p:cNvPr>
          <p:cNvSpPr>
            <a:spLocks noGrp="1"/>
          </p:cNvSpPr>
          <p:nvPr>
            <p:ph idx="1"/>
          </p:nvPr>
        </p:nvSpPr>
        <p:spPr>
          <a:xfrm>
            <a:off x="423863" y="1817688"/>
            <a:ext cx="11107737" cy="4338637"/>
          </a:xfrm>
        </p:spPr>
        <p:txBody>
          <a:bodyPr/>
          <a:lstStyle/>
          <a:p>
            <a:r>
              <a:rPr lang="zh-CN" altLang="zh-CN" dirty="0"/>
              <a:t>互联网的发展，实体商业受到了巨大的冲击。网上购物成了很多人的首选，这使得对客流量十分依赖的百货商场主动或被动地研究新的营销方案。在这个互联网时代，</a:t>
            </a:r>
            <a:r>
              <a:rPr lang="zh-CN" altLang="zh-CN" dirty="0" smtClean="0"/>
              <a:t>要</a:t>
            </a:r>
            <a:r>
              <a:rPr lang="zh-CN" altLang="en-US" dirty="0" smtClean="0"/>
              <a:t>与</a:t>
            </a:r>
            <a:r>
              <a:rPr lang="zh-CN" altLang="zh-CN" dirty="0" smtClean="0"/>
              <a:t>电</a:t>
            </a:r>
            <a:r>
              <a:rPr lang="zh-CN" altLang="zh-CN" dirty="0"/>
              <a:t>商竞争的百货商场必须要向电商学习，应用大数据技术于营销活动之中。</a:t>
            </a:r>
          </a:p>
          <a:p>
            <a:pPr marL="0" indent="457200">
              <a:buFont typeface="Wingdings" panose="05000000000000000000" pitchFamily="2" charset="2"/>
              <a:buNone/>
              <a:defRPr/>
            </a:pPr>
            <a:endParaRPr kumimoji="1" lang="zh-CN" altLang="en-US" dirty="0"/>
          </a:p>
          <a:p>
            <a:pPr>
              <a:defRPr/>
            </a:pPr>
            <a:endParaRPr kumimoji="1" lang="zh-CN" altLang="en-US" dirty="0"/>
          </a:p>
        </p:txBody>
      </p:sp>
      <p:sp>
        <p:nvSpPr>
          <p:cNvPr id="2" name="AutoShape 2" descr="data:image/jpeg;base64,/9j/4AAQSkZJRgABAQAAAQABAAD/2wBDAAgGBgcGBQgHBwcJCQgKDBQNDAsLDBkSEw8UHRofHh0aHBwgJC4nICIsIxwcKDcpLDAxNDQ0Hyc5PTgyPC4zNDL/2wBDAQkJCQwLDBgNDRgyIRwhMjIyMjIyMjIyMjIyMjIyMjIyMjIyMjIyMjIyMjIyMjIyMjIyMjIyMjIyMjIyMjIyMjL/wAARCAGj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iiigAooooAKKKKACiiigAooooAKKKKACiiigAooooAKKKKACiijNABRRkUZHrQAUUZFFABRRRketABRRkUUAFFGRRkUAFFGaKACiikyPWgBaKM0ZFABRRkUZoAKKKMj1oAKKKKACijIooAKKKKACiiigAooooAKKKKACiiigAooooAKKKKACiiigAooooAKKKKACiiigAooooAKKKKACiiigAooooAKKKKACiiigAooooAKKKKACvPPGd14wXRtWzbadHpyo5Esc7rMEHQ8Hr7V6ETgE1434rl0HWY9RuYdD8Qf2nMp2OYZBHvAwOAcY49K6MNG89UNHVeFbzxjNp2kma2019OeKMtM0rGYxkDk9t2K5nWPEdxpWkXs2m+IdTjlN9JGtpeWgdlJwSu5ui9T9CBineFZvD+kPp050PxAupRoqO5hkMe8jDHBOMcntTxd6xrd9bwFb0fa9bM8YZGVYbaLg8++ent710KKU22tP69RlTwzrk+natpWljxVPNaTMGkJs8p5hOfL3v8ANzzz71nz6rdLd6i95qGulpLueKzW1vdqPIrqBHgqccNnOfwqfQdS1TTdQ0uRoZ5p57UxQrOjupkN1yfYhN3NS6d4b17XJtSmspUhi0/Up7i1DHHmXG9evsFH61raKk2xlWy1S7k1XS5LPUNc8tb22gulu70sBIzHdHgKM/d6/pW1a+KtbfxZrU1va7ZUVwYb2QxRwxoMR4yQNzMc/TvWOllfWHiWz0ia4a6vZdTtr26jWJv3cnLOQ2MFcMOc9qm1PTrovr162l64YZlmmke8ZVhDKGKEpjL4OMUSUG/kIh8L+INTfV7Kzt/EbK89w02oLcrGI1weQjkndnsBii51jWIdRea1v9SnuRdlo4PtR8t/37oE2+mFHeorbFzc+HIZmv5o5LuFHiutNSOFVPJCMB6+mMitSTQbu61eW8tLK/TS3uvs8coGJ45PMZ/NCkfcDsR9BTlyqV2hj9G1nXdI0uy8rWra5i/tFLW4geHMgZ3+YhieRnIB6cVWl1vxVN4nvmt7WSaSaznjgDSBdkRnKrJt9V6euOarT+HjY+J9J0y11C7vbm2uoYpYvsPloqB9+7cODjJOTzzWhr3h6O28X3gv7/Wb6NdLa4/dSEycyY8sf7OD0/Gp/d819NfL/hhEGh+MfEumQ6fYq9hNaK0aeYyuzsjSmPOSepwSPbFX/EkVxa63rkUura5aTC3e9sfLvP3MoAyVxt+XB4xnpWba2l2bu0spdIu4tQur+1mKLCfKt7aP7q7vUA811HinwPHDoWqX41vW5HSCRxE93uQ8Z24x09qmThGa6XAxtAjuLnVNAig1bXb26kiju75WvMQwoRkA5U5ye2elXvEfiK91nXH0hrLV7TSbaTE8lpbM0tyyn7oI4VffPNWPC3gaO58PaZfHW9bhkkt42Mcd3tQcZ2gY6e1ZmuiKb4hazHe2mu3cKRwmJNNLfISgzkA9/wDGpvCVR9bAazeO72y12DzNI1BNBdFiMk9o6vFJnAJOTuB49/64XiK61OHxLb/bNU+zwpqMczW0uqI22PdnOzauFx2yT9aWwW3h8b+H0srHX7ON5ZPNGpF9r4TjGT2/wq1q+i3+r/EzV0sSFKW0JYtO0QxgdwpzQowjLboBjG91KfxBfWmmao9w1zqBmtVt9SjWJgWB+ZfvngdARUvibXpR4p1K4j1jdZhUCRw3TcMqgMAolQ9QfWo9Ijmn8f6LCjyTtbXD+dh5HEeBg53IuOnvWl4oma58RX2oRyXsGnQReU7SwzRwiVTjC7HUkk8ZxitNFNadAMnRfELnXdKu31horJJd1ws10wyuO6tM+fyFX4vEOpx+ONRH9s2VvBdu5aMuHwsZ2KgOflZhS6JFfWWo6HrF9FfpZTIXdIY5pkJbKhX3SMR2PTvVi/0q/vvFV/rWn+H7c2Vq5szbyQKrTdS8y57g4IPcfjRJw5n6fqBj6TqML6LaXeqaj4zR5SFaaGXEBJbAwxrRudQ1NvF9zAniDULYR386/NLuijhiiDklD1OSOM4rK0mKzbQLOz1S78TqIiHa0jtSYVIbIxkfjWzHoura/wCINTFhb2q28WrvO89zzj92BsK91YHn6US5VJ38wKHhnVtVutVdpPF6WU+oRG5d5YInQBW2Kpy3ysRzgDpXtiAhAGOSBycda8bbwrqa+PI7L7J4dE32AyhRYnyMb8Z2/wB/39K9ijDiJBIQX2jcV6Z74rlxTi2nETH0UUVyiCiiigAooooAKKKKACiiigAooooAKKKKACiiigAooooAKKKKACiiigAooooAKKKKACiiigAooooAKKKQsB1IoAWimGZB/FTfPT3qeePcfKyWiovtC+ho+0J70c8e4crJaKjEyHvTwyt0INNNMLMWkpaKYhKMClooATA9KXGKKKAEwPSjAPWlooATaPQUYpaKAEwPSjA9OaWigBMUuKKKADFJgelLRQAmBRilooATAo2j0paKAExS4oooATFGKWigBMDOcUtFFABRRRQAUUUUAFFFFABRRRQAUUUUAFFFFABRRRQAUUUUAFFFFABRRRQAUUUUAFFFFABRRRQAUUdKhecDheTUykluNJvYlJAGScVE1wo+6M1AzMx5NJWMqrexoqfceZXbvj6Uzr1oorNtvctJIK5/xf4v03wXorajqTMcnZFCn35W9B/U9q6Cvnb9oq4lbxHo9sWPlJaM4X/aLkE/kopwjzSsKTsh8/7RWrNMxt9Cskiz8okldmx7kY/lUunfHjxPqt9FZ2Xh6xmuJDhUVn/x4FYnw/8AAGka34fGpakJZXlkZURXKhQDjt1NeiaF4T0bw40r6ba+XJKMM7MWbHpk9BXlY3O8Nh3KnGLclp5XOuhgqtRKTdkzG174v+M/DbR/2l4c05Fk+66SOyk+mQetYw/aJ1zPOi6fj/ef/GvQdT0uz1iwksr6BZoJByp7e4PY+9cjefCnw3LaSrbxTwTFTsk80tg9sg9RXPhOIKEopV42l5bfmaVsvqJ3pvQ7j4efFmx8bStYvCbHU0Uv5DPuWRR1Kn29P516Mtx/eH4ivjD4ezy2nxG0F4mKv9ujjJHozbSPyJr7Ir6GbcHoeclzbl1WVuhzS1SBIORUqT44b86qNVPclwa2LFFICCMg5pa1ICiiigAooooAKKKKACiiigAooooAKKKKACiiigAooooAKKKKACiiigAooooAKKKKACiiigAooooAKKKKACiiigAooooAKKKKACiiigAooooAKKKKACiiigAprMFGSaHcKMmqc8pCM5/hGQKyq1VTi2yox5h0s+eCwUfWovMT++v51gSSNK5dySTTa+MqcTtyfLT09f8AgHoxwlludD5if31/OjzE/vr+dc9RUf6zz/59r7/+AV9VXc6IOp4DAn606ubGQcg1tWEzTW+W5ZTjNelludLGVPZSjZ9DKrQcFe5ar57+POn3OqeO9FsrOJpZ5bPaijv87V9CV4Z8Xdd/4Rv4naFqRi81Esirp3Kl2Bx717l5qLdNXlZ2Oe0W0pbG14S0JvDfhy2015RLImWdgONxOSB7VestUiv9Xu9MginM9rt3kx/K2RkbT3qbSL63120t7nTpBNFcY2EevofQiuh1I3/g/RpdTs9JbWbgEeZDFJ5bImDkjgluccAfyr4zCYGtj683VXXV9n6foezWrww9NKL9Ec9rd1/YGnS317b3AjjAyqxkscnHA/GpYpFngSRQwWRQwBGDgj0qz4V8ZX3xBWeCTwxLYWKqf9Mkn3gOOgAKDJ+nSpdR0+XTZxHIQysMqw71eZ5S8HFShqu/6W/UnC4xVnaWj7Hgtn4TvPC3xT8Pxy5ktZdRhME4HDDeOD6EV9WV86ap4vtdb+JHhrS7DEkFrqkLPP8A333gYHsPXvX0XX1WGqVqmHhKurSseXUjCNRqGwUUUVsSOR2Q5H5VZSQOOOvpVSlBKnI61cJuJEo3LtFRxyBx71JXSmmroxasFFFFMAooooAKKKKACiiigAooooAKKKKACiiigAooooAKQnFLWH4wJXwrfMpIIUYIP+0KaV2Z1qns6cp9lc280ZrwP7RP/wA9pP8Avo0n2if/AJ7Sf99GtPZeZ87/AKxr/n3+P/APfc0ZrwL7RP8A89pP++jR9on/AOe0n/fRo9l5h/rGv+ff4/8AAPfc0ZrwL7RP/wA9pP8Avo0faJ/+e0n/AH0aPZeYf6xr/n3+P/APfc0ZrwL7RP8A89pP++jR9on/AOe0n/fRo9l5h/rGv+ff4/8AAPfc0tcp8PnZ/DhLsWPntyTnsK6us2rOx9Bhq3tqUalrXVwooopGwUUUUAFFFFABRRRQAUUUUAFFFFABSMwUZNLVWWTc2B0FROXKioq7Gu5dsmoLn/j2k/3TUtRXP/HtL/umuDEu9KXozoitUcre6laaf5f2qZYzJu2A9WwMnH4CsxvGegRRxNLqCx+bGJFVlbO09O1ZvjM3K6roBs4o5bj7Q+xJThW+XvWdHf8AiZtfk08aXpRaK2VxASNiLnAIOM/hXw+Gy+lUoxqSe6b+JLZ26pndOq1Jr9DsbbW9OvdOmv7W5Wa2iDb3UHjAyePpWOvj3SXQOkGoMpGQVtWINZ3hqSeHw14ikkSOO4S5uGZU5VW29B6iuWbXtUg0a1mi1XVVdtgK/Y1WIA9drd/aunD5TSnUnC17NJa+XkmZyrSSTPRNO8XabqWoR2MSXUc8gJQTQFAcDJ5Ndnpf+of/AHv6V5Jomp3kni/ToJL2/uI3SXP221ERHy/wnrXrel/6h/8Ae/pXRgcLDD5jCMFo4t/n5IU5uVN37l+vnL9ojP8AwlmlH/py/wDZ2r6Nrzj4t/D2bxrpVvc6bt/tSy3eWjHAlQ9Vz2ORkfjX19N2lqccldHK/CDUI4/Clt5MitPbTuXTPIycjP1Fewp4osyoLRyhu4AB/rXyBL4N8XWM7RNoGro44Oy1kIP4gYNdD4Sn8Z+Gb/e2ga1cWcn+uga0l59144NedUweKoSqVcLUXvO9muvrc3ValUUY1Y7aXPp//hJrADAjlH0Uf41zniHW4Zla6mYQ20CElnOMDuTXkXjDxD4p1my+w6R4a1y2gcfvpHs5A7D+6MDgfzrzxvC/iyUbG0PWmB7G0lP9KxWEx2NopYqair7Ja6fMv2tChO9JX8ybwN83xE0AjJzqMJ/8fFfZleBfCP4Varaa7B4h1+2a0S2y1tbS8O74wGYfwgZzzznFe+17FVpvQ5IIKKKKzLCiiigBQSpyOtWo3DrmqlORyjZ/OrhPlZEo3LlFICCARS11GIUUUUAFFFFABRRRQAUUUUAFFFFABRRRQAUUUUAFYXjL/kU7/wD3F/8AQhW7WF4yI/4RS/5/hX/0IU47nNjP93qej/I8aooorqPzkKKKKACiiigAooooA9W+Hn/Itn/ru/8AIV1lcn8PP+RbP/Xd/wCQrrK5pbs/Qst/3Sn6IKKKKk7QooooAKKKKACiiigAooooAKKKDQBFM+1cDqarU6Rt7k02uScuZm8VZBUVz/x7S/7pqWo7gE28gHXaa566vSlbsy47o8+8R6Td6jfaXLahStu8jOS2MZQgfrXLf8Ijrv2MqFXzjZwxZ84Z3LJuIz9K9Kor8/oZnWoQVOKVl/nc9CVGMndnN6Vo1za6brUFzGCbu5mkjVXHzKwwOe1Y6+B3khtbaWfURbiHeyfbQRFIMYUDHT3rvKKI5nXhKUo6N6/hYHRi0kzkNJ8NXFpqunX9ybyaVY38zz7sSCEkYwOOc16Jpf8AqH/3v6VlVraWCLdj6tXpZRiKmIx8ZT6J/wBfiZ1oKNOyL1FFFfaHEFFFFABRRRQAUUUUAFFFFABRRRQAUUUUATQPztP4VYqkDg5FW0bcoNdFKV1YxmrajqKKK1ICiiigAooooAKKKKACiiigAoopkkixqWYgCgL2H1DLcxxfeOT6CqU9675CfKvr3qr1qkjmnXW0S1JfSNwg2j9awfFDM/h28LEk7R1/3hWpWT4m/wCRcvP90f8AoQqktTgxc5Sozu+j/I8wroPCFjbX+qTR3Vt9oRLdnEeSMkYx0rn66nwKMapeOZPKVbRyZP7nTn8K1lsfKYCKliYJrS50B0DS3nMZ0ySAXFmhCiJ5DDIxPU9iOOvpUms6Hpqx3+yzkM7QqsZS0cqhA6ggYyfWry30Fte26+aJrg2CMtxLN5aSD6ep61BNNv8AD06+Skrrvlkjj1AuyAAndu64z296yuz6eVKjySSir69P8vU5CC40iLQ7X7dpcpuYpiTtUqJlI7t/npW/eWnhu0udLgOi7jqAUqRM3yZIHPPPWo47uS78E2FzeWhvkhnYPEPl+RVYDJHpV7V76wS70GNtODSTeUYH8z/UjcvHvVN6nHSpxjTu3HaNrx7/ACfocR4ms4LDxDd21tH5cMZAVck4+UGsiuk8Z2k66/e3ZQ+Q0ojD56sEU4/Wubq46o8HGQ5MRNWtq/zPSfAtzJDoJC4I85uD9BXXxXsb8N8p9+lcV4L/AOQCf+uzfyFdFWUldn1uX1ZRw8PQ3Ac0tZENzJCeDlfQ1owXCTDg4buDUNHqQqxmTUUUUjUKKKKACiiigAooooAKimban14qWq07ZcD0qKjtEqKuyKiiiuU3CiiigCjLpscjllYpntTP7KH/AD1P/fNaNFebPKMFOTk6er9TRVppWuZ39lD/AJ6n/vmj+yh/z1P/AHzWjRU/2Lgf+ff4v/Mftqncz10pAfmkYj2GKvIixoFUYAp1FdOGwOHw13Rja5EpyluwopGYKpLEADqT2rm73xxpNpK0cbPcMpwfLHH51vUqwpq83YujQq1nanG50tFcf/wsGzPSyn/76FPXx7aH/lzm/wC+hWH17D/zHT/ZuLX2GdbRXKr44tWOBaTfmKf/AMJnb/8APpN+Yqf7Qwy+2S8BiV9g6eiueh8X2TsBJFLGPUjOPyrcguIrmJZYZFdG6EVtSxNKt/DkmYVKFWl8cbEtFFFbmQUUVzOuTzR6iVSV1GwcKxFcmMxSwtP2jVzWjSdWXKmdNRXD/arn/n4l/wC+zS/arn/n4l/77NeV/b0P5H952f2fL+Y7ep7duq/jXA/arn/n4l/77NAu7odLiUf8DNVHiCEXfkf3kyy6TXxHotFed/bbv/n5m/7+Gj7bd/8APzN/38Nbf6yU/wDn2/vM/wCy5fzHolGa87+23f8Az8zf9/DUtreXTXkANxKQZFBBc+tOPEdOUkvZvXzE8sklfmO/opB0pa+kPMCiiigAooqC5uBCvHLHoKBNpK7FnuFgXnlj0FZcsrzNuY/QelNZmdizHJNJVpHDUqufoFFFFMyCsnxN/wAi5ef7o/8AQhWtWT4m/wCRcvP90f8AoQoW5jif4M/R/keYVr6JrQ0hbtTbrMtzGI2yccZ5H4jP6VkUVta58dSqypS54bnSah4vu5bhDpo+xQJEsaxjDcDOOSPerM3i+KTSpYjBNJeywGFpXYbRnqQAPauSopcqOn+0MRdvm3/rTsbsPie6tfDo0i3VYwWbfKDyynt7U7Wdfj1A6W9tHJG9lEqkvjlhjkY+lYFFHKjN4ys4cjelkvu2Oh8S+JI9dWBYbYwKpLyZbO5yAM/kK56iimlYzrVp1puc3qz0PwX/AMgE/wDXZv5CuirnfBf/ACAT/wBdm/kK6KsXufW4L/d4egUoJUgg4IpKKR1GhbXm/CScN2PrV2sKr9pd5xHIfoaTR1Uq1/dkXqKKKk6QooooAKKKKACqTtl2NXGOFJ9q4j4hapNpXhOd4HKSzusIYHkZzn9AawruyOrB0JV60aUd5NIXVPiD4f0q4aB7h55UOGWBN2D6Z6Vnf8LX8P8A/PG+/wC/S/8AxVeXWWhpe2qztrGm25bP7ueYq457jBq9ceDns2RLjXNHjZ0Eihp25UjIP3e9cd6j1SPtY5JldP3Kk5OX9eR6H/wtfQP+eN9/37X/AOKo/wCFr6B/zxvv+/a//FV5bZeHpr+6uLa1vrKSeNtsaebgzn/YyOf0q1Z+DNYv9JfUIIUKLIECNIoY9cnk8Yx3qVKq+hpPJsoh8c2tt3bfboeyaJ4x0XXpPJs7oifGfKlXax+nr+Fb1fPl/wCHNY8N29nqcuIi53K0cgLRsCcDg+2eK900W+OpaJZXrDDTwq7AepHNaxctpKzPns1y6jhlGrhp80JXXo0X6KKKs8YKKKKAOE+IWsy28cWmQOV81d8pHXHYV59CryyrHGpZ2OAo6k10nj9ifE7g9BEmKwtJuHtNUt5o4zKyvwg6t9K+dx05SqStrbY+7y2kqOBi4LVq/wAy7d6VfacivcwlVboQc1bg0TU5rBb6K0kkt2zhl56e3Wta71H/AISeWLSLG3lDvIDI0gxsA616Hbw2VtbR6QjKSsODGDzt6ZOKjK8DPFQcq65f8zzcXmtWhCKlFc73Xl3PHUYk8da1rdfOjB2kEdeK6DWtdtvDt8bGx0q0DKAd556+vH9ap2njm7a4UXVtbvCThlVMECs62BoRlySqWfpoU69etTVSnT09VcoeR7VraDdPZX6x5PlSnaw9D2NbHiXT7a30/wDtGCMLgjcq8Ag965a3vozcRFVbO8fzrjqUK+AxUU+mt+6OWFX63QbS0PRqKB0or7U+eCuV1/8A5CZ/3BXVVyuv/wDITP8AuCvHzv8A3X5o7MD/ABfkZlaMeiX8sCzJEpRl3A7h0rOrrASumI8Z/fCy+Ue3c14eXYWniHP2l9F0O/FVp00uXqYi6FqLqGW3yCMj51/xqOTSb2GWKOSIK0rbUyw5P4VsPZWyxSIst15yW/nZ8z5aLxmOu6YCxI8tT1+td08toRjdp3ulunu7Poc8cXUb0t16eXqZ/wDwj1/nG2PPpvFI2gXyqzFY8KMnDiuhhg26q8v2DZnP7/zc5/Co7e38o3bGwFvlG/eebu3fh2rq/sjD9nu+/T/t3/geZj9eq+X4f5nHVNaf8fsH/XRf51DU1p/x+wf9dF/nXzNL+JH1R60/hZ6IOlLQKK/Tz5MKKKQkAZPQUARzzCGMsfwHrWS7tI5ZjkmpLiYzSE/wjoKhq0jhq1OZ2WwUUUUzEKKKKACsnxN/yLl5/uj/ANCFa1UtXsn1DS57SNlV5AAC3Qcg0LcyrxcqUkt7M8norqf+EGvv+fq3/wDHv8KP+EFvv+fq3/8AHv8ACteZHyv9n4n+RnLUV1P/AAgt9/z9W/8A49/hR/wgt9/z9W//AI9/hRzIP7PxP8jOWorqf+EFvv8An6t//Hv8KP8AhBb7/n6t/wDx7/CjmQf2fif5GctRXU/8ILff8/Vv/wCPf4Uf8ILff8/Vv/49/hRzIP7PxP8AIza8F/8AIBP/AF2b+Qroqy9A0yXSdN+zTOjtvLZTOOcVqVk9z6fCQlChGMt0gooooOgKKKKQGjZ3PmDYx+YdD61crDVijBlOCK14JhNEGHXuKlo7aNTmVnuS0UUUjcKKKKAGSH5G+lec/Ff/AJFSH/r7X/0Fq9Gk/wBW30rzj4sn/ik4f+vtP/QWrlxLsj1sk/36l6o81sf+EYligjng1d7pgFYQtHtLewIzXV+M7Hw5Y3dkbxNTk/0ZIVaCSPaDGNpU5H3h3rlNP1TS9EtEubSKW51cr8skygR259VH8R9zTNN12NLeax1eF7yxnkMhw2JI5D1dCe/qO9cinFLldrs+5q4etOt7aDlyxvpfV33t2t+Jt+DVtn8WiTS7aM2yNH+9v3G6EFgDjHBY9Bx3rbi0e1lntLVtHv7qDUbmR7maKZxHGRKygkAY4FcVpl1pGka698rXNzFbASWisgUvJxjfzwAfTrit3SfFViV0ua/1C/tZbGRmeOBdyXALlueRg8kd6ujUja0jmx2HryqOpSu1Zd77O2zvo7eV/mM1+whHhuSY6TfWDWdytvCLiV2DI24naGA7jP416n4P/wCRP0r/AK91rx7XNcsptGmsLS/vb5p7oTtJcjaIwAQFUZP979K9g8G/8idpP/Xsv8qrmTnp2PKziNSOCgp3+J2vft5673NyiiirPlwooooA8m8ff8jTL/1yT+VZWgaqui6vFevbrOE/hY4x7j3rV8ff8jTL/wBck/lXOQW8t1cJBAjPK5wqqOSa+eqylHENx3uff4OEJ4CEamzjqel6jJbahpcnijw/Oba7gGZ1AxvA6hh3NP0e9vbbQG1SGwub3Vb1sszJxjtj/ZqlqNkvhPwG9lI4N3fMFkx79QPYCr2saTd6R4WFxpeo6izxqm2NZMqFOM8CvW99ScmrNK7t0b6+tj5x+zlBU07xcrRb6pW0bXS507xtJpJunsYmvDDvMZQE78dPzri9Sv8AW302ZLjQYoIiuGlEeCo9a7BJLqTwmroZDdtaAgj7xfb/ADzWBdaXqT+Cne5uLo3wXfKjy7gQDyMfStcXCU4+7fa/Q4sHOMJe/b4ktb6emuxteIAG8I3APaFT+orzO0f/AEmL/fH869J8SSCPwbcsf+eKD8yBXl9o+bqH/fX+deRnKvXh6L8z0smjfD1PV/kj2IdKKO1Fe4fPBXLa9/yEz/uCuprlte/5CZ/3BXkZ3/u3zR2YH+L8jLrp5Lu3srO0kk3mVrTYijoc+tcxVpba+uYkZYZ5UAwpwSAPavAwWInRU1Tjdtetj0cRSjO3M7JG1HfzajG6WdkrHyhG7swDYP8ASlvoDPrdtEsQmMUA3pv2+vf8axkstSjz5dvcpnrtUioXhuVuBG8comb+Eg7jXbPG1HBKrBt3XktHfTT87nPHDxUnySVtf63Ows7YxXAb7AIeD8/nbv0qCSyLM/8AxKwck8/aOtc39g1D/n1uP++DSNY36qWa3uAAMklTXTLMJcnK6L/D/wCRMlhVe/tF+P8AmV5Y2ileNhhlYgipLT/j9g/66L/Ooc1Naf8AH7B/10X+dfP07e1Vu/6npy+Bnog6UtIOlLX6cfJhVK+m2r5Y6nr9KuMQqknoKxpZDLKznuaaMa8+WNu4yiiirOEKKKKACiiigAooooAKKZLNHBGZJpFjQdWY4ArGl8YeH4WKvqkJI/u5b+QqJVIR+J2Oijha9f8AhQcvRNm5RXP/APCb+HP+gmn/AH7f/Cj/AITfw5/0FE/79v8A4VHt6X8y+83/ALLxv/PmX/gLOgorn/8AhN/Dn/QTT/v2/wDhSr418Os2Bqkf4ow/pR7el/MvvD+zMb/z5l/4CzfoqtZ6jZagm+zuopx38tgcVZrVNNXRxzhKD5Zqz8wooopkBRRRQAUUUUAFWLSbypcH7rcGq9FIqMuV3Ru0VBay+bACeo4NT1B6MXdXCiiigY2QZjb6V5J8driW28ARPCxVjexrkdhtevXCMgiuJ+Inhh/Fvgy90yEgXPEsG44G9TkD8eR+NY1EuZXNaUpR1i7M+VtI1l7eby7qRmib+JjkrXoegeJ9AsrYQ3sh3icyrLEwyB5ZUDOQcbiDirOveG08A/BzT7yK0EWuX9yguZ5EBkjHzNsGeg+UD35qj8YPDemWek+HPEdjbRWk2qW4NzBENql9ituA7dTn8KToRcudHrYfO69Oh9XmuZerujRXxh4ek1e7uruYOtyYQTEoXYqOhJXLEglVP41leJvFGm6leRyw3MZihh2KcEMeSecsSTz1zXnlzoV/Z6LaavMkYs7tikLiVSWI6/KDkY9xXpmkaFY6J8CL7xTDDHLq15J5STsoY26eZswueh4PPXmlLDqSs2b08/nSmpxgrpW3fax5pfaxcXN0ZIpHjjB+VVOK+t/AMjzeANCkf77WcZP1xXlGtfD7/hM/AvhTW9Kso4tXuwkV20ahUdcEGRgOARtznvmvbtK0+LSdJs9Oh5itYUhUnuFAGf0pVIxikkeVUxNavJyqSbu7lyiiiszMKKYZUHf8qaZ19DQK6PKfiC6x+J5WYgARJ/KqHg3xjpuh6ozXlkXR/lFwOWj/AA9KufESxa68SeaWIVolwPzFcgdIPQNmvElUjSxDl1ufoWCpYfEZdCnVejivI2PiF4nHiDXyLSYtYwKEiIPDHqT/AJ9KuaL8U9X0rTorOS2hu1iXajyEhsdgcdawLXw/NdX9vaJtWSdwikngEnHNbEfw9v5J54ftFqskchiVWlwZGAzhRXQqtbncle/Utxyn6tChNpxSuv8AO6NL/haet6neQWsf2TT45XCNNt3bATyeeK7LT4DbpIJ/GFtPbSP5kjZUO3HTJY4H0rzK28E311YRXaNEFkuDb7GbBDDrntjiodY8K3GjrC8ksM0M2dkkD7lyOoq1iJpc00395yV8BgKslRw01Dysndrzep2fxB8fWc1ouk6PKk/zAzSjlQB0A9a4rSdd330CTpjMigMv1rLOnPJ8sQLP6U/R7V21+1tyAX85Rwc96wrL6z+9kvI9HD4LB4XDvDwd2k29dfU+kh0opjOEHP5U+vXPzUK5XX/+Qmf9wV1Vcrr3/ITP+4K8fO/91+aOzA/xfkZldNF9t/4R20+w7/M3Hdtx0ya5mujjF3L4ctfsLP5iud2xsHGTXj5V8VTf4em+62O3G7R2367Fu+/tTbZfZ/MzsHnYx146/rVW+/5Gy2/4D/Wqn2fXv+nn/vv/AOvVie3W01TTXlldp3x5m9s4/wAmvTqVZVVzOMkuaL97bTTT82ccYKDtdPR7fqaUH9o/23L5m/7JztzjHtUFt/aPl3/2zf5flt5e7HvVXUYdYN/MbczmInK7X4xRY2eqTXGy9e4S32ncTJ7Vv7aftvZqE93vtrpr5LoZ8i5OZuOy9dP1Odqa0/4/YP8Arov86ZKFWZ1QkoGIBPcU+0/4/YP+ui/zr5SmrVUvP9T2pO8H6HooooFFfpx8mVb6TZDtHVuKxLq+tLFA93cxQKehkcLn86ua1drawzTvykERcj6DNfPup6ndatfSXd1IXdzwOyj0HtW1OHMehlOSyzSrJuXLCP33Paf+Em0P/oLWf/f5aP8AhJdD/wCgrZ/9/lrwrNGa29iu59F/qXhv+fkvwPdf+El0P/oK2f8A3+Wp7XWdMvZPLtb+2mf+6koJ/KvA805HZHDKxVgcgg4INL2K7kz4LoW92q7+iPoiiuc8FazLrOgK9w26eFzE7f3sAEH8jXR1g1Z2Pg8Vhp4atKjPeLsFNkkWKJpHOEQFifQCnVkeKZWh8LalIpwRAw/PionLli2Th6Xta0KfdpfezyXxP4nudfv3JdltEYiKIHjHqfesHNJXUaH4Hvte0d762nhRt5WOKTIL468/jXzVp1pN7s/bU8Ll1CMXaMVZHMZ9jVu00u/vzi0srib/AHEJr2bwz8NtK0mGObUI1vLzGW38op9AO/410OpmC1axRb02EfnAbUQYl4+4SRxXZTy6UlebsfO4ziylCTjh4c3m9F/X3Hhq+CPEjJu/si4x74H9azL3StQ07/j7tJYh0yRx+dfQ2qeXdWUttIziOVSrbGKnHsRXGavoui6F4L1SSC22vLHsDSOWLMTx196upgIRg5J7HNhOKcRVrxpypqzaWl+p5RY6hc6bdJc2krxyocgg9frXt/hrWl17RYrwALJ92RR2Yda8Gr074Vys1lqMX8KyIw/EH/CssvqONXk6M6+MMDSqYJ4i3vRa18m7WPQqKKK94/LApks0UETSzSJHGoyWc4A/Gn15L8T9UuJdaj00Oy20MYfYDwzHufwxWGIrKjDmPVyfLJZlilQTst2/I9EPijQQcHWLL/v8v+NJ/wAJToH/AEGLL/v8v+NeL6P4b1PXElks4MwxDLzPwg9s9zVbVdHv9EvWtNQt3hlHTI4YeoPcVwfX6tubl0PsI8IYB1PZKu+ZdND3H/hKdA/6DFl/3+X/ABo/4SnQP+gxZf8Af5f8a8Is7K51C6S1tIHmmc4VEGSa1dW8I6xo1qLm5twYQxRnjO4IwPIPpQsfVauo6BPhDL4TVOVdqT2Wh79pF9b3Q3208c0T9GjYMM/UVsV87fD7V7jTfFdpFG7eRcP5ciZ4PofrmvogHIBFddCv7aPNY+fzTKnllf2PNzJq6fl5i0UUVuecFU5BiQ1cqvcLyGrKqrxLg9TP1DTLHVrb7NqNnBdwbt3lzxh1z64NVtR8OaLq8cCajpNldpbrshWeFXEY44XI46D8q06K57s1sc9/wgfhHAH/AAjWk4HQfZE/wq9H4d0WLSX0qPSrNdPdtzWohXyyc5yVxjsK06Kd2FkR29vDaW8dvbRJDBGu1I41Cqo9AB0qSioJJcnCnj1pA3Ye8wXgcmoGdm6mm0UGTk2FFFKAT0FAjnvFOiNqlsk8C5nhzx/eHpXGW8kVnG6SWKST5xuk/h/CvVNrf3T+VVbnTbO6Obi2jdvUrz+deZjcuWIlzRdmevg80dGn7GorxPMtOdbXVba6kHyRyq7bR2BrpoNY0WO8u73y5lu5nYrMEBKg+mehrd/4R7Sf+fNP++j/AI0n/CO6T/z5p/30f8aijg8VRVotfidFfMsLWd5KS0tpbY5S01DS10OHTr5J5I1u2mfaOSvOOfWqviq/0/VFtE07zY4YQVELKFVB7Yrth4d0on/jyX/vpv8AGpl8K6Nt+axTP+83+NU8LipQ5G1+N9DWlmeGjVVVKV1d9LXfkeYvcWw0/wCzQ2ESSEYaZjuY/T0rR8D+Epl1j+17uMpbxHMCsOXb1+gr0KPQ9Js2Dx2MIYdCRn+dWScmqwWAlQbcne4YrPf3UqVBW5t29wJLHJq52qlV3tXpHz8Arlte/wCQmf8AcFdTWFq2l3V3e+bEqldoHJxXl5vSnVw/LBXdztwc4wqXk7HP1NDdT2+fJmkjz1CsRVz+wr7+4n/fVI2iXqjJVf8Avqvmo4LFxd4waZ6jr0WrNoh/tO//AOfub/vs1XklkmffI7O3qxyauDR7wnG1ef8AaqQaDfHPyJx/tVcsLjp6SjJ/eSq2HjqmisupXqqALuYAf7ZpH1C8kQq91MynqC5qz/YV9/dT/vqnjw7qJGQif99ir+q5ha3LL8SVWwvdfgZVTWn/AB+wf9dF/nWh/wAI5qP9xP8AvsU6HQ72G5id1jAVwT8w6ZqKeX4pTTdN79hzxVHlfvI7MUVB9pX0NL9oQqeSOO9foZ8zzI5vxI27RNUb/p3k/wDQTXh8Oj6lceX5VjcOJPuHyzhuM9enSvbNfOfD2pH/AKdpP/QTWDoc80dsqo7gPaW6kK+0keRIcZ7cgc1005cqPoOHsbPC4apKCTu+voeWXNjdWnl/aIHj8xQ6bh94HoatSeH9VifZJaFGHVWdQf511niq3mvm0K1DTqZY4o8y3ayKGJIyVHJP+1SX1jp+tPd6xKuVQuJirsOYwoOBj3Faqeh9VHNZOEZO2t72166dVvqcRdWdxY3TW1zE0cy4yh6jIyP51Ne6TqGmxxveWksCyD5C64Brsbdo5PFv254bW5up7eOezjlcpGo28E8EkgLmoo9TtZftcNx9huIrw7pla8kY5/vrleGHrRzMp5lV0tC+ib+fb0899ja+GH/IDvP+vn/2Va7iuH+GbR/2VfrGSUF0dpPptFdxXPU+Jn5xnzUsxqtd/wBEFYni/wD5FLU/+uJ/mK26xPF/PhTUVHUwnFYVv4cvRnJl7ti6X+KP5o8LGCRzXqt/rGmeHvDMVnZ3cbypBtiCMCWY8lvzOa8nzijdXz1Ks6V7LVn7Jj8tjjXDnl7sXe3c9w8MeP7PWLdIbqRYL0DDKxwHPqP8K6O5mhuYGjmRJI2GCrjIP4V82BiDmvRPAthq+qsHk1aePTghyUlBYMP4cHOPWu/DYycmoNXZ8rnHDtHDxeIpz5Y9n+h11zp1rEpaO4uLSJeSEuGVAPoTgV5t4s12G/lWyspZpbWE5MsshYyN6jPQVP8AEATWOrx2SahdXFuYVkxK+eSSO2B2rj81ljMTKTdNKyO/IMkp01HGTlzN6ry/4I/ivSvhV/qtU/3ov/Zq8zGWIA6nivTPheht4tT3nq0eMf8AAqxwOmIj8/yOritpZVUT8v8A0pHotFICGGRS19EfkAV5X4k09NV+KVvZSBSkojBDEgHjODjmvUmdV6mvNNUdD8XrQs5jXagLZwR8h5rjxiTjFeaPpeF5uGJqyi9VTl+h1bW1zFqU3kGC00+Gy8n7CrHOc53qB8rc8Z6+vNc/q1usF1rdlfM+vzOGkt7eOV2+yJknLH+E8jgc9q1V8O2ul6NcWEt/OYrqQvD55/eswHO3H3RgfX6VzMNpa+GdT1e50+5j1S3EDISrOJIyWHB29R/tDjjtWNTpdf8AAPewfJJycJXatbS19V9rpr53e1zR0aw0+Dw8uk3sLaNfzzhVvVmx55XBxu7DB6dK3NQ028fV7G4gvk+ywzypJaldzzjPP1BHBJ4HWuf1mdPGWnRS/NZ6bBdN5l7M7lcEhVCqepP6fjWpLo2k2umNosmpODcTFVBlAmcA4G0nqP8AZPH0ojtZLTvsKtfmU5yam27xtzWvo9fTp08jm73SYtH+KenwwwRwJJJHKIY2JVM54ya9ut2326H2xXi+qW8Fr8UNHgt5ppUQRDMzlnBycg55r2OxObfHoTWmGVue3c83PZuUsO273h+paooorqPDCmSruQin0UmrgijRT5U2ufQ0yuRqzsdCd0FFFV7+5+yWFxcd442YfgKnYpK7sjP1bxBY6Y3lSykyYyUQZNYx8aWA/wCWFyfwX/GuE+2G7uGeeTEkjZZ2PFdFpHh+K6InmmEkQ6Kn8X4+leZUxlVPTRHv1MrwuHp81dts2P8AhNbD/n3ufyX/ABpj+OtNTrBc/TC/41o2+n6cYiEgh2L1+Qf1rD1rwpZ3cLXNiwgYckD7rfh2NY/2hUva6ObD08vqT5ZxaXe5r6f4z0S7mWJnkhdjgecuB+YrqBggEYx7V8+6iY7GTYJ0mPoh5H1r1X4d6tLqnhgeccvbyGLP+zgEfzr0cPUnNe8jpzTJ4YaisRRfu7anXUEA9RRRXSfPkbQqenBqBo2U4Iq3RQS4pkcce3k9f5UruEHv2pXcIPf0qqzFjk0Cb5VZAzFjk0lFFBmFXe1Voot3J6fzqzQaQQUUUUFhUVx9wfWpaiuPuD60Ey2IE++v1rRVcQM3rWfGC0qgdzWrIAISB2Fa0o63MW/dsU6vR/6tfpVGrqHESn2rdGUCOaXb8q9arck+ppSdzEnvVmCMKu4jk0C+JkAhfH3ajmVhG4IOcGtGop2UwPyPumiwSgrHKa4pXw3qQz/y7Sf+gmvHbTxLqdq8ObgzRwoUSKXlMFSvTvgE17VqdubzS7u1VgGmhdAc9yCK8AkieGV4pFKujFWU9QRXZRSaaPrOD4UqlGrTmk9V+RpTeJbua4sp2gtA9my+UVixgKchevSrMfiq4SGSFLK0W3k8zzIQGwxfGSTuz2HeubPWpU+7XQ4RS2Pq4YOg3bl2NpPEVwmoC7+z2522/wBmSIqdqx4xgc56Z5z3pIPEX2GcTWul2EUoBAcK5xkYPVvQ1j0x+opKKNamFpctreR6n8Lf+QPef9fB/wDQVrva4r4bWUtpoDSyqV+0SmRQf7uAAf0rta5Knxs/J84lGePquL0uFYPiht3h6/Pbyjj862pWwuB1NYniQFvDl+AOfKNc1f8Ahy9GceDf+1Uv8S/M8RvI/Ll3D7rfzqvmtOaPzYyvftWZ91uR07V8xB3R+7UKnNDXoGa6rSPEEtppxghUxoIWjUIertjLn3xXUJoekWzReXobXbPCrloYjIvK5PWTqPpVHUtL063s7KS200RGW58swyEoxGP99uK6nSnBXTPCxOZYfFJU5Qe+m3+ZyutXEmom2kwS0MCwnJyTgnn9axc16nqOhwGedbPQo5IbWNfn+0MpkPfGOvJrjNdsFSVNunfYXK52+YW3/nWdSEoazf5nRl2ZUppU4qy9Vp17mDGf3q/UV6l8PP8AV6h9Y/8A2avLVUpMoYYIIr1H4dA+TqDY4LIP51pg/wDeI/P8jg4va/s2fy/NHoEf+rFMkkx8o605DiIH2quTk5r6E/I29A615D4/kmtvGjTRO0cqRxsrKcEHHWvZo0Crnua8e+JlvJH4q81lISWFCjeuODXFj7qlddz6zgyMf7Ral1i/0NDRPHlrcJKNdRvtpj2R3YJKkehXop9wOa6k29hYanA0GjXn2bUFIY23z71Jz85zwO+0dhz6V4pXTeFvGl54duY96C6tFyBE/VM9Sh7fyripYnpP7z7THZHyp1ML/wCA3aXy7fl6HosQ069lXwzFAZI0tY7mW2c4Q9D8h/hPI9jnt1rmfFXiTQDKJLaya51OGZ/LdyQkI3ZAIBwx/SsfX/HFxqkMdtZQLZwiIRSSKB5soA6Fh29q5KnWxS+GAZdksrqrXbXlfr1bfn2+9nReH7651Lxzp93eTNNPJcqWdjzX0Lp/+rf6187+C7eS48X6cI1J2S729gBkmvofTv8AVv8AWurAXdOTfc+c4v5Y42lCPSP6su0UUV2nzIUUUUAMlTenv2qpV6q80eDuH41jVh1RpCXQhrJ8Qt/xJL0ekDn9K1qxdfOdG1A/9MH/AJGud7M6KT/eR9UeNyFQBgknHNMF3LagyRzSR47oxH8q0dO0LUtXgkksbXzlRtpbeBg/iakuvAnieWMCPTGIJ5/ep/jXJToya2P0P6zhVP2dWcV3u0YC65rcgkMV9ebAMvtdsAe9Mv31iNYV1CS7CzIJIxK7YZT3Ge1dLoml6xpUGt6eb2zsbtoAJLa5IJkTBJKn1x/OunsJtTutIsU03WtJlWC0UyJcxqXiAHOcdh6mumGGgtba+hliMxpUJ3pwi43317XTuotfnc8oj2xsCyhvY16r8LHK6DebeP8AST/6CtRNeXN5pOvW15caZeLFYGRJLNBhSc8E+vFP+Fy7dAujkHNyTwenyrWzioo83NsbLE4GpzKzTj1vvr2R3wnYdQDUiS7zjBFQKpdsCrcUYAxUpXdkfGJvdhTXcIM9/SpXZY16c9hVZjuOTWvsX3MpYhLoQsxY5NJU2B6UmB6U/YvuZ+28iKpIo93J6fzp6wbvm/hqYcVlKLi7M3p2krh0oooqTYKKKKACop/uD61LTXTcoJ6A0JXdiZu0WxlsmGVj1JrQl/1bfSqiffX61bl/1bfSuuKsrHKne7KVXP8Al3/4DVOryf6pfpTQoFGryHKD6VTkXY5FSwzBRtbp2NCFF2epZqtcQbkYr1I6VYDAjgio5JlUYByaZcrNanOH0NZGp+D9I1tzPPE8c56ywttLfXsa2ZBiVgfU1LD9z8auLad0cGGxFXD1OejJxfkcKfhpo+T/AKTe/wDfa/8AxNTR/DLRyg/0m9/77X/4muvkXa5p0cgXg9Kv2s+53Rz3MU/4zOR/4Vjo3/Pze/8Afa//ABNPg+Hmh2lwkrie4xyFmcbfyAGa7AyKB1FQO29s447UnUl3HVzvHzi4us9fMW3VUIVQAoGAB0FWCcDNQwjktSzNgbfWpR5adldkTNubNNmtFvLSaCT7siFD+IpaXJHc1LV9GTGTjJSXQ8T1Kxn0u/ltLhCrocfUdiKx7pNsm8dD1r3PVNFsdZiCXkO8j7rg4YfjXMz/AA2sZchL6dFPYqDXjTy+cZXhqj9Jy7i7C8q+sXjLrpdfgcjaeJ7e01J7pLdwkVmba3iXA6rtLOfXqah0/U4Dp9pBdQl/s85cMuAWQ9VP4j9a7EfCi0IyNVn/AO/Q/wAaUfDK1h+UalMe+fLH+NN4XENbHTVz7JeW8Zu+nSXS/l5s5l/ESR2epFo28++YLhcBI1BzwP0qlfahHqCW0ioFlSIRyFRgNjofrjrXZn4Y2042nU5hjn/Vj/GnR/Cu1jYH+1JyO48sc/rUvB4iSs0RTzzJormjNqXo+1ux56yLKyjaS2eMda9a8I6U+l6KomXbNM3mOD29BT9N8HaZo8qzJG00q9JJDnH0FbddWEwbpPnlufNcQcQRxtNYehfl3bfUnH+o/CoKsR/6sVAy7WIr0T5aWyLI6Cs/WND0/XbUW9/DvVTlGBwyH2NW45ABg/nU2R60OKkrM2o1p0pKpTdmuqOFf4V6N1W5vfpvX/4mof8AhWGjd7m9/wC+1/8Aia715Ao45NVycnNYfVqP8p6UuIMz6VmcfH8LtFZc/ar7/vtf/iaf/wAKs0X/AJ+r7/vtf/ia7SH7h+tSU/qtH+UtcQ5nb+MzH0Pwxpnh5G+xRHzHGGlkO5iPTPYfSuqsBiAn1as2ta0XbbJ781ooxjG0VZHIq1XEVnVqycpd2T0UUUG4UUUUAFBGRiiigCrLHsOR92uf1zJ0O/x/zwf+RrqWAIwRWTcWHnwyxPnynUofx4rnqU7ao2pVLTi30Z8+yalPagpbzyIx67GIqt/aeoE/8f11/wB/W/xqzr2hXmhanLa3UbY3Hy5McOvYg1RTZGoJGXznnpiuaMWj9bpKhKmqkEnfqdZ4bt7c6Jrms6kEuJIofKh847jvPcZ79K7Pw1BcW2kIcaO8clhiNlUK7OQMK/PI9a8ceQknsCegpm4jua6oqx5WMymWJ5rztd322SWy1PT1lYafrMtwLCF59IDLHaLsXq3B55NW/hUjNoN3gcG5PP8AwFa8pggmupkhgjeSVzhUQZJNe9+DNCfQPDkNrNjz3JllA7Me34DFKb0PIzmhDC4WVNyu5tabbI30QIMCn7wiHPXtTHcIue/aoVYtkmlS+I+MrO0dCO7vYLVPNup0iT1dsVDaapYXzFbW7ilYclVbn8q53xDZywT/AG2crcmR/LjVkbbbrg84XnPvVDTLVr+7FsmI5UUyx3caOGRhgYO4DIPpXrxw0JU+a/8AkfP1MbVVb2fL/n/X9M7W4vbW0Ki5uYoS3QO4XP51HHq+lMfm1G1x6eav+Nc34jilbWtPQqZZPs7Z224lyc8naTWfo1tJJMd1ozR/aiGzpqsB83IJz8v07VcMJB0+dsU8dUVZ01HQ9KJAQnPGKpmUtIuOBmnyybgQOFA4FQJ99frXj1t0e9SlfYuUUUVidQUUU5ELnj86EribsCIXOBUk4CxKB61KFCIcelU2ZnPzHNdMIcqOarO+gqf6xfrVuX/Vt9KrQrulHtzVzGatEQWhn1ej/wBWv0pdq+gpaZUY2I5IxIPQ+tVXRkOCKvUEZoBxTM+lAJ4AzV3y0/uilCgdBilYnkMC9jMdwcjGRmkh+5+NamoRAosmBwcGs/GOlWjhqU+WbGugce9WI7ERoDIuSefaoa21I2j6USNKNNSbbM37PF/zzFPSyjc8xgD6VfwvOAK8u8Q+Lb7RdUvZpNQmS9gugsGnNGPJkt/7xOM5PPOetYVaqpq8j1cFlssXNwp2v/X9X2R6X9mgRP8AVrgVTaCJiSYxXIaN441HU3sLmQaeLe7uvs32ONiZ06/OTnkcenSvQQo9BThUVRXiTi8BPDy5KiVzEe2ETbuqnpmk2j0H5Vf1AYEf41RrdbHk1IKMmkNKKRjAquRg4q1SYHpRYzcbkcLfw/lTZvv/AIVNgelLgHtRYXLpYgh+8fpU9GAO1FA0rB1qF4u6/lU1FANXIvMWG2Mkh2oilmPoBXkOqeP9VvdQd7eQ29oCQkaAbsepPrXqutf8gLUP+vaT/wBBNfPqAM6j1OK5MVNqyR91wfl+Grxq1a0VJqyV9bHVR+J9UlGU1KY+26tTSbjxHrUsiWl9J+7XLF5MAelXtT8A+GdEjhk1HXLq3EuQhKg5I69B70ukweGtOlkbTvFl5vZcMFg35H0KGsFTkpe8/wAT1a9TBToueFp69G6bt96RhXGvazayyRTX8yPGxVgW6Edabb+KtWDCVL6RwD0fkH860J9F8EyzyPceKbtpSxLloznPfPy1heIbHQLCCA6JrE147MRIrLjaMcHoKhqa15vxOuhRwNa1P2Wr/uWX32PWfDmqjWNJW52hZAxSRR0DCtauG+FzFtAuyST/AKUev+6tdzXpUm3BNn5vm2GhhcbUow2T0FA3MAOpOK20XagUdhisuzj33APZea1aqRlh46NhRRRUnQFFFFABRRRQAUjYA56UE4GT0qpLKXOB92gmUrFW+tobtSkkKSR/3XUH+dZDeHdFJydIsSfe3X/Ct2msgbr19axlT6ouniqkNFJr5mF/wjeh/wDQHsP/AAHT/ClXwxojtgaPYf8AgOn+Fa/kuWwBn3qdECDArF3W50xxNaX2397KtnpVhp//AB6WdvAehMcYXP5Vadwgz39KdUTw7iTuNIU5Slq3dkDMWOTT06GlMDdiDSpG4B+U1pS+I5aqfKcNra3moX16X07UXUKEtdqkKpHUnHXNVhZ3UDyzWWk6pFKJEaBsMQoGNwPPOea9HjiLHLcCrFezHGuMeXl09WeI8r55Ocp6+iOV1qxfV/KuDpDSFbUsgkcoyuWHyEAjtk1nS+GkWd0h05oAJZFWVJ23KoXKsOepbiu5dtiE1UJyc1lHFzjHljt8zetgac5c0tW/Jf5FHSnuZNHtmuwwuPLG8MMHPvVuIZkHtTm4U06BeC34V5+Id5XPQwsbRUexNRTlRm6Dj1qdIQvJ5NYxg5HY5JESRFuTwKshQowBxS0V0RgomTk2IRkEVALY92/KrFFWQ4p7jUjCDAFOoooGFFFFABRRRQAUUUUAMkQSRsh7isZlKsVPUcVuVnX8O1/MA4PWmjnrwuuYp965X4r32q2el2AspZYrWRmE8kRIOcDaCR2PzflXTGT94uG+XvXBfEXXl1DVRosbFoLUB5cHguR0/AH9TXNjpqNF6nq8M03UxyajdR1d+39beZkeH/iZqeiaebSeL7eA2UeaU5UemecimeJfHsXibSzbXGjQx3AIMdwH3MgzkgZHf60t7p/haTwnBqFvcst8luY/sy9WlLDLHjPGDjtg1xiqN4D5APWvJqVasYqLldNH6Bg8JgcRUliFRcJRl1utV1Svset+E/EXgSykQ21v/Z90Rt8y5Uk++HycfpXV3Pjrw5aagtlLqMfmtj5lBZBnplhxXjGn+EdT1O3kurGA3EccscbIpAb5jyeT0A5NR23h+XUfEiaPE0cMpJVi54G3Ofr0reGKqxjFKK12PLxGUZfXrzlKtJuKu7u9vmz6AvyGWMg5BzVGpmi+z2FrACSsSBAT1IAAzUNezHY/OK9vaOwUU2Riq5FR+Ydzc8Y4p3MG0iaioWkOF55PXFSLIrHAPNFwuh1FRlwJB83Hek3OWIUjigOZEtFRMZFGSVpxYiPPfFAXKmtf8gLUf+vaT/0E18+x/wCtX6ivfNZd/wCw7/OMG2k/9BNeEpHEJ40wxZmGAPrXFi9ZI+/4NrKFCsvNfkel/Fs5sdK/35P5LWV8Jz/xUN5/16n/ANCWun8T2ttq2u6Dp18vmRO8xZQxGQEz1HviqB1Lwx4J1u4gtdOu1uRGFZ1bcpBw3G5vpSlH95zt6GtDGKWV/UoRblJN/wDk3qZus2/gRtbvmvL7UlujO5lVF+UNuOQPl6ZrlfEEXh6JoP7BuLqUEHzftAxjpjHA966y0l8H+Itd8k6XdG7unZyzuVBPLHo1cx4s0m003xFcW1ohhgQLhCS2MqCeTWU1pdWPTy7ExjVjSnKopJXtK1u3T8DufhZ/yALv/r6P/oK13VcJ8K8f2Be46faz/wCgrXfwRGWVV7d/pXdQ/ho+Cz/3szrW7/oi9Yx7IdxHLfyq3SAADA6ClqjCMeVWCiiigoKKKKACgnAyaKbJ/q2+lAFWWUucD7tR0UVJg3cKciF2wKFQucCraIEXApjjG4IgRcCho1bqOfamTTbBgfeqBJWQ5zmh2e5pzqOhK1uf4TmozG46rU6To3U4PvUmRWbpRZoqjKWPUUoJU8VcwPSmlU7gVPsmnoyvaLqV/MHpQZVAyelPd4l6KCfaoHIc8gfTFae/3MpSguhFJPvPQ4poJPRTU2AO1FC5urMXyvoRCJpGA4FaEcCRqBjOPWmwRbRuPU1PT5VuzWF0goooqigooooAKZ5i+v6U+igBnmL6/pR5i+v6U+igWozzF9f0o8xfX9KfRQGozzF9f0o8xfX9KfRQGozzF9f0o8xfX9KfRQGogYMOKbLGJIyjdDT6Q5wcdaAe2pzkqGOZlI6GvDZ5pZLjULqc5lklYsffJ/xr6FubbcyY++B+deY+IPA9xNdzTaUImSSQu8MjbcE8nH41wY+lOpFOKvY9nhjGYfA1qkK7tz2s35dDF8GXVuyS27IFlGCrHv8ASta40BrjXl1B9QmNts2tYsoaNjjGeenrWb/whOtRxsLaGNXbkESgYqyuheOUh8vzY9uOpkQn8+tclKNWMbOD+4+hxVbBV6jq08RFesh+oXk/hwj+ybw2gmH72NQCCB0PPSsrw1IT4t0+6SXczTqrHqTk88/jVm78E+IrmIARo5PLu8wyaveG/B+rabqtnLdxRqkc6yMRIDwD/wDWqPZVnNPldrmjxmX08LP99Fyaaequz1W8JIjBTaBmqlS3E5nfOMAdBUVfQI/MajTldDJMkAAA1n3mpWOnDdd3cMIPTzGAz9BVrUJhbWM1wRkRIz4+gzXh17eXN/eS3VzIZGck49PasatTkPbyPI/7TnKU5csY/fc9cXxToZfd/aVtgf7XSnDxToSuS2qWwB6fNXikCtvZiMKeuabcq2/OPl7Vl9YfY+pXBOE5re0l+H+R7afEuhbwRqVuR/vVJb67pF5Nshv4XZvugPya8QVma3bnnOBT9q7gpz8i5GDR9YfYifBOGs7VJX+R74NuTnJHapGIMXHTFcv4I1ebU9BLTMTJA/lFm6sMAg/rXUSHEf1rpi+ZXPgcXhZ4SvOhPeLsZushv7Dvuc5tZMD/AICa8f8ADkNtN4gt5by4SG3gBmctwCF5x+eK9uaNTtVhuDDDA15dq/w5v0vXfTHiltWJwjvtZfbnrXPXhJtNK573D2No0YVaFWfJzbP5DofEsGp/EGyv3nWGwg3pGZGAGNrDJJ9Sf5VJ4k0vTdc1ua+TxNYQo4UBN4J4AHXPtWM/w78ROoSO2hwPWZaUfDzxHGgDWdvx3M61hao1ZxPolUwMHGpRxCjZW3jt8za0LSdL0jVYdQl8R2EghDYAcAkkEdc+9cx4r1O11bxBdT285MJIVWHG7AAzWh/wr7xEV+W1hI95lFPh+HWvPKFmitoUPVjKG/QUOM2uVRHRxWCpVXiKmIUna2629EdV8K1C+H7zacj7Uef+ALXp9nB5Ue4/ebr7Vh+E/DkGh6VFaxEsqkszkYLueprpa7IJxgos+RxlWOIxdTER2b0CiiiqMgooooAKKKKACmyf6tvpTqbJ/q2+lAMo05VLtgUIpcgCrccYQYFSYxjcEjCLgUSllQlRk0+iqNbGeeTzRVuSBW5HBqs0bJ1H40jJxaG0oJHQkUlFIkd5j/3j+dIST1JNJRQFwoop6Rs/QcepoAZViKH+JvwFPjhCcnk1LTsaRh3CiiimaBRRRQAUUUUAFFFFABRRRQAUUUUAFFFFABRRRQAUUUUAMMYLhuciqV1ZDDSR5yfvCtCihETgpKzOf8tdu3njvTmXcuMmtG5tN2XjHPcetZ5BBwetXocM6bg7MQDAwKa0YY5JNPooIGqgU5yfxp1FFAWM7XhnQNQPcW8hH/fJrwQSSM4wxyeBXvmvf8i/qP8A17Sf+gmvK9D06zfwVrGozwI88c0UcDnqpJGcfnXPXV2j7/hGvGhhas2r3lFffoYGoWl9ptwbO9haGZQCUbrgjIqR9J1Ty7UGzmb7SheBVXczqO4A5xXoviWwsrzUfFEs8CSXFtaW8sTE8qAPmxT/ABFfmC58LXlrbRWt1MUVnilDFE4Hlj2weeKy9mke9DOJzVNRgrvftflUvW2p53Fo+sz3SWKabdC4YbghiZTj157e9RTafqdncyxz2NwkqKWdWjPyqOp+nv0r0+2v1k+K92l3qs8MkbJBbQquRIpGShOOBnBqTXbi21zTNRtNO12c3+nxzvPuiI3x55jJx0HA49KPZoz/ALZrKpGMoLlaTb10v5226epQ+GQMui3hY8i46/8AARXdlQwwa4X4W/8AIEvf+vj/ANlFd3XVS+BHwHESX9p1vX9ENEaht1N8pfrUlFWeJZDQihsgc0hjUtk0+igdkNZAV29qmtbESvk52DrnvUttaNMdzcJ/OtNVCKFUYApNm9Khze9IFUKoAGAKWiipO0KKKKACiiigAooooAKRhlSPWlPSuf1/xMmhTwxNbNN5ilsh8Y5+lXTpyqS5YK7Ma9enQg6lV2SN2NAgwPzp9cR/wsOL/oHP/wB/f/rUf8LDi/6Bz/8Af3/61dP9n4j+X8jgWdYBfb/B/wCR29FcR/wsOL/oHP8A9/f/AK1H/Cw4v+gc/wD39/8ArUf2fiP5fyD+28D/AM/Pwf8AkdvRXEf8LDi/6Bz/APf3/wCtR/wsOL/oHP8A9/f/AK1H9n4j+X8g/trA/wDPz8H/AJHZtCjfw/lTDbL2Y03T7sX+nwXYQoJUD7Sc4zXF+LviXF4U1v8As19Me4PlLJvWUL1zxjB9K540ZzlyJanpR5ZpSjsztfs3+1+lKLZe7E15Z/wvC3/6Acv/AIED/wCJo/4Xhb/9AOX/AMCB/wDE1r9Sr/ylciPVlhRei/nUleS/8Lwt/wDoBy/+BA/+Jo/4Xhb/APQDl/8AAgf/ABNH1Ov/ACj5T1qivJf+F4W//QDl/wDAgf8AxNH/AAvC3/6Acv8A4ED/AOJo+p1/5R2Z61RVaxuhe6fbXYXYJ4lkC5zjcAcfrXOa341TRtUksmsmlKAHeJMZyM+lc2xz18RTw8eeq7I6yiuD/wCFkxf9A1/+/o/wo/4WTF/0DX/7+j/Cg5P7YwX8/wCD/wAjvKK4P/hZMX/QNf8A7+j/AAo/4WTF/wBA1/8Av6P8KA/tjBfz/g/8jvKK4P8A4WTF/wBA1/8Av6P8KB8SYiQP7Nf/AL+j/CgP7Xwf8/4P/I7yimK25A3qM15tqPxdh0/UrqzOkSObeVot3ngZ2nGelZ1KsKes3Y93B4HEYxuOHjzNen6nplFeVf8AC6YP+gLJ/wB/x/8AE0f8Lpg/6Asn/f8AH/xNZfW6P8x3/wCr2Zf8+vxX+Z6rRXlX/C6YP+gLJ/3/AB/8TR/wumD/AKAsn/f8f/E0fW6P8wf6vZl/z6/Ff5nqtFeVf8Lpg/6Asn/f8f8AxNH/AAumD/oCyf8Af8f/ABNH1uj/ADB/q9mX/Pr8V/meq0V5V/wumD/oCyf9/wAf/E0f8Lpg/wCgLJ/3/H/xNH1uj/MH+r2Zf8+vxX+Z6rRXlX/C6YP+gLJ/3/H/AMTR/wALpg/6Asn/AH/H/wATR9bo/wAwf6vZl/z6/Ff5nqtV7i1SbkfK3rXmX/C6YP8AoCyf9/x/8TXVeDfGaeLhdlLJrb7MVBzJu3bs+w9KuGJpzdovU58VkuMoUnUrU7RXmv8AM0ZIXiOHH49jTK22VWXDAEe9U5bAHmI49jXQmeDOg18JQop7xPGcOpFMpmDVtzP17/kX9R/69pP/AEE14ZY6ncWDARlXh8xZGhkG5HK5xkd+pr3nUrdrzS7u2Q4aWF0B9yCK+fZYngleKVSkiMVZT1BFc1fRo/QuCvZzoVqctdU7fI1b7xLfajrE2oz7N04VZYlBCMqkYUjOccCtNPHVwmpG+GkaV5gQIi+QdqYOcgZ69OfauUorDmZ9jLL8NJKLgrJW+R1F945vb7WLLVGsbGO5tHLgxxkeYSAPm5yelVofF99b22owxW9orX5fzZvK+cB+qg56fWsCkp8zBZdhlFRUFZf53/M9V+Fv/IEvf+vj/wBlFd3XG/DayltfDkk0qlRcTF0B/ugAZ/Q12VdlP4EfknEE4zzOs4vqFFKFLHCgk+gq1FYu3Mh2j071dzyIwctiqqliAoJJ7Cr1vZYw0vJ/u1aihjiGEX8e9SVLZ1QoJayEAwKWiikdAUUUUAFFFFABRRRQAUUUUAFee/EP/j/s/wDrm3869CNee/EP/j/s/wDrmf513Zb/ALzH5/kePn3+4y+X5nG10OkaDBqGnC4dp2kMpQJEV6cc8/71c9XSaTrNppujoJEMtwJ3+QHGEYKCfyBAr3cU6nJ+73ufG5eqLqv221uouo+HbezsHnVrhXV1XbIVOQSRkY7ccVdfwlapdeSGuyN23cFOPr93H61Hd6rp1zpqfNEhZooxExZiI0Y43Y9j2NWz4gsZ1x9ot9+0xo0sPf8AvHjgAcAc57158p4nlW/X9D2Y08Dzu9rWVtfX/gHHX0C2t/cW6ElYpGQE9SAcVXq9rE0Fxq91LahRAz/JtGBj6VRr16d3BNnzlZJVJKO12eweHP8AkXNP/wCuK14p8Yf+R5/7dY/5tXtnh3/kXdP/AOuK14n8Yf8Akef+3WP+bV8/hf8AepfM/TsJ/Bh6L8jgK7Lw94Ot9ctbJ5pL20aZZXacxI0O1SBncWGOuCOfyrja9A8JaxoekaKhubj/AEl0maYKWDKN8eEHbJCscj869DEOaj7m50k2pfD6wtp7SW3bUZYJ5xE1sgiaWP5SeSHxkhSwGOnvUmnfDjTbrTo5Zr68ikuQChkSJPIH951L5IboMc561f1LxPoGsxWElxfiNJL+GWaM7t6pGJM5AztyCo4PfNPtfGOhi2h09bnyfPtERmLMI4cKcKWzkENjsc9K4nOvy9b+gHl+rWI03VrqyBkPkSFP3ihWyPUAkfqap1reKLyDUPFOqXds++Ca5d0fGNwJ4NZNelBtxTe4H1boP/Iu6Z/16Rf+gCvNvHP/ACNVx/uJ/wCgivSdB/5F3TP+vSL/ANAFebeOP+RquP8AdT/0EV8zPdngZ/8A7qvVfqc5XVad4ZtrzTre5Z5y8qA7EIGWL7eCa5Wu10nXbC3sre2+0KrxRIcyAhd2/cRkCoR89l0aMpv21rW6lHVPDtlaPbLFcTBJm2mU4lAO3ONq856U+fwvZx6bazi9uFeTfuY2rkHB/u4yv49ak1TXNLkS3aHzZ1ikPyBjE4IUKGBGeOPrzT7rxJYnR7FQl075k3xrfMGXnjccc57U9DulDBc09ttN/Lt/w5x7ABiAcjPB9aF+8PrTpSjSu0aFELEqpOcDsM01fvD60jwvtHvEX+pT/dH8q+ZPEn/Iz6r/ANfcv/oRr6bi/wBSn+6P5V8yeJP+Rn1X/r7l/wDQjXDmHwo/e+DP41T0X5mXRRRXkn6EFWbCCK5voYJ5WijkYKXRNxGemBkZ5qtVnTvKGo25nn8iISKWlCb9gB647047ozrXVOVux3v/AArqy8j7P9pvftvmYzsixj+7t8zOc+/4VnaV4S0WeS8uLzV5lsrGTy51+zlWJ6AA5Izu7DPStm58W6NEseoK1rNdS3iyArZp9oiiwcliVxu3YP8AWs7Stds7H7ZbWuvSxy3l2ZfPki2RIo5LEYJJbpjtXoONHmVkv6+Z8jCrmTpScpS6dPP3ujtpt+FzC1zQtP0gzxLqxlu4mA+zNash5/2jx0rn67jxd4ptNbi1CBLy6bbchrfCjy5U4HIIBXHJ981w9clZRUvc2PoMsnXnQvXvzefovJBRRRWJ6QV638Ff9Xq/1i/9mrySvW/gr9zV/rF/7NXVg/4yPB4l/wCRbU+X5o9Yooor3D8sEIDDBGRVeSzhfoNp9qs0UCcU9zOfT2H3XB+tc5rXgTTtZmM9zbMs56ywNtLfX1rtKKHroyqEp4eftKEnF+TPND8LNHHX7f8A99j/AOJpv/Cr9G9b/wD77H/xNem0VPJHsdv9q5j/AM/5HmY+Fujnp9v/AO+x/wDE1Zs/hjo9vOspguJschZpAV/IAV6HRT5Y9hPNMwkrSry+8y4tOZUVQERAMBVHQVZSwjX7xLfpVuiqueaqUb3eoxI0jGEUAewp9FFI1tYKKKKACiiigAooooAKKKKACiiigAooooAD0rl/FHhu51u4glhmijWJCD5mfX2rqKgvOLG4I/55t/KtKVWVKXPHcwxOGp4mm6VTZnnlt4Fv7m3SZbi3VXG5d27OOx6elSf8K/1D/n6tv/Hv8K7+1wLKD08tf5VhPdX3iG6lg06drTTYmKSXaAF5WHUR54AHTd+Vdf8AaWI7/gcFPhzBTu7WS63ZzbeA71PvXtov1JH9KcPAF+eRd2p/76/wrqI/B+hrzNYrcyHrJcsZWP4sTTJPC0VoTNolzNp045CqxaFvZkJxj6YNH9pYnv8AgX/q7lj0Tfz2/NnN/wDCvtQ/5+rb/wAe/wAKhPga/F2Lc3FuGZN6nnBwcHt2yPzrtdG1aS9aa0vIhBqFtgSxA5DA9HU91P8A9arM/wDyFbP/AHZP5Cj+0sR3/Aznw7g4Ss4v7xdKtHsNKtrWRgzxRhSV6HFedfETwBe69rEutR31rBbxWwDCXdu+XJPQe9eo1ieLiR4U1Ig/8sv6iuNV5026kd9T2KFNJxprbRHzgdDnzxLH+tH9hz/89Y/1rdq5qGl3el+QLyMRtMnmIpYE7fcdq8L/AFhzBptNW9D7x5JgItRe789zlv7Dn/56x/rR/Yc//PWP9a6mx0u71GO4ktowY7dPMldmChR9TTbHTb3U5RHZ20sxJCkqpwufU9B+NNZ/mTtZ7+Qnk2XK9+m+u3qcx/Yc/wDz1j/Wui8P/DW/8RW0k1tqFmhjbaySbsj0PAq3daFqtnJKk2n3IEedziMlR75Axiu1+FhO/UxnjEf/ALNXXg86x06yp1fyPMzPLsHSwrrYd6q3W+53um2r2WlWlq7BnghSNiOhIUDj8q47xV4Uu9Q1SS/jmhCyFERDncTwPSu8qlf/AOusf+vj/wBkau56nx2JwtPEw5KmxwP/AArnUf8An7tf/Hv8KgbwNcIxVtUsFYNtILkYPp09xXp8sixRtI5wqgsT7V5q08ktw1wD+9di4z/eY8fkXH/fFcWLxXsLJK9zyK+VYOlb3X95CngiaRwiatp7OegWQkn9KdL4DuoNnm6lZJvbauWIyfTpWto7RLdzzGaIRNEzEzlQrMWKrk44yFPAqCdbaXWraJU0dUiQyMVk/dvngAnHXvisPr8uRSsrtmf9m4TlT5fxZVHw61A9L20P0Lf4VHbeAdQnUsLq3Uo5RlO7IIP0/wA5rvtIgt47QSQR2ql/vNbHKnHvUtj/AMfF/wD9fH/tNK9GDcops645LhGr8r+9lpFKxqvcDFeO6l8LdU1PX9RmhvbRUaZpPm3cbiWC9OoBH5ivZao2X+vv/wDr4/8AaaVNWjCqrSPpsBmNfAScqDtfTa54vqPwsvdKs3u77WNOghQcs5f8unJp2n/CjVNS0+C9g1Cz8qdBIm4MDg9O1TfF1Hh1q0Rr24maSNpDG7DZGM4AUAD0PJya7O08XjSrOz0ew0bUdWubKyha7Fmq7YAUBAJYjLEc7RzXFDD0pVJQtt5n0+KzjH0MFSxHtE3Nv7K0SOP/AOFNaz/0ELH/AMf/AMKP+FNaz/0ELH/x/wDwr1KHxTpM3hb/AISP7QV01YjK8jIcoBwwK9cgggj2rlk+Mnhd9Xaz8y68gQiUXH2aQ5JONu3bu/HpW/1Kj2PK/wBZ8y/mX3I5G4+EWr2yoz39kVZwhI3fLk4B6euB+NUdX+Hd1oMfmXt/asNuQse7JPQDp35/I17ZeXMV5oQuoCTFKiSISCCQSCODyK4D4nSMNYtY8/IbcMR77m/xrOrhaUIOSRx5hxbmdHDSmpK/ojzxLK3VcGJGPrinfY7b/ngn5VN2zV7T9G1PVSPsNhPOv98LhP8Avo4H61xxjKWiR+erOc4xE241ptvs3+mhl/Y7b/ngn5UfY7f/AJ4p+Vdinw78Qum5o7SPjOGmJP6A1Z0X4d3t+rS304toGj3RGLlix9QwBAHp1rVYeq+h1wrZ9Jpe1mvWT/zOFi0OPULgQxyRwuwO0sDgnsOPWvW/h74RuvC8V29xcwTrdbGQxZ6DPqPevMri3udM1CS1uF8u6t3ww6dOjD2PUV7ropJ0LTyeptoz/wCOitsLTXM21qj3su4gzHE4eeCxU7pW33+/5F+iiivQNQooooAKKKKACiiigAooooAKKKKACiiigAooooAKKKKACiiigAooooAKKKKACiiigAqC9/48Lj/rk38jU9QXv/Hhcf8AXJv5GgDJ125ltfCUjQNtneJIY29GchQf1rzjxX461Lwxqi6DoqxQW9jGiFnQMXOAe/bmvRvEEEs/hGTyVLSxRxzoo7lCHx/47XPeLPBmm+LdMbW7MP8Abmtt8RjPEvGVBH6VMk+h7OWVMNTcXiY3i2/v0tf8Tib74s+JWEIjgt7U7ASTETv9xnsaS6+LPiV7O32QwW7HOZhESJcHtniq/gy70iXVboeL5UYQWwggW6BIQA9B6ECqnhfRJ/F2uxaW01w2kWpkYMvSND0xnoScVnd9z6N4fBU3LnopKGrfR37d/meg6B4im1210fX5Yljuo7s2FyU4WRHHH/j20/nXdz/8hSy/3ZP5Cucm0iy0r+w/D2mx7U+0/aZOcnZGMlifdto/Gujn/wCQpZf7sn8hWqPkMbKnOSlTVou9vS+n6l2sTxd/yKepf9cv6itusTxd/wAinqX/AFy/qKmp8D9Dmo/xI+qPLfCemQ3V7JqF7xYWC+bKT0Y9lq34hjXW9KtvEEKObie4aCWPO4L/AHAB24x+dYdlBdXFlKkTnyQ6hozIVDE+3Q9KuWumXzwN5E4SNZCSolcAMAOcAda+Zp60uRR0f5/8A++rRSxHtnOzWlvK2q+e/wAkdTbWljYix8JTk+beAyXjo2CHIyi5/D+XrVHwow0aTUEnuY45WZoFRrtYypBwW2nv0wa5KSWVZkuXZzLIN6yeYS3BIznr2q/c6RdRKty7xyM7D5hKWbJ79Oa1jXvJSjH4fyMJ4NKDhUn8e/nJPW2vy+R03iq1tLC0eFNTuTPHEBJG9/uLsf7yHJP4YFTfCv8A1mp/SP8A9mrkLrTrorHcTEStO2AzSMWzjvmuv+Ff+s1P6R/+zVvh5ueMTatozjxtJUsslFS5tVr8z0mqV/8A6+w/6+P/AGRqu1Sv/wDX2H/Xx/7I1e6fIEl9FFNaSJcMVg25cg4+UdQfauZA0aU2s4gulS/k2JFwA2CTk85Ayc9a0fFybtBnYyyKFx8qHG8k4APtzXH67YRpeWttZllZGht3fcTmViOB6YArycdVkqllFPbfzf8Akmc0oTq11Sgld23/AK7JnY6b/ZcVqZrdGEE02zy2XIRgTxjsM/zqsb7Q7HV7ncQ1xLKkT5C7U44xnoB396ra7p9ppsFjDaM9uZbpdzCRsYxyTz9KwpYWW4tpmuIltjcFIZ5YFAdcfM5z1HpmsK1epSfJyrS3y79u/wChhVquCUVFXR6PA0TxK0JVoyPlKYwfpiq9j/x8ah/18f8AtNKdpyBbCECdZ125EiqFBHbAHFNsf+PjUP8Ar4/9ppXtwd4pnfHVF2qVj/r7/wD6+P8A2RKu1RsRme//AOvj/wBkSqGeI/FO5+1eOpIQc+RFHEPqRu/9mq7q3jNvCHi/U7XQ2Es12ENxb3VnMfLkRAnmRlAd64A49R1r1C88FeH7+/e+utOSW6dgzSF25I/H2qPX/BOheIrqO91CCUXcUflR3MNw8TxrkngqR3rnpUnCcpPqevmGYUsRh6FCmmuRWd++mx5rqXiHStO+CeoWMK6nO9ws8Uk8li8Y85/nZmyPlUs4A+vsaiuNZsrn4kRG18Vvo6DSLeya6ghSRDMGJMTMylVIyPTniu9+H9zcar4e1G0vbo6jb2l/PZwXU2GNxEhG1mPRjyRnviuTXSvENl4HuvAKeFnuJZfNhTUg6fZWR3J85jncGGemM5FdB5B6lqQI0mQFtxAXJPfkVwfj+3+1+MNIttu4TLGhU9wZDn9M121xbm08OpbNIZGhijjLt1bGBk/WuE+I881p4m065t5PLmhgV42xnBDtWNdpQu/I4cwlGNBueya/NHT3Pgvw6ty919jWJ2QgJGPkU/3gnTI+n4VrX1nc3Gk/ZtPv/sku0Ks4jDkAe3TNeQan4t1vVREJrpYBGwcG2UoxI6cknj2rXsfik+nJFHrlmLoMdongX5z9V6fiCPpUwr0m7IjDY/C1avsqO78t2d7oejPo7Svcate6jPKAD50hYD6L0FZGv+OU0HW1szBJcnZvmSNl/df3RzjJPJPPHFZGqfGHRIrB/wCzEmmuiMKjRMoUn+8SOK8yt9VudQ1GeS8YPLPmUv3Jzzn8xj6UVq/JH3dzrx0MXRws69KGkbXb2WtvmdX4q8TnxNc27rYraxW+7azEGR89iR0HtzXr+if8gHTv+vWL/wBBFeBV77on/IB07/r2j/8AQRWeGm5ylKXkePk+JniKlSpPfT9S/RRRXYe8FFFFABRRRQAUUUUAFFFFABRRRQAUUUUAFFFFABRRRQAUUUUAFFFFABRRRQAUUUUAFQXv/Hhcf9cm/kanpGAZSDyDQBDbAGyh9DGv8qwBFeeGZ5Db28l3o8jF/KiGZLYnk7R/EnfA5FakMsmnxi3nileKMbY5Y0L5XsCByCPpUv8Aalt/duv/AAFl/wDiaDSnU5Lpq6fQxGvPB2quZZ20t5f4vtCqrj6huacuvaPaL9k0G2S8nP3YbFBsB/2mHyqPqa0ZpdLuG3TWbyH1exc/zWpY76yhXbFDOi+i2cgH/oNBq6tO1tX5N6f19xX0bS54JptR1GRZNRuAA5T7sSDoi+w9e5q3OP8Aia2X+7J/IUf2nBj5Y7pj6fZZB/NaLdJp7v7XPGYwFKRRk5IBwST7nA47Y96DGc3N8zLtYni3J8Kalx/yy/qK26gvLSO+s5rWXmOVCjfQ1MleLQU5cs1LseBWt9JaRukaoQ5BJbOcjp37Vaj127hVliESqzMxG3PJGO/pWhqvgrWdPuXSK0kuYc/JJCu7I9x2rP8A+Ed1r/oFXn/flv8ACvlXSxVN8qT0P0OOJy+sudyjr3ZnPIzhA2MINo+mSf61oz65cz26QskW1CCMA9unf2o/4R3Wv+gVef8Aflv8KP8AhHda/wCgVef9+W/wqI0sTG9ovXyNZYjBTtzTjp5r/MjuNXnuI40aOJfLII2gjoMetdr8K/v6kfaP/wBmrkofC+uTyBF0u5BPd4yo/M16n4P8Onw/pjJMVa5mO6Qr0HoK9DL6NZ1vaVE9O54udYrCrC+xoyTba21OjrK1y8j0+K1upgxjjnBbaMn7rCtWqWqWK6jYvbtjJ5Un1/zxXuz5uV8u58bK9tNznr7xVoWoQCK4S5KBg2AuOR071Vvr7w5cWENvdWl4sKv5iEKVJbHXOck81lPo2o6VcymOxlmDIUGELYz7gf4fhUvn6xu3NpNw3z7sNE5HUHoR22gZr591sU2/aw12+Fs8+GIxNOXPa0l1SZaW+8KtEsX2W7kWNCFDbm2jqT97r70NqPhVgA0V8QOgMj//ABVUi+rmJkOl3RLBgXETBucDsoHaoUhv0AxocpxjgwMRx/wH2/U1lKdZ/wDLtf8AgDMp1Ks5OUo3b7xZ1EXjXRoYkjRbgIoAA2dvzrT0K+i1CK7uoQwjkuMruGD9xB/SuGXRtR1W4j32D26qMHERTP5gCvQtK09dNsEt1xkcsR0z/nj8K9TAVMVUbdVWj00sdeHlWk3zrT0LtUrHi4v/APr4/wDaaVdrmPFUGvR2FzJ4eKefPjeD95cDBZe2SAB+Fek3Y7qUPaTULpX6vYu6x4r0bQmCX16iSnpEvzP+Q6fjXF+JdR0vxROsM9jqD/ZpHi8r7a9tHMMZJITO8YX9feuFHhvxN9o82fRryZw4Zy0ZO/nkE+9dGLbWIJXuF0rV7p+sMUsG1YjjBGcnqD2x0HHpwVq9e/uRPo6uV4KjFctRTf8AiVr6ef5s6fS/FcGkRJpcGhw2lvAgWOGG4A7kYAYLzwTW9pnjLRdTn+zx3SxXAOPKlIBJ9j0P4GvOHXxA19Fcjw9egsmJi0b7upOFKkD06j8KwZvDviKeeWU6HeKznIIjY44x1JJpUq+Jb9+IqOW4OtdVJqGmlpLf5tnvGqnOmTfh/MV518TkY6zaPj5RbgZ99zVreCbTxQ1gLfXhttUdXj805lODnafbIHX6Vt+KfD41u0+VcyKMcdfYj3HP4E111E6lNpHyub4JuFTDwkpdmtmeKVS1O3lngjMKb5EcELnGR0P866e58K6zbzFFsLiUD+JImx/Kof8AhHNa/wCgVef9+WrzPZ1E9j43CwxuDxEa9KD5ou60fQ5aLRUZS1xI25uWRDhfzxmrMOnRQXQnR5CQCoUtkc10H/COa1/0Crz/AL8tR/wjmtf9Aq8/78tTcanZnZisxznFcyqym1Lda2+7YzFUswUDJJwK980XI0LTwRyLaP8A9BFeceHPBV7JdJPdxPEFOQGUrtPrz1PoPzr1OKNYokjQYRAFUegFduFpygm5dT0MlwlShCUqitew+iiius9sKKKKACiiigAooooAKKKKACiiigAooooAKKKKACiiigAooooAKKKKACiiigAooqKW5ggIE00cZPTcwGaAJaKg+2WxhklE8flx53vuGFxycmmf2lY+d5X2y38zdt2eauc9MYz1osBaoqNp4lkSNpFDvnapPJx1pkt7awsVluIkZQCQ7gYznH54P5UAT0VDBeW1ySILiKXHXY4bH5VNmgAoqnJqunxBTJfWybhuXdKoyPXk1JJf2cJIluoYyMZ3uB16dfoaLMCxRUEd5bSwmaO4ieJTgurgqPxp5uIRG7mVAiEhmLDCketAD8ClxVUalYsQBe25J6ASr/jSnULMMqm6hBZmUDeOSv3h9R3oswLOKMVF9qgLIomTL52jcPmx1xTXvbWISGS4iQRkByzgbcjPP4UWAmxS4qvHf2k2PKuYnyu75XB49aZJqmnwkCW+tkJ6bpVGf1oswLdFNSRJUV0YMjDIZTkEetOoAMUYoooAMUYoooAMUUUUAFJilooAMUmKWigAxSYpaKAExRilooAKMUUUAFFFFABiiiigAooooAKKKKACiiigAooooAKKKKACiiigAooooAKKKKACiiigAooooAKKKKACiiigArz7xKyX/i2G0uLh4EgAIIfClSCWJBbkDByRjoOteg1jvNbrqklguks42faDII12O2fU/wAWfWrpy5XcaOHiCt4fSUnc1xOsMiPcOGJQlnbYP4nbcMccFfWn6Q376BprqLyFjW4UuzFWkB3EkCUkZYrjK8k9BXQJrsNx4keyj0FmnjiMkjYi3bsgDDbsHoc854HpTr3WZ7K9ENppkDlXSHAjbKZUMVyqkZAwcAntW/M9rDOce0lfVJWuLO3htR/y8PEflMjBsEYyowuATyAe2RVjWbgTyMLV1ItycAKBt2gAqhGDtwJOp/iHIyK6KHxFbwpBNffZbdbtpD5m4pxGMHduAJOcDFU18R6bJpJuRDp7mG2F3IPMUJG5PypnBwxAP/fNLmlfYC74UiFjocsspCoJHwoyfLVPl28kngqTjJ61Y1t57fwzc/Z5HmmMRCSOdrZPQ8Y55GAPas6PxNeyShYrazKl1UFJWYNlkUkHA7uf++WpX8Sz3Mpt4tLMhn2PaByu11znexzx90kDjoPwhxlzc1hHNxWrrdf2aJ0kV2FmXSZxgR43A5fAJzIQDnocCobmWW41O6mieKKd2lZNkxKggqn3mdBwBuxj/loOK6867ZzaY/kWClxueSORB5cWCcu7DI568ZJz0qWz1GyjhWG9sUtbmNlhkQQ4TLZwVOMFTj+h5rT2jWthmJFcWsEdjC2oW264C3YhnOxRnnzJNzktgY2rnqPbi9JdodPutU0y6gaK9bAtJ4vM3TDKkLhhySBxyOM0+PxLBDatcXFoihbVJUjjX5iSrPt9sKF/Fq1Y9S0gSvl7dJYQ7sSuAuMb8NjBwcZx+NZybXQRgado13BqtvbudM26faKHYWp+Yuev3vvDy+v+1WLcl72Um4ngkmcJJGpcK/mFuB90jcOCUHAH3s9a7V9a0OWKUPLE4c7JUaIljgZwy4zwOeRwKqaprNnp8kVqLGKWy+zNcnaYwpUEY2gke5/lVRnK+wGJHpl0delFtbb4LK3ESbIwoaU55KMwBGeevP5GoLyC4vdAS3SP7ILu6Yr+8QkqqFVGCcbdik9eoFdFpuvSSxXTzaexlVwh+zgNvcKAwPORhgwycDA61Dpeorq728f9k2NxHtO6aFtyQrzhTlRz22jkegp80lq1sBzOlRxqH1QoqpDb5VLqLeWfB2lfm6ncRsHHTvzUbWMr3VpawyrvMAxJGjRjKrtBK7hzukJ554/Curi1SSDWv7OttL0pbkJlzHc7dvoD+76nrgemfSrCXVm98lv9ksEnjObmTjbGf7qkgFm6fTvT9pLewzeghS3t44Yl2pGoVR6ADAqSuej8RSS6YjRWxk1Hf5UkCnCqw+8dx4245BzzketP07xBLc2El3cWTwwqskgfzEI2KTjgMTkgelYcktyTeorlo/EeozRI4sVh3AHDQ3LEflEB+tdOh3ICe4qXFrcB1FZet6nLpNo13stjBGpLtNMUI9AAFOTVH/hIri30sajf2tvFAy/KsNwZXL9kwFAz1zzximotq6A6KiudsPEN3cPbxTWcYd5RDIUkYbG2l/usoOMCqk3i26SIyJpzfNcmFFdXJI37M5RWB5DHGQcDgGn7OWw7HW0Vzr+Injkijm8iAmMu8k5aNPRQNwBHOOSPYZ7SW3iOB0Lz3NiyFtga0uPNAO1mO7gY4U0uSQjeorn7HxF5hxeIImEKOyrk7W8vzHz6BQUGfU1E/iqVJ5CdJuhBDa/aJstHuUH7vG/0DcdelPklewWOlormr/xObW6uIxHGqwkKDMWXeSF6Nt2jBdQefXim3XiiS2sknRbK9aWTy4o7S4Llmx0GFJOOpwOAKPZy7BY6eiucsvErv8t7AkGxV81suDlsgbUZATkg4AzWg3iDS18rN4n7wbl4PTO3J44GeOe9Jxkug7GnRVK21exu7praC4V5V3ZUA/wnDYPQ4PBx0q7U7CCiiigAooooAKKKKACiiigAooooAKKKKACiiigAooooAKKKKACiiigAooooAKKKKACiiigAooooAKr3ls11bNEs8kG7q8eA2O4B7VYooA5i18MSwyySveSZjlV7cRhFKhVAAJ298vkf7R704aNqckv2v7RBbzpM08cIBlQuw2kuxAJ+XgYAx710tFXzyC5y8uj6v9gktLY2yxSWSW+153Plt825h8vJO7rx0qSfSdUu4btZJYLcyeWqRREuNicgZI4yxOeDxiukoo52O5xzeG9VjmnlhmtjJMm4MzMBFJmQ8LjnJfOSeueOgElv4bubG3lSC004yO8flshaJY/LX5WwASTuLE8811tFP2kgucnc+H9SdTbxR2bWiww26h5mBKI25s4Xq3AP0qxe6Pe3ejNp8dtYwK+T/rnbY3ZgcDmukopc7Fc5eHw5cu9x9qFqvnyIzPEWJCKyfIAeACEAJpl54anWwCLM1yLfP2aJEVWBMgYliThiMdOAefXNdXRR7SVx3OUstA1GR5dQnuhb31wZVkzEG2o2wDADYDARr3I+tNl8KvIJtgiiVjDCEBDb4IyB8xK5BIzwPbmutoo9pILnJyeGJ20eG2aRZ53mWW4V5DHGcnc4+UZYE5HzZ4NT2Xh+WG84iisrZbdolW0ncnJKnuBjAXAx/eNdLRR7SQXMGPw3aNLepNbx/ZnWNIVUncoXLbs9Q252Oc54BzUNxpF7cXLXbWtg8/lmGISsWES/3iSpLscDjjGOvJNdJRS52Fzn5vD8dwllZSW9sbC0VApZd0j7cYXkfKMgZ656VQg8N3kcXkC206CJi/mtEMvKGfdjO0bR/DjJ4Y+grr6KanJaBc5Wy0C+ik08zrbhoXV55UmkLuQD2PHLY/CuixcG+HKC2EfT+JnJ/QAD8c+1WKKUpOW4jG1jRF1BJXGZJpNsY81vljQkB9o7Eru5689cVHqWgpJbz/YoY1e4ljkmjaRkSTa2T0zgnHJA5xW7RQpSQXOSTQ9TS6MyxWqRgswg+0FlYsoUjPlg9AOSScDA61APCl3DaPbQxWrBY1SCTznjKMEwX2qMbixY5rtKKr2kh3MOHTLjT7vULy0hhlnuDGiCWZhlVHVmwTnLNx6YqreaDeT6HDpi/ZXCpl5ZGYHzDneQAO+4/nXTUVPO73C5y66DfG3v0lFp5l6SskqO24Rs3KgEYGEyPcgfg+88Obprf7LEvDBp7iSdvMlGQSrDHzA7QOSMdh2rpaKfPILnNDw9Is8VyCjXCK8rMZGIeZjkDHQKDg+vA9OS78LxXP8AZyMECWkGxn2qzMwACj5lIxy5+uK6Wij2kgucnZ+FrhIJS00cEkk4dkjGVZAhUK2wJnklunp1qO18LXUK3Nu1wPsvlRwEbBumVSXODn5dzOwPWuwop+1kFzA0HRLmzjs5r64EksMLKqKmNrOQz5OTuORjPFb9FFQ227sQUUUUgCiiigAooooAKKKKACiiigAooooAKKKKACiiigAooooAKKKKACiiigAooooAKKKKACiiigAooooAKKKKACiiigAooooAKKKKACiiigAooooAKKKKACiiigAooooAKKKKACiiigAooooAKKKKACiiigAooooAKKKKACiiigAooooAKKKKACiiigAooooAKKKKACiiigAooooAKKKKACiiigAooooAKKKKACiiigAooooAKKKKA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p:cNvPicPr>
            <a:picLocks noChangeAspect="1"/>
          </p:cNvPicPr>
          <p:nvPr/>
        </p:nvPicPr>
        <p:blipFill>
          <a:blip r:embed="rId2"/>
          <a:stretch>
            <a:fillRect/>
          </a:stretch>
        </p:blipFill>
        <p:spPr>
          <a:xfrm>
            <a:off x="2029269" y="3028137"/>
            <a:ext cx="3869725" cy="3242830"/>
          </a:xfrm>
          <a:prstGeom prst="rect">
            <a:avLst/>
          </a:prstGeom>
        </p:spPr>
      </p:pic>
      <p:pic>
        <p:nvPicPr>
          <p:cNvPr id="5" name="图片 4"/>
          <p:cNvPicPr>
            <a:picLocks noChangeAspect="1"/>
          </p:cNvPicPr>
          <p:nvPr/>
        </p:nvPicPr>
        <p:blipFill>
          <a:blip r:embed="rId3"/>
          <a:stretch>
            <a:fillRect/>
          </a:stretch>
        </p:blipFill>
        <p:spPr>
          <a:xfrm>
            <a:off x="6335752" y="3220802"/>
            <a:ext cx="5029200" cy="2857500"/>
          </a:xfrm>
          <a:prstGeom prst="rect">
            <a:avLst/>
          </a:prstGeom>
        </p:spPr>
      </p:pic>
    </p:spTree>
    <p:extLst>
      <p:ext uri="{BB962C8B-B14F-4D97-AF65-F5344CB8AC3E}">
        <p14:creationId xmlns:p14="http://schemas.microsoft.com/office/powerpoint/2010/main" val="1258747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1">
            <a:extLst>
              <a:ext uri="{FF2B5EF4-FFF2-40B4-BE49-F238E27FC236}">
                <a16:creationId xmlns:a16="http://schemas.microsoft.com/office/drawing/2014/main" id="{B2844C31-2031-4035-B92B-4AD6F3D0C4D4}"/>
              </a:ext>
            </a:extLst>
          </p:cNvPr>
          <p:cNvSpPr>
            <a:spLocks noGrp="1"/>
          </p:cNvSpPr>
          <p:nvPr>
            <p:ph idx="1"/>
          </p:nvPr>
        </p:nvSpPr>
        <p:spPr>
          <a:xfrm>
            <a:off x="423863" y="1296988"/>
            <a:ext cx="11107737" cy="4814887"/>
          </a:xfrm>
        </p:spPr>
        <p:txBody>
          <a:bodyPr/>
          <a:lstStyle/>
          <a:p>
            <a:r>
              <a:rPr lang="zh-CN" altLang="zh-CN" dirty="0"/>
              <a:t>本案例向读者展示了如何使用</a:t>
            </a:r>
            <a:r>
              <a:rPr lang="en-US" altLang="zh-CN" dirty="0"/>
              <a:t>python</a:t>
            </a:r>
            <a:r>
              <a:rPr lang="zh-CN" altLang="zh-CN" dirty="0"/>
              <a:t>对百货商场的销售数据进行处理，通过对销售数据的清洗、处理、提取关键特征、提取价值特征、构建新特征、特征建模等操作，对商场的会员进行了画像</a:t>
            </a:r>
            <a:r>
              <a:rPr lang="zh-CN" altLang="zh-CN" dirty="0" smtClean="0"/>
              <a:t>，</a:t>
            </a:r>
            <a:r>
              <a:rPr lang="zh-CN" altLang="en-US" dirty="0" smtClean="0"/>
              <a:t>建立了</a:t>
            </a:r>
            <a:r>
              <a:rPr lang="en-US" altLang="zh-CN" dirty="0" smtClean="0"/>
              <a:t>RFM</a:t>
            </a:r>
            <a:r>
              <a:rPr lang="zh-CN" altLang="en-US" dirty="0" smtClean="0"/>
              <a:t>模型，</a:t>
            </a:r>
            <a:r>
              <a:rPr lang="zh-CN" altLang="zh-CN" dirty="0" smtClean="0"/>
              <a:t>并且</a:t>
            </a:r>
            <a:r>
              <a:rPr lang="zh-CN" altLang="en-US" dirty="0" smtClean="0"/>
              <a:t>根据模型和</a:t>
            </a:r>
            <a:r>
              <a:rPr lang="zh-CN" altLang="zh-CN" dirty="0" smtClean="0"/>
              <a:t>会员</a:t>
            </a:r>
            <a:r>
              <a:rPr lang="zh-CN" altLang="zh-CN" dirty="0"/>
              <a:t>特点给出相应的营销建议。</a:t>
            </a:r>
          </a:p>
        </p:txBody>
      </p:sp>
      <p:sp>
        <p:nvSpPr>
          <p:cNvPr id="2" name="标题 2">
            <a:extLst>
              <a:ext uri="{FF2B5EF4-FFF2-40B4-BE49-F238E27FC236}">
                <a16:creationId xmlns:a16="http://schemas.microsoft.com/office/drawing/2014/main" id="{2E33090E-590B-4B85-B632-7AF3643D42B8}"/>
              </a:ext>
            </a:extLst>
          </p:cNvPr>
          <p:cNvSpPr>
            <a:spLocks noGrp="1" noChangeArrowheads="1"/>
          </p:cNvSpPr>
          <p:nvPr>
            <p:ph type="title"/>
          </p:nvPr>
        </p:nvSpPr>
        <p:spPr>
          <a:xfrm>
            <a:off x="255588" y="358775"/>
            <a:ext cx="10972800" cy="528638"/>
          </a:xfrm>
        </p:spPr>
        <p:txBody>
          <a:bodyPr/>
          <a:lstStyle/>
          <a:p>
            <a:r>
              <a:rPr lang="zh-CN" altLang="en-US"/>
              <a:t>小结</a:t>
            </a:r>
          </a:p>
        </p:txBody>
      </p:sp>
      <p:pic>
        <p:nvPicPr>
          <p:cNvPr id="37891" name="Picture 2">
            <a:extLst>
              <a:ext uri="{FF2B5EF4-FFF2-40B4-BE49-F238E27FC236}">
                <a16:creationId xmlns:a16="http://schemas.microsoft.com/office/drawing/2014/main" id="{EE2B4775-F233-4790-920C-C7FF9B350C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3450" y="3240088"/>
            <a:ext cx="381000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82034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a:extLst>
              <a:ext uri="{FF2B5EF4-FFF2-40B4-BE49-F238E27FC236}">
                <a16:creationId xmlns:a16="http://schemas.microsoft.com/office/drawing/2014/main" id="{BD2FE0FD-FCE9-4D51-80B5-6A0129286146}"/>
              </a:ext>
            </a:extLst>
          </p:cNvPr>
          <p:cNvSpPr>
            <a:spLocks noChangeArrowheads="1"/>
          </p:cNvSpPr>
          <p:nvPr/>
        </p:nvSpPr>
        <p:spPr bwMode="gray">
          <a:xfrm>
            <a:off x="1524000" y="-319088"/>
            <a:ext cx="184150" cy="239713"/>
          </a:xfrm>
          <a:prstGeom prst="rect">
            <a:avLst/>
          </a:prstGeom>
          <a:noFill/>
          <a:ln>
            <a:noFill/>
          </a:ln>
          <a:effectLst>
            <a:outerShdw dist="107763" dir="2700000" algn="ctr" rotWithShape="0">
              <a:srgbClr val="B2B2B2">
                <a:alpha val="50000"/>
              </a:srgbClr>
            </a:outerShdw>
          </a:effectLst>
        </p:spPr>
        <p:txBody>
          <a:bodyPr wrap="none" anchor="ctr">
            <a:spAutoFit/>
          </a:bodyPr>
          <a:lstStyle>
            <a:lvl1pPr eaLnBrk="0" hangingPunct="0">
              <a:defRPr sz="900">
                <a:solidFill>
                  <a:srgbClr val="000000"/>
                </a:solidFill>
                <a:latin typeface="Arial" panose="02080604020202020204" pitchFamily="34" charset="0"/>
                <a:ea typeface="宋体" pitchFamily="2" charset="-122"/>
              </a:defRPr>
            </a:lvl1pPr>
            <a:lvl2pPr marL="742950" indent="-285750" eaLnBrk="0" hangingPunct="0">
              <a:defRPr sz="900">
                <a:solidFill>
                  <a:srgbClr val="000000"/>
                </a:solidFill>
                <a:latin typeface="Arial" panose="02080604020202020204" pitchFamily="34" charset="0"/>
                <a:ea typeface="宋体" pitchFamily="2" charset="-122"/>
              </a:defRPr>
            </a:lvl2pPr>
            <a:lvl3pPr marL="1143000" indent="-228600" eaLnBrk="0" hangingPunct="0">
              <a:defRPr sz="900">
                <a:solidFill>
                  <a:srgbClr val="000000"/>
                </a:solidFill>
                <a:latin typeface="Arial" panose="02080604020202020204" pitchFamily="34" charset="0"/>
                <a:ea typeface="宋体" pitchFamily="2" charset="-122"/>
              </a:defRPr>
            </a:lvl3pPr>
            <a:lvl4pPr marL="1600200" indent="-228600" eaLnBrk="0" hangingPunct="0">
              <a:defRPr sz="900">
                <a:solidFill>
                  <a:srgbClr val="000000"/>
                </a:solidFill>
                <a:latin typeface="Arial" panose="02080604020202020204" pitchFamily="34" charset="0"/>
                <a:ea typeface="宋体" pitchFamily="2" charset="-122"/>
              </a:defRPr>
            </a:lvl4pPr>
            <a:lvl5pPr marL="2057400" indent="-228600" eaLnBrk="0" hangingPunct="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50" b="0" i="0" u="none" strike="noStrike" kern="1200" cap="none" spc="0" normalizeH="0" baseline="0" noProof="0">
              <a:ln>
                <a:noFill/>
              </a:ln>
              <a:solidFill>
                <a:srgbClr val="000000"/>
              </a:solidFill>
              <a:effectLst/>
              <a:uLnTx/>
              <a:uFillTx/>
              <a:latin typeface="Arial" panose="02080604020202020204" pitchFamily="34" charset="0"/>
              <a:ea typeface="宋体" pitchFamily="2" charset="-122"/>
              <a:cs typeface="+mn-cs"/>
            </a:endParaRPr>
          </a:p>
        </p:txBody>
      </p:sp>
      <p:sp>
        <p:nvSpPr>
          <p:cNvPr id="10246" name="Rectangle 6">
            <a:extLst>
              <a:ext uri="{FF2B5EF4-FFF2-40B4-BE49-F238E27FC236}">
                <a16:creationId xmlns:a16="http://schemas.microsoft.com/office/drawing/2014/main" id="{C35E8D78-1EA1-441D-BC02-1217E3DE851A}"/>
              </a:ext>
            </a:extLst>
          </p:cNvPr>
          <p:cNvSpPr>
            <a:spLocks noChangeArrowheads="1"/>
          </p:cNvSpPr>
          <p:nvPr/>
        </p:nvSpPr>
        <p:spPr bwMode="auto">
          <a:xfrm>
            <a:off x="1524000" y="-392113"/>
            <a:ext cx="184150" cy="385763"/>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5" b="0" i="0" u="none" strike="noStrike" kern="1200" cap="none" spc="0" normalizeH="0" baseline="0" noProof="0">
              <a:ln>
                <a:noFill/>
              </a:ln>
              <a:solidFill>
                <a:srgbClr val="000000"/>
              </a:solidFill>
              <a:effectLst/>
              <a:uLnTx/>
              <a:uFillTx/>
              <a:latin typeface="Arial" panose="0208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681003352"/>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a:extLst>
              <a:ext uri="{FF2B5EF4-FFF2-40B4-BE49-F238E27FC236}">
                <a16:creationId xmlns:a16="http://schemas.microsoft.com/office/drawing/2014/main" id="{59B9377D-4743-48DC-B7D8-235685900D64}"/>
              </a:ext>
            </a:extLst>
          </p:cNvPr>
          <p:cNvSpPr>
            <a:spLocks noGrp="1" noChangeArrowheads="1"/>
          </p:cNvSpPr>
          <p:nvPr>
            <p:ph type="title"/>
          </p:nvPr>
        </p:nvSpPr>
        <p:spPr>
          <a:xfrm>
            <a:off x="255588" y="358775"/>
            <a:ext cx="10972800" cy="528638"/>
          </a:xfrm>
        </p:spPr>
        <p:txBody>
          <a:bodyPr/>
          <a:lstStyle/>
          <a:p>
            <a:r>
              <a:rPr lang="zh-CN" altLang="en-US" dirty="0"/>
              <a:t>百货商场</a:t>
            </a:r>
            <a:r>
              <a:rPr lang="zh-CN" altLang="en-US" dirty="0" smtClean="0"/>
              <a:t>现状</a:t>
            </a:r>
            <a:endParaRPr lang="zh-CN" altLang="en-US" dirty="0"/>
          </a:p>
        </p:txBody>
      </p:sp>
      <p:sp>
        <p:nvSpPr>
          <p:cNvPr id="10242" name="内容占位符 3">
            <a:extLst>
              <a:ext uri="{FF2B5EF4-FFF2-40B4-BE49-F238E27FC236}">
                <a16:creationId xmlns:a16="http://schemas.microsoft.com/office/drawing/2014/main" id="{7E51AF10-650B-40E2-B0AD-CCF72E9C592A}"/>
              </a:ext>
            </a:extLst>
          </p:cNvPr>
          <p:cNvSpPr>
            <a:spLocks noGrp="1" noChangeArrowheads="1"/>
          </p:cNvSpPr>
          <p:nvPr>
            <p:ph idx="10"/>
          </p:nvPr>
        </p:nvSpPr>
        <p:spPr>
          <a:xfrm>
            <a:off x="423863" y="1138238"/>
            <a:ext cx="11107737" cy="427037"/>
          </a:xfrm>
        </p:spPr>
        <p:txBody>
          <a:bodyPr/>
          <a:lstStyle/>
          <a:p>
            <a:r>
              <a:rPr lang="en-US" altLang="zh-CN" b="1" dirty="0"/>
              <a:t>2. </a:t>
            </a:r>
            <a:r>
              <a:rPr b="1" dirty="0" smtClean="0"/>
              <a:t>行业</a:t>
            </a:r>
            <a:r>
              <a:rPr lang="zh-CN" altLang="en-US" b="1" dirty="0" smtClean="0"/>
              <a:t>内</a:t>
            </a:r>
            <a:r>
              <a:rPr b="1" dirty="0" smtClean="0"/>
              <a:t>竞争</a:t>
            </a:r>
            <a:endParaRPr b="1" dirty="0"/>
          </a:p>
        </p:txBody>
      </p:sp>
      <p:sp>
        <p:nvSpPr>
          <p:cNvPr id="10244" name="内容占位符 2">
            <a:extLst>
              <a:ext uri="{FF2B5EF4-FFF2-40B4-BE49-F238E27FC236}">
                <a16:creationId xmlns:a16="http://schemas.microsoft.com/office/drawing/2014/main" id="{E5782920-375F-4EE2-A17B-5273E095A8EC}"/>
              </a:ext>
            </a:extLst>
          </p:cNvPr>
          <p:cNvSpPr>
            <a:spLocks noGrp="1"/>
          </p:cNvSpPr>
          <p:nvPr>
            <p:ph idx="1"/>
          </p:nvPr>
        </p:nvSpPr>
        <p:spPr>
          <a:xfrm>
            <a:off x="423863" y="1817688"/>
            <a:ext cx="11107737" cy="4338637"/>
          </a:xfrm>
        </p:spPr>
        <p:txBody>
          <a:bodyPr/>
          <a:lstStyle/>
          <a:p>
            <a:pPr marL="0" indent="0">
              <a:buFont typeface="Wingdings" panose="05000000000000000000" pitchFamily="2" charset="2"/>
              <a:buNone/>
            </a:pPr>
            <a:r>
              <a:rPr kumimoji="1" lang="zh-CN" altLang="en-US" noProof="1" smtClean="0">
                <a:cs typeface="宋体" charset="0"/>
              </a:rPr>
              <a:t>行业内，规模比较大的百货商场已经积极拥抱互联网，推出了一系列的属于商场购物平台，如微信小程序、微信公众号、商场网站，有的商场还有送货上门服务。同行竞争，不进则退，互联网公司也有实体商场，比如阿里巴巴的盒马生鲜。</a:t>
            </a:r>
            <a:endParaRPr kumimoji="1" lang="en-US" altLang="zh-CN" noProof="1" smtClean="0">
              <a:cs typeface="宋体" charset="0"/>
            </a:endParaRPr>
          </a:p>
          <a:p>
            <a:pPr marL="0" indent="0">
              <a:buFont typeface="Wingdings" panose="05000000000000000000" pitchFamily="2" charset="2"/>
              <a:buNone/>
            </a:pPr>
            <a:endParaRPr kumimoji="1" lang="zh-CN" altLang="en-US" noProof="1">
              <a:cs typeface="宋体" charset="0"/>
            </a:endParaRPr>
          </a:p>
        </p:txBody>
      </p:sp>
      <p:pic>
        <p:nvPicPr>
          <p:cNvPr id="3" name="图片 2"/>
          <p:cNvPicPr>
            <a:picLocks noChangeAspect="1"/>
          </p:cNvPicPr>
          <p:nvPr/>
        </p:nvPicPr>
        <p:blipFill>
          <a:blip r:embed="rId2"/>
          <a:stretch>
            <a:fillRect/>
          </a:stretch>
        </p:blipFill>
        <p:spPr>
          <a:xfrm>
            <a:off x="1405053" y="3162942"/>
            <a:ext cx="4428080" cy="2993382"/>
          </a:xfrm>
          <a:prstGeom prst="rect">
            <a:avLst/>
          </a:prstGeom>
        </p:spPr>
      </p:pic>
      <p:pic>
        <p:nvPicPr>
          <p:cNvPr id="6" name="图片 5"/>
          <p:cNvPicPr>
            <a:picLocks noChangeAspect="1"/>
          </p:cNvPicPr>
          <p:nvPr/>
        </p:nvPicPr>
        <p:blipFill>
          <a:blip r:embed="rId3"/>
          <a:stretch>
            <a:fillRect/>
          </a:stretch>
        </p:blipFill>
        <p:spPr>
          <a:xfrm>
            <a:off x="5954751" y="3132205"/>
            <a:ext cx="4540720" cy="3024119"/>
          </a:xfrm>
          <a:prstGeom prst="rect">
            <a:avLst/>
          </a:prstGeom>
        </p:spPr>
      </p:pic>
    </p:spTree>
    <p:extLst>
      <p:ext uri="{BB962C8B-B14F-4D97-AF65-F5344CB8AC3E}">
        <p14:creationId xmlns:p14="http://schemas.microsoft.com/office/powerpoint/2010/main" val="3268759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2">
            <a:extLst>
              <a:ext uri="{FF2B5EF4-FFF2-40B4-BE49-F238E27FC236}">
                <a16:creationId xmlns:a16="http://schemas.microsoft.com/office/drawing/2014/main" id="{67CA6BDA-5B5A-42A9-954E-4554AEDD0515}"/>
              </a:ext>
            </a:extLst>
          </p:cNvPr>
          <p:cNvSpPr>
            <a:spLocks noGrp="1"/>
          </p:cNvSpPr>
          <p:nvPr>
            <p:ph idx="1"/>
          </p:nvPr>
        </p:nvSpPr>
        <p:spPr>
          <a:xfrm>
            <a:off x="330200" y="1817688"/>
            <a:ext cx="4322763" cy="4338637"/>
          </a:xfrm>
        </p:spPr>
        <p:txBody>
          <a:bodyPr/>
          <a:lstStyle/>
          <a:p>
            <a:pPr marL="361950" indent="-361950"/>
            <a:r>
              <a:rPr kumimoji="1" lang="zh-CN" altLang="en-US" noProof="1" smtClean="0">
                <a:cs typeface="宋体" charset="0"/>
              </a:rPr>
              <a:t>目前百货商场已经收集了大量的会员注册信息和销售流水数据。</a:t>
            </a:r>
            <a:endParaRPr kumimoji="1" lang="en-US" altLang="zh-CN" noProof="1">
              <a:cs typeface="宋体" charset="0"/>
            </a:endParaRPr>
          </a:p>
          <a:p>
            <a:pPr marL="361950" indent="-361950"/>
            <a:r>
              <a:rPr kumimoji="1" lang="zh-CN" altLang="en-US" noProof="1" smtClean="0">
                <a:cs typeface="宋体" charset="0"/>
              </a:rPr>
              <a:t>从</a:t>
            </a:r>
            <a:r>
              <a:rPr kumimoji="1" lang="en-US" altLang="zh-CN" noProof="1" smtClean="0">
                <a:cs typeface="宋体" charset="0"/>
              </a:rPr>
              <a:t>2000</a:t>
            </a:r>
            <a:r>
              <a:rPr kumimoji="1" lang="zh-CN" altLang="en-US" noProof="1" smtClean="0">
                <a:cs typeface="宋体" charset="0"/>
              </a:rPr>
              <a:t>年初开始，商场已经陆陆续续注册了不少会员，直至</a:t>
            </a:r>
            <a:r>
              <a:rPr kumimoji="1" lang="en-US" altLang="zh-CN" noProof="1" smtClean="0">
                <a:cs typeface="宋体" charset="0"/>
              </a:rPr>
              <a:t>2018</a:t>
            </a:r>
            <a:r>
              <a:rPr kumimoji="1" lang="zh-CN" altLang="en-US" noProof="1" smtClean="0">
                <a:cs typeface="宋体" charset="0"/>
              </a:rPr>
              <a:t>年，商场已注册</a:t>
            </a:r>
            <a:r>
              <a:rPr kumimoji="1" lang="en-US" altLang="zh-CN" noProof="1" smtClean="0">
                <a:cs typeface="宋体" charset="0"/>
              </a:rPr>
              <a:t>194738</a:t>
            </a:r>
            <a:r>
              <a:rPr kumimoji="1" lang="zh-CN" altLang="en-US" noProof="1" smtClean="0">
                <a:cs typeface="宋体" charset="0"/>
              </a:rPr>
              <a:t>名会员，会员的信息保存在“</a:t>
            </a:r>
            <a:r>
              <a:rPr kumimoji="1" lang="en-US" altLang="zh-CN" noProof="1" smtClean="0">
                <a:cs typeface="宋体" charset="0"/>
              </a:rPr>
              <a:t>cumcm2018c1.xlsx</a:t>
            </a:r>
            <a:r>
              <a:rPr kumimoji="1" lang="zh-CN" altLang="en-US" noProof="1" smtClean="0">
                <a:cs typeface="宋体" charset="0"/>
              </a:rPr>
              <a:t>”中，特征信息如右表。</a:t>
            </a:r>
            <a:endParaRPr kumimoji="1" lang="zh-CN" altLang="en-US" noProof="1">
              <a:cs typeface="宋体" charset="0"/>
            </a:endParaRPr>
          </a:p>
        </p:txBody>
      </p:sp>
      <p:sp>
        <p:nvSpPr>
          <p:cNvPr id="2" name="标题 1">
            <a:extLst>
              <a:ext uri="{FF2B5EF4-FFF2-40B4-BE49-F238E27FC236}">
                <a16:creationId xmlns:a16="http://schemas.microsoft.com/office/drawing/2014/main" id="{81DD446E-6FD0-4B3A-AEBC-016D78D6FF91}"/>
              </a:ext>
            </a:extLst>
          </p:cNvPr>
          <p:cNvSpPr>
            <a:spLocks noGrp="1" noChangeArrowheads="1"/>
          </p:cNvSpPr>
          <p:nvPr>
            <p:ph type="title"/>
          </p:nvPr>
        </p:nvSpPr>
        <p:spPr>
          <a:xfrm>
            <a:off x="255588" y="358775"/>
            <a:ext cx="10972800" cy="528638"/>
          </a:xfrm>
        </p:spPr>
        <p:txBody>
          <a:bodyPr/>
          <a:lstStyle/>
          <a:p>
            <a:r>
              <a:rPr lang="zh-CN" altLang="en-US" dirty="0" smtClean="0"/>
              <a:t>百货商场现状</a:t>
            </a:r>
            <a:endParaRPr lang="zh-CN" altLang="en-US" dirty="0"/>
          </a:p>
        </p:txBody>
      </p:sp>
      <p:sp>
        <p:nvSpPr>
          <p:cNvPr id="11267" name="内容占位符 3">
            <a:extLst>
              <a:ext uri="{FF2B5EF4-FFF2-40B4-BE49-F238E27FC236}">
                <a16:creationId xmlns:a16="http://schemas.microsoft.com/office/drawing/2014/main" id="{5202AE2C-85CA-4A72-81B8-5DF7885FA058}"/>
              </a:ext>
            </a:extLst>
          </p:cNvPr>
          <p:cNvSpPr>
            <a:spLocks noGrp="1" noChangeArrowheads="1"/>
          </p:cNvSpPr>
          <p:nvPr>
            <p:ph idx="10"/>
          </p:nvPr>
        </p:nvSpPr>
        <p:spPr>
          <a:xfrm>
            <a:off x="423863" y="1138238"/>
            <a:ext cx="11107737" cy="427037"/>
          </a:xfrm>
        </p:spPr>
        <p:txBody>
          <a:bodyPr/>
          <a:lstStyle/>
          <a:p>
            <a:r>
              <a:rPr lang="zh-CN" altLang="en-US" b="1" dirty="0"/>
              <a:t>百货商场</a:t>
            </a:r>
            <a:r>
              <a:rPr altLang="zh-CN" b="1" dirty="0" smtClean="0"/>
              <a:t>数据特征说明</a:t>
            </a:r>
            <a:endParaRPr b="1" dirty="0"/>
          </a:p>
        </p:txBody>
      </p:sp>
      <p:graphicFrame>
        <p:nvGraphicFramePr>
          <p:cNvPr id="6" name="表格 5">
            <a:extLst>
              <a:ext uri="{FF2B5EF4-FFF2-40B4-BE49-F238E27FC236}">
                <a16:creationId xmlns:a16="http://schemas.microsoft.com/office/drawing/2014/main" id="{C69A3BF2-4A8B-44EF-93C1-703EE8694FA6}"/>
              </a:ext>
            </a:extLst>
          </p:cNvPr>
          <p:cNvGraphicFramePr>
            <a:graphicFrameLocks noGrp="1"/>
          </p:cNvGraphicFramePr>
          <p:nvPr>
            <p:extLst>
              <p:ext uri="{D42A27DB-BD31-4B8C-83A1-F6EECF244321}">
                <p14:modId xmlns:p14="http://schemas.microsoft.com/office/powerpoint/2010/main" val="1381354817"/>
              </p:ext>
            </p:extLst>
          </p:nvPr>
        </p:nvGraphicFramePr>
        <p:xfrm>
          <a:off x="4840288" y="1860550"/>
          <a:ext cx="6550026" cy="2211340"/>
        </p:xfrm>
        <a:graphic>
          <a:graphicData uri="http://schemas.openxmlformats.org/drawingml/2006/table">
            <a:tbl>
              <a:tblPr>
                <a:tableStyleId>{5C22544A-7EE6-4342-B048-85BDC9FD1C3A}</a:tableStyleId>
              </a:tblPr>
              <a:tblGrid>
                <a:gridCol w="2173829">
                  <a:extLst>
                    <a:ext uri="{9D8B030D-6E8A-4147-A177-3AD203B41FA5}">
                      <a16:colId xmlns:a16="http://schemas.microsoft.com/office/drawing/2014/main" val="20000"/>
                    </a:ext>
                  </a:extLst>
                </a:gridCol>
                <a:gridCol w="1896780">
                  <a:extLst>
                    <a:ext uri="{9D8B030D-6E8A-4147-A177-3AD203B41FA5}">
                      <a16:colId xmlns:a16="http://schemas.microsoft.com/office/drawing/2014/main" val="20001"/>
                    </a:ext>
                  </a:extLst>
                </a:gridCol>
                <a:gridCol w="2479417">
                  <a:extLst>
                    <a:ext uri="{9D8B030D-6E8A-4147-A177-3AD203B41FA5}">
                      <a16:colId xmlns:a16="http://schemas.microsoft.com/office/drawing/2014/main" val="20002"/>
                    </a:ext>
                  </a:extLst>
                </a:gridCol>
              </a:tblGrid>
              <a:tr h="442268">
                <a:tc>
                  <a:txBody>
                    <a:bodyPr/>
                    <a:lstStyle/>
                    <a:p>
                      <a:pPr algn="ctr">
                        <a:lnSpc>
                          <a:spcPct val="115000"/>
                        </a:lnSpc>
                        <a:spcAft>
                          <a:spcPts val="0"/>
                        </a:spcAft>
                      </a:pPr>
                      <a:r>
                        <a:rPr lang="zh-CN" altLang="en-US" sz="1800" b="1" kern="0" dirty="0" smtClean="0">
                          <a:solidFill>
                            <a:schemeClr val="bg1"/>
                          </a:solidFill>
                          <a:effectLst/>
                          <a:latin typeface="微软雅黑" pitchFamily="34" charset="-122"/>
                          <a:ea typeface="微软雅黑" pitchFamily="34" charset="-122"/>
                        </a:rPr>
                        <a:t>表名</a:t>
                      </a:r>
                      <a:r>
                        <a:rPr lang="en-US" sz="1800" b="1" kern="0" dirty="0">
                          <a:solidFill>
                            <a:schemeClr val="bg1"/>
                          </a:solidFill>
                          <a:effectLst/>
                          <a:latin typeface="微软雅黑" pitchFamily="34" charset="-122"/>
                          <a:ea typeface="微软雅黑" pitchFamily="34" charset="-122"/>
                        </a:rPr>
                        <a:t> </a:t>
                      </a:r>
                      <a:endParaRPr lang="zh-CN" sz="1800" b="1" kern="100" dirty="0">
                        <a:solidFill>
                          <a:schemeClr val="bg1"/>
                        </a:solidFill>
                        <a:effectLst/>
                        <a:latin typeface="微软雅黑" pitchFamily="34" charset="-122"/>
                        <a:ea typeface="微软雅黑" pitchFamily="34" charset="-122"/>
                        <a:cs typeface="Times New Roman"/>
                      </a:endParaRPr>
                    </a:p>
                  </a:txBody>
                  <a:tcPr marL="27428" marR="27428" marT="0" marB="0" anchor="ctr">
                    <a:solidFill>
                      <a:schemeClr val="accent1"/>
                    </a:solidFill>
                  </a:tcPr>
                </a:tc>
                <a:tc>
                  <a:txBody>
                    <a:bodyPr/>
                    <a:lstStyle/>
                    <a:p>
                      <a:pPr algn="ctr">
                        <a:lnSpc>
                          <a:spcPct val="115000"/>
                        </a:lnSpc>
                        <a:spcAft>
                          <a:spcPts val="0"/>
                        </a:spcAft>
                      </a:pPr>
                      <a:r>
                        <a:rPr lang="zh-CN" sz="1800" b="1" kern="0" dirty="0">
                          <a:solidFill>
                            <a:schemeClr val="bg1"/>
                          </a:solidFill>
                          <a:effectLst/>
                          <a:latin typeface="微软雅黑" pitchFamily="34" charset="-122"/>
                          <a:ea typeface="微软雅黑" pitchFamily="34" charset="-122"/>
                        </a:rPr>
                        <a:t>特征名称</a:t>
                      </a:r>
                      <a:endParaRPr lang="zh-CN" sz="1800" b="1" kern="100" dirty="0">
                        <a:solidFill>
                          <a:schemeClr val="bg1"/>
                        </a:solidFill>
                        <a:effectLst/>
                        <a:latin typeface="微软雅黑" pitchFamily="34" charset="-122"/>
                        <a:ea typeface="微软雅黑" pitchFamily="34" charset="-122"/>
                        <a:cs typeface="Times New Roman"/>
                      </a:endParaRPr>
                    </a:p>
                  </a:txBody>
                  <a:tcPr marL="27428" marR="27428" marT="0" marB="0" anchor="ctr">
                    <a:solidFill>
                      <a:schemeClr val="accent1"/>
                    </a:solidFill>
                  </a:tcPr>
                </a:tc>
                <a:tc>
                  <a:txBody>
                    <a:bodyPr/>
                    <a:lstStyle/>
                    <a:p>
                      <a:pPr algn="ctr">
                        <a:lnSpc>
                          <a:spcPct val="115000"/>
                        </a:lnSpc>
                        <a:spcAft>
                          <a:spcPts val="0"/>
                        </a:spcAft>
                      </a:pPr>
                      <a:r>
                        <a:rPr lang="zh-CN" sz="1800" b="1" kern="0" dirty="0">
                          <a:solidFill>
                            <a:schemeClr val="bg1"/>
                          </a:solidFill>
                          <a:effectLst/>
                          <a:latin typeface="微软雅黑" pitchFamily="34" charset="-122"/>
                          <a:ea typeface="微软雅黑" pitchFamily="34" charset="-122"/>
                        </a:rPr>
                        <a:t>特征说明</a:t>
                      </a:r>
                      <a:endParaRPr lang="zh-CN" sz="1800" b="1" kern="100" dirty="0">
                        <a:solidFill>
                          <a:schemeClr val="bg1"/>
                        </a:solidFill>
                        <a:effectLst/>
                        <a:latin typeface="微软雅黑" pitchFamily="34" charset="-122"/>
                        <a:ea typeface="微软雅黑" pitchFamily="34" charset="-122"/>
                        <a:cs typeface="Times New Roman"/>
                      </a:endParaRPr>
                    </a:p>
                  </a:txBody>
                  <a:tcPr marL="27428" marR="27428" marT="0" marB="0" anchor="ctr">
                    <a:solidFill>
                      <a:schemeClr val="accent1"/>
                    </a:solidFill>
                  </a:tcPr>
                </a:tc>
                <a:extLst>
                  <a:ext uri="{0D108BD9-81ED-4DB2-BD59-A6C34878D82A}">
                    <a16:rowId xmlns:a16="http://schemas.microsoft.com/office/drawing/2014/main" val="10000"/>
                  </a:ext>
                </a:extLst>
              </a:tr>
              <a:tr h="442268">
                <a:tc rowSpan="4">
                  <a:txBody>
                    <a:bodyPr/>
                    <a:lstStyle/>
                    <a:p>
                      <a:pPr algn="ctr">
                        <a:lnSpc>
                          <a:spcPct val="115000"/>
                        </a:lnSpc>
                        <a:spcAft>
                          <a:spcPts val="0"/>
                        </a:spcAft>
                      </a:pPr>
                      <a:r>
                        <a:rPr lang="en-US" altLang="zh-CN" sz="1800" kern="0" dirty="0" smtClean="0">
                          <a:solidFill>
                            <a:schemeClr val="bg1"/>
                          </a:solidFill>
                          <a:effectLst/>
                          <a:latin typeface="微软雅黑" pitchFamily="34" charset="-122"/>
                          <a:ea typeface="微软雅黑" pitchFamily="34" charset="-122"/>
                          <a:cs typeface="+mn-cs"/>
                        </a:rPr>
                        <a:t>cumcm2018c1.slsx</a:t>
                      </a:r>
                      <a:endParaRPr lang="zh-CN" sz="1800" kern="100" dirty="0">
                        <a:solidFill>
                          <a:schemeClr val="bg1"/>
                        </a:solidFill>
                        <a:effectLst/>
                        <a:latin typeface="微软雅黑" pitchFamily="34" charset="-122"/>
                        <a:ea typeface="微软雅黑" pitchFamily="34" charset="-122"/>
                        <a:cs typeface="Times New Roman"/>
                      </a:endParaRPr>
                    </a:p>
                  </a:txBody>
                  <a:tcPr marL="27428" marR="27428" marT="0" marB="0" anchor="ctr">
                    <a:solidFill>
                      <a:schemeClr val="accent1"/>
                    </a:solidFill>
                  </a:tcPr>
                </a:tc>
                <a:tc>
                  <a:txBody>
                    <a:bodyPr/>
                    <a:lstStyle/>
                    <a:p>
                      <a:pPr algn="ctr">
                        <a:lnSpc>
                          <a:spcPct val="115000"/>
                        </a:lnSpc>
                        <a:spcAft>
                          <a:spcPts val="0"/>
                        </a:spcAft>
                      </a:pPr>
                      <a:r>
                        <a:rPr lang="en-US" altLang="zh-CN" sz="1800" kern="0" dirty="0" err="1" smtClean="0">
                          <a:effectLst/>
                          <a:latin typeface="微软雅黑" pitchFamily="34" charset="-122"/>
                          <a:ea typeface="微软雅黑" pitchFamily="34" charset="-122"/>
                          <a:cs typeface="+mn-cs"/>
                        </a:rPr>
                        <a:t>kh</a:t>
                      </a:r>
                      <a:endParaRPr lang="zh-CN" sz="1800" kern="100" dirty="0">
                        <a:effectLst/>
                        <a:latin typeface="微软雅黑" pitchFamily="34" charset="-122"/>
                        <a:ea typeface="微软雅黑" pitchFamily="34" charset="-122"/>
                        <a:cs typeface="Times New Roman"/>
                      </a:endParaRPr>
                    </a:p>
                  </a:txBody>
                  <a:tcPr marL="27428" marR="27428" marT="0" marB="0" anchor="ctr"/>
                </a:tc>
                <a:tc>
                  <a:txBody>
                    <a:bodyPr/>
                    <a:lstStyle/>
                    <a:p>
                      <a:pPr algn="ctr">
                        <a:lnSpc>
                          <a:spcPct val="115000"/>
                        </a:lnSpc>
                        <a:spcAft>
                          <a:spcPts val="0"/>
                        </a:spcAft>
                      </a:pPr>
                      <a:r>
                        <a:rPr lang="zh-CN" sz="1800" kern="0">
                          <a:effectLst/>
                          <a:latin typeface="微软雅黑" pitchFamily="34" charset="-122"/>
                          <a:ea typeface="微软雅黑" pitchFamily="34" charset="-122"/>
                        </a:rPr>
                        <a:t>会员卡号</a:t>
                      </a:r>
                      <a:endParaRPr lang="zh-CN" sz="1800" kern="100">
                        <a:effectLst/>
                        <a:latin typeface="微软雅黑" pitchFamily="34" charset="-122"/>
                        <a:ea typeface="微软雅黑" pitchFamily="34" charset="-122"/>
                        <a:cs typeface="Times New Roman"/>
                      </a:endParaRPr>
                    </a:p>
                  </a:txBody>
                  <a:tcPr marL="27428" marR="27428" marT="0" marB="0" anchor="ctr"/>
                </a:tc>
                <a:extLst>
                  <a:ext uri="{0D108BD9-81ED-4DB2-BD59-A6C34878D82A}">
                    <a16:rowId xmlns:a16="http://schemas.microsoft.com/office/drawing/2014/main" val="10001"/>
                  </a:ext>
                </a:extLst>
              </a:tr>
              <a:tr h="442268">
                <a:tc vMerge="1">
                  <a:txBody>
                    <a:bodyPr/>
                    <a:lstStyle/>
                    <a:p>
                      <a:endParaRPr lang="zh-CN"/>
                    </a:p>
                  </a:txBody>
                  <a:tcPr/>
                </a:tc>
                <a:tc>
                  <a:txBody>
                    <a:bodyPr/>
                    <a:lstStyle/>
                    <a:p>
                      <a:pPr algn="ctr">
                        <a:lnSpc>
                          <a:spcPct val="115000"/>
                        </a:lnSpc>
                        <a:spcAft>
                          <a:spcPts val="0"/>
                        </a:spcAft>
                      </a:pPr>
                      <a:r>
                        <a:rPr lang="en-US" altLang="zh-CN" sz="1800" kern="0" dirty="0" err="1" smtClean="0">
                          <a:effectLst/>
                          <a:latin typeface="微软雅黑" pitchFamily="34" charset="-122"/>
                          <a:ea typeface="微软雅黑" pitchFamily="34" charset="-122"/>
                          <a:cs typeface="+mn-cs"/>
                        </a:rPr>
                        <a:t>rhsj</a:t>
                      </a:r>
                      <a:endParaRPr lang="zh-CN" sz="1800" kern="100" dirty="0">
                        <a:effectLst/>
                        <a:latin typeface="微软雅黑" pitchFamily="34" charset="-122"/>
                        <a:ea typeface="微软雅黑" pitchFamily="34" charset="-122"/>
                        <a:cs typeface="Times New Roman"/>
                      </a:endParaRPr>
                    </a:p>
                  </a:txBody>
                  <a:tcPr marL="27428" marR="27428" marT="0" marB="0" anchor="ctr"/>
                </a:tc>
                <a:tc>
                  <a:txBody>
                    <a:bodyPr/>
                    <a:lstStyle/>
                    <a:p>
                      <a:pPr algn="ctr">
                        <a:lnSpc>
                          <a:spcPct val="115000"/>
                        </a:lnSpc>
                        <a:spcAft>
                          <a:spcPts val="0"/>
                        </a:spcAft>
                      </a:pPr>
                      <a:r>
                        <a:rPr lang="zh-CN" sz="1800" kern="0">
                          <a:effectLst/>
                          <a:latin typeface="微软雅黑" pitchFamily="34" charset="-122"/>
                          <a:ea typeface="微软雅黑" pitchFamily="34" charset="-122"/>
                        </a:rPr>
                        <a:t>入会时间</a:t>
                      </a:r>
                      <a:endParaRPr lang="zh-CN" sz="1800" kern="100">
                        <a:effectLst/>
                        <a:latin typeface="微软雅黑" pitchFamily="34" charset="-122"/>
                        <a:ea typeface="微软雅黑" pitchFamily="34" charset="-122"/>
                        <a:cs typeface="Times New Roman"/>
                      </a:endParaRPr>
                    </a:p>
                  </a:txBody>
                  <a:tcPr marL="27428" marR="27428" marT="0" marB="0" anchor="ctr"/>
                </a:tc>
                <a:extLst>
                  <a:ext uri="{0D108BD9-81ED-4DB2-BD59-A6C34878D82A}">
                    <a16:rowId xmlns:a16="http://schemas.microsoft.com/office/drawing/2014/main" val="10002"/>
                  </a:ext>
                </a:extLst>
              </a:tr>
              <a:tr h="442268">
                <a:tc vMerge="1">
                  <a:txBody>
                    <a:bodyPr/>
                    <a:lstStyle/>
                    <a:p>
                      <a:endParaRPr lang="zh-CN"/>
                    </a:p>
                  </a:txBody>
                  <a:tcPr/>
                </a:tc>
                <a:tc>
                  <a:txBody>
                    <a:bodyPr/>
                    <a:lstStyle/>
                    <a:p>
                      <a:pPr algn="ctr">
                        <a:lnSpc>
                          <a:spcPct val="115000"/>
                        </a:lnSpc>
                        <a:spcAft>
                          <a:spcPts val="0"/>
                        </a:spcAft>
                      </a:pPr>
                      <a:r>
                        <a:rPr lang="en-US" sz="1800" kern="0" dirty="0" err="1" smtClean="0">
                          <a:effectLst/>
                          <a:latin typeface="微软雅黑" pitchFamily="34" charset="-122"/>
                          <a:ea typeface="微软雅黑" pitchFamily="34" charset="-122"/>
                        </a:rPr>
                        <a:t>csrq</a:t>
                      </a:r>
                      <a:endParaRPr lang="zh-CN" sz="1800" kern="100" dirty="0">
                        <a:effectLst/>
                        <a:latin typeface="微软雅黑" pitchFamily="34" charset="-122"/>
                        <a:ea typeface="微软雅黑" pitchFamily="34" charset="-122"/>
                        <a:cs typeface="Times New Roman"/>
                      </a:endParaRPr>
                    </a:p>
                  </a:txBody>
                  <a:tcPr marL="27428" marR="27428" marT="0" marB="0" anchor="ctr"/>
                </a:tc>
                <a:tc>
                  <a:txBody>
                    <a:bodyPr/>
                    <a:lstStyle/>
                    <a:p>
                      <a:pPr algn="ctr">
                        <a:lnSpc>
                          <a:spcPct val="115000"/>
                        </a:lnSpc>
                        <a:spcAft>
                          <a:spcPts val="0"/>
                        </a:spcAft>
                      </a:pPr>
                      <a:r>
                        <a:rPr lang="zh-CN" altLang="en-US" sz="1800" kern="0" dirty="0" smtClean="0">
                          <a:effectLst/>
                          <a:latin typeface="微软雅黑" pitchFamily="34" charset="-122"/>
                          <a:ea typeface="微软雅黑" pitchFamily="34" charset="-122"/>
                        </a:rPr>
                        <a:t>出生</a:t>
                      </a:r>
                      <a:r>
                        <a:rPr lang="zh-CN" sz="1800" kern="0" dirty="0" smtClean="0">
                          <a:effectLst/>
                          <a:latin typeface="微软雅黑" pitchFamily="34" charset="-122"/>
                          <a:ea typeface="微软雅黑" pitchFamily="34" charset="-122"/>
                        </a:rPr>
                        <a:t>日期</a:t>
                      </a:r>
                      <a:endParaRPr lang="zh-CN" sz="1800" kern="100" dirty="0">
                        <a:effectLst/>
                        <a:latin typeface="微软雅黑" pitchFamily="34" charset="-122"/>
                        <a:ea typeface="微软雅黑" pitchFamily="34" charset="-122"/>
                        <a:cs typeface="Times New Roman"/>
                      </a:endParaRPr>
                    </a:p>
                  </a:txBody>
                  <a:tcPr marL="27428" marR="27428" marT="0" marB="0" anchor="ctr"/>
                </a:tc>
                <a:extLst>
                  <a:ext uri="{0D108BD9-81ED-4DB2-BD59-A6C34878D82A}">
                    <a16:rowId xmlns:a16="http://schemas.microsoft.com/office/drawing/2014/main" val="10003"/>
                  </a:ext>
                </a:extLst>
              </a:tr>
              <a:tr h="442268">
                <a:tc vMerge="1">
                  <a:txBody>
                    <a:bodyPr/>
                    <a:lstStyle/>
                    <a:p>
                      <a:endParaRPr lang="zh-CN"/>
                    </a:p>
                  </a:txBody>
                  <a:tcPr/>
                </a:tc>
                <a:tc>
                  <a:txBody>
                    <a:bodyPr/>
                    <a:lstStyle/>
                    <a:p>
                      <a:pPr algn="ctr">
                        <a:lnSpc>
                          <a:spcPct val="115000"/>
                        </a:lnSpc>
                        <a:spcAft>
                          <a:spcPts val="0"/>
                        </a:spcAft>
                      </a:pPr>
                      <a:r>
                        <a:rPr lang="en-US" altLang="zh-CN" sz="1800" kern="0" dirty="0" err="1" smtClean="0">
                          <a:effectLst/>
                          <a:latin typeface="微软雅黑" pitchFamily="34" charset="-122"/>
                          <a:ea typeface="微软雅黑" pitchFamily="34" charset="-122"/>
                          <a:cs typeface="+mn-cs"/>
                        </a:rPr>
                        <a:t>xb</a:t>
                      </a:r>
                      <a:endParaRPr lang="zh-CN" sz="1800" kern="100" dirty="0">
                        <a:effectLst/>
                        <a:latin typeface="微软雅黑" pitchFamily="34" charset="-122"/>
                        <a:ea typeface="微软雅黑" pitchFamily="34" charset="-122"/>
                        <a:cs typeface="Times New Roman"/>
                      </a:endParaRPr>
                    </a:p>
                  </a:txBody>
                  <a:tcPr marL="27428" marR="27428" marT="0" marB="0" anchor="ctr"/>
                </a:tc>
                <a:tc>
                  <a:txBody>
                    <a:bodyPr/>
                    <a:lstStyle/>
                    <a:p>
                      <a:pPr algn="ctr">
                        <a:lnSpc>
                          <a:spcPct val="115000"/>
                        </a:lnSpc>
                        <a:spcAft>
                          <a:spcPts val="0"/>
                        </a:spcAft>
                      </a:pPr>
                      <a:r>
                        <a:rPr lang="zh-CN" sz="1800" kern="0" dirty="0">
                          <a:effectLst/>
                          <a:latin typeface="微软雅黑" pitchFamily="34" charset="-122"/>
                          <a:ea typeface="微软雅黑" pitchFamily="34" charset="-122"/>
                        </a:rPr>
                        <a:t>性别</a:t>
                      </a:r>
                      <a:endParaRPr lang="zh-CN" sz="1800" kern="100" dirty="0">
                        <a:effectLst/>
                        <a:latin typeface="微软雅黑" pitchFamily="34" charset="-122"/>
                        <a:ea typeface="微软雅黑" pitchFamily="34" charset="-122"/>
                        <a:cs typeface="Times New Roman"/>
                      </a:endParaRPr>
                    </a:p>
                  </a:txBody>
                  <a:tcPr marL="27428" marR="27428"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70434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a:extLst>
              <a:ext uri="{FF2B5EF4-FFF2-40B4-BE49-F238E27FC236}">
                <a16:creationId xmlns:a16="http://schemas.microsoft.com/office/drawing/2014/main" id="{571C1163-B7D3-480F-B8F6-53673CF748CC}"/>
              </a:ext>
            </a:extLst>
          </p:cNvPr>
          <p:cNvSpPr>
            <a:spLocks noGrp="1" noChangeArrowheads="1"/>
          </p:cNvSpPr>
          <p:nvPr>
            <p:ph type="title"/>
          </p:nvPr>
        </p:nvSpPr>
        <p:spPr>
          <a:xfrm>
            <a:off x="255588" y="358775"/>
            <a:ext cx="10972800" cy="528638"/>
          </a:xfrm>
        </p:spPr>
        <p:txBody>
          <a:bodyPr/>
          <a:lstStyle/>
          <a:p>
            <a:r>
              <a:rPr lang="zh-CN" altLang="en-US" dirty="0" smtClean="0"/>
              <a:t>百货商场数据</a:t>
            </a:r>
            <a:r>
              <a:rPr lang="zh-CN" altLang="en-US" dirty="0"/>
              <a:t>说明</a:t>
            </a:r>
          </a:p>
        </p:txBody>
      </p:sp>
      <p:graphicFrame>
        <p:nvGraphicFramePr>
          <p:cNvPr id="5" name="内容占位符 4">
            <a:extLst>
              <a:ext uri="{FF2B5EF4-FFF2-40B4-BE49-F238E27FC236}">
                <a16:creationId xmlns:a16="http://schemas.microsoft.com/office/drawing/2014/main" id="{2D5D1207-C60E-4AF6-8ED0-2B8D0D232280}"/>
              </a:ext>
            </a:extLst>
          </p:cNvPr>
          <p:cNvGraphicFramePr>
            <a:graphicFrameLocks noGrp="1"/>
          </p:cNvGraphicFramePr>
          <p:nvPr>
            <p:ph idx="1"/>
            <p:extLst>
              <p:ext uri="{D42A27DB-BD31-4B8C-83A1-F6EECF244321}">
                <p14:modId xmlns:p14="http://schemas.microsoft.com/office/powerpoint/2010/main" val="987046327"/>
              </p:ext>
            </p:extLst>
          </p:nvPr>
        </p:nvGraphicFramePr>
        <p:xfrm>
          <a:off x="633413" y="1379538"/>
          <a:ext cx="10798175" cy="3743883"/>
        </p:xfrm>
        <a:graphic>
          <a:graphicData uri="http://schemas.openxmlformats.org/drawingml/2006/table">
            <a:tbl>
              <a:tblPr>
                <a:tableStyleId>{5C22544A-7EE6-4342-B048-85BDC9FD1C3A}</a:tableStyleId>
              </a:tblPr>
              <a:tblGrid>
                <a:gridCol w="2623193">
                  <a:extLst>
                    <a:ext uri="{9D8B030D-6E8A-4147-A177-3AD203B41FA5}">
                      <a16:colId xmlns:a16="http://schemas.microsoft.com/office/drawing/2014/main" val="20000"/>
                    </a:ext>
                  </a:extLst>
                </a:gridCol>
                <a:gridCol w="4087491">
                  <a:extLst>
                    <a:ext uri="{9D8B030D-6E8A-4147-A177-3AD203B41FA5}">
                      <a16:colId xmlns:a16="http://schemas.microsoft.com/office/drawing/2014/main" val="20001"/>
                    </a:ext>
                  </a:extLst>
                </a:gridCol>
                <a:gridCol w="4087491">
                  <a:extLst>
                    <a:ext uri="{9D8B030D-6E8A-4147-A177-3AD203B41FA5}">
                      <a16:colId xmlns:a16="http://schemas.microsoft.com/office/drawing/2014/main" val="20002"/>
                    </a:ext>
                  </a:extLst>
                </a:gridCol>
              </a:tblGrid>
              <a:tr h="287991">
                <a:tc>
                  <a:txBody>
                    <a:bodyPr/>
                    <a:lstStyle/>
                    <a:p>
                      <a:pPr algn="ctr">
                        <a:lnSpc>
                          <a:spcPct val="115000"/>
                        </a:lnSpc>
                        <a:spcAft>
                          <a:spcPts val="0"/>
                        </a:spcAft>
                      </a:pPr>
                      <a:r>
                        <a:rPr lang="zh-CN" altLang="en-US" sz="1600" b="1" kern="100" dirty="0">
                          <a:solidFill>
                            <a:schemeClr val="bg1"/>
                          </a:solidFill>
                          <a:effectLst/>
                          <a:latin typeface="微软雅黑" pitchFamily="34" charset="-122"/>
                          <a:ea typeface="微软雅黑" pitchFamily="34" charset="-122"/>
                          <a:cs typeface="Times New Roman"/>
                        </a:rPr>
                        <a:t>表  名</a:t>
                      </a:r>
                      <a:endParaRPr lang="zh-CN" sz="1600" b="1" kern="100" dirty="0">
                        <a:solidFill>
                          <a:schemeClr val="bg1"/>
                        </a:solidFill>
                        <a:effectLst/>
                        <a:latin typeface="微软雅黑" pitchFamily="34" charset="-122"/>
                        <a:ea typeface="微软雅黑" pitchFamily="34" charset="-122"/>
                        <a:cs typeface="Times New Roman"/>
                      </a:endParaRPr>
                    </a:p>
                  </a:txBody>
                  <a:tcPr marL="68581" marR="68581" marT="0" marB="0" anchor="ctr">
                    <a:solidFill>
                      <a:schemeClr val="accent1"/>
                    </a:solidFill>
                  </a:tcPr>
                </a:tc>
                <a:tc>
                  <a:txBody>
                    <a:bodyPr/>
                    <a:lstStyle/>
                    <a:p>
                      <a:pPr algn="ctr">
                        <a:lnSpc>
                          <a:spcPct val="115000"/>
                        </a:lnSpc>
                        <a:spcAft>
                          <a:spcPts val="0"/>
                        </a:spcAft>
                      </a:pPr>
                      <a:r>
                        <a:rPr lang="zh-CN" sz="1600" b="1" kern="0" dirty="0">
                          <a:solidFill>
                            <a:schemeClr val="bg1"/>
                          </a:solidFill>
                          <a:effectLst/>
                          <a:latin typeface="微软雅黑" pitchFamily="34" charset="-122"/>
                          <a:ea typeface="微软雅黑" pitchFamily="34" charset="-122"/>
                        </a:rPr>
                        <a:t>特征名称</a:t>
                      </a:r>
                      <a:endParaRPr lang="zh-CN" sz="1600" b="1" kern="100" dirty="0">
                        <a:solidFill>
                          <a:schemeClr val="bg1"/>
                        </a:solidFill>
                        <a:effectLst/>
                        <a:latin typeface="微软雅黑" pitchFamily="34" charset="-122"/>
                        <a:ea typeface="微软雅黑" pitchFamily="34" charset="-122"/>
                        <a:cs typeface="Times New Roman"/>
                      </a:endParaRPr>
                    </a:p>
                  </a:txBody>
                  <a:tcPr marL="27423" marR="27423" marT="0" marB="0" anchor="ctr">
                    <a:solidFill>
                      <a:schemeClr val="accent1"/>
                    </a:solidFill>
                  </a:tcPr>
                </a:tc>
                <a:tc>
                  <a:txBody>
                    <a:bodyPr/>
                    <a:lstStyle/>
                    <a:p>
                      <a:pPr algn="ctr">
                        <a:lnSpc>
                          <a:spcPct val="115000"/>
                        </a:lnSpc>
                        <a:spcAft>
                          <a:spcPts val="0"/>
                        </a:spcAft>
                      </a:pPr>
                      <a:r>
                        <a:rPr lang="zh-CN" sz="1600" b="1" kern="0" dirty="0">
                          <a:solidFill>
                            <a:schemeClr val="bg1"/>
                          </a:solidFill>
                          <a:effectLst/>
                          <a:latin typeface="微软雅黑" pitchFamily="34" charset="-122"/>
                          <a:ea typeface="微软雅黑" pitchFamily="34" charset="-122"/>
                        </a:rPr>
                        <a:t>特征说明</a:t>
                      </a:r>
                      <a:endParaRPr lang="zh-CN" sz="1600" b="1" kern="100" dirty="0">
                        <a:solidFill>
                          <a:schemeClr val="bg1"/>
                        </a:solidFill>
                        <a:effectLst/>
                        <a:latin typeface="微软雅黑" pitchFamily="34" charset="-122"/>
                        <a:ea typeface="微软雅黑" pitchFamily="34" charset="-122"/>
                        <a:cs typeface="Times New Roman"/>
                      </a:endParaRPr>
                    </a:p>
                  </a:txBody>
                  <a:tcPr marL="27423" marR="27423" marT="0" marB="0" anchor="ctr">
                    <a:solidFill>
                      <a:schemeClr val="accent1"/>
                    </a:solidFill>
                  </a:tcPr>
                </a:tc>
                <a:extLst>
                  <a:ext uri="{0D108BD9-81ED-4DB2-BD59-A6C34878D82A}">
                    <a16:rowId xmlns:a16="http://schemas.microsoft.com/office/drawing/2014/main" val="10000"/>
                  </a:ext>
                </a:extLst>
              </a:tr>
              <a:tr h="287991">
                <a:tc rowSpan="12">
                  <a:txBody>
                    <a:bodyPr/>
                    <a:lstStyle/>
                    <a:p>
                      <a:pPr algn="ctr">
                        <a:lnSpc>
                          <a:spcPct val="115000"/>
                        </a:lnSpc>
                        <a:spcAft>
                          <a:spcPts val="0"/>
                        </a:spcAft>
                      </a:pPr>
                      <a:r>
                        <a:rPr lang="en-US" altLang="zh-CN" sz="1600" kern="0" dirty="0" smtClean="0">
                          <a:solidFill>
                            <a:schemeClr val="bg1"/>
                          </a:solidFill>
                          <a:effectLst/>
                          <a:latin typeface="微软雅黑" pitchFamily="34" charset="-122"/>
                          <a:ea typeface="微软雅黑" pitchFamily="34" charset="-122"/>
                        </a:rPr>
                        <a:t>cumcm2018c2.csv</a:t>
                      </a:r>
                      <a:endParaRPr lang="zh-CN" sz="1600" kern="100" dirty="0">
                        <a:solidFill>
                          <a:schemeClr val="bg1"/>
                        </a:solidFill>
                        <a:effectLst/>
                        <a:latin typeface="微软雅黑" pitchFamily="34" charset="-122"/>
                        <a:ea typeface="微软雅黑" pitchFamily="34" charset="-122"/>
                        <a:cs typeface="Times New Roman"/>
                      </a:endParaRPr>
                    </a:p>
                  </a:txBody>
                  <a:tcPr marL="68581" marR="68581" marT="0" marB="0" anchor="ctr">
                    <a:solidFill>
                      <a:schemeClr val="accent1"/>
                    </a:solidFill>
                  </a:tcPr>
                </a:tc>
                <a:tc>
                  <a:txBody>
                    <a:bodyPr/>
                    <a:lstStyle/>
                    <a:p>
                      <a:pPr algn="ctr"/>
                      <a:r>
                        <a:rPr lang="en-US" altLang="zh-CN" dirty="0" err="1" smtClean="0"/>
                        <a:t>kh</a:t>
                      </a:r>
                      <a:endParaRPr lang="zh-CN" altLang="en-US" dirty="0"/>
                    </a:p>
                  </a:txBody>
                  <a:tcPr marL="68581" marR="68581" marT="0" marB="0" anchor="ctr"/>
                </a:tc>
                <a:tc>
                  <a:txBody>
                    <a:bodyPr/>
                    <a:lstStyle/>
                    <a:p>
                      <a:pPr algn="ctr"/>
                      <a:r>
                        <a:rPr lang="zh-CN" altLang="en-US" dirty="0" smtClean="0"/>
                        <a:t>会员卡号</a:t>
                      </a:r>
                      <a:endParaRPr lang="zh-CN" altLang="en-US" dirty="0"/>
                    </a:p>
                  </a:txBody>
                  <a:tcPr marL="68581" marR="68581" marT="0" marB="0" anchor="ctr"/>
                </a:tc>
                <a:extLst>
                  <a:ext uri="{0D108BD9-81ED-4DB2-BD59-A6C34878D82A}">
                    <a16:rowId xmlns:a16="http://schemas.microsoft.com/office/drawing/2014/main" val="10001"/>
                  </a:ext>
                </a:extLst>
              </a:tr>
              <a:tr h="287991">
                <a:tc vMerge="1">
                  <a:txBody>
                    <a:bodyPr/>
                    <a:lstStyle/>
                    <a:p>
                      <a:endParaRPr lang="zh-CN"/>
                    </a:p>
                  </a:txBody>
                  <a:tcPr/>
                </a:tc>
                <a:tc>
                  <a:txBody>
                    <a:bodyPr/>
                    <a:lstStyle/>
                    <a:p>
                      <a:pPr algn="ctr"/>
                      <a:r>
                        <a:rPr lang="en-US" altLang="zh-CN" dirty="0" err="1" smtClean="0"/>
                        <a:t>dtime</a:t>
                      </a:r>
                      <a:endParaRPr lang="zh-CN" altLang="en-US" dirty="0"/>
                    </a:p>
                  </a:txBody>
                  <a:tcPr marL="68581" marR="68581" marT="0" marB="0" anchor="ctr"/>
                </a:tc>
                <a:tc>
                  <a:txBody>
                    <a:bodyPr/>
                    <a:lstStyle/>
                    <a:p>
                      <a:pPr algn="ctr"/>
                      <a:r>
                        <a:rPr lang="zh-CN" altLang="en-US" dirty="0" smtClean="0"/>
                        <a:t>消费时间</a:t>
                      </a:r>
                      <a:endParaRPr lang="zh-CN" altLang="en-US" dirty="0"/>
                    </a:p>
                  </a:txBody>
                  <a:tcPr marL="68581" marR="68581" marT="0" marB="0" anchor="ctr"/>
                </a:tc>
                <a:extLst>
                  <a:ext uri="{0D108BD9-81ED-4DB2-BD59-A6C34878D82A}">
                    <a16:rowId xmlns:a16="http://schemas.microsoft.com/office/drawing/2014/main" val="10002"/>
                  </a:ext>
                </a:extLst>
              </a:tr>
              <a:tr h="287991">
                <a:tc vMerge="1">
                  <a:txBody>
                    <a:bodyPr/>
                    <a:lstStyle/>
                    <a:p>
                      <a:endParaRPr lang="zh-CN"/>
                    </a:p>
                  </a:txBody>
                  <a:tcPr/>
                </a:tc>
                <a:tc>
                  <a:txBody>
                    <a:bodyPr/>
                    <a:lstStyle/>
                    <a:p>
                      <a:pPr algn="ctr"/>
                      <a:r>
                        <a:rPr lang="en-US" altLang="zh-CN" dirty="0" err="1" smtClean="0"/>
                        <a:t>spbm</a:t>
                      </a:r>
                      <a:endParaRPr lang="zh-CN" altLang="en-US" dirty="0"/>
                    </a:p>
                  </a:txBody>
                  <a:tcPr marL="68581" marR="68581" marT="0" marB="0" anchor="ctr"/>
                </a:tc>
                <a:tc>
                  <a:txBody>
                    <a:bodyPr/>
                    <a:lstStyle/>
                    <a:p>
                      <a:pPr algn="ctr"/>
                      <a:r>
                        <a:rPr lang="zh-CN" altLang="en-US" dirty="0" smtClean="0"/>
                        <a:t>商品编码</a:t>
                      </a:r>
                      <a:endParaRPr lang="zh-CN" altLang="en-US" dirty="0"/>
                    </a:p>
                  </a:txBody>
                  <a:tcPr marL="68581" marR="68581" marT="0" marB="0" anchor="ctr"/>
                </a:tc>
                <a:extLst>
                  <a:ext uri="{0D108BD9-81ED-4DB2-BD59-A6C34878D82A}">
                    <a16:rowId xmlns:a16="http://schemas.microsoft.com/office/drawing/2014/main" val="10003"/>
                  </a:ext>
                </a:extLst>
              </a:tr>
              <a:tr h="287991">
                <a:tc vMerge="1">
                  <a:txBody>
                    <a:bodyPr/>
                    <a:lstStyle/>
                    <a:p>
                      <a:endParaRPr lang="zh-CN"/>
                    </a:p>
                  </a:txBody>
                  <a:tcPr/>
                </a:tc>
                <a:tc>
                  <a:txBody>
                    <a:bodyPr/>
                    <a:lstStyle/>
                    <a:p>
                      <a:pPr algn="ctr"/>
                      <a:r>
                        <a:rPr lang="en-US" altLang="zh-CN" dirty="0" err="1" smtClean="0"/>
                        <a:t>sl</a:t>
                      </a:r>
                      <a:endParaRPr lang="zh-CN" altLang="en-US" dirty="0"/>
                    </a:p>
                  </a:txBody>
                  <a:tcPr marL="68581" marR="68581" marT="0" marB="0" anchor="ctr"/>
                </a:tc>
                <a:tc>
                  <a:txBody>
                    <a:bodyPr/>
                    <a:lstStyle/>
                    <a:p>
                      <a:pPr algn="ctr"/>
                      <a:r>
                        <a:rPr lang="zh-CN" altLang="en-US" dirty="0" smtClean="0"/>
                        <a:t>销售数量</a:t>
                      </a:r>
                      <a:endParaRPr lang="zh-CN" altLang="en-US" dirty="0"/>
                    </a:p>
                  </a:txBody>
                  <a:tcPr marL="68581" marR="68581" marT="0" marB="0" anchor="ctr"/>
                </a:tc>
                <a:extLst>
                  <a:ext uri="{0D108BD9-81ED-4DB2-BD59-A6C34878D82A}">
                    <a16:rowId xmlns:a16="http://schemas.microsoft.com/office/drawing/2014/main" val="10004"/>
                  </a:ext>
                </a:extLst>
              </a:tr>
              <a:tr h="287991">
                <a:tc vMerge="1">
                  <a:txBody>
                    <a:bodyPr/>
                    <a:lstStyle/>
                    <a:p>
                      <a:endParaRPr lang="zh-CN"/>
                    </a:p>
                  </a:txBody>
                  <a:tcPr/>
                </a:tc>
                <a:tc>
                  <a:txBody>
                    <a:bodyPr/>
                    <a:lstStyle/>
                    <a:p>
                      <a:pPr algn="ctr"/>
                      <a:r>
                        <a:rPr lang="en-US" altLang="zh-CN" dirty="0" err="1" smtClean="0"/>
                        <a:t>sj</a:t>
                      </a:r>
                      <a:endParaRPr lang="zh-CN" altLang="en-US" dirty="0"/>
                    </a:p>
                  </a:txBody>
                  <a:tcPr marL="68581" marR="68581" marT="0" marB="0" anchor="ctr"/>
                </a:tc>
                <a:tc>
                  <a:txBody>
                    <a:bodyPr/>
                    <a:lstStyle/>
                    <a:p>
                      <a:pPr algn="ctr"/>
                      <a:r>
                        <a:rPr lang="zh-CN" altLang="en-US" dirty="0" smtClean="0"/>
                        <a:t>销售价格</a:t>
                      </a:r>
                      <a:endParaRPr lang="zh-CN" altLang="en-US" dirty="0"/>
                    </a:p>
                  </a:txBody>
                  <a:tcPr marL="68581" marR="68581" marT="0" marB="0" anchor="ctr"/>
                </a:tc>
                <a:extLst>
                  <a:ext uri="{0D108BD9-81ED-4DB2-BD59-A6C34878D82A}">
                    <a16:rowId xmlns:a16="http://schemas.microsoft.com/office/drawing/2014/main" val="10005"/>
                  </a:ext>
                </a:extLst>
              </a:tr>
              <a:tr h="287991">
                <a:tc vMerge="1">
                  <a:txBody>
                    <a:bodyPr/>
                    <a:lstStyle/>
                    <a:p>
                      <a:endParaRPr lang="zh-CN"/>
                    </a:p>
                  </a:txBody>
                  <a:tcPr/>
                </a:tc>
                <a:tc>
                  <a:txBody>
                    <a:bodyPr/>
                    <a:lstStyle/>
                    <a:p>
                      <a:pPr algn="ctr"/>
                      <a:r>
                        <a:rPr lang="en-US" altLang="zh-CN" dirty="0" smtClean="0"/>
                        <a:t>je</a:t>
                      </a:r>
                      <a:endParaRPr lang="zh-CN" altLang="en-US" dirty="0"/>
                    </a:p>
                  </a:txBody>
                  <a:tcPr marL="68581" marR="68581" marT="0" marB="0" anchor="ctr"/>
                </a:tc>
                <a:tc>
                  <a:txBody>
                    <a:bodyPr/>
                    <a:lstStyle/>
                    <a:p>
                      <a:pPr algn="ctr"/>
                      <a:r>
                        <a:rPr lang="zh-CN" altLang="en-US" dirty="0" smtClean="0"/>
                        <a:t>消费金额</a:t>
                      </a:r>
                      <a:endParaRPr lang="zh-CN" altLang="en-US" dirty="0"/>
                    </a:p>
                  </a:txBody>
                  <a:tcPr marL="68581" marR="68581" marT="0" marB="0" anchor="ctr"/>
                </a:tc>
                <a:extLst>
                  <a:ext uri="{0D108BD9-81ED-4DB2-BD59-A6C34878D82A}">
                    <a16:rowId xmlns:a16="http://schemas.microsoft.com/office/drawing/2014/main" val="10006"/>
                  </a:ext>
                </a:extLst>
              </a:tr>
              <a:tr h="287991">
                <a:tc vMerge="1">
                  <a:txBody>
                    <a:bodyPr/>
                    <a:lstStyle/>
                    <a:p>
                      <a:endParaRPr lang="zh-CN"/>
                    </a:p>
                  </a:txBody>
                  <a:tcPr/>
                </a:tc>
                <a:tc>
                  <a:txBody>
                    <a:bodyPr/>
                    <a:lstStyle/>
                    <a:p>
                      <a:pPr algn="ctr"/>
                      <a:r>
                        <a:rPr lang="en-US" altLang="zh-CN" dirty="0" err="1" smtClean="0"/>
                        <a:t>spmc</a:t>
                      </a:r>
                      <a:endParaRPr lang="zh-CN" altLang="en-US" dirty="0"/>
                    </a:p>
                  </a:txBody>
                  <a:tcPr marL="68581" marR="68581" marT="0" marB="0" anchor="ctr"/>
                </a:tc>
                <a:tc>
                  <a:txBody>
                    <a:bodyPr/>
                    <a:lstStyle/>
                    <a:p>
                      <a:pPr algn="ctr"/>
                      <a:r>
                        <a:rPr lang="zh-CN" altLang="en-US" dirty="0" smtClean="0"/>
                        <a:t>商品名称</a:t>
                      </a:r>
                      <a:endParaRPr lang="zh-CN" altLang="en-US" dirty="0"/>
                    </a:p>
                  </a:txBody>
                  <a:tcPr marL="68581" marR="68581" marT="0" marB="0" anchor="ctr"/>
                </a:tc>
                <a:extLst>
                  <a:ext uri="{0D108BD9-81ED-4DB2-BD59-A6C34878D82A}">
                    <a16:rowId xmlns:a16="http://schemas.microsoft.com/office/drawing/2014/main" val="10007"/>
                  </a:ext>
                </a:extLst>
              </a:tr>
              <a:tr h="287991">
                <a:tc vMerge="1">
                  <a:txBody>
                    <a:bodyPr/>
                    <a:lstStyle/>
                    <a:p>
                      <a:endParaRPr lang="zh-CN"/>
                    </a:p>
                  </a:txBody>
                  <a:tcPr/>
                </a:tc>
                <a:tc>
                  <a:txBody>
                    <a:bodyPr/>
                    <a:lstStyle/>
                    <a:p>
                      <a:pPr algn="ctr"/>
                      <a:r>
                        <a:rPr lang="en-US" altLang="zh-CN" dirty="0" err="1" smtClean="0"/>
                        <a:t>jf</a:t>
                      </a:r>
                      <a:endParaRPr lang="zh-CN" altLang="en-US" dirty="0"/>
                    </a:p>
                  </a:txBody>
                  <a:tcPr marL="68581" marR="68581" marT="0" marB="0" anchor="ctr"/>
                </a:tc>
                <a:tc>
                  <a:txBody>
                    <a:bodyPr/>
                    <a:lstStyle/>
                    <a:p>
                      <a:pPr algn="ctr"/>
                      <a:r>
                        <a:rPr lang="zh-CN" altLang="en-US" dirty="0" smtClean="0"/>
                        <a:t>积分</a:t>
                      </a:r>
                      <a:endParaRPr lang="zh-CN" altLang="en-US" dirty="0"/>
                    </a:p>
                  </a:txBody>
                  <a:tcPr marL="68581" marR="68581" marT="0" marB="0" anchor="ctr"/>
                </a:tc>
                <a:extLst>
                  <a:ext uri="{0D108BD9-81ED-4DB2-BD59-A6C34878D82A}">
                    <a16:rowId xmlns:a16="http://schemas.microsoft.com/office/drawing/2014/main" val="10008"/>
                  </a:ext>
                </a:extLst>
              </a:tr>
              <a:tr h="287991">
                <a:tc vMerge="1">
                  <a:txBody>
                    <a:bodyPr/>
                    <a:lstStyle/>
                    <a:p>
                      <a:endParaRPr lang="zh-CN"/>
                    </a:p>
                  </a:txBody>
                  <a:tcPr/>
                </a:tc>
                <a:tc>
                  <a:txBody>
                    <a:bodyPr/>
                    <a:lstStyle/>
                    <a:p>
                      <a:pPr algn="ctr"/>
                      <a:r>
                        <a:rPr lang="en-US" altLang="zh-CN" dirty="0" err="1" smtClean="0"/>
                        <a:t>syjh</a:t>
                      </a:r>
                      <a:endParaRPr lang="zh-CN" altLang="en-US" dirty="0"/>
                    </a:p>
                  </a:txBody>
                  <a:tcPr marL="68581" marR="68581" marT="0" marB="0" anchor="ctr"/>
                </a:tc>
                <a:tc>
                  <a:txBody>
                    <a:bodyPr/>
                    <a:lstStyle/>
                    <a:p>
                      <a:pPr algn="ctr"/>
                      <a:r>
                        <a:rPr lang="zh-CN" altLang="en-US" dirty="0" smtClean="0"/>
                        <a:t>收银机号</a:t>
                      </a:r>
                      <a:endParaRPr lang="zh-CN" altLang="en-US" dirty="0"/>
                    </a:p>
                  </a:txBody>
                  <a:tcPr marL="68581" marR="68581" marT="0" marB="0" anchor="ctr"/>
                </a:tc>
                <a:extLst>
                  <a:ext uri="{0D108BD9-81ED-4DB2-BD59-A6C34878D82A}">
                    <a16:rowId xmlns:a16="http://schemas.microsoft.com/office/drawing/2014/main" val="10009"/>
                  </a:ext>
                </a:extLst>
              </a:tr>
              <a:tr h="287991">
                <a:tc vMerge="1">
                  <a:txBody>
                    <a:bodyPr/>
                    <a:lstStyle/>
                    <a:p>
                      <a:pPr algn="ctr">
                        <a:lnSpc>
                          <a:spcPct val="115000"/>
                        </a:lnSpc>
                        <a:spcAft>
                          <a:spcPts val="0"/>
                        </a:spcAft>
                      </a:pPr>
                      <a:endParaRPr lang="zh-CN" sz="1600" kern="100" dirty="0">
                        <a:solidFill>
                          <a:schemeClr val="bg1"/>
                        </a:solidFill>
                        <a:effectLst/>
                        <a:latin typeface="微软雅黑" pitchFamily="34" charset="-122"/>
                        <a:ea typeface="微软雅黑" pitchFamily="34" charset="-122"/>
                        <a:cs typeface="Times New Roman"/>
                      </a:endParaRPr>
                    </a:p>
                  </a:txBody>
                  <a:tcPr marL="68581" marR="68581" marT="0" marB="0" anchor="ctr">
                    <a:solidFill>
                      <a:schemeClr val="accent1"/>
                    </a:solidFill>
                  </a:tcPr>
                </a:tc>
                <a:tc>
                  <a:txBody>
                    <a:bodyPr/>
                    <a:lstStyle/>
                    <a:p>
                      <a:pPr algn="ctr"/>
                      <a:r>
                        <a:rPr lang="en-US" altLang="zh-CN" dirty="0" err="1" smtClean="0"/>
                        <a:t>djh</a:t>
                      </a:r>
                      <a:endParaRPr lang="zh-CN" altLang="en-US" dirty="0"/>
                    </a:p>
                  </a:txBody>
                  <a:tcPr marL="68581" marR="68581" marT="0" marB="0" anchor="ctr"/>
                </a:tc>
                <a:tc>
                  <a:txBody>
                    <a:bodyPr/>
                    <a:lstStyle/>
                    <a:p>
                      <a:pPr algn="ctr"/>
                      <a:r>
                        <a:rPr lang="zh-CN" altLang="en-US" dirty="0" smtClean="0"/>
                        <a:t>单据号</a:t>
                      </a:r>
                      <a:endParaRPr lang="zh-CN" altLang="en-US" dirty="0"/>
                    </a:p>
                  </a:txBody>
                  <a:tcPr marL="68581" marR="68581" marT="0" marB="0" anchor="ctr"/>
                </a:tc>
                <a:extLst>
                  <a:ext uri="{0D108BD9-81ED-4DB2-BD59-A6C34878D82A}">
                    <a16:rowId xmlns:a16="http://schemas.microsoft.com/office/drawing/2014/main" val="10010"/>
                  </a:ext>
                </a:extLst>
              </a:tr>
              <a:tr h="287991">
                <a:tc vMerge="1">
                  <a:txBody>
                    <a:bodyPr/>
                    <a:lstStyle/>
                    <a:p>
                      <a:endParaRPr lang="zh-CN"/>
                    </a:p>
                  </a:txBody>
                  <a:tcPr/>
                </a:tc>
                <a:tc>
                  <a:txBody>
                    <a:bodyPr/>
                    <a:lstStyle/>
                    <a:p>
                      <a:pPr algn="ctr"/>
                      <a:r>
                        <a:rPr lang="en-US" altLang="zh-CN" dirty="0" err="1" smtClean="0"/>
                        <a:t>gzbm</a:t>
                      </a:r>
                      <a:endParaRPr lang="zh-CN" altLang="en-US" dirty="0"/>
                    </a:p>
                  </a:txBody>
                  <a:tcPr marL="68581" marR="68581" marT="0" marB="0" anchor="ctr"/>
                </a:tc>
                <a:tc>
                  <a:txBody>
                    <a:bodyPr/>
                    <a:lstStyle/>
                    <a:p>
                      <a:pPr algn="ctr"/>
                      <a:r>
                        <a:rPr lang="zh-CN" altLang="en-US" dirty="0" smtClean="0"/>
                        <a:t>柜组编码</a:t>
                      </a:r>
                      <a:endParaRPr lang="zh-CN" altLang="en-US" dirty="0"/>
                    </a:p>
                  </a:txBody>
                  <a:tcPr marL="68581" marR="68581" marT="0" marB="0" anchor="ctr"/>
                </a:tc>
                <a:extLst>
                  <a:ext uri="{0D108BD9-81ED-4DB2-BD59-A6C34878D82A}">
                    <a16:rowId xmlns:a16="http://schemas.microsoft.com/office/drawing/2014/main" val="10011"/>
                  </a:ext>
                </a:extLst>
              </a:tr>
              <a:tr h="287991">
                <a:tc vMerge="1">
                  <a:txBody>
                    <a:bodyPr/>
                    <a:lstStyle/>
                    <a:p>
                      <a:endParaRPr lang="zh-CN"/>
                    </a:p>
                  </a:txBody>
                  <a:tcPr/>
                </a:tc>
                <a:tc>
                  <a:txBody>
                    <a:bodyPr/>
                    <a:lstStyle/>
                    <a:p>
                      <a:pPr algn="ctr"/>
                      <a:r>
                        <a:rPr lang="en-US" altLang="zh-CN" dirty="0" err="1" smtClean="0"/>
                        <a:t>gzmc</a:t>
                      </a:r>
                      <a:endParaRPr lang="zh-CN" altLang="en-US" dirty="0"/>
                    </a:p>
                  </a:txBody>
                  <a:tcPr marL="68581" marR="68581" marT="0" marB="0" anchor="ctr"/>
                </a:tc>
                <a:tc>
                  <a:txBody>
                    <a:bodyPr/>
                    <a:lstStyle/>
                    <a:p>
                      <a:pPr algn="ctr"/>
                      <a:r>
                        <a:rPr lang="zh-CN" altLang="en-US" dirty="0" smtClean="0"/>
                        <a:t>柜组名称</a:t>
                      </a:r>
                      <a:endParaRPr lang="zh-CN" altLang="en-US" dirty="0"/>
                    </a:p>
                  </a:txBody>
                  <a:tcPr marL="68581" marR="68581" marT="0" marB="0" anchor="ctr"/>
                </a:tc>
                <a:extLst>
                  <a:ext uri="{0D108BD9-81ED-4DB2-BD59-A6C34878D82A}">
                    <a16:rowId xmlns:a16="http://schemas.microsoft.com/office/drawing/2014/main" val="10012"/>
                  </a:ext>
                </a:extLst>
              </a:tr>
            </a:tbl>
          </a:graphicData>
        </a:graphic>
      </p:graphicFrame>
      <p:sp>
        <p:nvSpPr>
          <p:cNvPr id="12350" name="TextBox 2">
            <a:extLst>
              <a:ext uri="{FF2B5EF4-FFF2-40B4-BE49-F238E27FC236}">
                <a16:creationId xmlns:a16="http://schemas.microsoft.com/office/drawing/2014/main" id="{C3D5EFDC-0275-42AF-AF32-C89281587412}"/>
              </a:ext>
            </a:extLst>
          </p:cNvPr>
          <p:cNvSpPr txBox="1">
            <a:spLocks noChangeArrowheads="1"/>
          </p:cNvSpPr>
          <p:nvPr/>
        </p:nvSpPr>
        <p:spPr bwMode="auto">
          <a:xfrm>
            <a:off x="10574338" y="989013"/>
            <a:ext cx="781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t>续表</a:t>
            </a:r>
          </a:p>
        </p:txBody>
      </p:sp>
    </p:spTree>
    <p:extLst>
      <p:ext uri="{BB962C8B-B14F-4D97-AF65-F5344CB8AC3E}">
        <p14:creationId xmlns:p14="http://schemas.microsoft.com/office/powerpoint/2010/main" val="2676459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1">
            <a:extLst>
              <a:ext uri="{FF2B5EF4-FFF2-40B4-BE49-F238E27FC236}">
                <a16:creationId xmlns:a16="http://schemas.microsoft.com/office/drawing/2014/main" id="{72406DC5-7A8B-4D50-8D3E-67133B33E071}"/>
              </a:ext>
            </a:extLst>
          </p:cNvPr>
          <p:cNvSpPr>
            <a:spLocks noGrp="1"/>
          </p:cNvSpPr>
          <p:nvPr>
            <p:ph idx="1"/>
          </p:nvPr>
        </p:nvSpPr>
        <p:spPr>
          <a:xfrm>
            <a:off x="415925" y="1309688"/>
            <a:ext cx="6869113" cy="4340225"/>
          </a:xfrm>
        </p:spPr>
        <p:txBody>
          <a:bodyPr/>
          <a:lstStyle/>
          <a:p>
            <a:pPr marL="0" indent="0">
              <a:buFont typeface="Wingdings" panose="05000000000000000000" pitchFamily="2" charset="2"/>
              <a:buNone/>
            </a:pPr>
            <a:r>
              <a:rPr kumimoji="1" lang="zh-CN" altLang="en-US" noProof="1">
                <a:cs typeface="宋体" charset="0"/>
              </a:rPr>
              <a:t>原始数据中</a:t>
            </a:r>
            <a:r>
              <a:rPr kumimoji="1" lang="zh-CN" altLang="en-US" noProof="1" smtClean="0">
                <a:cs typeface="宋体" charset="0"/>
              </a:rPr>
              <a:t>包含</a:t>
            </a:r>
            <a:r>
              <a:rPr kumimoji="1" lang="en-US" altLang="zh-CN" noProof="1" smtClean="0">
                <a:cs typeface="宋体" charset="0"/>
              </a:rPr>
              <a:t>16</a:t>
            </a:r>
            <a:r>
              <a:rPr kumimoji="1" lang="zh-CN" altLang="en-US" noProof="1" smtClean="0">
                <a:cs typeface="宋体" charset="0"/>
              </a:rPr>
              <a:t>多</a:t>
            </a:r>
            <a:r>
              <a:rPr kumimoji="1" lang="zh-CN" altLang="en-US" noProof="1">
                <a:cs typeface="宋体" charset="0"/>
              </a:rPr>
              <a:t>个特征，利用这些特征做些什么呢？我们又该从哪些角度出发呢？</a:t>
            </a:r>
          </a:p>
        </p:txBody>
      </p:sp>
      <p:sp>
        <p:nvSpPr>
          <p:cNvPr id="2" name="标题 2">
            <a:extLst>
              <a:ext uri="{FF2B5EF4-FFF2-40B4-BE49-F238E27FC236}">
                <a16:creationId xmlns:a16="http://schemas.microsoft.com/office/drawing/2014/main" id="{E8C11AB2-5BDE-4210-8859-234BCBB523AF}"/>
              </a:ext>
            </a:extLst>
          </p:cNvPr>
          <p:cNvSpPr>
            <a:spLocks noGrp="1" noChangeArrowheads="1"/>
          </p:cNvSpPr>
          <p:nvPr>
            <p:ph type="title"/>
          </p:nvPr>
        </p:nvSpPr>
        <p:spPr>
          <a:xfrm>
            <a:off x="255588" y="358775"/>
            <a:ext cx="10972800" cy="528638"/>
          </a:xfrm>
        </p:spPr>
        <p:txBody>
          <a:bodyPr/>
          <a:lstStyle/>
          <a:p>
            <a:r>
              <a:rPr lang="zh-CN" altLang="en-US"/>
              <a:t>思考</a:t>
            </a:r>
          </a:p>
        </p:txBody>
      </p:sp>
      <p:pic>
        <p:nvPicPr>
          <p:cNvPr id="13315" name="Picture 2">
            <a:extLst>
              <a:ext uri="{FF2B5EF4-FFF2-40B4-BE49-F238E27FC236}">
                <a16:creationId xmlns:a16="http://schemas.microsoft.com/office/drawing/2014/main" id="{43E6299C-28EF-4891-A9B1-5DC50466C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7313" y="1844675"/>
            <a:ext cx="4094162"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9555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1">
            <a:extLst>
              <a:ext uri="{FF2B5EF4-FFF2-40B4-BE49-F238E27FC236}">
                <a16:creationId xmlns:a16="http://schemas.microsoft.com/office/drawing/2014/main" id="{07093613-82CD-4D3C-AD35-E4EF03B450EE}"/>
              </a:ext>
            </a:extLst>
          </p:cNvPr>
          <p:cNvSpPr>
            <a:spLocks noGrp="1"/>
          </p:cNvSpPr>
          <p:nvPr>
            <p:ph idx="1"/>
          </p:nvPr>
        </p:nvSpPr>
        <p:spPr>
          <a:xfrm>
            <a:off x="423863" y="1817688"/>
            <a:ext cx="11107737" cy="4338637"/>
          </a:xfrm>
        </p:spPr>
        <p:txBody>
          <a:bodyPr/>
          <a:lstStyle/>
          <a:p>
            <a:pPr marL="361950" indent="-361950"/>
            <a:r>
              <a:rPr kumimoji="1" lang="zh-CN" altLang="en-US" noProof="1" smtClean="0">
                <a:cs typeface="宋体" charset="0"/>
              </a:rPr>
              <a:t>借助</a:t>
            </a:r>
            <a:r>
              <a:rPr kumimoji="1" lang="zh-CN" altLang="en-US" noProof="1">
                <a:cs typeface="宋体" charset="0"/>
              </a:rPr>
              <a:t>百货</a:t>
            </a:r>
            <a:r>
              <a:rPr kumimoji="1" lang="zh-CN" altLang="en-US" noProof="1" smtClean="0">
                <a:cs typeface="宋体" charset="0"/>
              </a:rPr>
              <a:t>商场销售流水</a:t>
            </a:r>
            <a:r>
              <a:rPr kumimoji="1" lang="zh-CN" altLang="en-US" noProof="1" smtClean="0">
                <a:cs typeface="宋体" charset="0"/>
              </a:rPr>
              <a:t>数据</a:t>
            </a:r>
            <a:r>
              <a:rPr kumimoji="1" lang="zh-CN" altLang="en-US" noProof="1">
                <a:cs typeface="宋体" charset="0"/>
              </a:rPr>
              <a:t>，对客户进行分类。</a:t>
            </a:r>
          </a:p>
          <a:p>
            <a:pPr marL="361950" indent="-361950"/>
            <a:r>
              <a:rPr kumimoji="1" lang="zh-CN" altLang="en-US" noProof="1">
                <a:cs typeface="宋体" charset="0"/>
              </a:rPr>
              <a:t>对不同</a:t>
            </a:r>
            <a:r>
              <a:rPr kumimoji="1" lang="zh-CN" altLang="en-US" noProof="1" smtClean="0">
                <a:cs typeface="宋体" charset="0"/>
              </a:rPr>
              <a:t>的</a:t>
            </a:r>
            <a:r>
              <a:rPr kumimoji="1" lang="zh-CN" altLang="en-US" noProof="1">
                <a:cs typeface="宋体" charset="0"/>
              </a:rPr>
              <a:t>会员</a:t>
            </a:r>
            <a:r>
              <a:rPr kumimoji="1" lang="zh-CN" altLang="en-US" noProof="1" smtClean="0">
                <a:cs typeface="宋体" charset="0"/>
              </a:rPr>
              <a:t>类别</a:t>
            </a:r>
            <a:r>
              <a:rPr kumimoji="1" lang="zh-CN" altLang="en-US" noProof="1">
                <a:cs typeface="宋体" charset="0"/>
              </a:rPr>
              <a:t>进行特征分析，比较不同类别客户的客户</a:t>
            </a:r>
            <a:r>
              <a:rPr kumimoji="1" lang="zh-CN" altLang="en-US" noProof="1" smtClean="0">
                <a:cs typeface="宋体" charset="0"/>
              </a:rPr>
              <a:t>价值，进行用户画像。</a:t>
            </a:r>
            <a:endParaRPr kumimoji="1" lang="zh-CN" altLang="en-US" noProof="1">
              <a:cs typeface="宋体" charset="0"/>
            </a:endParaRPr>
          </a:p>
          <a:p>
            <a:pPr marL="361950" indent="-361950"/>
            <a:r>
              <a:rPr kumimoji="1" lang="zh-CN" altLang="en-US" noProof="1">
                <a:cs typeface="宋体" charset="0"/>
              </a:rPr>
              <a:t>对不同价值</a:t>
            </a:r>
            <a:r>
              <a:rPr kumimoji="1" lang="zh-CN" altLang="en-US" noProof="1" smtClean="0">
                <a:cs typeface="宋体" charset="0"/>
              </a:rPr>
              <a:t>的</a:t>
            </a:r>
            <a:r>
              <a:rPr kumimoji="1" lang="zh-CN" altLang="en-US" noProof="1">
                <a:cs typeface="宋体" charset="0"/>
              </a:rPr>
              <a:t>会员</a:t>
            </a:r>
            <a:r>
              <a:rPr kumimoji="1" lang="zh-CN" altLang="en-US" noProof="1" smtClean="0">
                <a:cs typeface="宋体" charset="0"/>
              </a:rPr>
              <a:t>类别</a:t>
            </a:r>
            <a:r>
              <a:rPr kumimoji="1" lang="zh-CN" altLang="en-US" noProof="1">
                <a:cs typeface="宋体" charset="0"/>
              </a:rPr>
              <a:t>提供个性化服务，制定相应的营销策略。</a:t>
            </a:r>
          </a:p>
          <a:p>
            <a:pPr marL="361950" indent="-361950"/>
            <a:endParaRPr kumimoji="1" lang="zh-CN" altLang="en-US" noProof="1">
              <a:cs typeface="宋体" charset="0"/>
            </a:endParaRPr>
          </a:p>
        </p:txBody>
      </p:sp>
      <p:sp>
        <p:nvSpPr>
          <p:cNvPr id="2" name="标题 2">
            <a:extLst>
              <a:ext uri="{FF2B5EF4-FFF2-40B4-BE49-F238E27FC236}">
                <a16:creationId xmlns:a16="http://schemas.microsoft.com/office/drawing/2014/main" id="{6DFE2B0D-E375-45BD-9776-F0615C94B3C1}"/>
              </a:ext>
            </a:extLst>
          </p:cNvPr>
          <p:cNvSpPr>
            <a:spLocks noGrp="1" noChangeArrowheads="1"/>
          </p:cNvSpPr>
          <p:nvPr>
            <p:ph type="title"/>
          </p:nvPr>
        </p:nvSpPr>
        <p:spPr>
          <a:xfrm>
            <a:off x="255588" y="358775"/>
            <a:ext cx="10972800" cy="528638"/>
          </a:xfrm>
        </p:spPr>
        <p:txBody>
          <a:bodyPr/>
          <a:lstStyle/>
          <a:p>
            <a:r>
              <a:rPr lang="zh-CN" altLang="en-US"/>
              <a:t>项目目标</a:t>
            </a:r>
          </a:p>
        </p:txBody>
      </p:sp>
      <p:sp>
        <p:nvSpPr>
          <p:cNvPr id="14339" name="内容占位符 3">
            <a:extLst>
              <a:ext uri="{FF2B5EF4-FFF2-40B4-BE49-F238E27FC236}">
                <a16:creationId xmlns:a16="http://schemas.microsoft.com/office/drawing/2014/main" id="{1E676BAE-1677-40A5-AE36-DF2CC90C774D}"/>
              </a:ext>
            </a:extLst>
          </p:cNvPr>
          <p:cNvSpPr>
            <a:spLocks noGrp="1" noChangeArrowheads="1"/>
          </p:cNvSpPr>
          <p:nvPr>
            <p:ph idx="10"/>
          </p:nvPr>
        </p:nvSpPr>
        <p:spPr>
          <a:xfrm>
            <a:off x="423863" y="1138238"/>
            <a:ext cx="11107737" cy="427037"/>
          </a:xfrm>
        </p:spPr>
        <p:txBody>
          <a:bodyPr/>
          <a:lstStyle/>
          <a:p>
            <a:r>
              <a:rPr sz="1800" dirty="0" smtClean="0"/>
              <a:t>结合目前</a:t>
            </a:r>
            <a:r>
              <a:rPr lang="zh-CN" altLang="en-US" sz="1800" dirty="0" smtClean="0"/>
              <a:t>百货商场</a:t>
            </a:r>
            <a:r>
              <a:rPr sz="1800" dirty="0" smtClean="0"/>
              <a:t>的数据情况</a:t>
            </a:r>
            <a:r>
              <a:rPr sz="1800" dirty="0"/>
              <a:t>，可以实现以下目标。</a:t>
            </a:r>
          </a:p>
        </p:txBody>
      </p:sp>
    </p:spTree>
    <p:extLst>
      <p:ext uri="{BB962C8B-B14F-4D97-AF65-F5344CB8AC3E}">
        <p14:creationId xmlns:p14="http://schemas.microsoft.com/office/powerpoint/2010/main" val="3862918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A38C28E-B406-4A06-86A6-A9CA1360AA75}"/>
              </a:ext>
            </a:extLst>
          </p:cNvPr>
          <p:cNvSpPr>
            <a:spLocks noGrp="1"/>
          </p:cNvSpPr>
          <p:nvPr>
            <p:ph idx="1"/>
          </p:nvPr>
        </p:nvSpPr>
        <p:spPr>
          <a:xfrm>
            <a:off x="423863" y="1817688"/>
            <a:ext cx="11107737" cy="4338637"/>
          </a:xfrm>
        </p:spPr>
        <p:txBody>
          <a:bodyPr/>
          <a:lstStyle/>
          <a:p>
            <a:pPr>
              <a:defRPr/>
            </a:pPr>
            <a:r>
              <a:rPr kumimoji="1" lang="zh-CN" altLang="en-US" dirty="0"/>
              <a:t>公司收入的</a:t>
            </a:r>
            <a:r>
              <a:rPr kumimoji="1" lang="en-US" altLang="zh-CN" dirty="0"/>
              <a:t>80%</a:t>
            </a:r>
            <a:r>
              <a:rPr kumimoji="1" lang="zh-CN" altLang="en-US" dirty="0"/>
              <a:t>来自顶端的</a:t>
            </a:r>
            <a:r>
              <a:rPr kumimoji="1" lang="en-US" altLang="zh-CN" dirty="0"/>
              <a:t>20%</a:t>
            </a:r>
            <a:r>
              <a:rPr kumimoji="1" lang="zh-CN" altLang="en-US" dirty="0"/>
              <a:t>的客户。</a:t>
            </a:r>
          </a:p>
          <a:p>
            <a:pPr>
              <a:defRPr/>
            </a:pPr>
            <a:r>
              <a:rPr kumimoji="1" lang="en-US" altLang="zh-CN" dirty="0"/>
              <a:t>20%</a:t>
            </a:r>
            <a:r>
              <a:rPr kumimoji="1" lang="zh-CN" altLang="en-US" dirty="0"/>
              <a:t>的客户其利润率</a:t>
            </a:r>
            <a:r>
              <a:rPr kumimoji="1" lang="en-US" altLang="zh-CN" dirty="0"/>
              <a:t>100%</a:t>
            </a:r>
            <a:r>
              <a:rPr kumimoji="1" lang="zh-CN" altLang="en-US" dirty="0"/>
              <a:t>。</a:t>
            </a:r>
          </a:p>
          <a:p>
            <a:pPr>
              <a:defRPr/>
            </a:pPr>
            <a:r>
              <a:rPr kumimoji="1" lang="en-US" altLang="zh-CN" dirty="0"/>
              <a:t>90%</a:t>
            </a:r>
            <a:r>
              <a:rPr kumimoji="1" lang="zh-CN" altLang="en-US" dirty="0"/>
              <a:t>以上的收入来自现有客户。</a:t>
            </a:r>
          </a:p>
          <a:p>
            <a:pPr>
              <a:defRPr/>
            </a:pPr>
            <a:r>
              <a:rPr kumimoji="1" lang="zh-CN" altLang="en-US" dirty="0"/>
              <a:t>大部分的营销预算经常被用在非现有客户上。</a:t>
            </a:r>
          </a:p>
          <a:p>
            <a:pPr>
              <a:defRPr/>
            </a:pPr>
            <a:r>
              <a:rPr kumimoji="1" lang="en-US" altLang="zh-CN" dirty="0"/>
              <a:t>5%</a:t>
            </a:r>
            <a:r>
              <a:rPr kumimoji="1" lang="zh-CN" altLang="en-US" dirty="0"/>
              <a:t>至</a:t>
            </a:r>
            <a:r>
              <a:rPr kumimoji="1" lang="en-US" altLang="zh-CN" dirty="0"/>
              <a:t>30%</a:t>
            </a:r>
            <a:r>
              <a:rPr kumimoji="1" lang="zh-CN" altLang="en-US" dirty="0"/>
              <a:t>的客户在客户金字塔中具有升级潜力。</a:t>
            </a:r>
          </a:p>
          <a:p>
            <a:pPr>
              <a:defRPr/>
            </a:pPr>
            <a:r>
              <a:rPr kumimoji="1" lang="zh-CN" altLang="en-US" dirty="0"/>
              <a:t>客户金字塔中客户升级</a:t>
            </a:r>
            <a:r>
              <a:rPr kumimoji="1" lang="en-US" altLang="zh-CN" dirty="0"/>
              <a:t>2%</a:t>
            </a:r>
            <a:r>
              <a:rPr kumimoji="1" lang="zh-CN" altLang="en-US" dirty="0"/>
              <a:t>，意味着销售收入增加</a:t>
            </a:r>
            <a:r>
              <a:rPr kumimoji="1" lang="en-US" altLang="zh-CN" dirty="0"/>
              <a:t>10%</a:t>
            </a:r>
            <a:r>
              <a:rPr kumimoji="1" lang="zh-CN" altLang="en-US" dirty="0"/>
              <a:t>，利润增加</a:t>
            </a:r>
            <a:r>
              <a:rPr kumimoji="1" lang="en-US" altLang="zh-CN" dirty="0"/>
              <a:t>50%</a:t>
            </a:r>
            <a:r>
              <a:rPr kumimoji="1" lang="zh-CN" altLang="en-US" dirty="0"/>
              <a:t>。</a:t>
            </a:r>
          </a:p>
          <a:p>
            <a:pPr marL="0" indent="0">
              <a:buFont typeface="Wingdings" panose="05000000000000000000" pitchFamily="2" charset="2"/>
              <a:buNone/>
              <a:defRPr/>
            </a:pPr>
            <a:r>
              <a:rPr kumimoji="1" lang="zh-CN" altLang="en-US" dirty="0"/>
              <a:t>这些经验也许并不完全准确，但是它揭示了新时代客户分化的趋势，也说明了对客户价值分析的迫切性和必要性。</a:t>
            </a:r>
          </a:p>
        </p:txBody>
      </p:sp>
      <p:sp>
        <p:nvSpPr>
          <p:cNvPr id="15362" name="标题 2">
            <a:extLst>
              <a:ext uri="{FF2B5EF4-FFF2-40B4-BE49-F238E27FC236}">
                <a16:creationId xmlns:a16="http://schemas.microsoft.com/office/drawing/2014/main" id="{34EBA3B6-E6A3-4819-B759-BEF6B1E2D61A}"/>
              </a:ext>
            </a:extLst>
          </p:cNvPr>
          <p:cNvSpPr>
            <a:spLocks noGrp="1" noChangeArrowheads="1"/>
          </p:cNvSpPr>
          <p:nvPr>
            <p:ph type="title"/>
          </p:nvPr>
        </p:nvSpPr>
        <p:spPr>
          <a:xfrm>
            <a:off x="255588" y="358775"/>
            <a:ext cx="10972800" cy="528638"/>
          </a:xfrm>
        </p:spPr>
        <p:txBody>
          <a:bodyPr/>
          <a:lstStyle/>
          <a:p>
            <a:r>
              <a:rPr lang="zh-CN" altLang="en-US"/>
              <a:t>了解客户价值分析</a:t>
            </a:r>
          </a:p>
        </p:txBody>
      </p:sp>
      <p:sp>
        <p:nvSpPr>
          <p:cNvPr id="15363" name="内容占位符 3">
            <a:extLst>
              <a:ext uri="{FF2B5EF4-FFF2-40B4-BE49-F238E27FC236}">
                <a16:creationId xmlns:a16="http://schemas.microsoft.com/office/drawing/2014/main" id="{727A3AE6-3BD8-47F1-ACE2-5E8B64D2C1AC}"/>
              </a:ext>
            </a:extLst>
          </p:cNvPr>
          <p:cNvSpPr>
            <a:spLocks noGrp="1" noChangeArrowheads="1"/>
          </p:cNvSpPr>
          <p:nvPr>
            <p:ph idx="10"/>
          </p:nvPr>
        </p:nvSpPr>
        <p:spPr>
          <a:xfrm>
            <a:off x="423863" y="1138238"/>
            <a:ext cx="11107737" cy="427037"/>
          </a:xfrm>
        </p:spPr>
        <p:txBody>
          <a:bodyPr/>
          <a:lstStyle/>
          <a:p>
            <a:r>
              <a:rPr sz="1800"/>
              <a:t>客户营销战略倡导者</a:t>
            </a:r>
            <a:r>
              <a:rPr lang="en-US" altLang="zh-CN" sz="1800"/>
              <a:t>Jay &amp; Adam Curry</a:t>
            </a:r>
            <a:r>
              <a:rPr sz="1800"/>
              <a:t>从国外数百家公司进行了客户营销实施的经验中提炼了如下经验。</a:t>
            </a:r>
          </a:p>
        </p:txBody>
      </p:sp>
    </p:spTree>
    <p:extLst>
      <p:ext uri="{BB962C8B-B14F-4D97-AF65-F5344CB8AC3E}">
        <p14:creationId xmlns:p14="http://schemas.microsoft.com/office/powerpoint/2010/main" val="400512150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TotalTime>
  <Words>1991</Words>
  <Application>Microsoft Office PowerPoint</Application>
  <PresentationFormat>宽屏</PresentationFormat>
  <Paragraphs>238</Paragraphs>
  <Slides>31</Slides>
  <Notes>1</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31</vt:i4>
      </vt:variant>
    </vt:vector>
  </HeadingPairs>
  <TitlesOfParts>
    <vt:vector size="43" baseType="lpstr">
      <vt:lpstr>等线</vt:lpstr>
      <vt:lpstr>等线 Light</vt:lpstr>
      <vt:lpstr>仿宋</vt:lpstr>
      <vt:lpstr>黑体</vt:lpstr>
      <vt:lpstr>宋体</vt:lpstr>
      <vt:lpstr>微软雅黑</vt:lpstr>
      <vt:lpstr>Arial</vt:lpstr>
      <vt:lpstr>Calibri</vt:lpstr>
      <vt:lpstr>Times New Roman</vt:lpstr>
      <vt:lpstr>Wingdings</vt:lpstr>
      <vt:lpstr>Office 主题​​</vt:lpstr>
      <vt:lpstr>2_Office 主题</vt:lpstr>
      <vt:lpstr>百货商场数据分析</vt:lpstr>
      <vt:lpstr>目录</vt:lpstr>
      <vt:lpstr>分析百货商场现状</vt:lpstr>
      <vt:lpstr>百货商场现状</vt:lpstr>
      <vt:lpstr>百货商场现状</vt:lpstr>
      <vt:lpstr>百货商场数据说明</vt:lpstr>
      <vt:lpstr>思考</vt:lpstr>
      <vt:lpstr>项目目标</vt:lpstr>
      <vt:lpstr>了解客户价值分析</vt:lpstr>
      <vt:lpstr>目录</vt:lpstr>
      <vt:lpstr>处理数据缺失值与异常值</vt:lpstr>
      <vt:lpstr>构建百货商场价值分析的关键特征</vt:lpstr>
      <vt:lpstr>构建百货商场价值分析的关键特征</vt:lpstr>
      <vt:lpstr>标准化RFM三个特征</vt:lpstr>
      <vt:lpstr>目录</vt:lpstr>
      <vt:lpstr>统计分析</vt:lpstr>
      <vt:lpstr>统计分析</vt:lpstr>
      <vt:lpstr>统计分析</vt:lpstr>
      <vt:lpstr>目录</vt:lpstr>
      <vt:lpstr>会员用户画像</vt:lpstr>
      <vt:lpstr>目录</vt:lpstr>
      <vt:lpstr>了解K-Means聚类算法</vt:lpstr>
      <vt:lpstr>了解K-Means聚类算法</vt:lpstr>
      <vt:lpstr>了解K-Means聚类算法</vt:lpstr>
      <vt:lpstr>了解K-Means聚类算法</vt:lpstr>
      <vt:lpstr>分析聚类结果</vt:lpstr>
      <vt:lpstr>分析聚类结果</vt:lpstr>
      <vt:lpstr>各类会员数量及消费额贡献比例</vt:lpstr>
      <vt:lpstr>模型应用</vt:lpstr>
      <vt:lpstr>小结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百货商场数据分析</dc:title>
  <dc:creator>Lenovo</dc:creator>
  <cp:lastModifiedBy>Lenovo</cp:lastModifiedBy>
  <cp:revision>28</cp:revision>
  <dcterms:created xsi:type="dcterms:W3CDTF">2020-08-09T01:38:53Z</dcterms:created>
  <dcterms:modified xsi:type="dcterms:W3CDTF">2020-08-09T11:48:35Z</dcterms:modified>
</cp:coreProperties>
</file>