
<file path=[Content_Types].xml><?xml version="1.0" encoding="utf-8"?>
<Types xmlns="http://schemas.openxmlformats.org/package/2006/content-types">
  <Default Extension="png" ContentType="image/png"/>
  <Default Extension="bmp" ContentType="image/bm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6"/>
  </p:notesMasterIdLst>
  <p:sldIdLst>
    <p:sldId id="277" r:id="rId3"/>
    <p:sldId id="258" r:id="rId4"/>
    <p:sldId id="278" r:id="rId5"/>
    <p:sldId id="260" r:id="rId6"/>
    <p:sldId id="329" r:id="rId7"/>
    <p:sldId id="327" r:id="rId8"/>
    <p:sldId id="263" r:id="rId9"/>
    <p:sldId id="313" r:id="rId10"/>
    <p:sldId id="322" r:id="rId11"/>
    <p:sldId id="314" r:id="rId12"/>
    <p:sldId id="315" r:id="rId13"/>
    <p:sldId id="316" r:id="rId14"/>
    <p:sldId id="317" r:id="rId15"/>
    <p:sldId id="323" r:id="rId16"/>
    <p:sldId id="270" r:id="rId17"/>
    <p:sldId id="324" r:id="rId18"/>
    <p:sldId id="326" r:id="rId19"/>
    <p:sldId id="274" r:id="rId20"/>
    <p:sldId id="330" r:id="rId21"/>
    <p:sldId id="320" r:id="rId22"/>
    <p:sldId id="321" r:id="rId23"/>
    <p:sldId id="331"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Author Your Presentation" id="{16378913-E5ED-4281-BAF5-F1F938CB0BED}">
          <p14:sldIdLst>
            <p14:sldId id="278"/>
            <p14:sldId id="260"/>
            <p14:sldId id="329"/>
            <p14:sldId id="327"/>
          </p14:sldIdLst>
        </p14:section>
        <p14:section name="Enrich Your Presentation" id="{E2D565D1-BA5E-44E6-A40E-50A644912248}">
          <p14:sldIdLst>
            <p14:sldId id="263"/>
            <p14:sldId id="313"/>
            <p14:sldId id="322"/>
            <p14:sldId id="314"/>
            <p14:sldId id="315"/>
            <p14:sldId id="316"/>
            <p14:sldId id="317"/>
            <p14:sldId id="323"/>
          </p14:sldIdLst>
        </p14:section>
        <p14:section name="Deliver Your Presentation" id="{71D59651-8EFA-4415-9623-98B4C4A8699C}">
          <p14:sldIdLst>
            <p14:sldId id="270"/>
            <p14:sldId id="324"/>
            <p14:sldId id="326"/>
          </p14:sldIdLst>
        </p14:section>
        <p14:section name="There's More!" id="{2E16B512-814A-4DC1-A986-25475E10E0EF}">
          <p14:sldIdLst>
            <p14:sldId id="274"/>
            <p14:sldId id="330"/>
            <p14:sldId id="320"/>
            <p14:sldId id="321"/>
            <p14:sldId id="331"/>
            <p14:sldId id="2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89825" autoAdjust="0"/>
  </p:normalViewPr>
  <p:slideViewPr>
    <p:cSldViewPr>
      <p:cViewPr varScale="1">
        <p:scale>
          <a:sx n="68" d="100"/>
          <a:sy n="68" d="100"/>
        </p:scale>
        <p:origin x="1542" y="66"/>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4/17/2013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229523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extLst>
      <p:ext uri="{BB962C8B-B14F-4D97-AF65-F5344CB8AC3E}">
        <p14:creationId xmlns:p14="http://schemas.microsoft.com/office/powerpoint/2010/main" val="33408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85377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extLst>
      <p:ext uri="{BB962C8B-B14F-4D97-AF65-F5344CB8AC3E}">
        <p14:creationId xmlns:p14="http://schemas.microsoft.com/office/powerpoint/2010/main" val="516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extLst>
      <p:ext uri="{BB962C8B-B14F-4D97-AF65-F5344CB8AC3E}">
        <p14:creationId xmlns:p14="http://schemas.microsoft.com/office/powerpoint/2010/main" val="426870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manipulate these</a:t>
            </a:r>
            <a:r>
              <a:rPr lang="en-US" baseline="0" dirty="0" smtClean="0"/>
              <a:t> three properties to be our breakthrough in this project.</a:t>
            </a:r>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738468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1193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Firstly pick a clear edge detected image and</a:t>
            </a:r>
            <a:r>
              <a:rPr lang="en-US" altLang="zh-CN" baseline="0" dirty="0" smtClean="0"/>
              <a:t> make the template pattern by hand. Then Gaussian filter it to make the template suitable for different images.</a:t>
            </a:r>
          </a:p>
          <a:p>
            <a:r>
              <a:rPr lang="en-US" altLang="zh-CN" baseline="0" dirty="0" smtClean="0"/>
              <a:t>Make images into same size</a:t>
            </a:r>
          </a:p>
          <a:p>
            <a:endParaRPr lang="zh-CN" alt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8</a:t>
            </a:fld>
            <a:endParaRPr lang="en-US" dirty="0"/>
          </a:p>
        </p:txBody>
      </p:sp>
    </p:spTree>
    <p:extLst>
      <p:ext uri="{BB962C8B-B14F-4D97-AF65-F5344CB8AC3E}">
        <p14:creationId xmlns:p14="http://schemas.microsoft.com/office/powerpoint/2010/main" val="233958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Normalized maximal</a:t>
            </a:r>
            <a:r>
              <a:rPr lang="en-US" altLang="zh-CN" baseline="0" dirty="0" smtClean="0"/>
              <a:t> value for later deciding threshold</a:t>
            </a:r>
          </a:p>
          <a:p>
            <a:r>
              <a:rPr lang="en-US" altLang="zh-CN" baseline="0" dirty="0" smtClean="0"/>
              <a:t>The size of template cannot be too small, because the noisy will have much more impact on the convolution result. </a:t>
            </a:r>
            <a:endParaRPr lang="zh-CN" alt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10</a:t>
            </a:fld>
            <a:endParaRPr lang="en-US" dirty="0"/>
          </a:p>
        </p:txBody>
      </p:sp>
    </p:spTree>
    <p:extLst>
      <p:ext uri="{BB962C8B-B14F-4D97-AF65-F5344CB8AC3E}">
        <p14:creationId xmlns:p14="http://schemas.microsoft.com/office/powerpoint/2010/main" val="122363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34298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592238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4/17/2013</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ltLang="zh-CN"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4/17/2013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ltLang="zh-CN"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ltLang="zh-CN"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ltLang="zh-CN"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ltLang="zh-CN"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4/17/2013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4/17/2013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4/17/2013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4/17/2013</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4/17/2013</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ltLang="zh-CN"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4/17/2013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4/17/2013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ltLang="zh-CN"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4/17/2013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4/17/2013</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ltLang="zh-CN"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ltLang="zh-CN"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4/17/2013</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4/17/2013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notesSlide" Target="../notesSlides/notesSlide10.xml"/><Relationship Id="rId7" Type="http://schemas.openxmlformats.org/officeDocument/2006/relationships/image" Target="../media/image5.jpeg"/><Relationship Id="rId2" Type="http://schemas.openxmlformats.org/officeDocument/2006/relationships/slideLayout" Target="../slideLayouts/slideLayout14.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bmp"/><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7164288" y="1019834"/>
            <a:ext cx="1132756" cy="373023"/>
          </a:xfrm>
        </p:spPr>
        <p:txBody>
          <a:bodyPr>
            <a:normAutofit fontScale="92500" lnSpcReduction="10000"/>
          </a:bodyPr>
          <a:lstStyle/>
          <a:p>
            <a:r>
              <a:rPr lang="en-US" dirty="0" smtClean="0"/>
              <a:t>Group 7  </a:t>
            </a:r>
          </a:p>
        </p:txBody>
      </p:sp>
      <p:sp>
        <p:nvSpPr>
          <p:cNvPr id="5" name="Title 4"/>
          <p:cNvSpPr>
            <a:spLocks noGrp="1"/>
          </p:cNvSpPr>
          <p:nvPr>
            <p:ph type="title"/>
          </p:nvPr>
        </p:nvSpPr>
        <p:spPr>
          <a:xfrm>
            <a:off x="228600" y="3048000"/>
            <a:ext cx="7239000" cy="1828800"/>
          </a:xfrm>
        </p:spPr>
        <p:txBody>
          <a:bodyPr>
            <a:normAutofit/>
          </a:bodyPr>
          <a:lstStyle/>
          <a:p>
            <a:pPr algn="l"/>
            <a:r>
              <a:rPr lang="en-US" sz="5600" b="0" dirty="0" smtClean="0"/>
              <a:t>Finding Bolin</a:t>
            </a:r>
            <a:endParaRPr lang="en-US" sz="5600" b="0" dirty="0"/>
          </a:p>
        </p:txBody>
      </p:sp>
      <p:sp>
        <p:nvSpPr>
          <p:cNvPr id="2" name="TextBox 1"/>
          <p:cNvSpPr txBox="1"/>
          <p:nvPr/>
        </p:nvSpPr>
        <p:spPr>
          <a:xfrm>
            <a:off x="3570548" y="188640"/>
            <a:ext cx="5465947" cy="923330"/>
          </a:xfrm>
          <a:prstGeom prst="rect">
            <a:avLst/>
          </a:prstGeom>
          <a:noFill/>
        </p:spPr>
        <p:txBody>
          <a:bodyPr wrap="square" rtlCol="0">
            <a:spAutoFit/>
          </a:bodyPr>
          <a:lstStyle/>
          <a:p>
            <a:r>
              <a:rPr lang="en-US" altLang="zh-CN" dirty="0" smtClean="0"/>
              <a:t>ECE590.03 IMAGE AND VIDEO PROCESSING:FROM MARS TO HOLLYWOOD WITH A STOP AT THE HOSPITAL</a:t>
            </a:r>
          </a:p>
          <a:p>
            <a:r>
              <a:rPr lang="en-US" altLang="zh-CN" dirty="0"/>
              <a:t>  </a:t>
            </a:r>
            <a:r>
              <a:rPr lang="en-US" altLang="zh-CN" dirty="0" smtClean="0"/>
              <a:t>                           </a:t>
            </a:r>
          </a:p>
        </p:txBody>
      </p:sp>
      <p:sp>
        <p:nvSpPr>
          <p:cNvPr id="4" name="TextBox 3"/>
          <p:cNvSpPr txBox="1"/>
          <p:nvPr/>
        </p:nvSpPr>
        <p:spPr>
          <a:xfrm>
            <a:off x="6516216" y="1283944"/>
            <a:ext cx="2284884" cy="1754326"/>
          </a:xfrm>
          <a:prstGeom prst="rect">
            <a:avLst/>
          </a:prstGeom>
          <a:noFill/>
        </p:spPr>
        <p:txBody>
          <a:bodyPr wrap="square" rtlCol="0">
            <a:spAutoFit/>
          </a:bodyPr>
          <a:lstStyle/>
          <a:p>
            <a:pPr algn="ctr"/>
            <a:r>
              <a:rPr lang="en-US" altLang="zh-CN" dirty="0" smtClean="0"/>
              <a:t>       JINXUAN REN</a:t>
            </a:r>
          </a:p>
          <a:p>
            <a:pPr algn="ctr"/>
            <a:r>
              <a:rPr lang="en-US" altLang="zh-CN" dirty="0" smtClean="0"/>
              <a:t>              LEI LI</a:t>
            </a:r>
          </a:p>
          <a:p>
            <a:pPr algn="ctr"/>
            <a:r>
              <a:rPr lang="en-US" altLang="zh-CN" dirty="0" smtClean="0"/>
              <a:t>        WEIYAN YIN</a:t>
            </a:r>
          </a:p>
          <a:p>
            <a:pPr algn="ctr"/>
            <a:r>
              <a:rPr lang="en-US" altLang="zh-CN" dirty="0" smtClean="0"/>
              <a:t>        WENXIN SHI</a:t>
            </a:r>
          </a:p>
          <a:p>
            <a:pPr algn="ctr"/>
            <a:r>
              <a:rPr lang="en-US" altLang="zh-CN" dirty="0" smtClean="0"/>
              <a:t>            YICHUAN ZHAO</a:t>
            </a:r>
          </a:p>
          <a:p>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39552" y="260648"/>
            <a:ext cx="9692640" cy="720080"/>
          </a:xfrm>
          <a:prstGeom prst="rect">
            <a:avLst/>
          </a:prstGeom>
        </p:spPr>
        <p:txBody>
          <a:bodyPr vert="horz" lIns="91440" tIns="45720" rIns="91440" bIns="45720" rtlCol="0" anchor="ctr">
            <a:normAutofit lnSpcReduction="10000"/>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dirty="0" smtClean="0"/>
              <a:t>Pattern searching </a:t>
            </a:r>
            <a:endParaRPr lang="en-US" dirty="0"/>
          </a:p>
        </p:txBody>
      </p:sp>
      <p:sp>
        <p:nvSpPr>
          <p:cNvPr id="4" name="Content Placeholder 2"/>
          <p:cNvSpPr txBox="1">
            <a:spLocks/>
          </p:cNvSpPr>
          <p:nvPr/>
        </p:nvSpPr>
        <p:spPr>
          <a:xfrm>
            <a:off x="179512" y="980728"/>
            <a:ext cx="8595360" cy="4495353"/>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smtClean="0"/>
              <a:t>Sobel</a:t>
            </a:r>
            <a:r>
              <a:rPr lang="en-US" sz="2800" dirty="0" smtClean="0"/>
              <a:t> </a:t>
            </a:r>
            <a:r>
              <a:rPr lang="en-US" sz="2800" dirty="0"/>
              <a:t>e</a:t>
            </a:r>
            <a:r>
              <a:rPr lang="en-US" sz="2800" dirty="0" smtClean="0"/>
              <a:t>dge detection in vertical direction.</a:t>
            </a:r>
          </a:p>
          <a:p>
            <a:r>
              <a:rPr lang="en-US" sz="2800" dirty="0" smtClean="0"/>
              <a:t>Convolve the edge image with different sizes of templates</a:t>
            </a:r>
          </a:p>
          <a:p>
            <a:r>
              <a:rPr lang="en-US" sz="2800" dirty="0"/>
              <a:t> </a:t>
            </a:r>
            <a:r>
              <a:rPr lang="en-US" sz="2800" dirty="0" smtClean="0"/>
              <a:t>	Size range: 0.9 to 1</a:t>
            </a:r>
          </a:p>
          <a:p>
            <a:endParaRPr lang="en-US" sz="2800" dirty="0" smtClean="0"/>
          </a:p>
          <a:p>
            <a:r>
              <a:rPr lang="en-US" sz="2800" dirty="0" smtClean="0"/>
              <a:t>Find the maximal point of each pattern size, then </a:t>
            </a:r>
            <a:r>
              <a:rPr lang="en-US" sz="2800" dirty="0"/>
              <a:t>n</a:t>
            </a:r>
            <a:r>
              <a:rPr lang="en-US" sz="2800" dirty="0" smtClean="0"/>
              <a:t>ormalize these values.</a:t>
            </a:r>
          </a:p>
          <a:p>
            <a:endParaRPr lang="en-US" sz="2800" dirty="0" smtClean="0"/>
          </a:p>
          <a:p>
            <a:r>
              <a:rPr lang="en-US" sz="2800" dirty="0" smtClean="0"/>
              <a:t>The location of the maximum of normalized maximum will be the critical point. </a:t>
            </a:r>
          </a:p>
          <a:p>
            <a:pPr lvl="1"/>
            <a:r>
              <a:rPr lang="en-US" dirty="0" smtClean="0"/>
              <a:t>This critical point is the center of Bolin.</a:t>
            </a:r>
          </a:p>
          <a:p>
            <a:pPr marL="457200" lvl="1" indent="0">
              <a:buNone/>
            </a:pPr>
            <a:endParaRPr lang="en-US" dirty="0" smtClean="0"/>
          </a:p>
          <a:p>
            <a:pPr lvl="1"/>
            <a:endParaRPr lang="en-US" dirty="0" smtClean="0"/>
          </a:p>
          <a:p>
            <a:endParaRPr lang="en-US" dirty="0" smtClean="0"/>
          </a:p>
          <a:p>
            <a:pPr lvl="1"/>
            <a:endParaRPr lang="en-US" dirty="0"/>
          </a:p>
        </p:txBody>
      </p:sp>
    </p:spTree>
    <p:extLst>
      <p:ext uri="{BB962C8B-B14F-4D97-AF65-F5344CB8AC3E}">
        <p14:creationId xmlns:p14="http://schemas.microsoft.com/office/powerpoint/2010/main" val="410541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7544" y="476672"/>
            <a:ext cx="9692640" cy="13255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dirty="0" smtClean="0"/>
              <a:t>Making Decision </a:t>
            </a:r>
            <a:endParaRPr lang="en-US" dirty="0"/>
          </a:p>
        </p:txBody>
      </p:sp>
      <p:sp>
        <p:nvSpPr>
          <p:cNvPr id="4" name="Content Placeholder 2"/>
          <p:cNvSpPr txBox="1">
            <a:spLocks/>
          </p:cNvSpPr>
          <p:nvPr/>
        </p:nvSpPr>
        <p:spPr>
          <a:xfrm>
            <a:off x="467544" y="1596047"/>
            <a:ext cx="7745650" cy="435133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Support Vector Machine (SVM)</a:t>
            </a:r>
          </a:p>
          <a:p>
            <a:endParaRPr lang="en-US" sz="2800" dirty="0" smtClean="0"/>
          </a:p>
          <a:p>
            <a:pPr lvl="1"/>
            <a:r>
              <a:rPr lang="en-US" sz="2400" dirty="0" smtClean="0"/>
              <a:t>We use Normalized maximal value to decide the threshold.</a:t>
            </a:r>
          </a:p>
          <a:p>
            <a:pPr lvl="1"/>
            <a:r>
              <a:rPr lang="en-US" altLang="zh-CN" sz="2400" dirty="0" smtClean="0"/>
              <a:t>20 </a:t>
            </a:r>
            <a:r>
              <a:rPr lang="en-US" altLang="zh-CN" sz="2400" dirty="0"/>
              <a:t>Bolin images and 10 non-Bolin </a:t>
            </a:r>
            <a:r>
              <a:rPr lang="en-US" altLang="zh-CN" sz="2400" dirty="0" smtClean="0"/>
              <a:t>images are used to train</a:t>
            </a:r>
            <a:endParaRPr lang="en-US" sz="2800" dirty="0" smtClean="0"/>
          </a:p>
          <a:p>
            <a:pPr lvl="1"/>
            <a:r>
              <a:rPr lang="en-US" altLang="zh-CN" sz="2400" dirty="0" smtClean="0"/>
              <a:t>Threshold </a:t>
            </a:r>
            <a:r>
              <a:rPr lang="en-US" sz="2400" dirty="0" smtClean="0"/>
              <a:t>is trained to decide if Bolin is in the image.</a:t>
            </a:r>
          </a:p>
        </p:txBody>
      </p:sp>
    </p:spTree>
    <p:extLst>
      <p:ext uri="{BB962C8B-B14F-4D97-AF65-F5344CB8AC3E}">
        <p14:creationId xmlns:p14="http://schemas.microsoft.com/office/powerpoint/2010/main" val="252969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51520" y="188640"/>
            <a:ext cx="9692640" cy="1325562"/>
          </a:xfrm>
        </p:spPr>
        <p:txBody>
          <a:bodyPr/>
          <a:lstStyle/>
          <a:p>
            <a:r>
              <a:rPr lang="en-US" dirty="0" smtClean="0"/>
              <a:t>Approximately Box out Bolin</a:t>
            </a:r>
            <a:endParaRPr lang="en-US" dirty="0"/>
          </a:p>
        </p:txBody>
      </p:sp>
      <p:sp>
        <p:nvSpPr>
          <p:cNvPr id="6" name="Content Placeholder 2"/>
          <p:cNvSpPr txBox="1">
            <a:spLocks/>
          </p:cNvSpPr>
          <p:nvPr/>
        </p:nvSpPr>
        <p:spPr>
          <a:xfrm>
            <a:off x="227900" y="862436"/>
            <a:ext cx="8595360" cy="43513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r>
              <a:rPr lang="en-US" sz="2800" dirty="0" smtClean="0"/>
              <a:t>What we have here?</a:t>
            </a:r>
          </a:p>
          <a:p>
            <a:pPr lvl="1"/>
            <a:r>
              <a:rPr lang="en-US" sz="2400" dirty="0" smtClean="0"/>
              <a:t>critical point </a:t>
            </a:r>
          </a:p>
          <a:p>
            <a:pPr lvl="1"/>
            <a:r>
              <a:rPr lang="en-US" sz="2400" dirty="0" smtClean="0"/>
              <a:t>size of the corresponding pattern </a:t>
            </a:r>
          </a:p>
          <a:p>
            <a:pPr lvl="1"/>
            <a:r>
              <a:rPr lang="en-US" sz="2400" dirty="0" smtClean="0"/>
              <a:t>Decision whether Bolin is in the image  </a:t>
            </a:r>
            <a:endParaRPr lang="en-US" dirty="0" smtClean="0">
              <a:latin typeface="+mj-lt"/>
            </a:endParaRPr>
          </a:p>
          <a:p>
            <a:endParaRPr lang="en-US" sz="2800" dirty="0" smtClean="0"/>
          </a:p>
          <a:p>
            <a:r>
              <a:rPr lang="en-US" sz="2800" dirty="0" smtClean="0"/>
              <a:t>If threshold says yes! </a:t>
            </a:r>
          </a:p>
          <a:p>
            <a:pPr lvl="1"/>
            <a:r>
              <a:rPr lang="en-US" sz="2400" dirty="0" smtClean="0"/>
              <a:t>Then roughly  box out Bolin with a rectangle.</a:t>
            </a:r>
          </a:p>
        </p:txBody>
      </p:sp>
    </p:spTree>
    <p:extLst>
      <p:ext uri="{BB962C8B-B14F-4D97-AF65-F5344CB8AC3E}">
        <p14:creationId xmlns:p14="http://schemas.microsoft.com/office/powerpoint/2010/main" val="250189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39552" y="332656"/>
            <a:ext cx="9692640" cy="1325562"/>
          </a:xfrm>
        </p:spPr>
        <p:txBody>
          <a:bodyPr/>
          <a:lstStyle/>
          <a:p>
            <a:r>
              <a:rPr lang="en-US" dirty="0" smtClean="0"/>
              <a:t>Exact pattern size</a:t>
            </a:r>
            <a:endParaRPr lang="en-US" dirty="0"/>
          </a:p>
        </p:txBody>
      </p:sp>
      <p:sp>
        <p:nvSpPr>
          <p:cNvPr id="4" name="Content Placeholder 2"/>
          <p:cNvSpPr txBox="1">
            <a:spLocks/>
          </p:cNvSpPr>
          <p:nvPr/>
        </p:nvSpPr>
        <p:spPr>
          <a:xfrm>
            <a:off x="172607" y="1658218"/>
            <a:ext cx="4608512" cy="4351337"/>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t>Local Hough </a:t>
            </a:r>
            <a:r>
              <a:rPr lang="en-US" altLang="zh-CN" sz="2800" dirty="0" smtClean="0"/>
              <a:t>Transformation</a:t>
            </a:r>
          </a:p>
          <a:p>
            <a:endParaRPr lang="en-US" sz="2800" dirty="0" smtClean="0"/>
          </a:p>
          <a:p>
            <a:pPr lvl="1"/>
            <a:r>
              <a:rPr lang="en-US" sz="2400" dirty="0" smtClean="0"/>
              <a:t>In the certain area where we have roughly obtained where Bolin is, Hough Transformation is implemented to obtain the exact size.</a:t>
            </a:r>
            <a:endParaRPr lang="en-US" sz="2600" dirty="0" smtClean="0"/>
          </a:p>
          <a:p>
            <a:pPr lvl="1"/>
            <a:r>
              <a:rPr lang="en-US" sz="2600" dirty="0" smtClean="0"/>
              <a:t>Two body boundary.</a:t>
            </a:r>
          </a:p>
        </p:txBody>
      </p:sp>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4781119" y="1916832"/>
            <a:ext cx="4331189" cy="3167586"/>
          </a:xfrm>
          <a:prstGeom prst="rect">
            <a:avLst/>
          </a:prstGeom>
        </p:spPr>
      </p:pic>
    </p:spTree>
    <p:extLst>
      <p:ext uri="{BB962C8B-B14F-4D97-AF65-F5344CB8AC3E}">
        <p14:creationId xmlns:p14="http://schemas.microsoft.com/office/powerpoint/2010/main" val="508306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amond 6"/>
          <p:cNvSpPr/>
          <p:nvPr/>
        </p:nvSpPr>
        <p:spPr>
          <a:xfrm>
            <a:off x="1907704" y="3789040"/>
            <a:ext cx="2160240" cy="79208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altLang="zh-CN" dirty="0">
                <a:cs typeface="Times New Roman" panose="02020603050405020304" pitchFamily="18" charset="0"/>
              </a:rPr>
              <a:t>Decision</a:t>
            </a:r>
          </a:p>
          <a:p>
            <a:pPr lvl="0" algn="ctr"/>
            <a:r>
              <a:rPr lang="en-US" altLang="zh-CN" dirty="0">
                <a:cs typeface="Times New Roman" panose="02020603050405020304" pitchFamily="18" charset="0"/>
              </a:rPr>
              <a:t>(SVM)</a:t>
            </a:r>
            <a:endParaRPr lang="zh-CN" altLang="en-US" dirty="0"/>
          </a:p>
        </p:txBody>
      </p:sp>
      <p:sp>
        <p:nvSpPr>
          <p:cNvPr id="8" name="Rounded Rectangle 7"/>
          <p:cNvSpPr/>
          <p:nvPr/>
        </p:nvSpPr>
        <p:spPr>
          <a:xfrm>
            <a:off x="4910830" y="3717032"/>
            <a:ext cx="2613498" cy="864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altLang="zh-CN" kern="100">
                <a:cs typeface="Times New Roman" panose="02020603050405020304" pitchFamily="18" charset="0"/>
              </a:rPr>
              <a:t>No Bolin in the image</a:t>
            </a:r>
            <a:endParaRPr lang="zh-CN" altLang="zh-CN" kern="100" dirty="0">
              <a:cs typeface="Times New Roman" panose="02020603050405020304" pitchFamily="18" charset="0"/>
            </a:endParaRPr>
          </a:p>
        </p:txBody>
      </p:sp>
      <p:sp>
        <p:nvSpPr>
          <p:cNvPr id="13" name="Rectangle 12"/>
          <p:cNvSpPr/>
          <p:nvPr/>
        </p:nvSpPr>
        <p:spPr>
          <a:xfrm>
            <a:off x="1979712" y="5012124"/>
            <a:ext cx="2088232"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altLang="zh-CN" kern="100">
                <a:cs typeface="Times New Roman" panose="02020603050405020304" pitchFamily="18" charset="0"/>
              </a:rPr>
              <a:t>Box out Bolin </a:t>
            </a:r>
            <a:endParaRPr lang="zh-CN" altLang="zh-CN" kern="100" dirty="0">
              <a:cs typeface="Times New Roman" panose="02020603050405020304" pitchFamily="18" charset="0"/>
            </a:endParaRPr>
          </a:p>
        </p:txBody>
      </p:sp>
      <p:sp>
        <p:nvSpPr>
          <p:cNvPr id="14" name="Right Arrow 13"/>
          <p:cNvSpPr/>
          <p:nvPr/>
        </p:nvSpPr>
        <p:spPr>
          <a:xfrm>
            <a:off x="4211960" y="5173616"/>
            <a:ext cx="482846" cy="32508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5" name="Rectangle 14"/>
          <p:cNvSpPr/>
          <p:nvPr/>
        </p:nvSpPr>
        <p:spPr>
          <a:xfrm>
            <a:off x="4910830" y="4940116"/>
            <a:ext cx="261349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spcAft>
                <a:spcPts val="0"/>
              </a:spcAft>
            </a:pPr>
            <a:r>
              <a:rPr lang="en-US" altLang="zh-CN" kern="100">
                <a:cs typeface="Times New Roman" panose="02020603050405020304" pitchFamily="18" charset="0"/>
              </a:rPr>
              <a:t>Exact pattern size</a:t>
            </a:r>
          </a:p>
          <a:p>
            <a:pPr algn="ctr">
              <a:spcAft>
                <a:spcPts val="0"/>
              </a:spcAft>
            </a:pPr>
            <a:r>
              <a:rPr lang="en-US" altLang="zh-CN" kern="100">
                <a:cs typeface="Times New Roman" panose="02020603050405020304" pitchFamily="18" charset="0"/>
              </a:rPr>
              <a:t>(Hough Transformation)</a:t>
            </a:r>
            <a:endParaRPr lang="zh-CN" altLang="zh-CN" kern="100" dirty="0">
              <a:cs typeface="Times New Roman" panose="02020603050405020304" pitchFamily="18" charset="0"/>
            </a:endParaRPr>
          </a:p>
        </p:txBody>
      </p:sp>
      <p:grpSp>
        <p:nvGrpSpPr>
          <p:cNvPr id="16" name="Group 15"/>
          <p:cNvGrpSpPr/>
          <p:nvPr/>
        </p:nvGrpSpPr>
        <p:grpSpPr>
          <a:xfrm>
            <a:off x="2786074" y="3488261"/>
            <a:ext cx="337172" cy="280977"/>
            <a:chOff x="2879414" y="1920659"/>
            <a:chExt cx="337172" cy="280977"/>
          </a:xfrm>
        </p:grpSpPr>
        <p:sp>
          <p:nvSpPr>
            <p:cNvPr id="17" name="Right Arrow 16"/>
            <p:cNvSpPr/>
            <p:nvPr/>
          </p:nvSpPr>
          <p:spPr>
            <a:xfrm rot="5400000">
              <a:off x="2907511" y="1892562"/>
              <a:ext cx="280977" cy="337172"/>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18" name="Right Arrow 4"/>
            <p:cNvSpPr/>
            <p:nvPr/>
          </p:nvSpPr>
          <p:spPr>
            <a:xfrm>
              <a:off x="2946848" y="1920660"/>
              <a:ext cx="202304" cy="1966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grpSp>
        <p:nvGrpSpPr>
          <p:cNvPr id="19" name="Group 18"/>
          <p:cNvGrpSpPr/>
          <p:nvPr/>
        </p:nvGrpSpPr>
        <p:grpSpPr>
          <a:xfrm>
            <a:off x="2786074" y="4659139"/>
            <a:ext cx="337172" cy="280977"/>
            <a:chOff x="2879414" y="1920659"/>
            <a:chExt cx="337172" cy="280977"/>
          </a:xfrm>
        </p:grpSpPr>
        <p:sp>
          <p:nvSpPr>
            <p:cNvPr id="20" name="Right Arrow 19"/>
            <p:cNvSpPr/>
            <p:nvPr/>
          </p:nvSpPr>
          <p:spPr>
            <a:xfrm rot="5400000">
              <a:off x="2907511" y="1892562"/>
              <a:ext cx="280977" cy="337172"/>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21" name="Right Arrow 4"/>
            <p:cNvSpPr/>
            <p:nvPr/>
          </p:nvSpPr>
          <p:spPr>
            <a:xfrm>
              <a:off x="2946848" y="1920660"/>
              <a:ext cx="202304" cy="1966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sp>
        <p:nvSpPr>
          <p:cNvPr id="28" name="Right Arrow 27"/>
          <p:cNvSpPr/>
          <p:nvPr/>
        </p:nvSpPr>
        <p:spPr>
          <a:xfrm>
            <a:off x="4163079" y="4041068"/>
            <a:ext cx="482846" cy="28803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30" name="TextBox 29"/>
          <p:cNvSpPr txBox="1"/>
          <p:nvPr/>
        </p:nvSpPr>
        <p:spPr>
          <a:xfrm>
            <a:off x="3146728" y="4570784"/>
            <a:ext cx="482846" cy="369332"/>
          </a:xfrm>
          <a:prstGeom prst="rect">
            <a:avLst/>
          </a:prstGeom>
          <a:noFill/>
        </p:spPr>
        <p:txBody>
          <a:bodyPr wrap="square" rtlCol="0">
            <a:spAutoFit/>
          </a:bodyPr>
          <a:lstStyle/>
          <a:p>
            <a:r>
              <a:rPr lang="en-US" altLang="zh-CN" dirty="0" smtClean="0"/>
              <a:t>Yes</a:t>
            </a:r>
            <a:endParaRPr lang="zh-CN" altLang="en-US" dirty="0"/>
          </a:p>
        </p:txBody>
      </p:sp>
      <p:sp>
        <p:nvSpPr>
          <p:cNvPr id="31" name="TextBox 30"/>
          <p:cNvSpPr txBox="1"/>
          <p:nvPr/>
        </p:nvSpPr>
        <p:spPr>
          <a:xfrm>
            <a:off x="4163079" y="3750244"/>
            <a:ext cx="482846" cy="369332"/>
          </a:xfrm>
          <a:prstGeom prst="rect">
            <a:avLst/>
          </a:prstGeom>
          <a:noFill/>
        </p:spPr>
        <p:txBody>
          <a:bodyPr wrap="square" rtlCol="0">
            <a:spAutoFit/>
          </a:bodyPr>
          <a:lstStyle/>
          <a:p>
            <a:r>
              <a:rPr lang="en-US" altLang="zh-CN" dirty="0" smtClean="0"/>
              <a:t>No</a:t>
            </a:r>
            <a:endParaRPr lang="zh-CN" altLang="en-US" dirty="0"/>
          </a:p>
        </p:txBody>
      </p:sp>
      <p:grpSp>
        <p:nvGrpSpPr>
          <p:cNvPr id="32" name="Group 31"/>
          <p:cNvGrpSpPr/>
          <p:nvPr/>
        </p:nvGrpSpPr>
        <p:grpSpPr>
          <a:xfrm>
            <a:off x="2091153" y="1140704"/>
            <a:ext cx="1710492" cy="950273"/>
            <a:chOff x="2208592" y="19476"/>
            <a:chExt cx="1710492" cy="950273"/>
          </a:xfrm>
        </p:grpSpPr>
        <p:sp>
          <p:nvSpPr>
            <p:cNvPr id="36" name="Rounded Rectangle 35"/>
            <p:cNvSpPr/>
            <p:nvPr/>
          </p:nvSpPr>
          <p:spPr>
            <a:xfrm>
              <a:off x="2208592" y="19476"/>
              <a:ext cx="1710492" cy="95027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7" name="Rounded Rectangle 4"/>
            <p:cNvSpPr/>
            <p:nvPr/>
          </p:nvSpPr>
          <p:spPr>
            <a:xfrm>
              <a:off x="2236425" y="47309"/>
              <a:ext cx="1654826" cy="8946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effectLst/>
                  <a:ea typeface="宋体" panose="02010600030101010101" pitchFamily="2" charset="-122"/>
                  <a:cs typeface="Times New Roman" panose="02020603050405020304" pitchFamily="18" charset="0"/>
                </a:rPr>
                <a:t>Convolution</a:t>
              </a:r>
              <a:endParaRPr lang="zh-CN" altLang="en-US" sz="1800" kern="1200" dirty="0"/>
            </a:p>
          </p:txBody>
        </p:sp>
      </p:grpSp>
      <p:grpSp>
        <p:nvGrpSpPr>
          <p:cNvPr id="33" name="Group 32"/>
          <p:cNvGrpSpPr/>
          <p:nvPr/>
        </p:nvGrpSpPr>
        <p:grpSpPr>
          <a:xfrm>
            <a:off x="2010256" y="2490202"/>
            <a:ext cx="1799649" cy="950273"/>
            <a:chOff x="2220586" y="1411751"/>
            <a:chExt cx="1799649" cy="950273"/>
          </a:xfrm>
        </p:grpSpPr>
        <p:sp>
          <p:nvSpPr>
            <p:cNvPr id="34" name="Rounded Rectangle 33"/>
            <p:cNvSpPr/>
            <p:nvPr/>
          </p:nvSpPr>
          <p:spPr>
            <a:xfrm>
              <a:off x="2309743" y="1411751"/>
              <a:ext cx="1710492" cy="950273"/>
            </a:xfrm>
            <a:prstGeom prst="roundRect">
              <a:avLst>
                <a:gd name="adj" fmla="val 10000"/>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Rounded Rectangle 6"/>
            <p:cNvSpPr/>
            <p:nvPr/>
          </p:nvSpPr>
          <p:spPr>
            <a:xfrm>
              <a:off x="2220586" y="1453533"/>
              <a:ext cx="1654826" cy="8946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ea typeface="宋体" panose="02010600030101010101" pitchFamily="2" charset="-122"/>
                  <a:cs typeface="Times New Roman" panose="02020603050405020304" pitchFamily="18" charset="0"/>
                </a:rPr>
                <a:t>Center point and rough </a:t>
              </a:r>
              <a:r>
                <a:rPr lang="en-US" altLang="zh-CN" sz="1800" kern="1200" dirty="0" smtClean="0">
                  <a:cs typeface="Times New Roman" panose="02020603050405020304" pitchFamily="18" charset="0"/>
                </a:rPr>
                <a:t>pattern </a:t>
              </a:r>
              <a:r>
                <a:rPr lang="en-US" altLang="zh-CN" sz="1800" kern="1200" dirty="0" smtClean="0">
                  <a:ea typeface="宋体" panose="02010600030101010101" pitchFamily="2" charset="-122"/>
                  <a:cs typeface="Times New Roman" panose="02020603050405020304" pitchFamily="18" charset="0"/>
                </a:rPr>
                <a:t>size</a:t>
              </a:r>
              <a:endParaRPr lang="zh-CN" altLang="en-US" sz="1800" kern="1200" dirty="0"/>
            </a:p>
          </p:txBody>
        </p:sp>
      </p:grpSp>
      <p:grpSp>
        <p:nvGrpSpPr>
          <p:cNvPr id="38" name="Group 37"/>
          <p:cNvGrpSpPr/>
          <p:nvPr/>
        </p:nvGrpSpPr>
        <p:grpSpPr>
          <a:xfrm>
            <a:off x="2777814" y="2149962"/>
            <a:ext cx="337172" cy="280977"/>
            <a:chOff x="2879414" y="1920659"/>
            <a:chExt cx="337172" cy="280977"/>
          </a:xfrm>
        </p:grpSpPr>
        <p:sp>
          <p:nvSpPr>
            <p:cNvPr id="39" name="Right Arrow 38"/>
            <p:cNvSpPr/>
            <p:nvPr/>
          </p:nvSpPr>
          <p:spPr>
            <a:xfrm rot="5400000">
              <a:off x="2907511" y="1892562"/>
              <a:ext cx="280977" cy="337172"/>
            </a:xfrm>
            <a:prstGeom prst="rightArrow">
              <a:avLst>
                <a:gd name="adj1" fmla="val 60000"/>
                <a:gd name="adj2" fmla="val 50000"/>
              </a:avLst>
            </a:prstGeom>
          </p:spPr>
          <p:style>
            <a:lnRef idx="0">
              <a:schemeClr val="dk1">
                <a:tint val="60000"/>
                <a:hueOff val="0"/>
                <a:satOff val="0"/>
                <a:lumOff val="0"/>
                <a:alphaOff val="0"/>
              </a:schemeClr>
            </a:lnRef>
            <a:fillRef idx="1">
              <a:schemeClr val="dk1">
                <a:tint val="60000"/>
                <a:hueOff val="0"/>
                <a:satOff val="0"/>
                <a:lumOff val="0"/>
                <a:alphaOff val="0"/>
              </a:schemeClr>
            </a:fillRef>
            <a:effectRef idx="0">
              <a:schemeClr val="dk1">
                <a:tint val="60000"/>
                <a:hueOff val="0"/>
                <a:satOff val="0"/>
                <a:lumOff val="0"/>
                <a:alphaOff val="0"/>
              </a:schemeClr>
            </a:effectRef>
            <a:fontRef idx="minor">
              <a:schemeClr val="dk1">
                <a:hueOff val="0"/>
                <a:satOff val="0"/>
                <a:lumOff val="0"/>
                <a:alphaOff val="0"/>
              </a:schemeClr>
            </a:fontRef>
          </p:style>
        </p:sp>
        <p:sp>
          <p:nvSpPr>
            <p:cNvPr id="40" name="Right Arrow 4"/>
            <p:cNvSpPr/>
            <p:nvPr/>
          </p:nvSpPr>
          <p:spPr>
            <a:xfrm>
              <a:off x="2946848" y="1920660"/>
              <a:ext cx="202304" cy="19668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p:txBody>
        </p:sp>
      </p:grpSp>
      <p:sp>
        <p:nvSpPr>
          <p:cNvPr id="41" name="TextBox 40"/>
          <p:cNvSpPr txBox="1"/>
          <p:nvPr/>
        </p:nvSpPr>
        <p:spPr>
          <a:xfrm>
            <a:off x="914386" y="106708"/>
            <a:ext cx="7992888" cy="707886"/>
          </a:xfrm>
          <a:prstGeom prst="rect">
            <a:avLst/>
          </a:prstGeom>
          <a:noFill/>
        </p:spPr>
        <p:txBody>
          <a:bodyPr wrap="square" rtlCol="0">
            <a:spAutoFit/>
          </a:bodyPr>
          <a:lstStyle/>
          <a:p>
            <a:pPr algn="ctr"/>
            <a:r>
              <a:rPr lang="en-US" altLang="zh-CN" sz="4000" dirty="0" smtClean="0"/>
              <a:t>Working Flow</a:t>
            </a:r>
            <a:endParaRPr lang="zh-CN" altLang="en-US" sz="4000" dirty="0"/>
          </a:p>
        </p:txBody>
      </p:sp>
    </p:spTree>
    <p:extLst>
      <p:ext uri="{BB962C8B-B14F-4D97-AF65-F5344CB8AC3E}">
        <p14:creationId xmlns:p14="http://schemas.microsoft.com/office/powerpoint/2010/main" val="252180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4" grpId="0" animBg="1"/>
      <p:bldP spid="15" grpId="0" animBg="1"/>
      <p:bldP spid="28" grpId="0" animBg="1"/>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4" name="TextBox 3"/>
          <p:cNvSpPr txBox="1"/>
          <p:nvPr/>
        </p:nvSpPr>
        <p:spPr>
          <a:xfrm>
            <a:off x="3247701" y="2762317"/>
            <a:ext cx="4608512" cy="769441"/>
          </a:xfrm>
          <a:prstGeom prst="rect">
            <a:avLst/>
          </a:prstGeom>
          <a:noFill/>
        </p:spPr>
        <p:txBody>
          <a:bodyPr wrap="square" rtlCol="0">
            <a:spAutoFit/>
          </a:bodyPr>
          <a:lstStyle/>
          <a:p>
            <a:r>
              <a:rPr lang="en-US" altLang="zh-CN" sz="4400" b="1" dirty="0"/>
              <a:t>Some other ideas</a:t>
            </a:r>
            <a:endParaRPr lang="zh-CN" altLang="en-US" sz="4400" b="1" dirty="0"/>
          </a:p>
        </p:txBody>
      </p:sp>
      <p:sp>
        <p:nvSpPr>
          <p:cNvPr id="5" name="Text Placeholder 4"/>
          <p:cNvSpPr>
            <a:spLocks noGrp="1"/>
          </p:cNvSpPr>
          <p:nvPr>
            <p:ph type="body"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dirty="0"/>
              <a:t>Some other ideas</a:t>
            </a:r>
            <a:endParaRPr lang="zh-CN" altLang="en-US" sz="3600" dirty="0"/>
          </a:p>
        </p:txBody>
      </p:sp>
      <p:sp>
        <p:nvSpPr>
          <p:cNvPr id="3" name="Content Placeholder 2"/>
          <p:cNvSpPr>
            <a:spLocks noGrp="1"/>
          </p:cNvSpPr>
          <p:nvPr>
            <p:ph idx="1"/>
          </p:nvPr>
        </p:nvSpPr>
        <p:spPr>
          <a:xfrm>
            <a:off x="251520" y="980728"/>
            <a:ext cx="8229600" cy="4525963"/>
          </a:xfrm>
        </p:spPr>
        <p:txBody>
          <a:bodyPr/>
          <a:lstStyle/>
          <a:p>
            <a:pPr marL="0" indent="0">
              <a:buNone/>
            </a:pPr>
            <a:endParaRPr lang="en-US" altLang="zh-CN" b="1" dirty="0" smtClean="0"/>
          </a:p>
          <a:p>
            <a:pPr marL="0" indent="0">
              <a:buNone/>
            </a:pPr>
            <a:r>
              <a:rPr lang="en-US" altLang="zh-CN" b="1" dirty="0" smtClean="0"/>
              <a:t>DCT </a:t>
            </a:r>
            <a:r>
              <a:rPr lang="en-US" altLang="zh-CN" b="1" dirty="0"/>
              <a:t>Image </a:t>
            </a:r>
            <a:r>
              <a:rPr lang="en-US" altLang="zh-CN" b="1" dirty="0" err="1"/>
              <a:t>Denoising</a:t>
            </a:r>
            <a:r>
              <a:rPr lang="en-US" altLang="zh-CN" b="1" dirty="0"/>
              <a:t> (12)</a:t>
            </a:r>
            <a:endParaRPr lang="zh-CN" altLang="zh-CN" dirty="0"/>
          </a:p>
        </p:txBody>
      </p:sp>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2714081"/>
            <a:ext cx="4468176" cy="2792610"/>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38430" y="2714081"/>
            <a:ext cx="4361246" cy="2743620"/>
          </a:xfrm>
          <a:prstGeom prst="rect">
            <a:avLst/>
          </a:prstGeom>
        </p:spPr>
      </p:pic>
    </p:spTree>
    <p:extLst>
      <p:ext uri="{BB962C8B-B14F-4D97-AF65-F5344CB8AC3E}">
        <p14:creationId xmlns:p14="http://schemas.microsoft.com/office/powerpoint/2010/main" val="3479544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dirty="0"/>
              <a:t>Some other ideas</a:t>
            </a:r>
            <a:endParaRPr lang="zh-CN" altLang="en-US" sz="3600" dirty="0"/>
          </a:p>
        </p:txBody>
      </p:sp>
      <p:sp>
        <p:nvSpPr>
          <p:cNvPr id="3" name="Content Placeholder 2"/>
          <p:cNvSpPr>
            <a:spLocks noGrp="1"/>
          </p:cNvSpPr>
          <p:nvPr>
            <p:ph idx="1"/>
          </p:nvPr>
        </p:nvSpPr>
        <p:spPr/>
        <p:txBody>
          <a:bodyPr/>
          <a:lstStyle/>
          <a:p>
            <a:pPr marL="0" indent="0">
              <a:buNone/>
            </a:pPr>
            <a:r>
              <a:rPr lang="en-US" altLang="zh-CN" b="1" dirty="0" smtClean="0"/>
              <a:t>Cartoon </a:t>
            </a:r>
            <a:r>
              <a:rPr lang="en-US" altLang="zh-CN" b="1" dirty="0"/>
              <a:t>texture (7)</a:t>
            </a:r>
            <a:endParaRPr lang="zh-CN" altLang="zh-CN" b="1" dirty="0"/>
          </a:p>
          <a:p>
            <a:pPr marL="0" indent="0">
              <a:buNone/>
            </a:pPr>
            <a:endParaRPr lang="zh-CN" altLang="en-US" dirty="0"/>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0568" y="2430719"/>
            <a:ext cx="5725596" cy="3446553"/>
          </a:xfrm>
          <a:prstGeom prst="rect">
            <a:avLst/>
          </a:prstGeom>
        </p:spPr>
      </p:pic>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2636912"/>
            <a:ext cx="4513935" cy="2821209"/>
          </a:xfrm>
          <a:prstGeom prst="rect">
            <a:avLst/>
          </a:prstGeom>
        </p:spPr>
      </p:pic>
    </p:spTree>
    <p:extLst>
      <p:ext uri="{BB962C8B-B14F-4D97-AF65-F5344CB8AC3E}">
        <p14:creationId xmlns:p14="http://schemas.microsoft.com/office/powerpoint/2010/main" val="1540587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7620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9" name="Title 8"/>
          <p:cNvSpPr>
            <a:spLocks noGrp="1"/>
          </p:cNvSpPr>
          <p:nvPr>
            <p:ph type="title"/>
          </p:nvPr>
        </p:nvSpPr>
        <p:spPr/>
        <p:txBody>
          <a:bodyPr>
            <a:normAutofit/>
          </a:bodyPr>
          <a:lstStyle/>
          <a:p>
            <a:pPr lvl="0">
              <a:spcBef>
                <a:spcPts val="0"/>
              </a:spcBef>
            </a:pPr>
            <a:r>
              <a:rPr lang="en-US" sz="4400" cap="none" dirty="0" smtClean="0">
                <a:solidFill>
                  <a:prstClr val="black">
                    <a:lumMod val="85000"/>
                    <a:lumOff val="15000"/>
                  </a:prstClr>
                </a:solidFill>
                <a:ea typeface="+mn-ea"/>
                <a:cs typeface="+mn-cs"/>
              </a:rPr>
              <a:t>Results</a:t>
            </a:r>
            <a:r>
              <a:rPr lang="en-US" sz="4000" cap="none" dirty="0" smtClean="0">
                <a:solidFill>
                  <a:prstClr val="black">
                    <a:lumMod val="85000"/>
                    <a:lumOff val="15000"/>
                  </a:prstClr>
                </a:solidFill>
                <a:ea typeface="+mn-ea"/>
                <a:cs typeface="+mn-cs"/>
              </a:rPr>
              <a:t> (Graph Show) </a:t>
            </a:r>
            <a:r>
              <a:rPr lang="en-US" sz="4000" b="0" cap="none" dirty="0" smtClean="0">
                <a:solidFill>
                  <a:prstClr val="black">
                    <a:lumMod val="50000"/>
                    <a:lumOff val="50000"/>
                  </a:prstClr>
                </a:solidFill>
                <a:ea typeface="+mn-ea"/>
                <a:cs typeface="Arial" pitchFamily="34" charset="0"/>
              </a:rPr>
              <a:t/>
            </a:r>
            <a:br>
              <a:rPr lang="en-US" sz="4000" b="0" cap="none" dirty="0" smtClean="0">
                <a:solidFill>
                  <a:prstClr val="black">
                    <a:lumMod val="50000"/>
                    <a:lumOff val="50000"/>
                  </a:prstClr>
                </a:solidFill>
                <a:ea typeface="+mn-ea"/>
                <a:cs typeface="Arial" pitchFamily="34" charset="0"/>
              </a:rPr>
            </a:br>
            <a:endParaRPr lang="en-US" sz="2800" dirty="0"/>
          </a:p>
        </p:txBody>
      </p:sp>
      <p:sp>
        <p:nvSpPr>
          <p:cNvPr id="4" name="Text Placeholder 3"/>
          <p:cNvSpPr>
            <a:spLocks noGrp="1"/>
          </p:cNvSpPr>
          <p:nvPr>
            <p:ph type="body"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r>
              <a:rPr lang="en-US" altLang="zh-CN" dirty="0" smtClean="0"/>
              <a:t>30 images will be tested </a:t>
            </a:r>
          </a:p>
          <a:p>
            <a:endParaRPr lang="en-US" altLang="zh-CN" dirty="0"/>
          </a:p>
          <a:p>
            <a:r>
              <a:rPr lang="en-US" altLang="zh-CN" dirty="0" smtClean="0"/>
              <a:t>Advantages and Disadvantages</a:t>
            </a:r>
          </a:p>
          <a:p>
            <a:endParaRPr lang="en-US" altLang="zh-CN" dirty="0"/>
          </a:p>
          <a:p>
            <a:r>
              <a:rPr lang="en-US" altLang="zh-CN" dirty="0" smtClean="0"/>
              <a:t>One extra work and An interesting discovery.</a:t>
            </a:r>
            <a:endParaRPr lang="zh-CN" altLang="en-US" dirty="0"/>
          </a:p>
        </p:txBody>
      </p:sp>
    </p:spTree>
    <p:extLst>
      <p:ext uri="{BB962C8B-B14F-4D97-AF65-F5344CB8AC3E}">
        <p14:creationId xmlns:p14="http://schemas.microsoft.com/office/powerpoint/2010/main" val="2274436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Background</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9600" y="1175047"/>
            <a:ext cx="8077200" cy="1200329"/>
          </a:xfrm>
          <a:prstGeom prst="rect">
            <a:avLst/>
          </a:prstGeom>
          <a:noFill/>
        </p:spPr>
        <p:txBody>
          <a:bodyPr wrap="square" rtlCol="0">
            <a:spAutoFit/>
          </a:bodyPr>
          <a:lstStyle/>
          <a:p>
            <a:r>
              <a:rPr lang="en-US" altLang="zh-CN" sz="2400" dirty="0" smtClean="0"/>
              <a:t>Liu Bolin is Chinese artist, who is famous for camouflage image by hiding himself in the background. Our project is to expose the him to public in a efficient and accurate way.</a:t>
            </a:r>
            <a:endParaRPr lang="zh-CN" altLang="en-US" sz="2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6943" y="2708920"/>
            <a:ext cx="5830114" cy="400105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052736"/>
            <a:ext cx="7056784" cy="769441"/>
          </a:xfrm>
          <a:prstGeom prst="rect">
            <a:avLst/>
          </a:prstGeom>
          <a:noFill/>
        </p:spPr>
        <p:txBody>
          <a:bodyPr wrap="square" rtlCol="0">
            <a:spAutoFit/>
          </a:bodyPr>
          <a:lstStyle/>
          <a:p>
            <a:r>
              <a:rPr lang="en-US" altLang="zh-CN" sz="4400" b="1" dirty="0" smtClean="0"/>
              <a:t>Advantage</a:t>
            </a:r>
            <a:endParaRPr lang="zh-CN" altLang="en-US" sz="6000" b="1" dirty="0"/>
          </a:p>
        </p:txBody>
      </p:sp>
      <p:sp>
        <p:nvSpPr>
          <p:cNvPr id="5" name="TextBox 4"/>
          <p:cNvSpPr txBox="1"/>
          <p:nvPr/>
        </p:nvSpPr>
        <p:spPr>
          <a:xfrm>
            <a:off x="771312" y="2420888"/>
            <a:ext cx="7113055" cy="523220"/>
          </a:xfrm>
          <a:prstGeom prst="rect">
            <a:avLst/>
          </a:prstGeom>
          <a:noFill/>
        </p:spPr>
        <p:txBody>
          <a:bodyPr wrap="square" rtlCol="0">
            <a:spAutoFit/>
          </a:bodyPr>
          <a:lstStyle/>
          <a:p>
            <a:r>
              <a:rPr lang="en-US" altLang="zh-CN" sz="2800" dirty="0"/>
              <a:t>(</a:t>
            </a:r>
            <a:r>
              <a:rPr lang="en-US" altLang="zh-CN" sz="2800" dirty="0" smtClean="0"/>
              <a:t>1) Real time</a:t>
            </a:r>
            <a:endParaRPr lang="zh-CN" altLang="en-US" sz="2800" dirty="0"/>
          </a:p>
        </p:txBody>
      </p:sp>
      <p:sp>
        <p:nvSpPr>
          <p:cNvPr id="6" name="TextBox 5"/>
          <p:cNvSpPr txBox="1"/>
          <p:nvPr/>
        </p:nvSpPr>
        <p:spPr>
          <a:xfrm>
            <a:off x="771312" y="3422173"/>
            <a:ext cx="7344816" cy="523220"/>
          </a:xfrm>
          <a:prstGeom prst="rect">
            <a:avLst/>
          </a:prstGeom>
          <a:noFill/>
        </p:spPr>
        <p:txBody>
          <a:bodyPr wrap="square" rtlCol="0">
            <a:spAutoFit/>
          </a:bodyPr>
          <a:lstStyle/>
          <a:p>
            <a:r>
              <a:rPr lang="en-US" altLang="zh-CN" sz="2800" dirty="0" smtClean="0"/>
              <a:t>(2)</a:t>
            </a:r>
            <a:r>
              <a:rPr lang="en-US" altLang="zh-CN" sz="2800" dirty="0"/>
              <a:t> Relatively high recognition rate </a:t>
            </a:r>
            <a:r>
              <a:rPr lang="en-US" altLang="zh-CN" sz="2800" dirty="0" smtClean="0"/>
              <a:t>about 24/30</a:t>
            </a:r>
            <a:endParaRPr lang="zh-CN" altLang="en-US" sz="2800" dirty="0"/>
          </a:p>
        </p:txBody>
      </p:sp>
    </p:spTree>
    <p:extLst>
      <p:ext uri="{BB962C8B-B14F-4D97-AF65-F5344CB8AC3E}">
        <p14:creationId xmlns:p14="http://schemas.microsoft.com/office/powerpoint/2010/main" val="484167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144" y="1484784"/>
            <a:ext cx="6984776" cy="3847207"/>
          </a:xfrm>
          <a:prstGeom prst="rect">
            <a:avLst/>
          </a:prstGeom>
        </p:spPr>
        <p:txBody>
          <a:bodyPr wrap="square">
            <a:spAutoFit/>
          </a:bodyPr>
          <a:lstStyle/>
          <a:p>
            <a:r>
              <a:rPr lang="en-US" altLang="zh-CN" sz="3200" dirty="0"/>
              <a:t/>
            </a:r>
            <a:br>
              <a:rPr lang="en-US" altLang="zh-CN" sz="3200" dirty="0"/>
            </a:br>
            <a:r>
              <a:rPr lang="en-US" altLang="zh-CN" sz="2800" dirty="0" smtClean="0"/>
              <a:t>(1)Only </a:t>
            </a:r>
            <a:r>
              <a:rPr lang="en-US" altLang="zh-CN" sz="2800" dirty="0"/>
              <a:t>work for standing </a:t>
            </a:r>
            <a:r>
              <a:rPr lang="en-US" altLang="zh-CN" sz="2800" dirty="0" smtClean="0"/>
              <a:t>Bolin with fixed posture.</a:t>
            </a:r>
          </a:p>
          <a:p>
            <a:r>
              <a:rPr lang="en-US" altLang="zh-CN" sz="2800" dirty="0"/>
              <a:t/>
            </a:r>
            <a:br>
              <a:rPr lang="en-US" altLang="zh-CN" sz="2800" dirty="0"/>
            </a:br>
            <a:r>
              <a:rPr lang="en-US" altLang="zh-CN" sz="2800" dirty="0" smtClean="0"/>
              <a:t>(2)Case </a:t>
            </a:r>
            <a:r>
              <a:rPr lang="en-US" altLang="zh-CN" sz="2800" dirty="0"/>
              <a:t>sensitive for different threshold</a:t>
            </a:r>
            <a:r>
              <a:rPr lang="en-US" altLang="zh-CN" sz="3200" dirty="0" smtClean="0"/>
              <a:t>.</a:t>
            </a:r>
          </a:p>
          <a:p>
            <a:endParaRPr lang="en-US" altLang="zh-CN" sz="3200" dirty="0"/>
          </a:p>
          <a:p>
            <a:r>
              <a:rPr lang="en-US" altLang="zh-CN" sz="3200" dirty="0"/>
              <a:t/>
            </a:r>
            <a:br>
              <a:rPr lang="en-US" altLang="zh-CN" sz="3200" dirty="0"/>
            </a:br>
            <a:endParaRPr lang="zh-CN" altLang="en-US" sz="3200" dirty="0"/>
          </a:p>
        </p:txBody>
      </p:sp>
      <p:sp>
        <p:nvSpPr>
          <p:cNvPr id="5" name="TextBox 4"/>
          <p:cNvSpPr txBox="1"/>
          <p:nvPr/>
        </p:nvSpPr>
        <p:spPr>
          <a:xfrm>
            <a:off x="467544" y="980728"/>
            <a:ext cx="7416824" cy="769441"/>
          </a:xfrm>
          <a:prstGeom prst="rect">
            <a:avLst/>
          </a:prstGeom>
          <a:noFill/>
        </p:spPr>
        <p:txBody>
          <a:bodyPr wrap="square" rtlCol="0">
            <a:spAutoFit/>
          </a:bodyPr>
          <a:lstStyle/>
          <a:p>
            <a:r>
              <a:rPr lang="en-US" altLang="zh-CN" sz="4400" b="1" dirty="0"/>
              <a:t>Disadvantage</a:t>
            </a:r>
            <a:r>
              <a:rPr lang="en-US" altLang="zh-CN" sz="4000" b="1" dirty="0"/>
              <a:t>:</a:t>
            </a:r>
            <a:endParaRPr lang="zh-CN" altLang="en-US" sz="4000" b="1" dirty="0"/>
          </a:p>
        </p:txBody>
      </p:sp>
    </p:spTree>
    <p:extLst>
      <p:ext uri="{BB962C8B-B14F-4D97-AF65-F5344CB8AC3E}">
        <p14:creationId xmlns:p14="http://schemas.microsoft.com/office/powerpoint/2010/main" val="1732200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68270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itle 3"/>
          <p:cNvSpPr txBox="1">
            <a:spLocks/>
          </p:cNvSpPr>
          <p:nvPr/>
        </p:nvSpPr>
        <p:spPr>
          <a:xfrm>
            <a:off x="228600" y="3703704"/>
            <a:ext cx="7315200" cy="1325496"/>
          </a:xfrm>
          <a:prstGeom prst="rect">
            <a:avLst/>
          </a:prstGeom>
          <a:noFill/>
          <a:ln>
            <a:noFill/>
          </a:ln>
        </p:spPr>
        <p:txBody>
          <a:bodyPr vert="horz" lIns="91440" tIns="45720" rIns="91440" bIns="45720" rtlCol="0" anchor="ctr">
            <a:normAutofit fontScale="85000" lnSpcReduction="10000"/>
            <a:scene3d>
              <a:camera prst="orthographicFront"/>
              <a:lightRig rig="soft" dir="t">
                <a:rot lat="0" lon="0" rev="17220000"/>
              </a:lightRig>
            </a:scene3d>
            <a:sp3d prstMaterial="softEdge"/>
          </a:bodyPr>
          <a:lstStyle/>
          <a:p>
            <a:pPr>
              <a:lnSpc>
                <a:spcPct val="87000"/>
              </a:lnSpc>
              <a:spcBef>
                <a:spcPct val="0"/>
              </a:spcBef>
              <a:defRPr/>
            </a:pPr>
            <a:r>
              <a:rPr lang="en-US" sz="4400" dirty="0" smtClean="0">
                <a:solidFill>
                  <a:srgbClr val="92D050"/>
                </a:solidFill>
              </a:rPr>
              <a:t/>
            </a:r>
            <a:br>
              <a:rPr lang="en-US" sz="4400" dirty="0" smtClean="0">
                <a:solidFill>
                  <a:srgbClr val="92D050"/>
                </a:solidFill>
              </a:rPr>
            </a:br>
            <a:r>
              <a:rPr lang="en-US" sz="5600" b="1" dirty="0" smtClean="0">
                <a:solidFill>
                  <a:srgbClr val="92D050"/>
                </a:solidFill>
                <a:latin typeface="Arial" pitchFamily="34" charset="0"/>
                <a:cs typeface="Arial" pitchFamily="34" charset="0"/>
              </a:rPr>
              <a:t>What’s Your Message?</a:t>
            </a:r>
            <a:endParaRPr lang="en-US" sz="5600" b="1" dirty="0">
              <a:solidFill>
                <a:srgbClr val="92D050"/>
              </a:solidFill>
              <a:latin typeface="Arial" pitchFamily="34" charset="0"/>
              <a:cs typeface="Arial" pitchFamily="34" charset="0"/>
            </a:endParaRPr>
          </a:p>
        </p:txBody>
      </p:sp>
      <p:pic>
        <p:nvPicPr>
          <p:cNvPr id="7" name="Picture 6"/>
          <p:cNvPicPr>
            <a:picLocks noChangeAspect="1"/>
          </p:cNvPicPr>
          <p:nvPr/>
        </p:nvPicPr>
        <p:blipFill>
          <a:blip r:embed="rId4"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5"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6"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7" cstate="print"/>
          <a:stretch>
            <a:fillRect/>
          </a:stretch>
        </p:blipFill>
        <p:spPr>
          <a:xfrm>
            <a:off x="7662119" y="2819400"/>
            <a:ext cx="1461333" cy="2293850"/>
          </a:xfrm>
          <a:prstGeom prst="rect">
            <a:avLst/>
          </a:prstGeom>
        </p:spPr>
      </p:pic>
      <p:sp>
        <p:nvSpPr>
          <p:cNvPr id="6" name="Rectangle 5"/>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grpSp>
        <p:nvGrpSpPr>
          <p:cNvPr id="20" name="Group 19"/>
          <p:cNvGrpSpPr/>
          <p:nvPr/>
        </p:nvGrpSpPr>
        <p:grpSpPr>
          <a:xfrm>
            <a:off x="0" y="5089818"/>
            <a:ext cx="9144000" cy="1768182"/>
            <a:chOff x="0" y="5089818"/>
            <a:chExt cx="9144000" cy="1768182"/>
          </a:xfrm>
        </p:grpSpPr>
        <p:pic>
          <p:nvPicPr>
            <p:cNvPr id="11" name="Picture 10"/>
            <p:cNvPicPr>
              <a:picLocks/>
            </p:cNvPicPr>
            <p:nvPr/>
          </p:nvPicPr>
          <p:blipFill>
            <a:blip r:embed="rId8" cstate="print"/>
            <a:stretch>
              <a:fillRect/>
            </a:stretch>
          </p:blipFill>
          <p:spPr>
            <a:xfrm>
              <a:off x="24064" y="5089818"/>
              <a:ext cx="9098280" cy="1737360"/>
            </a:xfrm>
            <a:prstGeom prst="rect">
              <a:avLst/>
            </a:prstGeom>
          </p:spPr>
        </p:pic>
        <p:sp>
          <p:nvSpPr>
            <p:cNvPr id="16" name="Rectangle 15"/>
            <p:cNvSpPr/>
            <p:nvPr/>
          </p:nvSpPr>
          <p:spPr>
            <a:xfrm>
              <a:off x="0" y="518160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537710" y="2251710"/>
              <a:ext cx="6858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9098281" y="515874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itle 3"/>
          <p:cNvSpPr txBox="1">
            <a:spLocks/>
          </p:cNvSpPr>
          <p:nvPr/>
        </p:nvSpPr>
        <p:spPr>
          <a:xfrm>
            <a:off x="228600" y="3125093"/>
            <a:ext cx="7315200" cy="1325563"/>
          </a:xfrm>
          <a:prstGeom prst="rect">
            <a:avLst/>
          </a:prstGeom>
          <a:noFill/>
          <a:ln>
            <a:noFill/>
          </a:ln>
        </p:spPr>
        <p:txBody>
          <a:bodyPr vert="horz" lIns="91440" tIns="45720" rIns="91440" bIns="45720" rtlCol="0" anchor="ctr">
            <a:noAutofit/>
            <a:scene3d>
              <a:camera prst="orthographicFront"/>
              <a:lightRig rig="soft" dir="t">
                <a:rot lat="0" lon="0" rev="17220000"/>
              </a:lightRig>
            </a:scene3d>
            <a:sp3d prstMaterial="softEdge"/>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87000"/>
              </a:lnSpc>
            </a:pPr>
            <a:r>
              <a:rPr lang="en-US" sz="5600" dirty="0" smtClean="0"/>
              <a:t/>
            </a:r>
            <a:br>
              <a:rPr lang="en-US" sz="5600" dirty="0" smtClean="0"/>
            </a:br>
            <a:r>
              <a:rPr lang="en-US" sz="5600" b="1" dirty="0" smtClean="0">
                <a:solidFill>
                  <a:schemeClr val="bg1"/>
                </a:solidFill>
                <a:latin typeface="Arial" pitchFamily="34" charset="0"/>
                <a:cs typeface="Arial" pitchFamily="34" charset="0"/>
              </a:rPr>
              <a:t>Thanks For Your Patience</a:t>
            </a:r>
            <a:endParaRPr lang="en-US" sz="5600" b="1" dirty="0">
              <a:solidFill>
                <a:schemeClr val="bg1"/>
              </a:solidFill>
              <a:latin typeface="Arial" pitchFamily="34" charset="0"/>
              <a:cs typeface="Arial"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
                                        <p:tgtEl>
                                          <p:spTgt spid="6"/>
                                        </p:tgtEl>
                                      </p:cBhvr>
                                    </p:animEffect>
                                    <p:set>
                                      <p:cBhvr>
                                        <p:cTn id="7" dur="1" fill="hold">
                                          <p:stCondLst>
                                            <p:cond delay="9"/>
                                          </p:stCondLst>
                                        </p:cTn>
                                        <p:tgtEl>
                                          <p:spTgt spid="6"/>
                                        </p:tgtEl>
                                        <p:attrNameLst>
                                          <p:attrName>style.visibility</p:attrName>
                                        </p:attrNameLst>
                                      </p:cBhvr>
                                      <p:to>
                                        <p:strVal val="hidden"/>
                                      </p:to>
                                    </p:set>
                                  </p:childTnLst>
                                </p:cTn>
                              </p:par>
                              <p:par>
                                <p:cTn id="8" presetID="2" presetClass="exit" presetSubtype="9" fill="hold" nodeType="withEffect">
                                  <p:stCondLst>
                                    <p:cond delay="0"/>
                                  </p:stCondLst>
                                  <p:childTnLst>
                                    <p:anim calcmode="lin" valueType="num">
                                      <p:cBhvr additive="base">
                                        <p:cTn id="9" dur="750"/>
                                        <p:tgtEl>
                                          <p:spTgt spid="7"/>
                                        </p:tgtEl>
                                        <p:attrNameLst>
                                          <p:attrName>ppt_x</p:attrName>
                                        </p:attrNameLst>
                                      </p:cBhvr>
                                      <p:tavLst>
                                        <p:tav tm="0">
                                          <p:val>
                                            <p:strVal val="ppt_x"/>
                                          </p:val>
                                        </p:tav>
                                        <p:tav tm="100000">
                                          <p:val>
                                            <p:strVal val="0-ppt_w/2"/>
                                          </p:val>
                                        </p:tav>
                                      </p:tavLst>
                                    </p:anim>
                                    <p:anim calcmode="lin" valueType="num">
                                      <p:cBhvr additive="base">
                                        <p:cTn id="10" dur="750"/>
                                        <p:tgtEl>
                                          <p:spTgt spid="7"/>
                                        </p:tgtEl>
                                        <p:attrNameLst>
                                          <p:attrName>ppt_y</p:attrName>
                                        </p:attrNameLst>
                                      </p:cBhvr>
                                      <p:tavLst>
                                        <p:tav tm="0">
                                          <p:val>
                                            <p:strVal val="ppt_y"/>
                                          </p:val>
                                        </p:tav>
                                        <p:tav tm="100000">
                                          <p:val>
                                            <p:strVal val="0-ppt_h/2"/>
                                          </p:val>
                                        </p:tav>
                                      </p:tavLst>
                                    </p:anim>
                                    <p:set>
                                      <p:cBhvr>
                                        <p:cTn id="11" dur="1" fill="hold">
                                          <p:stCondLst>
                                            <p:cond delay="749"/>
                                          </p:stCondLst>
                                        </p:cTn>
                                        <p:tgtEl>
                                          <p:spTgt spid="7"/>
                                        </p:tgtEl>
                                        <p:attrNameLst>
                                          <p:attrName>style.visibility</p:attrName>
                                        </p:attrNameLst>
                                      </p:cBhvr>
                                      <p:to>
                                        <p:strVal val="hidden"/>
                                      </p:to>
                                    </p:set>
                                  </p:childTnLst>
                                </p:cTn>
                              </p:par>
                              <p:par>
                                <p:cTn id="12" presetID="2" presetClass="exit" presetSubtype="3" fill="hold" nodeType="withEffect">
                                  <p:stCondLst>
                                    <p:cond delay="0"/>
                                  </p:stCondLst>
                                  <p:childTnLst>
                                    <p:anim calcmode="lin" valueType="num">
                                      <p:cBhvr additive="base">
                                        <p:cTn id="13" dur="750"/>
                                        <p:tgtEl>
                                          <p:spTgt spid="8"/>
                                        </p:tgtEl>
                                        <p:attrNameLst>
                                          <p:attrName>ppt_x</p:attrName>
                                        </p:attrNameLst>
                                      </p:cBhvr>
                                      <p:tavLst>
                                        <p:tav tm="0">
                                          <p:val>
                                            <p:strVal val="ppt_x"/>
                                          </p:val>
                                        </p:tav>
                                        <p:tav tm="100000">
                                          <p:val>
                                            <p:strVal val="1+ppt_w/2"/>
                                          </p:val>
                                        </p:tav>
                                      </p:tavLst>
                                    </p:anim>
                                    <p:anim calcmode="lin" valueType="num">
                                      <p:cBhvr additive="base">
                                        <p:cTn id="14" dur="750"/>
                                        <p:tgtEl>
                                          <p:spTgt spid="8"/>
                                        </p:tgtEl>
                                        <p:attrNameLst>
                                          <p:attrName>ppt_y</p:attrName>
                                        </p:attrNameLst>
                                      </p:cBhvr>
                                      <p:tavLst>
                                        <p:tav tm="0">
                                          <p:val>
                                            <p:strVal val="ppt_y"/>
                                          </p:val>
                                        </p:tav>
                                        <p:tav tm="100000">
                                          <p:val>
                                            <p:strVal val="0-ppt_h/2"/>
                                          </p:val>
                                        </p:tav>
                                      </p:tavLst>
                                    </p:anim>
                                    <p:set>
                                      <p:cBhvr>
                                        <p:cTn id="15" dur="1" fill="hold">
                                          <p:stCondLst>
                                            <p:cond delay="749"/>
                                          </p:stCondLst>
                                        </p:cTn>
                                        <p:tgtEl>
                                          <p:spTgt spid="8"/>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750"/>
                                        <p:tgtEl>
                                          <p:spTgt spid="9"/>
                                        </p:tgtEl>
                                        <p:attrNameLst>
                                          <p:attrName>ppt_x</p:attrName>
                                        </p:attrNameLst>
                                      </p:cBhvr>
                                      <p:tavLst>
                                        <p:tav tm="0">
                                          <p:val>
                                            <p:strVal val="ppt_x"/>
                                          </p:val>
                                        </p:tav>
                                        <p:tav tm="100000">
                                          <p:val>
                                            <p:strVal val="0-ppt_w/2"/>
                                          </p:val>
                                        </p:tav>
                                      </p:tavLst>
                                    </p:anim>
                                    <p:anim calcmode="lin" valueType="num">
                                      <p:cBhvr additive="base">
                                        <p:cTn id="18" dur="750"/>
                                        <p:tgtEl>
                                          <p:spTgt spid="9"/>
                                        </p:tgtEl>
                                        <p:attrNameLst>
                                          <p:attrName>ppt_y</p:attrName>
                                        </p:attrNameLst>
                                      </p:cBhvr>
                                      <p:tavLst>
                                        <p:tav tm="0">
                                          <p:val>
                                            <p:strVal val="ppt_y"/>
                                          </p:val>
                                        </p:tav>
                                        <p:tav tm="100000">
                                          <p:val>
                                            <p:strVal val="ppt_y"/>
                                          </p:val>
                                        </p:tav>
                                      </p:tavLst>
                                    </p:anim>
                                    <p:set>
                                      <p:cBhvr>
                                        <p:cTn id="19" dur="1" fill="hold">
                                          <p:stCondLst>
                                            <p:cond delay="749"/>
                                          </p:stCondLst>
                                        </p:cTn>
                                        <p:tgtEl>
                                          <p:spTgt spid="9"/>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750"/>
                                        <p:tgtEl>
                                          <p:spTgt spid="10"/>
                                        </p:tgtEl>
                                        <p:attrNameLst>
                                          <p:attrName>ppt_x</p:attrName>
                                        </p:attrNameLst>
                                      </p:cBhvr>
                                      <p:tavLst>
                                        <p:tav tm="0">
                                          <p:val>
                                            <p:strVal val="ppt_x"/>
                                          </p:val>
                                        </p:tav>
                                        <p:tav tm="100000">
                                          <p:val>
                                            <p:strVal val="1+ppt_w/2"/>
                                          </p:val>
                                        </p:tav>
                                      </p:tavLst>
                                    </p:anim>
                                    <p:anim calcmode="lin" valueType="num">
                                      <p:cBhvr additive="base">
                                        <p:cTn id="22" dur="750"/>
                                        <p:tgtEl>
                                          <p:spTgt spid="10"/>
                                        </p:tgtEl>
                                        <p:attrNameLst>
                                          <p:attrName>ppt_y</p:attrName>
                                        </p:attrNameLst>
                                      </p:cBhvr>
                                      <p:tavLst>
                                        <p:tav tm="0">
                                          <p:val>
                                            <p:strVal val="ppt_y"/>
                                          </p:val>
                                        </p:tav>
                                        <p:tav tm="100000">
                                          <p:val>
                                            <p:strVal val="ppt_y"/>
                                          </p:val>
                                        </p:tav>
                                      </p:tavLst>
                                    </p:anim>
                                    <p:set>
                                      <p:cBhvr>
                                        <p:cTn id="23" dur="1" fill="hold">
                                          <p:stCondLst>
                                            <p:cond delay="749"/>
                                          </p:stCondLst>
                                        </p:cTn>
                                        <p:tgtEl>
                                          <p:spTgt spid="10"/>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250"/>
                                        <p:tgtEl>
                                          <p:spTgt spid="14"/>
                                        </p:tgtEl>
                                      </p:cBhvr>
                                    </p:animEffect>
                                    <p:set>
                                      <p:cBhvr>
                                        <p:cTn id="26" dur="1" fill="hold">
                                          <p:stCondLst>
                                            <p:cond delay="24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
        <p:nvSpPr>
          <p:cNvPr id="2" name="Text Placeholder 1"/>
          <p:cNvSpPr>
            <a:spLocks noGrp="1"/>
          </p:cNvSpPr>
          <p:nvPr>
            <p:ph type="body" idx="1"/>
          </p:nvPr>
        </p:nvSpPr>
        <p:spPr/>
        <p:txBody>
          <a:bodyPr/>
          <a:lstStyle/>
          <a:p>
            <a:endParaRPr lang="zh-CN" altLang="en-US" dirty="0"/>
          </a:p>
        </p:txBody>
      </p:sp>
      <p:sp>
        <p:nvSpPr>
          <p:cNvPr id="7" name="TextBox 6"/>
          <p:cNvSpPr txBox="1"/>
          <p:nvPr/>
        </p:nvSpPr>
        <p:spPr>
          <a:xfrm>
            <a:off x="3563888" y="2708920"/>
            <a:ext cx="3672408" cy="769441"/>
          </a:xfrm>
          <a:prstGeom prst="rect">
            <a:avLst/>
          </a:prstGeom>
          <a:noFill/>
        </p:spPr>
        <p:txBody>
          <a:bodyPr wrap="square" rtlCol="0">
            <a:spAutoFit/>
          </a:bodyPr>
          <a:lstStyle/>
          <a:p>
            <a:r>
              <a:rPr lang="en-US" altLang="zh-CN" sz="4400" b="1" dirty="0" smtClean="0"/>
              <a:t>Introduction</a:t>
            </a:r>
            <a:endParaRPr lang="zh-CN" altLang="en-US" sz="4400" b="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4389864" y="3962400"/>
            <a:ext cx="3946416" cy="2337370"/>
          </a:xfrm>
          <a:prstGeom prst="rect">
            <a:avLst/>
          </a:prstGeom>
          <a:noFill/>
        </p:spPr>
        <p:txBody>
          <a:bodyPr wrap="square" rtlCol="0">
            <a:normAutofit/>
          </a:bodyPr>
          <a:lstStyle/>
          <a:p>
            <a:endParaRPr lang="en-US" dirty="0">
              <a:solidFill>
                <a:prstClr val="black">
                  <a:lumMod val="85000"/>
                  <a:lumOff val="15000"/>
                </a:prstClr>
              </a:solidFill>
            </a:endParaRPr>
          </a:p>
        </p:txBody>
      </p:sp>
      <p:sp>
        <p:nvSpPr>
          <p:cNvPr id="9" name="Title 8"/>
          <p:cNvSpPr>
            <a:spLocks noGrp="1"/>
          </p:cNvSpPr>
          <p:nvPr>
            <p:ph type="title"/>
          </p:nvPr>
        </p:nvSpPr>
        <p:spPr/>
        <p:txBody>
          <a:bodyPr>
            <a:noAutofit/>
          </a:bodyPr>
          <a:lstStyle/>
          <a:p>
            <a:pPr lvl="0">
              <a:spcBef>
                <a:spcPts val="0"/>
              </a:spcBef>
            </a:pPr>
            <a:r>
              <a:rPr lang="en-US" sz="4400" b="1" dirty="0" smtClean="0">
                <a:solidFill>
                  <a:prstClr val="black">
                    <a:lumMod val="85000"/>
                    <a:lumOff val="15000"/>
                  </a:prstClr>
                </a:solidFill>
                <a:latin typeface="+mn-lt"/>
                <a:ea typeface="+mn-ea"/>
                <a:cs typeface="+mn-cs"/>
              </a:rPr>
              <a:t>Characteristics Of </a:t>
            </a:r>
            <a:r>
              <a:rPr lang="en-US" sz="4400" b="1" dirty="0">
                <a:solidFill>
                  <a:prstClr val="black">
                    <a:lumMod val="85000"/>
                    <a:lumOff val="15000"/>
                  </a:prstClr>
                </a:solidFill>
                <a:latin typeface="+mn-lt"/>
                <a:ea typeface="+mn-ea"/>
                <a:cs typeface="+mn-cs"/>
              </a:rPr>
              <a:t>t</a:t>
            </a:r>
            <a:r>
              <a:rPr lang="en-US" sz="4400" b="1" dirty="0" smtClean="0">
                <a:solidFill>
                  <a:prstClr val="black">
                    <a:lumMod val="85000"/>
                    <a:lumOff val="15000"/>
                  </a:prstClr>
                </a:solidFill>
                <a:latin typeface="+mn-lt"/>
                <a:ea typeface="+mn-ea"/>
                <a:cs typeface="+mn-cs"/>
              </a:rPr>
              <a:t>he Images</a:t>
            </a:r>
            <a:endParaRPr lang="en-US" sz="4400" dirty="0">
              <a:latin typeface="+mn-lt"/>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625" y="964957"/>
            <a:ext cx="3333575" cy="2693529"/>
          </a:xfrm>
          <a:prstGeom prst="rect">
            <a:avLst/>
          </a:prstGeom>
        </p:spPr>
      </p:pic>
      <p:sp>
        <p:nvSpPr>
          <p:cNvPr id="6" name="TextBox 5"/>
          <p:cNvSpPr txBox="1"/>
          <p:nvPr/>
        </p:nvSpPr>
        <p:spPr>
          <a:xfrm>
            <a:off x="1187624" y="3739098"/>
            <a:ext cx="2407628" cy="369332"/>
          </a:xfrm>
          <a:prstGeom prst="rect">
            <a:avLst/>
          </a:prstGeom>
          <a:noFill/>
        </p:spPr>
        <p:txBody>
          <a:bodyPr wrap="square" rtlCol="0">
            <a:spAutoFit/>
          </a:bodyPr>
          <a:lstStyle/>
          <a:p>
            <a:r>
              <a:rPr lang="en-US" altLang="zh-CN" dirty="0" smtClean="0"/>
              <a:t>Figure 1</a:t>
            </a:r>
            <a:endParaRPr lang="zh-CN" altLang="en-US" dirty="0"/>
          </a:p>
        </p:txBody>
      </p:sp>
      <p:sp>
        <p:nvSpPr>
          <p:cNvPr id="7" name="TextBox 6"/>
          <p:cNvSpPr txBox="1"/>
          <p:nvPr/>
        </p:nvSpPr>
        <p:spPr>
          <a:xfrm>
            <a:off x="1054820" y="6453336"/>
            <a:ext cx="1800200" cy="369332"/>
          </a:xfrm>
          <a:prstGeom prst="rect">
            <a:avLst/>
          </a:prstGeom>
          <a:noFill/>
        </p:spPr>
        <p:txBody>
          <a:bodyPr wrap="square" rtlCol="0">
            <a:spAutoFit/>
          </a:bodyPr>
          <a:lstStyle/>
          <a:p>
            <a:r>
              <a:rPr lang="en-US" altLang="zh-CN" dirty="0" smtClean="0"/>
              <a:t>Figure 2</a:t>
            </a:r>
            <a:endParaRPr lang="zh-CN" altLang="en-US" dirty="0"/>
          </a:p>
        </p:txBody>
      </p:sp>
      <p:pic>
        <p:nvPicPr>
          <p:cNvPr id="10" name="Picture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626" y="4189042"/>
            <a:ext cx="3387974" cy="2110728"/>
          </a:xfrm>
          <a:prstGeom prst="rect">
            <a:avLst/>
          </a:prstGeom>
        </p:spPr>
      </p:pic>
      <p:sp>
        <p:nvSpPr>
          <p:cNvPr id="2" name="TextBox 1"/>
          <p:cNvSpPr txBox="1"/>
          <p:nvPr/>
        </p:nvSpPr>
        <p:spPr>
          <a:xfrm>
            <a:off x="3887924" y="1132289"/>
            <a:ext cx="4752528" cy="1323439"/>
          </a:xfrm>
          <a:prstGeom prst="rect">
            <a:avLst/>
          </a:prstGeom>
          <a:noFill/>
        </p:spPr>
        <p:txBody>
          <a:bodyPr wrap="square" rtlCol="0">
            <a:spAutoFit/>
          </a:bodyPr>
          <a:lstStyle/>
          <a:p>
            <a:r>
              <a:rPr lang="en-US" altLang="zh-CN" sz="2800" dirty="0">
                <a:solidFill>
                  <a:prstClr val="black">
                    <a:lumMod val="85000"/>
                    <a:lumOff val="15000"/>
                  </a:prstClr>
                </a:solidFill>
              </a:rPr>
              <a:t>In the majority of Bolin’s works, he is standing alone.</a:t>
            </a:r>
          </a:p>
          <a:p>
            <a:endParaRPr lang="zh-CN" altLang="en-US" sz="2400" dirty="0"/>
          </a:p>
        </p:txBody>
      </p:sp>
      <p:sp>
        <p:nvSpPr>
          <p:cNvPr id="4" name="TextBox 3"/>
          <p:cNvSpPr txBox="1"/>
          <p:nvPr/>
        </p:nvSpPr>
        <p:spPr>
          <a:xfrm>
            <a:off x="3851920" y="2567379"/>
            <a:ext cx="3960440" cy="800219"/>
          </a:xfrm>
          <a:prstGeom prst="rect">
            <a:avLst/>
          </a:prstGeom>
          <a:noFill/>
        </p:spPr>
        <p:txBody>
          <a:bodyPr wrap="square" rtlCol="0">
            <a:spAutoFit/>
          </a:bodyPr>
          <a:lstStyle/>
          <a:p>
            <a:r>
              <a:rPr lang="en-US" altLang="zh-CN" sz="2800" dirty="0">
                <a:solidFill>
                  <a:prstClr val="black">
                    <a:lumMod val="85000"/>
                    <a:lumOff val="15000"/>
                  </a:prstClr>
                </a:solidFill>
              </a:rPr>
              <a:t>His posture is fixed.</a:t>
            </a:r>
          </a:p>
          <a:p>
            <a:endParaRPr lang="zh-CN" altLang="en-US" dirty="0"/>
          </a:p>
        </p:txBody>
      </p:sp>
      <p:sp>
        <p:nvSpPr>
          <p:cNvPr id="5" name="TextBox 4"/>
          <p:cNvSpPr txBox="1"/>
          <p:nvPr/>
        </p:nvSpPr>
        <p:spPr>
          <a:xfrm>
            <a:off x="3779912" y="3739098"/>
            <a:ext cx="4968552" cy="2954655"/>
          </a:xfrm>
          <a:prstGeom prst="rect">
            <a:avLst/>
          </a:prstGeom>
          <a:noFill/>
        </p:spPr>
        <p:txBody>
          <a:bodyPr wrap="square" rtlCol="0">
            <a:spAutoFit/>
          </a:bodyPr>
          <a:lstStyle/>
          <a:p>
            <a:r>
              <a:rPr lang="en-US" altLang="zh-CN" sz="2800" dirty="0">
                <a:solidFill>
                  <a:prstClr val="black">
                    <a:lumMod val="85000"/>
                    <a:lumOff val="15000"/>
                  </a:prstClr>
                </a:solidFill>
              </a:rPr>
              <a:t>No matter how the Bolin camouflage himself, some body details can still be identified by the difference between camouflage part and background part.</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60648"/>
            <a:ext cx="4104456" cy="584775"/>
          </a:xfrm>
          <a:prstGeom prst="rect">
            <a:avLst/>
          </a:prstGeom>
          <a:noFill/>
        </p:spPr>
        <p:txBody>
          <a:bodyPr wrap="square" rtlCol="0">
            <a:spAutoFit/>
          </a:bodyPr>
          <a:lstStyle/>
          <a:p>
            <a:r>
              <a:rPr lang="en-US" altLang="zh-CN" sz="3200" dirty="0" smtClean="0"/>
              <a:t>How to find Bolin?</a:t>
            </a:r>
            <a:endParaRPr lang="zh-CN" altLang="en-US" sz="3200" dirty="0"/>
          </a:p>
        </p:txBody>
      </p:sp>
      <p:sp>
        <p:nvSpPr>
          <p:cNvPr id="5" name="TextBox 4"/>
          <p:cNvSpPr txBox="1"/>
          <p:nvPr/>
        </p:nvSpPr>
        <p:spPr>
          <a:xfrm>
            <a:off x="611560" y="1628800"/>
            <a:ext cx="7964040" cy="369332"/>
          </a:xfrm>
          <a:prstGeom prst="rect">
            <a:avLst/>
          </a:prstGeom>
          <a:noFill/>
        </p:spPr>
        <p:txBody>
          <a:bodyPr wrap="square" rtlCol="0">
            <a:spAutoFit/>
          </a:bodyPr>
          <a:lstStyle/>
          <a:p>
            <a:r>
              <a:rPr lang="en-US" altLang="zh-CN" dirty="0" smtClean="0"/>
              <a:t>(2)Find a pattern as prior to determine whether the part of image exists Bolin </a:t>
            </a:r>
            <a:endParaRPr lang="zh-CN" altLang="en-US" dirty="0"/>
          </a:p>
        </p:txBody>
      </p:sp>
      <p:sp>
        <p:nvSpPr>
          <p:cNvPr id="6" name="TextBox 5"/>
          <p:cNvSpPr txBox="1"/>
          <p:nvPr/>
        </p:nvSpPr>
        <p:spPr>
          <a:xfrm>
            <a:off x="1014760" y="1998132"/>
            <a:ext cx="7056784"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t>Face Detection</a:t>
            </a:r>
            <a:endParaRPr lang="zh-CN" altLang="en-US" dirty="0"/>
          </a:p>
        </p:txBody>
      </p:sp>
      <p:sp>
        <p:nvSpPr>
          <p:cNvPr id="7" name="TextBox 6"/>
          <p:cNvSpPr txBox="1"/>
          <p:nvPr/>
        </p:nvSpPr>
        <p:spPr>
          <a:xfrm>
            <a:off x="1014760" y="2520772"/>
            <a:ext cx="6984776" cy="369332"/>
          </a:xfrm>
          <a:prstGeom prst="rect">
            <a:avLst/>
          </a:prstGeom>
          <a:noFill/>
        </p:spPr>
        <p:txBody>
          <a:bodyPr wrap="square" rtlCol="0">
            <a:spAutoFit/>
          </a:bodyPr>
          <a:lstStyle/>
          <a:p>
            <a:pPr marL="285750" indent="-285750">
              <a:buFont typeface="Wingdings" panose="05000000000000000000" pitchFamily="2" charset="2"/>
              <a:buChar char="u"/>
              <a:defRPr/>
            </a:pPr>
            <a:r>
              <a:rPr lang="en-US" altLang="zh-CN" dirty="0"/>
              <a:t>Hough Ellipse Detection</a:t>
            </a:r>
            <a:endParaRPr lang="zh-CN" altLang="en-US" dirty="0"/>
          </a:p>
        </p:txBody>
      </p:sp>
      <p:sp>
        <p:nvSpPr>
          <p:cNvPr id="9" name="TextBox 8"/>
          <p:cNvSpPr txBox="1"/>
          <p:nvPr/>
        </p:nvSpPr>
        <p:spPr>
          <a:xfrm>
            <a:off x="617836" y="922077"/>
            <a:ext cx="7632848" cy="369332"/>
          </a:xfrm>
          <a:prstGeom prst="rect">
            <a:avLst/>
          </a:prstGeom>
          <a:noFill/>
        </p:spPr>
        <p:txBody>
          <a:bodyPr wrap="square" rtlCol="0">
            <a:spAutoFit/>
          </a:bodyPr>
          <a:lstStyle/>
          <a:p>
            <a:r>
              <a:rPr lang="en-US" altLang="zh-CN" dirty="0" smtClean="0"/>
              <a:t>(1)Using method to indicate the pattern of Bolin</a:t>
            </a:r>
            <a:endParaRPr lang="zh-CN" altLang="en-US" dirty="0"/>
          </a:p>
        </p:txBody>
      </p:sp>
      <p:sp>
        <p:nvSpPr>
          <p:cNvPr id="10" name="TextBox 9"/>
          <p:cNvSpPr txBox="1"/>
          <p:nvPr/>
        </p:nvSpPr>
        <p:spPr>
          <a:xfrm>
            <a:off x="1014760" y="1291409"/>
            <a:ext cx="6955928" cy="369332"/>
          </a:xfrm>
          <a:prstGeom prst="rect">
            <a:avLst/>
          </a:prstGeom>
          <a:noFill/>
        </p:spPr>
        <p:txBody>
          <a:bodyPr wrap="square" rtlCol="0">
            <a:spAutoFit/>
          </a:bodyPr>
          <a:lstStyle/>
          <a:p>
            <a:pPr marL="285750" indent="-285750">
              <a:buFont typeface="Wingdings" panose="05000000000000000000" pitchFamily="2" charset="2"/>
              <a:buChar char="u"/>
              <a:defRPr/>
            </a:pPr>
            <a:r>
              <a:rPr lang="en-US" altLang="zh-CN" dirty="0"/>
              <a:t>Chan-</a:t>
            </a:r>
            <a:r>
              <a:rPr lang="en-US" altLang="zh-CN" dirty="0" err="1"/>
              <a:t>vese</a:t>
            </a:r>
            <a:r>
              <a:rPr lang="en-US" altLang="zh-CN" dirty="0"/>
              <a:t> segmentation</a:t>
            </a:r>
            <a:endParaRPr lang="zh-CN" altLang="en-US" dirty="0"/>
          </a:p>
        </p:txBody>
      </p:sp>
      <p:sp>
        <p:nvSpPr>
          <p:cNvPr id="11" name="TextBox 10"/>
          <p:cNvSpPr txBox="1"/>
          <p:nvPr/>
        </p:nvSpPr>
        <p:spPr>
          <a:xfrm>
            <a:off x="1047428" y="3043412"/>
            <a:ext cx="6408712" cy="369332"/>
          </a:xfrm>
          <a:prstGeom prst="rect">
            <a:avLst/>
          </a:prstGeom>
          <a:noFill/>
        </p:spPr>
        <p:txBody>
          <a:bodyPr wrap="square" rtlCol="0">
            <a:spAutoFit/>
          </a:bodyPr>
          <a:lstStyle/>
          <a:p>
            <a:pPr marL="285750" indent="-285750">
              <a:buFont typeface="Wingdings" panose="05000000000000000000" pitchFamily="2" charset="2"/>
              <a:buChar char="u"/>
            </a:pPr>
            <a:r>
              <a:rPr lang="en-US" altLang="zh-CN" dirty="0" smtClean="0"/>
              <a:t>Global </a:t>
            </a:r>
            <a:r>
              <a:rPr lang="en-US" altLang="zh-CN" dirty="0" err="1" smtClean="0"/>
              <a:t>hough</a:t>
            </a:r>
            <a:r>
              <a:rPr lang="en-US" altLang="zh-CN" dirty="0" smtClean="0"/>
              <a:t> line detection.</a:t>
            </a:r>
            <a:endParaRPr lang="zh-CN" altLang="en-US" dirty="0"/>
          </a:p>
        </p:txBody>
      </p:sp>
      <p:sp>
        <p:nvSpPr>
          <p:cNvPr id="12" name="TextBox 11"/>
          <p:cNvSpPr txBox="1"/>
          <p:nvPr/>
        </p:nvSpPr>
        <p:spPr>
          <a:xfrm>
            <a:off x="611560" y="3789040"/>
            <a:ext cx="6912768" cy="923330"/>
          </a:xfrm>
          <a:prstGeom prst="rect">
            <a:avLst/>
          </a:prstGeom>
          <a:noFill/>
        </p:spPr>
        <p:txBody>
          <a:bodyPr wrap="square" rtlCol="0">
            <a:spAutoFit/>
          </a:bodyPr>
          <a:lstStyle/>
          <a:p>
            <a:r>
              <a:rPr lang="en-US" altLang="zh-CN" dirty="0" smtClean="0"/>
              <a:t>Our method: find the prior cover the largest information of Bolin so that we can identify the Bolin even when </a:t>
            </a:r>
            <a:r>
              <a:rPr lang="en-US" altLang="zh-CN" dirty="0" smtClean="0"/>
              <a:t>some information needed by prior is losing .</a:t>
            </a:r>
            <a:endParaRPr lang="zh-CN" altLang="en-US" dirty="0"/>
          </a:p>
        </p:txBody>
      </p:sp>
      <p:sp>
        <p:nvSpPr>
          <p:cNvPr id="2" name="TextBox 1"/>
          <p:cNvSpPr txBox="1"/>
          <p:nvPr/>
        </p:nvSpPr>
        <p:spPr>
          <a:xfrm>
            <a:off x="611560" y="5085184"/>
            <a:ext cx="7056784" cy="369332"/>
          </a:xfrm>
          <a:prstGeom prst="rect">
            <a:avLst/>
          </a:prstGeom>
          <a:noFill/>
        </p:spPr>
        <p:txBody>
          <a:bodyPr wrap="square" rtlCol="0">
            <a:spAutoFit/>
          </a:bodyPr>
          <a:lstStyle/>
          <a:p>
            <a:r>
              <a:rPr lang="en-US" altLang="zh-CN" dirty="0" smtClean="0"/>
              <a:t>The body shape is carrying most information in identification of  Bolin.</a:t>
            </a:r>
            <a:endParaRPr lang="zh-CN" altLang="en-US" dirty="0"/>
          </a:p>
        </p:txBody>
      </p:sp>
    </p:spTree>
    <p:extLst>
      <p:ext uri="{BB962C8B-B14F-4D97-AF65-F5344CB8AC3E}">
        <p14:creationId xmlns:p14="http://schemas.microsoft.com/office/powerpoint/2010/main" val="412305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1614" y="4174797"/>
            <a:ext cx="950790" cy="369332"/>
          </a:xfrm>
          <a:prstGeom prst="rect">
            <a:avLst/>
          </a:prstGeom>
          <a:noFill/>
        </p:spPr>
        <p:txBody>
          <a:bodyPr wrap="square" rtlCol="0">
            <a:spAutoFit/>
          </a:bodyPr>
          <a:lstStyle/>
          <a:p>
            <a:r>
              <a:rPr lang="en-US" altLang="zh-CN" dirty="0" smtClean="0"/>
              <a:t>Figure 3</a:t>
            </a:r>
            <a:endParaRPr lang="zh-CN" altLang="en-US"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217723"/>
            <a:ext cx="4428361" cy="2960522"/>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60032" y="1204651"/>
            <a:ext cx="4428361" cy="3095898"/>
          </a:xfrm>
          <a:prstGeom prst="rect">
            <a:avLst/>
          </a:prstGeom>
        </p:spPr>
      </p:pic>
      <p:sp>
        <p:nvSpPr>
          <p:cNvPr id="9" name="TextBox 8"/>
          <p:cNvSpPr txBox="1"/>
          <p:nvPr/>
        </p:nvSpPr>
        <p:spPr>
          <a:xfrm>
            <a:off x="6732240" y="4367412"/>
            <a:ext cx="950790" cy="369332"/>
          </a:xfrm>
          <a:prstGeom prst="rect">
            <a:avLst/>
          </a:prstGeom>
          <a:noFill/>
        </p:spPr>
        <p:txBody>
          <a:bodyPr wrap="square" rtlCol="0">
            <a:spAutoFit/>
          </a:bodyPr>
          <a:lstStyle/>
          <a:p>
            <a:r>
              <a:rPr lang="en-US" altLang="zh-CN" dirty="0" smtClean="0"/>
              <a:t>Figure 4</a:t>
            </a:r>
            <a:endParaRPr lang="zh-CN" altLang="en-US" dirty="0"/>
          </a:p>
        </p:txBody>
      </p:sp>
      <p:sp>
        <p:nvSpPr>
          <p:cNvPr id="2" name="TextBox 1"/>
          <p:cNvSpPr txBox="1"/>
          <p:nvPr/>
        </p:nvSpPr>
        <p:spPr>
          <a:xfrm>
            <a:off x="4572000" y="4544129"/>
            <a:ext cx="4572000" cy="1477328"/>
          </a:xfrm>
          <a:prstGeom prst="rect">
            <a:avLst/>
          </a:prstGeom>
          <a:noFill/>
        </p:spPr>
        <p:txBody>
          <a:bodyPr wrap="square" rtlCol="0">
            <a:spAutoFit/>
          </a:bodyPr>
          <a:lstStyle/>
          <a:p>
            <a:r>
              <a:rPr lang="en-US" altLang="zh-CN" dirty="0" smtClean="0"/>
              <a:t>(1)Maximize </a:t>
            </a:r>
            <a:r>
              <a:rPr lang="en-US" altLang="zh-CN" smtClean="0"/>
              <a:t>enhancement of </a:t>
            </a:r>
            <a:r>
              <a:rPr lang="en-US" altLang="zh-CN" dirty="0" smtClean="0"/>
              <a:t>the weak Bolin body edge</a:t>
            </a:r>
          </a:p>
          <a:p>
            <a:r>
              <a:rPr lang="en-US" altLang="zh-CN" dirty="0" smtClean="0"/>
              <a:t>(2)Minimize reduction of the useful information when greatly reducing interfered noisy.</a:t>
            </a:r>
            <a:endParaRPr lang="zh-CN" altLang="en-US" dirty="0"/>
          </a:p>
        </p:txBody>
      </p:sp>
    </p:spTree>
    <p:extLst>
      <p:ext uri="{BB962C8B-B14F-4D97-AF65-F5344CB8AC3E}">
        <p14:creationId xmlns:p14="http://schemas.microsoft.com/office/powerpoint/2010/main" val="107677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a:xfrm>
            <a:off x="3707904" y="2276161"/>
            <a:ext cx="5867400" cy="1397496"/>
          </a:xfrm>
        </p:spPr>
        <p:txBody>
          <a:bodyPr>
            <a:noAutofit/>
          </a:bodyPr>
          <a:lstStyle/>
          <a:p>
            <a:pPr lvl="0">
              <a:spcBef>
                <a:spcPts val="0"/>
              </a:spcBef>
            </a:pPr>
            <a:r>
              <a:rPr lang="en-US" sz="4000" cap="none" dirty="0" smtClean="0">
                <a:solidFill>
                  <a:prstClr val="black">
                    <a:lumMod val="85000"/>
                    <a:lumOff val="15000"/>
                  </a:prstClr>
                </a:solidFill>
                <a:ea typeface="+mn-ea"/>
                <a:cs typeface="+mn-cs"/>
              </a:rPr>
              <a:t>Method</a:t>
            </a:r>
            <a:endParaRPr lang="en-US" sz="4000" b="0" cap="none" dirty="0">
              <a:solidFill>
                <a:prstClr val="black">
                  <a:lumMod val="50000"/>
                  <a:lumOff val="50000"/>
                </a:prstClr>
              </a:solidFill>
              <a:ea typeface="+mn-ea"/>
              <a:cs typeface="+mn-cs"/>
            </a:endParaRPr>
          </a:p>
        </p:txBody>
      </p:sp>
      <p:sp>
        <p:nvSpPr>
          <p:cNvPr id="2" name="Text Placeholder 1"/>
          <p:cNvSpPr>
            <a:spLocks noGrp="1"/>
          </p:cNvSpPr>
          <p:nvPr>
            <p:ph type="body"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53536"/>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r>
              <a:rPr lang="en-US" dirty="0" smtClean="0"/>
              <a:t>Prior</a:t>
            </a:r>
            <a:endParaRPr lang="en-US" dirty="0"/>
          </a:p>
        </p:txBody>
      </p:sp>
      <p:sp>
        <p:nvSpPr>
          <p:cNvPr id="4" name="Content Placeholder 2"/>
          <p:cNvSpPr txBox="1">
            <a:spLocks/>
          </p:cNvSpPr>
          <p:nvPr/>
        </p:nvSpPr>
        <p:spPr>
          <a:xfrm>
            <a:off x="457200" y="1646237"/>
            <a:ext cx="8229600" cy="452628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Template Construction</a:t>
            </a:r>
          </a:p>
          <a:p>
            <a:pPr marL="457200" lvl="1" indent="0">
              <a:buNone/>
            </a:pPr>
            <a:endParaRPr lang="en-US" dirty="0" smtClean="0"/>
          </a:p>
          <a:p>
            <a:pPr marL="457200" lvl="1" indent="0">
              <a:buNone/>
            </a:pPr>
            <a:endParaRPr lang="en-US" dirty="0" smtClean="0"/>
          </a:p>
          <a:p>
            <a:r>
              <a:rPr lang="en-US" dirty="0" smtClean="0"/>
              <a:t>Original Image Normalization</a:t>
            </a:r>
          </a:p>
          <a:p>
            <a:endParaRPr lang="en-US" dirty="0" smtClean="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1328273"/>
            <a:ext cx="1526244" cy="4402008"/>
          </a:xfrm>
          <a:prstGeom prst="rect">
            <a:avLst/>
          </a:prstGeom>
        </p:spPr>
      </p:pic>
    </p:spTree>
    <p:extLst>
      <p:ext uri="{BB962C8B-B14F-4D97-AF65-F5344CB8AC3E}">
        <p14:creationId xmlns:p14="http://schemas.microsoft.com/office/powerpoint/2010/main" val="2207166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Color Enhancement</a:t>
            </a:r>
            <a:endParaRPr lang="zh-CN" altLang="en-US" dirty="0"/>
          </a:p>
        </p:txBody>
      </p:sp>
      <p:sp>
        <p:nvSpPr>
          <p:cNvPr id="3" name="Content Placeholder 2"/>
          <p:cNvSpPr>
            <a:spLocks noGrp="1"/>
          </p:cNvSpPr>
          <p:nvPr>
            <p:ph idx="1"/>
          </p:nvPr>
        </p:nvSpPr>
        <p:spPr>
          <a:xfrm>
            <a:off x="436180" y="1340768"/>
            <a:ext cx="8229600" cy="4525963"/>
          </a:xfrm>
        </p:spPr>
        <p:txBody>
          <a:bodyPr/>
          <a:lstStyle/>
          <a:p>
            <a:r>
              <a:rPr lang="en-US" altLang="zh-CN" dirty="0" smtClean="0"/>
              <a:t>3D-histogram Equalization:</a:t>
            </a:r>
          </a:p>
          <a:p>
            <a:endParaRPr lang="en-US" altLang="zh-CN" dirty="0" smtClean="0"/>
          </a:p>
          <a:p>
            <a:pPr lvl="1"/>
            <a:r>
              <a:rPr lang="en-US" altLang="zh-CN" dirty="0" smtClean="0"/>
              <a:t>Divide color image into R,G,B channels.</a:t>
            </a:r>
          </a:p>
          <a:p>
            <a:pPr lvl="1"/>
            <a:endParaRPr lang="en-US" altLang="zh-CN" dirty="0" smtClean="0"/>
          </a:p>
          <a:p>
            <a:pPr lvl="1"/>
            <a:r>
              <a:rPr lang="en-US" altLang="zh-CN" dirty="0" smtClean="0"/>
              <a:t>Histogram equalization in each channel.</a:t>
            </a:r>
          </a:p>
          <a:p>
            <a:pPr lvl="1"/>
            <a:endParaRPr lang="en-US" altLang="zh-CN" dirty="0" smtClean="0"/>
          </a:p>
          <a:p>
            <a:pPr lvl="1"/>
            <a:r>
              <a:rPr lang="en-US" altLang="zh-CN" dirty="0" smtClean="0"/>
              <a:t>Combine the three channels to get enhanced color image. </a:t>
            </a:r>
            <a:endParaRPr lang="zh-CN" altLang="en-US" dirty="0"/>
          </a:p>
        </p:txBody>
      </p:sp>
    </p:spTree>
    <p:extLst>
      <p:ext uri="{BB962C8B-B14F-4D97-AF65-F5344CB8AC3E}">
        <p14:creationId xmlns:p14="http://schemas.microsoft.com/office/powerpoint/2010/main" val="4232469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roducingPowerPoint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8AD14C5-6E05-4732-8930-CBD406590B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IntroducingPowerPoint2010</Template>
  <TotalTime>0</TotalTime>
  <Words>632</Words>
  <Application>Microsoft Office PowerPoint</Application>
  <PresentationFormat>On-screen Show (4:3)</PresentationFormat>
  <Paragraphs>136</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宋体</vt:lpstr>
      <vt:lpstr>Arial</vt:lpstr>
      <vt:lpstr>Calibri</vt:lpstr>
      <vt:lpstr>Georgia</vt:lpstr>
      <vt:lpstr>Times New Roman</vt:lpstr>
      <vt:lpstr>Wingdings</vt:lpstr>
      <vt:lpstr>IntroducingPowerPoint2010</vt:lpstr>
      <vt:lpstr>Finding Bolin</vt:lpstr>
      <vt:lpstr>PowerPoint Presentation</vt:lpstr>
      <vt:lpstr>PowerPoint Presentation</vt:lpstr>
      <vt:lpstr>Characteristics Of the Images</vt:lpstr>
      <vt:lpstr>PowerPoint Presentation</vt:lpstr>
      <vt:lpstr>PowerPoint Presentation</vt:lpstr>
      <vt:lpstr>Method</vt:lpstr>
      <vt:lpstr>PowerPoint Presentation</vt:lpstr>
      <vt:lpstr>Color Enhancement</vt:lpstr>
      <vt:lpstr>PowerPoint Presentation</vt:lpstr>
      <vt:lpstr>PowerPoint Presentation</vt:lpstr>
      <vt:lpstr>Approximately Box out Bolin</vt:lpstr>
      <vt:lpstr>Exact pattern size</vt:lpstr>
      <vt:lpstr>PowerPoint Presentation</vt:lpstr>
      <vt:lpstr>PowerPoint Presentation</vt:lpstr>
      <vt:lpstr>Some other ideas</vt:lpstr>
      <vt:lpstr>Some other ideas</vt:lpstr>
      <vt:lpstr>Results (Graph Show)  </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2013-04-15T01:40:54Z</dcterms:created>
  <dcterms:modified xsi:type="dcterms:W3CDTF">2013-04-17T12:24:34Z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TC016745519991</vt:lpwstr>
  </property>
</Properties>
</file>