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40"/>
  </p:notesMasterIdLst>
  <p:sldIdLst>
    <p:sldId id="402" r:id="rId2"/>
    <p:sldId id="397" r:id="rId3"/>
    <p:sldId id="260" r:id="rId4"/>
    <p:sldId id="405" r:id="rId5"/>
    <p:sldId id="359" r:id="rId6"/>
    <p:sldId id="429" r:id="rId7"/>
    <p:sldId id="317" r:id="rId8"/>
    <p:sldId id="419" r:id="rId9"/>
    <p:sldId id="425" r:id="rId10"/>
    <p:sldId id="406" r:id="rId11"/>
    <p:sldId id="433" r:id="rId12"/>
    <p:sldId id="434" r:id="rId13"/>
    <p:sldId id="435" r:id="rId14"/>
    <p:sldId id="412" r:id="rId15"/>
    <p:sldId id="421" r:id="rId16"/>
    <p:sldId id="399" r:id="rId17"/>
    <p:sldId id="436" r:id="rId18"/>
    <p:sldId id="431" r:id="rId19"/>
    <p:sldId id="432" r:id="rId20"/>
    <p:sldId id="438" r:id="rId21"/>
    <p:sldId id="439" r:id="rId22"/>
    <p:sldId id="446" r:id="rId23"/>
    <p:sldId id="415" r:id="rId24"/>
    <p:sldId id="420" r:id="rId25"/>
    <p:sldId id="452" r:id="rId26"/>
    <p:sldId id="381" r:id="rId27"/>
    <p:sldId id="398" r:id="rId28"/>
    <p:sldId id="441" r:id="rId29"/>
    <p:sldId id="422" r:id="rId30"/>
    <p:sldId id="443" r:id="rId31"/>
    <p:sldId id="453" r:id="rId32"/>
    <p:sldId id="454" r:id="rId33"/>
    <p:sldId id="447" r:id="rId34"/>
    <p:sldId id="387" r:id="rId35"/>
    <p:sldId id="427" r:id="rId36"/>
    <p:sldId id="342" r:id="rId37"/>
    <p:sldId id="445" r:id="rId38"/>
    <p:sldId id="401" r:id="rId39"/>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Liu" initials="YL"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8778D"/>
    <a:srgbClr val="323844"/>
    <a:srgbClr val="F2CA5B"/>
    <a:srgbClr val="FEEC92"/>
    <a:srgbClr val="BB873E"/>
    <a:srgbClr val="D28C3B"/>
    <a:srgbClr val="333333"/>
    <a:srgbClr val="F7B61D"/>
    <a:srgbClr val="E92E25"/>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26" autoAdjust="0"/>
    <p:restoredTop sz="94586"/>
  </p:normalViewPr>
  <p:slideViewPr>
    <p:cSldViewPr snapToGrid="0" showGuides="1">
      <p:cViewPr>
        <p:scale>
          <a:sx n="80" d="100"/>
          <a:sy n="80" d="100"/>
        </p:scale>
        <p:origin x="704" y="664"/>
      </p:cViewPr>
      <p:guideLst/>
    </p:cSldViewPr>
  </p:slideViewPr>
  <p:notesTextViewPr>
    <p:cViewPr>
      <p:scale>
        <a:sx n="1" d="1"/>
        <a:sy n="1" d="1"/>
      </p:scale>
      <p:origin x="0" y="0"/>
    </p:cViewPr>
  </p:notesTextViewPr>
  <p:sorterViewPr>
    <p:cViewPr>
      <p:scale>
        <a:sx n="75" d="100"/>
        <a:sy n="75" d="100"/>
      </p:scale>
      <p:origin x="0" y="-81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tags" Target="tags/tag1.xml"/><Relationship Id="rId42" Type="http://schemas.openxmlformats.org/officeDocument/2006/relationships/commentAuthors" Target="commentAuthors.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3CA-3609-4056-9B23-4049BCB39C60}" type="datetimeFigureOut">
              <a:rPr lang="zh-CN" altLang="en-US" smtClean="0"/>
              <a:t>18/3/16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5CCEA-3F45-46FD-873C-10FB1242F407}" type="slidenum">
              <a:rPr lang="zh-CN" altLang="en-US" smtClean="0"/>
              <a:t>‹#›</a:t>
            </a:fld>
            <a:endParaRPr lang="zh-CN" altLang="en-US"/>
          </a:p>
        </p:txBody>
      </p:sp>
    </p:spTree>
    <p:extLst>
      <p:ext uri="{BB962C8B-B14F-4D97-AF65-F5344CB8AC3E}">
        <p14:creationId xmlns:p14="http://schemas.microsoft.com/office/powerpoint/2010/main" val="3754402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a:t>
            </a:fld>
            <a:endParaRPr lang="zh-CN" altLang="en-US"/>
          </a:p>
        </p:txBody>
      </p:sp>
    </p:spTree>
    <p:extLst>
      <p:ext uri="{BB962C8B-B14F-4D97-AF65-F5344CB8AC3E}">
        <p14:creationId xmlns:p14="http://schemas.microsoft.com/office/powerpoint/2010/main" val="884653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10</a:t>
            </a:fld>
            <a:endParaRPr lang="zh-CN" altLang="en-US"/>
          </a:p>
        </p:txBody>
      </p:sp>
    </p:spTree>
    <p:extLst>
      <p:ext uri="{BB962C8B-B14F-4D97-AF65-F5344CB8AC3E}">
        <p14:creationId xmlns:p14="http://schemas.microsoft.com/office/powerpoint/2010/main" val="819524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11</a:t>
            </a:fld>
            <a:endParaRPr lang="zh-CN" altLang="en-US"/>
          </a:p>
        </p:txBody>
      </p:sp>
    </p:spTree>
    <p:extLst>
      <p:ext uri="{BB962C8B-B14F-4D97-AF65-F5344CB8AC3E}">
        <p14:creationId xmlns:p14="http://schemas.microsoft.com/office/powerpoint/2010/main" val="137746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12</a:t>
            </a:fld>
            <a:endParaRPr lang="zh-CN" altLang="en-US"/>
          </a:p>
        </p:txBody>
      </p:sp>
    </p:spTree>
    <p:extLst>
      <p:ext uri="{BB962C8B-B14F-4D97-AF65-F5344CB8AC3E}">
        <p14:creationId xmlns:p14="http://schemas.microsoft.com/office/powerpoint/2010/main" val="1266821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13</a:t>
            </a:fld>
            <a:endParaRPr lang="zh-CN" altLang="en-US"/>
          </a:p>
        </p:txBody>
      </p:sp>
    </p:spTree>
    <p:extLst>
      <p:ext uri="{BB962C8B-B14F-4D97-AF65-F5344CB8AC3E}">
        <p14:creationId xmlns:p14="http://schemas.microsoft.com/office/powerpoint/2010/main" val="396011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14</a:t>
            </a:fld>
            <a:endParaRPr lang="zh-CN" altLang="en-US"/>
          </a:p>
        </p:txBody>
      </p:sp>
    </p:spTree>
    <p:extLst>
      <p:ext uri="{BB962C8B-B14F-4D97-AF65-F5344CB8AC3E}">
        <p14:creationId xmlns:p14="http://schemas.microsoft.com/office/powerpoint/2010/main" val="964052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15</a:t>
            </a:fld>
            <a:endParaRPr lang="zh-CN" altLang="en-US"/>
          </a:p>
        </p:txBody>
      </p:sp>
    </p:spTree>
    <p:extLst>
      <p:ext uri="{BB962C8B-B14F-4D97-AF65-F5344CB8AC3E}">
        <p14:creationId xmlns:p14="http://schemas.microsoft.com/office/powerpoint/2010/main" val="1594018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16</a:t>
            </a:fld>
            <a:endParaRPr lang="zh-CN" altLang="en-US"/>
          </a:p>
        </p:txBody>
      </p:sp>
    </p:spTree>
    <p:extLst>
      <p:ext uri="{BB962C8B-B14F-4D97-AF65-F5344CB8AC3E}">
        <p14:creationId xmlns:p14="http://schemas.microsoft.com/office/powerpoint/2010/main" val="2104250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0A046E-6E5B-47A7-855B-565BC8B289BC}" type="slidenum">
              <a:rPr lang="zh-CN" altLang="en-US" smtClean="0"/>
              <a:t>17</a:t>
            </a:fld>
            <a:endParaRPr lang="zh-CN" altLang="en-US"/>
          </a:p>
        </p:txBody>
      </p:sp>
    </p:spTree>
    <p:extLst>
      <p:ext uri="{BB962C8B-B14F-4D97-AF65-F5344CB8AC3E}">
        <p14:creationId xmlns:p14="http://schemas.microsoft.com/office/powerpoint/2010/main" val="751879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18</a:t>
            </a:fld>
            <a:endParaRPr lang="zh-CN" altLang="en-US"/>
          </a:p>
        </p:txBody>
      </p:sp>
    </p:spTree>
    <p:extLst>
      <p:ext uri="{BB962C8B-B14F-4D97-AF65-F5344CB8AC3E}">
        <p14:creationId xmlns:p14="http://schemas.microsoft.com/office/powerpoint/2010/main" val="1307283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19</a:t>
            </a:fld>
            <a:endParaRPr lang="zh-CN" altLang="en-US"/>
          </a:p>
        </p:txBody>
      </p:sp>
    </p:spTree>
    <p:extLst>
      <p:ext uri="{BB962C8B-B14F-4D97-AF65-F5344CB8AC3E}">
        <p14:creationId xmlns:p14="http://schemas.microsoft.com/office/powerpoint/2010/main" val="1420984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extLst>
      <p:ext uri="{BB962C8B-B14F-4D97-AF65-F5344CB8AC3E}">
        <p14:creationId xmlns:p14="http://schemas.microsoft.com/office/powerpoint/2010/main" val="2084796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20</a:t>
            </a:fld>
            <a:endParaRPr lang="zh-CN" altLang="en-US"/>
          </a:p>
        </p:txBody>
      </p:sp>
    </p:spTree>
    <p:extLst>
      <p:ext uri="{BB962C8B-B14F-4D97-AF65-F5344CB8AC3E}">
        <p14:creationId xmlns:p14="http://schemas.microsoft.com/office/powerpoint/2010/main" val="679703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21</a:t>
            </a:fld>
            <a:endParaRPr lang="zh-CN" altLang="en-US"/>
          </a:p>
        </p:txBody>
      </p:sp>
    </p:spTree>
    <p:extLst>
      <p:ext uri="{BB962C8B-B14F-4D97-AF65-F5344CB8AC3E}">
        <p14:creationId xmlns:p14="http://schemas.microsoft.com/office/powerpoint/2010/main" val="954130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22</a:t>
            </a:fld>
            <a:endParaRPr lang="zh-CN" altLang="en-US"/>
          </a:p>
        </p:txBody>
      </p:sp>
    </p:spTree>
    <p:extLst>
      <p:ext uri="{BB962C8B-B14F-4D97-AF65-F5344CB8AC3E}">
        <p14:creationId xmlns:p14="http://schemas.microsoft.com/office/powerpoint/2010/main" val="1541331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23</a:t>
            </a:fld>
            <a:endParaRPr lang="zh-CN" altLang="en-US"/>
          </a:p>
        </p:txBody>
      </p:sp>
    </p:spTree>
    <p:extLst>
      <p:ext uri="{BB962C8B-B14F-4D97-AF65-F5344CB8AC3E}">
        <p14:creationId xmlns:p14="http://schemas.microsoft.com/office/powerpoint/2010/main" val="685416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24</a:t>
            </a:fld>
            <a:endParaRPr lang="zh-CN" altLang="en-US"/>
          </a:p>
        </p:txBody>
      </p:sp>
    </p:spTree>
    <p:extLst>
      <p:ext uri="{BB962C8B-B14F-4D97-AF65-F5344CB8AC3E}">
        <p14:creationId xmlns:p14="http://schemas.microsoft.com/office/powerpoint/2010/main" val="1642114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25</a:t>
            </a:fld>
            <a:endParaRPr lang="zh-CN" altLang="en-US"/>
          </a:p>
        </p:txBody>
      </p:sp>
    </p:spTree>
    <p:extLst>
      <p:ext uri="{BB962C8B-B14F-4D97-AF65-F5344CB8AC3E}">
        <p14:creationId xmlns:p14="http://schemas.microsoft.com/office/powerpoint/2010/main" val="1968120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7D52DC-2AC0-40EB-AE3E-9EAE589A4496}" type="slidenum">
              <a:rPr lang="zh-CN" altLang="en-US" smtClean="0"/>
              <a:t>26</a:t>
            </a:fld>
            <a:endParaRPr lang="zh-CN" altLang="en-US"/>
          </a:p>
        </p:txBody>
      </p:sp>
    </p:spTree>
    <p:extLst>
      <p:ext uri="{BB962C8B-B14F-4D97-AF65-F5344CB8AC3E}">
        <p14:creationId xmlns:p14="http://schemas.microsoft.com/office/powerpoint/2010/main" val="1720254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27</a:t>
            </a:fld>
            <a:endParaRPr lang="zh-CN" altLang="en-US"/>
          </a:p>
        </p:txBody>
      </p:sp>
    </p:spTree>
    <p:extLst>
      <p:ext uri="{BB962C8B-B14F-4D97-AF65-F5344CB8AC3E}">
        <p14:creationId xmlns:p14="http://schemas.microsoft.com/office/powerpoint/2010/main" val="345391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28</a:t>
            </a:fld>
            <a:endParaRPr lang="zh-CN" altLang="en-US"/>
          </a:p>
        </p:txBody>
      </p:sp>
    </p:spTree>
    <p:extLst>
      <p:ext uri="{BB962C8B-B14F-4D97-AF65-F5344CB8AC3E}">
        <p14:creationId xmlns:p14="http://schemas.microsoft.com/office/powerpoint/2010/main" val="2054440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29</a:t>
            </a:fld>
            <a:endParaRPr lang="zh-CN" altLang="en-US"/>
          </a:p>
        </p:txBody>
      </p:sp>
    </p:spTree>
    <p:extLst>
      <p:ext uri="{BB962C8B-B14F-4D97-AF65-F5344CB8AC3E}">
        <p14:creationId xmlns:p14="http://schemas.microsoft.com/office/powerpoint/2010/main" val="1813087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a:t>
            </a:fld>
            <a:endParaRPr lang="zh-CN" altLang="en-US"/>
          </a:p>
        </p:txBody>
      </p:sp>
    </p:spTree>
    <p:extLst>
      <p:ext uri="{BB962C8B-B14F-4D97-AF65-F5344CB8AC3E}">
        <p14:creationId xmlns:p14="http://schemas.microsoft.com/office/powerpoint/2010/main" val="3408342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30</a:t>
            </a:fld>
            <a:endParaRPr lang="zh-CN" altLang="en-US"/>
          </a:p>
        </p:txBody>
      </p:sp>
    </p:spTree>
    <p:extLst>
      <p:ext uri="{BB962C8B-B14F-4D97-AF65-F5344CB8AC3E}">
        <p14:creationId xmlns:p14="http://schemas.microsoft.com/office/powerpoint/2010/main" val="1553768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31</a:t>
            </a:fld>
            <a:endParaRPr lang="zh-CN" altLang="en-US"/>
          </a:p>
        </p:txBody>
      </p:sp>
    </p:spTree>
    <p:extLst>
      <p:ext uri="{BB962C8B-B14F-4D97-AF65-F5344CB8AC3E}">
        <p14:creationId xmlns:p14="http://schemas.microsoft.com/office/powerpoint/2010/main" val="19988223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32</a:t>
            </a:fld>
            <a:endParaRPr lang="zh-CN" altLang="en-US"/>
          </a:p>
        </p:txBody>
      </p:sp>
    </p:spTree>
    <p:extLst>
      <p:ext uri="{BB962C8B-B14F-4D97-AF65-F5344CB8AC3E}">
        <p14:creationId xmlns:p14="http://schemas.microsoft.com/office/powerpoint/2010/main" val="2437978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smtClean="0">
              <a:effectLst/>
            </a:endParaRPr>
          </a:p>
        </p:txBody>
      </p:sp>
      <p:sp>
        <p:nvSpPr>
          <p:cNvPr id="4" name="灯片编号占位符 3"/>
          <p:cNvSpPr>
            <a:spLocks noGrp="1"/>
          </p:cNvSpPr>
          <p:nvPr>
            <p:ph type="sldNum" sz="quarter" idx="10"/>
          </p:nvPr>
        </p:nvSpPr>
        <p:spPr/>
        <p:txBody>
          <a:bodyPr/>
          <a:lstStyle/>
          <a:p>
            <a:fld id="{6F0A046E-6E5B-47A7-855B-565BC8B289BC}" type="slidenum">
              <a:rPr lang="zh-CN" altLang="en-US" smtClean="0"/>
              <a:t>33</a:t>
            </a:fld>
            <a:endParaRPr lang="zh-CN" altLang="en-US"/>
          </a:p>
        </p:txBody>
      </p:sp>
    </p:spTree>
    <p:extLst>
      <p:ext uri="{BB962C8B-B14F-4D97-AF65-F5344CB8AC3E}">
        <p14:creationId xmlns:p14="http://schemas.microsoft.com/office/powerpoint/2010/main" val="16770706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34</a:t>
            </a:fld>
            <a:endParaRPr lang="zh-CN" altLang="en-US"/>
          </a:p>
        </p:txBody>
      </p:sp>
    </p:spTree>
    <p:extLst>
      <p:ext uri="{BB962C8B-B14F-4D97-AF65-F5344CB8AC3E}">
        <p14:creationId xmlns:p14="http://schemas.microsoft.com/office/powerpoint/2010/main" val="36451152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DF026A-EB96-4328-AEEA-CCCBCA102449}" type="slidenum">
              <a:rPr lang="zh-CN" altLang="en-US" smtClean="0"/>
              <a:t>35</a:t>
            </a:fld>
            <a:endParaRPr lang="zh-CN" altLang="en-US"/>
          </a:p>
        </p:txBody>
      </p:sp>
    </p:spTree>
    <p:extLst>
      <p:ext uri="{BB962C8B-B14F-4D97-AF65-F5344CB8AC3E}">
        <p14:creationId xmlns:p14="http://schemas.microsoft.com/office/powerpoint/2010/main" val="18098345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0A046E-6E5B-47A7-855B-565BC8B289BC}" type="slidenum">
              <a:rPr lang="zh-CN" altLang="en-US" smtClean="0"/>
              <a:t>36</a:t>
            </a:fld>
            <a:endParaRPr lang="zh-CN" altLang="en-US"/>
          </a:p>
        </p:txBody>
      </p:sp>
    </p:spTree>
    <p:extLst>
      <p:ext uri="{BB962C8B-B14F-4D97-AF65-F5344CB8AC3E}">
        <p14:creationId xmlns:p14="http://schemas.microsoft.com/office/powerpoint/2010/main" val="10123141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37</a:t>
            </a:fld>
            <a:endParaRPr lang="zh-CN" altLang="en-US"/>
          </a:p>
        </p:txBody>
      </p:sp>
    </p:spTree>
    <p:extLst>
      <p:ext uri="{BB962C8B-B14F-4D97-AF65-F5344CB8AC3E}">
        <p14:creationId xmlns:p14="http://schemas.microsoft.com/office/powerpoint/2010/main" val="2355604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38</a:t>
            </a:fld>
            <a:endParaRPr lang="zh-CN" altLang="en-US"/>
          </a:p>
        </p:txBody>
      </p:sp>
    </p:spTree>
    <p:extLst>
      <p:ext uri="{BB962C8B-B14F-4D97-AF65-F5344CB8AC3E}">
        <p14:creationId xmlns:p14="http://schemas.microsoft.com/office/powerpoint/2010/main" val="139976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4</a:t>
            </a:fld>
            <a:endParaRPr lang="zh-CN" altLang="en-US"/>
          </a:p>
        </p:txBody>
      </p:sp>
    </p:spTree>
    <p:extLst>
      <p:ext uri="{BB962C8B-B14F-4D97-AF65-F5344CB8AC3E}">
        <p14:creationId xmlns:p14="http://schemas.microsoft.com/office/powerpoint/2010/main" val="1972855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010D6A-3F3B-4615-83D4-5CF7AE1778F9}" type="slidenum">
              <a:rPr lang="zh-CN" altLang="en-US" smtClean="0"/>
              <a:t>5</a:t>
            </a:fld>
            <a:endParaRPr lang="zh-CN" altLang="en-US"/>
          </a:p>
        </p:txBody>
      </p:sp>
    </p:spTree>
    <p:extLst>
      <p:ext uri="{BB962C8B-B14F-4D97-AF65-F5344CB8AC3E}">
        <p14:creationId xmlns:p14="http://schemas.microsoft.com/office/powerpoint/2010/main" val="802557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010D6A-3F3B-4615-83D4-5CF7AE1778F9}" type="slidenum">
              <a:rPr lang="zh-CN" altLang="en-US" smtClean="0"/>
              <a:t>6</a:t>
            </a:fld>
            <a:endParaRPr lang="zh-CN" altLang="en-US"/>
          </a:p>
        </p:txBody>
      </p:sp>
    </p:spTree>
    <p:extLst>
      <p:ext uri="{BB962C8B-B14F-4D97-AF65-F5344CB8AC3E}">
        <p14:creationId xmlns:p14="http://schemas.microsoft.com/office/powerpoint/2010/main" val="654934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DF026A-EB96-4328-AEEA-CCCBCA102449}" type="slidenum">
              <a:rPr lang="zh-CN" altLang="en-US" smtClean="0"/>
              <a:t>7</a:t>
            </a:fld>
            <a:endParaRPr lang="zh-CN" altLang="en-US"/>
          </a:p>
        </p:txBody>
      </p:sp>
    </p:spTree>
    <p:extLst>
      <p:ext uri="{BB962C8B-B14F-4D97-AF65-F5344CB8AC3E}">
        <p14:creationId xmlns:p14="http://schemas.microsoft.com/office/powerpoint/2010/main" val="1070141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8</a:t>
            </a:fld>
            <a:endParaRPr lang="zh-CN" altLang="en-US"/>
          </a:p>
        </p:txBody>
      </p:sp>
    </p:spTree>
    <p:extLst>
      <p:ext uri="{BB962C8B-B14F-4D97-AF65-F5344CB8AC3E}">
        <p14:creationId xmlns:p14="http://schemas.microsoft.com/office/powerpoint/2010/main" val="1207245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9</a:t>
            </a:fld>
            <a:endParaRPr lang="zh-CN" altLang="en-US"/>
          </a:p>
        </p:txBody>
      </p:sp>
    </p:spTree>
    <p:extLst>
      <p:ext uri="{BB962C8B-B14F-4D97-AF65-F5344CB8AC3E}">
        <p14:creationId xmlns:p14="http://schemas.microsoft.com/office/powerpoint/2010/main" val="22780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52688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91734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92087" y="190500"/>
            <a:ext cx="4038600" cy="4038600"/>
          </a:xfrm>
          <a:custGeom>
            <a:avLst/>
            <a:gdLst>
              <a:gd name="connsiteX0" fmla="*/ 2019300 w 4038600"/>
              <a:gd name="connsiteY0" fmla="*/ 0 h 4038600"/>
              <a:gd name="connsiteX1" fmla="*/ 4038600 w 4038600"/>
              <a:gd name="connsiteY1" fmla="*/ 2019300 h 4038600"/>
              <a:gd name="connsiteX2" fmla="*/ 2019300 w 4038600"/>
              <a:gd name="connsiteY2" fmla="*/ 4038600 h 4038600"/>
              <a:gd name="connsiteX3" fmla="*/ 0 w 4038600"/>
              <a:gd name="connsiteY3" fmla="*/ 2019300 h 4038600"/>
            </a:gdLst>
            <a:ahLst/>
            <a:cxnLst>
              <a:cxn ang="0">
                <a:pos x="connsiteX0" y="connsiteY0"/>
              </a:cxn>
              <a:cxn ang="0">
                <a:pos x="connsiteX1" y="connsiteY1"/>
              </a:cxn>
              <a:cxn ang="0">
                <a:pos x="connsiteX2" y="connsiteY2"/>
              </a:cxn>
              <a:cxn ang="0">
                <a:pos x="connsiteX3" y="connsiteY3"/>
              </a:cxn>
            </a:cxnLst>
            <a:rect l="l" t="t" r="r" b="b"/>
            <a:pathLst>
              <a:path w="4038600" h="4038600">
                <a:moveTo>
                  <a:pt x="2019300" y="0"/>
                </a:moveTo>
                <a:lnTo>
                  <a:pt x="4038600" y="2019300"/>
                </a:lnTo>
                <a:lnTo>
                  <a:pt x="2019300" y="4038600"/>
                </a:lnTo>
                <a:lnTo>
                  <a:pt x="0" y="20193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902166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0"/>
            <a:ext cx="12192000" cy="5048250"/>
          </a:xfrm>
          <a:custGeom>
            <a:avLst/>
            <a:gdLst>
              <a:gd name="connsiteX0" fmla="*/ 0 w 12192000"/>
              <a:gd name="connsiteY0" fmla="*/ 0 h 5048250"/>
              <a:gd name="connsiteX1" fmla="*/ 12192000 w 12192000"/>
              <a:gd name="connsiteY1" fmla="*/ 0 h 5048250"/>
              <a:gd name="connsiteX2" fmla="*/ 12192000 w 12192000"/>
              <a:gd name="connsiteY2" fmla="*/ 5048250 h 5048250"/>
              <a:gd name="connsiteX3" fmla="*/ 0 w 12192000"/>
              <a:gd name="connsiteY3" fmla="*/ 5048250 h 5048250"/>
            </a:gdLst>
            <a:ahLst/>
            <a:cxnLst>
              <a:cxn ang="0">
                <a:pos x="connsiteX0" y="connsiteY0"/>
              </a:cxn>
              <a:cxn ang="0">
                <a:pos x="connsiteX1" y="connsiteY1"/>
              </a:cxn>
              <a:cxn ang="0">
                <a:pos x="connsiteX2" y="connsiteY2"/>
              </a:cxn>
              <a:cxn ang="0">
                <a:pos x="connsiteX3" y="connsiteY3"/>
              </a:cxn>
            </a:cxnLst>
            <a:rect l="l" t="t" r="r" b="b"/>
            <a:pathLst>
              <a:path w="12192000" h="5048250">
                <a:moveTo>
                  <a:pt x="0" y="0"/>
                </a:moveTo>
                <a:lnTo>
                  <a:pt x="12192000" y="0"/>
                </a:lnTo>
                <a:lnTo>
                  <a:pt x="12192000" y="5048250"/>
                </a:lnTo>
                <a:lnTo>
                  <a:pt x="0" y="50482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0120931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172159" y="1561314"/>
            <a:ext cx="4846362" cy="3987786"/>
          </a:xfrm>
          <a:custGeom>
            <a:avLst/>
            <a:gdLst>
              <a:gd name="connsiteX0" fmla="*/ 0 w 4846362"/>
              <a:gd name="connsiteY0" fmla="*/ 0 h 3987786"/>
              <a:gd name="connsiteX1" fmla="*/ 4846362 w 4846362"/>
              <a:gd name="connsiteY1" fmla="*/ 0 h 3987786"/>
              <a:gd name="connsiteX2" fmla="*/ 4846362 w 4846362"/>
              <a:gd name="connsiteY2" fmla="*/ 3987786 h 3987786"/>
              <a:gd name="connsiteX3" fmla="*/ 0 w 4846362"/>
              <a:gd name="connsiteY3" fmla="*/ 3987786 h 3987786"/>
            </a:gdLst>
            <a:ahLst/>
            <a:cxnLst>
              <a:cxn ang="0">
                <a:pos x="connsiteX0" y="connsiteY0"/>
              </a:cxn>
              <a:cxn ang="0">
                <a:pos x="connsiteX1" y="connsiteY1"/>
              </a:cxn>
              <a:cxn ang="0">
                <a:pos x="connsiteX2" y="connsiteY2"/>
              </a:cxn>
              <a:cxn ang="0">
                <a:pos x="connsiteX3" y="connsiteY3"/>
              </a:cxn>
            </a:cxnLst>
            <a:rect l="l" t="t" r="r" b="b"/>
            <a:pathLst>
              <a:path w="4846362" h="3987786">
                <a:moveTo>
                  <a:pt x="0" y="0"/>
                </a:moveTo>
                <a:lnTo>
                  <a:pt x="4846362" y="0"/>
                </a:lnTo>
                <a:lnTo>
                  <a:pt x="4846362" y="3987786"/>
                </a:lnTo>
                <a:lnTo>
                  <a:pt x="0" y="3987786"/>
                </a:lnTo>
                <a:close/>
              </a:path>
            </a:pathLst>
          </a:custGeom>
        </p:spPr>
        <p:txBody>
          <a:bodyPr wrap="square">
            <a:noAutofit/>
          </a:bodyPr>
          <a:lstStyle/>
          <a:p>
            <a:endParaRPr lang="zh-CN" altLang="en-US"/>
          </a:p>
        </p:txBody>
      </p:sp>
      <p:sp>
        <p:nvSpPr>
          <p:cNvPr id="11" name="任意多边形: 形状 10"/>
          <p:cNvSpPr>
            <a:spLocks noGrp="1"/>
          </p:cNvSpPr>
          <p:nvPr>
            <p:ph type="pic" sz="quarter" idx="11"/>
          </p:nvPr>
        </p:nvSpPr>
        <p:spPr>
          <a:xfrm>
            <a:off x="6184495" y="1561314"/>
            <a:ext cx="4846362" cy="1907600"/>
          </a:xfrm>
          <a:custGeom>
            <a:avLst/>
            <a:gdLst>
              <a:gd name="connsiteX0" fmla="*/ 0 w 4846362"/>
              <a:gd name="connsiteY0" fmla="*/ 0 h 1907600"/>
              <a:gd name="connsiteX1" fmla="*/ 4846362 w 4846362"/>
              <a:gd name="connsiteY1" fmla="*/ 0 h 1907600"/>
              <a:gd name="connsiteX2" fmla="*/ 4846362 w 4846362"/>
              <a:gd name="connsiteY2" fmla="*/ 1907600 h 1907600"/>
              <a:gd name="connsiteX3" fmla="*/ 0 w 4846362"/>
              <a:gd name="connsiteY3" fmla="*/ 1907600 h 1907600"/>
            </a:gdLst>
            <a:ahLst/>
            <a:cxnLst>
              <a:cxn ang="0">
                <a:pos x="connsiteX0" y="connsiteY0"/>
              </a:cxn>
              <a:cxn ang="0">
                <a:pos x="connsiteX1" y="connsiteY1"/>
              </a:cxn>
              <a:cxn ang="0">
                <a:pos x="connsiteX2" y="connsiteY2"/>
              </a:cxn>
              <a:cxn ang="0">
                <a:pos x="connsiteX3" y="connsiteY3"/>
              </a:cxn>
            </a:cxnLst>
            <a:rect l="l" t="t" r="r" b="b"/>
            <a:pathLst>
              <a:path w="4846362" h="1907600">
                <a:moveTo>
                  <a:pt x="0" y="0"/>
                </a:moveTo>
                <a:lnTo>
                  <a:pt x="4846362" y="0"/>
                </a:lnTo>
                <a:lnTo>
                  <a:pt x="4846362" y="1907600"/>
                </a:lnTo>
                <a:lnTo>
                  <a:pt x="0" y="1907600"/>
                </a:lnTo>
                <a:close/>
              </a:path>
            </a:pathLst>
          </a:custGeom>
        </p:spPr>
        <p:txBody>
          <a:bodyPr wrap="square">
            <a:noAutofit/>
          </a:bodyPr>
          <a:lstStyle/>
          <a:p>
            <a:endParaRPr lang="zh-CN" altLang="en-US"/>
          </a:p>
        </p:txBody>
      </p:sp>
      <p:sp>
        <p:nvSpPr>
          <p:cNvPr id="12" name="任意多边形: 形状 11"/>
          <p:cNvSpPr>
            <a:spLocks noGrp="1"/>
          </p:cNvSpPr>
          <p:nvPr>
            <p:ph type="pic" sz="quarter" idx="12"/>
          </p:nvPr>
        </p:nvSpPr>
        <p:spPr>
          <a:xfrm>
            <a:off x="6184495" y="3641500"/>
            <a:ext cx="4846362" cy="1907600"/>
          </a:xfrm>
          <a:custGeom>
            <a:avLst/>
            <a:gdLst>
              <a:gd name="connsiteX0" fmla="*/ 0 w 4846362"/>
              <a:gd name="connsiteY0" fmla="*/ 0 h 1907600"/>
              <a:gd name="connsiteX1" fmla="*/ 4846362 w 4846362"/>
              <a:gd name="connsiteY1" fmla="*/ 0 h 1907600"/>
              <a:gd name="connsiteX2" fmla="*/ 4846362 w 4846362"/>
              <a:gd name="connsiteY2" fmla="*/ 1907600 h 1907600"/>
              <a:gd name="connsiteX3" fmla="*/ 0 w 4846362"/>
              <a:gd name="connsiteY3" fmla="*/ 1907600 h 1907600"/>
            </a:gdLst>
            <a:ahLst/>
            <a:cxnLst>
              <a:cxn ang="0">
                <a:pos x="connsiteX0" y="connsiteY0"/>
              </a:cxn>
              <a:cxn ang="0">
                <a:pos x="connsiteX1" y="connsiteY1"/>
              </a:cxn>
              <a:cxn ang="0">
                <a:pos x="connsiteX2" y="connsiteY2"/>
              </a:cxn>
              <a:cxn ang="0">
                <a:pos x="connsiteX3" y="connsiteY3"/>
              </a:cxn>
            </a:cxnLst>
            <a:rect l="l" t="t" r="r" b="b"/>
            <a:pathLst>
              <a:path w="4846362" h="1907600">
                <a:moveTo>
                  <a:pt x="0" y="0"/>
                </a:moveTo>
                <a:lnTo>
                  <a:pt x="4846362" y="0"/>
                </a:lnTo>
                <a:lnTo>
                  <a:pt x="4846362" y="1907600"/>
                </a:lnTo>
                <a:lnTo>
                  <a:pt x="0" y="19076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12030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91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8_自定义版式">
    <p:spTree>
      <p:nvGrpSpPr>
        <p:cNvPr id="1" name=""/>
        <p:cNvGrpSpPr/>
        <p:nvPr/>
      </p:nvGrpSpPr>
      <p:grpSpPr>
        <a:xfrm>
          <a:off x="0" y="0"/>
          <a:ext cx="0" cy="0"/>
          <a:chOff x="0" y="0"/>
          <a:chExt cx="0" cy="0"/>
        </a:xfrm>
      </p:grpSpPr>
      <p:sp>
        <p:nvSpPr>
          <p:cNvPr id="19" name="图片占位符 18"/>
          <p:cNvSpPr>
            <a:spLocks noGrp="1"/>
          </p:cNvSpPr>
          <p:nvPr>
            <p:ph type="pic" sz="quarter" idx="14"/>
          </p:nvPr>
        </p:nvSpPr>
        <p:spPr>
          <a:xfrm>
            <a:off x="-1363" y="3"/>
            <a:ext cx="12203008" cy="4107302"/>
          </a:xfrm>
          <a:custGeom>
            <a:avLst/>
            <a:gdLst>
              <a:gd name="connsiteX0" fmla="*/ 0 w 12203008"/>
              <a:gd name="connsiteY0" fmla="*/ 0 h 4107302"/>
              <a:gd name="connsiteX1" fmla="*/ 12203008 w 12203008"/>
              <a:gd name="connsiteY1" fmla="*/ 0 h 4107302"/>
              <a:gd name="connsiteX2" fmla="*/ 12203008 w 12203008"/>
              <a:gd name="connsiteY2" fmla="*/ 4107302 h 4107302"/>
              <a:gd name="connsiteX3" fmla="*/ 0 w 12203008"/>
              <a:gd name="connsiteY3" fmla="*/ 4107302 h 4107302"/>
            </a:gdLst>
            <a:ahLst/>
            <a:cxnLst>
              <a:cxn ang="0">
                <a:pos x="connsiteX0" y="connsiteY0"/>
              </a:cxn>
              <a:cxn ang="0">
                <a:pos x="connsiteX1" y="connsiteY1"/>
              </a:cxn>
              <a:cxn ang="0">
                <a:pos x="connsiteX2" y="connsiteY2"/>
              </a:cxn>
              <a:cxn ang="0">
                <a:pos x="connsiteX3" y="connsiteY3"/>
              </a:cxn>
            </a:cxnLst>
            <a:rect l="l" t="t" r="r" b="b"/>
            <a:pathLst>
              <a:path w="12203008" h="4107302">
                <a:moveTo>
                  <a:pt x="0" y="0"/>
                </a:moveTo>
                <a:lnTo>
                  <a:pt x="12203008" y="0"/>
                </a:lnTo>
                <a:lnTo>
                  <a:pt x="12203008" y="4107302"/>
                </a:lnTo>
                <a:lnTo>
                  <a:pt x="0" y="4107302"/>
                </a:lnTo>
                <a:close/>
              </a:path>
            </a:pathLst>
          </a:custGeom>
        </p:spPr>
        <p:txBody>
          <a:bodyPr wrap="square">
            <a:noAutofit/>
          </a:bodyPr>
          <a:lstStyle/>
          <a:p>
            <a:endParaRPr lang="zh-CN" altLang="en-US"/>
          </a:p>
        </p:txBody>
      </p:sp>
      <p:sp>
        <p:nvSpPr>
          <p:cNvPr id="12" name="图片占位符 11"/>
          <p:cNvSpPr>
            <a:spLocks noGrp="1"/>
          </p:cNvSpPr>
          <p:nvPr>
            <p:ph type="pic" sz="quarter" idx="10"/>
          </p:nvPr>
        </p:nvSpPr>
        <p:spPr>
          <a:xfrm>
            <a:off x="357085" y="2301278"/>
            <a:ext cx="2590800" cy="2563876"/>
          </a:xfrm>
          <a:custGeom>
            <a:avLst/>
            <a:gdLst>
              <a:gd name="connsiteX0" fmla="*/ 1295400 w 2590800"/>
              <a:gd name="connsiteY0" fmla="*/ 0 h 2563876"/>
              <a:gd name="connsiteX1" fmla="*/ 2590800 w 2590800"/>
              <a:gd name="connsiteY1" fmla="*/ 1281938 h 2563876"/>
              <a:gd name="connsiteX2" fmla="*/ 1295400 w 2590800"/>
              <a:gd name="connsiteY2" fmla="*/ 2563876 h 2563876"/>
              <a:gd name="connsiteX3" fmla="*/ 0 w 2590800"/>
              <a:gd name="connsiteY3" fmla="*/ 1281938 h 2563876"/>
              <a:gd name="connsiteX4" fmla="*/ 1295400 w 2590800"/>
              <a:gd name="connsiteY4" fmla="*/ 0 h 2563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2563876">
                <a:moveTo>
                  <a:pt x="1295400" y="0"/>
                </a:moveTo>
                <a:cubicBezTo>
                  <a:pt x="2010830" y="0"/>
                  <a:pt x="2590800" y="573943"/>
                  <a:pt x="2590800" y="1281938"/>
                </a:cubicBezTo>
                <a:cubicBezTo>
                  <a:pt x="2590800" y="1989933"/>
                  <a:pt x="2010830" y="2563876"/>
                  <a:pt x="1295400" y="2563876"/>
                </a:cubicBezTo>
                <a:cubicBezTo>
                  <a:pt x="579970" y="2563876"/>
                  <a:pt x="0" y="1989933"/>
                  <a:pt x="0" y="1281938"/>
                </a:cubicBezTo>
                <a:cubicBezTo>
                  <a:pt x="0" y="573943"/>
                  <a:pt x="579970" y="0"/>
                  <a:pt x="1295400" y="0"/>
                </a:cubicBezTo>
                <a:close/>
              </a:path>
            </a:pathLst>
          </a:custGeom>
        </p:spPr>
        <p:txBody>
          <a:bodyPr wrap="square">
            <a:noAutofit/>
          </a:bodyPr>
          <a:lstStyle/>
          <a:p>
            <a:endParaRPr lang="zh-CN" altLang="en-US" dirty="0"/>
          </a:p>
        </p:txBody>
      </p:sp>
      <p:sp>
        <p:nvSpPr>
          <p:cNvPr id="13" name="图片占位符 12"/>
          <p:cNvSpPr>
            <a:spLocks noGrp="1"/>
          </p:cNvSpPr>
          <p:nvPr>
            <p:ph type="pic" sz="quarter" idx="11"/>
          </p:nvPr>
        </p:nvSpPr>
        <p:spPr>
          <a:xfrm>
            <a:off x="3318520" y="2301278"/>
            <a:ext cx="2590800" cy="2563876"/>
          </a:xfrm>
          <a:custGeom>
            <a:avLst/>
            <a:gdLst>
              <a:gd name="connsiteX0" fmla="*/ 1295400 w 2590800"/>
              <a:gd name="connsiteY0" fmla="*/ 0 h 2563876"/>
              <a:gd name="connsiteX1" fmla="*/ 2590800 w 2590800"/>
              <a:gd name="connsiteY1" fmla="*/ 1281938 h 2563876"/>
              <a:gd name="connsiteX2" fmla="*/ 1295400 w 2590800"/>
              <a:gd name="connsiteY2" fmla="*/ 2563876 h 2563876"/>
              <a:gd name="connsiteX3" fmla="*/ 0 w 2590800"/>
              <a:gd name="connsiteY3" fmla="*/ 1281938 h 2563876"/>
              <a:gd name="connsiteX4" fmla="*/ 1295400 w 2590800"/>
              <a:gd name="connsiteY4" fmla="*/ 0 h 2563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2563876">
                <a:moveTo>
                  <a:pt x="1295400" y="0"/>
                </a:moveTo>
                <a:cubicBezTo>
                  <a:pt x="2010830" y="0"/>
                  <a:pt x="2590800" y="573943"/>
                  <a:pt x="2590800" y="1281938"/>
                </a:cubicBezTo>
                <a:cubicBezTo>
                  <a:pt x="2590800" y="1989933"/>
                  <a:pt x="2010830" y="2563876"/>
                  <a:pt x="1295400" y="2563876"/>
                </a:cubicBezTo>
                <a:cubicBezTo>
                  <a:pt x="579970" y="2563876"/>
                  <a:pt x="0" y="1989933"/>
                  <a:pt x="0" y="1281938"/>
                </a:cubicBezTo>
                <a:cubicBezTo>
                  <a:pt x="0" y="573943"/>
                  <a:pt x="579970" y="0"/>
                  <a:pt x="1295400"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279955" y="2301278"/>
            <a:ext cx="2590800" cy="2563876"/>
          </a:xfrm>
          <a:custGeom>
            <a:avLst/>
            <a:gdLst>
              <a:gd name="connsiteX0" fmla="*/ 1295400 w 2590800"/>
              <a:gd name="connsiteY0" fmla="*/ 0 h 2563876"/>
              <a:gd name="connsiteX1" fmla="*/ 2590800 w 2590800"/>
              <a:gd name="connsiteY1" fmla="*/ 1281938 h 2563876"/>
              <a:gd name="connsiteX2" fmla="*/ 1295400 w 2590800"/>
              <a:gd name="connsiteY2" fmla="*/ 2563876 h 2563876"/>
              <a:gd name="connsiteX3" fmla="*/ 0 w 2590800"/>
              <a:gd name="connsiteY3" fmla="*/ 1281938 h 2563876"/>
              <a:gd name="connsiteX4" fmla="*/ 1295400 w 2590800"/>
              <a:gd name="connsiteY4" fmla="*/ 0 h 2563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2563876">
                <a:moveTo>
                  <a:pt x="1295400" y="0"/>
                </a:moveTo>
                <a:cubicBezTo>
                  <a:pt x="2010830" y="0"/>
                  <a:pt x="2590800" y="573943"/>
                  <a:pt x="2590800" y="1281938"/>
                </a:cubicBezTo>
                <a:cubicBezTo>
                  <a:pt x="2590800" y="1989933"/>
                  <a:pt x="2010830" y="2563876"/>
                  <a:pt x="1295400" y="2563876"/>
                </a:cubicBezTo>
                <a:cubicBezTo>
                  <a:pt x="579970" y="2563876"/>
                  <a:pt x="0" y="1989933"/>
                  <a:pt x="0" y="1281938"/>
                </a:cubicBezTo>
                <a:cubicBezTo>
                  <a:pt x="0" y="573943"/>
                  <a:pt x="579970" y="0"/>
                  <a:pt x="1295400"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241390" y="2301278"/>
            <a:ext cx="2590800" cy="2563876"/>
          </a:xfrm>
          <a:custGeom>
            <a:avLst/>
            <a:gdLst>
              <a:gd name="connsiteX0" fmla="*/ 1295400 w 2590800"/>
              <a:gd name="connsiteY0" fmla="*/ 0 h 2563876"/>
              <a:gd name="connsiteX1" fmla="*/ 2590800 w 2590800"/>
              <a:gd name="connsiteY1" fmla="*/ 1281938 h 2563876"/>
              <a:gd name="connsiteX2" fmla="*/ 1295400 w 2590800"/>
              <a:gd name="connsiteY2" fmla="*/ 2563876 h 2563876"/>
              <a:gd name="connsiteX3" fmla="*/ 0 w 2590800"/>
              <a:gd name="connsiteY3" fmla="*/ 1281938 h 2563876"/>
              <a:gd name="connsiteX4" fmla="*/ 1295400 w 2590800"/>
              <a:gd name="connsiteY4" fmla="*/ 0 h 2563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2563876">
                <a:moveTo>
                  <a:pt x="1295400" y="0"/>
                </a:moveTo>
                <a:cubicBezTo>
                  <a:pt x="2010830" y="0"/>
                  <a:pt x="2590800" y="573943"/>
                  <a:pt x="2590800" y="1281938"/>
                </a:cubicBezTo>
                <a:cubicBezTo>
                  <a:pt x="2590800" y="1989933"/>
                  <a:pt x="2010830" y="2563876"/>
                  <a:pt x="1295400" y="2563876"/>
                </a:cubicBezTo>
                <a:cubicBezTo>
                  <a:pt x="579970" y="2563876"/>
                  <a:pt x="0" y="1989933"/>
                  <a:pt x="0" y="1281938"/>
                </a:cubicBezTo>
                <a:cubicBezTo>
                  <a:pt x="0" y="573943"/>
                  <a:pt x="579970" y="0"/>
                  <a:pt x="1295400" y="0"/>
                </a:cubicBezTo>
                <a:close/>
              </a:path>
            </a:pathLst>
          </a:custGeom>
        </p:spPr>
        <p:txBody>
          <a:bodyPr wrap="square">
            <a:noAutofit/>
          </a:bodyPr>
          <a:lstStyle/>
          <a:p>
            <a:endParaRPr lang="zh-CN" altLang="en-US" dirty="0"/>
          </a:p>
        </p:txBody>
      </p:sp>
    </p:spTree>
    <p:extLst>
      <p:ext uri="{BB962C8B-B14F-4D97-AF65-F5344CB8AC3E}">
        <p14:creationId xmlns:p14="http://schemas.microsoft.com/office/powerpoint/2010/main" val="30536860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extLst>
      <p:ext uri="{BB962C8B-B14F-4D97-AF65-F5344CB8AC3E}">
        <p14:creationId xmlns:p14="http://schemas.microsoft.com/office/powerpoint/2010/main" val="294683010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98" r:id="rId3"/>
    <p:sldLayoutId id="2147483697" r:id="rId4"/>
    <p:sldLayoutId id="2147483677" r:id="rId5"/>
    <p:sldLayoutId id="2147483680" r:id="rId6"/>
    <p:sldLayoutId id="2147483683"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emf"/><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4"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0.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占位符 21"/>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10309"/>
            <a:ext cx="12192000" cy="5047488"/>
          </a:xfrm>
        </p:spPr>
      </p:pic>
      <p:sp>
        <p:nvSpPr>
          <p:cNvPr id="20" name="任意多边形 19"/>
          <p:cNvSpPr/>
          <p:nvPr/>
        </p:nvSpPr>
        <p:spPr>
          <a:xfrm>
            <a:off x="0" y="-1"/>
            <a:ext cx="4922244" cy="5048251"/>
          </a:xfrm>
          <a:custGeom>
            <a:avLst/>
            <a:gdLst>
              <a:gd name="connsiteX0" fmla="*/ 0 w 4922244"/>
              <a:gd name="connsiteY0" fmla="*/ 0 h 5048251"/>
              <a:gd name="connsiteX1" fmla="*/ 1947941 w 4922244"/>
              <a:gd name="connsiteY1" fmla="*/ 0 h 5048251"/>
              <a:gd name="connsiteX2" fmla="*/ 4922244 w 4922244"/>
              <a:gd name="connsiteY2" fmla="*/ 2974304 h 5048251"/>
              <a:gd name="connsiteX3" fmla="*/ 2848297 w 4922244"/>
              <a:gd name="connsiteY3" fmla="*/ 5048251 h 5048251"/>
              <a:gd name="connsiteX4" fmla="*/ 0 w 4922244"/>
              <a:gd name="connsiteY4" fmla="*/ 5048251 h 5048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244" h="5048251">
                <a:moveTo>
                  <a:pt x="0" y="0"/>
                </a:moveTo>
                <a:lnTo>
                  <a:pt x="1947941" y="0"/>
                </a:lnTo>
                <a:lnTo>
                  <a:pt x="4922244" y="2974304"/>
                </a:lnTo>
                <a:lnTo>
                  <a:pt x="2848297" y="5048251"/>
                </a:lnTo>
                <a:lnTo>
                  <a:pt x="0" y="504825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838766" y="-11072"/>
            <a:ext cx="4336612" cy="5048251"/>
          </a:xfrm>
          <a:custGeom>
            <a:avLst/>
            <a:gdLst>
              <a:gd name="connsiteX0" fmla="*/ 0 w 4336612"/>
              <a:gd name="connsiteY0" fmla="*/ 0 h 5048251"/>
              <a:gd name="connsiteX1" fmla="*/ 1362309 w 4336612"/>
              <a:gd name="connsiteY1" fmla="*/ 0 h 5048251"/>
              <a:gd name="connsiteX2" fmla="*/ 4336612 w 4336612"/>
              <a:gd name="connsiteY2" fmla="*/ 2974304 h 5048251"/>
              <a:gd name="connsiteX3" fmla="*/ 2262665 w 4336612"/>
              <a:gd name="connsiteY3" fmla="*/ 5048251 h 5048251"/>
              <a:gd name="connsiteX4" fmla="*/ 900356 w 4336612"/>
              <a:gd name="connsiteY4" fmla="*/ 5048251 h 5048251"/>
              <a:gd name="connsiteX5" fmla="*/ 2974303 w 4336612"/>
              <a:gd name="connsiteY5" fmla="*/ 2974304 h 504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612" h="5048251">
                <a:moveTo>
                  <a:pt x="0" y="0"/>
                </a:moveTo>
                <a:lnTo>
                  <a:pt x="1362309" y="0"/>
                </a:lnTo>
                <a:lnTo>
                  <a:pt x="4336612" y="2974304"/>
                </a:lnTo>
                <a:lnTo>
                  <a:pt x="2262665" y="5048251"/>
                </a:lnTo>
                <a:lnTo>
                  <a:pt x="900356" y="5048251"/>
                </a:lnTo>
                <a:lnTo>
                  <a:pt x="2974303" y="2974304"/>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0" y="4000500"/>
            <a:ext cx="12192000" cy="1047750"/>
          </a:xfrm>
          <a:prstGeom prst="rect">
            <a:avLst/>
          </a:prstGeom>
          <a:gradFill>
            <a:gsLst>
              <a:gs pos="0">
                <a:schemeClr val="accent2">
                  <a:alpha val="16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785472" y="5603946"/>
            <a:ext cx="1536700" cy="373627"/>
          </a:xfrm>
          <a:prstGeom prst="roundRect">
            <a:avLst>
              <a:gd name="adj" fmla="val 5000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7" name="圆角矩形 6"/>
          <p:cNvSpPr/>
          <p:nvPr/>
        </p:nvSpPr>
        <p:spPr>
          <a:xfrm>
            <a:off x="2875796" y="5603946"/>
            <a:ext cx="1536700" cy="373627"/>
          </a:xfrm>
          <a:prstGeom prst="roundRect">
            <a:avLst>
              <a:gd name="adj" fmla="val 5000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文本框 7"/>
          <p:cNvSpPr txBox="1"/>
          <p:nvPr/>
        </p:nvSpPr>
        <p:spPr>
          <a:xfrm>
            <a:off x="980322" y="5673709"/>
            <a:ext cx="1536700" cy="307777"/>
          </a:xfrm>
          <a:prstGeom prst="rect">
            <a:avLst/>
          </a:prstGeom>
          <a:noFill/>
        </p:spPr>
        <p:txBody>
          <a:bodyPr wrap="square" rtlCol="0">
            <a:spAutoFit/>
            <a:scene3d>
              <a:camera prst="orthographicFront"/>
              <a:lightRig rig="threePt" dir="t"/>
            </a:scene3d>
            <a:sp3d contourW="12700"/>
          </a:bodyPr>
          <a:lstStyle/>
          <a:p>
            <a:pPr>
              <a:spcBef>
                <a:spcPts val="0"/>
              </a:spcBef>
              <a:defRPr/>
            </a:pPr>
            <a:r>
              <a:rPr lang="en-US" altLang="ko-KR" sz="1400" dirty="0"/>
              <a:t>Diner’s Club</a:t>
            </a:r>
          </a:p>
        </p:txBody>
      </p:sp>
      <p:sp>
        <p:nvSpPr>
          <p:cNvPr id="9" name="文本框 8"/>
          <p:cNvSpPr txBox="1"/>
          <p:nvPr/>
        </p:nvSpPr>
        <p:spPr>
          <a:xfrm>
            <a:off x="2878137" y="5640232"/>
            <a:ext cx="1536700" cy="30777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noProof="0" dirty="0" smtClean="0">
                <a:solidFill>
                  <a:srgbClr val="000000">
                    <a:lumMod val="75000"/>
                    <a:lumOff val="25000"/>
                  </a:srgbClr>
                </a:solidFill>
                <a:latin typeface="Arial"/>
                <a:ea typeface="微软雅黑"/>
              </a:rPr>
              <a:t>Mar  17,  2018</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Arial"/>
              <a:ea typeface="微软雅黑"/>
              <a:cs typeface="+mn-cs"/>
            </a:endParaRPr>
          </a:p>
        </p:txBody>
      </p:sp>
      <p:sp>
        <p:nvSpPr>
          <p:cNvPr id="3" name="文本框 2"/>
          <p:cNvSpPr txBox="1"/>
          <p:nvPr/>
        </p:nvSpPr>
        <p:spPr>
          <a:xfrm>
            <a:off x="1180555" y="2753156"/>
            <a:ext cx="10612983" cy="1938992"/>
          </a:xfrm>
          <a:prstGeom prst="rect">
            <a:avLst/>
          </a:prstGeom>
          <a:noFill/>
        </p:spPr>
        <p:txBody>
          <a:bodyPr wrap="square" rtlCol="0">
            <a:spAutoFit/>
            <a:scene3d>
              <a:camera prst="orthographicFront"/>
              <a:lightRig rig="threePt" dir="t"/>
            </a:scene3d>
            <a:sp3d contourW="12700"/>
          </a:bodyPr>
          <a:lstStyle/>
          <a:p>
            <a:pPr lvl="0"/>
            <a:r>
              <a:rPr lang="en-US" altLang="ko-KR" sz="6000" dirty="0">
                <a:solidFill>
                  <a:schemeClr val="bg1"/>
                </a:solidFill>
                <a:ea typeface="맑은 고딕" pitchFamily="50" charset="-127"/>
              </a:rPr>
              <a:t>Credit Card Default Payments Analysis and Prediction</a:t>
            </a:r>
            <a:endParaRPr lang="en-US" altLang="ko-KR" sz="6000" dirty="0">
              <a:solidFill>
                <a:schemeClr val="bg1"/>
              </a:solidFill>
            </a:endParaRPr>
          </a:p>
        </p:txBody>
      </p:sp>
      <p:sp>
        <p:nvSpPr>
          <p:cNvPr id="4" name="文本框 3"/>
          <p:cNvSpPr txBox="1"/>
          <p:nvPr/>
        </p:nvSpPr>
        <p:spPr>
          <a:xfrm>
            <a:off x="6096000" y="5578677"/>
            <a:ext cx="5697538" cy="369332"/>
          </a:xfrm>
          <a:prstGeom prst="rect">
            <a:avLst/>
          </a:prstGeom>
          <a:noFill/>
        </p:spPr>
        <p:txBody>
          <a:bodyPr wrap="square" rtlCol="0">
            <a:spAutoFit/>
            <a:scene3d>
              <a:camera prst="orthographicFront"/>
              <a:lightRig rig="threePt" dir="t"/>
            </a:scene3d>
            <a:sp3d contourW="12700"/>
          </a:bodyPr>
          <a:lstStyle/>
          <a:p>
            <a:pPr>
              <a:defRPr/>
            </a:pPr>
            <a:r>
              <a:rPr lang="en-US" altLang="ko-KR" dirty="0" err="1"/>
              <a:t>Yutao</a:t>
            </a:r>
            <a:r>
              <a:rPr lang="en-US" altLang="ko-KR" dirty="0"/>
              <a:t> </a:t>
            </a:r>
            <a:r>
              <a:rPr lang="en-US" altLang="ko-KR" dirty="0" smtClean="0"/>
              <a:t>Lu, </a:t>
            </a:r>
            <a:r>
              <a:rPr lang="en-US" altLang="ko-KR" dirty="0" err="1"/>
              <a:t>Wenyi</a:t>
            </a:r>
            <a:r>
              <a:rPr lang="en-US" altLang="ko-KR" dirty="0"/>
              <a:t> Zhang, Fangyu </a:t>
            </a:r>
            <a:r>
              <a:rPr lang="en-US" altLang="ko-KR" dirty="0" smtClean="0"/>
              <a:t>Yan, Yu Liu </a:t>
            </a:r>
            <a:endParaRPr lang="en-US" altLang="ko-KR" dirty="0"/>
          </a:p>
        </p:txBody>
      </p:sp>
    </p:spTree>
    <p:extLst>
      <p:ext uri="{BB962C8B-B14F-4D97-AF65-F5344CB8AC3E}">
        <p14:creationId xmlns:p14="http://schemas.microsoft.com/office/powerpoint/2010/main" val="10441137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animBg="1"/>
      <p:bldP spid="6" grpId="0" animBg="1"/>
      <p:bldP spid="7" grpId="0" animBg="1"/>
      <p:bldP spid="8" grpId="0"/>
      <p:bldP spid="9"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62100"/>
            <a:ext cx="12192000" cy="3924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0" y="1562100"/>
            <a:ext cx="3546499" cy="3924300"/>
          </a:xfrm>
          <a:custGeom>
            <a:avLst/>
            <a:gdLst>
              <a:gd name="connsiteX0" fmla="*/ 0 w 4922244"/>
              <a:gd name="connsiteY0" fmla="*/ 0 h 5048251"/>
              <a:gd name="connsiteX1" fmla="*/ 1947941 w 4922244"/>
              <a:gd name="connsiteY1" fmla="*/ 0 h 5048251"/>
              <a:gd name="connsiteX2" fmla="*/ 4922244 w 4922244"/>
              <a:gd name="connsiteY2" fmla="*/ 2974304 h 5048251"/>
              <a:gd name="connsiteX3" fmla="*/ 2848297 w 4922244"/>
              <a:gd name="connsiteY3" fmla="*/ 5048251 h 5048251"/>
              <a:gd name="connsiteX4" fmla="*/ 0 w 4922244"/>
              <a:gd name="connsiteY4" fmla="*/ 5048251 h 5048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244" h="5048251">
                <a:moveTo>
                  <a:pt x="0" y="0"/>
                </a:moveTo>
                <a:lnTo>
                  <a:pt x="1947941" y="0"/>
                </a:lnTo>
                <a:lnTo>
                  <a:pt x="4922244" y="2974304"/>
                </a:lnTo>
                <a:lnTo>
                  <a:pt x="2848297" y="5048251"/>
                </a:lnTo>
                <a:lnTo>
                  <a:pt x="0" y="504825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790352" y="1562100"/>
            <a:ext cx="3124548" cy="3924300"/>
          </a:xfrm>
          <a:custGeom>
            <a:avLst/>
            <a:gdLst>
              <a:gd name="connsiteX0" fmla="*/ 0 w 4336612"/>
              <a:gd name="connsiteY0" fmla="*/ 0 h 5048251"/>
              <a:gd name="connsiteX1" fmla="*/ 1362309 w 4336612"/>
              <a:gd name="connsiteY1" fmla="*/ 0 h 5048251"/>
              <a:gd name="connsiteX2" fmla="*/ 4336612 w 4336612"/>
              <a:gd name="connsiteY2" fmla="*/ 2974304 h 5048251"/>
              <a:gd name="connsiteX3" fmla="*/ 2262665 w 4336612"/>
              <a:gd name="connsiteY3" fmla="*/ 5048251 h 5048251"/>
              <a:gd name="connsiteX4" fmla="*/ 900356 w 4336612"/>
              <a:gd name="connsiteY4" fmla="*/ 5048251 h 5048251"/>
              <a:gd name="connsiteX5" fmla="*/ 2974303 w 4336612"/>
              <a:gd name="connsiteY5" fmla="*/ 2974304 h 504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612" h="5048251">
                <a:moveTo>
                  <a:pt x="0" y="0"/>
                </a:moveTo>
                <a:lnTo>
                  <a:pt x="1362309" y="0"/>
                </a:lnTo>
                <a:lnTo>
                  <a:pt x="4336612" y="2974304"/>
                </a:lnTo>
                <a:lnTo>
                  <a:pt x="2262665" y="5048251"/>
                </a:lnTo>
                <a:lnTo>
                  <a:pt x="900356" y="5048251"/>
                </a:lnTo>
                <a:lnTo>
                  <a:pt x="2974303" y="2974304"/>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42083" y="2847022"/>
            <a:ext cx="1715534" cy="1862048"/>
          </a:xfrm>
          <a:prstGeom prst="rect">
            <a:avLst/>
          </a:prstGeom>
          <a:noFill/>
        </p:spPr>
        <p:txBody>
          <a:bodyPr wrap="none" rtlCol="0">
            <a:spAutoFit/>
          </a:bodyPr>
          <a:lstStyle/>
          <a:p>
            <a:pPr algn="ctr"/>
            <a:r>
              <a:rPr lang="en-US" altLang="zh-CN" sz="11500" dirty="0" smtClean="0">
                <a:solidFill>
                  <a:schemeClr val="bg1"/>
                </a:solidFill>
                <a:latin typeface="Impact" panose="020B0806030902050204" pitchFamily="34" charset="0"/>
              </a:rPr>
              <a:t>02</a:t>
            </a:r>
            <a:endParaRPr lang="zh-CN" altLang="en-US" sz="11500" dirty="0">
              <a:solidFill>
                <a:schemeClr val="bg1"/>
              </a:solidFill>
              <a:latin typeface="Impact" panose="020B0806030902050204" pitchFamily="34" charset="0"/>
            </a:endParaRPr>
          </a:p>
        </p:txBody>
      </p:sp>
      <p:sp>
        <p:nvSpPr>
          <p:cNvPr id="4" name="文本框 3"/>
          <p:cNvSpPr txBox="1"/>
          <p:nvPr/>
        </p:nvSpPr>
        <p:spPr>
          <a:xfrm>
            <a:off x="5105402" y="3349079"/>
            <a:ext cx="5753098" cy="1015663"/>
          </a:xfrm>
          <a:prstGeom prst="rect">
            <a:avLst/>
          </a:prstGeom>
          <a:noFill/>
        </p:spPr>
        <p:txBody>
          <a:bodyPr wrap="square" rtlCol="0">
            <a:spAutoFit/>
            <a:scene3d>
              <a:camera prst="orthographicFront"/>
              <a:lightRig rig="threePt" dir="t"/>
            </a:scene3d>
            <a:sp3d contourW="12700"/>
          </a:bodyPr>
          <a:lstStyle/>
          <a:p>
            <a:r>
              <a:rPr lang="en-US" altLang="zh-CN" sz="6000" b="1" dirty="0" smtClean="0">
                <a:solidFill>
                  <a:schemeClr val="tx1">
                    <a:lumMod val="75000"/>
                    <a:lumOff val="25000"/>
                  </a:schemeClr>
                </a:solidFill>
                <a:latin typeface="+mj-ea"/>
                <a:ea typeface="+mj-ea"/>
              </a:rPr>
              <a:t>Data</a:t>
            </a:r>
            <a:r>
              <a:rPr lang="zh-CN" altLang="en-US" sz="6000" b="1" dirty="0" smtClean="0">
                <a:solidFill>
                  <a:schemeClr val="tx1">
                    <a:lumMod val="75000"/>
                    <a:lumOff val="25000"/>
                  </a:schemeClr>
                </a:solidFill>
                <a:latin typeface="+mj-ea"/>
                <a:ea typeface="+mj-ea"/>
              </a:rPr>
              <a:t> </a:t>
            </a:r>
            <a:r>
              <a:rPr lang="en-US" altLang="zh-CN" sz="6000" b="1" dirty="0" smtClean="0">
                <a:solidFill>
                  <a:schemeClr val="tx1">
                    <a:lumMod val="75000"/>
                    <a:lumOff val="25000"/>
                  </a:schemeClr>
                </a:solidFill>
                <a:latin typeface="+mj-ea"/>
                <a:ea typeface="+mj-ea"/>
              </a:rPr>
              <a:t>Analysis</a:t>
            </a:r>
            <a:endParaRPr lang="zh-CN" altLang="en-US" sz="6000" b="1" dirty="0">
              <a:solidFill>
                <a:schemeClr val="tx1">
                  <a:lumMod val="75000"/>
                  <a:lumOff val="25000"/>
                </a:schemeClr>
              </a:solidFill>
              <a:latin typeface="+mj-ea"/>
              <a:ea typeface="+mj-ea"/>
            </a:endParaRPr>
          </a:p>
        </p:txBody>
      </p:sp>
      <p:sp>
        <p:nvSpPr>
          <p:cNvPr id="5" name="文本框 4"/>
          <p:cNvSpPr txBox="1"/>
          <p:nvPr/>
        </p:nvSpPr>
        <p:spPr>
          <a:xfrm>
            <a:off x="5105402" y="4364742"/>
            <a:ext cx="6159498" cy="276999"/>
          </a:xfrm>
          <a:prstGeom prst="rect">
            <a:avLst/>
          </a:prstGeom>
          <a:noFill/>
        </p:spPr>
        <p:txBody>
          <a:bodyPr wrap="square" rtlCol="0">
            <a:spAutoFit/>
            <a:scene3d>
              <a:camera prst="orthographicFront"/>
              <a:lightRig rig="threePt" dir="t"/>
            </a:scene3d>
            <a:sp3d contourW="12700"/>
          </a:bodyPr>
          <a:lstStyle/>
          <a:p>
            <a:r>
              <a:rPr lang="en-US" sz="1200" dirty="0">
                <a:solidFill>
                  <a:schemeClr val="accent5">
                    <a:lumMod val="75000"/>
                  </a:schemeClr>
                </a:solidFill>
                <a:latin typeface="Century Gothic" charset="0"/>
                <a:ea typeface="Century Gothic" charset="0"/>
                <a:cs typeface="Century Gothic" charset="0"/>
              </a:rPr>
              <a:t>I</a:t>
            </a:r>
            <a:r>
              <a:rPr lang="en-US" sz="1200" dirty="0" smtClean="0">
                <a:solidFill>
                  <a:schemeClr val="accent5">
                    <a:lumMod val="75000"/>
                  </a:schemeClr>
                </a:solidFill>
                <a:latin typeface="Century Gothic" charset="0"/>
                <a:ea typeface="Century Gothic" charset="0"/>
                <a:cs typeface="Century Gothic" charset="0"/>
              </a:rPr>
              <a:t>nitial </a:t>
            </a:r>
            <a:r>
              <a:rPr lang="en-US" sz="1200" dirty="0">
                <a:solidFill>
                  <a:schemeClr val="accent5">
                    <a:lumMod val="75000"/>
                  </a:schemeClr>
                </a:solidFill>
                <a:latin typeface="Century Gothic" charset="0"/>
                <a:ea typeface="Century Gothic" charset="0"/>
                <a:cs typeface="Century Gothic" charset="0"/>
              </a:rPr>
              <a:t>analysis of trends, </a:t>
            </a:r>
            <a:r>
              <a:rPr lang="en-US" sz="1200" dirty="0" smtClean="0">
                <a:solidFill>
                  <a:schemeClr val="accent5">
                    <a:lumMod val="75000"/>
                  </a:schemeClr>
                </a:solidFill>
                <a:latin typeface="Century Gothic" charset="0"/>
                <a:ea typeface="Century Gothic" charset="0"/>
                <a:cs typeface="Century Gothic" charset="0"/>
              </a:rPr>
              <a:t>correlations</a:t>
            </a:r>
            <a:endParaRPr lang="en-US" sz="1200" dirty="0">
              <a:solidFill>
                <a:schemeClr val="accent5">
                  <a:lumMod val="75000"/>
                </a:schemeClr>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6414700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p:tgtEl>
                                          <p:spTgt spid="4"/>
                                        </p:tgtEl>
                                        <p:attrNameLst>
                                          <p:attrName>ppt_x</p:attrName>
                                        </p:attrNameLst>
                                      </p:cBhvr>
                                      <p:tavLst>
                                        <p:tav tm="0">
                                          <p:val>
                                            <p:strVal val="#ppt_x+#ppt_w*1.125000"/>
                                          </p:val>
                                        </p:tav>
                                        <p:tav tm="100000">
                                          <p:val>
                                            <p:strVal val="#ppt_x"/>
                                          </p:val>
                                        </p:tav>
                                      </p:tavLst>
                                    </p:anim>
                                    <p:animEffect transition="in" filter="wipe(left)">
                                      <p:cBhvr>
                                        <p:cTn id="27" dur="500"/>
                                        <p:tgtEl>
                                          <p:spTgt spid="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animBg="1"/>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0" y="0"/>
            <a:ext cx="6153150"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122126" y="276557"/>
            <a:ext cx="5400837" cy="1261884"/>
          </a:xfrm>
          <a:prstGeom prst="rect">
            <a:avLst/>
          </a:prstGeom>
          <a:noFill/>
        </p:spPr>
        <p:txBody>
          <a:bodyPr wrap="none" rtlCol="0">
            <a:spAutoFit/>
            <a:scene3d>
              <a:camera prst="orthographicFront"/>
              <a:lightRig rig="threePt" dir="t"/>
            </a:scene3d>
            <a:sp3d contourW="12700"/>
          </a:bodyPr>
          <a:lstStyle/>
          <a:p>
            <a:pPr algn="ctr"/>
            <a:r>
              <a:rPr lang="en-US" sz="4000" b="1" dirty="0">
                <a:solidFill>
                  <a:schemeClr val="bg1"/>
                </a:solidFill>
              </a:rPr>
              <a:t>Predictive imputation</a:t>
            </a:r>
          </a:p>
          <a:p>
            <a:pPr algn="ctr"/>
            <a:endParaRPr lang="zh-CN" altLang="en-US" sz="3600" b="1" dirty="0">
              <a:solidFill>
                <a:schemeClr val="bg1"/>
              </a:solidFill>
              <a:latin typeface="+mn-ea"/>
              <a:cs typeface="经典综艺体简" panose="02010609000101010101" pitchFamily="49" charset="-122"/>
            </a:endParaRPr>
          </a:p>
        </p:txBody>
      </p:sp>
      <p:pic>
        <p:nvPicPr>
          <p:cNvPr id="8" name="Picture 7" descr="NAplot.jpeg"/>
          <p:cNvPicPr/>
          <p:nvPr/>
        </p:nvPicPr>
        <p:blipFill>
          <a:blip r:embed="rId3">
            <a:extLst>
              <a:ext uri="{28A0092B-C50C-407E-A947-70E740481C1C}">
                <a14:useLocalDpi xmlns:a14="http://schemas.microsoft.com/office/drawing/2010/main" val="0"/>
              </a:ext>
            </a:extLst>
          </a:blip>
          <a:srcRect/>
          <a:stretch>
            <a:fillRect/>
          </a:stretch>
        </p:blipFill>
        <p:spPr bwMode="auto">
          <a:xfrm>
            <a:off x="781345" y="1415806"/>
            <a:ext cx="6597650" cy="5091320"/>
          </a:xfrm>
          <a:prstGeom prst="rect">
            <a:avLst/>
          </a:prstGeom>
          <a:noFill/>
          <a:ln>
            <a:noFill/>
          </a:ln>
        </p:spPr>
      </p:pic>
      <p:sp>
        <p:nvSpPr>
          <p:cNvPr id="2" name="TextBox 1"/>
          <p:cNvSpPr txBox="1"/>
          <p:nvPr/>
        </p:nvSpPr>
        <p:spPr>
          <a:xfrm>
            <a:off x="8038214" y="1935125"/>
            <a:ext cx="2806995" cy="2308324"/>
          </a:xfrm>
          <a:prstGeom prst="rect">
            <a:avLst/>
          </a:prstGeom>
          <a:noFill/>
        </p:spPr>
        <p:txBody>
          <a:bodyPr wrap="square" rtlCol="0">
            <a:spAutoFit/>
          </a:bodyPr>
          <a:lstStyle/>
          <a:p>
            <a:r>
              <a:rPr lang="en-US" dirty="0">
                <a:solidFill>
                  <a:schemeClr val="tx2">
                    <a:lumMod val="75000"/>
                  </a:schemeClr>
                </a:solidFill>
              </a:rPr>
              <a:t>Replace negative values (-1, -2, -3) in columns: </a:t>
            </a:r>
            <a:r>
              <a:rPr lang="en-US" dirty="0" err="1">
                <a:solidFill>
                  <a:schemeClr val="tx2">
                    <a:lumMod val="75000"/>
                  </a:schemeClr>
                </a:solidFill>
              </a:rPr>
              <a:t>Jan_Repay_Status</a:t>
            </a:r>
            <a:r>
              <a:rPr lang="en-US" dirty="0">
                <a:solidFill>
                  <a:schemeClr val="tx2">
                    <a:lumMod val="75000"/>
                  </a:schemeClr>
                </a:solidFill>
              </a:rPr>
              <a:t>, </a:t>
            </a:r>
            <a:r>
              <a:rPr lang="en-US" dirty="0" err="1">
                <a:solidFill>
                  <a:schemeClr val="tx2">
                    <a:lumMod val="75000"/>
                  </a:schemeClr>
                </a:solidFill>
              </a:rPr>
              <a:t>Feb_Repay_Status</a:t>
            </a:r>
            <a:r>
              <a:rPr lang="en-US" dirty="0">
                <a:solidFill>
                  <a:schemeClr val="tx2">
                    <a:lumMod val="75000"/>
                  </a:schemeClr>
                </a:solidFill>
              </a:rPr>
              <a:t>, </a:t>
            </a:r>
            <a:r>
              <a:rPr lang="en-US" dirty="0" err="1">
                <a:solidFill>
                  <a:schemeClr val="tx2">
                    <a:lumMod val="75000"/>
                  </a:schemeClr>
                </a:solidFill>
              </a:rPr>
              <a:t>Mar_Repay_Status</a:t>
            </a:r>
            <a:r>
              <a:rPr lang="en-US" dirty="0">
                <a:solidFill>
                  <a:schemeClr val="tx2">
                    <a:lumMod val="75000"/>
                  </a:schemeClr>
                </a:solidFill>
              </a:rPr>
              <a:t>, </a:t>
            </a:r>
            <a:r>
              <a:rPr lang="en-US" dirty="0" err="1">
                <a:solidFill>
                  <a:schemeClr val="tx2">
                    <a:lumMod val="75000"/>
                  </a:schemeClr>
                </a:solidFill>
              </a:rPr>
              <a:t>Apr_Repay_Status</a:t>
            </a:r>
            <a:r>
              <a:rPr lang="en-US" dirty="0">
                <a:solidFill>
                  <a:schemeClr val="tx2">
                    <a:lumMod val="75000"/>
                  </a:schemeClr>
                </a:solidFill>
              </a:rPr>
              <a:t>, </a:t>
            </a:r>
            <a:r>
              <a:rPr lang="en-US" dirty="0" err="1">
                <a:solidFill>
                  <a:schemeClr val="tx2">
                    <a:lumMod val="75000"/>
                  </a:schemeClr>
                </a:solidFill>
              </a:rPr>
              <a:t>May_Repay_Status</a:t>
            </a:r>
            <a:r>
              <a:rPr lang="en-US" dirty="0">
                <a:solidFill>
                  <a:schemeClr val="tx2">
                    <a:lumMod val="75000"/>
                  </a:schemeClr>
                </a:solidFill>
              </a:rPr>
              <a:t>, </a:t>
            </a:r>
            <a:r>
              <a:rPr lang="en-US" dirty="0" err="1" smtClean="0">
                <a:solidFill>
                  <a:schemeClr val="tx2">
                    <a:lumMod val="75000"/>
                  </a:schemeClr>
                </a:solidFill>
              </a:rPr>
              <a:t>Jun_Repay_Status</a:t>
            </a:r>
            <a:r>
              <a:rPr lang="en-US" dirty="0" smtClean="0">
                <a:solidFill>
                  <a:schemeClr val="tx2">
                    <a:lumMod val="75000"/>
                  </a:schemeClr>
                </a:solidFill>
              </a:rPr>
              <a:t> </a:t>
            </a:r>
            <a:r>
              <a:rPr lang="en-US" dirty="0">
                <a:solidFill>
                  <a:schemeClr val="tx2">
                    <a:lumMod val="75000"/>
                  </a:schemeClr>
                </a:solidFill>
              </a:rPr>
              <a:t>by 0.</a:t>
            </a:r>
          </a:p>
        </p:txBody>
      </p:sp>
    </p:spTree>
    <p:extLst>
      <p:ext uri="{BB962C8B-B14F-4D97-AF65-F5344CB8AC3E}">
        <p14:creationId xmlns:p14="http://schemas.microsoft.com/office/powerpoint/2010/main" val="2282848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0" y="0"/>
            <a:ext cx="5252484"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78461" y="274050"/>
            <a:ext cx="11412153" cy="674092"/>
            <a:chOff x="1697619" y="255000"/>
            <a:chExt cx="11412153" cy="674092"/>
          </a:xfrm>
        </p:grpSpPr>
        <p:sp>
          <p:nvSpPr>
            <p:cNvPr id="45" name="文本框 44"/>
            <p:cNvSpPr txBox="1"/>
            <p:nvPr/>
          </p:nvSpPr>
          <p:spPr>
            <a:xfrm>
              <a:off x="1697619" y="255000"/>
              <a:ext cx="5095562" cy="646331"/>
            </a:xfrm>
            <a:prstGeom prst="rect">
              <a:avLst/>
            </a:prstGeom>
            <a:noFill/>
          </p:spPr>
          <p:txBody>
            <a:bodyPr wrap="none" rtlCol="0">
              <a:spAutoFit/>
              <a:scene3d>
                <a:camera prst="orthographicFront"/>
                <a:lightRig rig="threePt" dir="t"/>
              </a:scene3d>
              <a:sp3d contourW="12700"/>
            </a:bodyPr>
            <a:lstStyle/>
            <a:p>
              <a:pPr algn="ctr"/>
              <a:r>
                <a:rPr lang="en-US" sz="3600" b="1" dirty="0">
                  <a:solidFill>
                    <a:schemeClr val="bg1"/>
                  </a:solidFill>
                  <a:latin typeface="+mj-ea"/>
                  <a:ea typeface="+mj-ea"/>
                </a:rPr>
                <a:t>M</a:t>
              </a:r>
              <a:r>
                <a:rPr lang="en-US" sz="3600" b="1" dirty="0" smtClean="0">
                  <a:solidFill>
                    <a:schemeClr val="bg1"/>
                  </a:solidFill>
                  <a:latin typeface="+mj-ea"/>
                  <a:ea typeface="+mj-ea"/>
                </a:rPr>
                <a:t>ice </a:t>
              </a:r>
              <a:r>
                <a:rPr lang="en-US" sz="3600" b="1" dirty="0">
                  <a:solidFill>
                    <a:schemeClr val="bg1"/>
                  </a:solidFill>
                  <a:latin typeface="+mj-ea"/>
                  <a:ea typeface="+mj-ea"/>
                </a:rPr>
                <a:t>transformation </a:t>
              </a:r>
              <a:endParaRPr lang="zh-CN" altLang="en-US" sz="3600" b="1" dirty="0">
                <a:solidFill>
                  <a:schemeClr val="bg1"/>
                </a:solidFill>
                <a:latin typeface="+mj-ea"/>
                <a:ea typeface="+mj-ea"/>
                <a:cs typeface="经典综艺体简" panose="02010609000101010101" pitchFamily="49" charset="-122"/>
              </a:endParaRPr>
            </a:p>
          </p:txBody>
        </p:sp>
        <p:sp>
          <p:nvSpPr>
            <p:cNvPr id="46" name="文本框 45"/>
            <p:cNvSpPr txBox="1"/>
            <p:nvPr/>
          </p:nvSpPr>
          <p:spPr>
            <a:xfrm>
              <a:off x="6871642" y="579957"/>
              <a:ext cx="6238130" cy="349135"/>
            </a:xfrm>
            <a:prstGeom prst="rect">
              <a:avLst/>
            </a:prstGeom>
            <a:noFill/>
          </p:spPr>
          <p:txBody>
            <a:bodyPr wrap="square" rtlCol="0">
              <a:spAutoFit/>
              <a:scene3d>
                <a:camera prst="orthographicFront"/>
                <a:lightRig rig="threePt" dir="t"/>
              </a:scene3d>
              <a:sp3d contourW="12700"/>
            </a:bodyPr>
            <a:lstStyle/>
            <a:p>
              <a:pPr>
                <a:lnSpc>
                  <a:spcPct val="114000"/>
                </a:lnSpc>
              </a:pPr>
              <a:r>
                <a:rPr lang="en-US" sz="1600" dirty="0">
                  <a:solidFill>
                    <a:schemeClr val="bg1">
                      <a:lumMod val="50000"/>
                    </a:schemeClr>
                  </a:solidFill>
                </a:rPr>
                <a:t>Use mice to replace NA values. </a:t>
              </a:r>
              <a:endParaRPr lang="en-US" altLang="zh-CN" sz="1600" dirty="0">
                <a:solidFill>
                  <a:schemeClr val="bg1">
                    <a:lumMod val="50000"/>
                  </a:schemeClr>
                </a:solidFill>
                <a:latin typeface="Century Gothic" panose="020B0502020202020204" pitchFamily="34" charset="0"/>
                <a:ea typeface="+mj-ea"/>
              </a:endParaRPr>
            </a:p>
          </p:txBody>
        </p:sp>
      </p:gr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228481" y="1492333"/>
            <a:ext cx="9319016" cy="5078588"/>
          </a:xfrm>
          <a:prstGeom prst="rect">
            <a:avLst/>
          </a:prstGeom>
        </p:spPr>
      </p:pic>
    </p:spTree>
    <p:extLst>
      <p:ext uri="{BB962C8B-B14F-4D97-AF65-F5344CB8AC3E}">
        <p14:creationId xmlns:p14="http://schemas.microsoft.com/office/powerpoint/2010/main" val="17881330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424" y="800265"/>
            <a:ext cx="2944190" cy="296502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63526"/>
            <a:ext cx="6294474" cy="6294474"/>
          </a:xfrm>
          <a:prstGeom prst="rect">
            <a:avLst/>
          </a:prstGeom>
        </p:spPr>
      </p:pic>
      <p:sp>
        <p:nvSpPr>
          <p:cNvPr id="39" name="矩形 38"/>
          <p:cNvSpPr/>
          <p:nvPr/>
        </p:nvSpPr>
        <p:spPr>
          <a:xfrm>
            <a:off x="2328863" y="0"/>
            <a:ext cx="9863137" cy="8002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0" y="0"/>
            <a:ext cx="6549656" cy="800265"/>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221376" y="75453"/>
            <a:ext cx="6109365" cy="646331"/>
          </a:xfrm>
          <a:prstGeom prst="rect">
            <a:avLst/>
          </a:prstGeom>
          <a:noFill/>
        </p:spPr>
        <p:txBody>
          <a:bodyPr wrap="none" rtlCol="0">
            <a:spAutoFit/>
            <a:scene3d>
              <a:camera prst="orthographicFront"/>
              <a:lightRig rig="threePt" dir="t"/>
            </a:scene3d>
            <a:sp3d contourW="12700"/>
          </a:bodyPr>
          <a:lstStyle/>
          <a:p>
            <a:pPr lvl="1"/>
            <a:r>
              <a:rPr lang="en-US" sz="3600" b="1" dirty="0">
                <a:solidFill>
                  <a:schemeClr val="bg1"/>
                </a:solidFill>
              </a:rPr>
              <a:t>Pairwise Correlation Plot</a:t>
            </a:r>
            <a:endParaRPr lang="en-US" sz="3600" dirty="0">
              <a:solidFill>
                <a:schemeClr val="bg1"/>
              </a:solidFill>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5371" y="4137491"/>
            <a:ext cx="2955243" cy="2226553"/>
          </a:xfrm>
          <a:prstGeom prst="rect">
            <a:avLst/>
          </a:prstGeom>
        </p:spPr>
      </p:pic>
    </p:spTree>
    <p:extLst>
      <p:ext uri="{BB962C8B-B14F-4D97-AF65-F5344CB8AC3E}">
        <p14:creationId xmlns:p14="http://schemas.microsoft.com/office/powerpoint/2010/main" val="16035768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328863" y="0"/>
            <a:ext cx="9863137" cy="7745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0" y="-1"/>
            <a:ext cx="3596749" cy="774511"/>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159431" y="83856"/>
            <a:ext cx="10707043" cy="646331"/>
            <a:chOff x="1778589" y="64806"/>
            <a:chExt cx="10707043" cy="646331"/>
          </a:xfrm>
        </p:grpSpPr>
        <p:sp>
          <p:nvSpPr>
            <p:cNvPr id="45" name="文本框 44"/>
            <p:cNvSpPr txBox="1"/>
            <p:nvPr/>
          </p:nvSpPr>
          <p:spPr>
            <a:xfrm>
              <a:off x="1778589" y="64806"/>
              <a:ext cx="2641813" cy="646331"/>
            </a:xfrm>
            <a:prstGeom prst="rect">
              <a:avLst/>
            </a:prstGeom>
            <a:noFill/>
          </p:spPr>
          <p:txBody>
            <a:bodyPr wrap="none" rtlCol="0">
              <a:spAutoFit/>
              <a:scene3d>
                <a:camera prst="orthographicFront"/>
                <a:lightRig rig="threePt" dir="t"/>
              </a:scene3d>
              <a:sp3d contourW="12700"/>
            </a:bodyPr>
            <a:lstStyle/>
            <a:p>
              <a:pPr algn="ctr"/>
              <a:r>
                <a:rPr lang="en-CA" altLang="zh-CN" sz="3600" b="1" smtClean="0">
                  <a:solidFill>
                    <a:schemeClr val="bg1"/>
                  </a:solidFill>
                  <a:latin typeface="+mn-ea"/>
                  <a:cs typeface="经典综艺体简" panose="02010609000101010101" pitchFamily="49" charset="-122"/>
                </a:rPr>
                <a:t>Histogram</a:t>
              </a:r>
              <a:endParaRPr lang="zh-CN" altLang="en-US" sz="3600" b="1" dirty="0">
                <a:solidFill>
                  <a:schemeClr val="bg1"/>
                </a:solidFill>
                <a:latin typeface="+mn-ea"/>
                <a:cs typeface="经典综艺体简" panose="02010609000101010101" pitchFamily="49" charset="-122"/>
              </a:endParaRPr>
            </a:p>
          </p:txBody>
        </p:sp>
        <p:sp>
          <p:nvSpPr>
            <p:cNvPr id="46" name="文本框 45"/>
            <p:cNvSpPr txBox="1"/>
            <p:nvPr/>
          </p:nvSpPr>
          <p:spPr>
            <a:xfrm>
              <a:off x="5467268" y="318385"/>
              <a:ext cx="7018364" cy="37305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a:t>
              </a:r>
              <a:r>
                <a:rPr lang="en-US" altLang="zh-CN" sz="1600" dirty="0" smtClean="0">
                  <a:solidFill>
                    <a:schemeClr val="bg1">
                      <a:lumMod val="50000"/>
                    </a:schemeClr>
                  </a:solidFill>
                  <a:latin typeface="Century Gothic" panose="020B0502020202020204" pitchFamily="34" charset="0"/>
                  <a:ea typeface="+mj-ea"/>
                </a:rPr>
                <a:t>histogram of the number of time a client has been defaulted</a:t>
              </a:r>
              <a:endParaRPr lang="en-US" altLang="zh-CN" sz="1600" dirty="0">
                <a:solidFill>
                  <a:schemeClr val="bg1">
                    <a:lumMod val="50000"/>
                  </a:schemeClr>
                </a:solidFill>
                <a:latin typeface="Century Gothic" panose="020B0502020202020204" pitchFamily="34" charset="0"/>
                <a:ea typeface="+mj-ea"/>
              </a:endParaRPr>
            </a:p>
          </p:txBody>
        </p:sp>
      </p:grpSp>
      <p:pic>
        <p:nvPicPr>
          <p:cNvPr id="8" name="Picture 7" descr="/Users/wenyizhang/Desktop/countOfDefault.jpeg"/>
          <p:cNvPicPr/>
          <p:nvPr/>
        </p:nvPicPr>
        <p:blipFill>
          <a:blip r:embed="rId3">
            <a:extLst>
              <a:ext uri="{28A0092B-C50C-407E-A947-70E740481C1C}">
                <a14:useLocalDpi xmlns:a14="http://schemas.microsoft.com/office/drawing/2010/main" val="0"/>
              </a:ext>
            </a:extLst>
          </a:blip>
          <a:srcRect/>
          <a:stretch>
            <a:fillRect/>
          </a:stretch>
        </p:blipFill>
        <p:spPr bwMode="auto">
          <a:xfrm>
            <a:off x="1459071" y="1065828"/>
            <a:ext cx="10109151" cy="5462561"/>
          </a:xfrm>
          <a:prstGeom prst="rect">
            <a:avLst/>
          </a:prstGeom>
          <a:noFill/>
          <a:ln>
            <a:noFill/>
          </a:ln>
        </p:spPr>
      </p:pic>
    </p:spTree>
    <p:extLst>
      <p:ext uri="{BB962C8B-B14F-4D97-AF65-F5344CB8AC3E}">
        <p14:creationId xmlns:p14="http://schemas.microsoft.com/office/powerpoint/2010/main" val="17559162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328863" y="0"/>
            <a:ext cx="9863137" cy="893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0" y="0"/>
            <a:ext cx="5009322" cy="893420"/>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0" y="123542"/>
            <a:ext cx="11321119" cy="646331"/>
            <a:chOff x="1642908" y="-117957"/>
            <a:chExt cx="11321119" cy="646331"/>
          </a:xfrm>
        </p:grpSpPr>
        <p:sp>
          <p:nvSpPr>
            <p:cNvPr id="45" name="文本框 44"/>
            <p:cNvSpPr txBox="1"/>
            <p:nvPr/>
          </p:nvSpPr>
          <p:spPr>
            <a:xfrm>
              <a:off x="1642908" y="-117957"/>
              <a:ext cx="4875245" cy="646331"/>
            </a:xfrm>
            <a:prstGeom prst="rect">
              <a:avLst/>
            </a:prstGeom>
            <a:noFill/>
          </p:spPr>
          <p:txBody>
            <a:bodyPr wrap="none" rtlCol="0">
              <a:spAutoFit/>
              <a:scene3d>
                <a:camera prst="orthographicFront"/>
                <a:lightRig rig="threePt" dir="t"/>
              </a:scene3d>
              <a:sp3d contourW="12700"/>
            </a:bodyPr>
            <a:lstStyle/>
            <a:p>
              <a:pPr algn="ctr"/>
              <a:r>
                <a:rPr lang="en-US" altLang="zh-CN" sz="3600" b="1" smtClean="0">
                  <a:solidFill>
                    <a:schemeClr val="bg1"/>
                  </a:solidFill>
                  <a:latin typeface="+mn-ea"/>
                  <a:cs typeface="经典综艺体简" panose="02010609000101010101" pitchFamily="49" charset="-122"/>
                </a:rPr>
                <a:t>Credit Limit </a:t>
              </a:r>
              <a:r>
                <a:rPr lang="en-US" altLang="zh-CN" sz="3600" b="1" dirty="0" smtClean="0">
                  <a:solidFill>
                    <a:schemeClr val="bg1"/>
                  </a:solidFill>
                  <a:latin typeface="+mn-ea"/>
                  <a:cs typeface="经典综艺体简" panose="02010609000101010101" pitchFamily="49" charset="-122"/>
                </a:rPr>
                <a:t>variable</a:t>
              </a:r>
              <a:endParaRPr lang="zh-CN" altLang="en-US" sz="3600" b="1" dirty="0">
                <a:solidFill>
                  <a:schemeClr val="bg1"/>
                </a:solidFill>
                <a:latin typeface="+mn-ea"/>
                <a:cs typeface="经典综艺体简" panose="02010609000101010101" pitchFamily="49" charset="-122"/>
              </a:endParaRPr>
            </a:p>
          </p:txBody>
        </p:sp>
        <p:sp>
          <p:nvSpPr>
            <p:cNvPr id="46" name="文本框 45"/>
            <p:cNvSpPr txBox="1"/>
            <p:nvPr/>
          </p:nvSpPr>
          <p:spPr>
            <a:xfrm>
              <a:off x="6725897" y="18684"/>
              <a:ext cx="6238130" cy="347146"/>
            </a:xfrm>
            <a:prstGeom prst="rect">
              <a:avLst/>
            </a:prstGeom>
            <a:noFill/>
          </p:spPr>
          <p:txBody>
            <a:bodyPr wrap="square" rtlCol="0">
              <a:spAutoFit/>
              <a:scene3d>
                <a:camera prst="orthographicFront"/>
                <a:lightRig rig="threePt" dir="t"/>
              </a:scene3d>
              <a:sp3d contourW="12700"/>
            </a:bodyPr>
            <a:lstStyle/>
            <a:p>
              <a:pPr>
                <a:lnSpc>
                  <a:spcPct val="114000"/>
                </a:lnSpc>
              </a:pPr>
              <a:r>
                <a:rPr lang="en-CA" altLang="zh-CN" sz="1600" dirty="0" smtClean="0">
                  <a:solidFill>
                    <a:schemeClr val="bg1">
                      <a:lumMod val="50000"/>
                    </a:schemeClr>
                  </a:solidFill>
                  <a:latin typeface="Century Gothic" panose="020B0502020202020204" pitchFamily="34" charset="0"/>
                  <a:ea typeface="+mj-ea"/>
                </a:rPr>
                <a:t>Relation between credit limit and July Payment Status</a:t>
              </a:r>
              <a:endParaRPr lang="en-US" altLang="zh-CN" sz="1600" dirty="0">
                <a:solidFill>
                  <a:schemeClr val="bg1">
                    <a:lumMod val="50000"/>
                  </a:schemeClr>
                </a:solidFill>
                <a:latin typeface="Century Gothic" panose="020B0502020202020204" pitchFamily="34" charset="0"/>
                <a:ea typeface="+mj-ea"/>
              </a:endParaRPr>
            </a:p>
          </p:txBody>
        </p:sp>
      </p:gr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colorTemperature colorTemp="6312"/>
                    </a14:imgEffect>
                  </a14:imgLayer>
                </a14:imgProps>
              </a:ext>
              <a:ext uri="{28A0092B-C50C-407E-A947-70E740481C1C}">
                <a14:useLocalDpi xmlns:a14="http://schemas.microsoft.com/office/drawing/2010/main" val="0"/>
              </a:ext>
            </a:extLst>
          </a:blip>
          <a:stretch>
            <a:fillRect/>
          </a:stretch>
        </p:blipFill>
        <p:spPr>
          <a:xfrm>
            <a:off x="655637" y="1030058"/>
            <a:ext cx="9731375" cy="5596895"/>
          </a:xfrm>
          <a:prstGeom prst="rect">
            <a:avLst/>
          </a:prstGeom>
        </p:spPr>
      </p:pic>
    </p:spTree>
    <p:extLst>
      <p:ext uri="{BB962C8B-B14F-4D97-AF65-F5344CB8AC3E}">
        <p14:creationId xmlns:p14="http://schemas.microsoft.com/office/powerpoint/2010/main" val="13944834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62100"/>
            <a:ext cx="12192000" cy="3924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0" y="1562100"/>
            <a:ext cx="3546499" cy="3924300"/>
          </a:xfrm>
          <a:custGeom>
            <a:avLst/>
            <a:gdLst>
              <a:gd name="connsiteX0" fmla="*/ 0 w 4922244"/>
              <a:gd name="connsiteY0" fmla="*/ 0 h 5048251"/>
              <a:gd name="connsiteX1" fmla="*/ 1947941 w 4922244"/>
              <a:gd name="connsiteY1" fmla="*/ 0 h 5048251"/>
              <a:gd name="connsiteX2" fmla="*/ 4922244 w 4922244"/>
              <a:gd name="connsiteY2" fmla="*/ 2974304 h 5048251"/>
              <a:gd name="connsiteX3" fmla="*/ 2848297 w 4922244"/>
              <a:gd name="connsiteY3" fmla="*/ 5048251 h 5048251"/>
              <a:gd name="connsiteX4" fmla="*/ 0 w 4922244"/>
              <a:gd name="connsiteY4" fmla="*/ 5048251 h 5048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244" h="5048251">
                <a:moveTo>
                  <a:pt x="0" y="0"/>
                </a:moveTo>
                <a:lnTo>
                  <a:pt x="1947941" y="0"/>
                </a:lnTo>
                <a:lnTo>
                  <a:pt x="4922244" y="2974304"/>
                </a:lnTo>
                <a:lnTo>
                  <a:pt x="2848297" y="5048251"/>
                </a:lnTo>
                <a:lnTo>
                  <a:pt x="0" y="504825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790352" y="1562100"/>
            <a:ext cx="3124548" cy="3924300"/>
          </a:xfrm>
          <a:custGeom>
            <a:avLst/>
            <a:gdLst>
              <a:gd name="connsiteX0" fmla="*/ 0 w 4336612"/>
              <a:gd name="connsiteY0" fmla="*/ 0 h 5048251"/>
              <a:gd name="connsiteX1" fmla="*/ 1362309 w 4336612"/>
              <a:gd name="connsiteY1" fmla="*/ 0 h 5048251"/>
              <a:gd name="connsiteX2" fmla="*/ 4336612 w 4336612"/>
              <a:gd name="connsiteY2" fmla="*/ 2974304 h 5048251"/>
              <a:gd name="connsiteX3" fmla="*/ 2262665 w 4336612"/>
              <a:gd name="connsiteY3" fmla="*/ 5048251 h 5048251"/>
              <a:gd name="connsiteX4" fmla="*/ 900356 w 4336612"/>
              <a:gd name="connsiteY4" fmla="*/ 5048251 h 5048251"/>
              <a:gd name="connsiteX5" fmla="*/ 2974303 w 4336612"/>
              <a:gd name="connsiteY5" fmla="*/ 2974304 h 504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612" h="5048251">
                <a:moveTo>
                  <a:pt x="0" y="0"/>
                </a:moveTo>
                <a:lnTo>
                  <a:pt x="1362309" y="0"/>
                </a:lnTo>
                <a:lnTo>
                  <a:pt x="4336612" y="2974304"/>
                </a:lnTo>
                <a:lnTo>
                  <a:pt x="2262665" y="5048251"/>
                </a:lnTo>
                <a:lnTo>
                  <a:pt x="900356" y="5048251"/>
                </a:lnTo>
                <a:lnTo>
                  <a:pt x="2974303" y="2974304"/>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21244" y="2847022"/>
            <a:ext cx="1757212" cy="1862048"/>
          </a:xfrm>
          <a:prstGeom prst="rect">
            <a:avLst/>
          </a:prstGeom>
          <a:noFill/>
        </p:spPr>
        <p:txBody>
          <a:bodyPr wrap="none" rtlCol="0">
            <a:spAutoFit/>
          </a:bodyPr>
          <a:lstStyle/>
          <a:p>
            <a:pPr algn="ctr"/>
            <a:r>
              <a:rPr lang="en-US" altLang="zh-CN" sz="11500" dirty="0" smtClean="0">
                <a:solidFill>
                  <a:schemeClr val="bg1"/>
                </a:solidFill>
                <a:latin typeface="Impact" panose="020B0806030902050204" pitchFamily="34" charset="0"/>
              </a:rPr>
              <a:t>03</a:t>
            </a:r>
            <a:endParaRPr lang="zh-CN" altLang="en-US" sz="11500" dirty="0">
              <a:solidFill>
                <a:schemeClr val="bg1"/>
              </a:solidFill>
              <a:latin typeface="Impact" panose="020B0806030902050204" pitchFamily="34" charset="0"/>
            </a:endParaRPr>
          </a:p>
        </p:txBody>
      </p:sp>
      <p:sp>
        <p:nvSpPr>
          <p:cNvPr id="4" name="文本框 3"/>
          <p:cNvSpPr txBox="1"/>
          <p:nvPr/>
        </p:nvSpPr>
        <p:spPr>
          <a:xfrm>
            <a:off x="5048347" y="3378659"/>
            <a:ext cx="5753098" cy="1015663"/>
          </a:xfrm>
          <a:prstGeom prst="rect">
            <a:avLst/>
          </a:prstGeom>
          <a:noFill/>
        </p:spPr>
        <p:txBody>
          <a:bodyPr wrap="square" rtlCol="0">
            <a:spAutoFit/>
            <a:scene3d>
              <a:camera prst="orthographicFront"/>
              <a:lightRig rig="threePt" dir="t"/>
            </a:scene3d>
            <a:sp3d contourW="12700"/>
          </a:bodyPr>
          <a:lstStyle/>
          <a:p>
            <a:r>
              <a:rPr lang="en-CA" altLang="zh-CN" sz="6000" b="1" smtClean="0">
                <a:solidFill>
                  <a:srgbClr val="282828"/>
                </a:solidFill>
              </a:rPr>
              <a:t>Prediction</a:t>
            </a:r>
            <a:endParaRPr lang="zh-CN" altLang="en-US" sz="6000" b="1" dirty="0">
              <a:solidFill>
                <a:srgbClr val="282828"/>
              </a:solidFill>
            </a:endParaRPr>
          </a:p>
        </p:txBody>
      </p:sp>
      <p:sp>
        <p:nvSpPr>
          <p:cNvPr id="5" name="文本框 4"/>
          <p:cNvSpPr txBox="1"/>
          <p:nvPr/>
        </p:nvSpPr>
        <p:spPr>
          <a:xfrm>
            <a:off x="5105402" y="4394322"/>
            <a:ext cx="6159498" cy="276999"/>
          </a:xfrm>
          <a:prstGeom prst="rect">
            <a:avLst/>
          </a:prstGeom>
          <a:noFill/>
        </p:spPr>
        <p:txBody>
          <a:bodyPr wrap="square" rtlCol="0">
            <a:spAutoFit/>
            <a:scene3d>
              <a:camera prst="orthographicFront"/>
              <a:lightRig rig="threePt" dir="t"/>
            </a:scene3d>
            <a:sp3d contourW="12700"/>
          </a:bodyPr>
          <a:lstStyle/>
          <a:p>
            <a:r>
              <a:rPr lang="en-US" sz="1200" dirty="0">
                <a:solidFill>
                  <a:schemeClr val="accent4">
                    <a:lumMod val="75000"/>
                  </a:schemeClr>
                </a:solidFill>
                <a:latin typeface="Century Gothic" charset="0"/>
                <a:ea typeface="Century Gothic" charset="0"/>
                <a:cs typeface="Century Gothic" charset="0"/>
              </a:rPr>
              <a:t>P</a:t>
            </a:r>
            <a:r>
              <a:rPr lang="en-US" sz="1200" dirty="0" smtClean="0">
                <a:solidFill>
                  <a:schemeClr val="accent4">
                    <a:lumMod val="75000"/>
                  </a:schemeClr>
                </a:solidFill>
                <a:latin typeface="Century Gothic" charset="0"/>
                <a:ea typeface="Century Gothic" charset="0"/>
                <a:cs typeface="Century Gothic" charset="0"/>
              </a:rPr>
              <a:t>redict </a:t>
            </a:r>
            <a:r>
              <a:rPr lang="en-US" sz="1200" dirty="0">
                <a:solidFill>
                  <a:schemeClr val="accent4">
                    <a:lumMod val="75000"/>
                  </a:schemeClr>
                </a:solidFill>
                <a:latin typeface="Century Gothic" charset="0"/>
                <a:ea typeface="Century Gothic" charset="0"/>
                <a:cs typeface="Century Gothic" charset="0"/>
              </a:rPr>
              <a:t>the probability of being defaulted </a:t>
            </a:r>
            <a:endParaRPr lang="en-US" sz="1200" dirty="0">
              <a:solidFill>
                <a:schemeClr val="accent4">
                  <a:lumMod val="75000"/>
                </a:schemeClr>
              </a:solidFill>
              <a:effectLst/>
              <a:latin typeface="Century Gothic" charset="0"/>
              <a:ea typeface="Century Gothic" charset="0"/>
              <a:cs typeface="Century Gothic" charset="0"/>
            </a:endParaRPr>
          </a:p>
        </p:txBody>
      </p:sp>
    </p:spTree>
    <p:extLst>
      <p:ext uri="{BB962C8B-B14F-4D97-AF65-F5344CB8AC3E}">
        <p14:creationId xmlns:p14="http://schemas.microsoft.com/office/powerpoint/2010/main" val="30958970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p:tgtEl>
                                          <p:spTgt spid="4"/>
                                        </p:tgtEl>
                                        <p:attrNameLst>
                                          <p:attrName>ppt_x</p:attrName>
                                        </p:attrNameLst>
                                      </p:cBhvr>
                                      <p:tavLst>
                                        <p:tav tm="0">
                                          <p:val>
                                            <p:strVal val="#ppt_x+#ppt_w*1.125000"/>
                                          </p:val>
                                        </p:tav>
                                        <p:tav tm="100000">
                                          <p:val>
                                            <p:strVal val="#ppt_x"/>
                                          </p:val>
                                        </p:tav>
                                      </p:tavLst>
                                    </p:anim>
                                    <p:animEffect transition="in" filter="wipe(left)">
                                      <p:cBhvr>
                                        <p:cTn id="27" dur="500"/>
                                        <p:tgtEl>
                                          <p:spTgt spid="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animBg="1"/>
      <p:bldP spid="3" grpId="0"/>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34963" y="5484813"/>
            <a:ext cx="11522075" cy="152400"/>
            <a:chOff x="334963" y="2628900"/>
            <a:chExt cx="11773290" cy="2724150"/>
          </a:xfrm>
          <a:solidFill>
            <a:schemeClr val="accent4"/>
          </a:solidFill>
        </p:grpSpPr>
        <p:sp>
          <p:nvSpPr>
            <p:cNvPr id="11" name="矩形 10"/>
            <p:cNvSpPr/>
            <p:nvPr/>
          </p:nvSpPr>
          <p:spPr>
            <a:xfrm>
              <a:off x="334963" y="2628900"/>
              <a:ext cx="2857500" cy="2724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306893" y="2628900"/>
              <a:ext cx="2857500" cy="2724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278823" y="2628900"/>
              <a:ext cx="2857500" cy="2724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250753" y="2628900"/>
              <a:ext cx="2857500" cy="2724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334963" y="2189163"/>
            <a:ext cx="11522075" cy="3200400"/>
            <a:chOff x="334963" y="2628900"/>
            <a:chExt cx="11773290" cy="2724150"/>
          </a:xfrm>
          <a:solidFill>
            <a:schemeClr val="accent4"/>
          </a:solidFill>
        </p:grpSpPr>
        <p:sp>
          <p:nvSpPr>
            <p:cNvPr id="5" name="矩形 4"/>
            <p:cNvSpPr/>
            <p:nvPr/>
          </p:nvSpPr>
          <p:spPr>
            <a:xfrm>
              <a:off x="334963" y="2628900"/>
              <a:ext cx="2857500" cy="2724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306893" y="2628900"/>
              <a:ext cx="2857500" cy="2724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278823" y="2628900"/>
              <a:ext cx="2857500" cy="2724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250753" y="2628900"/>
              <a:ext cx="2857500" cy="2724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516299" y="2500492"/>
            <a:ext cx="2433855" cy="1115415"/>
            <a:chOff x="474662" y="2872824"/>
            <a:chExt cx="2433855" cy="3097733"/>
          </a:xfrm>
        </p:grpSpPr>
        <p:sp>
          <p:nvSpPr>
            <p:cNvPr id="23" name="矩形 22"/>
            <p:cNvSpPr/>
            <p:nvPr/>
          </p:nvSpPr>
          <p:spPr>
            <a:xfrm>
              <a:off x="474662" y="3548509"/>
              <a:ext cx="2433855" cy="327077"/>
            </a:xfrm>
            <a:prstGeom prst="rect">
              <a:avLst/>
            </a:prstGeom>
          </p:spPr>
          <p:txBody>
            <a:bodyPr wrap="square">
              <a:spAutoFit/>
            </a:bodyPr>
            <a:lstStyle/>
            <a:p>
              <a:pPr algn="just">
                <a:lnSpc>
                  <a:spcPct val="120000"/>
                </a:lnSpc>
              </a:pPr>
              <a:endParaRPr lang="zh-CN" altLang="en-US" sz="1400" dirty="0">
                <a:solidFill>
                  <a:schemeClr val="bg1"/>
                </a:solidFill>
              </a:endParaRPr>
            </a:p>
          </p:txBody>
        </p:sp>
        <p:sp>
          <p:nvSpPr>
            <p:cNvPr id="24" name="矩形 23"/>
            <p:cNvSpPr/>
            <p:nvPr/>
          </p:nvSpPr>
          <p:spPr>
            <a:xfrm>
              <a:off x="474662" y="2872824"/>
              <a:ext cx="2433855" cy="1381147"/>
            </a:xfrm>
            <a:prstGeom prst="rect">
              <a:avLst/>
            </a:prstGeom>
          </p:spPr>
          <p:txBody>
            <a:bodyPr wrap="square">
              <a:spAutoFit/>
            </a:bodyPr>
            <a:lstStyle/>
            <a:p>
              <a:pPr algn="just">
                <a:lnSpc>
                  <a:spcPct val="120000"/>
                </a:lnSpc>
              </a:pPr>
              <a:r>
                <a:rPr lang="en-US" altLang="zh-CN" sz="2400" b="1" dirty="0">
                  <a:solidFill>
                    <a:schemeClr val="bg1"/>
                  </a:solidFill>
                  <a:latin typeface="+mn-ea"/>
                  <a:cs typeface="经典综艺体简" panose="02010609000101010101" pitchFamily="49" charset="-122"/>
                </a:rPr>
                <a:t>Logistic Regression</a:t>
              </a:r>
              <a:endParaRPr lang="zh-CN" altLang="en-US" sz="2400" b="1" dirty="0">
                <a:solidFill>
                  <a:schemeClr val="bg1"/>
                </a:solidFill>
                <a:latin typeface="+mn-ea"/>
                <a:cs typeface="经典综艺体简" panose="02010609000101010101" pitchFamily="49" charset="-122"/>
              </a:endParaRPr>
            </a:p>
            <a:p>
              <a:pPr algn="just">
                <a:lnSpc>
                  <a:spcPct val="120000"/>
                </a:lnSpc>
              </a:pPr>
              <a:endParaRPr lang="zh-CN" altLang="en-US" sz="2400" b="1" dirty="0">
                <a:solidFill>
                  <a:schemeClr val="bg1"/>
                </a:solidFill>
              </a:endParaRPr>
            </a:p>
          </p:txBody>
        </p:sp>
        <p:cxnSp>
          <p:nvCxnSpPr>
            <p:cNvPr id="25" name="直接连接符 24"/>
            <p:cNvCxnSpPr>
              <a:cxnSpLocks/>
            </p:cNvCxnSpPr>
            <p:nvPr/>
          </p:nvCxnSpPr>
          <p:spPr>
            <a:xfrm>
              <a:off x="614147" y="5970557"/>
              <a:ext cx="57941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3424815" y="2500491"/>
            <a:ext cx="2433855" cy="1381147"/>
            <a:chOff x="474662" y="2872824"/>
            <a:chExt cx="2433855" cy="1381147"/>
          </a:xfrm>
        </p:grpSpPr>
        <p:sp>
          <p:nvSpPr>
            <p:cNvPr id="29" name="矩形 28"/>
            <p:cNvSpPr/>
            <p:nvPr/>
          </p:nvSpPr>
          <p:spPr>
            <a:xfrm>
              <a:off x="474662" y="2872824"/>
              <a:ext cx="2433855" cy="1381147"/>
            </a:xfrm>
            <a:prstGeom prst="rect">
              <a:avLst/>
            </a:prstGeom>
          </p:spPr>
          <p:txBody>
            <a:bodyPr wrap="square">
              <a:spAutoFit/>
            </a:bodyPr>
            <a:lstStyle/>
            <a:p>
              <a:pPr algn="just">
                <a:lnSpc>
                  <a:spcPct val="120000"/>
                </a:lnSpc>
              </a:pPr>
              <a:r>
                <a:rPr lang="en-US" sz="2400" b="1" dirty="0">
                  <a:solidFill>
                    <a:schemeClr val="bg1"/>
                  </a:solidFill>
                </a:rPr>
                <a:t>Random Forest Model</a:t>
              </a:r>
              <a:endParaRPr lang="en-US" sz="2400" dirty="0">
                <a:solidFill>
                  <a:schemeClr val="bg1"/>
                </a:solidFill>
              </a:endParaRPr>
            </a:p>
            <a:p>
              <a:pPr algn="just">
                <a:lnSpc>
                  <a:spcPct val="120000"/>
                </a:lnSpc>
              </a:pPr>
              <a:endParaRPr lang="zh-CN" altLang="en-US" sz="2400" b="1" dirty="0">
                <a:solidFill>
                  <a:schemeClr val="bg1"/>
                </a:solidFill>
              </a:endParaRPr>
            </a:p>
          </p:txBody>
        </p:sp>
        <p:cxnSp>
          <p:nvCxnSpPr>
            <p:cNvPr id="30" name="直接连接符 29"/>
            <p:cNvCxnSpPr>
              <a:cxnSpLocks/>
            </p:cNvCxnSpPr>
            <p:nvPr/>
          </p:nvCxnSpPr>
          <p:spPr>
            <a:xfrm>
              <a:off x="601719" y="3988240"/>
              <a:ext cx="57941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6333331" y="2500491"/>
            <a:ext cx="2433855" cy="1381147"/>
            <a:chOff x="474662" y="2872824"/>
            <a:chExt cx="2433855" cy="1381147"/>
          </a:xfrm>
        </p:grpSpPr>
        <p:sp>
          <p:nvSpPr>
            <p:cNvPr id="33" name="矩形 32"/>
            <p:cNvSpPr/>
            <p:nvPr/>
          </p:nvSpPr>
          <p:spPr>
            <a:xfrm>
              <a:off x="474662" y="2872824"/>
              <a:ext cx="2433855" cy="1381147"/>
            </a:xfrm>
            <a:prstGeom prst="rect">
              <a:avLst/>
            </a:prstGeom>
          </p:spPr>
          <p:txBody>
            <a:bodyPr wrap="square">
              <a:spAutoFit/>
            </a:bodyPr>
            <a:lstStyle/>
            <a:p>
              <a:pPr algn="just">
                <a:lnSpc>
                  <a:spcPct val="120000"/>
                </a:lnSpc>
              </a:pPr>
              <a:r>
                <a:rPr lang="en-US" sz="2400" b="1" dirty="0">
                  <a:solidFill>
                    <a:schemeClr val="bg1"/>
                  </a:solidFill>
                </a:rPr>
                <a:t>Neural Network Model</a:t>
              </a:r>
              <a:endParaRPr lang="en-US" sz="2400" dirty="0">
                <a:solidFill>
                  <a:schemeClr val="bg1"/>
                </a:solidFill>
              </a:endParaRPr>
            </a:p>
            <a:p>
              <a:pPr algn="just">
                <a:lnSpc>
                  <a:spcPct val="120000"/>
                </a:lnSpc>
              </a:pPr>
              <a:endParaRPr lang="zh-CN" altLang="en-US" sz="2400" b="1" dirty="0">
                <a:solidFill>
                  <a:schemeClr val="bg1"/>
                </a:solidFill>
              </a:endParaRPr>
            </a:p>
          </p:txBody>
        </p:sp>
        <p:cxnSp>
          <p:nvCxnSpPr>
            <p:cNvPr id="34" name="直接连接符 33"/>
            <p:cNvCxnSpPr>
              <a:cxnSpLocks/>
            </p:cNvCxnSpPr>
            <p:nvPr/>
          </p:nvCxnSpPr>
          <p:spPr>
            <a:xfrm>
              <a:off x="677919" y="3974216"/>
              <a:ext cx="57941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9241846" y="2500491"/>
            <a:ext cx="2433855" cy="2267544"/>
            <a:chOff x="474662" y="2872824"/>
            <a:chExt cx="2433855" cy="2267544"/>
          </a:xfrm>
        </p:grpSpPr>
        <p:sp>
          <p:nvSpPr>
            <p:cNvPr id="37" name="矩形 36"/>
            <p:cNvSpPr/>
            <p:nvPr/>
          </p:nvSpPr>
          <p:spPr>
            <a:xfrm>
              <a:off x="474662" y="2872824"/>
              <a:ext cx="2433855" cy="2267544"/>
            </a:xfrm>
            <a:prstGeom prst="rect">
              <a:avLst/>
            </a:prstGeom>
          </p:spPr>
          <p:txBody>
            <a:bodyPr wrap="square">
              <a:spAutoFit/>
            </a:bodyPr>
            <a:lstStyle/>
            <a:p>
              <a:pPr algn="just">
                <a:lnSpc>
                  <a:spcPct val="120000"/>
                </a:lnSpc>
              </a:pPr>
              <a:r>
                <a:rPr lang="en-US" sz="2400" b="1" dirty="0">
                  <a:solidFill>
                    <a:schemeClr val="bg1"/>
                  </a:solidFill>
                </a:rPr>
                <a:t>PCA-Based Anomaly Detection Model</a:t>
              </a:r>
              <a:endParaRPr lang="en-US" sz="2400" dirty="0">
                <a:solidFill>
                  <a:schemeClr val="bg1"/>
                </a:solidFill>
              </a:endParaRPr>
            </a:p>
            <a:p>
              <a:pPr algn="just">
                <a:lnSpc>
                  <a:spcPct val="120000"/>
                </a:lnSpc>
              </a:pPr>
              <a:endParaRPr lang="zh-CN" altLang="en-US" sz="2400" b="1" dirty="0">
                <a:solidFill>
                  <a:schemeClr val="bg1"/>
                </a:solidFill>
              </a:endParaRPr>
            </a:p>
          </p:txBody>
        </p:sp>
        <p:cxnSp>
          <p:nvCxnSpPr>
            <p:cNvPr id="38" name="直接连接符 37"/>
            <p:cNvCxnSpPr>
              <a:cxnSpLocks/>
            </p:cNvCxnSpPr>
            <p:nvPr/>
          </p:nvCxnSpPr>
          <p:spPr>
            <a:xfrm>
              <a:off x="474662" y="4854109"/>
              <a:ext cx="57941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0" y="0"/>
            <a:ext cx="5188688"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120694" y="299314"/>
            <a:ext cx="11423752" cy="736334"/>
            <a:chOff x="1739852" y="280264"/>
            <a:chExt cx="11423752" cy="736334"/>
          </a:xfrm>
        </p:grpSpPr>
        <p:sp>
          <p:nvSpPr>
            <p:cNvPr id="42" name="文本框 41"/>
            <p:cNvSpPr txBox="1"/>
            <p:nvPr/>
          </p:nvSpPr>
          <p:spPr>
            <a:xfrm>
              <a:off x="1739852" y="280264"/>
              <a:ext cx="4416337" cy="646331"/>
            </a:xfrm>
            <a:prstGeom prst="rect">
              <a:avLst/>
            </a:prstGeom>
            <a:noFill/>
          </p:spPr>
          <p:txBody>
            <a:bodyPr wrap="none" rtlCol="0">
              <a:spAutoFit/>
              <a:scene3d>
                <a:camera prst="orthographicFront"/>
                <a:lightRig rig="threePt" dir="t"/>
              </a:scene3d>
              <a:sp3d contourW="12700"/>
            </a:bodyPr>
            <a:lstStyle/>
            <a:p>
              <a:pPr algn="ctr"/>
              <a:r>
                <a:rPr lang="en-CA" altLang="zh-CN" sz="3600" b="1" smtClean="0">
                  <a:solidFill>
                    <a:schemeClr val="bg1"/>
                  </a:solidFill>
                  <a:latin typeface="+mn-ea"/>
                  <a:cs typeface="经典综艺体简" panose="02010609000101010101" pitchFamily="49" charset="-122"/>
                </a:rPr>
                <a:t>Prediction Models</a:t>
              </a:r>
              <a:endParaRPr lang="zh-CN" altLang="en-US" sz="3600" b="1" dirty="0">
                <a:solidFill>
                  <a:schemeClr val="bg1"/>
                </a:solidFill>
                <a:latin typeface="+mn-ea"/>
                <a:cs typeface="经典综艺体简" panose="02010609000101010101" pitchFamily="49" charset="-122"/>
              </a:endParaRPr>
            </a:p>
          </p:txBody>
        </p:sp>
        <p:sp>
          <p:nvSpPr>
            <p:cNvPr id="43" name="文本框 42"/>
            <p:cNvSpPr txBox="1"/>
            <p:nvPr/>
          </p:nvSpPr>
          <p:spPr>
            <a:xfrm>
              <a:off x="6925474" y="643547"/>
              <a:ext cx="6238130" cy="37305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smtClean="0">
                  <a:solidFill>
                    <a:schemeClr val="bg1">
                      <a:lumMod val="50000"/>
                    </a:schemeClr>
                  </a:solidFill>
                  <a:latin typeface="Century Gothic" panose="020B0502020202020204" pitchFamily="34" charset="0"/>
                  <a:ea typeface="+mj-ea"/>
                </a:rPr>
                <a:t>Models used to predict the result</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17392931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500"/>
                                        <p:tgtEl>
                                          <p:spTgt spid="26"/>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up)">
                                      <p:cBhvr>
                                        <p:cTn id="21" dur="500"/>
                                        <p:tgtEl>
                                          <p:spTgt spid="27"/>
                                        </p:tgtEl>
                                      </p:cBhvr>
                                    </p:animEffect>
                                  </p:childTnLst>
                                </p:cTn>
                              </p:par>
                            </p:childTnLst>
                          </p:cTn>
                        </p:par>
                        <p:par>
                          <p:cTn id="22" fill="hold">
                            <p:stCondLst>
                              <p:cond delay="2500"/>
                            </p:stCondLst>
                            <p:childTnLst>
                              <p:par>
                                <p:cTn id="23" presetID="22" presetClass="entr" presetSubtype="1"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childTnLst>
                          </p:cTn>
                        </p:par>
                        <p:par>
                          <p:cTn id="26" fill="hold">
                            <p:stCondLst>
                              <p:cond delay="3000"/>
                            </p:stCondLst>
                            <p:childTnLst>
                              <p:par>
                                <p:cTn id="27" presetID="22" presetClass="entr" presetSubtype="1" fill="hold"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up)">
                                      <p:cBhvr>
                                        <p:cTn id="2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Screen%20Shot%202018-03-16%20at%2012.08.54%20AM.png"/>
          <p:cNvPicPr/>
          <p:nvPr/>
        </p:nvPicPr>
        <p:blipFill>
          <a:blip r:embed="rId3">
            <a:extLst>
              <a:ext uri="{28A0092B-C50C-407E-A947-70E740481C1C}">
                <a14:useLocalDpi xmlns:a14="http://schemas.microsoft.com/office/drawing/2010/main" val="0"/>
              </a:ext>
            </a:extLst>
          </a:blip>
          <a:srcRect/>
          <a:stretch>
            <a:fillRect/>
          </a:stretch>
        </p:blipFill>
        <p:spPr bwMode="auto">
          <a:xfrm>
            <a:off x="1312558" y="1248635"/>
            <a:ext cx="6747266" cy="5293418"/>
          </a:xfrm>
          <a:prstGeom prst="rect">
            <a:avLst/>
          </a:prstGeom>
          <a:noFill/>
          <a:ln>
            <a:noFill/>
          </a:ln>
        </p:spPr>
      </p:pic>
      <p:sp>
        <p:nvSpPr>
          <p:cNvPr id="39" name="矩形 38"/>
          <p:cNvSpPr/>
          <p:nvPr/>
        </p:nvSpPr>
        <p:spPr>
          <a:xfrm>
            <a:off x="2328863" y="-1"/>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0" y="-25887"/>
            <a:ext cx="5486400"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29019" y="247711"/>
            <a:ext cx="4657172" cy="646331"/>
          </a:xfrm>
          <a:prstGeom prst="rect">
            <a:avLst/>
          </a:prstGeom>
          <a:noFill/>
        </p:spPr>
        <p:txBody>
          <a:bodyPr wrap="none" rtlCol="0">
            <a:spAutoFit/>
            <a:scene3d>
              <a:camera prst="orthographicFront"/>
              <a:lightRig rig="threePt" dir="t"/>
            </a:scene3d>
            <a:sp3d contourW="12700"/>
          </a:bodyPr>
          <a:lstStyle/>
          <a:p>
            <a:pPr algn="ctr"/>
            <a:r>
              <a:rPr lang="en-US" altLang="zh-CN" sz="3600" b="1" dirty="0" smtClean="0">
                <a:solidFill>
                  <a:schemeClr val="bg1"/>
                </a:solidFill>
                <a:latin typeface="+mn-ea"/>
                <a:cs typeface="经典综艺体简" panose="02010609000101010101" pitchFamily="49" charset="-122"/>
              </a:rPr>
              <a:t>Logistic Regression</a:t>
            </a:r>
            <a:endParaRPr lang="zh-CN" altLang="en-US" sz="3600" b="1" dirty="0">
              <a:solidFill>
                <a:schemeClr val="bg1"/>
              </a:solidFill>
              <a:latin typeface="+mn-ea"/>
              <a:cs typeface="经典综艺体简" panose="02010609000101010101" pitchFamily="49" charset="-122"/>
            </a:endParaRPr>
          </a:p>
        </p:txBody>
      </p:sp>
      <p:sp>
        <p:nvSpPr>
          <p:cNvPr id="8" name="Rectangle 7"/>
          <p:cNvSpPr/>
          <p:nvPr/>
        </p:nvSpPr>
        <p:spPr>
          <a:xfrm>
            <a:off x="7016620" y="2272374"/>
            <a:ext cx="1743332" cy="978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996466" y="2438492"/>
            <a:ext cx="2320635" cy="646331"/>
          </a:xfrm>
          <a:prstGeom prst="rect">
            <a:avLst/>
          </a:prstGeom>
          <a:noFill/>
        </p:spPr>
        <p:txBody>
          <a:bodyPr wrap="square" rtlCol="0">
            <a:spAutoFit/>
          </a:bodyPr>
          <a:lstStyle/>
          <a:p>
            <a:r>
              <a:rPr lang="en-US" dirty="0" smtClean="0"/>
              <a:t>Logistic regression</a:t>
            </a:r>
          </a:p>
          <a:p>
            <a:endParaRPr lang="en-US" dirty="0"/>
          </a:p>
        </p:txBody>
      </p:sp>
    </p:spTree>
    <p:extLst>
      <p:ext uri="{BB962C8B-B14F-4D97-AF65-F5344CB8AC3E}">
        <p14:creationId xmlns:p14="http://schemas.microsoft.com/office/powerpoint/2010/main" val="4058853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328863" y="-1"/>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334532" y="247712"/>
            <a:ext cx="9678584" cy="646331"/>
            <a:chOff x="1977440" y="6213"/>
            <a:chExt cx="9678584" cy="646331"/>
          </a:xfrm>
        </p:grpSpPr>
        <p:sp>
          <p:nvSpPr>
            <p:cNvPr id="45" name="文本框 44"/>
            <p:cNvSpPr txBox="1"/>
            <p:nvPr/>
          </p:nvSpPr>
          <p:spPr>
            <a:xfrm>
              <a:off x="1977440" y="6213"/>
              <a:ext cx="2414572" cy="646331"/>
            </a:xfrm>
            <a:prstGeom prst="rect">
              <a:avLst/>
            </a:prstGeom>
            <a:noFill/>
          </p:spPr>
          <p:txBody>
            <a:bodyPr wrap="none" rtlCol="0">
              <a:spAutoFit/>
              <a:scene3d>
                <a:camera prst="orthographicFront"/>
                <a:lightRig rig="threePt" dir="t"/>
              </a:scene3d>
              <a:sp3d contourW="12700"/>
            </a:bodyPr>
            <a:lstStyle/>
            <a:p>
              <a:pPr algn="ctr"/>
              <a:r>
                <a:rPr lang="en-CA" altLang="zh-CN" sz="3600" b="1" dirty="0" smtClean="0">
                  <a:solidFill>
                    <a:schemeClr val="bg1"/>
                  </a:solidFill>
                  <a:latin typeface="+mn-ea"/>
                  <a:cs typeface="经典综艺体简" panose="02010609000101010101" pitchFamily="49" charset="-122"/>
                </a:rPr>
                <a:t>Summary</a:t>
              </a:r>
              <a:endParaRPr lang="zh-CN" altLang="en-US" sz="3600" b="1" dirty="0">
                <a:solidFill>
                  <a:schemeClr val="bg1"/>
                </a:solidFill>
                <a:latin typeface="+mn-ea"/>
                <a:cs typeface="经典综艺体简" panose="02010609000101010101" pitchFamily="49" charset="-122"/>
              </a:endParaRPr>
            </a:p>
          </p:txBody>
        </p:sp>
        <p:sp>
          <p:nvSpPr>
            <p:cNvPr id="46" name="文本框 45"/>
            <p:cNvSpPr txBox="1"/>
            <p:nvPr/>
          </p:nvSpPr>
          <p:spPr>
            <a:xfrm>
              <a:off x="5417894" y="303492"/>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8412"/>
            <a:ext cx="12192000" cy="5002760"/>
          </a:xfrm>
          <a:prstGeom prst="rect">
            <a:avLst/>
          </a:prstGeom>
        </p:spPr>
      </p:pic>
    </p:spTree>
    <p:extLst>
      <p:ext uri="{BB962C8B-B14F-4D97-AF65-F5344CB8AC3E}">
        <p14:creationId xmlns:p14="http://schemas.microsoft.com/office/powerpoint/2010/main" val="16120708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2035176" y="2400300"/>
            <a:ext cx="4038600" cy="4038600"/>
          </a:xfrm>
          <a:prstGeom prst="diamond">
            <a:avLst/>
          </a:pr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2419350" y="-2019300"/>
            <a:ext cx="4038600" cy="4038600"/>
          </a:xfrm>
          <a:prstGeom prst="diamond">
            <a:avLst/>
          </a:prstGeom>
          <a:solidFill>
            <a:schemeClr val="bg2">
              <a:lumMod val="75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2019300" y="-2019300"/>
            <a:ext cx="4038600" cy="40386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6442074" y="1572419"/>
            <a:ext cx="5478377" cy="827881"/>
            <a:chOff x="6591300" y="1650829"/>
            <a:chExt cx="5478377" cy="827881"/>
          </a:xfrm>
        </p:grpSpPr>
        <p:sp>
          <p:nvSpPr>
            <p:cNvPr id="9" name="菱形 8"/>
            <p:cNvSpPr/>
            <p:nvPr/>
          </p:nvSpPr>
          <p:spPr>
            <a:xfrm>
              <a:off x="6591300" y="1650829"/>
              <a:ext cx="827881" cy="827881"/>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grpSp>
          <p:nvGrpSpPr>
            <p:cNvPr id="14" name="组合 13"/>
            <p:cNvGrpSpPr/>
            <p:nvPr/>
          </p:nvGrpSpPr>
          <p:grpSpPr>
            <a:xfrm>
              <a:off x="7590631" y="1703154"/>
              <a:ext cx="4479046" cy="703866"/>
              <a:chOff x="7419181" y="1757690"/>
              <a:chExt cx="4479046" cy="703866"/>
            </a:xfrm>
          </p:grpSpPr>
          <p:sp>
            <p:nvSpPr>
              <p:cNvPr id="12" name="文本框 11"/>
              <p:cNvSpPr txBox="1"/>
              <p:nvPr/>
            </p:nvSpPr>
            <p:spPr>
              <a:xfrm>
                <a:off x="7419181" y="1757690"/>
                <a:ext cx="4479046" cy="523220"/>
              </a:xfrm>
              <a:prstGeom prst="rect">
                <a:avLst/>
              </a:prstGeom>
              <a:noFill/>
            </p:spPr>
            <p:txBody>
              <a:bodyPr wrap="square" rtlCol="0">
                <a:spAutoFit/>
                <a:scene3d>
                  <a:camera prst="orthographicFront"/>
                  <a:lightRig rig="threePt" dir="t"/>
                </a:scene3d>
                <a:sp3d contourW="12700"/>
              </a:bodyPr>
              <a:lstStyle/>
              <a:p>
                <a:r>
                  <a:rPr lang="en-CA" altLang="zh-CN" sz="2800" b="1" dirty="0" smtClean="0">
                    <a:solidFill>
                      <a:srgbClr val="282828"/>
                    </a:solidFill>
                  </a:rPr>
                  <a:t>Background Information</a:t>
                </a:r>
                <a:endParaRPr lang="zh-CN" altLang="en-US" sz="2800" b="1" dirty="0">
                  <a:solidFill>
                    <a:srgbClr val="282828"/>
                  </a:solidFill>
                </a:endParaRPr>
              </a:p>
            </p:txBody>
          </p:sp>
          <p:sp>
            <p:nvSpPr>
              <p:cNvPr id="13" name="文本框 12"/>
              <p:cNvSpPr txBox="1"/>
              <p:nvPr/>
            </p:nvSpPr>
            <p:spPr>
              <a:xfrm>
                <a:off x="7419181" y="2178080"/>
                <a:ext cx="3458369" cy="28347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solidFill>
                      <a:schemeClr val="accent4"/>
                    </a:solidFill>
                    <a:latin typeface="Century Gothic" panose="020B0502020202020204" pitchFamily="34" charset="0"/>
                  </a:rPr>
                  <a:t>Characteristics of credit card holders</a:t>
                </a:r>
              </a:p>
            </p:txBody>
          </p:sp>
        </p:grpSp>
      </p:grpSp>
      <p:grpSp>
        <p:nvGrpSpPr>
          <p:cNvPr id="16" name="组合 15"/>
          <p:cNvGrpSpPr/>
          <p:nvPr/>
        </p:nvGrpSpPr>
        <p:grpSpPr>
          <a:xfrm>
            <a:off x="6442074" y="2721904"/>
            <a:ext cx="4489847" cy="827881"/>
            <a:chOff x="6591300" y="1650829"/>
            <a:chExt cx="4489847" cy="827881"/>
          </a:xfrm>
        </p:grpSpPr>
        <p:sp>
          <p:nvSpPr>
            <p:cNvPr id="17" name="菱形 16"/>
            <p:cNvSpPr/>
            <p:nvPr/>
          </p:nvSpPr>
          <p:spPr>
            <a:xfrm>
              <a:off x="6591300" y="1650829"/>
              <a:ext cx="827881" cy="827881"/>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2</a:t>
              </a:r>
              <a:endParaRPr lang="zh-CN" altLang="en-US" sz="2400" dirty="0"/>
            </a:p>
          </p:txBody>
        </p:sp>
        <p:grpSp>
          <p:nvGrpSpPr>
            <p:cNvPr id="18" name="组合 17"/>
            <p:cNvGrpSpPr/>
            <p:nvPr/>
          </p:nvGrpSpPr>
          <p:grpSpPr>
            <a:xfrm>
              <a:off x="7590631" y="1703154"/>
              <a:ext cx="3490516" cy="719803"/>
              <a:chOff x="7419181" y="1757690"/>
              <a:chExt cx="3490516" cy="719803"/>
            </a:xfrm>
          </p:grpSpPr>
          <p:sp>
            <p:nvSpPr>
              <p:cNvPr id="19" name="文本框 18"/>
              <p:cNvSpPr txBox="1"/>
              <p:nvPr/>
            </p:nvSpPr>
            <p:spPr>
              <a:xfrm>
                <a:off x="7419181" y="1757690"/>
                <a:ext cx="3198886" cy="523220"/>
              </a:xfrm>
              <a:prstGeom prst="rect">
                <a:avLst/>
              </a:prstGeom>
              <a:noFill/>
            </p:spPr>
            <p:txBody>
              <a:bodyPr wrap="square" rtlCol="0">
                <a:spAutoFit/>
                <a:scene3d>
                  <a:camera prst="orthographicFront"/>
                  <a:lightRig rig="threePt" dir="t"/>
                </a:scene3d>
                <a:sp3d contourW="12700"/>
              </a:bodyPr>
              <a:lstStyle/>
              <a:p>
                <a:r>
                  <a:rPr lang="en-CA" altLang="zh-CN" sz="2800" b="1" dirty="0" smtClean="0">
                    <a:solidFill>
                      <a:srgbClr val="282828"/>
                    </a:solidFill>
                  </a:rPr>
                  <a:t>Data Analysis</a:t>
                </a:r>
                <a:endParaRPr lang="zh-CN" altLang="en-US" sz="2800" b="1" dirty="0">
                  <a:solidFill>
                    <a:srgbClr val="282828"/>
                  </a:solidFill>
                </a:endParaRPr>
              </a:p>
            </p:txBody>
          </p:sp>
          <p:sp>
            <p:nvSpPr>
              <p:cNvPr id="20" name="文本框 19"/>
              <p:cNvSpPr txBox="1"/>
              <p:nvPr/>
            </p:nvSpPr>
            <p:spPr>
              <a:xfrm>
                <a:off x="7451328" y="2200494"/>
                <a:ext cx="3458369" cy="276999"/>
              </a:xfrm>
              <a:prstGeom prst="rect">
                <a:avLst/>
              </a:prstGeom>
              <a:noFill/>
            </p:spPr>
            <p:txBody>
              <a:bodyPr wrap="square" rtlCol="0">
                <a:spAutoFit/>
                <a:scene3d>
                  <a:camera prst="orthographicFront"/>
                  <a:lightRig rig="threePt" dir="t"/>
                </a:scene3d>
                <a:sp3d contourW="12700"/>
              </a:bodyPr>
              <a:lstStyle/>
              <a:p>
                <a:r>
                  <a:rPr lang="en-US" sz="1200" dirty="0">
                    <a:solidFill>
                      <a:schemeClr val="accent4">
                        <a:lumMod val="75000"/>
                      </a:schemeClr>
                    </a:solidFill>
                    <a:latin typeface="Century Gothic" charset="0"/>
                    <a:ea typeface="Century Gothic" charset="0"/>
                    <a:cs typeface="Century Gothic" charset="0"/>
                  </a:rPr>
                  <a:t>Initial analysis of trends, correlations</a:t>
                </a:r>
              </a:p>
            </p:txBody>
          </p:sp>
        </p:grpSp>
      </p:grpSp>
      <p:grpSp>
        <p:nvGrpSpPr>
          <p:cNvPr id="21" name="组合 20"/>
          <p:cNvGrpSpPr/>
          <p:nvPr/>
        </p:nvGrpSpPr>
        <p:grpSpPr>
          <a:xfrm>
            <a:off x="6442074" y="3871389"/>
            <a:ext cx="4525241" cy="1723811"/>
            <a:chOff x="6591300" y="1650829"/>
            <a:chExt cx="4525241" cy="1723811"/>
          </a:xfrm>
        </p:grpSpPr>
        <p:sp>
          <p:nvSpPr>
            <p:cNvPr id="22" name="菱形 21"/>
            <p:cNvSpPr/>
            <p:nvPr/>
          </p:nvSpPr>
          <p:spPr>
            <a:xfrm>
              <a:off x="6591300" y="1650829"/>
              <a:ext cx="827881" cy="827881"/>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3</a:t>
              </a:r>
              <a:endParaRPr lang="zh-CN" altLang="en-US" sz="2400" dirty="0"/>
            </a:p>
          </p:txBody>
        </p:sp>
        <p:grpSp>
          <p:nvGrpSpPr>
            <p:cNvPr id="23" name="组合 22"/>
            <p:cNvGrpSpPr/>
            <p:nvPr/>
          </p:nvGrpSpPr>
          <p:grpSpPr>
            <a:xfrm>
              <a:off x="7590631" y="2145958"/>
              <a:ext cx="3525910" cy="1228682"/>
              <a:chOff x="7419181" y="2200494"/>
              <a:chExt cx="3525910" cy="1228682"/>
            </a:xfrm>
          </p:grpSpPr>
          <p:sp>
            <p:nvSpPr>
              <p:cNvPr id="24" name="文本框 23"/>
              <p:cNvSpPr txBox="1"/>
              <p:nvPr/>
            </p:nvSpPr>
            <p:spPr>
              <a:xfrm>
                <a:off x="7419181" y="2905956"/>
                <a:ext cx="3458369" cy="523220"/>
              </a:xfrm>
              <a:prstGeom prst="rect">
                <a:avLst/>
              </a:prstGeom>
              <a:noFill/>
            </p:spPr>
            <p:txBody>
              <a:bodyPr wrap="square" rtlCol="0">
                <a:spAutoFit/>
                <a:scene3d>
                  <a:camera prst="orthographicFront"/>
                  <a:lightRig rig="threePt" dir="t"/>
                </a:scene3d>
                <a:sp3d contourW="12700"/>
              </a:bodyPr>
              <a:lstStyle/>
              <a:p>
                <a:r>
                  <a:rPr lang="en-CA" altLang="zh-CN" sz="2800" b="1" dirty="0" smtClean="0">
                    <a:solidFill>
                      <a:srgbClr val="282828"/>
                    </a:solidFill>
                  </a:rPr>
                  <a:t>Decision Making</a:t>
                </a:r>
                <a:endParaRPr lang="zh-CN" altLang="en-US" sz="2800" b="1" dirty="0">
                  <a:solidFill>
                    <a:srgbClr val="282828"/>
                  </a:solidFill>
                </a:endParaRPr>
              </a:p>
            </p:txBody>
          </p:sp>
          <p:sp>
            <p:nvSpPr>
              <p:cNvPr id="25" name="文本框 24"/>
              <p:cNvSpPr txBox="1"/>
              <p:nvPr/>
            </p:nvSpPr>
            <p:spPr>
              <a:xfrm>
                <a:off x="7486722" y="2200494"/>
                <a:ext cx="3458369" cy="276999"/>
              </a:xfrm>
              <a:prstGeom prst="rect">
                <a:avLst/>
              </a:prstGeom>
              <a:noFill/>
            </p:spPr>
            <p:txBody>
              <a:bodyPr wrap="square" rtlCol="0">
                <a:spAutoFit/>
                <a:scene3d>
                  <a:camera prst="orthographicFront"/>
                  <a:lightRig rig="threePt" dir="t"/>
                </a:scene3d>
                <a:sp3d contourW="12700"/>
              </a:bodyPr>
              <a:lstStyle/>
              <a:p>
                <a:r>
                  <a:rPr lang="en-US" sz="1200" dirty="0">
                    <a:solidFill>
                      <a:schemeClr val="accent4">
                        <a:lumMod val="75000"/>
                      </a:schemeClr>
                    </a:solidFill>
                    <a:latin typeface="Century Gothic" charset="0"/>
                    <a:ea typeface="Century Gothic" charset="0"/>
                    <a:cs typeface="Century Gothic" charset="0"/>
                  </a:rPr>
                  <a:t>Predict the probability of being defaulted </a:t>
                </a:r>
              </a:p>
            </p:txBody>
          </p:sp>
        </p:grpSp>
      </p:grpSp>
      <p:grpSp>
        <p:nvGrpSpPr>
          <p:cNvPr id="26" name="组合 25"/>
          <p:cNvGrpSpPr/>
          <p:nvPr/>
        </p:nvGrpSpPr>
        <p:grpSpPr>
          <a:xfrm>
            <a:off x="6442074" y="3919068"/>
            <a:ext cx="4801864" cy="1929686"/>
            <a:chOff x="6591300" y="549024"/>
            <a:chExt cx="4801864" cy="1929686"/>
          </a:xfrm>
        </p:grpSpPr>
        <p:sp>
          <p:nvSpPr>
            <p:cNvPr id="27" name="菱形 26"/>
            <p:cNvSpPr/>
            <p:nvPr/>
          </p:nvSpPr>
          <p:spPr>
            <a:xfrm>
              <a:off x="6591300" y="1650829"/>
              <a:ext cx="827881" cy="827881"/>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4</a:t>
              </a:r>
              <a:endParaRPr lang="zh-CN" altLang="en-US" sz="2400" dirty="0"/>
            </a:p>
          </p:txBody>
        </p:sp>
        <p:grpSp>
          <p:nvGrpSpPr>
            <p:cNvPr id="28" name="组合 27"/>
            <p:cNvGrpSpPr/>
            <p:nvPr/>
          </p:nvGrpSpPr>
          <p:grpSpPr>
            <a:xfrm>
              <a:off x="7618881" y="549024"/>
              <a:ext cx="3774283" cy="1929686"/>
              <a:chOff x="7447431" y="603560"/>
              <a:chExt cx="3774283" cy="1929686"/>
            </a:xfrm>
          </p:grpSpPr>
          <p:sp>
            <p:nvSpPr>
              <p:cNvPr id="29" name="文本框 28"/>
              <p:cNvSpPr txBox="1"/>
              <p:nvPr/>
            </p:nvSpPr>
            <p:spPr>
              <a:xfrm>
                <a:off x="7451328" y="603560"/>
                <a:ext cx="2391569" cy="523220"/>
              </a:xfrm>
              <a:prstGeom prst="rect">
                <a:avLst/>
              </a:prstGeom>
              <a:noFill/>
            </p:spPr>
            <p:txBody>
              <a:bodyPr wrap="square" rtlCol="0">
                <a:spAutoFit/>
                <a:scene3d>
                  <a:camera prst="orthographicFront"/>
                  <a:lightRig rig="threePt" dir="t"/>
                </a:scene3d>
                <a:sp3d contourW="12700"/>
              </a:bodyPr>
              <a:lstStyle/>
              <a:p>
                <a:r>
                  <a:rPr lang="en-CA" altLang="zh-CN" sz="2800" b="1" dirty="0" smtClean="0">
                    <a:solidFill>
                      <a:srgbClr val="282828"/>
                    </a:solidFill>
                  </a:rPr>
                  <a:t>Forecasting</a:t>
                </a:r>
                <a:endParaRPr lang="zh-CN" altLang="en-US" sz="2800" b="1" dirty="0">
                  <a:solidFill>
                    <a:srgbClr val="282828"/>
                  </a:solidFill>
                </a:endParaRPr>
              </a:p>
            </p:txBody>
          </p:sp>
          <p:sp>
            <p:nvSpPr>
              <p:cNvPr id="30" name="文本框 29"/>
              <p:cNvSpPr txBox="1"/>
              <p:nvPr/>
            </p:nvSpPr>
            <p:spPr>
              <a:xfrm>
                <a:off x="7447431" y="2256247"/>
                <a:ext cx="3774283" cy="276999"/>
              </a:xfrm>
              <a:prstGeom prst="rect">
                <a:avLst/>
              </a:prstGeom>
              <a:noFill/>
            </p:spPr>
            <p:txBody>
              <a:bodyPr wrap="square" rtlCol="0">
                <a:spAutoFit/>
                <a:scene3d>
                  <a:camera prst="orthographicFront"/>
                  <a:lightRig rig="threePt" dir="t"/>
                </a:scene3d>
                <a:sp3d contourW="12700"/>
              </a:bodyPr>
              <a:lstStyle/>
              <a:p>
                <a:r>
                  <a:rPr lang="en-US" sz="1200" dirty="0">
                    <a:solidFill>
                      <a:schemeClr val="accent4">
                        <a:lumMod val="75000"/>
                      </a:schemeClr>
                    </a:solidFill>
                    <a:latin typeface="Century Gothic" charset="0"/>
                    <a:ea typeface="Century Gothic" charset="0"/>
                    <a:cs typeface="Century Gothic" charset="0"/>
                  </a:rPr>
                  <a:t>Provide a solution to make card issuer better off </a:t>
                </a:r>
              </a:p>
            </p:txBody>
          </p:sp>
        </p:grpSp>
      </p:grpSp>
      <p:sp>
        <p:nvSpPr>
          <p:cNvPr id="31" name="文本框 30"/>
          <p:cNvSpPr txBox="1"/>
          <p:nvPr/>
        </p:nvSpPr>
        <p:spPr>
          <a:xfrm>
            <a:off x="2109787" y="4950087"/>
            <a:ext cx="3265487" cy="769441"/>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smtClean="0">
                <a:ln>
                  <a:noFill/>
                </a:ln>
                <a:solidFill>
                  <a:schemeClr val="accent2"/>
                </a:solidFill>
                <a:effectLst/>
                <a:uLnTx/>
                <a:uFillTx/>
                <a:latin typeface="Arial"/>
                <a:ea typeface="微软雅黑"/>
                <a:cs typeface="+mn-cs"/>
              </a:rPr>
              <a:t>CONTENTS</a:t>
            </a:r>
            <a:endParaRPr kumimoji="0" lang="zh-CN" altLang="en-US" sz="4400" b="1" i="0" u="none" strike="noStrike" kern="1200" cap="none" spc="0" normalizeH="0" baseline="0" noProof="0" dirty="0">
              <a:ln>
                <a:noFill/>
              </a:ln>
              <a:solidFill>
                <a:schemeClr val="accent2"/>
              </a:solidFill>
              <a:effectLst/>
              <a:uLnTx/>
              <a:uFillTx/>
              <a:latin typeface="Arial"/>
              <a:ea typeface="微软雅黑"/>
              <a:cs typeface="+mn-cs"/>
            </a:endParaRPr>
          </a:p>
        </p:txBody>
      </p:sp>
      <p:pic>
        <p:nvPicPr>
          <p:cNvPr id="3" name="Picture Placeholder 2"/>
          <p:cNvPicPr>
            <a:picLocks noGrp="1" noChangeAspect="1"/>
          </p:cNvPicPr>
          <p:nvPr>
            <p:ph type="pic" sz="quarter" idx="10"/>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l="12500" r="12500"/>
          <a:stretch>
            <a:fillRect/>
          </a:stretch>
        </p:blipFill>
        <p:spPr>
          <a:xfrm>
            <a:off x="203597" y="142078"/>
            <a:ext cx="4038600" cy="4038600"/>
          </a:xfrm>
        </p:spPr>
      </p:pic>
    </p:spTree>
    <p:extLst>
      <p:ext uri="{BB962C8B-B14F-4D97-AF65-F5344CB8AC3E}">
        <p14:creationId xmlns:p14="http://schemas.microsoft.com/office/powerpoint/2010/main" val="34875689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20Shot%202018-03-16%20at%2012.24.55%20AM.png"/>
          <p:cNvPicPr/>
          <p:nvPr/>
        </p:nvPicPr>
        <p:blipFill>
          <a:blip r:embed="rId3">
            <a:extLst>
              <a:ext uri="{28A0092B-C50C-407E-A947-70E740481C1C}">
                <a14:useLocalDpi xmlns:a14="http://schemas.microsoft.com/office/drawing/2010/main" val="0"/>
              </a:ext>
            </a:extLst>
          </a:blip>
          <a:srcRect/>
          <a:stretch>
            <a:fillRect/>
          </a:stretch>
        </p:blipFill>
        <p:spPr bwMode="auto">
          <a:xfrm>
            <a:off x="1493433" y="1452134"/>
            <a:ext cx="6909161" cy="5171088"/>
          </a:xfrm>
          <a:prstGeom prst="rect">
            <a:avLst/>
          </a:prstGeom>
          <a:noFill/>
          <a:ln>
            <a:noFill/>
          </a:ln>
        </p:spPr>
      </p:pic>
      <p:sp>
        <p:nvSpPr>
          <p:cNvPr id="39" name="矩形 38"/>
          <p:cNvSpPr/>
          <p:nvPr/>
        </p:nvSpPr>
        <p:spPr>
          <a:xfrm>
            <a:off x="2328863" y="-1"/>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0" y="0"/>
            <a:ext cx="4151870"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0" y="296114"/>
            <a:ext cx="3896965" cy="646331"/>
          </a:xfrm>
          <a:prstGeom prst="rect">
            <a:avLst/>
          </a:prstGeom>
          <a:noFill/>
        </p:spPr>
        <p:txBody>
          <a:bodyPr wrap="none" rtlCol="0">
            <a:spAutoFit/>
            <a:scene3d>
              <a:camera prst="orthographicFront"/>
              <a:lightRig rig="threePt" dir="t"/>
            </a:scene3d>
            <a:sp3d contourW="12700"/>
          </a:bodyPr>
          <a:lstStyle/>
          <a:p>
            <a:pPr algn="ctr"/>
            <a:r>
              <a:rPr lang="en-US" altLang="zh-CN" sz="3600" b="1" smtClean="0">
                <a:solidFill>
                  <a:schemeClr val="bg1"/>
                </a:solidFill>
                <a:latin typeface="+mn-ea"/>
                <a:cs typeface="经典综艺体简" panose="02010609000101010101" pitchFamily="49" charset="-122"/>
              </a:rPr>
              <a:t>Neural Network</a:t>
            </a:r>
            <a:endParaRPr lang="zh-CN" altLang="en-US" sz="3600" b="1" dirty="0">
              <a:solidFill>
                <a:schemeClr val="bg1"/>
              </a:solidFill>
              <a:latin typeface="+mn-ea"/>
              <a:cs typeface="经典综艺体简" panose="02010609000101010101" pitchFamily="49" charset="-122"/>
            </a:endParaRPr>
          </a:p>
        </p:txBody>
      </p:sp>
    </p:spTree>
    <p:extLst>
      <p:ext uri="{BB962C8B-B14F-4D97-AF65-F5344CB8AC3E}">
        <p14:creationId xmlns:p14="http://schemas.microsoft.com/office/powerpoint/2010/main" val="2539257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328863" y="-1"/>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0" y="0"/>
            <a:ext cx="5039833"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433603" y="247711"/>
            <a:ext cx="10844360" cy="646331"/>
            <a:chOff x="2076511" y="6212"/>
            <a:chExt cx="10844360" cy="646331"/>
          </a:xfrm>
        </p:grpSpPr>
        <p:sp>
          <p:nvSpPr>
            <p:cNvPr id="45" name="文本框 44"/>
            <p:cNvSpPr txBox="1"/>
            <p:nvPr/>
          </p:nvSpPr>
          <p:spPr>
            <a:xfrm>
              <a:off x="2076511" y="6212"/>
              <a:ext cx="3896965" cy="646331"/>
            </a:xfrm>
            <a:prstGeom prst="rect">
              <a:avLst/>
            </a:prstGeom>
            <a:noFill/>
          </p:spPr>
          <p:txBody>
            <a:bodyPr wrap="none" rtlCol="0">
              <a:spAutoFit/>
              <a:scene3d>
                <a:camera prst="orthographicFront"/>
                <a:lightRig rig="threePt" dir="t"/>
              </a:scene3d>
              <a:sp3d contourW="12700"/>
            </a:bodyPr>
            <a:lstStyle/>
            <a:p>
              <a:pPr algn="ctr"/>
              <a:r>
                <a:rPr lang="en-CA" altLang="zh-CN" sz="3600" b="1" dirty="0" smtClean="0">
                  <a:solidFill>
                    <a:schemeClr val="bg1"/>
                  </a:solidFill>
                  <a:latin typeface="+mn-ea"/>
                  <a:cs typeface="经典综艺体简" panose="02010609000101010101" pitchFamily="49" charset="-122"/>
                </a:rPr>
                <a:t>Neural Network</a:t>
              </a:r>
              <a:endParaRPr lang="zh-CN" altLang="en-US" sz="3600" b="1" dirty="0">
                <a:solidFill>
                  <a:schemeClr val="bg1"/>
                </a:solidFill>
                <a:latin typeface="+mn-ea"/>
                <a:cs typeface="经典综艺体简" panose="02010609000101010101" pitchFamily="49" charset="-122"/>
              </a:endParaRPr>
            </a:p>
          </p:txBody>
        </p:sp>
        <p:sp>
          <p:nvSpPr>
            <p:cNvPr id="46" name="文本框 45"/>
            <p:cNvSpPr txBox="1"/>
            <p:nvPr/>
          </p:nvSpPr>
          <p:spPr>
            <a:xfrm>
              <a:off x="6682741" y="304114"/>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pic>
        <p:nvPicPr>
          <p:cNvPr id="9" name="Picture 8" descr="Screen%20Shot%202018-03-16%20at%2012.25.06%20AM.png"/>
          <p:cNvPicPr/>
          <p:nvPr/>
        </p:nvPicPr>
        <p:blipFill>
          <a:blip r:embed="rId3">
            <a:extLst>
              <a:ext uri="{28A0092B-C50C-407E-A947-70E740481C1C}">
                <a14:useLocalDpi xmlns:a14="http://schemas.microsoft.com/office/drawing/2010/main" val="0"/>
              </a:ext>
            </a:extLst>
          </a:blip>
          <a:srcRect/>
          <a:stretch>
            <a:fillRect/>
          </a:stretch>
        </p:blipFill>
        <p:spPr bwMode="auto">
          <a:xfrm>
            <a:off x="266701" y="1389466"/>
            <a:ext cx="11696700" cy="4929691"/>
          </a:xfrm>
          <a:prstGeom prst="rect">
            <a:avLst/>
          </a:prstGeom>
          <a:noFill/>
          <a:ln>
            <a:noFill/>
          </a:ln>
        </p:spPr>
      </p:pic>
    </p:spTree>
    <p:extLst>
      <p:ext uri="{BB962C8B-B14F-4D97-AF65-F5344CB8AC3E}">
        <p14:creationId xmlns:p14="http://schemas.microsoft.com/office/powerpoint/2010/main" val="9035408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925" y="657226"/>
            <a:ext cx="10058400" cy="6200774"/>
          </a:xfrm>
          <a:prstGeom prst="rect">
            <a:avLst/>
          </a:prstGeom>
        </p:spPr>
      </p:pic>
      <p:sp>
        <p:nvSpPr>
          <p:cNvPr id="39" name="矩形 38"/>
          <p:cNvSpPr/>
          <p:nvPr/>
        </p:nvSpPr>
        <p:spPr>
          <a:xfrm>
            <a:off x="2328863" y="0"/>
            <a:ext cx="9863137" cy="893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38099" y="0"/>
            <a:ext cx="4384058" cy="893420"/>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183042" y="151154"/>
            <a:ext cx="11366721" cy="646331"/>
            <a:chOff x="1864050" y="-92692"/>
            <a:chExt cx="11366721" cy="646331"/>
          </a:xfrm>
        </p:grpSpPr>
        <p:sp>
          <p:nvSpPr>
            <p:cNvPr id="45" name="文本框 44"/>
            <p:cNvSpPr txBox="1"/>
            <p:nvPr/>
          </p:nvSpPr>
          <p:spPr>
            <a:xfrm>
              <a:off x="1864050" y="-92692"/>
              <a:ext cx="4907449" cy="646331"/>
            </a:xfrm>
            <a:prstGeom prst="rect">
              <a:avLst/>
            </a:prstGeom>
            <a:noFill/>
          </p:spPr>
          <p:txBody>
            <a:bodyPr wrap="square" rtlCol="0">
              <a:spAutoFit/>
              <a:scene3d>
                <a:camera prst="orthographicFront"/>
                <a:lightRig rig="threePt" dir="t"/>
              </a:scene3d>
              <a:sp3d contourW="12700"/>
            </a:bodyPr>
            <a:lstStyle/>
            <a:p>
              <a:r>
                <a:rPr lang="en-US" sz="3600" dirty="0">
                  <a:solidFill>
                    <a:schemeClr val="bg1"/>
                  </a:solidFill>
                  <a:latin typeface="+mj-ea"/>
                  <a:ea typeface="+mj-ea"/>
                </a:rPr>
                <a:t>R</a:t>
              </a:r>
              <a:r>
                <a:rPr lang="en-US" sz="3600" dirty="0" smtClean="0">
                  <a:solidFill>
                    <a:schemeClr val="bg1"/>
                  </a:solidFill>
                  <a:latin typeface="+mj-ea"/>
                  <a:ea typeface="+mj-ea"/>
                </a:rPr>
                <a:t>andom </a:t>
              </a:r>
              <a:r>
                <a:rPr lang="en-US" sz="3600" dirty="0">
                  <a:solidFill>
                    <a:schemeClr val="bg1"/>
                  </a:solidFill>
                  <a:latin typeface="+mj-ea"/>
                  <a:ea typeface="+mj-ea"/>
                </a:rPr>
                <a:t>F</a:t>
              </a:r>
              <a:r>
                <a:rPr lang="en-US" sz="3600" dirty="0" smtClean="0">
                  <a:solidFill>
                    <a:schemeClr val="bg1"/>
                  </a:solidFill>
                  <a:latin typeface="+mj-ea"/>
                  <a:ea typeface="+mj-ea"/>
                </a:rPr>
                <a:t>orest</a:t>
              </a:r>
              <a:endParaRPr lang="en-US" sz="3600" dirty="0">
                <a:solidFill>
                  <a:schemeClr val="bg1"/>
                </a:solidFill>
                <a:latin typeface="+mj-ea"/>
                <a:ea typeface="+mj-ea"/>
              </a:endParaRPr>
            </a:p>
          </p:txBody>
        </p:sp>
        <p:sp>
          <p:nvSpPr>
            <p:cNvPr id="46" name="文本框 45"/>
            <p:cNvSpPr txBox="1"/>
            <p:nvPr/>
          </p:nvSpPr>
          <p:spPr>
            <a:xfrm>
              <a:off x="6992641" y="205210"/>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a:t>
              </a:r>
              <a:r>
                <a:rPr lang="en-US" altLang="zh-CN" sz="1600" dirty="0" smtClean="0">
                  <a:solidFill>
                    <a:schemeClr val="bg1">
                      <a:lumMod val="50000"/>
                    </a:schemeClr>
                  </a:solidFill>
                  <a:latin typeface="Century Gothic" panose="020B0502020202020204" pitchFamily="34" charset="0"/>
                  <a:ea typeface="+mj-ea"/>
                </a:rPr>
                <a:t>importance of each variables</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86525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1816" y="1389467"/>
            <a:ext cx="6461065" cy="5425067"/>
          </a:xfrm>
          <a:prstGeom prst="rect">
            <a:avLst/>
          </a:prstGeom>
        </p:spPr>
      </p:pic>
      <p:sp>
        <p:nvSpPr>
          <p:cNvPr id="39" name="矩形 38"/>
          <p:cNvSpPr/>
          <p:nvPr/>
        </p:nvSpPr>
        <p:spPr>
          <a:xfrm>
            <a:off x="2328863" y="-1"/>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0" y="0"/>
            <a:ext cx="6419850"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178237" y="247712"/>
            <a:ext cx="5741828" cy="646331"/>
          </a:xfrm>
          <a:prstGeom prst="rect">
            <a:avLst/>
          </a:prstGeom>
          <a:noFill/>
        </p:spPr>
        <p:txBody>
          <a:bodyPr wrap="none" rtlCol="0">
            <a:spAutoFit/>
            <a:scene3d>
              <a:camera prst="orthographicFront"/>
              <a:lightRig rig="threePt" dir="t"/>
            </a:scene3d>
            <a:sp3d contourW="12700"/>
          </a:bodyPr>
          <a:lstStyle/>
          <a:p>
            <a:r>
              <a:rPr lang="en-US" sz="3600" b="1" dirty="0">
                <a:solidFill>
                  <a:schemeClr val="bg1"/>
                </a:solidFill>
              </a:rPr>
              <a:t>PCA</a:t>
            </a:r>
            <a:r>
              <a:rPr lang="zh-CN" altLang="en-US" sz="3600" b="1" dirty="0">
                <a:solidFill>
                  <a:schemeClr val="bg1"/>
                </a:solidFill>
              </a:rPr>
              <a:t> </a:t>
            </a:r>
            <a:r>
              <a:rPr lang="en-US" altLang="zh-CN" sz="3600" b="1" dirty="0">
                <a:solidFill>
                  <a:schemeClr val="bg1"/>
                </a:solidFill>
              </a:rPr>
              <a:t> </a:t>
            </a:r>
            <a:r>
              <a:rPr lang="en-CA" altLang="zh-CN" sz="3600" b="1" dirty="0">
                <a:solidFill>
                  <a:schemeClr val="bg1"/>
                </a:solidFill>
              </a:rPr>
              <a:t>A</a:t>
            </a:r>
            <a:r>
              <a:rPr lang="en-US" sz="3600" b="1" dirty="0" err="1" smtClean="0">
                <a:solidFill>
                  <a:schemeClr val="bg1"/>
                </a:solidFill>
              </a:rPr>
              <a:t>nomaly</a:t>
            </a:r>
            <a:r>
              <a:rPr lang="en-US" sz="3600" b="1" dirty="0" smtClean="0">
                <a:solidFill>
                  <a:schemeClr val="bg1"/>
                </a:solidFill>
              </a:rPr>
              <a:t> </a:t>
            </a:r>
            <a:r>
              <a:rPr lang="en-US" sz="3600" b="1" dirty="0">
                <a:solidFill>
                  <a:schemeClr val="bg1"/>
                </a:solidFill>
              </a:rPr>
              <a:t>Detection</a:t>
            </a:r>
          </a:p>
        </p:txBody>
      </p:sp>
      <p:sp>
        <p:nvSpPr>
          <p:cNvPr id="8" name="Rectangle 7"/>
          <p:cNvSpPr/>
          <p:nvPr/>
        </p:nvSpPr>
        <p:spPr>
          <a:xfrm>
            <a:off x="7015398" y="2303636"/>
            <a:ext cx="987484" cy="978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015398" y="2635873"/>
            <a:ext cx="2997718" cy="646331"/>
          </a:xfrm>
          <a:prstGeom prst="rect">
            <a:avLst/>
          </a:prstGeom>
          <a:noFill/>
        </p:spPr>
        <p:txBody>
          <a:bodyPr wrap="square" rtlCol="0">
            <a:spAutoFit/>
          </a:bodyPr>
          <a:lstStyle/>
          <a:p>
            <a:r>
              <a:rPr lang="en-US" dirty="0" smtClean="0"/>
              <a:t>PCA</a:t>
            </a:r>
            <a:r>
              <a:rPr lang="zh-CN" altLang="en-US" dirty="0" smtClean="0"/>
              <a:t> </a:t>
            </a:r>
            <a:r>
              <a:rPr lang="en-US" altLang="zh-CN" dirty="0" smtClean="0"/>
              <a:t> </a:t>
            </a:r>
            <a:r>
              <a:rPr lang="en-CA" altLang="zh-CN" dirty="0" smtClean="0"/>
              <a:t>A</a:t>
            </a:r>
            <a:r>
              <a:rPr lang="en-US" dirty="0" err="1" smtClean="0"/>
              <a:t>nomaly</a:t>
            </a:r>
            <a:r>
              <a:rPr lang="en-US" dirty="0" smtClean="0"/>
              <a:t> Detection</a:t>
            </a:r>
            <a:endParaRPr lang="en-US" dirty="0"/>
          </a:p>
          <a:p>
            <a:endParaRPr lang="en-US" dirty="0"/>
          </a:p>
        </p:txBody>
      </p:sp>
    </p:spTree>
    <p:extLst>
      <p:ext uri="{BB962C8B-B14F-4D97-AF65-F5344CB8AC3E}">
        <p14:creationId xmlns:p14="http://schemas.microsoft.com/office/powerpoint/2010/main" val="9377680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328863" y="-1"/>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0" y="0"/>
            <a:ext cx="6076950"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53496" y="247711"/>
            <a:ext cx="5741828" cy="646331"/>
          </a:xfrm>
          <a:prstGeom prst="rect">
            <a:avLst/>
          </a:prstGeom>
          <a:noFill/>
        </p:spPr>
        <p:txBody>
          <a:bodyPr wrap="none" rtlCol="0">
            <a:spAutoFit/>
            <a:scene3d>
              <a:camera prst="orthographicFront"/>
              <a:lightRig rig="threePt" dir="t"/>
            </a:scene3d>
            <a:sp3d contourW="12700"/>
          </a:bodyPr>
          <a:lstStyle/>
          <a:p>
            <a:r>
              <a:rPr lang="en-US" sz="3600" b="1" dirty="0">
                <a:solidFill>
                  <a:schemeClr val="bg1"/>
                </a:solidFill>
              </a:rPr>
              <a:t>PCA</a:t>
            </a:r>
            <a:r>
              <a:rPr lang="zh-CN" altLang="en-US" sz="3600" b="1" dirty="0">
                <a:solidFill>
                  <a:schemeClr val="bg1"/>
                </a:solidFill>
              </a:rPr>
              <a:t> </a:t>
            </a:r>
            <a:r>
              <a:rPr lang="en-US" altLang="zh-CN" sz="3600" b="1" dirty="0">
                <a:solidFill>
                  <a:schemeClr val="bg1"/>
                </a:solidFill>
              </a:rPr>
              <a:t> </a:t>
            </a:r>
            <a:r>
              <a:rPr lang="en-CA" altLang="zh-CN" sz="3600" b="1" dirty="0">
                <a:solidFill>
                  <a:schemeClr val="bg1"/>
                </a:solidFill>
              </a:rPr>
              <a:t>A</a:t>
            </a:r>
            <a:r>
              <a:rPr lang="en-US" sz="3600" b="1" dirty="0" err="1" smtClean="0">
                <a:solidFill>
                  <a:schemeClr val="bg1"/>
                </a:solidFill>
              </a:rPr>
              <a:t>nomaly</a:t>
            </a:r>
            <a:r>
              <a:rPr lang="en-US" sz="3600" b="1" dirty="0" smtClean="0">
                <a:solidFill>
                  <a:schemeClr val="bg1"/>
                </a:solidFill>
              </a:rPr>
              <a:t> </a:t>
            </a:r>
            <a:r>
              <a:rPr lang="en-US" sz="3600" b="1" dirty="0">
                <a:solidFill>
                  <a:schemeClr val="bg1"/>
                </a:solidFill>
              </a:rPr>
              <a:t>Detection</a:t>
            </a:r>
          </a:p>
        </p:txBody>
      </p:sp>
      <p:pic>
        <p:nvPicPr>
          <p:cNvPr id="8" name="Picture 7" descr="Screen%20Shot%202018-03-16%20at%201.22.21%20AM.png"/>
          <p:cNvPicPr/>
          <p:nvPr/>
        </p:nvPicPr>
        <p:blipFill>
          <a:blip r:embed="rId3">
            <a:extLst>
              <a:ext uri="{28A0092B-C50C-407E-A947-70E740481C1C}">
                <a14:useLocalDpi xmlns:a14="http://schemas.microsoft.com/office/drawing/2010/main" val="0"/>
              </a:ext>
            </a:extLst>
          </a:blip>
          <a:srcRect/>
          <a:stretch>
            <a:fillRect/>
          </a:stretch>
        </p:blipFill>
        <p:spPr bwMode="auto">
          <a:xfrm>
            <a:off x="0" y="1439654"/>
            <a:ext cx="12039600" cy="4656345"/>
          </a:xfrm>
          <a:prstGeom prst="rect">
            <a:avLst/>
          </a:prstGeom>
          <a:noFill/>
          <a:ln>
            <a:noFill/>
          </a:ln>
        </p:spPr>
      </p:pic>
    </p:spTree>
    <p:extLst>
      <p:ext uri="{BB962C8B-B14F-4D97-AF65-F5344CB8AC3E}">
        <p14:creationId xmlns:p14="http://schemas.microsoft.com/office/powerpoint/2010/main" val="2354558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328863" y="-1"/>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0" y="0"/>
            <a:ext cx="3641558"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53496" y="247711"/>
            <a:ext cx="2877711" cy="646331"/>
          </a:xfrm>
          <a:prstGeom prst="rect">
            <a:avLst/>
          </a:prstGeom>
          <a:noFill/>
        </p:spPr>
        <p:txBody>
          <a:bodyPr wrap="none" rtlCol="0">
            <a:spAutoFit/>
            <a:scene3d>
              <a:camera prst="orthographicFront"/>
              <a:lightRig rig="threePt" dir="t"/>
            </a:scene3d>
            <a:sp3d contourW="12700"/>
          </a:bodyPr>
          <a:lstStyle/>
          <a:p>
            <a:r>
              <a:rPr lang="en-CA" sz="3600" b="1" dirty="0" smtClean="0">
                <a:solidFill>
                  <a:schemeClr val="bg1"/>
                </a:solidFill>
              </a:rPr>
              <a:t>Comparison</a:t>
            </a:r>
            <a:endParaRPr lang="en-US" sz="3600" b="1"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109" y="1141753"/>
            <a:ext cx="8220689" cy="5716247"/>
          </a:xfrm>
          <a:prstGeom prst="rect">
            <a:avLst/>
          </a:prstGeom>
        </p:spPr>
      </p:pic>
    </p:spTree>
    <p:extLst>
      <p:ext uri="{BB962C8B-B14F-4D97-AF65-F5344CB8AC3E}">
        <p14:creationId xmlns:p14="http://schemas.microsoft.com/office/powerpoint/2010/main" val="15249620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p:cNvPr>
          <p:cNvGrpSpPr/>
          <p:nvPr/>
        </p:nvGrpSpPr>
        <p:grpSpPr>
          <a:xfrm>
            <a:off x="4018955" y="1824418"/>
            <a:ext cx="4152588" cy="4141624"/>
            <a:chOff x="4344856" y="1848472"/>
            <a:chExt cx="3511329" cy="3502058"/>
          </a:xfrm>
        </p:grpSpPr>
        <p:sp>
          <p:nvSpPr>
            <p:cNvPr id="11" name="任意多边形: 形状 10">
              <a:extLst/>
            </p:cNvPr>
            <p:cNvSpPr/>
            <p:nvPr/>
          </p:nvSpPr>
          <p:spPr>
            <a:xfrm rot="13446499">
              <a:off x="6397174" y="2281488"/>
              <a:ext cx="992880" cy="9928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09" y="2352"/>
                    <a:pt x="6901" y="3625"/>
                    <a:pt x="10800" y="3625"/>
                  </a:cubicBezTo>
                  <a:cubicBezTo>
                    <a:pt x="14699" y="3625"/>
                    <a:pt x="18491" y="2352"/>
                    <a:pt x="21600" y="0"/>
                  </a:cubicBezTo>
                  <a:lnTo>
                    <a:pt x="21600" y="21600"/>
                  </a:lnTo>
                  <a:lnTo>
                    <a:pt x="0" y="21600"/>
                  </a:lnTo>
                  <a:lnTo>
                    <a:pt x="0" y="0"/>
                  </a:lnTo>
                  <a:close/>
                </a:path>
              </a:pathLst>
            </a:custGeom>
            <a:solidFill>
              <a:schemeClr val="accent5"/>
            </a:solidFill>
            <a:ln w="12700">
              <a:miter lim="400000"/>
            </a:ln>
          </p:spPr>
          <p:txBody>
            <a:bodyPr anchor="ctr"/>
            <a:lstStyle/>
            <a:p>
              <a:pPr algn="ctr"/>
              <a:endParaRPr/>
            </a:p>
          </p:txBody>
        </p:sp>
        <p:sp>
          <p:nvSpPr>
            <p:cNvPr id="12" name="椭圆 11">
              <a:extLst/>
            </p:cNvPr>
            <p:cNvSpPr/>
            <p:nvPr/>
          </p:nvSpPr>
          <p:spPr>
            <a:xfrm>
              <a:off x="6783676" y="1848472"/>
              <a:ext cx="1029055" cy="1024147"/>
            </a:xfrm>
            <a:prstGeom prst="ellipse">
              <a:avLst/>
            </a:prstGeom>
            <a:solidFill>
              <a:schemeClr val="bg1"/>
            </a:solidFill>
            <a:ln>
              <a:solidFill>
                <a:schemeClr val="accent5"/>
              </a:solidFill>
              <a:miter lim="400000"/>
            </a:ln>
          </p:spPr>
          <p:txBody>
            <a:bodyPr lIns="25400" tIns="25400" rIns="25400" bIns="25400" anchor="ctr">
              <a:normAutofit/>
            </a:bodyPr>
            <a:lstStyle/>
            <a:p>
              <a:pPr algn="ctr" defTabSz="228600">
                <a:defRPr sz="3000">
                  <a:solidFill>
                    <a:srgbClr val="FFFFFF"/>
                  </a:solidFill>
                  <a:effectLst>
                    <a:outerShdw blurRad="38100" dist="12700" dir="5400000" rotWithShape="0">
                      <a:srgbClr val="000000">
                        <a:alpha val="50000"/>
                      </a:srgbClr>
                    </a:outerShdw>
                  </a:effectLst>
                </a:defRPr>
              </a:pPr>
              <a:r>
                <a:rPr lang="en-US" altLang="zh-CN">
                  <a:solidFill>
                    <a:schemeClr val="accent5"/>
                  </a:solidFill>
                  <a:effectLst>
                    <a:outerShdw sx="1000" sy="1000" rotWithShape="0">
                      <a:srgbClr val="000000"/>
                    </a:outerShdw>
                  </a:effectLst>
                </a:rPr>
                <a:t>02</a:t>
              </a:r>
            </a:p>
          </p:txBody>
        </p:sp>
        <p:sp>
          <p:nvSpPr>
            <p:cNvPr id="13" name="任意多边形: 形状 12">
              <a:extLst/>
            </p:cNvPr>
            <p:cNvSpPr/>
            <p:nvPr/>
          </p:nvSpPr>
          <p:spPr>
            <a:xfrm rot="18846498" flipH="1">
              <a:off x="6427835" y="3897068"/>
              <a:ext cx="992880" cy="9928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09" y="2352"/>
                    <a:pt x="6901" y="3625"/>
                    <a:pt x="10800" y="3625"/>
                  </a:cubicBezTo>
                  <a:cubicBezTo>
                    <a:pt x="14699" y="3625"/>
                    <a:pt x="18491" y="2352"/>
                    <a:pt x="21600" y="0"/>
                  </a:cubicBezTo>
                  <a:lnTo>
                    <a:pt x="21600" y="21600"/>
                  </a:lnTo>
                  <a:lnTo>
                    <a:pt x="0" y="21600"/>
                  </a:lnTo>
                  <a:lnTo>
                    <a:pt x="0" y="0"/>
                  </a:lnTo>
                  <a:close/>
                </a:path>
              </a:pathLst>
            </a:custGeom>
            <a:solidFill>
              <a:schemeClr val="accent4"/>
            </a:solidFill>
            <a:ln w="12700">
              <a:miter lim="400000"/>
            </a:ln>
          </p:spPr>
          <p:txBody>
            <a:bodyPr anchor="ctr"/>
            <a:lstStyle/>
            <a:p>
              <a:pPr algn="ctr"/>
              <a:endParaRPr/>
            </a:p>
          </p:txBody>
        </p:sp>
        <p:sp>
          <p:nvSpPr>
            <p:cNvPr id="14" name="椭圆 13">
              <a:extLst/>
            </p:cNvPr>
            <p:cNvSpPr/>
            <p:nvPr/>
          </p:nvSpPr>
          <p:spPr>
            <a:xfrm flipH="1">
              <a:off x="6827130" y="4286024"/>
              <a:ext cx="1029055" cy="1024147"/>
            </a:xfrm>
            <a:prstGeom prst="ellipse">
              <a:avLst/>
            </a:prstGeom>
            <a:solidFill>
              <a:schemeClr val="bg1"/>
            </a:solidFill>
            <a:ln>
              <a:solidFill>
                <a:schemeClr val="accent4"/>
              </a:solidFill>
              <a:miter lim="400000"/>
            </a:ln>
          </p:spPr>
          <p:txBody>
            <a:bodyPr lIns="25400" tIns="25400" rIns="25400" bIns="25400" anchor="ctr">
              <a:normAutofit/>
            </a:bodyPr>
            <a:lstStyle/>
            <a:p>
              <a:pPr algn="ctr" defTabSz="228600">
                <a:defRPr sz="3000">
                  <a:solidFill>
                    <a:srgbClr val="FFFFFF"/>
                  </a:solidFill>
                  <a:effectLst>
                    <a:outerShdw blurRad="38100" dist="12700" dir="5400000" rotWithShape="0">
                      <a:srgbClr val="000000">
                        <a:alpha val="50000"/>
                      </a:srgbClr>
                    </a:outerShdw>
                  </a:effectLst>
                </a:defRPr>
              </a:pPr>
              <a:r>
                <a:rPr lang="en-US" altLang="zh-CN">
                  <a:solidFill>
                    <a:schemeClr val="accent4"/>
                  </a:solidFill>
                  <a:effectLst>
                    <a:outerShdw sx="1000" sy="1000" rotWithShape="0">
                      <a:srgbClr val="000000"/>
                    </a:outerShdw>
                  </a:effectLst>
                </a:rPr>
                <a:t>04</a:t>
              </a:r>
            </a:p>
          </p:txBody>
        </p:sp>
        <p:sp>
          <p:nvSpPr>
            <p:cNvPr id="15" name="任意多边形: 形状 14">
              <a:extLst/>
            </p:cNvPr>
            <p:cNvSpPr/>
            <p:nvPr/>
          </p:nvSpPr>
          <p:spPr>
            <a:xfrm rot="2646498">
              <a:off x="4798451" y="3924632"/>
              <a:ext cx="992880" cy="9928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09" y="2352"/>
                    <a:pt x="6901" y="3625"/>
                    <a:pt x="10800" y="3625"/>
                  </a:cubicBezTo>
                  <a:cubicBezTo>
                    <a:pt x="14699" y="3625"/>
                    <a:pt x="18491" y="2352"/>
                    <a:pt x="21600" y="0"/>
                  </a:cubicBezTo>
                  <a:lnTo>
                    <a:pt x="21600" y="21600"/>
                  </a:lnTo>
                  <a:lnTo>
                    <a:pt x="0" y="21600"/>
                  </a:lnTo>
                  <a:lnTo>
                    <a:pt x="0" y="0"/>
                  </a:lnTo>
                  <a:close/>
                </a:path>
              </a:pathLst>
            </a:custGeom>
            <a:solidFill>
              <a:schemeClr val="accent5"/>
            </a:solidFill>
            <a:ln w="12700">
              <a:miter lim="400000"/>
            </a:ln>
          </p:spPr>
          <p:txBody>
            <a:bodyPr anchor="ctr"/>
            <a:lstStyle/>
            <a:p>
              <a:pPr algn="ctr"/>
              <a:endParaRPr/>
            </a:p>
          </p:txBody>
        </p:sp>
        <p:sp>
          <p:nvSpPr>
            <p:cNvPr id="16" name="椭圆 15">
              <a:extLst/>
            </p:cNvPr>
            <p:cNvSpPr/>
            <p:nvPr/>
          </p:nvSpPr>
          <p:spPr>
            <a:xfrm>
              <a:off x="4375774" y="4326383"/>
              <a:ext cx="1029055" cy="1024147"/>
            </a:xfrm>
            <a:prstGeom prst="ellipse">
              <a:avLst/>
            </a:prstGeom>
            <a:solidFill>
              <a:schemeClr val="bg1"/>
            </a:solidFill>
            <a:ln>
              <a:solidFill>
                <a:schemeClr val="accent5"/>
              </a:solidFill>
              <a:miter lim="400000"/>
            </a:ln>
          </p:spPr>
          <p:txBody>
            <a:bodyPr lIns="25400" tIns="25400" rIns="25400" bIns="25400" anchor="ctr">
              <a:normAutofit/>
            </a:bodyPr>
            <a:lstStyle/>
            <a:p>
              <a:pPr algn="ctr" defTabSz="228600">
                <a:defRPr sz="3000">
                  <a:solidFill>
                    <a:srgbClr val="FFFFFF"/>
                  </a:solidFill>
                  <a:effectLst>
                    <a:outerShdw blurRad="38100" dist="12700" dir="5400000" rotWithShape="0">
                      <a:srgbClr val="000000">
                        <a:alpha val="50000"/>
                      </a:srgbClr>
                    </a:outerShdw>
                  </a:effectLst>
                </a:defRPr>
              </a:pPr>
              <a:r>
                <a:rPr lang="en-US" altLang="zh-CN">
                  <a:solidFill>
                    <a:schemeClr val="accent5"/>
                  </a:solidFill>
                  <a:effectLst>
                    <a:outerShdw sx="1000" sy="1000" rotWithShape="0">
                      <a:srgbClr val="000000"/>
                    </a:outerShdw>
                  </a:effectLst>
                </a:rPr>
                <a:t>03</a:t>
              </a:r>
            </a:p>
          </p:txBody>
        </p:sp>
        <p:sp>
          <p:nvSpPr>
            <p:cNvPr id="17" name="任意多边形: 形状 16">
              <a:extLst/>
            </p:cNvPr>
            <p:cNvSpPr/>
            <p:nvPr/>
          </p:nvSpPr>
          <p:spPr>
            <a:xfrm rot="8046499" flipH="1">
              <a:off x="4780326" y="2300057"/>
              <a:ext cx="992880" cy="9928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09" y="2352"/>
                    <a:pt x="6901" y="3625"/>
                    <a:pt x="10800" y="3625"/>
                  </a:cubicBezTo>
                  <a:cubicBezTo>
                    <a:pt x="14699" y="3625"/>
                    <a:pt x="18491" y="2352"/>
                    <a:pt x="21600" y="0"/>
                  </a:cubicBezTo>
                  <a:lnTo>
                    <a:pt x="21600" y="21600"/>
                  </a:lnTo>
                  <a:lnTo>
                    <a:pt x="0" y="21600"/>
                  </a:lnTo>
                  <a:lnTo>
                    <a:pt x="0" y="0"/>
                  </a:lnTo>
                  <a:close/>
                </a:path>
              </a:pathLst>
            </a:custGeom>
            <a:solidFill>
              <a:schemeClr val="accent4"/>
            </a:solidFill>
            <a:ln w="12700">
              <a:miter lim="400000"/>
            </a:ln>
          </p:spPr>
          <p:txBody>
            <a:bodyPr anchor="ctr"/>
            <a:lstStyle/>
            <a:p>
              <a:pPr algn="ctr"/>
              <a:endParaRPr/>
            </a:p>
          </p:txBody>
        </p:sp>
        <p:sp>
          <p:nvSpPr>
            <p:cNvPr id="18" name="椭圆 17">
              <a:extLst/>
            </p:cNvPr>
            <p:cNvSpPr/>
            <p:nvPr/>
          </p:nvSpPr>
          <p:spPr>
            <a:xfrm flipH="1">
              <a:off x="4344856" y="1879834"/>
              <a:ext cx="1029055" cy="1024147"/>
            </a:xfrm>
            <a:prstGeom prst="ellipse">
              <a:avLst/>
            </a:prstGeom>
            <a:solidFill>
              <a:schemeClr val="bg1"/>
            </a:solidFill>
            <a:ln>
              <a:solidFill>
                <a:schemeClr val="accent4"/>
              </a:solidFill>
              <a:miter lim="400000"/>
            </a:ln>
          </p:spPr>
          <p:txBody>
            <a:bodyPr lIns="25400" tIns="25400" rIns="25400" bIns="25400" anchor="ctr">
              <a:normAutofit/>
            </a:bodyPr>
            <a:lstStyle/>
            <a:p>
              <a:pPr algn="ctr" defTabSz="228600">
                <a:defRPr sz="3000">
                  <a:solidFill>
                    <a:srgbClr val="FFFFFF"/>
                  </a:solidFill>
                  <a:effectLst>
                    <a:outerShdw blurRad="38100" dist="12700" dir="5400000" rotWithShape="0">
                      <a:srgbClr val="000000">
                        <a:alpha val="50000"/>
                      </a:srgbClr>
                    </a:outerShdw>
                  </a:effectLst>
                </a:defRPr>
              </a:pPr>
              <a:r>
                <a:rPr lang="en-US" altLang="zh-CN" dirty="0">
                  <a:solidFill>
                    <a:schemeClr val="accent4"/>
                  </a:solidFill>
                  <a:effectLst>
                    <a:outerShdw sx="1000" sy="1000" rotWithShape="0">
                      <a:srgbClr val="000000"/>
                    </a:outerShdw>
                  </a:effectLst>
                </a:rPr>
                <a:t>01</a:t>
              </a:r>
            </a:p>
          </p:txBody>
        </p:sp>
        <p:sp>
          <p:nvSpPr>
            <p:cNvPr id="19" name="椭圆 18">
              <a:extLst/>
            </p:cNvPr>
            <p:cNvSpPr/>
            <p:nvPr/>
          </p:nvSpPr>
          <p:spPr>
            <a:xfrm>
              <a:off x="5171738" y="2668600"/>
              <a:ext cx="1848524" cy="1848524"/>
            </a:xfrm>
            <a:prstGeom prst="ellipse">
              <a:avLst/>
            </a:prstGeom>
            <a:solidFill>
              <a:srgbClr val="FFFFFF"/>
            </a:solidFill>
            <a:ln>
              <a:solidFill>
                <a:srgbClr val="A6AAA9"/>
              </a:solidFill>
              <a:miter lim="400000"/>
            </a:ln>
          </p:spPr>
          <p:txBody>
            <a:bodyPr anchor="ctr"/>
            <a:lstStyle/>
            <a:p>
              <a:pPr algn="ctr"/>
              <a:endParaRPr/>
            </a:p>
          </p:txBody>
        </p:sp>
        <p:sp>
          <p:nvSpPr>
            <p:cNvPr id="20" name="任意多边形: 形状 19">
              <a:extLst/>
            </p:cNvPr>
            <p:cNvSpPr/>
            <p:nvPr/>
          </p:nvSpPr>
          <p:spPr>
            <a:xfrm>
              <a:off x="5624213" y="3250916"/>
              <a:ext cx="921956" cy="683891"/>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accent4"/>
            </a:solidFill>
            <a:ln w="12700">
              <a:miter lim="400000"/>
            </a:ln>
          </p:spPr>
          <p:txBody>
            <a:bodyPr anchor="ctr"/>
            <a:lstStyle/>
            <a:p>
              <a:pPr algn="ctr"/>
              <a:endParaRPr/>
            </a:p>
          </p:txBody>
        </p:sp>
      </p:grpSp>
      <p:sp>
        <p:nvSpPr>
          <p:cNvPr id="22" name="矩形 21"/>
          <p:cNvSpPr/>
          <p:nvPr/>
        </p:nvSpPr>
        <p:spPr>
          <a:xfrm>
            <a:off x="8183340" y="2026011"/>
            <a:ext cx="3350933" cy="1126462"/>
          </a:xfrm>
          <a:prstGeom prst="rect">
            <a:avLst/>
          </a:prstGeom>
        </p:spPr>
        <p:txBody>
          <a:bodyPr wrap="square">
            <a:spAutoFit/>
          </a:bodyPr>
          <a:lstStyle/>
          <a:p>
            <a:pPr algn="just">
              <a:lnSpc>
                <a:spcPct val="120000"/>
              </a:lnSpc>
            </a:pPr>
            <a:r>
              <a:rPr lang="en-US" sz="2800">
                <a:solidFill>
                  <a:schemeClr val="accent1"/>
                </a:solidFill>
              </a:rPr>
              <a:t>Building the model</a:t>
            </a:r>
          </a:p>
          <a:p>
            <a:pPr algn="just">
              <a:lnSpc>
                <a:spcPct val="120000"/>
              </a:lnSpc>
            </a:pPr>
            <a:endParaRPr lang="zh-CN" altLang="en-US" sz="2800" b="1" dirty="0">
              <a:solidFill>
                <a:schemeClr val="accent1"/>
              </a:solidFill>
            </a:endParaRPr>
          </a:p>
        </p:txBody>
      </p:sp>
      <p:sp>
        <p:nvSpPr>
          <p:cNvPr id="26" name="矩形 25"/>
          <p:cNvSpPr/>
          <p:nvPr/>
        </p:nvSpPr>
        <p:spPr>
          <a:xfrm>
            <a:off x="8338181" y="4909672"/>
            <a:ext cx="2241974" cy="911275"/>
          </a:xfrm>
          <a:prstGeom prst="rect">
            <a:avLst/>
          </a:prstGeom>
        </p:spPr>
        <p:txBody>
          <a:bodyPr wrap="square">
            <a:spAutoFit/>
          </a:bodyPr>
          <a:lstStyle/>
          <a:p>
            <a:pPr algn="just">
              <a:lnSpc>
                <a:spcPct val="120000"/>
              </a:lnSpc>
            </a:pPr>
            <a:r>
              <a:rPr lang="en-US" sz="2800" dirty="0">
                <a:solidFill>
                  <a:schemeClr val="accent1"/>
                </a:solidFill>
              </a:rPr>
              <a:t>Prediction!</a:t>
            </a:r>
          </a:p>
          <a:p>
            <a:pPr algn="just">
              <a:lnSpc>
                <a:spcPct val="120000"/>
              </a:lnSpc>
            </a:pPr>
            <a:endParaRPr lang="zh-CN" altLang="en-US" b="1" dirty="0">
              <a:solidFill>
                <a:schemeClr val="tx1">
                  <a:lumMod val="65000"/>
                  <a:lumOff val="35000"/>
                </a:schemeClr>
              </a:solidFill>
            </a:endParaRPr>
          </a:p>
        </p:txBody>
      </p:sp>
      <p:sp>
        <p:nvSpPr>
          <p:cNvPr id="28" name="矩形 27"/>
          <p:cNvSpPr/>
          <p:nvPr/>
        </p:nvSpPr>
        <p:spPr>
          <a:xfrm>
            <a:off x="557293" y="1914822"/>
            <a:ext cx="3208490" cy="1428340"/>
          </a:xfrm>
          <a:prstGeom prst="rect">
            <a:avLst/>
          </a:prstGeom>
        </p:spPr>
        <p:txBody>
          <a:bodyPr wrap="square">
            <a:spAutoFit/>
          </a:bodyPr>
          <a:lstStyle/>
          <a:p>
            <a:pPr algn="r">
              <a:lnSpc>
                <a:spcPct val="120000"/>
              </a:lnSpc>
            </a:pPr>
            <a:r>
              <a:rPr lang="en-US" sz="2800" dirty="0">
                <a:solidFill>
                  <a:schemeClr val="accent1"/>
                </a:solidFill>
              </a:rPr>
              <a:t>Split into training &amp; test sets</a:t>
            </a:r>
          </a:p>
          <a:p>
            <a:pPr algn="r">
              <a:lnSpc>
                <a:spcPct val="120000"/>
              </a:lnSpc>
            </a:pPr>
            <a:endParaRPr lang="zh-CN" altLang="en-US" b="1" dirty="0">
              <a:solidFill>
                <a:schemeClr val="tx1">
                  <a:lumMod val="65000"/>
                  <a:lumOff val="35000"/>
                </a:schemeClr>
              </a:solidFill>
            </a:endParaRPr>
          </a:p>
        </p:txBody>
      </p:sp>
      <p:sp>
        <p:nvSpPr>
          <p:cNvPr id="29" name="矩形 28"/>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303642" y="299314"/>
            <a:ext cx="9782598" cy="646331"/>
            <a:chOff x="1922800" y="280264"/>
            <a:chExt cx="9782598" cy="646331"/>
          </a:xfrm>
        </p:grpSpPr>
        <p:sp>
          <p:nvSpPr>
            <p:cNvPr id="32" name="文本框 31"/>
            <p:cNvSpPr txBox="1"/>
            <p:nvPr/>
          </p:nvSpPr>
          <p:spPr>
            <a:xfrm>
              <a:off x="1922800" y="280264"/>
              <a:ext cx="2561662" cy="646331"/>
            </a:xfrm>
            <a:prstGeom prst="rect">
              <a:avLst/>
            </a:prstGeom>
            <a:noFill/>
          </p:spPr>
          <p:txBody>
            <a:bodyPr wrap="none" rtlCol="0">
              <a:spAutoFit/>
              <a:scene3d>
                <a:camera prst="orthographicFront"/>
                <a:lightRig rig="threePt" dir="t"/>
              </a:scene3d>
              <a:sp3d contourW="12700"/>
            </a:bodyPr>
            <a:lstStyle/>
            <a:p>
              <a:pPr algn="ctr"/>
              <a:r>
                <a:rPr lang="en-US" altLang="zh-CN" sz="3600" b="1" dirty="0" smtClean="0">
                  <a:solidFill>
                    <a:schemeClr val="bg1"/>
                  </a:solidFill>
                  <a:latin typeface="+mn-ea"/>
                  <a:cs typeface="经典综艺体简" panose="02010609000101010101" pitchFamily="49" charset="-122"/>
                </a:rPr>
                <a:t>Prediction</a:t>
              </a:r>
              <a:endParaRPr lang="zh-CN" altLang="en-US" sz="3600" b="1" dirty="0">
                <a:solidFill>
                  <a:schemeClr val="bg1"/>
                </a:solidFill>
                <a:latin typeface="+mn-ea"/>
                <a:cs typeface="经典综艺体简" panose="02010609000101010101" pitchFamily="49" charset="-122"/>
              </a:endParaRPr>
            </a:p>
          </p:txBody>
        </p:sp>
        <p:sp>
          <p:nvSpPr>
            <p:cNvPr id="33" name="文本框 32"/>
            <p:cNvSpPr txBox="1"/>
            <p:nvPr/>
          </p:nvSpPr>
          <p:spPr>
            <a:xfrm>
              <a:off x="5467268" y="578166"/>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sp>
        <p:nvSpPr>
          <p:cNvPr id="2" name="TextBox 1"/>
          <p:cNvSpPr txBox="1"/>
          <p:nvPr/>
        </p:nvSpPr>
        <p:spPr>
          <a:xfrm>
            <a:off x="1514333" y="4866840"/>
            <a:ext cx="2117558" cy="954107"/>
          </a:xfrm>
          <a:prstGeom prst="rect">
            <a:avLst/>
          </a:prstGeom>
          <a:noFill/>
        </p:spPr>
        <p:txBody>
          <a:bodyPr wrap="square" rtlCol="0">
            <a:spAutoFit/>
          </a:bodyPr>
          <a:lstStyle/>
          <a:p>
            <a:r>
              <a:rPr lang="en-US" sz="2800" dirty="0" smtClean="0">
                <a:solidFill>
                  <a:schemeClr val="accent1"/>
                </a:solidFill>
              </a:rPr>
              <a:t>Variable Importance</a:t>
            </a:r>
            <a:endParaRPr lang="en-US" sz="2800" dirty="0">
              <a:solidFill>
                <a:schemeClr val="accent1"/>
              </a:solidFill>
            </a:endParaRPr>
          </a:p>
        </p:txBody>
      </p:sp>
    </p:spTree>
    <p:extLst>
      <p:ext uri="{BB962C8B-B14F-4D97-AF65-F5344CB8AC3E}">
        <p14:creationId xmlns:p14="http://schemas.microsoft.com/office/powerpoint/2010/main" val="13407532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 presetClass="entr" presetSubtype="8"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500" fill="hold"/>
                                        <p:tgtEl>
                                          <p:spTgt spid="28"/>
                                        </p:tgtEl>
                                        <p:attrNameLst>
                                          <p:attrName>ppt_x</p:attrName>
                                        </p:attrNameLst>
                                      </p:cBhvr>
                                      <p:tavLst>
                                        <p:tav tm="0">
                                          <p:val>
                                            <p:strVal val="0-#ppt_w/2"/>
                                          </p:val>
                                        </p:tav>
                                        <p:tav tm="100000">
                                          <p:val>
                                            <p:strVal val="#ppt_x"/>
                                          </p:val>
                                        </p:tav>
                                      </p:tavLst>
                                    </p:anim>
                                    <p:anim calcmode="lin" valueType="num">
                                      <p:cBhvr additive="base">
                                        <p:cTn id="13" dur="500" fill="hold"/>
                                        <p:tgtEl>
                                          <p:spTgt spid="28"/>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1+#ppt_w/2"/>
                                          </p:val>
                                        </p:tav>
                                        <p:tav tm="100000">
                                          <p:val>
                                            <p:strVal val="#ppt_x"/>
                                          </p:val>
                                        </p:tav>
                                      </p:tavLst>
                                    </p:anim>
                                    <p:anim calcmode="lin" valueType="num">
                                      <p:cBhvr additive="base">
                                        <p:cTn id="17" dur="500" fill="hold"/>
                                        <p:tgtEl>
                                          <p:spTgt spid="2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1+#ppt_w/2"/>
                                          </p:val>
                                        </p:tav>
                                        <p:tav tm="100000">
                                          <p:val>
                                            <p:strVal val="#ppt_x"/>
                                          </p:val>
                                        </p:tav>
                                      </p:tavLst>
                                    </p:anim>
                                    <p:anim calcmode="lin" valueType="num">
                                      <p:cBhvr additive="base">
                                        <p:cTn id="21"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62100"/>
            <a:ext cx="12192000" cy="3924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0" y="1562100"/>
            <a:ext cx="3546499" cy="3924300"/>
          </a:xfrm>
          <a:custGeom>
            <a:avLst/>
            <a:gdLst>
              <a:gd name="connsiteX0" fmla="*/ 0 w 4922244"/>
              <a:gd name="connsiteY0" fmla="*/ 0 h 5048251"/>
              <a:gd name="connsiteX1" fmla="*/ 1947941 w 4922244"/>
              <a:gd name="connsiteY1" fmla="*/ 0 h 5048251"/>
              <a:gd name="connsiteX2" fmla="*/ 4922244 w 4922244"/>
              <a:gd name="connsiteY2" fmla="*/ 2974304 h 5048251"/>
              <a:gd name="connsiteX3" fmla="*/ 2848297 w 4922244"/>
              <a:gd name="connsiteY3" fmla="*/ 5048251 h 5048251"/>
              <a:gd name="connsiteX4" fmla="*/ 0 w 4922244"/>
              <a:gd name="connsiteY4" fmla="*/ 5048251 h 5048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244" h="5048251">
                <a:moveTo>
                  <a:pt x="0" y="0"/>
                </a:moveTo>
                <a:lnTo>
                  <a:pt x="1947941" y="0"/>
                </a:lnTo>
                <a:lnTo>
                  <a:pt x="4922244" y="2974304"/>
                </a:lnTo>
                <a:lnTo>
                  <a:pt x="2848297" y="5048251"/>
                </a:lnTo>
                <a:lnTo>
                  <a:pt x="0" y="504825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790352" y="1562100"/>
            <a:ext cx="3124548" cy="3924300"/>
          </a:xfrm>
          <a:custGeom>
            <a:avLst/>
            <a:gdLst>
              <a:gd name="connsiteX0" fmla="*/ 0 w 4336612"/>
              <a:gd name="connsiteY0" fmla="*/ 0 h 5048251"/>
              <a:gd name="connsiteX1" fmla="*/ 1362309 w 4336612"/>
              <a:gd name="connsiteY1" fmla="*/ 0 h 5048251"/>
              <a:gd name="connsiteX2" fmla="*/ 4336612 w 4336612"/>
              <a:gd name="connsiteY2" fmla="*/ 2974304 h 5048251"/>
              <a:gd name="connsiteX3" fmla="*/ 2262665 w 4336612"/>
              <a:gd name="connsiteY3" fmla="*/ 5048251 h 5048251"/>
              <a:gd name="connsiteX4" fmla="*/ 900356 w 4336612"/>
              <a:gd name="connsiteY4" fmla="*/ 5048251 h 5048251"/>
              <a:gd name="connsiteX5" fmla="*/ 2974303 w 4336612"/>
              <a:gd name="connsiteY5" fmla="*/ 2974304 h 504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612" h="5048251">
                <a:moveTo>
                  <a:pt x="0" y="0"/>
                </a:moveTo>
                <a:lnTo>
                  <a:pt x="1362309" y="0"/>
                </a:lnTo>
                <a:lnTo>
                  <a:pt x="4336612" y="2974304"/>
                </a:lnTo>
                <a:lnTo>
                  <a:pt x="2262665" y="5048251"/>
                </a:lnTo>
                <a:lnTo>
                  <a:pt x="900356" y="5048251"/>
                </a:lnTo>
                <a:lnTo>
                  <a:pt x="2974303" y="2974304"/>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43686" y="2847022"/>
            <a:ext cx="1712328" cy="1862048"/>
          </a:xfrm>
          <a:prstGeom prst="rect">
            <a:avLst/>
          </a:prstGeom>
          <a:noFill/>
        </p:spPr>
        <p:txBody>
          <a:bodyPr wrap="none" rtlCol="0">
            <a:spAutoFit/>
          </a:bodyPr>
          <a:lstStyle/>
          <a:p>
            <a:pPr algn="ctr"/>
            <a:r>
              <a:rPr lang="en-US" altLang="zh-CN" sz="11500" dirty="0" smtClean="0">
                <a:solidFill>
                  <a:schemeClr val="bg1"/>
                </a:solidFill>
                <a:latin typeface="Impact" panose="020B0806030902050204" pitchFamily="34" charset="0"/>
              </a:rPr>
              <a:t>04</a:t>
            </a:r>
            <a:endParaRPr lang="zh-CN" altLang="en-US" sz="11500" dirty="0">
              <a:solidFill>
                <a:schemeClr val="bg1"/>
              </a:solidFill>
              <a:latin typeface="Impact" panose="020B0806030902050204" pitchFamily="34" charset="0"/>
            </a:endParaRPr>
          </a:p>
        </p:txBody>
      </p:sp>
      <p:sp>
        <p:nvSpPr>
          <p:cNvPr id="4" name="文本框 3"/>
          <p:cNvSpPr txBox="1"/>
          <p:nvPr/>
        </p:nvSpPr>
        <p:spPr>
          <a:xfrm>
            <a:off x="5105402" y="3349079"/>
            <a:ext cx="7086598" cy="1015663"/>
          </a:xfrm>
          <a:prstGeom prst="rect">
            <a:avLst/>
          </a:prstGeom>
          <a:noFill/>
        </p:spPr>
        <p:txBody>
          <a:bodyPr wrap="square" rtlCol="0">
            <a:spAutoFit/>
            <a:scene3d>
              <a:camera prst="orthographicFront"/>
              <a:lightRig rig="threePt" dir="t"/>
            </a:scene3d>
            <a:sp3d contourW="12700"/>
          </a:bodyPr>
          <a:lstStyle/>
          <a:p>
            <a:r>
              <a:rPr lang="en-CA" altLang="zh-CN" sz="6000" b="1" smtClean="0">
                <a:solidFill>
                  <a:schemeClr val="tx1">
                    <a:lumMod val="75000"/>
                    <a:lumOff val="25000"/>
                  </a:schemeClr>
                </a:solidFill>
                <a:latin typeface="+mj-ea"/>
                <a:ea typeface="+mj-ea"/>
              </a:rPr>
              <a:t>Decision Making</a:t>
            </a:r>
            <a:endParaRPr lang="zh-CN" altLang="en-US" sz="6000" b="1" dirty="0">
              <a:solidFill>
                <a:schemeClr val="tx1">
                  <a:lumMod val="75000"/>
                  <a:lumOff val="25000"/>
                </a:schemeClr>
              </a:solidFill>
              <a:latin typeface="+mj-ea"/>
              <a:ea typeface="+mj-ea"/>
            </a:endParaRPr>
          </a:p>
        </p:txBody>
      </p:sp>
      <p:sp>
        <p:nvSpPr>
          <p:cNvPr id="7" name="文本框 4"/>
          <p:cNvSpPr txBox="1"/>
          <p:nvPr/>
        </p:nvSpPr>
        <p:spPr>
          <a:xfrm>
            <a:off x="5105402" y="4364742"/>
            <a:ext cx="6159498" cy="276999"/>
          </a:xfrm>
          <a:prstGeom prst="rect">
            <a:avLst/>
          </a:prstGeom>
          <a:noFill/>
        </p:spPr>
        <p:txBody>
          <a:bodyPr wrap="square" rtlCol="0">
            <a:spAutoFit/>
            <a:scene3d>
              <a:camera prst="orthographicFront"/>
              <a:lightRig rig="threePt" dir="t"/>
            </a:scene3d>
            <a:sp3d contourW="12700"/>
          </a:bodyPr>
          <a:lstStyle/>
          <a:p>
            <a:r>
              <a:rPr lang="en-US" sz="1200" dirty="0">
                <a:solidFill>
                  <a:schemeClr val="accent4">
                    <a:lumMod val="75000"/>
                  </a:schemeClr>
                </a:solidFill>
                <a:latin typeface="Century Gothic" charset="0"/>
                <a:ea typeface="Century Gothic" charset="0"/>
                <a:cs typeface="Century Gothic" charset="0"/>
              </a:rPr>
              <a:t>P</a:t>
            </a:r>
            <a:r>
              <a:rPr lang="en-US" sz="1200" dirty="0" smtClean="0">
                <a:solidFill>
                  <a:schemeClr val="accent4">
                    <a:lumMod val="75000"/>
                  </a:schemeClr>
                </a:solidFill>
                <a:latin typeface="Century Gothic" charset="0"/>
                <a:ea typeface="Century Gothic" charset="0"/>
                <a:cs typeface="Century Gothic" charset="0"/>
              </a:rPr>
              <a:t>rovide </a:t>
            </a:r>
            <a:r>
              <a:rPr lang="en-US" sz="1200" dirty="0">
                <a:solidFill>
                  <a:schemeClr val="accent4">
                    <a:lumMod val="75000"/>
                  </a:schemeClr>
                </a:solidFill>
                <a:latin typeface="Century Gothic" charset="0"/>
                <a:ea typeface="Century Gothic" charset="0"/>
                <a:cs typeface="Century Gothic" charset="0"/>
              </a:rPr>
              <a:t>a solution to make card issuer better off </a:t>
            </a:r>
          </a:p>
        </p:txBody>
      </p:sp>
    </p:spTree>
    <p:extLst>
      <p:ext uri="{BB962C8B-B14F-4D97-AF65-F5344CB8AC3E}">
        <p14:creationId xmlns:p14="http://schemas.microsoft.com/office/powerpoint/2010/main" val="33150183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p:tgtEl>
                                          <p:spTgt spid="4"/>
                                        </p:tgtEl>
                                        <p:attrNameLst>
                                          <p:attrName>ppt_x</p:attrName>
                                        </p:attrNameLst>
                                      </p:cBhvr>
                                      <p:tavLst>
                                        <p:tav tm="0">
                                          <p:val>
                                            <p:strVal val="#ppt_x+#ppt_w*1.125000"/>
                                          </p:val>
                                        </p:tav>
                                        <p:tav tm="100000">
                                          <p:val>
                                            <p:strVal val="#ppt_x"/>
                                          </p:val>
                                        </p:tav>
                                      </p:tavLst>
                                    </p:anim>
                                    <p:animEffect transition="in" filter="wipe(left)">
                                      <p:cBhvr>
                                        <p:cTn id="27" dur="500"/>
                                        <p:tgtEl>
                                          <p:spTgt spid="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animBg="1"/>
      <p:bldP spid="3" grpId="0"/>
      <p:bldP spid="4"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 y="-1"/>
            <a:ext cx="12192000"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247649" y="247712"/>
            <a:ext cx="11791951" cy="646331"/>
          </a:xfrm>
          <a:prstGeom prst="rect">
            <a:avLst/>
          </a:prstGeom>
          <a:noFill/>
        </p:spPr>
        <p:txBody>
          <a:bodyPr wrap="square" rtlCol="0">
            <a:spAutoFit/>
            <a:scene3d>
              <a:camera prst="orthographicFront"/>
              <a:lightRig rig="threePt" dir="t"/>
            </a:scene3d>
            <a:sp3d contourW="12700"/>
          </a:bodyPr>
          <a:lstStyle/>
          <a:p>
            <a:pPr algn="ctr"/>
            <a:r>
              <a:rPr lang="en-US" sz="3600" b="1" dirty="0">
                <a:solidFill>
                  <a:srgbClr val="68778D"/>
                </a:solidFill>
              </a:rPr>
              <a:t>Income from Credit Card Interest and Merchant Fees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974" y="1389468"/>
            <a:ext cx="10197299" cy="4554133"/>
          </a:xfrm>
          <a:prstGeom prst="rect">
            <a:avLst/>
          </a:prstGeom>
        </p:spPr>
      </p:pic>
      <p:sp>
        <p:nvSpPr>
          <p:cNvPr id="4" name="TextBox 3"/>
          <p:cNvSpPr txBox="1"/>
          <p:nvPr/>
        </p:nvSpPr>
        <p:spPr>
          <a:xfrm>
            <a:off x="1044974" y="6006648"/>
            <a:ext cx="9239250" cy="369332"/>
          </a:xfrm>
          <a:prstGeom prst="rect">
            <a:avLst/>
          </a:prstGeom>
          <a:noFill/>
        </p:spPr>
        <p:txBody>
          <a:bodyPr wrap="square" rtlCol="0">
            <a:spAutoFit/>
          </a:bodyPr>
          <a:lstStyle/>
          <a:p>
            <a:r>
              <a:rPr lang="en-US" dirty="0">
                <a:solidFill>
                  <a:srgbClr val="68778D"/>
                </a:solidFill>
              </a:rPr>
              <a:t>Source : https://</a:t>
            </a:r>
            <a:r>
              <a:rPr lang="en-US" dirty="0" err="1">
                <a:solidFill>
                  <a:srgbClr val="68778D"/>
                </a:solidFill>
              </a:rPr>
              <a:t>www.valuepenguin.com</a:t>
            </a:r>
            <a:r>
              <a:rPr lang="en-US" dirty="0">
                <a:solidFill>
                  <a:srgbClr val="68778D"/>
                </a:solidFill>
              </a:rPr>
              <a:t>/how-do-credit-card-companies-make-money</a:t>
            </a:r>
          </a:p>
        </p:txBody>
      </p:sp>
    </p:spTree>
    <p:extLst>
      <p:ext uri="{BB962C8B-B14F-4D97-AF65-F5344CB8AC3E}">
        <p14:creationId xmlns:p14="http://schemas.microsoft.com/office/powerpoint/2010/main" val="21345730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925" y="671514"/>
            <a:ext cx="10058400" cy="6186486"/>
          </a:xfrm>
          <a:prstGeom prst="rect">
            <a:avLst/>
          </a:prstGeom>
        </p:spPr>
      </p:pic>
      <p:sp>
        <p:nvSpPr>
          <p:cNvPr id="39" name="矩形 38"/>
          <p:cNvSpPr/>
          <p:nvPr/>
        </p:nvSpPr>
        <p:spPr>
          <a:xfrm>
            <a:off x="2328863" y="0"/>
            <a:ext cx="9863137" cy="893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0" y="0"/>
            <a:ext cx="5128591" cy="893420"/>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221142" y="148807"/>
            <a:ext cx="11366721" cy="646331"/>
            <a:chOff x="1864050" y="-92692"/>
            <a:chExt cx="11366721" cy="646331"/>
          </a:xfrm>
        </p:grpSpPr>
        <p:sp>
          <p:nvSpPr>
            <p:cNvPr id="45" name="文本框 44"/>
            <p:cNvSpPr txBox="1"/>
            <p:nvPr/>
          </p:nvSpPr>
          <p:spPr>
            <a:xfrm>
              <a:off x="1864050" y="-92692"/>
              <a:ext cx="4907449" cy="646331"/>
            </a:xfrm>
            <a:prstGeom prst="rect">
              <a:avLst/>
            </a:prstGeom>
            <a:noFill/>
          </p:spPr>
          <p:txBody>
            <a:bodyPr wrap="square" rtlCol="0">
              <a:spAutoFit/>
              <a:scene3d>
                <a:camera prst="orthographicFront"/>
                <a:lightRig rig="threePt" dir="t"/>
              </a:scene3d>
              <a:sp3d contourW="12700"/>
            </a:bodyPr>
            <a:lstStyle/>
            <a:p>
              <a:r>
                <a:rPr lang="en-US" sz="3600" dirty="0">
                  <a:solidFill>
                    <a:schemeClr val="bg1"/>
                  </a:solidFill>
                </a:rPr>
                <a:t>Variable Importance</a:t>
              </a:r>
            </a:p>
          </p:txBody>
        </p:sp>
        <p:sp>
          <p:nvSpPr>
            <p:cNvPr id="46" name="文本框 45"/>
            <p:cNvSpPr txBox="1"/>
            <p:nvPr/>
          </p:nvSpPr>
          <p:spPr>
            <a:xfrm>
              <a:off x="6992641" y="205210"/>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a:t>
              </a:r>
              <a:r>
                <a:rPr lang="en-US" altLang="zh-CN" sz="1600" dirty="0" smtClean="0">
                  <a:solidFill>
                    <a:schemeClr val="bg1">
                      <a:lumMod val="50000"/>
                    </a:schemeClr>
                  </a:solidFill>
                  <a:latin typeface="Century Gothic" panose="020B0502020202020204" pitchFamily="34" charset="0"/>
                  <a:ea typeface="+mj-ea"/>
                </a:rPr>
                <a:t>importance of each variables</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19984802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62100"/>
            <a:ext cx="12192000" cy="3924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0" y="1562100"/>
            <a:ext cx="3546499" cy="3924300"/>
          </a:xfrm>
          <a:custGeom>
            <a:avLst/>
            <a:gdLst>
              <a:gd name="connsiteX0" fmla="*/ 0 w 4922244"/>
              <a:gd name="connsiteY0" fmla="*/ 0 h 5048251"/>
              <a:gd name="connsiteX1" fmla="*/ 1947941 w 4922244"/>
              <a:gd name="connsiteY1" fmla="*/ 0 h 5048251"/>
              <a:gd name="connsiteX2" fmla="*/ 4922244 w 4922244"/>
              <a:gd name="connsiteY2" fmla="*/ 2974304 h 5048251"/>
              <a:gd name="connsiteX3" fmla="*/ 2848297 w 4922244"/>
              <a:gd name="connsiteY3" fmla="*/ 5048251 h 5048251"/>
              <a:gd name="connsiteX4" fmla="*/ 0 w 4922244"/>
              <a:gd name="connsiteY4" fmla="*/ 5048251 h 5048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244" h="5048251">
                <a:moveTo>
                  <a:pt x="0" y="0"/>
                </a:moveTo>
                <a:lnTo>
                  <a:pt x="1947941" y="0"/>
                </a:lnTo>
                <a:lnTo>
                  <a:pt x="4922244" y="2974304"/>
                </a:lnTo>
                <a:lnTo>
                  <a:pt x="2848297" y="5048251"/>
                </a:lnTo>
                <a:lnTo>
                  <a:pt x="0" y="504825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790352" y="1562100"/>
            <a:ext cx="3124548" cy="3924300"/>
          </a:xfrm>
          <a:custGeom>
            <a:avLst/>
            <a:gdLst>
              <a:gd name="connsiteX0" fmla="*/ 0 w 4336612"/>
              <a:gd name="connsiteY0" fmla="*/ 0 h 5048251"/>
              <a:gd name="connsiteX1" fmla="*/ 1362309 w 4336612"/>
              <a:gd name="connsiteY1" fmla="*/ 0 h 5048251"/>
              <a:gd name="connsiteX2" fmla="*/ 4336612 w 4336612"/>
              <a:gd name="connsiteY2" fmla="*/ 2974304 h 5048251"/>
              <a:gd name="connsiteX3" fmla="*/ 2262665 w 4336612"/>
              <a:gd name="connsiteY3" fmla="*/ 5048251 h 5048251"/>
              <a:gd name="connsiteX4" fmla="*/ 900356 w 4336612"/>
              <a:gd name="connsiteY4" fmla="*/ 5048251 h 5048251"/>
              <a:gd name="connsiteX5" fmla="*/ 2974303 w 4336612"/>
              <a:gd name="connsiteY5" fmla="*/ 2974304 h 504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612" h="5048251">
                <a:moveTo>
                  <a:pt x="0" y="0"/>
                </a:moveTo>
                <a:lnTo>
                  <a:pt x="1362309" y="0"/>
                </a:lnTo>
                <a:lnTo>
                  <a:pt x="4336612" y="2974304"/>
                </a:lnTo>
                <a:lnTo>
                  <a:pt x="2262665" y="5048251"/>
                </a:lnTo>
                <a:lnTo>
                  <a:pt x="900356" y="5048251"/>
                </a:lnTo>
                <a:lnTo>
                  <a:pt x="2974303" y="2974304"/>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31851" y="2847022"/>
            <a:ext cx="1535998" cy="1862048"/>
          </a:xfrm>
          <a:prstGeom prst="rect">
            <a:avLst/>
          </a:prstGeom>
          <a:noFill/>
        </p:spPr>
        <p:txBody>
          <a:bodyPr wrap="none" rtlCol="0">
            <a:spAutoFit/>
          </a:bodyPr>
          <a:lstStyle/>
          <a:p>
            <a:pPr algn="ctr"/>
            <a:r>
              <a:rPr lang="en-US" altLang="zh-CN" sz="11500" dirty="0" smtClean="0">
                <a:solidFill>
                  <a:schemeClr val="bg1"/>
                </a:solidFill>
                <a:latin typeface="Impact" panose="020B0806030902050204" pitchFamily="34" charset="0"/>
              </a:rPr>
              <a:t>01</a:t>
            </a:r>
            <a:endParaRPr lang="zh-CN" altLang="en-US" sz="11500" dirty="0">
              <a:solidFill>
                <a:schemeClr val="bg1"/>
              </a:solidFill>
              <a:latin typeface="Impact" panose="020B0806030902050204" pitchFamily="34" charset="0"/>
            </a:endParaRPr>
          </a:p>
        </p:txBody>
      </p:sp>
      <p:sp>
        <p:nvSpPr>
          <p:cNvPr id="4" name="文本框 3"/>
          <p:cNvSpPr txBox="1"/>
          <p:nvPr/>
        </p:nvSpPr>
        <p:spPr>
          <a:xfrm>
            <a:off x="5336851" y="2770078"/>
            <a:ext cx="5753098" cy="1938992"/>
          </a:xfrm>
          <a:prstGeom prst="rect">
            <a:avLst/>
          </a:prstGeom>
          <a:noFill/>
        </p:spPr>
        <p:txBody>
          <a:bodyPr wrap="square" rtlCol="0">
            <a:spAutoFit/>
            <a:scene3d>
              <a:camera prst="orthographicFront"/>
              <a:lightRig rig="threePt" dir="t"/>
            </a:scene3d>
            <a:sp3d contourW="12700"/>
          </a:bodyPr>
          <a:lstStyle/>
          <a:p>
            <a:r>
              <a:rPr lang="en-CA" altLang="zh-CN" sz="6000" b="1" smtClean="0">
                <a:solidFill>
                  <a:schemeClr val="tx1">
                    <a:lumMod val="75000"/>
                    <a:lumOff val="25000"/>
                  </a:schemeClr>
                </a:solidFill>
                <a:latin typeface="+mj-ea"/>
                <a:ea typeface="+mj-ea"/>
              </a:rPr>
              <a:t>Background Information</a:t>
            </a:r>
            <a:endParaRPr lang="zh-CN" altLang="en-US" sz="6000" b="1" dirty="0">
              <a:solidFill>
                <a:schemeClr val="tx1">
                  <a:lumMod val="75000"/>
                  <a:lumOff val="25000"/>
                </a:schemeClr>
              </a:solidFill>
              <a:latin typeface="+mj-ea"/>
              <a:ea typeface="+mj-ea"/>
            </a:endParaRPr>
          </a:p>
        </p:txBody>
      </p:sp>
      <p:sp>
        <p:nvSpPr>
          <p:cNvPr id="5" name="文本框 4"/>
          <p:cNvSpPr txBox="1"/>
          <p:nvPr/>
        </p:nvSpPr>
        <p:spPr>
          <a:xfrm>
            <a:off x="5336851" y="4709070"/>
            <a:ext cx="6159498" cy="28347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solidFill>
                  <a:schemeClr val="accent4"/>
                </a:solidFill>
                <a:latin typeface="Century Gothic" panose="020B0502020202020204" pitchFamily="34" charset="0"/>
              </a:rPr>
              <a:t>Characteristics of credit card holders</a:t>
            </a:r>
          </a:p>
        </p:txBody>
      </p:sp>
    </p:spTree>
    <p:extLst>
      <p:ext uri="{BB962C8B-B14F-4D97-AF65-F5344CB8AC3E}">
        <p14:creationId xmlns:p14="http://schemas.microsoft.com/office/powerpoint/2010/main" val="3748931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p:tgtEl>
                                          <p:spTgt spid="4"/>
                                        </p:tgtEl>
                                        <p:attrNameLst>
                                          <p:attrName>ppt_x</p:attrName>
                                        </p:attrNameLst>
                                      </p:cBhvr>
                                      <p:tavLst>
                                        <p:tav tm="0">
                                          <p:val>
                                            <p:strVal val="#ppt_x+#ppt_w*1.125000"/>
                                          </p:val>
                                        </p:tav>
                                        <p:tav tm="100000">
                                          <p:val>
                                            <p:strVal val="#ppt_x"/>
                                          </p:val>
                                        </p:tav>
                                      </p:tavLst>
                                    </p:anim>
                                    <p:animEffect transition="in" filter="wipe(left)">
                                      <p:cBhvr>
                                        <p:cTn id="27" dur="500"/>
                                        <p:tgtEl>
                                          <p:spTgt spid="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animBg="1"/>
      <p:bldP spid="3" grpId="0"/>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p:nvPr/>
        </p:nvSpPr>
        <p:spPr>
          <a:xfrm rot="18900000">
            <a:off x="5260559" y="3299294"/>
            <a:ext cx="2056580" cy="20565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Rectangle 3"/>
          <p:cNvSpPr/>
          <p:nvPr/>
        </p:nvSpPr>
        <p:spPr>
          <a:xfrm rot="18900000">
            <a:off x="7591549" y="3307022"/>
            <a:ext cx="1956959" cy="19569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Rectangle 5"/>
          <p:cNvSpPr/>
          <p:nvPr/>
        </p:nvSpPr>
        <p:spPr>
          <a:xfrm rot="18900000">
            <a:off x="7244993" y="3297773"/>
            <a:ext cx="1956959" cy="19569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Rectangle 10"/>
          <p:cNvSpPr/>
          <p:nvPr/>
        </p:nvSpPr>
        <p:spPr>
          <a:xfrm rot="18900000">
            <a:off x="2599961" y="2989258"/>
            <a:ext cx="2056580" cy="20565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Rectangle 12"/>
          <p:cNvSpPr/>
          <p:nvPr/>
        </p:nvSpPr>
        <p:spPr>
          <a:xfrm rot="13500000">
            <a:off x="2660772" y="3288155"/>
            <a:ext cx="1956958" cy="1956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9" name="Straight Connector 14"/>
          <p:cNvCxnSpPr/>
          <p:nvPr/>
        </p:nvCxnSpPr>
        <p:spPr>
          <a:xfrm rot="16200000">
            <a:off x="3536273" y="3972883"/>
            <a:ext cx="1781894" cy="1778730"/>
          </a:xfrm>
          <a:prstGeom prst="line">
            <a:avLst/>
          </a:prstGeom>
          <a:ln w="12700">
            <a:gradFill flip="none" rotWithShape="1">
              <a:gsLst>
                <a:gs pos="0">
                  <a:schemeClr val="bg1"/>
                </a:gs>
                <a:gs pos="51000">
                  <a:schemeClr val="bg1"/>
                </a:gs>
                <a:gs pos="74000">
                  <a:schemeClr val="bg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Straight Connector 15"/>
          <p:cNvCxnSpPr/>
          <p:nvPr/>
        </p:nvCxnSpPr>
        <p:spPr>
          <a:xfrm rot="16200000" flipH="1">
            <a:off x="2160175" y="4178550"/>
            <a:ext cx="1741605" cy="1747739"/>
          </a:xfrm>
          <a:prstGeom prst="line">
            <a:avLst/>
          </a:prstGeom>
          <a:ln w="12700">
            <a:gradFill flip="none" rotWithShape="1">
              <a:gsLst>
                <a:gs pos="0">
                  <a:schemeClr val="bg1"/>
                </a:gs>
                <a:gs pos="51000">
                  <a:schemeClr val="bg1"/>
                </a:gs>
                <a:gs pos="74000">
                  <a:schemeClr val="bg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1" name="Rectangle 22"/>
          <p:cNvSpPr/>
          <p:nvPr/>
        </p:nvSpPr>
        <p:spPr>
          <a:xfrm rot="8100000">
            <a:off x="4993275" y="3296715"/>
            <a:ext cx="1956959" cy="19569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矩形 24"/>
          <p:cNvSpPr/>
          <p:nvPr/>
        </p:nvSpPr>
        <p:spPr>
          <a:xfrm>
            <a:off x="2764776" y="3670928"/>
            <a:ext cx="1726950" cy="1219886"/>
          </a:xfrm>
          <a:prstGeom prst="rect">
            <a:avLst/>
          </a:prstGeom>
        </p:spPr>
        <p:txBody>
          <a:bodyPr wrap="square">
            <a:spAutoFit/>
            <a:scene3d>
              <a:camera prst="orthographicFront"/>
              <a:lightRig rig="threePt" dir="t"/>
            </a:scene3d>
            <a:sp3d contourW="12700"/>
          </a:bodyPr>
          <a:lstStyle/>
          <a:p>
            <a:pPr algn="ctr">
              <a:lnSpc>
                <a:spcPct val="120000"/>
              </a:lnSpc>
            </a:pPr>
            <a:r>
              <a:rPr lang="en-CA" altLang="zh-CN" sz="3200" dirty="0" smtClean="0">
                <a:solidFill>
                  <a:schemeClr val="bg1"/>
                </a:solidFill>
              </a:rPr>
              <a:t>Credit Limit</a:t>
            </a:r>
            <a:endParaRPr lang="zh-CN" altLang="en-US" sz="3200" dirty="0">
              <a:solidFill>
                <a:schemeClr val="bg1"/>
              </a:solidFill>
            </a:endParaRPr>
          </a:p>
        </p:txBody>
      </p:sp>
      <p:grpSp>
        <p:nvGrpSpPr>
          <p:cNvPr id="33" name="组合 32"/>
          <p:cNvGrpSpPr/>
          <p:nvPr/>
        </p:nvGrpSpPr>
        <p:grpSpPr>
          <a:xfrm>
            <a:off x="4801251" y="1758355"/>
            <a:ext cx="2384999" cy="2533586"/>
            <a:chOff x="4801251" y="1466255"/>
            <a:chExt cx="2384999" cy="2533586"/>
          </a:xfrm>
        </p:grpSpPr>
        <p:cxnSp>
          <p:nvCxnSpPr>
            <p:cNvPr id="13" name="Straight Connector 26"/>
            <p:cNvCxnSpPr/>
            <p:nvPr/>
          </p:nvCxnSpPr>
          <p:spPr>
            <a:xfrm>
              <a:off x="4801251" y="2184235"/>
              <a:ext cx="0" cy="1815606"/>
            </a:xfrm>
            <a:prstGeom prst="line">
              <a:avLst/>
            </a:prstGeom>
            <a:ln w="3175">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27"/>
            <p:cNvCxnSpPr/>
            <p:nvPr/>
          </p:nvCxnSpPr>
          <p:spPr>
            <a:xfrm>
              <a:off x="7127188" y="2171968"/>
              <a:ext cx="0" cy="1827873"/>
            </a:xfrm>
            <a:prstGeom prst="line">
              <a:avLst/>
            </a:prstGeom>
            <a:ln w="3175">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28"/>
            <p:cNvCxnSpPr/>
            <p:nvPr/>
          </p:nvCxnSpPr>
          <p:spPr>
            <a:xfrm>
              <a:off x="4801251" y="2167655"/>
              <a:ext cx="2325937"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29"/>
            <p:cNvCxnSpPr/>
            <p:nvPr/>
          </p:nvCxnSpPr>
          <p:spPr>
            <a:xfrm>
              <a:off x="6096000" y="1902737"/>
              <a:ext cx="0" cy="26676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4944276" y="1466255"/>
              <a:ext cx="2241974" cy="628955"/>
            </a:xfrm>
            <a:prstGeom prst="rect">
              <a:avLst/>
            </a:prstGeom>
          </p:spPr>
          <p:txBody>
            <a:bodyPr wrap="square">
              <a:spAutoFit/>
              <a:scene3d>
                <a:camera prst="orthographicFront"/>
                <a:lightRig rig="threePt" dir="t"/>
              </a:scene3d>
              <a:sp3d contourW="12700"/>
            </a:bodyPr>
            <a:lstStyle/>
            <a:p>
              <a:pPr algn="ctr">
                <a:lnSpc>
                  <a:spcPct val="120000"/>
                </a:lnSpc>
              </a:pPr>
              <a:r>
                <a:rPr lang="en-CA" altLang="zh-CN" sz="3200" b="1" dirty="0" smtClean="0">
                  <a:solidFill>
                    <a:schemeClr val="tx1">
                      <a:lumMod val="65000"/>
                      <a:lumOff val="35000"/>
                    </a:schemeClr>
                  </a:solidFill>
                </a:rPr>
                <a:t>Default ?</a:t>
              </a:r>
              <a:endParaRPr lang="zh-CN" altLang="en-US" sz="3200" b="1" dirty="0">
                <a:solidFill>
                  <a:schemeClr val="tx1">
                    <a:lumMod val="65000"/>
                    <a:lumOff val="35000"/>
                  </a:schemeClr>
                </a:solidFill>
              </a:endParaRPr>
            </a:p>
          </p:txBody>
        </p:sp>
      </p:grpSp>
      <p:sp>
        <p:nvSpPr>
          <p:cNvPr id="29" name="矩形 28"/>
          <p:cNvSpPr/>
          <p:nvPr/>
        </p:nvSpPr>
        <p:spPr>
          <a:xfrm>
            <a:off x="7260678" y="3386532"/>
            <a:ext cx="2049268" cy="1865126"/>
          </a:xfrm>
          <a:prstGeom prst="rect">
            <a:avLst/>
          </a:prstGeom>
        </p:spPr>
        <p:txBody>
          <a:bodyPr wrap="square">
            <a:spAutoFit/>
            <a:scene3d>
              <a:camera prst="orthographicFront"/>
              <a:lightRig rig="threePt" dir="t"/>
            </a:scene3d>
            <a:sp3d contourW="12700"/>
          </a:bodyPr>
          <a:lstStyle/>
          <a:p>
            <a:pPr algn="ctr">
              <a:lnSpc>
                <a:spcPct val="120000"/>
              </a:lnSpc>
            </a:pPr>
            <a:r>
              <a:rPr lang="en-CA" altLang="zh-CN" sz="3200" dirty="0" smtClean="0">
                <a:solidFill>
                  <a:schemeClr val="bg1"/>
                </a:solidFill>
              </a:rPr>
              <a:t>6-month</a:t>
            </a:r>
            <a:r>
              <a:rPr lang="zh-CN" altLang="en-US" sz="3200" dirty="0" smtClean="0">
                <a:solidFill>
                  <a:schemeClr val="bg1"/>
                </a:solidFill>
              </a:rPr>
              <a:t> </a:t>
            </a:r>
            <a:r>
              <a:rPr lang="en-CA" altLang="zh-CN" sz="3200" dirty="0" smtClean="0">
                <a:solidFill>
                  <a:schemeClr val="bg1"/>
                </a:solidFill>
              </a:rPr>
              <a:t>repay</a:t>
            </a:r>
            <a:r>
              <a:rPr lang="zh-CN" altLang="en-US" sz="3200" dirty="0" smtClean="0">
                <a:solidFill>
                  <a:schemeClr val="bg1"/>
                </a:solidFill>
              </a:rPr>
              <a:t> </a:t>
            </a:r>
            <a:r>
              <a:rPr lang="en-CA" altLang="zh-CN" sz="3200" dirty="0" smtClean="0">
                <a:solidFill>
                  <a:schemeClr val="bg1"/>
                </a:solidFill>
              </a:rPr>
              <a:t>status</a:t>
            </a:r>
            <a:endParaRPr lang="zh-CN" altLang="en-US" sz="3200" dirty="0">
              <a:solidFill>
                <a:schemeClr val="bg1"/>
              </a:solidFill>
            </a:endParaRPr>
          </a:p>
        </p:txBody>
      </p:sp>
      <p:sp>
        <p:nvSpPr>
          <p:cNvPr id="19" name="矩形 18"/>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0" y="0"/>
            <a:ext cx="5791200"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71735" y="265024"/>
            <a:ext cx="4436792" cy="646331"/>
          </a:xfrm>
          <a:prstGeom prst="rect">
            <a:avLst/>
          </a:prstGeom>
          <a:noFill/>
        </p:spPr>
        <p:txBody>
          <a:bodyPr wrap="none" rtlCol="0">
            <a:spAutoFit/>
            <a:scene3d>
              <a:camera prst="orthographicFront"/>
              <a:lightRig rig="threePt" dir="t"/>
            </a:scene3d>
            <a:sp3d contourW="12700"/>
          </a:bodyPr>
          <a:lstStyle/>
          <a:p>
            <a:pPr algn="ctr"/>
            <a:r>
              <a:rPr lang="en-CA" altLang="zh-CN" sz="3600" b="1" smtClean="0">
                <a:solidFill>
                  <a:schemeClr val="bg1"/>
                </a:solidFill>
                <a:latin typeface="+mn-ea"/>
                <a:cs typeface="经典综艺体简" panose="02010609000101010101" pitchFamily="49" charset="-122"/>
              </a:rPr>
              <a:t>Prominent Factors</a:t>
            </a:r>
            <a:endParaRPr lang="zh-CN" altLang="en-US" sz="3600" b="1" dirty="0">
              <a:solidFill>
                <a:schemeClr val="bg1"/>
              </a:solidFill>
              <a:latin typeface="+mn-ea"/>
              <a:cs typeface="经典综艺体简" panose="02010609000101010101" pitchFamily="49" charset="-122"/>
            </a:endParaRPr>
          </a:p>
        </p:txBody>
      </p:sp>
    </p:spTree>
    <p:extLst>
      <p:ext uri="{BB962C8B-B14F-4D97-AF65-F5344CB8AC3E}">
        <p14:creationId xmlns:p14="http://schemas.microsoft.com/office/powerpoint/2010/main" val="18691583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53" presetClass="entr" presetSubtype="16"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par>
                                <p:cTn id="39" presetID="53" presetClass="entr" presetSubtype="16"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ppt_w</p:attrName>
                                        </p:attrNameLst>
                                      </p:cBhvr>
                                      <p:tavLst>
                                        <p:tav tm="0">
                                          <p:val>
                                            <p:fltVal val="0"/>
                                          </p:val>
                                        </p:tav>
                                        <p:tav tm="100000">
                                          <p:val>
                                            <p:strVal val="#ppt_w"/>
                                          </p:val>
                                        </p:tav>
                                      </p:tavLst>
                                    </p:anim>
                                    <p:anim calcmode="lin" valueType="num">
                                      <p:cBhvr>
                                        <p:cTn id="42" dur="500" fill="hold"/>
                                        <p:tgtEl>
                                          <p:spTgt spid="10"/>
                                        </p:tgtEl>
                                        <p:attrNameLst>
                                          <p:attrName>ppt_h</p:attrName>
                                        </p:attrNameLst>
                                      </p:cBhvr>
                                      <p:tavLst>
                                        <p:tav tm="0">
                                          <p:val>
                                            <p:fltVal val="0"/>
                                          </p:val>
                                        </p:tav>
                                        <p:tav tm="100000">
                                          <p:val>
                                            <p:strVal val="#ppt_h"/>
                                          </p:val>
                                        </p:tav>
                                      </p:tavLst>
                                    </p:anim>
                                    <p:animEffect transition="in" filter="fade">
                                      <p:cBhvr>
                                        <p:cTn id="43" dur="500"/>
                                        <p:tgtEl>
                                          <p:spTgt spid="10"/>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animEffect transition="in" filter="fade">
                                      <p:cBhvr>
                                        <p:cTn id="48" dur="500"/>
                                        <p:tgtEl>
                                          <p:spTgt spid="11"/>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p:cTn id="51" dur="500" fill="hold"/>
                                        <p:tgtEl>
                                          <p:spTgt spid="25"/>
                                        </p:tgtEl>
                                        <p:attrNameLst>
                                          <p:attrName>ppt_w</p:attrName>
                                        </p:attrNameLst>
                                      </p:cBhvr>
                                      <p:tavLst>
                                        <p:tav tm="0">
                                          <p:val>
                                            <p:fltVal val="0"/>
                                          </p:val>
                                        </p:tav>
                                        <p:tav tm="100000">
                                          <p:val>
                                            <p:strVal val="#ppt_w"/>
                                          </p:val>
                                        </p:tav>
                                      </p:tavLst>
                                    </p:anim>
                                    <p:anim calcmode="lin" valueType="num">
                                      <p:cBhvr>
                                        <p:cTn id="52" dur="500" fill="hold"/>
                                        <p:tgtEl>
                                          <p:spTgt spid="25"/>
                                        </p:tgtEl>
                                        <p:attrNameLst>
                                          <p:attrName>ppt_h</p:attrName>
                                        </p:attrNameLst>
                                      </p:cBhvr>
                                      <p:tavLst>
                                        <p:tav tm="0">
                                          <p:val>
                                            <p:fltVal val="0"/>
                                          </p:val>
                                        </p:tav>
                                        <p:tav tm="100000">
                                          <p:val>
                                            <p:strVal val="#ppt_h"/>
                                          </p:val>
                                        </p:tav>
                                      </p:tavLst>
                                    </p:anim>
                                    <p:animEffect transition="in" filter="fade">
                                      <p:cBhvr>
                                        <p:cTn id="53" dur="500"/>
                                        <p:tgtEl>
                                          <p:spTgt spid="2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 calcmode="lin" valueType="num">
                                      <p:cBhvr>
                                        <p:cTn id="56" dur="500" fill="hold"/>
                                        <p:tgtEl>
                                          <p:spTgt spid="29"/>
                                        </p:tgtEl>
                                        <p:attrNameLst>
                                          <p:attrName>ppt_w</p:attrName>
                                        </p:attrNameLst>
                                      </p:cBhvr>
                                      <p:tavLst>
                                        <p:tav tm="0">
                                          <p:val>
                                            <p:fltVal val="0"/>
                                          </p:val>
                                        </p:tav>
                                        <p:tav tm="100000">
                                          <p:val>
                                            <p:strVal val="#ppt_w"/>
                                          </p:val>
                                        </p:tav>
                                      </p:tavLst>
                                    </p:anim>
                                    <p:anim calcmode="lin" valueType="num">
                                      <p:cBhvr>
                                        <p:cTn id="57" dur="500" fill="hold"/>
                                        <p:tgtEl>
                                          <p:spTgt spid="29"/>
                                        </p:tgtEl>
                                        <p:attrNameLst>
                                          <p:attrName>ppt_h</p:attrName>
                                        </p:attrNameLst>
                                      </p:cBhvr>
                                      <p:tavLst>
                                        <p:tav tm="0">
                                          <p:val>
                                            <p:fltVal val="0"/>
                                          </p:val>
                                        </p:tav>
                                        <p:tav tm="100000">
                                          <p:val>
                                            <p:strVal val="#ppt_h"/>
                                          </p:val>
                                        </p:tav>
                                      </p:tavLst>
                                    </p:anim>
                                    <p:animEffect transition="in" filter="fade">
                                      <p:cBhvr>
                                        <p:cTn id="5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25" grpId="0"/>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328863" y="0"/>
            <a:ext cx="9863137" cy="893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0" y="0"/>
            <a:ext cx="5009322" cy="893420"/>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0" y="123542"/>
            <a:ext cx="11321119" cy="646331"/>
            <a:chOff x="1642908" y="-117957"/>
            <a:chExt cx="11321119" cy="646331"/>
          </a:xfrm>
        </p:grpSpPr>
        <p:sp>
          <p:nvSpPr>
            <p:cNvPr id="45" name="文本框 44"/>
            <p:cNvSpPr txBox="1"/>
            <p:nvPr/>
          </p:nvSpPr>
          <p:spPr>
            <a:xfrm>
              <a:off x="1642908" y="-117957"/>
              <a:ext cx="4875245" cy="646331"/>
            </a:xfrm>
            <a:prstGeom prst="rect">
              <a:avLst/>
            </a:prstGeom>
            <a:noFill/>
          </p:spPr>
          <p:txBody>
            <a:bodyPr wrap="none" rtlCol="0">
              <a:spAutoFit/>
              <a:scene3d>
                <a:camera prst="orthographicFront"/>
                <a:lightRig rig="threePt" dir="t"/>
              </a:scene3d>
              <a:sp3d contourW="12700"/>
            </a:bodyPr>
            <a:lstStyle/>
            <a:p>
              <a:pPr algn="ctr"/>
              <a:r>
                <a:rPr lang="en-US" altLang="zh-CN" sz="3600" b="1" smtClean="0">
                  <a:solidFill>
                    <a:schemeClr val="bg1"/>
                  </a:solidFill>
                  <a:latin typeface="+mn-ea"/>
                  <a:cs typeface="经典综艺体简" panose="02010609000101010101" pitchFamily="49" charset="-122"/>
                </a:rPr>
                <a:t>Credit Limit </a:t>
              </a:r>
              <a:r>
                <a:rPr lang="en-US" altLang="zh-CN" sz="3600" b="1" dirty="0" smtClean="0">
                  <a:solidFill>
                    <a:schemeClr val="bg1"/>
                  </a:solidFill>
                  <a:latin typeface="+mn-ea"/>
                  <a:cs typeface="经典综艺体简" panose="02010609000101010101" pitchFamily="49" charset="-122"/>
                </a:rPr>
                <a:t>variable</a:t>
              </a:r>
              <a:endParaRPr lang="zh-CN" altLang="en-US" sz="3600" b="1" dirty="0">
                <a:solidFill>
                  <a:schemeClr val="bg1"/>
                </a:solidFill>
                <a:latin typeface="+mn-ea"/>
                <a:cs typeface="经典综艺体简" panose="02010609000101010101" pitchFamily="49" charset="-122"/>
              </a:endParaRPr>
            </a:p>
          </p:txBody>
        </p:sp>
        <p:sp>
          <p:nvSpPr>
            <p:cNvPr id="46" name="文本框 45"/>
            <p:cNvSpPr txBox="1"/>
            <p:nvPr/>
          </p:nvSpPr>
          <p:spPr>
            <a:xfrm>
              <a:off x="6725897" y="18684"/>
              <a:ext cx="6238130" cy="347146"/>
            </a:xfrm>
            <a:prstGeom prst="rect">
              <a:avLst/>
            </a:prstGeom>
            <a:noFill/>
          </p:spPr>
          <p:txBody>
            <a:bodyPr wrap="square" rtlCol="0">
              <a:spAutoFit/>
              <a:scene3d>
                <a:camera prst="orthographicFront"/>
                <a:lightRig rig="threePt" dir="t"/>
              </a:scene3d>
              <a:sp3d contourW="12700"/>
            </a:bodyPr>
            <a:lstStyle/>
            <a:p>
              <a:pPr>
                <a:lnSpc>
                  <a:spcPct val="114000"/>
                </a:lnSpc>
              </a:pPr>
              <a:r>
                <a:rPr lang="en-CA" altLang="zh-CN" sz="1600" dirty="0" smtClean="0">
                  <a:solidFill>
                    <a:schemeClr val="bg1">
                      <a:lumMod val="50000"/>
                    </a:schemeClr>
                  </a:solidFill>
                  <a:latin typeface="Century Gothic" panose="020B0502020202020204" pitchFamily="34" charset="0"/>
                  <a:ea typeface="+mj-ea"/>
                </a:rPr>
                <a:t>Relation between credit limit and July Payment Status</a:t>
              </a:r>
              <a:endParaRPr lang="en-US" altLang="zh-CN" sz="1600" dirty="0">
                <a:solidFill>
                  <a:schemeClr val="bg1">
                    <a:lumMod val="50000"/>
                  </a:schemeClr>
                </a:solidFill>
                <a:latin typeface="Century Gothic" panose="020B0502020202020204" pitchFamily="34" charset="0"/>
                <a:ea typeface="+mj-ea"/>
              </a:endParaRP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242" y="893415"/>
            <a:ext cx="9545053" cy="5915944"/>
          </a:xfrm>
          <a:prstGeom prst="rect">
            <a:avLst/>
          </a:prstGeom>
        </p:spPr>
      </p:pic>
    </p:spTree>
    <p:extLst>
      <p:ext uri="{BB962C8B-B14F-4D97-AF65-F5344CB8AC3E}">
        <p14:creationId xmlns:p14="http://schemas.microsoft.com/office/powerpoint/2010/main" val="1152425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328863" y="0"/>
            <a:ext cx="9863137" cy="893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0" y="0"/>
            <a:ext cx="5009322" cy="893420"/>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0" y="123542"/>
            <a:ext cx="4980851" cy="646331"/>
          </a:xfrm>
          <a:prstGeom prst="rect">
            <a:avLst/>
          </a:prstGeom>
          <a:noFill/>
        </p:spPr>
        <p:txBody>
          <a:bodyPr wrap="none" rtlCol="0">
            <a:spAutoFit/>
            <a:scene3d>
              <a:camera prst="orthographicFront"/>
              <a:lightRig rig="threePt" dir="t"/>
            </a:scene3d>
            <a:sp3d contourW="12700"/>
          </a:bodyPr>
          <a:lstStyle/>
          <a:p>
            <a:r>
              <a:rPr lang="en-US" altLang="zh-CN" sz="3600" b="1" dirty="0" smtClean="0">
                <a:solidFill>
                  <a:schemeClr val="bg1">
                    <a:lumMod val="95000"/>
                  </a:schemeClr>
                </a:solidFill>
              </a:rPr>
              <a:t>6-month</a:t>
            </a:r>
            <a:r>
              <a:rPr lang="zh-CN" altLang="en-US" sz="3600" b="1" dirty="0" smtClean="0">
                <a:solidFill>
                  <a:schemeClr val="bg1">
                    <a:lumMod val="95000"/>
                  </a:schemeClr>
                </a:solidFill>
              </a:rPr>
              <a:t> </a:t>
            </a:r>
            <a:r>
              <a:rPr lang="en-US" altLang="zh-CN" sz="3600" b="1" dirty="0">
                <a:solidFill>
                  <a:schemeClr val="bg1">
                    <a:lumMod val="95000"/>
                  </a:schemeClr>
                </a:solidFill>
              </a:rPr>
              <a:t>repay</a:t>
            </a:r>
            <a:r>
              <a:rPr lang="zh-CN" altLang="en-US" sz="3600" b="1" dirty="0">
                <a:solidFill>
                  <a:schemeClr val="bg1">
                    <a:lumMod val="95000"/>
                  </a:schemeClr>
                </a:solidFill>
              </a:rPr>
              <a:t> </a:t>
            </a:r>
            <a:r>
              <a:rPr lang="en-US" altLang="zh-CN" sz="3600" b="1" dirty="0">
                <a:solidFill>
                  <a:schemeClr val="bg1">
                    <a:lumMod val="95000"/>
                  </a:schemeClr>
                </a:solidFill>
              </a:rPr>
              <a:t>status</a:t>
            </a:r>
            <a:endParaRPr lang="en-US" sz="3600" b="1" dirty="0">
              <a:solidFill>
                <a:schemeClr val="bg1">
                  <a:lumMod val="95000"/>
                </a:schemeClr>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665" y="1016962"/>
            <a:ext cx="9826293" cy="5737500"/>
          </a:xfrm>
          <a:prstGeom prst="rect">
            <a:avLst/>
          </a:prstGeom>
        </p:spPr>
      </p:pic>
    </p:spTree>
    <p:extLst>
      <p:ext uri="{BB962C8B-B14F-4D97-AF65-F5344CB8AC3E}">
        <p14:creationId xmlns:p14="http://schemas.microsoft.com/office/powerpoint/2010/main" val="1454839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34963" y="5484813"/>
            <a:ext cx="11522075" cy="152400"/>
            <a:chOff x="334963" y="2628900"/>
            <a:chExt cx="11773290" cy="2724150"/>
          </a:xfrm>
          <a:solidFill>
            <a:schemeClr val="accent4"/>
          </a:solidFill>
        </p:grpSpPr>
        <p:sp>
          <p:nvSpPr>
            <p:cNvPr id="11" name="矩形 10"/>
            <p:cNvSpPr/>
            <p:nvPr/>
          </p:nvSpPr>
          <p:spPr>
            <a:xfrm>
              <a:off x="334963" y="2628900"/>
              <a:ext cx="2857500" cy="2724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306893" y="2628900"/>
              <a:ext cx="2857500" cy="2724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278823" y="2628900"/>
              <a:ext cx="2857500" cy="2724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250753" y="2628900"/>
              <a:ext cx="2857500" cy="2724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334963" y="2189163"/>
            <a:ext cx="11522075" cy="3200400"/>
            <a:chOff x="334963" y="2628900"/>
            <a:chExt cx="11773290" cy="2724150"/>
          </a:xfrm>
          <a:solidFill>
            <a:schemeClr val="accent4"/>
          </a:solidFill>
        </p:grpSpPr>
        <p:sp>
          <p:nvSpPr>
            <p:cNvPr id="5" name="矩形 4"/>
            <p:cNvSpPr/>
            <p:nvPr/>
          </p:nvSpPr>
          <p:spPr>
            <a:xfrm>
              <a:off x="334963" y="2628900"/>
              <a:ext cx="2857500" cy="2724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306893" y="2628900"/>
              <a:ext cx="2857500" cy="2724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278823" y="2628900"/>
              <a:ext cx="2857500" cy="2724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250753" y="2628900"/>
              <a:ext cx="2857500" cy="2724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516299" y="2500492"/>
            <a:ext cx="2433855" cy="1115415"/>
            <a:chOff x="474662" y="2872824"/>
            <a:chExt cx="2433855" cy="3097733"/>
          </a:xfrm>
        </p:grpSpPr>
        <p:sp>
          <p:nvSpPr>
            <p:cNvPr id="23" name="矩形 22"/>
            <p:cNvSpPr/>
            <p:nvPr/>
          </p:nvSpPr>
          <p:spPr>
            <a:xfrm>
              <a:off x="474662" y="3548509"/>
              <a:ext cx="2433855" cy="327077"/>
            </a:xfrm>
            <a:prstGeom prst="rect">
              <a:avLst/>
            </a:prstGeom>
          </p:spPr>
          <p:txBody>
            <a:bodyPr wrap="square">
              <a:spAutoFit/>
            </a:bodyPr>
            <a:lstStyle/>
            <a:p>
              <a:pPr algn="just">
                <a:lnSpc>
                  <a:spcPct val="120000"/>
                </a:lnSpc>
              </a:pPr>
              <a:endParaRPr lang="zh-CN" altLang="en-US" sz="1400" dirty="0">
                <a:solidFill>
                  <a:schemeClr val="bg1"/>
                </a:solidFill>
              </a:endParaRPr>
            </a:p>
          </p:txBody>
        </p:sp>
        <p:sp>
          <p:nvSpPr>
            <p:cNvPr id="24" name="矩形 23"/>
            <p:cNvSpPr/>
            <p:nvPr/>
          </p:nvSpPr>
          <p:spPr>
            <a:xfrm>
              <a:off x="474662" y="2872824"/>
              <a:ext cx="2433855" cy="1381147"/>
            </a:xfrm>
            <a:prstGeom prst="rect">
              <a:avLst/>
            </a:prstGeom>
          </p:spPr>
          <p:txBody>
            <a:bodyPr wrap="square">
              <a:spAutoFit/>
            </a:bodyPr>
            <a:lstStyle/>
            <a:p>
              <a:pPr algn="just">
                <a:lnSpc>
                  <a:spcPct val="120000"/>
                </a:lnSpc>
              </a:pPr>
              <a:r>
                <a:rPr lang="en-US" altLang="zh-CN" sz="2400" b="1" dirty="0">
                  <a:solidFill>
                    <a:schemeClr val="bg1"/>
                  </a:solidFill>
                  <a:latin typeface="+mn-ea"/>
                  <a:cs typeface="经典综艺体简" panose="02010609000101010101" pitchFamily="49" charset="-122"/>
                </a:rPr>
                <a:t>Logistic Regression</a:t>
              </a:r>
              <a:endParaRPr lang="zh-CN" altLang="en-US" sz="2400" b="1" dirty="0">
                <a:solidFill>
                  <a:schemeClr val="bg1"/>
                </a:solidFill>
                <a:latin typeface="+mn-ea"/>
                <a:cs typeface="经典综艺体简" panose="02010609000101010101" pitchFamily="49" charset="-122"/>
              </a:endParaRPr>
            </a:p>
            <a:p>
              <a:pPr algn="just">
                <a:lnSpc>
                  <a:spcPct val="120000"/>
                </a:lnSpc>
              </a:pPr>
              <a:endParaRPr lang="zh-CN" altLang="en-US" sz="2400" b="1" dirty="0">
                <a:solidFill>
                  <a:schemeClr val="bg1"/>
                </a:solidFill>
              </a:endParaRPr>
            </a:p>
          </p:txBody>
        </p:sp>
        <p:cxnSp>
          <p:nvCxnSpPr>
            <p:cNvPr id="25" name="直接连接符 24"/>
            <p:cNvCxnSpPr>
              <a:cxnSpLocks/>
            </p:cNvCxnSpPr>
            <p:nvPr/>
          </p:nvCxnSpPr>
          <p:spPr>
            <a:xfrm>
              <a:off x="614147" y="5970557"/>
              <a:ext cx="57941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3424815" y="2500491"/>
            <a:ext cx="2433855" cy="1381147"/>
            <a:chOff x="474662" y="2872824"/>
            <a:chExt cx="2433855" cy="1381147"/>
          </a:xfrm>
        </p:grpSpPr>
        <p:sp>
          <p:nvSpPr>
            <p:cNvPr id="29" name="矩形 28"/>
            <p:cNvSpPr/>
            <p:nvPr/>
          </p:nvSpPr>
          <p:spPr>
            <a:xfrm>
              <a:off x="474662" y="2872824"/>
              <a:ext cx="2433855" cy="1381147"/>
            </a:xfrm>
            <a:prstGeom prst="rect">
              <a:avLst/>
            </a:prstGeom>
          </p:spPr>
          <p:txBody>
            <a:bodyPr wrap="square">
              <a:spAutoFit/>
            </a:bodyPr>
            <a:lstStyle/>
            <a:p>
              <a:pPr algn="just">
                <a:lnSpc>
                  <a:spcPct val="120000"/>
                </a:lnSpc>
              </a:pPr>
              <a:r>
                <a:rPr lang="en-US" sz="2400" b="1" dirty="0">
                  <a:solidFill>
                    <a:schemeClr val="bg1"/>
                  </a:solidFill>
                </a:rPr>
                <a:t>Random Forest Model</a:t>
              </a:r>
              <a:endParaRPr lang="en-US" sz="2400" dirty="0">
                <a:solidFill>
                  <a:schemeClr val="bg1"/>
                </a:solidFill>
              </a:endParaRPr>
            </a:p>
            <a:p>
              <a:pPr algn="just">
                <a:lnSpc>
                  <a:spcPct val="120000"/>
                </a:lnSpc>
              </a:pPr>
              <a:endParaRPr lang="zh-CN" altLang="en-US" sz="2400" b="1" dirty="0">
                <a:solidFill>
                  <a:schemeClr val="bg1"/>
                </a:solidFill>
              </a:endParaRPr>
            </a:p>
          </p:txBody>
        </p:sp>
        <p:cxnSp>
          <p:nvCxnSpPr>
            <p:cNvPr id="30" name="直接连接符 29"/>
            <p:cNvCxnSpPr>
              <a:cxnSpLocks/>
            </p:cNvCxnSpPr>
            <p:nvPr/>
          </p:nvCxnSpPr>
          <p:spPr>
            <a:xfrm>
              <a:off x="601719" y="3988240"/>
              <a:ext cx="57941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6333331" y="2500491"/>
            <a:ext cx="2433855" cy="1381147"/>
            <a:chOff x="474662" y="2872824"/>
            <a:chExt cx="2433855" cy="1381147"/>
          </a:xfrm>
        </p:grpSpPr>
        <p:sp>
          <p:nvSpPr>
            <p:cNvPr id="33" name="矩形 32"/>
            <p:cNvSpPr/>
            <p:nvPr/>
          </p:nvSpPr>
          <p:spPr>
            <a:xfrm>
              <a:off x="474662" y="2872824"/>
              <a:ext cx="2433855" cy="1381147"/>
            </a:xfrm>
            <a:prstGeom prst="rect">
              <a:avLst/>
            </a:prstGeom>
          </p:spPr>
          <p:txBody>
            <a:bodyPr wrap="square">
              <a:spAutoFit/>
            </a:bodyPr>
            <a:lstStyle/>
            <a:p>
              <a:pPr algn="just">
                <a:lnSpc>
                  <a:spcPct val="120000"/>
                </a:lnSpc>
              </a:pPr>
              <a:r>
                <a:rPr lang="en-US" sz="2400" b="1" dirty="0">
                  <a:solidFill>
                    <a:schemeClr val="bg1"/>
                  </a:solidFill>
                </a:rPr>
                <a:t>Neural Network Model</a:t>
              </a:r>
              <a:endParaRPr lang="en-US" sz="2400" dirty="0">
                <a:solidFill>
                  <a:schemeClr val="bg1"/>
                </a:solidFill>
              </a:endParaRPr>
            </a:p>
            <a:p>
              <a:pPr algn="just">
                <a:lnSpc>
                  <a:spcPct val="120000"/>
                </a:lnSpc>
              </a:pPr>
              <a:endParaRPr lang="zh-CN" altLang="en-US" sz="2400" b="1" dirty="0">
                <a:solidFill>
                  <a:schemeClr val="bg1"/>
                </a:solidFill>
              </a:endParaRPr>
            </a:p>
          </p:txBody>
        </p:sp>
        <p:cxnSp>
          <p:nvCxnSpPr>
            <p:cNvPr id="34" name="直接连接符 33"/>
            <p:cNvCxnSpPr>
              <a:cxnSpLocks/>
            </p:cNvCxnSpPr>
            <p:nvPr/>
          </p:nvCxnSpPr>
          <p:spPr>
            <a:xfrm>
              <a:off x="677919" y="3974216"/>
              <a:ext cx="57941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9241846" y="2500491"/>
            <a:ext cx="2433855" cy="2267544"/>
            <a:chOff x="474662" y="2872824"/>
            <a:chExt cx="2433855" cy="2267544"/>
          </a:xfrm>
        </p:grpSpPr>
        <p:sp>
          <p:nvSpPr>
            <p:cNvPr id="37" name="矩形 36"/>
            <p:cNvSpPr/>
            <p:nvPr/>
          </p:nvSpPr>
          <p:spPr>
            <a:xfrm>
              <a:off x="474662" y="2872824"/>
              <a:ext cx="2433855" cy="2267544"/>
            </a:xfrm>
            <a:prstGeom prst="rect">
              <a:avLst/>
            </a:prstGeom>
          </p:spPr>
          <p:txBody>
            <a:bodyPr wrap="square">
              <a:spAutoFit/>
            </a:bodyPr>
            <a:lstStyle/>
            <a:p>
              <a:pPr algn="just">
                <a:lnSpc>
                  <a:spcPct val="120000"/>
                </a:lnSpc>
              </a:pPr>
              <a:r>
                <a:rPr lang="en-US" sz="2400" b="1" dirty="0">
                  <a:solidFill>
                    <a:schemeClr val="bg1"/>
                  </a:solidFill>
                </a:rPr>
                <a:t>PCA-Based Anomaly Detection Model</a:t>
              </a:r>
              <a:endParaRPr lang="en-US" sz="2400" dirty="0">
                <a:solidFill>
                  <a:schemeClr val="bg1"/>
                </a:solidFill>
              </a:endParaRPr>
            </a:p>
            <a:p>
              <a:pPr algn="just">
                <a:lnSpc>
                  <a:spcPct val="120000"/>
                </a:lnSpc>
              </a:pPr>
              <a:endParaRPr lang="zh-CN" altLang="en-US" sz="2400" b="1" dirty="0">
                <a:solidFill>
                  <a:schemeClr val="bg1"/>
                </a:solidFill>
              </a:endParaRPr>
            </a:p>
          </p:txBody>
        </p:sp>
        <p:cxnSp>
          <p:nvCxnSpPr>
            <p:cNvPr id="38" name="直接连接符 37"/>
            <p:cNvCxnSpPr>
              <a:cxnSpLocks/>
            </p:cNvCxnSpPr>
            <p:nvPr/>
          </p:nvCxnSpPr>
          <p:spPr>
            <a:xfrm>
              <a:off x="474662" y="4854109"/>
              <a:ext cx="57941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0" y="0"/>
            <a:ext cx="5188688"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120694" y="299314"/>
            <a:ext cx="11423752" cy="736334"/>
            <a:chOff x="1739852" y="280264"/>
            <a:chExt cx="11423752" cy="736334"/>
          </a:xfrm>
        </p:grpSpPr>
        <p:sp>
          <p:nvSpPr>
            <p:cNvPr id="42" name="文本框 41"/>
            <p:cNvSpPr txBox="1"/>
            <p:nvPr/>
          </p:nvSpPr>
          <p:spPr>
            <a:xfrm>
              <a:off x="1739852" y="280264"/>
              <a:ext cx="4416337" cy="646331"/>
            </a:xfrm>
            <a:prstGeom prst="rect">
              <a:avLst/>
            </a:prstGeom>
            <a:noFill/>
          </p:spPr>
          <p:txBody>
            <a:bodyPr wrap="none" rtlCol="0">
              <a:spAutoFit/>
              <a:scene3d>
                <a:camera prst="orthographicFront"/>
                <a:lightRig rig="threePt" dir="t"/>
              </a:scene3d>
              <a:sp3d contourW="12700"/>
            </a:bodyPr>
            <a:lstStyle/>
            <a:p>
              <a:pPr algn="ctr"/>
              <a:r>
                <a:rPr lang="en-CA" altLang="zh-CN" sz="3600" b="1" dirty="0" smtClean="0">
                  <a:solidFill>
                    <a:schemeClr val="bg1"/>
                  </a:solidFill>
                  <a:latin typeface="+mn-ea"/>
                  <a:cs typeface="经典综艺体简" panose="02010609000101010101" pitchFamily="49" charset="-122"/>
                </a:rPr>
                <a:t>Prediction Models</a:t>
              </a:r>
              <a:endParaRPr lang="zh-CN" altLang="en-US" sz="3600" b="1" dirty="0">
                <a:solidFill>
                  <a:schemeClr val="bg1"/>
                </a:solidFill>
                <a:latin typeface="+mn-ea"/>
                <a:cs typeface="经典综艺体简" panose="02010609000101010101" pitchFamily="49" charset="-122"/>
              </a:endParaRPr>
            </a:p>
          </p:txBody>
        </p:sp>
        <p:sp>
          <p:nvSpPr>
            <p:cNvPr id="43" name="文本框 42"/>
            <p:cNvSpPr txBox="1"/>
            <p:nvPr/>
          </p:nvSpPr>
          <p:spPr>
            <a:xfrm>
              <a:off x="6925474" y="643547"/>
              <a:ext cx="6238130" cy="37305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smtClean="0">
                  <a:solidFill>
                    <a:schemeClr val="bg1">
                      <a:lumMod val="50000"/>
                    </a:schemeClr>
                  </a:solidFill>
                  <a:latin typeface="Century Gothic" panose="020B0502020202020204" pitchFamily="34" charset="0"/>
                  <a:ea typeface="+mj-ea"/>
                </a:rPr>
                <a:t>Models used to predict the result</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8595021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500"/>
                                        <p:tgtEl>
                                          <p:spTgt spid="26"/>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up)">
                                      <p:cBhvr>
                                        <p:cTn id="21" dur="500"/>
                                        <p:tgtEl>
                                          <p:spTgt spid="27"/>
                                        </p:tgtEl>
                                      </p:cBhvr>
                                    </p:animEffect>
                                  </p:childTnLst>
                                </p:cTn>
                              </p:par>
                            </p:childTnLst>
                          </p:cTn>
                        </p:par>
                        <p:par>
                          <p:cTn id="22" fill="hold">
                            <p:stCondLst>
                              <p:cond delay="2500"/>
                            </p:stCondLst>
                            <p:childTnLst>
                              <p:par>
                                <p:cTn id="23" presetID="22" presetClass="entr" presetSubtype="1"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childTnLst>
                          </p:cTn>
                        </p:par>
                        <p:par>
                          <p:cTn id="26" fill="hold">
                            <p:stCondLst>
                              <p:cond delay="3000"/>
                            </p:stCondLst>
                            <p:childTnLst>
                              <p:par>
                                <p:cTn id="27" presetID="22" presetClass="entr" presetSubtype="1" fill="hold"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up)">
                                      <p:cBhvr>
                                        <p:cTn id="2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GrpSpPr/>
          <p:nvPr/>
        </p:nvGrpSpPr>
        <p:grpSpPr>
          <a:xfrm>
            <a:off x="4331669" y="1589803"/>
            <a:ext cx="3302010" cy="2635794"/>
            <a:chOff x="4268169" y="1589803"/>
            <a:chExt cx="3302010" cy="2635794"/>
          </a:xfrm>
        </p:grpSpPr>
        <p:sp>
          <p:nvSpPr>
            <p:cNvPr id="3" name="Freeform 192"/>
            <p:cNvSpPr>
              <a:spLocks/>
            </p:cNvSpPr>
            <p:nvPr/>
          </p:nvSpPr>
          <p:spPr bwMode="auto">
            <a:xfrm>
              <a:off x="4268169" y="2336443"/>
              <a:ext cx="1567460" cy="1593595"/>
            </a:xfrm>
            <a:custGeom>
              <a:avLst/>
              <a:gdLst>
                <a:gd name="T0" fmla="*/ 0 w 1083"/>
                <a:gd name="T1" fmla="*/ 1001 h 1001"/>
                <a:gd name="T2" fmla="*/ 1083 w 1083"/>
                <a:gd name="T3" fmla="*/ 0 h 1001"/>
                <a:gd name="T4" fmla="*/ 229 w 1083"/>
                <a:gd name="T5" fmla="*/ 627 h 1001"/>
                <a:gd name="T6" fmla="*/ 0 w 1083"/>
                <a:gd name="T7" fmla="*/ 1001 h 1001"/>
              </a:gdLst>
              <a:ahLst/>
              <a:cxnLst>
                <a:cxn ang="0">
                  <a:pos x="T0" y="T1"/>
                </a:cxn>
                <a:cxn ang="0">
                  <a:pos x="T2" y="T3"/>
                </a:cxn>
                <a:cxn ang="0">
                  <a:pos x="T4" y="T5"/>
                </a:cxn>
                <a:cxn ang="0">
                  <a:pos x="T6" y="T7"/>
                </a:cxn>
              </a:cxnLst>
              <a:rect l="0" t="0" r="r" b="b"/>
              <a:pathLst>
                <a:path w="1083" h="1001">
                  <a:moveTo>
                    <a:pt x="0" y="1001"/>
                  </a:moveTo>
                  <a:cubicBezTo>
                    <a:pt x="0" y="1001"/>
                    <a:pt x="706" y="250"/>
                    <a:pt x="1083" y="0"/>
                  </a:cubicBezTo>
                  <a:cubicBezTo>
                    <a:pt x="1083" y="0"/>
                    <a:pt x="761" y="92"/>
                    <a:pt x="229" y="627"/>
                  </a:cubicBezTo>
                  <a:cubicBezTo>
                    <a:pt x="229" y="627"/>
                    <a:pt x="3" y="876"/>
                    <a:pt x="0" y="100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 name="Group 4"/>
            <p:cNvGrpSpPr/>
            <p:nvPr/>
          </p:nvGrpSpPr>
          <p:grpSpPr>
            <a:xfrm>
              <a:off x="4441992" y="1589803"/>
              <a:ext cx="3128187" cy="2635794"/>
              <a:chOff x="4441992" y="1589803"/>
              <a:chExt cx="3128187" cy="2635794"/>
            </a:xfrm>
          </p:grpSpPr>
          <p:sp>
            <p:nvSpPr>
              <p:cNvPr id="5" name="Freeform 176"/>
              <p:cNvSpPr>
                <a:spLocks/>
              </p:cNvSpPr>
              <p:nvPr/>
            </p:nvSpPr>
            <p:spPr bwMode="auto">
              <a:xfrm>
                <a:off x="4441992" y="2246900"/>
                <a:ext cx="1933465" cy="1409123"/>
              </a:xfrm>
              <a:custGeom>
                <a:avLst/>
                <a:gdLst>
                  <a:gd name="T0" fmla="*/ 0 w 1336"/>
                  <a:gd name="T1" fmla="*/ 885 h 885"/>
                  <a:gd name="T2" fmla="*/ 966 w 1336"/>
                  <a:gd name="T3" fmla="*/ 877 h 885"/>
                  <a:gd name="T4" fmla="*/ 1336 w 1336"/>
                  <a:gd name="T5" fmla="*/ 70 h 885"/>
                  <a:gd name="T6" fmla="*/ 1179 w 1336"/>
                  <a:gd name="T7" fmla="*/ 0 h 885"/>
                  <a:gd name="T8" fmla="*/ 929 w 1336"/>
                  <a:gd name="T9" fmla="*/ 70 h 885"/>
                  <a:gd name="T10" fmla="*/ 842 w 1336"/>
                  <a:gd name="T11" fmla="*/ 115 h 885"/>
                  <a:gd name="T12" fmla="*/ 0 w 1336"/>
                  <a:gd name="T13" fmla="*/ 885 h 885"/>
                </a:gdLst>
                <a:ahLst/>
                <a:cxnLst>
                  <a:cxn ang="0">
                    <a:pos x="T0" y="T1"/>
                  </a:cxn>
                  <a:cxn ang="0">
                    <a:pos x="T2" y="T3"/>
                  </a:cxn>
                  <a:cxn ang="0">
                    <a:pos x="T4" y="T5"/>
                  </a:cxn>
                  <a:cxn ang="0">
                    <a:pos x="T6" y="T7"/>
                  </a:cxn>
                  <a:cxn ang="0">
                    <a:pos x="T8" y="T9"/>
                  </a:cxn>
                  <a:cxn ang="0">
                    <a:pos x="T10" y="T11"/>
                  </a:cxn>
                  <a:cxn ang="0">
                    <a:pos x="T12" y="T13"/>
                  </a:cxn>
                </a:cxnLst>
                <a:rect l="0" t="0" r="r" b="b"/>
                <a:pathLst>
                  <a:path w="1336" h="885">
                    <a:moveTo>
                      <a:pt x="0" y="885"/>
                    </a:moveTo>
                    <a:cubicBezTo>
                      <a:pt x="0" y="885"/>
                      <a:pt x="635" y="615"/>
                      <a:pt x="966" y="877"/>
                    </a:cubicBezTo>
                    <a:cubicBezTo>
                      <a:pt x="1336" y="70"/>
                      <a:pt x="1336" y="70"/>
                      <a:pt x="1336" y="70"/>
                    </a:cubicBezTo>
                    <a:cubicBezTo>
                      <a:pt x="1179" y="0"/>
                      <a:pt x="1179" y="0"/>
                      <a:pt x="1179" y="0"/>
                    </a:cubicBezTo>
                    <a:cubicBezTo>
                      <a:pt x="1179" y="0"/>
                      <a:pt x="1048" y="20"/>
                      <a:pt x="929" y="70"/>
                    </a:cubicBezTo>
                    <a:cubicBezTo>
                      <a:pt x="899" y="82"/>
                      <a:pt x="868" y="99"/>
                      <a:pt x="842" y="115"/>
                    </a:cubicBezTo>
                    <a:cubicBezTo>
                      <a:pt x="713" y="196"/>
                      <a:pt x="0" y="885"/>
                      <a:pt x="0" y="885"/>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77"/>
              <p:cNvSpPr>
                <a:spLocks/>
              </p:cNvSpPr>
              <p:nvPr/>
            </p:nvSpPr>
            <p:spPr bwMode="auto">
              <a:xfrm>
                <a:off x="4516661" y="3755665"/>
                <a:ext cx="273586" cy="469932"/>
              </a:xfrm>
              <a:custGeom>
                <a:avLst/>
                <a:gdLst>
                  <a:gd name="T0" fmla="*/ 411 w 447"/>
                  <a:gd name="T1" fmla="*/ 28 h 698"/>
                  <a:gd name="T2" fmla="*/ 215 w 447"/>
                  <a:gd name="T3" fmla="*/ 0 h 698"/>
                  <a:gd name="T4" fmla="*/ 135 w 447"/>
                  <a:gd name="T5" fmla="*/ 177 h 698"/>
                  <a:gd name="T6" fmla="*/ 184 w 447"/>
                  <a:gd name="T7" fmla="*/ 196 h 698"/>
                  <a:gd name="T8" fmla="*/ 85 w 447"/>
                  <a:gd name="T9" fmla="*/ 355 h 698"/>
                  <a:gd name="T10" fmla="*/ 0 w 447"/>
                  <a:gd name="T11" fmla="*/ 691 h 698"/>
                  <a:gd name="T12" fmla="*/ 45 w 447"/>
                  <a:gd name="T13" fmla="*/ 698 h 698"/>
                  <a:gd name="T14" fmla="*/ 196 w 447"/>
                  <a:gd name="T15" fmla="*/ 395 h 698"/>
                  <a:gd name="T16" fmla="*/ 447 w 447"/>
                  <a:gd name="T17" fmla="*/ 166 h 698"/>
                  <a:gd name="T18" fmla="*/ 411 w 447"/>
                  <a:gd name="T19" fmla="*/ 28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698">
                    <a:moveTo>
                      <a:pt x="411" y="28"/>
                    </a:moveTo>
                    <a:lnTo>
                      <a:pt x="215" y="0"/>
                    </a:lnTo>
                    <a:lnTo>
                      <a:pt x="135" y="177"/>
                    </a:lnTo>
                    <a:lnTo>
                      <a:pt x="184" y="196"/>
                    </a:lnTo>
                    <a:lnTo>
                      <a:pt x="85" y="355"/>
                    </a:lnTo>
                    <a:lnTo>
                      <a:pt x="0" y="691"/>
                    </a:lnTo>
                    <a:lnTo>
                      <a:pt x="45" y="698"/>
                    </a:lnTo>
                    <a:lnTo>
                      <a:pt x="196" y="395"/>
                    </a:lnTo>
                    <a:lnTo>
                      <a:pt x="447" y="166"/>
                    </a:lnTo>
                    <a:lnTo>
                      <a:pt x="411" y="28"/>
                    </a:lnTo>
                    <a:close/>
                  </a:path>
                </a:pathLst>
              </a:custGeom>
              <a:solidFill>
                <a:schemeClr val="bg2">
                  <a:lumMod val="1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 name="Freeform 178"/>
              <p:cNvSpPr>
                <a:spLocks/>
              </p:cNvSpPr>
              <p:nvPr/>
            </p:nvSpPr>
            <p:spPr bwMode="auto">
              <a:xfrm>
                <a:off x="7332703" y="1589803"/>
                <a:ext cx="237476" cy="318450"/>
              </a:xfrm>
              <a:custGeom>
                <a:avLst/>
                <a:gdLst>
                  <a:gd name="T0" fmla="*/ 0 w 388"/>
                  <a:gd name="T1" fmla="*/ 300 h 473"/>
                  <a:gd name="T2" fmla="*/ 80 w 388"/>
                  <a:gd name="T3" fmla="*/ 260 h 473"/>
                  <a:gd name="T4" fmla="*/ 68 w 388"/>
                  <a:gd name="T5" fmla="*/ 135 h 473"/>
                  <a:gd name="T6" fmla="*/ 250 w 388"/>
                  <a:gd name="T7" fmla="*/ 17 h 473"/>
                  <a:gd name="T8" fmla="*/ 255 w 388"/>
                  <a:gd name="T9" fmla="*/ 47 h 473"/>
                  <a:gd name="T10" fmla="*/ 376 w 388"/>
                  <a:gd name="T11" fmla="*/ 0 h 473"/>
                  <a:gd name="T12" fmla="*/ 388 w 388"/>
                  <a:gd name="T13" fmla="*/ 90 h 473"/>
                  <a:gd name="T14" fmla="*/ 371 w 388"/>
                  <a:gd name="T15" fmla="*/ 97 h 473"/>
                  <a:gd name="T16" fmla="*/ 380 w 388"/>
                  <a:gd name="T17" fmla="*/ 194 h 473"/>
                  <a:gd name="T18" fmla="*/ 359 w 388"/>
                  <a:gd name="T19" fmla="*/ 201 h 473"/>
                  <a:gd name="T20" fmla="*/ 366 w 388"/>
                  <a:gd name="T21" fmla="*/ 359 h 473"/>
                  <a:gd name="T22" fmla="*/ 118 w 388"/>
                  <a:gd name="T23" fmla="*/ 473 h 473"/>
                  <a:gd name="T24" fmla="*/ 104 w 388"/>
                  <a:gd name="T25" fmla="*/ 378 h 473"/>
                  <a:gd name="T26" fmla="*/ 14 w 388"/>
                  <a:gd name="T27" fmla="*/ 423 h 473"/>
                  <a:gd name="T28" fmla="*/ 0 w 388"/>
                  <a:gd name="T29" fmla="*/ 30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8" h="473">
                    <a:moveTo>
                      <a:pt x="0" y="300"/>
                    </a:moveTo>
                    <a:lnTo>
                      <a:pt x="80" y="260"/>
                    </a:lnTo>
                    <a:lnTo>
                      <a:pt x="68" y="135"/>
                    </a:lnTo>
                    <a:lnTo>
                      <a:pt x="250" y="17"/>
                    </a:lnTo>
                    <a:lnTo>
                      <a:pt x="255" y="47"/>
                    </a:lnTo>
                    <a:lnTo>
                      <a:pt x="376" y="0"/>
                    </a:lnTo>
                    <a:lnTo>
                      <a:pt x="388" y="90"/>
                    </a:lnTo>
                    <a:lnTo>
                      <a:pt x="371" y="97"/>
                    </a:lnTo>
                    <a:lnTo>
                      <a:pt x="380" y="194"/>
                    </a:lnTo>
                    <a:lnTo>
                      <a:pt x="359" y="201"/>
                    </a:lnTo>
                    <a:lnTo>
                      <a:pt x="366" y="359"/>
                    </a:lnTo>
                    <a:lnTo>
                      <a:pt x="118" y="473"/>
                    </a:lnTo>
                    <a:lnTo>
                      <a:pt x="104" y="378"/>
                    </a:lnTo>
                    <a:lnTo>
                      <a:pt x="14" y="423"/>
                    </a:lnTo>
                    <a:lnTo>
                      <a:pt x="0" y="300"/>
                    </a:lnTo>
                    <a:close/>
                  </a:path>
                </a:pathLst>
              </a:custGeom>
              <a:solidFill>
                <a:srgbClr val="FFD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79"/>
              <p:cNvSpPr>
                <a:spLocks/>
              </p:cNvSpPr>
              <p:nvPr/>
            </p:nvSpPr>
            <p:spPr bwMode="auto">
              <a:xfrm>
                <a:off x="7396356" y="1599228"/>
                <a:ext cx="108333" cy="181779"/>
              </a:xfrm>
              <a:custGeom>
                <a:avLst/>
                <a:gdLst>
                  <a:gd name="T0" fmla="*/ 64 w 75"/>
                  <a:gd name="T1" fmla="*/ 14 h 114"/>
                  <a:gd name="T2" fmla="*/ 75 w 75"/>
                  <a:gd name="T3" fmla="*/ 89 h 114"/>
                  <a:gd name="T4" fmla="*/ 34 w 75"/>
                  <a:gd name="T5" fmla="*/ 53 h 114"/>
                  <a:gd name="T6" fmla="*/ 70 w 75"/>
                  <a:gd name="T7" fmla="*/ 86 h 114"/>
                  <a:gd name="T8" fmla="*/ 58 w 75"/>
                  <a:gd name="T9" fmla="*/ 7 h 114"/>
                  <a:gd name="T10" fmla="*/ 0 w 75"/>
                  <a:gd name="T11" fmla="*/ 42 h 114"/>
                  <a:gd name="T12" fmla="*/ 63 w 75"/>
                  <a:gd name="T13" fmla="*/ 0 h 114"/>
                  <a:gd name="T14" fmla="*/ 64 w 75"/>
                  <a:gd name="T15" fmla="*/ 1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114">
                    <a:moveTo>
                      <a:pt x="64" y="14"/>
                    </a:moveTo>
                    <a:cubicBezTo>
                      <a:pt x="75" y="89"/>
                      <a:pt x="75" y="89"/>
                      <a:pt x="75" y="89"/>
                    </a:cubicBezTo>
                    <a:cubicBezTo>
                      <a:pt x="75" y="89"/>
                      <a:pt x="35" y="114"/>
                      <a:pt x="34" y="53"/>
                    </a:cubicBezTo>
                    <a:cubicBezTo>
                      <a:pt x="34" y="53"/>
                      <a:pt x="38" y="101"/>
                      <a:pt x="70" y="86"/>
                    </a:cubicBezTo>
                    <a:cubicBezTo>
                      <a:pt x="58" y="7"/>
                      <a:pt x="58" y="7"/>
                      <a:pt x="58" y="7"/>
                    </a:cubicBezTo>
                    <a:cubicBezTo>
                      <a:pt x="0" y="42"/>
                      <a:pt x="0" y="42"/>
                      <a:pt x="0" y="42"/>
                    </a:cubicBezTo>
                    <a:cubicBezTo>
                      <a:pt x="63" y="0"/>
                      <a:pt x="63" y="0"/>
                      <a:pt x="63" y="0"/>
                    </a:cubicBezTo>
                    <a:lnTo>
                      <a:pt x="64" y="14"/>
                    </a:lnTo>
                    <a:close/>
                  </a:path>
                </a:pathLst>
              </a:custGeom>
              <a:solidFill>
                <a:srgbClr val="E3B6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80"/>
              <p:cNvSpPr>
                <a:spLocks/>
              </p:cNvSpPr>
              <p:nvPr/>
            </p:nvSpPr>
            <p:spPr bwMode="auto">
              <a:xfrm>
                <a:off x="7493060" y="1597882"/>
                <a:ext cx="77118" cy="90890"/>
              </a:xfrm>
              <a:custGeom>
                <a:avLst/>
                <a:gdLst>
                  <a:gd name="T0" fmla="*/ 0 w 126"/>
                  <a:gd name="T1" fmla="*/ 118 h 135"/>
                  <a:gd name="T2" fmla="*/ 116 w 126"/>
                  <a:gd name="T3" fmla="*/ 71 h 135"/>
                  <a:gd name="T4" fmla="*/ 114 w 126"/>
                  <a:gd name="T5" fmla="*/ 0 h 135"/>
                  <a:gd name="T6" fmla="*/ 126 w 126"/>
                  <a:gd name="T7" fmla="*/ 78 h 135"/>
                  <a:gd name="T8" fmla="*/ 3 w 126"/>
                  <a:gd name="T9" fmla="*/ 135 h 135"/>
                  <a:gd name="T10" fmla="*/ 0 w 126"/>
                  <a:gd name="T11" fmla="*/ 118 h 135"/>
                </a:gdLst>
                <a:ahLst/>
                <a:cxnLst>
                  <a:cxn ang="0">
                    <a:pos x="T0" y="T1"/>
                  </a:cxn>
                  <a:cxn ang="0">
                    <a:pos x="T2" y="T3"/>
                  </a:cxn>
                  <a:cxn ang="0">
                    <a:pos x="T4" y="T5"/>
                  </a:cxn>
                  <a:cxn ang="0">
                    <a:pos x="T6" y="T7"/>
                  </a:cxn>
                  <a:cxn ang="0">
                    <a:pos x="T8" y="T9"/>
                  </a:cxn>
                  <a:cxn ang="0">
                    <a:pos x="T10" y="T11"/>
                  </a:cxn>
                </a:cxnLst>
                <a:rect l="0" t="0" r="r" b="b"/>
                <a:pathLst>
                  <a:path w="126" h="135">
                    <a:moveTo>
                      <a:pt x="0" y="118"/>
                    </a:moveTo>
                    <a:lnTo>
                      <a:pt x="116" y="71"/>
                    </a:lnTo>
                    <a:lnTo>
                      <a:pt x="114" y="0"/>
                    </a:lnTo>
                    <a:lnTo>
                      <a:pt x="126" y="78"/>
                    </a:lnTo>
                    <a:lnTo>
                      <a:pt x="3" y="135"/>
                    </a:lnTo>
                    <a:lnTo>
                      <a:pt x="0" y="118"/>
                    </a:lnTo>
                    <a:close/>
                  </a:path>
                </a:pathLst>
              </a:custGeom>
              <a:solidFill>
                <a:srgbClr val="E3B6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81"/>
              <p:cNvSpPr>
                <a:spLocks/>
              </p:cNvSpPr>
              <p:nvPr/>
            </p:nvSpPr>
            <p:spPr bwMode="auto">
              <a:xfrm>
                <a:off x="7463070" y="1742632"/>
                <a:ext cx="12853" cy="121186"/>
              </a:xfrm>
              <a:custGeom>
                <a:avLst/>
                <a:gdLst>
                  <a:gd name="T0" fmla="*/ 0 w 21"/>
                  <a:gd name="T1" fmla="*/ 0 h 180"/>
                  <a:gd name="T2" fmla="*/ 21 w 21"/>
                  <a:gd name="T3" fmla="*/ 180 h 180"/>
                  <a:gd name="T4" fmla="*/ 16 w 21"/>
                  <a:gd name="T5" fmla="*/ 2 h 180"/>
                  <a:gd name="T6" fmla="*/ 0 w 21"/>
                  <a:gd name="T7" fmla="*/ 0 h 180"/>
                </a:gdLst>
                <a:ahLst/>
                <a:cxnLst>
                  <a:cxn ang="0">
                    <a:pos x="T0" y="T1"/>
                  </a:cxn>
                  <a:cxn ang="0">
                    <a:pos x="T2" y="T3"/>
                  </a:cxn>
                  <a:cxn ang="0">
                    <a:pos x="T4" y="T5"/>
                  </a:cxn>
                  <a:cxn ang="0">
                    <a:pos x="T6" y="T7"/>
                  </a:cxn>
                </a:cxnLst>
                <a:rect l="0" t="0" r="r" b="b"/>
                <a:pathLst>
                  <a:path w="21" h="180">
                    <a:moveTo>
                      <a:pt x="0" y="0"/>
                    </a:moveTo>
                    <a:lnTo>
                      <a:pt x="21" y="180"/>
                    </a:lnTo>
                    <a:lnTo>
                      <a:pt x="16" y="2"/>
                    </a:lnTo>
                    <a:lnTo>
                      <a:pt x="0" y="0"/>
                    </a:lnTo>
                    <a:close/>
                  </a:path>
                </a:pathLst>
              </a:custGeom>
              <a:solidFill>
                <a:srgbClr val="E3B6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82"/>
              <p:cNvSpPr>
                <a:spLocks/>
              </p:cNvSpPr>
              <p:nvPr/>
            </p:nvSpPr>
            <p:spPr bwMode="auto">
              <a:xfrm>
                <a:off x="7501629" y="1659822"/>
                <a:ext cx="63653" cy="81464"/>
              </a:xfrm>
              <a:custGeom>
                <a:avLst/>
                <a:gdLst>
                  <a:gd name="T0" fmla="*/ 0 w 104"/>
                  <a:gd name="T1" fmla="*/ 106 h 121"/>
                  <a:gd name="T2" fmla="*/ 93 w 104"/>
                  <a:gd name="T3" fmla="*/ 80 h 121"/>
                  <a:gd name="T4" fmla="*/ 95 w 104"/>
                  <a:gd name="T5" fmla="*/ 0 h 121"/>
                  <a:gd name="T6" fmla="*/ 104 w 104"/>
                  <a:gd name="T7" fmla="*/ 90 h 121"/>
                  <a:gd name="T8" fmla="*/ 0 w 104"/>
                  <a:gd name="T9" fmla="*/ 121 h 121"/>
                  <a:gd name="T10" fmla="*/ 0 w 104"/>
                  <a:gd name="T11" fmla="*/ 106 h 121"/>
                </a:gdLst>
                <a:ahLst/>
                <a:cxnLst>
                  <a:cxn ang="0">
                    <a:pos x="T0" y="T1"/>
                  </a:cxn>
                  <a:cxn ang="0">
                    <a:pos x="T2" y="T3"/>
                  </a:cxn>
                  <a:cxn ang="0">
                    <a:pos x="T4" y="T5"/>
                  </a:cxn>
                  <a:cxn ang="0">
                    <a:pos x="T6" y="T7"/>
                  </a:cxn>
                  <a:cxn ang="0">
                    <a:pos x="T8" y="T9"/>
                  </a:cxn>
                  <a:cxn ang="0">
                    <a:pos x="T10" y="T11"/>
                  </a:cxn>
                </a:cxnLst>
                <a:rect l="0" t="0" r="r" b="b"/>
                <a:pathLst>
                  <a:path w="104" h="121">
                    <a:moveTo>
                      <a:pt x="0" y="106"/>
                    </a:moveTo>
                    <a:lnTo>
                      <a:pt x="93" y="80"/>
                    </a:lnTo>
                    <a:lnTo>
                      <a:pt x="95" y="0"/>
                    </a:lnTo>
                    <a:lnTo>
                      <a:pt x="104" y="90"/>
                    </a:lnTo>
                    <a:lnTo>
                      <a:pt x="0" y="121"/>
                    </a:lnTo>
                    <a:lnTo>
                      <a:pt x="0" y="106"/>
                    </a:lnTo>
                    <a:close/>
                  </a:path>
                </a:pathLst>
              </a:custGeom>
              <a:solidFill>
                <a:srgbClr val="E3B6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83"/>
              <p:cNvSpPr>
                <a:spLocks/>
              </p:cNvSpPr>
              <p:nvPr/>
            </p:nvSpPr>
            <p:spPr bwMode="auto">
              <a:xfrm>
                <a:off x="7471638" y="1731187"/>
                <a:ext cx="83851" cy="80117"/>
              </a:xfrm>
              <a:custGeom>
                <a:avLst/>
                <a:gdLst>
                  <a:gd name="T0" fmla="*/ 0 w 137"/>
                  <a:gd name="T1" fmla="*/ 102 h 119"/>
                  <a:gd name="T2" fmla="*/ 127 w 137"/>
                  <a:gd name="T3" fmla="*/ 71 h 119"/>
                  <a:gd name="T4" fmla="*/ 132 w 137"/>
                  <a:gd name="T5" fmla="*/ 0 h 119"/>
                  <a:gd name="T6" fmla="*/ 137 w 137"/>
                  <a:gd name="T7" fmla="*/ 83 h 119"/>
                  <a:gd name="T8" fmla="*/ 2 w 137"/>
                  <a:gd name="T9" fmla="*/ 119 h 119"/>
                  <a:gd name="T10" fmla="*/ 0 w 137"/>
                  <a:gd name="T11" fmla="*/ 102 h 119"/>
                </a:gdLst>
                <a:ahLst/>
                <a:cxnLst>
                  <a:cxn ang="0">
                    <a:pos x="T0" y="T1"/>
                  </a:cxn>
                  <a:cxn ang="0">
                    <a:pos x="T2" y="T3"/>
                  </a:cxn>
                  <a:cxn ang="0">
                    <a:pos x="T4" y="T5"/>
                  </a:cxn>
                  <a:cxn ang="0">
                    <a:pos x="T6" y="T7"/>
                  </a:cxn>
                  <a:cxn ang="0">
                    <a:pos x="T8" y="T9"/>
                  </a:cxn>
                  <a:cxn ang="0">
                    <a:pos x="T10" y="T11"/>
                  </a:cxn>
                </a:cxnLst>
                <a:rect l="0" t="0" r="r" b="b"/>
                <a:pathLst>
                  <a:path w="137" h="119">
                    <a:moveTo>
                      <a:pt x="0" y="102"/>
                    </a:moveTo>
                    <a:lnTo>
                      <a:pt x="127" y="71"/>
                    </a:lnTo>
                    <a:lnTo>
                      <a:pt x="132" y="0"/>
                    </a:lnTo>
                    <a:lnTo>
                      <a:pt x="137" y="83"/>
                    </a:lnTo>
                    <a:lnTo>
                      <a:pt x="2" y="119"/>
                    </a:lnTo>
                    <a:lnTo>
                      <a:pt x="0" y="102"/>
                    </a:lnTo>
                    <a:close/>
                  </a:path>
                </a:pathLst>
              </a:custGeom>
              <a:solidFill>
                <a:srgbClr val="E3B6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84"/>
              <p:cNvSpPr>
                <a:spLocks/>
              </p:cNvSpPr>
              <p:nvPr/>
            </p:nvSpPr>
            <p:spPr bwMode="auto">
              <a:xfrm>
                <a:off x="7306385" y="1772928"/>
                <a:ext cx="52024" cy="144750"/>
              </a:xfrm>
              <a:custGeom>
                <a:avLst/>
                <a:gdLst>
                  <a:gd name="T0" fmla="*/ 0 w 85"/>
                  <a:gd name="T1" fmla="*/ 35 h 215"/>
                  <a:gd name="T2" fmla="*/ 71 w 85"/>
                  <a:gd name="T3" fmla="*/ 0 h 215"/>
                  <a:gd name="T4" fmla="*/ 85 w 85"/>
                  <a:gd name="T5" fmla="*/ 172 h 215"/>
                  <a:gd name="T6" fmla="*/ 5 w 85"/>
                  <a:gd name="T7" fmla="*/ 215 h 215"/>
                  <a:gd name="T8" fmla="*/ 0 w 85"/>
                  <a:gd name="T9" fmla="*/ 35 h 215"/>
                </a:gdLst>
                <a:ahLst/>
                <a:cxnLst>
                  <a:cxn ang="0">
                    <a:pos x="T0" y="T1"/>
                  </a:cxn>
                  <a:cxn ang="0">
                    <a:pos x="T2" y="T3"/>
                  </a:cxn>
                  <a:cxn ang="0">
                    <a:pos x="T4" y="T5"/>
                  </a:cxn>
                  <a:cxn ang="0">
                    <a:pos x="T6" y="T7"/>
                  </a:cxn>
                  <a:cxn ang="0">
                    <a:pos x="T8" y="T9"/>
                  </a:cxn>
                </a:cxnLst>
                <a:rect l="0" t="0" r="r" b="b"/>
                <a:pathLst>
                  <a:path w="85" h="215">
                    <a:moveTo>
                      <a:pt x="0" y="35"/>
                    </a:moveTo>
                    <a:lnTo>
                      <a:pt x="71" y="0"/>
                    </a:lnTo>
                    <a:lnTo>
                      <a:pt x="85" y="172"/>
                    </a:lnTo>
                    <a:lnTo>
                      <a:pt x="5" y="215"/>
                    </a:lnTo>
                    <a:lnTo>
                      <a:pt x="0" y="35"/>
                    </a:ln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4" name="Freeform 185"/>
              <p:cNvSpPr>
                <a:spLocks/>
              </p:cNvSpPr>
              <p:nvPr/>
            </p:nvSpPr>
            <p:spPr bwMode="auto">
              <a:xfrm>
                <a:off x="5541845" y="1778988"/>
                <a:ext cx="1782289" cy="1092019"/>
              </a:xfrm>
              <a:custGeom>
                <a:avLst/>
                <a:gdLst>
                  <a:gd name="T0" fmla="*/ 419 w 1231"/>
                  <a:gd name="T1" fmla="*/ 294 h 686"/>
                  <a:gd name="T2" fmla="*/ 0 w 1231"/>
                  <a:gd name="T3" fmla="*/ 478 h 686"/>
                  <a:gd name="T4" fmla="*/ 200 w 1231"/>
                  <a:gd name="T5" fmla="*/ 537 h 686"/>
                  <a:gd name="T6" fmla="*/ 79 w 1231"/>
                  <a:gd name="T7" fmla="*/ 634 h 686"/>
                  <a:gd name="T8" fmla="*/ 279 w 1231"/>
                  <a:gd name="T9" fmla="*/ 686 h 686"/>
                  <a:gd name="T10" fmla="*/ 1231 w 1231"/>
                  <a:gd name="T11" fmla="*/ 92 h 686"/>
                  <a:gd name="T12" fmla="*/ 1226 w 1231"/>
                  <a:gd name="T13" fmla="*/ 0 h 686"/>
                  <a:gd name="T14" fmla="*/ 697 w 1231"/>
                  <a:gd name="T15" fmla="*/ 263 h 686"/>
                  <a:gd name="T16" fmla="*/ 614 w 1231"/>
                  <a:gd name="T17" fmla="*/ 252 h 686"/>
                  <a:gd name="T18" fmla="*/ 419 w 1231"/>
                  <a:gd name="T19" fmla="*/ 294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1" h="686">
                    <a:moveTo>
                      <a:pt x="419" y="294"/>
                    </a:moveTo>
                    <a:cubicBezTo>
                      <a:pt x="419" y="294"/>
                      <a:pt x="138" y="377"/>
                      <a:pt x="0" y="478"/>
                    </a:cubicBezTo>
                    <a:cubicBezTo>
                      <a:pt x="0" y="478"/>
                      <a:pt x="53" y="508"/>
                      <a:pt x="200" y="537"/>
                    </a:cubicBezTo>
                    <a:cubicBezTo>
                      <a:pt x="79" y="634"/>
                      <a:pt x="79" y="634"/>
                      <a:pt x="79" y="634"/>
                    </a:cubicBezTo>
                    <a:cubicBezTo>
                      <a:pt x="279" y="686"/>
                      <a:pt x="279" y="686"/>
                      <a:pt x="279" y="686"/>
                    </a:cubicBezTo>
                    <a:cubicBezTo>
                      <a:pt x="1231" y="92"/>
                      <a:pt x="1231" y="92"/>
                      <a:pt x="1231" y="92"/>
                    </a:cubicBezTo>
                    <a:cubicBezTo>
                      <a:pt x="1226" y="0"/>
                      <a:pt x="1226" y="0"/>
                      <a:pt x="1226" y="0"/>
                    </a:cubicBezTo>
                    <a:cubicBezTo>
                      <a:pt x="697" y="263"/>
                      <a:pt x="697" y="263"/>
                      <a:pt x="697" y="263"/>
                    </a:cubicBezTo>
                    <a:cubicBezTo>
                      <a:pt x="614" y="252"/>
                      <a:pt x="614" y="252"/>
                      <a:pt x="614" y="252"/>
                    </a:cubicBezTo>
                    <a:lnTo>
                      <a:pt x="419" y="294"/>
                    </a:ln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186"/>
              <p:cNvSpPr>
                <a:spLocks/>
              </p:cNvSpPr>
              <p:nvPr/>
            </p:nvSpPr>
            <p:spPr bwMode="auto">
              <a:xfrm>
                <a:off x="5835629" y="2199772"/>
                <a:ext cx="476175" cy="136671"/>
              </a:xfrm>
              <a:custGeom>
                <a:avLst/>
                <a:gdLst>
                  <a:gd name="T0" fmla="*/ 329 w 329"/>
                  <a:gd name="T1" fmla="*/ 55 h 86"/>
                  <a:gd name="T2" fmla="*/ 0 w 329"/>
                  <a:gd name="T3" fmla="*/ 86 h 86"/>
                  <a:gd name="T4" fmla="*/ 325 w 329"/>
                  <a:gd name="T5" fmla="*/ 0 h 86"/>
                  <a:gd name="T6" fmla="*/ 329 w 329"/>
                  <a:gd name="T7" fmla="*/ 55 h 86"/>
                </a:gdLst>
                <a:ahLst/>
                <a:cxnLst>
                  <a:cxn ang="0">
                    <a:pos x="T0" y="T1"/>
                  </a:cxn>
                  <a:cxn ang="0">
                    <a:pos x="T2" y="T3"/>
                  </a:cxn>
                  <a:cxn ang="0">
                    <a:pos x="T4" y="T5"/>
                  </a:cxn>
                  <a:cxn ang="0">
                    <a:pos x="T6" y="T7"/>
                  </a:cxn>
                </a:cxnLst>
                <a:rect l="0" t="0" r="r" b="b"/>
                <a:pathLst>
                  <a:path w="329" h="86">
                    <a:moveTo>
                      <a:pt x="329" y="55"/>
                    </a:moveTo>
                    <a:cubicBezTo>
                      <a:pt x="329" y="55"/>
                      <a:pt x="154" y="41"/>
                      <a:pt x="0" y="86"/>
                    </a:cubicBezTo>
                    <a:cubicBezTo>
                      <a:pt x="0" y="86"/>
                      <a:pt x="152" y="8"/>
                      <a:pt x="325" y="0"/>
                    </a:cubicBezTo>
                    <a:lnTo>
                      <a:pt x="329" y="55"/>
                    </a:lnTo>
                    <a:close/>
                  </a:path>
                </a:pathLst>
              </a:custGeom>
              <a:solidFill>
                <a:srgbClr val="97D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87"/>
              <p:cNvSpPr>
                <a:spLocks/>
              </p:cNvSpPr>
              <p:nvPr/>
            </p:nvSpPr>
            <p:spPr bwMode="auto">
              <a:xfrm>
                <a:off x="6291606" y="2207178"/>
                <a:ext cx="98540" cy="313737"/>
              </a:xfrm>
              <a:custGeom>
                <a:avLst/>
                <a:gdLst>
                  <a:gd name="T0" fmla="*/ 10 w 68"/>
                  <a:gd name="T1" fmla="*/ 0 h 197"/>
                  <a:gd name="T2" fmla="*/ 18 w 68"/>
                  <a:gd name="T3" fmla="*/ 67 h 197"/>
                  <a:gd name="T4" fmla="*/ 0 w 68"/>
                  <a:gd name="T5" fmla="*/ 197 h 197"/>
                  <a:gd name="T6" fmla="*/ 68 w 68"/>
                  <a:gd name="T7" fmla="*/ 33 h 197"/>
                  <a:gd name="T8" fmla="*/ 10 w 68"/>
                  <a:gd name="T9" fmla="*/ 0 h 197"/>
                </a:gdLst>
                <a:ahLst/>
                <a:cxnLst>
                  <a:cxn ang="0">
                    <a:pos x="T0" y="T1"/>
                  </a:cxn>
                  <a:cxn ang="0">
                    <a:pos x="T2" y="T3"/>
                  </a:cxn>
                  <a:cxn ang="0">
                    <a:pos x="T4" y="T5"/>
                  </a:cxn>
                  <a:cxn ang="0">
                    <a:pos x="T6" y="T7"/>
                  </a:cxn>
                  <a:cxn ang="0">
                    <a:pos x="T8" y="T9"/>
                  </a:cxn>
                </a:cxnLst>
                <a:rect l="0" t="0" r="r" b="b"/>
                <a:pathLst>
                  <a:path w="68" h="197">
                    <a:moveTo>
                      <a:pt x="10" y="0"/>
                    </a:moveTo>
                    <a:cubicBezTo>
                      <a:pt x="10" y="0"/>
                      <a:pt x="19" y="43"/>
                      <a:pt x="18" y="67"/>
                    </a:cubicBezTo>
                    <a:cubicBezTo>
                      <a:pt x="17" y="92"/>
                      <a:pt x="0" y="197"/>
                      <a:pt x="0" y="197"/>
                    </a:cubicBezTo>
                    <a:cubicBezTo>
                      <a:pt x="0" y="197"/>
                      <a:pt x="54" y="116"/>
                      <a:pt x="68" y="33"/>
                    </a:cubicBezTo>
                    <a:lnTo>
                      <a:pt x="10" y="0"/>
                    </a:lnTo>
                    <a:close/>
                  </a:path>
                </a:pathLst>
              </a:custGeom>
              <a:solidFill>
                <a:srgbClr val="DC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88"/>
              <p:cNvSpPr>
                <a:spLocks/>
              </p:cNvSpPr>
              <p:nvPr/>
            </p:nvSpPr>
            <p:spPr bwMode="auto">
              <a:xfrm>
                <a:off x="6291606" y="2158031"/>
                <a:ext cx="143220" cy="362884"/>
              </a:xfrm>
              <a:custGeom>
                <a:avLst/>
                <a:gdLst>
                  <a:gd name="T0" fmla="*/ 90 w 99"/>
                  <a:gd name="T1" fmla="*/ 38 h 228"/>
                  <a:gd name="T2" fmla="*/ 99 w 99"/>
                  <a:gd name="T3" fmla="*/ 113 h 228"/>
                  <a:gd name="T4" fmla="*/ 59 w 99"/>
                  <a:gd name="T5" fmla="*/ 103 h 228"/>
                  <a:gd name="T6" fmla="*/ 79 w 99"/>
                  <a:gd name="T7" fmla="*/ 154 h 228"/>
                  <a:gd name="T8" fmla="*/ 0 w 99"/>
                  <a:gd name="T9" fmla="*/ 228 h 228"/>
                  <a:gd name="T10" fmla="*/ 67 w 99"/>
                  <a:gd name="T11" fmla="*/ 61 h 228"/>
                  <a:gd name="T12" fmla="*/ 90 w 99"/>
                  <a:gd name="T13" fmla="*/ 38 h 228"/>
                </a:gdLst>
                <a:ahLst/>
                <a:cxnLst>
                  <a:cxn ang="0">
                    <a:pos x="T0" y="T1"/>
                  </a:cxn>
                  <a:cxn ang="0">
                    <a:pos x="T2" y="T3"/>
                  </a:cxn>
                  <a:cxn ang="0">
                    <a:pos x="T4" y="T5"/>
                  </a:cxn>
                  <a:cxn ang="0">
                    <a:pos x="T6" y="T7"/>
                  </a:cxn>
                  <a:cxn ang="0">
                    <a:pos x="T8" y="T9"/>
                  </a:cxn>
                  <a:cxn ang="0">
                    <a:pos x="T10" y="T11"/>
                  </a:cxn>
                  <a:cxn ang="0">
                    <a:pos x="T12" y="T13"/>
                  </a:cxn>
                </a:cxnLst>
                <a:rect l="0" t="0" r="r" b="b"/>
                <a:pathLst>
                  <a:path w="99" h="228">
                    <a:moveTo>
                      <a:pt x="90" y="38"/>
                    </a:moveTo>
                    <a:cubicBezTo>
                      <a:pt x="99" y="113"/>
                      <a:pt x="99" y="113"/>
                      <a:pt x="99" y="113"/>
                    </a:cubicBezTo>
                    <a:cubicBezTo>
                      <a:pt x="59" y="103"/>
                      <a:pt x="59" y="103"/>
                      <a:pt x="59" y="103"/>
                    </a:cubicBezTo>
                    <a:cubicBezTo>
                      <a:pt x="79" y="154"/>
                      <a:pt x="79" y="154"/>
                      <a:pt x="79" y="154"/>
                    </a:cubicBezTo>
                    <a:cubicBezTo>
                      <a:pt x="79" y="154"/>
                      <a:pt x="4" y="223"/>
                      <a:pt x="0" y="228"/>
                    </a:cubicBezTo>
                    <a:cubicBezTo>
                      <a:pt x="0" y="228"/>
                      <a:pt x="50" y="122"/>
                      <a:pt x="67" y="61"/>
                    </a:cubicBezTo>
                    <a:cubicBezTo>
                      <a:pt x="83" y="0"/>
                      <a:pt x="90" y="38"/>
                      <a:pt x="90" y="38"/>
                    </a:cubicBezTo>
                    <a:close/>
                  </a:path>
                </a:pathLst>
              </a:custGeom>
              <a:solidFill>
                <a:srgbClr val="2B14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9"/>
              <p:cNvSpPr>
                <a:spLocks/>
              </p:cNvSpPr>
              <p:nvPr/>
            </p:nvSpPr>
            <p:spPr bwMode="auto">
              <a:xfrm>
                <a:off x="6246927" y="2199772"/>
                <a:ext cx="105885" cy="317776"/>
              </a:xfrm>
              <a:custGeom>
                <a:avLst/>
                <a:gdLst>
                  <a:gd name="T0" fmla="*/ 41 w 73"/>
                  <a:gd name="T1" fmla="*/ 0 h 200"/>
                  <a:gd name="T2" fmla="*/ 0 w 73"/>
                  <a:gd name="T3" fmla="*/ 59 h 200"/>
                  <a:gd name="T4" fmla="*/ 46 w 73"/>
                  <a:gd name="T5" fmla="*/ 70 h 200"/>
                  <a:gd name="T6" fmla="*/ 2 w 73"/>
                  <a:gd name="T7" fmla="*/ 101 h 200"/>
                  <a:gd name="T8" fmla="*/ 31 w 73"/>
                  <a:gd name="T9" fmla="*/ 200 h 200"/>
                  <a:gd name="T10" fmla="*/ 41 w 73"/>
                  <a:gd name="T11" fmla="*/ 0 h 200"/>
                </a:gdLst>
                <a:ahLst/>
                <a:cxnLst>
                  <a:cxn ang="0">
                    <a:pos x="T0" y="T1"/>
                  </a:cxn>
                  <a:cxn ang="0">
                    <a:pos x="T2" y="T3"/>
                  </a:cxn>
                  <a:cxn ang="0">
                    <a:pos x="T4" y="T5"/>
                  </a:cxn>
                  <a:cxn ang="0">
                    <a:pos x="T6" y="T7"/>
                  </a:cxn>
                  <a:cxn ang="0">
                    <a:pos x="T8" y="T9"/>
                  </a:cxn>
                  <a:cxn ang="0">
                    <a:pos x="T10" y="T11"/>
                  </a:cxn>
                </a:cxnLst>
                <a:rect l="0" t="0" r="r" b="b"/>
                <a:pathLst>
                  <a:path w="73" h="200">
                    <a:moveTo>
                      <a:pt x="41" y="0"/>
                    </a:moveTo>
                    <a:cubicBezTo>
                      <a:pt x="0" y="59"/>
                      <a:pt x="0" y="59"/>
                      <a:pt x="0" y="59"/>
                    </a:cubicBezTo>
                    <a:cubicBezTo>
                      <a:pt x="46" y="70"/>
                      <a:pt x="46" y="70"/>
                      <a:pt x="46" y="70"/>
                    </a:cubicBezTo>
                    <a:cubicBezTo>
                      <a:pt x="2" y="101"/>
                      <a:pt x="2" y="101"/>
                      <a:pt x="2" y="101"/>
                    </a:cubicBezTo>
                    <a:cubicBezTo>
                      <a:pt x="31" y="200"/>
                      <a:pt x="31" y="200"/>
                      <a:pt x="31" y="200"/>
                    </a:cubicBezTo>
                    <a:cubicBezTo>
                      <a:pt x="31" y="200"/>
                      <a:pt x="73" y="95"/>
                      <a:pt x="41" y="0"/>
                    </a:cubicBezTo>
                    <a:close/>
                  </a:path>
                </a:pathLst>
              </a:custGeom>
              <a:solidFill>
                <a:srgbClr val="2B14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90"/>
              <p:cNvSpPr>
                <a:spLocks/>
              </p:cNvSpPr>
              <p:nvPr/>
            </p:nvSpPr>
            <p:spPr bwMode="auto">
              <a:xfrm>
                <a:off x="5453710" y="3406245"/>
                <a:ext cx="271750" cy="469259"/>
              </a:xfrm>
              <a:custGeom>
                <a:avLst/>
                <a:gdLst>
                  <a:gd name="T0" fmla="*/ 411 w 444"/>
                  <a:gd name="T1" fmla="*/ 28 h 697"/>
                  <a:gd name="T2" fmla="*/ 215 w 444"/>
                  <a:gd name="T3" fmla="*/ 0 h 697"/>
                  <a:gd name="T4" fmla="*/ 135 w 444"/>
                  <a:gd name="T5" fmla="*/ 175 h 697"/>
                  <a:gd name="T6" fmla="*/ 184 w 444"/>
                  <a:gd name="T7" fmla="*/ 196 h 697"/>
                  <a:gd name="T8" fmla="*/ 85 w 444"/>
                  <a:gd name="T9" fmla="*/ 354 h 697"/>
                  <a:gd name="T10" fmla="*/ 0 w 444"/>
                  <a:gd name="T11" fmla="*/ 690 h 697"/>
                  <a:gd name="T12" fmla="*/ 45 w 444"/>
                  <a:gd name="T13" fmla="*/ 697 h 697"/>
                  <a:gd name="T14" fmla="*/ 196 w 444"/>
                  <a:gd name="T15" fmla="*/ 395 h 697"/>
                  <a:gd name="T16" fmla="*/ 444 w 444"/>
                  <a:gd name="T17" fmla="*/ 163 h 697"/>
                  <a:gd name="T18" fmla="*/ 411 w 444"/>
                  <a:gd name="T19" fmla="*/ 28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4" h="697">
                    <a:moveTo>
                      <a:pt x="411" y="28"/>
                    </a:moveTo>
                    <a:lnTo>
                      <a:pt x="215" y="0"/>
                    </a:lnTo>
                    <a:lnTo>
                      <a:pt x="135" y="175"/>
                    </a:lnTo>
                    <a:lnTo>
                      <a:pt x="184" y="196"/>
                    </a:lnTo>
                    <a:lnTo>
                      <a:pt x="85" y="354"/>
                    </a:lnTo>
                    <a:lnTo>
                      <a:pt x="0" y="690"/>
                    </a:lnTo>
                    <a:lnTo>
                      <a:pt x="45" y="697"/>
                    </a:lnTo>
                    <a:lnTo>
                      <a:pt x="196" y="395"/>
                    </a:lnTo>
                    <a:lnTo>
                      <a:pt x="444" y="163"/>
                    </a:lnTo>
                    <a:lnTo>
                      <a:pt x="411" y="28"/>
                    </a:lnTo>
                    <a:close/>
                  </a:path>
                </a:pathLst>
              </a:custGeom>
              <a:solidFill>
                <a:schemeClr val="bg2">
                  <a:lumMod val="1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 name="Freeform 191"/>
              <p:cNvSpPr>
                <a:spLocks/>
              </p:cNvSpPr>
              <p:nvPr/>
            </p:nvSpPr>
            <p:spPr bwMode="auto">
              <a:xfrm>
                <a:off x="4757844" y="2788197"/>
                <a:ext cx="1642708" cy="1096494"/>
              </a:xfrm>
              <a:custGeom>
                <a:avLst/>
                <a:gdLst>
                  <a:gd name="connsiteX0" fmla="*/ 1315615 w 2405089"/>
                  <a:gd name="connsiteY0" fmla="*/ 0 h 1459434"/>
                  <a:gd name="connsiteX1" fmla="*/ 2381774 w 2405089"/>
                  <a:gd name="connsiteY1" fmla="*/ 67828 h 1459434"/>
                  <a:gd name="connsiteX2" fmla="*/ 2405089 w 2405089"/>
                  <a:gd name="connsiteY2" fmla="*/ 199245 h 1459434"/>
                  <a:gd name="connsiteX3" fmla="*/ 1408877 w 2405089"/>
                  <a:gd name="connsiteY3" fmla="*/ 991986 h 1459434"/>
                  <a:gd name="connsiteX4" fmla="*/ 1381322 w 2405089"/>
                  <a:gd name="connsiteY4" fmla="*/ 833014 h 1459434"/>
                  <a:gd name="connsiteX5" fmla="*/ 1947256 w 2405089"/>
                  <a:gd name="connsiteY5" fmla="*/ 288270 h 1459434"/>
                  <a:gd name="connsiteX6" fmla="*/ 1470462 w 2405089"/>
                  <a:gd name="connsiteY6" fmla="*/ 377342 h 1459434"/>
                  <a:gd name="connsiteX7" fmla="*/ 1371758 w 2405089"/>
                  <a:gd name="connsiteY7" fmla="*/ 395782 h 1459434"/>
                  <a:gd name="connsiteX8" fmla="*/ 1300152 w 2405089"/>
                  <a:gd name="connsiteY8" fmla="*/ 458712 h 1459434"/>
                  <a:gd name="connsiteX9" fmla="*/ 662232 w 2405089"/>
                  <a:gd name="connsiteY9" fmla="*/ 950938 h 1459434"/>
                  <a:gd name="connsiteX10" fmla="*/ 16739 w 2405089"/>
                  <a:gd name="connsiteY10" fmla="*/ 1459434 h 1459434"/>
                  <a:gd name="connsiteX11" fmla="*/ 160980 w 2405089"/>
                  <a:gd name="connsiteY11" fmla="*/ 1120506 h 1459434"/>
                  <a:gd name="connsiteX12" fmla="*/ 1061245 w 2405089"/>
                  <a:gd name="connsiteY12" fmla="*/ 211110 h 1459434"/>
                  <a:gd name="connsiteX13" fmla="*/ 1059143 w 2405089"/>
                  <a:gd name="connsiteY13" fmla="*/ 209843 h 1459434"/>
                  <a:gd name="connsiteX14" fmla="*/ 1072668 w 2405089"/>
                  <a:gd name="connsiteY14" fmla="*/ 198777 h 1459434"/>
                  <a:gd name="connsiteX15" fmla="*/ 1076802 w 2405089"/>
                  <a:gd name="connsiteY15" fmla="*/ 195395 h 1459434"/>
                  <a:gd name="connsiteX16" fmla="*/ 1090973 w 2405089"/>
                  <a:gd name="connsiteY16" fmla="*/ 181080 h 1459434"/>
                  <a:gd name="connsiteX17" fmla="*/ 1094023 w 2405089"/>
                  <a:gd name="connsiteY17" fmla="*/ 181305 h 1459434"/>
                  <a:gd name="connsiteX18" fmla="*/ 1121758 w 2405089"/>
                  <a:gd name="connsiteY18" fmla="*/ 158612 h 1459434"/>
                  <a:gd name="connsiteX19" fmla="*/ 1315615 w 2405089"/>
                  <a:gd name="connsiteY19" fmla="*/ 0 h 145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5089" h="1459434">
                    <a:moveTo>
                      <a:pt x="1315615" y="0"/>
                    </a:moveTo>
                    <a:lnTo>
                      <a:pt x="2381774" y="67828"/>
                    </a:lnTo>
                    <a:cubicBezTo>
                      <a:pt x="2381774" y="67828"/>
                      <a:pt x="2405089" y="199245"/>
                      <a:pt x="2405089" y="199245"/>
                    </a:cubicBezTo>
                    <a:cubicBezTo>
                      <a:pt x="2405089" y="199245"/>
                      <a:pt x="2405089" y="199245"/>
                      <a:pt x="1408877" y="991986"/>
                    </a:cubicBezTo>
                    <a:cubicBezTo>
                      <a:pt x="1408877" y="991986"/>
                      <a:pt x="1408877" y="991986"/>
                      <a:pt x="1381322" y="833014"/>
                    </a:cubicBezTo>
                    <a:cubicBezTo>
                      <a:pt x="1381322" y="833014"/>
                      <a:pt x="1381322" y="833014"/>
                      <a:pt x="1947256" y="288270"/>
                    </a:cubicBezTo>
                    <a:cubicBezTo>
                      <a:pt x="1947256" y="288270"/>
                      <a:pt x="1947256" y="288270"/>
                      <a:pt x="1470462" y="377342"/>
                    </a:cubicBezTo>
                    <a:lnTo>
                      <a:pt x="1371758" y="395782"/>
                    </a:lnTo>
                    <a:lnTo>
                      <a:pt x="1300152" y="458712"/>
                    </a:lnTo>
                    <a:cubicBezTo>
                      <a:pt x="1098803" y="625296"/>
                      <a:pt x="893062" y="769299"/>
                      <a:pt x="662232" y="950938"/>
                    </a:cubicBezTo>
                    <a:cubicBezTo>
                      <a:pt x="444094" y="1132332"/>
                      <a:pt x="239338" y="1291422"/>
                      <a:pt x="16739" y="1459434"/>
                    </a:cubicBezTo>
                    <a:cubicBezTo>
                      <a:pt x="125780" y="1327129"/>
                      <a:pt x="-166625" y="1431230"/>
                      <a:pt x="160980" y="1120506"/>
                    </a:cubicBezTo>
                    <a:lnTo>
                      <a:pt x="1061245" y="211110"/>
                    </a:lnTo>
                    <a:lnTo>
                      <a:pt x="1059143" y="209843"/>
                    </a:lnTo>
                    <a:cubicBezTo>
                      <a:pt x="1059143" y="209843"/>
                      <a:pt x="1059143" y="209843"/>
                      <a:pt x="1072668" y="198777"/>
                    </a:cubicBezTo>
                    <a:lnTo>
                      <a:pt x="1076802" y="195395"/>
                    </a:lnTo>
                    <a:lnTo>
                      <a:pt x="1090973" y="181080"/>
                    </a:lnTo>
                    <a:lnTo>
                      <a:pt x="1094023" y="181305"/>
                    </a:lnTo>
                    <a:lnTo>
                      <a:pt x="1121758" y="158612"/>
                    </a:lnTo>
                    <a:cubicBezTo>
                      <a:pt x="1159327" y="127873"/>
                      <a:pt x="1219438" y="78691"/>
                      <a:pt x="1315615" y="0"/>
                    </a:cubicBezTo>
                    <a:close/>
                  </a:path>
                </a:pathLst>
              </a:custGeom>
              <a:solidFill>
                <a:schemeClr val="bg2">
                  <a:lumMod val="25000"/>
                </a:schemeClr>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21" name="Freeform 193"/>
              <p:cNvSpPr>
                <a:spLocks/>
              </p:cNvSpPr>
              <p:nvPr/>
            </p:nvSpPr>
            <p:spPr bwMode="auto">
              <a:xfrm>
                <a:off x="5997822" y="2487252"/>
                <a:ext cx="265017" cy="183125"/>
              </a:xfrm>
              <a:custGeom>
                <a:avLst/>
                <a:gdLst>
                  <a:gd name="T0" fmla="*/ 52 w 433"/>
                  <a:gd name="T1" fmla="*/ 95 h 272"/>
                  <a:gd name="T2" fmla="*/ 128 w 433"/>
                  <a:gd name="T3" fmla="*/ 95 h 272"/>
                  <a:gd name="T4" fmla="*/ 170 w 433"/>
                  <a:gd name="T5" fmla="*/ 15 h 272"/>
                  <a:gd name="T6" fmla="*/ 324 w 433"/>
                  <a:gd name="T7" fmla="*/ 0 h 272"/>
                  <a:gd name="T8" fmla="*/ 310 w 433"/>
                  <a:gd name="T9" fmla="*/ 43 h 272"/>
                  <a:gd name="T10" fmla="*/ 433 w 433"/>
                  <a:gd name="T11" fmla="*/ 48 h 272"/>
                  <a:gd name="T12" fmla="*/ 393 w 433"/>
                  <a:gd name="T13" fmla="*/ 140 h 272"/>
                  <a:gd name="T14" fmla="*/ 357 w 433"/>
                  <a:gd name="T15" fmla="*/ 140 h 272"/>
                  <a:gd name="T16" fmla="*/ 289 w 433"/>
                  <a:gd name="T17" fmla="*/ 272 h 272"/>
                  <a:gd name="T18" fmla="*/ 50 w 433"/>
                  <a:gd name="T19" fmla="*/ 256 h 272"/>
                  <a:gd name="T20" fmla="*/ 85 w 433"/>
                  <a:gd name="T21" fmla="*/ 173 h 272"/>
                  <a:gd name="T22" fmla="*/ 0 w 433"/>
                  <a:gd name="T23" fmla="*/ 173 h 272"/>
                  <a:gd name="T24" fmla="*/ 52 w 433"/>
                  <a:gd name="T25" fmla="*/ 9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3" h="272">
                    <a:moveTo>
                      <a:pt x="52" y="95"/>
                    </a:moveTo>
                    <a:lnTo>
                      <a:pt x="128" y="95"/>
                    </a:lnTo>
                    <a:lnTo>
                      <a:pt x="170" y="15"/>
                    </a:lnTo>
                    <a:lnTo>
                      <a:pt x="324" y="0"/>
                    </a:lnTo>
                    <a:lnTo>
                      <a:pt x="310" y="43"/>
                    </a:lnTo>
                    <a:lnTo>
                      <a:pt x="433" y="48"/>
                    </a:lnTo>
                    <a:lnTo>
                      <a:pt x="393" y="140"/>
                    </a:lnTo>
                    <a:lnTo>
                      <a:pt x="357" y="140"/>
                    </a:lnTo>
                    <a:lnTo>
                      <a:pt x="289" y="272"/>
                    </a:lnTo>
                    <a:lnTo>
                      <a:pt x="50" y="256"/>
                    </a:lnTo>
                    <a:lnTo>
                      <a:pt x="85" y="173"/>
                    </a:lnTo>
                    <a:lnTo>
                      <a:pt x="0" y="173"/>
                    </a:lnTo>
                    <a:lnTo>
                      <a:pt x="52" y="95"/>
                    </a:lnTo>
                    <a:close/>
                  </a:path>
                </a:pathLst>
              </a:custGeom>
              <a:solidFill>
                <a:srgbClr val="FFD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4"/>
              <p:cNvSpPr>
                <a:spLocks/>
              </p:cNvSpPr>
              <p:nvPr/>
            </p:nvSpPr>
            <p:spPr bwMode="auto">
              <a:xfrm>
                <a:off x="5942738" y="2527647"/>
                <a:ext cx="108945" cy="120512"/>
              </a:xfrm>
              <a:custGeom>
                <a:avLst/>
                <a:gdLst>
                  <a:gd name="T0" fmla="*/ 114 w 178"/>
                  <a:gd name="T1" fmla="*/ 0 h 179"/>
                  <a:gd name="T2" fmla="*/ 178 w 178"/>
                  <a:gd name="T3" fmla="*/ 7 h 179"/>
                  <a:gd name="T4" fmla="*/ 62 w 178"/>
                  <a:gd name="T5" fmla="*/ 179 h 179"/>
                  <a:gd name="T6" fmla="*/ 0 w 178"/>
                  <a:gd name="T7" fmla="*/ 163 h 179"/>
                  <a:gd name="T8" fmla="*/ 114 w 178"/>
                  <a:gd name="T9" fmla="*/ 0 h 179"/>
                </a:gdLst>
                <a:ahLst/>
                <a:cxnLst>
                  <a:cxn ang="0">
                    <a:pos x="T0" y="T1"/>
                  </a:cxn>
                  <a:cxn ang="0">
                    <a:pos x="T2" y="T3"/>
                  </a:cxn>
                  <a:cxn ang="0">
                    <a:pos x="T4" y="T5"/>
                  </a:cxn>
                  <a:cxn ang="0">
                    <a:pos x="T6" y="T7"/>
                  </a:cxn>
                  <a:cxn ang="0">
                    <a:pos x="T8" y="T9"/>
                  </a:cxn>
                </a:cxnLst>
                <a:rect l="0" t="0" r="r" b="b"/>
                <a:pathLst>
                  <a:path w="178" h="179">
                    <a:moveTo>
                      <a:pt x="114" y="0"/>
                    </a:moveTo>
                    <a:lnTo>
                      <a:pt x="178" y="7"/>
                    </a:lnTo>
                    <a:lnTo>
                      <a:pt x="62" y="179"/>
                    </a:lnTo>
                    <a:lnTo>
                      <a:pt x="0" y="163"/>
                    </a:lnTo>
                    <a:lnTo>
                      <a:pt x="114" y="0"/>
                    </a:ln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23" name="Group 195"/>
              <p:cNvGrpSpPr/>
              <p:nvPr/>
            </p:nvGrpSpPr>
            <p:grpSpPr>
              <a:xfrm>
                <a:off x="5688125" y="2420600"/>
                <a:ext cx="405177" cy="240352"/>
                <a:chOff x="4041516" y="1804869"/>
                <a:chExt cx="593220" cy="319909"/>
              </a:xfrm>
              <a:solidFill>
                <a:schemeClr val="accent6">
                  <a:lumMod val="50000"/>
                </a:schemeClr>
              </a:solidFill>
            </p:grpSpPr>
            <p:sp>
              <p:nvSpPr>
                <p:cNvPr id="28" name="Freeform 206"/>
                <p:cNvSpPr>
                  <a:spLocks/>
                </p:cNvSpPr>
                <p:nvPr/>
              </p:nvSpPr>
              <p:spPr bwMode="auto">
                <a:xfrm>
                  <a:off x="4041516" y="1908817"/>
                  <a:ext cx="502713" cy="215961"/>
                </a:xfrm>
                <a:custGeom>
                  <a:avLst/>
                  <a:gdLst>
                    <a:gd name="T0" fmla="*/ 234 w 561"/>
                    <a:gd name="T1" fmla="*/ 201 h 241"/>
                    <a:gd name="T2" fmla="*/ 402 w 561"/>
                    <a:gd name="T3" fmla="*/ 241 h 241"/>
                    <a:gd name="T4" fmla="*/ 561 w 561"/>
                    <a:gd name="T5" fmla="*/ 14 h 241"/>
                    <a:gd name="T6" fmla="*/ 0 w 561"/>
                    <a:gd name="T7" fmla="*/ 0 h 241"/>
                    <a:gd name="T8" fmla="*/ 523 w 561"/>
                    <a:gd name="T9" fmla="*/ 28 h 241"/>
                    <a:gd name="T10" fmla="*/ 393 w 561"/>
                    <a:gd name="T11" fmla="*/ 225 h 241"/>
                    <a:gd name="T12" fmla="*/ 234 w 561"/>
                    <a:gd name="T13" fmla="*/ 201 h 241"/>
                  </a:gdLst>
                  <a:ahLst/>
                  <a:cxnLst>
                    <a:cxn ang="0">
                      <a:pos x="T0" y="T1"/>
                    </a:cxn>
                    <a:cxn ang="0">
                      <a:pos x="T2" y="T3"/>
                    </a:cxn>
                    <a:cxn ang="0">
                      <a:pos x="T4" y="T5"/>
                    </a:cxn>
                    <a:cxn ang="0">
                      <a:pos x="T6" y="T7"/>
                    </a:cxn>
                    <a:cxn ang="0">
                      <a:pos x="T8" y="T9"/>
                    </a:cxn>
                    <a:cxn ang="0">
                      <a:pos x="T10" y="T11"/>
                    </a:cxn>
                    <a:cxn ang="0">
                      <a:pos x="T12" y="T13"/>
                    </a:cxn>
                  </a:cxnLst>
                  <a:rect l="0" t="0" r="r" b="b"/>
                  <a:pathLst>
                    <a:path w="561" h="241">
                      <a:moveTo>
                        <a:pt x="234" y="201"/>
                      </a:moveTo>
                      <a:lnTo>
                        <a:pt x="402" y="241"/>
                      </a:lnTo>
                      <a:lnTo>
                        <a:pt x="561" y="14"/>
                      </a:lnTo>
                      <a:lnTo>
                        <a:pt x="0" y="0"/>
                      </a:lnTo>
                      <a:lnTo>
                        <a:pt x="523" y="28"/>
                      </a:lnTo>
                      <a:lnTo>
                        <a:pt x="393" y="225"/>
                      </a:lnTo>
                      <a:lnTo>
                        <a:pt x="234"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07"/>
                <p:cNvSpPr>
                  <a:spLocks/>
                </p:cNvSpPr>
                <p:nvPr/>
              </p:nvSpPr>
              <p:spPr bwMode="auto">
                <a:xfrm>
                  <a:off x="4390996" y="1804869"/>
                  <a:ext cx="243740" cy="120974"/>
                </a:xfrm>
                <a:custGeom>
                  <a:avLst/>
                  <a:gdLst>
                    <a:gd name="T0" fmla="*/ 272 w 272"/>
                    <a:gd name="T1" fmla="*/ 0 h 135"/>
                    <a:gd name="T2" fmla="*/ 0 w 272"/>
                    <a:gd name="T3" fmla="*/ 133 h 135"/>
                    <a:gd name="T4" fmla="*/ 36 w 272"/>
                    <a:gd name="T5" fmla="*/ 135 h 135"/>
                    <a:gd name="T6" fmla="*/ 272 w 272"/>
                    <a:gd name="T7" fmla="*/ 0 h 135"/>
                  </a:gdLst>
                  <a:ahLst/>
                  <a:cxnLst>
                    <a:cxn ang="0">
                      <a:pos x="T0" y="T1"/>
                    </a:cxn>
                    <a:cxn ang="0">
                      <a:pos x="T2" y="T3"/>
                    </a:cxn>
                    <a:cxn ang="0">
                      <a:pos x="T4" y="T5"/>
                    </a:cxn>
                    <a:cxn ang="0">
                      <a:pos x="T6" y="T7"/>
                    </a:cxn>
                  </a:cxnLst>
                  <a:rect l="0" t="0" r="r" b="b"/>
                  <a:pathLst>
                    <a:path w="272" h="135">
                      <a:moveTo>
                        <a:pt x="272" y="0"/>
                      </a:moveTo>
                      <a:lnTo>
                        <a:pt x="0" y="133"/>
                      </a:lnTo>
                      <a:lnTo>
                        <a:pt x="36" y="135"/>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Freeform 196"/>
              <p:cNvSpPr>
                <a:spLocks/>
              </p:cNvSpPr>
              <p:nvPr/>
            </p:nvSpPr>
            <p:spPr bwMode="auto">
              <a:xfrm>
                <a:off x="6222445" y="1811304"/>
                <a:ext cx="380695" cy="499555"/>
              </a:xfrm>
              <a:custGeom>
                <a:avLst/>
                <a:gdLst>
                  <a:gd name="T0" fmla="*/ 13 w 263"/>
                  <a:gd name="T1" fmla="*/ 181 h 314"/>
                  <a:gd name="T2" fmla="*/ 61 w 263"/>
                  <a:gd name="T3" fmla="*/ 197 h 314"/>
                  <a:gd name="T4" fmla="*/ 58 w 263"/>
                  <a:gd name="T5" fmla="*/ 247 h 314"/>
                  <a:gd name="T6" fmla="*/ 92 w 263"/>
                  <a:gd name="T7" fmla="*/ 314 h 314"/>
                  <a:gd name="T8" fmla="*/ 149 w 263"/>
                  <a:gd name="T9" fmla="*/ 244 h 314"/>
                  <a:gd name="T10" fmla="*/ 234 w 263"/>
                  <a:gd name="T11" fmla="*/ 247 h 314"/>
                  <a:gd name="T12" fmla="*/ 238 w 263"/>
                  <a:gd name="T13" fmla="*/ 0 h 314"/>
                  <a:gd name="T14" fmla="*/ 76 w 263"/>
                  <a:gd name="T15" fmla="*/ 41 h 314"/>
                  <a:gd name="T16" fmla="*/ 4 w 263"/>
                  <a:gd name="T17" fmla="*/ 136 h 314"/>
                  <a:gd name="T18" fmla="*/ 13 w 263"/>
                  <a:gd name="T19" fmla="*/ 18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314">
                    <a:moveTo>
                      <a:pt x="13" y="181"/>
                    </a:moveTo>
                    <a:cubicBezTo>
                      <a:pt x="13" y="181"/>
                      <a:pt x="23" y="204"/>
                      <a:pt x="61" y="197"/>
                    </a:cubicBezTo>
                    <a:cubicBezTo>
                      <a:pt x="58" y="247"/>
                      <a:pt x="58" y="247"/>
                      <a:pt x="58" y="247"/>
                    </a:cubicBezTo>
                    <a:cubicBezTo>
                      <a:pt x="92" y="314"/>
                      <a:pt x="92" y="314"/>
                      <a:pt x="92" y="314"/>
                    </a:cubicBezTo>
                    <a:cubicBezTo>
                      <a:pt x="149" y="244"/>
                      <a:pt x="149" y="244"/>
                      <a:pt x="149" y="244"/>
                    </a:cubicBezTo>
                    <a:cubicBezTo>
                      <a:pt x="149" y="244"/>
                      <a:pt x="206" y="272"/>
                      <a:pt x="234" y="247"/>
                    </a:cubicBezTo>
                    <a:cubicBezTo>
                      <a:pt x="263" y="222"/>
                      <a:pt x="248" y="27"/>
                      <a:pt x="238" y="0"/>
                    </a:cubicBezTo>
                    <a:cubicBezTo>
                      <a:pt x="76" y="41"/>
                      <a:pt x="76" y="41"/>
                      <a:pt x="76" y="41"/>
                    </a:cubicBezTo>
                    <a:cubicBezTo>
                      <a:pt x="4" y="136"/>
                      <a:pt x="4" y="136"/>
                      <a:pt x="4" y="136"/>
                    </a:cubicBezTo>
                    <a:cubicBezTo>
                      <a:pt x="4" y="136"/>
                      <a:pt x="0" y="161"/>
                      <a:pt x="13" y="181"/>
                    </a:cubicBezTo>
                    <a:close/>
                  </a:path>
                </a:pathLst>
              </a:custGeom>
              <a:solidFill>
                <a:srgbClr val="FFD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97"/>
              <p:cNvSpPr>
                <a:spLocks/>
              </p:cNvSpPr>
              <p:nvPr/>
            </p:nvSpPr>
            <p:spPr bwMode="auto">
              <a:xfrm>
                <a:off x="6183273" y="1605961"/>
                <a:ext cx="441288" cy="493496"/>
              </a:xfrm>
              <a:custGeom>
                <a:avLst/>
                <a:gdLst>
                  <a:gd name="T0" fmla="*/ 91 w 305"/>
                  <a:gd name="T1" fmla="*/ 289 h 310"/>
                  <a:gd name="T2" fmla="*/ 114 w 305"/>
                  <a:gd name="T3" fmla="*/ 181 h 310"/>
                  <a:gd name="T4" fmla="*/ 305 w 305"/>
                  <a:gd name="T5" fmla="*/ 74 h 310"/>
                  <a:gd name="T6" fmla="*/ 287 w 305"/>
                  <a:gd name="T7" fmla="*/ 86 h 310"/>
                  <a:gd name="T8" fmla="*/ 288 w 305"/>
                  <a:gd name="T9" fmla="*/ 0 h 310"/>
                  <a:gd name="T10" fmla="*/ 242 w 305"/>
                  <a:gd name="T11" fmla="*/ 49 h 310"/>
                  <a:gd name="T12" fmla="*/ 250 w 305"/>
                  <a:gd name="T13" fmla="*/ 22 h 310"/>
                  <a:gd name="T14" fmla="*/ 182 w 305"/>
                  <a:gd name="T15" fmla="*/ 76 h 310"/>
                  <a:gd name="T16" fmla="*/ 46 w 305"/>
                  <a:gd name="T17" fmla="*/ 136 h 310"/>
                  <a:gd name="T18" fmla="*/ 43 w 305"/>
                  <a:gd name="T19" fmla="*/ 114 h 310"/>
                  <a:gd name="T20" fmla="*/ 33 w 305"/>
                  <a:gd name="T21" fmla="*/ 165 h 310"/>
                  <a:gd name="T22" fmla="*/ 9 w 305"/>
                  <a:gd name="T23" fmla="*/ 170 h 310"/>
                  <a:gd name="T24" fmla="*/ 26 w 305"/>
                  <a:gd name="T25" fmla="*/ 176 h 310"/>
                  <a:gd name="T26" fmla="*/ 4 w 305"/>
                  <a:gd name="T27" fmla="*/ 241 h 310"/>
                  <a:gd name="T28" fmla="*/ 40 w 305"/>
                  <a:gd name="T29" fmla="*/ 310 h 310"/>
                  <a:gd name="T30" fmla="*/ 56 w 305"/>
                  <a:gd name="T31" fmla="*/ 271 h 310"/>
                  <a:gd name="T32" fmla="*/ 91 w 305"/>
                  <a:gd name="T33" fmla="*/ 289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5" h="310">
                    <a:moveTo>
                      <a:pt x="91" y="289"/>
                    </a:moveTo>
                    <a:cubicBezTo>
                      <a:pt x="91" y="289"/>
                      <a:pt x="145" y="264"/>
                      <a:pt x="114" y="181"/>
                    </a:cubicBezTo>
                    <a:cubicBezTo>
                      <a:pt x="114" y="181"/>
                      <a:pt x="286" y="178"/>
                      <a:pt x="305" y="74"/>
                    </a:cubicBezTo>
                    <a:cubicBezTo>
                      <a:pt x="287" y="86"/>
                      <a:pt x="287" y="86"/>
                      <a:pt x="287" y="86"/>
                    </a:cubicBezTo>
                    <a:cubicBezTo>
                      <a:pt x="287" y="86"/>
                      <a:pt x="305" y="64"/>
                      <a:pt x="288" y="0"/>
                    </a:cubicBezTo>
                    <a:cubicBezTo>
                      <a:pt x="288" y="0"/>
                      <a:pt x="264" y="37"/>
                      <a:pt x="242" y="49"/>
                    </a:cubicBezTo>
                    <a:cubicBezTo>
                      <a:pt x="242" y="49"/>
                      <a:pt x="249" y="37"/>
                      <a:pt x="250" y="22"/>
                    </a:cubicBezTo>
                    <a:cubicBezTo>
                      <a:pt x="250" y="22"/>
                      <a:pt x="225" y="69"/>
                      <a:pt x="182" y="76"/>
                    </a:cubicBezTo>
                    <a:cubicBezTo>
                      <a:pt x="140" y="84"/>
                      <a:pt x="71" y="84"/>
                      <a:pt x="46" y="136"/>
                    </a:cubicBezTo>
                    <a:cubicBezTo>
                      <a:pt x="43" y="114"/>
                      <a:pt x="43" y="114"/>
                      <a:pt x="43" y="114"/>
                    </a:cubicBezTo>
                    <a:cubicBezTo>
                      <a:pt x="43" y="114"/>
                      <a:pt x="26" y="142"/>
                      <a:pt x="33" y="165"/>
                    </a:cubicBezTo>
                    <a:cubicBezTo>
                      <a:pt x="9" y="170"/>
                      <a:pt x="9" y="170"/>
                      <a:pt x="9" y="170"/>
                    </a:cubicBezTo>
                    <a:cubicBezTo>
                      <a:pt x="26" y="176"/>
                      <a:pt x="26" y="176"/>
                      <a:pt x="26" y="176"/>
                    </a:cubicBezTo>
                    <a:cubicBezTo>
                      <a:pt x="26" y="176"/>
                      <a:pt x="0" y="184"/>
                      <a:pt x="4" y="241"/>
                    </a:cubicBezTo>
                    <a:cubicBezTo>
                      <a:pt x="8" y="297"/>
                      <a:pt x="40" y="310"/>
                      <a:pt x="40" y="310"/>
                    </a:cubicBezTo>
                    <a:cubicBezTo>
                      <a:pt x="40" y="310"/>
                      <a:pt x="29" y="277"/>
                      <a:pt x="56" y="271"/>
                    </a:cubicBezTo>
                    <a:cubicBezTo>
                      <a:pt x="82" y="264"/>
                      <a:pt x="91" y="289"/>
                      <a:pt x="91" y="289"/>
                    </a:cubicBezTo>
                    <a:close/>
                  </a:path>
                </a:pathLst>
              </a:custGeom>
              <a:solidFill>
                <a:srgbClr val="4221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98"/>
              <p:cNvSpPr>
                <a:spLocks/>
              </p:cNvSpPr>
              <p:nvPr/>
            </p:nvSpPr>
            <p:spPr bwMode="auto">
              <a:xfrm>
                <a:off x="6291606" y="2370106"/>
                <a:ext cx="265017" cy="386449"/>
              </a:xfrm>
              <a:custGeom>
                <a:avLst/>
                <a:gdLst>
                  <a:gd name="T0" fmla="*/ 48 w 183"/>
                  <a:gd name="T1" fmla="*/ 6 h 243"/>
                  <a:gd name="T2" fmla="*/ 74 w 183"/>
                  <a:gd name="T3" fmla="*/ 62 h 243"/>
                  <a:gd name="T4" fmla="*/ 173 w 183"/>
                  <a:gd name="T5" fmla="*/ 133 h 243"/>
                  <a:gd name="T6" fmla="*/ 97 w 183"/>
                  <a:gd name="T7" fmla="*/ 232 h 243"/>
                  <a:gd name="T8" fmla="*/ 22 w 183"/>
                  <a:gd name="T9" fmla="*/ 243 h 243"/>
                  <a:gd name="T10" fmla="*/ 40 w 183"/>
                  <a:gd name="T11" fmla="*/ 170 h 243"/>
                  <a:gd name="T12" fmla="*/ 92 w 183"/>
                  <a:gd name="T13" fmla="*/ 136 h 243"/>
                  <a:gd name="T14" fmla="*/ 41 w 183"/>
                  <a:gd name="T15" fmla="*/ 0 h 243"/>
                  <a:gd name="T16" fmla="*/ 48 w 183"/>
                  <a:gd name="T17" fmla="*/ 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43">
                    <a:moveTo>
                      <a:pt x="48" y="6"/>
                    </a:moveTo>
                    <a:cubicBezTo>
                      <a:pt x="48" y="6"/>
                      <a:pt x="46" y="46"/>
                      <a:pt x="74" y="62"/>
                    </a:cubicBezTo>
                    <a:cubicBezTo>
                      <a:pt x="102" y="78"/>
                      <a:pt x="183" y="91"/>
                      <a:pt x="173" y="133"/>
                    </a:cubicBezTo>
                    <a:cubicBezTo>
                      <a:pt x="163" y="176"/>
                      <a:pt x="97" y="232"/>
                      <a:pt x="97" y="232"/>
                    </a:cubicBezTo>
                    <a:cubicBezTo>
                      <a:pt x="22" y="243"/>
                      <a:pt x="22" y="243"/>
                      <a:pt x="22" y="243"/>
                    </a:cubicBezTo>
                    <a:cubicBezTo>
                      <a:pt x="40" y="170"/>
                      <a:pt x="40" y="170"/>
                      <a:pt x="40" y="170"/>
                    </a:cubicBezTo>
                    <a:cubicBezTo>
                      <a:pt x="40" y="170"/>
                      <a:pt x="94" y="161"/>
                      <a:pt x="92" y="136"/>
                    </a:cubicBezTo>
                    <a:cubicBezTo>
                      <a:pt x="90" y="110"/>
                      <a:pt x="0" y="91"/>
                      <a:pt x="41" y="0"/>
                    </a:cubicBezTo>
                    <a:lnTo>
                      <a:pt x="48" y="6"/>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Freeform 199"/>
              <p:cNvSpPr>
                <a:spLocks/>
              </p:cNvSpPr>
              <p:nvPr/>
            </p:nvSpPr>
            <p:spPr bwMode="auto">
              <a:xfrm>
                <a:off x="6319149" y="2293354"/>
                <a:ext cx="59369" cy="94255"/>
              </a:xfrm>
              <a:custGeom>
                <a:avLst/>
                <a:gdLst>
                  <a:gd name="T0" fmla="*/ 4 w 41"/>
                  <a:gd name="T1" fmla="*/ 11 h 59"/>
                  <a:gd name="T2" fmla="*/ 41 w 41"/>
                  <a:gd name="T3" fmla="*/ 20 h 59"/>
                  <a:gd name="T4" fmla="*/ 24 w 41"/>
                  <a:gd name="T5" fmla="*/ 59 h 59"/>
                  <a:gd name="T6" fmla="*/ 4 w 41"/>
                  <a:gd name="T7" fmla="*/ 11 h 59"/>
                </a:gdLst>
                <a:ahLst/>
                <a:cxnLst>
                  <a:cxn ang="0">
                    <a:pos x="T0" y="T1"/>
                  </a:cxn>
                  <a:cxn ang="0">
                    <a:pos x="T2" y="T3"/>
                  </a:cxn>
                  <a:cxn ang="0">
                    <a:pos x="T4" y="T5"/>
                  </a:cxn>
                  <a:cxn ang="0">
                    <a:pos x="T6" y="T7"/>
                  </a:cxn>
                </a:cxnLst>
                <a:rect l="0" t="0" r="r" b="b"/>
                <a:pathLst>
                  <a:path w="41" h="59">
                    <a:moveTo>
                      <a:pt x="4" y="11"/>
                    </a:moveTo>
                    <a:cubicBezTo>
                      <a:pt x="4" y="11"/>
                      <a:pt x="35" y="0"/>
                      <a:pt x="41" y="20"/>
                    </a:cubicBezTo>
                    <a:cubicBezTo>
                      <a:pt x="41" y="20"/>
                      <a:pt x="41" y="50"/>
                      <a:pt x="24" y="59"/>
                    </a:cubicBezTo>
                    <a:cubicBezTo>
                      <a:pt x="24" y="59"/>
                      <a:pt x="0" y="36"/>
                      <a:pt x="4" y="11"/>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54" name="Group 3"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GrpSpPr/>
          <p:nvPr/>
        </p:nvGrpSpPr>
        <p:grpSpPr>
          <a:xfrm>
            <a:off x="4260672" y="2611804"/>
            <a:ext cx="3726159" cy="4268753"/>
            <a:chOff x="4197172" y="2611804"/>
            <a:chExt cx="3726159" cy="4268753"/>
          </a:xfrm>
        </p:grpSpPr>
        <p:sp>
          <p:nvSpPr>
            <p:cNvPr id="55" name="Freeform 63"/>
            <p:cNvSpPr>
              <a:spLocks/>
            </p:cNvSpPr>
            <p:nvPr/>
          </p:nvSpPr>
          <p:spPr bwMode="auto">
            <a:xfrm>
              <a:off x="4197172" y="4088926"/>
              <a:ext cx="1017839" cy="2785935"/>
            </a:xfrm>
            <a:custGeom>
              <a:avLst/>
              <a:gdLst>
                <a:gd name="connsiteX0" fmla="*/ 1017839 w 1017839"/>
                <a:gd name="connsiteY0" fmla="*/ 0 h 2785935"/>
                <a:gd name="connsiteX1" fmla="*/ 1017839 w 1017839"/>
                <a:gd name="connsiteY1" fmla="*/ 619400 h 2785935"/>
                <a:gd name="connsiteX2" fmla="*/ 1017839 w 1017839"/>
                <a:gd name="connsiteY2" fmla="*/ 2166535 h 2785935"/>
                <a:gd name="connsiteX3" fmla="*/ 1017839 w 1017839"/>
                <a:gd name="connsiteY3" fmla="*/ 2785935 h 2785935"/>
                <a:gd name="connsiteX4" fmla="*/ 0 w 1017839"/>
                <a:gd name="connsiteY4" fmla="*/ 2785935 h 2785935"/>
                <a:gd name="connsiteX5" fmla="*/ 0 w 1017839"/>
                <a:gd name="connsiteY5" fmla="*/ 2166535 h 2785935"/>
                <a:gd name="connsiteX6" fmla="*/ 0 w 1017839"/>
                <a:gd name="connsiteY6" fmla="*/ 1429999 h 2785935"/>
                <a:gd name="connsiteX7" fmla="*/ 0 w 1017839"/>
                <a:gd name="connsiteY7" fmla="*/ 810599 h 278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7839" h="2785935">
                  <a:moveTo>
                    <a:pt x="1017839" y="0"/>
                  </a:moveTo>
                  <a:lnTo>
                    <a:pt x="1017839" y="619400"/>
                  </a:lnTo>
                  <a:lnTo>
                    <a:pt x="1017839" y="2166535"/>
                  </a:lnTo>
                  <a:lnTo>
                    <a:pt x="1017839" y="2785935"/>
                  </a:lnTo>
                  <a:lnTo>
                    <a:pt x="0" y="2785935"/>
                  </a:lnTo>
                  <a:lnTo>
                    <a:pt x="0" y="2166535"/>
                  </a:lnTo>
                  <a:lnTo>
                    <a:pt x="0" y="1429999"/>
                  </a:lnTo>
                  <a:lnTo>
                    <a:pt x="0" y="810599"/>
                  </a:ln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56" name="Freeform 68"/>
            <p:cNvSpPr>
              <a:spLocks/>
            </p:cNvSpPr>
            <p:nvPr/>
          </p:nvSpPr>
          <p:spPr bwMode="auto">
            <a:xfrm>
              <a:off x="5215010" y="4088926"/>
              <a:ext cx="244208" cy="2785935"/>
            </a:xfrm>
            <a:custGeom>
              <a:avLst/>
              <a:gdLst>
                <a:gd name="connsiteX0" fmla="*/ 0 w 244208"/>
                <a:gd name="connsiteY0" fmla="*/ 0 h 2785935"/>
                <a:gd name="connsiteX1" fmla="*/ 244208 w 244208"/>
                <a:gd name="connsiteY1" fmla="*/ 245065 h 2785935"/>
                <a:gd name="connsiteX2" fmla="*/ 244208 w 244208"/>
                <a:gd name="connsiteY2" fmla="*/ 864465 h 2785935"/>
                <a:gd name="connsiteX3" fmla="*/ 244208 w 244208"/>
                <a:gd name="connsiteY3" fmla="*/ 2166535 h 2785935"/>
                <a:gd name="connsiteX4" fmla="*/ 244208 w 244208"/>
                <a:gd name="connsiteY4" fmla="*/ 2785935 h 2785935"/>
                <a:gd name="connsiteX5" fmla="*/ 0 w 244208"/>
                <a:gd name="connsiteY5" fmla="*/ 2785935 h 2785935"/>
                <a:gd name="connsiteX6" fmla="*/ 0 w 244208"/>
                <a:gd name="connsiteY6" fmla="*/ 2166535 h 2785935"/>
                <a:gd name="connsiteX7" fmla="*/ 0 w 244208"/>
                <a:gd name="connsiteY7" fmla="*/ 619400 h 278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08" h="2785935">
                  <a:moveTo>
                    <a:pt x="0" y="0"/>
                  </a:moveTo>
                  <a:lnTo>
                    <a:pt x="244208" y="245065"/>
                  </a:lnTo>
                  <a:lnTo>
                    <a:pt x="244208" y="864465"/>
                  </a:lnTo>
                  <a:lnTo>
                    <a:pt x="244208" y="2166535"/>
                  </a:lnTo>
                  <a:lnTo>
                    <a:pt x="244208" y="2785935"/>
                  </a:lnTo>
                  <a:lnTo>
                    <a:pt x="0" y="2785935"/>
                  </a:lnTo>
                  <a:lnTo>
                    <a:pt x="0" y="2166535"/>
                  </a:lnTo>
                  <a:lnTo>
                    <a:pt x="0" y="61940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57" name="Freeform 70"/>
            <p:cNvSpPr>
              <a:spLocks/>
            </p:cNvSpPr>
            <p:nvPr/>
          </p:nvSpPr>
          <p:spPr bwMode="auto">
            <a:xfrm>
              <a:off x="5459218" y="3579272"/>
              <a:ext cx="802397" cy="3295589"/>
            </a:xfrm>
            <a:custGeom>
              <a:avLst/>
              <a:gdLst>
                <a:gd name="connsiteX0" fmla="*/ 802397 w 802397"/>
                <a:gd name="connsiteY0" fmla="*/ 0 h 3295589"/>
                <a:gd name="connsiteX1" fmla="*/ 802397 w 802397"/>
                <a:gd name="connsiteY1" fmla="*/ 619400 h 3295589"/>
                <a:gd name="connsiteX2" fmla="*/ 802397 w 802397"/>
                <a:gd name="connsiteY2" fmla="*/ 2676189 h 3295589"/>
                <a:gd name="connsiteX3" fmla="*/ 802397 w 802397"/>
                <a:gd name="connsiteY3" fmla="*/ 3295589 h 3295589"/>
                <a:gd name="connsiteX4" fmla="*/ 0 w 802397"/>
                <a:gd name="connsiteY4" fmla="*/ 3295589 h 3295589"/>
                <a:gd name="connsiteX5" fmla="*/ 0 w 802397"/>
                <a:gd name="connsiteY5" fmla="*/ 2676189 h 3295589"/>
                <a:gd name="connsiteX6" fmla="*/ 0 w 802397"/>
                <a:gd name="connsiteY6" fmla="*/ 1374119 h 3295589"/>
                <a:gd name="connsiteX7" fmla="*/ 0 w 802397"/>
                <a:gd name="connsiteY7" fmla="*/ 754719 h 329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2397" h="3295589">
                  <a:moveTo>
                    <a:pt x="802397" y="0"/>
                  </a:moveTo>
                  <a:lnTo>
                    <a:pt x="802397" y="619400"/>
                  </a:lnTo>
                  <a:lnTo>
                    <a:pt x="802397" y="2676189"/>
                  </a:lnTo>
                  <a:lnTo>
                    <a:pt x="802397" y="3295589"/>
                  </a:lnTo>
                  <a:lnTo>
                    <a:pt x="0" y="3295589"/>
                  </a:lnTo>
                  <a:lnTo>
                    <a:pt x="0" y="2676189"/>
                  </a:lnTo>
                  <a:lnTo>
                    <a:pt x="0" y="1374119"/>
                  </a:lnTo>
                  <a:lnTo>
                    <a:pt x="0" y="754719"/>
                  </a:lnTo>
                  <a:close/>
                </a:path>
              </a:pathLst>
            </a:custGeom>
            <a:solidFill>
              <a:schemeClr val="accent2"/>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58" name="Freeform 72"/>
            <p:cNvSpPr>
              <a:spLocks/>
            </p:cNvSpPr>
            <p:nvPr/>
          </p:nvSpPr>
          <p:spPr bwMode="auto">
            <a:xfrm>
              <a:off x="6261616" y="3579271"/>
              <a:ext cx="337239" cy="3301286"/>
            </a:xfrm>
            <a:custGeom>
              <a:avLst/>
              <a:gdLst>
                <a:gd name="connsiteX0" fmla="*/ 0 w 337239"/>
                <a:gd name="connsiteY0" fmla="*/ 0 h 3301286"/>
                <a:gd name="connsiteX1" fmla="*/ 337239 w 337239"/>
                <a:gd name="connsiteY1" fmla="*/ 318450 h 3301286"/>
                <a:gd name="connsiteX2" fmla="*/ 337239 w 337239"/>
                <a:gd name="connsiteY2" fmla="*/ 943547 h 3301286"/>
                <a:gd name="connsiteX3" fmla="*/ 337239 w 337239"/>
                <a:gd name="connsiteY3" fmla="*/ 2676189 h 3301286"/>
                <a:gd name="connsiteX4" fmla="*/ 337239 w 337239"/>
                <a:gd name="connsiteY4" fmla="*/ 3301286 h 3301286"/>
                <a:gd name="connsiteX5" fmla="*/ 0 w 337239"/>
                <a:gd name="connsiteY5" fmla="*/ 3301286 h 3301286"/>
                <a:gd name="connsiteX6" fmla="*/ 0 w 337239"/>
                <a:gd name="connsiteY6" fmla="*/ 2676189 h 3301286"/>
                <a:gd name="connsiteX7" fmla="*/ 0 w 337239"/>
                <a:gd name="connsiteY7" fmla="*/ 625097 h 3301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239" h="3301286">
                  <a:moveTo>
                    <a:pt x="0" y="0"/>
                  </a:moveTo>
                  <a:lnTo>
                    <a:pt x="337239" y="318450"/>
                  </a:lnTo>
                  <a:lnTo>
                    <a:pt x="337239" y="943547"/>
                  </a:lnTo>
                  <a:lnTo>
                    <a:pt x="337239" y="2676189"/>
                  </a:lnTo>
                  <a:lnTo>
                    <a:pt x="337239" y="3301286"/>
                  </a:lnTo>
                  <a:lnTo>
                    <a:pt x="0" y="3301286"/>
                  </a:lnTo>
                  <a:lnTo>
                    <a:pt x="0" y="2676189"/>
                  </a:lnTo>
                  <a:lnTo>
                    <a:pt x="0" y="625097"/>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59" name="Freeform 74"/>
            <p:cNvSpPr>
              <a:spLocks/>
            </p:cNvSpPr>
            <p:nvPr/>
          </p:nvSpPr>
          <p:spPr bwMode="auto">
            <a:xfrm>
              <a:off x="6598855" y="2611804"/>
              <a:ext cx="1324476" cy="4263057"/>
            </a:xfrm>
            <a:custGeom>
              <a:avLst/>
              <a:gdLst>
                <a:gd name="connsiteX0" fmla="*/ 1324476 w 1324476"/>
                <a:gd name="connsiteY0" fmla="*/ 0 h 4263057"/>
                <a:gd name="connsiteX1" fmla="*/ 1324476 w 1324476"/>
                <a:gd name="connsiteY1" fmla="*/ 619400 h 4263057"/>
                <a:gd name="connsiteX2" fmla="*/ 1324476 w 1324476"/>
                <a:gd name="connsiteY2" fmla="*/ 3643657 h 4263057"/>
                <a:gd name="connsiteX3" fmla="*/ 1324476 w 1324476"/>
                <a:gd name="connsiteY3" fmla="*/ 4263057 h 4263057"/>
                <a:gd name="connsiteX4" fmla="*/ 0 w 1324476"/>
                <a:gd name="connsiteY4" fmla="*/ 4263057 h 4263057"/>
                <a:gd name="connsiteX5" fmla="*/ 0 w 1324476"/>
                <a:gd name="connsiteY5" fmla="*/ 3643657 h 4263057"/>
                <a:gd name="connsiteX6" fmla="*/ 0 w 1324476"/>
                <a:gd name="connsiteY6" fmla="*/ 1905318 h 4263057"/>
                <a:gd name="connsiteX7" fmla="*/ 0 w 1324476"/>
                <a:gd name="connsiteY7" fmla="*/ 1285918 h 426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4476" h="4263057">
                  <a:moveTo>
                    <a:pt x="1324476" y="0"/>
                  </a:moveTo>
                  <a:lnTo>
                    <a:pt x="1324476" y="619400"/>
                  </a:lnTo>
                  <a:lnTo>
                    <a:pt x="1324476" y="3643657"/>
                  </a:lnTo>
                  <a:lnTo>
                    <a:pt x="1324476" y="4263057"/>
                  </a:lnTo>
                  <a:lnTo>
                    <a:pt x="0" y="4263057"/>
                  </a:lnTo>
                  <a:lnTo>
                    <a:pt x="0" y="3643657"/>
                  </a:lnTo>
                  <a:lnTo>
                    <a:pt x="0" y="1905318"/>
                  </a:lnTo>
                  <a:lnTo>
                    <a:pt x="0" y="1285918"/>
                  </a:lnTo>
                  <a:close/>
                </a:path>
              </a:pathLst>
            </a:custGeom>
            <a:solidFill>
              <a:schemeClr val="accent4"/>
            </a:solidFill>
            <a:ln>
              <a:noFill/>
            </a:ln>
            <a:extLst/>
          </p:spPr>
          <p:txBody>
            <a:bodyPr vert="horz" wrap="square" lIns="91440" tIns="45720" rIns="91440" bIns="45720" numCol="1" anchor="t" anchorCtr="0" compatLnSpc="1">
              <a:prstTxWarp prst="textNoShape">
                <a:avLst/>
              </a:prstTxWarp>
              <a:noAutofit/>
            </a:bodyPr>
            <a:lstStyle/>
            <a:p>
              <a:endParaRPr lang="en-US"/>
            </a:p>
          </p:txBody>
        </p:sp>
      </p:grpSp>
      <p:sp>
        <p:nvSpPr>
          <p:cNvPr id="60" name="Freeform 205"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4255163" y="2379531"/>
            <a:ext cx="3887741" cy="2521340"/>
          </a:xfrm>
          <a:custGeom>
            <a:avLst/>
            <a:gdLst>
              <a:gd name="T0" fmla="*/ 5919 w 6352"/>
              <a:gd name="T1" fmla="*/ 215 h 3745"/>
              <a:gd name="T2" fmla="*/ 3904 w 6352"/>
              <a:gd name="T3" fmla="*/ 2111 h 3745"/>
              <a:gd name="T4" fmla="*/ 3370 w 6352"/>
              <a:gd name="T5" fmla="*/ 1643 h 3745"/>
              <a:gd name="T6" fmla="*/ 2088 w 6352"/>
              <a:gd name="T7" fmla="*/ 2771 h 3745"/>
              <a:gd name="T8" fmla="*/ 1681 w 6352"/>
              <a:gd name="T9" fmla="*/ 2421 h 3745"/>
              <a:gd name="T10" fmla="*/ 0 w 6352"/>
              <a:gd name="T11" fmla="*/ 3745 h 3745"/>
              <a:gd name="T12" fmla="*/ 1669 w 6352"/>
              <a:gd name="T13" fmla="*/ 2648 h 3745"/>
              <a:gd name="T14" fmla="*/ 2069 w 6352"/>
              <a:gd name="T15" fmla="*/ 3000 h 3745"/>
              <a:gd name="T16" fmla="*/ 3384 w 6352"/>
              <a:gd name="T17" fmla="*/ 1903 h 3745"/>
              <a:gd name="T18" fmla="*/ 3928 w 6352"/>
              <a:gd name="T19" fmla="*/ 2348 h 3745"/>
              <a:gd name="T20" fmla="*/ 6087 w 6352"/>
              <a:gd name="T21" fmla="*/ 423 h 3745"/>
              <a:gd name="T22" fmla="*/ 6250 w 6352"/>
              <a:gd name="T23" fmla="*/ 581 h 3745"/>
              <a:gd name="T24" fmla="*/ 6352 w 6352"/>
              <a:gd name="T25" fmla="*/ 0 h 3745"/>
              <a:gd name="T26" fmla="*/ 5744 w 6352"/>
              <a:gd name="T27" fmla="*/ 66 h 3745"/>
              <a:gd name="T28" fmla="*/ 5919 w 6352"/>
              <a:gd name="T29" fmla="*/ 215 h 3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2" h="3745">
                <a:moveTo>
                  <a:pt x="5919" y="215"/>
                </a:moveTo>
                <a:lnTo>
                  <a:pt x="3904" y="2111"/>
                </a:lnTo>
                <a:lnTo>
                  <a:pt x="3370" y="1643"/>
                </a:lnTo>
                <a:lnTo>
                  <a:pt x="2088" y="2771"/>
                </a:lnTo>
                <a:lnTo>
                  <a:pt x="1681" y="2421"/>
                </a:lnTo>
                <a:lnTo>
                  <a:pt x="0" y="3745"/>
                </a:lnTo>
                <a:lnTo>
                  <a:pt x="1669" y="2648"/>
                </a:lnTo>
                <a:lnTo>
                  <a:pt x="2069" y="3000"/>
                </a:lnTo>
                <a:lnTo>
                  <a:pt x="3384" y="1903"/>
                </a:lnTo>
                <a:lnTo>
                  <a:pt x="3928" y="2348"/>
                </a:lnTo>
                <a:lnTo>
                  <a:pt x="6087" y="423"/>
                </a:lnTo>
                <a:lnTo>
                  <a:pt x="6250" y="581"/>
                </a:lnTo>
                <a:lnTo>
                  <a:pt x="6352" y="0"/>
                </a:lnTo>
                <a:lnTo>
                  <a:pt x="5744" y="66"/>
                </a:lnTo>
                <a:lnTo>
                  <a:pt x="5919" y="215"/>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78" name="组合 77"/>
          <p:cNvGrpSpPr/>
          <p:nvPr/>
        </p:nvGrpSpPr>
        <p:grpSpPr>
          <a:xfrm>
            <a:off x="1010298" y="2324997"/>
            <a:ext cx="2930471" cy="2641997"/>
            <a:chOff x="1010298" y="2309095"/>
            <a:chExt cx="2930471" cy="346767"/>
          </a:xfrm>
        </p:grpSpPr>
        <p:sp>
          <p:nvSpPr>
            <p:cNvPr id="36" name="Rounded Rectangle 158"/>
            <p:cNvSpPr/>
            <p:nvPr/>
          </p:nvSpPr>
          <p:spPr>
            <a:xfrm>
              <a:off x="1010298" y="2309095"/>
              <a:ext cx="2566101" cy="748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Default</a:t>
              </a:r>
              <a:endParaRPr lang="en-US" b="1" dirty="0"/>
            </a:p>
          </p:txBody>
        </p:sp>
        <p:sp>
          <p:nvSpPr>
            <p:cNvPr id="64" name="矩形 63"/>
            <p:cNvSpPr/>
            <p:nvPr/>
          </p:nvSpPr>
          <p:spPr>
            <a:xfrm>
              <a:off x="1025188" y="2401366"/>
              <a:ext cx="2915581" cy="254496"/>
            </a:xfrm>
            <a:prstGeom prst="rect">
              <a:avLst/>
            </a:prstGeom>
          </p:spPr>
          <p:txBody>
            <a:bodyPr wrap="square">
              <a:spAutoFit/>
            </a:bodyPr>
            <a:lstStyle/>
            <a:p>
              <a:r>
                <a:rPr lang="en-US" sz="2400" dirty="0"/>
                <a:t>PCA-Based Anomaly Detection Model is good at predicting default </a:t>
              </a:r>
              <a:r>
                <a:rPr lang="en-US" sz="2400" dirty="0" smtClean="0"/>
                <a:t>behavior</a:t>
              </a:r>
              <a:r>
                <a:rPr lang="en-US" sz="2400" dirty="0"/>
                <a:t>. </a:t>
              </a:r>
              <a:endParaRPr lang="en-US" sz="2400" dirty="0">
                <a:effectLst/>
              </a:endParaRPr>
            </a:p>
          </p:txBody>
        </p:sp>
      </p:grpSp>
      <p:grpSp>
        <p:nvGrpSpPr>
          <p:cNvPr id="79" name="组合 78"/>
          <p:cNvGrpSpPr/>
          <p:nvPr/>
        </p:nvGrpSpPr>
        <p:grpSpPr>
          <a:xfrm>
            <a:off x="8458756" y="2255142"/>
            <a:ext cx="2927882" cy="3662853"/>
            <a:chOff x="8458756" y="2255142"/>
            <a:chExt cx="2927882" cy="3662853"/>
          </a:xfrm>
        </p:grpSpPr>
        <p:sp>
          <p:nvSpPr>
            <p:cNvPr id="76" name="矩形 75"/>
            <p:cNvSpPr/>
            <p:nvPr/>
          </p:nvSpPr>
          <p:spPr>
            <a:xfrm>
              <a:off x="8458756" y="2871007"/>
              <a:ext cx="2927882" cy="3046988"/>
            </a:xfrm>
            <a:prstGeom prst="rect">
              <a:avLst/>
            </a:prstGeom>
          </p:spPr>
          <p:txBody>
            <a:bodyPr wrap="square">
              <a:spAutoFit/>
            </a:bodyPr>
            <a:lstStyle/>
            <a:p>
              <a:r>
                <a:rPr lang="en-US" sz="2400" dirty="0"/>
                <a:t>logistic regression, neural network, and random decision forest models are relatively good at classifying people who will pay their statements on time. </a:t>
              </a:r>
              <a:endParaRPr lang="en-US" sz="2400" dirty="0">
                <a:effectLst/>
              </a:endParaRPr>
            </a:p>
          </p:txBody>
        </p:sp>
        <p:sp>
          <p:nvSpPr>
            <p:cNvPr id="50" name="Rounded Rectangle 172"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p:nvPr/>
          </p:nvSpPr>
          <p:spPr>
            <a:xfrm>
              <a:off x="8502448" y="2255142"/>
              <a:ext cx="2641801" cy="41523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Pay On Time</a:t>
              </a:r>
              <a:endParaRPr lang="en-US" sz="2000" b="1" dirty="0"/>
            </a:p>
          </p:txBody>
        </p:sp>
      </p:grpSp>
      <p:sp>
        <p:nvSpPr>
          <p:cNvPr id="61" name="矩形 60"/>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0" y="0"/>
            <a:ext cx="5751625"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nvSpPr>
        <p:spPr>
          <a:xfrm>
            <a:off x="324471" y="282000"/>
            <a:ext cx="4790928" cy="646331"/>
          </a:xfrm>
          <a:prstGeom prst="rect">
            <a:avLst/>
          </a:prstGeom>
          <a:noFill/>
        </p:spPr>
        <p:txBody>
          <a:bodyPr wrap="none" rtlCol="0">
            <a:spAutoFit/>
            <a:scene3d>
              <a:camera prst="orthographicFront"/>
              <a:lightRig rig="threePt" dir="t"/>
            </a:scene3d>
            <a:sp3d contourW="12700"/>
          </a:bodyPr>
          <a:lstStyle/>
          <a:p>
            <a:pPr algn="ctr"/>
            <a:r>
              <a:rPr lang="en-CA" altLang="zh-CN" sz="3600" b="1" dirty="0" smtClean="0">
                <a:solidFill>
                  <a:schemeClr val="bg1"/>
                </a:solidFill>
                <a:latin typeface="+mn-ea"/>
                <a:cs typeface="经典综艺体简" panose="02010609000101010101" pitchFamily="49" charset="-122"/>
              </a:rPr>
              <a:t>Model Performance</a:t>
            </a:r>
            <a:endParaRPr lang="zh-CN" altLang="en-US" sz="3600" b="1" dirty="0">
              <a:solidFill>
                <a:schemeClr val="bg1"/>
              </a:solidFill>
              <a:latin typeface="+mn-ea"/>
              <a:cs typeface="经典综艺体简" panose="02010609000101010101" pitchFamily="49" charset="-122"/>
            </a:endParaRPr>
          </a:p>
        </p:txBody>
      </p:sp>
    </p:spTree>
    <p:extLst>
      <p:ext uri="{BB962C8B-B14F-4D97-AF65-F5344CB8AC3E}">
        <p14:creationId xmlns:p14="http://schemas.microsoft.com/office/powerpoint/2010/main" val="35824026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ipe(left)">
                                          <p:cBhvr>
                                            <p:cTn id="11" dur="500"/>
                                            <p:tgtEl>
                                              <p:spTgt spid="60"/>
                                            </p:tgtEl>
                                          </p:cBhvr>
                                        </p:animEffect>
                                      </p:childTnLst>
                                    </p:cTn>
                                  </p:par>
                                </p:childTnLst>
                              </p:cTn>
                            </p:par>
                            <p:par>
                              <p:cTn id="12" fill="hold">
                                <p:stCondLst>
                                  <p:cond delay="1000"/>
                                </p:stCondLst>
                                <p:childTnLst>
                                  <p:par>
                                    <p:cTn id="13" presetID="2" presetClass="entr" presetSubtype="12" fill="hold" nodeType="afterEffect" p14:presetBounceEnd="44000">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14:bounceEnd="44000">
                                          <p:cBhvr additive="base">
                                            <p:cTn id="15" dur="500" fill="hold"/>
                                            <p:tgtEl>
                                              <p:spTgt spid="2"/>
                                            </p:tgtEl>
                                            <p:attrNameLst>
                                              <p:attrName>ppt_x</p:attrName>
                                            </p:attrNameLst>
                                          </p:cBhvr>
                                          <p:tavLst>
                                            <p:tav tm="0">
                                              <p:val>
                                                <p:strVal val="0-#ppt_w/2"/>
                                              </p:val>
                                            </p:tav>
                                            <p:tav tm="100000">
                                              <p:val>
                                                <p:strVal val="#ppt_x"/>
                                              </p:val>
                                            </p:tav>
                                          </p:tavLst>
                                        </p:anim>
                                        <p:anim calcmode="lin" valueType="num" p14:bounceEnd="44000">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ipe(left)">
                                          <p:cBhvr>
                                            <p:cTn id="11" dur="500"/>
                                            <p:tgtEl>
                                              <p:spTgt spid="60"/>
                                            </p:tgtEl>
                                          </p:cBhvr>
                                        </p:animEffect>
                                      </p:childTnLst>
                                    </p:cTn>
                                  </p:par>
                                </p:childTnLst>
                              </p:cTn>
                            </p:par>
                            <p:par>
                              <p:cTn id="12" fill="hold">
                                <p:stCondLst>
                                  <p:cond delay="1000"/>
                                </p:stCondLst>
                                <p:childTnLst>
                                  <p:par>
                                    <p:cTn id="13" presetID="2" presetClass="entr" presetSubtype="12"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93c70662-8706-4c60-a351-89925c14348d"/>
          <p:cNvGrpSpPr>
            <a:grpSpLocks noChangeAspect="1"/>
          </p:cNvGrpSpPr>
          <p:nvPr/>
        </p:nvGrpSpPr>
        <p:grpSpPr>
          <a:xfrm>
            <a:off x="2941911" y="1985454"/>
            <a:ext cx="5626274" cy="3214119"/>
            <a:chOff x="1265160" y="1857721"/>
            <a:chExt cx="5626274" cy="3214119"/>
          </a:xfrm>
        </p:grpSpPr>
        <p:sp>
          <p:nvSpPr>
            <p:cNvPr id="4" name="Freeform: Shape 1"/>
            <p:cNvSpPr/>
            <p:nvPr/>
          </p:nvSpPr>
          <p:spPr>
            <a:xfrm rot="225622">
              <a:off x="2145436" y="1857721"/>
              <a:ext cx="3378692" cy="19269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4"/>
                    <a:pt x="5515" y="0"/>
                    <a:pt x="12314" y="0"/>
                  </a:cubicBezTo>
                  <a:cubicBezTo>
                    <a:pt x="16025" y="0"/>
                    <a:pt x="19354" y="2885"/>
                    <a:pt x="21600" y="7423"/>
                  </a:cubicBezTo>
                </a:path>
              </a:pathLst>
            </a:custGeom>
            <a:noFill/>
            <a:ln w="38100" cap="flat">
              <a:gradFill>
                <a:gsLst>
                  <a:gs pos="9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miter lim="800000"/>
            </a:ln>
            <a:effectLst/>
          </p:spPr>
          <p:txBody>
            <a:bodyPr anchor="ctr"/>
            <a:lstStyle/>
            <a:p>
              <a:pPr algn="ctr"/>
              <a:endParaRPr/>
            </a:p>
          </p:txBody>
        </p:sp>
        <p:sp>
          <p:nvSpPr>
            <p:cNvPr id="5" name="Freeform: Shape 2"/>
            <p:cNvSpPr/>
            <p:nvPr/>
          </p:nvSpPr>
          <p:spPr>
            <a:xfrm>
              <a:off x="5440507" y="2534593"/>
              <a:ext cx="197889" cy="204518"/>
            </a:xfrm>
            <a:custGeom>
              <a:avLst/>
              <a:gdLst/>
              <a:ahLst/>
              <a:cxnLst>
                <a:cxn ang="0">
                  <a:pos x="wd2" y="hd2"/>
                </a:cxn>
                <a:cxn ang="5400000">
                  <a:pos x="wd2" y="hd2"/>
                </a:cxn>
                <a:cxn ang="10800000">
                  <a:pos x="wd2" y="hd2"/>
                </a:cxn>
                <a:cxn ang="16200000">
                  <a:pos x="wd2" y="hd2"/>
                </a:cxn>
              </a:cxnLst>
              <a:rect l="0" t="0" r="r" b="b"/>
              <a:pathLst>
                <a:path w="21600" h="21600" extrusionOk="0">
                  <a:moveTo>
                    <a:pt x="17396" y="0"/>
                  </a:moveTo>
                  <a:lnTo>
                    <a:pt x="0" y="14306"/>
                  </a:lnTo>
                  <a:lnTo>
                    <a:pt x="21600" y="21600"/>
                  </a:lnTo>
                  <a:lnTo>
                    <a:pt x="17396" y="0"/>
                  </a:lnTo>
                  <a:close/>
                </a:path>
              </a:pathLst>
            </a:custGeom>
            <a:solidFill>
              <a:schemeClr val="bg1">
                <a:lumMod val="75000"/>
              </a:schemeClr>
            </a:solidFill>
            <a:ln w="95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round/>
            </a:ln>
            <a:effectLst/>
          </p:spPr>
          <p:txBody>
            <a:bodyPr anchor="ctr"/>
            <a:lstStyle/>
            <a:p>
              <a:pPr algn="ctr"/>
              <a:endParaRPr/>
            </a:p>
          </p:txBody>
        </p:sp>
        <p:sp>
          <p:nvSpPr>
            <p:cNvPr id="31" name="Freeform: Shape 5"/>
            <p:cNvSpPr/>
            <p:nvPr/>
          </p:nvSpPr>
          <p:spPr>
            <a:xfrm>
              <a:off x="1265160" y="3148908"/>
              <a:ext cx="1925625" cy="19229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miter lim="400000"/>
            </a:ln>
          </p:spPr>
          <p:txBody>
            <a:bodyPr anchor="ctr"/>
            <a:lstStyle/>
            <a:p>
              <a:pPr algn="ctr"/>
              <a:endParaRPr/>
            </a:p>
          </p:txBody>
        </p:sp>
        <p:sp>
          <p:nvSpPr>
            <p:cNvPr id="23" name="Freeform: Shape 18"/>
            <p:cNvSpPr/>
            <p:nvPr/>
          </p:nvSpPr>
          <p:spPr>
            <a:xfrm>
              <a:off x="4968502" y="3128455"/>
              <a:ext cx="1922932" cy="19229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miter lim="400000"/>
            </a:ln>
          </p:spPr>
          <p:txBody>
            <a:bodyPr anchor="ctr"/>
            <a:lstStyle/>
            <a:p>
              <a:pPr algn="ctr"/>
              <a:endParaRPr/>
            </a:p>
          </p:txBody>
        </p:sp>
      </p:grpSp>
      <p:sp>
        <p:nvSpPr>
          <p:cNvPr id="37" name="矩形 36"/>
          <p:cNvSpPr/>
          <p:nvPr/>
        </p:nvSpPr>
        <p:spPr>
          <a:xfrm>
            <a:off x="3184100" y="3610472"/>
            <a:ext cx="1557420" cy="1532727"/>
          </a:xfrm>
          <a:prstGeom prst="rect">
            <a:avLst/>
          </a:prstGeom>
        </p:spPr>
        <p:txBody>
          <a:bodyPr wrap="square">
            <a:spAutoFit/>
            <a:scene3d>
              <a:camera prst="orthographicFront"/>
              <a:lightRig rig="threePt" dir="t"/>
            </a:scene3d>
            <a:sp3d contourW="12700"/>
          </a:bodyPr>
          <a:lstStyle/>
          <a:p>
            <a:r>
              <a:rPr lang="en-US" sz="2400" b="1" dirty="0">
                <a:solidFill>
                  <a:schemeClr val="bg1"/>
                </a:solidFill>
                <a:latin typeface="+mn-ea"/>
              </a:rPr>
              <a:t>Rapid Growth Stage </a:t>
            </a:r>
          </a:p>
          <a:p>
            <a:pPr algn="ctr">
              <a:lnSpc>
                <a:spcPct val="120000"/>
              </a:lnSpc>
            </a:pPr>
            <a:endParaRPr lang="zh-CN" altLang="en-US" b="1" dirty="0">
              <a:solidFill>
                <a:schemeClr val="bg1"/>
              </a:solidFill>
            </a:endParaRPr>
          </a:p>
        </p:txBody>
      </p:sp>
      <p:sp>
        <p:nvSpPr>
          <p:cNvPr id="52" name="矩形 51"/>
          <p:cNvSpPr/>
          <p:nvPr/>
        </p:nvSpPr>
        <p:spPr>
          <a:xfrm>
            <a:off x="7004181" y="3683526"/>
            <a:ext cx="1564004" cy="1132874"/>
          </a:xfrm>
          <a:prstGeom prst="rect">
            <a:avLst/>
          </a:prstGeom>
        </p:spPr>
        <p:txBody>
          <a:bodyPr wrap="square">
            <a:spAutoFit/>
            <a:scene3d>
              <a:camera prst="orthographicFront"/>
              <a:lightRig rig="threePt" dir="t"/>
            </a:scene3d>
            <a:sp3d contourW="12700"/>
          </a:bodyPr>
          <a:lstStyle/>
          <a:p>
            <a:r>
              <a:rPr lang="en-US" sz="2400" b="1" dirty="0">
                <a:solidFill>
                  <a:schemeClr val="bg1"/>
                </a:solidFill>
              </a:rPr>
              <a:t>M</a:t>
            </a:r>
            <a:r>
              <a:rPr lang="en-US" sz="2400" b="1" dirty="0" smtClean="0">
                <a:solidFill>
                  <a:schemeClr val="bg1"/>
                </a:solidFill>
              </a:rPr>
              <a:t>aturity </a:t>
            </a:r>
            <a:r>
              <a:rPr lang="en-US" sz="2400" b="1" dirty="0">
                <a:solidFill>
                  <a:schemeClr val="bg1"/>
                </a:solidFill>
              </a:rPr>
              <a:t>S</a:t>
            </a:r>
            <a:r>
              <a:rPr lang="en-US" sz="2400" b="1" dirty="0" smtClean="0">
                <a:solidFill>
                  <a:schemeClr val="bg1"/>
                </a:solidFill>
              </a:rPr>
              <a:t>tage </a:t>
            </a:r>
            <a:endParaRPr lang="en-US" sz="2400" b="1" dirty="0">
              <a:solidFill>
                <a:schemeClr val="bg1"/>
              </a:solidFill>
            </a:endParaRPr>
          </a:p>
          <a:p>
            <a:pPr algn="ctr">
              <a:lnSpc>
                <a:spcPct val="120000"/>
              </a:lnSpc>
            </a:pPr>
            <a:endParaRPr lang="zh-CN" altLang="en-US" b="1" dirty="0">
              <a:solidFill>
                <a:schemeClr val="bg1"/>
              </a:solidFill>
            </a:endParaRPr>
          </a:p>
        </p:txBody>
      </p:sp>
      <p:sp>
        <p:nvSpPr>
          <p:cNvPr id="32" name="矩形 31"/>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0" y="0"/>
            <a:ext cx="6641318"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36" name="文本框 35"/>
          <p:cNvSpPr txBox="1"/>
          <p:nvPr/>
        </p:nvSpPr>
        <p:spPr>
          <a:xfrm>
            <a:off x="200954" y="247712"/>
            <a:ext cx="5904180" cy="646331"/>
          </a:xfrm>
          <a:prstGeom prst="rect">
            <a:avLst/>
          </a:prstGeom>
          <a:noFill/>
        </p:spPr>
        <p:txBody>
          <a:bodyPr wrap="none" rtlCol="0">
            <a:spAutoFit/>
            <a:scene3d>
              <a:camera prst="orthographicFront"/>
              <a:lightRig rig="threePt" dir="t"/>
            </a:scene3d>
            <a:sp3d contourW="12700"/>
          </a:bodyPr>
          <a:lstStyle/>
          <a:p>
            <a:r>
              <a:rPr lang="en-US" sz="3600" b="1" dirty="0">
                <a:solidFill>
                  <a:schemeClr val="bg1"/>
                </a:solidFill>
                <a:latin typeface="+mn-ea"/>
              </a:rPr>
              <a:t>L</a:t>
            </a:r>
            <a:r>
              <a:rPr lang="en-US" sz="3600" b="1" dirty="0" smtClean="0">
                <a:solidFill>
                  <a:schemeClr val="bg1"/>
                </a:solidFill>
                <a:latin typeface="+mn-ea"/>
              </a:rPr>
              <a:t>ife</a:t>
            </a:r>
            <a:r>
              <a:rPr lang="en-US" sz="3600" b="1" dirty="0" smtClean="0">
                <a:solidFill>
                  <a:schemeClr val="bg1"/>
                </a:solidFill>
              </a:rPr>
              <a:t> </a:t>
            </a:r>
            <a:r>
              <a:rPr lang="en-US" sz="3600" b="1" dirty="0">
                <a:solidFill>
                  <a:schemeClr val="bg1"/>
                </a:solidFill>
              </a:rPr>
              <a:t>C</a:t>
            </a:r>
            <a:r>
              <a:rPr lang="en-US" sz="3600" b="1" dirty="0" smtClean="0">
                <a:solidFill>
                  <a:schemeClr val="bg1"/>
                </a:solidFill>
              </a:rPr>
              <a:t>ycles </a:t>
            </a:r>
            <a:r>
              <a:rPr lang="en-US" sz="3600" b="1" dirty="0">
                <a:solidFill>
                  <a:schemeClr val="bg1"/>
                </a:solidFill>
              </a:rPr>
              <a:t>of a </a:t>
            </a:r>
            <a:r>
              <a:rPr lang="en-US" sz="3600" b="1" dirty="0" smtClean="0">
                <a:solidFill>
                  <a:schemeClr val="bg1"/>
                </a:solidFill>
              </a:rPr>
              <a:t>Business </a:t>
            </a:r>
            <a:endParaRPr lang="en-US" sz="3600" b="1" dirty="0">
              <a:solidFill>
                <a:schemeClr val="bg1"/>
              </a:solidFill>
              <a:effectLst/>
            </a:endParaRPr>
          </a:p>
        </p:txBody>
      </p:sp>
    </p:spTree>
    <p:extLst>
      <p:ext uri="{BB962C8B-B14F-4D97-AF65-F5344CB8AC3E}">
        <p14:creationId xmlns:p14="http://schemas.microsoft.com/office/powerpoint/2010/main" val="18777343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75664" y="1899824"/>
            <a:ext cx="3915700" cy="1669394"/>
            <a:chOff x="774700" y="1908520"/>
            <a:chExt cx="3915700" cy="1669394"/>
          </a:xfrm>
        </p:grpSpPr>
        <p:cxnSp>
          <p:nvCxnSpPr>
            <p:cNvPr id="7" name="直接连接符 6"/>
            <p:cNvCxnSpPr/>
            <p:nvPr/>
          </p:nvCxnSpPr>
          <p:spPr>
            <a:xfrm>
              <a:off x="774700" y="2266776"/>
              <a:ext cx="3915700" cy="0"/>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46209" y="1908520"/>
              <a:ext cx="2649549" cy="413661"/>
            </a:xfrm>
            <a:prstGeom prst="rect">
              <a:avLst/>
            </a:prstGeom>
          </p:spPr>
          <p:txBody>
            <a:bodyPr wrap="none" lIns="72000" tIns="0" rIns="72000" bIns="0">
              <a:normAutofit/>
            </a:bodyPr>
            <a:lstStyle/>
            <a:p>
              <a:r>
                <a:rPr lang="en-US" sz="2000" b="1" dirty="0">
                  <a:solidFill>
                    <a:schemeClr val="accent3">
                      <a:lumMod val="75000"/>
                    </a:schemeClr>
                  </a:solidFill>
                  <a:latin typeface="+mn-ea"/>
                </a:rPr>
                <a:t>R</a:t>
              </a:r>
              <a:r>
                <a:rPr lang="en-US" sz="2000" b="1" dirty="0" smtClean="0">
                  <a:solidFill>
                    <a:schemeClr val="accent3">
                      <a:lumMod val="75000"/>
                    </a:schemeClr>
                  </a:solidFill>
                  <a:latin typeface="+mn-ea"/>
                </a:rPr>
                <a:t>apid </a:t>
              </a:r>
              <a:r>
                <a:rPr lang="en-US" sz="2000" b="1" dirty="0">
                  <a:solidFill>
                    <a:schemeClr val="accent3">
                      <a:lumMod val="75000"/>
                    </a:schemeClr>
                  </a:solidFill>
                  <a:latin typeface="+mn-ea"/>
                </a:rPr>
                <a:t>G</a:t>
              </a:r>
              <a:r>
                <a:rPr lang="en-US" sz="2000" b="1" dirty="0" smtClean="0">
                  <a:solidFill>
                    <a:schemeClr val="accent3">
                      <a:lumMod val="75000"/>
                    </a:schemeClr>
                  </a:solidFill>
                  <a:latin typeface="+mn-ea"/>
                </a:rPr>
                <a:t>rowth </a:t>
              </a:r>
              <a:r>
                <a:rPr lang="en-US" sz="2000" b="1" dirty="0">
                  <a:solidFill>
                    <a:schemeClr val="accent3">
                      <a:lumMod val="75000"/>
                    </a:schemeClr>
                  </a:solidFill>
                  <a:latin typeface="+mn-ea"/>
                </a:rPr>
                <a:t>S</a:t>
              </a:r>
              <a:r>
                <a:rPr lang="en-US" sz="2000" b="1" dirty="0" smtClean="0">
                  <a:solidFill>
                    <a:schemeClr val="accent3">
                      <a:lumMod val="75000"/>
                    </a:schemeClr>
                  </a:solidFill>
                  <a:latin typeface="+mn-ea"/>
                </a:rPr>
                <a:t>tage </a:t>
              </a:r>
              <a:endParaRPr lang="en-US" sz="2000" b="1" dirty="0">
                <a:solidFill>
                  <a:schemeClr val="accent3">
                    <a:lumMod val="75000"/>
                  </a:schemeClr>
                </a:solidFill>
                <a:effectLst/>
                <a:latin typeface="+mn-ea"/>
              </a:endParaRPr>
            </a:p>
          </p:txBody>
        </p:sp>
        <p:sp>
          <p:nvSpPr>
            <p:cNvPr id="31" name="矩形 30"/>
            <p:cNvSpPr/>
            <p:nvPr/>
          </p:nvSpPr>
          <p:spPr>
            <a:xfrm>
              <a:off x="853234" y="2377585"/>
              <a:ext cx="2662888" cy="1200329"/>
            </a:xfrm>
            <a:prstGeom prst="rect">
              <a:avLst/>
            </a:prstGeom>
          </p:spPr>
          <p:txBody>
            <a:bodyPr wrap="square">
              <a:spAutoFit/>
            </a:bodyPr>
            <a:lstStyle/>
            <a:p>
              <a:r>
                <a:rPr lang="en-US" altLang="zh-CN" dirty="0" smtClean="0">
                  <a:solidFill>
                    <a:schemeClr val="accent3">
                      <a:lumMod val="75000"/>
                    </a:schemeClr>
                  </a:solidFill>
                </a:rPr>
                <a:t>Focus:</a:t>
              </a:r>
              <a:r>
                <a:rPr lang="zh-CN" altLang="en-US" dirty="0" smtClean="0">
                  <a:solidFill>
                    <a:schemeClr val="accent3">
                      <a:lumMod val="75000"/>
                    </a:schemeClr>
                  </a:solidFill>
                </a:rPr>
                <a:t> </a:t>
              </a:r>
              <a:r>
                <a:rPr lang="en-US" dirty="0" smtClean="0">
                  <a:solidFill>
                    <a:schemeClr val="accent3">
                      <a:lumMod val="75000"/>
                    </a:schemeClr>
                  </a:solidFill>
                </a:rPr>
                <a:t>Increase </a:t>
              </a:r>
              <a:r>
                <a:rPr lang="en-US" dirty="0">
                  <a:solidFill>
                    <a:schemeClr val="accent3">
                      <a:lumMod val="75000"/>
                    </a:schemeClr>
                  </a:solidFill>
                </a:rPr>
                <a:t>its market </a:t>
              </a:r>
              <a:r>
                <a:rPr lang="en-US" dirty="0" smtClean="0">
                  <a:solidFill>
                    <a:schemeClr val="accent3">
                      <a:lumMod val="75000"/>
                    </a:schemeClr>
                  </a:solidFill>
                </a:rPr>
                <a:t>share,</a:t>
              </a:r>
              <a:r>
                <a:rPr lang="zh-CN" altLang="en-US" dirty="0" smtClean="0">
                  <a:solidFill>
                    <a:schemeClr val="accent3">
                      <a:lumMod val="75000"/>
                    </a:schemeClr>
                  </a:solidFill>
                </a:rPr>
                <a:t> </a:t>
              </a:r>
              <a:endParaRPr lang="en-US" altLang="zh-CN" dirty="0" smtClean="0">
                <a:solidFill>
                  <a:schemeClr val="accent3">
                    <a:lumMod val="75000"/>
                  </a:schemeClr>
                </a:solidFill>
              </a:endParaRPr>
            </a:p>
            <a:p>
              <a:r>
                <a:rPr lang="en-US" dirty="0" smtClean="0">
                  <a:solidFill>
                    <a:schemeClr val="accent3">
                      <a:lumMod val="75000"/>
                    </a:schemeClr>
                  </a:solidFill>
                </a:rPr>
                <a:t>mitigating </a:t>
              </a:r>
              <a:r>
                <a:rPr lang="en-US" dirty="0">
                  <a:solidFill>
                    <a:schemeClr val="accent3">
                      <a:lumMod val="75000"/>
                    </a:schemeClr>
                  </a:solidFill>
                </a:rPr>
                <a:t>the risk </a:t>
              </a:r>
            </a:p>
            <a:p>
              <a:endParaRPr lang="en-US" dirty="0">
                <a:solidFill>
                  <a:schemeClr val="accent3">
                    <a:lumMod val="75000"/>
                  </a:schemeClr>
                </a:solidFill>
                <a:effectLst/>
              </a:endParaRPr>
            </a:p>
          </p:txBody>
        </p:sp>
      </p:grpSp>
      <p:grpSp>
        <p:nvGrpSpPr>
          <p:cNvPr id="64" name="组合 63"/>
          <p:cNvGrpSpPr/>
          <p:nvPr/>
        </p:nvGrpSpPr>
        <p:grpSpPr>
          <a:xfrm>
            <a:off x="675664" y="3935112"/>
            <a:ext cx="3915700" cy="2922888"/>
            <a:chOff x="774700" y="4270968"/>
            <a:chExt cx="3915700" cy="2922888"/>
          </a:xfrm>
        </p:grpSpPr>
        <p:cxnSp>
          <p:nvCxnSpPr>
            <p:cNvPr id="4" name="直接连接符 3"/>
            <p:cNvCxnSpPr/>
            <p:nvPr/>
          </p:nvCxnSpPr>
          <p:spPr>
            <a:xfrm>
              <a:off x="774700" y="4588386"/>
              <a:ext cx="3915700" cy="0"/>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866573" y="4270968"/>
              <a:ext cx="2649549" cy="413661"/>
            </a:xfrm>
            <a:prstGeom prst="rect">
              <a:avLst/>
            </a:prstGeom>
          </p:spPr>
          <p:txBody>
            <a:bodyPr wrap="none" lIns="72000" tIns="0" rIns="72000" bIns="0">
              <a:normAutofit/>
            </a:bodyPr>
            <a:lstStyle/>
            <a:p>
              <a:pPr lvl="0" algn="ctr" defTabSz="914378">
                <a:defRPr/>
              </a:pPr>
              <a:r>
                <a:rPr lang="en-US" altLang="zh-CN" sz="2000" b="1" dirty="0">
                  <a:solidFill>
                    <a:schemeClr val="accent3">
                      <a:lumMod val="75000"/>
                    </a:schemeClr>
                  </a:solidFill>
                  <a:latin typeface="+mn-ea"/>
                </a:rPr>
                <a:t>Strategy</a:t>
              </a:r>
              <a:endParaRPr lang="zh-CN" altLang="en-US" sz="2000" b="1" dirty="0">
                <a:solidFill>
                  <a:schemeClr val="accent3">
                    <a:lumMod val="75000"/>
                  </a:schemeClr>
                </a:solidFill>
                <a:latin typeface="+mn-ea"/>
              </a:endParaRPr>
            </a:p>
          </p:txBody>
        </p:sp>
        <p:sp>
          <p:nvSpPr>
            <p:cNvPr id="32" name="矩形 31"/>
            <p:cNvSpPr/>
            <p:nvPr/>
          </p:nvSpPr>
          <p:spPr>
            <a:xfrm>
              <a:off x="853234" y="4670088"/>
              <a:ext cx="2662888" cy="2523768"/>
            </a:xfrm>
            <a:prstGeom prst="rect">
              <a:avLst/>
            </a:prstGeom>
          </p:spPr>
          <p:txBody>
            <a:bodyPr wrap="square">
              <a:spAutoFit/>
            </a:bodyPr>
            <a:lstStyle/>
            <a:p>
              <a:r>
                <a:rPr lang="en-US" dirty="0">
                  <a:solidFill>
                    <a:schemeClr val="accent3">
                      <a:lumMod val="75000"/>
                    </a:schemeClr>
                  </a:solidFill>
                </a:rPr>
                <a:t>employ models that have relatively higher default tolerance</a:t>
              </a:r>
              <a:r>
                <a:rPr lang="en-US" altLang="zh-CN" dirty="0">
                  <a:solidFill>
                    <a:schemeClr val="accent3">
                      <a:lumMod val="75000"/>
                    </a:schemeClr>
                  </a:solidFill>
                </a:rPr>
                <a:t>.</a:t>
              </a:r>
            </a:p>
            <a:p>
              <a:endParaRPr lang="en-US" altLang="zh-CN" dirty="0">
                <a:solidFill>
                  <a:schemeClr val="accent3">
                    <a:lumMod val="75000"/>
                  </a:schemeClr>
                </a:solidFill>
              </a:endParaRPr>
            </a:p>
            <a:p>
              <a:r>
                <a:rPr lang="en-US" altLang="zh-CN" dirty="0">
                  <a:solidFill>
                    <a:schemeClr val="accent3">
                      <a:lumMod val="75000"/>
                    </a:schemeClr>
                  </a:solidFill>
                </a:rPr>
                <a:t>E.g.</a:t>
              </a:r>
              <a:r>
                <a:rPr lang="zh-CN" altLang="en-US" dirty="0">
                  <a:solidFill>
                    <a:schemeClr val="accent3">
                      <a:lumMod val="75000"/>
                    </a:schemeClr>
                  </a:solidFill>
                </a:rPr>
                <a:t> </a:t>
              </a:r>
              <a:r>
                <a:rPr lang="en-US" dirty="0">
                  <a:solidFill>
                    <a:schemeClr val="accent3">
                      <a:lumMod val="75000"/>
                    </a:schemeClr>
                  </a:solidFill>
                </a:rPr>
                <a:t>logistic regression, neural network, and random decision forest models </a:t>
              </a:r>
            </a:p>
            <a:p>
              <a:endParaRPr lang="en-US" sz="1400" dirty="0">
                <a:effectLst/>
              </a:endParaRPr>
            </a:p>
          </p:txBody>
        </p:sp>
      </p:grpSp>
      <p:grpSp>
        <p:nvGrpSpPr>
          <p:cNvPr id="62" name="组合 61"/>
          <p:cNvGrpSpPr/>
          <p:nvPr/>
        </p:nvGrpSpPr>
        <p:grpSpPr>
          <a:xfrm>
            <a:off x="7501600" y="1945088"/>
            <a:ext cx="3915700" cy="1522026"/>
            <a:chOff x="7501600" y="1945088"/>
            <a:chExt cx="3915700" cy="1522026"/>
          </a:xfrm>
        </p:grpSpPr>
        <p:cxnSp>
          <p:nvCxnSpPr>
            <p:cNvPr id="6" name="直接连接符 5"/>
            <p:cNvCxnSpPr/>
            <p:nvPr/>
          </p:nvCxnSpPr>
          <p:spPr>
            <a:xfrm>
              <a:off x="7501600" y="2266776"/>
              <a:ext cx="3915700" cy="0"/>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8437578" y="1945088"/>
              <a:ext cx="2922584" cy="413661"/>
            </a:xfrm>
            <a:prstGeom prst="rect">
              <a:avLst/>
            </a:prstGeom>
          </p:spPr>
          <p:txBody>
            <a:bodyPr wrap="none" lIns="72000" tIns="0" rIns="72000" bIns="0">
              <a:normAutofit/>
            </a:bodyPr>
            <a:lstStyle/>
            <a:p>
              <a:pPr algn="ctr" defTabSz="914378">
                <a:defRPr/>
              </a:pPr>
              <a:r>
                <a:rPr lang="en-US" altLang="zh-CN" sz="2000" b="1" dirty="0">
                  <a:solidFill>
                    <a:schemeClr val="accent3">
                      <a:lumMod val="75000"/>
                    </a:schemeClr>
                  </a:solidFill>
                  <a:latin typeface="+mn-ea"/>
                </a:rPr>
                <a:t>Maturity</a:t>
              </a:r>
              <a:r>
                <a:rPr lang="zh-CN" altLang="en-US" sz="2000" b="1" dirty="0">
                  <a:solidFill>
                    <a:schemeClr val="accent3">
                      <a:lumMod val="75000"/>
                    </a:schemeClr>
                  </a:solidFill>
                  <a:latin typeface="+mn-ea"/>
                </a:rPr>
                <a:t> </a:t>
              </a:r>
              <a:r>
                <a:rPr lang="en-US" altLang="zh-CN" sz="2000" b="1" dirty="0">
                  <a:solidFill>
                    <a:schemeClr val="accent3">
                      <a:lumMod val="75000"/>
                    </a:schemeClr>
                  </a:solidFill>
                  <a:latin typeface="+mn-ea"/>
                </a:rPr>
                <a:t>Stage</a:t>
              </a:r>
              <a:endParaRPr lang="zh-CN" altLang="en-US" sz="2000" b="1" dirty="0">
                <a:solidFill>
                  <a:schemeClr val="accent3">
                    <a:lumMod val="75000"/>
                  </a:schemeClr>
                </a:solidFill>
                <a:latin typeface="+mn-ea"/>
              </a:endParaRPr>
            </a:p>
          </p:txBody>
        </p:sp>
        <p:sp>
          <p:nvSpPr>
            <p:cNvPr id="33" name="矩形 32"/>
            <p:cNvSpPr/>
            <p:nvPr/>
          </p:nvSpPr>
          <p:spPr>
            <a:xfrm>
              <a:off x="8706512" y="2377585"/>
              <a:ext cx="2662888" cy="1089529"/>
            </a:xfrm>
            <a:prstGeom prst="rect">
              <a:avLst/>
            </a:prstGeom>
          </p:spPr>
          <p:txBody>
            <a:bodyPr wrap="square">
              <a:spAutoFit/>
            </a:bodyPr>
            <a:lstStyle/>
            <a:p>
              <a:pPr algn="r">
                <a:lnSpc>
                  <a:spcPct val="120000"/>
                </a:lnSpc>
              </a:pPr>
              <a:r>
                <a:rPr lang="en-US" altLang="zh-CN" dirty="0">
                  <a:solidFill>
                    <a:schemeClr val="accent3">
                      <a:lumMod val="75000"/>
                    </a:schemeClr>
                  </a:solidFill>
                </a:rPr>
                <a:t>Focus</a:t>
              </a:r>
              <a:r>
                <a:rPr lang="en-US" altLang="zh-CN" dirty="0" smtClean="0">
                  <a:solidFill>
                    <a:schemeClr val="accent3">
                      <a:lumMod val="75000"/>
                    </a:schemeClr>
                  </a:solidFill>
                </a:rPr>
                <a:t>:</a:t>
              </a:r>
              <a:r>
                <a:rPr lang="zh-CN" altLang="en-US" dirty="0" smtClean="0">
                  <a:solidFill>
                    <a:schemeClr val="accent3">
                      <a:lumMod val="75000"/>
                    </a:schemeClr>
                  </a:solidFill>
                </a:rPr>
                <a:t> </a:t>
              </a:r>
              <a:r>
                <a:rPr lang="en-US" dirty="0" smtClean="0">
                  <a:solidFill>
                    <a:schemeClr val="accent3">
                      <a:lumMod val="75000"/>
                    </a:schemeClr>
                  </a:solidFill>
                </a:rPr>
                <a:t>prioritizing </a:t>
              </a:r>
              <a:r>
                <a:rPr lang="en-US" dirty="0">
                  <a:solidFill>
                    <a:schemeClr val="accent3">
                      <a:lumMod val="75000"/>
                    </a:schemeClr>
                  </a:solidFill>
                </a:rPr>
                <a:t>risks</a:t>
              </a:r>
              <a:r>
                <a:rPr lang="en-US" altLang="zh-CN" dirty="0">
                  <a:solidFill>
                    <a:schemeClr val="accent3">
                      <a:lumMod val="75000"/>
                    </a:schemeClr>
                  </a:solidFill>
                </a:rPr>
                <a:t>,</a:t>
              </a:r>
              <a:r>
                <a:rPr lang="en-US" dirty="0">
                  <a:solidFill>
                    <a:schemeClr val="accent3">
                      <a:lumMod val="75000"/>
                    </a:schemeClr>
                  </a:solidFill>
                </a:rPr>
                <a:t> </a:t>
              </a:r>
            </a:p>
            <a:p>
              <a:pPr algn="r">
                <a:lnSpc>
                  <a:spcPct val="120000"/>
                </a:lnSpc>
              </a:pPr>
              <a:r>
                <a:rPr lang="en-US" altLang="zh-CN" dirty="0">
                  <a:solidFill>
                    <a:schemeClr val="accent3">
                      <a:lumMod val="75000"/>
                    </a:schemeClr>
                  </a:solidFill>
                </a:rPr>
                <a:t>Steady</a:t>
              </a:r>
              <a:r>
                <a:rPr lang="zh-CN" altLang="en-US" dirty="0">
                  <a:solidFill>
                    <a:schemeClr val="accent3">
                      <a:lumMod val="75000"/>
                    </a:schemeClr>
                  </a:solidFill>
                </a:rPr>
                <a:t> </a:t>
              </a:r>
              <a:r>
                <a:rPr lang="en-US" altLang="zh-CN" dirty="0">
                  <a:solidFill>
                    <a:schemeClr val="accent3">
                      <a:lumMod val="75000"/>
                    </a:schemeClr>
                  </a:solidFill>
                </a:rPr>
                <a:t>growth</a:t>
              </a:r>
              <a:r>
                <a:rPr lang="en-US" dirty="0">
                  <a:solidFill>
                    <a:schemeClr val="accent3">
                      <a:lumMod val="75000"/>
                    </a:schemeClr>
                  </a:solidFill>
                </a:rPr>
                <a:t> </a:t>
              </a:r>
            </a:p>
            <a:p>
              <a:pPr algn="r">
                <a:lnSpc>
                  <a:spcPct val="120000"/>
                </a:lnSpc>
              </a:pPr>
              <a:endParaRPr lang="zh-CN" altLang="en-US" dirty="0">
                <a:solidFill>
                  <a:schemeClr val="accent3">
                    <a:lumMod val="75000"/>
                  </a:schemeClr>
                </a:solidFill>
              </a:endParaRPr>
            </a:p>
          </p:txBody>
        </p:sp>
      </p:grpSp>
      <p:grpSp>
        <p:nvGrpSpPr>
          <p:cNvPr id="63" name="组合 62"/>
          <p:cNvGrpSpPr/>
          <p:nvPr/>
        </p:nvGrpSpPr>
        <p:grpSpPr>
          <a:xfrm>
            <a:off x="7592390" y="3988421"/>
            <a:ext cx="3915700" cy="3055267"/>
            <a:chOff x="7501600" y="4268689"/>
            <a:chExt cx="3915700" cy="3055267"/>
          </a:xfrm>
        </p:grpSpPr>
        <p:cxnSp>
          <p:nvCxnSpPr>
            <p:cNvPr id="5" name="直接连接符 4"/>
            <p:cNvCxnSpPr/>
            <p:nvPr/>
          </p:nvCxnSpPr>
          <p:spPr>
            <a:xfrm>
              <a:off x="7501600" y="4588386"/>
              <a:ext cx="3915700" cy="0"/>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437578" y="4268689"/>
              <a:ext cx="2922584" cy="413661"/>
            </a:xfrm>
            <a:prstGeom prst="rect">
              <a:avLst/>
            </a:prstGeom>
          </p:spPr>
          <p:txBody>
            <a:bodyPr wrap="none" lIns="72000" tIns="0" rIns="72000" bIns="0">
              <a:normAutofit/>
            </a:bodyPr>
            <a:lstStyle/>
            <a:p>
              <a:pPr lvl="0" algn="ctr" defTabSz="914378">
                <a:defRPr/>
              </a:pPr>
              <a:r>
                <a:rPr lang="en-US" altLang="zh-CN" sz="2000" b="1" dirty="0">
                  <a:solidFill>
                    <a:schemeClr val="accent3">
                      <a:lumMod val="75000"/>
                    </a:schemeClr>
                  </a:solidFill>
                  <a:latin typeface="+mn-ea"/>
                </a:rPr>
                <a:t>Strategy</a:t>
              </a:r>
              <a:endParaRPr lang="zh-CN" altLang="en-US" sz="2000" b="1" dirty="0">
                <a:solidFill>
                  <a:schemeClr val="accent3">
                    <a:lumMod val="75000"/>
                  </a:schemeClr>
                </a:solidFill>
                <a:latin typeface="+mn-ea"/>
              </a:endParaRPr>
            </a:p>
          </p:txBody>
        </p:sp>
        <p:sp>
          <p:nvSpPr>
            <p:cNvPr id="34" name="矩形 33"/>
            <p:cNvSpPr/>
            <p:nvPr/>
          </p:nvSpPr>
          <p:spPr>
            <a:xfrm>
              <a:off x="8706512" y="4670088"/>
              <a:ext cx="2662888" cy="2653868"/>
            </a:xfrm>
            <a:prstGeom prst="rect">
              <a:avLst/>
            </a:prstGeom>
          </p:spPr>
          <p:txBody>
            <a:bodyPr wrap="square">
              <a:spAutoFit/>
            </a:bodyPr>
            <a:lstStyle/>
            <a:p>
              <a:pPr algn="r">
                <a:lnSpc>
                  <a:spcPct val="120000"/>
                </a:lnSpc>
              </a:pPr>
              <a:r>
                <a:rPr lang="en-US" altLang="zh-CN" dirty="0">
                  <a:solidFill>
                    <a:schemeClr val="accent3">
                      <a:lumMod val="75000"/>
                    </a:schemeClr>
                  </a:solidFill>
                </a:rPr>
                <a:t>Employ</a:t>
              </a:r>
              <a:r>
                <a:rPr lang="zh-CN" altLang="en-US" dirty="0">
                  <a:solidFill>
                    <a:schemeClr val="accent3">
                      <a:lumMod val="75000"/>
                    </a:schemeClr>
                  </a:solidFill>
                </a:rPr>
                <a:t> </a:t>
              </a:r>
              <a:r>
                <a:rPr lang="en-US" altLang="zh-CN" dirty="0">
                  <a:solidFill>
                    <a:schemeClr val="accent3">
                      <a:lumMod val="75000"/>
                    </a:schemeClr>
                  </a:solidFill>
                </a:rPr>
                <a:t>models</a:t>
              </a:r>
              <a:r>
                <a:rPr lang="zh-CN" altLang="en-US" dirty="0">
                  <a:solidFill>
                    <a:schemeClr val="accent3">
                      <a:lumMod val="75000"/>
                    </a:schemeClr>
                  </a:solidFill>
                </a:rPr>
                <a:t> </a:t>
              </a:r>
              <a:r>
                <a:rPr lang="en-US" altLang="zh-CN" dirty="0">
                  <a:solidFill>
                    <a:schemeClr val="accent3">
                      <a:lumMod val="75000"/>
                    </a:schemeClr>
                  </a:solidFill>
                </a:rPr>
                <a:t>that</a:t>
              </a:r>
              <a:r>
                <a:rPr lang="zh-CN" altLang="en-US" dirty="0">
                  <a:solidFill>
                    <a:schemeClr val="accent3">
                      <a:lumMod val="75000"/>
                    </a:schemeClr>
                  </a:solidFill>
                </a:rPr>
                <a:t> </a:t>
              </a:r>
              <a:r>
                <a:rPr lang="en-US" altLang="zh-CN" dirty="0">
                  <a:solidFill>
                    <a:schemeClr val="accent3">
                      <a:lumMod val="75000"/>
                    </a:schemeClr>
                  </a:solidFill>
                </a:rPr>
                <a:t>are</a:t>
              </a:r>
              <a:r>
                <a:rPr lang="zh-CN" altLang="en-US" dirty="0">
                  <a:solidFill>
                    <a:schemeClr val="accent3">
                      <a:lumMod val="75000"/>
                    </a:schemeClr>
                  </a:solidFill>
                </a:rPr>
                <a:t> </a:t>
              </a:r>
              <a:r>
                <a:rPr lang="en-US" altLang="zh-CN" dirty="0">
                  <a:solidFill>
                    <a:schemeClr val="accent3">
                      <a:lumMod val="75000"/>
                    </a:schemeClr>
                  </a:solidFill>
                </a:rPr>
                <a:t>good</a:t>
              </a:r>
              <a:r>
                <a:rPr lang="zh-CN" altLang="en-US" dirty="0">
                  <a:solidFill>
                    <a:schemeClr val="accent3">
                      <a:lumMod val="75000"/>
                    </a:schemeClr>
                  </a:solidFill>
                </a:rPr>
                <a:t> </a:t>
              </a:r>
              <a:r>
                <a:rPr lang="en-US" altLang="zh-CN" dirty="0">
                  <a:solidFill>
                    <a:schemeClr val="accent3">
                      <a:lumMod val="75000"/>
                    </a:schemeClr>
                  </a:solidFill>
                </a:rPr>
                <a:t>at</a:t>
              </a:r>
              <a:r>
                <a:rPr lang="zh-CN" altLang="en-US" dirty="0">
                  <a:solidFill>
                    <a:schemeClr val="accent3">
                      <a:lumMod val="75000"/>
                    </a:schemeClr>
                  </a:solidFill>
                </a:rPr>
                <a:t> </a:t>
              </a:r>
              <a:r>
                <a:rPr lang="en-US" altLang="zh-CN" dirty="0">
                  <a:solidFill>
                    <a:schemeClr val="accent3">
                      <a:lumMod val="75000"/>
                    </a:schemeClr>
                  </a:solidFill>
                </a:rPr>
                <a:t>detecting</a:t>
              </a:r>
              <a:r>
                <a:rPr lang="en-US" dirty="0">
                  <a:solidFill>
                    <a:schemeClr val="accent3">
                      <a:lumMod val="75000"/>
                    </a:schemeClr>
                  </a:solidFill>
                </a:rPr>
                <a:t> default behavior. </a:t>
              </a:r>
            </a:p>
            <a:p>
              <a:pPr algn="r">
                <a:lnSpc>
                  <a:spcPct val="120000"/>
                </a:lnSpc>
              </a:pPr>
              <a:endParaRPr lang="en-US" altLang="zh-CN" dirty="0">
                <a:solidFill>
                  <a:schemeClr val="accent3">
                    <a:lumMod val="75000"/>
                  </a:schemeClr>
                </a:solidFill>
              </a:endParaRPr>
            </a:p>
            <a:p>
              <a:pPr algn="r">
                <a:lnSpc>
                  <a:spcPct val="120000"/>
                </a:lnSpc>
              </a:pPr>
              <a:r>
                <a:rPr lang="en-US" altLang="zh-CN" dirty="0">
                  <a:solidFill>
                    <a:schemeClr val="accent3">
                      <a:lumMod val="75000"/>
                    </a:schemeClr>
                  </a:solidFill>
                </a:rPr>
                <a:t>e.g.</a:t>
              </a:r>
              <a:r>
                <a:rPr lang="en-US" dirty="0">
                  <a:solidFill>
                    <a:schemeClr val="accent3">
                      <a:lumMod val="75000"/>
                    </a:schemeClr>
                  </a:solidFill>
                </a:rPr>
                <a:t> PCA-Based Anomaly Detection model </a:t>
              </a:r>
            </a:p>
            <a:p>
              <a:pPr algn="r">
                <a:lnSpc>
                  <a:spcPct val="120000"/>
                </a:lnSpc>
              </a:pPr>
              <a:endParaRPr lang="zh-CN" altLang="en-US" sz="1400" dirty="0">
                <a:solidFill>
                  <a:schemeClr val="tx1">
                    <a:lumMod val="65000"/>
                    <a:lumOff val="35000"/>
                  </a:schemeClr>
                </a:solidFill>
              </a:endParaRPr>
            </a:p>
          </p:txBody>
        </p:sp>
      </p:grpSp>
      <p:grpSp>
        <p:nvGrpSpPr>
          <p:cNvPr id="53" name="组合 52"/>
          <p:cNvGrpSpPr/>
          <p:nvPr/>
        </p:nvGrpSpPr>
        <p:grpSpPr>
          <a:xfrm>
            <a:off x="4161803" y="1701828"/>
            <a:ext cx="3878665" cy="3929810"/>
            <a:chOff x="3933825" y="1270000"/>
            <a:chExt cx="4333876" cy="4391026"/>
          </a:xfrm>
        </p:grpSpPr>
        <p:sp>
          <p:nvSpPr>
            <p:cNvPr id="54" name="任意多边形: 形状 53"/>
            <p:cNvSpPr/>
            <p:nvPr/>
          </p:nvSpPr>
          <p:spPr>
            <a:xfrm flipV="1">
              <a:off x="3933825" y="3465513"/>
              <a:ext cx="2400300" cy="2195513"/>
            </a:xfrm>
            <a:custGeom>
              <a:avLst/>
              <a:gdLst>
                <a:gd name="connsiteX0" fmla="*/ 529431 w 2400300"/>
                <a:gd name="connsiteY0" fmla="*/ 2195513 h 2195513"/>
                <a:gd name="connsiteX1" fmla="*/ 628087 w 2400300"/>
                <a:gd name="connsiteY1" fmla="*/ 2135577 h 2195513"/>
                <a:gd name="connsiteX2" fmla="*/ 1200150 w 2400300"/>
                <a:gd name="connsiteY2" fmla="*/ 1990725 h 2195513"/>
                <a:gd name="connsiteX3" fmla="*/ 2400300 w 2400300"/>
                <a:gd name="connsiteY3" fmla="*/ 1990725 h 2195513"/>
                <a:gd name="connsiteX4" fmla="*/ 2400300 w 2400300"/>
                <a:gd name="connsiteY4" fmla="*/ 1200150 h 2195513"/>
                <a:gd name="connsiteX5" fmla="*/ 1200150 w 2400300"/>
                <a:gd name="connsiteY5" fmla="*/ 0 h 2195513"/>
                <a:gd name="connsiteX6" fmla="*/ 0 w 2400300"/>
                <a:gd name="connsiteY6" fmla="*/ 0 h 2195513"/>
                <a:gd name="connsiteX7" fmla="*/ 0 w 2400300"/>
                <a:gd name="connsiteY7" fmla="*/ 1200150 h 2195513"/>
                <a:gd name="connsiteX8" fmla="*/ 529135 w 2400300"/>
                <a:gd name="connsiteY8" fmla="*/ 2195333 h 2195513"/>
                <a:gd name="connsiteX9" fmla="*/ 529431 w 2400300"/>
                <a:gd name="connsiteY9" fmla="*/ 2195513 h 2195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0300" h="2195513">
                  <a:moveTo>
                    <a:pt x="529431" y="2195513"/>
                  </a:moveTo>
                  <a:lnTo>
                    <a:pt x="628087" y="2135577"/>
                  </a:lnTo>
                  <a:cubicBezTo>
                    <a:pt x="798140" y="2043198"/>
                    <a:pt x="993017" y="1990725"/>
                    <a:pt x="1200150" y="1990725"/>
                  </a:cubicBezTo>
                  <a:lnTo>
                    <a:pt x="2400300" y="1990725"/>
                  </a:lnTo>
                  <a:lnTo>
                    <a:pt x="2400300" y="1200150"/>
                  </a:lnTo>
                  <a:cubicBezTo>
                    <a:pt x="2400300" y="537325"/>
                    <a:pt x="1862975" y="0"/>
                    <a:pt x="1200150" y="0"/>
                  </a:cubicBezTo>
                  <a:lnTo>
                    <a:pt x="0" y="0"/>
                  </a:lnTo>
                  <a:lnTo>
                    <a:pt x="0" y="1200150"/>
                  </a:lnTo>
                  <a:cubicBezTo>
                    <a:pt x="0" y="1614415"/>
                    <a:pt x="209893" y="1979658"/>
                    <a:pt x="529135" y="2195333"/>
                  </a:cubicBezTo>
                  <a:lnTo>
                    <a:pt x="529431" y="2195513"/>
                  </a:lnTo>
                  <a:close/>
                </a:path>
              </a:pathLst>
            </a:cu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5" name="任意多边形: 形状 54"/>
            <p:cNvSpPr/>
            <p:nvPr/>
          </p:nvSpPr>
          <p:spPr>
            <a:xfrm flipV="1">
              <a:off x="5867400" y="1270000"/>
              <a:ext cx="2400300" cy="2195513"/>
            </a:xfrm>
            <a:custGeom>
              <a:avLst/>
              <a:gdLst>
                <a:gd name="connsiteX0" fmla="*/ 1200150 w 2400300"/>
                <a:gd name="connsiteY0" fmla="*/ 2195513 h 2195513"/>
                <a:gd name="connsiteX1" fmla="*/ 2400300 w 2400300"/>
                <a:gd name="connsiteY1" fmla="*/ 2195513 h 2195513"/>
                <a:gd name="connsiteX2" fmla="*/ 2400300 w 2400300"/>
                <a:gd name="connsiteY2" fmla="*/ 995363 h 2195513"/>
                <a:gd name="connsiteX3" fmla="*/ 1871165 w 2400300"/>
                <a:gd name="connsiteY3" fmla="*/ 180 h 2195513"/>
                <a:gd name="connsiteX4" fmla="*/ 1870869 w 2400300"/>
                <a:gd name="connsiteY4" fmla="*/ 0 h 2195513"/>
                <a:gd name="connsiteX5" fmla="*/ 1772213 w 2400300"/>
                <a:gd name="connsiteY5" fmla="*/ 59935 h 2195513"/>
                <a:gd name="connsiteX6" fmla="*/ 1200150 w 2400300"/>
                <a:gd name="connsiteY6" fmla="*/ 204787 h 2195513"/>
                <a:gd name="connsiteX7" fmla="*/ 0 w 2400300"/>
                <a:gd name="connsiteY7" fmla="*/ 204787 h 2195513"/>
                <a:gd name="connsiteX8" fmla="*/ 0 w 2400300"/>
                <a:gd name="connsiteY8" fmla="*/ 995363 h 2195513"/>
                <a:gd name="connsiteX9" fmla="*/ 1200150 w 2400300"/>
                <a:gd name="connsiteY9" fmla="*/ 2195513 h 2195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0300" h="2195513">
                  <a:moveTo>
                    <a:pt x="1200150" y="2195513"/>
                  </a:moveTo>
                  <a:lnTo>
                    <a:pt x="2400300" y="2195513"/>
                  </a:lnTo>
                  <a:lnTo>
                    <a:pt x="2400300" y="995363"/>
                  </a:lnTo>
                  <a:cubicBezTo>
                    <a:pt x="2400300" y="581098"/>
                    <a:pt x="2190408" y="215855"/>
                    <a:pt x="1871165" y="180"/>
                  </a:cubicBezTo>
                  <a:lnTo>
                    <a:pt x="1870869" y="0"/>
                  </a:lnTo>
                  <a:lnTo>
                    <a:pt x="1772213" y="59935"/>
                  </a:lnTo>
                  <a:cubicBezTo>
                    <a:pt x="1602160" y="152314"/>
                    <a:pt x="1407283" y="204787"/>
                    <a:pt x="1200150" y="204787"/>
                  </a:cubicBezTo>
                  <a:lnTo>
                    <a:pt x="0" y="204787"/>
                  </a:lnTo>
                  <a:lnTo>
                    <a:pt x="0" y="995363"/>
                  </a:lnTo>
                  <a:cubicBezTo>
                    <a:pt x="0" y="1658188"/>
                    <a:pt x="537325" y="2195513"/>
                    <a:pt x="1200150" y="2195513"/>
                  </a:cubicBezTo>
                  <a:close/>
                </a:path>
              </a:pathLst>
            </a:cu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6" name="任意多边形: 形状 55"/>
            <p:cNvSpPr/>
            <p:nvPr/>
          </p:nvSpPr>
          <p:spPr>
            <a:xfrm>
              <a:off x="3933825" y="1270000"/>
              <a:ext cx="2166938" cy="2400300"/>
            </a:xfrm>
            <a:custGeom>
              <a:avLst/>
              <a:gdLst>
                <a:gd name="connsiteX0" fmla="*/ 0 w 2166938"/>
                <a:gd name="connsiteY0" fmla="*/ 0 h 2400300"/>
                <a:gd name="connsiteX1" fmla="*/ 1200150 w 2166938"/>
                <a:gd name="connsiteY1" fmla="*/ 0 h 2400300"/>
                <a:gd name="connsiteX2" fmla="*/ 2126244 w 2166938"/>
                <a:gd name="connsiteY2" fmla="*/ 436743 h 2400300"/>
                <a:gd name="connsiteX3" fmla="*/ 2166938 w 2166938"/>
                <a:gd name="connsiteY3" fmla="*/ 491162 h 2400300"/>
                <a:gd name="connsiteX4" fmla="*/ 2138542 w 2166938"/>
                <a:gd name="connsiteY4" fmla="*/ 529135 h 2400300"/>
                <a:gd name="connsiteX5" fmla="*/ 1933575 w 2166938"/>
                <a:gd name="connsiteY5" fmla="*/ 1200150 h 2400300"/>
                <a:gd name="connsiteX6" fmla="*/ 1933575 w 2166938"/>
                <a:gd name="connsiteY6" fmla="*/ 2400300 h 2400300"/>
                <a:gd name="connsiteX7" fmla="*/ 1200150 w 2166938"/>
                <a:gd name="connsiteY7" fmla="*/ 2400300 h 2400300"/>
                <a:gd name="connsiteX8" fmla="*/ 0 w 2166938"/>
                <a:gd name="connsiteY8" fmla="*/ 1200150 h 2400300"/>
                <a:gd name="connsiteX9" fmla="*/ 0 w 2166938"/>
                <a:gd name="connsiteY9" fmla="*/ 0 h 240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6938" h="2400300">
                  <a:moveTo>
                    <a:pt x="0" y="0"/>
                  </a:moveTo>
                  <a:lnTo>
                    <a:pt x="1200150" y="0"/>
                  </a:lnTo>
                  <a:cubicBezTo>
                    <a:pt x="1572989" y="0"/>
                    <a:pt x="1906119" y="170013"/>
                    <a:pt x="2126244" y="436743"/>
                  </a:cubicBezTo>
                  <a:lnTo>
                    <a:pt x="2166938" y="491162"/>
                  </a:lnTo>
                  <a:lnTo>
                    <a:pt x="2138542" y="529135"/>
                  </a:lnTo>
                  <a:cubicBezTo>
                    <a:pt x="2009137" y="720680"/>
                    <a:pt x="1933575" y="951591"/>
                    <a:pt x="1933575" y="1200150"/>
                  </a:cubicBezTo>
                  <a:lnTo>
                    <a:pt x="1933575" y="2400300"/>
                  </a:lnTo>
                  <a:lnTo>
                    <a:pt x="1200150" y="2400300"/>
                  </a:lnTo>
                  <a:cubicBezTo>
                    <a:pt x="537325" y="2400300"/>
                    <a:pt x="0" y="1862975"/>
                    <a:pt x="0" y="1200150"/>
                  </a:cubicBezTo>
                  <a:lnTo>
                    <a:pt x="0" y="0"/>
                  </a:lnTo>
                  <a:close/>
                </a:path>
              </a:pathLst>
            </a:cu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7" name="任意多边形: 形状 56"/>
            <p:cNvSpPr/>
            <p:nvPr/>
          </p:nvSpPr>
          <p:spPr>
            <a:xfrm flipV="1">
              <a:off x="6100764" y="3260725"/>
              <a:ext cx="2166937" cy="2400300"/>
            </a:xfrm>
            <a:custGeom>
              <a:avLst/>
              <a:gdLst>
                <a:gd name="connsiteX0" fmla="*/ 233362 w 2166937"/>
                <a:gd name="connsiteY0" fmla="*/ 2400300 h 2400300"/>
                <a:gd name="connsiteX1" fmla="*/ 966787 w 2166937"/>
                <a:gd name="connsiteY1" fmla="*/ 2400300 h 2400300"/>
                <a:gd name="connsiteX2" fmla="*/ 2166937 w 2166937"/>
                <a:gd name="connsiteY2" fmla="*/ 1200150 h 2400300"/>
                <a:gd name="connsiteX3" fmla="*/ 2166937 w 2166937"/>
                <a:gd name="connsiteY3" fmla="*/ 0 h 2400300"/>
                <a:gd name="connsiteX4" fmla="*/ 966787 w 2166937"/>
                <a:gd name="connsiteY4" fmla="*/ 0 h 2400300"/>
                <a:gd name="connsiteX5" fmla="*/ 40693 w 2166937"/>
                <a:gd name="connsiteY5" fmla="*/ 436743 h 2400300"/>
                <a:gd name="connsiteX6" fmla="*/ 0 w 2166937"/>
                <a:gd name="connsiteY6" fmla="*/ 491162 h 2400300"/>
                <a:gd name="connsiteX7" fmla="*/ 28395 w 2166937"/>
                <a:gd name="connsiteY7" fmla="*/ 529135 h 2400300"/>
                <a:gd name="connsiteX8" fmla="*/ 233362 w 2166937"/>
                <a:gd name="connsiteY8" fmla="*/ 1200150 h 2400300"/>
                <a:gd name="connsiteX9" fmla="*/ 233362 w 2166937"/>
                <a:gd name="connsiteY9" fmla="*/ 1600994 h 2400300"/>
                <a:gd name="connsiteX10" fmla="*/ 233362 w 2166937"/>
                <a:gd name="connsiteY10" fmla="*/ 1990725 h 240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937" h="2400300">
                  <a:moveTo>
                    <a:pt x="233362" y="2400300"/>
                  </a:moveTo>
                  <a:lnTo>
                    <a:pt x="966787" y="2400300"/>
                  </a:lnTo>
                  <a:cubicBezTo>
                    <a:pt x="1629612" y="2400300"/>
                    <a:pt x="2166937" y="1862975"/>
                    <a:pt x="2166937" y="1200150"/>
                  </a:cubicBezTo>
                  <a:lnTo>
                    <a:pt x="2166937" y="0"/>
                  </a:lnTo>
                  <a:lnTo>
                    <a:pt x="966787" y="0"/>
                  </a:lnTo>
                  <a:cubicBezTo>
                    <a:pt x="593948" y="0"/>
                    <a:pt x="260818" y="170013"/>
                    <a:pt x="40693" y="436743"/>
                  </a:cubicBezTo>
                  <a:lnTo>
                    <a:pt x="0" y="491162"/>
                  </a:lnTo>
                  <a:lnTo>
                    <a:pt x="28395" y="529135"/>
                  </a:lnTo>
                  <a:cubicBezTo>
                    <a:pt x="157801" y="720680"/>
                    <a:pt x="233362" y="951591"/>
                    <a:pt x="233362" y="1200150"/>
                  </a:cubicBezTo>
                  <a:lnTo>
                    <a:pt x="233362" y="1600994"/>
                  </a:lnTo>
                  <a:lnTo>
                    <a:pt x="233362" y="1990725"/>
                  </a:lnTo>
                  <a:close/>
                </a:path>
              </a:pathLst>
            </a:cu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58" name="任意多边形: 形状 57"/>
            <p:cNvSpPr>
              <a:spLocks noChangeAspect="1"/>
            </p:cNvSpPr>
            <p:nvPr/>
          </p:nvSpPr>
          <p:spPr bwMode="auto">
            <a:xfrm>
              <a:off x="6857538" y="2124523"/>
              <a:ext cx="653386" cy="633133"/>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59" name="任意多边形: 形状 58"/>
            <p:cNvSpPr>
              <a:spLocks/>
            </p:cNvSpPr>
            <p:nvPr/>
          </p:nvSpPr>
          <p:spPr bwMode="auto">
            <a:xfrm>
              <a:off x="4772503" y="2175821"/>
              <a:ext cx="500815" cy="561762"/>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60" name="任意多边形: 形状 59"/>
            <p:cNvSpPr>
              <a:spLocks/>
            </p:cNvSpPr>
            <p:nvPr/>
          </p:nvSpPr>
          <p:spPr bwMode="auto">
            <a:xfrm>
              <a:off x="4718991" y="4339994"/>
              <a:ext cx="665940" cy="562767"/>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61" name="任意多边形: 形状 60"/>
            <p:cNvSpPr>
              <a:spLocks/>
            </p:cNvSpPr>
            <p:nvPr/>
          </p:nvSpPr>
          <p:spPr bwMode="auto">
            <a:xfrm>
              <a:off x="6868733" y="4284157"/>
              <a:ext cx="624648" cy="573431"/>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
        <p:nvSpPr>
          <p:cNvPr id="27" name="矩形 26"/>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19055" y="299314"/>
            <a:ext cx="9567185" cy="646331"/>
            <a:chOff x="2138213" y="280264"/>
            <a:chExt cx="9567185" cy="646331"/>
          </a:xfrm>
        </p:grpSpPr>
        <p:sp>
          <p:nvSpPr>
            <p:cNvPr id="35" name="文本框 34"/>
            <p:cNvSpPr txBox="1"/>
            <p:nvPr/>
          </p:nvSpPr>
          <p:spPr>
            <a:xfrm>
              <a:off x="2138213" y="280264"/>
              <a:ext cx="2130840" cy="646331"/>
            </a:xfrm>
            <a:prstGeom prst="rect">
              <a:avLst/>
            </a:prstGeom>
            <a:noFill/>
          </p:spPr>
          <p:txBody>
            <a:bodyPr wrap="none" rtlCol="0">
              <a:spAutoFit/>
              <a:scene3d>
                <a:camera prst="orthographicFront"/>
                <a:lightRig rig="threePt" dir="t"/>
              </a:scene3d>
              <a:sp3d contourW="12700"/>
            </a:bodyPr>
            <a:lstStyle/>
            <a:p>
              <a:pPr algn="ctr"/>
              <a:r>
                <a:rPr lang="en-CA" altLang="zh-CN" sz="3600" b="1" dirty="0" smtClean="0">
                  <a:solidFill>
                    <a:schemeClr val="bg1"/>
                  </a:solidFill>
                  <a:latin typeface="+mn-ea"/>
                  <a:cs typeface="经典综艺体简" panose="02010609000101010101" pitchFamily="49" charset="-122"/>
                </a:rPr>
                <a:t>Strategy</a:t>
              </a:r>
              <a:endParaRPr lang="zh-CN" altLang="en-US" sz="3600" b="1" dirty="0">
                <a:solidFill>
                  <a:schemeClr val="bg1"/>
                </a:solidFill>
                <a:latin typeface="+mn-ea"/>
                <a:cs typeface="经典综艺体简" panose="02010609000101010101" pitchFamily="49" charset="-122"/>
              </a:endParaRPr>
            </a:p>
          </p:txBody>
        </p:sp>
        <p:sp>
          <p:nvSpPr>
            <p:cNvPr id="36" name="文本框 35"/>
            <p:cNvSpPr txBox="1"/>
            <p:nvPr/>
          </p:nvSpPr>
          <p:spPr>
            <a:xfrm>
              <a:off x="5467268" y="578166"/>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smtClean="0">
                  <a:solidFill>
                    <a:schemeClr val="bg1">
                      <a:lumMod val="50000"/>
                    </a:schemeClr>
                  </a:solidFill>
                  <a:latin typeface="Century Gothic" panose="020B0502020202020204" pitchFamily="34" charset="0"/>
                  <a:ea typeface="+mj-ea"/>
                </a:rPr>
                <a:t>Solution to make credit card issuer better off </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30374994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 calcmode="lin" valueType="num">
                                      <p:cBhvr>
                                        <p:cTn id="9" dur="1000" fill="hold"/>
                                        <p:tgtEl>
                                          <p:spTgt spid="53"/>
                                        </p:tgtEl>
                                        <p:attrNameLst>
                                          <p:attrName>style.rotation</p:attrName>
                                        </p:attrNameLst>
                                      </p:cBhvr>
                                      <p:tavLst>
                                        <p:tav tm="0">
                                          <p:val>
                                            <p:fltVal val="90"/>
                                          </p:val>
                                        </p:tav>
                                        <p:tav tm="100000">
                                          <p:val>
                                            <p:fltVal val="0"/>
                                          </p:val>
                                        </p:tav>
                                      </p:tavLst>
                                    </p:anim>
                                    <p:animEffect transition="in" filter="fade">
                                      <p:cBhvr>
                                        <p:cTn id="10" dur="1000"/>
                                        <p:tgtEl>
                                          <p:spTgt spid="53"/>
                                        </p:tgtEl>
                                      </p:cBhvr>
                                    </p:animEffect>
                                  </p:childTnLst>
                                </p:cTn>
                              </p:par>
                            </p:childTnLst>
                          </p:cTn>
                        </p:par>
                        <p:par>
                          <p:cTn id="11" fill="hold">
                            <p:stCondLst>
                              <p:cond delay="1000"/>
                            </p:stCondLst>
                            <p:childTnLst>
                              <p:par>
                                <p:cTn id="12" presetID="12" presetClass="entr" presetSubtype="2"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p:tgtEl>
                                          <p:spTgt spid="2"/>
                                        </p:tgtEl>
                                        <p:attrNameLst>
                                          <p:attrName>ppt_x</p:attrName>
                                        </p:attrNameLst>
                                      </p:cBhvr>
                                      <p:tavLst>
                                        <p:tav tm="0">
                                          <p:val>
                                            <p:strVal val="#ppt_x+#ppt_w*1.125000"/>
                                          </p:val>
                                        </p:tav>
                                        <p:tav tm="100000">
                                          <p:val>
                                            <p:strVal val="#ppt_x"/>
                                          </p:val>
                                        </p:tav>
                                      </p:tavLst>
                                    </p:anim>
                                    <p:animEffect transition="in" filter="wipe(left)">
                                      <p:cBhvr>
                                        <p:cTn id="15" dur="500"/>
                                        <p:tgtEl>
                                          <p:spTgt spid="2"/>
                                        </p:tgtEl>
                                      </p:cBhvr>
                                    </p:animEffect>
                                  </p:childTnLst>
                                </p:cTn>
                              </p:par>
                              <p:par>
                                <p:cTn id="16" presetID="12" presetClass="entr" presetSubtype="8" fill="hold" nodeType="withEffect">
                                  <p:stCondLst>
                                    <p:cond delay="250"/>
                                  </p:stCondLst>
                                  <p:childTnLst>
                                    <p:set>
                                      <p:cBhvr>
                                        <p:cTn id="17" dur="1" fill="hold">
                                          <p:stCondLst>
                                            <p:cond delay="0"/>
                                          </p:stCondLst>
                                        </p:cTn>
                                        <p:tgtEl>
                                          <p:spTgt spid="62"/>
                                        </p:tgtEl>
                                        <p:attrNameLst>
                                          <p:attrName>style.visibility</p:attrName>
                                        </p:attrNameLst>
                                      </p:cBhvr>
                                      <p:to>
                                        <p:strVal val="visible"/>
                                      </p:to>
                                    </p:set>
                                    <p:anim calcmode="lin" valueType="num">
                                      <p:cBhvr additive="base">
                                        <p:cTn id="18" dur="500"/>
                                        <p:tgtEl>
                                          <p:spTgt spid="62"/>
                                        </p:tgtEl>
                                        <p:attrNameLst>
                                          <p:attrName>ppt_x</p:attrName>
                                        </p:attrNameLst>
                                      </p:cBhvr>
                                      <p:tavLst>
                                        <p:tav tm="0">
                                          <p:val>
                                            <p:strVal val="#ppt_x-#ppt_w*1.125000"/>
                                          </p:val>
                                        </p:tav>
                                        <p:tav tm="100000">
                                          <p:val>
                                            <p:strVal val="#ppt_x"/>
                                          </p:val>
                                        </p:tav>
                                      </p:tavLst>
                                    </p:anim>
                                    <p:animEffect transition="in" filter="wipe(right)">
                                      <p:cBhvr>
                                        <p:cTn id="19" dur="500"/>
                                        <p:tgtEl>
                                          <p:spTgt spid="62"/>
                                        </p:tgtEl>
                                      </p:cBhvr>
                                    </p:animEffect>
                                  </p:childTnLst>
                                </p:cTn>
                              </p:par>
                              <p:par>
                                <p:cTn id="20" presetID="12" presetClass="entr" presetSubtype="2" fill="hold" nodeType="withEffect">
                                  <p:stCondLst>
                                    <p:cond delay="500"/>
                                  </p:stCondLst>
                                  <p:childTnLst>
                                    <p:set>
                                      <p:cBhvr>
                                        <p:cTn id="21" dur="1" fill="hold">
                                          <p:stCondLst>
                                            <p:cond delay="0"/>
                                          </p:stCondLst>
                                        </p:cTn>
                                        <p:tgtEl>
                                          <p:spTgt spid="64"/>
                                        </p:tgtEl>
                                        <p:attrNameLst>
                                          <p:attrName>style.visibility</p:attrName>
                                        </p:attrNameLst>
                                      </p:cBhvr>
                                      <p:to>
                                        <p:strVal val="visible"/>
                                      </p:to>
                                    </p:set>
                                    <p:anim calcmode="lin" valueType="num">
                                      <p:cBhvr additive="base">
                                        <p:cTn id="22" dur="500"/>
                                        <p:tgtEl>
                                          <p:spTgt spid="64"/>
                                        </p:tgtEl>
                                        <p:attrNameLst>
                                          <p:attrName>ppt_x</p:attrName>
                                        </p:attrNameLst>
                                      </p:cBhvr>
                                      <p:tavLst>
                                        <p:tav tm="0">
                                          <p:val>
                                            <p:strVal val="#ppt_x+#ppt_w*1.125000"/>
                                          </p:val>
                                        </p:tav>
                                        <p:tav tm="100000">
                                          <p:val>
                                            <p:strVal val="#ppt_x"/>
                                          </p:val>
                                        </p:tav>
                                      </p:tavLst>
                                    </p:anim>
                                    <p:animEffect transition="in" filter="wipe(left)">
                                      <p:cBhvr>
                                        <p:cTn id="23" dur="500"/>
                                        <p:tgtEl>
                                          <p:spTgt spid="64"/>
                                        </p:tgtEl>
                                      </p:cBhvr>
                                    </p:animEffect>
                                  </p:childTnLst>
                                </p:cTn>
                              </p:par>
                              <p:par>
                                <p:cTn id="24" presetID="12" presetClass="entr" presetSubtype="8" fill="hold" nodeType="withEffect">
                                  <p:stCondLst>
                                    <p:cond delay="750"/>
                                  </p:stCondLst>
                                  <p:childTnLst>
                                    <p:set>
                                      <p:cBhvr>
                                        <p:cTn id="25" dur="1" fill="hold">
                                          <p:stCondLst>
                                            <p:cond delay="0"/>
                                          </p:stCondLst>
                                        </p:cTn>
                                        <p:tgtEl>
                                          <p:spTgt spid="63"/>
                                        </p:tgtEl>
                                        <p:attrNameLst>
                                          <p:attrName>style.visibility</p:attrName>
                                        </p:attrNameLst>
                                      </p:cBhvr>
                                      <p:to>
                                        <p:strVal val="visible"/>
                                      </p:to>
                                    </p:set>
                                    <p:anim calcmode="lin" valueType="num">
                                      <p:cBhvr additive="base">
                                        <p:cTn id="26" dur="500"/>
                                        <p:tgtEl>
                                          <p:spTgt spid="63"/>
                                        </p:tgtEl>
                                        <p:attrNameLst>
                                          <p:attrName>ppt_x</p:attrName>
                                        </p:attrNameLst>
                                      </p:cBhvr>
                                      <p:tavLst>
                                        <p:tav tm="0">
                                          <p:val>
                                            <p:strVal val="#ppt_x-#ppt_w*1.125000"/>
                                          </p:val>
                                        </p:tav>
                                        <p:tav tm="100000">
                                          <p:val>
                                            <p:strVal val="#ppt_x"/>
                                          </p:val>
                                        </p:tav>
                                      </p:tavLst>
                                    </p:anim>
                                    <p:animEffect transition="in" filter="wipe(right)">
                                      <p:cBhvr>
                                        <p:cTn id="2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2032000"/>
            <a:ext cx="12192000" cy="2882900"/>
            <a:chOff x="0" y="2032000"/>
            <a:chExt cx="12192000" cy="2882900"/>
          </a:xfrm>
        </p:grpSpPr>
        <p:pic>
          <p:nvPicPr>
            <p:cNvPr id="42" name="图片 41"/>
            <p:cNvPicPr>
              <a:picLocks noChangeAspect="1"/>
            </p:cNvPicPr>
            <p:nvPr/>
          </p:nvPicPr>
          <p:blipFill rotWithShape="1">
            <a:blip r:embed="rId3">
              <a:extLst>
                <a:ext uri="{28A0092B-C50C-407E-A947-70E740481C1C}">
                  <a14:useLocalDpi xmlns:a14="http://schemas.microsoft.com/office/drawing/2010/main" val="0"/>
                </a:ext>
              </a:extLst>
            </a:blip>
            <a:srcRect t="30903" b="29687"/>
            <a:stretch/>
          </p:blipFill>
          <p:spPr>
            <a:xfrm>
              <a:off x="0" y="2032000"/>
              <a:ext cx="12192000" cy="2882900"/>
            </a:xfrm>
            <a:prstGeom prst="rect">
              <a:avLst/>
            </a:prstGeom>
          </p:spPr>
        </p:pic>
        <p:sp>
          <p:nvSpPr>
            <p:cNvPr id="19" name="矩形 18"/>
            <p:cNvSpPr/>
            <p:nvPr/>
          </p:nvSpPr>
          <p:spPr>
            <a:xfrm>
              <a:off x="0" y="2032000"/>
              <a:ext cx="12192000" cy="2882900"/>
            </a:xfrm>
            <a:prstGeom prst="rect">
              <a:avLst/>
            </a:prstGeom>
            <a:gradFill flip="none" rotWithShape="1">
              <a:gsLst>
                <a:gs pos="0">
                  <a:schemeClr val="accent1">
                    <a:alpha val="79000"/>
                  </a:schemeClr>
                </a:gs>
                <a:gs pos="100000">
                  <a:schemeClr val="accent5">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64429" y="3079828"/>
              <a:ext cx="10337800" cy="1680460"/>
            </a:xfrm>
            <a:prstGeom prst="rect">
              <a:avLst/>
            </a:prstGeom>
          </p:spPr>
          <p:txBody>
            <a:bodyPr wrap="square">
              <a:spAutoFit/>
            </a:bodyPr>
            <a:lstStyle/>
            <a:p>
              <a:pPr algn="ctr">
                <a:lnSpc>
                  <a:spcPct val="120000"/>
                </a:lnSpc>
              </a:pPr>
              <a:r>
                <a:rPr lang="en-US" sz="2400" dirty="0">
                  <a:solidFill>
                    <a:schemeClr val="bg1"/>
                  </a:solidFill>
                </a:rPr>
                <a:t>Built on the existing business model, the issuer would always be better off by issuing credit cards to people who paid their statements timely in the previous six consecutive months, but did not pay the full amount. </a:t>
              </a:r>
            </a:p>
            <a:p>
              <a:pPr lvl="0" algn="ctr">
                <a:lnSpc>
                  <a:spcPct val="120000"/>
                </a:lnSpc>
              </a:pP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2152059" y="2589666"/>
              <a:ext cx="318682" cy="274214"/>
              <a:chOff x="495301" y="523876"/>
              <a:chExt cx="546101" cy="469900"/>
            </a:xfrm>
          </p:grpSpPr>
          <p:sp>
            <p:nvSpPr>
              <p:cNvPr id="21" name="Freeform 5"/>
              <p:cNvSpPr>
                <a:spLocks/>
              </p:cNvSpPr>
              <p:nvPr/>
            </p:nvSpPr>
            <p:spPr bwMode="auto">
              <a:xfrm>
                <a:off x="606426" y="631826"/>
                <a:ext cx="434975" cy="361950"/>
              </a:xfrm>
              <a:custGeom>
                <a:avLst/>
                <a:gdLst>
                  <a:gd name="T0" fmla="*/ 153 w 153"/>
                  <a:gd name="T1" fmla="*/ 121 h 127"/>
                  <a:gd name="T2" fmla="*/ 147 w 153"/>
                  <a:gd name="T3" fmla="*/ 127 h 127"/>
                  <a:gd name="T4" fmla="*/ 6 w 153"/>
                  <a:gd name="T5" fmla="*/ 127 h 127"/>
                  <a:gd name="T6" fmla="*/ 0 w 153"/>
                  <a:gd name="T7" fmla="*/ 121 h 127"/>
                  <a:gd name="T8" fmla="*/ 0 w 153"/>
                  <a:gd name="T9" fmla="*/ 6 h 127"/>
                  <a:gd name="T10" fmla="*/ 6 w 153"/>
                  <a:gd name="T11" fmla="*/ 0 h 127"/>
                  <a:gd name="T12" fmla="*/ 147 w 153"/>
                  <a:gd name="T13" fmla="*/ 0 h 127"/>
                  <a:gd name="T14" fmla="*/ 153 w 153"/>
                  <a:gd name="T15" fmla="*/ 6 h 127"/>
                  <a:gd name="T16" fmla="*/ 153 w 153"/>
                  <a:gd name="T17" fmla="*/ 12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27">
                    <a:moveTo>
                      <a:pt x="153" y="121"/>
                    </a:moveTo>
                    <a:cubicBezTo>
                      <a:pt x="153" y="124"/>
                      <a:pt x="151" y="127"/>
                      <a:pt x="147" y="127"/>
                    </a:cubicBezTo>
                    <a:cubicBezTo>
                      <a:pt x="6" y="127"/>
                      <a:pt x="6" y="127"/>
                      <a:pt x="6" y="127"/>
                    </a:cubicBezTo>
                    <a:cubicBezTo>
                      <a:pt x="2" y="127"/>
                      <a:pt x="0" y="124"/>
                      <a:pt x="0" y="121"/>
                    </a:cubicBezTo>
                    <a:cubicBezTo>
                      <a:pt x="0" y="6"/>
                      <a:pt x="0" y="6"/>
                      <a:pt x="0" y="6"/>
                    </a:cubicBezTo>
                    <a:cubicBezTo>
                      <a:pt x="0" y="3"/>
                      <a:pt x="2" y="0"/>
                      <a:pt x="6" y="0"/>
                    </a:cubicBezTo>
                    <a:cubicBezTo>
                      <a:pt x="147" y="0"/>
                      <a:pt x="147" y="0"/>
                      <a:pt x="147" y="0"/>
                    </a:cubicBezTo>
                    <a:cubicBezTo>
                      <a:pt x="151" y="0"/>
                      <a:pt x="153" y="3"/>
                      <a:pt x="153" y="6"/>
                    </a:cubicBezTo>
                    <a:lnTo>
                      <a:pt x="153" y="121"/>
                    </a:lnTo>
                    <a:close/>
                  </a:path>
                </a:pathLst>
              </a:custGeom>
              <a:noFill/>
              <a:ln w="2381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301" y="523876"/>
                <a:ext cx="438150" cy="361950"/>
              </a:xfrm>
              <a:custGeom>
                <a:avLst/>
                <a:gdLst>
                  <a:gd name="T0" fmla="*/ 20 w 154"/>
                  <a:gd name="T1" fmla="*/ 127 h 127"/>
                  <a:gd name="T2" fmla="*/ 7 w 154"/>
                  <a:gd name="T3" fmla="*/ 127 h 127"/>
                  <a:gd name="T4" fmla="*/ 0 w 154"/>
                  <a:gd name="T5" fmla="*/ 121 h 127"/>
                  <a:gd name="T6" fmla="*/ 0 w 154"/>
                  <a:gd name="T7" fmla="*/ 6 h 127"/>
                  <a:gd name="T8" fmla="*/ 7 w 154"/>
                  <a:gd name="T9" fmla="*/ 0 h 127"/>
                  <a:gd name="T10" fmla="*/ 148 w 154"/>
                  <a:gd name="T11" fmla="*/ 0 h 127"/>
                  <a:gd name="T12" fmla="*/ 154 w 154"/>
                  <a:gd name="T13" fmla="*/ 6 h 127"/>
                  <a:gd name="T14" fmla="*/ 154 w 154"/>
                  <a:gd name="T15" fmla="*/ 20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4" h="127">
                    <a:moveTo>
                      <a:pt x="20" y="127"/>
                    </a:moveTo>
                    <a:cubicBezTo>
                      <a:pt x="7" y="127"/>
                      <a:pt x="7" y="127"/>
                      <a:pt x="7" y="127"/>
                    </a:cubicBezTo>
                    <a:cubicBezTo>
                      <a:pt x="3" y="127"/>
                      <a:pt x="0" y="124"/>
                      <a:pt x="0" y="121"/>
                    </a:cubicBezTo>
                    <a:cubicBezTo>
                      <a:pt x="0" y="6"/>
                      <a:pt x="0" y="6"/>
                      <a:pt x="0" y="6"/>
                    </a:cubicBezTo>
                    <a:cubicBezTo>
                      <a:pt x="0" y="2"/>
                      <a:pt x="3" y="0"/>
                      <a:pt x="7" y="0"/>
                    </a:cubicBezTo>
                    <a:cubicBezTo>
                      <a:pt x="148" y="0"/>
                      <a:pt x="148" y="0"/>
                      <a:pt x="148" y="0"/>
                    </a:cubicBezTo>
                    <a:cubicBezTo>
                      <a:pt x="151" y="0"/>
                      <a:pt x="154" y="2"/>
                      <a:pt x="154" y="6"/>
                    </a:cubicBezTo>
                    <a:cubicBezTo>
                      <a:pt x="154" y="20"/>
                      <a:pt x="154" y="20"/>
                      <a:pt x="154" y="20"/>
                    </a:cubicBezTo>
                  </a:path>
                </a:pathLst>
              </a:custGeom>
              <a:noFill/>
              <a:ln w="2381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646114" y="831851"/>
                <a:ext cx="395288" cy="161925"/>
              </a:xfrm>
              <a:custGeom>
                <a:avLst/>
                <a:gdLst>
                  <a:gd name="T0" fmla="*/ 0 w 249"/>
                  <a:gd name="T1" fmla="*/ 102 h 102"/>
                  <a:gd name="T2" fmla="*/ 102 w 249"/>
                  <a:gd name="T3" fmla="*/ 0 h 102"/>
                  <a:gd name="T4" fmla="*/ 147 w 249"/>
                  <a:gd name="T5" fmla="*/ 48 h 102"/>
                  <a:gd name="T6" fmla="*/ 194 w 249"/>
                  <a:gd name="T7" fmla="*/ 0 h 102"/>
                  <a:gd name="T8" fmla="*/ 249 w 249"/>
                  <a:gd name="T9" fmla="*/ 48 h 102"/>
                </a:gdLst>
                <a:ahLst/>
                <a:cxnLst>
                  <a:cxn ang="0">
                    <a:pos x="T0" y="T1"/>
                  </a:cxn>
                  <a:cxn ang="0">
                    <a:pos x="T2" y="T3"/>
                  </a:cxn>
                  <a:cxn ang="0">
                    <a:pos x="T4" y="T5"/>
                  </a:cxn>
                  <a:cxn ang="0">
                    <a:pos x="T6" y="T7"/>
                  </a:cxn>
                  <a:cxn ang="0">
                    <a:pos x="T8" y="T9"/>
                  </a:cxn>
                </a:cxnLst>
                <a:rect l="0" t="0" r="r" b="b"/>
                <a:pathLst>
                  <a:path w="249" h="102">
                    <a:moveTo>
                      <a:pt x="0" y="102"/>
                    </a:moveTo>
                    <a:lnTo>
                      <a:pt x="102" y="0"/>
                    </a:lnTo>
                    <a:lnTo>
                      <a:pt x="147" y="48"/>
                    </a:lnTo>
                    <a:lnTo>
                      <a:pt x="194" y="0"/>
                    </a:lnTo>
                    <a:lnTo>
                      <a:pt x="249" y="48"/>
                    </a:lnTo>
                  </a:path>
                </a:pathLst>
              </a:custGeom>
              <a:noFill/>
              <a:ln w="2381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8"/>
              <p:cNvSpPr>
                <a:spLocks noChangeArrowheads="1"/>
              </p:cNvSpPr>
              <p:nvPr/>
            </p:nvSpPr>
            <p:spPr bwMode="auto">
              <a:xfrm>
                <a:off x="666751" y="717551"/>
                <a:ext cx="84138" cy="85725"/>
              </a:xfrm>
              <a:prstGeom prst="ellipse">
                <a:avLst/>
              </a:prstGeom>
              <a:noFill/>
              <a:ln w="2381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p:cNvGrpSpPr/>
            <p:nvPr/>
          </p:nvGrpSpPr>
          <p:grpSpPr>
            <a:xfrm>
              <a:off x="7219359" y="2547149"/>
              <a:ext cx="318681" cy="315902"/>
              <a:chOff x="5229226" y="484188"/>
              <a:chExt cx="546100" cy="541338"/>
            </a:xfrm>
          </p:grpSpPr>
          <p:sp>
            <p:nvSpPr>
              <p:cNvPr id="26" name="Freeform 20"/>
              <p:cNvSpPr>
                <a:spLocks/>
              </p:cNvSpPr>
              <p:nvPr/>
            </p:nvSpPr>
            <p:spPr bwMode="auto">
              <a:xfrm>
                <a:off x="5229226" y="538163"/>
                <a:ext cx="546100" cy="487363"/>
              </a:xfrm>
              <a:custGeom>
                <a:avLst/>
                <a:gdLst>
                  <a:gd name="T0" fmla="*/ 157 w 192"/>
                  <a:gd name="T1" fmla="*/ 0 h 171"/>
                  <a:gd name="T2" fmla="*/ 188 w 192"/>
                  <a:gd name="T3" fmla="*/ 0 h 171"/>
                  <a:gd name="T4" fmla="*/ 192 w 192"/>
                  <a:gd name="T5" fmla="*/ 4 h 171"/>
                  <a:gd name="T6" fmla="*/ 192 w 192"/>
                  <a:gd name="T7" fmla="*/ 168 h 171"/>
                  <a:gd name="T8" fmla="*/ 188 w 192"/>
                  <a:gd name="T9" fmla="*/ 171 h 171"/>
                  <a:gd name="T10" fmla="*/ 3 w 192"/>
                  <a:gd name="T11" fmla="*/ 171 h 171"/>
                  <a:gd name="T12" fmla="*/ 0 w 192"/>
                  <a:gd name="T13" fmla="*/ 168 h 171"/>
                  <a:gd name="T14" fmla="*/ 0 w 192"/>
                  <a:gd name="T15" fmla="*/ 4 h 171"/>
                  <a:gd name="T16" fmla="*/ 3 w 192"/>
                  <a:gd name="T17" fmla="*/ 0 h 171"/>
                  <a:gd name="T18" fmla="*/ 34 w 192"/>
                  <a:gd name="T1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71">
                    <a:moveTo>
                      <a:pt x="157" y="0"/>
                    </a:moveTo>
                    <a:cubicBezTo>
                      <a:pt x="188" y="0"/>
                      <a:pt x="188" y="0"/>
                      <a:pt x="188" y="0"/>
                    </a:cubicBezTo>
                    <a:cubicBezTo>
                      <a:pt x="190" y="0"/>
                      <a:pt x="192" y="2"/>
                      <a:pt x="192" y="4"/>
                    </a:cubicBezTo>
                    <a:cubicBezTo>
                      <a:pt x="192" y="168"/>
                      <a:pt x="192" y="168"/>
                      <a:pt x="192" y="168"/>
                    </a:cubicBezTo>
                    <a:cubicBezTo>
                      <a:pt x="192" y="170"/>
                      <a:pt x="190" y="171"/>
                      <a:pt x="188" y="171"/>
                    </a:cubicBezTo>
                    <a:cubicBezTo>
                      <a:pt x="3" y="171"/>
                      <a:pt x="3" y="171"/>
                      <a:pt x="3" y="171"/>
                    </a:cubicBezTo>
                    <a:cubicBezTo>
                      <a:pt x="1" y="171"/>
                      <a:pt x="0" y="170"/>
                      <a:pt x="0" y="168"/>
                    </a:cubicBezTo>
                    <a:cubicBezTo>
                      <a:pt x="0" y="4"/>
                      <a:pt x="0" y="4"/>
                      <a:pt x="0" y="4"/>
                    </a:cubicBezTo>
                    <a:cubicBezTo>
                      <a:pt x="0" y="2"/>
                      <a:pt x="1" y="0"/>
                      <a:pt x="3" y="0"/>
                    </a:cubicBezTo>
                    <a:cubicBezTo>
                      <a:pt x="34" y="0"/>
                      <a:pt x="34" y="0"/>
                      <a:pt x="34" y="0"/>
                    </a:cubicBezTo>
                  </a:path>
                </a:pathLst>
              </a:custGeom>
              <a:noFill/>
              <a:ln w="2381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21"/>
              <p:cNvSpPr>
                <a:spLocks noChangeShapeType="1"/>
              </p:cNvSpPr>
              <p:nvPr/>
            </p:nvSpPr>
            <p:spPr bwMode="auto">
              <a:xfrm>
                <a:off x="5229226" y="688976"/>
                <a:ext cx="546100" cy="0"/>
              </a:xfrm>
              <a:prstGeom prst="line">
                <a:avLst/>
              </a:prstGeom>
              <a:noFill/>
              <a:ln w="23813"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2"/>
              <p:cNvSpPr>
                <a:spLocks/>
              </p:cNvSpPr>
              <p:nvPr/>
            </p:nvSpPr>
            <p:spPr bwMode="auto">
              <a:xfrm>
                <a:off x="5337176" y="484188"/>
                <a:ext cx="77788" cy="103188"/>
              </a:xfrm>
              <a:custGeom>
                <a:avLst/>
                <a:gdLst>
                  <a:gd name="T0" fmla="*/ 27 w 27"/>
                  <a:gd name="T1" fmla="*/ 33 h 36"/>
                  <a:gd name="T2" fmla="*/ 24 w 27"/>
                  <a:gd name="T3" fmla="*/ 36 h 36"/>
                  <a:gd name="T4" fmla="*/ 3 w 27"/>
                  <a:gd name="T5" fmla="*/ 36 h 36"/>
                  <a:gd name="T6" fmla="*/ 0 w 27"/>
                  <a:gd name="T7" fmla="*/ 33 h 36"/>
                  <a:gd name="T8" fmla="*/ 0 w 27"/>
                  <a:gd name="T9" fmla="*/ 3 h 36"/>
                  <a:gd name="T10" fmla="*/ 3 w 27"/>
                  <a:gd name="T11" fmla="*/ 0 h 36"/>
                  <a:gd name="T12" fmla="*/ 24 w 27"/>
                  <a:gd name="T13" fmla="*/ 0 h 36"/>
                  <a:gd name="T14" fmla="*/ 27 w 27"/>
                  <a:gd name="T15" fmla="*/ 3 h 36"/>
                  <a:gd name="T16" fmla="*/ 27 w 27"/>
                  <a:gd name="T17"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6">
                    <a:moveTo>
                      <a:pt x="27" y="33"/>
                    </a:moveTo>
                    <a:cubicBezTo>
                      <a:pt x="27" y="35"/>
                      <a:pt x="26" y="36"/>
                      <a:pt x="24" y="36"/>
                    </a:cubicBezTo>
                    <a:cubicBezTo>
                      <a:pt x="3" y="36"/>
                      <a:pt x="3" y="36"/>
                      <a:pt x="3" y="36"/>
                    </a:cubicBezTo>
                    <a:cubicBezTo>
                      <a:pt x="1" y="36"/>
                      <a:pt x="0" y="35"/>
                      <a:pt x="0" y="33"/>
                    </a:cubicBezTo>
                    <a:cubicBezTo>
                      <a:pt x="0" y="3"/>
                      <a:pt x="0" y="3"/>
                      <a:pt x="0" y="3"/>
                    </a:cubicBezTo>
                    <a:cubicBezTo>
                      <a:pt x="0" y="1"/>
                      <a:pt x="1" y="0"/>
                      <a:pt x="3" y="0"/>
                    </a:cubicBezTo>
                    <a:cubicBezTo>
                      <a:pt x="24" y="0"/>
                      <a:pt x="24" y="0"/>
                      <a:pt x="24" y="0"/>
                    </a:cubicBezTo>
                    <a:cubicBezTo>
                      <a:pt x="26" y="0"/>
                      <a:pt x="27" y="1"/>
                      <a:pt x="27" y="3"/>
                    </a:cubicBezTo>
                    <a:lnTo>
                      <a:pt x="27" y="33"/>
                    </a:lnTo>
                    <a:close/>
                  </a:path>
                </a:pathLst>
              </a:custGeom>
              <a:noFill/>
              <a:ln w="2381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3"/>
              <p:cNvSpPr>
                <a:spLocks/>
              </p:cNvSpPr>
              <p:nvPr/>
            </p:nvSpPr>
            <p:spPr bwMode="auto">
              <a:xfrm>
                <a:off x="5588001" y="484188"/>
                <a:ext cx="76200" cy="103188"/>
              </a:xfrm>
              <a:custGeom>
                <a:avLst/>
                <a:gdLst>
                  <a:gd name="T0" fmla="*/ 27 w 27"/>
                  <a:gd name="T1" fmla="*/ 33 h 36"/>
                  <a:gd name="T2" fmla="*/ 24 w 27"/>
                  <a:gd name="T3" fmla="*/ 36 h 36"/>
                  <a:gd name="T4" fmla="*/ 3 w 27"/>
                  <a:gd name="T5" fmla="*/ 36 h 36"/>
                  <a:gd name="T6" fmla="*/ 0 w 27"/>
                  <a:gd name="T7" fmla="*/ 33 h 36"/>
                  <a:gd name="T8" fmla="*/ 0 w 27"/>
                  <a:gd name="T9" fmla="*/ 3 h 36"/>
                  <a:gd name="T10" fmla="*/ 3 w 27"/>
                  <a:gd name="T11" fmla="*/ 0 h 36"/>
                  <a:gd name="T12" fmla="*/ 24 w 27"/>
                  <a:gd name="T13" fmla="*/ 0 h 36"/>
                  <a:gd name="T14" fmla="*/ 27 w 27"/>
                  <a:gd name="T15" fmla="*/ 3 h 36"/>
                  <a:gd name="T16" fmla="*/ 27 w 27"/>
                  <a:gd name="T17"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6">
                    <a:moveTo>
                      <a:pt x="27" y="33"/>
                    </a:moveTo>
                    <a:cubicBezTo>
                      <a:pt x="27" y="35"/>
                      <a:pt x="26" y="36"/>
                      <a:pt x="24" y="36"/>
                    </a:cubicBezTo>
                    <a:cubicBezTo>
                      <a:pt x="3" y="36"/>
                      <a:pt x="3" y="36"/>
                      <a:pt x="3" y="36"/>
                    </a:cubicBezTo>
                    <a:cubicBezTo>
                      <a:pt x="2" y="36"/>
                      <a:pt x="0" y="35"/>
                      <a:pt x="0" y="33"/>
                    </a:cubicBezTo>
                    <a:cubicBezTo>
                      <a:pt x="0" y="3"/>
                      <a:pt x="0" y="3"/>
                      <a:pt x="0" y="3"/>
                    </a:cubicBezTo>
                    <a:cubicBezTo>
                      <a:pt x="0" y="1"/>
                      <a:pt x="2" y="0"/>
                      <a:pt x="3" y="0"/>
                    </a:cubicBezTo>
                    <a:cubicBezTo>
                      <a:pt x="24" y="0"/>
                      <a:pt x="24" y="0"/>
                      <a:pt x="24" y="0"/>
                    </a:cubicBezTo>
                    <a:cubicBezTo>
                      <a:pt x="26" y="0"/>
                      <a:pt x="27" y="1"/>
                      <a:pt x="27" y="3"/>
                    </a:cubicBezTo>
                    <a:lnTo>
                      <a:pt x="27" y="33"/>
                    </a:lnTo>
                    <a:close/>
                  </a:path>
                </a:pathLst>
              </a:custGeom>
              <a:noFill/>
              <a:ln w="2381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24"/>
              <p:cNvSpPr>
                <a:spLocks noChangeShapeType="1"/>
              </p:cNvSpPr>
              <p:nvPr/>
            </p:nvSpPr>
            <p:spPr bwMode="auto">
              <a:xfrm>
                <a:off x="5426076" y="538163"/>
                <a:ext cx="150813" cy="0"/>
              </a:xfrm>
              <a:prstGeom prst="line">
                <a:avLst/>
              </a:prstGeom>
              <a:noFill/>
              <a:ln w="23813"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1" name="组合 30"/>
            <p:cNvGrpSpPr/>
            <p:nvPr/>
          </p:nvGrpSpPr>
          <p:grpSpPr>
            <a:xfrm>
              <a:off x="4679359" y="2553459"/>
              <a:ext cx="318681" cy="319608"/>
              <a:chOff x="2862264" y="1550988"/>
              <a:chExt cx="546100" cy="547688"/>
            </a:xfrm>
          </p:grpSpPr>
          <p:sp>
            <p:nvSpPr>
              <p:cNvPr id="32" name="Oval 76"/>
              <p:cNvSpPr>
                <a:spLocks noChangeArrowheads="1"/>
              </p:cNvSpPr>
              <p:nvPr/>
            </p:nvSpPr>
            <p:spPr bwMode="auto">
              <a:xfrm>
                <a:off x="2862264" y="1550988"/>
                <a:ext cx="546100" cy="547688"/>
              </a:xfrm>
              <a:prstGeom prst="ellipse">
                <a:avLst/>
              </a:prstGeom>
              <a:noFill/>
              <a:ln w="2381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77"/>
              <p:cNvSpPr>
                <a:spLocks noChangeShapeType="1"/>
              </p:cNvSpPr>
              <p:nvPr/>
            </p:nvSpPr>
            <p:spPr bwMode="auto">
              <a:xfrm>
                <a:off x="3135314" y="1700213"/>
                <a:ext cx="0" cy="244475"/>
              </a:xfrm>
              <a:prstGeom prst="line">
                <a:avLst/>
              </a:prstGeom>
              <a:noFill/>
              <a:ln w="23813"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78"/>
              <p:cNvSpPr>
                <a:spLocks noChangeShapeType="1"/>
              </p:cNvSpPr>
              <p:nvPr/>
            </p:nvSpPr>
            <p:spPr bwMode="auto">
              <a:xfrm>
                <a:off x="3008314" y="1822451"/>
                <a:ext cx="255588" cy="0"/>
              </a:xfrm>
              <a:prstGeom prst="line">
                <a:avLst/>
              </a:prstGeom>
              <a:noFill/>
              <a:ln w="23813"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合 34"/>
            <p:cNvGrpSpPr/>
            <p:nvPr/>
          </p:nvGrpSpPr>
          <p:grpSpPr>
            <a:xfrm>
              <a:off x="9773794" y="2529657"/>
              <a:ext cx="239011" cy="319608"/>
              <a:chOff x="6481764" y="5832476"/>
              <a:chExt cx="409575" cy="547688"/>
            </a:xfrm>
            <a:noFill/>
          </p:grpSpPr>
          <p:sp>
            <p:nvSpPr>
              <p:cNvPr id="36" name="Freeform 219"/>
              <p:cNvSpPr>
                <a:spLocks/>
              </p:cNvSpPr>
              <p:nvPr/>
            </p:nvSpPr>
            <p:spPr bwMode="auto">
              <a:xfrm>
                <a:off x="6589714" y="6089651"/>
                <a:ext cx="190500" cy="107950"/>
              </a:xfrm>
              <a:custGeom>
                <a:avLst/>
                <a:gdLst>
                  <a:gd name="T0" fmla="*/ 59 w 120"/>
                  <a:gd name="T1" fmla="*/ 68 h 68"/>
                  <a:gd name="T2" fmla="*/ 0 w 120"/>
                  <a:gd name="T3" fmla="*/ 9 h 68"/>
                  <a:gd name="T4" fmla="*/ 9 w 120"/>
                  <a:gd name="T5" fmla="*/ 0 h 68"/>
                  <a:gd name="T6" fmla="*/ 59 w 120"/>
                  <a:gd name="T7" fmla="*/ 52 h 68"/>
                  <a:gd name="T8" fmla="*/ 111 w 120"/>
                  <a:gd name="T9" fmla="*/ 0 h 68"/>
                  <a:gd name="T10" fmla="*/ 120 w 120"/>
                  <a:gd name="T11" fmla="*/ 9 h 68"/>
                  <a:gd name="T12" fmla="*/ 59 w 120"/>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120" h="68">
                    <a:moveTo>
                      <a:pt x="59" y="68"/>
                    </a:moveTo>
                    <a:lnTo>
                      <a:pt x="0" y="9"/>
                    </a:lnTo>
                    <a:lnTo>
                      <a:pt x="9" y="0"/>
                    </a:lnTo>
                    <a:lnTo>
                      <a:pt x="59" y="52"/>
                    </a:lnTo>
                    <a:lnTo>
                      <a:pt x="111" y="0"/>
                    </a:lnTo>
                    <a:lnTo>
                      <a:pt x="120" y="9"/>
                    </a:lnTo>
                    <a:lnTo>
                      <a:pt x="59" y="68"/>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220"/>
              <p:cNvSpPr>
                <a:spLocks noChangeArrowheads="1"/>
              </p:cNvSpPr>
              <p:nvPr/>
            </p:nvSpPr>
            <p:spPr bwMode="auto">
              <a:xfrm>
                <a:off x="6675439" y="5832476"/>
                <a:ext cx="19050" cy="344488"/>
              </a:xfrm>
              <a:prstGeom prst="rect">
                <a:avLst/>
              </a:prstGeom>
              <a:grpFill/>
              <a:ln w="9525">
                <a:solidFill>
                  <a:schemeClr val="bg1"/>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21"/>
              <p:cNvSpPr>
                <a:spLocks/>
              </p:cNvSpPr>
              <p:nvPr/>
            </p:nvSpPr>
            <p:spPr bwMode="auto">
              <a:xfrm>
                <a:off x="6481764" y="5969001"/>
                <a:ext cx="409575" cy="411163"/>
              </a:xfrm>
              <a:custGeom>
                <a:avLst/>
                <a:gdLst>
                  <a:gd name="T0" fmla="*/ 258 w 258"/>
                  <a:gd name="T1" fmla="*/ 259 h 259"/>
                  <a:gd name="T2" fmla="*/ 0 w 258"/>
                  <a:gd name="T3" fmla="*/ 259 h 259"/>
                  <a:gd name="T4" fmla="*/ 0 w 258"/>
                  <a:gd name="T5" fmla="*/ 0 h 259"/>
                  <a:gd name="T6" fmla="*/ 95 w 258"/>
                  <a:gd name="T7" fmla="*/ 0 h 259"/>
                  <a:gd name="T8" fmla="*/ 95 w 258"/>
                  <a:gd name="T9" fmla="*/ 13 h 259"/>
                  <a:gd name="T10" fmla="*/ 11 w 258"/>
                  <a:gd name="T11" fmla="*/ 13 h 259"/>
                  <a:gd name="T12" fmla="*/ 11 w 258"/>
                  <a:gd name="T13" fmla="*/ 246 h 259"/>
                  <a:gd name="T14" fmla="*/ 245 w 258"/>
                  <a:gd name="T15" fmla="*/ 246 h 259"/>
                  <a:gd name="T16" fmla="*/ 245 w 258"/>
                  <a:gd name="T17" fmla="*/ 13 h 259"/>
                  <a:gd name="T18" fmla="*/ 163 w 258"/>
                  <a:gd name="T19" fmla="*/ 13 h 259"/>
                  <a:gd name="T20" fmla="*/ 163 w 258"/>
                  <a:gd name="T21" fmla="*/ 0 h 259"/>
                  <a:gd name="T22" fmla="*/ 258 w 258"/>
                  <a:gd name="T23" fmla="*/ 0 h 259"/>
                  <a:gd name="T24" fmla="*/ 258 w 258"/>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8" h="259">
                    <a:moveTo>
                      <a:pt x="258" y="259"/>
                    </a:moveTo>
                    <a:lnTo>
                      <a:pt x="0" y="259"/>
                    </a:lnTo>
                    <a:lnTo>
                      <a:pt x="0" y="0"/>
                    </a:lnTo>
                    <a:lnTo>
                      <a:pt x="95" y="0"/>
                    </a:lnTo>
                    <a:lnTo>
                      <a:pt x="95" y="13"/>
                    </a:lnTo>
                    <a:lnTo>
                      <a:pt x="11" y="13"/>
                    </a:lnTo>
                    <a:lnTo>
                      <a:pt x="11" y="246"/>
                    </a:lnTo>
                    <a:lnTo>
                      <a:pt x="245" y="246"/>
                    </a:lnTo>
                    <a:lnTo>
                      <a:pt x="245" y="13"/>
                    </a:lnTo>
                    <a:lnTo>
                      <a:pt x="163" y="13"/>
                    </a:lnTo>
                    <a:lnTo>
                      <a:pt x="163" y="0"/>
                    </a:lnTo>
                    <a:lnTo>
                      <a:pt x="258" y="0"/>
                    </a:lnTo>
                    <a:lnTo>
                      <a:pt x="258" y="259"/>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39" name="矩形 38"/>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0" y="0"/>
            <a:ext cx="467935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12"/>
          <p:cNvSpPr txBox="1"/>
          <p:nvPr/>
        </p:nvSpPr>
        <p:spPr>
          <a:xfrm>
            <a:off x="0" y="345480"/>
            <a:ext cx="4204904" cy="1200329"/>
          </a:xfrm>
          <a:prstGeom prst="rect">
            <a:avLst/>
          </a:prstGeom>
          <a:noFill/>
        </p:spPr>
        <p:txBody>
          <a:bodyPr wrap="square" rtlCol="0">
            <a:spAutoFit/>
            <a:scene3d>
              <a:camera prst="orthographicFront"/>
              <a:lightRig rig="threePt" dir="t"/>
            </a:scene3d>
            <a:sp3d contourW="12700"/>
          </a:bodyPr>
          <a:lstStyle/>
          <a:p>
            <a:pPr algn="ctr"/>
            <a:r>
              <a:rPr lang="en-CA" altLang="zh-CN" sz="3600" b="1" dirty="0" smtClean="0">
                <a:solidFill>
                  <a:schemeClr val="bg1"/>
                </a:solidFill>
                <a:latin typeface="+mn-ea"/>
                <a:cs typeface="经典综艺体简" panose="02010609000101010101" pitchFamily="49" charset="-122"/>
              </a:rPr>
              <a:t>Primary Principle</a:t>
            </a:r>
            <a:endParaRPr lang="zh-CN" altLang="en-US" sz="3600" b="1" dirty="0">
              <a:solidFill>
                <a:schemeClr val="bg1"/>
              </a:solidFill>
              <a:latin typeface="+mn-ea"/>
              <a:cs typeface="经典综艺体简" panose="02010609000101010101" pitchFamily="49" charset="-122"/>
            </a:endParaRPr>
          </a:p>
          <a:p>
            <a:pPr algn="ctr"/>
            <a:endParaRPr lang="zh-CN" altLang="en-US" sz="3600" b="1" dirty="0">
              <a:solidFill>
                <a:schemeClr val="bg1"/>
              </a:solidFill>
              <a:latin typeface="+mn-ea"/>
              <a:cs typeface="经典综艺体简" panose="02010609000101010101" pitchFamily="49" charset="-122"/>
            </a:endParaRPr>
          </a:p>
        </p:txBody>
      </p:sp>
      <p:sp>
        <p:nvSpPr>
          <p:cNvPr id="48" name="文本框 35"/>
          <p:cNvSpPr txBox="1"/>
          <p:nvPr/>
        </p:nvSpPr>
        <p:spPr>
          <a:xfrm>
            <a:off x="4864099" y="570878"/>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smtClean="0">
                <a:solidFill>
                  <a:schemeClr val="bg1">
                    <a:lumMod val="50000"/>
                  </a:schemeClr>
                </a:solidFill>
                <a:latin typeface="Century Gothic" panose="020B0502020202020204" pitchFamily="34" charset="0"/>
                <a:ea typeface="+mj-ea"/>
              </a:rPr>
              <a:t>Solution to make credit card issuer better off </a:t>
            </a:r>
            <a:endParaRPr lang="en-US" altLang="zh-CN" sz="1600" dirty="0">
              <a:solidFill>
                <a:schemeClr val="bg1">
                  <a:lumMod val="50000"/>
                </a:schemeClr>
              </a:solidFill>
              <a:latin typeface="Century Gothic" panose="020B0502020202020204" pitchFamily="34" charset="0"/>
              <a:ea typeface="+mj-ea"/>
            </a:endParaRPr>
          </a:p>
        </p:txBody>
      </p:sp>
    </p:spTree>
    <p:extLst>
      <p:ext uri="{BB962C8B-B14F-4D97-AF65-F5344CB8AC3E}">
        <p14:creationId xmlns:p14="http://schemas.microsoft.com/office/powerpoint/2010/main" val="10202827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占位符 21"/>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381"/>
            <a:ext cx="12192000" cy="5047488"/>
          </a:xfrm>
        </p:spPr>
      </p:pic>
      <p:sp>
        <p:nvSpPr>
          <p:cNvPr id="20" name="任意多边形 19"/>
          <p:cNvSpPr/>
          <p:nvPr/>
        </p:nvSpPr>
        <p:spPr>
          <a:xfrm>
            <a:off x="0" y="-1"/>
            <a:ext cx="4922244" cy="5048251"/>
          </a:xfrm>
          <a:custGeom>
            <a:avLst/>
            <a:gdLst>
              <a:gd name="connsiteX0" fmla="*/ 0 w 4922244"/>
              <a:gd name="connsiteY0" fmla="*/ 0 h 5048251"/>
              <a:gd name="connsiteX1" fmla="*/ 1947941 w 4922244"/>
              <a:gd name="connsiteY1" fmla="*/ 0 h 5048251"/>
              <a:gd name="connsiteX2" fmla="*/ 4922244 w 4922244"/>
              <a:gd name="connsiteY2" fmla="*/ 2974304 h 5048251"/>
              <a:gd name="connsiteX3" fmla="*/ 2848297 w 4922244"/>
              <a:gd name="connsiteY3" fmla="*/ 5048251 h 5048251"/>
              <a:gd name="connsiteX4" fmla="*/ 0 w 4922244"/>
              <a:gd name="connsiteY4" fmla="*/ 5048251 h 5048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244" h="5048251">
                <a:moveTo>
                  <a:pt x="0" y="0"/>
                </a:moveTo>
                <a:lnTo>
                  <a:pt x="1947941" y="0"/>
                </a:lnTo>
                <a:lnTo>
                  <a:pt x="4922244" y="2974304"/>
                </a:lnTo>
                <a:lnTo>
                  <a:pt x="2848297" y="5048251"/>
                </a:lnTo>
                <a:lnTo>
                  <a:pt x="0" y="504825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3113359" y="-1"/>
            <a:ext cx="4336612" cy="5048251"/>
          </a:xfrm>
          <a:custGeom>
            <a:avLst/>
            <a:gdLst>
              <a:gd name="connsiteX0" fmla="*/ 0 w 4336612"/>
              <a:gd name="connsiteY0" fmla="*/ 0 h 5048251"/>
              <a:gd name="connsiteX1" fmla="*/ 1362309 w 4336612"/>
              <a:gd name="connsiteY1" fmla="*/ 0 h 5048251"/>
              <a:gd name="connsiteX2" fmla="*/ 4336612 w 4336612"/>
              <a:gd name="connsiteY2" fmla="*/ 2974304 h 5048251"/>
              <a:gd name="connsiteX3" fmla="*/ 2262665 w 4336612"/>
              <a:gd name="connsiteY3" fmla="*/ 5048251 h 5048251"/>
              <a:gd name="connsiteX4" fmla="*/ 900356 w 4336612"/>
              <a:gd name="connsiteY4" fmla="*/ 5048251 h 5048251"/>
              <a:gd name="connsiteX5" fmla="*/ 2974303 w 4336612"/>
              <a:gd name="connsiteY5" fmla="*/ 2974304 h 504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612" h="5048251">
                <a:moveTo>
                  <a:pt x="0" y="0"/>
                </a:moveTo>
                <a:lnTo>
                  <a:pt x="1362309" y="0"/>
                </a:lnTo>
                <a:lnTo>
                  <a:pt x="4336612" y="2974304"/>
                </a:lnTo>
                <a:lnTo>
                  <a:pt x="2262665" y="5048251"/>
                </a:lnTo>
                <a:lnTo>
                  <a:pt x="900356" y="5048251"/>
                </a:lnTo>
                <a:lnTo>
                  <a:pt x="2974303" y="2974304"/>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0" y="4000500"/>
            <a:ext cx="12192000" cy="1047750"/>
          </a:xfrm>
          <a:prstGeom prst="rect">
            <a:avLst/>
          </a:prstGeom>
          <a:gradFill>
            <a:gsLst>
              <a:gs pos="0">
                <a:schemeClr val="accent2">
                  <a:alpha val="16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980322" y="5603946"/>
            <a:ext cx="1536700" cy="373627"/>
          </a:xfrm>
          <a:prstGeom prst="roundRect">
            <a:avLst>
              <a:gd name="adj" fmla="val 5000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7" name="圆角矩形 6"/>
          <p:cNvSpPr/>
          <p:nvPr/>
        </p:nvSpPr>
        <p:spPr>
          <a:xfrm>
            <a:off x="2875796" y="5603946"/>
            <a:ext cx="1536700" cy="373627"/>
          </a:xfrm>
          <a:prstGeom prst="roundRect">
            <a:avLst>
              <a:gd name="adj" fmla="val 5000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文本框 7"/>
          <p:cNvSpPr txBox="1"/>
          <p:nvPr/>
        </p:nvSpPr>
        <p:spPr>
          <a:xfrm>
            <a:off x="980322" y="5640232"/>
            <a:ext cx="1536700" cy="30777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altLang="zh-CN" sz="1400" dirty="0" smtClean="0">
                <a:solidFill>
                  <a:srgbClr val="000000">
                    <a:lumMod val="75000"/>
                    <a:lumOff val="25000"/>
                  </a:srgbClr>
                </a:solidFill>
                <a:latin typeface="Arial"/>
                <a:ea typeface="微软雅黑"/>
              </a:rPr>
              <a:t>Diner’s Club</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Arial"/>
              <a:ea typeface="微软雅黑"/>
              <a:cs typeface="+mn-cs"/>
            </a:endParaRPr>
          </a:p>
        </p:txBody>
      </p:sp>
      <p:sp>
        <p:nvSpPr>
          <p:cNvPr id="9" name="文本框 8"/>
          <p:cNvSpPr txBox="1"/>
          <p:nvPr/>
        </p:nvSpPr>
        <p:spPr>
          <a:xfrm>
            <a:off x="2878137" y="5640232"/>
            <a:ext cx="1536700" cy="30777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altLang="zh-CN" sz="1400" dirty="0" smtClean="0">
                <a:solidFill>
                  <a:srgbClr val="000000">
                    <a:lumMod val="75000"/>
                    <a:lumOff val="25000"/>
                  </a:srgbClr>
                </a:solidFill>
                <a:latin typeface="Arial"/>
                <a:ea typeface="微软雅黑"/>
              </a:rPr>
              <a:t>Mar 17, 2018</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Arial"/>
              <a:ea typeface="微软雅黑"/>
              <a:cs typeface="+mn-cs"/>
            </a:endParaRPr>
          </a:p>
        </p:txBody>
      </p:sp>
      <p:sp>
        <p:nvSpPr>
          <p:cNvPr id="3" name="文本框 2"/>
          <p:cNvSpPr txBox="1"/>
          <p:nvPr/>
        </p:nvSpPr>
        <p:spPr>
          <a:xfrm>
            <a:off x="6096000" y="2433496"/>
            <a:ext cx="5549816" cy="2308324"/>
          </a:xfrm>
          <a:prstGeom prst="rect">
            <a:avLst/>
          </a:prstGeom>
          <a:noFill/>
        </p:spPr>
        <p:txBody>
          <a:bodyPr wrap="squar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7200" b="1" noProof="0" dirty="0" smtClean="0">
                <a:solidFill>
                  <a:schemeClr val="bg1"/>
                </a:solidFill>
                <a:effectLst>
                  <a:outerShdw blurRad="419100" dist="38100" dir="2700000" algn="tl">
                    <a:srgbClr val="000000">
                      <a:alpha val="43137"/>
                    </a:srgbClr>
                  </a:outerShdw>
                </a:effectLst>
                <a:latin typeface="微软雅黑"/>
                <a:ea typeface="微软雅黑"/>
              </a:rPr>
              <a:t>Thanks for watching</a:t>
            </a:r>
            <a:endParaRPr kumimoji="0" lang="zh-CN" altLang="en-US" sz="7200" b="1" i="0" u="none" strike="noStrike" kern="1200" cap="none" spc="0" normalizeH="0" baseline="0" noProof="0" dirty="0">
              <a:ln>
                <a:noFill/>
              </a:ln>
              <a:solidFill>
                <a:schemeClr val="bg1"/>
              </a:solidFill>
              <a:effectLst>
                <a:outerShdw blurRad="419100" dist="38100" dir="2700000" algn="tl">
                  <a:srgbClr val="000000">
                    <a:alpha val="43137"/>
                  </a:srgbClr>
                </a:outerShdw>
              </a:effectLst>
              <a:uLnTx/>
              <a:uFillTx/>
              <a:latin typeface="微软雅黑"/>
              <a:ea typeface="微软雅黑"/>
            </a:endParaRPr>
          </a:p>
        </p:txBody>
      </p:sp>
      <p:sp>
        <p:nvSpPr>
          <p:cNvPr id="4" name="文本框 3"/>
          <p:cNvSpPr txBox="1"/>
          <p:nvPr/>
        </p:nvSpPr>
        <p:spPr>
          <a:xfrm>
            <a:off x="5712279" y="5603946"/>
            <a:ext cx="5697538" cy="307777"/>
          </a:xfrm>
          <a:prstGeom prst="rect">
            <a:avLst/>
          </a:prstGeom>
          <a:noFill/>
        </p:spPr>
        <p:txBody>
          <a:bodyPr wrap="square" rtlCol="0">
            <a:spAutoFit/>
            <a:scene3d>
              <a:camera prst="orthographicFront"/>
              <a:lightRig rig="threePt" dir="t"/>
            </a:scene3d>
            <a:sp3d contourW="12700"/>
          </a:bodyPr>
          <a:lstStyle/>
          <a:p>
            <a:pPr>
              <a:defRPr/>
            </a:pPr>
            <a:r>
              <a:rPr lang="en-US" altLang="ko-KR" sz="1400" dirty="0" err="1"/>
              <a:t>Yutao</a:t>
            </a:r>
            <a:r>
              <a:rPr lang="en-US" altLang="ko-KR" sz="1400" dirty="0"/>
              <a:t> Lu, </a:t>
            </a:r>
            <a:r>
              <a:rPr lang="en-US" altLang="ko-KR" sz="1400" dirty="0" err="1"/>
              <a:t>Wenyi</a:t>
            </a:r>
            <a:r>
              <a:rPr lang="en-US" altLang="ko-KR" sz="1400" dirty="0"/>
              <a:t> Zhang, Fangyu Yan, Yu Liu </a:t>
            </a:r>
          </a:p>
        </p:txBody>
      </p:sp>
    </p:spTree>
    <p:extLst>
      <p:ext uri="{BB962C8B-B14F-4D97-AF65-F5344CB8AC3E}">
        <p14:creationId xmlns:p14="http://schemas.microsoft.com/office/powerpoint/2010/main" val="31146258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animBg="1"/>
      <p:bldP spid="6" grpId="0" animBg="1"/>
      <p:bldP spid="7" grpId="0" animBg="1"/>
      <p:bldP spid="8" grpId="0"/>
      <p:bldP spid="9"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3665784" y="1379537"/>
            <a:ext cx="4919663" cy="5478463"/>
            <a:chOff x="3665784" y="1379537"/>
            <a:chExt cx="4919663" cy="5478463"/>
          </a:xfrm>
        </p:grpSpPr>
        <p:sp>
          <p:nvSpPr>
            <p:cNvPr id="2" name="Freeform 237"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EditPoints="1"/>
            </p:cNvSpPr>
            <p:nvPr/>
          </p:nvSpPr>
          <p:spPr bwMode="auto">
            <a:xfrm>
              <a:off x="3797547" y="1630362"/>
              <a:ext cx="4787900" cy="5227638"/>
            </a:xfrm>
            <a:custGeom>
              <a:avLst/>
              <a:gdLst>
                <a:gd name="T0" fmla="*/ 1245 w 1274"/>
                <a:gd name="T1" fmla="*/ 763 h 1391"/>
                <a:gd name="T2" fmla="*/ 1247 w 1274"/>
                <a:gd name="T3" fmla="*/ 763 h 1391"/>
                <a:gd name="T4" fmla="*/ 1167 w 1274"/>
                <a:gd name="T5" fmla="*/ 762 h 1391"/>
                <a:gd name="T6" fmla="*/ 987 w 1274"/>
                <a:gd name="T7" fmla="*/ 894 h 1391"/>
                <a:gd name="T8" fmla="*/ 671 w 1274"/>
                <a:gd name="T9" fmla="*/ 1090 h 1391"/>
                <a:gd name="T10" fmla="*/ 609 w 1274"/>
                <a:gd name="T11" fmla="*/ 631 h 1391"/>
                <a:gd name="T12" fmla="*/ 613 w 1274"/>
                <a:gd name="T13" fmla="*/ 591 h 1391"/>
                <a:gd name="T14" fmla="*/ 858 w 1274"/>
                <a:gd name="T15" fmla="*/ 496 h 1391"/>
                <a:gd name="T16" fmla="*/ 866 w 1274"/>
                <a:gd name="T17" fmla="*/ 488 h 1391"/>
                <a:gd name="T18" fmla="*/ 866 w 1274"/>
                <a:gd name="T19" fmla="*/ 488 h 1391"/>
                <a:gd name="T20" fmla="*/ 940 w 1274"/>
                <a:gd name="T21" fmla="*/ 378 h 1391"/>
                <a:gd name="T22" fmla="*/ 1106 w 1274"/>
                <a:gd name="T23" fmla="*/ 244 h 1391"/>
                <a:gd name="T24" fmla="*/ 1191 w 1274"/>
                <a:gd name="T25" fmla="*/ 245 h 1391"/>
                <a:gd name="T26" fmla="*/ 1106 w 1274"/>
                <a:gd name="T27" fmla="*/ 244 h 1391"/>
                <a:gd name="T28" fmla="*/ 1106 w 1274"/>
                <a:gd name="T29" fmla="*/ 244 h 1391"/>
                <a:gd name="T30" fmla="*/ 926 w 1274"/>
                <a:gd name="T31" fmla="*/ 376 h 1391"/>
                <a:gd name="T32" fmla="*/ 616 w 1274"/>
                <a:gd name="T33" fmla="*/ 570 h 1391"/>
                <a:gd name="T34" fmla="*/ 887 w 1274"/>
                <a:gd name="T35" fmla="*/ 0 h 1391"/>
                <a:gd name="T36" fmla="*/ 674 w 1274"/>
                <a:gd name="T37" fmla="*/ 334 h 1391"/>
                <a:gd name="T38" fmla="*/ 670 w 1274"/>
                <a:gd name="T39" fmla="*/ 343 h 1391"/>
                <a:gd name="T40" fmla="*/ 584 w 1274"/>
                <a:gd name="T41" fmla="*/ 700 h 1391"/>
                <a:gd name="T42" fmla="*/ 586 w 1274"/>
                <a:gd name="T43" fmla="*/ 760 h 1391"/>
                <a:gd name="T44" fmla="*/ 304 w 1274"/>
                <a:gd name="T45" fmla="*/ 583 h 1391"/>
                <a:gd name="T46" fmla="*/ 116 w 1274"/>
                <a:gd name="T47" fmla="*/ 332 h 1391"/>
                <a:gd name="T48" fmla="*/ 46 w 1274"/>
                <a:gd name="T49" fmla="*/ 330 h 1391"/>
                <a:gd name="T50" fmla="*/ 115 w 1274"/>
                <a:gd name="T51" fmla="*/ 332 h 1391"/>
                <a:gd name="T52" fmla="*/ 224 w 1274"/>
                <a:gd name="T53" fmla="*/ 450 h 1391"/>
                <a:gd name="T54" fmla="*/ 302 w 1274"/>
                <a:gd name="T55" fmla="*/ 607 h 1391"/>
                <a:gd name="T56" fmla="*/ 0 w 1274"/>
                <a:gd name="T57" fmla="*/ 558 h 1391"/>
                <a:gd name="T58" fmla="*/ 314 w 1274"/>
                <a:gd name="T59" fmla="*/ 621 h 1391"/>
                <a:gd name="T60" fmla="*/ 589 w 1274"/>
                <a:gd name="T61" fmla="*/ 797 h 1391"/>
                <a:gd name="T62" fmla="*/ 605 w 1274"/>
                <a:gd name="T63" fmla="*/ 1055 h 1391"/>
                <a:gd name="T64" fmla="*/ 602 w 1274"/>
                <a:gd name="T65" fmla="*/ 1101 h 1391"/>
                <a:gd name="T66" fmla="*/ 361 w 1274"/>
                <a:gd name="T67" fmla="*/ 995 h 1391"/>
                <a:gd name="T68" fmla="*/ 198 w 1274"/>
                <a:gd name="T69" fmla="*/ 843 h 1391"/>
                <a:gd name="T70" fmla="*/ 144 w 1274"/>
                <a:gd name="T71" fmla="*/ 843 h 1391"/>
                <a:gd name="T72" fmla="*/ 204 w 1274"/>
                <a:gd name="T73" fmla="*/ 845 h 1391"/>
                <a:gd name="T74" fmla="*/ 293 w 1274"/>
                <a:gd name="T75" fmla="*/ 915 h 1391"/>
                <a:gd name="T76" fmla="*/ 601 w 1274"/>
                <a:gd name="T77" fmla="*/ 1122 h 1391"/>
                <a:gd name="T78" fmla="*/ 527 w 1274"/>
                <a:gd name="T79" fmla="*/ 1391 h 1391"/>
                <a:gd name="T80" fmla="*/ 744 w 1274"/>
                <a:gd name="T81" fmla="*/ 1387 h 1391"/>
                <a:gd name="T82" fmla="*/ 675 w 1274"/>
                <a:gd name="T83" fmla="*/ 1109 h 1391"/>
                <a:gd name="T84" fmla="*/ 919 w 1274"/>
                <a:gd name="T85" fmla="*/ 1014 h 1391"/>
                <a:gd name="T86" fmla="*/ 919 w 1274"/>
                <a:gd name="T87" fmla="*/ 1014 h 1391"/>
                <a:gd name="T88" fmla="*/ 927 w 1274"/>
                <a:gd name="T89" fmla="*/ 1006 h 1391"/>
                <a:gd name="T90" fmla="*/ 927 w 1274"/>
                <a:gd name="T91" fmla="*/ 1006 h 1391"/>
                <a:gd name="T92" fmla="*/ 1001 w 1274"/>
                <a:gd name="T93" fmla="*/ 896 h 1391"/>
                <a:gd name="T94" fmla="*/ 1165 w 1274"/>
                <a:gd name="T95" fmla="*/ 762 h 1391"/>
                <a:gd name="T96" fmla="*/ 1248 w 1274"/>
                <a:gd name="T97" fmla="*/ 764 h 1391"/>
                <a:gd name="T98" fmla="*/ 1274 w 1274"/>
                <a:gd name="T99" fmla="*/ 769 h 1391"/>
                <a:gd name="T100" fmla="*/ 1245 w 1274"/>
                <a:gd name="T101" fmla="*/ 763 h 1391"/>
                <a:gd name="T102" fmla="*/ 616 w 1274"/>
                <a:gd name="T103" fmla="*/ 570 h 1391"/>
                <a:gd name="T104" fmla="*/ 613 w 1274"/>
                <a:gd name="T105" fmla="*/ 590 h 1391"/>
                <a:gd name="T106" fmla="*/ 616 w 1274"/>
                <a:gd name="T107" fmla="*/ 570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4" h="1391">
                  <a:moveTo>
                    <a:pt x="1245" y="763"/>
                  </a:moveTo>
                  <a:cubicBezTo>
                    <a:pt x="1246" y="763"/>
                    <a:pt x="1247" y="763"/>
                    <a:pt x="1247" y="763"/>
                  </a:cubicBezTo>
                  <a:cubicBezTo>
                    <a:pt x="1217" y="759"/>
                    <a:pt x="1190" y="759"/>
                    <a:pt x="1167" y="762"/>
                  </a:cubicBezTo>
                  <a:cubicBezTo>
                    <a:pt x="1103" y="770"/>
                    <a:pt x="1029" y="801"/>
                    <a:pt x="987" y="894"/>
                  </a:cubicBezTo>
                  <a:cubicBezTo>
                    <a:pt x="987" y="894"/>
                    <a:pt x="924" y="1058"/>
                    <a:pt x="671" y="1090"/>
                  </a:cubicBezTo>
                  <a:cubicBezTo>
                    <a:pt x="638" y="939"/>
                    <a:pt x="613" y="786"/>
                    <a:pt x="609" y="631"/>
                  </a:cubicBezTo>
                  <a:cubicBezTo>
                    <a:pt x="610" y="617"/>
                    <a:pt x="611" y="604"/>
                    <a:pt x="613" y="591"/>
                  </a:cubicBezTo>
                  <a:cubicBezTo>
                    <a:pt x="614" y="591"/>
                    <a:pt x="750" y="599"/>
                    <a:pt x="858" y="496"/>
                  </a:cubicBezTo>
                  <a:cubicBezTo>
                    <a:pt x="858" y="496"/>
                    <a:pt x="1073" y="464"/>
                    <a:pt x="866" y="488"/>
                  </a:cubicBezTo>
                  <a:cubicBezTo>
                    <a:pt x="866" y="488"/>
                    <a:pt x="866" y="488"/>
                    <a:pt x="866" y="488"/>
                  </a:cubicBezTo>
                  <a:cubicBezTo>
                    <a:pt x="894" y="460"/>
                    <a:pt x="919" y="424"/>
                    <a:pt x="940" y="378"/>
                  </a:cubicBezTo>
                  <a:cubicBezTo>
                    <a:pt x="940" y="378"/>
                    <a:pt x="978" y="263"/>
                    <a:pt x="1106" y="244"/>
                  </a:cubicBezTo>
                  <a:cubicBezTo>
                    <a:pt x="1140" y="239"/>
                    <a:pt x="1170" y="242"/>
                    <a:pt x="1191" y="245"/>
                  </a:cubicBezTo>
                  <a:cubicBezTo>
                    <a:pt x="1159" y="240"/>
                    <a:pt x="1131" y="240"/>
                    <a:pt x="1106" y="244"/>
                  </a:cubicBezTo>
                  <a:cubicBezTo>
                    <a:pt x="1106" y="244"/>
                    <a:pt x="1106" y="244"/>
                    <a:pt x="1106" y="244"/>
                  </a:cubicBezTo>
                  <a:cubicBezTo>
                    <a:pt x="1043" y="251"/>
                    <a:pt x="969" y="283"/>
                    <a:pt x="926" y="376"/>
                  </a:cubicBezTo>
                  <a:cubicBezTo>
                    <a:pt x="926" y="376"/>
                    <a:pt x="870" y="538"/>
                    <a:pt x="616" y="570"/>
                  </a:cubicBezTo>
                  <a:cubicBezTo>
                    <a:pt x="651" y="368"/>
                    <a:pt x="765" y="156"/>
                    <a:pt x="887" y="0"/>
                  </a:cubicBezTo>
                  <a:cubicBezTo>
                    <a:pt x="810" y="98"/>
                    <a:pt x="731" y="213"/>
                    <a:pt x="674" y="334"/>
                  </a:cubicBezTo>
                  <a:cubicBezTo>
                    <a:pt x="612" y="229"/>
                    <a:pt x="670" y="343"/>
                    <a:pt x="670" y="343"/>
                  </a:cubicBezTo>
                  <a:cubicBezTo>
                    <a:pt x="616" y="458"/>
                    <a:pt x="582" y="580"/>
                    <a:pt x="584" y="700"/>
                  </a:cubicBezTo>
                  <a:cubicBezTo>
                    <a:pt x="584" y="720"/>
                    <a:pt x="585" y="740"/>
                    <a:pt x="586" y="760"/>
                  </a:cubicBezTo>
                  <a:cubicBezTo>
                    <a:pt x="586" y="760"/>
                    <a:pt x="462" y="751"/>
                    <a:pt x="304" y="583"/>
                  </a:cubicBezTo>
                  <a:cubicBezTo>
                    <a:pt x="232" y="491"/>
                    <a:pt x="225" y="359"/>
                    <a:pt x="116" y="332"/>
                  </a:cubicBezTo>
                  <a:cubicBezTo>
                    <a:pt x="95" y="326"/>
                    <a:pt x="71" y="325"/>
                    <a:pt x="46" y="330"/>
                  </a:cubicBezTo>
                  <a:cubicBezTo>
                    <a:pt x="73" y="327"/>
                    <a:pt x="96" y="328"/>
                    <a:pt x="115" y="332"/>
                  </a:cubicBezTo>
                  <a:cubicBezTo>
                    <a:pt x="164" y="347"/>
                    <a:pt x="201" y="390"/>
                    <a:pt x="224" y="450"/>
                  </a:cubicBezTo>
                  <a:cubicBezTo>
                    <a:pt x="224" y="450"/>
                    <a:pt x="235" y="523"/>
                    <a:pt x="302" y="607"/>
                  </a:cubicBezTo>
                  <a:cubicBezTo>
                    <a:pt x="282" y="614"/>
                    <a:pt x="132" y="662"/>
                    <a:pt x="0" y="558"/>
                  </a:cubicBezTo>
                  <a:cubicBezTo>
                    <a:pt x="0" y="558"/>
                    <a:pt x="131" y="671"/>
                    <a:pt x="314" y="621"/>
                  </a:cubicBezTo>
                  <a:cubicBezTo>
                    <a:pt x="368" y="684"/>
                    <a:pt x="454" y="751"/>
                    <a:pt x="589" y="797"/>
                  </a:cubicBezTo>
                  <a:cubicBezTo>
                    <a:pt x="597" y="883"/>
                    <a:pt x="609" y="968"/>
                    <a:pt x="605" y="1055"/>
                  </a:cubicBezTo>
                  <a:cubicBezTo>
                    <a:pt x="604" y="1072"/>
                    <a:pt x="603" y="1087"/>
                    <a:pt x="602" y="1101"/>
                  </a:cubicBezTo>
                  <a:cubicBezTo>
                    <a:pt x="587" y="1100"/>
                    <a:pt x="486" y="1088"/>
                    <a:pt x="361" y="995"/>
                  </a:cubicBezTo>
                  <a:cubicBezTo>
                    <a:pt x="299" y="939"/>
                    <a:pt x="294" y="859"/>
                    <a:pt x="198" y="843"/>
                  </a:cubicBezTo>
                  <a:cubicBezTo>
                    <a:pt x="200" y="844"/>
                    <a:pt x="165" y="841"/>
                    <a:pt x="144" y="843"/>
                  </a:cubicBezTo>
                  <a:cubicBezTo>
                    <a:pt x="167" y="842"/>
                    <a:pt x="187" y="843"/>
                    <a:pt x="204" y="845"/>
                  </a:cubicBezTo>
                  <a:cubicBezTo>
                    <a:pt x="244" y="855"/>
                    <a:pt x="274" y="880"/>
                    <a:pt x="293" y="915"/>
                  </a:cubicBezTo>
                  <a:cubicBezTo>
                    <a:pt x="293" y="915"/>
                    <a:pt x="323" y="1054"/>
                    <a:pt x="601" y="1122"/>
                  </a:cubicBezTo>
                  <a:cubicBezTo>
                    <a:pt x="593" y="1229"/>
                    <a:pt x="579" y="1263"/>
                    <a:pt x="527" y="1391"/>
                  </a:cubicBezTo>
                  <a:cubicBezTo>
                    <a:pt x="527" y="1391"/>
                    <a:pt x="555" y="1387"/>
                    <a:pt x="744" y="1387"/>
                  </a:cubicBezTo>
                  <a:cubicBezTo>
                    <a:pt x="720" y="1295"/>
                    <a:pt x="696" y="1202"/>
                    <a:pt x="675" y="1109"/>
                  </a:cubicBezTo>
                  <a:cubicBezTo>
                    <a:pt x="688" y="1109"/>
                    <a:pt x="816" y="1112"/>
                    <a:pt x="919" y="1014"/>
                  </a:cubicBezTo>
                  <a:cubicBezTo>
                    <a:pt x="919" y="1014"/>
                    <a:pt x="919" y="1014"/>
                    <a:pt x="919" y="1014"/>
                  </a:cubicBezTo>
                  <a:cubicBezTo>
                    <a:pt x="919" y="1014"/>
                    <a:pt x="1134" y="982"/>
                    <a:pt x="927" y="1006"/>
                  </a:cubicBezTo>
                  <a:cubicBezTo>
                    <a:pt x="927" y="1006"/>
                    <a:pt x="927" y="1006"/>
                    <a:pt x="927" y="1006"/>
                  </a:cubicBezTo>
                  <a:cubicBezTo>
                    <a:pt x="955" y="978"/>
                    <a:pt x="980" y="942"/>
                    <a:pt x="1001" y="896"/>
                  </a:cubicBezTo>
                  <a:cubicBezTo>
                    <a:pt x="1001" y="896"/>
                    <a:pt x="1039" y="782"/>
                    <a:pt x="1165" y="762"/>
                  </a:cubicBezTo>
                  <a:cubicBezTo>
                    <a:pt x="1198" y="758"/>
                    <a:pt x="1227" y="761"/>
                    <a:pt x="1248" y="764"/>
                  </a:cubicBezTo>
                  <a:cubicBezTo>
                    <a:pt x="1255" y="765"/>
                    <a:pt x="1263" y="766"/>
                    <a:pt x="1274" y="769"/>
                  </a:cubicBezTo>
                  <a:cubicBezTo>
                    <a:pt x="1274" y="769"/>
                    <a:pt x="1263" y="766"/>
                    <a:pt x="1245" y="763"/>
                  </a:cubicBezTo>
                  <a:close/>
                  <a:moveTo>
                    <a:pt x="616" y="570"/>
                  </a:moveTo>
                  <a:cubicBezTo>
                    <a:pt x="613" y="590"/>
                    <a:pt x="613" y="590"/>
                    <a:pt x="613" y="590"/>
                  </a:cubicBezTo>
                  <a:cubicBezTo>
                    <a:pt x="614" y="583"/>
                    <a:pt x="615" y="577"/>
                    <a:pt x="616" y="570"/>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 name="Oval 239"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6150222" y="3900487"/>
              <a:ext cx="769938" cy="771525"/>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240"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7021759" y="2355849"/>
              <a:ext cx="331788" cy="331788"/>
            </a:xfrm>
            <a:prstGeom prst="ellipse">
              <a:avLst/>
            </a:prstGeom>
            <a:solidFill>
              <a:schemeClr val="accent1">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Oval 241"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4646859" y="4065587"/>
              <a:ext cx="334963" cy="334963"/>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Oval 242"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7099696" y="4000102"/>
              <a:ext cx="334963" cy="334963"/>
            </a:xfrm>
            <a:prstGeom prst="ellipse">
              <a:avLst/>
            </a:prstGeom>
            <a:solidFill>
              <a:schemeClr val="accent5">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Oval 243"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5048497" y="4351337"/>
              <a:ext cx="368300" cy="373063"/>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Oval 244"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3665784" y="3611562"/>
              <a:ext cx="371475" cy="371475"/>
            </a:xfrm>
            <a:prstGeom prst="ellipse">
              <a:avLst/>
            </a:prstGeom>
            <a:solidFill>
              <a:schemeClr val="accent3">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Oval 245"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6961434" y="4479924"/>
              <a:ext cx="530225" cy="533400"/>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246"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4792909" y="2905124"/>
              <a:ext cx="530225" cy="533400"/>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Oval 247"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3965822" y="4006849"/>
              <a:ext cx="417513" cy="420688"/>
            </a:xfrm>
            <a:prstGeom prst="ellipse">
              <a:avLst/>
            </a:prstGeom>
            <a:solidFill>
              <a:schemeClr val="accent5">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Oval 248"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4853234" y="1777999"/>
              <a:ext cx="360363" cy="363538"/>
            </a:xfrm>
            <a:prstGeom prst="ellipse">
              <a:avLst/>
            </a:prstGeom>
            <a:solidFill>
              <a:schemeClr val="accent2">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Oval 249"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4627809" y="2212974"/>
              <a:ext cx="417513" cy="420688"/>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Oval 250"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5221534" y="4746624"/>
              <a:ext cx="763588" cy="758825"/>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Oval 251"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5804147" y="3227387"/>
              <a:ext cx="192088" cy="188913"/>
            </a:xfrm>
            <a:prstGeom prst="ellipse">
              <a:avLst/>
            </a:prstGeom>
            <a:solidFill>
              <a:schemeClr val="accent5">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252"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6356597" y="2586037"/>
              <a:ext cx="846138" cy="844550"/>
            </a:xfrm>
            <a:custGeom>
              <a:avLst/>
              <a:gdLst>
                <a:gd name="T0" fmla="*/ 63 w 225"/>
                <a:gd name="T1" fmla="*/ 27 h 225"/>
                <a:gd name="T2" fmla="*/ 198 w 225"/>
                <a:gd name="T3" fmla="*/ 63 h 225"/>
                <a:gd name="T4" fmla="*/ 162 w 225"/>
                <a:gd name="T5" fmla="*/ 198 h 225"/>
                <a:gd name="T6" fmla="*/ 27 w 225"/>
                <a:gd name="T7" fmla="*/ 162 h 225"/>
                <a:gd name="T8" fmla="*/ 63 w 225"/>
                <a:gd name="T9" fmla="*/ 27 h 225"/>
              </a:gdLst>
              <a:ahLst/>
              <a:cxnLst>
                <a:cxn ang="0">
                  <a:pos x="T0" y="T1"/>
                </a:cxn>
                <a:cxn ang="0">
                  <a:pos x="T2" y="T3"/>
                </a:cxn>
                <a:cxn ang="0">
                  <a:pos x="T4" y="T5"/>
                </a:cxn>
                <a:cxn ang="0">
                  <a:pos x="T6" y="T7"/>
                </a:cxn>
                <a:cxn ang="0">
                  <a:pos x="T8" y="T9"/>
                </a:cxn>
              </a:cxnLst>
              <a:rect l="0" t="0" r="r" b="b"/>
              <a:pathLst>
                <a:path w="225" h="225">
                  <a:moveTo>
                    <a:pt x="63" y="27"/>
                  </a:moveTo>
                  <a:cubicBezTo>
                    <a:pt x="110" y="0"/>
                    <a:pt x="170" y="16"/>
                    <a:pt x="198" y="63"/>
                  </a:cubicBezTo>
                  <a:cubicBezTo>
                    <a:pt x="225" y="110"/>
                    <a:pt x="209" y="170"/>
                    <a:pt x="162" y="198"/>
                  </a:cubicBezTo>
                  <a:cubicBezTo>
                    <a:pt x="115" y="225"/>
                    <a:pt x="55" y="209"/>
                    <a:pt x="27" y="162"/>
                  </a:cubicBezTo>
                  <a:cubicBezTo>
                    <a:pt x="0" y="115"/>
                    <a:pt x="16" y="55"/>
                    <a:pt x="63" y="27"/>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253"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5146922" y="3397249"/>
              <a:ext cx="846138" cy="841375"/>
            </a:xfrm>
            <a:custGeom>
              <a:avLst/>
              <a:gdLst>
                <a:gd name="T0" fmla="*/ 64 w 225"/>
                <a:gd name="T1" fmla="*/ 27 h 224"/>
                <a:gd name="T2" fmla="*/ 198 w 225"/>
                <a:gd name="T3" fmla="*/ 63 h 224"/>
                <a:gd name="T4" fmla="*/ 162 w 225"/>
                <a:gd name="T5" fmla="*/ 197 h 224"/>
                <a:gd name="T6" fmla="*/ 28 w 225"/>
                <a:gd name="T7" fmla="*/ 161 h 224"/>
                <a:gd name="T8" fmla="*/ 64 w 225"/>
                <a:gd name="T9" fmla="*/ 27 h 224"/>
              </a:gdLst>
              <a:ahLst/>
              <a:cxnLst>
                <a:cxn ang="0">
                  <a:pos x="T0" y="T1"/>
                </a:cxn>
                <a:cxn ang="0">
                  <a:pos x="T2" y="T3"/>
                </a:cxn>
                <a:cxn ang="0">
                  <a:pos x="T4" y="T5"/>
                </a:cxn>
                <a:cxn ang="0">
                  <a:pos x="T6" y="T7"/>
                </a:cxn>
                <a:cxn ang="0">
                  <a:pos x="T8" y="T9"/>
                </a:cxn>
              </a:cxnLst>
              <a:rect l="0" t="0" r="r" b="b"/>
              <a:pathLst>
                <a:path w="225" h="224">
                  <a:moveTo>
                    <a:pt x="64" y="27"/>
                  </a:moveTo>
                  <a:cubicBezTo>
                    <a:pt x="111" y="0"/>
                    <a:pt x="171" y="16"/>
                    <a:pt x="198" y="63"/>
                  </a:cubicBezTo>
                  <a:cubicBezTo>
                    <a:pt x="225" y="110"/>
                    <a:pt x="209" y="170"/>
                    <a:pt x="162" y="197"/>
                  </a:cubicBezTo>
                  <a:cubicBezTo>
                    <a:pt x="115" y="224"/>
                    <a:pt x="55" y="208"/>
                    <a:pt x="28" y="161"/>
                  </a:cubicBezTo>
                  <a:cubicBezTo>
                    <a:pt x="0" y="114"/>
                    <a:pt x="17" y="54"/>
                    <a:pt x="64" y="27"/>
                  </a:cubicBezTo>
                  <a:close/>
                </a:path>
              </a:pathLst>
            </a:custGeom>
            <a:solidFill>
              <a:schemeClr val="accent2">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54"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6221659" y="4765674"/>
              <a:ext cx="841375" cy="844550"/>
            </a:xfrm>
            <a:custGeom>
              <a:avLst/>
              <a:gdLst>
                <a:gd name="T0" fmla="*/ 63 w 224"/>
                <a:gd name="T1" fmla="*/ 27 h 225"/>
                <a:gd name="T2" fmla="*/ 197 w 224"/>
                <a:gd name="T3" fmla="*/ 63 h 225"/>
                <a:gd name="T4" fmla="*/ 161 w 224"/>
                <a:gd name="T5" fmla="*/ 198 h 225"/>
                <a:gd name="T6" fmla="*/ 27 w 224"/>
                <a:gd name="T7" fmla="*/ 162 h 225"/>
                <a:gd name="T8" fmla="*/ 63 w 224"/>
                <a:gd name="T9" fmla="*/ 27 h 225"/>
              </a:gdLst>
              <a:ahLst/>
              <a:cxnLst>
                <a:cxn ang="0">
                  <a:pos x="T0" y="T1"/>
                </a:cxn>
                <a:cxn ang="0">
                  <a:pos x="T2" y="T3"/>
                </a:cxn>
                <a:cxn ang="0">
                  <a:pos x="T4" y="T5"/>
                </a:cxn>
                <a:cxn ang="0">
                  <a:pos x="T6" y="T7"/>
                </a:cxn>
                <a:cxn ang="0">
                  <a:pos x="T8" y="T9"/>
                </a:cxn>
              </a:cxnLst>
              <a:rect l="0" t="0" r="r" b="b"/>
              <a:pathLst>
                <a:path w="224" h="225">
                  <a:moveTo>
                    <a:pt x="63" y="27"/>
                  </a:moveTo>
                  <a:cubicBezTo>
                    <a:pt x="110" y="0"/>
                    <a:pt x="170" y="16"/>
                    <a:pt x="197" y="63"/>
                  </a:cubicBezTo>
                  <a:cubicBezTo>
                    <a:pt x="224" y="110"/>
                    <a:pt x="208" y="170"/>
                    <a:pt x="161" y="198"/>
                  </a:cubicBezTo>
                  <a:cubicBezTo>
                    <a:pt x="114" y="225"/>
                    <a:pt x="54" y="209"/>
                    <a:pt x="27" y="162"/>
                  </a:cubicBezTo>
                  <a:cubicBezTo>
                    <a:pt x="0" y="115"/>
                    <a:pt x="16" y="54"/>
                    <a:pt x="63" y="27"/>
                  </a:cubicBezTo>
                  <a:close/>
                </a:path>
              </a:pathLst>
            </a:custGeom>
            <a:solidFill>
              <a:schemeClr val="accent4">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55"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6191497" y="3348037"/>
              <a:ext cx="258763" cy="260350"/>
            </a:xfrm>
            <a:custGeom>
              <a:avLst/>
              <a:gdLst>
                <a:gd name="T0" fmla="*/ 20 w 69"/>
                <a:gd name="T1" fmla="*/ 8 h 69"/>
                <a:gd name="T2" fmla="*/ 61 w 69"/>
                <a:gd name="T3" fmla="*/ 19 h 69"/>
                <a:gd name="T4" fmla="*/ 50 w 69"/>
                <a:gd name="T5" fmla="*/ 61 h 69"/>
                <a:gd name="T6" fmla="*/ 9 w 69"/>
                <a:gd name="T7" fmla="*/ 50 h 69"/>
                <a:gd name="T8" fmla="*/ 20 w 69"/>
                <a:gd name="T9" fmla="*/ 8 h 69"/>
              </a:gdLst>
              <a:ahLst/>
              <a:cxnLst>
                <a:cxn ang="0">
                  <a:pos x="T0" y="T1"/>
                </a:cxn>
                <a:cxn ang="0">
                  <a:pos x="T2" y="T3"/>
                </a:cxn>
                <a:cxn ang="0">
                  <a:pos x="T4" y="T5"/>
                </a:cxn>
                <a:cxn ang="0">
                  <a:pos x="T6" y="T7"/>
                </a:cxn>
                <a:cxn ang="0">
                  <a:pos x="T8" y="T9"/>
                </a:cxn>
              </a:cxnLst>
              <a:rect l="0" t="0" r="r" b="b"/>
              <a:pathLst>
                <a:path w="69" h="69">
                  <a:moveTo>
                    <a:pt x="20" y="8"/>
                  </a:moveTo>
                  <a:cubicBezTo>
                    <a:pt x="34" y="0"/>
                    <a:pt x="53" y="5"/>
                    <a:pt x="61" y="19"/>
                  </a:cubicBezTo>
                  <a:cubicBezTo>
                    <a:pt x="69" y="34"/>
                    <a:pt x="64" y="52"/>
                    <a:pt x="50" y="61"/>
                  </a:cubicBezTo>
                  <a:cubicBezTo>
                    <a:pt x="35" y="69"/>
                    <a:pt x="17" y="64"/>
                    <a:pt x="9" y="50"/>
                  </a:cubicBezTo>
                  <a:cubicBezTo>
                    <a:pt x="0" y="35"/>
                    <a:pt x="5" y="17"/>
                    <a:pt x="20" y="8"/>
                  </a:cubicBezTo>
                  <a:close/>
                </a:path>
              </a:pathLst>
            </a:custGeom>
            <a:solidFill>
              <a:schemeClr val="accent5">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56"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6067672" y="1600199"/>
              <a:ext cx="323850" cy="327025"/>
            </a:xfrm>
            <a:custGeom>
              <a:avLst/>
              <a:gdLst>
                <a:gd name="T0" fmla="*/ 24 w 86"/>
                <a:gd name="T1" fmla="*/ 11 h 87"/>
                <a:gd name="T2" fmla="*/ 76 w 86"/>
                <a:gd name="T3" fmla="*/ 25 h 87"/>
                <a:gd name="T4" fmla="*/ 62 w 86"/>
                <a:gd name="T5" fmla="*/ 76 h 87"/>
                <a:gd name="T6" fmla="*/ 10 w 86"/>
                <a:gd name="T7" fmla="*/ 62 h 87"/>
                <a:gd name="T8" fmla="*/ 24 w 86"/>
                <a:gd name="T9" fmla="*/ 11 h 87"/>
              </a:gdLst>
              <a:ahLst/>
              <a:cxnLst>
                <a:cxn ang="0">
                  <a:pos x="T0" y="T1"/>
                </a:cxn>
                <a:cxn ang="0">
                  <a:pos x="T2" y="T3"/>
                </a:cxn>
                <a:cxn ang="0">
                  <a:pos x="T4" y="T5"/>
                </a:cxn>
                <a:cxn ang="0">
                  <a:pos x="T6" y="T7"/>
                </a:cxn>
                <a:cxn ang="0">
                  <a:pos x="T8" y="T9"/>
                </a:cxn>
              </a:cxnLst>
              <a:rect l="0" t="0" r="r" b="b"/>
              <a:pathLst>
                <a:path w="86" h="87">
                  <a:moveTo>
                    <a:pt x="24" y="11"/>
                  </a:moveTo>
                  <a:cubicBezTo>
                    <a:pt x="42" y="0"/>
                    <a:pt x="65" y="7"/>
                    <a:pt x="76" y="25"/>
                  </a:cubicBezTo>
                  <a:cubicBezTo>
                    <a:pt x="86" y="43"/>
                    <a:pt x="80" y="66"/>
                    <a:pt x="62" y="76"/>
                  </a:cubicBezTo>
                  <a:cubicBezTo>
                    <a:pt x="44" y="87"/>
                    <a:pt x="21" y="81"/>
                    <a:pt x="10" y="62"/>
                  </a:cubicBezTo>
                  <a:cubicBezTo>
                    <a:pt x="0" y="44"/>
                    <a:pt x="6" y="21"/>
                    <a:pt x="24" y="11"/>
                  </a:cubicBezTo>
                  <a:close/>
                </a:path>
              </a:pathLst>
            </a:custGeom>
            <a:solidFill>
              <a:schemeClr val="accent5">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57"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5127872" y="1852612"/>
              <a:ext cx="1352550" cy="1352550"/>
            </a:xfrm>
            <a:custGeom>
              <a:avLst/>
              <a:gdLst>
                <a:gd name="T0" fmla="*/ 101 w 360"/>
                <a:gd name="T1" fmla="*/ 316 h 360"/>
                <a:gd name="T2" fmla="*/ 43 w 360"/>
                <a:gd name="T3" fmla="*/ 101 h 360"/>
                <a:gd name="T4" fmla="*/ 259 w 360"/>
                <a:gd name="T5" fmla="*/ 43 h 360"/>
                <a:gd name="T6" fmla="*/ 316 w 360"/>
                <a:gd name="T7" fmla="*/ 259 h 360"/>
                <a:gd name="T8" fmla="*/ 101 w 360"/>
                <a:gd name="T9" fmla="*/ 316 h 360"/>
              </a:gdLst>
              <a:ahLst/>
              <a:cxnLst>
                <a:cxn ang="0">
                  <a:pos x="T0" y="T1"/>
                </a:cxn>
                <a:cxn ang="0">
                  <a:pos x="T2" y="T3"/>
                </a:cxn>
                <a:cxn ang="0">
                  <a:pos x="T4" y="T5"/>
                </a:cxn>
                <a:cxn ang="0">
                  <a:pos x="T6" y="T7"/>
                </a:cxn>
                <a:cxn ang="0">
                  <a:pos x="T8" y="T9"/>
                </a:cxn>
              </a:cxnLst>
              <a:rect l="0" t="0" r="r" b="b"/>
              <a:pathLst>
                <a:path w="360" h="360">
                  <a:moveTo>
                    <a:pt x="101" y="316"/>
                  </a:moveTo>
                  <a:cubicBezTo>
                    <a:pt x="26" y="273"/>
                    <a:pt x="0" y="176"/>
                    <a:pt x="43" y="101"/>
                  </a:cubicBezTo>
                  <a:cubicBezTo>
                    <a:pt x="87" y="26"/>
                    <a:pt x="183" y="0"/>
                    <a:pt x="259" y="43"/>
                  </a:cubicBezTo>
                  <a:cubicBezTo>
                    <a:pt x="334" y="87"/>
                    <a:pt x="360" y="183"/>
                    <a:pt x="316" y="259"/>
                  </a:cubicBezTo>
                  <a:cubicBezTo>
                    <a:pt x="273" y="334"/>
                    <a:pt x="177" y="360"/>
                    <a:pt x="101" y="316"/>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58"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7176530" y="3150392"/>
              <a:ext cx="846138" cy="846138"/>
            </a:xfrm>
            <a:custGeom>
              <a:avLst/>
              <a:gdLst>
                <a:gd name="T0" fmla="*/ 63 w 225"/>
                <a:gd name="T1" fmla="*/ 27 h 225"/>
                <a:gd name="T2" fmla="*/ 197 w 225"/>
                <a:gd name="T3" fmla="*/ 63 h 225"/>
                <a:gd name="T4" fmla="*/ 161 w 225"/>
                <a:gd name="T5" fmla="*/ 198 h 225"/>
                <a:gd name="T6" fmla="*/ 27 w 225"/>
                <a:gd name="T7" fmla="*/ 162 h 225"/>
                <a:gd name="T8" fmla="*/ 63 w 225"/>
                <a:gd name="T9" fmla="*/ 27 h 225"/>
              </a:gdLst>
              <a:ahLst/>
              <a:cxnLst>
                <a:cxn ang="0">
                  <a:pos x="T0" y="T1"/>
                </a:cxn>
                <a:cxn ang="0">
                  <a:pos x="T2" y="T3"/>
                </a:cxn>
                <a:cxn ang="0">
                  <a:pos x="T4" y="T5"/>
                </a:cxn>
                <a:cxn ang="0">
                  <a:pos x="T6" y="T7"/>
                </a:cxn>
                <a:cxn ang="0">
                  <a:pos x="T8" y="T9"/>
                </a:cxn>
              </a:cxnLst>
              <a:rect l="0" t="0" r="r" b="b"/>
              <a:pathLst>
                <a:path w="225" h="225">
                  <a:moveTo>
                    <a:pt x="63" y="27"/>
                  </a:moveTo>
                  <a:cubicBezTo>
                    <a:pt x="110" y="0"/>
                    <a:pt x="170" y="16"/>
                    <a:pt x="197" y="63"/>
                  </a:cubicBezTo>
                  <a:cubicBezTo>
                    <a:pt x="225" y="110"/>
                    <a:pt x="208" y="170"/>
                    <a:pt x="161" y="198"/>
                  </a:cubicBezTo>
                  <a:cubicBezTo>
                    <a:pt x="114" y="225"/>
                    <a:pt x="54" y="209"/>
                    <a:pt x="27" y="162"/>
                  </a:cubicBezTo>
                  <a:cubicBezTo>
                    <a:pt x="0" y="115"/>
                    <a:pt x="16" y="55"/>
                    <a:pt x="63" y="27"/>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59"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6450259" y="1379537"/>
              <a:ext cx="944563" cy="942975"/>
            </a:xfrm>
            <a:custGeom>
              <a:avLst/>
              <a:gdLst>
                <a:gd name="T0" fmla="*/ 180 w 251"/>
                <a:gd name="T1" fmla="*/ 221 h 251"/>
                <a:gd name="T2" fmla="*/ 30 w 251"/>
                <a:gd name="T3" fmla="*/ 180 h 251"/>
                <a:gd name="T4" fmla="*/ 70 w 251"/>
                <a:gd name="T5" fmla="*/ 30 h 251"/>
                <a:gd name="T6" fmla="*/ 221 w 251"/>
                <a:gd name="T7" fmla="*/ 70 h 251"/>
                <a:gd name="T8" fmla="*/ 180 w 251"/>
                <a:gd name="T9" fmla="*/ 221 h 251"/>
              </a:gdLst>
              <a:ahLst/>
              <a:cxnLst>
                <a:cxn ang="0">
                  <a:pos x="T0" y="T1"/>
                </a:cxn>
                <a:cxn ang="0">
                  <a:pos x="T2" y="T3"/>
                </a:cxn>
                <a:cxn ang="0">
                  <a:pos x="T4" y="T5"/>
                </a:cxn>
                <a:cxn ang="0">
                  <a:pos x="T6" y="T7"/>
                </a:cxn>
                <a:cxn ang="0">
                  <a:pos x="T8" y="T9"/>
                </a:cxn>
              </a:cxnLst>
              <a:rect l="0" t="0" r="r" b="b"/>
              <a:pathLst>
                <a:path w="251" h="251">
                  <a:moveTo>
                    <a:pt x="180" y="221"/>
                  </a:moveTo>
                  <a:cubicBezTo>
                    <a:pt x="128" y="251"/>
                    <a:pt x="60" y="233"/>
                    <a:pt x="30" y="180"/>
                  </a:cubicBezTo>
                  <a:cubicBezTo>
                    <a:pt x="0" y="128"/>
                    <a:pt x="18" y="60"/>
                    <a:pt x="70" y="30"/>
                  </a:cubicBezTo>
                  <a:cubicBezTo>
                    <a:pt x="123" y="0"/>
                    <a:pt x="190" y="18"/>
                    <a:pt x="221" y="70"/>
                  </a:cubicBezTo>
                  <a:cubicBezTo>
                    <a:pt x="251" y="123"/>
                    <a:pt x="233" y="190"/>
                    <a:pt x="180" y="221"/>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Oval 260"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3770559" y="2484437"/>
              <a:ext cx="931863" cy="931863"/>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61"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4083297" y="4367212"/>
              <a:ext cx="1017588" cy="1017588"/>
            </a:xfrm>
            <a:custGeom>
              <a:avLst/>
              <a:gdLst>
                <a:gd name="T0" fmla="*/ 76 w 271"/>
                <a:gd name="T1" fmla="*/ 33 h 271"/>
                <a:gd name="T2" fmla="*/ 238 w 271"/>
                <a:gd name="T3" fmla="*/ 76 h 271"/>
                <a:gd name="T4" fmla="*/ 195 w 271"/>
                <a:gd name="T5" fmla="*/ 238 h 271"/>
                <a:gd name="T6" fmla="*/ 33 w 271"/>
                <a:gd name="T7" fmla="*/ 195 h 271"/>
                <a:gd name="T8" fmla="*/ 76 w 271"/>
                <a:gd name="T9" fmla="*/ 33 h 271"/>
              </a:gdLst>
              <a:ahLst/>
              <a:cxnLst>
                <a:cxn ang="0">
                  <a:pos x="T0" y="T1"/>
                </a:cxn>
                <a:cxn ang="0">
                  <a:pos x="T2" y="T3"/>
                </a:cxn>
                <a:cxn ang="0">
                  <a:pos x="T4" y="T5"/>
                </a:cxn>
                <a:cxn ang="0">
                  <a:pos x="T6" y="T7"/>
                </a:cxn>
                <a:cxn ang="0">
                  <a:pos x="T8" y="T9"/>
                </a:cxn>
              </a:cxnLst>
              <a:rect l="0" t="0" r="r" b="b"/>
              <a:pathLst>
                <a:path w="271" h="271">
                  <a:moveTo>
                    <a:pt x="76" y="33"/>
                  </a:moveTo>
                  <a:cubicBezTo>
                    <a:pt x="133" y="0"/>
                    <a:pt x="205" y="20"/>
                    <a:pt x="238" y="76"/>
                  </a:cubicBezTo>
                  <a:cubicBezTo>
                    <a:pt x="271" y="133"/>
                    <a:pt x="251" y="206"/>
                    <a:pt x="195" y="238"/>
                  </a:cubicBezTo>
                  <a:cubicBezTo>
                    <a:pt x="138" y="271"/>
                    <a:pt x="66" y="251"/>
                    <a:pt x="33" y="195"/>
                  </a:cubicBezTo>
                  <a:cubicBezTo>
                    <a:pt x="0" y="138"/>
                    <a:pt x="20" y="66"/>
                    <a:pt x="76" y="33"/>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62"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7372597" y="2105024"/>
              <a:ext cx="992188" cy="992188"/>
            </a:xfrm>
            <a:custGeom>
              <a:avLst/>
              <a:gdLst>
                <a:gd name="T0" fmla="*/ 190 w 264"/>
                <a:gd name="T1" fmla="*/ 32 h 264"/>
                <a:gd name="T2" fmla="*/ 232 w 264"/>
                <a:gd name="T3" fmla="*/ 190 h 264"/>
                <a:gd name="T4" fmla="*/ 74 w 264"/>
                <a:gd name="T5" fmla="*/ 232 h 264"/>
                <a:gd name="T6" fmla="*/ 32 w 264"/>
                <a:gd name="T7" fmla="*/ 74 h 264"/>
                <a:gd name="T8" fmla="*/ 190 w 264"/>
                <a:gd name="T9" fmla="*/ 32 h 264"/>
              </a:gdLst>
              <a:ahLst/>
              <a:cxnLst>
                <a:cxn ang="0">
                  <a:pos x="T0" y="T1"/>
                </a:cxn>
                <a:cxn ang="0">
                  <a:pos x="T2" y="T3"/>
                </a:cxn>
                <a:cxn ang="0">
                  <a:pos x="T4" y="T5"/>
                </a:cxn>
                <a:cxn ang="0">
                  <a:pos x="T6" y="T7"/>
                </a:cxn>
                <a:cxn ang="0">
                  <a:pos x="T8" y="T9"/>
                </a:cxn>
              </a:cxnLst>
              <a:rect l="0" t="0" r="r" b="b"/>
              <a:pathLst>
                <a:path w="264" h="264">
                  <a:moveTo>
                    <a:pt x="190" y="32"/>
                  </a:moveTo>
                  <a:cubicBezTo>
                    <a:pt x="245" y="64"/>
                    <a:pt x="264" y="134"/>
                    <a:pt x="232" y="190"/>
                  </a:cubicBezTo>
                  <a:cubicBezTo>
                    <a:pt x="200" y="245"/>
                    <a:pt x="129" y="264"/>
                    <a:pt x="74" y="232"/>
                  </a:cubicBezTo>
                  <a:cubicBezTo>
                    <a:pt x="19" y="200"/>
                    <a:pt x="0" y="129"/>
                    <a:pt x="32" y="74"/>
                  </a:cubicBezTo>
                  <a:cubicBezTo>
                    <a:pt x="64" y="19"/>
                    <a:pt x="134" y="0"/>
                    <a:pt x="190" y="32"/>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63"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7699622" y="4006849"/>
              <a:ext cx="866775" cy="866775"/>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8" name="Group 264"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GrpSpPr/>
            <p:nvPr/>
          </p:nvGrpSpPr>
          <p:grpSpPr>
            <a:xfrm>
              <a:off x="7903409" y="4220942"/>
              <a:ext cx="464344" cy="465138"/>
              <a:chOff x="9145588" y="4435475"/>
              <a:chExt cx="464344" cy="465138"/>
            </a:xfrm>
            <a:solidFill>
              <a:schemeClr val="bg1"/>
            </a:solidFill>
          </p:grpSpPr>
          <p:sp>
            <p:nvSpPr>
              <p:cNvPr id="29"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0"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1"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2"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3"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4"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5"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6"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7"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nvGrpSpPr>
            <p:cNvPr id="38" name="Group 265"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GrpSpPr/>
            <p:nvPr/>
          </p:nvGrpSpPr>
          <p:grpSpPr>
            <a:xfrm>
              <a:off x="4004318" y="2751728"/>
              <a:ext cx="464344" cy="450850"/>
              <a:chOff x="8216107" y="4449763"/>
              <a:chExt cx="464344" cy="450850"/>
            </a:xfrm>
            <a:solidFill>
              <a:schemeClr val="bg1"/>
            </a:solidFill>
          </p:grpSpPr>
          <p:sp>
            <p:nvSpPr>
              <p:cNvPr id="39" name="AutoShape 16"/>
              <p:cNvSpPr>
                <a:spLocks/>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0" name="AutoShape 17"/>
              <p:cNvSpPr>
                <a:spLocks/>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41" name="Group 266"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GrpSpPr/>
            <p:nvPr/>
          </p:nvGrpSpPr>
          <p:grpSpPr>
            <a:xfrm>
              <a:off x="4360709" y="4667073"/>
              <a:ext cx="465138" cy="435769"/>
              <a:chOff x="5368132" y="3540125"/>
              <a:chExt cx="465138" cy="435769"/>
            </a:xfrm>
            <a:solidFill>
              <a:schemeClr val="bg1"/>
            </a:solidFill>
          </p:grpSpPr>
          <p:sp>
            <p:nvSpPr>
              <p:cNvPr id="42"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3"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44" name="Group 267"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GrpSpPr/>
            <p:nvPr/>
          </p:nvGrpSpPr>
          <p:grpSpPr>
            <a:xfrm>
              <a:off x="7723022" y="2368549"/>
              <a:ext cx="319088" cy="465138"/>
              <a:chOff x="3582988" y="3510757"/>
              <a:chExt cx="319088" cy="465138"/>
            </a:xfrm>
            <a:solidFill>
              <a:schemeClr val="bg1"/>
            </a:solidFill>
          </p:grpSpPr>
          <p:sp>
            <p:nvSpPr>
              <p:cNvPr id="45"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6"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nvGrpSpPr>
            <p:cNvPr id="47" name="Group 268"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GrpSpPr/>
            <p:nvPr/>
          </p:nvGrpSpPr>
          <p:grpSpPr>
            <a:xfrm>
              <a:off x="5571578" y="2341781"/>
              <a:ext cx="465138" cy="391319"/>
              <a:chOff x="5368132" y="2625725"/>
              <a:chExt cx="465138" cy="391319"/>
            </a:xfrm>
            <a:solidFill>
              <a:schemeClr val="bg1"/>
            </a:solidFill>
          </p:grpSpPr>
          <p:sp>
            <p:nvSpPr>
              <p:cNvPr id="48" name="AutoShape 120"/>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9" name="AutoShape 121"/>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0" name="AutoShape 122"/>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51" name="Group 269"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GrpSpPr/>
            <p:nvPr/>
          </p:nvGrpSpPr>
          <p:grpSpPr>
            <a:xfrm>
              <a:off x="6687988" y="1668858"/>
              <a:ext cx="464344" cy="362744"/>
              <a:chOff x="2581275" y="1710532"/>
              <a:chExt cx="464344" cy="362744"/>
            </a:xfrm>
            <a:solidFill>
              <a:schemeClr val="bg1"/>
            </a:solidFill>
          </p:grpSpPr>
          <p:sp>
            <p:nvSpPr>
              <p:cNvPr id="52"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3"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4"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5"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6"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7"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8"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59" name="Freeform 270"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EditPoints="1"/>
            </p:cNvSpPr>
            <p:nvPr/>
          </p:nvSpPr>
          <p:spPr bwMode="auto">
            <a:xfrm>
              <a:off x="6599288" y="2821299"/>
              <a:ext cx="374026" cy="374026"/>
            </a:xfrm>
            <a:custGeom>
              <a:avLst/>
              <a:gdLst>
                <a:gd name="T0" fmla="*/ 46 w 91"/>
                <a:gd name="T1" fmla="*/ 0 h 91"/>
                <a:gd name="T2" fmla="*/ 78 w 91"/>
                <a:gd name="T3" fmla="*/ 14 h 91"/>
                <a:gd name="T4" fmla="*/ 91 w 91"/>
                <a:gd name="T5" fmla="*/ 46 h 91"/>
                <a:gd name="T6" fmla="*/ 78 w 91"/>
                <a:gd name="T7" fmla="*/ 78 h 91"/>
                <a:gd name="T8" fmla="*/ 46 w 91"/>
                <a:gd name="T9" fmla="*/ 91 h 91"/>
                <a:gd name="T10" fmla="*/ 13 w 91"/>
                <a:gd name="T11" fmla="*/ 78 h 91"/>
                <a:gd name="T12" fmla="*/ 0 w 91"/>
                <a:gd name="T13" fmla="*/ 46 h 91"/>
                <a:gd name="T14" fmla="*/ 13 w 91"/>
                <a:gd name="T15" fmla="*/ 14 h 91"/>
                <a:gd name="T16" fmla="*/ 46 w 91"/>
                <a:gd name="T17" fmla="*/ 0 h 91"/>
                <a:gd name="T18" fmla="*/ 63 w 91"/>
                <a:gd name="T19" fmla="*/ 51 h 91"/>
                <a:gd name="T20" fmla="*/ 64 w 91"/>
                <a:gd name="T21" fmla="*/ 41 h 91"/>
                <a:gd name="T22" fmla="*/ 52 w 91"/>
                <a:gd name="T23" fmla="*/ 34 h 91"/>
                <a:gd name="T24" fmla="*/ 41 w 91"/>
                <a:gd name="T25" fmla="*/ 27 h 91"/>
                <a:gd name="T26" fmla="*/ 32 w 91"/>
                <a:gd name="T27" fmla="*/ 32 h 91"/>
                <a:gd name="T28" fmla="*/ 32 w 91"/>
                <a:gd name="T29" fmla="*/ 46 h 91"/>
                <a:gd name="T30" fmla="*/ 32 w 91"/>
                <a:gd name="T31" fmla="*/ 59 h 91"/>
                <a:gd name="T32" fmla="*/ 40 w 91"/>
                <a:gd name="T33" fmla="*/ 65 h 91"/>
                <a:gd name="T34" fmla="*/ 52 w 91"/>
                <a:gd name="T35" fmla="*/ 58 h 91"/>
                <a:gd name="T36" fmla="*/ 63 w 91"/>
                <a:gd name="T37" fmla="*/ 51 h 91"/>
                <a:gd name="T38" fmla="*/ 66 w 91"/>
                <a:gd name="T39" fmla="*/ 25 h 91"/>
                <a:gd name="T40" fmla="*/ 46 w 91"/>
                <a:gd name="T41" fmla="*/ 16 h 91"/>
                <a:gd name="T42" fmla="*/ 25 w 91"/>
                <a:gd name="T43" fmla="*/ 25 h 91"/>
                <a:gd name="T44" fmla="*/ 16 w 91"/>
                <a:gd name="T45" fmla="*/ 46 h 91"/>
                <a:gd name="T46" fmla="*/ 25 w 91"/>
                <a:gd name="T47" fmla="*/ 67 h 91"/>
                <a:gd name="T48" fmla="*/ 46 w 91"/>
                <a:gd name="T49" fmla="*/ 75 h 91"/>
                <a:gd name="T50" fmla="*/ 66 w 91"/>
                <a:gd name="T51" fmla="*/ 67 h 91"/>
                <a:gd name="T52" fmla="*/ 75 w 91"/>
                <a:gd name="T53" fmla="*/ 46 h 91"/>
                <a:gd name="T54" fmla="*/ 66 w 91"/>
                <a:gd name="T55" fmla="*/ 2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91">
                  <a:moveTo>
                    <a:pt x="46" y="0"/>
                  </a:moveTo>
                  <a:cubicBezTo>
                    <a:pt x="58" y="0"/>
                    <a:pt x="70" y="5"/>
                    <a:pt x="78" y="14"/>
                  </a:cubicBezTo>
                  <a:cubicBezTo>
                    <a:pt x="86" y="22"/>
                    <a:pt x="91" y="33"/>
                    <a:pt x="91" y="46"/>
                  </a:cubicBezTo>
                  <a:cubicBezTo>
                    <a:pt x="91" y="58"/>
                    <a:pt x="86" y="70"/>
                    <a:pt x="78" y="78"/>
                  </a:cubicBezTo>
                  <a:cubicBezTo>
                    <a:pt x="70" y="86"/>
                    <a:pt x="58" y="91"/>
                    <a:pt x="46" y="91"/>
                  </a:cubicBezTo>
                  <a:cubicBezTo>
                    <a:pt x="33" y="91"/>
                    <a:pt x="22" y="86"/>
                    <a:pt x="13" y="78"/>
                  </a:cubicBezTo>
                  <a:cubicBezTo>
                    <a:pt x="5" y="70"/>
                    <a:pt x="0" y="58"/>
                    <a:pt x="0" y="46"/>
                  </a:cubicBezTo>
                  <a:cubicBezTo>
                    <a:pt x="0" y="33"/>
                    <a:pt x="5" y="22"/>
                    <a:pt x="13" y="14"/>
                  </a:cubicBezTo>
                  <a:cubicBezTo>
                    <a:pt x="22" y="5"/>
                    <a:pt x="33" y="0"/>
                    <a:pt x="46" y="0"/>
                  </a:cubicBezTo>
                  <a:close/>
                  <a:moveTo>
                    <a:pt x="63" y="51"/>
                  </a:moveTo>
                  <a:cubicBezTo>
                    <a:pt x="68" y="48"/>
                    <a:pt x="69" y="44"/>
                    <a:pt x="64" y="41"/>
                  </a:cubicBezTo>
                  <a:cubicBezTo>
                    <a:pt x="60" y="39"/>
                    <a:pt x="56" y="36"/>
                    <a:pt x="52" y="34"/>
                  </a:cubicBezTo>
                  <a:cubicBezTo>
                    <a:pt x="48" y="32"/>
                    <a:pt x="44" y="30"/>
                    <a:pt x="41" y="27"/>
                  </a:cubicBezTo>
                  <a:cubicBezTo>
                    <a:pt x="36" y="25"/>
                    <a:pt x="32" y="26"/>
                    <a:pt x="32" y="32"/>
                  </a:cubicBezTo>
                  <a:cubicBezTo>
                    <a:pt x="32" y="36"/>
                    <a:pt x="32" y="41"/>
                    <a:pt x="32" y="46"/>
                  </a:cubicBezTo>
                  <a:cubicBezTo>
                    <a:pt x="32" y="50"/>
                    <a:pt x="32" y="55"/>
                    <a:pt x="32" y="59"/>
                  </a:cubicBezTo>
                  <a:cubicBezTo>
                    <a:pt x="32" y="64"/>
                    <a:pt x="35" y="67"/>
                    <a:pt x="40" y="65"/>
                  </a:cubicBezTo>
                  <a:cubicBezTo>
                    <a:pt x="44" y="62"/>
                    <a:pt x="48" y="60"/>
                    <a:pt x="52" y="58"/>
                  </a:cubicBezTo>
                  <a:cubicBezTo>
                    <a:pt x="56" y="55"/>
                    <a:pt x="60" y="53"/>
                    <a:pt x="63" y="51"/>
                  </a:cubicBezTo>
                  <a:close/>
                  <a:moveTo>
                    <a:pt x="66" y="25"/>
                  </a:moveTo>
                  <a:cubicBezTo>
                    <a:pt x="61" y="20"/>
                    <a:pt x="54" y="16"/>
                    <a:pt x="46" y="16"/>
                  </a:cubicBezTo>
                  <a:cubicBezTo>
                    <a:pt x="38" y="16"/>
                    <a:pt x="30" y="20"/>
                    <a:pt x="25" y="25"/>
                  </a:cubicBezTo>
                  <a:cubicBezTo>
                    <a:pt x="20" y="30"/>
                    <a:pt x="16" y="38"/>
                    <a:pt x="16" y="46"/>
                  </a:cubicBezTo>
                  <a:cubicBezTo>
                    <a:pt x="16" y="54"/>
                    <a:pt x="20" y="61"/>
                    <a:pt x="25" y="67"/>
                  </a:cubicBezTo>
                  <a:cubicBezTo>
                    <a:pt x="30" y="72"/>
                    <a:pt x="38" y="75"/>
                    <a:pt x="46" y="75"/>
                  </a:cubicBezTo>
                  <a:cubicBezTo>
                    <a:pt x="54" y="75"/>
                    <a:pt x="61" y="72"/>
                    <a:pt x="66" y="67"/>
                  </a:cubicBezTo>
                  <a:cubicBezTo>
                    <a:pt x="72" y="61"/>
                    <a:pt x="75" y="54"/>
                    <a:pt x="75" y="46"/>
                  </a:cubicBezTo>
                  <a:cubicBezTo>
                    <a:pt x="75" y="38"/>
                    <a:pt x="72" y="30"/>
                    <a:pt x="66" y="25"/>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60" name="Freeform 271"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EditPoints="1"/>
            </p:cNvSpPr>
            <p:nvPr/>
          </p:nvSpPr>
          <p:spPr bwMode="auto">
            <a:xfrm>
              <a:off x="7413794" y="3377042"/>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61" name="Freeform 272"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EditPoints="1"/>
            </p:cNvSpPr>
            <p:nvPr/>
          </p:nvSpPr>
          <p:spPr bwMode="auto">
            <a:xfrm>
              <a:off x="6343870" y="4102846"/>
              <a:ext cx="377843" cy="362576"/>
            </a:xfrm>
            <a:custGeom>
              <a:avLst/>
              <a:gdLst>
                <a:gd name="T0" fmla="*/ 80 w 198"/>
                <a:gd name="T1" fmla="*/ 39 h 190"/>
                <a:gd name="T2" fmla="*/ 32 w 198"/>
                <a:gd name="T3" fmla="*/ 39 h 190"/>
                <a:gd name="T4" fmla="*/ 24 w 198"/>
                <a:gd name="T5" fmla="*/ 52 h 190"/>
                <a:gd name="T6" fmla="*/ 32 w 198"/>
                <a:gd name="T7" fmla="*/ 65 h 190"/>
                <a:gd name="T8" fmla="*/ 80 w 198"/>
                <a:gd name="T9" fmla="*/ 65 h 190"/>
                <a:gd name="T10" fmla="*/ 80 w 198"/>
                <a:gd name="T11" fmla="*/ 39 h 190"/>
                <a:gd name="T12" fmla="*/ 80 w 198"/>
                <a:gd name="T13" fmla="*/ 39 h 190"/>
                <a:gd name="T14" fmla="*/ 114 w 198"/>
                <a:gd name="T15" fmla="*/ 65 h 190"/>
                <a:gd name="T16" fmla="*/ 170 w 198"/>
                <a:gd name="T17" fmla="*/ 65 h 190"/>
                <a:gd name="T18" fmla="*/ 177 w 198"/>
                <a:gd name="T19" fmla="*/ 65 h 190"/>
                <a:gd name="T20" fmla="*/ 179 w 198"/>
                <a:gd name="T21" fmla="*/ 69 h 190"/>
                <a:gd name="T22" fmla="*/ 194 w 198"/>
                <a:gd name="T23" fmla="*/ 93 h 190"/>
                <a:gd name="T24" fmla="*/ 198 w 198"/>
                <a:gd name="T25" fmla="*/ 99 h 190"/>
                <a:gd name="T26" fmla="*/ 194 w 198"/>
                <a:gd name="T27" fmla="*/ 103 h 190"/>
                <a:gd name="T28" fmla="*/ 179 w 198"/>
                <a:gd name="T29" fmla="*/ 127 h 190"/>
                <a:gd name="T30" fmla="*/ 177 w 198"/>
                <a:gd name="T31" fmla="*/ 134 h 190"/>
                <a:gd name="T32" fmla="*/ 170 w 198"/>
                <a:gd name="T33" fmla="*/ 134 h 190"/>
                <a:gd name="T34" fmla="*/ 114 w 198"/>
                <a:gd name="T35" fmla="*/ 134 h 190"/>
                <a:gd name="T36" fmla="*/ 114 w 198"/>
                <a:gd name="T37" fmla="*/ 164 h 190"/>
                <a:gd name="T38" fmla="*/ 164 w 198"/>
                <a:gd name="T39" fmla="*/ 164 h 190"/>
                <a:gd name="T40" fmla="*/ 164 w 198"/>
                <a:gd name="T41" fmla="*/ 190 h 190"/>
                <a:gd name="T42" fmla="*/ 37 w 198"/>
                <a:gd name="T43" fmla="*/ 190 h 190"/>
                <a:gd name="T44" fmla="*/ 37 w 198"/>
                <a:gd name="T45" fmla="*/ 164 h 190"/>
                <a:gd name="T46" fmla="*/ 82 w 198"/>
                <a:gd name="T47" fmla="*/ 164 h 190"/>
                <a:gd name="T48" fmla="*/ 82 w 198"/>
                <a:gd name="T49" fmla="*/ 86 h 190"/>
                <a:gd name="T50" fmla="*/ 26 w 198"/>
                <a:gd name="T51" fmla="*/ 86 h 190"/>
                <a:gd name="T52" fmla="*/ 19 w 198"/>
                <a:gd name="T53" fmla="*/ 86 h 190"/>
                <a:gd name="T54" fmla="*/ 17 w 198"/>
                <a:gd name="T55" fmla="*/ 80 h 190"/>
                <a:gd name="T56" fmla="*/ 2 w 198"/>
                <a:gd name="T57" fmla="*/ 56 h 190"/>
                <a:gd name="T58" fmla="*/ 0 w 198"/>
                <a:gd name="T59" fmla="*/ 52 h 190"/>
                <a:gd name="T60" fmla="*/ 2 w 198"/>
                <a:gd name="T61" fmla="*/ 45 h 190"/>
                <a:gd name="T62" fmla="*/ 17 w 198"/>
                <a:gd name="T63" fmla="*/ 21 h 190"/>
                <a:gd name="T64" fmla="*/ 19 w 198"/>
                <a:gd name="T65" fmla="*/ 17 h 190"/>
                <a:gd name="T66" fmla="*/ 26 w 198"/>
                <a:gd name="T67" fmla="*/ 17 h 190"/>
                <a:gd name="T68" fmla="*/ 82 w 198"/>
                <a:gd name="T69" fmla="*/ 17 h 190"/>
                <a:gd name="T70" fmla="*/ 82 w 198"/>
                <a:gd name="T71" fmla="*/ 13 h 190"/>
                <a:gd name="T72" fmla="*/ 99 w 198"/>
                <a:gd name="T73" fmla="*/ 0 h 190"/>
                <a:gd name="T74" fmla="*/ 114 w 198"/>
                <a:gd name="T75" fmla="*/ 13 h 190"/>
                <a:gd name="T76" fmla="*/ 114 w 198"/>
                <a:gd name="T77" fmla="*/ 65 h 190"/>
                <a:gd name="T78" fmla="*/ 114 w 198"/>
                <a:gd name="T79" fmla="*/ 65 h 190"/>
                <a:gd name="T80" fmla="*/ 166 w 198"/>
                <a:gd name="T81" fmla="*/ 84 h 190"/>
                <a:gd name="T82" fmla="*/ 116 w 198"/>
                <a:gd name="T83" fmla="*/ 84 h 190"/>
                <a:gd name="T84" fmla="*/ 116 w 198"/>
                <a:gd name="T85" fmla="*/ 112 h 190"/>
                <a:gd name="T86" fmla="*/ 166 w 198"/>
                <a:gd name="T87" fmla="*/ 112 h 190"/>
                <a:gd name="T88" fmla="*/ 175 w 198"/>
                <a:gd name="T89" fmla="*/ 99 h 190"/>
                <a:gd name="T90" fmla="*/ 166 w 198"/>
                <a:gd name="T91" fmla="*/ 8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8" h="190">
                  <a:moveTo>
                    <a:pt x="80" y="39"/>
                  </a:moveTo>
                  <a:lnTo>
                    <a:pt x="32" y="39"/>
                  </a:lnTo>
                  <a:lnTo>
                    <a:pt x="24" y="52"/>
                  </a:lnTo>
                  <a:lnTo>
                    <a:pt x="32" y="65"/>
                  </a:lnTo>
                  <a:lnTo>
                    <a:pt x="80" y="65"/>
                  </a:lnTo>
                  <a:lnTo>
                    <a:pt x="80" y="39"/>
                  </a:lnTo>
                  <a:lnTo>
                    <a:pt x="80" y="39"/>
                  </a:lnTo>
                  <a:close/>
                  <a:moveTo>
                    <a:pt x="114" y="65"/>
                  </a:moveTo>
                  <a:lnTo>
                    <a:pt x="170" y="65"/>
                  </a:lnTo>
                  <a:lnTo>
                    <a:pt x="177" y="65"/>
                  </a:lnTo>
                  <a:lnTo>
                    <a:pt x="179" y="69"/>
                  </a:lnTo>
                  <a:lnTo>
                    <a:pt x="194" y="93"/>
                  </a:lnTo>
                  <a:lnTo>
                    <a:pt x="198" y="99"/>
                  </a:lnTo>
                  <a:lnTo>
                    <a:pt x="194" y="103"/>
                  </a:lnTo>
                  <a:lnTo>
                    <a:pt x="179" y="127"/>
                  </a:lnTo>
                  <a:lnTo>
                    <a:pt x="177" y="134"/>
                  </a:lnTo>
                  <a:lnTo>
                    <a:pt x="170" y="134"/>
                  </a:lnTo>
                  <a:lnTo>
                    <a:pt x="114" y="134"/>
                  </a:lnTo>
                  <a:lnTo>
                    <a:pt x="114" y="164"/>
                  </a:lnTo>
                  <a:lnTo>
                    <a:pt x="164" y="164"/>
                  </a:lnTo>
                  <a:lnTo>
                    <a:pt x="164" y="190"/>
                  </a:lnTo>
                  <a:lnTo>
                    <a:pt x="37" y="190"/>
                  </a:lnTo>
                  <a:lnTo>
                    <a:pt x="37" y="164"/>
                  </a:lnTo>
                  <a:lnTo>
                    <a:pt x="82" y="164"/>
                  </a:lnTo>
                  <a:lnTo>
                    <a:pt x="82" y="86"/>
                  </a:lnTo>
                  <a:lnTo>
                    <a:pt x="26" y="86"/>
                  </a:lnTo>
                  <a:lnTo>
                    <a:pt x="19" y="86"/>
                  </a:lnTo>
                  <a:lnTo>
                    <a:pt x="17" y="80"/>
                  </a:lnTo>
                  <a:lnTo>
                    <a:pt x="2" y="56"/>
                  </a:lnTo>
                  <a:lnTo>
                    <a:pt x="0" y="52"/>
                  </a:lnTo>
                  <a:lnTo>
                    <a:pt x="2" y="45"/>
                  </a:lnTo>
                  <a:lnTo>
                    <a:pt x="17" y="21"/>
                  </a:lnTo>
                  <a:lnTo>
                    <a:pt x="19" y="17"/>
                  </a:lnTo>
                  <a:lnTo>
                    <a:pt x="26" y="17"/>
                  </a:lnTo>
                  <a:lnTo>
                    <a:pt x="82" y="17"/>
                  </a:lnTo>
                  <a:lnTo>
                    <a:pt x="82" y="13"/>
                  </a:lnTo>
                  <a:lnTo>
                    <a:pt x="99" y="0"/>
                  </a:lnTo>
                  <a:lnTo>
                    <a:pt x="114" y="13"/>
                  </a:lnTo>
                  <a:lnTo>
                    <a:pt x="114" y="65"/>
                  </a:lnTo>
                  <a:lnTo>
                    <a:pt x="114" y="65"/>
                  </a:lnTo>
                  <a:close/>
                  <a:moveTo>
                    <a:pt x="166" y="84"/>
                  </a:moveTo>
                  <a:lnTo>
                    <a:pt x="116" y="84"/>
                  </a:lnTo>
                  <a:lnTo>
                    <a:pt x="116" y="112"/>
                  </a:lnTo>
                  <a:lnTo>
                    <a:pt x="166" y="112"/>
                  </a:lnTo>
                  <a:lnTo>
                    <a:pt x="175" y="99"/>
                  </a:lnTo>
                  <a:lnTo>
                    <a:pt x="166" y="8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62" name="Freeform 273"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EditPoints="1"/>
            </p:cNvSpPr>
            <p:nvPr/>
          </p:nvSpPr>
          <p:spPr bwMode="auto">
            <a:xfrm>
              <a:off x="5407634" y="3610779"/>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63" name="Freeform 274"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EditPoints="1"/>
            </p:cNvSpPr>
            <p:nvPr/>
          </p:nvSpPr>
          <p:spPr bwMode="auto">
            <a:xfrm>
              <a:off x="5437306" y="4895190"/>
              <a:ext cx="332043" cy="459900"/>
            </a:xfrm>
            <a:custGeom>
              <a:avLst/>
              <a:gdLst>
                <a:gd name="T0" fmla="*/ 62 w 81"/>
                <a:gd name="T1" fmla="*/ 37 h 112"/>
                <a:gd name="T2" fmla="*/ 74 w 81"/>
                <a:gd name="T3" fmla="*/ 36 h 112"/>
                <a:gd name="T4" fmla="*/ 69 w 81"/>
                <a:gd name="T5" fmla="*/ 43 h 112"/>
                <a:gd name="T6" fmla="*/ 69 w 81"/>
                <a:gd name="T7" fmla="*/ 100 h 112"/>
                <a:gd name="T8" fmla="*/ 12 w 81"/>
                <a:gd name="T9" fmla="*/ 100 h 112"/>
                <a:gd name="T10" fmla="*/ 12 w 81"/>
                <a:gd name="T11" fmla="*/ 43 h 112"/>
                <a:gd name="T12" fmla="*/ 36 w 81"/>
                <a:gd name="T13" fmla="*/ 27 h 112"/>
                <a:gd name="T14" fmla="*/ 29 w 81"/>
                <a:gd name="T15" fmla="*/ 21 h 112"/>
                <a:gd name="T16" fmla="*/ 22 w 81"/>
                <a:gd name="T17" fmla="*/ 12 h 112"/>
                <a:gd name="T18" fmla="*/ 41 w 81"/>
                <a:gd name="T19" fmla="*/ 0 h 112"/>
                <a:gd name="T20" fmla="*/ 59 w 81"/>
                <a:gd name="T21" fmla="*/ 12 h 112"/>
                <a:gd name="T22" fmla="*/ 52 w 81"/>
                <a:gd name="T23" fmla="*/ 21 h 112"/>
                <a:gd name="T24" fmla="*/ 45 w 81"/>
                <a:gd name="T25" fmla="*/ 27 h 112"/>
                <a:gd name="T26" fmla="*/ 29 w 81"/>
                <a:gd name="T27" fmla="*/ 15 h 112"/>
                <a:gd name="T28" fmla="*/ 52 w 81"/>
                <a:gd name="T29" fmla="*/ 14 h 112"/>
                <a:gd name="T30" fmla="*/ 53 w 81"/>
                <a:gd name="T31" fmla="*/ 12 h 112"/>
                <a:gd name="T32" fmla="*/ 41 w 81"/>
                <a:gd name="T33" fmla="*/ 5 h 112"/>
                <a:gd name="T34" fmla="*/ 28 w 81"/>
                <a:gd name="T35" fmla="*/ 12 h 112"/>
                <a:gd name="T36" fmla="*/ 20 w 81"/>
                <a:gd name="T37" fmla="*/ 53 h 112"/>
                <a:gd name="T38" fmla="*/ 27 w 81"/>
                <a:gd name="T39" fmla="*/ 56 h 112"/>
                <a:gd name="T40" fmla="*/ 20 w 81"/>
                <a:gd name="T41" fmla="*/ 53 h 112"/>
                <a:gd name="T42" fmla="*/ 27 w 81"/>
                <a:gd name="T43" fmla="*/ 87 h 112"/>
                <a:gd name="T44" fmla="*/ 20 w 81"/>
                <a:gd name="T45" fmla="*/ 90 h 112"/>
                <a:gd name="T46" fmla="*/ 61 w 81"/>
                <a:gd name="T47" fmla="*/ 90 h 112"/>
                <a:gd name="T48" fmla="*/ 54 w 81"/>
                <a:gd name="T49" fmla="*/ 87 h 112"/>
                <a:gd name="T50" fmla="*/ 61 w 81"/>
                <a:gd name="T51" fmla="*/ 90 h 112"/>
                <a:gd name="T52" fmla="*/ 61 w 81"/>
                <a:gd name="T53" fmla="*/ 70 h 112"/>
                <a:gd name="T54" fmla="*/ 68 w 81"/>
                <a:gd name="T55" fmla="*/ 73 h 112"/>
                <a:gd name="T56" fmla="*/ 42 w 81"/>
                <a:gd name="T57" fmla="*/ 99 h 112"/>
                <a:gd name="T58" fmla="*/ 39 w 81"/>
                <a:gd name="T59" fmla="*/ 92 h 112"/>
                <a:gd name="T60" fmla="*/ 42 w 81"/>
                <a:gd name="T61" fmla="*/ 99 h 112"/>
                <a:gd name="T62" fmla="*/ 20 w 81"/>
                <a:gd name="T63" fmla="*/ 73 h 112"/>
                <a:gd name="T64" fmla="*/ 13 w 81"/>
                <a:gd name="T65" fmla="*/ 70 h 112"/>
                <a:gd name="T66" fmla="*/ 39 w 81"/>
                <a:gd name="T67" fmla="*/ 44 h 112"/>
                <a:gd name="T68" fmla="*/ 42 w 81"/>
                <a:gd name="T69" fmla="*/ 51 h 112"/>
                <a:gd name="T70" fmla="*/ 39 w 81"/>
                <a:gd name="T71" fmla="*/ 44 h 112"/>
                <a:gd name="T72" fmla="*/ 45 w 81"/>
                <a:gd name="T73" fmla="*/ 68 h 112"/>
                <a:gd name="T74" fmla="*/ 54 w 81"/>
                <a:gd name="T75" fmla="*/ 49 h 112"/>
                <a:gd name="T76" fmla="*/ 38 w 81"/>
                <a:gd name="T77" fmla="*/ 67 h 112"/>
                <a:gd name="T78" fmla="*/ 43 w 81"/>
                <a:gd name="T79" fmla="*/ 78 h 112"/>
                <a:gd name="T80" fmla="*/ 58 w 81"/>
                <a:gd name="T81" fmla="*/ 82 h 112"/>
                <a:gd name="T82" fmla="*/ 46 w 81"/>
                <a:gd name="T83" fmla="*/ 73 h 112"/>
                <a:gd name="T84" fmla="*/ 61 w 81"/>
                <a:gd name="T85" fmla="*/ 51 h 112"/>
                <a:gd name="T86" fmla="*/ 20 w 81"/>
                <a:gd name="T87" fmla="*/ 51 h 112"/>
                <a:gd name="T88" fmla="*/ 20 w 81"/>
                <a:gd name="T89" fmla="*/ 92 h 112"/>
                <a:gd name="T90" fmla="*/ 61 w 81"/>
                <a:gd name="T91" fmla="*/ 92 h 112"/>
                <a:gd name="T92" fmla="*/ 61 w 81"/>
                <a:gd name="T93" fmla="*/ 5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1" h="112">
                  <a:moveTo>
                    <a:pt x="45" y="31"/>
                  </a:moveTo>
                  <a:cubicBezTo>
                    <a:pt x="51" y="32"/>
                    <a:pt x="57" y="34"/>
                    <a:pt x="62" y="37"/>
                  </a:cubicBezTo>
                  <a:cubicBezTo>
                    <a:pt x="68" y="31"/>
                    <a:pt x="68" y="31"/>
                    <a:pt x="68" y="31"/>
                  </a:cubicBezTo>
                  <a:cubicBezTo>
                    <a:pt x="74" y="36"/>
                    <a:pt x="74" y="36"/>
                    <a:pt x="74" y="36"/>
                  </a:cubicBezTo>
                  <a:cubicBezTo>
                    <a:pt x="69" y="42"/>
                    <a:pt x="69" y="42"/>
                    <a:pt x="69" y="42"/>
                  </a:cubicBezTo>
                  <a:cubicBezTo>
                    <a:pt x="69" y="43"/>
                    <a:pt x="69" y="43"/>
                    <a:pt x="69" y="43"/>
                  </a:cubicBezTo>
                  <a:cubicBezTo>
                    <a:pt x="77" y="50"/>
                    <a:pt x="81" y="60"/>
                    <a:pt x="81" y="72"/>
                  </a:cubicBezTo>
                  <a:cubicBezTo>
                    <a:pt x="81" y="83"/>
                    <a:pt x="77" y="93"/>
                    <a:pt x="69" y="100"/>
                  </a:cubicBezTo>
                  <a:cubicBezTo>
                    <a:pt x="62" y="108"/>
                    <a:pt x="52" y="112"/>
                    <a:pt x="41" y="112"/>
                  </a:cubicBezTo>
                  <a:cubicBezTo>
                    <a:pt x="29" y="112"/>
                    <a:pt x="19" y="108"/>
                    <a:pt x="12" y="100"/>
                  </a:cubicBezTo>
                  <a:cubicBezTo>
                    <a:pt x="5" y="93"/>
                    <a:pt x="0" y="83"/>
                    <a:pt x="0" y="72"/>
                  </a:cubicBezTo>
                  <a:cubicBezTo>
                    <a:pt x="0" y="60"/>
                    <a:pt x="5" y="50"/>
                    <a:pt x="12" y="43"/>
                  </a:cubicBezTo>
                  <a:cubicBezTo>
                    <a:pt x="18" y="37"/>
                    <a:pt x="27" y="32"/>
                    <a:pt x="36" y="31"/>
                  </a:cubicBezTo>
                  <a:cubicBezTo>
                    <a:pt x="36" y="27"/>
                    <a:pt x="36" y="27"/>
                    <a:pt x="36" y="27"/>
                  </a:cubicBezTo>
                  <a:cubicBezTo>
                    <a:pt x="29" y="27"/>
                    <a:pt x="29" y="27"/>
                    <a:pt x="29" y="27"/>
                  </a:cubicBezTo>
                  <a:cubicBezTo>
                    <a:pt x="29" y="21"/>
                    <a:pt x="29" y="21"/>
                    <a:pt x="29" y="21"/>
                  </a:cubicBezTo>
                  <a:cubicBezTo>
                    <a:pt x="29" y="21"/>
                    <a:pt x="29" y="21"/>
                    <a:pt x="28" y="21"/>
                  </a:cubicBezTo>
                  <a:cubicBezTo>
                    <a:pt x="25" y="19"/>
                    <a:pt x="22" y="15"/>
                    <a:pt x="22" y="12"/>
                  </a:cubicBezTo>
                  <a:cubicBezTo>
                    <a:pt x="22" y="8"/>
                    <a:pt x="25" y="5"/>
                    <a:pt x="28" y="3"/>
                  </a:cubicBezTo>
                  <a:cubicBezTo>
                    <a:pt x="32" y="1"/>
                    <a:pt x="36" y="0"/>
                    <a:pt x="41" y="0"/>
                  </a:cubicBezTo>
                  <a:cubicBezTo>
                    <a:pt x="45" y="0"/>
                    <a:pt x="50" y="1"/>
                    <a:pt x="53" y="3"/>
                  </a:cubicBezTo>
                  <a:cubicBezTo>
                    <a:pt x="57" y="5"/>
                    <a:pt x="59" y="8"/>
                    <a:pt x="59" y="12"/>
                  </a:cubicBezTo>
                  <a:cubicBezTo>
                    <a:pt x="59" y="15"/>
                    <a:pt x="57" y="19"/>
                    <a:pt x="53" y="21"/>
                  </a:cubicBezTo>
                  <a:cubicBezTo>
                    <a:pt x="53" y="21"/>
                    <a:pt x="52" y="21"/>
                    <a:pt x="52" y="21"/>
                  </a:cubicBezTo>
                  <a:cubicBezTo>
                    <a:pt x="52" y="27"/>
                    <a:pt x="52" y="27"/>
                    <a:pt x="52" y="27"/>
                  </a:cubicBezTo>
                  <a:cubicBezTo>
                    <a:pt x="45" y="27"/>
                    <a:pt x="45" y="27"/>
                    <a:pt x="45" y="27"/>
                  </a:cubicBezTo>
                  <a:cubicBezTo>
                    <a:pt x="45" y="31"/>
                    <a:pt x="45" y="31"/>
                    <a:pt x="45" y="31"/>
                  </a:cubicBezTo>
                  <a:close/>
                  <a:moveTo>
                    <a:pt x="29" y="15"/>
                  </a:moveTo>
                  <a:cubicBezTo>
                    <a:pt x="29" y="14"/>
                    <a:pt x="29" y="14"/>
                    <a:pt x="29" y="14"/>
                  </a:cubicBezTo>
                  <a:cubicBezTo>
                    <a:pt x="52" y="14"/>
                    <a:pt x="52" y="14"/>
                    <a:pt x="52" y="14"/>
                  </a:cubicBezTo>
                  <a:cubicBezTo>
                    <a:pt x="52" y="15"/>
                    <a:pt x="52" y="15"/>
                    <a:pt x="52" y="15"/>
                  </a:cubicBezTo>
                  <a:cubicBezTo>
                    <a:pt x="53" y="14"/>
                    <a:pt x="53" y="13"/>
                    <a:pt x="53" y="12"/>
                  </a:cubicBezTo>
                  <a:cubicBezTo>
                    <a:pt x="53" y="10"/>
                    <a:pt x="52" y="9"/>
                    <a:pt x="50" y="8"/>
                  </a:cubicBezTo>
                  <a:cubicBezTo>
                    <a:pt x="48" y="6"/>
                    <a:pt x="44" y="5"/>
                    <a:pt x="41" y="5"/>
                  </a:cubicBezTo>
                  <a:cubicBezTo>
                    <a:pt x="37" y="5"/>
                    <a:pt x="33" y="6"/>
                    <a:pt x="31" y="8"/>
                  </a:cubicBezTo>
                  <a:cubicBezTo>
                    <a:pt x="29" y="9"/>
                    <a:pt x="28" y="10"/>
                    <a:pt x="28" y="12"/>
                  </a:cubicBezTo>
                  <a:cubicBezTo>
                    <a:pt x="28" y="13"/>
                    <a:pt x="28" y="14"/>
                    <a:pt x="29" y="15"/>
                  </a:cubicBezTo>
                  <a:close/>
                  <a:moveTo>
                    <a:pt x="20" y="53"/>
                  </a:moveTo>
                  <a:cubicBezTo>
                    <a:pt x="25" y="58"/>
                    <a:pt x="25" y="58"/>
                    <a:pt x="25" y="58"/>
                  </a:cubicBezTo>
                  <a:cubicBezTo>
                    <a:pt x="27" y="56"/>
                    <a:pt x="27" y="56"/>
                    <a:pt x="27" y="56"/>
                  </a:cubicBezTo>
                  <a:cubicBezTo>
                    <a:pt x="22" y="51"/>
                    <a:pt x="22" y="51"/>
                    <a:pt x="22" y="51"/>
                  </a:cubicBezTo>
                  <a:cubicBezTo>
                    <a:pt x="20" y="53"/>
                    <a:pt x="20" y="53"/>
                    <a:pt x="20" y="53"/>
                  </a:cubicBezTo>
                  <a:close/>
                  <a:moveTo>
                    <a:pt x="22" y="92"/>
                  </a:moveTo>
                  <a:cubicBezTo>
                    <a:pt x="27" y="87"/>
                    <a:pt x="27" y="87"/>
                    <a:pt x="27" y="87"/>
                  </a:cubicBezTo>
                  <a:cubicBezTo>
                    <a:pt x="25" y="85"/>
                    <a:pt x="25" y="85"/>
                    <a:pt x="25" y="85"/>
                  </a:cubicBezTo>
                  <a:cubicBezTo>
                    <a:pt x="20" y="90"/>
                    <a:pt x="20" y="90"/>
                    <a:pt x="20" y="90"/>
                  </a:cubicBezTo>
                  <a:cubicBezTo>
                    <a:pt x="22" y="92"/>
                    <a:pt x="22" y="92"/>
                    <a:pt x="22" y="92"/>
                  </a:cubicBezTo>
                  <a:close/>
                  <a:moveTo>
                    <a:pt x="61" y="90"/>
                  </a:moveTo>
                  <a:cubicBezTo>
                    <a:pt x="56" y="85"/>
                    <a:pt x="56" y="85"/>
                    <a:pt x="56" y="85"/>
                  </a:cubicBezTo>
                  <a:cubicBezTo>
                    <a:pt x="54" y="87"/>
                    <a:pt x="54" y="87"/>
                    <a:pt x="54" y="87"/>
                  </a:cubicBezTo>
                  <a:cubicBezTo>
                    <a:pt x="59" y="92"/>
                    <a:pt x="59" y="92"/>
                    <a:pt x="59" y="92"/>
                  </a:cubicBezTo>
                  <a:cubicBezTo>
                    <a:pt x="61" y="90"/>
                    <a:pt x="61" y="90"/>
                    <a:pt x="61" y="90"/>
                  </a:cubicBezTo>
                  <a:close/>
                  <a:moveTo>
                    <a:pt x="68" y="70"/>
                  </a:moveTo>
                  <a:cubicBezTo>
                    <a:pt x="61" y="70"/>
                    <a:pt x="61" y="70"/>
                    <a:pt x="61" y="70"/>
                  </a:cubicBezTo>
                  <a:cubicBezTo>
                    <a:pt x="61" y="73"/>
                    <a:pt x="61" y="73"/>
                    <a:pt x="61" y="73"/>
                  </a:cubicBezTo>
                  <a:cubicBezTo>
                    <a:pt x="68" y="73"/>
                    <a:pt x="68" y="73"/>
                    <a:pt x="68" y="73"/>
                  </a:cubicBezTo>
                  <a:cubicBezTo>
                    <a:pt x="68" y="70"/>
                    <a:pt x="68" y="70"/>
                    <a:pt x="68" y="70"/>
                  </a:cubicBezTo>
                  <a:close/>
                  <a:moveTo>
                    <a:pt x="42" y="99"/>
                  </a:moveTo>
                  <a:cubicBezTo>
                    <a:pt x="42" y="92"/>
                    <a:pt x="42" y="92"/>
                    <a:pt x="42" y="92"/>
                  </a:cubicBezTo>
                  <a:cubicBezTo>
                    <a:pt x="39" y="92"/>
                    <a:pt x="39" y="92"/>
                    <a:pt x="39" y="92"/>
                  </a:cubicBezTo>
                  <a:cubicBezTo>
                    <a:pt x="39" y="99"/>
                    <a:pt x="39" y="99"/>
                    <a:pt x="39" y="99"/>
                  </a:cubicBezTo>
                  <a:cubicBezTo>
                    <a:pt x="42" y="99"/>
                    <a:pt x="42" y="99"/>
                    <a:pt x="42" y="99"/>
                  </a:cubicBezTo>
                  <a:close/>
                  <a:moveTo>
                    <a:pt x="13" y="73"/>
                  </a:moveTo>
                  <a:cubicBezTo>
                    <a:pt x="20" y="73"/>
                    <a:pt x="20" y="73"/>
                    <a:pt x="20" y="73"/>
                  </a:cubicBezTo>
                  <a:cubicBezTo>
                    <a:pt x="20" y="70"/>
                    <a:pt x="20" y="70"/>
                    <a:pt x="20" y="70"/>
                  </a:cubicBezTo>
                  <a:cubicBezTo>
                    <a:pt x="13" y="70"/>
                    <a:pt x="13" y="70"/>
                    <a:pt x="13" y="70"/>
                  </a:cubicBezTo>
                  <a:cubicBezTo>
                    <a:pt x="13" y="73"/>
                    <a:pt x="13" y="73"/>
                    <a:pt x="13" y="73"/>
                  </a:cubicBezTo>
                  <a:close/>
                  <a:moveTo>
                    <a:pt x="39" y="44"/>
                  </a:moveTo>
                  <a:cubicBezTo>
                    <a:pt x="39" y="51"/>
                    <a:pt x="39" y="51"/>
                    <a:pt x="39" y="51"/>
                  </a:cubicBezTo>
                  <a:cubicBezTo>
                    <a:pt x="42" y="51"/>
                    <a:pt x="42" y="51"/>
                    <a:pt x="42" y="51"/>
                  </a:cubicBezTo>
                  <a:cubicBezTo>
                    <a:pt x="42" y="44"/>
                    <a:pt x="42" y="44"/>
                    <a:pt x="42" y="44"/>
                  </a:cubicBezTo>
                  <a:cubicBezTo>
                    <a:pt x="39" y="44"/>
                    <a:pt x="39" y="44"/>
                    <a:pt x="39" y="44"/>
                  </a:cubicBezTo>
                  <a:close/>
                  <a:moveTo>
                    <a:pt x="46" y="70"/>
                  </a:moveTo>
                  <a:cubicBezTo>
                    <a:pt x="45" y="69"/>
                    <a:pt x="45" y="69"/>
                    <a:pt x="45" y="68"/>
                  </a:cubicBezTo>
                  <a:cubicBezTo>
                    <a:pt x="49" y="63"/>
                    <a:pt x="53" y="57"/>
                    <a:pt x="57" y="51"/>
                  </a:cubicBezTo>
                  <a:cubicBezTo>
                    <a:pt x="56" y="50"/>
                    <a:pt x="55" y="49"/>
                    <a:pt x="54" y="49"/>
                  </a:cubicBezTo>
                  <a:cubicBezTo>
                    <a:pt x="49" y="54"/>
                    <a:pt x="45" y="60"/>
                    <a:pt x="41" y="67"/>
                  </a:cubicBezTo>
                  <a:cubicBezTo>
                    <a:pt x="40" y="66"/>
                    <a:pt x="39" y="66"/>
                    <a:pt x="38" y="67"/>
                  </a:cubicBezTo>
                  <a:cubicBezTo>
                    <a:pt x="35" y="68"/>
                    <a:pt x="33" y="72"/>
                    <a:pt x="35" y="75"/>
                  </a:cubicBezTo>
                  <a:cubicBezTo>
                    <a:pt x="36" y="78"/>
                    <a:pt x="40" y="79"/>
                    <a:pt x="43" y="78"/>
                  </a:cubicBezTo>
                  <a:cubicBezTo>
                    <a:pt x="43" y="78"/>
                    <a:pt x="43" y="77"/>
                    <a:pt x="44" y="77"/>
                  </a:cubicBezTo>
                  <a:cubicBezTo>
                    <a:pt x="48" y="79"/>
                    <a:pt x="53" y="81"/>
                    <a:pt x="58" y="82"/>
                  </a:cubicBezTo>
                  <a:cubicBezTo>
                    <a:pt x="58" y="80"/>
                    <a:pt x="59" y="79"/>
                    <a:pt x="59" y="78"/>
                  </a:cubicBezTo>
                  <a:cubicBezTo>
                    <a:pt x="55" y="76"/>
                    <a:pt x="51" y="74"/>
                    <a:pt x="46" y="73"/>
                  </a:cubicBezTo>
                  <a:cubicBezTo>
                    <a:pt x="46" y="72"/>
                    <a:pt x="46" y="71"/>
                    <a:pt x="46" y="70"/>
                  </a:cubicBezTo>
                  <a:close/>
                  <a:moveTo>
                    <a:pt x="61" y="51"/>
                  </a:moveTo>
                  <a:cubicBezTo>
                    <a:pt x="56" y="45"/>
                    <a:pt x="49" y="42"/>
                    <a:pt x="41" y="42"/>
                  </a:cubicBezTo>
                  <a:cubicBezTo>
                    <a:pt x="32" y="42"/>
                    <a:pt x="25" y="45"/>
                    <a:pt x="20" y="51"/>
                  </a:cubicBezTo>
                  <a:cubicBezTo>
                    <a:pt x="14" y="56"/>
                    <a:pt x="11" y="63"/>
                    <a:pt x="11" y="72"/>
                  </a:cubicBezTo>
                  <a:cubicBezTo>
                    <a:pt x="11" y="80"/>
                    <a:pt x="14" y="87"/>
                    <a:pt x="20" y="92"/>
                  </a:cubicBezTo>
                  <a:cubicBezTo>
                    <a:pt x="25" y="98"/>
                    <a:pt x="32" y="101"/>
                    <a:pt x="41" y="101"/>
                  </a:cubicBezTo>
                  <a:cubicBezTo>
                    <a:pt x="49" y="101"/>
                    <a:pt x="56" y="98"/>
                    <a:pt x="61" y="92"/>
                  </a:cubicBezTo>
                  <a:cubicBezTo>
                    <a:pt x="67" y="87"/>
                    <a:pt x="70" y="80"/>
                    <a:pt x="70" y="72"/>
                  </a:cubicBezTo>
                  <a:cubicBezTo>
                    <a:pt x="70" y="63"/>
                    <a:pt x="67" y="56"/>
                    <a:pt x="61" y="51"/>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64" name="Freeform 275"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EditPoints="1"/>
            </p:cNvSpPr>
            <p:nvPr/>
          </p:nvSpPr>
          <p:spPr bwMode="auto">
            <a:xfrm>
              <a:off x="6442636" y="4988680"/>
              <a:ext cx="395017" cy="416009"/>
            </a:xfrm>
            <a:custGeom>
              <a:avLst/>
              <a:gdLst>
                <a:gd name="T0" fmla="*/ 20 w 96"/>
                <a:gd name="T1" fmla="*/ 86 h 101"/>
                <a:gd name="T2" fmla="*/ 7 w 96"/>
                <a:gd name="T3" fmla="*/ 58 h 101"/>
                <a:gd name="T4" fmla="*/ 18 w 96"/>
                <a:gd name="T5" fmla="*/ 29 h 101"/>
                <a:gd name="T6" fmla="*/ 42 w 96"/>
                <a:gd name="T7" fmla="*/ 17 h 101"/>
                <a:gd name="T8" fmla="*/ 41 w 96"/>
                <a:gd name="T9" fmla="*/ 9 h 101"/>
                <a:gd name="T10" fmla="*/ 36 w 96"/>
                <a:gd name="T11" fmla="*/ 10 h 101"/>
                <a:gd name="T12" fmla="*/ 35 w 96"/>
                <a:gd name="T13" fmla="*/ 5 h 101"/>
                <a:gd name="T14" fmla="*/ 48 w 96"/>
                <a:gd name="T15" fmla="*/ 3 h 101"/>
                <a:gd name="T16" fmla="*/ 49 w 96"/>
                <a:gd name="T17" fmla="*/ 8 h 101"/>
                <a:gd name="T18" fmla="*/ 44 w 96"/>
                <a:gd name="T19" fmla="*/ 9 h 101"/>
                <a:gd name="T20" fmla="*/ 46 w 96"/>
                <a:gd name="T21" fmla="*/ 16 h 101"/>
                <a:gd name="T22" fmla="*/ 74 w 96"/>
                <a:gd name="T23" fmla="*/ 27 h 101"/>
                <a:gd name="T24" fmla="*/ 87 w 96"/>
                <a:gd name="T25" fmla="*/ 54 h 101"/>
                <a:gd name="T26" fmla="*/ 77 w 96"/>
                <a:gd name="T27" fmla="*/ 83 h 101"/>
                <a:gd name="T28" fmla="*/ 75 w 96"/>
                <a:gd name="T29" fmla="*/ 85 h 101"/>
                <a:gd name="T30" fmla="*/ 79 w 96"/>
                <a:gd name="T31" fmla="*/ 101 h 101"/>
                <a:gd name="T32" fmla="*/ 74 w 96"/>
                <a:gd name="T33" fmla="*/ 101 h 101"/>
                <a:gd name="T34" fmla="*/ 63 w 96"/>
                <a:gd name="T35" fmla="*/ 93 h 101"/>
                <a:gd name="T36" fmla="*/ 49 w 96"/>
                <a:gd name="T37" fmla="*/ 96 h 101"/>
                <a:gd name="T38" fmla="*/ 32 w 96"/>
                <a:gd name="T39" fmla="*/ 93 h 101"/>
                <a:gd name="T40" fmla="*/ 22 w 96"/>
                <a:gd name="T41" fmla="*/ 101 h 101"/>
                <a:gd name="T42" fmla="*/ 17 w 96"/>
                <a:gd name="T43" fmla="*/ 101 h 101"/>
                <a:gd name="T44" fmla="*/ 21 w 96"/>
                <a:gd name="T45" fmla="*/ 86 h 101"/>
                <a:gd name="T46" fmla="*/ 20 w 96"/>
                <a:gd name="T47" fmla="*/ 86 h 101"/>
                <a:gd name="T48" fmla="*/ 82 w 96"/>
                <a:gd name="T49" fmla="*/ 6 h 101"/>
                <a:gd name="T50" fmla="*/ 60 w 96"/>
                <a:gd name="T51" fmla="*/ 11 h 101"/>
                <a:gd name="T52" fmla="*/ 92 w 96"/>
                <a:gd name="T53" fmla="*/ 31 h 101"/>
                <a:gd name="T54" fmla="*/ 88 w 96"/>
                <a:gd name="T55" fmla="*/ 9 h 101"/>
                <a:gd name="T56" fmla="*/ 92 w 96"/>
                <a:gd name="T57" fmla="*/ 3 h 101"/>
                <a:gd name="T58" fmla="*/ 86 w 96"/>
                <a:gd name="T59" fmla="*/ 0 h 101"/>
                <a:gd name="T60" fmla="*/ 82 w 96"/>
                <a:gd name="T61" fmla="*/ 6 h 101"/>
                <a:gd name="T62" fmla="*/ 14 w 96"/>
                <a:gd name="T63" fmla="*/ 6 h 101"/>
                <a:gd name="T64" fmla="*/ 10 w 96"/>
                <a:gd name="T65" fmla="*/ 0 h 101"/>
                <a:gd name="T66" fmla="*/ 4 w 96"/>
                <a:gd name="T67" fmla="*/ 3 h 101"/>
                <a:gd name="T68" fmla="*/ 8 w 96"/>
                <a:gd name="T69" fmla="*/ 9 h 101"/>
                <a:gd name="T70" fmla="*/ 4 w 96"/>
                <a:gd name="T71" fmla="*/ 31 h 101"/>
                <a:gd name="T72" fmla="*/ 36 w 96"/>
                <a:gd name="T73" fmla="*/ 11 h 101"/>
                <a:gd name="T74" fmla="*/ 14 w 96"/>
                <a:gd name="T75" fmla="*/ 6 h 101"/>
                <a:gd name="T76" fmla="*/ 43 w 96"/>
                <a:gd name="T77" fmla="*/ 54 h 101"/>
                <a:gd name="T78" fmla="*/ 42 w 96"/>
                <a:gd name="T79" fmla="*/ 56 h 101"/>
                <a:gd name="T80" fmla="*/ 22 w 96"/>
                <a:gd name="T81" fmla="*/ 61 h 101"/>
                <a:gd name="T82" fmla="*/ 22 w 96"/>
                <a:gd name="T83" fmla="*/ 64 h 101"/>
                <a:gd name="T84" fmla="*/ 43 w 96"/>
                <a:gd name="T85" fmla="*/ 59 h 101"/>
                <a:gd name="T86" fmla="*/ 46 w 96"/>
                <a:gd name="T87" fmla="*/ 61 h 101"/>
                <a:gd name="T88" fmla="*/ 54 w 96"/>
                <a:gd name="T89" fmla="*/ 58 h 101"/>
                <a:gd name="T90" fmla="*/ 50 w 96"/>
                <a:gd name="T91" fmla="*/ 50 h 101"/>
                <a:gd name="T92" fmla="*/ 49 w 96"/>
                <a:gd name="T93" fmla="*/ 50 h 101"/>
                <a:gd name="T94" fmla="*/ 41 w 96"/>
                <a:gd name="T95" fmla="*/ 37 h 101"/>
                <a:gd name="T96" fmla="*/ 38 w 96"/>
                <a:gd name="T97" fmla="*/ 39 h 101"/>
                <a:gd name="T98" fmla="*/ 44 w 96"/>
                <a:gd name="T99" fmla="*/ 52 h 101"/>
                <a:gd name="T100" fmla="*/ 43 w 96"/>
                <a:gd name="T101" fmla="*/ 54 h 101"/>
                <a:gd name="T102" fmla="*/ 18 w 96"/>
                <a:gd name="T103" fmla="*/ 58 h 101"/>
                <a:gd name="T104" fmla="*/ 28 w 96"/>
                <a:gd name="T105" fmla="*/ 78 h 101"/>
                <a:gd name="T106" fmla="*/ 49 w 96"/>
                <a:gd name="T107" fmla="*/ 85 h 101"/>
                <a:gd name="T108" fmla="*/ 69 w 96"/>
                <a:gd name="T109" fmla="*/ 76 h 101"/>
                <a:gd name="T110" fmla="*/ 76 w 96"/>
                <a:gd name="T111" fmla="*/ 55 h 101"/>
                <a:gd name="T112" fmla="*/ 67 w 96"/>
                <a:gd name="T113" fmla="*/ 35 h 101"/>
                <a:gd name="T114" fmla="*/ 46 w 96"/>
                <a:gd name="T115" fmla="*/ 27 h 101"/>
                <a:gd name="T116" fmla="*/ 26 w 96"/>
                <a:gd name="T117" fmla="*/ 37 h 101"/>
                <a:gd name="T118" fmla="*/ 18 w 96"/>
                <a:gd name="T119"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sp>
        <p:nvSpPr>
          <p:cNvPr id="74" name="矩形 73"/>
          <p:cNvSpPr/>
          <p:nvPr/>
        </p:nvSpPr>
        <p:spPr>
          <a:xfrm>
            <a:off x="8047096" y="2293202"/>
            <a:ext cx="2816748" cy="362792"/>
          </a:xfrm>
          <a:prstGeom prst="rect">
            <a:avLst/>
          </a:prstGeom>
        </p:spPr>
        <p:txBody>
          <a:bodyPr wrap="square">
            <a:spAutoFit/>
          </a:bodyPr>
          <a:lstStyle/>
          <a:p>
            <a:pPr lvl="0" algn="r">
              <a:lnSpc>
                <a:spcPct val="120000"/>
              </a:lnSpc>
            </a:pPr>
            <a:r>
              <a:rPr lang="en-CA" altLang="zh-CN" sz="1600" b="1" dirty="0" smtClean="0">
                <a:solidFill>
                  <a:prstClr val="black">
                    <a:lumMod val="65000"/>
                    <a:lumOff val="35000"/>
                  </a:prstClr>
                </a:solidFill>
                <a:latin typeface="微软雅黑" panose="020B0503020204020204" pitchFamily="34" charset="-122"/>
                <a:ea typeface="微软雅黑" panose="020B0503020204020204" pitchFamily="34" charset="-122"/>
              </a:rPr>
              <a:t>Monthly Repay Status</a:t>
            </a:r>
            <a:endParaRPr lang="zh-CN" altLang="en-US" sz="16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72" name="矩形 71"/>
          <p:cNvSpPr/>
          <p:nvPr/>
        </p:nvSpPr>
        <p:spPr>
          <a:xfrm>
            <a:off x="2460295" y="5290494"/>
            <a:ext cx="2302738" cy="362792"/>
          </a:xfrm>
          <a:prstGeom prst="rect">
            <a:avLst/>
          </a:prstGeom>
        </p:spPr>
        <p:txBody>
          <a:bodyPr wrap="square">
            <a:spAutoFit/>
          </a:bodyPr>
          <a:lstStyle/>
          <a:p>
            <a:pPr lvl="0">
              <a:lnSpc>
                <a:spcPct val="120000"/>
              </a:lnSpc>
            </a:pPr>
            <a:r>
              <a:rPr lang="en-CA" altLang="zh-CN" sz="1600" b="1" dirty="0" smtClean="0">
                <a:solidFill>
                  <a:prstClr val="black">
                    <a:lumMod val="65000"/>
                    <a:lumOff val="35000"/>
                  </a:prstClr>
                </a:solidFill>
                <a:latin typeface="微软雅黑" panose="020B0503020204020204" pitchFamily="34" charset="-122"/>
                <a:ea typeface="微软雅黑" panose="020B0503020204020204" pitchFamily="34" charset="-122"/>
              </a:rPr>
              <a:t>Education</a:t>
            </a:r>
            <a:endParaRPr lang="zh-CN" altLang="en-US" sz="16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76" name="矩形 75"/>
          <p:cNvSpPr/>
          <p:nvPr/>
        </p:nvSpPr>
        <p:spPr>
          <a:xfrm>
            <a:off x="8173853" y="4701536"/>
            <a:ext cx="2302738" cy="683264"/>
          </a:xfrm>
          <a:prstGeom prst="rect">
            <a:avLst/>
          </a:prstGeom>
        </p:spPr>
        <p:txBody>
          <a:bodyPr wrap="square">
            <a:spAutoFit/>
          </a:bodyPr>
          <a:lstStyle/>
          <a:p>
            <a:pPr lvl="0" algn="r">
              <a:lnSpc>
                <a:spcPct val="120000"/>
              </a:lnSpc>
            </a:pPr>
            <a:r>
              <a:rPr lang="en-CA" altLang="zh-CN" sz="1600" b="1" dirty="0" smtClean="0">
                <a:solidFill>
                  <a:prstClr val="black">
                    <a:lumMod val="65000"/>
                    <a:lumOff val="35000"/>
                  </a:prstClr>
                </a:solidFill>
                <a:latin typeface="微软雅黑" panose="020B0503020204020204" pitchFamily="34" charset="-122"/>
                <a:ea typeface="微软雅黑" panose="020B0503020204020204" pitchFamily="34" charset="-122"/>
              </a:rPr>
              <a:t>Previous Payment prior per month</a:t>
            </a:r>
            <a:endParaRPr lang="zh-CN" altLang="en-US" sz="16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1" name="矩形 100"/>
          <p:cNvSpPr/>
          <p:nvPr/>
        </p:nvSpPr>
        <p:spPr>
          <a:xfrm>
            <a:off x="2328863" y="1639"/>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任意多边形 101"/>
          <p:cNvSpPr/>
          <p:nvPr/>
        </p:nvSpPr>
        <p:spPr>
          <a:xfrm>
            <a:off x="0" y="0"/>
            <a:ext cx="5323134"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3" name="组合 102"/>
          <p:cNvGrpSpPr/>
          <p:nvPr/>
        </p:nvGrpSpPr>
        <p:grpSpPr>
          <a:xfrm>
            <a:off x="170825" y="264439"/>
            <a:ext cx="11514637" cy="1200329"/>
            <a:chOff x="1789983" y="245389"/>
            <a:chExt cx="11514637" cy="1200329"/>
          </a:xfrm>
        </p:grpSpPr>
        <p:sp>
          <p:nvSpPr>
            <p:cNvPr id="104" name="文本框 103"/>
            <p:cNvSpPr txBox="1"/>
            <p:nvPr/>
          </p:nvSpPr>
          <p:spPr>
            <a:xfrm>
              <a:off x="1789983" y="245389"/>
              <a:ext cx="4065665" cy="1200329"/>
            </a:xfrm>
            <a:prstGeom prst="rect">
              <a:avLst/>
            </a:prstGeom>
            <a:noFill/>
          </p:spPr>
          <p:txBody>
            <a:bodyPr wrap="none" rtlCol="0">
              <a:spAutoFit/>
              <a:scene3d>
                <a:camera prst="orthographicFront"/>
                <a:lightRig rig="threePt" dir="t"/>
              </a:scene3d>
              <a:sp3d contourW="12700"/>
            </a:bodyPr>
            <a:lstStyle/>
            <a:p>
              <a:pPr algn="ctr"/>
              <a:r>
                <a:rPr lang="en-CA" altLang="zh-CN" sz="3600" b="1" dirty="0">
                  <a:solidFill>
                    <a:schemeClr val="bg1"/>
                  </a:solidFill>
                  <a:latin typeface="+mn-ea"/>
                  <a:cs typeface="经典综艺体简" panose="02010609000101010101" pitchFamily="49" charset="-122"/>
                </a:rPr>
                <a:t>Potential Factors</a:t>
              </a:r>
              <a:endParaRPr lang="zh-CN" altLang="en-US" sz="3600" b="1" dirty="0">
                <a:solidFill>
                  <a:schemeClr val="bg1"/>
                </a:solidFill>
                <a:latin typeface="+mn-ea"/>
                <a:cs typeface="经典综艺体简" panose="02010609000101010101" pitchFamily="49" charset="-122"/>
              </a:endParaRPr>
            </a:p>
            <a:p>
              <a:pPr algn="ctr"/>
              <a:endParaRPr lang="zh-CN" altLang="en-US" sz="3600" b="1" dirty="0">
                <a:solidFill>
                  <a:schemeClr val="bg1"/>
                </a:solidFill>
                <a:latin typeface="+mn-ea"/>
                <a:cs typeface="经典综艺体简" panose="02010609000101010101" pitchFamily="49" charset="-122"/>
              </a:endParaRPr>
            </a:p>
          </p:txBody>
        </p:sp>
        <p:sp>
          <p:nvSpPr>
            <p:cNvPr id="105" name="文本框 104"/>
            <p:cNvSpPr txBox="1"/>
            <p:nvPr/>
          </p:nvSpPr>
          <p:spPr>
            <a:xfrm>
              <a:off x="7066490" y="527459"/>
              <a:ext cx="6238130" cy="37305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rPr>
                <a:t>Factors </a:t>
              </a:r>
              <a:r>
                <a:rPr lang="en-US" altLang="zh-CN" sz="1600" dirty="0" smtClean="0">
                  <a:solidFill>
                    <a:schemeClr val="bg1">
                      <a:lumMod val="50000"/>
                    </a:schemeClr>
                  </a:solidFill>
                  <a:latin typeface="Century Gothic" panose="020B0502020202020204" pitchFamily="34" charset="0"/>
                </a:rPr>
                <a:t>that might </a:t>
              </a:r>
              <a:r>
                <a:rPr lang="en-US" altLang="zh-CN" sz="1600" dirty="0">
                  <a:solidFill>
                    <a:schemeClr val="bg1">
                      <a:lumMod val="50000"/>
                    </a:schemeClr>
                  </a:solidFill>
                  <a:latin typeface="Century Gothic" panose="020B0502020202020204" pitchFamily="34" charset="0"/>
                </a:rPr>
                <a:t>influence the July payment status </a:t>
              </a:r>
            </a:p>
          </p:txBody>
        </p:sp>
      </p:grpSp>
      <p:sp>
        <p:nvSpPr>
          <p:cNvPr id="106" name="矩形 71"/>
          <p:cNvSpPr/>
          <p:nvPr/>
        </p:nvSpPr>
        <p:spPr>
          <a:xfrm>
            <a:off x="2580297" y="3041922"/>
            <a:ext cx="2302738" cy="362792"/>
          </a:xfrm>
          <a:prstGeom prst="rect">
            <a:avLst/>
          </a:prstGeom>
        </p:spPr>
        <p:txBody>
          <a:bodyPr wrap="square">
            <a:spAutoFit/>
          </a:bodyPr>
          <a:lstStyle/>
          <a:p>
            <a:pPr lvl="0">
              <a:lnSpc>
                <a:spcPct val="120000"/>
              </a:lnSpc>
            </a:pPr>
            <a:r>
              <a:rPr lang="en-CA" altLang="zh-CN" sz="1600" b="1" dirty="0" smtClean="0">
                <a:solidFill>
                  <a:prstClr val="black">
                    <a:lumMod val="65000"/>
                    <a:lumOff val="35000"/>
                  </a:prstClr>
                </a:solidFill>
                <a:latin typeface="微软雅黑" panose="020B0503020204020204" pitchFamily="34" charset="-122"/>
                <a:ea typeface="微软雅黑" panose="020B0503020204020204" pitchFamily="34" charset="-122"/>
              </a:rPr>
              <a:t>Age</a:t>
            </a:r>
            <a:endParaRPr lang="zh-CN" altLang="en-US" sz="16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7" name="矩形 71"/>
          <p:cNvSpPr/>
          <p:nvPr/>
        </p:nvSpPr>
        <p:spPr>
          <a:xfrm>
            <a:off x="1729328" y="4136887"/>
            <a:ext cx="2302738" cy="362792"/>
          </a:xfrm>
          <a:prstGeom prst="rect">
            <a:avLst/>
          </a:prstGeom>
        </p:spPr>
        <p:txBody>
          <a:bodyPr wrap="square">
            <a:spAutoFit/>
          </a:bodyPr>
          <a:lstStyle/>
          <a:p>
            <a:pPr lvl="0">
              <a:lnSpc>
                <a:spcPct val="120000"/>
              </a:lnSpc>
            </a:pPr>
            <a:r>
              <a:rPr lang="en-CA" altLang="zh-CN" sz="1600" b="1" dirty="0" smtClean="0">
                <a:solidFill>
                  <a:prstClr val="black">
                    <a:lumMod val="65000"/>
                    <a:lumOff val="35000"/>
                  </a:prstClr>
                </a:solidFill>
                <a:latin typeface="微软雅黑" panose="020B0503020204020204" pitchFamily="34" charset="-122"/>
                <a:ea typeface="微软雅黑" panose="020B0503020204020204" pitchFamily="34" charset="-122"/>
              </a:rPr>
              <a:t>Marital Status</a:t>
            </a:r>
            <a:endParaRPr lang="zh-CN" altLang="en-US" sz="16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8" name="矩形 71"/>
          <p:cNvSpPr/>
          <p:nvPr/>
        </p:nvSpPr>
        <p:spPr>
          <a:xfrm>
            <a:off x="8297109" y="3487325"/>
            <a:ext cx="3602697" cy="362792"/>
          </a:xfrm>
          <a:prstGeom prst="rect">
            <a:avLst/>
          </a:prstGeom>
        </p:spPr>
        <p:txBody>
          <a:bodyPr wrap="square">
            <a:spAutoFit/>
          </a:bodyPr>
          <a:lstStyle/>
          <a:p>
            <a:pPr lvl="0">
              <a:lnSpc>
                <a:spcPct val="120000"/>
              </a:lnSpc>
            </a:pPr>
            <a:r>
              <a:rPr lang="en-CA" altLang="zh-CN" sz="1600" b="1" dirty="0" smtClean="0">
                <a:solidFill>
                  <a:prstClr val="black">
                    <a:lumMod val="65000"/>
                    <a:lumOff val="35000"/>
                  </a:prstClr>
                </a:solidFill>
                <a:latin typeface="微软雅黑" panose="020B0503020204020204" pitchFamily="34" charset="-122"/>
                <a:ea typeface="微软雅黑" panose="020B0503020204020204" pitchFamily="34" charset="-122"/>
              </a:rPr>
              <a:t>Previous  Monthly Statement</a:t>
            </a:r>
            <a:endParaRPr lang="zh-CN" altLang="en-US" sz="16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68" name="TextBox 67"/>
          <p:cNvSpPr txBox="1"/>
          <p:nvPr/>
        </p:nvSpPr>
        <p:spPr>
          <a:xfrm>
            <a:off x="3171348" y="2141537"/>
            <a:ext cx="1677372" cy="338554"/>
          </a:xfrm>
          <a:prstGeom prst="rect">
            <a:avLst/>
          </a:prstGeom>
          <a:noFill/>
        </p:spPr>
        <p:txBody>
          <a:bodyPr wrap="square" rtlCol="0">
            <a:spAutoFit/>
          </a:bodyPr>
          <a:lstStyle/>
          <a:p>
            <a:r>
              <a:rPr lang="en-US" altLang="zh-CN" sz="1600" b="1" dirty="0" smtClean="0">
                <a:solidFill>
                  <a:schemeClr val="bg2">
                    <a:lumMod val="25000"/>
                  </a:schemeClr>
                </a:solidFill>
                <a:latin typeface="+mn-ea"/>
              </a:rPr>
              <a:t>Sex</a:t>
            </a:r>
            <a:endParaRPr lang="en-US" sz="1600" b="1" dirty="0">
              <a:solidFill>
                <a:schemeClr val="bg2">
                  <a:lumMod val="25000"/>
                </a:schemeClr>
              </a:solidFill>
              <a:latin typeface="+mn-ea"/>
            </a:endParaRPr>
          </a:p>
        </p:txBody>
      </p:sp>
    </p:spTree>
    <p:extLst>
      <p:ext uri="{BB962C8B-B14F-4D97-AF65-F5344CB8AC3E}">
        <p14:creationId xmlns:p14="http://schemas.microsoft.com/office/powerpoint/2010/main" val="19871179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2328863" y="0"/>
            <a:ext cx="9863137" cy="8588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0" y="0"/>
            <a:ext cx="9775767" cy="858817"/>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7427" y="162058"/>
            <a:ext cx="8685776" cy="646331"/>
          </a:xfrm>
          <a:prstGeom prst="rect">
            <a:avLst/>
          </a:prstGeom>
          <a:noFill/>
        </p:spPr>
        <p:txBody>
          <a:bodyPr wrap="none" rtlCol="0">
            <a:spAutoFit/>
            <a:scene3d>
              <a:camera prst="orthographicFront"/>
              <a:lightRig rig="threePt" dir="t"/>
            </a:scene3d>
            <a:sp3d contourW="12700"/>
          </a:bodyPr>
          <a:lstStyle/>
          <a:p>
            <a:pPr algn="ctr"/>
            <a:r>
              <a:rPr lang="en-CA" altLang="zh-CN" sz="3600" b="1" dirty="0">
                <a:solidFill>
                  <a:schemeClr val="bg1"/>
                </a:solidFill>
                <a:latin typeface="+mn-ea"/>
                <a:cs typeface="经典综艺体简" panose="02010609000101010101" pitchFamily="49" charset="-122"/>
              </a:rPr>
              <a:t>Characteristics of credit card holders</a:t>
            </a:r>
            <a:endParaRPr lang="zh-CN" altLang="en-US" sz="3600" b="1" dirty="0">
              <a:solidFill>
                <a:schemeClr val="bg1"/>
              </a:solidFill>
              <a:latin typeface="+mn-ea"/>
              <a:cs typeface="经典综艺体简" panose="02010609000101010101" pitchFamily="49" charset="-122"/>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8601" y="939706"/>
            <a:ext cx="9194799" cy="5918294"/>
          </a:xfrm>
          <a:prstGeom prst="rect">
            <a:avLst/>
          </a:prstGeom>
        </p:spPr>
      </p:pic>
    </p:spTree>
    <p:extLst>
      <p:ext uri="{BB962C8B-B14F-4D97-AF65-F5344CB8AC3E}">
        <p14:creationId xmlns:p14="http://schemas.microsoft.com/office/powerpoint/2010/main" val="16392080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405" y="1212111"/>
            <a:ext cx="3205393" cy="3166219"/>
          </a:xfrm>
          <a:prstGeom prst="rect">
            <a:avLst/>
          </a:prstGeom>
        </p:spPr>
      </p:pic>
      <p:sp>
        <p:nvSpPr>
          <p:cNvPr id="3" name="Rectangle 2"/>
          <p:cNvSpPr/>
          <p:nvPr/>
        </p:nvSpPr>
        <p:spPr>
          <a:xfrm>
            <a:off x="7891671" y="1151217"/>
            <a:ext cx="1720668" cy="5103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592" y="1149369"/>
            <a:ext cx="3137286" cy="3160354"/>
          </a:xfrm>
          <a:prstGeom prst="rect">
            <a:avLst/>
          </a:prstGeom>
        </p:spPr>
      </p:pic>
      <p:sp>
        <p:nvSpPr>
          <p:cNvPr id="30" name="矩形 29"/>
          <p:cNvSpPr/>
          <p:nvPr/>
        </p:nvSpPr>
        <p:spPr>
          <a:xfrm>
            <a:off x="2328863" y="0"/>
            <a:ext cx="9863137" cy="12121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1" y="0"/>
            <a:ext cx="4890976" cy="1212112"/>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212084" y="282890"/>
            <a:ext cx="3268307" cy="646331"/>
          </a:xfrm>
          <a:prstGeom prst="rect">
            <a:avLst/>
          </a:prstGeom>
          <a:noFill/>
        </p:spPr>
        <p:txBody>
          <a:bodyPr wrap="square" rtlCol="0">
            <a:spAutoFit/>
            <a:scene3d>
              <a:camera prst="orthographicFront"/>
              <a:lightRig rig="threePt" dir="t"/>
            </a:scene3d>
            <a:sp3d contourW="12700"/>
          </a:bodyPr>
          <a:lstStyle/>
          <a:p>
            <a:pPr algn="ctr"/>
            <a:r>
              <a:rPr lang="en-CA" altLang="zh-CN" sz="3600" b="1" dirty="0" smtClean="0">
                <a:solidFill>
                  <a:schemeClr val="bg1"/>
                </a:solidFill>
                <a:latin typeface="+mn-ea"/>
                <a:cs typeface="经典综艺体简" panose="02010609000101010101" pitchFamily="49" charset="-122"/>
              </a:rPr>
              <a:t>variables</a:t>
            </a:r>
            <a:endParaRPr lang="zh-CN" altLang="en-US" sz="3600" b="1" dirty="0">
              <a:solidFill>
                <a:schemeClr val="bg1"/>
              </a:solidFill>
              <a:latin typeface="+mn-ea"/>
              <a:cs typeface="经典综艺体简" panose="02010609000101010101" pitchFamily="49" charset="-122"/>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592" y="3697646"/>
            <a:ext cx="3137286" cy="3160354"/>
          </a:xfrm>
          <a:prstGeom prst="rect">
            <a:avLst/>
          </a:prstGeom>
        </p:spPr>
      </p:pic>
      <p:sp>
        <p:nvSpPr>
          <p:cNvPr id="2" name="Rectangle 1"/>
          <p:cNvSpPr/>
          <p:nvPr/>
        </p:nvSpPr>
        <p:spPr>
          <a:xfrm>
            <a:off x="2328863" y="1297171"/>
            <a:ext cx="1616149" cy="5103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213113" y="3903784"/>
            <a:ext cx="1415649" cy="3892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5863" y="3712618"/>
            <a:ext cx="3225935" cy="3145382"/>
          </a:xfrm>
          <a:prstGeom prst="rect">
            <a:avLst/>
          </a:prstGeom>
        </p:spPr>
      </p:pic>
      <p:sp>
        <p:nvSpPr>
          <p:cNvPr id="12" name="Rectangle 11"/>
          <p:cNvSpPr/>
          <p:nvPr/>
        </p:nvSpPr>
        <p:spPr>
          <a:xfrm>
            <a:off x="7820025" y="3814451"/>
            <a:ext cx="1737491" cy="5118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59906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172159" y="5350724"/>
            <a:ext cx="4846362" cy="39421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公司一角</a:t>
            </a:r>
            <a:endParaRPr lang="zh-CN" altLang="en-US" b="1" dirty="0">
              <a:solidFill>
                <a:schemeClr val="bg1"/>
              </a:solidFill>
            </a:endParaRPr>
          </a:p>
        </p:txBody>
      </p:sp>
      <p:sp>
        <p:nvSpPr>
          <p:cNvPr id="33" name="矩形 32"/>
          <p:cNvSpPr/>
          <p:nvPr/>
        </p:nvSpPr>
        <p:spPr>
          <a:xfrm>
            <a:off x="6184495" y="5350724"/>
            <a:ext cx="4846362" cy="39421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办公室一角</a:t>
            </a:r>
            <a:endParaRPr lang="zh-CN" altLang="en-US" b="1" dirty="0">
              <a:solidFill>
                <a:schemeClr val="bg1"/>
              </a:solidFill>
            </a:endParaRPr>
          </a:p>
        </p:txBody>
      </p:sp>
      <p:sp>
        <p:nvSpPr>
          <p:cNvPr id="34" name="矩形 33"/>
          <p:cNvSpPr/>
          <p:nvPr/>
        </p:nvSpPr>
        <p:spPr>
          <a:xfrm>
            <a:off x="6184495" y="3265618"/>
            <a:ext cx="4846362" cy="39421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公司一角</a:t>
            </a:r>
            <a:endParaRPr lang="zh-CN" altLang="en-US" b="1" dirty="0">
              <a:solidFill>
                <a:schemeClr val="bg1"/>
              </a:solidFill>
            </a:endParaRPr>
          </a:p>
        </p:txBody>
      </p:sp>
      <p:sp>
        <p:nvSpPr>
          <p:cNvPr id="11" name="矩形 10"/>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832311" y="299314"/>
            <a:ext cx="9253929" cy="646331"/>
            <a:chOff x="2451469" y="280264"/>
            <a:chExt cx="9253929" cy="646331"/>
          </a:xfrm>
        </p:grpSpPr>
        <p:sp>
          <p:nvSpPr>
            <p:cNvPr id="14" name="文本框 13"/>
            <p:cNvSpPr txBox="1"/>
            <p:nvPr/>
          </p:nvSpPr>
          <p:spPr>
            <a:xfrm>
              <a:off x="2451469" y="280264"/>
              <a:ext cx="1504323" cy="646331"/>
            </a:xfrm>
            <a:prstGeom prst="rect">
              <a:avLst/>
            </a:prstGeom>
            <a:noFill/>
          </p:spPr>
          <p:txBody>
            <a:bodyPr wrap="none" rtlCol="0">
              <a:spAutoFit/>
              <a:scene3d>
                <a:camera prst="orthographicFront"/>
                <a:lightRig rig="threePt" dir="t"/>
              </a:scene3d>
              <a:sp3d contourW="12700"/>
            </a:bodyPr>
            <a:lstStyle/>
            <a:p>
              <a:pPr algn="ctr"/>
              <a:r>
                <a:rPr lang="en-CA" altLang="zh-CN" sz="3600" b="1" dirty="0" smtClean="0">
                  <a:solidFill>
                    <a:schemeClr val="bg1"/>
                  </a:solidFill>
                  <a:latin typeface="+mn-ea"/>
                  <a:cs typeface="经典综艺体简" panose="02010609000101010101" pitchFamily="49" charset="-122"/>
                </a:rPr>
                <a:t>Trend</a:t>
              </a:r>
              <a:endParaRPr lang="zh-CN" altLang="en-US" sz="3600" b="1" dirty="0">
                <a:solidFill>
                  <a:schemeClr val="bg1"/>
                </a:solidFill>
                <a:latin typeface="+mn-ea"/>
                <a:cs typeface="经典综艺体简" panose="02010609000101010101" pitchFamily="49" charset="-122"/>
              </a:endParaRPr>
            </a:p>
          </p:txBody>
        </p:sp>
        <p:sp>
          <p:nvSpPr>
            <p:cNvPr id="15" name="文本框 14"/>
            <p:cNvSpPr txBox="1"/>
            <p:nvPr/>
          </p:nvSpPr>
          <p:spPr>
            <a:xfrm>
              <a:off x="5467268" y="578166"/>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a:t>
              </a:r>
              <a:r>
                <a:rPr lang="en-US" altLang="zh-CN" sz="1600" dirty="0" smtClean="0">
                  <a:solidFill>
                    <a:schemeClr val="bg1">
                      <a:lumMod val="50000"/>
                    </a:schemeClr>
                  </a:solidFill>
                  <a:latin typeface="Century Gothic" panose="020B0502020202020204" pitchFamily="34" charset="0"/>
                  <a:ea typeface="+mj-ea"/>
                </a:rPr>
                <a:t>trend observed from the data</a:t>
              </a:r>
              <a:endParaRPr lang="en-US" altLang="zh-CN" sz="1600" dirty="0">
                <a:solidFill>
                  <a:schemeClr val="bg1">
                    <a:lumMod val="50000"/>
                  </a:schemeClr>
                </a:solidFill>
                <a:latin typeface="Century Gothic" panose="020B0502020202020204" pitchFamily="34" charset="0"/>
                <a:ea typeface="+mj-ea"/>
              </a:endParaRP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11" y="1270613"/>
            <a:ext cx="4492752" cy="5474208"/>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0428" y="1298045"/>
            <a:ext cx="6254496" cy="5419344"/>
          </a:xfrm>
          <a:prstGeom prst="rect">
            <a:avLst/>
          </a:prstGeom>
        </p:spPr>
      </p:pic>
    </p:spTree>
    <p:extLst>
      <p:ext uri="{BB962C8B-B14F-4D97-AF65-F5344CB8AC3E}">
        <p14:creationId xmlns:p14="http://schemas.microsoft.com/office/powerpoint/2010/main" val="10808285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328863" y="-1"/>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0" y="0"/>
            <a:ext cx="5238872"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178237" y="247712"/>
            <a:ext cx="11298765" cy="719829"/>
            <a:chOff x="1821145" y="6213"/>
            <a:chExt cx="11298765" cy="719829"/>
          </a:xfrm>
        </p:grpSpPr>
        <p:sp>
          <p:nvSpPr>
            <p:cNvPr id="45" name="文本框 44"/>
            <p:cNvSpPr txBox="1"/>
            <p:nvPr/>
          </p:nvSpPr>
          <p:spPr>
            <a:xfrm>
              <a:off x="1821145" y="6213"/>
              <a:ext cx="4679486" cy="646331"/>
            </a:xfrm>
            <a:prstGeom prst="rect">
              <a:avLst/>
            </a:prstGeom>
            <a:noFill/>
          </p:spPr>
          <p:txBody>
            <a:bodyPr wrap="none" rtlCol="0">
              <a:spAutoFit/>
              <a:scene3d>
                <a:camera prst="orthographicFront"/>
                <a:lightRig rig="threePt" dir="t"/>
              </a:scene3d>
              <a:sp3d contourW="12700"/>
            </a:bodyPr>
            <a:lstStyle/>
            <a:p>
              <a:r>
                <a:rPr lang="en-US" sz="3600" b="1" dirty="0">
                  <a:solidFill>
                    <a:schemeClr val="bg1"/>
                  </a:solidFill>
                </a:rPr>
                <a:t>Who's falling behind</a:t>
              </a:r>
              <a:endParaRPr lang="en-US" sz="3600" dirty="0">
                <a:solidFill>
                  <a:schemeClr val="bg1"/>
                </a:solidFill>
              </a:endParaRPr>
            </a:p>
          </p:txBody>
        </p:sp>
        <p:sp>
          <p:nvSpPr>
            <p:cNvPr id="46" name="文本框 45"/>
            <p:cNvSpPr txBox="1"/>
            <p:nvPr/>
          </p:nvSpPr>
          <p:spPr>
            <a:xfrm>
              <a:off x="6881780" y="377613"/>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sp>
        <p:nvSpPr>
          <p:cNvPr id="3" name="TextBox 2"/>
          <p:cNvSpPr txBox="1"/>
          <p:nvPr/>
        </p:nvSpPr>
        <p:spPr>
          <a:xfrm>
            <a:off x="937340" y="5646821"/>
            <a:ext cx="10539662" cy="923330"/>
          </a:xfrm>
          <a:prstGeom prst="rect">
            <a:avLst/>
          </a:prstGeom>
          <a:noFill/>
        </p:spPr>
        <p:txBody>
          <a:bodyPr wrap="square" rtlCol="0">
            <a:spAutoFit/>
          </a:bodyPr>
          <a:lstStyle/>
          <a:p>
            <a:r>
              <a:rPr lang="en-US" dirty="0" smtClean="0">
                <a:solidFill>
                  <a:schemeClr val="accent1"/>
                </a:solidFill>
              </a:rPr>
              <a:t>Some </a:t>
            </a:r>
            <a:r>
              <a:rPr lang="en-US" dirty="0">
                <a:solidFill>
                  <a:schemeClr val="accent1"/>
                </a:solidFill>
              </a:rPr>
              <a:t>demographic groups are more likely than others to miss bill payments. Generally, the younger the consumer group, the higher their delinquency rates, with those under 40 years old seeing a slight increase in their delinquency rates between Q3 2014 and Q3 2015</a:t>
            </a:r>
            <a:r>
              <a:rPr lang="en-US" dirty="0" smtClean="0">
                <a:solidFill>
                  <a:schemeClr val="accent1"/>
                </a:solidFill>
              </a:rPr>
              <a:t>.</a:t>
            </a:r>
            <a:endParaRPr lang="en-US" dirty="0">
              <a:solidFill>
                <a:schemeClr val="accent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631" y="1231381"/>
            <a:ext cx="7977605" cy="4325813"/>
          </a:xfrm>
          <a:prstGeom prst="rect">
            <a:avLst/>
          </a:prstGeom>
        </p:spPr>
      </p:pic>
    </p:spTree>
    <p:extLst>
      <p:ext uri="{BB962C8B-B14F-4D97-AF65-F5344CB8AC3E}">
        <p14:creationId xmlns:p14="http://schemas.microsoft.com/office/powerpoint/2010/main" val="20385649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colorTemperature colorTemp="6003"/>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8151409" y="1945109"/>
            <a:ext cx="3452001" cy="3845667"/>
          </a:xfrm>
          <a:prstGeom prst="rect">
            <a:avLst/>
          </a:prstGeom>
        </p:spPr>
      </p:pic>
      <p:grpSp>
        <p:nvGrpSpPr>
          <p:cNvPr id="15" name="组合 14"/>
          <p:cNvGrpSpPr/>
          <p:nvPr/>
        </p:nvGrpSpPr>
        <p:grpSpPr>
          <a:xfrm>
            <a:off x="656027" y="2041989"/>
            <a:ext cx="7495382" cy="1373186"/>
            <a:chOff x="662715" y="3181350"/>
            <a:chExt cx="7495382" cy="1373186"/>
          </a:xfrm>
        </p:grpSpPr>
        <p:sp>
          <p:nvSpPr>
            <p:cNvPr id="16" name="矩形 15"/>
            <p:cNvSpPr/>
            <p:nvPr/>
          </p:nvSpPr>
          <p:spPr>
            <a:xfrm>
              <a:off x="662715" y="3181350"/>
              <a:ext cx="7495382" cy="13731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43506" y="3270548"/>
              <a:ext cx="1194790" cy="11947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335551" y="3669094"/>
              <a:ext cx="5384486" cy="797078"/>
            </a:xfrm>
            <a:prstGeom prst="rect">
              <a:avLst/>
            </a:prstGeom>
          </p:spPr>
          <p:txBody>
            <a:bodyPr wrap="square">
              <a:spAutoFit/>
            </a:bodyPr>
            <a:lstStyle/>
            <a:p>
              <a:pPr>
                <a:lnSpc>
                  <a:spcPct val="120000"/>
                </a:lnSpc>
              </a:pPr>
              <a:r>
                <a:rPr lang="en-CA" altLang="zh-CN" sz="2000" b="1" dirty="0">
                  <a:solidFill>
                    <a:schemeClr val="tx1">
                      <a:lumMod val="50000"/>
                      <a:lumOff val="50000"/>
                    </a:schemeClr>
                  </a:solidFill>
                </a:rPr>
                <a:t>Why our clients default on July Statement ?</a:t>
              </a:r>
              <a:endParaRPr lang="zh-CN" altLang="en-US" sz="2000" b="1" dirty="0">
                <a:solidFill>
                  <a:schemeClr val="tx1">
                    <a:lumMod val="50000"/>
                    <a:lumOff val="50000"/>
                  </a:schemeClr>
                </a:solidFill>
              </a:endParaRPr>
            </a:p>
            <a:p>
              <a:pPr>
                <a:lnSpc>
                  <a:spcPct val="120000"/>
                </a:lnSpc>
              </a:pPr>
              <a:endParaRPr lang="zh-CN" altLang="en-US" sz="2000" b="1" dirty="0">
                <a:solidFill>
                  <a:srgbClr val="53585F"/>
                </a:solidFill>
              </a:endParaRPr>
            </a:p>
          </p:txBody>
        </p:sp>
        <p:sp>
          <p:nvSpPr>
            <p:cNvPr id="19" name="椭圆 71"/>
            <p:cNvSpPr/>
            <p:nvPr/>
          </p:nvSpPr>
          <p:spPr>
            <a:xfrm>
              <a:off x="1307416" y="3538042"/>
              <a:ext cx="485661" cy="614258"/>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2" name="组合 21"/>
          <p:cNvGrpSpPr/>
          <p:nvPr/>
        </p:nvGrpSpPr>
        <p:grpSpPr>
          <a:xfrm>
            <a:off x="656027" y="3867943"/>
            <a:ext cx="7495382" cy="1695838"/>
            <a:chOff x="662715" y="4591844"/>
            <a:chExt cx="7495382" cy="1695838"/>
          </a:xfrm>
        </p:grpSpPr>
        <p:sp>
          <p:nvSpPr>
            <p:cNvPr id="23" name="矩形 22"/>
            <p:cNvSpPr/>
            <p:nvPr/>
          </p:nvSpPr>
          <p:spPr>
            <a:xfrm>
              <a:off x="662715" y="4591844"/>
              <a:ext cx="7495382" cy="1695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943506" y="4681042"/>
              <a:ext cx="1194790" cy="11947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419088" y="4718022"/>
              <a:ext cx="5103695" cy="1569660"/>
            </a:xfrm>
            <a:prstGeom prst="rect">
              <a:avLst/>
            </a:prstGeom>
          </p:spPr>
          <p:txBody>
            <a:bodyPr wrap="square">
              <a:spAutoFit/>
            </a:bodyPr>
            <a:lstStyle/>
            <a:p>
              <a:pPr>
                <a:lnSpc>
                  <a:spcPct val="120000"/>
                </a:lnSpc>
              </a:pPr>
              <a:r>
                <a:rPr lang="en-CA" altLang="zh-CN" sz="1600" dirty="0" smtClean="0">
                  <a:solidFill>
                    <a:schemeClr val="tx1">
                      <a:lumMod val="50000"/>
                      <a:lumOff val="50000"/>
                    </a:schemeClr>
                  </a:solidFill>
                </a:rPr>
                <a:t>What are the factors that influence clients’ payment behaviour?</a:t>
              </a:r>
            </a:p>
            <a:p>
              <a:pPr>
                <a:lnSpc>
                  <a:spcPct val="120000"/>
                </a:lnSpc>
              </a:pPr>
              <a:endParaRPr lang="en-CA" altLang="zh-CN" sz="1600" dirty="0" smtClean="0">
                <a:solidFill>
                  <a:schemeClr val="tx1">
                    <a:lumMod val="50000"/>
                    <a:lumOff val="50000"/>
                  </a:schemeClr>
                </a:solidFill>
              </a:endParaRPr>
            </a:p>
            <a:p>
              <a:pPr>
                <a:lnSpc>
                  <a:spcPct val="120000"/>
                </a:lnSpc>
              </a:pPr>
              <a:r>
                <a:rPr lang="en-CA" altLang="zh-CN" sz="1600" dirty="0" smtClean="0">
                  <a:solidFill>
                    <a:schemeClr val="tx1">
                      <a:lumMod val="50000"/>
                      <a:lumOff val="50000"/>
                    </a:schemeClr>
                  </a:solidFill>
                </a:rPr>
                <a:t>How can we predict whether a client will pay their statement on time?</a:t>
              </a:r>
              <a:endParaRPr lang="zh-CN" altLang="en-US" sz="1600" dirty="0">
                <a:solidFill>
                  <a:schemeClr val="tx1">
                    <a:lumMod val="50000"/>
                    <a:lumOff val="50000"/>
                  </a:schemeClr>
                </a:solidFill>
              </a:endParaRPr>
            </a:p>
          </p:txBody>
        </p:sp>
        <p:sp>
          <p:nvSpPr>
            <p:cNvPr id="26" name="椭圆 72"/>
            <p:cNvSpPr/>
            <p:nvPr/>
          </p:nvSpPr>
          <p:spPr>
            <a:xfrm>
              <a:off x="1243117" y="4970614"/>
              <a:ext cx="614258" cy="570102"/>
            </a:xfrm>
            <a:custGeom>
              <a:avLst/>
              <a:gdLst>
                <a:gd name="connsiteX0" fmla="*/ 288132 w 338138"/>
                <a:gd name="connsiteY0" fmla="*/ 223343 h 313831"/>
                <a:gd name="connsiteX1" fmla="*/ 279400 w 338138"/>
                <a:gd name="connsiteY1" fmla="*/ 231281 h 313831"/>
                <a:gd name="connsiteX2" fmla="*/ 288132 w 338138"/>
                <a:gd name="connsiteY2" fmla="*/ 239219 h 313831"/>
                <a:gd name="connsiteX3" fmla="*/ 296864 w 338138"/>
                <a:gd name="connsiteY3" fmla="*/ 231281 h 313831"/>
                <a:gd name="connsiteX4" fmla="*/ 288132 w 338138"/>
                <a:gd name="connsiteY4" fmla="*/ 223343 h 313831"/>
                <a:gd name="connsiteX5" fmla="*/ 261938 w 338138"/>
                <a:gd name="connsiteY5" fmla="*/ 223343 h 313831"/>
                <a:gd name="connsiteX6" fmla="*/ 254000 w 338138"/>
                <a:gd name="connsiteY6" fmla="*/ 231281 h 313831"/>
                <a:gd name="connsiteX7" fmla="*/ 261938 w 338138"/>
                <a:gd name="connsiteY7" fmla="*/ 239219 h 313831"/>
                <a:gd name="connsiteX8" fmla="*/ 269876 w 338138"/>
                <a:gd name="connsiteY8" fmla="*/ 231281 h 313831"/>
                <a:gd name="connsiteX9" fmla="*/ 261938 w 338138"/>
                <a:gd name="connsiteY9" fmla="*/ 223343 h 313831"/>
                <a:gd name="connsiteX10" fmla="*/ 116535 w 338138"/>
                <a:gd name="connsiteY10" fmla="*/ 45543 h 313831"/>
                <a:gd name="connsiteX11" fmla="*/ 141773 w 338138"/>
                <a:gd name="connsiteY11" fmla="*/ 88073 h 313831"/>
                <a:gd name="connsiteX12" fmla="*/ 108565 w 338138"/>
                <a:gd name="connsiteY12" fmla="*/ 102693 h 313831"/>
                <a:gd name="connsiteX13" fmla="*/ 87312 w 338138"/>
                <a:gd name="connsiteY13" fmla="*/ 74783 h 313831"/>
                <a:gd name="connsiteX14" fmla="*/ 116535 w 338138"/>
                <a:gd name="connsiteY14" fmla="*/ 45543 h 313831"/>
                <a:gd name="connsiteX15" fmla="*/ 254349 w 338138"/>
                <a:gd name="connsiteY15" fmla="*/ 30428 h 313831"/>
                <a:gd name="connsiteX16" fmla="*/ 275361 w 338138"/>
                <a:gd name="connsiteY16" fmla="*/ 48787 h 313831"/>
                <a:gd name="connsiteX17" fmla="*/ 255662 w 338138"/>
                <a:gd name="connsiteY17" fmla="*/ 85507 h 313831"/>
                <a:gd name="connsiteX18" fmla="*/ 266168 w 338138"/>
                <a:gd name="connsiteY18" fmla="*/ 89441 h 313831"/>
                <a:gd name="connsiteX19" fmla="*/ 289806 w 338138"/>
                <a:gd name="connsiteY19" fmla="*/ 80261 h 313831"/>
                <a:gd name="connsiteX20" fmla="*/ 287180 w 338138"/>
                <a:gd name="connsiteY20" fmla="*/ 109113 h 313831"/>
                <a:gd name="connsiteX21" fmla="*/ 225458 w 338138"/>
                <a:gd name="connsiteY21" fmla="*/ 111735 h 313831"/>
                <a:gd name="connsiteX22" fmla="*/ 92823 w 338138"/>
                <a:gd name="connsiteY22" fmla="*/ 166815 h 313831"/>
                <a:gd name="connsiteX23" fmla="*/ 75751 w 338138"/>
                <a:gd name="connsiteY23" fmla="*/ 127472 h 313831"/>
                <a:gd name="connsiteX24" fmla="*/ 208386 w 338138"/>
                <a:gd name="connsiteY24" fmla="*/ 72393 h 313831"/>
                <a:gd name="connsiteX25" fmla="*/ 242530 w 338138"/>
                <a:gd name="connsiteY25" fmla="*/ 33050 h 313831"/>
                <a:gd name="connsiteX26" fmla="*/ 254349 w 338138"/>
                <a:gd name="connsiteY26" fmla="*/ 30428 h 313831"/>
                <a:gd name="connsiteX27" fmla="*/ 186871 w 338138"/>
                <a:gd name="connsiteY27" fmla="*/ 24906 h 313831"/>
                <a:gd name="connsiteX28" fmla="*/ 231775 w 338138"/>
                <a:gd name="connsiteY28" fmla="*/ 24906 h 313831"/>
                <a:gd name="connsiteX29" fmla="*/ 207282 w 338138"/>
                <a:gd name="connsiteY29" fmla="*/ 48190 h 313831"/>
                <a:gd name="connsiteX30" fmla="*/ 201839 w 338138"/>
                <a:gd name="connsiteY30" fmla="*/ 59831 h 313831"/>
                <a:gd name="connsiteX31" fmla="*/ 184150 w 338138"/>
                <a:gd name="connsiteY31" fmla="*/ 45603 h 313831"/>
                <a:gd name="connsiteX32" fmla="*/ 186871 w 338138"/>
                <a:gd name="connsiteY32" fmla="*/ 24906 h 313831"/>
                <a:gd name="connsiteX33" fmla="*/ 18492 w 338138"/>
                <a:gd name="connsiteY33" fmla="*/ 24906 h 313831"/>
                <a:gd name="connsiteX34" fmla="*/ 43588 w 338138"/>
                <a:gd name="connsiteY34" fmla="*/ 24906 h 313831"/>
                <a:gd name="connsiteX35" fmla="*/ 46230 w 338138"/>
                <a:gd name="connsiteY35" fmla="*/ 46015 h 313831"/>
                <a:gd name="connsiteX36" fmla="*/ 29059 w 338138"/>
                <a:gd name="connsiteY36" fmla="*/ 63166 h 313831"/>
                <a:gd name="connsiteX37" fmla="*/ 31700 w 338138"/>
                <a:gd name="connsiteY37" fmla="*/ 96148 h 313831"/>
                <a:gd name="connsiteX38" fmla="*/ 31700 w 338138"/>
                <a:gd name="connsiteY38" fmla="*/ 206969 h 313831"/>
                <a:gd name="connsiteX39" fmla="*/ 39626 w 338138"/>
                <a:gd name="connsiteY39" fmla="*/ 214884 h 313831"/>
                <a:gd name="connsiteX40" fmla="*/ 298512 w 338138"/>
                <a:gd name="connsiteY40" fmla="*/ 214884 h 313831"/>
                <a:gd name="connsiteX41" fmla="*/ 306438 w 338138"/>
                <a:gd name="connsiteY41" fmla="*/ 206969 h 313831"/>
                <a:gd name="connsiteX42" fmla="*/ 306438 w 338138"/>
                <a:gd name="connsiteY42" fmla="*/ 104064 h 313831"/>
                <a:gd name="connsiteX43" fmla="*/ 306438 w 338138"/>
                <a:gd name="connsiteY43" fmla="*/ 77678 h 313831"/>
                <a:gd name="connsiteX44" fmla="*/ 274737 w 338138"/>
                <a:gd name="connsiteY44" fmla="*/ 61846 h 313831"/>
                <a:gd name="connsiteX45" fmla="*/ 281341 w 338138"/>
                <a:gd name="connsiteY45" fmla="*/ 59208 h 313831"/>
                <a:gd name="connsiteX46" fmla="*/ 280021 w 338138"/>
                <a:gd name="connsiteY46" fmla="*/ 24906 h 313831"/>
                <a:gd name="connsiteX47" fmla="*/ 319646 w 338138"/>
                <a:gd name="connsiteY47" fmla="*/ 24906 h 313831"/>
                <a:gd name="connsiteX48" fmla="*/ 338138 w 338138"/>
                <a:gd name="connsiteY48" fmla="*/ 43376 h 313831"/>
                <a:gd name="connsiteX49" fmla="*/ 338138 w 338138"/>
                <a:gd name="connsiteY49" fmla="*/ 234674 h 313831"/>
                <a:gd name="connsiteX50" fmla="*/ 319646 w 338138"/>
                <a:gd name="connsiteY50" fmla="*/ 251825 h 313831"/>
                <a:gd name="connsiteX51" fmla="*/ 200769 w 338138"/>
                <a:gd name="connsiteY51" fmla="*/ 251825 h 313831"/>
                <a:gd name="connsiteX52" fmla="*/ 216620 w 338138"/>
                <a:gd name="connsiteY52" fmla="*/ 290084 h 313831"/>
                <a:gd name="connsiteX53" fmla="*/ 224545 w 338138"/>
                <a:gd name="connsiteY53" fmla="*/ 290084 h 313831"/>
                <a:gd name="connsiteX54" fmla="*/ 235112 w 338138"/>
                <a:gd name="connsiteY54" fmla="*/ 301958 h 313831"/>
                <a:gd name="connsiteX55" fmla="*/ 224545 w 338138"/>
                <a:gd name="connsiteY55" fmla="*/ 313831 h 313831"/>
                <a:gd name="connsiteX56" fmla="*/ 113593 w 338138"/>
                <a:gd name="connsiteY56" fmla="*/ 313831 h 313831"/>
                <a:gd name="connsiteX57" fmla="*/ 103026 w 338138"/>
                <a:gd name="connsiteY57" fmla="*/ 301958 h 313831"/>
                <a:gd name="connsiteX58" fmla="*/ 113593 w 338138"/>
                <a:gd name="connsiteY58" fmla="*/ 290084 h 313831"/>
                <a:gd name="connsiteX59" fmla="*/ 121518 w 338138"/>
                <a:gd name="connsiteY59" fmla="*/ 290084 h 313831"/>
                <a:gd name="connsiteX60" fmla="*/ 137369 w 338138"/>
                <a:gd name="connsiteY60" fmla="*/ 251825 h 313831"/>
                <a:gd name="connsiteX61" fmla="*/ 18492 w 338138"/>
                <a:gd name="connsiteY61" fmla="*/ 251825 h 313831"/>
                <a:gd name="connsiteX62" fmla="*/ 0 w 338138"/>
                <a:gd name="connsiteY62" fmla="*/ 234674 h 313831"/>
                <a:gd name="connsiteX63" fmla="*/ 0 w 338138"/>
                <a:gd name="connsiteY63" fmla="*/ 43376 h 313831"/>
                <a:gd name="connsiteX64" fmla="*/ 18492 w 338138"/>
                <a:gd name="connsiteY64" fmla="*/ 24906 h 313831"/>
                <a:gd name="connsiteX65" fmla="*/ 109666 w 338138"/>
                <a:gd name="connsiteY65" fmla="*/ 1 h 313831"/>
                <a:gd name="connsiteX66" fmla="*/ 126932 w 338138"/>
                <a:gd name="connsiteY66" fmla="*/ 267 h 313831"/>
                <a:gd name="connsiteX67" fmla="*/ 133580 w 338138"/>
                <a:gd name="connsiteY67" fmla="*/ 18637 h 313831"/>
                <a:gd name="connsiteX68" fmla="*/ 144218 w 338138"/>
                <a:gd name="connsiteY68" fmla="*/ 22573 h 313831"/>
                <a:gd name="connsiteX69" fmla="*/ 177460 w 338138"/>
                <a:gd name="connsiteY69" fmla="*/ 29134 h 313831"/>
                <a:gd name="connsiteX70" fmla="*/ 168152 w 338138"/>
                <a:gd name="connsiteY70" fmla="*/ 47504 h 313831"/>
                <a:gd name="connsiteX71" fmla="*/ 173471 w 338138"/>
                <a:gd name="connsiteY71" fmla="*/ 58001 h 313831"/>
                <a:gd name="connsiteX72" fmla="*/ 192087 w 338138"/>
                <a:gd name="connsiteY72" fmla="*/ 67186 h 313831"/>
                <a:gd name="connsiteX73" fmla="*/ 154855 w 338138"/>
                <a:gd name="connsiteY73" fmla="*/ 82931 h 313831"/>
                <a:gd name="connsiteX74" fmla="*/ 116294 w 338138"/>
                <a:gd name="connsiteY74" fmla="*/ 35695 h 313831"/>
                <a:gd name="connsiteX75" fmla="*/ 76403 w 338138"/>
                <a:gd name="connsiteY75" fmla="*/ 75059 h 313831"/>
                <a:gd name="connsiteX76" fmla="*/ 93689 w 338138"/>
                <a:gd name="connsiteY76" fmla="*/ 107862 h 313831"/>
                <a:gd name="connsiteX77" fmla="*/ 59117 w 338138"/>
                <a:gd name="connsiteY77" fmla="*/ 124919 h 313831"/>
                <a:gd name="connsiteX78" fmla="*/ 63106 w 338138"/>
                <a:gd name="connsiteY78" fmla="*/ 102613 h 313831"/>
                <a:gd name="connsiteX79" fmla="*/ 59117 w 338138"/>
                <a:gd name="connsiteY79" fmla="*/ 92116 h 313831"/>
                <a:gd name="connsiteX80" fmla="*/ 40501 w 338138"/>
                <a:gd name="connsiteY80" fmla="*/ 63249 h 313831"/>
                <a:gd name="connsiteX81" fmla="*/ 59117 w 338138"/>
                <a:gd name="connsiteY81" fmla="*/ 58001 h 313831"/>
                <a:gd name="connsiteX82" fmla="*/ 63106 w 338138"/>
                <a:gd name="connsiteY82" fmla="*/ 47504 h 313831"/>
                <a:gd name="connsiteX83" fmla="*/ 69755 w 338138"/>
                <a:gd name="connsiteY83" fmla="*/ 14700 h 313831"/>
                <a:gd name="connsiteX84" fmla="*/ 88370 w 338138"/>
                <a:gd name="connsiteY84" fmla="*/ 22573 h 313831"/>
                <a:gd name="connsiteX85" fmla="*/ 99008 w 338138"/>
                <a:gd name="connsiteY85" fmla="*/ 18637 h 313831"/>
                <a:gd name="connsiteX86" fmla="*/ 109666 w 338138"/>
                <a:gd name="connsiteY86" fmla="*/ 1 h 313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8138" h="313831">
                  <a:moveTo>
                    <a:pt x="288132" y="223343"/>
                  </a:moveTo>
                  <a:cubicBezTo>
                    <a:pt x="283309" y="223343"/>
                    <a:pt x="279400" y="226897"/>
                    <a:pt x="279400" y="231281"/>
                  </a:cubicBezTo>
                  <a:cubicBezTo>
                    <a:pt x="279400" y="235665"/>
                    <a:pt x="283309" y="239219"/>
                    <a:pt x="288132" y="239219"/>
                  </a:cubicBezTo>
                  <a:cubicBezTo>
                    <a:pt x="292955" y="239219"/>
                    <a:pt x="296864" y="235665"/>
                    <a:pt x="296864" y="231281"/>
                  </a:cubicBezTo>
                  <a:cubicBezTo>
                    <a:pt x="296864" y="226897"/>
                    <a:pt x="292955" y="223343"/>
                    <a:pt x="288132" y="223343"/>
                  </a:cubicBezTo>
                  <a:close/>
                  <a:moveTo>
                    <a:pt x="261938" y="223343"/>
                  </a:moveTo>
                  <a:cubicBezTo>
                    <a:pt x="257554" y="223343"/>
                    <a:pt x="254000" y="226897"/>
                    <a:pt x="254000" y="231281"/>
                  </a:cubicBezTo>
                  <a:cubicBezTo>
                    <a:pt x="254000" y="235665"/>
                    <a:pt x="257554" y="239219"/>
                    <a:pt x="261938" y="239219"/>
                  </a:cubicBezTo>
                  <a:cubicBezTo>
                    <a:pt x="266322" y="239219"/>
                    <a:pt x="269876" y="235665"/>
                    <a:pt x="269876" y="231281"/>
                  </a:cubicBezTo>
                  <a:cubicBezTo>
                    <a:pt x="269876" y="226897"/>
                    <a:pt x="266322" y="223343"/>
                    <a:pt x="261938" y="223343"/>
                  </a:cubicBezTo>
                  <a:close/>
                  <a:moveTo>
                    <a:pt x="116535" y="45543"/>
                  </a:moveTo>
                  <a:cubicBezTo>
                    <a:pt x="137788" y="45543"/>
                    <a:pt x="152400" y="68137"/>
                    <a:pt x="141773" y="88073"/>
                  </a:cubicBezTo>
                  <a:cubicBezTo>
                    <a:pt x="141773" y="88073"/>
                    <a:pt x="141773" y="88073"/>
                    <a:pt x="108565" y="102693"/>
                  </a:cubicBezTo>
                  <a:cubicBezTo>
                    <a:pt x="96610" y="98706"/>
                    <a:pt x="87312" y="88073"/>
                    <a:pt x="87312" y="74783"/>
                  </a:cubicBezTo>
                  <a:cubicBezTo>
                    <a:pt x="87312" y="58834"/>
                    <a:pt x="100595" y="45543"/>
                    <a:pt x="116535" y="45543"/>
                  </a:cubicBezTo>
                  <a:close/>
                  <a:moveTo>
                    <a:pt x="254349" y="30428"/>
                  </a:moveTo>
                  <a:cubicBezTo>
                    <a:pt x="271421" y="26493"/>
                    <a:pt x="284553" y="44853"/>
                    <a:pt x="275361" y="48787"/>
                  </a:cubicBezTo>
                  <a:cubicBezTo>
                    <a:pt x="242530" y="63213"/>
                    <a:pt x="243843" y="57967"/>
                    <a:pt x="255662" y="85507"/>
                  </a:cubicBezTo>
                  <a:cubicBezTo>
                    <a:pt x="256976" y="89441"/>
                    <a:pt x="262228" y="92064"/>
                    <a:pt x="266168" y="89441"/>
                  </a:cubicBezTo>
                  <a:cubicBezTo>
                    <a:pt x="266168" y="89441"/>
                    <a:pt x="266168" y="89441"/>
                    <a:pt x="289806" y="80261"/>
                  </a:cubicBezTo>
                  <a:cubicBezTo>
                    <a:pt x="297685" y="76327"/>
                    <a:pt x="301625" y="99933"/>
                    <a:pt x="287180" y="109113"/>
                  </a:cubicBezTo>
                  <a:cubicBezTo>
                    <a:pt x="260915" y="124850"/>
                    <a:pt x="259602" y="123538"/>
                    <a:pt x="225458" y="111735"/>
                  </a:cubicBezTo>
                  <a:cubicBezTo>
                    <a:pt x="225458" y="111735"/>
                    <a:pt x="225458" y="111735"/>
                    <a:pt x="92823" y="166815"/>
                  </a:cubicBezTo>
                  <a:cubicBezTo>
                    <a:pt x="66559" y="177306"/>
                    <a:pt x="50800" y="137964"/>
                    <a:pt x="75751" y="127472"/>
                  </a:cubicBezTo>
                  <a:cubicBezTo>
                    <a:pt x="75751" y="127472"/>
                    <a:pt x="75751" y="127472"/>
                    <a:pt x="208386" y="72393"/>
                  </a:cubicBezTo>
                  <a:cubicBezTo>
                    <a:pt x="217579" y="54033"/>
                    <a:pt x="222832" y="38296"/>
                    <a:pt x="242530" y="33050"/>
                  </a:cubicBezTo>
                  <a:cubicBezTo>
                    <a:pt x="242530" y="33050"/>
                    <a:pt x="242530" y="33050"/>
                    <a:pt x="254349" y="30428"/>
                  </a:cubicBezTo>
                  <a:close/>
                  <a:moveTo>
                    <a:pt x="186871" y="24906"/>
                  </a:moveTo>
                  <a:cubicBezTo>
                    <a:pt x="186871" y="24906"/>
                    <a:pt x="186871" y="24906"/>
                    <a:pt x="231775" y="24906"/>
                  </a:cubicBezTo>
                  <a:cubicBezTo>
                    <a:pt x="220889" y="30080"/>
                    <a:pt x="212725" y="37841"/>
                    <a:pt x="207282" y="48190"/>
                  </a:cubicBezTo>
                  <a:cubicBezTo>
                    <a:pt x="207282" y="48190"/>
                    <a:pt x="207282" y="48190"/>
                    <a:pt x="201839" y="59831"/>
                  </a:cubicBezTo>
                  <a:cubicBezTo>
                    <a:pt x="200479" y="52070"/>
                    <a:pt x="193675" y="45603"/>
                    <a:pt x="184150" y="45603"/>
                  </a:cubicBezTo>
                  <a:cubicBezTo>
                    <a:pt x="190954" y="39135"/>
                    <a:pt x="190954" y="31374"/>
                    <a:pt x="186871" y="24906"/>
                  </a:cubicBezTo>
                  <a:close/>
                  <a:moveTo>
                    <a:pt x="18492" y="24906"/>
                  </a:moveTo>
                  <a:cubicBezTo>
                    <a:pt x="18492" y="24906"/>
                    <a:pt x="18492" y="24906"/>
                    <a:pt x="43588" y="24906"/>
                  </a:cubicBezTo>
                  <a:cubicBezTo>
                    <a:pt x="39626" y="32822"/>
                    <a:pt x="40946" y="40738"/>
                    <a:pt x="46230" y="46015"/>
                  </a:cubicBezTo>
                  <a:cubicBezTo>
                    <a:pt x="36984" y="46015"/>
                    <a:pt x="29059" y="53931"/>
                    <a:pt x="29059" y="63166"/>
                  </a:cubicBezTo>
                  <a:cubicBezTo>
                    <a:pt x="29059" y="82955"/>
                    <a:pt x="27738" y="89552"/>
                    <a:pt x="31700" y="96148"/>
                  </a:cubicBezTo>
                  <a:cubicBezTo>
                    <a:pt x="31700" y="96148"/>
                    <a:pt x="31700" y="96148"/>
                    <a:pt x="31700" y="206969"/>
                  </a:cubicBezTo>
                  <a:cubicBezTo>
                    <a:pt x="31700" y="210926"/>
                    <a:pt x="35663" y="214884"/>
                    <a:pt x="39626" y="214884"/>
                  </a:cubicBezTo>
                  <a:cubicBezTo>
                    <a:pt x="39626" y="214884"/>
                    <a:pt x="39626" y="214884"/>
                    <a:pt x="298512" y="214884"/>
                  </a:cubicBezTo>
                  <a:cubicBezTo>
                    <a:pt x="302475" y="214884"/>
                    <a:pt x="306438" y="210926"/>
                    <a:pt x="306438" y="206969"/>
                  </a:cubicBezTo>
                  <a:cubicBezTo>
                    <a:pt x="306438" y="206969"/>
                    <a:pt x="306438" y="206969"/>
                    <a:pt x="306438" y="104064"/>
                  </a:cubicBezTo>
                  <a:cubicBezTo>
                    <a:pt x="309079" y="96148"/>
                    <a:pt x="310400" y="86913"/>
                    <a:pt x="306438" y="77678"/>
                  </a:cubicBezTo>
                  <a:cubicBezTo>
                    <a:pt x="306438" y="59208"/>
                    <a:pt x="306438" y="61846"/>
                    <a:pt x="274737" y="61846"/>
                  </a:cubicBezTo>
                  <a:cubicBezTo>
                    <a:pt x="274737" y="61846"/>
                    <a:pt x="274737" y="61846"/>
                    <a:pt x="281341" y="59208"/>
                  </a:cubicBezTo>
                  <a:cubicBezTo>
                    <a:pt x="293229" y="53931"/>
                    <a:pt x="294550" y="38099"/>
                    <a:pt x="280021" y="24906"/>
                  </a:cubicBezTo>
                  <a:cubicBezTo>
                    <a:pt x="280021" y="24906"/>
                    <a:pt x="280021" y="24906"/>
                    <a:pt x="319646" y="24906"/>
                  </a:cubicBezTo>
                  <a:cubicBezTo>
                    <a:pt x="330213" y="24906"/>
                    <a:pt x="338138" y="34141"/>
                    <a:pt x="338138" y="43376"/>
                  </a:cubicBezTo>
                  <a:cubicBezTo>
                    <a:pt x="338138" y="43376"/>
                    <a:pt x="338138" y="43376"/>
                    <a:pt x="338138" y="234674"/>
                  </a:cubicBezTo>
                  <a:cubicBezTo>
                    <a:pt x="338138" y="243909"/>
                    <a:pt x="330213" y="251825"/>
                    <a:pt x="319646" y="251825"/>
                  </a:cubicBezTo>
                  <a:cubicBezTo>
                    <a:pt x="319646" y="251825"/>
                    <a:pt x="319646" y="251825"/>
                    <a:pt x="200769" y="251825"/>
                  </a:cubicBezTo>
                  <a:cubicBezTo>
                    <a:pt x="200769" y="251825"/>
                    <a:pt x="200769" y="251825"/>
                    <a:pt x="216620" y="290084"/>
                  </a:cubicBezTo>
                  <a:cubicBezTo>
                    <a:pt x="216620" y="290084"/>
                    <a:pt x="216620" y="290084"/>
                    <a:pt x="224545" y="290084"/>
                  </a:cubicBezTo>
                  <a:cubicBezTo>
                    <a:pt x="229828" y="290084"/>
                    <a:pt x="235112" y="295361"/>
                    <a:pt x="235112" y="301958"/>
                  </a:cubicBezTo>
                  <a:cubicBezTo>
                    <a:pt x="235112" y="308554"/>
                    <a:pt x="229828" y="313831"/>
                    <a:pt x="224545" y="313831"/>
                  </a:cubicBezTo>
                  <a:cubicBezTo>
                    <a:pt x="224545" y="313831"/>
                    <a:pt x="224545" y="313831"/>
                    <a:pt x="113593" y="313831"/>
                  </a:cubicBezTo>
                  <a:cubicBezTo>
                    <a:pt x="108310" y="313831"/>
                    <a:pt x="103026" y="308554"/>
                    <a:pt x="103026" y="301958"/>
                  </a:cubicBezTo>
                  <a:cubicBezTo>
                    <a:pt x="103026" y="295361"/>
                    <a:pt x="108310" y="290084"/>
                    <a:pt x="113593" y="290084"/>
                  </a:cubicBezTo>
                  <a:cubicBezTo>
                    <a:pt x="113593" y="290084"/>
                    <a:pt x="113593" y="290084"/>
                    <a:pt x="121518" y="290084"/>
                  </a:cubicBezTo>
                  <a:cubicBezTo>
                    <a:pt x="121518" y="290084"/>
                    <a:pt x="121518" y="290084"/>
                    <a:pt x="137369" y="251825"/>
                  </a:cubicBezTo>
                  <a:cubicBezTo>
                    <a:pt x="137369" y="251825"/>
                    <a:pt x="137369" y="251825"/>
                    <a:pt x="18492" y="251825"/>
                  </a:cubicBezTo>
                  <a:cubicBezTo>
                    <a:pt x="7925" y="251825"/>
                    <a:pt x="0" y="243909"/>
                    <a:pt x="0" y="234674"/>
                  </a:cubicBezTo>
                  <a:cubicBezTo>
                    <a:pt x="0" y="234674"/>
                    <a:pt x="0" y="234674"/>
                    <a:pt x="0" y="43376"/>
                  </a:cubicBezTo>
                  <a:cubicBezTo>
                    <a:pt x="0" y="34141"/>
                    <a:pt x="7925" y="24906"/>
                    <a:pt x="18492" y="24906"/>
                  </a:cubicBezTo>
                  <a:close/>
                  <a:moveTo>
                    <a:pt x="109666" y="1"/>
                  </a:moveTo>
                  <a:cubicBezTo>
                    <a:pt x="113718" y="21"/>
                    <a:pt x="119286" y="267"/>
                    <a:pt x="126932" y="267"/>
                  </a:cubicBezTo>
                  <a:cubicBezTo>
                    <a:pt x="134910" y="267"/>
                    <a:pt x="133580" y="10764"/>
                    <a:pt x="133580" y="18637"/>
                  </a:cubicBezTo>
                  <a:cubicBezTo>
                    <a:pt x="137569" y="19949"/>
                    <a:pt x="140229" y="21261"/>
                    <a:pt x="144218" y="22573"/>
                  </a:cubicBezTo>
                  <a:cubicBezTo>
                    <a:pt x="158845" y="6828"/>
                    <a:pt x="154855" y="8140"/>
                    <a:pt x="177460" y="29134"/>
                  </a:cubicBezTo>
                  <a:cubicBezTo>
                    <a:pt x="182779" y="35695"/>
                    <a:pt x="174801" y="40943"/>
                    <a:pt x="168152" y="47504"/>
                  </a:cubicBezTo>
                  <a:cubicBezTo>
                    <a:pt x="170812" y="50128"/>
                    <a:pt x="172142" y="54065"/>
                    <a:pt x="173471" y="58001"/>
                  </a:cubicBezTo>
                  <a:cubicBezTo>
                    <a:pt x="188098" y="58001"/>
                    <a:pt x="192087" y="55377"/>
                    <a:pt x="192087" y="67186"/>
                  </a:cubicBezTo>
                  <a:cubicBezTo>
                    <a:pt x="192087" y="67186"/>
                    <a:pt x="192087" y="67186"/>
                    <a:pt x="154855" y="82931"/>
                  </a:cubicBezTo>
                  <a:cubicBezTo>
                    <a:pt x="160174" y="58001"/>
                    <a:pt x="140229" y="35695"/>
                    <a:pt x="116294" y="35695"/>
                  </a:cubicBezTo>
                  <a:cubicBezTo>
                    <a:pt x="93689" y="35695"/>
                    <a:pt x="76403" y="52753"/>
                    <a:pt x="76403" y="75059"/>
                  </a:cubicBezTo>
                  <a:cubicBezTo>
                    <a:pt x="76403" y="88180"/>
                    <a:pt x="83052" y="101301"/>
                    <a:pt x="93689" y="107862"/>
                  </a:cubicBezTo>
                  <a:cubicBezTo>
                    <a:pt x="73744" y="117047"/>
                    <a:pt x="67095" y="118359"/>
                    <a:pt x="59117" y="124919"/>
                  </a:cubicBezTo>
                  <a:cubicBezTo>
                    <a:pt x="48479" y="114422"/>
                    <a:pt x="49809" y="115734"/>
                    <a:pt x="63106" y="102613"/>
                  </a:cubicBezTo>
                  <a:cubicBezTo>
                    <a:pt x="61776" y="98677"/>
                    <a:pt x="60447" y="96053"/>
                    <a:pt x="59117" y="92116"/>
                  </a:cubicBezTo>
                  <a:cubicBezTo>
                    <a:pt x="36512" y="92116"/>
                    <a:pt x="40501" y="94740"/>
                    <a:pt x="40501" y="63249"/>
                  </a:cubicBezTo>
                  <a:cubicBezTo>
                    <a:pt x="40501" y="55377"/>
                    <a:pt x="51139" y="58001"/>
                    <a:pt x="59117" y="58001"/>
                  </a:cubicBezTo>
                  <a:cubicBezTo>
                    <a:pt x="60447" y="54065"/>
                    <a:pt x="61776" y="50128"/>
                    <a:pt x="63106" y="47504"/>
                  </a:cubicBezTo>
                  <a:cubicBezTo>
                    <a:pt x="47150" y="31759"/>
                    <a:pt x="48479" y="35695"/>
                    <a:pt x="69755" y="14700"/>
                  </a:cubicBezTo>
                  <a:cubicBezTo>
                    <a:pt x="76403" y="8140"/>
                    <a:pt x="81722" y="17325"/>
                    <a:pt x="88370" y="22573"/>
                  </a:cubicBezTo>
                  <a:cubicBezTo>
                    <a:pt x="91030" y="21261"/>
                    <a:pt x="95019" y="19949"/>
                    <a:pt x="99008" y="18637"/>
                  </a:cubicBezTo>
                  <a:cubicBezTo>
                    <a:pt x="99008" y="1907"/>
                    <a:pt x="97512" y="-61"/>
                    <a:pt x="109666"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9" name="矩形 28"/>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0" y="0"/>
            <a:ext cx="399010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187669" y="274050"/>
            <a:ext cx="10454179" cy="646331"/>
            <a:chOff x="1806827" y="255000"/>
            <a:chExt cx="10454179" cy="646331"/>
          </a:xfrm>
        </p:grpSpPr>
        <p:sp>
          <p:nvSpPr>
            <p:cNvPr id="32" name="文本框 31"/>
            <p:cNvSpPr txBox="1"/>
            <p:nvPr/>
          </p:nvSpPr>
          <p:spPr>
            <a:xfrm>
              <a:off x="1806827" y="255000"/>
              <a:ext cx="3210815" cy="646331"/>
            </a:xfrm>
            <a:prstGeom prst="rect">
              <a:avLst/>
            </a:prstGeom>
            <a:noFill/>
          </p:spPr>
          <p:txBody>
            <a:bodyPr wrap="none" rtlCol="0">
              <a:spAutoFit/>
              <a:scene3d>
                <a:camera prst="orthographicFront"/>
                <a:lightRig rig="threePt" dir="t"/>
              </a:scene3d>
              <a:sp3d contourW="12700"/>
            </a:bodyPr>
            <a:lstStyle/>
            <a:p>
              <a:pPr algn="ctr"/>
              <a:r>
                <a:rPr lang="en-CA" altLang="zh-CN" sz="3600" b="1" smtClean="0">
                  <a:solidFill>
                    <a:schemeClr val="bg1"/>
                  </a:solidFill>
                  <a:latin typeface="+mn-ea"/>
                  <a:cs typeface="经典综艺体简" panose="02010609000101010101" pitchFamily="49" charset="-122"/>
                </a:rPr>
                <a:t>Primary Goal</a:t>
              </a:r>
              <a:endParaRPr lang="zh-CN" altLang="en-US" sz="3600" b="1" dirty="0">
                <a:solidFill>
                  <a:schemeClr val="bg1"/>
                </a:solidFill>
                <a:latin typeface="+mn-ea"/>
                <a:cs typeface="经典综艺体简" panose="02010609000101010101" pitchFamily="49" charset="-122"/>
              </a:endParaRPr>
            </a:p>
          </p:txBody>
        </p:sp>
        <p:sp>
          <p:nvSpPr>
            <p:cNvPr id="33" name="文本框 32"/>
            <p:cNvSpPr txBox="1"/>
            <p:nvPr/>
          </p:nvSpPr>
          <p:spPr>
            <a:xfrm>
              <a:off x="6022876" y="551828"/>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7762355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自定义 213">
      <a:dk1>
        <a:sysClr val="windowText" lastClr="000000"/>
      </a:dk1>
      <a:lt1>
        <a:sysClr val="window" lastClr="FFFFFF"/>
      </a:lt1>
      <a:dk2>
        <a:srgbClr val="44546A"/>
      </a:dk2>
      <a:lt2>
        <a:srgbClr val="E7E6E6"/>
      </a:lt2>
      <a:accent1>
        <a:srgbClr val="757070"/>
      </a:accent1>
      <a:accent2>
        <a:srgbClr val="22374C"/>
      </a:accent2>
      <a:accent3>
        <a:srgbClr val="757070"/>
      </a:accent3>
      <a:accent4>
        <a:srgbClr val="22374C"/>
      </a:accent4>
      <a:accent5>
        <a:srgbClr val="757070"/>
      </a:accent5>
      <a:accent6>
        <a:srgbClr val="22374C"/>
      </a:accent6>
      <a:hlink>
        <a:srgbClr val="757070"/>
      </a:hlink>
      <a:folHlink>
        <a:srgbClr val="22374C"/>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2645</TotalTime>
  <Words>703</Words>
  <Application>Microsoft Macintosh PowerPoint</Application>
  <PresentationFormat>Widescreen</PresentationFormat>
  <Paragraphs>178</Paragraphs>
  <Slides>38</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Century Gothic</vt:lpstr>
      <vt:lpstr>Gill Sans</vt:lpstr>
      <vt:lpstr>Impact</vt:lpstr>
      <vt:lpstr>맑은 고딕</vt:lpstr>
      <vt:lpstr>微软雅黑</vt:lpstr>
      <vt:lpstr>等线</vt:lpstr>
      <vt:lpstr>经典综艺体简</vt:lpstr>
      <vt:lpstr>Arial</vt:lpstr>
      <vt:lpstr>包图主题2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http://www.ypppt.com/</cp:keywords>
  <cp:lastModifiedBy>Yu Liu</cp:lastModifiedBy>
  <cp:revision>171</cp:revision>
  <dcterms:created xsi:type="dcterms:W3CDTF">2017-09-25T13:59:21Z</dcterms:created>
  <dcterms:modified xsi:type="dcterms:W3CDTF">2018-03-16T21:45:34Z</dcterms:modified>
  <cp:category/>
</cp:coreProperties>
</file>