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1.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embeddings/oleObject2.bin" ContentType="application/vnd.openxmlformats-officedocument.oleObject"/>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61.xml" ContentType="application/vnd.openxmlformats-officedocument.presentationml.notesSlide+xml"/>
  <Override PartName="/ppt/notesSlides/notesSlide62.xml" ContentType="application/vnd.openxmlformats-officedocument.presentationml.notesSlide+xml"/>
  <Override PartName="/ppt/embeddings/Microsoft_Equation1.bin" ContentType="application/vnd.openxmlformats-officedocument.oleObject"/>
  <Override PartName="/ppt/notesSlides/notesSlide63.xml" ContentType="application/vnd.openxmlformats-officedocument.presentationml.notesSlide+xml"/>
  <Override PartName="/ppt/embeddings/oleObject7.bin" ContentType="application/vnd.openxmlformats-officedocument.oleObject"/>
  <Override PartName="/ppt/notesSlides/notesSlide64.xml" ContentType="application/vnd.openxmlformats-officedocument.presentationml.notesSlide+xml"/>
  <Override PartName="/ppt/embeddings/oleObject8.bin" ContentType="application/vnd.openxmlformats-officedocument.oleObject"/>
  <Override PartName="/ppt/notesSlides/notesSlide65.xml" ContentType="application/vnd.openxmlformats-officedocument.presentationml.notesSlide+xml"/>
  <Override PartName="/ppt/notesSlides/notesSlide66.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Microsoft_Equation2.bin" ContentType="application/vnd.openxmlformats-officedocument.oleObject"/>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4" r:id="rId1"/>
  </p:sldMasterIdLst>
  <p:notesMasterIdLst>
    <p:notesMasterId r:id="rId110"/>
  </p:notesMasterIdLst>
  <p:handoutMasterIdLst>
    <p:handoutMasterId r:id="rId111"/>
  </p:handoutMasterIdLst>
  <p:sldIdLst>
    <p:sldId id="259" r:id="rId2"/>
    <p:sldId id="260" r:id="rId3"/>
    <p:sldId id="261" r:id="rId4"/>
    <p:sldId id="262" r:id="rId5"/>
    <p:sldId id="263" r:id="rId6"/>
    <p:sldId id="264" r:id="rId7"/>
    <p:sldId id="265" r:id="rId8"/>
    <p:sldId id="266" r:id="rId9"/>
    <p:sldId id="269" r:id="rId10"/>
    <p:sldId id="267" r:id="rId11"/>
    <p:sldId id="268"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72" r:id="rId61"/>
    <p:sldId id="320" r:id="rId62"/>
    <p:sldId id="373" r:id="rId63"/>
    <p:sldId id="321" r:id="rId64"/>
    <p:sldId id="322" r:id="rId65"/>
    <p:sldId id="323" r:id="rId66"/>
    <p:sldId id="371" r:id="rId67"/>
    <p:sldId id="324" r:id="rId68"/>
    <p:sldId id="325" r:id="rId69"/>
    <p:sldId id="326" r:id="rId70"/>
    <p:sldId id="327" r:id="rId71"/>
    <p:sldId id="328" r:id="rId72"/>
    <p:sldId id="329" r:id="rId73"/>
    <p:sldId id="330" r:id="rId74"/>
    <p:sldId id="333" r:id="rId75"/>
    <p:sldId id="334" r:id="rId76"/>
    <p:sldId id="335" r:id="rId77"/>
    <p:sldId id="336" r:id="rId78"/>
    <p:sldId id="337" r:id="rId79"/>
    <p:sldId id="338" r:id="rId80"/>
    <p:sldId id="339"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9" r:id="rId108"/>
    <p:sldId id="370" r:id="rId109"/>
  </p:sldIdLst>
  <p:sldSz cx="9144000" cy="5143500" type="screen16x9"/>
  <p:notesSz cx="6743700" cy="9880600"/>
  <p:defaultTextStyle>
    <a:defPPr>
      <a:defRPr lang="en-GB"/>
    </a:defPPr>
    <a:lvl1pPr algn="ctr"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ctr"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ctr"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ctr"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ctr"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066FF"/>
    <a:srgbClr val="95BACD"/>
    <a:srgbClr val="D6E4EE"/>
    <a:srgbClr val="CCEECC"/>
    <a:srgbClr val="FFCDCD"/>
    <a:srgbClr val="FFF0A3"/>
    <a:srgbClr val="FF3399"/>
    <a:srgbClr val="9A8B7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57" autoAdjust="0"/>
    <p:restoredTop sz="86364" autoAdjust="0"/>
  </p:normalViewPr>
  <p:slideViewPr>
    <p:cSldViewPr snapToGrid="0">
      <p:cViewPr varScale="1">
        <p:scale>
          <a:sx n="84" d="100"/>
          <a:sy n="84" d="100"/>
        </p:scale>
        <p:origin x="-120" y="-1296"/>
      </p:cViewPr>
      <p:guideLst>
        <p:guide orient="horz" pos="1620"/>
        <p:guide pos="2880"/>
      </p:guideLst>
    </p:cSldViewPr>
  </p:slideViewPr>
  <p:outlineViewPr>
    <p:cViewPr>
      <p:scale>
        <a:sx n="33" d="100"/>
        <a:sy n="33" d="100"/>
      </p:scale>
      <p:origin x="0" y="14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Lst>
  </p:outlineViewPr>
  <p:notesTextViewPr>
    <p:cViewPr>
      <p:scale>
        <a:sx n="100" d="100"/>
        <a:sy n="100" d="100"/>
      </p:scale>
      <p:origin x="0" y="0"/>
    </p:cViewPr>
  </p:notesTextViewPr>
  <p:sorterViewPr>
    <p:cViewPr varScale="1">
      <p:scale>
        <a:sx n="100" d="100"/>
        <a:sy n="100" d="100"/>
      </p:scale>
      <p:origin x="0" y="18816"/>
    </p:cViewPr>
  </p:sorterViewPr>
  <p:notesViewPr>
    <p:cSldViewPr snapToGrid="0">
      <p:cViewPr varScale="1">
        <p:scale>
          <a:sx n="97" d="100"/>
          <a:sy n="97" d="100"/>
        </p:scale>
        <p:origin x="-3152" y="-96"/>
      </p:cViewPr>
      <p:guideLst>
        <p:guide orient="horz" pos="3112"/>
        <p:guide pos="2124"/>
      </p:guideLst>
    </p:cSldViewPr>
  </p:notes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slide" Target="slides/slide107.xml"/><Relationship Id="rId109" Type="http://schemas.openxmlformats.org/officeDocument/2006/relationships/slide" Target="slides/slide10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notesMaster" Target="notesMasters/notesMaster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handoutMaster" Target="handoutMasters/handoutMaster1.xml"/><Relationship Id="rId112" Type="http://schemas.openxmlformats.org/officeDocument/2006/relationships/printerSettings" Target="printerSettings/printerSettings1.bin"/><Relationship Id="rId113" Type="http://schemas.openxmlformats.org/officeDocument/2006/relationships/presProps" Target="presProps.xml"/><Relationship Id="rId114" Type="http://schemas.openxmlformats.org/officeDocument/2006/relationships/viewProps" Target="viewProps.xml"/><Relationship Id="rId115" Type="http://schemas.openxmlformats.org/officeDocument/2006/relationships/theme" Target="theme/theme1.xml"/><Relationship Id="rId11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_rels/viewProps.xml.rels><?xml version="1.0" encoding="UTF-8" standalone="yes"?>
<Relationships xmlns="http://schemas.openxmlformats.org/package/2006/relationships"><Relationship Id="rId101" Type="http://schemas.openxmlformats.org/officeDocument/2006/relationships/slide" Target="slides/slide101.xml"/><Relationship Id="rId102" Type="http://schemas.openxmlformats.org/officeDocument/2006/relationships/slide" Target="slides/slide102.xml"/><Relationship Id="rId103" Type="http://schemas.openxmlformats.org/officeDocument/2006/relationships/slide" Target="slides/slide103.xml"/><Relationship Id="rId104" Type="http://schemas.openxmlformats.org/officeDocument/2006/relationships/slide" Target="slides/slide104.xml"/><Relationship Id="rId105" Type="http://schemas.openxmlformats.org/officeDocument/2006/relationships/slide" Target="slides/slide105.xml"/><Relationship Id="rId106" Type="http://schemas.openxmlformats.org/officeDocument/2006/relationships/slide" Target="slides/slide106.xml"/><Relationship Id="rId107" Type="http://schemas.openxmlformats.org/officeDocument/2006/relationships/slide" Target="slides/slide107.xml"/><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5.xml"/><Relationship Id="rId6" Type="http://schemas.openxmlformats.org/officeDocument/2006/relationships/slide" Target="slides/slide6.xml"/><Relationship Id="rId7" Type="http://schemas.openxmlformats.org/officeDocument/2006/relationships/slide" Target="slides/slide7.xml"/><Relationship Id="rId8" Type="http://schemas.openxmlformats.org/officeDocument/2006/relationships/slide" Target="slides/slide8.xml"/><Relationship Id="rId9" Type="http://schemas.openxmlformats.org/officeDocument/2006/relationships/slide" Target="slides/slide9.xml"/><Relationship Id="rId108" Type="http://schemas.openxmlformats.org/officeDocument/2006/relationships/slide" Target="slides/slide108.xml"/><Relationship Id="rId10" Type="http://schemas.openxmlformats.org/officeDocument/2006/relationships/slide" Target="slides/slide10.xml"/><Relationship Id="rId11" Type="http://schemas.openxmlformats.org/officeDocument/2006/relationships/slide" Target="slides/slide11.xml"/><Relationship Id="rId12" Type="http://schemas.openxmlformats.org/officeDocument/2006/relationships/slide" Target="slides/slide12.xml"/><Relationship Id="rId13" Type="http://schemas.openxmlformats.org/officeDocument/2006/relationships/slide" Target="slides/slide13.xml"/><Relationship Id="rId14" Type="http://schemas.openxmlformats.org/officeDocument/2006/relationships/slide" Target="slides/slide14.xml"/><Relationship Id="rId15" Type="http://schemas.openxmlformats.org/officeDocument/2006/relationships/slide" Target="slides/slide15.xml"/><Relationship Id="rId16" Type="http://schemas.openxmlformats.org/officeDocument/2006/relationships/slide" Target="slides/slide16.xml"/><Relationship Id="rId17" Type="http://schemas.openxmlformats.org/officeDocument/2006/relationships/slide" Target="slides/slide17.xml"/><Relationship Id="rId18" Type="http://schemas.openxmlformats.org/officeDocument/2006/relationships/slide" Target="slides/slide18.xml"/><Relationship Id="rId19" Type="http://schemas.openxmlformats.org/officeDocument/2006/relationships/slide" Target="slides/slide19.xml"/><Relationship Id="rId30" Type="http://schemas.openxmlformats.org/officeDocument/2006/relationships/slide" Target="slides/slide30.xml"/><Relationship Id="rId31" Type="http://schemas.openxmlformats.org/officeDocument/2006/relationships/slide" Target="slides/slide31.xml"/><Relationship Id="rId32" Type="http://schemas.openxmlformats.org/officeDocument/2006/relationships/slide" Target="slides/slide32.xml"/><Relationship Id="rId33" Type="http://schemas.openxmlformats.org/officeDocument/2006/relationships/slide" Target="slides/slide33.xml"/><Relationship Id="rId34" Type="http://schemas.openxmlformats.org/officeDocument/2006/relationships/slide" Target="slides/slide34.xml"/><Relationship Id="rId35" Type="http://schemas.openxmlformats.org/officeDocument/2006/relationships/slide" Target="slides/slide35.xml"/><Relationship Id="rId36" Type="http://schemas.openxmlformats.org/officeDocument/2006/relationships/slide" Target="slides/slide36.xml"/><Relationship Id="rId37" Type="http://schemas.openxmlformats.org/officeDocument/2006/relationships/slide" Target="slides/slide37.xml"/><Relationship Id="rId38" Type="http://schemas.openxmlformats.org/officeDocument/2006/relationships/slide" Target="slides/slide38.xml"/><Relationship Id="rId39" Type="http://schemas.openxmlformats.org/officeDocument/2006/relationships/slide" Target="slides/slide39.xml"/><Relationship Id="rId50" Type="http://schemas.openxmlformats.org/officeDocument/2006/relationships/slide" Target="slides/slide50.xml"/><Relationship Id="rId51" Type="http://schemas.openxmlformats.org/officeDocument/2006/relationships/slide" Target="slides/slide51.xml"/><Relationship Id="rId52" Type="http://schemas.openxmlformats.org/officeDocument/2006/relationships/slide" Target="slides/slide52.xml"/><Relationship Id="rId53" Type="http://schemas.openxmlformats.org/officeDocument/2006/relationships/slide" Target="slides/slide53.xml"/><Relationship Id="rId54" Type="http://schemas.openxmlformats.org/officeDocument/2006/relationships/slide" Target="slides/slide54.xml"/><Relationship Id="rId55" Type="http://schemas.openxmlformats.org/officeDocument/2006/relationships/slide" Target="slides/slide55.xml"/><Relationship Id="rId56" Type="http://schemas.openxmlformats.org/officeDocument/2006/relationships/slide" Target="slides/slide56.xml"/><Relationship Id="rId57" Type="http://schemas.openxmlformats.org/officeDocument/2006/relationships/slide" Target="slides/slide57.xml"/><Relationship Id="rId58" Type="http://schemas.openxmlformats.org/officeDocument/2006/relationships/slide" Target="slides/slide58.xml"/><Relationship Id="rId59" Type="http://schemas.openxmlformats.org/officeDocument/2006/relationships/slide" Target="slides/slide59.xml"/><Relationship Id="rId70" Type="http://schemas.openxmlformats.org/officeDocument/2006/relationships/slide" Target="slides/slide70.xml"/><Relationship Id="rId71" Type="http://schemas.openxmlformats.org/officeDocument/2006/relationships/slide" Target="slides/slide71.xml"/><Relationship Id="rId72" Type="http://schemas.openxmlformats.org/officeDocument/2006/relationships/slide" Target="slides/slide72.xml"/><Relationship Id="rId73" Type="http://schemas.openxmlformats.org/officeDocument/2006/relationships/slide" Target="slides/slide73.xml"/><Relationship Id="rId74" Type="http://schemas.openxmlformats.org/officeDocument/2006/relationships/slide" Target="slides/slide74.xml"/><Relationship Id="rId75" Type="http://schemas.openxmlformats.org/officeDocument/2006/relationships/slide" Target="slides/slide75.xml"/><Relationship Id="rId76" Type="http://schemas.openxmlformats.org/officeDocument/2006/relationships/slide" Target="slides/slide76.xml"/><Relationship Id="rId77" Type="http://schemas.openxmlformats.org/officeDocument/2006/relationships/slide" Target="slides/slide77.xml"/><Relationship Id="rId78" Type="http://schemas.openxmlformats.org/officeDocument/2006/relationships/slide" Target="slides/slide78.xml"/><Relationship Id="rId79" Type="http://schemas.openxmlformats.org/officeDocument/2006/relationships/slide" Target="slides/slide79.xml"/><Relationship Id="rId90" Type="http://schemas.openxmlformats.org/officeDocument/2006/relationships/slide" Target="slides/slide90.xml"/><Relationship Id="rId91" Type="http://schemas.openxmlformats.org/officeDocument/2006/relationships/slide" Target="slides/slide91.xml"/><Relationship Id="rId92" Type="http://schemas.openxmlformats.org/officeDocument/2006/relationships/slide" Target="slides/slide92.xml"/><Relationship Id="rId93" Type="http://schemas.openxmlformats.org/officeDocument/2006/relationships/slide" Target="slides/slide93.xml"/><Relationship Id="rId94" Type="http://schemas.openxmlformats.org/officeDocument/2006/relationships/slide" Target="slides/slide94.xml"/><Relationship Id="rId95" Type="http://schemas.openxmlformats.org/officeDocument/2006/relationships/slide" Target="slides/slide95.xml"/><Relationship Id="rId96" Type="http://schemas.openxmlformats.org/officeDocument/2006/relationships/slide" Target="slides/slide96.xml"/><Relationship Id="rId97" Type="http://schemas.openxmlformats.org/officeDocument/2006/relationships/slide" Target="slides/slide97.xml"/><Relationship Id="rId98" Type="http://schemas.openxmlformats.org/officeDocument/2006/relationships/slide" Target="slides/slide98.xml"/><Relationship Id="rId99" Type="http://schemas.openxmlformats.org/officeDocument/2006/relationships/slide" Target="slides/slide99.xml"/><Relationship Id="rId20" Type="http://schemas.openxmlformats.org/officeDocument/2006/relationships/slide" Target="slides/slide20.xml"/><Relationship Id="rId21" Type="http://schemas.openxmlformats.org/officeDocument/2006/relationships/slide" Target="slides/slide21.xml"/><Relationship Id="rId22" Type="http://schemas.openxmlformats.org/officeDocument/2006/relationships/slide" Target="slides/slide22.xml"/><Relationship Id="rId23" Type="http://schemas.openxmlformats.org/officeDocument/2006/relationships/slide" Target="slides/slide23.xml"/><Relationship Id="rId24" Type="http://schemas.openxmlformats.org/officeDocument/2006/relationships/slide" Target="slides/slide24.xml"/><Relationship Id="rId25" Type="http://schemas.openxmlformats.org/officeDocument/2006/relationships/slide" Target="slides/slide25.xml"/><Relationship Id="rId26" Type="http://schemas.openxmlformats.org/officeDocument/2006/relationships/slide" Target="slides/slide26.xml"/><Relationship Id="rId27" Type="http://schemas.openxmlformats.org/officeDocument/2006/relationships/slide" Target="slides/slide27.xml"/><Relationship Id="rId28" Type="http://schemas.openxmlformats.org/officeDocument/2006/relationships/slide" Target="slides/slide28.xml"/><Relationship Id="rId29" Type="http://schemas.openxmlformats.org/officeDocument/2006/relationships/slide" Target="slides/slide29.xml"/><Relationship Id="rId40" Type="http://schemas.openxmlformats.org/officeDocument/2006/relationships/slide" Target="slides/slide40.xml"/><Relationship Id="rId41" Type="http://schemas.openxmlformats.org/officeDocument/2006/relationships/slide" Target="slides/slide41.xml"/><Relationship Id="rId42" Type="http://schemas.openxmlformats.org/officeDocument/2006/relationships/slide" Target="slides/slide42.xml"/><Relationship Id="rId43" Type="http://schemas.openxmlformats.org/officeDocument/2006/relationships/slide" Target="slides/slide43.xml"/><Relationship Id="rId44" Type="http://schemas.openxmlformats.org/officeDocument/2006/relationships/slide" Target="slides/slide44.xml"/><Relationship Id="rId45" Type="http://schemas.openxmlformats.org/officeDocument/2006/relationships/slide" Target="slides/slide45.xml"/><Relationship Id="rId46" Type="http://schemas.openxmlformats.org/officeDocument/2006/relationships/slide" Target="slides/slide46.xml"/><Relationship Id="rId47" Type="http://schemas.openxmlformats.org/officeDocument/2006/relationships/slide" Target="slides/slide47.xml"/><Relationship Id="rId48" Type="http://schemas.openxmlformats.org/officeDocument/2006/relationships/slide" Target="slides/slide48.xml"/><Relationship Id="rId49" Type="http://schemas.openxmlformats.org/officeDocument/2006/relationships/slide" Target="slides/slide49.xml"/><Relationship Id="rId60" Type="http://schemas.openxmlformats.org/officeDocument/2006/relationships/slide" Target="slides/slide60.xml"/><Relationship Id="rId61" Type="http://schemas.openxmlformats.org/officeDocument/2006/relationships/slide" Target="slides/slide61.xml"/><Relationship Id="rId62" Type="http://schemas.openxmlformats.org/officeDocument/2006/relationships/slide" Target="slides/slide62.xml"/><Relationship Id="rId63" Type="http://schemas.openxmlformats.org/officeDocument/2006/relationships/slide" Target="slides/slide63.xml"/><Relationship Id="rId64" Type="http://schemas.openxmlformats.org/officeDocument/2006/relationships/slide" Target="slides/slide64.xml"/><Relationship Id="rId65" Type="http://schemas.openxmlformats.org/officeDocument/2006/relationships/slide" Target="slides/slide65.xml"/><Relationship Id="rId66" Type="http://schemas.openxmlformats.org/officeDocument/2006/relationships/slide" Target="slides/slide66.xml"/><Relationship Id="rId67" Type="http://schemas.openxmlformats.org/officeDocument/2006/relationships/slide" Target="slides/slide67.xml"/><Relationship Id="rId68" Type="http://schemas.openxmlformats.org/officeDocument/2006/relationships/slide" Target="slides/slide68.xml"/><Relationship Id="rId69" Type="http://schemas.openxmlformats.org/officeDocument/2006/relationships/slide" Target="slides/slide69.xml"/><Relationship Id="rId100" Type="http://schemas.openxmlformats.org/officeDocument/2006/relationships/slide" Target="slides/slide100.xml"/><Relationship Id="rId80" Type="http://schemas.openxmlformats.org/officeDocument/2006/relationships/slide" Target="slides/slide80.xml"/><Relationship Id="rId81" Type="http://schemas.openxmlformats.org/officeDocument/2006/relationships/slide" Target="slides/slide81.xml"/><Relationship Id="rId82" Type="http://schemas.openxmlformats.org/officeDocument/2006/relationships/slide" Target="slides/slide82.xml"/><Relationship Id="rId83" Type="http://schemas.openxmlformats.org/officeDocument/2006/relationships/slide" Target="slides/slide83.xml"/><Relationship Id="rId84" Type="http://schemas.openxmlformats.org/officeDocument/2006/relationships/slide" Target="slides/slide84.xml"/><Relationship Id="rId85" Type="http://schemas.openxmlformats.org/officeDocument/2006/relationships/slide" Target="slides/slide85.xml"/><Relationship Id="rId86" Type="http://schemas.openxmlformats.org/officeDocument/2006/relationships/slide" Target="slides/slide86.xml"/><Relationship Id="rId87" Type="http://schemas.openxmlformats.org/officeDocument/2006/relationships/slide" Target="slides/slide87.xml"/><Relationship Id="rId88" Type="http://schemas.openxmlformats.org/officeDocument/2006/relationships/slide" Target="slides/slide88.xml"/><Relationship Id="rId89"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1" Type="http://schemas.openxmlformats.org/officeDocument/2006/relationships/image" Target="../media/image22.emf"/><Relationship Id="rId2"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3154"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pPr>
              <a:defRPr/>
            </a:pPr>
            <a:endParaRPr lang="en-US"/>
          </a:p>
        </p:txBody>
      </p:sp>
      <p:sp>
        <p:nvSpPr>
          <p:cNvPr id="433155" name="Rectangle 3"/>
          <p:cNvSpPr>
            <a:spLocks noGrp="1" noChangeArrowheads="1"/>
          </p:cNvSpPr>
          <p:nvPr>
            <p:ph type="dt" sz="quarter" idx="1"/>
          </p:nvPr>
        </p:nvSpPr>
        <p:spPr bwMode="auto">
          <a:xfrm>
            <a:off x="3819525" y="0"/>
            <a:ext cx="2922588"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pPr>
              <a:defRPr/>
            </a:pPr>
            <a:endParaRPr lang="en-US"/>
          </a:p>
        </p:txBody>
      </p:sp>
      <p:sp>
        <p:nvSpPr>
          <p:cNvPr id="433156" name="Rectangle 4"/>
          <p:cNvSpPr>
            <a:spLocks noGrp="1" noChangeArrowheads="1"/>
          </p:cNvSpPr>
          <p:nvPr>
            <p:ph type="ftr" sz="quarter" idx="2"/>
          </p:nvPr>
        </p:nvSpPr>
        <p:spPr bwMode="auto">
          <a:xfrm>
            <a:off x="0" y="9385300"/>
            <a:ext cx="2922588"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pPr>
              <a:defRPr/>
            </a:pPr>
            <a:endParaRPr lang="en-US"/>
          </a:p>
        </p:txBody>
      </p:sp>
      <p:sp>
        <p:nvSpPr>
          <p:cNvPr id="433157" name="Rectangle 5"/>
          <p:cNvSpPr>
            <a:spLocks noGrp="1" noChangeArrowheads="1"/>
          </p:cNvSpPr>
          <p:nvPr>
            <p:ph type="sldNum" sz="quarter" idx="3"/>
          </p:nvPr>
        </p:nvSpPr>
        <p:spPr bwMode="auto">
          <a:xfrm>
            <a:off x="3819525" y="9385300"/>
            <a:ext cx="2922588"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pPr>
              <a:defRPr/>
            </a:pPr>
            <a:fld id="{92251483-4C7A-4324-90D3-D0B4BF1CA2C3}" type="slidenum">
              <a:rPr lang="en-GB"/>
              <a:pPr>
                <a:defRPr/>
              </a:pPr>
              <a:t>‹#›</a:t>
            </a:fld>
            <a:endParaRPr lang="en-GB"/>
          </a:p>
        </p:txBody>
      </p:sp>
    </p:spTree>
    <p:extLst>
      <p:ext uri="{BB962C8B-B14F-4D97-AF65-F5344CB8AC3E}">
        <p14:creationId xmlns:p14="http://schemas.microsoft.com/office/powerpoint/2010/main" val="3364195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Rot="1" noChangeAspect="1" noChangeArrowheads="1" noTextEdit="1"/>
          </p:cNvSpPr>
          <p:nvPr>
            <p:ph type="sldImg" idx="2"/>
          </p:nvPr>
        </p:nvSpPr>
        <p:spPr bwMode="auto">
          <a:xfrm>
            <a:off x="249149" y="741363"/>
            <a:ext cx="6245402" cy="3514168"/>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674688" y="4692650"/>
            <a:ext cx="539432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77831" name="Rectangle 7"/>
          <p:cNvSpPr>
            <a:spLocks noGrp="1" noChangeArrowheads="1"/>
          </p:cNvSpPr>
          <p:nvPr>
            <p:ph type="sldNum" sz="quarter" idx="5"/>
          </p:nvPr>
        </p:nvSpPr>
        <p:spPr bwMode="auto">
          <a:xfrm>
            <a:off x="3819525" y="9385300"/>
            <a:ext cx="2922588"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b="0">
                <a:solidFill>
                  <a:schemeClr val="tx1"/>
                </a:solidFill>
              </a:defRPr>
            </a:lvl1pPr>
          </a:lstStyle>
          <a:p>
            <a:pPr>
              <a:defRPr/>
            </a:pPr>
            <a:fld id="{04B346AC-FC04-4864-A078-9EFF419C55C7}" type="slidenum">
              <a:rPr lang="en-GB" smtClean="0"/>
              <a:pPr>
                <a:defRPr/>
              </a:pPr>
              <a:t>‹#›</a:t>
            </a:fld>
            <a:endParaRPr lang="en-GB" dirty="0"/>
          </a:p>
        </p:txBody>
      </p:sp>
      <p:sp>
        <p:nvSpPr>
          <p:cNvPr id="6" name="TextBox 5"/>
          <p:cNvSpPr txBox="1"/>
          <p:nvPr/>
        </p:nvSpPr>
        <p:spPr>
          <a:xfrm>
            <a:off x="-13511" y="13510"/>
            <a:ext cx="1715903" cy="246221"/>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000" b="0" i="1" dirty="0" smtClean="0"/>
              <a:t>SIGGRAPH </a:t>
            </a:r>
            <a:r>
              <a:rPr lang="en-US" sz="1000" b="0" i="1" dirty="0" smtClean="0"/>
              <a:t>2013</a:t>
            </a:r>
            <a:endParaRPr lang="en-US" sz="1000" b="0" i="1" dirty="0" smtClean="0"/>
          </a:p>
        </p:txBody>
      </p:sp>
      <p:sp>
        <p:nvSpPr>
          <p:cNvPr id="7" name="TextBox 6"/>
          <p:cNvSpPr txBox="1"/>
          <p:nvPr/>
        </p:nvSpPr>
        <p:spPr>
          <a:xfrm>
            <a:off x="2918386" y="0"/>
            <a:ext cx="3825314" cy="246221"/>
          </a:xfrm>
          <a:prstGeom prst="rect">
            <a:avLst/>
          </a:prstGeom>
          <a:noFill/>
        </p:spPr>
        <p:txBody>
          <a:bodyPr wrap="square" rtlCol="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1000" b="0" i="1" dirty="0" smtClean="0"/>
              <a:t>An Introduction to OpenGL Programming</a:t>
            </a:r>
          </a:p>
        </p:txBody>
      </p:sp>
    </p:spTree>
    <p:extLst>
      <p:ext uri="{BB962C8B-B14F-4D97-AF65-F5344CB8AC3E}">
        <p14:creationId xmlns:p14="http://schemas.microsoft.com/office/powerpoint/2010/main" val="4082259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4B346AC-FC04-4864-A078-9EFF419C55C7}" type="slidenum">
              <a:rPr lang="en-GB" smtClean="0"/>
              <a:pPr>
                <a:defRPr/>
              </a:pPr>
              <a:t>1</a:t>
            </a:fld>
            <a:endParaRPr lang="en-GB" dirty="0"/>
          </a:p>
        </p:txBody>
      </p:sp>
    </p:spTree>
    <p:extLst>
      <p:ext uri="{BB962C8B-B14F-4D97-AF65-F5344CB8AC3E}">
        <p14:creationId xmlns:p14="http://schemas.microsoft.com/office/powerpoint/2010/main" val="241978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smtClean="0"/>
              <a:t>Until OpenGL 3.2, the number of</a:t>
            </a:r>
            <a:r>
              <a:rPr lang="en-US" baseline="0" dirty="0" smtClean="0"/>
              <a:t> </a:t>
            </a:r>
            <a:r>
              <a:rPr lang="en-US" i="1" baseline="0" dirty="0" smtClean="0"/>
              <a:t>shader stages</a:t>
            </a:r>
            <a:r>
              <a:rPr lang="en-US" i="0" baseline="0" dirty="0" smtClean="0"/>
              <a:t> in the OpenGL pipeline remained the same, with only vertex and fragment shaders being supported.  OpenGL version 3.2 added a new shader stage called </a:t>
            </a:r>
            <a:r>
              <a:rPr lang="en-US" i="1" baseline="0" dirty="0" smtClean="0"/>
              <a:t>geometry shading</a:t>
            </a:r>
            <a:r>
              <a:rPr lang="en-US" i="0" baseline="0" dirty="0" smtClean="0"/>
              <a:t> which allows the modification (and generation) of geometry within the OpenGL pipeline.  </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10</a:t>
            </a:fld>
            <a:endParaRPr lang="en-US"/>
          </a:p>
        </p:txBody>
      </p:sp>
    </p:spTree>
    <p:extLst>
      <p:ext uri="{BB962C8B-B14F-4D97-AF65-F5344CB8AC3E}">
        <p14:creationId xmlns:p14="http://schemas.microsoft.com/office/powerpoint/2010/main" val="25571548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The</a:t>
            </a:r>
            <a:r>
              <a:rPr lang="en-US" baseline="0" dirty="0" smtClean="0"/>
              <a:t> code snippet above demonstrates procedurally generating a two 64 × 64 texture maps.</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100</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The</a:t>
            </a:r>
            <a:r>
              <a:rPr lang="en-US" baseline="0" dirty="0" smtClean="0"/>
              <a:t> above OpenGL commands completely specify a texture object.  The code creates a texture id by calling </a:t>
            </a:r>
            <a:r>
              <a:rPr lang="en-US" baseline="0" dirty="0" err="1" smtClean="0"/>
              <a:t>glGenTextures</a:t>
            </a:r>
            <a:r>
              <a:rPr lang="en-US" baseline="0" dirty="0" smtClean="0"/>
              <a:t>().  It then binds the texture using </a:t>
            </a:r>
            <a:r>
              <a:rPr lang="en-US" baseline="0" dirty="0" err="1" smtClean="0"/>
              <a:t>glBindTexture</a:t>
            </a:r>
            <a:r>
              <a:rPr lang="en-US" baseline="0" dirty="0" smtClean="0"/>
              <a:t>() to open the object for use, and loading in the texture by calling glTexImage2D().  After that, numerous sampler characteristics are set, including the texture wrap modes, and </a:t>
            </a:r>
            <a:r>
              <a:rPr lang="en-US" baseline="0" dirty="0" err="1" smtClean="0"/>
              <a:t>texel</a:t>
            </a:r>
            <a:r>
              <a:rPr lang="en-US" baseline="0" dirty="0" smtClean="0"/>
              <a:t> filtering.</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101</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In order to apply textures to our geometry, we need to modify both the vertex </a:t>
            </a:r>
            <a:r>
              <a:rPr lang="en-US" dirty="0" err="1" smtClean="0"/>
              <a:t>shader</a:t>
            </a:r>
            <a:r>
              <a:rPr lang="en-US" dirty="0" smtClean="0"/>
              <a:t> and the pixel </a:t>
            </a:r>
            <a:r>
              <a:rPr lang="en-US" dirty="0" err="1" smtClean="0"/>
              <a:t>shader</a:t>
            </a:r>
            <a:r>
              <a:rPr lang="en-US" dirty="0" smtClean="0"/>
              <a:t>.  Above, we add some simple</a:t>
            </a:r>
            <a:r>
              <a:rPr lang="en-US" baseline="0" dirty="0" smtClean="0"/>
              <a:t> logic to pass-thru the texture coordinates from an attribute into data for the rasterizer.</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102</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Continuing</a:t>
            </a:r>
            <a:r>
              <a:rPr lang="en-US" baseline="0" dirty="0" smtClean="0"/>
              <a:t> to update our shaders, we add some simple code to modify our </a:t>
            </a:r>
            <a:r>
              <a:rPr lang="en-US" baseline="0" dirty="0" smtClean="0"/>
              <a:t>fragment shader </a:t>
            </a:r>
            <a:r>
              <a:rPr lang="en-US" baseline="0" dirty="0" smtClean="0"/>
              <a:t>to include sampling a texture.  How the texture is sampled (e.g., coordinate wrap modes, </a:t>
            </a:r>
            <a:r>
              <a:rPr lang="en-US" baseline="0" dirty="0" err="1" smtClean="0"/>
              <a:t>texel</a:t>
            </a:r>
            <a:r>
              <a:rPr lang="en-US" baseline="0" dirty="0" smtClean="0"/>
              <a:t> filtering, etc.) is configured in the application using the </a:t>
            </a:r>
            <a:r>
              <a:rPr lang="en-US" baseline="0" dirty="0" err="1" smtClean="0"/>
              <a:t>glTexParameter</a:t>
            </a:r>
            <a:r>
              <a:rPr lang="en-US" baseline="0" dirty="0" smtClean="0"/>
              <a:t>*() call.</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103</a:t>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F8D69-B00F-F44E-9B61-4DC184CA17F8}" type="slidenum">
              <a:rPr lang="en-US" smtClean="0"/>
              <a:pPr/>
              <a:t>104</a:t>
            </a:fld>
            <a:endParaRPr lang="en-US"/>
          </a:p>
        </p:txBody>
      </p:sp>
    </p:spTree>
    <p:extLst>
      <p:ext uri="{BB962C8B-B14F-4D97-AF65-F5344CB8AC3E}">
        <p14:creationId xmlns:p14="http://schemas.microsoft.com/office/powerpoint/2010/main" val="388378335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4B346AC-FC04-4864-A078-9EFF419C55C7}" type="slidenum">
              <a:rPr lang="en-GB" smtClean="0"/>
              <a:pPr>
                <a:defRPr/>
              </a:pPr>
              <a:t>105</a:t>
            </a:fld>
            <a:endParaRPr lang="en-GB" dirty="0"/>
          </a:p>
        </p:txBody>
      </p:sp>
    </p:spTree>
    <p:extLst>
      <p:ext uri="{BB962C8B-B14F-4D97-AF65-F5344CB8AC3E}">
        <p14:creationId xmlns:p14="http://schemas.microsoft.com/office/powerpoint/2010/main" val="259099754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smtClean="0"/>
              <a:t>All</a:t>
            </a:r>
            <a:r>
              <a:rPr lang="en-US" baseline="0" dirty="0" smtClean="0"/>
              <a:t> the above books except Angel and Shreiner, Interactive Computer Graphics (Addison-Wesley), are in the Addison-Wesley Professional series of OpenGL books. </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106</a:t>
            </a:fld>
            <a:endParaRPr lang="en-US"/>
          </a:p>
        </p:txBody>
      </p:sp>
    </p:spTree>
    <p:extLst>
      <p:ext uri="{BB962C8B-B14F-4D97-AF65-F5344CB8AC3E}">
        <p14:creationId xmlns:p14="http://schemas.microsoft.com/office/powerpoint/2010/main" val="335592363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F8D69-B00F-F44E-9B61-4DC184CA17F8}" type="slidenum">
              <a:rPr lang="en-US" smtClean="0"/>
              <a:pPr/>
              <a:t>107</a:t>
            </a:fld>
            <a:endParaRPr lang="en-US"/>
          </a:p>
        </p:txBody>
      </p:sp>
    </p:spTree>
    <p:extLst>
      <p:ext uri="{BB962C8B-B14F-4D97-AF65-F5344CB8AC3E}">
        <p14:creationId xmlns:p14="http://schemas.microsoft.com/office/powerpoint/2010/main" val="356249592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Many example programs,</a:t>
            </a:r>
            <a:r>
              <a:rPr lang="en-US" baseline="0" dirty="0" smtClean="0"/>
              <a:t> </a:t>
            </a:r>
            <a:r>
              <a:rPr lang="en-US" dirty="0" smtClean="0"/>
              <a:t>a</a:t>
            </a:r>
            <a:r>
              <a:rPr lang="en-US" baseline="0" dirty="0" smtClean="0"/>
              <a:t> C++ matrix-vector package and the </a:t>
            </a:r>
            <a:r>
              <a:rPr lang="en-US" baseline="0" dirty="0" err="1" smtClean="0"/>
              <a:t>InitShader</a:t>
            </a:r>
            <a:r>
              <a:rPr lang="en-US" baseline="0" dirty="0" smtClean="0"/>
              <a:t> function are under the Book Support tab at </a:t>
            </a:r>
            <a:r>
              <a:rPr lang="en-US" baseline="0" dirty="0" err="1" smtClean="0"/>
              <a:t>www.cs.unm.edu</a:t>
            </a:r>
            <a:r>
              <a:rPr lang="en-US" baseline="0" dirty="0" smtClean="0"/>
              <a:t>/~angel</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108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smtClean="0"/>
              <a:t>In</a:t>
            </a:r>
            <a:r>
              <a:rPr lang="en-US" baseline="0" dirty="0" smtClean="0"/>
              <a:t> order to make it easier for developers to choose the set of features they want to use in their application, OpenGL 3.2 also introduced </a:t>
            </a:r>
            <a:r>
              <a:rPr lang="en-US" i="1" baseline="0" dirty="0" smtClean="0"/>
              <a:t>profiles</a:t>
            </a:r>
            <a:r>
              <a:rPr lang="en-US" i="0" baseline="0" dirty="0" smtClean="0"/>
              <a:t> which allow further selection of OpenGL contexts.</a:t>
            </a:r>
          </a:p>
          <a:p>
            <a:endParaRPr lang="en-US" i="0" baseline="0" dirty="0" smtClean="0"/>
          </a:p>
          <a:p>
            <a:r>
              <a:rPr lang="en-US" i="0" baseline="0" dirty="0" smtClean="0"/>
              <a:t>The </a:t>
            </a:r>
            <a:r>
              <a:rPr lang="en-US" i="1" baseline="0" dirty="0" smtClean="0"/>
              <a:t>core</a:t>
            </a:r>
            <a:r>
              <a:rPr lang="en-US" i="0" baseline="0" dirty="0" smtClean="0"/>
              <a:t> profile is the modern, trimmed-down version of OpenGL that includes the latest features.  You can request a core profile for a Full or Forward-compatible profile.  Conversely, you could request a </a:t>
            </a:r>
            <a:r>
              <a:rPr lang="en-US" i="1" baseline="0" dirty="0" smtClean="0"/>
              <a:t>compatible</a:t>
            </a:r>
            <a:r>
              <a:rPr lang="en-US" i="0" baseline="0" dirty="0" smtClean="0"/>
              <a:t> profile, which includes all functionality (supported by the OpenGL driver on your system) in all versions of OpenGL up to, and including, the version you’ve requested.</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11</a:t>
            </a:fld>
            <a:endParaRPr lang="en-US"/>
          </a:p>
        </p:txBody>
      </p:sp>
    </p:spTree>
    <p:extLst>
      <p:ext uri="{BB962C8B-B14F-4D97-AF65-F5344CB8AC3E}">
        <p14:creationId xmlns:p14="http://schemas.microsoft.com/office/powerpoint/2010/main" val="4233731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smtClean="0"/>
              <a:t>The OpenGL 4.X pipeline added another pair of shaders (which work in tandem, so we consider it a single stage) for supporting dynamic tessellation in the GPU.  </a:t>
            </a:r>
            <a:r>
              <a:rPr lang="en-US" i="1" dirty="0" smtClean="0"/>
              <a:t>Tessellation</a:t>
            </a:r>
            <a:r>
              <a:rPr lang="en-US" dirty="0" smtClean="0"/>
              <a:t> </a:t>
            </a:r>
            <a:r>
              <a:rPr lang="en-US" i="1" dirty="0" smtClean="0"/>
              <a:t>control</a:t>
            </a:r>
            <a:r>
              <a:rPr lang="en-US" dirty="0"/>
              <a:t> </a:t>
            </a:r>
            <a:r>
              <a:rPr lang="en-US" dirty="0" smtClean="0"/>
              <a:t>and </a:t>
            </a:r>
            <a:r>
              <a:rPr lang="en-US" i="1" dirty="0" smtClean="0"/>
              <a:t>tessellation evaluation </a:t>
            </a:r>
            <a:r>
              <a:rPr lang="en-US" dirty="0" smtClean="0"/>
              <a:t>shaders were added to OpenGL version 4.0.</a:t>
            </a:r>
          </a:p>
          <a:p>
            <a:endParaRPr lang="en-US" dirty="0" smtClean="0"/>
          </a:p>
          <a:p>
            <a:r>
              <a:rPr lang="en-US" dirty="0" smtClean="0"/>
              <a:t>The current version of OpenGL is 4.3, which includes some additional features over the 4.0 pipeline, but no new shading stages.</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12</a:t>
            </a:fld>
            <a:endParaRPr lang="en-US"/>
          </a:p>
        </p:txBody>
      </p:sp>
    </p:spTree>
    <p:extLst>
      <p:ext uri="{BB962C8B-B14F-4D97-AF65-F5344CB8AC3E}">
        <p14:creationId xmlns:p14="http://schemas.microsoft.com/office/powerpoint/2010/main" val="4033083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WebGL is becoming</a:t>
            </a:r>
            <a:r>
              <a:rPr lang="en-US" baseline="0" dirty="0" smtClean="0"/>
              <a:t> increasingly more important </a:t>
            </a:r>
            <a:r>
              <a:rPr lang="en-US" dirty="0" smtClean="0"/>
              <a:t>because </a:t>
            </a:r>
            <a:r>
              <a:rPr lang="en-US" baseline="0" dirty="0" smtClean="0"/>
              <a:t>it </a:t>
            </a:r>
            <a:r>
              <a:rPr lang="en-US" baseline="0" dirty="0" smtClean="0"/>
              <a:t>is supported by </a:t>
            </a:r>
            <a:r>
              <a:rPr lang="en-US" baseline="0" dirty="0" smtClean="0"/>
              <a:t>all browsers except Internet Explorer (and even that appears</a:t>
            </a:r>
            <a:r>
              <a:rPr lang="en-US" dirty="0" smtClean="0"/>
              <a:t> to be changing)</a:t>
            </a:r>
            <a:r>
              <a:rPr lang="en-US" baseline="0" dirty="0" smtClean="0"/>
              <a:t>. </a:t>
            </a:r>
            <a:r>
              <a:rPr lang="en-US" baseline="0" dirty="0" smtClean="0"/>
              <a:t>Besides the advantage of being able to run without recompilation across platforms, it can easily be integrated with other Web applications and make use of a variety of portable packages available over the Web.</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6F8D69-B00F-F44E-9B61-4DC184CA17F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smtClean="0"/>
              <a:t>To</a:t>
            </a:r>
            <a:r>
              <a:rPr lang="en-US" baseline="0" dirty="0" smtClean="0"/>
              <a:t> begin, let us introduce a simplified model of the OpenGL pipeline.  Generally speaking, data flows from your application through the GPU to generate an image in the </a:t>
            </a:r>
            <a:r>
              <a:rPr lang="en-US" i="1" baseline="0" dirty="0" smtClean="0"/>
              <a:t>frame buffer</a:t>
            </a:r>
            <a:r>
              <a:rPr lang="en-US" i="0" baseline="0" dirty="0" smtClean="0"/>
              <a:t>.  Your application will provide </a:t>
            </a:r>
            <a:r>
              <a:rPr lang="en-US" i="1" baseline="0" dirty="0" smtClean="0"/>
              <a:t>vertices</a:t>
            </a:r>
            <a:r>
              <a:rPr lang="en-US" i="0" baseline="0" dirty="0" smtClean="0"/>
              <a:t>, which are collections of data that are composed to form geometric objects, to the OpenGL pipeline.  The </a:t>
            </a:r>
            <a:r>
              <a:rPr lang="en-US" i="1" baseline="0" dirty="0" smtClean="0"/>
              <a:t>vertex processing</a:t>
            </a:r>
            <a:r>
              <a:rPr lang="en-US" i="0" baseline="0" dirty="0" smtClean="0"/>
              <a:t> stage uses a vertex shader to process each vertex, doing any computations necessary to determine where in the frame buffer each piece of geometry should go.  The other shading stages we mentioned – tessellation and geometry shading – are also used for vertex processing, but we’re trying to keep this simple.</a:t>
            </a:r>
          </a:p>
          <a:p>
            <a:endParaRPr lang="en-US" i="0" baseline="0" dirty="0" smtClean="0"/>
          </a:p>
          <a:p>
            <a:r>
              <a:rPr lang="en-US" i="0" baseline="0" dirty="0" smtClean="0"/>
              <a:t>After all the vertices for a piece of geometry are processed, the </a:t>
            </a:r>
            <a:r>
              <a:rPr lang="en-US" i="1" baseline="0" dirty="0" smtClean="0"/>
              <a:t>rasterizer</a:t>
            </a:r>
            <a:r>
              <a:rPr lang="en-US" i="0" baseline="0" dirty="0" smtClean="0"/>
              <a:t> determines which pixels in the frame buffer are affected by the geometry, and for each pixel, the </a:t>
            </a:r>
            <a:r>
              <a:rPr lang="en-US" i="1" baseline="0" dirty="0" smtClean="0"/>
              <a:t>fragment processing</a:t>
            </a:r>
            <a:r>
              <a:rPr lang="en-US" i="0" baseline="0" dirty="0" smtClean="0"/>
              <a:t> stage is employed, where the </a:t>
            </a:r>
            <a:r>
              <a:rPr lang="en-US" i="1" baseline="0" dirty="0" smtClean="0"/>
              <a:t>fragment shader</a:t>
            </a:r>
            <a:r>
              <a:rPr lang="en-US" i="0" baseline="0" dirty="0" smtClean="0"/>
              <a:t> runs to determine the final color of the pixel.</a:t>
            </a:r>
          </a:p>
          <a:p>
            <a:endParaRPr lang="en-US" i="0" baseline="0" dirty="0" smtClean="0"/>
          </a:p>
          <a:p>
            <a:r>
              <a:rPr lang="en-US" i="0" baseline="0" dirty="0" smtClean="0"/>
              <a:t>In your OpenGL applications, you’ll usually need to do the following tasks:</a:t>
            </a:r>
          </a:p>
          <a:p>
            <a:pPr marL="171435" indent="-171435">
              <a:buFont typeface="Arial" pitchFamily="34" charset="0"/>
              <a:buChar char="•"/>
            </a:pPr>
            <a:r>
              <a:rPr lang="en-US" i="0" baseline="0" dirty="0" smtClean="0"/>
              <a:t>specify the vertices for your geometry</a:t>
            </a:r>
          </a:p>
          <a:p>
            <a:pPr marL="171435" indent="-171435">
              <a:buFont typeface="Arial" pitchFamily="34" charset="0"/>
              <a:buChar char="•"/>
            </a:pPr>
            <a:r>
              <a:rPr lang="en-US" i="0" baseline="0" dirty="0" smtClean="0"/>
              <a:t>load vertex and fragment shaders (and other shaders, if you’re using them as well)</a:t>
            </a:r>
          </a:p>
          <a:p>
            <a:pPr marL="171435" indent="-171435">
              <a:buFont typeface="Arial" pitchFamily="34" charset="0"/>
              <a:buChar char="•"/>
            </a:pPr>
            <a:r>
              <a:rPr lang="en-US" i="0" baseline="0" dirty="0" smtClean="0"/>
              <a:t>issue your geometry to engage the OpenGL pipeline for processing</a:t>
            </a:r>
          </a:p>
          <a:p>
            <a:r>
              <a:rPr lang="en-US" i="0" baseline="0" dirty="0" smtClean="0"/>
              <a:t>Of course, OpenGL is capable of many other operations as well, many of which are outside of the scope of this introductory course.  We have included references at the end of the notes for your further research and development.</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15</a:t>
            </a:fld>
            <a:endParaRPr lang="en-US"/>
          </a:p>
        </p:txBody>
      </p:sp>
    </p:spTree>
    <p:extLst>
      <p:ext uri="{BB962C8B-B14F-4D97-AF65-F5344CB8AC3E}">
        <p14:creationId xmlns:p14="http://schemas.microsoft.com/office/powerpoint/2010/main" val="3429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You’ll find</a:t>
            </a:r>
            <a:r>
              <a:rPr lang="en-US" baseline="0" dirty="0" smtClean="0"/>
              <a:t> that a few techniques for programming with modern OpenGL goes a long way.  In fact, most programs – in terms of OpenGL activity – are very repetitive.  Differences usually occur in how objects are rendered, and that’s mostly handled in your shaders.</a:t>
            </a:r>
          </a:p>
          <a:p>
            <a:r>
              <a:rPr lang="en-US" baseline="0" dirty="0" smtClean="0"/>
              <a:t>There four steps you’ll use for rendering a geometric object are as follows:</a:t>
            </a:r>
          </a:p>
          <a:p>
            <a:pPr marL="228580" indent="-228580">
              <a:buFont typeface="+mj-lt"/>
              <a:buAutoNum type="arabicPeriod"/>
            </a:pPr>
            <a:r>
              <a:rPr lang="en-US" baseline="0" dirty="0" smtClean="0"/>
              <a:t>First, you’ll load and create OpenGL </a:t>
            </a:r>
            <a:r>
              <a:rPr lang="en-US" i="1" baseline="0" dirty="0" smtClean="0"/>
              <a:t>shader programs</a:t>
            </a:r>
            <a:r>
              <a:rPr lang="en-US" i="0" baseline="0" dirty="0" smtClean="0"/>
              <a:t> from shader source programs you create</a:t>
            </a:r>
          </a:p>
          <a:p>
            <a:pPr marL="228580" indent="-228580">
              <a:buFont typeface="+mj-lt"/>
              <a:buAutoNum type="arabicPeriod"/>
            </a:pPr>
            <a:r>
              <a:rPr lang="en-US" i="0" baseline="0" dirty="0" smtClean="0"/>
              <a:t>Next, you will need to load the data for your objects into OpenGL’s memory.  You do this by creating </a:t>
            </a:r>
            <a:r>
              <a:rPr lang="en-US" i="1" baseline="0" dirty="0" smtClean="0"/>
              <a:t>buffer objects</a:t>
            </a:r>
            <a:r>
              <a:rPr lang="en-US" i="0" baseline="0" dirty="0" smtClean="0"/>
              <a:t> and loading data into them.</a:t>
            </a:r>
          </a:p>
          <a:p>
            <a:pPr marL="228580" indent="-228580">
              <a:buFont typeface="+mj-lt"/>
              <a:buAutoNum type="arabicPeriod"/>
            </a:pPr>
            <a:r>
              <a:rPr lang="en-US" i="0" baseline="0" dirty="0" smtClean="0"/>
              <a:t>Continuing, OpenGL needs to be told how to interpret the data in your buffer objects and associate that data with variables that you’ll use in your shaders.  We call this </a:t>
            </a:r>
            <a:r>
              <a:rPr lang="en-US" i="1" baseline="0" dirty="0" smtClean="0"/>
              <a:t>shader plumbing</a:t>
            </a:r>
            <a:r>
              <a:rPr lang="en-US" i="0" baseline="0" dirty="0" smtClean="0"/>
              <a:t>.</a:t>
            </a:r>
          </a:p>
          <a:p>
            <a:pPr marL="228580" indent="-228580">
              <a:buFont typeface="+mj-lt"/>
              <a:buAutoNum type="arabicPeriod"/>
            </a:pPr>
            <a:r>
              <a:rPr lang="en-US" i="0" baseline="0" dirty="0" smtClean="0"/>
              <a:t>Finally, with your data initialized and shaders set up, you’ll render your objects</a:t>
            </a:r>
          </a:p>
          <a:p>
            <a:pPr marL="228580" indent="-228580">
              <a:buFont typeface="+mj-lt"/>
              <a:buAutoNum type="arabicPeriod"/>
            </a:pPr>
            <a:endParaRPr lang="en-US" i="0" baseline="0" dirty="0" smtClean="0"/>
          </a:p>
          <a:p>
            <a:pPr marL="228580" indent="-228580"/>
            <a:r>
              <a:rPr lang="en-US" i="0" baseline="0" dirty="0" smtClean="0"/>
              <a:t>We’ll expand on those steps more through the course, but you’ll find that most applications will merely iterate through those steps.</a:t>
            </a:r>
            <a:endParaRPr lang="en-US" i="1"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While OpenGL</a:t>
            </a:r>
            <a:r>
              <a:rPr lang="en-US" baseline="0" dirty="0" smtClean="0"/>
              <a:t> will take care of filling the pixels in your application’s output window or image, it has no mechanisms for creating that </a:t>
            </a:r>
            <a:r>
              <a:rPr lang="en-US" i="1" baseline="0" dirty="0" smtClean="0"/>
              <a:t>rendering surface</a:t>
            </a:r>
            <a:r>
              <a:rPr lang="en-US" i="0" baseline="0" dirty="0" smtClean="0"/>
              <a:t>.  Instead, OpenGL relies on the native windowing system of your operating system to create a window, and make it available for OpenGL to render into.  For each windowing system (like Microsoft Windows, or the X Window System on Linux [and other </a:t>
            </a:r>
            <a:r>
              <a:rPr lang="en-US" i="0" baseline="0" dirty="0" err="1" smtClean="0"/>
              <a:t>Unixes</a:t>
            </a:r>
            <a:r>
              <a:rPr lang="en-US" i="0" baseline="0" dirty="0" smtClean="0"/>
              <a:t>]), there’s a </a:t>
            </a:r>
            <a:r>
              <a:rPr lang="en-US" i="1" baseline="0" dirty="0" smtClean="0"/>
              <a:t>binding library</a:t>
            </a:r>
            <a:r>
              <a:rPr lang="en-US" i="0" baseline="0" dirty="0" smtClean="0"/>
              <a:t> that lets mediates between OpenGL and the native windowing system.  </a:t>
            </a:r>
          </a:p>
          <a:p>
            <a:r>
              <a:rPr lang="en-US" i="0" baseline="0" dirty="0" smtClean="0"/>
              <a:t>Since each windowing system has different semantics for creating windows and binding OpenGL to them, discussing each one is outside of the scope of this course.  Instead, we use an open-source library named</a:t>
            </a:r>
            <a:r>
              <a:rPr lang="en-US" b="1" i="0" baseline="0" dirty="0" smtClean="0"/>
              <a:t> </a:t>
            </a:r>
            <a:r>
              <a:rPr lang="en-US" b="1" i="0" baseline="0" dirty="0" err="1" smtClean="0"/>
              <a:t>freeglut</a:t>
            </a:r>
            <a:r>
              <a:rPr lang="en-US" b="0" i="0" baseline="0" dirty="0" smtClean="0"/>
              <a:t> that abstracts each windowing system’s specifics into a simple library.  </a:t>
            </a:r>
            <a:r>
              <a:rPr lang="en-US" b="0" i="0" baseline="0" dirty="0" err="1" smtClean="0"/>
              <a:t>freeglut</a:t>
            </a:r>
            <a:r>
              <a:rPr lang="en-US" b="0" i="0" baseline="0" dirty="0" smtClean="0"/>
              <a:t> is a derivative of an older implementation called GLUT, and we’ll use those names interchangeably.  GLUT will help us in creating windows, dealing with user input and input devices, and other window-system activities.</a:t>
            </a:r>
          </a:p>
          <a:p>
            <a:endParaRPr lang="en-US" b="0" i="0" baseline="0" dirty="0" smtClean="0"/>
          </a:p>
          <a:p>
            <a:r>
              <a:rPr lang="en-US" b="0" i="0" baseline="0" dirty="0" smtClean="0"/>
              <a:t>You can find out more about freeglut at its website</a:t>
            </a:r>
            <a:r>
              <a:rPr lang="en-US" b="0" i="0" baseline="0" dirty="0" smtClean="0"/>
              <a:t>:</a:t>
            </a:r>
            <a:br>
              <a:rPr lang="en-US" b="0" i="0" baseline="0" dirty="0" smtClean="0"/>
            </a:br>
            <a:r>
              <a:rPr lang="en-US" b="0" i="0" baseline="0" dirty="0" smtClean="0"/>
              <a:t> </a:t>
            </a:r>
            <a:r>
              <a:rPr lang="en-US" b="0" i="0" baseline="0" dirty="0" smtClean="0">
                <a:latin typeface="Consolas" pitchFamily="49" charset="0"/>
                <a:cs typeface="Consolas" pitchFamily="49" charset="0"/>
              </a:rPr>
              <a:t>http://</a:t>
            </a:r>
            <a:r>
              <a:rPr lang="en-US" b="0" i="0" baseline="0" dirty="0" err="1" smtClean="0">
                <a:latin typeface="Consolas" pitchFamily="49" charset="0"/>
                <a:cs typeface="Consolas" pitchFamily="49" charset="0"/>
              </a:rPr>
              <a:t>freeglut.sourceforge.net</a:t>
            </a:r>
            <a:endParaRPr lang="en-US" b="0" i="0" baseline="0" dirty="0" smtClean="0">
              <a:latin typeface="Consolas" pitchFamily="49" charset="0"/>
              <a:cs typeface="Consolas" pitchFamily="49" charset="0"/>
            </a:endParaRPr>
          </a:p>
          <a:p>
            <a:endParaRPr lang="en-US" b="0" i="0" baseline="0" dirty="0" smtClean="0">
              <a:latin typeface="Consolas" pitchFamily="49" charset="0"/>
              <a:cs typeface="Consolas" pitchFamily="49" charset="0"/>
            </a:endParaRPr>
          </a:p>
          <a:p>
            <a:r>
              <a:rPr lang="en-US" b="0" i="0" baseline="0" dirty="0" smtClean="0">
                <a:latin typeface="Arial"/>
                <a:cs typeface="Arial"/>
              </a:rPr>
              <a:t>Both GLUT and </a:t>
            </a:r>
            <a:r>
              <a:rPr lang="en-US" b="0" i="0" baseline="0" dirty="0" err="1" smtClean="0">
                <a:latin typeface="Arial"/>
                <a:cs typeface="Arial"/>
              </a:rPr>
              <a:t>freeglut</a:t>
            </a:r>
            <a:r>
              <a:rPr lang="en-US" b="0" i="0" baseline="0" dirty="0" smtClean="0">
                <a:latin typeface="Arial"/>
                <a:cs typeface="Arial"/>
              </a:rPr>
              <a:t> use deprecated functions and should not work with a core profile. One alternative is GLFW which runs on Windows, Linux and Mac OS X.</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706F8D69-B00F-F44E-9B61-4DC184CA17F8}"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Just like window systems, operating systems have different ways of working with</a:t>
            </a:r>
            <a:r>
              <a:rPr lang="en-US" baseline="0" dirty="0" smtClean="0"/>
              <a:t> libraries.  In some cases, the library you link your application exposes different functions than the library you execute your program with.  Microsoft Windows is a notable example where you compile your application with a</a:t>
            </a:r>
            <a:r>
              <a:rPr lang="en-US" baseline="0" dirty="0" smtClean="0">
                <a:latin typeface="Consolas" pitchFamily="49" charset="0"/>
                <a:cs typeface="Consolas" pitchFamily="49" charset="0"/>
              </a:rPr>
              <a:t> </a:t>
            </a:r>
            <a:r>
              <a:rPr lang="en-US" baseline="0" dirty="0" smtClean="0">
                <a:latin typeface="Courier New" pitchFamily="49" charset="0"/>
                <a:cs typeface="Courier New" pitchFamily="49" charset="0"/>
              </a:rPr>
              <a:t>.</a:t>
            </a:r>
            <a:r>
              <a:rPr lang="en-US" baseline="0" dirty="0" smtClean="0">
                <a:latin typeface="Consolas" pitchFamily="49" charset="0"/>
                <a:cs typeface="Consolas" pitchFamily="49" charset="0"/>
              </a:rPr>
              <a:t>lib</a:t>
            </a:r>
            <a:r>
              <a:rPr lang="en-US" baseline="0" dirty="0" smtClean="0">
                <a:latin typeface="Courier New" pitchFamily="49" charset="0"/>
                <a:cs typeface="Courier New" pitchFamily="49" charset="0"/>
              </a:rPr>
              <a:t> </a:t>
            </a:r>
            <a:r>
              <a:rPr lang="en-US" baseline="0" dirty="0" smtClean="0"/>
              <a:t>library, but use a .</a:t>
            </a:r>
            <a:r>
              <a:rPr lang="en-US" baseline="0" dirty="0" err="1" smtClean="0">
                <a:latin typeface="Consolas" pitchFamily="49" charset="0"/>
                <a:cs typeface="Consolas" pitchFamily="49" charset="0"/>
              </a:rPr>
              <a:t>dll</a:t>
            </a:r>
            <a:r>
              <a:rPr lang="en-US" baseline="0" dirty="0" smtClean="0"/>
              <a:t> at runtime for finding function definitions.</a:t>
            </a:r>
            <a:r>
              <a:rPr lang="en-US" dirty="0" smtClean="0"/>
              <a:t> As such, your application would generally need to use operating-system specific methods to access functions.  In general, this is troublesome and a lot of work.  Fortunately, another open-source library</a:t>
            </a:r>
            <a:r>
              <a:rPr lang="en-US" baseline="0" dirty="0" smtClean="0"/>
              <a:t> comes to our aid, GLEW, the OpenGL Extension Wrangler library.  It removes all the complexity of accessing OpenGL functions, and working with OpenGL extensions.  We use GLEW in our examples to simplify the code.  You can find details about GLEW at its website: </a:t>
            </a:r>
            <a:r>
              <a:rPr lang="en-US" baseline="0" dirty="0" smtClean="0">
                <a:latin typeface="Consolas" pitchFamily="49" charset="0"/>
                <a:cs typeface="Consolas" pitchFamily="49" charset="0"/>
              </a:rPr>
              <a:t>http://glew.sourceforge.net</a:t>
            </a:r>
          </a:p>
        </p:txBody>
      </p:sp>
      <p:sp>
        <p:nvSpPr>
          <p:cNvPr id="4" name="Slide Number Placeholder 3"/>
          <p:cNvSpPr>
            <a:spLocks noGrp="1"/>
          </p:cNvSpPr>
          <p:nvPr>
            <p:ph type="sldNum" sz="quarter" idx="10"/>
          </p:nvPr>
        </p:nvSpPr>
        <p:spPr/>
        <p:txBody>
          <a:bodyPr/>
          <a:lstStyle/>
          <a:p>
            <a:fld id="{706F8D69-B00F-F44E-9B61-4DC184CA17F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lnSpcReduction="10000"/>
          </a:bodyPr>
          <a:lstStyle/>
          <a:p>
            <a:r>
              <a:rPr lang="en-US" dirty="0" smtClean="0"/>
              <a:t>In OpenGL,</a:t>
            </a:r>
            <a:r>
              <a:rPr lang="en-US" baseline="0" dirty="0" smtClean="0"/>
              <a:t> as in other graphics libraries, objects in the scene are composed of </a:t>
            </a:r>
            <a:r>
              <a:rPr lang="en-US" i="1" baseline="0" dirty="0" smtClean="0"/>
              <a:t>geometric primitives</a:t>
            </a:r>
            <a:r>
              <a:rPr lang="en-US" i="0" baseline="0" dirty="0" smtClean="0"/>
              <a:t>, which themselves are described by </a:t>
            </a:r>
            <a:r>
              <a:rPr lang="en-US" i="1" baseline="0" dirty="0" smtClean="0"/>
              <a:t>vertices</a:t>
            </a:r>
            <a:r>
              <a:rPr lang="en-US" i="0" baseline="0" dirty="0" smtClean="0"/>
              <a:t>.  A vertex in modern OpenGL is a collection of data values associated with a location in space.  Those data values might include colors, reflection information for lighting, or additional coordinates for use in texture mapping. Locations can be specified on 2, 3 or 4 dimensions but are stored in 4 dimensional </a:t>
            </a:r>
            <a:r>
              <a:rPr lang="en-US" i="1" baseline="0" dirty="0" smtClean="0"/>
              <a:t>homogeneous coordinates</a:t>
            </a:r>
            <a:r>
              <a:rPr lang="en-US" i="0" baseline="0" dirty="0" smtClean="0"/>
              <a:t>.</a:t>
            </a:r>
          </a:p>
          <a:p>
            <a:endParaRPr lang="en-US" i="0" baseline="0" dirty="0" smtClean="0"/>
          </a:p>
          <a:p>
            <a:r>
              <a:rPr lang="en-US" i="0" baseline="0" dirty="0" smtClean="0"/>
              <a:t>Vertices must be organized in OpenGL server-side objects called </a:t>
            </a:r>
            <a:r>
              <a:rPr lang="en-US" i="1" baseline="0" dirty="0" smtClean="0"/>
              <a:t>vertex buffer objects </a:t>
            </a:r>
            <a:r>
              <a:rPr lang="en-US" i="0" baseline="0" dirty="0" smtClean="0"/>
              <a:t>(also known </a:t>
            </a:r>
            <a:r>
              <a:rPr lang="en-US" i="0" baseline="0" dirty="0" err="1" smtClean="0"/>
              <a:t>as</a:t>
            </a:r>
            <a:r>
              <a:rPr lang="en-US" i="1" baseline="0" dirty="0" err="1" smtClean="0"/>
              <a:t>VBOs</a:t>
            </a:r>
            <a:r>
              <a:rPr lang="en-US" i="0" baseline="0" dirty="0" smtClean="0"/>
              <a:t>), which need to contain all of the vertex information for all of the primitives that you want to draw at one time.  VBOs can store vertex information in almost any format (i.e., an array-of-structures (</a:t>
            </a:r>
            <a:r>
              <a:rPr lang="en-US" i="0" baseline="0" dirty="0" err="1" smtClean="0"/>
              <a:t>AoS</a:t>
            </a:r>
            <a:r>
              <a:rPr lang="en-US" i="0" baseline="0" dirty="0" smtClean="0"/>
              <a:t>) each containing a single vertex’s information, or a structure-of-arrays (</a:t>
            </a:r>
            <a:r>
              <a:rPr lang="en-US" i="0" baseline="0" dirty="0" err="1" smtClean="0"/>
              <a:t>SoA</a:t>
            </a:r>
            <a:r>
              <a:rPr lang="en-US" i="0" baseline="0" dirty="0" smtClean="0"/>
              <a:t>) where all of the same “type” of data for a vertex is stored in a contiguous array, and the structure stores arrays for each attribute that a vertex can have).  The data within a VBO needs to be contiguous in memory, but doesn’t need to be tightly packed (i.e., data elements may be separated by any number of bytes, as long as the number of bytes between attributes is consistent).</a:t>
            </a:r>
          </a:p>
          <a:p>
            <a:endParaRPr lang="en-US" i="0" baseline="0" dirty="0" smtClean="0"/>
          </a:p>
          <a:p>
            <a:r>
              <a:rPr lang="en-US" i="0" baseline="0" dirty="0" smtClean="0"/>
              <a:t>VBOs are further required to be stored in </a:t>
            </a:r>
            <a:r>
              <a:rPr lang="en-US" i="1" baseline="0" dirty="0" smtClean="0"/>
              <a:t>vertex array objects</a:t>
            </a:r>
            <a:r>
              <a:rPr lang="en-US" i="0" baseline="0" dirty="0" smtClean="0"/>
              <a:t> (known as </a:t>
            </a:r>
            <a:r>
              <a:rPr lang="en-US" i="1" baseline="0" dirty="0" smtClean="0"/>
              <a:t>VAOs</a:t>
            </a:r>
            <a:r>
              <a:rPr lang="en-US" i="0" baseline="0" dirty="0" smtClean="0"/>
              <a:t>).  Since it may be the case that numerous VBOs are associated with a single object, VAOs simplify the management of the collection of VBOs.</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The focus</a:t>
            </a:r>
            <a:r>
              <a:rPr lang="en-US" baseline="0" dirty="0" smtClean="0"/>
              <a:t> of the course is on programming with a fully shader-based OpenGL. Thus we will developing applications from scratch </a:t>
            </a:r>
            <a:r>
              <a:rPr lang="en-US" baseline="0" dirty="0" smtClean="0"/>
              <a:t>using</a:t>
            </a:r>
            <a:r>
              <a:rPr lang="en-US" dirty="0" smtClean="0"/>
              <a:t> modern </a:t>
            </a:r>
            <a:r>
              <a:rPr lang="en-US" baseline="0" dirty="0" smtClean="0"/>
              <a:t>versions </a:t>
            </a:r>
            <a:r>
              <a:rPr lang="en-US" baseline="0" dirty="0" smtClean="0"/>
              <a:t>(3.1-4.3). The code we develop can be ported </a:t>
            </a:r>
            <a:r>
              <a:rPr lang="en-US" baseline="0" dirty="0" smtClean="0"/>
              <a:t>also easily to </a:t>
            </a:r>
            <a:r>
              <a:rPr lang="en-US" baseline="0" dirty="0" smtClean="0"/>
              <a:t>OpenGL ES 2.0 and WebGL.</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3E405C1-4260-1B48-AB6A-1B181C8E9BB2}" type="slidenum">
              <a:rPr lang="en-US"/>
              <a:pPr/>
              <a:t>20</a:t>
            </a:fld>
            <a:endParaRPr lang="en-US"/>
          </a:p>
        </p:txBody>
      </p:sp>
      <p:sp>
        <p:nvSpPr>
          <p:cNvPr id="55299" name="Rectangle 2"/>
          <p:cNvSpPr>
            <a:spLocks noGrp="1" noRot="1" noChangeAspect="1" noChangeArrowheads="1" noTextEdit="1"/>
          </p:cNvSpPr>
          <p:nvPr>
            <p:ph type="sldImg"/>
          </p:nvPr>
        </p:nvSpPr>
        <p:spPr>
          <a:xfrm>
            <a:off x="247650" y="741363"/>
            <a:ext cx="6248400" cy="3514725"/>
          </a:xfrm>
          <a:ln/>
        </p:spPr>
      </p:sp>
      <p:sp>
        <p:nvSpPr>
          <p:cNvPr id="55300"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To form 3D</a:t>
            </a:r>
            <a:r>
              <a:rPr lang="en-US" baseline="0" dirty="0" smtClean="0">
                <a:latin typeface="Arial" charset="0"/>
                <a:ea typeface="ＭＳ Ｐゴシック" charset="-128"/>
                <a:cs typeface="ＭＳ Ｐゴシック" charset="-128"/>
              </a:rPr>
              <a:t> geometric objects, you need to decompose them into geometric primitives that OpenGL can draw.  OpenGL only knows how to draw three things: points, lines, and triangles, but can use collections of the same type of primitive to optimize rendering.</a:t>
            </a:r>
          </a:p>
          <a:p>
            <a:pPr eaLnBrk="1" hangingPunct="1"/>
            <a:endParaRPr lang="en-US" dirty="0">
              <a:latin typeface="Arial" charset="0"/>
              <a:ea typeface="ＭＳ Ｐゴシック" charset="-128"/>
              <a:cs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710204366"/>
              </p:ext>
            </p:extLst>
          </p:nvPr>
        </p:nvGraphicFramePr>
        <p:xfrm>
          <a:off x="511382" y="5602981"/>
          <a:ext cx="5720936" cy="4141414"/>
        </p:xfrm>
        <a:graphic>
          <a:graphicData uri="http://schemas.openxmlformats.org/drawingml/2006/table">
            <a:tbl>
              <a:tblPr firstRow="1" bandRow="1">
                <a:tableStyleId>{00A15C55-8517-42AA-B614-E9B94910E393}</a:tableStyleId>
              </a:tblPr>
              <a:tblGrid>
                <a:gridCol w="1541642"/>
                <a:gridCol w="2529255"/>
                <a:gridCol w="1650039"/>
              </a:tblGrid>
              <a:tr h="411934">
                <a:tc>
                  <a:txBody>
                    <a:bodyPr/>
                    <a:lstStyle/>
                    <a:p>
                      <a:r>
                        <a:rPr lang="en-US" sz="1100" dirty="0" smtClean="0"/>
                        <a:t>OpenGL Primitive</a:t>
                      </a:r>
                      <a:endParaRPr lang="en-US" sz="1100" dirty="0"/>
                    </a:p>
                  </a:txBody>
                  <a:tcPr marL="89916" marR="89916" marT="49403" marB="49403" anchor="ctr"/>
                </a:tc>
                <a:tc>
                  <a:txBody>
                    <a:bodyPr/>
                    <a:lstStyle/>
                    <a:p>
                      <a:r>
                        <a:rPr lang="en-US" sz="1100" dirty="0" smtClean="0"/>
                        <a:t>Description</a:t>
                      </a:r>
                      <a:endParaRPr lang="en-US" sz="1100" dirty="0"/>
                    </a:p>
                  </a:txBody>
                  <a:tcPr marL="89916" marR="89916" marT="49403" marB="49403" anchor="ctr"/>
                </a:tc>
                <a:tc>
                  <a:txBody>
                    <a:bodyPr/>
                    <a:lstStyle/>
                    <a:p>
                      <a:r>
                        <a:rPr lang="en-US" sz="1100" dirty="0" smtClean="0"/>
                        <a:t>Total</a:t>
                      </a:r>
                      <a:r>
                        <a:rPr lang="en-US" sz="1100" baseline="0" dirty="0" smtClean="0"/>
                        <a:t> Vertices for </a:t>
                      </a:r>
                      <a:r>
                        <a:rPr lang="en-US" sz="1100" i="1" baseline="0" dirty="0" smtClean="0"/>
                        <a:t>n</a:t>
                      </a:r>
                      <a:r>
                        <a:rPr lang="en-US" sz="1100" i="0" baseline="0" dirty="0" smtClean="0"/>
                        <a:t> Primitives</a:t>
                      </a:r>
                      <a:endParaRPr lang="en-US" sz="1100" dirty="0"/>
                    </a:p>
                  </a:txBody>
                  <a:tcPr marL="89916" marR="89916" marT="49403" marB="49403" anchor="ctr"/>
                </a:tc>
              </a:tr>
              <a:tr h="515760">
                <a:tc>
                  <a:txBody>
                    <a:bodyPr/>
                    <a:lstStyle/>
                    <a:p>
                      <a:r>
                        <a:rPr lang="en-US" sz="1100" dirty="0" smtClean="0">
                          <a:latin typeface="Consolas" pitchFamily="49" charset="0"/>
                          <a:cs typeface="Consolas" pitchFamily="49" charset="0"/>
                        </a:rPr>
                        <a:t>GL_POINTS</a:t>
                      </a:r>
                      <a:endParaRPr lang="en-US" sz="1100" dirty="0">
                        <a:latin typeface="Consolas" pitchFamily="49" charset="0"/>
                        <a:cs typeface="Consolas" pitchFamily="49" charset="0"/>
                      </a:endParaRPr>
                    </a:p>
                  </a:txBody>
                  <a:tcPr marL="89916" marR="89916" marT="49403" marB="49403" anchor="ctr"/>
                </a:tc>
                <a:tc>
                  <a:txBody>
                    <a:bodyPr/>
                    <a:lstStyle/>
                    <a:p>
                      <a:r>
                        <a:rPr lang="en-US" sz="1100" dirty="0" smtClean="0"/>
                        <a:t>Render a single</a:t>
                      </a:r>
                      <a:r>
                        <a:rPr lang="en-US" sz="1100" baseline="0" dirty="0" smtClean="0"/>
                        <a:t> point per vertex (points may be larger than a single pixel)</a:t>
                      </a:r>
                      <a:endParaRPr lang="en-US" sz="1100" dirty="0"/>
                    </a:p>
                  </a:txBody>
                  <a:tcPr marL="89916" marR="89916" marT="49403" marB="49403" anchor="ctr"/>
                </a:tc>
                <a:tc>
                  <a:txBody>
                    <a:bodyPr/>
                    <a:lstStyle/>
                    <a:p>
                      <a:pPr algn="ctr"/>
                      <a:r>
                        <a:rPr lang="en-US" sz="1100" dirty="0" smtClean="0"/>
                        <a:t>n</a:t>
                      </a:r>
                      <a:endParaRPr lang="en-US" sz="1100" dirty="0"/>
                    </a:p>
                  </a:txBody>
                  <a:tcPr marL="89916" marR="89916" marT="49403" marB="49403" anchor="ctr"/>
                </a:tc>
              </a:tr>
              <a:tr h="411934">
                <a:tc>
                  <a:txBody>
                    <a:bodyPr/>
                    <a:lstStyle/>
                    <a:p>
                      <a:r>
                        <a:rPr lang="en-US" sz="1100" dirty="0" smtClean="0">
                          <a:latin typeface="Consolas" pitchFamily="49" charset="0"/>
                          <a:cs typeface="Consolas" pitchFamily="49" charset="0"/>
                        </a:rPr>
                        <a:t>GL_LINES</a:t>
                      </a:r>
                      <a:endParaRPr lang="en-US" sz="1100" dirty="0">
                        <a:latin typeface="Consolas" pitchFamily="49" charset="0"/>
                        <a:cs typeface="Consolas" pitchFamily="49" charset="0"/>
                      </a:endParaRPr>
                    </a:p>
                  </a:txBody>
                  <a:tcPr marL="89916" marR="89916" marT="49403" marB="49403" anchor="ctr"/>
                </a:tc>
                <a:tc>
                  <a:txBody>
                    <a:bodyPr/>
                    <a:lstStyle/>
                    <a:p>
                      <a:r>
                        <a:rPr lang="en-US" sz="1100" dirty="0" smtClean="0"/>
                        <a:t>Connect each pair of vertices with a single line segment.</a:t>
                      </a:r>
                      <a:endParaRPr lang="en-US" sz="1100" dirty="0"/>
                    </a:p>
                  </a:txBody>
                  <a:tcPr marL="89916" marR="89916" marT="49403" marB="49403" anchor="ctr"/>
                </a:tc>
                <a:tc>
                  <a:txBody>
                    <a:bodyPr/>
                    <a:lstStyle/>
                    <a:p>
                      <a:pPr algn="ctr"/>
                      <a:r>
                        <a:rPr lang="en-US" sz="1100" dirty="0" smtClean="0"/>
                        <a:t>2n</a:t>
                      </a:r>
                      <a:endParaRPr lang="en-US" sz="1100" dirty="0"/>
                    </a:p>
                  </a:txBody>
                  <a:tcPr marL="89916" marR="89916" marT="49403" marB="49403" anchor="ctr"/>
                </a:tc>
              </a:tr>
              <a:tr h="503514">
                <a:tc>
                  <a:txBody>
                    <a:bodyPr/>
                    <a:lstStyle/>
                    <a:p>
                      <a:r>
                        <a:rPr lang="en-US" sz="1100" dirty="0" smtClean="0">
                          <a:latin typeface="Consolas" pitchFamily="49" charset="0"/>
                          <a:cs typeface="Consolas" pitchFamily="49" charset="0"/>
                        </a:rPr>
                        <a:t>GL_LINE_STRIP</a:t>
                      </a:r>
                      <a:endParaRPr lang="en-US" sz="1100" dirty="0">
                        <a:latin typeface="Consolas" pitchFamily="49" charset="0"/>
                        <a:cs typeface="Consolas" pitchFamily="49" charset="0"/>
                      </a:endParaRPr>
                    </a:p>
                  </a:txBody>
                  <a:tcPr marL="89916" marR="89916" marT="49403" marB="49403" anchor="ctr"/>
                </a:tc>
                <a:tc>
                  <a:txBody>
                    <a:bodyPr/>
                    <a:lstStyle/>
                    <a:p>
                      <a:r>
                        <a:rPr lang="en-US" sz="1100" dirty="0" smtClean="0"/>
                        <a:t>Connect</a:t>
                      </a:r>
                      <a:r>
                        <a:rPr lang="en-US" sz="1100" baseline="0" dirty="0" smtClean="0"/>
                        <a:t> each successive vertex to the previous one with a line segment.</a:t>
                      </a:r>
                      <a:endParaRPr lang="en-US" sz="1100" dirty="0"/>
                    </a:p>
                  </a:txBody>
                  <a:tcPr marL="89916" marR="89916" marT="49403" marB="49403" anchor="ctr"/>
                </a:tc>
                <a:tc>
                  <a:txBody>
                    <a:bodyPr/>
                    <a:lstStyle/>
                    <a:p>
                      <a:pPr algn="ctr"/>
                      <a:r>
                        <a:rPr lang="en-US" sz="1100" dirty="0" smtClean="0"/>
                        <a:t>n+1</a:t>
                      </a:r>
                      <a:endParaRPr lang="en-US" sz="1100" dirty="0"/>
                    </a:p>
                  </a:txBody>
                  <a:tcPr marL="89916" marR="89916" marT="49403" marB="49403" anchor="ctr"/>
                </a:tc>
              </a:tr>
              <a:tr h="411934">
                <a:tc>
                  <a:txBody>
                    <a:bodyPr/>
                    <a:lstStyle/>
                    <a:p>
                      <a:r>
                        <a:rPr lang="en-US" sz="1100" dirty="0" smtClean="0">
                          <a:latin typeface="Consolas" pitchFamily="49" charset="0"/>
                          <a:cs typeface="Consolas" pitchFamily="49" charset="0"/>
                        </a:rPr>
                        <a:t>GL_LINE_LOOP</a:t>
                      </a:r>
                      <a:endParaRPr lang="en-US" sz="1100" dirty="0">
                        <a:latin typeface="Consolas" pitchFamily="49" charset="0"/>
                        <a:cs typeface="Consolas" pitchFamily="49" charset="0"/>
                      </a:endParaRPr>
                    </a:p>
                  </a:txBody>
                  <a:tcPr marL="89916" marR="89916" marT="49403" marB="49403" anchor="ctr"/>
                </a:tc>
                <a:tc>
                  <a:txBody>
                    <a:bodyPr/>
                    <a:lstStyle/>
                    <a:p>
                      <a:r>
                        <a:rPr lang="en-US" sz="1100" dirty="0" smtClean="0"/>
                        <a:t>Connect all vertices</a:t>
                      </a:r>
                      <a:r>
                        <a:rPr lang="en-US" sz="1100" baseline="0" dirty="0" smtClean="0"/>
                        <a:t> in a loop of line segments.</a:t>
                      </a:r>
                      <a:endParaRPr lang="en-US" sz="1100" dirty="0"/>
                    </a:p>
                  </a:txBody>
                  <a:tcPr marL="89916" marR="89916" marT="49403" marB="49403" anchor="ctr"/>
                </a:tc>
                <a:tc>
                  <a:txBody>
                    <a:bodyPr/>
                    <a:lstStyle/>
                    <a:p>
                      <a:pPr algn="ctr"/>
                      <a:r>
                        <a:rPr lang="en-US" sz="1100" dirty="0" smtClean="0"/>
                        <a:t>n</a:t>
                      </a:r>
                      <a:endParaRPr lang="en-US" sz="1100" dirty="0"/>
                    </a:p>
                  </a:txBody>
                  <a:tcPr marL="89916" marR="89916" marT="49403" marB="49403" anchor="ctr"/>
                </a:tc>
              </a:tr>
              <a:tr h="371400">
                <a:tc>
                  <a:txBody>
                    <a:bodyPr/>
                    <a:lstStyle/>
                    <a:p>
                      <a:r>
                        <a:rPr lang="en-US" sz="1100" dirty="0" smtClean="0">
                          <a:latin typeface="Consolas" pitchFamily="49" charset="0"/>
                          <a:cs typeface="Consolas" pitchFamily="49" charset="0"/>
                        </a:rPr>
                        <a:t>GL_TRIANGLES</a:t>
                      </a:r>
                      <a:endParaRPr lang="en-US" sz="1100" dirty="0">
                        <a:latin typeface="Consolas" pitchFamily="49" charset="0"/>
                        <a:cs typeface="Consolas" pitchFamily="49" charset="0"/>
                      </a:endParaRPr>
                    </a:p>
                  </a:txBody>
                  <a:tcPr marL="89916" marR="89916" marT="49403" marB="49403" anchor="ctr"/>
                </a:tc>
                <a:tc>
                  <a:txBody>
                    <a:bodyPr/>
                    <a:lstStyle/>
                    <a:p>
                      <a:r>
                        <a:rPr lang="en-US" sz="1100" dirty="0" smtClean="0"/>
                        <a:t>Render a triangle for each triple of vertices.</a:t>
                      </a:r>
                      <a:endParaRPr lang="en-US" sz="1100" dirty="0"/>
                    </a:p>
                  </a:txBody>
                  <a:tcPr marL="89916" marR="89916" marT="49403" marB="49403" anchor="ctr"/>
                </a:tc>
                <a:tc>
                  <a:txBody>
                    <a:bodyPr/>
                    <a:lstStyle/>
                    <a:p>
                      <a:pPr algn="ctr"/>
                      <a:r>
                        <a:rPr lang="en-US" sz="1100" dirty="0" smtClean="0"/>
                        <a:t>3n</a:t>
                      </a:r>
                      <a:endParaRPr lang="en-US" sz="1100" dirty="0"/>
                    </a:p>
                  </a:txBody>
                  <a:tcPr marL="89916" marR="89916" marT="49403" marB="49403" anchor="ctr"/>
                </a:tc>
              </a:tr>
              <a:tr h="784070">
                <a:tc>
                  <a:txBody>
                    <a:bodyPr/>
                    <a:lstStyle/>
                    <a:p>
                      <a:r>
                        <a:rPr lang="en-US" sz="1100" dirty="0" smtClean="0">
                          <a:latin typeface="Consolas" pitchFamily="49" charset="0"/>
                          <a:cs typeface="Consolas" pitchFamily="49" charset="0"/>
                        </a:rPr>
                        <a:t>GL_TRIANGLE_STRIP</a:t>
                      </a:r>
                      <a:endParaRPr lang="en-US" sz="1100" dirty="0">
                        <a:latin typeface="Consolas" pitchFamily="49" charset="0"/>
                        <a:cs typeface="Consolas" pitchFamily="49" charset="0"/>
                      </a:endParaRPr>
                    </a:p>
                  </a:txBody>
                  <a:tcPr marL="89916" marR="89916" marT="49403" marB="49403" anchor="ctr"/>
                </a:tc>
                <a:tc>
                  <a:txBody>
                    <a:bodyPr/>
                    <a:lstStyle/>
                    <a:p>
                      <a:r>
                        <a:rPr lang="en-US" sz="1100" dirty="0" smtClean="0"/>
                        <a:t>Render</a:t>
                      </a:r>
                      <a:r>
                        <a:rPr lang="en-US" sz="1100" baseline="0" dirty="0" smtClean="0"/>
                        <a:t> a triangle from the first three vertices in the list, and then create a new triangle with the last two rendered vertices, and the new vertex.</a:t>
                      </a:r>
                      <a:endParaRPr lang="en-US" sz="1100" dirty="0"/>
                    </a:p>
                  </a:txBody>
                  <a:tcPr marL="89916" marR="89916" marT="49403" marB="49403" anchor="ctr"/>
                </a:tc>
                <a:tc>
                  <a:txBody>
                    <a:bodyPr/>
                    <a:lstStyle/>
                    <a:p>
                      <a:pPr algn="ctr"/>
                      <a:r>
                        <a:rPr lang="en-US" sz="1100" dirty="0" smtClean="0"/>
                        <a:t>n+2</a:t>
                      </a:r>
                      <a:endParaRPr lang="en-US" sz="1100" dirty="0"/>
                    </a:p>
                  </a:txBody>
                  <a:tcPr marL="89916" marR="89916" marT="49403" marB="49403" anchor="ctr"/>
                </a:tc>
              </a:tr>
              <a:tr h="515760">
                <a:tc>
                  <a:txBody>
                    <a:bodyPr/>
                    <a:lstStyle/>
                    <a:p>
                      <a:r>
                        <a:rPr lang="en-US" sz="1100" dirty="0" smtClean="0">
                          <a:latin typeface="Consolas" pitchFamily="49" charset="0"/>
                          <a:cs typeface="Consolas" pitchFamily="49" charset="0"/>
                        </a:rPr>
                        <a:t>GL_TRIANGLE_FAN</a:t>
                      </a:r>
                      <a:endParaRPr lang="en-US" sz="1100" dirty="0">
                        <a:latin typeface="Consolas" pitchFamily="49" charset="0"/>
                        <a:cs typeface="Consolas" pitchFamily="49" charset="0"/>
                      </a:endParaRPr>
                    </a:p>
                  </a:txBody>
                  <a:tcPr marL="89916" marR="89916" marT="49403" marB="49403" anchor="ctr"/>
                </a:tc>
                <a:tc>
                  <a:txBody>
                    <a:bodyPr/>
                    <a:lstStyle/>
                    <a:p>
                      <a:r>
                        <a:rPr lang="en-US" sz="1100" dirty="0" smtClean="0"/>
                        <a:t>Create triangles by using the first vertex</a:t>
                      </a:r>
                      <a:r>
                        <a:rPr lang="en-US" sz="1100" baseline="0" dirty="0" smtClean="0"/>
                        <a:t> in the list, and pairs of successive vertices.</a:t>
                      </a:r>
                      <a:endParaRPr lang="en-US" sz="1100" dirty="0"/>
                    </a:p>
                  </a:txBody>
                  <a:tcPr marL="89916" marR="89916" marT="49403" marB="49403" anchor="ctr"/>
                </a:tc>
                <a:tc>
                  <a:txBody>
                    <a:bodyPr/>
                    <a:lstStyle/>
                    <a:p>
                      <a:pPr algn="ctr"/>
                      <a:r>
                        <a:rPr lang="en-US" sz="1100" dirty="0" smtClean="0"/>
                        <a:t>n+2</a:t>
                      </a:r>
                      <a:endParaRPr lang="en-US" sz="1100" dirty="0"/>
                    </a:p>
                  </a:txBody>
                  <a:tcPr marL="89916" marR="89916" marT="49403" marB="49403" anchor="ctr"/>
                </a:tc>
              </a:tr>
            </a:tbl>
          </a:graphicData>
        </a:graphic>
      </p:graphicFrame>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6F8D69-B00F-F44E-9B61-4DC184CA17F8}"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The next few slides</a:t>
            </a:r>
            <a:r>
              <a:rPr lang="en-US" baseline="0" dirty="0" smtClean="0"/>
              <a:t> will introduce our first example program, one which simply displays a cube with different colors at each vertex.  We aim for simplicity in this example, focusing on the OpenGL techniques, and not on optimal performance.</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In</a:t>
            </a:r>
            <a:r>
              <a:rPr lang="en-US" baseline="0" dirty="0" smtClean="0"/>
              <a:t> order to simplify our application development, we define a few types and constants to make our code more readable and organized.</a:t>
            </a:r>
          </a:p>
          <a:p>
            <a:endParaRPr lang="en-US" baseline="0" dirty="0" smtClean="0"/>
          </a:p>
          <a:p>
            <a:r>
              <a:rPr lang="en-US" baseline="0" dirty="0" smtClean="0"/>
              <a:t>Our cube, like any other cube, has six square faces, each of which we’ll draw as two triangles.  In order to sizes memory arrays to hold the necessary vertex data, we define the constant </a:t>
            </a:r>
            <a:r>
              <a:rPr lang="en-US" baseline="0" dirty="0" err="1" smtClean="0">
                <a:latin typeface="Consolas" pitchFamily="49" charset="0"/>
                <a:cs typeface="Consolas" pitchFamily="49" charset="0"/>
              </a:rPr>
              <a:t>NumVertices</a:t>
            </a:r>
            <a:r>
              <a:rPr lang="en-US" baseline="0" dirty="0" smtClean="0">
                <a:latin typeface="+mn-lt"/>
                <a:cs typeface="Consolas" pitchFamily="49" charset="0"/>
              </a:rPr>
              <a:t>.</a:t>
            </a:r>
          </a:p>
          <a:p>
            <a:endParaRPr lang="en-US" baseline="0" dirty="0" smtClean="0">
              <a:latin typeface="+mn-lt"/>
              <a:cs typeface="Consolas" pitchFamily="49" charset="0"/>
            </a:endParaRPr>
          </a:p>
          <a:p>
            <a:r>
              <a:rPr lang="en-US" baseline="0" dirty="0" smtClean="0">
                <a:latin typeface="+mn-lt"/>
                <a:cs typeface="Consolas" pitchFamily="49" charset="0"/>
              </a:rPr>
              <a:t>Additionally, as we’ll see in our first shader, the OpenGL shading language, GLSL, has a built-in type called vec4, which represents a vector of four floating-point values.  We define a C++ class for our application that has the same semantics as that GLSL type.  Additionally, to logically associate a type for our data with what we intend to do with it, we leverage C++  </a:t>
            </a:r>
            <a:r>
              <a:rPr lang="en-US" baseline="0" dirty="0" err="1" smtClean="0">
                <a:latin typeface="+mn-lt"/>
                <a:cs typeface="Consolas" pitchFamily="49" charset="0"/>
              </a:rPr>
              <a:t>typedefs</a:t>
            </a:r>
            <a:r>
              <a:rPr lang="en-US" baseline="0" dirty="0" smtClean="0">
                <a:latin typeface="+mn-lt"/>
                <a:cs typeface="Consolas" pitchFamily="49" charset="0"/>
              </a:rPr>
              <a:t> to create aliases for colors and positions.</a:t>
            </a:r>
            <a:endParaRPr lang="en-US"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fld id="{706F8D69-B00F-F44E-9B61-4DC184CA17F8}"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In</a:t>
            </a:r>
            <a:r>
              <a:rPr lang="en-US" baseline="0" dirty="0" smtClean="0"/>
              <a:t> order to provide data for OpenGL to use, we need to stage it so that we can load it into the VBOs that our application will use.  In your applications, you might load these data from a file, or generate them on the fly.  For each vertex, we want to use two bits of data – </a:t>
            </a:r>
            <a:r>
              <a:rPr lang="en-US" i="1" baseline="0" dirty="0" smtClean="0"/>
              <a:t>vertex attributes</a:t>
            </a:r>
            <a:r>
              <a:rPr lang="en-US" i="0" baseline="0" dirty="0" smtClean="0"/>
              <a:t> in OpenGL speak – to help process each vertex to draw the cube.  In our case, each vertex has a position in space, and an associated color.  To store those values for later use in our VBOs, we create two arrays to hold the per vertex data. Note that we can organize our data in other ways such as with a single array with interleaved positions and colors.</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In</a:t>
            </a:r>
            <a:r>
              <a:rPr lang="en-US" baseline="0" dirty="0" smtClean="0"/>
              <a:t> our example we’ll copy the coordinates of our cube model into a VBO for OpenGL to use.  Here we set up an array of eight coordinates for the corners of a unit cube centered at the origin.</a:t>
            </a:r>
          </a:p>
          <a:p>
            <a:endParaRPr lang="en-US" baseline="0" dirty="0" smtClean="0"/>
          </a:p>
          <a:p>
            <a:r>
              <a:rPr lang="en-US" baseline="0" dirty="0" smtClean="0"/>
              <a:t>You may be asking yourself: “Why do we have four coordinates for 3D data?”  The answer is that in computer graphics, it’s often useful to include a fourth coordinate to represent three-dimensional coordinates, as it allows numerous mathematical techniques that are common operations in graphics to be done in the same way.  In fact, this four-dimensional coordinate has a proper name, </a:t>
            </a:r>
            <a:r>
              <a:rPr lang="en-US" i="0" baseline="0" dirty="0" smtClean="0"/>
              <a:t>a </a:t>
            </a:r>
            <a:r>
              <a:rPr lang="en-US" i="1" baseline="0" dirty="0" smtClean="0"/>
              <a:t>homogenous coordinate</a:t>
            </a:r>
            <a:r>
              <a:rPr lang="en-US" i="0" baseline="0" dirty="0" smtClean="0"/>
              <a:t>. We could also use a point3 type, i.e.</a:t>
            </a:r>
          </a:p>
          <a:p>
            <a:endParaRPr lang="en-US" i="0" baseline="0" dirty="0" smtClean="0"/>
          </a:p>
          <a:p>
            <a:r>
              <a:rPr lang="en-US" i="0" baseline="0" dirty="0" smtClean="0"/>
              <a:t>point2(-0.5, -0.5, 0.5) </a:t>
            </a:r>
          </a:p>
          <a:p>
            <a:endParaRPr lang="en-US" i="0" baseline="0" dirty="0" smtClean="0"/>
          </a:p>
          <a:p>
            <a:r>
              <a:rPr lang="en-US" i="0" baseline="0" dirty="0" smtClean="0"/>
              <a:t>which will be stored in 4 dimensions on the GPU.</a:t>
            </a:r>
          </a:p>
          <a:p>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Just like our positional data, we’ll set up a matching set of colors for each of the model’s vertices,</a:t>
            </a:r>
            <a:r>
              <a:rPr lang="en-US" baseline="0" dirty="0" smtClean="0"/>
              <a:t> which we’ll later copy into our VBO.  Here we set up eight RGBA colors.  In OpenGL, colors are processed in the pipeline as floating-point values in the range [0.0, 1.0].  Your input data can take any for; for example, image data from a digital photograph usually has values between [0, 255].  OpenGL will (if you request it), automatically convert those values into [0.0, 1.0], a process called </a:t>
            </a:r>
            <a:r>
              <a:rPr lang="en-US" i="1" baseline="0" dirty="0" smtClean="0"/>
              <a:t>normalizing</a:t>
            </a:r>
            <a:r>
              <a:rPr lang="en-US" i="0" baseline="0" dirty="0" smtClean="0"/>
              <a:t> values.</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As</a:t>
            </a:r>
            <a:r>
              <a:rPr lang="en-US" baseline="0" dirty="0" smtClean="0"/>
              <a:t> our cube is constructed from square cube faces, we create a small function, </a:t>
            </a:r>
            <a:r>
              <a:rPr lang="en-US" baseline="0" dirty="0" smtClean="0">
                <a:latin typeface="Consolas" pitchFamily="49" charset="0"/>
                <a:cs typeface="Consolas" pitchFamily="49" charset="0"/>
              </a:rPr>
              <a:t>quad()</a:t>
            </a:r>
            <a:r>
              <a:rPr lang="en-US" baseline="0" dirty="0" smtClean="0"/>
              <a:t>, which takes the indices into the original vertex color and position arrays, and copies the data into the VBO staging arrays.  If you were to use this method (and we’ll see better ways in a moment), you would need to remember to reset the </a:t>
            </a:r>
            <a:r>
              <a:rPr lang="en-US" baseline="0" dirty="0" smtClean="0">
                <a:latin typeface="Consolas" pitchFamily="49" charset="0"/>
                <a:cs typeface="Consolas" pitchFamily="49" charset="0"/>
              </a:rPr>
              <a:t>Index</a:t>
            </a:r>
            <a:r>
              <a:rPr lang="en-US" baseline="0" dirty="0" smtClean="0"/>
              <a:t> value between setting up your VBO arrays.</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Here we complete the</a:t>
            </a:r>
            <a:r>
              <a:rPr lang="en-US" baseline="0" dirty="0" smtClean="0"/>
              <a:t> generation of our cube’s VBO data by specifying the six faces using index values into our original </a:t>
            </a:r>
            <a:r>
              <a:rPr lang="en-US" baseline="0" dirty="0" smtClean="0">
                <a:latin typeface="Consolas" pitchFamily="49" charset="0"/>
                <a:cs typeface="Consolas" pitchFamily="49" charset="0"/>
              </a:rPr>
              <a:t>positions</a:t>
            </a:r>
            <a:r>
              <a:rPr lang="en-US" baseline="0" dirty="0" smtClean="0"/>
              <a:t> and </a:t>
            </a:r>
            <a:r>
              <a:rPr lang="en-US" baseline="0" dirty="0" smtClean="0">
                <a:latin typeface="Consolas" pitchFamily="49" charset="0"/>
                <a:cs typeface="Consolas" pitchFamily="49" charset="0"/>
              </a:rPr>
              <a:t>colors</a:t>
            </a:r>
            <a:r>
              <a:rPr lang="en-US" baseline="0" dirty="0" smtClean="0"/>
              <a:t> arrays.  It’s worth noting that the order that we choose our vertex indices is important, as it will affect something called </a:t>
            </a:r>
            <a:r>
              <a:rPr lang="en-US" i="1" baseline="0" dirty="0" err="1" smtClean="0"/>
              <a:t>backface</a:t>
            </a:r>
            <a:r>
              <a:rPr lang="en-US" i="1" baseline="0" dirty="0" smtClean="0"/>
              <a:t> culling</a:t>
            </a:r>
            <a:r>
              <a:rPr lang="en-US" i="0" baseline="0" dirty="0" smtClean="0"/>
              <a:t> later.</a:t>
            </a:r>
          </a:p>
          <a:p>
            <a:endParaRPr lang="en-US" i="0" baseline="0" dirty="0" smtClean="0"/>
          </a:p>
          <a:p>
            <a:r>
              <a:rPr lang="en-US" i="0" baseline="0" dirty="0" smtClean="0"/>
              <a:t>We’ll see later that instead of creating the cube by copying lots of data, we can use our original vertex data along with just the indices we passed into </a:t>
            </a:r>
            <a:r>
              <a:rPr lang="en-US" i="0" baseline="0" dirty="0" smtClean="0">
                <a:latin typeface="Consolas" pitchFamily="49" charset="0"/>
                <a:cs typeface="Consolas" pitchFamily="49" charset="0"/>
              </a:rPr>
              <a:t>quad()</a:t>
            </a:r>
            <a:r>
              <a:rPr lang="en-US" i="0" baseline="0" dirty="0" smtClean="0"/>
              <a:t> here to accomplish the same effect.  That technique is very common, and something you’ll use a lot.  We chose this to introduce the technique in this manner to simplify the OpenGL concepts for loading VBO data.</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Similarly</a:t>
            </a:r>
            <a:r>
              <a:rPr lang="en-US" baseline="0" dirty="0" smtClean="0"/>
              <a:t> to VBOs, </a:t>
            </a:r>
            <a:r>
              <a:rPr lang="en-US" i="1" baseline="0" dirty="0" smtClean="0"/>
              <a:t>vertex array objects</a:t>
            </a:r>
            <a:r>
              <a:rPr lang="en-US" i="0" baseline="0" dirty="0" smtClean="0"/>
              <a:t> (VAOs) encapsulate all of the VBO data for an object.  This allows much easier switching of data when rendering multiple objects (provided the data’s been set up in multiple VAOs).</a:t>
            </a:r>
          </a:p>
          <a:p>
            <a:endParaRPr lang="en-US" i="0" baseline="0" dirty="0" smtClean="0"/>
          </a:p>
          <a:p>
            <a:r>
              <a:rPr lang="en-US" i="0" baseline="0" dirty="0" smtClean="0"/>
              <a:t>The process for initializing a VAO is similar to that of a VBO, except a little less involved.</a:t>
            </a:r>
          </a:p>
          <a:p>
            <a:pPr marL="228580" indent="-228580">
              <a:buFont typeface="+mj-lt"/>
              <a:buAutoNum type="arabicPeriod"/>
            </a:pPr>
            <a:r>
              <a:rPr lang="en-US" i="0" baseline="0" dirty="0" smtClean="0"/>
              <a:t>First, generate a name VAO name by calling </a:t>
            </a:r>
            <a:r>
              <a:rPr lang="en-US" i="0" baseline="0" dirty="0" err="1" smtClean="0">
                <a:latin typeface="Consolas" pitchFamily="49" charset="0"/>
                <a:cs typeface="Consolas" pitchFamily="49" charset="0"/>
              </a:rPr>
              <a:t>glGenVertexArrays</a:t>
            </a:r>
            <a:r>
              <a:rPr lang="en-US" i="0" baseline="0" dirty="0" smtClean="0">
                <a:latin typeface="Consolas" pitchFamily="49" charset="0"/>
                <a:cs typeface="Consolas" pitchFamily="49" charset="0"/>
              </a:rPr>
              <a:t>()</a:t>
            </a:r>
            <a:endParaRPr lang="en-US" i="0" baseline="0" dirty="0" smtClean="0">
              <a:latin typeface="+mn-lt"/>
              <a:cs typeface="Consolas" pitchFamily="49" charset="0"/>
            </a:endParaRPr>
          </a:p>
          <a:p>
            <a:pPr marL="228580" indent="-228580">
              <a:buFont typeface="+mj-lt"/>
              <a:buAutoNum type="arabicPeriod"/>
            </a:pPr>
            <a:r>
              <a:rPr lang="en-US" i="0" baseline="0" dirty="0" smtClean="0">
                <a:latin typeface="+mn-lt"/>
                <a:cs typeface="Consolas" pitchFamily="49" charset="0"/>
              </a:rPr>
              <a:t>Next, make the VAO “current” by calling </a:t>
            </a:r>
            <a:r>
              <a:rPr lang="en-US" i="0" baseline="0" dirty="0" err="1" smtClean="0">
                <a:latin typeface="Consolas" pitchFamily="49" charset="0"/>
                <a:cs typeface="Consolas" pitchFamily="49" charset="0"/>
              </a:rPr>
              <a:t>glBindVertexArray</a:t>
            </a:r>
            <a:r>
              <a:rPr lang="en-US" i="0" baseline="0" dirty="0" smtClean="0">
                <a:latin typeface="Consolas" pitchFamily="49" charset="0"/>
                <a:cs typeface="Consolas" pitchFamily="49" charset="0"/>
              </a:rPr>
              <a:t>()</a:t>
            </a:r>
            <a:r>
              <a:rPr lang="en-US" i="0" baseline="0" dirty="0" smtClean="0">
                <a:latin typeface="+mn-lt"/>
                <a:cs typeface="Consolas" pitchFamily="49" charset="0"/>
              </a:rPr>
              <a:t>.  Similar to what was described for VBOs, you’ll call this every time you want to use or update the VBOs contained within this VAO.</a:t>
            </a:r>
            <a:endParaRPr lang="en-US" i="0" baseline="0" dirty="0" smtClean="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fld id="{706F8D69-B00F-F44E-9B61-4DC184CA17F8}"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p:txBody>
          <a:bodyPr/>
          <a:lstStyle/>
          <a:p>
            <a:fld id="{76853749-DBEA-6F4C-A359-F603E7575D2F}" type="slidenum">
              <a:rPr lang="en-US" smtClean="0"/>
              <a:pPr/>
              <a:t>3</a:t>
            </a:fld>
            <a:endParaRPr lang="en-US" dirty="0"/>
          </a:p>
        </p:txBody>
      </p:sp>
      <p:sp>
        <p:nvSpPr>
          <p:cNvPr id="28676" name="Rectangle 3"/>
          <p:cNvSpPr>
            <a:spLocks noGrp="1" noChangeArrowheads="1"/>
          </p:cNvSpPr>
          <p:nvPr>
            <p:ph type="body" idx="1"/>
          </p:nvPr>
        </p:nvSpPr>
        <p:spPr/>
        <p:txBody>
          <a:bodyPr/>
          <a:lstStyle/>
          <a:p>
            <a:r>
              <a:rPr lang="en-US" smtClean="0"/>
              <a:t>OpenGL is a library of function calls for doing computer graphics. With it, you can create interactive applications that render high-quality color images composed of 2D and 3D geometric objects and images.</a:t>
            </a:r>
          </a:p>
          <a:p>
            <a:endParaRPr lang="en-US" smtClean="0"/>
          </a:p>
          <a:p>
            <a:r>
              <a:rPr lang="en-US" smtClean="0"/>
              <a:t>Additionally, the OpenGL API is independent of all operating systems, and their associated windowing systems. That means that the part of your application that draws can be platform independent. However, in order for OpenGL to be able to render, it needs a window to draw into. Generally,  this is controlled by the windowing system on whatever platform you are working on.</a:t>
            </a:r>
          </a:p>
          <a:p>
            <a:endParaRPr lang="en-US" dirty="0"/>
          </a:p>
        </p:txBody>
      </p:sp>
      <p:sp>
        <p:nvSpPr>
          <p:cNvPr id="4" name="Slide Image Placeholder 3"/>
          <p:cNvSpPr>
            <a:spLocks noGrp="1" noRot="1" noChangeAspect="1"/>
          </p:cNvSpPr>
          <p:nvPr>
            <p:ph type="sldImg"/>
          </p:nvPr>
        </p:nvSpPr>
        <p:spPr>
          <a:xfrm>
            <a:off x="247650" y="741363"/>
            <a:ext cx="6248400" cy="3514725"/>
          </a:xfr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The above</a:t>
            </a:r>
            <a:r>
              <a:rPr lang="en-US" baseline="0" dirty="0" smtClean="0"/>
              <a:t> sequence calls shows how to create and bind a VAO.  Since all geometric data in OpenGL must be stored in VAOs, you’ll use this code idiom often.</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While</a:t>
            </a:r>
            <a:r>
              <a:rPr lang="en-US" baseline="0" dirty="0" smtClean="0"/>
              <a:t> we’ve talked a lot about VBOs, we haven’t detailed how one goes about creating them.  Vertex buffer objects, like all (memory) objects in OpenGL (as compared to geometric objects) are created in the same way, using the same set of functions.  In fact, you’ll see that the pattern of calls we make here are similar to other sequences of calls for doing other OpenGL operations.</a:t>
            </a:r>
          </a:p>
          <a:p>
            <a:r>
              <a:rPr lang="en-US" baseline="0" dirty="0" smtClean="0"/>
              <a:t>In the case of vertex buffer objects, you’ll do the following sequence of function calls:</a:t>
            </a:r>
          </a:p>
          <a:p>
            <a:pPr marL="228580" indent="-228580">
              <a:buFont typeface="+mj-lt"/>
              <a:buAutoNum type="arabicPeriod"/>
            </a:pPr>
            <a:r>
              <a:rPr lang="en-US" baseline="0" dirty="0" smtClean="0"/>
              <a:t>Generate a buffer’s name by calling </a:t>
            </a:r>
            <a:r>
              <a:rPr lang="en-US" baseline="0" dirty="0" err="1" smtClean="0">
                <a:latin typeface="Consolas" pitchFamily="49" charset="0"/>
                <a:cs typeface="Consolas" pitchFamily="49" charset="0"/>
              </a:rPr>
              <a:t>glGenBuffers</a:t>
            </a:r>
            <a:r>
              <a:rPr lang="en-US" baseline="0" dirty="0" smtClean="0">
                <a:latin typeface="Consolas" pitchFamily="49" charset="0"/>
                <a:cs typeface="Consolas" pitchFamily="49" charset="0"/>
              </a:rPr>
              <a:t>()</a:t>
            </a:r>
          </a:p>
          <a:p>
            <a:pPr marL="228580" indent="-228580">
              <a:buFont typeface="+mj-lt"/>
              <a:buAutoNum type="arabicPeriod"/>
            </a:pPr>
            <a:r>
              <a:rPr lang="en-US" baseline="0" dirty="0" smtClean="0"/>
              <a:t>Next, you’ll make that buffer the “current” buffer, which means it’s the selected buffer for reading or writing data values by calling </a:t>
            </a:r>
            <a:r>
              <a:rPr lang="en-US" baseline="0" dirty="0" err="1" smtClean="0">
                <a:latin typeface="Consolas" pitchFamily="49" charset="0"/>
                <a:cs typeface="Consolas" pitchFamily="49" charset="0"/>
              </a:rPr>
              <a:t>glBindBuffer</a:t>
            </a:r>
            <a:r>
              <a:rPr lang="en-US" baseline="0" dirty="0" smtClean="0">
                <a:latin typeface="Consolas" pitchFamily="49" charset="0"/>
                <a:cs typeface="Consolas" pitchFamily="49" charset="0"/>
              </a:rPr>
              <a:t>()</a:t>
            </a:r>
            <a:r>
              <a:rPr lang="en-US" baseline="0" dirty="0" smtClean="0">
                <a:latin typeface="+mn-lt"/>
                <a:cs typeface="Consolas" pitchFamily="49" charset="0"/>
              </a:rPr>
              <a:t>, with a type of </a:t>
            </a:r>
            <a:r>
              <a:rPr lang="en-US" baseline="0" dirty="0" smtClean="0">
                <a:latin typeface="Consolas" pitchFamily="49" charset="0"/>
                <a:cs typeface="Consolas" pitchFamily="49" charset="0"/>
              </a:rPr>
              <a:t>GL_ARRAY_BUFFER</a:t>
            </a:r>
            <a:r>
              <a:rPr lang="en-US" baseline="0" dirty="0" smtClean="0">
                <a:latin typeface="+mn-lt"/>
                <a:cs typeface="Consolas" pitchFamily="49" charset="0"/>
              </a:rPr>
              <a:t>.  There are different types of buffer objects, with an array buffer being the one used for storing geometric data.</a:t>
            </a:r>
            <a:endParaRPr lang="en-US" baseline="0" dirty="0" smtClean="0">
              <a:latin typeface="+mn-lt"/>
            </a:endParaRPr>
          </a:p>
          <a:p>
            <a:pPr marL="228580" indent="-228580">
              <a:buFont typeface="+mj-lt"/>
              <a:buAutoNum type="arabicPeriod"/>
            </a:pPr>
            <a:r>
              <a:rPr lang="en-US" baseline="0" dirty="0" smtClean="0"/>
              <a:t>To initialize a buffer, you’ll call </a:t>
            </a:r>
            <a:r>
              <a:rPr lang="en-US" baseline="0" dirty="0" err="1" smtClean="0">
                <a:latin typeface="Consolas" pitchFamily="49" charset="0"/>
                <a:cs typeface="Consolas" pitchFamily="49" charset="0"/>
              </a:rPr>
              <a:t>glBufferData</a:t>
            </a:r>
            <a:r>
              <a:rPr lang="en-US" baseline="0" dirty="0" smtClean="0">
                <a:latin typeface="Consolas" pitchFamily="49" charset="0"/>
                <a:cs typeface="Consolas" pitchFamily="49" charset="0"/>
              </a:rPr>
              <a:t>()</a:t>
            </a:r>
            <a:r>
              <a:rPr lang="en-US" baseline="0" dirty="0" smtClean="0"/>
              <a:t>, which will copy data from your application into the GPU’s memory.  You would do the same operation if you also wanted to update data in the buffer</a:t>
            </a:r>
          </a:p>
          <a:p>
            <a:pPr marL="228580" indent="-228580">
              <a:buFont typeface="+mj-lt"/>
              <a:buAutoNum type="arabicPeriod"/>
            </a:pPr>
            <a:r>
              <a:rPr lang="en-US" baseline="0" dirty="0" smtClean="0"/>
              <a:t>Finally, when it comes time to render using the data in the buffer, you’ll once again call </a:t>
            </a:r>
            <a:r>
              <a:rPr lang="en-US" baseline="0" dirty="0" err="1" smtClean="0">
                <a:latin typeface="Consolas" pitchFamily="49" charset="0"/>
                <a:cs typeface="Consolas" pitchFamily="49" charset="0"/>
              </a:rPr>
              <a:t>glBindVertexArray</a:t>
            </a:r>
            <a:r>
              <a:rPr lang="en-US" baseline="0" dirty="0" smtClean="0">
                <a:latin typeface="Consolas" pitchFamily="49" charset="0"/>
                <a:cs typeface="Consolas" pitchFamily="49" charset="0"/>
              </a:rPr>
              <a:t>()</a:t>
            </a:r>
            <a:r>
              <a:rPr lang="en-US" baseline="0" dirty="0" smtClean="0"/>
              <a:t> to make it and its VBOs current again.  In fact, if you have multiple objects, each with their own VAO, you’ll likely call </a:t>
            </a:r>
            <a:r>
              <a:rPr lang="en-US" baseline="0" dirty="0" err="1" smtClean="0">
                <a:latin typeface="Consolas" pitchFamily="49" charset="0"/>
                <a:cs typeface="Consolas" pitchFamily="49" charset="0"/>
              </a:rPr>
              <a:t>glBindVertexArray</a:t>
            </a:r>
            <a:r>
              <a:rPr lang="en-US" baseline="0" dirty="0" smtClean="0">
                <a:latin typeface="Consolas" pitchFamily="49" charset="0"/>
                <a:cs typeface="Consolas" pitchFamily="49" charset="0"/>
              </a:rPr>
              <a:t>()</a:t>
            </a:r>
            <a:r>
              <a:rPr lang="en-US" baseline="0" dirty="0" smtClean="0"/>
              <a:t> once per frame for each object.</a:t>
            </a:r>
          </a:p>
          <a:p>
            <a:pPr marL="228580" indent="-228580">
              <a:buFont typeface="+mj-lt"/>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The above</a:t>
            </a:r>
            <a:r>
              <a:rPr lang="en-US" baseline="0" dirty="0" smtClean="0"/>
              <a:t> sequence of calls illustrates generating, binding, and initializing a VBO with data.  In this example, we use a technique permitting data to be loaded into two steps, which we need as our data values are in two separate arrays.  It’s noteworthy to look at the </a:t>
            </a:r>
            <a:r>
              <a:rPr lang="en-US" baseline="0" dirty="0" err="1" smtClean="0">
                <a:latin typeface="Consolas" pitchFamily="49" charset="0"/>
                <a:cs typeface="Consolas" pitchFamily="49" charset="0"/>
              </a:rPr>
              <a:t>glBufferData</a:t>
            </a:r>
            <a:r>
              <a:rPr lang="en-US" baseline="0" dirty="0" smtClean="0">
                <a:latin typeface="Consolas" pitchFamily="49" charset="0"/>
                <a:cs typeface="Consolas" pitchFamily="49" charset="0"/>
              </a:rPr>
              <a:t>()</a:t>
            </a:r>
            <a:r>
              <a:rPr lang="en-US" baseline="0" dirty="0" smtClean="0"/>
              <a:t> call; in this call, we basically have OpenGL allocate an array sized to our needs (the combined size of our point and color arrays), but don’t transfer any data with the call, which is specified with the NULL value.  This is akin to calling </a:t>
            </a:r>
            <a:r>
              <a:rPr lang="en-US" baseline="0" dirty="0" err="1" smtClean="0">
                <a:latin typeface="Consolas" pitchFamily="49" charset="0"/>
                <a:cs typeface="Consolas" pitchFamily="49" charset="0"/>
              </a:rPr>
              <a:t>malloc</a:t>
            </a:r>
            <a:r>
              <a:rPr lang="en-US" baseline="0" dirty="0" smtClean="0">
                <a:latin typeface="Consolas" pitchFamily="49" charset="0"/>
                <a:cs typeface="Consolas" pitchFamily="49" charset="0"/>
              </a:rPr>
              <a:t>() </a:t>
            </a:r>
            <a:r>
              <a:rPr lang="en-US" baseline="0" dirty="0" smtClean="0"/>
              <a:t>to create a buffer of uninitialized data.  We later load that array with our calls to </a:t>
            </a:r>
            <a:r>
              <a:rPr lang="en-US" baseline="0" dirty="0" err="1" smtClean="0">
                <a:latin typeface="Consolas" pitchFamily="49" charset="0"/>
                <a:cs typeface="Consolas" pitchFamily="49" charset="0"/>
              </a:rPr>
              <a:t>glBufferSubData</a:t>
            </a:r>
            <a:r>
              <a:rPr lang="en-US" baseline="0" dirty="0" smtClean="0">
                <a:latin typeface="Consolas" pitchFamily="49" charset="0"/>
                <a:cs typeface="Consolas" pitchFamily="49" charset="0"/>
              </a:rPr>
              <a:t>()</a:t>
            </a:r>
            <a:r>
              <a:rPr lang="en-US" baseline="0" dirty="0" smtClean="0"/>
              <a:t>, which allows us to replace a subsection of our array.  This technique is also useful if you need to update data inside of a VBO at some point in the execution of your application.</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A3BE244-68F0-E548-9FDE-4303E5CCFD61}" type="slidenum">
              <a:rPr lang="en-US"/>
              <a:pPr/>
              <a:t>33</a:t>
            </a:fld>
            <a:endParaRPr lang="en-US" dirty="0"/>
          </a:p>
        </p:txBody>
      </p:sp>
      <p:sp>
        <p:nvSpPr>
          <p:cNvPr id="64515" name="Rectangle 2"/>
          <p:cNvSpPr>
            <a:spLocks noGrp="1" noRot="1" noChangeAspect="1" noChangeArrowheads="1" noTextEdit="1"/>
          </p:cNvSpPr>
          <p:nvPr>
            <p:ph type="sldImg"/>
          </p:nvPr>
        </p:nvSpPr>
        <p:spPr>
          <a:xfrm>
            <a:off x="247650" y="741363"/>
            <a:ext cx="6248400" cy="3514725"/>
          </a:xfrm>
          <a:ln/>
        </p:spPr>
      </p:sp>
      <p:sp>
        <p:nvSpPr>
          <p:cNvPr id="64516"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The final step in preparing you data for processing by OpenGL (i.e., sending it down for rendering) is to specify which vertex attributes you’d</a:t>
            </a:r>
            <a:r>
              <a:rPr lang="en-US" baseline="0" dirty="0" smtClean="0">
                <a:latin typeface="Arial" charset="0"/>
                <a:ea typeface="ＭＳ Ｐゴシック" charset="-128"/>
                <a:cs typeface="ＭＳ Ｐゴシック" charset="-128"/>
              </a:rPr>
              <a:t> like issued to the graphics pipeline.  While this might seem superfluous, it allows you to specify multiple collections of data, and choose which ones you’d like to use at any given time.</a:t>
            </a:r>
          </a:p>
          <a:p>
            <a:pPr eaLnBrk="1" hangingPunct="1"/>
            <a:r>
              <a:rPr lang="en-US" baseline="0" dirty="0" smtClean="0">
                <a:latin typeface="Arial" charset="0"/>
                <a:ea typeface="ＭＳ Ｐゴシック" charset="-128"/>
                <a:cs typeface="ＭＳ Ｐゴシック" charset="-128"/>
              </a:rPr>
              <a:t>Each of the attributes that we enable must be associated with an “in” variable of the currently bound vertex shader.  You retrieve vertex attribute locations was retrieved from the compiled shader by calling </a:t>
            </a:r>
            <a:r>
              <a:rPr lang="en-US" baseline="0" dirty="0" smtClean="0">
                <a:latin typeface="Consolas" pitchFamily="49" charset="0"/>
                <a:ea typeface="ＭＳ Ｐゴシック" charset="-128"/>
                <a:cs typeface="Consolas" pitchFamily="49" charset="0"/>
              </a:rPr>
              <a:t>glGetAttribLocation().  </a:t>
            </a:r>
            <a:r>
              <a:rPr lang="en-US" baseline="0" dirty="0" smtClean="0">
                <a:latin typeface="Arial" charset="0"/>
                <a:ea typeface="ＭＳ Ｐゴシック" charset="-128"/>
                <a:cs typeface="ＭＳ Ｐゴシック" charset="-128"/>
              </a:rPr>
              <a:t>We discuss this call in the shader section.</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lnSpcReduction="10000"/>
          </a:bodyPr>
          <a:lstStyle/>
          <a:p>
            <a:r>
              <a:rPr lang="en-US" dirty="0" smtClean="0"/>
              <a:t>To complete the “plumbing” of associating our vertex data with variables in our shader programs,</a:t>
            </a:r>
            <a:r>
              <a:rPr lang="en-US" baseline="0" dirty="0" smtClean="0"/>
              <a:t> you need to tell OpenGL where in our buffer object to find the vertex data, and which shader variable to pass the data to when we draw. The above code snippet shows that process for our two data sources.  In our shaders (which we’ll discuss in a moment), we have two variables: </a:t>
            </a:r>
            <a:r>
              <a:rPr lang="en-US" baseline="0" dirty="0" err="1" smtClean="0">
                <a:latin typeface="Consolas" pitchFamily="49" charset="0"/>
                <a:cs typeface="Consolas" pitchFamily="49" charset="0"/>
              </a:rPr>
              <a:t>vPosition</a:t>
            </a:r>
            <a:r>
              <a:rPr lang="en-US" baseline="0" dirty="0" smtClean="0"/>
              <a:t>, and </a:t>
            </a:r>
            <a:r>
              <a:rPr lang="en-US" baseline="0" dirty="0" err="1" smtClean="0">
                <a:latin typeface="Consolas" pitchFamily="49" charset="0"/>
                <a:cs typeface="Consolas" pitchFamily="49" charset="0"/>
              </a:rPr>
              <a:t>vColor</a:t>
            </a:r>
            <a:r>
              <a:rPr lang="en-US" baseline="0" dirty="0" smtClean="0"/>
              <a:t>, which we will associate with the data values in our VBOs that we copied form our </a:t>
            </a:r>
            <a:r>
              <a:rPr lang="en-US" baseline="0" dirty="0" smtClean="0"/>
              <a:t>vertex </a:t>
            </a:r>
            <a:r>
              <a:rPr lang="en-US" baseline="0" dirty="0" smtClean="0">
                <a:latin typeface="Consolas" pitchFamily="49" charset="0"/>
                <a:cs typeface="Consolas" pitchFamily="49" charset="0"/>
              </a:rPr>
              <a:t>positions </a:t>
            </a:r>
            <a:r>
              <a:rPr lang="en-US" baseline="0" dirty="0" smtClean="0"/>
              <a:t>and </a:t>
            </a:r>
            <a:r>
              <a:rPr lang="en-US" baseline="0" dirty="0" smtClean="0">
                <a:latin typeface="Consolas" pitchFamily="49" charset="0"/>
                <a:cs typeface="Consolas" pitchFamily="49" charset="0"/>
              </a:rPr>
              <a:t>colors</a:t>
            </a:r>
            <a:r>
              <a:rPr lang="en-US" baseline="0" dirty="0" smtClean="0"/>
              <a:t> </a:t>
            </a:r>
            <a:r>
              <a:rPr lang="en-US" baseline="0" dirty="0" smtClean="0"/>
              <a:t>arrays.</a:t>
            </a:r>
          </a:p>
          <a:p>
            <a:endParaRPr lang="en-US" baseline="0" dirty="0" smtClean="0"/>
          </a:p>
          <a:p>
            <a:r>
              <a:rPr lang="en-US" baseline="0" dirty="0" smtClean="0"/>
              <a:t>The calls to </a:t>
            </a:r>
            <a:r>
              <a:rPr lang="en-US" baseline="0" dirty="0" err="1" smtClean="0">
                <a:latin typeface="Consolas" pitchFamily="49" charset="0"/>
                <a:cs typeface="Consolas" pitchFamily="49" charset="0"/>
              </a:rPr>
              <a:t>glGetAttribLocation</a:t>
            </a:r>
            <a:r>
              <a:rPr lang="en-US" baseline="0" dirty="0" smtClean="0">
                <a:latin typeface="Consolas" pitchFamily="49" charset="0"/>
                <a:cs typeface="Consolas" pitchFamily="49" charset="0"/>
              </a:rPr>
              <a:t>()</a:t>
            </a:r>
            <a:r>
              <a:rPr lang="en-US" baseline="0" dirty="0" smtClean="0"/>
              <a:t> will return a compiler-generated index which we need to use to complete the connection from our data to the shader inputs.  We also need to “turn the valve” on our data by enabling its attribute array by calling </a:t>
            </a:r>
            <a:r>
              <a:rPr lang="en-US" baseline="0" dirty="0" err="1" smtClean="0">
                <a:latin typeface="Consolas" pitchFamily="49" charset="0"/>
                <a:cs typeface="Consolas" pitchFamily="49" charset="0"/>
              </a:rPr>
              <a:t>glEnableVertexAttribArray</a:t>
            </a:r>
            <a:r>
              <a:rPr lang="en-US" baseline="0" dirty="0" smtClean="0">
                <a:latin typeface="Consolas" pitchFamily="49" charset="0"/>
                <a:cs typeface="Consolas" pitchFamily="49" charset="0"/>
              </a:rPr>
              <a:t>()</a:t>
            </a:r>
            <a:r>
              <a:rPr lang="en-US" baseline="0" dirty="0" smtClean="0"/>
              <a:t> with the selected attribute location.</a:t>
            </a:r>
          </a:p>
          <a:p>
            <a:r>
              <a:rPr lang="en-US" baseline="0" dirty="0" smtClean="0"/>
              <a:t>This is the most flexible approach to this process, but depending on your OpenGL version, you may be able to use the </a:t>
            </a:r>
            <a:r>
              <a:rPr lang="en-US" baseline="0" dirty="0" smtClean="0">
                <a:latin typeface="Consolas" pitchFamily="49" charset="0"/>
                <a:cs typeface="Consolas" pitchFamily="49" charset="0"/>
              </a:rPr>
              <a:t>layout</a:t>
            </a:r>
            <a:r>
              <a:rPr lang="en-US" baseline="0" dirty="0" smtClean="0"/>
              <a:t> construct, which allows you to specify the attribute location, as compared to having to retrieve it after compiling and linking your shaders.  We’ll discuss that in our shader section later in the course.</a:t>
            </a:r>
          </a:p>
          <a:p>
            <a:endParaRPr lang="en-US" baseline="0" dirty="0" smtClean="0"/>
          </a:p>
          <a:p>
            <a:r>
              <a:rPr lang="en-US" baseline="0" dirty="0" smtClean="0"/>
              <a:t>BUFFER_OFFSET is a simple macro defined to make the code more readable</a:t>
            </a:r>
          </a:p>
          <a:p>
            <a:endParaRPr lang="en-US" baseline="0" dirty="0" smtClean="0"/>
          </a:p>
          <a:p>
            <a:pPr algn="ctr"/>
            <a:r>
              <a:rPr lang="en-US" dirty="0" smtClean="0">
                <a:latin typeface="Consolas"/>
                <a:cs typeface="Consolas"/>
              </a:rPr>
              <a:t>#</a:t>
            </a:r>
            <a:r>
              <a:rPr lang="en-US" dirty="0" smtClean="0">
                <a:latin typeface="Consolas"/>
                <a:cs typeface="Consolas"/>
              </a:rPr>
              <a:t>define BUFFER_OFFSET( offset )   ((</a:t>
            </a:r>
            <a:r>
              <a:rPr lang="en-US" dirty="0" err="1" smtClean="0">
                <a:latin typeface="Consolas"/>
                <a:cs typeface="Consolas"/>
              </a:rPr>
              <a:t>GLvoid</a:t>
            </a:r>
            <a:r>
              <a:rPr lang="en-US" dirty="0" smtClean="0">
                <a:latin typeface="Consolas"/>
                <a:cs typeface="Consolas"/>
              </a:rPr>
              <a:t>*) (offset))</a:t>
            </a:r>
            <a:endParaRPr lang="en-US" dirty="0">
              <a:latin typeface="Consolas"/>
              <a:cs typeface="Consolas"/>
            </a:endParaRPr>
          </a:p>
        </p:txBody>
      </p:sp>
      <p:sp>
        <p:nvSpPr>
          <p:cNvPr id="4" name="Slide Number Placeholder 3"/>
          <p:cNvSpPr>
            <a:spLocks noGrp="1"/>
          </p:cNvSpPr>
          <p:nvPr>
            <p:ph type="sldNum" sz="quarter" idx="10"/>
          </p:nvPr>
        </p:nvSpPr>
        <p:spPr/>
        <p:txBody>
          <a:bodyPr/>
          <a:lstStyle/>
          <a:p>
            <a:fld id="{706F8D69-B00F-F44E-9B61-4DC184CA17F8}"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DC6DC69-6E62-CA4D-B49A-A89042FDDDAF}" type="slidenum">
              <a:rPr lang="en-US"/>
              <a:pPr/>
              <a:t>35</a:t>
            </a:fld>
            <a:endParaRPr lang="en-US" dirty="0"/>
          </a:p>
        </p:txBody>
      </p:sp>
      <p:sp>
        <p:nvSpPr>
          <p:cNvPr id="66563" name="Rectangle 2"/>
          <p:cNvSpPr>
            <a:spLocks noGrp="1" noRot="1" noChangeAspect="1" noChangeArrowheads="1" noTextEdit="1"/>
          </p:cNvSpPr>
          <p:nvPr>
            <p:ph type="sldImg"/>
          </p:nvPr>
        </p:nvSpPr>
        <p:spPr>
          <a:xfrm>
            <a:off x="247650" y="741363"/>
            <a:ext cx="6248400" cy="3514725"/>
          </a:xfrm>
          <a:ln/>
        </p:spPr>
      </p:sp>
      <p:sp>
        <p:nvSpPr>
          <p:cNvPr id="66564"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In order</a:t>
            </a:r>
            <a:r>
              <a:rPr lang="en-US" baseline="0" dirty="0" smtClean="0">
                <a:latin typeface="Arial" charset="0"/>
                <a:ea typeface="ＭＳ Ｐゴシック" charset="-128"/>
                <a:cs typeface="ＭＳ Ｐゴシック" charset="-128"/>
              </a:rPr>
              <a:t> to initiate the rendering of primitives, you need to issue a drawing routine.  While there are many routines for this in OpenGL, we’ll discuss the most fundamental ones.  The simplest routine is </a:t>
            </a:r>
            <a:r>
              <a:rPr lang="en-US" baseline="0" dirty="0" smtClean="0">
                <a:latin typeface="Consolas" pitchFamily="49" charset="0"/>
                <a:ea typeface="ＭＳ Ｐゴシック" charset="-128"/>
                <a:cs typeface="Consolas" pitchFamily="49" charset="0"/>
              </a:rPr>
              <a:t>glDrawArrays()</a:t>
            </a:r>
            <a:r>
              <a:rPr lang="en-US" baseline="0" dirty="0" smtClean="0">
                <a:latin typeface="Arial" charset="0"/>
                <a:ea typeface="ＭＳ Ｐゴシック" charset="-128"/>
                <a:cs typeface="ＭＳ Ｐゴシック" charset="-128"/>
              </a:rPr>
              <a:t>, to which you specify what type of graphics primitive you want to draw (e.g., here we’re rending a triangle strip), which vertex in the enabled vertex</a:t>
            </a:r>
            <a:r>
              <a:rPr lang="en-US" dirty="0" smtClean="0">
                <a:latin typeface="Arial" charset="0"/>
                <a:ea typeface="ＭＳ Ｐゴシック" charset="-128"/>
                <a:cs typeface="ＭＳ Ｐゴシック" charset="-128"/>
              </a:rPr>
              <a:t> attribute arrays </a:t>
            </a:r>
            <a:r>
              <a:rPr lang="en-US" baseline="0" dirty="0" smtClean="0">
                <a:latin typeface="Arial" charset="0"/>
                <a:ea typeface="ＭＳ Ｐゴシック" charset="-128"/>
                <a:cs typeface="ＭＳ Ｐゴシック" charset="-128"/>
              </a:rPr>
              <a:t>to start with, and how many vertices to send.</a:t>
            </a:r>
          </a:p>
          <a:p>
            <a:pPr eaLnBrk="1" hangingPunct="1"/>
            <a:endParaRPr lang="en-US" baseline="0" dirty="0" smtClean="0">
              <a:latin typeface="Arial" charset="0"/>
              <a:ea typeface="ＭＳ Ｐゴシック" charset="-128"/>
              <a:cs typeface="ＭＳ Ｐゴシック" charset="-128"/>
            </a:endParaRPr>
          </a:p>
          <a:p>
            <a:pPr eaLnBrk="1" hangingPunct="1"/>
            <a:r>
              <a:rPr lang="en-US" dirty="0" smtClean="0">
                <a:latin typeface="Arial" charset="0"/>
                <a:ea typeface="ＭＳ Ｐゴシック" charset="-128"/>
                <a:cs typeface="ＭＳ Ｐゴシック" charset="-128"/>
              </a:rPr>
              <a:t>This is the simplest way of rendering geometry in OpenGL Version 3.1.  You merely need to store you vertex data in sequence, and then </a:t>
            </a:r>
            <a:r>
              <a:rPr lang="en-US" dirty="0" smtClean="0">
                <a:latin typeface="Consolas" pitchFamily="49" charset="0"/>
                <a:ea typeface="ＭＳ Ｐゴシック" charset="-128"/>
                <a:cs typeface="Consolas" pitchFamily="49" charset="0"/>
              </a:rPr>
              <a:t>glDrawArrays()</a:t>
            </a:r>
            <a:r>
              <a:rPr lang="en-US" dirty="0" smtClean="0">
                <a:latin typeface="Arial" charset="0"/>
                <a:ea typeface="ＭＳ Ｐゴシック" charset="-128"/>
                <a:cs typeface="ＭＳ Ｐゴシック" charset="-128"/>
              </a:rPr>
              <a:t> takes care of the rest.  However, in some cases, this won’t be the most memory efficient method of doing things.  Many geometric objects share vertices between geometric primitives, and with this method, you need to replicate the data once for each vertex.  We’ll see a more flexible, in terms of memory storage and access in the next slides.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F8D69-B00F-F44E-9B61-4DC184CA17F8}" type="slidenum">
              <a:rPr lang="en-US" smtClean="0"/>
              <a:pPr/>
              <a:t>36</a:t>
            </a:fld>
            <a:endParaRPr lang="en-US"/>
          </a:p>
        </p:txBody>
      </p:sp>
    </p:spTree>
    <p:extLst>
      <p:ext uri="{BB962C8B-B14F-4D97-AF65-F5344CB8AC3E}">
        <p14:creationId xmlns:p14="http://schemas.microsoft.com/office/powerpoint/2010/main" val="33896023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DE125609-E9B4-C04F-BF5D-4B17C9F45FD8}" type="slidenum">
              <a:rPr lang="en-US"/>
              <a:pPr/>
              <a:t>37</a:t>
            </a:fld>
            <a:endParaRPr lang="en-US"/>
          </a:p>
        </p:txBody>
      </p:sp>
      <p:sp>
        <p:nvSpPr>
          <p:cNvPr id="131075" name="Rectangle 2"/>
          <p:cNvSpPr>
            <a:spLocks noGrp="1" noRot="1" noChangeAspect="1" noChangeArrowheads="1" noTextEdit="1"/>
          </p:cNvSpPr>
          <p:nvPr>
            <p:ph type="sldImg"/>
          </p:nvPr>
        </p:nvSpPr>
        <p:spPr>
          <a:xfrm>
            <a:off x="247650" y="741363"/>
            <a:ext cx="6248400" cy="3514725"/>
          </a:xfrm>
          <a:ln/>
        </p:spPr>
      </p:sp>
      <p:sp>
        <p:nvSpPr>
          <p:cNvPr id="131076"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As with any programming language, GLSL has types for variables.</a:t>
            </a:r>
            <a:r>
              <a:rPr lang="en-US" baseline="0" dirty="0" smtClean="0">
                <a:latin typeface="Arial" charset="0"/>
                <a:ea typeface="ＭＳ Ｐゴシック" charset="-128"/>
                <a:cs typeface="ＭＳ Ｐゴシック" charset="-128"/>
              </a:rPr>
              <a:t>  However, it includes vector-, and matrix-based types to simplify the operations that occur often in computer graphics.</a:t>
            </a:r>
          </a:p>
          <a:p>
            <a:pPr eaLnBrk="1" hangingPunct="1"/>
            <a:endParaRPr lang="en-US" baseline="0" dirty="0" smtClean="0">
              <a:latin typeface="Arial" charset="0"/>
              <a:ea typeface="ＭＳ Ｐゴシック" charset="-128"/>
              <a:cs typeface="ＭＳ Ｐゴシック" charset="-128"/>
            </a:endParaRPr>
          </a:p>
          <a:p>
            <a:pPr eaLnBrk="1" hangingPunct="1"/>
            <a:r>
              <a:rPr lang="en-US" baseline="0" dirty="0" smtClean="0">
                <a:latin typeface="Arial" charset="0"/>
                <a:ea typeface="ＭＳ Ｐゴシック" charset="-128"/>
                <a:cs typeface="ＭＳ Ｐゴシック" charset="-128"/>
              </a:rPr>
              <a:t>In addition to numerical types, other types like </a:t>
            </a:r>
            <a:r>
              <a:rPr lang="en-US" i="1" baseline="0" dirty="0" smtClean="0">
                <a:latin typeface="Arial" charset="0"/>
                <a:ea typeface="ＭＳ Ｐゴシック" charset="-128"/>
                <a:cs typeface="ＭＳ Ｐゴシック" charset="-128"/>
              </a:rPr>
              <a:t>texture samplers</a:t>
            </a:r>
            <a:r>
              <a:rPr lang="en-US" i="0" baseline="0" dirty="0" smtClean="0">
                <a:latin typeface="Arial" charset="0"/>
                <a:ea typeface="ＭＳ Ｐゴシック" charset="-128"/>
                <a:cs typeface="ＭＳ Ｐゴシック" charset="-128"/>
              </a:rPr>
              <a:t> are used to enable other OpenGL operations.  We’ll discuss texture samplers in the texture mapping section.</a:t>
            </a:r>
            <a:endParaRPr lang="en-US" dirty="0">
              <a:latin typeface="Arial" charset="0"/>
              <a:ea typeface="ＭＳ Ｐゴシック" charset="-128"/>
              <a:cs typeface="ＭＳ Ｐゴシック" charset="-128"/>
            </a:endParaRPr>
          </a:p>
          <a:p>
            <a:pPr eaLnBrk="1" hangingPunct="1"/>
            <a:endParaRPr lang="en-US" dirty="0">
              <a:latin typeface="Arial" charset="0"/>
              <a:ea typeface="ＭＳ Ｐゴシック" charset="-128"/>
              <a:cs typeface="ＭＳ Ｐゴシック"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smtClean="0"/>
              <a:t>The vector and matrix classes</a:t>
            </a:r>
            <a:r>
              <a:rPr lang="en-US" baseline="0" dirty="0" smtClean="0"/>
              <a:t> of GLSL are first-class types, with arithmetic and logical operations well defined.  This helps simplify your code, and prevent errors.</a:t>
            </a:r>
          </a:p>
          <a:p>
            <a:endParaRPr lang="en-US" baseline="0" dirty="0" smtClean="0"/>
          </a:p>
          <a:p>
            <a:r>
              <a:rPr lang="en-US" baseline="0" dirty="0" smtClean="0"/>
              <a:t>Note in the above example, overloading ensures that both a*</a:t>
            </a:r>
            <a:r>
              <a:rPr lang="en-US" baseline="0" dirty="0" err="1" smtClean="0"/>
              <a:t>m</a:t>
            </a:r>
            <a:r>
              <a:rPr lang="en-US" baseline="0" dirty="0" smtClean="0"/>
              <a:t> and </a:t>
            </a:r>
            <a:r>
              <a:rPr lang="en-US" baseline="0" dirty="0" err="1" smtClean="0"/>
              <a:t>m</a:t>
            </a:r>
            <a:r>
              <a:rPr lang="en-US" baseline="0" dirty="0" smtClean="0"/>
              <a:t>*a are defined although they will not in general produce the same result.</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38</a:t>
            </a:fld>
            <a:endParaRPr lang="en-US"/>
          </a:p>
        </p:txBody>
      </p:sp>
    </p:spTree>
    <p:extLst>
      <p:ext uri="{BB962C8B-B14F-4D97-AF65-F5344CB8AC3E}">
        <p14:creationId xmlns:p14="http://schemas.microsoft.com/office/powerpoint/2010/main" val="4040987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smtClean="0"/>
              <a:t>For GLSL’s vector types, you’ll find that often you may also want to access components within</a:t>
            </a:r>
            <a:r>
              <a:rPr lang="en-US" baseline="0" dirty="0" smtClean="0"/>
              <a:t> the vector, as well as operate on all of the vector’s components at the same time.  To support that, vectors and matrices (which are really a vector of vectors), support normal “C” vector accessing using the square-bracket notation (e.g., “[</a:t>
            </a:r>
            <a:r>
              <a:rPr lang="en-US" baseline="0" dirty="0" err="1" smtClean="0"/>
              <a:t>i</a:t>
            </a:r>
            <a:r>
              <a:rPr lang="en-US" baseline="0" dirty="0" smtClean="0"/>
              <a:t>]”), with zero-based indexing.  Additionally, vectors (but not matrices) support </a:t>
            </a:r>
            <a:r>
              <a:rPr lang="en-US" i="1" baseline="0" dirty="0" err="1" smtClean="0"/>
              <a:t>swizzling</a:t>
            </a:r>
            <a:r>
              <a:rPr lang="en-US" i="0" baseline="0" dirty="0" smtClean="0"/>
              <a:t>, which provides a very powerful method for accessing and manipulating vector components.</a:t>
            </a:r>
          </a:p>
          <a:p>
            <a:r>
              <a:rPr lang="en-US" i="1" baseline="0" dirty="0" smtClean="0"/>
              <a:t>Swizzles</a:t>
            </a:r>
            <a:r>
              <a:rPr lang="en-US" i="0" baseline="0" dirty="0" smtClean="0"/>
              <a:t> allow components within a vector to be accessed by name.</a:t>
            </a:r>
            <a:r>
              <a:rPr lang="en-US" i="0" dirty="0" smtClean="0"/>
              <a:t>  </a:t>
            </a:r>
            <a:r>
              <a:rPr lang="en-US" dirty="0" smtClean="0"/>
              <a:t>For example, the first element in a vector – element 0 – can also be referenced by the names “x”, “s”, and “r”.  Why all the names – to clarify their usage.  If you’re working with a color, for example, it may be clearer in the code to use “r” to represent the red channel, as compared to “x”, which make more sense as the x-positional coordinate</a:t>
            </a:r>
            <a:endParaRPr lang="en-US" i="1" baseline="0" dirty="0" smtClean="0"/>
          </a:p>
        </p:txBody>
      </p:sp>
      <p:sp>
        <p:nvSpPr>
          <p:cNvPr id="4" name="Slide Number Placeholder 3"/>
          <p:cNvSpPr>
            <a:spLocks noGrp="1"/>
          </p:cNvSpPr>
          <p:nvPr>
            <p:ph type="sldNum" sz="quarter" idx="10"/>
          </p:nvPr>
        </p:nvSpPr>
        <p:spPr/>
        <p:txBody>
          <a:bodyPr/>
          <a:lstStyle/>
          <a:p>
            <a:fld id="{706F8D69-B00F-F44E-9B61-4DC184CA17F8}" type="slidenum">
              <a:rPr lang="en-US" smtClean="0"/>
              <a:pPr/>
              <a:t>39</a:t>
            </a:fld>
            <a:endParaRPr lang="en-US"/>
          </a:p>
        </p:txBody>
      </p:sp>
    </p:spTree>
    <p:extLst>
      <p:ext uri="{BB962C8B-B14F-4D97-AF65-F5344CB8AC3E}">
        <p14:creationId xmlns:p14="http://schemas.microsoft.com/office/powerpoint/2010/main" val="323764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1454717-DC8C-8643-8BD1-6F811BA52B52}" type="slidenum">
              <a:rPr lang="en-US"/>
              <a:pPr/>
              <a:t>4</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While OpenGL has been</a:t>
            </a:r>
            <a:r>
              <a:rPr lang="en-US" baseline="0" dirty="0" smtClean="0">
                <a:latin typeface="Arial" charset="0"/>
                <a:ea typeface="ＭＳ Ｐゴシック" charset="-128"/>
                <a:cs typeface="ＭＳ Ｐゴシック" charset="-128"/>
              </a:rPr>
              <a:t> around for over 20 years, a lot of changes have occurred since it was created.  This course concentrates on the latest versions of OpenGL – version 4.3, although we don’t have time to discuss all the features available.  In these modern versions of OpenGL (which we define as versions starting with version 3.1), OpenGL applications are entirely </a:t>
            </a:r>
            <a:r>
              <a:rPr lang="en-US" i="1" baseline="0" dirty="0" smtClean="0">
                <a:latin typeface="Arial" charset="0"/>
                <a:ea typeface="ＭＳ Ｐゴシック" charset="-128"/>
                <a:cs typeface="ＭＳ Ｐゴシック" charset="-128"/>
              </a:rPr>
              <a:t>shader</a:t>
            </a:r>
            <a:r>
              <a:rPr lang="en-US" i="0" baseline="0" dirty="0" smtClean="0">
                <a:latin typeface="Arial" charset="0"/>
                <a:ea typeface="ＭＳ Ｐゴシック" charset="-128"/>
                <a:cs typeface="ＭＳ Ｐゴシック" charset="-128"/>
              </a:rPr>
              <a:t> based.  In fact, most of this course will discuss shaders and the operations they support.</a:t>
            </a:r>
          </a:p>
          <a:p>
            <a:pPr eaLnBrk="1" hangingPunct="1"/>
            <a:endParaRPr lang="en-US" i="0" baseline="0" dirty="0" smtClean="0">
              <a:latin typeface="Arial" charset="0"/>
              <a:ea typeface="ＭＳ Ｐゴシック" charset="-128"/>
              <a:cs typeface="ＭＳ Ｐゴシック" charset="-128"/>
            </a:endParaRPr>
          </a:p>
          <a:p>
            <a:pPr eaLnBrk="1" hangingPunct="1"/>
            <a:r>
              <a:rPr lang="en-US" i="0" baseline="0" dirty="0" smtClean="0">
                <a:latin typeface="Arial" charset="0"/>
                <a:ea typeface="ＭＳ Ｐゴシック" charset="-128"/>
                <a:cs typeface="ＭＳ Ｐゴシック" charset="-128"/>
              </a:rPr>
              <a:t>If you’re familiar with previous versions of OpenGL, or other </a:t>
            </a:r>
            <a:r>
              <a:rPr lang="en-US" i="1" baseline="0" dirty="0" smtClean="0">
                <a:latin typeface="Arial" charset="0"/>
                <a:ea typeface="ＭＳ Ｐゴシック" charset="-128"/>
                <a:cs typeface="ＭＳ Ｐゴシック" charset="-128"/>
              </a:rPr>
              <a:t>rasterization-based</a:t>
            </a:r>
            <a:r>
              <a:rPr lang="en-US" i="0" baseline="0" dirty="0" smtClean="0">
                <a:latin typeface="Arial" charset="0"/>
                <a:ea typeface="ＭＳ Ｐゴシック" charset="-128"/>
                <a:cs typeface="ＭＳ Ｐゴシック" charset="-128"/>
              </a:rPr>
              <a:t> graphics pipelines in general that may have included </a:t>
            </a:r>
            <a:r>
              <a:rPr lang="en-US" i="1" baseline="0" dirty="0" smtClean="0">
                <a:latin typeface="Arial" charset="0"/>
                <a:ea typeface="ＭＳ Ｐゴシック" charset="-128"/>
                <a:cs typeface="ＭＳ Ｐゴシック" charset="-128"/>
              </a:rPr>
              <a:t>fixed-function </a:t>
            </a:r>
            <a:r>
              <a:rPr lang="en-US" i="0" baseline="0" dirty="0" smtClean="0">
                <a:latin typeface="Arial" charset="0"/>
                <a:ea typeface="ＭＳ Ｐゴシック" charset="-128"/>
                <a:cs typeface="ＭＳ Ｐゴシック" charset="-128"/>
              </a:rPr>
              <a:t>processing, we won’t be covering those techniques since these functions have been deprecated.  Instead, we’ll concentrate on showing how we can implement those techniques on a modern, shader-based graphics pipeline.</a:t>
            </a:r>
          </a:p>
          <a:p>
            <a:pPr eaLnBrk="1" hangingPunct="1"/>
            <a:endParaRPr lang="en-US" i="0" baseline="0" dirty="0" smtClean="0">
              <a:latin typeface="Arial" charset="0"/>
              <a:ea typeface="ＭＳ Ｐゴシック" charset="-128"/>
              <a:cs typeface="ＭＳ Ｐゴシック" charset="-128"/>
            </a:endParaRPr>
          </a:p>
          <a:p>
            <a:pPr eaLnBrk="1" hangingPunct="1"/>
            <a:r>
              <a:rPr lang="en-US" i="0" baseline="0" dirty="0" smtClean="0">
                <a:latin typeface="Arial" charset="0"/>
                <a:ea typeface="ＭＳ Ｐゴシック" charset="-128"/>
                <a:cs typeface="ＭＳ Ｐゴシック" charset="-128"/>
              </a:rPr>
              <a:t>In this modern world of OpenGL, all applications will need to provide shaders, and as such, providing some perspective on how the pipeline evolved and its phases will be illustrative.  We’ll discuss this next.</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smtClean="0"/>
              <a:t>In</a:t>
            </a:r>
            <a:r>
              <a:rPr lang="en-US" baseline="0" dirty="0" smtClean="0"/>
              <a:t> addition to types, GLSL has numerous qualifiers to describe a variable usage.  The most common of those are:</a:t>
            </a:r>
          </a:p>
          <a:p>
            <a:pPr marL="171435" indent="-171435">
              <a:buFont typeface="Arial"/>
              <a:buChar char="•"/>
            </a:pPr>
            <a:r>
              <a:rPr lang="en-US" baseline="0" dirty="0" smtClean="0">
                <a:latin typeface="Consolas"/>
                <a:cs typeface="Consolas"/>
              </a:rPr>
              <a:t>in</a:t>
            </a:r>
            <a:r>
              <a:rPr lang="en-US" baseline="0" dirty="0" smtClean="0"/>
              <a:t> qualifiers that indicate the </a:t>
            </a:r>
            <a:r>
              <a:rPr lang="en-US" baseline="0" dirty="0" err="1" smtClean="0"/>
              <a:t>shader</a:t>
            </a:r>
            <a:r>
              <a:rPr lang="en-US" baseline="0" dirty="0" smtClean="0"/>
              <a:t> variable will receive data flowing into the </a:t>
            </a:r>
            <a:r>
              <a:rPr lang="en-US" baseline="0" dirty="0" err="1" smtClean="0"/>
              <a:t>shader</a:t>
            </a:r>
            <a:r>
              <a:rPr lang="en-US" baseline="0" dirty="0" smtClean="0"/>
              <a:t>, either from the application, or the previous </a:t>
            </a:r>
            <a:r>
              <a:rPr lang="en-US" baseline="0" dirty="0" err="1" smtClean="0"/>
              <a:t>shader</a:t>
            </a:r>
            <a:r>
              <a:rPr lang="en-US" baseline="0" dirty="0" smtClean="0"/>
              <a:t> stage.</a:t>
            </a:r>
          </a:p>
          <a:p>
            <a:pPr marL="171435" indent="-171435">
              <a:buFont typeface="Arial"/>
              <a:buChar char="•"/>
            </a:pPr>
            <a:r>
              <a:rPr lang="en-US" baseline="0" dirty="0" smtClean="0">
                <a:latin typeface="Consolas"/>
                <a:cs typeface="Consolas"/>
              </a:rPr>
              <a:t>out</a:t>
            </a:r>
            <a:r>
              <a:rPr lang="en-US" baseline="0" dirty="0" smtClean="0"/>
              <a:t> qualifier which tag a variable as data output where data will flow to the next </a:t>
            </a:r>
            <a:r>
              <a:rPr lang="en-US" baseline="0" dirty="0" err="1" smtClean="0"/>
              <a:t>shader</a:t>
            </a:r>
            <a:r>
              <a:rPr lang="en-US" baseline="0" dirty="0" smtClean="0"/>
              <a:t> stage, or to the </a:t>
            </a:r>
            <a:r>
              <a:rPr lang="en-US" baseline="0" dirty="0" err="1" smtClean="0"/>
              <a:t>framebuffer</a:t>
            </a:r>
            <a:endParaRPr lang="en-US" baseline="0" dirty="0" smtClean="0"/>
          </a:p>
          <a:p>
            <a:pPr marL="171435" indent="-171435">
              <a:buFont typeface="Arial"/>
              <a:buChar char="•"/>
            </a:pPr>
            <a:r>
              <a:rPr lang="en-US" baseline="0" dirty="0" smtClean="0">
                <a:latin typeface="Consolas"/>
                <a:cs typeface="Consolas"/>
              </a:rPr>
              <a:t>uniform</a:t>
            </a:r>
            <a:r>
              <a:rPr lang="en-US" baseline="0" dirty="0" smtClean="0"/>
              <a:t> qualifiers for accessing data that doesn’t change across a draw operation</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40</a:t>
            </a:fld>
            <a:endParaRPr lang="en-US"/>
          </a:p>
        </p:txBody>
      </p:sp>
    </p:spTree>
    <p:extLst>
      <p:ext uri="{BB962C8B-B14F-4D97-AF65-F5344CB8AC3E}">
        <p14:creationId xmlns:p14="http://schemas.microsoft.com/office/powerpoint/2010/main" val="550711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smtClean="0"/>
              <a:t>GLSL</a:t>
            </a:r>
            <a:r>
              <a:rPr lang="en-US" baseline="0" dirty="0" smtClean="0"/>
              <a:t> also provides a rich library of functions supporting common operations.  While pretty much every vector- and matrix-related function available you can think of, along with the most common mathematical functions are built into GLSL, there’s no support for operations like reading files or printing values.  Shaders are really data-flow engines with data coming in, being processed, and sent on for further processing.  </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41</a:t>
            </a:fld>
            <a:endParaRPr lang="en-US"/>
          </a:p>
        </p:txBody>
      </p:sp>
    </p:spTree>
    <p:extLst>
      <p:ext uri="{BB962C8B-B14F-4D97-AF65-F5344CB8AC3E}">
        <p14:creationId xmlns:p14="http://schemas.microsoft.com/office/powerpoint/2010/main" val="25484815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en-US" dirty="0" smtClean="0"/>
              <a:t>Fundamental</a:t>
            </a:r>
            <a:r>
              <a:rPr lang="en-US" baseline="0" dirty="0" smtClean="0"/>
              <a:t> to </a:t>
            </a:r>
            <a:r>
              <a:rPr lang="en-US" baseline="0" dirty="0" err="1" smtClean="0"/>
              <a:t>shader</a:t>
            </a:r>
            <a:r>
              <a:rPr lang="en-US" baseline="0" dirty="0" smtClean="0"/>
              <a:t> processing are a couple of built-in GLSL variable which are the terminus for operations.  In particular, vertex data, which can be processed by up to four shader stages in OpenGL, are all ended by setting a positional value into the built-in variable, </a:t>
            </a:r>
            <a:r>
              <a:rPr lang="en-US" baseline="0" dirty="0" err="1" smtClean="0">
                <a:latin typeface="Consolas"/>
                <a:cs typeface="Consolas"/>
              </a:rPr>
              <a:t>gl_Position</a:t>
            </a:r>
            <a:r>
              <a:rPr lang="en-US" baseline="0" dirty="0" smtClean="0"/>
              <a:t>.  </a:t>
            </a:r>
          </a:p>
          <a:p>
            <a:r>
              <a:rPr lang="en-US" baseline="0" dirty="0" smtClean="0"/>
              <a:t>Additionally, fragment shaders provide a number of </a:t>
            </a:r>
            <a:r>
              <a:rPr lang="en-US" dirty="0" smtClean="0"/>
              <a:t>built-in variables.  For example, </a:t>
            </a:r>
            <a:r>
              <a:rPr lang="en-US" dirty="0" err="1" smtClean="0">
                <a:latin typeface="Consolas"/>
                <a:cs typeface="Consolas"/>
              </a:rPr>
              <a:t>gl_FragCoord</a:t>
            </a:r>
            <a:r>
              <a:rPr lang="en-US" dirty="0" smtClean="0"/>
              <a:t> is a read-only variable, while </a:t>
            </a:r>
            <a:r>
              <a:rPr lang="en-US" dirty="0" err="1" smtClean="0"/>
              <a:t>gl_FragDepth</a:t>
            </a:r>
            <a:r>
              <a:rPr lang="en-US" dirty="0" smtClean="0"/>
              <a:t> is a read-write variable.  </a:t>
            </a:r>
            <a:r>
              <a:rPr lang="en-US" baseline="0" dirty="0" smtClean="0"/>
              <a:t>Later versions of OpenGL allow fragment shaders to output to other variables of the user’s designation as well.</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42</a:t>
            </a:fld>
            <a:endParaRPr lang="en-US"/>
          </a:p>
        </p:txBody>
      </p:sp>
    </p:spTree>
    <p:extLst>
      <p:ext uri="{BB962C8B-B14F-4D97-AF65-F5344CB8AC3E}">
        <p14:creationId xmlns:p14="http://schemas.microsoft.com/office/powerpoint/2010/main" val="36649342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1E0E845-9CC2-A043-A7AF-4D0ACF842967}" type="slidenum">
              <a:rPr lang="en-US"/>
              <a:pPr/>
              <a:t>43</a:t>
            </a:fld>
            <a:endParaRPr lang="en-US"/>
          </a:p>
        </p:txBody>
      </p:sp>
      <p:sp>
        <p:nvSpPr>
          <p:cNvPr id="43011" name="Rectangle 2"/>
          <p:cNvSpPr>
            <a:spLocks noGrp="1" noRot="1" noChangeAspect="1" noChangeArrowheads="1" noTextEdit="1"/>
          </p:cNvSpPr>
          <p:nvPr>
            <p:ph type="sldImg"/>
          </p:nvPr>
        </p:nvSpPr>
        <p:spPr>
          <a:xfrm>
            <a:off x="247650" y="741363"/>
            <a:ext cx="6248400" cy="3514725"/>
          </a:xfrm>
          <a:ln/>
        </p:spPr>
      </p:sp>
      <p:sp>
        <p:nvSpPr>
          <p:cNvPr id="43012"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Here’s the simple vertex </a:t>
            </a:r>
            <a:r>
              <a:rPr lang="en-US" dirty="0" err="1" smtClean="0">
                <a:latin typeface="Arial" charset="0"/>
                <a:ea typeface="ＭＳ Ｐゴシック" charset="-128"/>
                <a:cs typeface="ＭＳ Ｐゴシック" charset="-128"/>
              </a:rPr>
              <a:t>shader</a:t>
            </a:r>
            <a:r>
              <a:rPr lang="en-US" dirty="0" smtClean="0">
                <a:latin typeface="Arial" charset="0"/>
                <a:ea typeface="ＭＳ Ｐゴシック" charset="-128"/>
                <a:cs typeface="ＭＳ Ｐゴシック" charset="-128"/>
              </a:rPr>
              <a:t> we use</a:t>
            </a:r>
            <a:r>
              <a:rPr lang="en-US" baseline="0" dirty="0" smtClean="0">
                <a:latin typeface="Arial" charset="0"/>
                <a:ea typeface="ＭＳ Ｐゴシック" charset="-128"/>
                <a:cs typeface="ＭＳ Ｐゴシック" charset="-128"/>
              </a:rPr>
              <a:t> in our cube rendering example.  It accepts two vertex attributes as input: the vertex’s position and color, and does very little processing on them; in fact, it merely copies the input into some output variables (with </a:t>
            </a:r>
            <a:r>
              <a:rPr lang="en-US" baseline="0" dirty="0" err="1" smtClean="0">
                <a:latin typeface="Consolas"/>
                <a:ea typeface="ＭＳ Ｐゴシック" charset="-128"/>
                <a:cs typeface="Consolas"/>
              </a:rPr>
              <a:t>gl_Position</a:t>
            </a:r>
            <a:r>
              <a:rPr lang="en-US" baseline="0" dirty="0" smtClean="0">
                <a:latin typeface="Arial" charset="0"/>
                <a:ea typeface="ＭＳ Ｐゴシック" charset="-128"/>
                <a:cs typeface="ＭＳ Ｐゴシック" charset="-128"/>
              </a:rPr>
              <a:t> being implicitly declared).  The results of each vertex </a:t>
            </a:r>
            <a:r>
              <a:rPr lang="en-US" baseline="0" dirty="0" err="1" smtClean="0">
                <a:latin typeface="Arial" charset="0"/>
                <a:ea typeface="ＭＳ Ｐゴシック" charset="-128"/>
                <a:cs typeface="ＭＳ Ｐゴシック" charset="-128"/>
              </a:rPr>
              <a:t>shader</a:t>
            </a:r>
            <a:r>
              <a:rPr lang="en-US" baseline="0" dirty="0" smtClean="0">
                <a:latin typeface="Arial" charset="0"/>
                <a:ea typeface="ＭＳ Ｐゴシック" charset="-128"/>
                <a:cs typeface="ＭＳ Ｐゴシック" charset="-128"/>
              </a:rPr>
              <a:t> execution are passed further down the OpenGL pipeline, and ultimately end their processing in the fragment </a:t>
            </a:r>
            <a:r>
              <a:rPr lang="en-US" baseline="0" dirty="0" err="1" smtClean="0">
                <a:latin typeface="Arial" charset="0"/>
                <a:ea typeface="ＭＳ Ｐゴシック" charset="-128"/>
                <a:cs typeface="ＭＳ Ｐゴシック" charset="-128"/>
              </a:rPr>
              <a:t>shader</a:t>
            </a:r>
            <a:r>
              <a:rPr lang="en-US" baseline="0" dirty="0" smtClean="0">
                <a:latin typeface="Arial" charset="0"/>
                <a:ea typeface="ＭＳ Ｐゴシック" charset="-128"/>
                <a:cs typeface="ＭＳ Ｐゴシック" charset="-128"/>
              </a:rPr>
              <a:t>.</a:t>
            </a:r>
          </a:p>
          <a:p>
            <a:pPr eaLnBrk="1" hangingPunct="1"/>
            <a:endParaRPr lang="en-US" dirty="0">
              <a:latin typeface="Arial" charset="0"/>
              <a:ea typeface="ＭＳ Ｐゴシック" charset="-128"/>
              <a:cs typeface="ＭＳ Ｐゴシック"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5D61512-380E-1446-9341-05E1CB00BF1B}" type="slidenum">
              <a:rPr lang="en-US"/>
              <a:pPr/>
              <a:t>44</a:t>
            </a:fld>
            <a:endParaRPr lang="en-US"/>
          </a:p>
        </p:txBody>
      </p:sp>
      <p:sp>
        <p:nvSpPr>
          <p:cNvPr id="45059" name="Rectangle 2"/>
          <p:cNvSpPr>
            <a:spLocks noGrp="1" noRot="1" noChangeAspect="1" noChangeArrowheads="1" noTextEdit="1"/>
          </p:cNvSpPr>
          <p:nvPr>
            <p:ph type="sldImg"/>
          </p:nvPr>
        </p:nvSpPr>
        <p:spPr>
          <a:xfrm>
            <a:off x="247650" y="741363"/>
            <a:ext cx="6248400" cy="3514725"/>
          </a:xfrm>
          <a:ln/>
        </p:spPr>
      </p:sp>
      <p:sp>
        <p:nvSpPr>
          <p:cNvPr id="45060"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Here’s the associated fragment </a:t>
            </a:r>
            <a:r>
              <a:rPr lang="en-US" dirty="0" err="1" smtClean="0">
                <a:latin typeface="Arial" charset="0"/>
                <a:ea typeface="ＭＳ Ｐゴシック" charset="-128"/>
                <a:cs typeface="ＭＳ Ｐゴシック" charset="-128"/>
              </a:rPr>
              <a:t>shader</a:t>
            </a:r>
            <a:r>
              <a:rPr lang="en-US" dirty="0" smtClean="0">
                <a:latin typeface="Arial" charset="0"/>
                <a:ea typeface="ＭＳ Ｐゴシック" charset="-128"/>
                <a:cs typeface="ＭＳ Ｐゴシック" charset="-128"/>
              </a:rPr>
              <a:t> that we use in our cube example.  While this</a:t>
            </a:r>
            <a:r>
              <a:rPr lang="en-US" baseline="0" dirty="0" smtClean="0">
                <a:latin typeface="Arial" charset="0"/>
                <a:ea typeface="ＭＳ Ｐゴシック" charset="-128"/>
                <a:cs typeface="ＭＳ Ｐゴシック" charset="-128"/>
              </a:rPr>
              <a:t> </a:t>
            </a:r>
            <a:r>
              <a:rPr lang="en-US" baseline="0" dirty="0" err="1" smtClean="0">
                <a:latin typeface="Arial" charset="0"/>
                <a:ea typeface="ＭＳ Ｐゴシック" charset="-128"/>
                <a:cs typeface="ＭＳ Ｐゴシック" charset="-128"/>
              </a:rPr>
              <a:t>shader</a:t>
            </a:r>
            <a:r>
              <a:rPr lang="en-US" baseline="0" dirty="0" smtClean="0">
                <a:latin typeface="Arial" charset="0"/>
                <a:ea typeface="ＭＳ Ｐゴシック" charset="-128"/>
                <a:cs typeface="ＭＳ Ｐゴシック" charset="-128"/>
              </a:rPr>
              <a:t> is as simple as they come – merely setting the fragment’s color to the input color passed in, there’s been a lot of processing to this point.  In particular, every fragment that’s shaded was generated by the rasterizer, which is a built-in, non-programmable (i.e., you don’t write a shader to control its operation).  What’s magical about this process is that if the colors across the geometric primitive (for multi-vertex primitives: lines and triangles) is not the same, the rasterizer will interpolate those colors across the primitive, passing each iterated value into our </a:t>
            </a:r>
            <a:r>
              <a:rPr lang="en-US" baseline="0" dirty="0" smtClean="0">
                <a:latin typeface="Consolas"/>
                <a:ea typeface="ＭＳ Ｐゴシック" charset="-128"/>
                <a:cs typeface="Consolas"/>
              </a:rPr>
              <a:t>color</a:t>
            </a:r>
            <a:r>
              <a:rPr lang="en-US" baseline="0" dirty="0" smtClean="0">
                <a:latin typeface="Arial" charset="0"/>
                <a:ea typeface="ＭＳ Ｐゴシック" charset="-128"/>
                <a:cs typeface="ＭＳ Ｐゴシック" charset="-128"/>
              </a:rPr>
              <a:t> variable.</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Shaders</a:t>
            </a:r>
            <a:r>
              <a:rPr lang="en-US" baseline="0" dirty="0" smtClean="0"/>
              <a:t> need to be compiled in order to be used in your program. As compared to C programs, the compiler and linker are implemented in the OpenGL driver, and accessible through function calls from within your program. The diagram illustrates the steps required to compile and link each type of shader into your shader program. A program can contain either a vertex shader (which replaces the fixed-function vertex processing), a fragment shader (which replaces the fragment coloring stages), or both. If a shader isn’t present for a particular stage, the fixed-function part of the pipeline is used in its place.</a:t>
            </a:r>
          </a:p>
          <a:p>
            <a:endParaRPr lang="en-US" baseline="0" dirty="0" smtClean="0"/>
          </a:p>
          <a:p>
            <a:r>
              <a:rPr lang="en-US" baseline="0" dirty="0" smtClean="0"/>
              <a:t>Just a with regular programs, a syntax error from the compilation stage, or a missing symbol from the linker stage could prevent the successful </a:t>
            </a:r>
            <a:r>
              <a:rPr lang="en-US" dirty="0" smtClean="0"/>
              <a:t>generation </a:t>
            </a:r>
            <a:r>
              <a:rPr lang="en-US" baseline="0" dirty="0" smtClean="0"/>
              <a:t>of an executable program. There are routines for verifying the results of the compilation and link stages of the compilation process, but are not shown here. Instead, we’ve provided a routine that makes this process much simpler, as demonstrated on the next slide.</a:t>
            </a:r>
            <a:endParaRPr lang="en-US" dirty="0"/>
          </a:p>
        </p:txBody>
      </p:sp>
      <p:sp>
        <p:nvSpPr>
          <p:cNvPr id="4" name="Slide Number Placeholder 3"/>
          <p:cNvSpPr>
            <a:spLocks noGrp="1"/>
          </p:cNvSpPr>
          <p:nvPr>
            <p:ph type="sldNum" sz="quarter" idx="10"/>
          </p:nvPr>
        </p:nvSpPr>
        <p:spPr/>
        <p:txBody>
          <a:bodyPr/>
          <a:lstStyle/>
          <a:p>
            <a:fld id="{DA1863BB-6147-4F5F-B60F-8DA3E10FE7C6}"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To simplify our lives, we created a routine that simplifies loading,</a:t>
            </a:r>
            <a:r>
              <a:rPr lang="en-US" baseline="0" dirty="0" smtClean="0"/>
              <a:t> compiling, and linking shaders: </a:t>
            </a:r>
            <a:r>
              <a:rPr lang="en-US" dirty="0" err="1" smtClean="0">
                <a:latin typeface="Consolas"/>
                <a:cs typeface="Consolas"/>
              </a:rPr>
              <a:t>InitShaders</a:t>
            </a:r>
            <a:r>
              <a:rPr lang="en-US" dirty="0" smtClean="0">
                <a:latin typeface="Consolas"/>
                <a:cs typeface="Consolas"/>
              </a:rPr>
              <a:t>()</a:t>
            </a:r>
            <a:r>
              <a:rPr lang="en-US" baseline="0" dirty="0" smtClean="0"/>
              <a:t>.  It implements the shader compilation and linking process shown on the previous slide. It also does full error checking, and will terminate your program if there’s an error at some stage in the process (production applications might choose a less terminal solution to the problem, but it’s useful in the classroom).</a:t>
            </a:r>
          </a:p>
          <a:p>
            <a:endParaRPr lang="en-US" baseline="0" dirty="0" smtClean="0"/>
          </a:p>
          <a:p>
            <a:r>
              <a:rPr lang="en-US" baseline="0" dirty="0" err="1" smtClean="0">
                <a:latin typeface="Consolas"/>
                <a:cs typeface="Consolas"/>
              </a:rPr>
              <a:t>InitShaders</a:t>
            </a:r>
            <a:r>
              <a:rPr lang="en-US" baseline="0" dirty="0" smtClean="0">
                <a:latin typeface="Consolas"/>
                <a:cs typeface="Consolas"/>
              </a:rPr>
              <a:t>()</a:t>
            </a:r>
            <a:r>
              <a:rPr lang="en-US" baseline="0" dirty="0" smtClean="0">
                <a:cs typeface="Courier New" pitchFamily="49" charset="0"/>
              </a:rPr>
              <a:t> </a:t>
            </a:r>
            <a:r>
              <a:rPr lang="en-US" baseline="0" dirty="0" smtClean="0"/>
              <a:t>accepts two parameters, each a filename to be loaded as source for the vertex and fragment </a:t>
            </a:r>
            <a:r>
              <a:rPr lang="en-US" baseline="0" dirty="0" err="1" smtClean="0"/>
              <a:t>shader</a:t>
            </a:r>
            <a:r>
              <a:rPr lang="en-US" baseline="0" dirty="0" smtClean="0"/>
              <a:t> stages, respectively.</a:t>
            </a:r>
          </a:p>
          <a:p>
            <a:r>
              <a:rPr lang="en-US" baseline="0" dirty="0" smtClean="0"/>
              <a:t>The value returned from </a:t>
            </a:r>
            <a:r>
              <a:rPr lang="en-US" baseline="0" dirty="0" err="1" smtClean="0">
                <a:latin typeface="Consolas"/>
                <a:cs typeface="Consolas"/>
              </a:rPr>
              <a:t>InitShaders</a:t>
            </a:r>
            <a:r>
              <a:rPr lang="en-US" baseline="0" dirty="0" smtClean="0">
                <a:latin typeface="Consolas"/>
                <a:cs typeface="Consolas"/>
              </a:rPr>
              <a:t>()</a:t>
            </a:r>
            <a:r>
              <a:rPr lang="en-US" baseline="0" dirty="0" smtClean="0"/>
              <a:t> will be a valid GLSL program id that you can pass into </a:t>
            </a:r>
            <a:r>
              <a:rPr lang="en-US" baseline="0" dirty="0" err="1" smtClean="0">
                <a:latin typeface="Consolas"/>
                <a:cs typeface="Consolas"/>
              </a:rPr>
              <a:t>glUseProgram</a:t>
            </a:r>
            <a:r>
              <a:rPr lang="en-US" baseline="0" dirty="0" smtClean="0">
                <a:latin typeface="Consolas"/>
                <a:cs typeface="Consolas"/>
              </a:rPr>
              <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A1863BB-6147-4F5F-B60F-8DA3E10FE7C6}"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7CF5B81-1CD1-B740-BBA9-F3105EE408FC}" type="slidenum">
              <a:rPr lang="en-US"/>
              <a:pPr/>
              <a:t>47</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dirty="0" smtClean="0"/>
              <a:t>OpenGL</a:t>
            </a:r>
            <a:r>
              <a:rPr lang="en-US" baseline="0" dirty="0" smtClean="0"/>
              <a:t> shaders, depending on which stage their associated with, process different types of data.  Some data for a shader changes for each shader invocation.  For example, each time a vertex shader executes, it’s presented with new data for a single vertex; likewise for fragment, and the other shader stages in the pipeline.  The number of executions of a particular shader rely on how much data was associated with the draw call that started the pipeline – if you call </a:t>
            </a:r>
            <a:r>
              <a:rPr lang="en-US" baseline="0" dirty="0" err="1" smtClean="0"/>
              <a:t>glDrawArrays</a:t>
            </a:r>
            <a:r>
              <a:rPr lang="en-US" baseline="0" dirty="0" smtClean="0"/>
              <a:t>() </a:t>
            </a:r>
            <a:r>
              <a:rPr lang="en-US" baseline="0" dirty="0" err="1" smtClean="0"/>
              <a:t>specifiying</a:t>
            </a:r>
            <a:r>
              <a:rPr lang="en-US" baseline="0" dirty="0" smtClean="0"/>
              <a:t> 100 vertices, your vertex shader will be called 100 times, each time with a different vertex.</a:t>
            </a:r>
          </a:p>
          <a:p>
            <a:endParaRPr lang="en-US" baseline="0" dirty="0" smtClean="0"/>
          </a:p>
          <a:p>
            <a:r>
              <a:rPr lang="en-US" baseline="0" dirty="0" smtClean="0"/>
              <a:t>Other data that a shader may use in processing may be constant across a draw call, or even all the drawing calls for a frame.  GLSL calls those </a:t>
            </a:r>
            <a:r>
              <a:rPr lang="en-US" i="1" baseline="0" dirty="0" smtClean="0"/>
              <a:t>uniform</a:t>
            </a:r>
            <a:r>
              <a:rPr lang="en-US" i="0" baseline="0" dirty="0" smtClean="0"/>
              <a:t> </a:t>
            </a:r>
            <a:r>
              <a:rPr lang="en-US" i="0" baseline="0" dirty="0" err="1" smtClean="0"/>
              <a:t>varialbes</a:t>
            </a:r>
            <a:r>
              <a:rPr lang="en-US" i="0" baseline="0" dirty="0" smtClean="0"/>
              <a:t>, since their value is uniform across the execution of all shaders for a single draw call.</a:t>
            </a:r>
          </a:p>
          <a:p>
            <a:endParaRPr lang="en-US" i="0" baseline="0" dirty="0" smtClean="0"/>
          </a:p>
          <a:p>
            <a:r>
              <a:rPr lang="en-US" i="0" baseline="0" dirty="0" smtClean="0"/>
              <a:t>Each of the </a:t>
            </a:r>
            <a:r>
              <a:rPr lang="en-US" i="0" baseline="0" dirty="0" err="1" smtClean="0"/>
              <a:t>shader’s</a:t>
            </a:r>
            <a:r>
              <a:rPr lang="en-US" i="0" baseline="0" dirty="0" smtClean="0"/>
              <a:t> input data variables (ins and uniforms) needs to be connected to a data source in the application.  We’ve already seen </a:t>
            </a:r>
            <a:r>
              <a:rPr lang="en-US" i="0" baseline="0" dirty="0" err="1" smtClean="0"/>
              <a:t>glGetAttribLocation</a:t>
            </a:r>
            <a:r>
              <a:rPr lang="en-US" i="0" baseline="0" dirty="0" smtClean="0"/>
              <a:t>() for retrieving information for connecting vertex data in a VBO to shader variable.  You will also use the same process for uniform variables, as we’ll describe shortly.</a:t>
            </a:r>
            <a:endParaRPr lang="en-US" dirty="0" smtClean="0"/>
          </a:p>
          <a:p>
            <a:pPr eaLnBrk="1" hangingPunct="1"/>
            <a:endParaRPr lang="en-US" dirty="0">
              <a:latin typeface="Arial" charset="0"/>
              <a:ea typeface="ＭＳ Ｐゴシック" charset="-128"/>
              <a:cs typeface="ＭＳ Ｐゴシック"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FECDC38-152B-404F-8833-0CE3B68D2415}" type="slidenum">
              <a:rPr lang="en-US"/>
              <a:pPr/>
              <a:t>48</a:t>
            </a:fld>
            <a:endParaRPr lang="en-US"/>
          </a:p>
        </p:txBody>
      </p:sp>
      <p:sp>
        <p:nvSpPr>
          <p:cNvPr id="77827" name="Rectangle 2"/>
          <p:cNvSpPr>
            <a:spLocks noGrp="1" noRot="1" noChangeAspect="1" noChangeArrowheads="1" noTextEdit="1"/>
          </p:cNvSpPr>
          <p:nvPr>
            <p:ph type="sldImg"/>
          </p:nvPr>
        </p:nvSpPr>
        <p:spPr>
          <a:xfrm>
            <a:off x="247650" y="741363"/>
            <a:ext cx="6248400" cy="3514725"/>
          </a:xfrm>
          <a:ln/>
        </p:spPr>
      </p:sp>
      <p:sp>
        <p:nvSpPr>
          <p:cNvPr id="77828"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Once</a:t>
            </a:r>
            <a:r>
              <a:rPr lang="en-US" baseline="0" dirty="0" smtClean="0">
                <a:latin typeface="Arial" charset="0"/>
                <a:ea typeface="ＭＳ Ｐゴシック" charset="-128"/>
                <a:cs typeface="ＭＳ Ｐゴシック" charset="-128"/>
              </a:rPr>
              <a:t> you know the names of variables in a shader – whether they’re attributes or uniforms – you can determine their location using one of the </a:t>
            </a:r>
            <a:r>
              <a:rPr lang="en-US" baseline="0" dirty="0" err="1" smtClean="0">
                <a:latin typeface="Arial" charset="0"/>
                <a:ea typeface="ＭＳ Ｐゴシック" charset="-128"/>
                <a:cs typeface="ＭＳ Ｐゴシック" charset="-128"/>
              </a:rPr>
              <a:t>glGet</a:t>
            </a:r>
            <a:r>
              <a:rPr lang="en-US" baseline="0" dirty="0" smtClean="0">
                <a:latin typeface="Arial" charset="0"/>
                <a:ea typeface="ＭＳ Ｐゴシック" charset="-128"/>
                <a:cs typeface="ＭＳ Ｐゴシック" charset="-128"/>
              </a:rPr>
              <a:t>*Location() calls.</a:t>
            </a:r>
          </a:p>
          <a:p>
            <a:pPr eaLnBrk="1" hangingPunct="1"/>
            <a:r>
              <a:rPr lang="en-US" baseline="0" dirty="0" smtClean="0">
                <a:latin typeface="Arial" charset="0"/>
                <a:ea typeface="ＭＳ Ｐゴシック" charset="-128"/>
                <a:cs typeface="ＭＳ Ｐゴシック" charset="-128"/>
              </a:rPr>
              <a:t>If you don’t know the variables in a shader (if, for instance, you’re writing a library that accepts shaders), you can find out all of the shader variables by using the </a:t>
            </a:r>
            <a:r>
              <a:rPr lang="en-US" baseline="0" dirty="0" err="1" smtClean="0">
                <a:latin typeface="Arial" charset="0"/>
                <a:ea typeface="ＭＳ Ｐゴシック" charset="-128"/>
                <a:cs typeface="ＭＳ Ｐゴシック" charset="-128"/>
              </a:rPr>
              <a:t>glGetActiveAttrib</a:t>
            </a:r>
            <a:r>
              <a:rPr lang="en-US" baseline="0" dirty="0" smtClean="0">
                <a:latin typeface="Arial" charset="0"/>
                <a:ea typeface="ＭＳ Ｐゴシック" charset="-128"/>
                <a:cs typeface="ＭＳ Ｐゴシック" charset="-128"/>
              </a:rPr>
              <a:t>() function.</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9A57DE7-E792-A742-9759-C5AEDB34D8C6}" type="slidenum">
              <a:rPr lang="en-US"/>
              <a:pPr/>
              <a:t>49</a:t>
            </a:fld>
            <a:endParaRPr lang="en-US"/>
          </a:p>
        </p:txBody>
      </p:sp>
      <p:sp>
        <p:nvSpPr>
          <p:cNvPr id="79875" name="Rectangle 2"/>
          <p:cNvSpPr>
            <a:spLocks noGrp="1" noRot="1" noChangeAspect="1" noChangeArrowheads="1" noTextEdit="1"/>
          </p:cNvSpPr>
          <p:nvPr>
            <p:ph type="sldImg"/>
          </p:nvPr>
        </p:nvSpPr>
        <p:spPr>
          <a:xfrm>
            <a:off x="247650" y="741363"/>
            <a:ext cx="6248400" cy="3514725"/>
          </a:xfrm>
          <a:ln/>
        </p:spPr>
      </p:sp>
      <p:sp>
        <p:nvSpPr>
          <p:cNvPr id="79876"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You’ve already</a:t>
            </a:r>
            <a:r>
              <a:rPr lang="en-US" baseline="0" dirty="0" smtClean="0">
                <a:latin typeface="Arial" charset="0"/>
                <a:ea typeface="ＭＳ Ｐゴシック" charset="-128"/>
                <a:cs typeface="ＭＳ Ｐゴシック" charset="-128"/>
              </a:rPr>
              <a:t> seen how one associates values with attributes by calling </a:t>
            </a:r>
            <a:r>
              <a:rPr lang="en-US" baseline="0" dirty="0" err="1" smtClean="0">
                <a:latin typeface="Arial" charset="0"/>
                <a:ea typeface="ＭＳ Ｐゴシック" charset="-128"/>
                <a:cs typeface="ＭＳ Ｐゴシック" charset="-128"/>
              </a:rPr>
              <a:t>glVertexAttribPointer</a:t>
            </a:r>
            <a:r>
              <a:rPr lang="en-US" baseline="0" dirty="0" smtClean="0">
                <a:latin typeface="Arial" charset="0"/>
                <a:ea typeface="ＭＳ Ｐゴシック" charset="-128"/>
                <a:cs typeface="ＭＳ Ｐゴシック" charset="-128"/>
              </a:rPr>
              <a:t>().  To specify a uniform’s value, we use one of the </a:t>
            </a:r>
            <a:r>
              <a:rPr lang="en-US" baseline="0" dirty="0" err="1" smtClean="0">
                <a:latin typeface="Arial" charset="0"/>
                <a:ea typeface="ＭＳ Ｐゴシック" charset="-128"/>
                <a:cs typeface="ＭＳ Ｐゴシック" charset="-128"/>
              </a:rPr>
              <a:t>glUniform</a:t>
            </a:r>
            <a:r>
              <a:rPr lang="en-US" baseline="0" dirty="0" smtClean="0">
                <a:latin typeface="Arial" charset="0"/>
                <a:ea typeface="ＭＳ Ｐゴシック" charset="-128"/>
                <a:cs typeface="ＭＳ Ｐゴシック" charset="-128"/>
              </a:rPr>
              <a:t>*() functions.  For setting a vector type, you’ll use one of the </a:t>
            </a:r>
            <a:r>
              <a:rPr lang="en-US" baseline="0" dirty="0" err="1" smtClean="0">
                <a:latin typeface="Arial" charset="0"/>
                <a:ea typeface="ＭＳ Ｐゴシック" charset="-128"/>
                <a:cs typeface="ＭＳ Ｐゴシック" charset="-128"/>
              </a:rPr>
              <a:t>glUniform</a:t>
            </a:r>
            <a:r>
              <a:rPr lang="en-US" baseline="0" dirty="0" smtClean="0">
                <a:latin typeface="Arial" charset="0"/>
                <a:ea typeface="ＭＳ Ｐゴシック" charset="-128"/>
                <a:cs typeface="ＭＳ Ｐゴシック" charset="-128"/>
              </a:rPr>
              <a:t>*() variants, and for matrices you’ll use a </a:t>
            </a:r>
            <a:r>
              <a:rPr lang="en-US" baseline="0" dirty="0" err="1" smtClean="0">
                <a:latin typeface="Arial" charset="0"/>
                <a:ea typeface="ＭＳ Ｐゴシック" charset="-128"/>
                <a:cs typeface="ＭＳ Ｐゴシック" charset="-128"/>
              </a:rPr>
              <a:t>glUniformMatrix</a:t>
            </a:r>
            <a:r>
              <a:rPr lang="en-US" baseline="0" dirty="0" smtClean="0">
                <a:latin typeface="Arial" charset="0"/>
                <a:ea typeface="ＭＳ Ｐゴシック" charset="-128"/>
                <a:cs typeface="ＭＳ Ｐゴシック" charset="-128"/>
              </a:rPr>
              <a:t> *() form.</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4B346AC-FC04-4864-A078-9EFF419C55C7}" type="slidenum">
              <a:rPr lang="en-GB" smtClean="0"/>
              <a:pPr>
                <a:defRPr/>
              </a:pPr>
              <a:t>5</a:t>
            </a:fld>
            <a:endParaRPr lang="en-GB" dirty="0"/>
          </a:p>
        </p:txBody>
      </p:sp>
    </p:spTree>
    <p:extLst>
      <p:ext uri="{BB962C8B-B14F-4D97-AF65-F5344CB8AC3E}">
        <p14:creationId xmlns:p14="http://schemas.microsoft.com/office/powerpoint/2010/main" val="37942599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You’ll find</a:t>
            </a:r>
            <a:r>
              <a:rPr lang="en-US" baseline="0" dirty="0" smtClean="0"/>
              <a:t> that many OpenGL programs look very similar, particularly simple examples as we’re showing in class.  Above we demonstrate the basic initialization code for our examples.  In our main() routine, you can see our use of the </a:t>
            </a:r>
            <a:r>
              <a:rPr lang="en-US" baseline="0" dirty="0" err="1" smtClean="0"/>
              <a:t>freeglut</a:t>
            </a:r>
            <a:r>
              <a:rPr lang="en-US" baseline="0" dirty="0" smtClean="0"/>
              <a:t> and GLEW libraries.</a:t>
            </a:r>
          </a:p>
          <a:p>
            <a:endParaRPr lang="en-US" baseline="0" dirty="0" smtClean="0"/>
          </a:p>
          <a:p>
            <a:r>
              <a:rPr lang="en-US" baseline="0" dirty="0" smtClean="0"/>
              <a:t>The main() has a number of tasks:</a:t>
            </a:r>
          </a:p>
          <a:p>
            <a:pPr>
              <a:buFont typeface="Arial"/>
              <a:buChar char="•"/>
            </a:pPr>
            <a:r>
              <a:rPr lang="en-US" baseline="0" dirty="0" smtClean="0"/>
              <a:t> Initialize and open a window</a:t>
            </a:r>
          </a:p>
          <a:p>
            <a:pPr>
              <a:buFont typeface="Arial"/>
              <a:buChar char="•"/>
            </a:pPr>
            <a:r>
              <a:rPr lang="en-US" baseline="0" dirty="0" smtClean="0"/>
              <a:t>Initialize the buffers and parameters by calling init()</a:t>
            </a:r>
          </a:p>
          <a:p>
            <a:pPr>
              <a:buFont typeface="Arial"/>
              <a:buChar char="•"/>
            </a:pPr>
            <a:r>
              <a:rPr lang="en-US" baseline="0" dirty="0" smtClean="0"/>
              <a:t>Specify the callback functions for events</a:t>
            </a:r>
          </a:p>
          <a:p>
            <a:pPr>
              <a:buFont typeface="Arial"/>
              <a:buChar char="•"/>
            </a:pPr>
            <a:r>
              <a:rPr lang="en-US" baseline="0" dirty="0" smtClean="0"/>
              <a:t>Enter an infinite event loop</a:t>
            </a:r>
          </a:p>
          <a:p>
            <a:pPr>
              <a:buFont typeface="Arial"/>
              <a:buChar char="•"/>
            </a:pPr>
            <a:endParaRPr lang="en-US" baseline="0" dirty="0" smtClean="0"/>
          </a:p>
          <a:p>
            <a:pPr>
              <a:buFontTx/>
              <a:buNone/>
            </a:pPr>
            <a:r>
              <a:rPr lang="en-US" baseline="0" dirty="0" smtClean="0"/>
              <a:t>Although callbacks aren’t required by OpenGL, it is the standard method for developing interactive applications.</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A display callback is required by </a:t>
            </a:r>
            <a:r>
              <a:rPr lang="en-US" dirty="0" err="1" smtClean="0"/>
              <a:t>freeglut</a:t>
            </a:r>
            <a:r>
              <a:rPr lang="en-US" dirty="0" smtClean="0"/>
              <a:t>. It is invoked whenever OpenGL determines</a:t>
            </a:r>
            <a:r>
              <a:rPr lang="en-US" baseline="0" dirty="0" smtClean="0"/>
              <a:t> a window has to be redrawn, i.e. when a window is first opened or the contents of a window are changed. In our example we use a keyboard callback to end the program.</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We begin delving</a:t>
            </a:r>
            <a:r>
              <a:rPr lang="en-US" baseline="0" dirty="0" smtClean="0"/>
              <a:t> into shader specifics by first taking a look at vertex shaders.  As you’ve probably arrived at, vertex shaders are used to process vertices, and have the required responsibility of specifying the vertex’s position in clip coordinates.  This process usually involves numerous vertex transformations, which we’ll discuss next.  Additionally, a vertex shader may be responsible for determine additional information about a vertex for use by the rasterizer, including specifying colors.</a:t>
            </a:r>
          </a:p>
          <a:p>
            <a:r>
              <a:rPr lang="en-US" baseline="0" dirty="0" smtClean="0"/>
              <a:t>To begin our discussion of vertex transformations, we’ll first describe the </a:t>
            </a:r>
            <a:r>
              <a:rPr lang="en-US" i="1" baseline="0" dirty="0" smtClean="0"/>
              <a:t>synthetic camera model</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4B346AC-FC04-4864-A078-9EFF419C55C7}" type="slidenum">
              <a:rPr lang="en-GB" smtClean="0"/>
              <a:pPr>
                <a:defRPr/>
              </a:pPr>
              <a:t>53</a:t>
            </a:fld>
            <a:endParaRPr lang="en-GB" dirty="0"/>
          </a:p>
        </p:txBody>
      </p:sp>
    </p:spTree>
    <p:extLst>
      <p:ext uri="{BB962C8B-B14F-4D97-AF65-F5344CB8AC3E}">
        <p14:creationId xmlns:p14="http://schemas.microsoft.com/office/powerpoint/2010/main" val="3529581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A8E7501-4790-A140-836B-F9B0C96C21C3}" type="slidenum">
              <a:rPr lang="en-US"/>
              <a:pPr/>
              <a:t>54</a:t>
            </a:fld>
            <a:endParaRPr lang="en-US"/>
          </a:p>
        </p:txBody>
      </p:sp>
      <p:sp>
        <p:nvSpPr>
          <p:cNvPr id="83971" name="Rectangle 2"/>
          <p:cNvSpPr>
            <a:spLocks noGrp="1" noRot="1" noChangeAspect="1" noChangeArrowheads="1" noTextEdit="1"/>
          </p:cNvSpPr>
          <p:nvPr>
            <p:ph type="sldImg"/>
          </p:nvPr>
        </p:nvSpPr>
        <p:spPr>
          <a:xfrm>
            <a:off x="79375" y="739775"/>
            <a:ext cx="6586538" cy="3705225"/>
          </a:xfrm>
          <a:ln/>
        </p:spPr>
      </p:sp>
      <p:sp>
        <p:nvSpPr>
          <p:cNvPr id="83972" name="Rectangle 3"/>
          <p:cNvSpPr>
            <a:spLocks noGrp="1" noChangeArrowheads="1"/>
          </p:cNvSpPr>
          <p:nvPr>
            <p:ph type="body" idx="1"/>
          </p:nvPr>
        </p:nvSpPr>
        <p:spPr>
          <a:xfrm>
            <a:off x="899160" y="4693285"/>
            <a:ext cx="4945380" cy="4447986"/>
          </a:xfrm>
          <a:noFill/>
          <a:ln/>
        </p:spPr>
        <p:txBody>
          <a:bodyPr lIns="91416" tIns="45708" rIns="91416" bIns="45708"/>
          <a:lstStyle/>
          <a:p>
            <a:pPr eaLnBrk="1" hangingPunct="1"/>
            <a:r>
              <a:rPr lang="en-US" dirty="0">
                <a:latin typeface="Arial" charset="0"/>
                <a:ea typeface="ＭＳ Ｐゴシック" charset="-128"/>
                <a:cs typeface="ＭＳ Ｐゴシック" charset="-128"/>
              </a:rPr>
              <a:t>This model has become know as the synthetic camera model.</a:t>
            </a:r>
          </a:p>
          <a:p>
            <a:pPr eaLnBrk="1" hangingPunct="1"/>
            <a:r>
              <a:rPr lang="en-US" dirty="0">
                <a:latin typeface="Arial" charset="0"/>
                <a:ea typeface="ＭＳ Ｐゴシック" charset="-128"/>
                <a:cs typeface="ＭＳ Ｐゴシック" charset="-128"/>
              </a:rPr>
              <a:t>Note that both the objects to be viewed and the camera are three-dimensional while the resulting image is two dimensional.</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5B74CB1-2267-3844-B7FF-8FCC81ACB9F4}" type="slidenum">
              <a:rPr lang="en-US"/>
              <a:pPr/>
              <a:t>55</a:t>
            </a:fld>
            <a:endParaRPr lang="en-US"/>
          </a:p>
        </p:txBody>
      </p:sp>
      <p:sp>
        <p:nvSpPr>
          <p:cNvPr id="86019" name="Rectangle 2"/>
          <p:cNvSpPr>
            <a:spLocks noGrp="1" noRot="1" noChangeAspect="1" noChangeArrowheads="1" noTextEdit="1"/>
          </p:cNvSpPr>
          <p:nvPr>
            <p:ph type="sldImg"/>
          </p:nvPr>
        </p:nvSpPr>
        <p:spPr>
          <a:xfrm>
            <a:off x="79375" y="741363"/>
            <a:ext cx="6586538" cy="3705225"/>
          </a:xfrm>
          <a:ln/>
        </p:spPr>
      </p:sp>
      <p:sp>
        <p:nvSpPr>
          <p:cNvPr id="86020" name="Rectangle 3"/>
          <p:cNvSpPr>
            <a:spLocks noGrp="1" noChangeArrowheads="1"/>
          </p:cNvSpPr>
          <p:nvPr>
            <p:ph type="body" idx="1"/>
          </p:nvPr>
        </p:nvSpPr>
        <p:spPr>
          <a:xfrm>
            <a:off x="674370" y="4722449"/>
            <a:ext cx="5394960" cy="4386231"/>
          </a:xfrm>
          <a:noFill/>
          <a:ln/>
        </p:spPr>
        <p:txBody>
          <a:bodyPr/>
          <a:lstStyle/>
          <a:p>
            <a:pPr eaLnBrk="1" hangingPunct="1"/>
            <a:r>
              <a:rPr lang="en-US" dirty="0">
                <a:latin typeface="Arial" charset="0"/>
                <a:ea typeface="ＭＳ Ｐゴシック" charset="-128"/>
                <a:cs typeface="ＭＳ Ｐゴシック" charset="-128"/>
              </a:rPr>
              <a:t>The processing required for converting a vertex from 3D</a:t>
            </a:r>
            <a:r>
              <a:rPr lang="en-US" dirty="0" smtClean="0">
                <a:latin typeface="Arial" charset="0"/>
                <a:ea typeface="ＭＳ Ｐゴシック" charset="-128"/>
                <a:cs typeface="ＭＳ Ｐゴシック" charset="-128"/>
              </a:rPr>
              <a:t> or 4D space </a:t>
            </a:r>
            <a:r>
              <a:rPr lang="en-US" dirty="0">
                <a:latin typeface="Arial" charset="0"/>
                <a:ea typeface="ＭＳ Ｐゴシック" charset="-128"/>
                <a:cs typeface="ＭＳ Ｐゴシック" charset="-128"/>
              </a:rPr>
              <a:t>into a 2D window coordinate is done by the transform stage of the graphics pipeline.  The operations in that stage are illustrated above.  The purple boxes represent a matrix multiplication operation.  In graphics, all of our matrices are 4</a:t>
            </a:r>
            <a:r>
              <a:rPr lang="en-US" dirty="0">
                <a:latin typeface="Arial" charset="0"/>
                <a:ea typeface="Arial" charset="0"/>
                <a:cs typeface="Arial" charset="0"/>
              </a:rPr>
              <a:t>×4 matrices (they’re homogenous, hence the reason for homogenous coordinates)</a:t>
            </a:r>
            <a:r>
              <a:rPr lang="en-US" dirty="0" smtClean="0">
                <a:latin typeface="Arial" charset="0"/>
                <a:ea typeface="Arial" charset="0"/>
                <a:cs typeface="Arial" charset="0"/>
              </a:rPr>
              <a:t>.</a:t>
            </a:r>
          </a:p>
          <a:p>
            <a:pPr eaLnBrk="1" hangingPunct="1"/>
            <a:endParaRPr lang="en-US" dirty="0" smtClean="0">
              <a:latin typeface="Arial" charset="0"/>
              <a:ea typeface="Arial" charset="0"/>
              <a:cs typeface="Arial" charset="0"/>
            </a:endParaRPr>
          </a:p>
          <a:p>
            <a:pPr eaLnBrk="1" hangingPunct="1"/>
            <a:r>
              <a:rPr lang="en-US" dirty="0">
                <a:latin typeface="Arial" charset="0"/>
                <a:ea typeface="Arial" charset="0"/>
                <a:cs typeface="Arial" charset="0"/>
              </a:rPr>
              <a:t>When we want to draw an geometric object, like a chair for instance, we first determine all of the vertices that we want to associate with the chair.  Next, we determine how those vertices should be grouped to form geometric primitives, and the order we’re going to send them to the graphics subsystem.  This process is called </a:t>
            </a:r>
            <a:r>
              <a:rPr lang="en-US" i="1" dirty="0">
                <a:latin typeface="Arial" charset="0"/>
                <a:ea typeface="Arial" charset="0"/>
                <a:cs typeface="Arial" charset="0"/>
              </a:rPr>
              <a:t>modeling</a:t>
            </a:r>
            <a:r>
              <a:rPr lang="en-US" dirty="0">
                <a:latin typeface="Arial" charset="0"/>
                <a:ea typeface="Arial" charset="0"/>
                <a:cs typeface="Arial" charset="0"/>
              </a:rPr>
              <a:t>.  Quite often, we’ll model an object in its own little 3D coordinate system.  When we want to add that object into the scene we’re developing, we need to determine its </a:t>
            </a:r>
            <a:r>
              <a:rPr lang="en-US" i="1" dirty="0">
                <a:latin typeface="Arial" charset="0"/>
                <a:ea typeface="Arial" charset="0"/>
                <a:cs typeface="Arial" charset="0"/>
              </a:rPr>
              <a:t>world coordinates.</a:t>
            </a:r>
            <a:r>
              <a:rPr lang="en-US" dirty="0">
                <a:latin typeface="Arial" charset="0"/>
                <a:ea typeface="Arial" charset="0"/>
                <a:cs typeface="Arial" charset="0"/>
              </a:rPr>
              <a:t>  We do this by specifying a </a:t>
            </a:r>
            <a:r>
              <a:rPr lang="en-US" i="1" dirty="0">
                <a:latin typeface="Arial" charset="0"/>
                <a:ea typeface="Arial" charset="0"/>
                <a:cs typeface="Arial" charset="0"/>
              </a:rPr>
              <a:t>modeling transformation</a:t>
            </a:r>
            <a:r>
              <a:rPr lang="en-US" dirty="0">
                <a:latin typeface="Arial" charset="0"/>
                <a:ea typeface="Arial" charset="0"/>
                <a:cs typeface="Arial" charset="0"/>
              </a:rPr>
              <a:t>, which tells the system how to move from one coordinate system to another.</a:t>
            </a:r>
            <a:r>
              <a:rPr lang="en-US" dirty="0" smtClean="0">
                <a:latin typeface="Arial" charset="0"/>
                <a:ea typeface="Arial" charset="0"/>
                <a:cs typeface="Arial" charset="0"/>
              </a:rPr>
              <a:t> </a:t>
            </a:r>
          </a:p>
          <a:p>
            <a:pPr eaLnBrk="1" hangingPunct="1"/>
            <a:endParaRPr lang="en-US" dirty="0" smtClean="0">
              <a:latin typeface="Arial" charset="0"/>
              <a:ea typeface="Arial" charset="0"/>
              <a:cs typeface="Arial" charset="0"/>
            </a:endParaRPr>
          </a:p>
          <a:p>
            <a:pPr eaLnBrk="1" hangingPunct="1"/>
            <a:r>
              <a:rPr lang="en-US" dirty="0">
                <a:latin typeface="Arial" charset="0"/>
                <a:ea typeface="Arial" charset="0"/>
                <a:cs typeface="Arial" charset="0"/>
              </a:rPr>
              <a:t>Modeling transformations, in combination with </a:t>
            </a:r>
            <a:r>
              <a:rPr lang="en-US" i="1" dirty="0">
                <a:latin typeface="Arial" charset="0"/>
                <a:ea typeface="Arial" charset="0"/>
                <a:cs typeface="Arial" charset="0"/>
              </a:rPr>
              <a:t>viewing</a:t>
            </a:r>
            <a:r>
              <a:rPr lang="en-US" dirty="0">
                <a:latin typeface="Arial" charset="0"/>
                <a:ea typeface="Arial" charset="0"/>
                <a:cs typeface="Arial" charset="0"/>
              </a:rPr>
              <a:t> transforms, which dictate where the viewing frustum is in world coordinates, are the first transformation that a vertex goes through.  Next, the </a:t>
            </a:r>
            <a:r>
              <a:rPr lang="en-US" i="1" dirty="0">
                <a:latin typeface="Arial" charset="0"/>
                <a:ea typeface="Arial" charset="0"/>
                <a:cs typeface="Arial" charset="0"/>
              </a:rPr>
              <a:t>projection transform</a:t>
            </a:r>
            <a:r>
              <a:rPr lang="en-US" dirty="0">
                <a:latin typeface="Arial" charset="0"/>
                <a:ea typeface="Arial" charset="0"/>
                <a:cs typeface="Arial" charset="0"/>
              </a:rPr>
              <a:t> is applied which maps the vertex into another space called </a:t>
            </a:r>
            <a:r>
              <a:rPr lang="en-US" i="1" dirty="0">
                <a:latin typeface="Arial" charset="0"/>
                <a:ea typeface="Arial" charset="0"/>
                <a:cs typeface="Arial" charset="0"/>
              </a:rPr>
              <a:t>clip coordinates,</a:t>
            </a:r>
            <a:r>
              <a:rPr lang="en-US" dirty="0">
                <a:latin typeface="Arial" charset="0"/>
                <a:ea typeface="Arial" charset="0"/>
                <a:cs typeface="Arial" charset="0"/>
              </a:rPr>
              <a:t> which is where clipping occurs.  After clipping, we divide by the </a:t>
            </a:r>
            <a:r>
              <a:rPr lang="en-US" i="1" dirty="0" err="1">
                <a:latin typeface="Arial" charset="0"/>
                <a:ea typeface="Arial" charset="0"/>
                <a:cs typeface="Arial" charset="0"/>
              </a:rPr>
              <a:t>w</a:t>
            </a:r>
            <a:r>
              <a:rPr lang="en-US" dirty="0">
                <a:latin typeface="Arial" charset="0"/>
                <a:ea typeface="Arial" charset="0"/>
                <a:cs typeface="Arial" charset="0"/>
              </a:rPr>
              <a:t> value of the vertex, which is modified by projection.  This division operation is what allows the farther-objects-being-smaller activity.  The transformed, clipped coordinates are then mapped into the window.</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C94F6B8B-06E3-6041-A488-A683031667F4}" type="slidenum">
              <a:rPr lang="en-US"/>
              <a:pPr/>
              <a:t>56</a:t>
            </a:fld>
            <a:endParaRPr lang="en-US"/>
          </a:p>
        </p:txBody>
      </p:sp>
      <p:sp>
        <p:nvSpPr>
          <p:cNvPr id="88067" name="Rectangle 2"/>
          <p:cNvSpPr>
            <a:spLocks noGrp="1" noRot="1" noChangeAspect="1" noChangeArrowheads="1" noTextEdit="1"/>
          </p:cNvSpPr>
          <p:nvPr>
            <p:ph type="sldImg"/>
          </p:nvPr>
        </p:nvSpPr>
        <p:spPr>
          <a:xfrm>
            <a:off x="79375" y="739775"/>
            <a:ext cx="6586538" cy="3705225"/>
          </a:xfrm>
          <a:ln/>
        </p:spPr>
      </p:sp>
      <p:sp>
        <p:nvSpPr>
          <p:cNvPr id="88068" name="Rectangle 3"/>
          <p:cNvSpPr>
            <a:spLocks noGrp="1" noChangeArrowheads="1"/>
          </p:cNvSpPr>
          <p:nvPr>
            <p:ph type="body" idx="1"/>
          </p:nvPr>
        </p:nvSpPr>
        <p:spPr>
          <a:xfrm>
            <a:off x="899160" y="4693285"/>
            <a:ext cx="4945380" cy="4447986"/>
          </a:xfrm>
          <a:noFill/>
          <a:ln/>
        </p:spPr>
        <p:txBody>
          <a:bodyPr lIns="91416" tIns="45708" rIns="91416" bIns="45708"/>
          <a:lstStyle/>
          <a:p>
            <a:pPr eaLnBrk="1" hangingPunct="1"/>
            <a:r>
              <a:rPr lang="en-US">
                <a:latin typeface="Arial" charset="0"/>
                <a:ea typeface="ＭＳ Ｐゴシック" charset="-128"/>
                <a:cs typeface="ＭＳ Ｐゴシック" charset="-128"/>
              </a:rPr>
              <a:t>Note that human vision and a camera lens have cone-shaped viewing volumes. OpenGL (and almost all computer graphics APIs) describe a pyramid-shaped viewing volume. Therefore, the computer will “see” differently from the natural viewpoints, especially along the edges of viewing volumes. This is particularly pronounced for wide-angle “fish-eye” camera lenses.</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78E6E47-32A2-454F-89A8-35933F7D5742}" type="slidenum">
              <a:rPr lang="en-US"/>
              <a:pPr/>
              <a:t>57</a:t>
            </a:fld>
            <a:endParaRPr lang="en-US"/>
          </a:p>
        </p:txBody>
      </p:sp>
      <p:sp>
        <p:nvSpPr>
          <p:cNvPr id="90115" name="Rectangle 2"/>
          <p:cNvSpPr>
            <a:spLocks noGrp="1" noRot="1" noChangeAspect="1" noChangeArrowheads="1" noTextEdit="1"/>
          </p:cNvSpPr>
          <p:nvPr>
            <p:ph type="sldImg"/>
          </p:nvPr>
        </p:nvSpPr>
        <p:spPr>
          <a:xfrm>
            <a:off x="79375" y="739775"/>
            <a:ext cx="6586538" cy="3705225"/>
          </a:xfrm>
          <a:ln/>
        </p:spPr>
      </p:sp>
      <p:sp>
        <p:nvSpPr>
          <p:cNvPr id="90116" name="Rectangle 3"/>
          <p:cNvSpPr>
            <a:spLocks noGrp="1" noChangeArrowheads="1"/>
          </p:cNvSpPr>
          <p:nvPr>
            <p:ph type="body" idx="1"/>
          </p:nvPr>
        </p:nvSpPr>
        <p:spPr>
          <a:xfrm>
            <a:off x="899160" y="4693285"/>
            <a:ext cx="4945380" cy="4447986"/>
          </a:xfrm>
          <a:noFill/>
          <a:ln/>
        </p:spPr>
        <p:txBody>
          <a:bodyPr lIns="91416" tIns="45708" rIns="91416" bIns="45708"/>
          <a:lstStyle/>
          <a:p>
            <a:pPr eaLnBrk="1" hangingPunct="1"/>
            <a:r>
              <a:rPr lang="en-US" dirty="0">
                <a:latin typeface="Arial" charset="0"/>
                <a:ea typeface="ＭＳ Ｐゴシック" charset="-128"/>
                <a:cs typeface="ＭＳ Ｐゴシック" charset="-128"/>
              </a:rPr>
              <a:t>By using 4</a:t>
            </a:r>
            <a:r>
              <a:rPr lang="en-US" dirty="0">
                <a:latin typeface="Arial" charset="0"/>
                <a:ea typeface="Arial" charset="0"/>
                <a:cs typeface="Arial" charset="0"/>
              </a:rPr>
              <a:t>×4 matrices, OpenGL can represent all geometric transformations using one matrix format.  </a:t>
            </a:r>
            <a:r>
              <a:rPr lang="en-US" dirty="0">
                <a:latin typeface="Arial" charset="0"/>
                <a:ea typeface="ＭＳ Ｐゴシック" charset="-128"/>
                <a:cs typeface="ＭＳ Ｐゴシック" charset="-128"/>
              </a:rPr>
              <a:t>Perspective projections and translations require the 4</a:t>
            </a:r>
            <a:r>
              <a:rPr lang="en-US" baseline="30000" dirty="0">
                <a:latin typeface="Arial" charset="0"/>
                <a:ea typeface="ＭＳ Ｐゴシック" charset="-128"/>
                <a:cs typeface="ＭＳ Ｐゴシック" charset="-128"/>
              </a:rPr>
              <a:t>th</a:t>
            </a:r>
            <a:r>
              <a:rPr lang="en-US" dirty="0">
                <a:latin typeface="Arial" charset="0"/>
                <a:ea typeface="ＭＳ Ｐゴシック" charset="-128"/>
                <a:cs typeface="ＭＳ Ｐゴシック" charset="-128"/>
              </a:rPr>
              <a:t> row and column.  Otherwise, these operations would require an vector-addition operation, in addition to the matrix multiplication</a:t>
            </a:r>
            <a:r>
              <a:rPr lang="en-US" dirty="0" smtClean="0">
                <a:latin typeface="Arial" charset="0"/>
                <a:ea typeface="ＭＳ Ｐゴシック" charset="-128"/>
                <a:cs typeface="ＭＳ Ｐゴシック" charset="-128"/>
              </a:rPr>
              <a:t>.</a:t>
            </a:r>
          </a:p>
          <a:p>
            <a:pPr eaLnBrk="1" hangingPunct="1"/>
            <a:endParaRPr lang="en-US" dirty="0" smtClean="0">
              <a:latin typeface="Arial" charset="0"/>
              <a:ea typeface="ＭＳ Ｐゴシック" charset="-128"/>
              <a:cs typeface="ＭＳ Ｐゴシック" charset="-128"/>
            </a:endParaRPr>
          </a:p>
          <a:p>
            <a:pPr eaLnBrk="1" hangingPunct="1"/>
            <a:r>
              <a:rPr lang="en-US" dirty="0">
                <a:latin typeface="Arial" charset="0"/>
                <a:ea typeface="ＭＳ Ｐゴシック" charset="-128"/>
                <a:cs typeface="ＭＳ Ｐゴシック" charset="-128"/>
              </a:rPr>
              <a:t>While OpenGL specifies matrices in column-major order, this is often confusing for “C” programmers who are used to row-major ordering for two-dimensional arrays.  OpenGL provides routines for loading both column- and row-major matrices.  However, for standard OpenGL transformations, there are functions that automatically generate the matrices for you, so you don’t generally need to be concerned about this until you start doing more advanced operations.</a:t>
            </a:r>
          </a:p>
          <a:p>
            <a:pPr eaLnBrk="1" hangingPunct="1"/>
            <a:r>
              <a:rPr lang="en-US" dirty="0">
                <a:latin typeface="Arial" charset="0"/>
                <a:ea typeface="ＭＳ Ｐゴシック" charset="-128"/>
                <a:cs typeface="ＭＳ Ｐゴシック" charset="-128"/>
              </a:rPr>
              <a:t>For operations other than perspective projection, the fourth row is always</a:t>
            </a:r>
            <a:r>
              <a:rPr lang="en-US" dirty="0" smtClean="0">
                <a:latin typeface="Arial" charset="0"/>
                <a:ea typeface="ＭＳ Ｐゴシック" charset="-128"/>
                <a:cs typeface="ＭＳ Ｐゴシック" charset="-128"/>
              </a:rPr>
              <a:t> (</a:t>
            </a:r>
            <a:r>
              <a:rPr lang="en-US" dirty="0">
                <a:latin typeface="Arial" charset="0"/>
                <a:ea typeface="ＭＳ Ｐゴシック" charset="-128"/>
                <a:cs typeface="ＭＳ Ｐゴシック" charset="-128"/>
              </a:rPr>
              <a:t>0, 0, 0, 1) which leaves the w-coordinate unchanged..</a:t>
            </a:r>
          </a:p>
          <a:p>
            <a:pPr eaLnBrk="1" hangingPunct="1"/>
            <a:endParaRPr lang="en-US" dirty="0">
              <a:latin typeface="Arial" charset="0"/>
              <a:ea typeface="ＭＳ Ｐゴシック" charset="-128"/>
              <a:cs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598656D-11E9-4A40-92FB-65D78DD49D1F}" type="slidenum">
              <a:rPr lang="en-US"/>
              <a:pPr/>
              <a:t>58</a:t>
            </a:fld>
            <a:endParaRPr lang="en-US"/>
          </a:p>
        </p:txBody>
      </p:sp>
      <p:sp>
        <p:nvSpPr>
          <p:cNvPr id="92163" name="Rectangle 2"/>
          <p:cNvSpPr>
            <a:spLocks noGrp="1" noRot="1" noChangeAspect="1" noChangeArrowheads="1" noTextEdit="1"/>
          </p:cNvSpPr>
          <p:nvPr>
            <p:ph type="sldImg"/>
          </p:nvPr>
        </p:nvSpPr>
        <p:spPr>
          <a:xfrm>
            <a:off x="79375" y="741363"/>
            <a:ext cx="6586538" cy="3705225"/>
          </a:xfrm>
          <a:ln/>
        </p:spPr>
      </p:sp>
      <p:sp>
        <p:nvSpPr>
          <p:cNvPr id="92164" name="Rectangle 3"/>
          <p:cNvSpPr>
            <a:spLocks noGrp="1" noChangeArrowheads="1"/>
          </p:cNvSpPr>
          <p:nvPr>
            <p:ph type="body" idx="1"/>
          </p:nvPr>
        </p:nvSpPr>
        <p:spPr>
          <a:xfrm>
            <a:off x="674370" y="4785917"/>
            <a:ext cx="5394960" cy="4259294"/>
          </a:xfrm>
          <a:noFill/>
          <a:ln/>
        </p:spPr>
        <p:txBody>
          <a:bodyPr/>
          <a:lstStyle/>
          <a:p>
            <a:pPr eaLnBrk="1" hangingPunct="1">
              <a:lnSpc>
                <a:spcPct val="90000"/>
              </a:lnSpc>
            </a:pPr>
            <a:r>
              <a:rPr lang="en-US">
                <a:latin typeface="Arial" charset="0"/>
                <a:ea typeface="ＭＳ Ｐゴシック" charset="-128"/>
                <a:cs typeface="ＭＳ Ｐゴシック" charset="-128"/>
              </a:rPr>
              <a:t>Another essential part of the graphics processing is setting up how much of the world we can see.  We construct a </a:t>
            </a:r>
            <a:r>
              <a:rPr lang="en-US" i="1">
                <a:latin typeface="Arial" charset="0"/>
                <a:ea typeface="ＭＳ Ｐゴシック" charset="-128"/>
                <a:cs typeface="ＭＳ Ｐゴシック" charset="-128"/>
              </a:rPr>
              <a:t>viewing frustum</a:t>
            </a:r>
            <a:r>
              <a:rPr lang="en-US">
                <a:latin typeface="Arial" charset="0"/>
                <a:ea typeface="ＭＳ Ｐゴシック" charset="-128"/>
                <a:cs typeface="ＭＳ Ｐゴシック" charset="-128"/>
              </a:rPr>
              <a:t>, which defines the chunk of 3-space that we can see.  There are two types of views: a </a:t>
            </a:r>
            <a:r>
              <a:rPr lang="en-US" i="1">
                <a:latin typeface="Arial" charset="0"/>
                <a:ea typeface="ＭＳ Ｐゴシック" charset="-128"/>
                <a:cs typeface="ＭＳ Ｐゴシック" charset="-128"/>
              </a:rPr>
              <a:t>perspective view</a:t>
            </a:r>
            <a:r>
              <a:rPr lang="en-US">
                <a:latin typeface="Arial" charset="0"/>
                <a:ea typeface="ＭＳ Ｐゴシック" charset="-128"/>
                <a:cs typeface="ＭＳ Ｐゴシック" charset="-128"/>
              </a:rPr>
              <a:t>, which you’re familiar with as it’s how your eye works, is used to generate frames that match your view of reality</a:t>
            </a:r>
            <a:r>
              <a:rPr lang="en-US">
                <a:latin typeface="Arial" charset="0"/>
                <a:ea typeface="Arial" charset="0"/>
                <a:cs typeface="Arial" charset="0"/>
              </a:rPr>
              <a:t>–</a:t>
            </a:r>
            <a:r>
              <a:rPr lang="en-US">
                <a:latin typeface="Arial" charset="0"/>
                <a:ea typeface="ＭＳ Ｐゴシック" charset="-128"/>
                <a:cs typeface="ＭＳ Ｐゴシック" charset="-128"/>
              </a:rPr>
              <a:t>things farther from your appear smaller.  This is the type of view used for video games, simulations, and most graphics applications in general.</a:t>
            </a:r>
          </a:p>
          <a:p>
            <a:pPr eaLnBrk="1" hangingPunct="1">
              <a:lnSpc>
                <a:spcPct val="90000"/>
              </a:lnSpc>
            </a:pPr>
            <a:r>
              <a:rPr lang="en-US">
                <a:latin typeface="Arial" charset="0"/>
                <a:ea typeface="ＭＳ Ｐゴシック" charset="-128"/>
                <a:cs typeface="ＭＳ Ｐゴシック" charset="-128"/>
              </a:rPr>
              <a:t>The other view, </a:t>
            </a:r>
            <a:r>
              <a:rPr lang="en-US" i="1">
                <a:latin typeface="Arial" charset="0"/>
                <a:ea typeface="ＭＳ Ｐゴシック" charset="-128"/>
                <a:cs typeface="ＭＳ Ｐゴシック" charset="-128"/>
              </a:rPr>
              <a:t>orthographic</a:t>
            </a:r>
            <a:r>
              <a:rPr lang="en-US">
                <a:latin typeface="Arial" charset="0"/>
                <a:ea typeface="ＭＳ Ｐゴシック" charset="-128"/>
                <a:cs typeface="ＭＳ Ｐゴシック" charset="-128"/>
              </a:rPr>
              <a:t>, is used principally for engineering and design situations, where relative lengths and angles need to be preserved.</a:t>
            </a:r>
          </a:p>
          <a:p>
            <a:pPr eaLnBrk="1" hangingPunct="1">
              <a:lnSpc>
                <a:spcPct val="90000"/>
              </a:lnSpc>
            </a:pPr>
            <a:r>
              <a:rPr lang="en-US">
                <a:latin typeface="Arial" charset="0"/>
                <a:ea typeface="ＭＳ Ｐゴシック" charset="-128"/>
                <a:cs typeface="ＭＳ Ｐゴシック" charset="-128"/>
              </a:rPr>
              <a:t>For a perspective, we locate the eye at the apex of the frustum pyramid.  We can see any objects which are between the two planes perpendicular to eye (they’re called the </a:t>
            </a:r>
            <a:r>
              <a:rPr lang="en-US" i="1">
                <a:latin typeface="Arial" charset="0"/>
                <a:ea typeface="ＭＳ Ｐゴシック" charset="-128"/>
                <a:cs typeface="ＭＳ Ｐゴシック" charset="-128"/>
              </a:rPr>
              <a:t>near</a:t>
            </a:r>
            <a:r>
              <a:rPr lang="en-US">
                <a:latin typeface="Arial" charset="0"/>
                <a:ea typeface="ＭＳ Ｐゴシック" charset="-128"/>
                <a:cs typeface="ＭＳ Ｐゴシック" charset="-128"/>
              </a:rPr>
              <a:t> and </a:t>
            </a:r>
            <a:r>
              <a:rPr lang="en-US" i="1">
                <a:latin typeface="Arial" charset="0"/>
                <a:ea typeface="ＭＳ Ｐゴシック" charset="-128"/>
                <a:cs typeface="ＭＳ Ｐゴシック" charset="-128"/>
              </a:rPr>
              <a:t>far</a:t>
            </a:r>
            <a:r>
              <a:rPr lang="en-US">
                <a:latin typeface="Arial" charset="0"/>
                <a:ea typeface="ＭＳ Ｐゴシック" charset="-128"/>
                <a:cs typeface="ＭＳ Ｐゴシック" charset="-128"/>
              </a:rPr>
              <a:t> clipping planes, respectively).  Any vertices between near and far, and inside the four planes that connect them will be rendered.  Otherwise, those vertices are </a:t>
            </a:r>
            <a:r>
              <a:rPr lang="en-US" i="1">
                <a:latin typeface="Arial" charset="0"/>
                <a:ea typeface="ＭＳ Ｐゴシック" charset="-128"/>
                <a:cs typeface="ＭＳ Ｐゴシック" charset="-128"/>
              </a:rPr>
              <a:t>clipped</a:t>
            </a:r>
            <a:r>
              <a:rPr lang="en-US">
                <a:latin typeface="Arial" charset="0"/>
                <a:ea typeface="ＭＳ Ｐゴシック" charset="-128"/>
                <a:cs typeface="ＭＳ Ｐゴシック" charset="-128"/>
              </a:rPr>
              <a:t> out and discarded.  In some cases a primitive will be entirely outside of the view, and the system will discard it for that frame.  Other primitives might intersect the frustum, which we </a:t>
            </a:r>
            <a:r>
              <a:rPr lang="en-US" i="1">
                <a:latin typeface="Arial" charset="0"/>
                <a:ea typeface="ＭＳ Ｐゴシック" charset="-128"/>
                <a:cs typeface="ＭＳ Ｐゴシック" charset="-128"/>
              </a:rPr>
              <a:t>clip</a:t>
            </a:r>
            <a:r>
              <a:rPr lang="en-US">
                <a:latin typeface="Arial" charset="0"/>
                <a:ea typeface="ＭＳ Ｐゴシック" charset="-128"/>
                <a:cs typeface="ＭＳ Ｐゴシック" charset="-128"/>
              </a:rPr>
              <a:t> such that the part of them that’s outside is discarded and we create new vertices for the modified primitive.</a:t>
            </a:r>
          </a:p>
          <a:p>
            <a:pPr eaLnBrk="1" hangingPunct="1">
              <a:lnSpc>
                <a:spcPct val="90000"/>
              </a:lnSpc>
            </a:pPr>
            <a:r>
              <a:rPr lang="en-US">
                <a:latin typeface="Arial" charset="0"/>
                <a:ea typeface="ＭＳ Ｐゴシック" charset="-128"/>
                <a:cs typeface="ＭＳ Ｐゴシック" charset="-128"/>
              </a:rPr>
              <a:t>While the system can easily determine which primitive are inside the frustum, it’s wasteful of system bandwidth to have lots of primitives discarded in this manner.  We utilize a technique named </a:t>
            </a:r>
            <a:r>
              <a:rPr lang="en-US" i="1">
                <a:latin typeface="Arial" charset="0"/>
                <a:ea typeface="ＭＳ Ｐゴシック" charset="-128"/>
                <a:cs typeface="ＭＳ Ｐゴシック" charset="-128"/>
              </a:rPr>
              <a:t>culling</a:t>
            </a:r>
            <a:r>
              <a:rPr lang="en-US">
                <a:latin typeface="Arial" charset="0"/>
                <a:ea typeface="ＭＳ Ｐゴシック" charset="-128"/>
                <a:cs typeface="ＭＳ Ｐゴシック" charset="-128"/>
              </a:rPr>
              <a:t> to determine exactly which primitives need to be sent to the graphics processor, and send only those primitives to maximize its efficiency.</a:t>
            </a:r>
          </a:p>
          <a:p>
            <a:pPr eaLnBrk="1" hangingPunct="1">
              <a:lnSpc>
                <a:spcPct val="90000"/>
              </a:lnSpc>
            </a:pPr>
            <a:endParaRPr lang="en-US">
              <a:latin typeface="Arial" charset="0"/>
              <a:ea typeface="ＭＳ Ｐゴシック" charset="-128"/>
              <a:cs typeface="ＭＳ Ｐゴシック"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AC20C7CE-DD8D-1543-9878-1820009890DF}" type="slidenum">
              <a:rPr lang="en-US"/>
              <a:pPr/>
              <a:t>59</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In</a:t>
            </a:r>
            <a:r>
              <a:rPr lang="en-US" baseline="0" dirty="0" smtClean="0">
                <a:latin typeface="Arial" charset="0"/>
                <a:ea typeface="ＭＳ Ｐゴシック" charset="-128"/>
                <a:cs typeface="ＭＳ Ｐゴシック" charset="-128"/>
              </a:rPr>
              <a:t> OpenGL, the default viewing frusta are always configured in the same manner, which defines the orientation of our clip coordinates.  Specifically, clip coordinates are defined with the “eye” located at the origin, looking down the –z axis.  From there, we define two distances: our </a:t>
            </a:r>
            <a:r>
              <a:rPr lang="en-US" i="1" baseline="0" dirty="0" smtClean="0">
                <a:latin typeface="Arial" charset="0"/>
                <a:ea typeface="ＭＳ Ｐゴシック" charset="-128"/>
                <a:cs typeface="ＭＳ Ｐゴシック" charset="-128"/>
              </a:rPr>
              <a:t>near</a:t>
            </a:r>
            <a:r>
              <a:rPr lang="en-US" i="0" baseline="0" dirty="0" smtClean="0">
                <a:latin typeface="Arial" charset="0"/>
                <a:ea typeface="ＭＳ Ｐゴシック" charset="-128"/>
                <a:cs typeface="ＭＳ Ｐゴシック" charset="-128"/>
              </a:rPr>
              <a:t> and </a:t>
            </a:r>
            <a:r>
              <a:rPr lang="en-US" i="1" baseline="0" dirty="0" smtClean="0">
                <a:latin typeface="Arial" charset="0"/>
                <a:ea typeface="ＭＳ Ｐゴシック" charset="-128"/>
                <a:cs typeface="ＭＳ Ｐゴシック" charset="-128"/>
              </a:rPr>
              <a:t>far clip distances</a:t>
            </a:r>
            <a:r>
              <a:rPr lang="en-US" i="0" baseline="0" dirty="0" smtClean="0">
                <a:latin typeface="Arial" charset="0"/>
                <a:ea typeface="ＭＳ Ｐゴシック" charset="-128"/>
                <a:cs typeface="ＭＳ Ｐゴシック" charset="-128"/>
              </a:rPr>
              <a:t>, which specify the location of our near and far clipping planes.  The viewing volume is then completely by specifying the positions of the enclosing planes that are parallel to the view direction .</a:t>
            </a:r>
          </a:p>
          <a:p>
            <a:pPr eaLnBrk="1" hangingPunct="1"/>
            <a:endParaRPr lang="en-US" dirty="0">
              <a:latin typeface="Arial" charset="0"/>
              <a:ea typeface="ＭＳ Ｐゴシック" charset="-128"/>
              <a:cs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initial version of OpenGL was announced in July of 1994.  That version of OpenGL implemented what’s called a </a:t>
            </a:r>
            <a:r>
              <a:rPr lang="en-US" i="1" baseline="0" dirty="0" smtClean="0"/>
              <a:t>fixed-function</a:t>
            </a:r>
            <a:r>
              <a:rPr lang="en-US" i="0" baseline="0" dirty="0" smtClean="0"/>
              <a:t> </a:t>
            </a:r>
            <a:r>
              <a:rPr lang="en-US" i="1" baseline="0" dirty="0" smtClean="0"/>
              <a:t>pipeline</a:t>
            </a:r>
            <a:r>
              <a:rPr lang="en-US" i="0" baseline="0" dirty="0" smtClean="0"/>
              <a:t>, which means that all of the operations that OpenGL supported were fully-defined, and an application could only modify their operation by changing a set of input values (like colors or positions).  The other point of a fixed-function pipeline is that the order of operations was always the same – that is, you can’t reorder the sequence operations occur.</a:t>
            </a:r>
          </a:p>
          <a:p>
            <a:endParaRPr lang="en-US" i="0" baseline="0" dirty="0" smtClean="0"/>
          </a:p>
          <a:p>
            <a:r>
              <a:rPr lang="en-US" i="0" baseline="0" dirty="0" smtClean="0"/>
              <a:t>This pipeline was the basis of many versions of OpenGL and expanded in many ways, and is still available for use.  However, modern GPUs and their features have diverged from this pipeline, and support of these previous versions of OpenGL are for supporting current applications.  If you’re developing a new application, we strongly recommend using the techniques that we’ll discuss.  Those techniques can be more flexible, and will likely preform better than using one of these early versions of OpenGL since they can take advantage of the capabilities of recent Graphics Processing Units (</a:t>
            </a:r>
            <a:r>
              <a:rPr lang="en-US" i="0" baseline="0" dirty="0" err="1" smtClean="0"/>
              <a:t>GPUs</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6</a:t>
            </a:fld>
            <a:endParaRPr lang="en-US"/>
          </a:p>
        </p:txBody>
      </p:sp>
    </p:spTree>
    <p:extLst>
      <p:ext uri="{BB962C8B-B14F-4D97-AF65-F5344CB8AC3E}">
        <p14:creationId xmlns:p14="http://schemas.microsoft.com/office/powerpoint/2010/main" val="24252343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The</a:t>
            </a:r>
            <a:r>
              <a:rPr lang="en-US" baseline="0" dirty="0" smtClean="0"/>
              <a:t> images above show the two types of projection transformations that are commonly used in computer graphics.  The </a:t>
            </a:r>
            <a:r>
              <a:rPr lang="en-US" i="1" baseline="0" dirty="0" smtClean="0"/>
              <a:t>orthographic view</a:t>
            </a:r>
            <a:r>
              <a:rPr lang="en-US" i="0" baseline="0" dirty="0" smtClean="0"/>
              <a:t> preserves angles, and simulates having the viewer at an infinite distance from the scene.  This mode is commonly used in used in engineering and design where it’s important to preserve the sizes and angles of objects in relation to each other.  Alternatively, the </a:t>
            </a:r>
            <a:r>
              <a:rPr lang="en-US" i="1" baseline="0" dirty="0" smtClean="0"/>
              <a:t>perspective view</a:t>
            </a:r>
            <a:r>
              <a:rPr lang="en-US" i="0" baseline="0" dirty="0" smtClean="0"/>
              <a:t> mimics the operation of the eye with objects seeming to shrink in size the farther from the viewer they are.</a:t>
            </a:r>
          </a:p>
          <a:p>
            <a:r>
              <a:rPr lang="en-US" i="0" baseline="0" dirty="0" smtClean="0"/>
              <a:t>The each projection, the matrix that you would need to specify is provided.  In those matrices, the six values for the positions of the left, right, bottom, top, near and far clipping planes are specified by the first letter of the plane’s name.  The only limitations on the values is for perspective projections, where the near and far values must be positive and non-zero, with near greater than far.</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86F233C-14D0-724C-B224-379C6A5225F1}" type="slidenum">
              <a:rPr lang="en-US"/>
              <a:pPr/>
              <a:t>61</a:t>
            </a:fld>
            <a:endParaRPr lang="en-US"/>
          </a:p>
        </p:txBody>
      </p:sp>
      <p:sp>
        <p:nvSpPr>
          <p:cNvPr id="98307" name="Rectangle 2"/>
          <p:cNvSpPr>
            <a:spLocks noGrp="1" noRot="1" noChangeAspect="1" noChangeArrowheads="1" noTextEdit="1"/>
          </p:cNvSpPr>
          <p:nvPr>
            <p:ph type="sldImg"/>
          </p:nvPr>
        </p:nvSpPr>
        <p:spPr>
          <a:xfrm>
            <a:off x="79375" y="739775"/>
            <a:ext cx="6586538" cy="3705225"/>
          </a:xfrm>
          <a:ln/>
        </p:spPr>
      </p:sp>
      <p:sp>
        <p:nvSpPr>
          <p:cNvPr id="98308" name="Rectangle 3"/>
          <p:cNvSpPr>
            <a:spLocks noGrp="1" noChangeArrowheads="1"/>
          </p:cNvSpPr>
          <p:nvPr>
            <p:ph type="body" idx="1"/>
          </p:nvPr>
        </p:nvSpPr>
        <p:spPr>
          <a:xfrm>
            <a:off x="897601" y="4695001"/>
            <a:ext cx="4948502" cy="4446270"/>
          </a:xfrm>
          <a:noFill/>
          <a:ln/>
        </p:spPr>
        <p:txBody>
          <a:bodyPr lIns="91416" tIns="45708" rIns="91416" bIns="45708"/>
          <a:lstStyle/>
          <a:p>
            <a:pPr eaLnBrk="1" hangingPunct="1"/>
            <a:r>
              <a:rPr lang="en-US" dirty="0" err="1" smtClean="0">
                <a:latin typeface="Courier New" charset="0"/>
                <a:ea typeface="ＭＳ Ｐゴシック" charset="-128"/>
                <a:cs typeface="ＭＳ Ｐゴシック" charset="-128"/>
              </a:rPr>
              <a:t>LookAt</a:t>
            </a:r>
            <a:r>
              <a:rPr lang="en-US" dirty="0">
                <a:latin typeface="Courier New" charset="0"/>
                <a:ea typeface="ＭＳ Ｐゴシック" charset="-128"/>
                <a:cs typeface="ＭＳ Ｐゴシック" charset="-128"/>
              </a:rPr>
              <a:t>() </a:t>
            </a:r>
            <a:r>
              <a:rPr lang="en-US" dirty="0" smtClean="0">
                <a:latin typeface="Arial" charset="0"/>
                <a:ea typeface="ＭＳ Ｐゴシック" charset="-128"/>
                <a:cs typeface="ＭＳ Ｐゴシック" charset="-128"/>
              </a:rPr>
              <a:t>generates a viewing matrix based</a:t>
            </a:r>
            <a:r>
              <a:rPr lang="en-US" baseline="0" dirty="0" smtClean="0">
                <a:latin typeface="Arial" charset="0"/>
                <a:ea typeface="ＭＳ Ｐゴシック" charset="-128"/>
                <a:cs typeface="ＭＳ Ｐゴシック" charset="-128"/>
              </a:rPr>
              <a:t> on several points. </a:t>
            </a:r>
            <a:r>
              <a:rPr lang="en-US" dirty="0" err="1" smtClean="0">
                <a:latin typeface="Courier New" charset="0"/>
                <a:ea typeface="ＭＳ Ｐゴシック" charset="-128"/>
                <a:cs typeface="ＭＳ Ｐゴシック" charset="-128"/>
              </a:rPr>
              <a:t>LookAt</a:t>
            </a:r>
            <a:r>
              <a:rPr lang="en-US" dirty="0">
                <a:latin typeface="Courier New" charset="0"/>
                <a:ea typeface="ＭＳ Ｐゴシック" charset="-128"/>
                <a:cs typeface="ＭＳ Ｐゴシック" charset="-128"/>
              </a:rPr>
              <a:t>() </a:t>
            </a:r>
            <a:r>
              <a:rPr lang="en-US" dirty="0" smtClean="0">
                <a:latin typeface="Arial" charset="0"/>
                <a:ea typeface="ＭＳ Ｐゴシック" charset="-128"/>
                <a:cs typeface="ＭＳ Ｐゴシック" charset="-128"/>
              </a:rPr>
              <a:t>provides </a:t>
            </a:r>
            <a:r>
              <a:rPr lang="en-US" dirty="0" err="1" smtClean="0">
                <a:latin typeface="Arial" charset="0"/>
                <a:ea typeface="ＭＳ Ｐゴシック" charset="-128"/>
                <a:cs typeface="ＭＳ Ｐゴシック" charset="-128"/>
              </a:rPr>
              <a:t>natrual</a:t>
            </a:r>
            <a:r>
              <a:rPr lang="en-US" dirty="0" smtClean="0">
                <a:latin typeface="Arial" charset="0"/>
                <a:ea typeface="ＭＳ Ｐゴシック" charset="-128"/>
                <a:cs typeface="ＭＳ Ｐゴシック" charset="-128"/>
              </a:rPr>
              <a:t> semantics</a:t>
            </a:r>
            <a:r>
              <a:rPr lang="en-US" baseline="0" dirty="0" smtClean="0">
                <a:latin typeface="Arial" charset="0"/>
                <a:ea typeface="ＭＳ Ｐゴシック" charset="-128"/>
                <a:cs typeface="ＭＳ Ｐゴシック" charset="-128"/>
              </a:rPr>
              <a:t> for modeling flight</a:t>
            </a:r>
            <a:r>
              <a:rPr lang="en-US" dirty="0" smtClean="0">
                <a:latin typeface="Arial" charset="0"/>
                <a:ea typeface="ＭＳ Ｐゴシック" charset="-128"/>
                <a:cs typeface="ＭＳ Ｐゴシック" charset="-128"/>
              </a:rPr>
              <a:t> application,</a:t>
            </a:r>
            <a:r>
              <a:rPr lang="en-US" baseline="0" dirty="0" smtClean="0">
                <a:latin typeface="Arial" charset="0"/>
                <a:ea typeface="ＭＳ Ｐゴシック" charset="-128"/>
                <a:cs typeface="ＭＳ Ｐゴシック" charset="-128"/>
              </a:rPr>
              <a:t> but care must be taken to avoid degenerate numerical situations, where the generated viewing matrix is undefined</a:t>
            </a:r>
            <a:r>
              <a:rPr lang="en-US" dirty="0" smtClean="0">
                <a:latin typeface="Arial" charset="0"/>
                <a:ea typeface="ＭＳ Ｐゴシック" charset="-128"/>
                <a:cs typeface="ＭＳ Ｐゴシック" charset="-128"/>
              </a:rPr>
              <a:t>.</a:t>
            </a:r>
            <a:endParaRPr lang="en-US" dirty="0">
              <a:latin typeface="Arial" charset="0"/>
              <a:ea typeface="ＭＳ Ｐゴシック" charset="-128"/>
              <a:cs typeface="ＭＳ Ｐゴシック" charset="-128"/>
            </a:endParaRPr>
          </a:p>
          <a:p>
            <a:pPr eaLnBrk="1" hangingPunct="1"/>
            <a:r>
              <a:rPr lang="en-US" dirty="0">
                <a:latin typeface="Arial" charset="0"/>
                <a:ea typeface="ＭＳ Ｐゴシック" charset="-128"/>
                <a:cs typeface="ＭＳ Ｐゴシック" charset="-128"/>
              </a:rPr>
              <a:t>An alternative is to specify a sequence of rotations and translations that are concatenated with an initial identity matrix.</a:t>
            </a:r>
          </a:p>
          <a:p>
            <a:pPr eaLnBrk="1" hangingPunct="1"/>
            <a:r>
              <a:rPr lang="en-US" i="1" dirty="0">
                <a:latin typeface="Arial" charset="0"/>
                <a:ea typeface="ＭＳ Ｐゴシック" charset="-128"/>
                <a:cs typeface="ＭＳ Ｐゴシック" charset="-128"/>
              </a:rPr>
              <a:t>Note:</a:t>
            </a:r>
            <a:r>
              <a:rPr lang="en-US" dirty="0">
                <a:latin typeface="Arial" charset="0"/>
                <a:ea typeface="ＭＳ Ｐゴシック" charset="-128"/>
                <a:cs typeface="ＭＳ Ｐゴシック" charset="-128"/>
              </a:rPr>
              <a:t> that the name </a:t>
            </a:r>
            <a:r>
              <a:rPr lang="en-US" dirty="0" err="1">
                <a:latin typeface="Arial" charset="0"/>
                <a:ea typeface="ＭＳ Ｐゴシック" charset="-128"/>
                <a:cs typeface="ＭＳ Ｐゴシック" charset="-128"/>
              </a:rPr>
              <a:t>modelview</a:t>
            </a:r>
            <a:r>
              <a:rPr lang="en-US" dirty="0">
                <a:latin typeface="Arial" charset="0"/>
                <a:ea typeface="ＭＳ Ｐゴシック" charset="-128"/>
                <a:cs typeface="ＭＳ Ｐゴシック" charset="-128"/>
              </a:rPr>
              <a:t> matrix is appropriate since moving objects in the model front of the camera is equivalent to moving the camera to view a set of objects.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D00E5499-B2B5-3B42-8592-CCDCACDAA049}" type="slidenum">
              <a:rPr lang="en-US"/>
              <a:pPr/>
              <a:t>62</a:t>
            </a:fld>
            <a:endParaRPr lang="en-US"/>
          </a:p>
        </p:txBody>
      </p:sp>
      <p:sp>
        <p:nvSpPr>
          <p:cNvPr id="100355" name="Rectangle 2"/>
          <p:cNvSpPr>
            <a:spLocks noGrp="1" noRot="1" noChangeAspect="1" noChangeArrowheads="1" noTextEdit="1"/>
          </p:cNvSpPr>
          <p:nvPr>
            <p:ph type="sldImg"/>
          </p:nvPr>
        </p:nvSpPr>
        <p:spPr>
          <a:xfrm>
            <a:off x="247650" y="741363"/>
            <a:ext cx="6248400" cy="3514725"/>
          </a:xfrm>
          <a:ln/>
        </p:spPr>
      </p:sp>
      <p:sp>
        <p:nvSpPr>
          <p:cNvPr id="100356"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Using the values passed into the </a:t>
            </a:r>
            <a:r>
              <a:rPr lang="en-US" dirty="0" err="1" smtClean="0">
                <a:latin typeface="Arial" charset="0"/>
                <a:ea typeface="ＭＳ Ｐゴシック" charset="-128"/>
                <a:cs typeface="ＭＳ Ｐゴシック" charset="-128"/>
              </a:rPr>
              <a:t>LookAt</a:t>
            </a:r>
            <a:r>
              <a:rPr lang="en-US" dirty="0" smtClean="0">
                <a:latin typeface="Arial" charset="0"/>
                <a:ea typeface="ＭＳ Ｐゴシック" charset="-128"/>
                <a:cs typeface="ＭＳ Ｐゴシック" charset="-128"/>
              </a:rPr>
              <a:t>()</a:t>
            </a:r>
            <a:r>
              <a:rPr lang="en-US" baseline="0" dirty="0" smtClean="0">
                <a:latin typeface="Arial" charset="0"/>
                <a:ea typeface="ＭＳ Ｐゴシック" charset="-128"/>
                <a:cs typeface="ＭＳ Ｐゴシック" charset="-128"/>
              </a:rPr>
              <a:t> call, the above matrix generates the corresponding viewing matrix.</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541F39A-E475-E441-B48F-0DD599A4F878}" type="slidenum">
              <a:rPr lang="en-US"/>
              <a:pPr/>
              <a:t>63</a:t>
            </a:fld>
            <a:endParaRPr lang="en-US"/>
          </a:p>
        </p:txBody>
      </p:sp>
      <p:sp>
        <p:nvSpPr>
          <p:cNvPr id="102403" name="Rectangle 2"/>
          <p:cNvSpPr>
            <a:spLocks noGrp="1" noRot="1" noChangeAspect="1" noChangeArrowheads="1" noTextEdit="1"/>
          </p:cNvSpPr>
          <p:nvPr>
            <p:ph type="sldImg"/>
          </p:nvPr>
        </p:nvSpPr>
        <p:spPr>
          <a:xfrm>
            <a:off x="247650" y="741363"/>
            <a:ext cx="6248400" cy="3514725"/>
          </a:xfrm>
          <a:ln/>
        </p:spPr>
      </p:sp>
      <p:sp>
        <p:nvSpPr>
          <p:cNvPr id="102404"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Here</a:t>
            </a:r>
            <a:r>
              <a:rPr lang="en-US" baseline="0" dirty="0" smtClean="0">
                <a:latin typeface="Arial" charset="0"/>
                <a:ea typeface="ＭＳ Ｐゴシック" charset="-128"/>
                <a:cs typeface="ＭＳ Ｐゴシック" charset="-128"/>
              </a:rPr>
              <a:t> we show the construction of a translation matrix.  Translations really move coordinate systems, and not individual objects.  </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BE232E7D-6046-AD4D-B051-A77EB6ACBABA}" type="slidenum">
              <a:rPr lang="en-US"/>
              <a:pPr/>
              <a:t>64</a:t>
            </a:fld>
            <a:endParaRPr lang="en-US"/>
          </a:p>
        </p:txBody>
      </p:sp>
      <p:sp>
        <p:nvSpPr>
          <p:cNvPr id="104451" name="Rectangle 2"/>
          <p:cNvSpPr>
            <a:spLocks noGrp="1" noRot="1" noChangeAspect="1" noChangeArrowheads="1" noTextEdit="1"/>
          </p:cNvSpPr>
          <p:nvPr>
            <p:ph type="sldImg"/>
          </p:nvPr>
        </p:nvSpPr>
        <p:spPr>
          <a:xfrm>
            <a:off x="247650" y="741363"/>
            <a:ext cx="6248400" cy="3514725"/>
          </a:xfrm>
          <a:ln/>
        </p:spPr>
      </p:sp>
      <p:sp>
        <p:nvSpPr>
          <p:cNvPr id="104452"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Here we show the construction of a scale matrix, which is used to change the shape of space, but not move</a:t>
            </a:r>
            <a:r>
              <a:rPr lang="en-US" baseline="0" dirty="0" smtClean="0">
                <a:latin typeface="Arial" charset="0"/>
                <a:ea typeface="ＭＳ Ｐゴシック" charset="-128"/>
                <a:cs typeface="ＭＳ Ｐゴシック" charset="-128"/>
              </a:rPr>
              <a:t> it (or more precisely, the origin).  The above illustration has a translation to show how space was modified, but a simple scale matrix will not include such a translation.</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349A5FE8-3302-ED46-B59F-54DD787276FC}" type="slidenum">
              <a:rPr lang="en-US"/>
              <a:pPr/>
              <a:t>65</a:t>
            </a:fld>
            <a:endParaRPr lang="en-US"/>
          </a:p>
        </p:txBody>
      </p:sp>
      <p:sp>
        <p:nvSpPr>
          <p:cNvPr id="106499" name="Rectangle 2"/>
          <p:cNvSpPr>
            <a:spLocks noGrp="1" noRot="1" noChangeAspect="1" noChangeArrowheads="1" noTextEdit="1"/>
          </p:cNvSpPr>
          <p:nvPr>
            <p:ph type="sldImg"/>
          </p:nvPr>
        </p:nvSpPr>
        <p:spPr>
          <a:xfrm>
            <a:off x="247650" y="741363"/>
            <a:ext cx="6248400" cy="3514725"/>
          </a:xfrm>
          <a:ln/>
        </p:spPr>
      </p:sp>
      <p:sp>
        <p:nvSpPr>
          <p:cNvPr id="106500"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Here we show the effects of a rotation</a:t>
            </a:r>
            <a:r>
              <a:rPr lang="en-US" baseline="0" dirty="0" smtClean="0">
                <a:latin typeface="Arial" charset="0"/>
                <a:ea typeface="ＭＳ Ｐゴシック" charset="-128"/>
                <a:cs typeface="ＭＳ Ｐゴシック" charset="-128"/>
              </a:rPr>
              <a:t> matrix on space.  Once again, a translation has been applied in the image to make it easier to see the rotation’s affect.</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4C23FA8A-2334-1A41-B463-0DA629878A74}" type="slidenum">
              <a:rPr lang="en-US"/>
              <a:pPr/>
              <a:t>66</a:t>
            </a:fld>
            <a:endParaRPr lang="en-US"/>
          </a:p>
        </p:txBody>
      </p:sp>
      <p:sp>
        <p:nvSpPr>
          <p:cNvPr id="108547" name="Rectangle 2"/>
          <p:cNvSpPr>
            <a:spLocks noGrp="1" noRot="1" noChangeAspect="1" noChangeArrowheads="1" noTextEdit="1"/>
          </p:cNvSpPr>
          <p:nvPr>
            <p:ph type="sldImg"/>
          </p:nvPr>
        </p:nvSpPr>
        <p:spPr>
          <a:xfrm>
            <a:off x="247650" y="741363"/>
            <a:ext cx="6248400" cy="3514725"/>
          </a:xfrm>
          <a:ln/>
        </p:spPr>
      </p:sp>
      <p:sp>
        <p:nvSpPr>
          <p:cNvPr id="108548"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The formula</a:t>
            </a:r>
            <a:r>
              <a:rPr lang="en-US" baseline="0" dirty="0" smtClean="0">
                <a:latin typeface="Arial" charset="0"/>
                <a:ea typeface="ＭＳ Ｐゴシック" charset="-128"/>
                <a:cs typeface="ＭＳ Ｐゴシック" charset="-128"/>
              </a:rPr>
              <a:t> for generating a rotation matrix is a bit more complex that for scales and translations.  Naming the axis of rotation </a:t>
            </a:r>
            <a:r>
              <a:rPr lang="en-US" i="1" baseline="0" dirty="0" smtClean="0">
                <a:latin typeface="Times New Roman" pitchFamily="18" charset="0"/>
                <a:ea typeface="ＭＳ Ｐゴシック" charset="-128"/>
                <a:cs typeface="Times New Roman" pitchFamily="18" charset="0"/>
              </a:rPr>
              <a:t>v</a:t>
            </a:r>
            <a:r>
              <a:rPr lang="en-US" i="0" baseline="0" dirty="0" smtClean="0">
                <a:latin typeface="Arial" charset="0"/>
                <a:ea typeface="ＭＳ Ｐゴシック" charset="-128"/>
                <a:cs typeface="ＭＳ Ｐゴシック" charset="-128"/>
              </a:rPr>
              <a:t>, we begin by normalizing </a:t>
            </a:r>
            <a:r>
              <a:rPr lang="en-US" i="1" baseline="0" dirty="0" smtClean="0">
                <a:latin typeface="Times New Roman" pitchFamily="18" charset="0"/>
                <a:ea typeface="ＭＳ Ｐゴシック" charset="-128"/>
                <a:cs typeface="Times New Roman" pitchFamily="18" charset="0"/>
              </a:rPr>
              <a:t>v</a:t>
            </a:r>
            <a:r>
              <a:rPr lang="en-US" i="0" baseline="0" dirty="0" smtClean="0">
                <a:latin typeface="Arial" charset="0"/>
                <a:ea typeface="ＭＳ Ｐゴシック" charset="-128"/>
                <a:cs typeface="ＭＳ Ｐゴシック" charset="-128"/>
              </a:rPr>
              <a:t> and storing the result in the vector </a:t>
            </a:r>
            <a:r>
              <a:rPr lang="en-US" i="1" baseline="0" dirty="0" smtClean="0">
                <a:latin typeface="Times New Roman" pitchFamily="18" charset="0"/>
                <a:ea typeface="ＭＳ Ｐゴシック" charset="-128"/>
                <a:cs typeface="Times New Roman" pitchFamily="18" charset="0"/>
              </a:rPr>
              <a:t>u</a:t>
            </a:r>
            <a:r>
              <a:rPr lang="en-US" i="0" baseline="0" dirty="0" smtClean="0">
                <a:latin typeface="Arial" charset="0"/>
                <a:ea typeface="ＭＳ Ｐゴシック" charset="-128"/>
                <a:cs typeface="ＭＳ Ｐゴシック" charset="-128"/>
              </a:rPr>
              <a:t>.  From there, we create a</a:t>
            </a:r>
            <a:r>
              <a:rPr lang="en-US" i="0" dirty="0" smtClean="0">
                <a:latin typeface="Arial" charset="0"/>
                <a:ea typeface="ＭＳ Ｐゴシック" charset="-128"/>
                <a:cs typeface="ＭＳ Ｐゴシック" charset="-128"/>
              </a:rPr>
              <a:t> 3 </a:t>
            </a:r>
            <a:r>
              <a:rPr lang="en-US" sz="800" dirty="0">
                <a:latin typeface="Arial" charset="0"/>
                <a:ea typeface="ＭＳ Ｐゴシック" charset="-128"/>
                <a:cs typeface="ＭＳ Ｐゴシック" charset="-128"/>
              </a:rPr>
              <a:t>×</a:t>
            </a:r>
            <a:r>
              <a:rPr lang="en-US" i="0" dirty="0" smtClean="0">
                <a:latin typeface="Arial" charset="0"/>
                <a:ea typeface="ＭＳ Ｐゴシック" charset="-128"/>
                <a:cs typeface="ＭＳ Ｐゴシック" charset="-128"/>
              </a:rPr>
              <a:t> 3</a:t>
            </a:r>
            <a:r>
              <a:rPr lang="en-US" i="0" baseline="0" dirty="0" smtClean="0">
                <a:latin typeface="Arial" charset="0"/>
                <a:ea typeface="ＭＳ Ｐゴシック" charset="-128"/>
                <a:cs typeface="ＭＳ Ｐゴシック" charset="-128"/>
              </a:rPr>
              <a:t> matrix M, which is composed of the sum of three terms.</a:t>
            </a:r>
          </a:p>
          <a:p>
            <a:pPr marL="241653" indent="-241653" eaLnBrk="1" hangingPunct="1">
              <a:buFont typeface="+mj-lt"/>
              <a:buAutoNum type="arabicPeriod"/>
            </a:pPr>
            <a:r>
              <a:rPr lang="en-US" dirty="0" smtClean="0">
                <a:latin typeface="Arial" charset="0"/>
                <a:ea typeface="ＭＳ Ｐゴシック" charset="-128"/>
                <a:cs typeface="ＭＳ Ｐゴシック" charset="-128"/>
              </a:rPr>
              <a:t>The </a:t>
            </a:r>
            <a:r>
              <a:rPr lang="en-US" i="1" dirty="0" smtClean="0">
                <a:latin typeface="Arial" charset="0"/>
                <a:ea typeface="ＭＳ Ｐゴシック" charset="-128"/>
                <a:cs typeface="ＭＳ Ｐゴシック" charset="-128"/>
              </a:rPr>
              <a:t>outer product</a:t>
            </a:r>
            <a:r>
              <a:rPr lang="en-US" dirty="0" smtClean="0">
                <a:latin typeface="Arial" charset="0"/>
                <a:ea typeface="ＭＳ Ｐゴシック" charset="-128"/>
                <a:cs typeface="ＭＳ Ｐゴシック" charset="-128"/>
              </a:rPr>
              <a:t> of the vector </a:t>
            </a:r>
            <a:r>
              <a:rPr lang="en-US" i="1" dirty="0" smtClean="0">
                <a:latin typeface="Times New Roman" pitchFamily="18" charset="0"/>
                <a:ea typeface="ＭＳ Ｐゴシック" charset="-128"/>
                <a:cs typeface="Times New Roman" pitchFamily="18" charset="0"/>
              </a:rPr>
              <a:t>u</a:t>
            </a:r>
            <a:r>
              <a:rPr lang="en-US" dirty="0" smtClean="0">
                <a:latin typeface="Arial" charset="0"/>
                <a:ea typeface="ＭＳ Ｐゴシック" charset="-128"/>
                <a:cs typeface="ＭＳ Ｐゴシック" charset="-128"/>
              </a:rPr>
              <a:t> with its transpose </a:t>
            </a:r>
            <a:r>
              <a:rPr lang="en-US" i="1" dirty="0" err="1" smtClean="0">
                <a:latin typeface="Times New Roman" pitchFamily="18" charset="0"/>
                <a:ea typeface="ＭＳ Ｐゴシック" charset="-128"/>
                <a:cs typeface="Times New Roman" pitchFamily="18" charset="0"/>
              </a:rPr>
              <a:t>u</a:t>
            </a:r>
            <a:r>
              <a:rPr lang="en-US" i="1" baseline="30000" dirty="0" err="1" smtClean="0">
                <a:latin typeface="Times New Roman" pitchFamily="18" charset="0"/>
                <a:ea typeface="ＭＳ Ｐゴシック" charset="-128"/>
                <a:cs typeface="Times New Roman" pitchFamily="18" charset="0"/>
              </a:rPr>
              <a:t>t</a:t>
            </a:r>
            <a:endParaRPr lang="en-US" i="1" baseline="30000" dirty="0" smtClean="0">
              <a:latin typeface="Times New Roman" pitchFamily="18" charset="0"/>
              <a:ea typeface="ＭＳ Ｐゴシック" charset="-128"/>
              <a:cs typeface="Times New Roman" pitchFamily="18" charset="0"/>
            </a:endParaRPr>
          </a:p>
          <a:p>
            <a:pPr marL="241653" indent="-241653" eaLnBrk="1" hangingPunct="1">
              <a:buFont typeface="+mj-lt"/>
              <a:buAutoNum type="arabicPeriod"/>
            </a:pPr>
            <a:r>
              <a:rPr lang="en-US" dirty="0" smtClean="0">
                <a:latin typeface="Arial" charset="0"/>
                <a:ea typeface="ＭＳ Ｐゴシック" charset="-128"/>
                <a:cs typeface="ＭＳ Ｐゴシック" charset="-128"/>
              </a:rPr>
              <a:t>The difference of the identity matrix, </a:t>
            </a:r>
            <a:r>
              <a:rPr lang="en-US" i="1" dirty="0" smtClean="0">
                <a:latin typeface="Times New Roman" pitchFamily="18" charset="0"/>
                <a:ea typeface="ＭＳ Ｐゴシック" charset="-128"/>
                <a:cs typeface="Times New Roman" pitchFamily="18" charset="0"/>
              </a:rPr>
              <a:t>I</a:t>
            </a:r>
            <a:r>
              <a:rPr lang="en-US" dirty="0" smtClean="0">
                <a:latin typeface="Arial" charset="0"/>
                <a:ea typeface="ＭＳ Ｐゴシック" charset="-128"/>
                <a:cs typeface="ＭＳ Ｐゴシック" charset="-128"/>
              </a:rPr>
              <a:t>, with </a:t>
            </a:r>
            <a:r>
              <a:rPr lang="en-US" i="1" dirty="0" err="1" smtClean="0">
                <a:latin typeface="Times New Roman" pitchFamily="18" charset="0"/>
                <a:ea typeface="ＭＳ Ｐゴシック" charset="-128"/>
                <a:cs typeface="Times New Roman" pitchFamily="18" charset="0"/>
              </a:rPr>
              <a:t>u</a:t>
            </a:r>
            <a:r>
              <a:rPr lang="en-US" dirty="0" err="1" smtClean="0">
                <a:latin typeface="Arial" charset="0"/>
                <a:ea typeface="ＭＳ Ｐゴシック" charset="-128"/>
                <a:cs typeface="ＭＳ Ｐゴシック" charset="-128"/>
              </a:rPr>
              <a:t>’s</a:t>
            </a:r>
            <a:r>
              <a:rPr lang="en-US" dirty="0" smtClean="0">
                <a:latin typeface="Arial" charset="0"/>
                <a:ea typeface="ＭＳ Ｐゴシック" charset="-128"/>
                <a:cs typeface="ＭＳ Ｐゴシック" charset="-128"/>
              </a:rPr>
              <a:t> outer product, scaled the by the cosine of the input angle </a:t>
            </a:r>
            <a:r>
              <a:rPr lang="el-GR" i="1" dirty="0" smtClean="0">
                <a:latin typeface="Arial" charset="0"/>
                <a:ea typeface="ＭＳ Ｐゴシック" charset="-128"/>
                <a:cs typeface="ＭＳ Ｐゴシック" charset="-128"/>
              </a:rPr>
              <a:t>θ</a:t>
            </a:r>
            <a:endParaRPr lang="en-US" i="1" dirty="0" smtClean="0">
              <a:latin typeface="Arial" charset="0"/>
              <a:ea typeface="ＭＳ Ｐゴシック" charset="-128"/>
              <a:cs typeface="ＭＳ Ｐゴシック" charset="-128"/>
            </a:endParaRPr>
          </a:p>
          <a:p>
            <a:pPr marL="241653" indent="-241653" eaLnBrk="1" hangingPunct="1">
              <a:buFont typeface="+mj-lt"/>
              <a:buAutoNum type="arabicPeriod"/>
            </a:pPr>
            <a:r>
              <a:rPr lang="en-US" dirty="0" smtClean="0">
                <a:latin typeface="Arial" charset="0"/>
                <a:ea typeface="ＭＳ Ｐゴシック" charset="-128"/>
                <a:cs typeface="ＭＳ Ｐゴシック" charset="-128"/>
              </a:rPr>
              <a:t>Finally, we scale the matrix </a:t>
            </a:r>
            <a:r>
              <a:rPr lang="en-US" i="1" dirty="0" smtClean="0">
                <a:latin typeface="Times New Roman" pitchFamily="18" charset="0"/>
                <a:ea typeface="ＭＳ Ｐゴシック" charset="-128"/>
                <a:cs typeface="Times New Roman" pitchFamily="18" charset="0"/>
              </a:rPr>
              <a:t>S</a:t>
            </a:r>
            <a:r>
              <a:rPr lang="en-US" dirty="0" smtClean="0">
                <a:latin typeface="Arial" charset="0"/>
                <a:ea typeface="ＭＳ Ｐゴシック" charset="-128"/>
                <a:cs typeface="ＭＳ Ｐゴシック" charset="-128"/>
              </a:rPr>
              <a:t> which is composed of the elements of the rotation matrix.</a:t>
            </a:r>
          </a:p>
          <a:p>
            <a:pPr marL="241653" indent="-241653" eaLnBrk="1" hangingPunct="1"/>
            <a:r>
              <a:rPr lang="en-US" dirty="0" smtClean="0">
                <a:latin typeface="Arial" charset="0"/>
                <a:ea typeface="ＭＳ Ｐゴシック" charset="-128"/>
                <a:cs typeface="ＭＳ Ｐゴシック" charset="-128"/>
              </a:rPr>
              <a:t>The complete rotation matrix is formed by composing </a:t>
            </a:r>
            <a:r>
              <a:rPr lang="en-US" i="1" dirty="0" smtClean="0">
                <a:latin typeface="Times New Roman" pitchFamily="18" charset="0"/>
                <a:ea typeface="ＭＳ Ｐゴシック" charset="-128"/>
                <a:cs typeface="Times New Roman" pitchFamily="18" charset="0"/>
              </a:rPr>
              <a:t>M</a:t>
            </a:r>
            <a:r>
              <a:rPr lang="en-US" dirty="0" smtClean="0">
                <a:latin typeface="Arial" charset="0"/>
                <a:ea typeface="ＭＳ Ｐゴシック" charset="-128"/>
                <a:cs typeface="ＭＳ Ｐゴシック" charset="-128"/>
              </a:rPr>
              <a:t> as the upper 3 </a:t>
            </a:r>
            <a:r>
              <a:rPr lang="en-US" sz="800" dirty="0">
                <a:latin typeface="Arial" charset="0"/>
                <a:ea typeface="ＭＳ Ｐゴシック" charset="-128"/>
                <a:cs typeface="ＭＳ Ｐゴシック" charset="-128"/>
              </a:rPr>
              <a:t>×</a:t>
            </a:r>
            <a:r>
              <a:rPr lang="en-US" dirty="0" smtClean="0">
                <a:latin typeface="Arial" charset="0"/>
                <a:ea typeface="ＭＳ Ｐゴシック" charset="-128"/>
                <a:cs typeface="ＭＳ Ｐゴシック" charset="-128"/>
              </a:rPr>
              <a:t> 3 matrix in </a:t>
            </a:r>
            <a:r>
              <a:rPr lang="en-US" i="1" dirty="0" smtClean="0">
                <a:latin typeface="Times New Roman" pitchFamily="18" charset="0"/>
                <a:ea typeface="ＭＳ Ｐゴシック" charset="-128"/>
                <a:cs typeface="Times New Roman" pitchFamily="18" charset="0"/>
              </a:rPr>
              <a:t>R</a:t>
            </a:r>
            <a:r>
              <a:rPr lang="en-US" dirty="0" smtClean="0">
                <a:latin typeface="Arial" charset="0"/>
                <a:ea typeface="ＭＳ Ｐゴシック" charset="-128"/>
                <a:cs typeface="ＭＳ Ｐゴシック" charset="-128"/>
              </a:rPr>
              <a:t>.</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Here’s an example vertex shader for</a:t>
            </a:r>
            <a:r>
              <a:rPr lang="en-US" baseline="0" dirty="0" smtClean="0"/>
              <a:t> rotating our cube.  We generate the matrices in the shader (as compared to in the application), based on the input angle </a:t>
            </a:r>
            <a:r>
              <a:rPr lang="en-US" baseline="0" dirty="0" smtClean="0">
                <a:latin typeface="Consolas" pitchFamily="49" charset="0"/>
                <a:cs typeface="Consolas" pitchFamily="49" charset="0"/>
              </a:rPr>
              <a:t>theta</a:t>
            </a:r>
            <a:r>
              <a:rPr lang="en-US" baseline="0" dirty="0" smtClean="0"/>
              <a:t>.  It’s useful to note that we can </a:t>
            </a:r>
            <a:r>
              <a:rPr lang="en-US" baseline="0" dirty="0" err="1" smtClean="0"/>
              <a:t>vectorize</a:t>
            </a:r>
            <a:r>
              <a:rPr lang="en-US" baseline="0" dirty="0" smtClean="0"/>
              <a:t> numerous computations.  For example, we can generate a vectors of </a:t>
            </a:r>
            <a:r>
              <a:rPr lang="en-US" baseline="0" dirty="0" err="1" smtClean="0"/>
              <a:t>sines</a:t>
            </a:r>
            <a:r>
              <a:rPr lang="en-US" baseline="0" dirty="0" smtClean="0"/>
              <a:t> and cosines for the input angle, which we’ll use in further computations.</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Completing</a:t>
            </a:r>
            <a:r>
              <a:rPr lang="en-US" baseline="0" dirty="0" smtClean="0"/>
              <a:t> our shader, we compose two of three rotation matrices (one around each axis). In generating our matrices, we use one of the many matrix constructor functions (in this case, specifying the 16 individual elements).  It’s important to note in this case, that our matrices are column-major, so we need to take care in the placement of the values in the constructor. </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We complete</a:t>
            </a:r>
            <a:r>
              <a:rPr lang="en-US" baseline="0" dirty="0" smtClean="0"/>
              <a:t> our shader here by generating the last rotation matrix, and ) and then use the composition of those matrices to transform the input vertex position.   We also </a:t>
            </a:r>
            <a:r>
              <a:rPr lang="en-US" i="1" baseline="0" dirty="0" smtClean="0"/>
              <a:t>pass-thru</a:t>
            </a:r>
            <a:r>
              <a:rPr lang="en-US" i="0" baseline="0" dirty="0" smtClean="0"/>
              <a:t> the color values by assigning the input color to an output variable.</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many features and improvements were added into the fixed-function OpenGL pipeline, designs of GPUs were exposing more features than could be added into OpenGL.  To allow applications to gain access to these new GPU features, OpenGL version 2.0 officially added </a:t>
            </a:r>
            <a:r>
              <a:rPr lang="en-US" i="1" baseline="0" dirty="0" smtClean="0"/>
              <a:t>programmable shaders</a:t>
            </a:r>
            <a:r>
              <a:rPr lang="en-US" i="0" baseline="0" dirty="0" smtClean="0"/>
              <a:t> into the graphics pipeline.  This version of the pipeline allowed an application to create small programs, called </a:t>
            </a:r>
            <a:r>
              <a:rPr lang="en-US" i="1" baseline="0" dirty="0" smtClean="0"/>
              <a:t>shaders</a:t>
            </a:r>
            <a:r>
              <a:rPr lang="en-US" i="0" baseline="0" dirty="0" smtClean="0"/>
              <a:t>, that were responsible for implementing the features required by the application.  In the 2.0 version of the pipeline, two programmable stages were made available:</a:t>
            </a:r>
          </a:p>
          <a:p>
            <a:pPr marL="171435" indent="-171435">
              <a:buFont typeface="Arial" pitchFamily="34" charset="0"/>
              <a:buChar char="•"/>
            </a:pPr>
            <a:r>
              <a:rPr lang="en-US" i="1" baseline="0" dirty="0" smtClean="0"/>
              <a:t>vertex shading</a:t>
            </a:r>
            <a:r>
              <a:rPr lang="en-US" i="0" baseline="0" dirty="0" smtClean="0"/>
              <a:t> enabled the application full control over manipulation of the 3D geometry provided by the application</a:t>
            </a:r>
          </a:p>
          <a:p>
            <a:pPr marL="171435" indent="-171435">
              <a:buFont typeface="Arial" pitchFamily="34" charset="0"/>
              <a:buChar char="•"/>
            </a:pPr>
            <a:r>
              <a:rPr lang="en-US" i="1" baseline="0" dirty="0" smtClean="0"/>
              <a:t>fragment shading</a:t>
            </a:r>
            <a:r>
              <a:rPr lang="en-US" i="0" baseline="0" dirty="0" smtClean="0"/>
              <a:t> provided the application capabilities for </a:t>
            </a:r>
            <a:r>
              <a:rPr lang="en-US" i="1" baseline="0" dirty="0" smtClean="0"/>
              <a:t>shading </a:t>
            </a:r>
            <a:r>
              <a:rPr lang="en-US" i="0" baseline="0" dirty="0" smtClean="0"/>
              <a:t>pixels (the terms classically used for determining a pixel’s color).</a:t>
            </a:r>
          </a:p>
          <a:p>
            <a:r>
              <a:rPr lang="en-US" i="0" baseline="0" dirty="0" smtClean="0"/>
              <a:t>OpenGL 2.0 also fully supported OpenGL 1.X’s pipeline, allowing the application to use both version of the pipeline: fixed-function, and </a:t>
            </a:r>
            <a:r>
              <a:rPr lang="en-US" i="1" baseline="0" dirty="0" smtClean="0"/>
              <a:t>programmable</a:t>
            </a:r>
            <a:r>
              <a:rPr lang="en-US" i="0" baseline="0" dirty="0" smtClean="0"/>
              <a:t>. </a:t>
            </a:r>
          </a:p>
          <a:p>
            <a:endParaRPr lang="en-US" i="1" dirty="0" smtClean="0"/>
          </a:p>
        </p:txBody>
      </p:sp>
      <p:sp>
        <p:nvSpPr>
          <p:cNvPr id="4" name="Slide Number Placeholder 3"/>
          <p:cNvSpPr>
            <a:spLocks noGrp="1"/>
          </p:cNvSpPr>
          <p:nvPr>
            <p:ph type="sldNum" sz="quarter" idx="10"/>
          </p:nvPr>
        </p:nvSpPr>
        <p:spPr/>
        <p:txBody>
          <a:bodyPr/>
          <a:lstStyle/>
          <a:p>
            <a:fld id="{706F8D69-B00F-F44E-9B61-4DC184CA17F8}" type="slidenum">
              <a:rPr lang="en-US" smtClean="0"/>
              <a:pPr/>
              <a:t>7</a:t>
            </a:fld>
            <a:endParaRPr lang="en-US"/>
          </a:p>
        </p:txBody>
      </p:sp>
    </p:spTree>
    <p:extLst>
      <p:ext uri="{BB962C8B-B14F-4D97-AF65-F5344CB8AC3E}">
        <p14:creationId xmlns:p14="http://schemas.microsoft.com/office/powerpoint/2010/main" val="263305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Finally, we merely need</a:t>
            </a:r>
            <a:r>
              <a:rPr lang="en-US" baseline="0" dirty="0" smtClean="0"/>
              <a:t> to supply the angle values into our shader through our uniform plumbing.  In this case, we track each of the axes rotation angle, and store them in a </a:t>
            </a:r>
            <a:r>
              <a:rPr lang="en-US" baseline="0" dirty="0" smtClean="0">
                <a:latin typeface="Consolas" pitchFamily="49" charset="0"/>
                <a:cs typeface="Consolas" pitchFamily="49" charset="0"/>
              </a:rPr>
              <a:t>vec3</a:t>
            </a:r>
            <a:r>
              <a:rPr lang="en-US" baseline="0" dirty="0" smtClean="0"/>
              <a:t> that matches the angle declaration in the shader.  We also keep track of the uniform’s location so we can easily update its value.</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p:cNvSpPr>
          <p:nvPr>
            <p:ph type="sldImg"/>
          </p:nvPr>
        </p:nvSpPr>
        <p:spPr>
          <a:xfrm>
            <a:off x="247650" y="741363"/>
            <a:ext cx="6248400" cy="3514725"/>
          </a:xfrm>
          <a:solidFill>
            <a:srgbClr val="FFFFFF"/>
          </a:solidFill>
          <a:ln/>
        </p:spPr>
      </p:sp>
      <p:sp>
        <p:nvSpPr>
          <p:cNvPr id="133123" name="Rectangle 3"/>
          <p:cNvSpPr>
            <a:spLocks noGrp="1" noChangeArrowheads="1"/>
          </p:cNvSpPr>
          <p:nvPr>
            <p:ph type="body" idx="1"/>
          </p:nvPr>
        </p:nvSpPr>
        <p:spPr>
          <a:xfrm>
            <a:off x="897601" y="4695001"/>
            <a:ext cx="4948502" cy="4446270"/>
          </a:xfrm>
          <a:noFill/>
          <a:ln/>
        </p:spPr>
        <p:txBody>
          <a:bodyPr/>
          <a:lstStyle/>
          <a:p>
            <a:r>
              <a:rPr lang="en-US" dirty="0"/>
              <a:t>Lighting is an important technique in computer graphics. Without lighting, objects tend to look like they are made out of plastic.</a:t>
            </a:r>
          </a:p>
          <a:p>
            <a:r>
              <a:rPr lang="en-US" dirty="0"/>
              <a:t>OpenGL divides lighting into three parts: material properties, light properties and global lighting parameters</a:t>
            </a:r>
            <a:r>
              <a:rPr lang="en-US" dirty="0" smtClean="0"/>
              <a:t>.</a:t>
            </a:r>
          </a:p>
          <a:p>
            <a:r>
              <a:rPr lang="en-US" dirty="0" smtClean="0"/>
              <a:t>While</a:t>
            </a:r>
            <a:r>
              <a:rPr lang="en-US" baseline="0" dirty="0" smtClean="0"/>
              <a:t> we’ll discuss the mathematics of lighting in terms of computing illumination in a vertex shader, the almost identical computations can be done in a fragment shader to compute the lighting effects per-pixel, which yields much better results.</a:t>
            </a:r>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247650" y="741363"/>
            <a:ext cx="6248400" cy="3514725"/>
          </a:xfrm>
          <a:ln/>
        </p:spPr>
      </p:sp>
      <p:sp>
        <p:nvSpPr>
          <p:cNvPr id="135171" name="Rectangle 3"/>
          <p:cNvSpPr>
            <a:spLocks noGrp="1" noChangeArrowheads="1"/>
          </p:cNvSpPr>
          <p:nvPr>
            <p:ph type="body" idx="1"/>
          </p:nvPr>
        </p:nvSpPr>
        <p:spPr>
          <a:noFill/>
          <a:ln/>
        </p:spPr>
        <p:txBody>
          <a:bodyPr/>
          <a:lstStyle/>
          <a:p>
            <a:r>
              <a:rPr lang="en-US" dirty="0"/>
              <a:t>OpenGL can use the shade at one vertex to shade an entire polygon (constant shading) or </a:t>
            </a:r>
            <a:r>
              <a:rPr lang="en-US" dirty="0" smtClean="0"/>
              <a:t>interpolate </a:t>
            </a:r>
            <a:r>
              <a:rPr lang="en-US" dirty="0"/>
              <a:t>the shades at the vertices across the polygon (smooth shading), the default.</a:t>
            </a:r>
            <a:r>
              <a:rPr lang="en-US" dirty="0" smtClean="0"/>
              <a:t> </a:t>
            </a:r>
          </a:p>
          <a:p>
            <a:endParaRPr lang="en-US" dirty="0" smtClean="0"/>
          </a:p>
          <a:p>
            <a:r>
              <a:rPr lang="en-US" dirty="0" smtClean="0"/>
              <a:t>The</a:t>
            </a:r>
            <a:r>
              <a:rPr lang="en-US" baseline="0" dirty="0" smtClean="0"/>
              <a:t> original lighting model that was supported in hardware and OpenGL was due to </a:t>
            </a:r>
            <a:r>
              <a:rPr lang="en-US" baseline="0" dirty="0" err="1" smtClean="0"/>
              <a:t>Phong</a:t>
            </a:r>
            <a:r>
              <a:rPr lang="en-US" baseline="0" dirty="0" smtClean="0"/>
              <a:t> and later modified by </a:t>
            </a:r>
            <a:r>
              <a:rPr lang="en-US" baseline="0" dirty="0" err="1" smtClean="0"/>
              <a:t>Blinn</a:t>
            </a:r>
            <a:r>
              <a:rPr lang="en-US" baseline="0" dirty="0" smtClean="0"/>
              <a:t>. </a:t>
            </a:r>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p:cNvSpPr>
          <p:nvPr>
            <p:ph type="sldImg"/>
          </p:nvPr>
        </p:nvSpPr>
        <p:spPr>
          <a:xfrm>
            <a:off x="247650" y="741363"/>
            <a:ext cx="6248400" cy="3514725"/>
          </a:xfrm>
          <a:solidFill>
            <a:srgbClr val="FFFFFF"/>
          </a:solidFill>
          <a:ln/>
        </p:spPr>
      </p:sp>
      <p:sp>
        <p:nvSpPr>
          <p:cNvPr id="141315" name="Rectangle 3"/>
          <p:cNvSpPr>
            <a:spLocks noGrp="1" noChangeArrowheads="1"/>
          </p:cNvSpPr>
          <p:nvPr>
            <p:ph type="body" idx="1"/>
          </p:nvPr>
        </p:nvSpPr>
        <p:spPr>
          <a:xfrm>
            <a:off x="897601" y="4695001"/>
            <a:ext cx="4948502" cy="4446270"/>
          </a:xfrm>
          <a:noFill/>
          <a:ln/>
        </p:spPr>
        <p:txBody>
          <a:bodyPr/>
          <a:lstStyle/>
          <a:p>
            <a:r>
              <a:rPr lang="en-US" dirty="0"/>
              <a:t>The lighting normal tells OpenGL how the object reflects light around a vertex. If you imagine that there is a small mirror at the vertex, the lighting normal describes how the mirror is oriented, and consequently how light is reflected.</a:t>
            </a:r>
          </a:p>
          <a:p>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p:cNvSpPr>
          <p:nvPr>
            <p:ph type="sldImg"/>
          </p:nvPr>
        </p:nvSpPr>
        <p:spPr>
          <a:xfrm>
            <a:off x="247650" y="741363"/>
            <a:ext cx="6248400" cy="3514725"/>
          </a:xfrm>
          <a:solidFill>
            <a:srgbClr val="FFFFFF"/>
          </a:solidFill>
          <a:ln/>
        </p:spPr>
      </p:sp>
      <p:sp>
        <p:nvSpPr>
          <p:cNvPr id="143363" name="Rectangle 3"/>
          <p:cNvSpPr>
            <a:spLocks noGrp="1" noChangeArrowheads="1"/>
          </p:cNvSpPr>
          <p:nvPr>
            <p:ph type="body" idx="1"/>
          </p:nvPr>
        </p:nvSpPr>
        <p:spPr>
          <a:xfrm>
            <a:off x="897601" y="4695001"/>
            <a:ext cx="4948502" cy="4446270"/>
          </a:xfrm>
          <a:noFill/>
          <a:ln/>
        </p:spPr>
        <p:txBody>
          <a:bodyPr/>
          <a:lstStyle/>
          <a:p>
            <a:r>
              <a:rPr lang="en-US" dirty="0"/>
              <a:t>Material properties describe the color and surface properties of a material (dull, shiny, </a:t>
            </a:r>
            <a:r>
              <a:rPr lang="en-US" dirty="0" smtClean="0"/>
              <a:t>etc).</a:t>
            </a:r>
            <a:r>
              <a:rPr lang="en-US" baseline="0" dirty="0" smtClean="0"/>
              <a:t>  The properties described above are components of the </a:t>
            </a:r>
            <a:r>
              <a:rPr lang="en-US" baseline="0" dirty="0" err="1" smtClean="0"/>
              <a:t>Phong</a:t>
            </a:r>
            <a:r>
              <a:rPr lang="en-US" baseline="0" dirty="0" smtClean="0"/>
              <a:t> lighting model, a simple model that yields reasonable results with little computation.  Each of the material components would be passed into a vertex shader, for example, to be used in the lighting computation along with the vertex’s position and lighting normal.</a:t>
            </a:r>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Here we declare numerous variables that we’ll use in computing a color using a simple lighting model.  All</a:t>
            </a:r>
            <a:r>
              <a:rPr lang="en-US" baseline="0" dirty="0" smtClean="0"/>
              <a:t> of the uniform values are passed in from the application and describe the material and light properties being rendered.</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In the initial parts of our shader, we generate numerous vector quantities to be used in our lighting computation.</a:t>
            </a:r>
          </a:p>
          <a:p>
            <a:pPr>
              <a:buFont typeface="Arial" pitchFamily="34" charset="0"/>
              <a:buChar char="•"/>
            </a:pPr>
            <a:r>
              <a:rPr lang="en-US" baseline="0" dirty="0" smtClean="0"/>
              <a:t> pos represents the vertex’s position in eye coordinates</a:t>
            </a:r>
          </a:p>
          <a:p>
            <a:pPr>
              <a:buFont typeface="Arial" pitchFamily="34" charset="0"/>
              <a:buChar char="•"/>
            </a:pPr>
            <a:r>
              <a:rPr lang="en-US" baseline="0" dirty="0" smtClean="0"/>
              <a:t> L represents the vector from the vertex to the light</a:t>
            </a:r>
          </a:p>
          <a:p>
            <a:pPr>
              <a:buFont typeface="Arial" pitchFamily="34" charset="0"/>
              <a:buChar char="•"/>
            </a:pPr>
            <a:r>
              <a:rPr lang="en-US" baseline="0" dirty="0" smtClean="0"/>
              <a:t> E represents the “eye” vector, which is the vector from the vertex’s eye-space position to the origin</a:t>
            </a:r>
          </a:p>
          <a:p>
            <a:pPr>
              <a:buFont typeface="Arial" pitchFamily="34" charset="0"/>
              <a:buChar char="•"/>
            </a:pPr>
            <a:r>
              <a:rPr lang="en-US" baseline="0" dirty="0" smtClean="0"/>
              <a:t> H is the “half vector” which is the normalized vector half-way between the light and eye vectors</a:t>
            </a:r>
          </a:p>
          <a:p>
            <a:pPr>
              <a:buFont typeface="Arial" pitchFamily="34" charset="0"/>
              <a:buChar char="•"/>
            </a:pPr>
            <a:r>
              <a:rPr lang="en-US" baseline="0" dirty="0" smtClean="0"/>
              <a:t> N is the transformed vertex normal</a:t>
            </a:r>
          </a:p>
          <a:p>
            <a:pPr>
              <a:buFont typeface="Arial" pitchFamily="34" charset="0"/>
              <a:buNone/>
            </a:pPr>
            <a:r>
              <a:rPr lang="en-US" baseline="0" dirty="0" smtClean="0"/>
              <a:t>Note that all of these quantities are vec3’s, since we’re dealing with vectors, as compared to homogenous coordinates.  When we need to convert form a homogenous coordinate to a vector, we use a vector swizzle to extract the components we need.</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Here we complete</a:t>
            </a:r>
            <a:r>
              <a:rPr lang="en-US" baseline="0" dirty="0" smtClean="0"/>
              <a:t> our lighting computation.  The </a:t>
            </a:r>
            <a:r>
              <a:rPr lang="en-US" baseline="0" dirty="0" err="1" smtClean="0"/>
              <a:t>Phong</a:t>
            </a:r>
            <a:r>
              <a:rPr lang="en-US" baseline="0" dirty="0" smtClean="0"/>
              <a:t> model, which this shader is based on, uses various material properties as we described before.  Likewise, each light can contribute to those same properties.  The combination of the material and light properties are represented as our “product” variables in this shader.  The products are merely the component-wise products of the light and objects same material </a:t>
            </a:r>
            <a:r>
              <a:rPr lang="en-US" baseline="0" dirty="0" err="1" smtClean="0"/>
              <a:t>propreties</a:t>
            </a:r>
            <a:r>
              <a:rPr lang="en-US" baseline="0" dirty="0" smtClean="0"/>
              <a:t>.  These values are computed in the application and passed into the shader.</a:t>
            </a:r>
          </a:p>
          <a:p>
            <a:r>
              <a:rPr lang="en-US" baseline="0" dirty="0" smtClean="0"/>
              <a:t>In the </a:t>
            </a:r>
            <a:r>
              <a:rPr lang="en-US" baseline="0" dirty="0" err="1" smtClean="0"/>
              <a:t>Phong</a:t>
            </a:r>
            <a:r>
              <a:rPr lang="en-US" baseline="0" dirty="0" smtClean="0"/>
              <a:t> model, each material product is attenuated by the magnitude of the various vector products.  Starting with the most influential component of lighting, the diffuse color, we use the dot product of the lighting normal and light vector, clamping the value if the dot product is negative (which physically means the light’s behind the object).  We continue by computing the </a:t>
            </a:r>
            <a:r>
              <a:rPr lang="en-US" baseline="0" dirty="0" err="1" smtClean="0"/>
              <a:t>specular</a:t>
            </a:r>
            <a:r>
              <a:rPr lang="en-US" baseline="0" dirty="0" smtClean="0"/>
              <a:t> component, which is computed as the dot product of the normal and the half-vector raised to the shininess value.  Finally, if the light is behind the object, we correct the </a:t>
            </a:r>
            <a:r>
              <a:rPr lang="en-US" baseline="0" dirty="0" err="1" smtClean="0"/>
              <a:t>specular</a:t>
            </a:r>
            <a:r>
              <a:rPr lang="en-US" baseline="0" dirty="0" smtClean="0"/>
              <a:t> contribution.</a:t>
            </a:r>
          </a:p>
          <a:p>
            <a:r>
              <a:rPr lang="en-US" baseline="0" dirty="0" smtClean="0"/>
              <a:t>Finally, we compose the final vertex color as the sum of the computed ambient, diffuse, and </a:t>
            </a:r>
            <a:r>
              <a:rPr lang="en-US" baseline="0" dirty="0" err="1" smtClean="0"/>
              <a:t>specular</a:t>
            </a:r>
            <a:r>
              <a:rPr lang="en-US" baseline="0" dirty="0" smtClean="0"/>
              <a:t> colors, and update the transformed vertex position.</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F8D69-B00F-F44E-9B61-4DC184CA17F8}" type="slidenum">
              <a:rPr lang="en-US" smtClean="0"/>
              <a:pPr/>
              <a:t>79</a:t>
            </a:fld>
            <a:endParaRPr lang="en-US"/>
          </a:p>
        </p:txBody>
      </p:sp>
    </p:spTree>
    <p:extLst>
      <p:ext uri="{BB962C8B-B14F-4D97-AF65-F5344CB8AC3E}">
        <p14:creationId xmlns:p14="http://schemas.microsoft.com/office/powerpoint/2010/main" val="670610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Until</a:t>
            </a:r>
            <a:r>
              <a:rPr lang="en-US" baseline="0" dirty="0" smtClean="0"/>
              <a:t> OpenGL 3.0, features have only been added (but never removed) from OpenGL, providing a lot of application backwards compatibility (up to the use of extensions).  OpenGL version 3.0 introduced the mechanisms for removing features from OpenGL, called the </a:t>
            </a:r>
            <a:r>
              <a:rPr lang="en-US" i="1" baseline="0" dirty="0" smtClean="0"/>
              <a:t>deprecation model.</a:t>
            </a:r>
            <a:r>
              <a:rPr lang="en-US" i="0" baseline="0" dirty="0" smtClean="0"/>
              <a:t>  It defines how the OpenGL design committee (the OpenGL Architecture Review Board (ARB) of the Khronos Group) will advertise of which and how functionality is removed from OpenGL.</a:t>
            </a:r>
          </a:p>
          <a:p>
            <a:endParaRPr lang="en-US" baseline="0" dirty="0" smtClean="0"/>
          </a:p>
          <a:p>
            <a:r>
              <a:rPr lang="en-US" baseline="0" dirty="0" smtClean="0"/>
              <a:t>You might ask: why remove features from OpenGL?  Over the 15 years to OpenGL 3.0, GPU features and capabilities expanded and some of the methods used in older versions of OpenGL were not as efficient as modern methods.  While removing them could break support for older applications, it also simplified and optimized the GPUs allowing better performance.</a:t>
            </a:r>
          </a:p>
          <a:p>
            <a:endParaRPr lang="en-US" baseline="0" dirty="0" smtClean="0"/>
          </a:p>
          <a:p>
            <a:r>
              <a:rPr lang="en-US" baseline="0" dirty="0" smtClean="0"/>
              <a:t>Within an OpenGL application, OpenGL uses an opaque data structure called a </a:t>
            </a:r>
            <a:r>
              <a:rPr lang="en-US" i="1" baseline="0" dirty="0" smtClean="0"/>
              <a:t>context</a:t>
            </a:r>
            <a:r>
              <a:rPr lang="en-US" i="0" baseline="0" dirty="0" smtClean="0"/>
              <a:t>, which OpenGL uses to store shaders and other data.  Contexts come in two flavors:</a:t>
            </a:r>
          </a:p>
          <a:p>
            <a:pPr marL="171435" indent="-171435">
              <a:buFont typeface="Arial" pitchFamily="34" charset="0"/>
              <a:buChar char="•"/>
            </a:pPr>
            <a:r>
              <a:rPr lang="en-US" i="1" baseline="0" dirty="0" smtClean="0"/>
              <a:t>full</a:t>
            </a:r>
            <a:r>
              <a:rPr lang="en-US" i="0" baseline="0" dirty="0" smtClean="0"/>
              <a:t> contexts expose all the features of the current version of OpenGL, including features that are marked deprecated.</a:t>
            </a:r>
          </a:p>
          <a:p>
            <a:pPr marL="171435" indent="-171435">
              <a:buFont typeface="Arial" pitchFamily="34" charset="0"/>
              <a:buChar char="•"/>
            </a:pPr>
            <a:r>
              <a:rPr lang="en-US" i="1" baseline="0" dirty="0" smtClean="0"/>
              <a:t>forward-compatible</a:t>
            </a:r>
            <a:r>
              <a:rPr lang="en-US" i="0" baseline="0" dirty="0" smtClean="0"/>
              <a:t> contexts enable only the features that will be available in the next version of OpenGL (i.e., deprecated features pretend to be removed), which can help developers make sure their applications work with future version of OpenGL.</a:t>
            </a:r>
          </a:p>
          <a:p>
            <a:r>
              <a:rPr lang="en-US" i="0" baseline="0" dirty="0" smtClean="0"/>
              <a:t>Forward-compatible contexts are available in OpenGL versions from 3.1 onwards.</a:t>
            </a:r>
          </a:p>
        </p:txBody>
      </p:sp>
      <p:sp>
        <p:nvSpPr>
          <p:cNvPr id="4" name="Slide Number Placeholder 3"/>
          <p:cNvSpPr>
            <a:spLocks noGrp="1"/>
          </p:cNvSpPr>
          <p:nvPr>
            <p:ph type="sldNum" sz="quarter" idx="10"/>
          </p:nvPr>
        </p:nvSpPr>
        <p:spPr/>
        <p:txBody>
          <a:bodyPr/>
          <a:lstStyle/>
          <a:p>
            <a:fld id="{706F8D69-B00F-F44E-9B61-4DC184CA17F8}" type="slidenum">
              <a:rPr lang="en-US" smtClean="0"/>
              <a:pPr/>
              <a:t>8</a:t>
            </a:fld>
            <a:endParaRPr lang="en-US"/>
          </a:p>
        </p:txBody>
      </p:sp>
    </p:spTree>
    <p:extLst>
      <p:ext uri="{BB962C8B-B14F-4D97-AF65-F5344CB8AC3E}">
        <p14:creationId xmlns:p14="http://schemas.microsoft.com/office/powerpoint/2010/main" val="39581097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The final shading</a:t>
            </a:r>
            <a:r>
              <a:rPr lang="en-US" baseline="0" dirty="0" smtClean="0"/>
              <a:t> stage that OpenGL supports is </a:t>
            </a:r>
            <a:r>
              <a:rPr lang="en-US" i="1" baseline="0" dirty="0" smtClean="0"/>
              <a:t>fragment shading</a:t>
            </a:r>
            <a:r>
              <a:rPr lang="en-US" i="0" baseline="0" dirty="0" smtClean="0"/>
              <a:t> which allows an application per-pixel-location control over the color that may be written to that location.  Fragments, which are on their way to the </a:t>
            </a:r>
            <a:r>
              <a:rPr lang="en-US" i="0" baseline="0" dirty="0" err="1" smtClean="0"/>
              <a:t>framebuffer</a:t>
            </a:r>
            <a:r>
              <a:rPr lang="en-US" i="0" baseline="0" dirty="0" smtClean="0"/>
              <a:t>, but still need to do some pass some additional processing to become pixels.  However, the computational power available in shading fragments is a great asset to generating images.  In a fragment shader, you can compute lighting values – similar to what we just discussed in vertex shading – per fragment, which gives much better results, or add bump mapping, which provides the illusion of greater surface detail.  Likewise, we’ll apply texture maps, which allow us to increase the detail for our models without increasing the geometric complexity.</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140D6F6F-B7E3-8E4B-9269-F41CED003297}" type="slidenum">
              <a:rPr lang="en-US"/>
              <a:pPr/>
              <a:t>81</a:t>
            </a:fld>
            <a:endParaRPr lang="en-US"/>
          </a:p>
        </p:txBody>
      </p:sp>
      <p:sp>
        <p:nvSpPr>
          <p:cNvPr id="224259" name="Rectangle 7"/>
          <p:cNvSpPr txBox="1">
            <a:spLocks noGrp="1" noChangeArrowheads="1"/>
          </p:cNvSpPr>
          <p:nvPr/>
        </p:nvSpPr>
        <p:spPr bwMode="auto">
          <a:xfrm>
            <a:off x="3819869" y="9384855"/>
            <a:ext cx="2922270" cy="494030"/>
          </a:xfrm>
          <a:prstGeom prst="rect">
            <a:avLst/>
          </a:prstGeom>
          <a:noFill/>
          <a:ln w="9525">
            <a:noFill/>
            <a:miter lim="800000"/>
            <a:headEnd/>
            <a:tailEnd/>
          </a:ln>
        </p:spPr>
        <p:txBody>
          <a:bodyPr lIns="91424" tIns="45712" rIns="91424" bIns="45712" anchor="b">
            <a:prstTxWarp prst="textNoShape">
              <a:avLst/>
            </a:prstTxWarp>
          </a:bodyPr>
          <a:lstStyle/>
          <a:p>
            <a:pPr algn="r"/>
            <a:fld id="{45E0DFEA-5F6F-5544-9F4E-2594DA53610E}" type="slidenum">
              <a:rPr lang="en-US" sz="1200"/>
              <a:pPr algn="r"/>
              <a:t>81</a:t>
            </a:fld>
            <a:endParaRPr lang="en-US" sz="1200"/>
          </a:p>
        </p:txBody>
      </p:sp>
      <p:sp>
        <p:nvSpPr>
          <p:cNvPr id="224260" name="Rectangle 2"/>
          <p:cNvSpPr>
            <a:spLocks noGrp="1" noRot="1" noChangeAspect="1" noChangeArrowheads="1" noTextEdit="1"/>
          </p:cNvSpPr>
          <p:nvPr>
            <p:ph type="sldImg"/>
          </p:nvPr>
        </p:nvSpPr>
        <p:spPr>
          <a:ln/>
        </p:spPr>
      </p:sp>
      <p:sp>
        <p:nvSpPr>
          <p:cNvPr id="224261"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We’ll now analyze</a:t>
            </a:r>
            <a:r>
              <a:rPr lang="en-US" baseline="0" dirty="0" smtClean="0">
                <a:latin typeface="Arial" charset="0"/>
                <a:ea typeface="ＭＳ Ｐゴシック" charset="-128"/>
                <a:cs typeface="ＭＳ Ｐゴシック" charset="-128"/>
              </a:rPr>
              <a:t> a few case studies from different applications.</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C5219750-DA8A-E849-8B5E-0312F49606D8}" type="slidenum">
              <a:rPr lang="en-US"/>
              <a:pPr/>
              <a:t>82</a:t>
            </a:fld>
            <a:endParaRPr lang="en-US"/>
          </a:p>
        </p:txBody>
      </p:sp>
      <p:sp>
        <p:nvSpPr>
          <p:cNvPr id="226307" name="Rectangle 2"/>
          <p:cNvSpPr>
            <a:spLocks noGrp="1" noRot="1" noChangeAspect="1" noChangeArrowheads="1" noTextEdit="1"/>
          </p:cNvSpPr>
          <p:nvPr>
            <p:ph type="sldImg"/>
          </p:nvPr>
        </p:nvSpPr>
        <p:spPr>
          <a:xfrm>
            <a:off x="247650" y="741363"/>
            <a:ext cx="6248400" cy="3514725"/>
          </a:xfrm>
          <a:ln/>
        </p:spPr>
      </p:sp>
      <p:sp>
        <p:nvSpPr>
          <p:cNvPr id="226308"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The first simple application we’ll look at is</a:t>
            </a:r>
            <a:r>
              <a:rPr lang="en-US" baseline="0" dirty="0" smtClean="0">
                <a:latin typeface="Arial" charset="0"/>
                <a:ea typeface="ＭＳ Ｐゴシック" charset="-128"/>
                <a:cs typeface="ＭＳ Ｐゴシック" charset="-128"/>
              </a:rPr>
              <a:t> rendering height fields, as you might do when rendering terrain in an outdoor game or flight simulator.</a:t>
            </a:r>
          </a:p>
          <a:p>
            <a:pPr eaLnBrk="1" hangingPunct="1"/>
            <a:endParaRPr lang="en-US" dirty="0">
              <a:latin typeface="Arial" charset="0"/>
              <a:ea typeface="ＭＳ Ｐゴシック" charset="-128"/>
              <a:cs typeface="ＭＳ Ｐゴシック" charset="-128"/>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D23D9A6F-C196-7E4E-8F46-6BA96FF9410B}" type="slidenum">
              <a:rPr lang="en-US"/>
              <a:pPr/>
              <a:t>83</a:t>
            </a:fld>
            <a:endParaRPr lang="en-US"/>
          </a:p>
        </p:txBody>
      </p:sp>
      <p:sp>
        <p:nvSpPr>
          <p:cNvPr id="228355" name="Rectangle 2"/>
          <p:cNvSpPr>
            <a:spLocks noGrp="1" noRot="1" noChangeAspect="1" noChangeArrowheads="1" noTextEdit="1"/>
          </p:cNvSpPr>
          <p:nvPr>
            <p:ph type="sldImg"/>
          </p:nvPr>
        </p:nvSpPr>
        <p:spPr>
          <a:xfrm>
            <a:off x="247650" y="741363"/>
            <a:ext cx="6248400" cy="3514725"/>
          </a:xfrm>
          <a:ln/>
        </p:spPr>
      </p:sp>
      <p:sp>
        <p:nvSpPr>
          <p:cNvPr id="228356"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We’d first</a:t>
            </a:r>
            <a:r>
              <a:rPr lang="en-US" baseline="0" dirty="0" smtClean="0">
                <a:latin typeface="Arial" charset="0"/>
                <a:ea typeface="ＭＳ Ｐゴシック" charset="-128"/>
                <a:cs typeface="ＭＳ Ｐゴシック" charset="-128"/>
              </a:rPr>
              <a:t> like to render a wire-frame version of our mesh, which we’ll draw a individual line loops.</a:t>
            </a:r>
          </a:p>
          <a:p>
            <a:pPr eaLnBrk="1" hangingPunct="1"/>
            <a:r>
              <a:rPr lang="en-US" baseline="0" dirty="0" smtClean="0">
                <a:latin typeface="Arial" charset="0"/>
                <a:ea typeface="ＭＳ Ｐゴシック" charset="-128"/>
                <a:cs typeface="ＭＳ Ｐゴシック" charset="-128"/>
              </a:rPr>
              <a:t>To begin, we build our data set by sampling the function </a:t>
            </a:r>
            <a:r>
              <a:rPr lang="en-US" i="1" baseline="0" dirty="0" smtClean="0">
                <a:latin typeface="Times New Roman" pitchFamily="18" charset="0"/>
                <a:ea typeface="ＭＳ Ｐゴシック" charset="-128"/>
                <a:cs typeface="Times New Roman" pitchFamily="18" charset="0"/>
              </a:rPr>
              <a:t>f</a:t>
            </a:r>
            <a:r>
              <a:rPr lang="en-US" i="0" baseline="0" dirty="0" smtClean="0">
                <a:latin typeface="Arial" charset="0"/>
                <a:ea typeface="ＭＳ Ｐゴシック" charset="-128"/>
                <a:cs typeface="ＭＳ Ｐゴシック" charset="-128"/>
              </a:rPr>
              <a:t> for a particular time across the domain of points.  From there, we build our array of points to render.</a:t>
            </a:r>
            <a:r>
              <a:rPr lang="en-US" i="0" baseline="0" dirty="0">
                <a:latin typeface="Arial" charset="0"/>
                <a:ea typeface="ＭＳ Ｐゴシック" charset="-128"/>
                <a:cs typeface="ＭＳ Ｐゴシック" charset="-128"/>
              </a:rPr>
              <a:t> </a:t>
            </a:r>
            <a:r>
              <a:rPr lang="en-US" i="0" baseline="0" dirty="0" smtClean="0">
                <a:latin typeface="Arial" charset="0"/>
                <a:ea typeface="ＭＳ Ｐゴシック" charset="-128"/>
                <a:cs typeface="ＭＳ Ｐゴシック" charset="-128"/>
              </a:rPr>
              <a:t> Once we have our data and have loaded into our VBOs we render it by drawing the individual wireframe quadrilaterals.</a:t>
            </a:r>
          </a:p>
          <a:p>
            <a:pPr eaLnBrk="1" hangingPunct="1"/>
            <a:r>
              <a:rPr lang="en-US" i="0" baseline="0" dirty="0" smtClean="0">
                <a:latin typeface="Arial" charset="0"/>
                <a:ea typeface="ＭＳ Ｐゴシック" charset="-128"/>
                <a:cs typeface="ＭＳ Ｐゴシック" charset="-128"/>
              </a:rPr>
              <a:t>There are many ways to render a wireframe surface like this – give some thought of other methods.</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70CE5322-D115-E34C-8047-BFFE29118227}" type="slidenum">
              <a:rPr lang="en-US"/>
              <a:pPr/>
              <a:t>84</a:t>
            </a:fld>
            <a:endParaRPr lang="en-US"/>
          </a:p>
        </p:txBody>
      </p:sp>
      <p:sp>
        <p:nvSpPr>
          <p:cNvPr id="230403" name="Rectangle 2"/>
          <p:cNvSpPr>
            <a:spLocks noGrp="1" noRot="1" noChangeAspect="1" noChangeArrowheads="1" noTextEdit="1"/>
          </p:cNvSpPr>
          <p:nvPr>
            <p:ph type="sldImg"/>
          </p:nvPr>
        </p:nvSpPr>
        <p:spPr>
          <a:xfrm>
            <a:off x="247650" y="741363"/>
            <a:ext cx="6248400" cy="3514725"/>
          </a:xfrm>
          <a:ln/>
        </p:spPr>
      </p:sp>
      <p:sp>
        <p:nvSpPr>
          <p:cNvPr id="23040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69DF8C22-8620-0644-84E5-3E32736E9C4D}" type="slidenum">
              <a:rPr lang="en-US"/>
              <a:pPr/>
              <a:t>85</a:t>
            </a:fld>
            <a:endParaRPr lang="en-US"/>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Here’s a rendering of the</a:t>
            </a:r>
            <a:r>
              <a:rPr lang="en-US" baseline="0" dirty="0" smtClean="0">
                <a:latin typeface="Arial" charset="0"/>
                <a:ea typeface="ＭＳ Ｐゴシック" charset="-128"/>
                <a:cs typeface="ＭＳ Ｐゴシック" charset="-128"/>
              </a:rPr>
              <a:t> mesh we just generated.</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A810A356-9520-8B44-8707-C89C02819CCC}" type="slidenum">
              <a:rPr lang="en-US"/>
              <a:pPr/>
              <a:t>86</a:t>
            </a:fld>
            <a:endParaRPr lang="en-US"/>
          </a:p>
        </p:txBody>
      </p:sp>
      <p:sp>
        <p:nvSpPr>
          <p:cNvPr id="234499" name="Slide Image Placeholder 1"/>
          <p:cNvSpPr>
            <a:spLocks noGrp="1" noRot="1" noChangeAspect="1" noTextEdit="1"/>
          </p:cNvSpPr>
          <p:nvPr>
            <p:ph type="sldImg"/>
          </p:nvPr>
        </p:nvSpPr>
        <p:spPr>
          <a:xfrm>
            <a:off x="247650" y="741363"/>
            <a:ext cx="6248400" cy="3514725"/>
          </a:xfrm>
          <a:ln/>
        </p:spPr>
      </p:sp>
      <p:sp>
        <p:nvSpPr>
          <p:cNvPr id="234500" name="Notes Placeholder 2"/>
          <p:cNvSpPr>
            <a:spLocks noGrp="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While</a:t>
            </a:r>
            <a:r>
              <a:rPr lang="en-US" baseline="0" dirty="0" smtClean="0">
                <a:latin typeface="Arial" charset="0"/>
                <a:ea typeface="ＭＳ Ｐゴシック" charset="-128"/>
                <a:cs typeface="ＭＳ Ｐゴシック" charset="-128"/>
              </a:rPr>
              <a:t> the wireframe version is of some interest, we can create better looking meshes by adding a few more effects.  We’ll begin by creating a solid mesh by converting each wireframe quadrilateral into a solid quad composed of two separate triangles.  Turns out with our pervious set of points, we can merely changed our </a:t>
            </a:r>
            <a:r>
              <a:rPr lang="en-US" baseline="0" dirty="0" err="1" smtClean="0">
                <a:latin typeface="Consolas" pitchFamily="49" charset="0"/>
                <a:ea typeface="ＭＳ Ｐゴシック" charset="-128"/>
                <a:cs typeface="Consolas" pitchFamily="49" charset="0"/>
              </a:rPr>
              <a:t>glDrawArrays</a:t>
            </a:r>
            <a:r>
              <a:rPr lang="en-US" baseline="0" dirty="0" smtClean="0">
                <a:latin typeface="Consolas" pitchFamily="49" charset="0"/>
                <a:ea typeface="ＭＳ Ｐゴシック" charset="-128"/>
                <a:cs typeface="Consolas" pitchFamily="49" charset="0"/>
              </a:rPr>
              <a:t>() </a:t>
            </a:r>
            <a:r>
              <a:rPr lang="en-US" baseline="0" dirty="0" smtClean="0">
                <a:latin typeface="Arial" charset="0"/>
                <a:ea typeface="ＭＳ Ｐゴシック" charset="-128"/>
                <a:cs typeface="ＭＳ Ｐゴシック" charset="-128"/>
              </a:rPr>
              <a:t>call – or more specifically, the geometric primitive type – to render a solid surface.</a:t>
            </a:r>
          </a:p>
          <a:p>
            <a:pPr eaLnBrk="1" hangingPunct="1"/>
            <a:r>
              <a:rPr lang="en-US" baseline="0" dirty="0" smtClean="0">
                <a:latin typeface="Arial" charset="0"/>
                <a:ea typeface="ＭＳ Ｐゴシック" charset="-128"/>
                <a:cs typeface="ＭＳ Ｐゴシック" charset="-128"/>
              </a:rPr>
              <a:t>However, if we don’t do some additional modification of one of our shaders, we’ll get a large back blob.  To produce a more useful rendering, we’ll add lighting computations into our vertex </a:t>
            </a:r>
            <a:r>
              <a:rPr lang="en-US" baseline="0" dirty="0" err="1" smtClean="0">
                <a:latin typeface="Arial" charset="0"/>
                <a:ea typeface="ＭＳ Ｐゴシック" charset="-128"/>
                <a:cs typeface="ＭＳ Ｐゴシック" charset="-128"/>
              </a:rPr>
              <a:t>shader</a:t>
            </a:r>
            <a:r>
              <a:rPr lang="en-US" baseline="0" dirty="0" smtClean="0">
                <a:latin typeface="Arial" charset="0"/>
                <a:ea typeface="ＭＳ Ｐゴシック" charset="-128"/>
                <a:cs typeface="ＭＳ Ｐゴシック" charset="-128"/>
              </a:rPr>
              <a:t>, computing a lighting color for each vertex, which will be passed to the fragment </a:t>
            </a:r>
            <a:r>
              <a:rPr lang="en-US" baseline="0" dirty="0" err="1" smtClean="0">
                <a:latin typeface="Arial" charset="0"/>
                <a:ea typeface="ＭＳ Ｐゴシック" charset="-128"/>
                <a:cs typeface="ＭＳ Ｐゴシック" charset="-128"/>
              </a:rPr>
              <a:t>shader</a:t>
            </a:r>
            <a:r>
              <a:rPr lang="en-US" baseline="0" dirty="0" smtClean="0">
                <a:latin typeface="Arial" charset="0"/>
                <a:ea typeface="ＭＳ Ｐゴシック" charset="-128"/>
                <a:cs typeface="ＭＳ Ｐゴシック" charset="-128"/>
              </a:rPr>
              <a:t>.</a:t>
            </a:r>
            <a:endParaRPr lang="en-US" dirty="0">
              <a:latin typeface="Arial" charset="0"/>
              <a:ea typeface="ＭＳ Ｐゴシック" charset="-128"/>
              <a:cs typeface="ＭＳ Ｐゴシック" charset="-128"/>
            </a:endParaRPr>
          </a:p>
        </p:txBody>
      </p:sp>
      <p:sp>
        <p:nvSpPr>
          <p:cNvPr id="234501" name="Slide Number Placeholder 3"/>
          <p:cNvSpPr txBox="1">
            <a:spLocks noGrp="1"/>
          </p:cNvSpPr>
          <p:nvPr/>
        </p:nvSpPr>
        <p:spPr bwMode="auto">
          <a:xfrm>
            <a:off x="3819869" y="9384855"/>
            <a:ext cx="2922270" cy="494030"/>
          </a:xfrm>
          <a:prstGeom prst="rect">
            <a:avLst/>
          </a:prstGeom>
          <a:noFill/>
          <a:ln w="9525">
            <a:noFill/>
            <a:miter lim="800000"/>
            <a:headEnd/>
            <a:tailEnd/>
          </a:ln>
        </p:spPr>
        <p:txBody>
          <a:bodyPr lIns="91424" tIns="45712" rIns="91424" bIns="45712" anchor="b">
            <a:prstTxWarp prst="textNoShape">
              <a:avLst/>
            </a:prstTxWarp>
          </a:bodyPr>
          <a:lstStyle/>
          <a:p>
            <a:pPr algn="r"/>
            <a:fld id="{B6A9BA76-AB1E-034F-A225-A0AE9CC18977}" type="slidenum">
              <a:rPr lang="en-US" sz="1200"/>
              <a:pPr algn="r"/>
              <a:t>86</a:t>
            </a:fld>
            <a:endParaRPr lang="en-US" sz="120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4E3350A7-A533-294C-86FC-925520E1D1A1}" type="slidenum">
              <a:rPr lang="en-US"/>
              <a:pPr/>
              <a:t>87</a:t>
            </a:fld>
            <a:endParaRPr lang="en-US"/>
          </a:p>
        </p:txBody>
      </p:sp>
      <p:sp>
        <p:nvSpPr>
          <p:cNvPr id="236547" name="Slide Image Placeholder 1"/>
          <p:cNvSpPr>
            <a:spLocks noGrp="1" noRot="1" noChangeAspect="1" noTextEdit="1"/>
          </p:cNvSpPr>
          <p:nvPr>
            <p:ph type="sldImg"/>
          </p:nvPr>
        </p:nvSpPr>
        <p:spPr>
          <a:xfrm>
            <a:off x="247650" y="741363"/>
            <a:ext cx="6248400" cy="3514725"/>
          </a:xfrm>
          <a:ln/>
        </p:spPr>
      </p:sp>
      <p:sp>
        <p:nvSpPr>
          <p:cNvPr id="236548" name="Notes Placeholder 2"/>
          <p:cNvSpPr>
            <a:spLocks noGrp="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Details of lighting model are not important to here. The model includes the standard modified </a:t>
            </a:r>
            <a:r>
              <a:rPr lang="en-US" dirty="0" err="1">
                <a:latin typeface="Arial" charset="0"/>
                <a:ea typeface="ＭＳ Ｐゴシック" charset="-128"/>
                <a:cs typeface="ＭＳ Ｐゴシック" charset="-128"/>
              </a:rPr>
              <a:t>Phong</a:t>
            </a:r>
            <a:r>
              <a:rPr lang="en-US" dirty="0">
                <a:latin typeface="Arial" charset="0"/>
                <a:ea typeface="ＭＳ Ｐゴシック" charset="-128"/>
                <a:cs typeface="ＭＳ Ｐゴシック" charset="-128"/>
              </a:rPr>
              <a:t> diffuse and specular terms without distance.</a:t>
            </a:r>
          </a:p>
          <a:p>
            <a:pPr eaLnBrk="1" hangingPunct="1"/>
            <a:r>
              <a:rPr lang="en-US" dirty="0">
                <a:latin typeface="Arial" charset="0"/>
                <a:ea typeface="ＭＳ Ｐゴシック" charset="-128"/>
                <a:cs typeface="ＭＳ Ｐゴシック" charset="-128"/>
              </a:rPr>
              <a:t>Note that we do the lighting in eye coordinates and therefore must compute the eye position in this frame.</a:t>
            </a:r>
          </a:p>
          <a:p>
            <a:pPr eaLnBrk="1" hangingPunct="1"/>
            <a:r>
              <a:rPr lang="en-US" dirty="0">
                <a:latin typeface="Arial" charset="0"/>
                <a:ea typeface="ＭＳ Ｐゴシック" charset="-128"/>
                <a:cs typeface="ＭＳ Ｐゴシック" charset="-128"/>
              </a:rPr>
              <a:t>All the light and material properties are set in the application and are available through the OpenGL state.</a:t>
            </a:r>
          </a:p>
        </p:txBody>
      </p:sp>
      <p:sp>
        <p:nvSpPr>
          <p:cNvPr id="236549" name="Slide Number Placeholder 3"/>
          <p:cNvSpPr txBox="1">
            <a:spLocks noGrp="1"/>
          </p:cNvSpPr>
          <p:nvPr/>
        </p:nvSpPr>
        <p:spPr bwMode="auto">
          <a:xfrm>
            <a:off x="3819869" y="9384855"/>
            <a:ext cx="2922270" cy="494030"/>
          </a:xfrm>
          <a:prstGeom prst="rect">
            <a:avLst/>
          </a:prstGeom>
          <a:noFill/>
          <a:ln w="9525">
            <a:noFill/>
            <a:miter lim="800000"/>
            <a:headEnd/>
            <a:tailEnd/>
          </a:ln>
        </p:spPr>
        <p:txBody>
          <a:bodyPr lIns="91424" tIns="45712" rIns="91424" bIns="45712" anchor="b">
            <a:prstTxWarp prst="textNoShape">
              <a:avLst/>
            </a:prstTxWarp>
          </a:bodyPr>
          <a:lstStyle/>
          <a:p>
            <a:pPr algn="r"/>
            <a:fld id="{6A46E36A-1CE4-D04C-B854-5945F4AA52DE}" type="slidenum">
              <a:rPr lang="en-US" sz="1200"/>
              <a:pPr algn="r"/>
              <a:t>87</a:t>
            </a:fld>
            <a:endParaRPr lang="en-US" sz="120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2316FC61-C51D-1942-83DE-ECD5FD8B47DA}" type="slidenum">
              <a:rPr lang="en-US"/>
              <a:pPr/>
              <a:t>88</a:t>
            </a:fld>
            <a:endParaRPr lang="en-US"/>
          </a:p>
        </p:txBody>
      </p:sp>
      <p:sp>
        <p:nvSpPr>
          <p:cNvPr id="238595" name="Slide Image Placeholder 1"/>
          <p:cNvSpPr>
            <a:spLocks noGrp="1" noRot="1" noChangeAspect="1" noTextEdit="1"/>
          </p:cNvSpPr>
          <p:nvPr>
            <p:ph type="sldImg"/>
          </p:nvPr>
        </p:nvSpPr>
        <p:spPr>
          <a:xfrm>
            <a:off x="247650" y="741363"/>
            <a:ext cx="6248400" cy="3514725"/>
          </a:xfrm>
          <a:ln/>
        </p:spPr>
      </p:sp>
      <p:sp>
        <p:nvSpPr>
          <p:cNvPr id="238596" name="Notes Placeholder 2"/>
          <p:cNvSpPr>
            <a:spLocks noGrp="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
        <p:nvSpPr>
          <p:cNvPr id="238597" name="Slide Number Placeholder 3"/>
          <p:cNvSpPr txBox="1">
            <a:spLocks noGrp="1"/>
          </p:cNvSpPr>
          <p:nvPr/>
        </p:nvSpPr>
        <p:spPr bwMode="auto">
          <a:xfrm>
            <a:off x="3819869" y="9384855"/>
            <a:ext cx="2922270" cy="494030"/>
          </a:xfrm>
          <a:prstGeom prst="rect">
            <a:avLst/>
          </a:prstGeom>
          <a:noFill/>
          <a:ln w="9525">
            <a:noFill/>
            <a:miter lim="800000"/>
            <a:headEnd/>
            <a:tailEnd/>
          </a:ln>
        </p:spPr>
        <p:txBody>
          <a:bodyPr lIns="91424" tIns="45712" rIns="91424" bIns="45712" anchor="b">
            <a:prstTxWarp prst="textNoShape">
              <a:avLst/>
            </a:prstTxWarp>
          </a:bodyPr>
          <a:lstStyle/>
          <a:p>
            <a:pPr algn="r"/>
            <a:fld id="{885D5A51-95E3-AB4F-8958-C6770EC5A1A2}" type="slidenum">
              <a:rPr lang="en-US" sz="1200"/>
              <a:pPr algn="r"/>
              <a:t>88</a:t>
            </a:fld>
            <a:endParaRPr lang="en-US" sz="120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7E1D94FE-65D4-A24A-B7F1-86663598EAA0}" type="slidenum">
              <a:rPr lang="en-US"/>
              <a:pPr/>
              <a:t>89</a:t>
            </a:fld>
            <a:endParaRPr lang="en-US"/>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charset="-128"/>
                <a:cs typeface="ＭＳ Ｐゴシック" charset="-128"/>
              </a:rPr>
              <a:t>Here’s a rendering of our shaded, solid</a:t>
            </a:r>
            <a:r>
              <a:rPr lang="en-US" baseline="0" dirty="0" smtClean="0">
                <a:latin typeface="Arial" charset="0"/>
                <a:ea typeface="ＭＳ Ｐゴシック" charset="-128"/>
                <a:cs typeface="ＭＳ Ｐゴシック" charset="-128"/>
              </a:rPr>
              <a:t> mesh.</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OpenGL</a:t>
            </a:r>
            <a:r>
              <a:rPr lang="en-US" baseline="0" dirty="0" smtClean="0"/>
              <a:t> version 3.1 was the first version to remove deprecated features, and break backwards compatibility with previous versions of OpenGL.  The features removed from included the old-style fixed-function pipeline, among other lesser features.</a:t>
            </a:r>
          </a:p>
          <a:p>
            <a:endParaRPr lang="en-US" baseline="0" dirty="0" smtClean="0"/>
          </a:p>
          <a:p>
            <a:r>
              <a:rPr lang="en-US" baseline="0" dirty="0" smtClean="0"/>
              <a:t>One major refinement introduced in 3.1 was requiring all data to be placed in GPU-resident </a:t>
            </a:r>
            <a:r>
              <a:rPr lang="en-US" i="1" baseline="0" dirty="0" smtClean="0"/>
              <a:t>buffer objects</a:t>
            </a:r>
            <a:r>
              <a:rPr lang="en-US" i="0" baseline="0" dirty="0" smtClean="0"/>
              <a:t>, which help reduce the impacts of various computer system architecture limitations related to </a:t>
            </a:r>
            <a:r>
              <a:rPr lang="en-US" i="0" baseline="0" dirty="0" err="1" smtClean="0"/>
              <a:t>GPUs</a:t>
            </a:r>
            <a:r>
              <a:rPr lang="en-US" i="0" baseline="0" dirty="0" smtClean="0"/>
              <a:t>.</a:t>
            </a:r>
          </a:p>
          <a:p>
            <a:endParaRPr lang="en-US" i="0" baseline="0" dirty="0" smtClean="0"/>
          </a:p>
          <a:p>
            <a:r>
              <a:rPr lang="en-US" i="0" baseline="0" dirty="0" smtClean="0"/>
              <a:t>While many features were removed from OpenGL 3.1, the OpenGL ARB realized that to make it easy for application developers to transition their products, they introduced an OpenGL extensions, </a:t>
            </a:r>
            <a:r>
              <a:rPr lang="en-US" i="0" baseline="0" dirty="0" err="1" smtClean="0">
                <a:latin typeface="Consolas" pitchFamily="49" charset="0"/>
                <a:cs typeface="Consolas" pitchFamily="49" charset="0"/>
              </a:rPr>
              <a:t>GL_ARB_compatibility</a:t>
            </a:r>
            <a:r>
              <a:rPr lang="en-US" i="0" baseline="0" dirty="0" smtClean="0"/>
              <a:t>, that allowed access to the removed features.</a:t>
            </a:r>
            <a:endParaRPr lang="en-US" i="1"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9</a:t>
            </a:fld>
            <a:endParaRPr lang="en-US"/>
          </a:p>
        </p:txBody>
      </p:sp>
    </p:spTree>
    <p:extLst>
      <p:ext uri="{BB962C8B-B14F-4D97-AF65-F5344CB8AC3E}">
        <p14:creationId xmlns:p14="http://schemas.microsoft.com/office/powerpoint/2010/main" val="82477500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F8D69-B00F-F44E-9B61-4DC184CA17F8}" type="slidenum">
              <a:rPr lang="en-US" smtClean="0"/>
              <a:pPr/>
              <a:t>90</a:t>
            </a:fld>
            <a:endParaRPr lang="en-US"/>
          </a:p>
        </p:txBody>
      </p:sp>
    </p:spTree>
    <p:extLst>
      <p:ext uri="{BB962C8B-B14F-4D97-AF65-F5344CB8AC3E}">
        <p14:creationId xmlns:p14="http://schemas.microsoft.com/office/powerpoint/2010/main" val="67061069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p:cNvSpPr>
          <p:nvPr>
            <p:ph type="sldImg"/>
          </p:nvPr>
        </p:nvSpPr>
        <p:spPr>
          <a:xfrm>
            <a:off x="247650" y="741363"/>
            <a:ext cx="6248400" cy="3514725"/>
          </a:xfrm>
          <a:solidFill>
            <a:srgbClr val="FFFFFF"/>
          </a:solidFill>
          <a:ln/>
        </p:spPr>
      </p:sp>
      <p:sp>
        <p:nvSpPr>
          <p:cNvPr id="176131" name="Rectangle 3"/>
          <p:cNvSpPr>
            <a:spLocks noGrp="1" noChangeArrowheads="1"/>
          </p:cNvSpPr>
          <p:nvPr>
            <p:ph type="body" idx="1"/>
          </p:nvPr>
        </p:nvSpPr>
        <p:spPr>
          <a:xfrm>
            <a:off x="897601" y="4695001"/>
            <a:ext cx="4948502" cy="4446270"/>
          </a:xfrm>
          <a:noFill/>
          <a:ln/>
        </p:spPr>
        <p:txBody>
          <a:bodyPr/>
          <a:lstStyle/>
          <a:p>
            <a:r>
              <a:rPr lang="en-US"/>
              <a:t>Textures are images that can be thought of as continuous and be one, two, three, or four dimensional. By convention, the coordinates of the image are </a:t>
            </a:r>
            <a:r>
              <a:rPr lang="en-US" i="1"/>
              <a:t>s</a:t>
            </a:r>
            <a:r>
              <a:rPr lang="en-US"/>
              <a:t>, </a:t>
            </a:r>
            <a:r>
              <a:rPr lang="en-US" i="1"/>
              <a:t>t</a:t>
            </a:r>
            <a:r>
              <a:rPr lang="en-US"/>
              <a:t>, </a:t>
            </a:r>
            <a:r>
              <a:rPr lang="en-US" i="1"/>
              <a:t>r</a:t>
            </a:r>
            <a:r>
              <a:rPr lang="en-US"/>
              <a:t> and </a:t>
            </a:r>
            <a:r>
              <a:rPr lang="en-US" i="1"/>
              <a:t>q</a:t>
            </a:r>
            <a:r>
              <a:rPr lang="en-US"/>
              <a:t>. Thus for the two dimensional image above, a point in the image is given by its (</a:t>
            </a:r>
            <a:r>
              <a:rPr lang="en-US" i="1"/>
              <a:t>s, t</a:t>
            </a:r>
            <a:r>
              <a:rPr lang="en-US"/>
              <a:t>) values with (</a:t>
            </a:r>
            <a:r>
              <a:rPr lang="en-US" i="1"/>
              <a:t>0, 0</a:t>
            </a:r>
            <a:r>
              <a:rPr lang="en-US"/>
              <a:t>) in the lower-left corner and (</a:t>
            </a:r>
            <a:r>
              <a:rPr lang="en-US" i="1"/>
              <a:t>1, 1</a:t>
            </a:r>
            <a:r>
              <a:rPr lang="en-US"/>
              <a:t>) in the top-right corner.</a:t>
            </a:r>
          </a:p>
          <a:p>
            <a:r>
              <a:rPr lang="en-US"/>
              <a:t>A texture map for a two-dimensional geometric object in (</a:t>
            </a:r>
            <a:r>
              <a:rPr lang="en-US" i="1"/>
              <a:t>x, y, z</a:t>
            </a:r>
            <a:r>
              <a:rPr lang="en-US"/>
              <a:t>) world coordinates maps a point in (</a:t>
            </a:r>
            <a:r>
              <a:rPr lang="en-US" i="1"/>
              <a:t>s, t</a:t>
            </a:r>
            <a:r>
              <a:rPr lang="en-US"/>
              <a:t>) space to a corresponding point on the screen.</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p:cNvSpPr>
          <p:nvPr>
            <p:ph type="sldImg"/>
          </p:nvPr>
        </p:nvSpPr>
        <p:spPr>
          <a:xfrm>
            <a:off x="247650" y="741363"/>
            <a:ext cx="6248400" cy="3514725"/>
          </a:xfrm>
          <a:solidFill>
            <a:srgbClr val="FFFFFF"/>
          </a:solidFill>
          <a:ln/>
        </p:spPr>
      </p:sp>
      <p:sp>
        <p:nvSpPr>
          <p:cNvPr id="178179" name="Rectangle 3"/>
          <p:cNvSpPr>
            <a:spLocks noGrp="1" noChangeArrowheads="1"/>
          </p:cNvSpPr>
          <p:nvPr>
            <p:ph type="body" idx="1"/>
          </p:nvPr>
        </p:nvSpPr>
        <p:spPr>
          <a:xfrm>
            <a:off x="897601" y="4695001"/>
            <a:ext cx="4948502" cy="4446270"/>
          </a:xfrm>
          <a:noFill/>
          <a:ln/>
        </p:spPr>
        <p:txBody>
          <a:bodyPr/>
          <a:lstStyle/>
          <a:p>
            <a:r>
              <a:rPr lang="en-US" dirty="0"/>
              <a:t>The advantage of texture mapping is that visual detail is in the image, not in the geometry. Thus, the complexity of an image does not affect the geometric pipeline (transformations, clipping) in OpenGL. Texture is added during rasterization where the geometric and pixel pipelines meet.</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p:cNvSpPr>
          <p:nvPr>
            <p:ph type="sldImg"/>
          </p:nvPr>
        </p:nvSpPr>
        <p:spPr>
          <a:xfrm>
            <a:off x="247650" y="741363"/>
            <a:ext cx="6248400" cy="3514725"/>
          </a:xfrm>
          <a:solidFill>
            <a:srgbClr val="FFFFFF"/>
          </a:solidFill>
          <a:ln/>
        </p:spPr>
      </p:sp>
      <p:sp>
        <p:nvSpPr>
          <p:cNvPr id="182275" name="Rectangle 3"/>
          <p:cNvSpPr>
            <a:spLocks noGrp="1" noChangeArrowheads="1"/>
          </p:cNvSpPr>
          <p:nvPr>
            <p:ph type="body" idx="1"/>
          </p:nvPr>
        </p:nvSpPr>
        <p:spPr>
          <a:xfrm>
            <a:off x="897601" y="4695001"/>
            <a:ext cx="4948502" cy="4446270"/>
          </a:xfrm>
          <a:noFill/>
          <a:ln/>
        </p:spPr>
        <p:txBody>
          <a:bodyPr/>
          <a:lstStyle/>
          <a:p>
            <a:r>
              <a:rPr lang="en-US"/>
              <a:t>In the simplest approach, we must perform these three steps.</a:t>
            </a:r>
          </a:p>
          <a:p>
            <a:r>
              <a:rPr lang="en-US"/>
              <a:t>Textures reside in texture memory. When we assign an image to a texture it is copied from processor memory to texture memory where pixels are formatted differently. </a:t>
            </a:r>
          </a:p>
          <a:p>
            <a:r>
              <a:rPr lang="en-US"/>
              <a:t>Texture coordinates are actually part of the state as are other vertex attributes such as color and normals. As with colors, OpenGL interpolates texture inside geometric objects.</a:t>
            </a:r>
          </a:p>
          <a:p>
            <a:r>
              <a:rPr lang="en-US"/>
              <a:t>Because textures are really discrete and of limited extent, texture mapping is subject to aliasing errors that can be controlled through filtering.</a:t>
            </a:r>
          </a:p>
          <a:p>
            <a:r>
              <a:rPr lang="en-US"/>
              <a:t>Texture memory is a limited resource and having only  a single active texture can lead to inefficient code.</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p:cNvSpPr>
          <p:nvPr>
            <p:ph type="sldImg"/>
          </p:nvPr>
        </p:nvSpPr>
        <p:spPr>
          <a:xfrm>
            <a:off x="247650" y="741363"/>
            <a:ext cx="6248400" cy="3514725"/>
          </a:xfrm>
          <a:solidFill>
            <a:srgbClr val="FFFFFF"/>
          </a:solidFill>
          <a:ln/>
        </p:spPr>
      </p:sp>
      <p:sp>
        <p:nvSpPr>
          <p:cNvPr id="184323" name="Rectangle 3"/>
          <p:cNvSpPr>
            <a:spLocks noGrp="1" noChangeArrowheads="1"/>
          </p:cNvSpPr>
          <p:nvPr>
            <p:ph type="body" idx="1"/>
          </p:nvPr>
        </p:nvSpPr>
        <p:spPr>
          <a:xfrm>
            <a:off x="897601" y="4695001"/>
            <a:ext cx="4948502" cy="4446270"/>
          </a:xfrm>
          <a:noFill/>
          <a:ln/>
        </p:spPr>
        <p:txBody>
          <a:bodyPr/>
          <a:lstStyle/>
          <a:p>
            <a:r>
              <a:rPr lang="en-US" dirty="0"/>
              <a:t>The first step in creating texture objects is to have OpenGL reserve some indices for your objects.  </a:t>
            </a:r>
            <a:r>
              <a:rPr lang="en-US" dirty="0" err="1">
                <a:latin typeface="Courier New" charset="0"/>
              </a:rPr>
              <a:t>glGenTextures</a:t>
            </a:r>
            <a:r>
              <a:rPr lang="en-US" dirty="0">
                <a:latin typeface="Courier New" charset="0"/>
              </a:rPr>
              <a:t>()</a:t>
            </a:r>
            <a:r>
              <a:rPr lang="en-US" dirty="0"/>
              <a:t> will request </a:t>
            </a:r>
            <a:r>
              <a:rPr lang="en-US" i="1" dirty="0"/>
              <a:t>n</a:t>
            </a:r>
            <a:r>
              <a:rPr lang="en-US" dirty="0"/>
              <a:t> texture ids and return those values back to you in </a:t>
            </a:r>
            <a:r>
              <a:rPr lang="en-US" dirty="0" err="1">
                <a:latin typeface="Courier New" charset="0"/>
              </a:rPr>
              <a:t>texIds</a:t>
            </a:r>
            <a:r>
              <a:rPr lang="en-US" dirty="0"/>
              <a:t>.</a:t>
            </a:r>
          </a:p>
          <a:p>
            <a:r>
              <a:rPr lang="en-US" dirty="0"/>
              <a:t>To begin defining a texture object, you call </a:t>
            </a:r>
            <a:r>
              <a:rPr lang="en-US" dirty="0" err="1">
                <a:latin typeface="Courier New" charset="0"/>
              </a:rPr>
              <a:t>glBindTexture</a:t>
            </a:r>
            <a:r>
              <a:rPr lang="en-US" dirty="0">
                <a:latin typeface="Courier New" charset="0"/>
              </a:rPr>
              <a:t>()</a:t>
            </a:r>
            <a:r>
              <a:rPr lang="en-US" dirty="0"/>
              <a:t> with the id of the object you want to create.  The target is one of </a:t>
            </a:r>
            <a:r>
              <a:rPr lang="en-US" dirty="0">
                <a:latin typeface="Courier New" charset="0"/>
              </a:rPr>
              <a:t>GL_TEXTURE_{123}D()</a:t>
            </a:r>
            <a:r>
              <a:rPr lang="en-US" dirty="0"/>
              <a:t>.  All texturing calls become part of the object until the next </a:t>
            </a:r>
            <a:r>
              <a:rPr lang="en-US" dirty="0" err="1">
                <a:latin typeface="Courier New" charset="0"/>
              </a:rPr>
              <a:t>glBindTexture</a:t>
            </a:r>
            <a:r>
              <a:rPr lang="en-US" dirty="0">
                <a:latin typeface="Courier New" charset="0"/>
              </a:rPr>
              <a:t>()</a:t>
            </a:r>
            <a:r>
              <a:rPr lang="en-US" dirty="0"/>
              <a:t> is called.</a:t>
            </a:r>
          </a:p>
          <a:p>
            <a:r>
              <a:rPr lang="en-US" dirty="0"/>
              <a:t>To have OpenGL use a particular texture object, call </a:t>
            </a:r>
            <a:r>
              <a:rPr lang="en-US" dirty="0" err="1">
                <a:latin typeface="Courier New" charset="0"/>
              </a:rPr>
              <a:t>glBindTexture</a:t>
            </a:r>
            <a:r>
              <a:rPr lang="en-US" dirty="0">
                <a:latin typeface="Courier New" charset="0"/>
              </a:rPr>
              <a:t>()</a:t>
            </a:r>
            <a:r>
              <a:rPr lang="en-US" dirty="0"/>
              <a:t> with the target and id of the object you want to be active.</a:t>
            </a:r>
          </a:p>
          <a:p>
            <a:r>
              <a:rPr lang="en-US" dirty="0"/>
              <a:t>To delete texture objects, use </a:t>
            </a:r>
            <a:r>
              <a:rPr lang="en-US" dirty="0" err="1">
                <a:latin typeface="Courier New" charset="0"/>
              </a:rPr>
              <a:t>glDeleteTextures</a:t>
            </a:r>
            <a:r>
              <a:rPr lang="en-US" dirty="0">
                <a:latin typeface="Courier New" charset="0"/>
              </a:rPr>
              <a:t>( n, *</a:t>
            </a:r>
            <a:r>
              <a:rPr lang="en-US" dirty="0" err="1">
                <a:latin typeface="Courier New" charset="0"/>
              </a:rPr>
              <a:t>texIds</a:t>
            </a:r>
            <a:r>
              <a:rPr lang="en-US" dirty="0">
                <a:latin typeface="Courier New" charset="0"/>
              </a:rPr>
              <a:t> )</a:t>
            </a:r>
            <a:r>
              <a:rPr lang="en-US" dirty="0"/>
              <a:t>, where </a:t>
            </a:r>
            <a:r>
              <a:rPr lang="en-US" dirty="0" err="1">
                <a:latin typeface="Courier New" charset="0"/>
              </a:rPr>
              <a:t>texIds</a:t>
            </a:r>
            <a:r>
              <a:rPr lang="en-US" dirty="0">
                <a:latin typeface="Courier New" charset="0"/>
              </a:rPr>
              <a:t> </a:t>
            </a:r>
            <a:r>
              <a:rPr lang="en-US" dirty="0"/>
              <a:t>is an array of texture object identifiers to be deleted. </a:t>
            </a:r>
          </a:p>
          <a:p>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p:cNvSpPr>
          <p:nvPr>
            <p:ph type="sldImg"/>
          </p:nvPr>
        </p:nvSpPr>
        <p:spPr>
          <a:xfrm>
            <a:off x="247650" y="741363"/>
            <a:ext cx="6248400" cy="3514725"/>
          </a:xfrm>
          <a:solidFill>
            <a:srgbClr val="FFFFFF"/>
          </a:solidFill>
          <a:ln/>
        </p:spPr>
      </p:sp>
      <p:sp>
        <p:nvSpPr>
          <p:cNvPr id="186371" name="Rectangle 3"/>
          <p:cNvSpPr>
            <a:spLocks noGrp="1" noChangeArrowheads="1"/>
          </p:cNvSpPr>
          <p:nvPr>
            <p:ph type="body" idx="1"/>
          </p:nvPr>
        </p:nvSpPr>
        <p:spPr>
          <a:xfrm>
            <a:off x="897601" y="4695001"/>
            <a:ext cx="4948502" cy="4446270"/>
          </a:xfrm>
          <a:solidFill>
            <a:srgbClr val="FFFFFF"/>
          </a:solidFill>
          <a:ln/>
        </p:spPr>
        <p:txBody>
          <a:bodyPr/>
          <a:lstStyle/>
          <a:p>
            <a:r>
              <a:rPr lang="en-US" dirty="0" smtClean="0"/>
              <a:t>After</a:t>
            </a:r>
            <a:r>
              <a:rPr lang="en-US" baseline="0" dirty="0" smtClean="0"/>
              <a:t> creating a texture object, you’ll need to bind to it to initialize or use the texture stored in the object.  This operation is very similar to what you’ve seen when working with VAOs and VBOs.</a:t>
            </a:r>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p:cNvSpPr>
          <p:nvPr>
            <p:ph type="sldImg"/>
          </p:nvPr>
        </p:nvSpPr>
        <p:spPr>
          <a:xfrm>
            <a:off x="247650" y="741363"/>
            <a:ext cx="6248400" cy="3514725"/>
          </a:xfrm>
          <a:solidFill>
            <a:srgbClr val="FFFFFF"/>
          </a:solidFill>
          <a:ln/>
        </p:spPr>
      </p:sp>
      <p:sp>
        <p:nvSpPr>
          <p:cNvPr id="188419" name="Rectangle 3"/>
          <p:cNvSpPr>
            <a:spLocks noGrp="1" noChangeArrowheads="1"/>
          </p:cNvSpPr>
          <p:nvPr>
            <p:ph type="body" idx="1"/>
          </p:nvPr>
        </p:nvSpPr>
        <p:spPr>
          <a:xfrm>
            <a:off x="897601" y="4695001"/>
            <a:ext cx="4948502" cy="4446270"/>
          </a:xfrm>
          <a:noFill/>
          <a:ln/>
        </p:spPr>
        <p:txBody>
          <a:bodyPr/>
          <a:lstStyle/>
          <a:p>
            <a:r>
              <a:rPr lang="en-US" dirty="0"/>
              <a:t>Specifying the </a:t>
            </a:r>
            <a:r>
              <a:rPr lang="en-US" dirty="0" err="1"/>
              <a:t>texels</a:t>
            </a:r>
            <a:r>
              <a:rPr lang="en-US" dirty="0"/>
              <a:t> for a texture is done using the </a:t>
            </a:r>
            <a:r>
              <a:rPr lang="en-US" dirty="0" err="1">
                <a:latin typeface="Courier New" charset="0"/>
              </a:rPr>
              <a:t>glTexImage</a:t>
            </a:r>
            <a:r>
              <a:rPr lang="en-US" dirty="0">
                <a:latin typeface="Courier New" charset="0"/>
              </a:rPr>
              <a:t>{123}D()</a:t>
            </a:r>
            <a:r>
              <a:rPr lang="en-US" dirty="0"/>
              <a:t> call.  This will transfer the </a:t>
            </a:r>
            <a:r>
              <a:rPr lang="en-US" dirty="0" err="1"/>
              <a:t>texels</a:t>
            </a:r>
            <a:r>
              <a:rPr lang="en-US" dirty="0"/>
              <a:t> in CPU memory to OpenGL, where they will be processed and converted into an internal format.</a:t>
            </a:r>
          </a:p>
          <a:p>
            <a:r>
              <a:rPr lang="en-US" dirty="0" smtClean="0"/>
              <a:t>The </a:t>
            </a:r>
            <a:r>
              <a:rPr lang="en-US" dirty="0"/>
              <a:t>level parameter is used for defining how OpenGL should use this image when mapping </a:t>
            </a:r>
            <a:r>
              <a:rPr lang="en-US" dirty="0" err="1"/>
              <a:t>texels</a:t>
            </a:r>
            <a:r>
              <a:rPr lang="en-US" dirty="0"/>
              <a:t> to pixels.  Generally, you’ll set the level to 0, unless you are using a texturing technique called </a:t>
            </a:r>
            <a:r>
              <a:rPr lang="en-US" dirty="0" err="1"/>
              <a:t>mipmapping</a:t>
            </a:r>
            <a:r>
              <a:rPr lang="en-US" dirty="0"/>
              <a:t>, which we will discuss in the next section.   </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p:cNvSpPr>
          <p:nvPr>
            <p:ph type="sldImg"/>
          </p:nvPr>
        </p:nvSpPr>
        <p:spPr>
          <a:xfrm>
            <a:off x="247650" y="741363"/>
            <a:ext cx="6248400" cy="3514725"/>
          </a:xfrm>
          <a:solidFill>
            <a:srgbClr val="FFFFFF"/>
          </a:solidFill>
          <a:ln/>
        </p:spPr>
      </p:sp>
      <p:sp>
        <p:nvSpPr>
          <p:cNvPr id="192515" name="Rectangle 3"/>
          <p:cNvSpPr>
            <a:spLocks noGrp="1" noChangeArrowheads="1"/>
          </p:cNvSpPr>
          <p:nvPr>
            <p:ph type="body" idx="1"/>
          </p:nvPr>
        </p:nvSpPr>
        <p:spPr>
          <a:xfrm>
            <a:off x="897601" y="4695001"/>
            <a:ext cx="4948502" cy="4446270"/>
          </a:xfrm>
          <a:noFill/>
          <a:ln/>
        </p:spPr>
        <p:txBody>
          <a:bodyPr/>
          <a:lstStyle/>
          <a:p>
            <a:r>
              <a:rPr lang="en-US" dirty="0"/>
              <a:t>When you want to map a texture onto a geometric primitive, you need to provide texture coordinates. </a:t>
            </a:r>
            <a:r>
              <a:rPr lang="en-US" dirty="0" smtClean="0"/>
              <a:t>Valid </a:t>
            </a:r>
            <a:r>
              <a:rPr lang="en-US" dirty="0"/>
              <a:t>texture coordinates are between 0 and 1, for each texture dimension, </a:t>
            </a:r>
            <a:r>
              <a:rPr lang="en-US" baseline="0" dirty="0" smtClean="0"/>
              <a:t> and usually manifest in shaders as vertex attributes.  We’ll see how to deal with texture coordinates outside the range [0, 1] in a moment.</a:t>
            </a:r>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Just like vertex</a:t>
            </a:r>
            <a:r>
              <a:rPr lang="en-US" baseline="0" dirty="0" smtClean="0"/>
              <a:t> attributes were associated with data in the application, so too with textures.  In particular, you access a texture defined in your application using a </a:t>
            </a:r>
            <a:r>
              <a:rPr lang="en-US" i="1" baseline="0" dirty="0" smtClean="0"/>
              <a:t>texture sampler</a:t>
            </a:r>
            <a:r>
              <a:rPr lang="en-US" i="0" baseline="0" dirty="0" smtClean="0"/>
              <a:t> in your </a:t>
            </a:r>
            <a:r>
              <a:rPr lang="en-US" i="0" baseline="0" dirty="0" err="1" smtClean="0"/>
              <a:t>shader</a:t>
            </a:r>
            <a:r>
              <a:rPr lang="en-US" i="0" baseline="0" dirty="0" smtClean="0"/>
              <a:t>.  The type of the sampler needs to match the type of the associated texture.  For example, you would use a sampler2D to work with a two-dimensional texture created with glTexImage2D( GL_TEXTURE_2D, … );</a:t>
            </a:r>
          </a:p>
          <a:p>
            <a:endParaRPr lang="en-US" i="0" baseline="0" dirty="0" smtClean="0"/>
          </a:p>
          <a:p>
            <a:r>
              <a:rPr lang="en-US" i="0" baseline="0" dirty="0" smtClean="0"/>
              <a:t>Within the </a:t>
            </a:r>
            <a:r>
              <a:rPr lang="en-US" i="0" baseline="0" dirty="0" err="1" smtClean="0"/>
              <a:t>shader</a:t>
            </a:r>
            <a:r>
              <a:rPr lang="en-US" i="0" baseline="0" dirty="0" smtClean="0"/>
              <a:t>, you use the texture() function to retrieve data values from the texture associated with your sampler.  To the texture() function, you pass the sampler as well as the texture coordinates where you want to pull the data from.</a:t>
            </a:r>
          </a:p>
          <a:p>
            <a:endParaRPr lang="en-US" i="0" baseline="0" dirty="0" smtClean="0"/>
          </a:p>
          <a:p>
            <a:r>
              <a:rPr lang="en-US" i="0" baseline="0" dirty="0" smtClean="0"/>
              <a:t>Note: the overloaded texture() method was added into GLSL version 3.30.  Prior to that release, there were special texture functions for each type of texture sampler (e.g., there was a texture2D() call for use with the sampler2D).</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98</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smtClean="0"/>
              <a:t>Similar to our first cube</a:t>
            </a:r>
            <a:r>
              <a:rPr lang="en-US" baseline="0" dirty="0" smtClean="0"/>
              <a:t> example, if we want to texture our cube, we need to provide texture coordinates for use in our shaders.  Following our previous example, we merely add an additional vertex attribute that contains our texture coordinates.  We do this for each of our vertices.  We will also need to update VBOs and shaders to take this new attribute into account.</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99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3127" y="2524126"/>
            <a:ext cx="8590993" cy="2849594"/>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00250" y="1238253"/>
            <a:ext cx="6286500" cy="195899"/>
          </a:xfrm>
          <a:prstGeom prst="rect">
            <a:avLst/>
          </a:prstGeom>
        </p:spPr>
      </p:pic>
      <p:sp>
        <p:nvSpPr>
          <p:cNvPr id="2" name="Title 1"/>
          <p:cNvSpPr>
            <a:spLocks noGrp="1"/>
          </p:cNvSpPr>
          <p:nvPr>
            <p:ph type="ctrTitle"/>
          </p:nvPr>
        </p:nvSpPr>
        <p:spPr>
          <a:xfrm>
            <a:off x="2000250" y="695644"/>
            <a:ext cx="6191250" cy="640556"/>
          </a:xfrm>
        </p:spPr>
        <p:txBody>
          <a:bodyPr>
            <a:noAutofit/>
          </a:bodyPr>
          <a:lstStyle>
            <a:lvl1pPr algn="l">
              <a:defRPr sz="2800"/>
            </a:lvl1pPr>
          </a:lstStyle>
          <a:p>
            <a:r>
              <a:rPr lang="en-US" smtClean="0"/>
              <a:t>Click to edit Master title style</a:t>
            </a:r>
            <a:endParaRPr lang="en-US"/>
          </a:p>
        </p:txBody>
      </p:sp>
      <p:sp>
        <p:nvSpPr>
          <p:cNvPr id="3" name="Subtitle 2"/>
          <p:cNvSpPr>
            <a:spLocks noGrp="1"/>
          </p:cNvSpPr>
          <p:nvPr>
            <p:ph type="subTitle" idx="1"/>
          </p:nvPr>
        </p:nvSpPr>
        <p:spPr>
          <a:xfrm>
            <a:off x="2047875" y="1328095"/>
            <a:ext cx="6400800" cy="473551"/>
          </a:xfrm>
        </p:spPr>
        <p:txBody>
          <a:bodyPr>
            <a:noAutofit/>
          </a:bodyPr>
          <a:lstStyle>
            <a:lvl1pPr marL="0" indent="0" algn="l">
              <a:buNone/>
              <a:defRPr sz="1800">
                <a:solidFill>
                  <a:schemeClr val="tx1">
                    <a:tint val="75000"/>
                  </a:schemeClr>
                </a:solidFill>
              </a:defRPr>
            </a:lvl1pPr>
            <a:lvl2pPr marL="408194" indent="0" algn="ctr">
              <a:buNone/>
              <a:defRPr>
                <a:solidFill>
                  <a:schemeClr val="tx1">
                    <a:tint val="75000"/>
                  </a:schemeClr>
                </a:solidFill>
              </a:defRPr>
            </a:lvl2pPr>
            <a:lvl3pPr marL="816388" indent="0" algn="ctr">
              <a:buNone/>
              <a:defRPr>
                <a:solidFill>
                  <a:schemeClr val="tx1">
                    <a:tint val="75000"/>
                  </a:schemeClr>
                </a:solidFill>
              </a:defRPr>
            </a:lvl3pPr>
            <a:lvl4pPr marL="1224582" indent="0" algn="ctr">
              <a:buNone/>
              <a:defRPr>
                <a:solidFill>
                  <a:schemeClr val="tx1">
                    <a:tint val="75000"/>
                  </a:schemeClr>
                </a:solidFill>
              </a:defRPr>
            </a:lvl4pPr>
            <a:lvl5pPr marL="1632776" indent="0" algn="ctr">
              <a:buNone/>
              <a:defRPr>
                <a:solidFill>
                  <a:schemeClr val="tx1">
                    <a:tint val="75000"/>
                  </a:schemeClr>
                </a:solidFill>
              </a:defRPr>
            </a:lvl5pPr>
            <a:lvl6pPr marL="2040969" indent="0" algn="ctr">
              <a:buNone/>
              <a:defRPr>
                <a:solidFill>
                  <a:schemeClr val="tx1">
                    <a:tint val="75000"/>
                  </a:schemeClr>
                </a:solidFill>
              </a:defRPr>
            </a:lvl6pPr>
            <a:lvl7pPr marL="2449163" indent="0" algn="ctr">
              <a:buNone/>
              <a:defRPr>
                <a:solidFill>
                  <a:schemeClr val="tx1">
                    <a:tint val="75000"/>
                  </a:schemeClr>
                </a:solidFill>
              </a:defRPr>
            </a:lvl7pPr>
            <a:lvl8pPr marL="2857357" indent="0" algn="ctr">
              <a:buNone/>
              <a:defRPr>
                <a:solidFill>
                  <a:schemeClr val="tx1">
                    <a:tint val="75000"/>
                  </a:schemeClr>
                </a:solidFill>
              </a:defRPr>
            </a:lvl8pPr>
            <a:lvl9pPr marL="3265551"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95433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a:p>
        </p:txBody>
      </p:sp>
      <p:sp>
        <p:nvSpPr>
          <p:cNvPr id="3" name="Content Placeholder 2"/>
          <p:cNvSpPr>
            <a:spLocks noGrp="1"/>
          </p:cNvSpPr>
          <p:nvPr>
            <p:ph idx="1"/>
          </p:nvPr>
        </p:nvSpPr>
        <p:spPr>
          <a:xfrm>
            <a:off x="457200" y="731519"/>
            <a:ext cx="8229600" cy="4030981"/>
          </a:xfrm>
        </p:spPr>
        <p:txBody>
          <a:bodyPr/>
          <a:lstStyle>
            <a:lvl1pPr>
              <a:spcBef>
                <a:spcPts val="400"/>
              </a:spcBef>
              <a:spcAft>
                <a:spcPts val="0"/>
              </a:spcAft>
              <a:defRPr sz="2400"/>
            </a:lvl1pPr>
            <a:lvl2pPr marL="640080" indent="-274320">
              <a:spcBef>
                <a:spcPts val="300"/>
              </a:spcBef>
              <a:spcAft>
                <a:spcPts val="0"/>
              </a:spcAft>
              <a:defRPr sz="2000"/>
            </a:lvl2pPr>
            <a:lvl3pPr>
              <a:spcBef>
                <a:spcPts val="0"/>
              </a:spcBef>
              <a:spcAft>
                <a:spcPts val="100"/>
              </a:spcAft>
              <a:defRPr sz="2000"/>
            </a:lvl3pPr>
            <a:lvl4pPr>
              <a:spcBef>
                <a:spcPts val="0"/>
              </a:spcBef>
              <a:defRPr sz="1600"/>
            </a:lvl4pPr>
            <a:lvl5pPr>
              <a:spcBef>
                <a:spcPts val="0"/>
              </a:spcBef>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b="0" i="1">
                <a:latin typeface="Arial" pitchFamily="34" charset="0"/>
                <a:cs typeface="Arial" pitchFamily="34" charset="0"/>
              </a:defRPr>
            </a:lvl1pPr>
          </a:lstStyle>
          <a:p>
            <a:r>
              <a:rPr lang="en-US" smtClean="0">
                <a:solidFill>
                  <a:prstClr val="white"/>
                </a:solidFill>
              </a:rPr>
              <a:t>An Introduction to OpenGL Programming</a:t>
            </a:r>
            <a:endParaRPr lang="en-US" dirty="0">
              <a:solidFill>
                <a:prstClr val="white"/>
              </a:solidFill>
            </a:endParaRPr>
          </a:p>
        </p:txBody>
      </p:sp>
      <p:sp>
        <p:nvSpPr>
          <p:cNvPr id="6" name="Slide Number Placeholder 5"/>
          <p:cNvSpPr>
            <a:spLocks noGrp="1"/>
          </p:cNvSpPr>
          <p:nvPr>
            <p:ph type="sldNum" sz="quarter" idx="12"/>
          </p:nvPr>
        </p:nvSpPr>
        <p:spPr/>
        <p:txBody>
          <a:bodyPr/>
          <a:lstStyle/>
          <a:p>
            <a:fld id="{696E8FB5-F7ED-4E90-B5C1-958EB4BE69F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65550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defTabSz="816388" fontAlgn="auto">
              <a:spcBef>
                <a:spcPts val="0"/>
              </a:spcBef>
              <a:spcAft>
                <a:spcPts val="0"/>
              </a:spcAft>
            </a:pPr>
            <a:r>
              <a:rPr lang="en-US" b="0" smtClean="0">
                <a:solidFill>
                  <a:prstClr val="white"/>
                </a:solidFill>
                <a:ea typeface="+mn-ea"/>
              </a:rPr>
              <a:t>An Introduction to OpenGL Programming</a:t>
            </a:r>
            <a:endParaRPr lang="en-US" b="0" dirty="0">
              <a:solidFill>
                <a:prstClr val="white"/>
              </a:solidFill>
              <a:ea typeface="+mn-ea"/>
            </a:endParaRPr>
          </a:p>
        </p:txBody>
      </p:sp>
      <p:sp>
        <p:nvSpPr>
          <p:cNvPr id="4" name="Slide Number Placeholder 3"/>
          <p:cNvSpPr>
            <a:spLocks noGrp="1"/>
          </p:cNvSpPr>
          <p:nvPr>
            <p:ph type="sldNum" sz="quarter" idx="11"/>
          </p:nvPr>
        </p:nvSpPr>
        <p:spPr/>
        <p:txBody>
          <a:bodyPr/>
          <a:lstStyle/>
          <a:p>
            <a:pPr defTabSz="816388" fontAlgn="auto">
              <a:spcBef>
                <a:spcPts val="0"/>
              </a:spcBef>
              <a:spcAft>
                <a:spcPts val="0"/>
              </a:spcAft>
            </a:pPr>
            <a:fld id="{696E8FB5-F7ED-4E90-B5C1-958EB4BE69F1}" type="slidenum">
              <a:rPr lang="en-US" b="0" smtClean="0">
                <a:solidFill>
                  <a:prstClr val="white"/>
                </a:solidFill>
                <a:ea typeface="+mn-ea"/>
              </a:rPr>
              <a:pPr defTabSz="816388" fontAlgn="auto">
                <a:spcBef>
                  <a:spcPts val="0"/>
                </a:spcBef>
                <a:spcAft>
                  <a:spcPts val="0"/>
                </a:spcAft>
              </a:pPr>
              <a:t>‹#›</a:t>
            </a:fld>
            <a:endParaRPr lang="en-US" b="0" dirty="0">
              <a:solidFill>
                <a:prstClr val="white"/>
              </a:solidFill>
              <a:ea typeface="+mn-ea"/>
            </a:endParaRPr>
          </a:p>
        </p:txBody>
      </p:sp>
    </p:spTree>
    <p:extLst>
      <p:ext uri="{BB962C8B-B14F-4D97-AF65-F5344CB8AC3E}">
        <p14:creationId xmlns:p14="http://schemas.microsoft.com/office/powerpoint/2010/main" val="164602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4767263"/>
            <a:ext cx="2133600" cy="273844"/>
          </a:xfrm>
          <a:prstGeom prst="rect">
            <a:avLst/>
          </a:prstGeom>
        </p:spPr>
        <p:txBody>
          <a:bodyPr lIns="81633" tIns="40816" rIns="81633" bIns="40816"/>
          <a:lstStyle/>
          <a:p>
            <a:fld id="{E1220AB2-AD0C-4446-95F4-E2B62F61BFCE}" type="datetimeFigureOut">
              <a:rPr lang="en-US" smtClean="0"/>
              <a:pPr/>
              <a:t>5/27/13</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lIns="81633" tIns="40816" rIns="81633" bIns="40816"/>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lIns="81633" tIns="40816" rIns="81633" bIns="40816"/>
          <a:lstStyle/>
          <a:p>
            <a:fld id="{8BD4EA55-AECB-4C3B-938F-127A467043E2}" type="slidenum">
              <a:rPr lang="en-US" smtClean="0"/>
              <a:pPr/>
              <a:t>‹#›</a:t>
            </a:fld>
            <a:endParaRPr lang="en-US"/>
          </a:p>
        </p:txBody>
      </p:sp>
    </p:spTree>
    <p:extLst>
      <p:ext uri="{BB962C8B-B14F-4D97-AF65-F5344CB8AC3E}">
        <p14:creationId xmlns:p14="http://schemas.microsoft.com/office/powerpoint/2010/main" val="15577588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6500" y="95250"/>
            <a:ext cx="6372225" cy="523875"/>
          </a:xfrm>
          <a:prstGeom prst="rect">
            <a:avLst/>
          </a:prstGeom>
        </p:spPr>
        <p:txBody>
          <a:bodyPr vert="horz" lIns="81639" tIns="40819" rIns="81639" bIns="40819"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809625"/>
            <a:ext cx="8229600" cy="3952875"/>
          </a:xfrm>
          <a:prstGeom prst="rect">
            <a:avLst/>
          </a:prstGeom>
        </p:spPr>
        <p:txBody>
          <a:bodyPr vert="horz" lIns="81639" tIns="40819" rIns="81639" bIns="4081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238250" y="4876799"/>
            <a:ext cx="7000875" cy="198121"/>
          </a:xfrm>
          <a:prstGeom prst="rect">
            <a:avLst/>
          </a:prstGeom>
        </p:spPr>
        <p:txBody>
          <a:bodyPr vert="horz" lIns="81639" tIns="40819" rIns="81639" bIns="40819" rtlCol="0" anchor="ctr"/>
          <a:lstStyle>
            <a:lvl1pPr algn="ctr">
              <a:defRPr sz="800">
                <a:solidFill>
                  <a:schemeClr val="bg1"/>
                </a:solidFill>
                <a:latin typeface="Arial" pitchFamily="34" charset="0"/>
                <a:cs typeface="Arial" pitchFamily="34" charset="0"/>
              </a:defRPr>
            </a:lvl1pPr>
          </a:lstStyle>
          <a:p>
            <a:pPr defTabSz="816388" fontAlgn="auto">
              <a:spcBef>
                <a:spcPts val="0"/>
              </a:spcBef>
              <a:spcAft>
                <a:spcPts val="0"/>
              </a:spcAft>
            </a:pPr>
            <a:r>
              <a:rPr lang="en-US" b="0" dirty="0" smtClean="0">
                <a:solidFill>
                  <a:prstClr val="white"/>
                </a:solidFill>
                <a:ea typeface="+mn-ea"/>
              </a:rPr>
              <a:t>An Introduction to OpenGL Programming</a:t>
            </a:r>
            <a:endParaRPr lang="en-US" b="0" dirty="0">
              <a:solidFill>
                <a:prstClr val="white"/>
              </a:solidFill>
              <a:ea typeface="+mn-ea"/>
            </a:endParaRPr>
          </a:p>
        </p:txBody>
      </p:sp>
      <p:sp>
        <p:nvSpPr>
          <p:cNvPr id="6" name="Slide Number Placeholder 5"/>
          <p:cNvSpPr>
            <a:spLocks noGrp="1"/>
          </p:cNvSpPr>
          <p:nvPr>
            <p:ph type="sldNum" sz="quarter" idx="4"/>
          </p:nvPr>
        </p:nvSpPr>
        <p:spPr>
          <a:xfrm>
            <a:off x="8755380" y="4887753"/>
            <a:ext cx="327660" cy="187167"/>
          </a:xfrm>
          <a:prstGeom prst="rect">
            <a:avLst/>
          </a:prstGeom>
        </p:spPr>
        <p:txBody>
          <a:bodyPr vert="horz" lIns="81639" tIns="40819" rIns="81639" bIns="40819" rtlCol="0" anchor="ctr"/>
          <a:lstStyle>
            <a:lvl1pPr algn="r">
              <a:defRPr sz="800">
                <a:solidFill>
                  <a:schemeClr val="bg1"/>
                </a:solidFill>
                <a:latin typeface="Arial" pitchFamily="34" charset="0"/>
                <a:cs typeface="Arial" pitchFamily="34" charset="0"/>
              </a:defRPr>
            </a:lvl1pPr>
          </a:lstStyle>
          <a:p>
            <a:pPr defTabSz="816388" fontAlgn="auto">
              <a:spcBef>
                <a:spcPts val="0"/>
              </a:spcBef>
              <a:spcAft>
                <a:spcPts val="0"/>
              </a:spcAft>
            </a:pPr>
            <a:fld id="{696E8FB5-F7ED-4E90-B5C1-958EB4BE69F1}" type="slidenum">
              <a:rPr lang="en-US" b="0" smtClean="0">
                <a:solidFill>
                  <a:prstClr val="white"/>
                </a:solidFill>
                <a:ea typeface="+mn-ea"/>
              </a:rPr>
              <a:pPr defTabSz="816388" fontAlgn="auto">
                <a:spcBef>
                  <a:spcPts val="0"/>
                </a:spcBef>
                <a:spcAft>
                  <a:spcPts val="0"/>
                </a:spcAft>
              </a:pPr>
              <a:t>‹#›</a:t>
            </a:fld>
            <a:endParaRPr lang="en-US" b="0" dirty="0">
              <a:solidFill>
                <a:prstClr val="white"/>
              </a:solidFill>
              <a:ea typeface="+mn-ea"/>
            </a:endParaRPr>
          </a:p>
        </p:txBody>
      </p:sp>
    </p:spTree>
    <p:extLst>
      <p:ext uri="{BB962C8B-B14F-4D97-AF65-F5344CB8AC3E}">
        <p14:creationId xmlns:p14="http://schemas.microsoft.com/office/powerpoint/2010/main" val="1832490216"/>
      </p:ext>
    </p:extLst>
  </p:cSld>
  <p:clrMap bg1="lt1" tx1="dk1" bg2="lt2" tx2="dk2" accent1="accent1" accent2="accent2" accent3="accent3" accent4="accent4" accent5="accent5" accent6="accent6" hlink="hlink" folHlink="folHlink"/>
  <p:sldLayoutIdLst>
    <p:sldLayoutId id="2147483726" r:id="rId1"/>
    <p:sldLayoutId id="2147483725" r:id="rId2"/>
    <p:sldLayoutId id="2147483727" r:id="rId3"/>
    <p:sldLayoutId id="2147483728"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txStyles>
    <p:titleStyle>
      <a:lvl1pPr algn="r" defTabSz="816388" rtl="0" eaLnBrk="1" latinLnBrk="0" hangingPunct="1">
        <a:spcBef>
          <a:spcPct val="0"/>
        </a:spcBef>
        <a:buNone/>
        <a:defRPr sz="2600" b="1" kern="1200">
          <a:solidFill>
            <a:schemeClr val="tx1"/>
          </a:solidFill>
          <a:latin typeface="Arial" pitchFamily="34" charset="0"/>
          <a:ea typeface="+mj-ea"/>
          <a:cs typeface="Arial" pitchFamily="34" charset="0"/>
        </a:defRPr>
      </a:lvl1pPr>
    </p:titleStyle>
    <p:bodyStyle>
      <a:lvl1pPr marL="306146" indent="-306146" algn="l" defTabSz="816388" rtl="0" eaLnBrk="1" latinLnBrk="0" hangingPunct="1">
        <a:spcBef>
          <a:spcPct val="20000"/>
        </a:spcBef>
        <a:buFont typeface="Arial" pitchFamily="34" charset="0"/>
        <a:buChar char="•"/>
        <a:defRPr sz="2900" kern="1200">
          <a:solidFill>
            <a:schemeClr val="tx1"/>
          </a:solidFill>
          <a:latin typeface="Arial" pitchFamily="34" charset="0"/>
          <a:ea typeface="+mn-ea"/>
          <a:cs typeface="Arial" pitchFamily="34" charset="0"/>
        </a:defRPr>
      </a:lvl1pPr>
      <a:lvl2pPr marL="663315" indent="-255121" algn="l" defTabSz="816388"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2pPr>
      <a:lvl3pPr marL="1020485" indent="-204097" algn="l" defTabSz="816388" rtl="0" eaLnBrk="1" latinLnBrk="0" hangingPunct="1">
        <a:spcBef>
          <a:spcPct val="20000"/>
        </a:spcBef>
        <a:buFont typeface="Arial" pitchFamily="34" charset="0"/>
        <a:buChar char="•"/>
        <a:defRPr sz="2100" kern="1200">
          <a:solidFill>
            <a:schemeClr val="tx1"/>
          </a:solidFill>
          <a:latin typeface="Arial" pitchFamily="34" charset="0"/>
          <a:ea typeface="+mn-ea"/>
          <a:cs typeface="Arial" pitchFamily="34" charset="0"/>
        </a:defRPr>
      </a:lvl3pPr>
      <a:lvl4pPr marL="1428679" indent="-204097" algn="l" defTabSz="816388"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1836873" indent="-204097" algn="l" defTabSz="816388"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245066" indent="-204097" algn="l" defTabSz="816388"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3260" indent="-204097" algn="l" defTabSz="816388"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1454" indent="-204097" algn="l" defTabSz="816388"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9648" indent="-204097" algn="l" defTabSz="816388"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16388" rtl="0" eaLnBrk="1" latinLnBrk="0" hangingPunct="1">
        <a:defRPr sz="1600" kern="1200">
          <a:solidFill>
            <a:schemeClr val="tx1"/>
          </a:solidFill>
          <a:latin typeface="+mn-lt"/>
          <a:ea typeface="+mn-ea"/>
          <a:cs typeface="+mn-cs"/>
        </a:defRPr>
      </a:lvl1pPr>
      <a:lvl2pPr marL="408194" algn="l" defTabSz="816388" rtl="0" eaLnBrk="1" latinLnBrk="0" hangingPunct="1">
        <a:defRPr sz="1600" kern="1200">
          <a:solidFill>
            <a:schemeClr val="tx1"/>
          </a:solidFill>
          <a:latin typeface="+mn-lt"/>
          <a:ea typeface="+mn-ea"/>
          <a:cs typeface="+mn-cs"/>
        </a:defRPr>
      </a:lvl2pPr>
      <a:lvl3pPr marL="816388" algn="l" defTabSz="816388" rtl="0" eaLnBrk="1" latinLnBrk="0" hangingPunct="1">
        <a:defRPr sz="1600" kern="1200">
          <a:solidFill>
            <a:schemeClr val="tx1"/>
          </a:solidFill>
          <a:latin typeface="+mn-lt"/>
          <a:ea typeface="+mn-ea"/>
          <a:cs typeface="+mn-cs"/>
        </a:defRPr>
      </a:lvl3pPr>
      <a:lvl4pPr marL="1224582" algn="l" defTabSz="816388" rtl="0" eaLnBrk="1" latinLnBrk="0" hangingPunct="1">
        <a:defRPr sz="1600" kern="1200">
          <a:solidFill>
            <a:schemeClr val="tx1"/>
          </a:solidFill>
          <a:latin typeface="+mn-lt"/>
          <a:ea typeface="+mn-ea"/>
          <a:cs typeface="+mn-cs"/>
        </a:defRPr>
      </a:lvl4pPr>
      <a:lvl5pPr marL="1632776" algn="l" defTabSz="816388" rtl="0" eaLnBrk="1" latinLnBrk="0" hangingPunct="1">
        <a:defRPr sz="1600" kern="1200">
          <a:solidFill>
            <a:schemeClr val="tx1"/>
          </a:solidFill>
          <a:latin typeface="+mn-lt"/>
          <a:ea typeface="+mn-ea"/>
          <a:cs typeface="+mn-cs"/>
        </a:defRPr>
      </a:lvl5pPr>
      <a:lvl6pPr marL="2040969" algn="l" defTabSz="816388" rtl="0" eaLnBrk="1" latinLnBrk="0" hangingPunct="1">
        <a:defRPr sz="1600" kern="1200">
          <a:solidFill>
            <a:schemeClr val="tx1"/>
          </a:solidFill>
          <a:latin typeface="+mn-lt"/>
          <a:ea typeface="+mn-ea"/>
          <a:cs typeface="+mn-cs"/>
        </a:defRPr>
      </a:lvl6pPr>
      <a:lvl7pPr marL="2449163" algn="l" defTabSz="816388" rtl="0" eaLnBrk="1" latinLnBrk="0" hangingPunct="1">
        <a:defRPr sz="1600" kern="1200">
          <a:solidFill>
            <a:schemeClr val="tx1"/>
          </a:solidFill>
          <a:latin typeface="+mn-lt"/>
          <a:ea typeface="+mn-ea"/>
          <a:cs typeface="+mn-cs"/>
        </a:defRPr>
      </a:lvl7pPr>
      <a:lvl8pPr marL="2857357" algn="l" defTabSz="816388" rtl="0" eaLnBrk="1" latinLnBrk="0" hangingPunct="1">
        <a:defRPr sz="1600" kern="1200">
          <a:solidFill>
            <a:schemeClr val="tx1"/>
          </a:solidFill>
          <a:latin typeface="+mn-lt"/>
          <a:ea typeface="+mn-ea"/>
          <a:cs typeface="+mn-cs"/>
        </a:defRPr>
      </a:lvl8pPr>
      <a:lvl9pPr marL="3265551" algn="l" defTabSz="816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3" Type="http://schemas.openxmlformats.org/officeDocument/2006/relationships/hyperlink" Target="http://www.opengl.org/" TargetMode="External"/><Relationship Id="rId4" Type="http://schemas.openxmlformats.org/officeDocument/2006/relationships/hyperlink" Target="http://www.khronos.org/" TargetMode="External"/><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3" Type="http://schemas.openxmlformats.org/officeDocument/2006/relationships/hyperlink" Target="mailto:angel@cs.unm.edu?subject=Question%20from%20SIGGRAPH%202013%20%22Introduction%20to%20OpenGL%20Programming%20Course%22" TargetMode="External"/><Relationship Id="rId4" Type="http://schemas.openxmlformats.org/officeDocument/2006/relationships/hyperlink" Target="mailto:shreiner@siggraph.org?subject=Question%20from%20SIGGRAPH%202013%20%22Introduction%20to%20OpenGL%20Programming%20Course%22" TargetMode="External"/><Relationship Id="rId5" Type="http://schemas.openxmlformats.org/officeDocument/2006/relationships/hyperlink" Target="http://www.daveshreiner.com/SIGGRAPH/" TargetMode="External"/><Relationship Id="rId6" Type="http://schemas.openxmlformats.org/officeDocument/2006/relationships/hyperlink" Target="http://www.cs.unm.edu/~angel" TargetMode="External"/><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bin"/><Relationship Id="rId5" Type="http://schemas.openxmlformats.org/officeDocument/2006/relationships/image" Target="../media/image8.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oleObject" Target="../embeddings/oleObject2.bin"/><Relationship Id="rId5"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oleObject" Target="../embeddings/oleObject3.bin"/><Relationship Id="rId5" Type="http://schemas.openxmlformats.org/officeDocument/2006/relationships/image" Target="../media/image10.wmf"/><Relationship Id="rId6" Type="http://schemas.openxmlformats.org/officeDocument/2006/relationships/oleObject" Target="../embeddings/oleObject4.bin"/><Relationship Id="rId7" Type="http://schemas.openxmlformats.org/officeDocument/2006/relationships/image" Target="../media/image11.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4" Type="http://schemas.openxmlformats.org/officeDocument/2006/relationships/oleObject" Target="../embeddings/oleObject5.bin"/><Relationship Id="rId5" Type="http://schemas.openxmlformats.org/officeDocument/2006/relationships/image" Target="../media/image12.emf"/><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oleObject" Target="../embeddings/oleObject6.bin"/><Relationship Id="rId9" Type="http://schemas.openxmlformats.org/officeDocument/2006/relationships/image" Target="../media/image13.emf"/><Relationship Id="rId1" Type="http://schemas.openxmlformats.org/officeDocument/2006/relationships/vmlDrawing" Target="../drawings/vmlDrawing4.vml"/><Relationship Id="rId2"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4" Type="http://schemas.openxmlformats.org/officeDocument/2006/relationships/oleObject" Target="../embeddings/Microsoft_Equation1.bin"/><Relationship Id="rId5"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4" Type="http://schemas.openxmlformats.org/officeDocument/2006/relationships/oleObject" Target="../embeddings/oleObject7.bin"/><Relationship Id="rId5" Type="http://schemas.openxmlformats.org/officeDocument/2006/relationships/image" Target="../media/image17.emf"/><Relationship Id="rId6" Type="http://schemas.openxmlformats.org/officeDocument/2006/relationships/image" Target="../media/image18.jpeg"/><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4" Type="http://schemas.openxmlformats.org/officeDocument/2006/relationships/oleObject" Target="../embeddings/oleObject8.bin"/><Relationship Id="rId5" Type="http://schemas.openxmlformats.org/officeDocument/2006/relationships/image" Target="../media/image19.emf"/><Relationship Id="rId6" Type="http://schemas.openxmlformats.org/officeDocument/2006/relationships/image" Target="../media/image20.jpeg"/><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1.jpe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4" Type="http://schemas.openxmlformats.org/officeDocument/2006/relationships/oleObject" Target="../embeddings/oleObject9.bin"/><Relationship Id="rId5" Type="http://schemas.openxmlformats.org/officeDocument/2006/relationships/image" Target="../media/image22.emf"/><Relationship Id="rId6" Type="http://schemas.openxmlformats.org/officeDocument/2006/relationships/oleObject" Target="../embeddings/oleObject10.bin"/><Relationship Id="rId7" Type="http://schemas.openxmlformats.org/officeDocument/2006/relationships/image" Target="../media/image23.emf"/><Relationship Id="rId8" Type="http://schemas.openxmlformats.org/officeDocument/2006/relationships/oleObject" Target="../embeddings/oleObject11.bin"/><Relationship Id="rId9" Type="http://schemas.openxmlformats.org/officeDocument/2006/relationships/image" Target="../media/image24.emf"/><Relationship Id="rId10" Type="http://schemas.openxmlformats.org/officeDocument/2006/relationships/oleObject" Target="../embeddings/Microsoft_Equation2.bin"/><Relationship Id="rId11" Type="http://schemas.openxmlformats.org/officeDocument/2006/relationships/image" Target="../media/image25.emf"/><Relationship Id="rId1" Type="http://schemas.openxmlformats.org/officeDocument/2006/relationships/vmlDrawing" Target="../drawings/vmlDrawing8.vml"/><Relationship Id="rId2"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2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2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31.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2760608"/>
            <a:ext cx="5810250" cy="2195909"/>
          </a:xfrm>
          <a:prstGeom prst="rect">
            <a:avLst/>
          </a:prstGeom>
        </p:spPr>
      </p:pic>
      <p:sp>
        <p:nvSpPr>
          <p:cNvPr id="3" name="Title 1"/>
          <p:cNvSpPr>
            <a:spLocks noGrp="1"/>
          </p:cNvSpPr>
          <p:nvPr>
            <p:ph type="ctrTitle"/>
          </p:nvPr>
        </p:nvSpPr>
        <p:spPr>
          <a:xfrm>
            <a:off x="457200" y="514350"/>
            <a:ext cx="4038600" cy="1600200"/>
          </a:xfrm>
        </p:spPr>
        <p:txBody>
          <a:bodyPr>
            <a:noAutofit/>
          </a:bodyPr>
          <a:lstStyle/>
          <a:p>
            <a:r>
              <a:rPr lang="en-US" dirty="0" smtClean="0"/>
              <a:t>An Introduction to OpenGL Programming</a:t>
            </a:r>
            <a:endParaRPr lang="en-US" dirty="0"/>
          </a:p>
        </p:txBody>
      </p:sp>
      <p:sp>
        <p:nvSpPr>
          <p:cNvPr id="4" name="Subtitle 2"/>
          <p:cNvSpPr>
            <a:spLocks noGrp="1"/>
          </p:cNvSpPr>
          <p:nvPr>
            <p:ph type="subTitle" idx="1"/>
          </p:nvPr>
        </p:nvSpPr>
        <p:spPr>
          <a:xfrm>
            <a:off x="533400" y="2287057"/>
            <a:ext cx="3276600" cy="665693"/>
          </a:xfrm>
        </p:spPr>
        <p:txBody>
          <a:bodyPr>
            <a:noAutofit/>
          </a:bodyPr>
          <a:lstStyle/>
          <a:p>
            <a:r>
              <a:rPr lang="en-US" dirty="0" smtClean="0"/>
              <a:t>Ed Angel </a:t>
            </a:r>
            <a:r>
              <a:rPr lang="en-US" sz="1100" dirty="0" smtClean="0"/>
              <a:t>University of New Mexico</a:t>
            </a:r>
          </a:p>
          <a:p>
            <a:r>
              <a:rPr lang="en-US" dirty="0" smtClean="0"/>
              <a:t>Dave Shreiner </a:t>
            </a:r>
            <a:r>
              <a:rPr lang="en-US" sz="1100" dirty="0" smtClean="0"/>
              <a:t>ARM, Inc.</a:t>
            </a:r>
            <a:endParaRPr lang="en-US" sz="1100" dirty="0"/>
          </a:p>
        </p:txBody>
      </p:sp>
    </p:spTree>
    <p:extLst>
      <p:ext uri="{BB962C8B-B14F-4D97-AF65-F5344CB8AC3E}">
        <p14:creationId xmlns:p14="http://schemas.microsoft.com/office/powerpoint/2010/main" val="399147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smtClean="0"/>
              <a:t>Programmability</a:t>
            </a:r>
            <a:endParaRPr lang="en-US" dirty="0"/>
          </a:p>
        </p:txBody>
      </p:sp>
      <p:sp>
        <p:nvSpPr>
          <p:cNvPr id="3" name="Content Placeholder 2"/>
          <p:cNvSpPr>
            <a:spLocks noGrp="1"/>
          </p:cNvSpPr>
          <p:nvPr>
            <p:ph idx="1"/>
          </p:nvPr>
        </p:nvSpPr>
        <p:spPr/>
        <p:txBody>
          <a:bodyPr/>
          <a:lstStyle/>
          <a:p>
            <a:r>
              <a:rPr lang="en-US" dirty="0" smtClean="0"/>
              <a:t>OpenGL 3.2 (released August 3</a:t>
            </a:r>
            <a:r>
              <a:rPr lang="en-US" baseline="30000" dirty="0" smtClean="0"/>
              <a:t>rd</a:t>
            </a:r>
            <a:r>
              <a:rPr lang="en-US" dirty="0" smtClean="0"/>
              <a:t>, 2009) added an additional shading stage – geometry shaders</a:t>
            </a:r>
          </a:p>
          <a:p>
            <a:pPr lvl="1"/>
            <a:r>
              <a:rPr lang="en-US" dirty="0" smtClean="0"/>
              <a:t>modify geometric primitives within the graphics pipeline </a:t>
            </a:r>
            <a:endParaRPr lang="en-US" dirty="0"/>
          </a:p>
        </p:txBody>
      </p:sp>
      <p:grpSp>
        <p:nvGrpSpPr>
          <p:cNvPr id="4" name="Group 37"/>
          <p:cNvGrpSpPr/>
          <p:nvPr/>
        </p:nvGrpSpPr>
        <p:grpSpPr>
          <a:xfrm>
            <a:off x="779236" y="2530249"/>
            <a:ext cx="7585529" cy="1527869"/>
            <a:chOff x="286261" y="2741690"/>
            <a:chExt cx="8580516" cy="2037159"/>
          </a:xfrm>
        </p:grpSpPr>
        <p:sp>
          <p:nvSpPr>
            <p:cNvPr id="5" name="Rounded Rectangle 4"/>
            <p:cNvSpPr/>
            <p:nvPr/>
          </p:nvSpPr>
          <p:spPr>
            <a:xfrm>
              <a:off x="4014266" y="3177713"/>
              <a:ext cx="999460" cy="672051"/>
            </a:xfrm>
            <a:prstGeom prst="roundRect">
              <a:avLst/>
            </a:prstGeom>
            <a:solidFill>
              <a:schemeClr val="accent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900" dirty="0">
                  <a:solidFill>
                    <a:srgbClr val="FFFFFF"/>
                  </a:solidFill>
                </a:rPr>
                <a:t>Primitive</a:t>
              </a:r>
            </a:p>
            <a:p>
              <a:pPr algn="ctr"/>
              <a:r>
                <a:rPr lang="en-US" sz="900" dirty="0">
                  <a:solidFill>
                    <a:srgbClr val="FFFFFF"/>
                  </a:solidFill>
                </a:rPr>
                <a:t>Setup and Rasterization</a:t>
              </a:r>
            </a:p>
          </p:txBody>
        </p:sp>
        <p:sp>
          <p:nvSpPr>
            <p:cNvPr id="6" name="Rounded Rectangle 5"/>
            <p:cNvSpPr/>
            <p:nvPr/>
          </p:nvSpPr>
          <p:spPr>
            <a:xfrm>
              <a:off x="5273959" y="3177713"/>
              <a:ext cx="999460"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rgbClr val="FFFFFF"/>
                  </a:solidFill>
                </a:rPr>
                <a:t>Fragment</a:t>
              </a:r>
              <a:br>
                <a:rPr lang="en-US" sz="900" dirty="0">
                  <a:solidFill>
                    <a:srgbClr val="FFFFFF"/>
                  </a:solidFill>
                </a:rPr>
              </a:br>
              <a:r>
                <a:rPr lang="en-US" sz="900" dirty="0">
                  <a:solidFill>
                    <a:srgbClr val="FFFFFF"/>
                  </a:solidFill>
                </a:rPr>
                <a:t>Shader</a:t>
              </a:r>
            </a:p>
          </p:txBody>
        </p:sp>
        <p:sp>
          <p:nvSpPr>
            <p:cNvPr id="7" name="Rounded Rectangle 6"/>
            <p:cNvSpPr/>
            <p:nvPr/>
          </p:nvSpPr>
          <p:spPr>
            <a:xfrm>
              <a:off x="6533652" y="3177713"/>
              <a:ext cx="999460"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Blending</a:t>
              </a:r>
            </a:p>
          </p:txBody>
        </p:sp>
        <p:pic>
          <p:nvPicPr>
            <p:cNvPr id="8" name="Picture 8" descr="T:\redtransteapot.png"/>
            <p:cNvPicPr>
              <a:picLocks noChangeAspect="1" noChangeArrowheads="1"/>
            </p:cNvPicPr>
            <p:nvPr/>
          </p:nvPicPr>
          <p:blipFill>
            <a:blip r:embed="rId3" cstate="print"/>
            <a:srcRect/>
            <a:stretch>
              <a:fillRect/>
            </a:stretch>
          </p:blipFill>
          <p:spPr bwMode="auto">
            <a:xfrm>
              <a:off x="7793346" y="2975972"/>
              <a:ext cx="1073431" cy="1073431"/>
            </a:xfrm>
            <a:prstGeom prst="rect">
              <a:avLst/>
            </a:prstGeom>
            <a:noFill/>
            <a:ln>
              <a:solidFill>
                <a:schemeClr val="tx2">
                  <a:lumMod val="40000"/>
                  <a:lumOff val="60000"/>
                </a:schemeClr>
              </a:solidFill>
            </a:ln>
          </p:spPr>
        </p:pic>
        <p:sp>
          <p:nvSpPr>
            <p:cNvPr id="9" name="Rounded Rectangle 8"/>
            <p:cNvSpPr/>
            <p:nvPr/>
          </p:nvSpPr>
          <p:spPr>
            <a:xfrm>
              <a:off x="286261" y="2741690"/>
              <a:ext cx="999460"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Vertex</a:t>
              </a:r>
              <a:br>
                <a:rPr lang="en-US" sz="900" dirty="0"/>
              </a:br>
              <a:r>
                <a:rPr lang="en-US" sz="900" dirty="0"/>
                <a:t>Data</a:t>
              </a:r>
            </a:p>
          </p:txBody>
        </p:sp>
        <p:sp>
          <p:nvSpPr>
            <p:cNvPr id="10" name="Rounded Rectangle 9"/>
            <p:cNvSpPr/>
            <p:nvPr/>
          </p:nvSpPr>
          <p:spPr>
            <a:xfrm>
              <a:off x="286261" y="4106798"/>
              <a:ext cx="999460"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Pixel</a:t>
              </a:r>
              <a:br>
                <a:rPr lang="en-US" sz="900" dirty="0"/>
              </a:br>
              <a:r>
                <a:rPr lang="en-US" sz="900" dirty="0"/>
                <a:t>Data</a:t>
              </a:r>
            </a:p>
          </p:txBody>
        </p:sp>
        <p:sp>
          <p:nvSpPr>
            <p:cNvPr id="11" name="Rounded Rectangle 10"/>
            <p:cNvSpPr/>
            <p:nvPr/>
          </p:nvSpPr>
          <p:spPr>
            <a:xfrm>
              <a:off x="1605319" y="2741690"/>
              <a:ext cx="999460"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rgbClr val="FFFFFF"/>
                  </a:solidFill>
                </a:rPr>
                <a:t>Vertex</a:t>
              </a:r>
              <a:br>
                <a:rPr lang="en-US" sz="900" dirty="0">
                  <a:solidFill>
                    <a:srgbClr val="FFFFFF"/>
                  </a:solidFill>
                </a:rPr>
              </a:br>
              <a:r>
                <a:rPr lang="en-US" sz="900" dirty="0">
                  <a:solidFill>
                    <a:srgbClr val="FFFFFF"/>
                  </a:solidFill>
                </a:rPr>
                <a:t>Shader</a:t>
              </a:r>
            </a:p>
          </p:txBody>
        </p:sp>
        <p:sp>
          <p:nvSpPr>
            <p:cNvPr id="12" name="Rounded Rectangle 11"/>
            <p:cNvSpPr/>
            <p:nvPr/>
          </p:nvSpPr>
          <p:spPr>
            <a:xfrm>
              <a:off x="1605319" y="4104956"/>
              <a:ext cx="999460"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Texture</a:t>
              </a:r>
              <a:br>
                <a:rPr lang="en-US" sz="900" dirty="0"/>
              </a:br>
              <a:r>
                <a:rPr lang="en-US" sz="900" dirty="0"/>
                <a:t>Store</a:t>
              </a:r>
            </a:p>
          </p:txBody>
        </p:sp>
        <p:cxnSp>
          <p:nvCxnSpPr>
            <p:cNvPr id="13" name="Straight Arrow Connector 12"/>
            <p:cNvCxnSpPr>
              <a:stCxn id="9" idx="3"/>
              <a:endCxn id="11" idx="1"/>
            </p:cNvCxnSpPr>
            <p:nvPr/>
          </p:nvCxnSpPr>
          <p:spPr>
            <a:xfrm>
              <a:off x="1285721" y="3077716"/>
              <a:ext cx="319598"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1" idx="3"/>
              <a:endCxn id="5" idx="1"/>
            </p:cNvCxnSpPr>
            <p:nvPr/>
          </p:nvCxnSpPr>
          <p:spPr>
            <a:xfrm>
              <a:off x="2604779" y="3077716"/>
              <a:ext cx="1409487" cy="436023"/>
            </a:xfrm>
            <a:prstGeom prst="bentConnector3">
              <a:avLst>
                <a:gd name="adj1" fmla="val 85455"/>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3"/>
              <a:endCxn id="12" idx="1"/>
            </p:cNvCxnSpPr>
            <p:nvPr/>
          </p:nvCxnSpPr>
          <p:spPr>
            <a:xfrm flipV="1">
              <a:off x="1285721" y="4440982"/>
              <a:ext cx="319598" cy="1842"/>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6" name="Shape 15"/>
            <p:cNvCxnSpPr>
              <a:stCxn id="12" idx="3"/>
              <a:endCxn id="6" idx="2"/>
            </p:cNvCxnSpPr>
            <p:nvPr/>
          </p:nvCxnSpPr>
          <p:spPr>
            <a:xfrm flipV="1">
              <a:off x="2604779" y="3849764"/>
              <a:ext cx="3168910" cy="591218"/>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6" idx="1"/>
            </p:cNvCxnSpPr>
            <p:nvPr/>
          </p:nvCxnSpPr>
          <p:spPr>
            <a:xfrm>
              <a:off x="5013726" y="3513739"/>
              <a:ext cx="260233"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p:cNvCxnSpPr>
            <p:nvPr/>
          </p:nvCxnSpPr>
          <p:spPr>
            <a:xfrm>
              <a:off x="6273419" y="3513739"/>
              <a:ext cx="224791"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8" idx="1"/>
            </p:cNvCxnSpPr>
            <p:nvPr/>
          </p:nvCxnSpPr>
          <p:spPr>
            <a:xfrm flipV="1">
              <a:off x="7533112" y="3512688"/>
              <a:ext cx="260234" cy="1051"/>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668570" y="3458185"/>
              <a:ext cx="999460" cy="67205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solidFill>
                    <a:schemeClr val="tx1"/>
                  </a:solidFill>
                </a:rPr>
                <a:t>Geometry</a:t>
              </a:r>
              <a:br>
                <a:rPr lang="en-US" sz="900" dirty="0">
                  <a:solidFill>
                    <a:schemeClr val="tx1"/>
                  </a:solidFill>
                </a:rPr>
              </a:br>
              <a:r>
                <a:rPr lang="en-US" sz="900" dirty="0">
                  <a:solidFill>
                    <a:schemeClr val="tx1"/>
                  </a:solidFill>
                </a:rPr>
                <a:t>Shader</a:t>
              </a:r>
            </a:p>
          </p:txBody>
        </p:sp>
        <p:cxnSp>
          <p:nvCxnSpPr>
            <p:cNvPr id="26" name="Elbow Connector 25"/>
            <p:cNvCxnSpPr>
              <a:stCxn id="11" idx="3"/>
              <a:endCxn id="22" idx="0"/>
            </p:cNvCxnSpPr>
            <p:nvPr/>
          </p:nvCxnSpPr>
          <p:spPr>
            <a:xfrm>
              <a:off x="2604779" y="3077716"/>
              <a:ext cx="563521" cy="380469"/>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5" idx="1"/>
            </p:cNvCxnSpPr>
            <p:nvPr/>
          </p:nvCxnSpPr>
          <p:spPr>
            <a:xfrm flipV="1">
              <a:off x="3668030" y="3513739"/>
              <a:ext cx="346236" cy="280472"/>
            </a:xfrm>
            <a:prstGeom prst="bentConnector3">
              <a:avLst>
                <a:gd name="adj1" fmla="val 40787"/>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grpSp>
      <p:cxnSp>
        <p:nvCxnSpPr>
          <p:cNvPr id="40" name="Straight Arrow Connector 39"/>
          <p:cNvCxnSpPr>
            <a:stCxn id="12" idx="0"/>
            <a:endCxn id="11" idx="2"/>
          </p:cNvCxnSpPr>
          <p:nvPr/>
        </p:nvCxnSpPr>
        <p:spPr>
          <a:xfrm flipV="1">
            <a:off x="2387120" y="3034287"/>
            <a:ext cx="0" cy="518411"/>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44" name="Shape 43"/>
          <p:cNvCxnSpPr>
            <a:stCxn id="12" idx="0"/>
            <a:endCxn id="22" idx="1"/>
          </p:cNvCxnSpPr>
          <p:nvPr/>
        </p:nvCxnSpPr>
        <p:spPr>
          <a:xfrm rot="5400000" flipH="1" flipV="1">
            <a:off x="2519678" y="3187082"/>
            <a:ext cx="233059" cy="498175"/>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27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Texture Image</a:t>
            </a:r>
            <a:endParaRPr lang="en-US" dirty="0"/>
          </a:p>
        </p:txBody>
      </p:sp>
      <p:sp>
        <p:nvSpPr>
          <p:cNvPr id="3" name="Content Placeholder 2"/>
          <p:cNvSpPr>
            <a:spLocks noGrp="1"/>
          </p:cNvSpPr>
          <p:nvPr>
            <p:ph idx="1"/>
          </p:nvPr>
        </p:nvSpPr>
        <p:spPr/>
        <p:txBody>
          <a:bodyPr>
            <a:normAutofit fontScale="92500" lnSpcReduction="10000"/>
          </a:bodyPr>
          <a:lstStyle/>
          <a:p>
            <a:pPr marL="333934" lvl="1" indent="0">
              <a:buNone/>
            </a:pPr>
            <a:r>
              <a:rPr lang="en-US" dirty="0" smtClean="0">
                <a:solidFill>
                  <a:srgbClr val="660066"/>
                </a:solidFill>
                <a:latin typeface="Consolas"/>
                <a:cs typeface="Consolas"/>
              </a:rPr>
              <a:t>// Create a checkerboard pattern</a:t>
            </a:r>
          </a:p>
          <a:p>
            <a:pPr marL="333934" lvl="1" indent="0">
              <a:buNone/>
            </a:pPr>
            <a:r>
              <a:rPr lang="en-US" dirty="0" smtClean="0">
                <a:solidFill>
                  <a:srgbClr val="660066"/>
                </a:solidFill>
                <a:latin typeface="Consolas"/>
                <a:cs typeface="Consolas"/>
              </a:rPr>
              <a:t>for ( </a:t>
            </a:r>
            <a:r>
              <a:rPr lang="en-US" dirty="0" err="1" smtClean="0">
                <a:solidFill>
                  <a:srgbClr val="660066"/>
                </a:solidFill>
                <a:latin typeface="Consolas"/>
                <a:cs typeface="Consolas"/>
              </a:rPr>
              <a:t>int</a:t>
            </a:r>
            <a:r>
              <a:rPr lang="en-US" dirty="0" smtClean="0">
                <a:solidFill>
                  <a:srgbClr val="660066"/>
                </a:solidFill>
                <a:latin typeface="Consolas"/>
                <a:cs typeface="Consolas"/>
              </a:rPr>
              <a:t> </a:t>
            </a:r>
            <a:r>
              <a:rPr lang="en-US" dirty="0" err="1" smtClean="0">
                <a:solidFill>
                  <a:srgbClr val="660066"/>
                </a:solidFill>
                <a:latin typeface="Consolas"/>
                <a:cs typeface="Consolas"/>
              </a:rPr>
              <a:t>i</a:t>
            </a:r>
            <a:r>
              <a:rPr lang="en-US" dirty="0" smtClean="0">
                <a:solidFill>
                  <a:srgbClr val="660066"/>
                </a:solidFill>
                <a:latin typeface="Consolas"/>
                <a:cs typeface="Consolas"/>
              </a:rPr>
              <a:t> = 0; </a:t>
            </a:r>
            <a:r>
              <a:rPr lang="en-US" dirty="0" err="1" smtClean="0">
                <a:solidFill>
                  <a:srgbClr val="660066"/>
                </a:solidFill>
                <a:latin typeface="Consolas"/>
                <a:cs typeface="Consolas"/>
              </a:rPr>
              <a:t>i</a:t>
            </a:r>
            <a:r>
              <a:rPr lang="en-US" dirty="0" smtClean="0">
                <a:solidFill>
                  <a:srgbClr val="660066"/>
                </a:solidFill>
                <a:latin typeface="Consolas"/>
                <a:cs typeface="Consolas"/>
              </a:rPr>
              <a:t> &lt; 64; </a:t>
            </a:r>
            <a:r>
              <a:rPr lang="en-US" dirty="0" err="1" smtClean="0">
                <a:solidFill>
                  <a:srgbClr val="660066"/>
                </a:solidFill>
                <a:latin typeface="Consolas"/>
                <a:cs typeface="Consolas"/>
              </a:rPr>
              <a:t>i</a:t>
            </a:r>
            <a:r>
              <a:rPr lang="en-US" dirty="0" smtClean="0">
                <a:solidFill>
                  <a:srgbClr val="660066"/>
                </a:solidFill>
                <a:latin typeface="Consolas"/>
                <a:cs typeface="Consolas"/>
              </a:rPr>
              <a:t>++ ) {</a:t>
            </a:r>
          </a:p>
          <a:p>
            <a:pPr marL="333934" lvl="1" indent="0">
              <a:buNone/>
            </a:pPr>
            <a:r>
              <a:rPr lang="en-US" dirty="0" smtClean="0">
                <a:solidFill>
                  <a:srgbClr val="660066"/>
                </a:solidFill>
                <a:latin typeface="Consolas"/>
                <a:cs typeface="Consolas"/>
              </a:rPr>
              <a:t>    for ( </a:t>
            </a:r>
            <a:r>
              <a:rPr lang="en-US" dirty="0" err="1" smtClean="0">
                <a:solidFill>
                  <a:srgbClr val="660066"/>
                </a:solidFill>
                <a:latin typeface="Consolas"/>
                <a:cs typeface="Consolas"/>
              </a:rPr>
              <a:t>int</a:t>
            </a:r>
            <a:r>
              <a:rPr lang="en-US" dirty="0" smtClean="0">
                <a:solidFill>
                  <a:srgbClr val="660066"/>
                </a:solidFill>
                <a:latin typeface="Consolas"/>
                <a:cs typeface="Consolas"/>
              </a:rPr>
              <a:t> j = 0; j &lt; 64; j++ ) {</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GLubyte</a:t>
            </a:r>
            <a:r>
              <a:rPr lang="en-US" dirty="0" smtClean="0">
                <a:solidFill>
                  <a:srgbClr val="660066"/>
                </a:solidFill>
                <a:latin typeface="Consolas"/>
                <a:cs typeface="Consolas"/>
              </a:rPr>
              <a:t> c;</a:t>
            </a:r>
          </a:p>
          <a:p>
            <a:pPr marL="333934" lvl="1" indent="0">
              <a:buNone/>
            </a:pPr>
            <a:r>
              <a:rPr lang="en-US" dirty="0" smtClean="0">
                <a:solidFill>
                  <a:srgbClr val="660066"/>
                </a:solidFill>
                <a:latin typeface="Consolas"/>
                <a:cs typeface="Consolas"/>
              </a:rPr>
              <a:t>        c = (</a:t>
            </a:r>
            <a:r>
              <a:rPr lang="en-US" dirty="0" smtClean="0">
                <a:solidFill>
                  <a:srgbClr val="660066"/>
                </a:solidFill>
                <a:latin typeface="Consolas"/>
                <a:cs typeface="Consolas"/>
              </a:rPr>
              <a:t>(</a:t>
            </a:r>
            <a:r>
              <a:rPr lang="en-US" dirty="0" err="1" smtClean="0">
                <a:solidFill>
                  <a:srgbClr val="660066"/>
                </a:solidFill>
                <a:latin typeface="Consolas"/>
                <a:cs typeface="Consolas"/>
              </a:rPr>
              <a:t>i</a:t>
            </a:r>
            <a:r>
              <a:rPr lang="en-US" dirty="0" smtClean="0">
                <a:solidFill>
                  <a:srgbClr val="660066"/>
                </a:solidFill>
                <a:latin typeface="Consolas"/>
                <a:cs typeface="Consolas"/>
              </a:rPr>
              <a:t> </a:t>
            </a:r>
            <a:r>
              <a:rPr lang="en-US" dirty="0" smtClean="0">
                <a:solidFill>
                  <a:srgbClr val="660066"/>
                </a:solidFill>
                <a:latin typeface="Consolas"/>
                <a:cs typeface="Consolas"/>
              </a:rPr>
              <a:t>&amp; </a:t>
            </a:r>
            <a:r>
              <a:rPr lang="en-US" dirty="0" smtClean="0">
                <a:solidFill>
                  <a:srgbClr val="660066"/>
                </a:solidFill>
                <a:latin typeface="Consolas"/>
                <a:cs typeface="Consolas"/>
              </a:rPr>
              <a:t>0x8 </a:t>
            </a:r>
            <a:r>
              <a:rPr lang="en-US" dirty="0" smtClean="0">
                <a:solidFill>
                  <a:srgbClr val="660066"/>
                </a:solidFill>
                <a:latin typeface="Consolas"/>
                <a:cs typeface="Consolas"/>
              </a:rPr>
              <a:t>== 0) ^ </a:t>
            </a:r>
            <a:r>
              <a:rPr lang="en-US" dirty="0" smtClean="0">
                <a:solidFill>
                  <a:srgbClr val="660066"/>
                </a:solidFill>
                <a:latin typeface="Consolas"/>
                <a:cs typeface="Consolas"/>
              </a:rPr>
              <a:t>(j </a:t>
            </a:r>
            <a:r>
              <a:rPr lang="en-US" dirty="0" smtClean="0">
                <a:solidFill>
                  <a:srgbClr val="660066"/>
                </a:solidFill>
                <a:latin typeface="Consolas"/>
                <a:cs typeface="Consolas"/>
              </a:rPr>
              <a:t>&amp; </a:t>
            </a:r>
            <a:r>
              <a:rPr lang="en-US" dirty="0" smtClean="0">
                <a:solidFill>
                  <a:srgbClr val="660066"/>
                </a:solidFill>
                <a:latin typeface="Consolas"/>
                <a:cs typeface="Consolas"/>
              </a:rPr>
              <a:t>0x8 </a:t>
            </a:r>
            <a:r>
              <a:rPr lang="en-US" dirty="0" smtClean="0">
                <a:solidFill>
                  <a:srgbClr val="660066"/>
                </a:solidFill>
                <a:latin typeface="Consolas"/>
                <a:cs typeface="Consolas"/>
              </a:rPr>
              <a:t>== 0)) * 255;</a:t>
            </a:r>
          </a:p>
          <a:p>
            <a:pPr marL="333934" lvl="1" indent="0">
              <a:buNone/>
            </a:pPr>
            <a:r>
              <a:rPr lang="en-US" dirty="0" smtClean="0">
                <a:solidFill>
                  <a:srgbClr val="660066"/>
                </a:solidFill>
                <a:latin typeface="Consolas"/>
                <a:cs typeface="Consolas"/>
              </a:rPr>
              <a:t>        image[</a:t>
            </a:r>
            <a:r>
              <a:rPr lang="en-US" dirty="0" err="1" smtClean="0">
                <a:solidFill>
                  <a:srgbClr val="660066"/>
                </a:solidFill>
                <a:latin typeface="Consolas"/>
                <a:cs typeface="Consolas"/>
              </a:rPr>
              <a:t>i</a:t>
            </a:r>
            <a:r>
              <a:rPr lang="en-US" dirty="0" smtClean="0">
                <a:solidFill>
                  <a:srgbClr val="660066"/>
                </a:solidFill>
                <a:latin typeface="Consolas"/>
                <a:cs typeface="Consolas"/>
              </a:rPr>
              <a:t>][j][0]  = c;</a:t>
            </a:r>
          </a:p>
          <a:p>
            <a:pPr marL="333934" lvl="1" indent="0">
              <a:buNone/>
            </a:pPr>
            <a:r>
              <a:rPr lang="en-US" dirty="0" smtClean="0">
                <a:solidFill>
                  <a:srgbClr val="660066"/>
                </a:solidFill>
                <a:latin typeface="Consolas"/>
                <a:cs typeface="Consolas"/>
              </a:rPr>
              <a:t>        image[</a:t>
            </a:r>
            <a:r>
              <a:rPr lang="en-US" dirty="0" err="1" smtClean="0">
                <a:solidFill>
                  <a:srgbClr val="660066"/>
                </a:solidFill>
                <a:latin typeface="Consolas"/>
                <a:cs typeface="Consolas"/>
              </a:rPr>
              <a:t>i</a:t>
            </a:r>
            <a:r>
              <a:rPr lang="en-US" dirty="0" smtClean="0">
                <a:solidFill>
                  <a:srgbClr val="660066"/>
                </a:solidFill>
                <a:latin typeface="Consolas"/>
                <a:cs typeface="Consolas"/>
              </a:rPr>
              <a:t>][j][1]  = c;</a:t>
            </a:r>
          </a:p>
          <a:p>
            <a:pPr marL="333934" lvl="1" indent="0">
              <a:buNone/>
            </a:pPr>
            <a:r>
              <a:rPr lang="en-US" dirty="0" smtClean="0">
                <a:solidFill>
                  <a:srgbClr val="660066"/>
                </a:solidFill>
                <a:latin typeface="Consolas"/>
                <a:cs typeface="Consolas"/>
              </a:rPr>
              <a:t>        image[</a:t>
            </a:r>
            <a:r>
              <a:rPr lang="en-US" dirty="0" err="1" smtClean="0">
                <a:solidFill>
                  <a:srgbClr val="660066"/>
                </a:solidFill>
                <a:latin typeface="Consolas"/>
                <a:cs typeface="Consolas"/>
              </a:rPr>
              <a:t>i</a:t>
            </a:r>
            <a:r>
              <a:rPr lang="en-US" dirty="0" smtClean="0">
                <a:solidFill>
                  <a:srgbClr val="660066"/>
                </a:solidFill>
                <a:latin typeface="Consolas"/>
                <a:cs typeface="Consolas"/>
              </a:rPr>
              <a:t>][j][2]  = c;</a:t>
            </a:r>
          </a:p>
          <a:p>
            <a:pPr marL="333934" lvl="1" indent="0">
              <a:buNone/>
            </a:pPr>
            <a:r>
              <a:rPr lang="en-US" dirty="0" smtClean="0">
                <a:solidFill>
                  <a:srgbClr val="660066"/>
                </a:solidFill>
                <a:latin typeface="Consolas"/>
                <a:cs typeface="Consolas"/>
              </a:rPr>
              <a:t>        image2[</a:t>
            </a:r>
            <a:r>
              <a:rPr lang="en-US" dirty="0" err="1" smtClean="0">
                <a:solidFill>
                  <a:srgbClr val="660066"/>
                </a:solidFill>
                <a:latin typeface="Consolas"/>
                <a:cs typeface="Consolas"/>
              </a:rPr>
              <a:t>i</a:t>
            </a:r>
            <a:r>
              <a:rPr lang="en-US" dirty="0" smtClean="0">
                <a:solidFill>
                  <a:srgbClr val="660066"/>
                </a:solidFill>
                <a:latin typeface="Consolas"/>
                <a:cs typeface="Consolas"/>
              </a:rPr>
              <a:t>][j][0] = c;</a:t>
            </a:r>
          </a:p>
          <a:p>
            <a:pPr marL="333934" lvl="1" indent="0">
              <a:buNone/>
            </a:pPr>
            <a:r>
              <a:rPr lang="en-US" dirty="0" smtClean="0">
                <a:solidFill>
                  <a:srgbClr val="660066"/>
                </a:solidFill>
                <a:latin typeface="Consolas"/>
                <a:cs typeface="Consolas"/>
              </a:rPr>
              <a:t>        image2[</a:t>
            </a:r>
            <a:r>
              <a:rPr lang="en-US" dirty="0" err="1" smtClean="0">
                <a:solidFill>
                  <a:srgbClr val="660066"/>
                </a:solidFill>
                <a:latin typeface="Consolas"/>
                <a:cs typeface="Consolas"/>
              </a:rPr>
              <a:t>i</a:t>
            </a:r>
            <a:r>
              <a:rPr lang="en-US" dirty="0" smtClean="0">
                <a:solidFill>
                  <a:srgbClr val="660066"/>
                </a:solidFill>
                <a:latin typeface="Consolas"/>
                <a:cs typeface="Consolas"/>
              </a:rPr>
              <a:t>][j][1] = 0;</a:t>
            </a:r>
          </a:p>
          <a:p>
            <a:pPr marL="333934" lvl="1" indent="0">
              <a:buNone/>
            </a:pPr>
            <a:r>
              <a:rPr lang="en-US" dirty="0" smtClean="0">
                <a:solidFill>
                  <a:srgbClr val="660066"/>
                </a:solidFill>
                <a:latin typeface="Consolas"/>
                <a:cs typeface="Consolas"/>
              </a:rPr>
              <a:t>        image2[</a:t>
            </a:r>
            <a:r>
              <a:rPr lang="en-US" dirty="0" err="1" smtClean="0">
                <a:solidFill>
                  <a:srgbClr val="660066"/>
                </a:solidFill>
                <a:latin typeface="Consolas"/>
                <a:cs typeface="Consolas"/>
              </a:rPr>
              <a:t>i</a:t>
            </a:r>
            <a:r>
              <a:rPr lang="en-US" dirty="0" smtClean="0">
                <a:solidFill>
                  <a:srgbClr val="660066"/>
                </a:solidFill>
                <a:latin typeface="Consolas"/>
                <a:cs typeface="Consolas"/>
              </a:rPr>
              <a:t>][j][2] = c;</a:t>
            </a:r>
          </a:p>
          <a:p>
            <a:pPr marL="333934" lvl="1" indent="0">
              <a:buNone/>
            </a:pPr>
            <a:r>
              <a:rPr lang="en-US" dirty="0" smtClean="0">
                <a:solidFill>
                  <a:srgbClr val="660066"/>
                </a:solidFill>
                <a:latin typeface="Consolas"/>
                <a:cs typeface="Consolas"/>
              </a:rPr>
              <a:t>    </a:t>
            </a:r>
            <a:r>
              <a:rPr lang="en-US" dirty="0" smtClean="0">
                <a:solidFill>
                  <a:srgbClr val="660066"/>
                </a:solidFill>
                <a:latin typeface="Consolas"/>
                <a:cs typeface="Consolas"/>
              </a:rPr>
              <a:t>}</a:t>
            </a: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a:t>
            </a:r>
            <a:endParaRPr lang="en-US" dirty="0" smtClean="0">
              <a:solidFill>
                <a:srgbClr val="660066"/>
              </a:solidFill>
              <a:latin typeface="Consolas"/>
              <a:cs typeface="Consolas"/>
            </a:endParaRPr>
          </a:p>
          <a:p>
            <a:pPr marL="333934" lvl="1" indent="0">
              <a:buNone/>
            </a:pPr>
            <a:endParaRPr lang="en-US" dirty="0">
              <a:solidFill>
                <a:srgbClr val="660066"/>
              </a:solidFill>
              <a:latin typeface="Consolas"/>
              <a:cs typeface="Consolas"/>
            </a:endParaRPr>
          </a:p>
        </p:txBody>
      </p:sp>
    </p:spTree>
    <p:extLst>
      <p:ext uri="{BB962C8B-B14F-4D97-AF65-F5344CB8AC3E}">
        <p14:creationId xmlns:p14="http://schemas.microsoft.com/office/powerpoint/2010/main" val="108822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 Object</a:t>
            </a:r>
            <a:endParaRPr lang="en-US" dirty="0"/>
          </a:p>
        </p:txBody>
      </p:sp>
      <p:sp>
        <p:nvSpPr>
          <p:cNvPr id="3" name="Content Placeholder 2"/>
          <p:cNvSpPr>
            <a:spLocks noGrp="1"/>
          </p:cNvSpPr>
          <p:nvPr>
            <p:ph idx="1"/>
          </p:nvPr>
        </p:nvSpPr>
        <p:spPr/>
        <p:txBody>
          <a:bodyPr>
            <a:normAutofit fontScale="85000" lnSpcReduction="10000"/>
          </a:bodyPr>
          <a:lstStyle/>
          <a:p>
            <a:pPr marL="333934" lvl="1" indent="0">
              <a:buNone/>
            </a:pPr>
            <a:r>
              <a:rPr lang="en-US" dirty="0" err="1" smtClean="0">
                <a:solidFill>
                  <a:srgbClr val="660066"/>
                </a:solidFill>
                <a:latin typeface="Consolas"/>
                <a:cs typeface="Consolas"/>
              </a:rPr>
              <a:t>GLuint</a:t>
            </a:r>
            <a:r>
              <a:rPr lang="en-US" dirty="0" smtClean="0">
                <a:solidFill>
                  <a:srgbClr val="660066"/>
                </a:solidFill>
                <a:latin typeface="Consolas"/>
                <a:cs typeface="Consolas"/>
              </a:rPr>
              <a:t> textures[1];</a:t>
            </a:r>
          </a:p>
          <a:p>
            <a:pPr marL="333934" lvl="1" indent="0">
              <a:buNone/>
            </a:pPr>
            <a:r>
              <a:rPr lang="en-US" dirty="0" err="1" smtClean="0">
                <a:solidFill>
                  <a:srgbClr val="660066"/>
                </a:solidFill>
                <a:latin typeface="Consolas"/>
                <a:cs typeface="Consolas"/>
              </a:rPr>
              <a:t>glGenTextures</a:t>
            </a:r>
            <a:r>
              <a:rPr lang="en-US" dirty="0" smtClean="0">
                <a:solidFill>
                  <a:srgbClr val="660066"/>
                </a:solidFill>
                <a:latin typeface="Consolas"/>
                <a:cs typeface="Consolas"/>
              </a:rPr>
              <a:t>( 1, textures );</a:t>
            </a:r>
          </a:p>
          <a:p>
            <a:pPr marL="333934" lvl="1" indent="0">
              <a:buNone/>
            </a:pPr>
            <a:endParaRPr lang="en-US" dirty="0" smtClean="0">
              <a:solidFill>
                <a:srgbClr val="660066"/>
              </a:solidFill>
              <a:latin typeface="Consolas"/>
              <a:cs typeface="Consolas"/>
            </a:endParaRPr>
          </a:p>
          <a:p>
            <a:pPr marL="333934" lvl="1" indent="0">
              <a:buNone/>
            </a:pPr>
            <a:r>
              <a:rPr lang="en-US" dirty="0" err="1">
                <a:solidFill>
                  <a:srgbClr val="660066"/>
                </a:solidFill>
                <a:latin typeface="Consolas"/>
                <a:cs typeface="Consolas"/>
              </a:rPr>
              <a:t>glActiveTexture</a:t>
            </a:r>
            <a:r>
              <a:rPr lang="en-US" dirty="0">
                <a:solidFill>
                  <a:srgbClr val="660066"/>
                </a:solidFill>
                <a:latin typeface="Consolas"/>
                <a:cs typeface="Consolas"/>
              </a:rPr>
              <a:t>( GL_TEXTURE0 )</a:t>
            </a:r>
            <a:r>
              <a:rPr lang="en-US" dirty="0" smtClean="0">
                <a:solidFill>
                  <a:srgbClr val="660066"/>
                </a:solidFill>
                <a:latin typeface="Consolas"/>
                <a:cs typeface="Consolas"/>
              </a:rPr>
              <a:t>;</a:t>
            </a:r>
            <a:endParaRPr lang="en-US" dirty="0" smtClean="0">
              <a:solidFill>
                <a:srgbClr val="660066"/>
              </a:solidFill>
              <a:latin typeface="Consolas"/>
              <a:cs typeface="Consolas"/>
            </a:endParaRPr>
          </a:p>
          <a:p>
            <a:pPr marL="333934" lvl="1" indent="0">
              <a:buNone/>
            </a:pPr>
            <a:r>
              <a:rPr lang="en-US" dirty="0" err="1" smtClean="0">
                <a:solidFill>
                  <a:srgbClr val="660066"/>
                </a:solidFill>
                <a:latin typeface="Consolas"/>
                <a:cs typeface="Consolas"/>
              </a:rPr>
              <a:t>glBindTexture</a:t>
            </a:r>
            <a:r>
              <a:rPr lang="en-US" dirty="0" smtClean="0">
                <a:solidFill>
                  <a:srgbClr val="660066"/>
                </a:solidFill>
                <a:latin typeface="Consolas"/>
                <a:cs typeface="Consolas"/>
              </a:rPr>
              <a:t>( GL_TEXTURE_2D, textures[0] );</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glTexImage2D</a:t>
            </a:r>
            <a:r>
              <a:rPr lang="en-US" dirty="0" smtClean="0">
                <a:solidFill>
                  <a:srgbClr val="660066"/>
                </a:solidFill>
                <a:latin typeface="Consolas"/>
                <a:cs typeface="Consolas"/>
              </a:rPr>
              <a:t>( GL_TEXTURE_2D, 0, GL_RGB, </a:t>
            </a:r>
            <a:r>
              <a:rPr lang="en-US" dirty="0" err="1" smtClean="0">
                <a:solidFill>
                  <a:srgbClr val="660066"/>
                </a:solidFill>
                <a:latin typeface="Consolas"/>
                <a:cs typeface="Consolas"/>
              </a:rPr>
              <a:t>TextureSize</a:t>
            </a:r>
            <a:r>
              <a:rPr lang="en-US" dirty="0" smtClean="0">
                <a:solidFill>
                  <a:srgbClr val="660066"/>
                </a:solidFill>
                <a:latin typeface="Consolas"/>
                <a:cs typeface="Consolas"/>
              </a:rPr>
              <a:t>,</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err="1" smtClean="0">
                <a:solidFill>
                  <a:srgbClr val="660066"/>
                </a:solidFill>
                <a:latin typeface="Consolas"/>
                <a:cs typeface="Consolas"/>
              </a:rPr>
              <a:t>TextureSize</a:t>
            </a:r>
            <a:r>
              <a:rPr lang="en-US" dirty="0" smtClean="0">
                <a:solidFill>
                  <a:srgbClr val="660066"/>
                </a:solidFill>
                <a:latin typeface="Consolas"/>
                <a:cs typeface="Consolas"/>
              </a:rPr>
              <a:t>, GL_RGB, GL_UNSIGNED_BYTE, image );</a:t>
            </a:r>
          </a:p>
          <a:p>
            <a:pPr marL="333934" lvl="1" indent="0">
              <a:buNone/>
            </a:pPr>
            <a:endParaRPr lang="en-US" dirty="0" smtClean="0">
              <a:solidFill>
                <a:srgbClr val="660066"/>
              </a:solidFill>
              <a:latin typeface="Consolas"/>
              <a:cs typeface="Consolas"/>
            </a:endParaRPr>
          </a:p>
          <a:p>
            <a:pPr marL="333934" lvl="1" indent="0">
              <a:buNone/>
            </a:pPr>
            <a:r>
              <a:rPr lang="en-US" dirty="0" err="1" smtClean="0">
                <a:solidFill>
                  <a:srgbClr val="660066"/>
                </a:solidFill>
                <a:latin typeface="Consolas"/>
                <a:cs typeface="Consolas"/>
              </a:rPr>
              <a:t>glTexParameteri</a:t>
            </a:r>
            <a:r>
              <a:rPr lang="en-US" dirty="0" smtClean="0">
                <a:solidFill>
                  <a:srgbClr val="660066"/>
                </a:solidFill>
                <a:latin typeface="Consolas"/>
                <a:cs typeface="Consolas"/>
              </a:rPr>
              <a:t>( </a:t>
            </a:r>
            <a:r>
              <a:rPr lang="en-US" dirty="0" smtClean="0">
                <a:solidFill>
                  <a:srgbClr val="660066"/>
                </a:solidFill>
                <a:latin typeface="Consolas"/>
                <a:cs typeface="Consolas"/>
              </a:rPr>
              <a:t>GL_TEXTURE_2D, GL_TEXTURE_WRAP_S, GL_REPEAT );</a:t>
            </a:r>
          </a:p>
          <a:p>
            <a:pPr marL="333934" lvl="1" indent="0">
              <a:buNone/>
            </a:pPr>
            <a:r>
              <a:rPr lang="en-US" dirty="0" err="1" smtClean="0">
                <a:solidFill>
                  <a:srgbClr val="660066"/>
                </a:solidFill>
                <a:latin typeface="Consolas"/>
                <a:cs typeface="Consolas"/>
              </a:rPr>
              <a:t>glTexParameteri</a:t>
            </a:r>
            <a:r>
              <a:rPr lang="en-US" dirty="0" smtClean="0">
                <a:solidFill>
                  <a:srgbClr val="660066"/>
                </a:solidFill>
                <a:latin typeface="Consolas"/>
                <a:cs typeface="Consolas"/>
              </a:rPr>
              <a:t>( </a:t>
            </a:r>
            <a:r>
              <a:rPr lang="en-US" dirty="0" smtClean="0">
                <a:solidFill>
                  <a:srgbClr val="660066"/>
                </a:solidFill>
                <a:latin typeface="Consolas"/>
                <a:cs typeface="Consolas"/>
              </a:rPr>
              <a:t>GL_TEXTURE_2D, GL_TEXTURE_WRAP_T, GL_REPEAT );</a:t>
            </a:r>
          </a:p>
          <a:p>
            <a:pPr marL="333934" lvl="1" indent="0">
              <a:buNone/>
            </a:pPr>
            <a:r>
              <a:rPr lang="en-US" dirty="0" err="1" smtClean="0">
                <a:solidFill>
                  <a:srgbClr val="660066"/>
                </a:solidFill>
                <a:latin typeface="Consolas"/>
                <a:cs typeface="Consolas"/>
              </a:rPr>
              <a:t>glTexParameteri</a:t>
            </a:r>
            <a:r>
              <a:rPr lang="en-US" dirty="0" smtClean="0">
                <a:solidFill>
                  <a:srgbClr val="660066"/>
                </a:solidFill>
                <a:latin typeface="Consolas"/>
                <a:cs typeface="Consolas"/>
              </a:rPr>
              <a:t>( </a:t>
            </a:r>
            <a:r>
              <a:rPr lang="en-US" dirty="0" smtClean="0">
                <a:solidFill>
                  <a:srgbClr val="660066"/>
                </a:solidFill>
                <a:latin typeface="Consolas"/>
                <a:cs typeface="Consolas"/>
              </a:rPr>
              <a:t>GL_TEXTURE_2D, </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smtClean="0">
                <a:solidFill>
                  <a:srgbClr val="660066"/>
                </a:solidFill>
                <a:latin typeface="Consolas"/>
                <a:cs typeface="Consolas"/>
              </a:rPr>
              <a:t>GL_TEXTURE_MAG_FILTER</a:t>
            </a:r>
            <a:r>
              <a:rPr lang="en-US" dirty="0" smtClean="0">
                <a:solidFill>
                  <a:srgbClr val="660066"/>
                </a:solidFill>
                <a:latin typeface="Consolas"/>
                <a:cs typeface="Consolas"/>
              </a:rPr>
              <a:t>, GL_NEAREST );</a:t>
            </a:r>
          </a:p>
          <a:p>
            <a:pPr marL="333934" lvl="1" indent="0">
              <a:buNone/>
            </a:pPr>
            <a:r>
              <a:rPr lang="en-US" dirty="0" err="1" smtClean="0">
                <a:solidFill>
                  <a:srgbClr val="660066"/>
                </a:solidFill>
                <a:latin typeface="Consolas"/>
                <a:cs typeface="Consolas"/>
              </a:rPr>
              <a:t>glTexParameteri</a:t>
            </a:r>
            <a:r>
              <a:rPr lang="en-US" dirty="0" smtClean="0">
                <a:solidFill>
                  <a:srgbClr val="660066"/>
                </a:solidFill>
                <a:latin typeface="Consolas"/>
                <a:cs typeface="Consolas"/>
              </a:rPr>
              <a:t>( </a:t>
            </a:r>
            <a:r>
              <a:rPr lang="en-US" dirty="0" smtClean="0">
                <a:solidFill>
                  <a:srgbClr val="660066"/>
                </a:solidFill>
                <a:latin typeface="Consolas"/>
                <a:cs typeface="Consolas"/>
              </a:rPr>
              <a:t>GL_TEXTURE_2D,</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smtClean="0">
                <a:solidFill>
                  <a:srgbClr val="660066"/>
                </a:solidFill>
                <a:latin typeface="Consolas"/>
                <a:cs typeface="Consolas"/>
              </a:rPr>
              <a:t>GL_TEXTURE_MIN_FILTER</a:t>
            </a:r>
            <a:r>
              <a:rPr lang="en-US" dirty="0" smtClean="0">
                <a:solidFill>
                  <a:srgbClr val="660066"/>
                </a:solidFill>
                <a:latin typeface="Consolas"/>
                <a:cs typeface="Consolas"/>
              </a:rPr>
              <a:t>, GL_NEAREST );</a:t>
            </a:r>
          </a:p>
          <a:p>
            <a:pPr marL="333934" lvl="1" indent="0">
              <a:buNone/>
            </a:pPr>
            <a:endParaRPr lang="en-US" dirty="0">
              <a:solidFill>
                <a:srgbClr val="660066"/>
              </a:solidFill>
              <a:latin typeface="Consolas"/>
              <a:cs typeface="Consolas"/>
            </a:endParaRPr>
          </a:p>
        </p:txBody>
      </p:sp>
    </p:spTree>
    <p:extLst>
      <p:ext uri="{BB962C8B-B14F-4D97-AF65-F5344CB8AC3E}">
        <p14:creationId xmlns:p14="http://schemas.microsoft.com/office/powerpoint/2010/main" val="318647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Shader</a:t>
            </a:r>
            <a:endParaRPr lang="en-US" dirty="0"/>
          </a:p>
        </p:txBody>
      </p:sp>
      <p:sp>
        <p:nvSpPr>
          <p:cNvPr id="3" name="Content Placeholder 2"/>
          <p:cNvSpPr>
            <a:spLocks noGrp="1"/>
          </p:cNvSpPr>
          <p:nvPr>
            <p:ph idx="1"/>
          </p:nvPr>
        </p:nvSpPr>
        <p:spPr/>
        <p:txBody>
          <a:bodyPr>
            <a:normAutofit fontScale="92500" lnSpcReduction="10000"/>
          </a:bodyPr>
          <a:lstStyle/>
          <a:p>
            <a:pPr marL="333934" lvl="1" indent="0">
              <a:buNone/>
            </a:pPr>
            <a:r>
              <a:rPr lang="en-US" dirty="0" smtClean="0">
                <a:solidFill>
                  <a:srgbClr val="660066"/>
                </a:solidFill>
                <a:latin typeface="Consolas"/>
                <a:cs typeface="Consolas"/>
              </a:rPr>
              <a:t>in vec4 </a:t>
            </a:r>
            <a:r>
              <a:rPr lang="en-US" dirty="0" err="1" smtClean="0">
                <a:solidFill>
                  <a:srgbClr val="660066"/>
                </a:solidFill>
                <a:latin typeface="Consolas"/>
                <a:cs typeface="Consolas"/>
              </a:rPr>
              <a:t>vPosition</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in vec4 </a:t>
            </a:r>
            <a:r>
              <a:rPr lang="en-US" dirty="0" err="1" smtClean="0">
                <a:solidFill>
                  <a:srgbClr val="660066"/>
                </a:solidFill>
                <a:latin typeface="Consolas"/>
                <a:cs typeface="Consolas"/>
              </a:rPr>
              <a:t>vColor</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in vec2 </a:t>
            </a:r>
            <a:r>
              <a:rPr lang="en-US" dirty="0" err="1" smtClean="0">
                <a:solidFill>
                  <a:srgbClr val="660066"/>
                </a:solidFill>
                <a:latin typeface="Consolas"/>
                <a:cs typeface="Consolas"/>
              </a:rPr>
              <a:t>vTexCoord</a:t>
            </a:r>
            <a:r>
              <a:rPr lang="en-US" dirty="0" smtClean="0">
                <a:solidFill>
                  <a:srgbClr val="660066"/>
                </a:solidFill>
                <a:latin typeface="Consolas"/>
                <a:cs typeface="Consolas"/>
              </a:rPr>
              <a:t>;</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out vec4 color;</a:t>
            </a:r>
          </a:p>
          <a:p>
            <a:pPr marL="333934" lvl="1" indent="0">
              <a:buNone/>
            </a:pPr>
            <a:r>
              <a:rPr lang="en-US" dirty="0" smtClean="0">
                <a:solidFill>
                  <a:srgbClr val="660066"/>
                </a:solidFill>
                <a:latin typeface="Consolas"/>
                <a:cs typeface="Consolas"/>
              </a:rPr>
              <a:t>out vec2 </a:t>
            </a:r>
            <a:r>
              <a:rPr lang="en-US" dirty="0" err="1" smtClean="0">
                <a:solidFill>
                  <a:srgbClr val="660066"/>
                </a:solidFill>
                <a:latin typeface="Consolas"/>
                <a:cs typeface="Consolas"/>
              </a:rPr>
              <a:t>texCoord</a:t>
            </a:r>
            <a:r>
              <a:rPr lang="en-US" dirty="0" smtClean="0">
                <a:solidFill>
                  <a:srgbClr val="660066"/>
                </a:solidFill>
                <a:latin typeface="Consolas"/>
                <a:cs typeface="Consolas"/>
              </a:rPr>
              <a:t>;</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void main()</a:t>
            </a:r>
          </a:p>
          <a:p>
            <a:pPr marL="333934" lvl="1" indent="0">
              <a:buNone/>
            </a:pP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color       = </a:t>
            </a:r>
            <a:r>
              <a:rPr lang="en-US" dirty="0" err="1" smtClean="0">
                <a:solidFill>
                  <a:srgbClr val="660066"/>
                </a:solidFill>
                <a:latin typeface="Consolas"/>
                <a:cs typeface="Consolas"/>
              </a:rPr>
              <a:t>vColor</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texCoord</a:t>
            </a:r>
            <a:r>
              <a:rPr lang="en-US" dirty="0" smtClean="0">
                <a:solidFill>
                  <a:srgbClr val="660066"/>
                </a:solidFill>
                <a:latin typeface="Consolas"/>
                <a:cs typeface="Consolas"/>
              </a:rPr>
              <a:t>    = </a:t>
            </a:r>
            <a:r>
              <a:rPr lang="en-US" dirty="0" err="1" smtClean="0">
                <a:solidFill>
                  <a:srgbClr val="660066"/>
                </a:solidFill>
                <a:latin typeface="Consolas"/>
                <a:cs typeface="Consolas"/>
              </a:rPr>
              <a:t>vTexCoord</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gl_Position</a:t>
            </a:r>
            <a:r>
              <a:rPr lang="en-US" dirty="0" smtClean="0">
                <a:solidFill>
                  <a:srgbClr val="660066"/>
                </a:solidFill>
                <a:latin typeface="Consolas"/>
                <a:cs typeface="Consolas"/>
              </a:rPr>
              <a:t> = </a:t>
            </a:r>
            <a:r>
              <a:rPr lang="en-US" dirty="0" err="1" smtClean="0">
                <a:solidFill>
                  <a:srgbClr val="660066"/>
                </a:solidFill>
                <a:latin typeface="Consolas"/>
                <a:cs typeface="Consolas"/>
              </a:rPr>
              <a:t>vPosition</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a:t>
            </a:r>
          </a:p>
          <a:p>
            <a:pPr marL="333934" lvl="1" indent="0">
              <a:buNone/>
            </a:pPr>
            <a:endParaRPr lang="en-US" dirty="0">
              <a:solidFill>
                <a:srgbClr val="660066"/>
              </a:solidFill>
              <a:latin typeface="Consolas"/>
              <a:cs typeface="Consolas"/>
            </a:endParaRPr>
          </a:p>
        </p:txBody>
      </p:sp>
    </p:spTree>
    <p:extLst>
      <p:ext uri="{BB962C8B-B14F-4D97-AF65-F5344CB8AC3E}">
        <p14:creationId xmlns:p14="http://schemas.microsoft.com/office/powerpoint/2010/main" val="392030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Shader</a:t>
            </a:r>
            <a:endParaRPr lang="en-US" dirty="0"/>
          </a:p>
        </p:txBody>
      </p:sp>
      <p:sp>
        <p:nvSpPr>
          <p:cNvPr id="3" name="Content Placeholder 2"/>
          <p:cNvSpPr>
            <a:spLocks noGrp="1"/>
          </p:cNvSpPr>
          <p:nvPr>
            <p:ph idx="1"/>
          </p:nvPr>
        </p:nvSpPr>
        <p:spPr/>
        <p:txBody>
          <a:bodyPr>
            <a:normAutofit/>
          </a:bodyPr>
          <a:lstStyle/>
          <a:p>
            <a:pPr marL="333934" lvl="1" indent="0">
              <a:buNone/>
            </a:pPr>
            <a:r>
              <a:rPr lang="en-US" dirty="0" smtClean="0">
                <a:solidFill>
                  <a:srgbClr val="660066"/>
                </a:solidFill>
                <a:latin typeface="Consolas"/>
                <a:cs typeface="Consolas"/>
              </a:rPr>
              <a:t>in vec4 color;</a:t>
            </a:r>
          </a:p>
          <a:p>
            <a:pPr marL="333934" lvl="1" indent="0">
              <a:buNone/>
            </a:pPr>
            <a:r>
              <a:rPr lang="en-US" dirty="0" smtClean="0">
                <a:solidFill>
                  <a:srgbClr val="660066"/>
                </a:solidFill>
                <a:latin typeface="Consolas"/>
                <a:cs typeface="Consolas"/>
              </a:rPr>
              <a:t>in vec2 </a:t>
            </a:r>
            <a:r>
              <a:rPr lang="en-US" dirty="0" err="1" smtClean="0">
                <a:solidFill>
                  <a:srgbClr val="660066"/>
                </a:solidFill>
                <a:latin typeface="Consolas"/>
                <a:cs typeface="Consolas"/>
              </a:rPr>
              <a:t>texCoord</a:t>
            </a:r>
            <a:r>
              <a:rPr lang="en-US" dirty="0" smtClean="0">
                <a:solidFill>
                  <a:srgbClr val="660066"/>
                </a:solidFill>
                <a:latin typeface="Consolas"/>
                <a:cs typeface="Consolas"/>
              </a:rPr>
              <a:t>;</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out vec4 </a:t>
            </a:r>
            <a:r>
              <a:rPr lang="en-US" dirty="0" err="1" smtClean="0">
                <a:solidFill>
                  <a:srgbClr val="660066"/>
                </a:solidFill>
                <a:latin typeface="Consolas"/>
                <a:cs typeface="Consolas"/>
              </a:rPr>
              <a:t>fColor</a:t>
            </a:r>
            <a:r>
              <a:rPr lang="en-US" dirty="0" smtClean="0">
                <a:solidFill>
                  <a:srgbClr val="660066"/>
                </a:solidFill>
                <a:latin typeface="Consolas"/>
                <a:cs typeface="Consolas"/>
              </a:rPr>
              <a:t>;</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uniform sampler texture;</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void main() </a:t>
            </a:r>
          </a:p>
          <a:p>
            <a:pPr marL="333934" lvl="1" indent="0">
              <a:buNone/>
            </a:pPr>
            <a:r>
              <a:rPr lang="en-US" dirty="0" smtClean="0">
                <a:solidFill>
                  <a:srgbClr val="660066"/>
                </a:solidFill>
                <a:latin typeface="Consolas"/>
                <a:cs typeface="Consolas"/>
              </a:rPr>
              <a:t>{ </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fColor</a:t>
            </a:r>
            <a:r>
              <a:rPr lang="en-US" dirty="0" smtClean="0">
                <a:solidFill>
                  <a:srgbClr val="660066"/>
                </a:solidFill>
                <a:latin typeface="Consolas"/>
                <a:cs typeface="Consolas"/>
              </a:rPr>
              <a:t> </a:t>
            </a:r>
            <a:r>
              <a:rPr lang="en-US" dirty="0" smtClean="0">
                <a:solidFill>
                  <a:srgbClr val="660066"/>
                </a:solidFill>
                <a:latin typeface="Consolas"/>
                <a:cs typeface="Consolas"/>
              </a:rPr>
              <a:t>= color * texture( texture, </a:t>
            </a:r>
            <a:r>
              <a:rPr lang="en-US" dirty="0" err="1" smtClean="0">
                <a:solidFill>
                  <a:srgbClr val="660066"/>
                </a:solidFill>
                <a:latin typeface="Consolas"/>
                <a:cs typeface="Consolas"/>
              </a:rPr>
              <a:t>texCoord</a:t>
            </a:r>
            <a:r>
              <a:rPr lang="en-US" dirty="0" smtClean="0">
                <a:solidFill>
                  <a:srgbClr val="660066"/>
                </a:solidFill>
                <a:latin typeface="Consolas"/>
                <a:cs typeface="Consolas"/>
              </a:rPr>
              <a:t> );</a:t>
            </a:r>
          </a:p>
          <a:p>
            <a:pPr marL="333934" lvl="1" indent="0">
              <a:buNone/>
            </a:pPr>
            <a:r>
              <a:rPr lang="en-US" dirty="0" smtClean="0">
                <a:solidFill>
                  <a:srgbClr val="660066"/>
                </a:solidFill>
                <a:latin typeface="Consolas"/>
                <a:cs typeface="Consolas"/>
              </a:rPr>
              <a:t>} </a:t>
            </a:r>
            <a:endParaRPr lang="en-US" dirty="0">
              <a:solidFill>
                <a:srgbClr val="660066"/>
              </a:solidFill>
              <a:latin typeface="Consolas"/>
              <a:cs typeface="Consolas"/>
            </a:endParaRPr>
          </a:p>
        </p:txBody>
      </p:sp>
    </p:spTree>
    <p:extLst>
      <p:ext uri="{BB962C8B-B14F-4D97-AF65-F5344CB8AC3E}">
        <p14:creationId xmlns:p14="http://schemas.microsoft.com/office/powerpoint/2010/main" val="6675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 &amp; A</a:t>
            </a:r>
            <a:endParaRPr lang="en-US" dirty="0"/>
          </a:p>
        </p:txBody>
      </p:sp>
      <p:sp>
        <p:nvSpPr>
          <p:cNvPr id="5" name="Subtitle 4"/>
          <p:cNvSpPr>
            <a:spLocks noGrp="1"/>
          </p:cNvSpPr>
          <p:nvPr>
            <p:ph type="subTitle" idx="1"/>
          </p:nvPr>
        </p:nvSpPr>
        <p:spPr/>
        <p:txBody>
          <a:bodyPr>
            <a:normAutofit/>
          </a:bodyPr>
          <a:lstStyle/>
          <a:p>
            <a:r>
              <a:rPr lang="en-US" smtClean="0"/>
              <a:t>Thanks for Coming!</a:t>
            </a:r>
            <a:endParaRPr lang="en-US" dirty="0"/>
          </a:p>
        </p:txBody>
      </p:sp>
    </p:spTree>
    <p:extLst>
      <p:ext uri="{BB962C8B-B14F-4D97-AF65-F5344CB8AC3E}">
        <p14:creationId xmlns:p14="http://schemas.microsoft.com/office/powerpoint/2010/main" val="321310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Resources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080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Modern </a:t>
            </a:r>
            <a:r>
              <a:rPr lang="en-US" dirty="0" smtClean="0"/>
              <a:t>discussion</a:t>
            </a:r>
          </a:p>
          <a:p>
            <a:pPr lvl="1"/>
            <a:r>
              <a:rPr lang="en-US" dirty="0" smtClean="0"/>
              <a:t>The </a:t>
            </a:r>
            <a:r>
              <a:rPr lang="en-US" dirty="0" smtClean="0"/>
              <a:t>OpenGL Programming Guide, 8</a:t>
            </a:r>
            <a:r>
              <a:rPr lang="en-US" baseline="30000" dirty="0" smtClean="0"/>
              <a:t>th</a:t>
            </a:r>
            <a:r>
              <a:rPr lang="en-US" dirty="0" smtClean="0"/>
              <a:t> Edition</a:t>
            </a:r>
          </a:p>
          <a:p>
            <a:pPr lvl="1"/>
            <a:r>
              <a:rPr lang="en-US" dirty="0" smtClean="0"/>
              <a:t>Interactive Computer Graphics: A Top-down Approach using OpenGL, 6</a:t>
            </a:r>
            <a:r>
              <a:rPr lang="en-US" baseline="30000" dirty="0" smtClean="0"/>
              <a:t>th</a:t>
            </a:r>
            <a:r>
              <a:rPr lang="en-US" dirty="0" smtClean="0"/>
              <a:t> Edition</a:t>
            </a:r>
          </a:p>
          <a:p>
            <a:pPr lvl="1"/>
            <a:r>
              <a:rPr lang="en-US" dirty="0" smtClean="0"/>
              <a:t>The OpenGL </a:t>
            </a:r>
            <a:r>
              <a:rPr lang="en-US" dirty="0" err="1" smtClean="0"/>
              <a:t>Superbible</a:t>
            </a:r>
            <a:r>
              <a:rPr lang="en-US" dirty="0" smtClean="0"/>
              <a:t>, 5</a:t>
            </a:r>
            <a:r>
              <a:rPr lang="en-US" baseline="30000" dirty="0" smtClean="0"/>
              <a:t>th</a:t>
            </a:r>
            <a:r>
              <a:rPr lang="en-US" dirty="0" smtClean="0"/>
              <a:t> </a:t>
            </a:r>
            <a:r>
              <a:rPr lang="en-US" dirty="0" smtClean="0"/>
              <a:t>Edition</a:t>
            </a:r>
          </a:p>
          <a:p>
            <a:r>
              <a:rPr lang="en-US" dirty="0" smtClean="0"/>
              <a:t>Older resources</a:t>
            </a:r>
            <a:endParaRPr lang="en-US" dirty="0" smtClean="0"/>
          </a:p>
          <a:p>
            <a:pPr lvl="1"/>
            <a:r>
              <a:rPr lang="en-US" dirty="0" smtClean="0"/>
              <a:t>The OpenGL Shading Language Guide, 3</a:t>
            </a:r>
            <a:r>
              <a:rPr lang="en-US" baseline="30000" dirty="0" smtClean="0"/>
              <a:t>rd</a:t>
            </a:r>
            <a:r>
              <a:rPr lang="en-US" dirty="0" smtClean="0"/>
              <a:t> Edition</a:t>
            </a:r>
          </a:p>
          <a:p>
            <a:pPr lvl="1"/>
            <a:r>
              <a:rPr lang="en-US" dirty="0" smtClean="0"/>
              <a:t>OpenGL and the X Window System</a:t>
            </a:r>
          </a:p>
          <a:p>
            <a:pPr lvl="1"/>
            <a:r>
              <a:rPr lang="en-US" dirty="0" smtClean="0"/>
              <a:t>OpenGL Programming for Mac OS X</a:t>
            </a:r>
          </a:p>
          <a:p>
            <a:pPr lvl="1"/>
            <a:r>
              <a:rPr lang="en-US" dirty="0" smtClean="0"/>
              <a:t>OpenGL ES 2.0 Programming </a:t>
            </a:r>
            <a:r>
              <a:rPr lang="en-US" dirty="0" smtClean="0"/>
              <a:t>Guide</a:t>
            </a:r>
          </a:p>
          <a:p>
            <a:r>
              <a:rPr lang="en-US" dirty="0" smtClean="0"/>
              <a:t>Not quite yet …</a:t>
            </a:r>
            <a:endParaRPr lang="en-US" dirty="0" smtClean="0"/>
          </a:p>
          <a:p>
            <a:pPr lvl="1"/>
            <a:r>
              <a:rPr lang="en-US" dirty="0"/>
              <a:t>WebGL Programming Guide: Interactive 3D Graphics Programming with WebGL</a:t>
            </a:r>
            <a:endParaRPr lang="en-US" dirty="0"/>
          </a:p>
        </p:txBody>
      </p:sp>
    </p:spTree>
    <p:extLst>
      <p:ext uri="{BB962C8B-B14F-4D97-AF65-F5344CB8AC3E}">
        <p14:creationId xmlns:p14="http://schemas.microsoft.com/office/powerpoint/2010/main" val="282851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a:t>
            </a:r>
            <a:r>
              <a:rPr lang="en-US" baseline="0" dirty="0" smtClean="0"/>
              <a:t> Resources</a:t>
            </a:r>
            <a:endParaRPr lang="en-US" dirty="0"/>
          </a:p>
        </p:txBody>
      </p:sp>
      <p:sp>
        <p:nvSpPr>
          <p:cNvPr id="3" name="Content Placeholder 2"/>
          <p:cNvSpPr>
            <a:spLocks noGrp="1"/>
          </p:cNvSpPr>
          <p:nvPr>
            <p:ph idx="1"/>
          </p:nvPr>
        </p:nvSpPr>
        <p:spPr/>
        <p:txBody>
          <a:bodyPr/>
          <a:lstStyle/>
          <a:p>
            <a:r>
              <a:rPr lang="en-US" dirty="0" smtClean="0"/>
              <a:t>The OpenGL Website: </a:t>
            </a:r>
            <a:r>
              <a:rPr lang="en-US" dirty="0" err="1" smtClean="0">
                <a:latin typeface="Consolas"/>
                <a:cs typeface="Consolas"/>
                <a:hlinkClick r:id="rId3"/>
              </a:rPr>
              <a:t>www.opengl.org</a:t>
            </a:r>
            <a:endParaRPr lang="en-US" dirty="0" smtClean="0">
              <a:latin typeface="Consolas"/>
              <a:cs typeface="Consolas"/>
            </a:endParaRPr>
          </a:p>
          <a:p>
            <a:pPr lvl="1"/>
            <a:r>
              <a:rPr lang="en-US" dirty="0" smtClean="0"/>
              <a:t>API specifications</a:t>
            </a:r>
          </a:p>
          <a:p>
            <a:pPr lvl="1"/>
            <a:r>
              <a:rPr lang="en-US" dirty="0" smtClean="0"/>
              <a:t>Reference pages and developer resources</a:t>
            </a:r>
          </a:p>
          <a:p>
            <a:pPr lvl="1"/>
            <a:r>
              <a:rPr lang="en-US" dirty="0" smtClean="0"/>
              <a:t>Downloadable </a:t>
            </a:r>
            <a:r>
              <a:rPr lang="en-US" dirty="0" smtClean="0"/>
              <a:t>OpenGL (and other APIs) reference </a:t>
            </a:r>
            <a:r>
              <a:rPr lang="en-US" dirty="0"/>
              <a:t>c</a:t>
            </a:r>
            <a:r>
              <a:rPr lang="en-US" dirty="0" smtClean="0"/>
              <a:t>ards</a:t>
            </a:r>
            <a:endParaRPr lang="en-US" dirty="0" smtClean="0"/>
          </a:p>
          <a:p>
            <a:pPr lvl="1"/>
            <a:r>
              <a:rPr lang="en-US" dirty="0" smtClean="0"/>
              <a:t>Discussion forums</a:t>
            </a:r>
          </a:p>
          <a:p>
            <a:r>
              <a:rPr lang="en-US" dirty="0" smtClean="0"/>
              <a:t>The </a:t>
            </a:r>
            <a:r>
              <a:rPr lang="en-US" dirty="0" err="1" smtClean="0"/>
              <a:t>Khronos</a:t>
            </a:r>
            <a:r>
              <a:rPr lang="en-US" dirty="0" smtClean="0"/>
              <a:t> Website: </a:t>
            </a:r>
            <a:r>
              <a:rPr lang="en-US" dirty="0" smtClean="0">
                <a:latin typeface="Consolas"/>
                <a:cs typeface="Consolas"/>
                <a:hlinkClick r:id="rId4"/>
              </a:rPr>
              <a:t>www.khronos.org</a:t>
            </a:r>
            <a:endParaRPr lang="en-US" dirty="0" smtClean="0">
              <a:latin typeface="Consolas"/>
              <a:cs typeface="Consolas"/>
            </a:endParaRPr>
          </a:p>
          <a:p>
            <a:pPr lvl="1"/>
            <a:r>
              <a:rPr lang="en-US" dirty="0" smtClean="0"/>
              <a:t>Overview of all </a:t>
            </a:r>
            <a:r>
              <a:rPr lang="en-US" dirty="0" err="1" smtClean="0"/>
              <a:t>Khronos</a:t>
            </a:r>
            <a:r>
              <a:rPr lang="en-US" dirty="0" smtClean="0"/>
              <a:t> APIs</a:t>
            </a:r>
          </a:p>
          <a:p>
            <a:pPr lvl="1"/>
            <a:r>
              <a:rPr lang="en-US" dirty="0" smtClean="0"/>
              <a:t>Numerous presentations</a:t>
            </a:r>
          </a:p>
        </p:txBody>
      </p:sp>
    </p:spTree>
    <p:extLst>
      <p:ext uri="{BB962C8B-B14F-4D97-AF65-F5344CB8AC3E}">
        <p14:creationId xmlns:p14="http://schemas.microsoft.com/office/powerpoint/2010/main" val="121499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t>Feel free to drop us any questions</a:t>
            </a:r>
            <a:r>
              <a:rPr lang="en-US" dirty="0" smtClean="0"/>
              <a:t>:</a:t>
            </a:r>
            <a:br>
              <a:rPr lang="en-US" dirty="0" smtClean="0"/>
            </a:br>
            <a:endParaRPr lang="en-US" dirty="0" smtClean="0"/>
          </a:p>
          <a:p>
            <a:pPr marL="746165" lvl="2" indent="0">
              <a:buNone/>
            </a:pPr>
            <a:r>
              <a:rPr lang="en-US" dirty="0" err="1" smtClean="0">
                <a:latin typeface="Consolas"/>
                <a:cs typeface="Consolas"/>
                <a:hlinkClick r:id="rId3"/>
              </a:rPr>
              <a:t>angel@cs.unm.edu</a:t>
            </a:r>
            <a:endParaRPr lang="en-US" dirty="0" smtClean="0">
              <a:latin typeface="Consolas"/>
              <a:cs typeface="Consolas"/>
            </a:endParaRPr>
          </a:p>
          <a:p>
            <a:pPr marL="746165" lvl="2" indent="0">
              <a:buNone/>
            </a:pPr>
            <a:r>
              <a:rPr lang="en-US" dirty="0" smtClean="0">
                <a:latin typeface="Consolas"/>
                <a:cs typeface="Consolas"/>
                <a:hlinkClick r:id="rId4"/>
              </a:rPr>
              <a:t>shreiner@</a:t>
            </a:r>
            <a:r>
              <a:rPr lang="en-US" dirty="0" smtClean="0">
                <a:latin typeface="Consolas"/>
                <a:cs typeface="Consolas"/>
                <a:hlinkClick r:id="rId4"/>
              </a:rPr>
              <a:t>siggraph.org</a:t>
            </a:r>
            <a:r>
              <a:rPr lang="en-US" dirty="0" smtClean="0">
                <a:latin typeface="Consolas"/>
                <a:cs typeface="Consolas"/>
              </a:rPr>
              <a:t/>
            </a:r>
            <a:br>
              <a:rPr lang="en-US" dirty="0" smtClean="0">
                <a:latin typeface="Consolas"/>
                <a:cs typeface="Consolas"/>
              </a:rPr>
            </a:br>
            <a:endParaRPr lang="en-US" dirty="0" smtClean="0">
              <a:latin typeface="Consolas"/>
              <a:cs typeface="Consolas"/>
            </a:endParaRPr>
          </a:p>
          <a:p>
            <a:r>
              <a:rPr lang="en-US" dirty="0" smtClean="0"/>
              <a:t>Course notes and programs available </a:t>
            </a:r>
            <a:r>
              <a:rPr lang="en-US" dirty="0" smtClean="0"/>
              <a:t>at</a:t>
            </a:r>
            <a:br>
              <a:rPr lang="en-US" dirty="0" smtClean="0"/>
            </a:br>
            <a:endParaRPr lang="en-US" dirty="0" smtClean="0"/>
          </a:p>
          <a:p>
            <a:pPr marL="746165" lvl="2" indent="0">
              <a:buNone/>
            </a:pPr>
            <a:r>
              <a:rPr lang="en-US" dirty="0" err="1" smtClean="0">
                <a:latin typeface="Consolas"/>
                <a:cs typeface="Consolas"/>
                <a:hlinkClick r:id="rId5"/>
              </a:rPr>
              <a:t>www.daveshreiner.com</a:t>
            </a:r>
            <a:r>
              <a:rPr lang="en-US" dirty="0" smtClean="0">
                <a:latin typeface="Consolas"/>
                <a:cs typeface="Consolas"/>
                <a:hlinkClick r:id="rId5"/>
              </a:rPr>
              <a:t>/SIGGRAPH</a:t>
            </a:r>
            <a:endParaRPr lang="en-US" dirty="0" smtClean="0">
              <a:latin typeface="Consolas"/>
              <a:cs typeface="Consolas"/>
            </a:endParaRPr>
          </a:p>
          <a:p>
            <a:pPr marL="746165" lvl="2" indent="0">
              <a:buNone/>
            </a:pPr>
            <a:r>
              <a:rPr lang="en-US" dirty="0" err="1" smtClean="0">
                <a:latin typeface="Consolas"/>
                <a:cs typeface="Consolas"/>
                <a:hlinkClick r:id="rId6"/>
              </a:rPr>
              <a:t>www.cs.unm.edu</a:t>
            </a:r>
            <a:r>
              <a:rPr lang="en-US" dirty="0" smtClean="0">
                <a:latin typeface="Consolas"/>
                <a:cs typeface="Consolas"/>
                <a:hlinkClick r:id="rId6"/>
              </a:rPr>
              <a:t>/~angel</a:t>
            </a:r>
            <a:endParaRPr lang="en-US" dirty="0" smtClean="0">
              <a:latin typeface="Consolas"/>
              <a:cs typeface="Consolas"/>
            </a:endParaRPr>
          </a:p>
        </p:txBody>
      </p:sp>
    </p:spTree>
    <p:extLst>
      <p:ext uri="{BB962C8B-B14F-4D97-AF65-F5344CB8AC3E}">
        <p14:creationId xmlns:p14="http://schemas.microsoft.com/office/powerpoint/2010/main" val="56456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Evolution – Context Profiles</a:t>
            </a:r>
            <a:endParaRPr lang="en-US" dirty="0"/>
          </a:p>
        </p:txBody>
      </p:sp>
      <p:sp>
        <p:nvSpPr>
          <p:cNvPr id="3" name="Content Placeholder 2"/>
          <p:cNvSpPr>
            <a:spLocks noGrp="1"/>
          </p:cNvSpPr>
          <p:nvPr>
            <p:ph idx="1"/>
          </p:nvPr>
        </p:nvSpPr>
        <p:spPr/>
        <p:txBody>
          <a:bodyPr/>
          <a:lstStyle/>
          <a:p>
            <a:r>
              <a:rPr lang="en-US" dirty="0" smtClean="0"/>
              <a:t>OpenGL 3.2 also introduced </a:t>
            </a:r>
            <a:r>
              <a:rPr lang="en-US" i="1" dirty="0" smtClean="0"/>
              <a:t>context profiles</a:t>
            </a:r>
          </a:p>
          <a:p>
            <a:pPr lvl="1"/>
            <a:r>
              <a:rPr lang="en-US" dirty="0" smtClean="0"/>
              <a:t>profiles control which features are exposed</a:t>
            </a:r>
          </a:p>
          <a:p>
            <a:pPr lvl="2"/>
            <a:r>
              <a:rPr lang="en-US" dirty="0" smtClean="0"/>
              <a:t>it’s like </a:t>
            </a:r>
            <a:r>
              <a:rPr lang="en-US" sz="1800" dirty="0" err="1" smtClean="0">
                <a:solidFill>
                  <a:srgbClr val="0066FF"/>
                </a:solidFill>
                <a:latin typeface="Consolas" pitchFamily="49" charset="0"/>
                <a:cs typeface="Consolas" pitchFamily="49" charset="0"/>
              </a:rPr>
              <a:t>GL_ARB_compatibility</a:t>
            </a:r>
            <a:r>
              <a:rPr lang="en-US" dirty="0" smtClean="0"/>
              <a:t>, only not insane </a:t>
            </a:r>
            <a:r>
              <a:rPr lang="en-US" dirty="0" smtClean="0">
                <a:sym typeface="Wingdings" pitchFamily="2" charset="2"/>
              </a:rPr>
              <a:t></a:t>
            </a:r>
          </a:p>
          <a:p>
            <a:pPr lvl="1"/>
            <a:r>
              <a:rPr lang="en-US" dirty="0" smtClean="0">
                <a:sym typeface="Wingdings" pitchFamily="2" charset="2"/>
              </a:rPr>
              <a:t>currently two types of profiles: </a:t>
            </a:r>
            <a:r>
              <a:rPr lang="en-US" i="1" dirty="0" smtClean="0">
                <a:sym typeface="Wingdings" pitchFamily="2" charset="2"/>
              </a:rPr>
              <a:t>core</a:t>
            </a:r>
            <a:r>
              <a:rPr lang="en-US" dirty="0" smtClean="0">
                <a:sym typeface="Wingdings" pitchFamily="2" charset="2"/>
              </a:rPr>
              <a:t> and </a:t>
            </a:r>
            <a:r>
              <a:rPr lang="en-US" i="1" dirty="0" smtClean="0">
                <a:sym typeface="Wingdings" pitchFamily="2" charset="2"/>
              </a:rPr>
              <a:t>compatible</a:t>
            </a:r>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1444968238"/>
              </p:ext>
            </p:extLst>
          </p:nvPr>
        </p:nvGraphicFramePr>
        <p:xfrm>
          <a:off x="894908" y="2529207"/>
          <a:ext cx="7354185" cy="1682600"/>
        </p:xfrm>
        <a:graphic>
          <a:graphicData uri="http://schemas.openxmlformats.org/drawingml/2006/table">
            <a:tbl>
              <a:tblPr firstRow="1" bandRow="1">
                <a:tableStyleId>{5C22544A-7EE6-4342-B048-85BDC9FD1C3A}</a:tableStyleId>
              </a:tblPr>
              <a:tblGrid>
                <a:gridCol w="1857153"/>
                <a:gridCol w="1658679"/>
                <a:gridCol w="3838353"/>
              </a:tblGrid>
              <a:tr h="336520">
                <a:tc>
                  <a:txBody>
                    <a:bodyPr/>
                    <a:lstStyle/>
                    <a:p>
                      <a:r>
                        <a:rPr lang="en-US" sz="1400" dirty="0" smtClean="0"/>
                        <a:t>Context Type</a:t>
                      </a:r>
                      <a:endParaRPr lang="en-US" sz="1400" dirty="0"/>
                    </a:p>
                  </a:txBody>
                  <a:tcPr marT="34290" marB="34290"/>
                </a:tc>
                <a:tc>
                  <a:txBody>
                    <a:bodyPr/>
                    <a:lstStyle/>
                    <a:p>
                      <a:r>
                        <a:rPr lang="en-US" sz="1400" dirty="0" smtClean="0"/>
                        <a:t>Profile</a:t>
                      </a:r>
                      <a:endParaRPr lang="en-US" sz="1400" dirty="0"/>
                    </a:p>
                  </a:txBody>
                  <a:tcPr marT="34290" marB="34290"/>
                </a:tc>
                <a:tc>
                  <a:txBody>
                    <a:bodyPr/>
                    <a:lstStyle/>
                    <a:p>
                      <a:r>
                        <a:rPr lang="en-US" sz="1400" dirty="0" smtClean="0"/>
                        <a:t>Description</a:t>
                      </a:r>
                      <a:endParaRPr lang="en-US" sz="1400" dirty="0"/>
                    </a:p>
                  </a:txBody>
                  <a:tcPr marT="34290" marB="34290"/>
                </a:tc>
              </a:tr>
              <a:tr h="336520">
                <a:tc rowSpan="2">
                  <a:txBody>
                    <a:bodyPr/>
                    <a:lstStyle/>
                    <a:p>
                      <a:r>
                        <a:rPr lang="en-US" sz="1400" dirty="0" smtClean="0"/>
                        <a:t>Full</a:t>
                      </a:r>
                      <a:endParaRPr lang="en-US" sz="1400" dirty="0"/>
                    </a:p>
                  </a:txBody>
                  <a:tcPr marT="34290" marB="34290" anchor="ctr"/>
                </a:tc>
                <a:tc>
                  <a:txBody>
                    <a:bodyPr/>
                    <a:lstStyle/>
                    <a:p>
                      <a:r>
                        <a:rPr lang="en-US" sz="1400" dirty="0" smtClean="0"/>
                        <a:t>core</a:t>
                      </a:r>
                      <a:endParaRPr lang="en-US" sz="1400" dirty="0"/>
                    </a:p>
                  </a:txBody>
                  <a:tcPr marT="34290" marB="34290" anchor="ctr"/>
                </a:tc>
                <a:tc>
                  <a:txBody>
                    <a:bodyPr/>
                    <a:lstStyle/>
                    <a:p>
                      <a:r>
                        <a:rPr lang="en-US" sz="1400" dirty="0" smtClean="0"/>
                        <a:t>All</a:t>
                      </a:r>
                      <a:r>
                        <a:rPr lang="en-US" sz="1400" baseline="0" dirty="0" smtClean="0"/>
                        <a:t> features of the current release</a:t>
                      </a:r>
                      <a:endParaRPr lang="en-US" sz="1400" dirty="0"/>
                    </a:p>
                  </a:txBody>
                  <a:tcPr marT="34290" marB="34290" anchor="ctr"/>
                </a:tc>
              </a:tr>
              <a:tr h="336520">
                <a:tc vMerge="1">
                  <a:txBody>
                    <a:bodyPr/>
                    <a:lstStyle/>
                    <a:p>
                      <a:endParaRPr lang="en-US" dirty="0"/>
                    </a:p>
                  </a:txBody>
                  <a:tcPr/>
                </a:tc>
                <a:tc>
                  <a:txBody>
                    <a:bodyPr/>
                    <a:lstStyle/>
                    <a:p>
                      <a:r>
                        <a:rPr lang="en-US" sz="1400" dirty="0" smtClean="0"/>
                        <a:t>compatible</a:t>
                      </a:r>
                      <a:endParaRPr lang="en-US" sz="1400" dirty="0"/>
                    </a:p>
                  </a:txBody>
                  <a:tcPr marT="34290" marB="34290" anchor="ctr"/>
                </a:tc>
                <a:tc>
                  <a:txBody>
                    <a:bodyPr/>
                    <a:lstStyle/>
                    <a:p>
                      <a:r>
                        <a:rPr lang="en-US" sz="1400" dirty="0" smtClean="0"/>
                        <a:t>All features ever in OpenGL</a:t>
                      </a:r>
                      <a:endParaRPr lang="en-US" sz="1400" dirty="0"/>
                    </a:p>
                  </a:txBody>
                  <a:tcPr marT="34290" marB="34290" anchor="ctr"/>
                </a:tc>
              </a:tr>
              <a:tr h="336520">
                <a:tc rowSpan="2">
                  <a:txBody>
                    <a:bodyPr/>
                    <a:lstStyle/>
                    <a:p>
                      <a:r>
                        <a:rPr lang="en-US" sz="1400" dirty="0" smtClean="0"/>
                        <a:t>Forward Compatible</a:t>
                      </a:r>
                      <a:endParaRPr lang="en-US" sz="1400" dirty="0"/>
                    </a:p>
                  </a:txBody>
                  <a:tcPr marT="34290" marB="34290" anchor="ctr"/>
                </a:tc>
                <a:tc>
                  <a:txBody>
                    <a:bodyPr/>
                    <a:lstStyle/>
                    <a:p>
                      <a:r>
                        <a:rPr lang="en-US" sz="1400" dirty="0" smtClean="0"/>
                        <a:t>core</a:t>
                      </a:r>
                      <a:endParaRPr lang="en-US" sz="1400" dirty="0"/>
                    </a:p>
                  </a:txBody>
                  <a:tcPr marT="34290" marB="34290" anchor="ctr"/>
                </a:tc>
                <a:tc>
                  <a:txBody>
                    <a:bodyPr/>
                    <a:lstStyle/>
                    <a:p>
                      <a:r>
                        <a:rPr lang="en-US" sz="1400" dirty="0" smtClean="0"/>
                        <a:t>All non-deprecated features</a:t>
                      </a:r>
                      <a:endParaRPr lang="en-US" sz="1400" dirty="0"/>
                    </a:p>
                  </a:txBody>
                  <a:tcPr marT="34290" marB="34290" anchor="ctr"/>
                </a:tc>
              </a:tr>
              <a:tr h="336520">
                <a:tc vMerge="1">
                  <a:txBody>
                    <a:bodyPr/>
                    <a:lstStyle/>
                    <a:p>
                      <a:endParaRPr lang="en-US" dirty="0"/>
                    </a:p>
                  </a:txBody>
                  <a:tcPr/>
                </a:tc>
                <a:tc>
                  <a:txBody>
                    <a:bodyPr/>
                    <a:lstStyle/>
                    <a:p>
                      <a:r>
                        <a:rPr lang="en-US" sz="1400" dirty="0" smtClean="0"/>
                        <a:t>compatible</a:t>
                      </a:r>
                      <a:endParaRPr lang="en-US" sz="1400" dirty="0"/>
                    </a:p>
                  </a:txBody>
                  <a:tcPr marT="34290" marB="34290" anchor="ctr"/>
                </a:tc>
                <a:tc>
                  <a:txBody>
                    <a:bodyPr/>
                    <a:lstStyle/>
                    <a:p>
                      <a:r>
                        <a:rPr lang="en-US" sz="1400" dirty="0" smtClean="0">
                          <a:solidFill>
                            <a:srgbClr val="FF0000"/>
                          </a:solidFill>
                        </a:rPr>
                        <a:t>Not supported</a:t>
                      </a:r>
                      <a:endParaRPr lang="en-US" sz="1400" dirty="0">
                        <a:solidFill>
                          <a:srgbClr val="FF0000"/>
                        </a:solidFill>
                      </a:endParaRPr>
                    </a:p>
                  </a:txBody>
                  <a:tcPr marT="34290" marB="34290" anchor="ctr"/>
                </a:tc>
              </a:tr>
            </a:tbl>
          </a:graphicData>
        </a:graphic>
      </p:graphicFrame>
    </p:spTree>
    <p:extLst>
      <p:ext uri="{BB962C8B-B14F-4D97-AF65-F5344CB8AC3E}">
        <p14:creationId xmlns:p14="http://schemas.microsoft.com/office/powerpoint/2010/main" val="23958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Latest Pipelines</a:t>
            </a:r>
            <a:endParaRPr lang="en-US" dirty="0"/>
          </a:p>
        </p:txBody>
      </p:sp>
      <p:sp>
        <p:nvSpPr>
          <p:cNvPr id="3" name="Content Placeholder 2"/>
          <p:cNvSpPr>
            <a:spLocks noGrp="1"/>
          </p:cNvSpPr>
          <p:nvPr>
            <p:ph idx="1"/>
          </p:nvPr>
        </p:nvSpPr>
        <p:spPr/>
        <p:txBody>
          <a:bodyPr/>
          <a:lstStyle/>
          <a:p>
            <a:r>
              <a:rPr lang="en-US" dirty="0" smtClean="0"/>
              <a:t>OpenGL 4.1 (released July 25</a:t>
            </a:r>
            <a:r>
              <a:rPr lang="en-US" baseline="30000" dirty="0" smtClean="0"/>
              <a:t>th</a:t>
            </a:r>
            <a:r>
              <a:rPr lang="en-US" dirty="0" smtClean="0"/>
              <a:t>, 2010) included additional shading stages – </a:t>
            </a:r>
            <a:r>
              <a:rPr lang="en-US" i="1" dirty="0" smtClean="0"/>
              <a:t>tessellation-control </a:t>
            </a:r>
            <a:r>
              <a:rPr lang="en-US" dirty="0" smtClean="0"/>
              <a:t>and </a:t>
            </a:r>
            <a:r>
              <a:rPr lang="en-US" i="1" dirty="0" smtClean="0"/>
              <a:t>tessellation-evaluation</a:t>
            </a:r>
            <a:r>
              <a:rPr lang="en-US" dirty="0" smtClean="0"/>
              <a:t> shaders</a:t>
            </a:r>
          </a:p>
          <a:p>
            <a:r>
              <a:rPr lang="en-US" dirty="0" smtClean="0"/>
              <a:t>Latest version is 4.3</a:t>
            </a:r>
          </a:p>
          <a:p>
            <a:endParaRPr lang="en-US" dirty="0" smtClean="0"/>
          </a:p>
          <a:p>
            <a:endParaRPr lang="en-US" dirty="0" smtClean="0"/>
          </a:p>
          <a:p>
            <a:endParaRPr lang="en-US" dirty="0" smtClean="0"/>
          </a:p>
          <a:p>
            <a:endParaRPr lang="en-US" dirty="0" smtClean="0"/>
          </a:p>
          <a:p>
            <a:endParaRPr lang="en-US" dirty="0" smtClean="0"/>
          </a:p>
        </p:txBody>
      </p:sp>
      <p:grpSp>
        <p:nvGrpSpPr>
          <p:cNvPr id="4" name="Group 124"/>
          <p:cNvGrpSpPr/>
          <p:nvPr/>
        </p:nvGrpSpPr>
        <p:grpSpPr>
          <a:xfrm>
            <a:off x="308325" y="2490086"/>
            <a:ext cx="8527351" cy="2037876"/>
            <a:chOff x="286261" y="2996882"/>
            <a:chExt cx="8527351" cy="2717169"/>
          </a:xfrm>
        </p:grpSpPr>
        <p:sp>
          <p:nvSpPr>
            <p:cNvPr id="5" name="Rounded Rectangle 4"/>
            <p:cNvSpPr/>
            <p:nvPr/>
          </p:nvSpPr>
          <p:spPr>
            <a:xfrm>
              <a:off x="5273960" y="3377352"/>
              <a:ext cx="999460" cy="672051"/>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rgbClr val="FFFFFF"/>
                  </a:solidFill>
                </a:rPr>
                <a:t>Primitive</a:t>
              </a:r>
            </a:p>
            <a:p>
              <a:pPr algn="ctr"/>
              <a:r>
                <a:rPr lang="en-US" sz="900" dirty="0">
                  <a:solidFill>
                    <a:srgbClr val="FFFFFF"/>
                  </a:solidFill>
                </a:rPr>
                <a:t>Setup and Rasterization</a:t>
              </a:r>
            </a:p>
          </p:txBody>
        </p:sp>
        <p:sp>
          <p:nvSpPr>
            <p:cNvPr id="6" name="Rounded Rectangle 5"/>
            <p:cNvSpPr/>
            <p:nvPr/>
          </p:nvSpPr>
          <p:spPr>
            <a:xfrm>
              <a:off x="6533653" y="3377352"/>
              <a:ext cx="999460"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rgbClr val="FFFFFF"/>
                  </a:solidFill>
                </a:rPr>
                <a:t>Fragment</a:t>
              </a:r>
              <a:br>
                <a:rPr lang="en-US" sz="900" dirty="0">
                  <a:solidFill>
                    <a:srgbClr val="FFFFFF"/>
                  </a:solidFill>
                </a:rPr>
              </a:br>
              <a:r>
                <a:rPr lang="en-US" sz="900" dirty="0">
                  <a:solidFill>
                    <a:srgbClr val="FFFFFF"/>
                  </a:solidFill>
                </a:rPr>
                <a:t>Shader</a:t>
              </a:r>
            </a:p>
          </p:txBody>
        </p:sp>
        <p:sp>
          <p:nvSpPr>
            <p:cNvPr id="7" name="Rounded Rectangle 6"/>
            <p:cNvSpPr/>
            <p:nvPr/>
          </p:nvSpPr>
          <p:spPr>
            <a:xfrm>
              <a:off x="7777166" y="3377352"/>
              <a:ext cx="999460"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Blending</a:t>
              </a:r>
            </a:p>
          </p:txBody>
        </p:sp>
        <p:pic>
          <p:nvPicPr>
            <p:cNvPr id="8" name="Picture 8" descr="T:\redtransteapot.png"/>
            <p:cNvPicPr>
              <a:picLocks noChangeAspect="1" noChangeArrowheads="1"/>
            </p:cNvPicPr>
            <p:nvPr/>
          </p:nvPicPr>
          <p:blipFill>
            <a:blip r:embed="rId3" cstate="print"/>
            <a:srcRect/>
            <a:stretch>
              <a:fillRect/>
            </a:stretch>
          </p:blipFill>
          <p:spPr bwMode="auto">
            <a:xfrm>
              <a:off x="7740181" y="4640620"/>
              <a:ext cx="1073431" cy="1073431"/>
            </a:xfrm>
            <a:prstGeom prst="rect">
              <a:avLst/>
            </a:prstGeom>
            <a:noFill/>
            <a:ln>
              <a:solidFill>
                <a:schemeClr val="tx2">
                  <a:lumMod val="40000"/>
                  <a:lumOff val="60000"/>
                </a:schemeClr>
              </a:solidFill>
            </a:ln>
          </p:spPr>
        </p:pic>
        <p:sp>
          <p:nvSpPr>
            <p:cNvPr id="9" name="Rounded Rectangle 8"/>
            <p:cNvSpPr/>
            <p:nvPr/>
          </p:nvSpPr>
          <p:spPr>
            <a:xfrm>
              <a:off x="286261" y="2996882"/>
              <a:ext cx="999460"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Vertex</a:t>
              </a:r>
              <a:br>
                <a:rPr lang="en-US" sz="900" dirty="0"/>
              </a:br>
              <a:r>
                <a:rPr lang="en-US" sz="900" dirty="0"/>
                <a:t>Data</a:t>
              </a:r>
            </a:p>
          </p:txBody>
        </p:sp>
        <p:sp>
          <p:nvSpPr>
            <p:cNvPr id="10" name="Rounded Rectangle 9"/>
            <p:cNvSpPr/>
            <p:nvPr/>
          </p:nvSpPr>
          <p:spPr>
            <a:xfrm>
              <a:off x="286261" y="4968071"/>
              <a:ext cx="999460"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Pixel</a:t>
              </a:r>
              <a:br>
                <a:rPr lang="en-US" sz="900" dirty="0"/>
              </a:br>
              <a:r>
                <a:rPr lang="en-US" sz="900" dirty="0"/>
                <a:t>Data</a:t>
              </a:r>
            </a:p>
          </p:txBody>
        </p:sp>
        <p:sp>
          <p:nvSpPr>
            <p:cNvPr id="11" name="Rounded Rectangle 10"/>
            <p:cNvSpPr/>
            <p:nvPr/>
          </p:nvSpPr>
          <p:spPr>
            <a:xfrm>
              <a:off x="1605319" y="2996882"/>
              <a:ext cx="999460"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rgbClr val="FFFFFF"/>
                  </a:solidFill>
                </a:rPr>
                <a:t>Vertex</a:t>
              </a:r>
              <a:br>
                <a:rPr lang="en-US" sz="900" dirty="0">
                  <a:solidFill>
                    <a:srgbClr val="FFFFFF"/>
                  </a:solidFill>
                </a:rPr>
              </a:br>
              <a:r>
                <a:rPr lang="en-US" sz="900" dirty="0">
                  <a:solidFill>
                    <a:srgbClr val="FFFFFF"/>
                  </a:solidFill>
                </a:rPr>
                <a:t>Shader</a:t>
              </a:r>
            </a:p>
          </p:txBody>
        </p:sp>
        <p:sp>
          <p:nvSpPr>
            <p:cNvPr id="12" name="Rounded Rectangle 11"/>
            <p:cNvSpPr/>
            <p:nvPr/>
          </p:nvSpPr>
          <p:spPr>
            <a:xfrm>
              <a:off x="1605319" y="4966229"/>
              <a:ext cx="999460"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Texture</a:t>
              </a:r>
              <a:br>
                <a:rPr lang="en-US" sz="900" dirty="0"/>
              </a:br>
              <a:r>
                <a:rPr lang="en-US" sz="900" dirty="0"/>
                <a:t>Store</a:t>
              </a:r>
            </a:p>
          </p:txBody>
        </p:sp>
        <p:cxnSp>
          <p:nvCxnSpPr>
            <p:cNvPr id="13" name="Straight Arrow Connector 12"/>
            <p:cNvCxnSpPr>
              <a:stCxn id="9" idx="3"/>
              <a:endCxn id="11" idx="1"/>
            </p:cNvCxnSpPr>
            <p:nvPr/>
          </p:nvCxnSpPr>
          <p:spPr>
            <a:xfrm>
              <a:off x="1285721" y="3332908"/>
              <a:ext cx="319598"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1" idx="3"/>
              <a:endCxn id="5" idx="1"/>
            </p:cNvCxnSpPr>
            <p:nvPr/>
          </p:nvCxnSpPr>
          <p:spPr>
            <a:xfrm>
              <a:off x="2604779" y="3332908"/>
              <a:ext cx="2669181" cy="380470"/>
            </a:xfrm>
            <a:prstGeom prst="bentConnector3">
              <a:avLst>
                <a:gd name="adj1" fmla="val 8719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3"/>
              <a:endCxn id="12" idx="1"/>
            </p:cNvCxnSpPr>
            <p:nvPr/>
          </p:nvCxnSpPr>
          <p:spPr>
            <a:xfrm flipV="1">
              <a:off x="1285721" y="5302255"/>
              <a:ext cx="319598" cy="1842"/>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6" name="Shape 15"/>
            <p:cNvCxnSpPr>
              <a:stCxn id="12" idx="3"/>
              <a:endCxn id="6" idx="2"/>
            </p:cNvCxnSpPr>
            <p:nvPr/>
          </p:nvCxnSpPr>
          <p:spPr>
            <a:xfrm flipV="1">
              <a:off x="2604779" y="4049403"/>
              <a:ext cx="4428604" cy="1252852"/>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6" idx="1"/>
            </p:cNvCxnSpPr>
            <p:nvPr/>
          </p:nvCxnSpPr>
          <p:spPr>
            <a:xfrm>
              <a:off x="6273420" y="3713378"/>
              <a:ext cx="260233"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p:cNvCxnSpPr>
            <p:nvPr/>
          </p:nvCxnSpPr>
          <p:spPr>
            <a:xfrm>
              <a:off x="7533113" y="3713378"/>
              <a:ext cx="224791"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rot="16200000" flipH="1">
              <a:off x="7981288" y="4345010"/>
              <a:ext cx="591217" cy="1"/>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976385" y="3970158"/>
              <a:ext cx="999460"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rgbClr val="FFFFFF"/>
                  </a:solidFill>
                </a:rPr>
                <a:t>Geometry</a:t>
              </a:r>
              <a:br>
                <a:rPr lang="en-US" sz="900" dirty="0">
                  <a:solidFill>
                    <a:srgbClr val="FFFFFF"/>
                  </a:solidFill>
                </a:rPr>
              </a:br>
              <a:r>
                <a:rPr lang="en-US" sz="900" dirty="0">
                  <a:solidFill>
                    <a:srgbClr val="FFFFFF"/>
                  </a:solidFill>
                </a:rPr>
                <a:t>Shader</a:t>
              </a:r>
            </a:p>
          </p:txBody>
        </p:sp>
        <p:cxnSp>
          <p:nvCxnSpPr>
            <p:cNvPr id="26" name="Elbow Connector 25"/>
            <p:cNvCxnSpPr>
              <a:stCxn id="11" idx="3"/>
              <a:endCxn id="22" idx="0"/>
            </p:cNvCxnSpPr>
            <p:nvPr/>
          </p:nvCxnSpPr>
          <p:spPr>
            <a:xfrm>
              <a:off x="2604779" y="3332908"/>
              <a:ext cx="1871336" cy="637250"/>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5" idx="1"/>
            </p:cNvCxnSpPr>
            <p:nvPr/>
          </p:nvCxnSpPr>
          <p:spPr>
            <a:xfrm flipV="1">
              <a:off x="4975845" y="3713378"/>
              <a:ext cx="298115" cy="592806"/>
            </a:xfrm>
            <a:prstGeom prst="bentConnector3">
              <a:avLst>
                <a:gd name="adj1" fmla="val 2860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1605522" y="3970158"/>
              <a:ext cx="999460" cy="672051"/>
            </a:xfrm>
            <a:prstGeom prst="roundRect">
              <a:avLst/>
            </a:prstGeom>
            <a:solidFill>
              <a:srgbClr val="81C9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chemeClr val="tx1"/>
                  </a:solidFill>
                </a:rPr>
                <a:t>Tessellation</a:t>
              </a:r>
              <a:br>
                <a:rPr lang="en-US" sz="900" dirty="0">
                  <a:solidFill>
                    <a:schemeClr val="tx1"/>
                  </a:solidFill>
                </a:rPr>
              </a:br>
              <a:r>
                <a:rPr lang="en-US" sz="900" dirty="0">
                  <a:solidFill>
                    <a:schemeClr val="tx1"/>
                  </a:solidFill>
                </a:rPr>
                <a:t>Control</a:t>
              </a:r>
              <a:br>
                <a:rPr lang="en-US" sz="900" dirty="0">
                  <a:solidFill>
                    <a:schemeClr val="tx1"/>
                  </a:solidFill>
                </a:rPr>
              </a:br>
              <a:r>
                <a:rPr lang="en-US" sz="900" dirty="0">
                  <a:solidFill>
                    <a:schemeClr val="tx1"/>
                  </a:solidFill>
                </a:rPr>
                <a:t>Shader</a:t>
              </a:r>
            </a:p>
          </p:txBody>
        </p:sp>
        <p:sp>
          <p:nvSpPr>
            <p:cNvPr id="37" name="Rounded Rectangle 36"/>
            <p:cNvSpPr/>
            <p:nvPr/>
          </p:nvSpPr>
          <p:spPr>
            <a:xfrm>
              <a:off x="2790954" y="3968568"/>
              <a:ext cx="999460" cy="672051"/>
            </a:xfrm>
            <a:prstGeom prst="roundRect">
              <a:avLst/>
            </a:prstGeom>
            <a:solidFill>
              <a:srgbClr val="81C9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chemeClr val="tx1"/>
                  </a:solidFill>
                </a:rPr>
                <a:t>Tessellation</a:t>
              </a:r>
              <a:br>
                <a:rPr lang="en-US" sz="900" dirty="0">
                  <a:solidFill>
                    <a:schemeClr val="tx1"/>
                  </a:solidFill>
                </a:rPr>
              </a:br>
              <a:r>
                <a:rPr lang="en-US" sz="900" dirty="0">
                  <a:solidFill>
                    <a:schemeClr val="tx1"/>
                  </a:solidFill>
                </a:rPr>
                <a:t>Evaluation</a:t>
              </a:r>
              <a:br>
                <a:rPr lang="en-US" sz="900" dirty="0">
                  <a:solidFill>
                    <a:schemeClr val="tx1"/>
                  </a:solidFill>
                </a:rPr>
              </a:br>
              <a:r>
                <a:rPr lang="en-US" sz="900" dirty="0">
                  <a:solidFill>
                    <a:schemeClr val="tx1"/>
                  </a:solidFill>
                </a:rPr>
                <a:t>Shader</a:t>
              </a:r>
            </a:p>
          </p:txBody>
        </p:sp>
        <p:cxnSp>
          <p:nvCxnSpPr>
            <p:cNvPr id="52" name="Straight Arrow Connector 51"/>
            <p:cNvCxnSpPr>
              <a:stCxn id="34" idx="3"/>
              <a:endCxn id="37" idx="1"/>
            </p:cNvCxnSpPr>
            <p:nvPr/>
          </p:nvCxnSpPr>
          <p:spPr>
            <a:xfrm flipV="1">
              <a:off x="2604982" y="4304594"/>
              <a:ext cx="185972" cy="159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7" idx="3"/>
              <a:endCxn id="22" idx="1"/>
            </p:cNvCxnSpPr>
            <p:nvPr/>
          </p:nvCxnSpPr>
          <p:spPr>
            <a:xfrm>
              <a:off x="3790414" y="4304594"/>
              <a:ext cx="185971" cy="159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58" name="Elbow Connector 25"/>
            <p:cNvCxnSpPr>
              <a:endCxn id="5" idx="1"/>
            </p:cNvCxnSpPr>
            <p:nvPr/>
          </p:nvCxnSpPr>
          <p:spPr>
            <a:xfrm flipV="1">
              <a:off x="3790416" y="3713378"/>
              <a:ext cx="1483544" cy="592806"/>
            </a:xfrm>
            <a:prstGeom prst="bentConnector3">
              <a:avLst>
                <a:gd name="adj1" fmla="val 6998"/>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1" idx="3"/>
              <a:endCxn id="34" idx="0"/>
            </p:cNvCxnSpPr>
            <p:nvPr/>
          </p:nvCxnSpPr>
          <p:spPr>
            <a:xfrm flipH="1">
              <a:off x="2105252" y="3332908"/>
              <a:ext cx="499527" cy="637250"/>
            </a:xfrm>
            <a:prstGeom prst="bentConnector4">
              <a:avLst>
                <a:gd name="adj1" fmla="val -45763"/>
                <a:gd name="adj2" fmla="val 76365"/>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11" idx="3"/>
              <a:endCxn id="37" idx="0"/>
            </p:cNvCxnSpPr>
            <p:nvPr/>
          </p:nvCxnSpPr>
          <p:spPr>
            <a:xfrm>
              <a:off x="2604778" y="3332909"/>
              <a:ext cx="685905" cy="635660"/>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79" name="Elbow Connector 66"/>
            <p:cNvCxnSpPr>
              <a:stCxn id="12" idx="3"/>
              <a:endCxn id="37" idx="2"/>
            </p:cNvCxnSpPr>
            <p:nvPr/>
          </p:nvCxnSpPr>
          <p:spPr>
            <a:xfrm flipV="1">
              <a:off x="2604779" y="4640619"/>
              <a:ext cx="685905" cy="661636"/>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82" name="Elbow Connector 66"/>
            <p:cNvCxnSpPr>
              <a:stCxn id="12" idx="3"/>
              <a:endCxn id="22" idx="2"/>
            </p:cNvCxnSpPr>
            <p:nvPr/>
          </p:nvCxnSpPr>
          <p:spPr>
            <a:xfrm flipV="1">
              <a:off x="2604779" y="4642209"/>
              <a:ext cx="1871336" cy="660046"/>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98" name="Elbow Connector 66"/>
            <p:cNvCxnSpPr>
              <a:stCxn id="12" idx="3"/>
              <a:endCxn id="34" idx="2"/>
            </p:cNvCxnSpPr>
            <p:nvPr/>
          </p:nvCxnSpPr>
          <p:spPr>
            <a:xfrm flipH="1" flipV="1">
              <a:off x="2105252" y="4642209"/>
              <a:ext cx="499527" cy="660046"/>
            </a:xfrm>
            <a:prstGeom prst="bentConnector4">
              <a:avLst>
                <a:gd name="adj1" fmla="val -45763"/>
                <a:gd name="adj2" fmla="val 75455"/>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16" name="Elbow Connector 66"/>
            <p:cNvCxnSpPr>
              <a:stCxn id="12" idx="3"/>
            </p:cNvCxnSpPr>
            <p:nvPr/>
          </p:nvCxnSpPr>
          <p:spPr>
            <a:xfrm flipH="1" flipV="1">
              <a:off x="2105252" y="3668933"/>
              <a:ext cx="499527" cy="1633322"/>
            </a:xfrm>
            <a:prstGeom prst="bentConnector4">
              <a:avLst>
                <a:gd name="adj1" fmla="val -9578"/>
                <a:gd name="adj2" fmla="val 9609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859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OpenGL ES and WebGL</a:t>
            </a:r>
            <a:endParaRPr lang="en-US" dirty="0"/>
          </a:p>
        </p:txBody>
      </p:sp>
      <p:sp>
        <p:nvSpPr>
          <p:cNvPr id="5" name="Content Placeholder 4"/>
          <p:cNvSpPr>
            <a:spLocks noGrp="1"/>
          </p:cNvSpPr>
          <p:nvPr>
            <p:ph idx="1"/>
          </p:nvPr>
        </p:nvSpPr>
        <p:spPr/>
        <p:txBody>
          <a:bodyPr/>
          <a:lstStyle/>
          <a:p>
            <a:r>
              <a:rPr lang="en-US" dirty="0" smtClean="0"/>
              <a:t>OpenGL ES 2.0</a:t>
            </a:r>
          </a:p>
          <a:p>
            <a:pPr lvl="1"/>
            <a:r>
              <a:rPr lang="en-US" dirty="0" smtClean="0"/>
              <a:t>Designed for embedded and hand-held devices such as cell phones</a:t>
            </a:r>
          </a:p>
          <a:p>
            <a:pPr lvl="1"/>
            <a:r>
              <a:rPr lang="en-US" dirty="0" smtClean="0"/>
              <a:t>Based on OpenGL 3.1</a:t>
            </a:r>
          </a:p>
          <a:p>
            <a:pPr lvl="1"/>
            <a:r>
              <a:rPr lang="en-US" dirty="0" smtClean="0"/>
              <a:t>Shader based</a:t>
            </a:r>
          </a:p>
          <a:p>
            <a:r>
              <a:rPr lang="en-US" dirty="0" smtClean="0"/>
              <a:t>WebGL </a:t>
            </a:r>
          </a:p>
          <a:p>
            <a:pPr lvl="1"/>
            <a:r>
              <a:rPr lang="en-US" dirty="0" smtClean="0"/>
              <a:t>JavaScript implementation of ES 2.0</a:t>
            </a:r>
          </a:p>
          <a:p>
            <a:pPr lvl="1"/>
            <a:r>
              <a:rPr lang="en-US" dirty="0" smtClean="0"/>
              <a:t>Runs on most recent browsers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75883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dirty="0" smtClean="0"/>
              <a:t>OpenGL Application Development</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4031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Simplified Pipeline Model</a:t>
            </a:r>
            <a:endParaRPr lang="en-US" dirty="0"/>
          </a:p>
        </p:txBody>
      </p:sp>
      <p:grpSp>
        <p:nvGrpSpPr>
          <p:cNvPr id="9" name="Group 8"/>
          <p:cNvGrpSpPr/>
          <p:nvPr/>
        </p:nvGrpSpPr>
        <p:grpSpPr>
          <a:xfrm>
            <a:off x="347561" y="1333500"/>
            <a:ext cx="8448879" cy="3333750"/>
            <a:chOff x="95251" y="1333500"/>
            <a:chExt cx="8448879" cy="3333750"/>
          </a:xfrm>
        </p:grpSpPr>
        <p:sp>
          <p:nvSpPr>
            <p:cNvPr id="3" name="Rounded Rectangle 2"/>
            <p:cNvSpPr/>
            <p:nvPr/>
          </p:nvSpPr>
          <p:spPr>
            <a:xfrm>
              <a:off x="666751" y="2516495"/>
              <a:ext cx="1471309" cy="741998"/>
            </a:xfrm>
            <a:prstGeom prst="roundRect">
              <a:avLst/>
            </a:prstGeom>
          </p:spPr>
          <p:style>
            <a:lnRef idx="1">
              <a:schemeClr val="accent6"/>
            </a:lnRef>
            <a:fillRef idx="3">
              <a:schemeClr val="accent6"/>
            </a:fillRef>
            <a:effectRef idx="2">
              <a:schemeClr val="accent6"/>
            </a:effectRef>
            <a:fontRef idx="minor">
              <a:schemeClr val="lt1"/>
            </a:fontRef>
          </p:style>
          <p:txBody>
            <a:bodyPr lIns="114300" tIns="57150" rIns="114300" bIns="57150" rtlCol="0" anchor="ctr"/>
            <a:lstStyle/>
            <a:p>
              <a:pPr algn="ctr"/>
              <a:r>
                <a:rPr lang="en-US" sz="1400" dirty="0">
                  <a:solidFill>
                    <a:srgbClr val="FFFFFF"/>
                  </a:solidFill>
                </a:rPr>
                <a:t>Vertex</a:t>
              </a:r>
              <a:br>
                <a:rPr lang="en-US" sz="1400" dirty="0">
                  <a:solidFill>
                    <a:srgbClr val="FFFFFF"/>
                  </a:solidFill>
                </a:rPr>
              </a:br>
              <a:r>
                <a:rPr lang="en-US" sz="1400" dirty="0">
                  <a:solidFill>
                    <a:srgbClr val="FFFFFF"/>
                  </a:solidFill>
                </a:rPr>
                <a:t>Processing</a:t>
              </a:r>
            </a:p>
          </p:txBody>
        </p:sp>
        <p:sp>
          <p:nvSpPr>
            <p:cNvPr id="4" name="Rounded Rectangle 3"/>
            <p:cNvSpPr/>
            <p:nvPr/>
          </p:nvSpPr>
          <p:spPr>
            <a:xfrm>
              <a:off x="2880691" y="2516495"/>
              <a:ext cx="1471309" cy="741998"/>
            </a:xfrm>
            <a:prstGeom prst="roundRect">
              <a:avLst/>
            </a:prstGeom>
          </p:spPr>
          <p:style>
            <a:lnRef idx="1">
              <a:schemeClr val="accent6"/>
            </a:lnRef>
            <a:fillRef idx="3">
              <a:schemeClr val="accent6"/>
            </a:fillRef>
            <a:effectRef idx="2">
              <a:schemeClr val="accent6"/>
            </a:effectRef>
            <a:fontRef idx="minor">
              <a:schemeClr val="lt1"/>
            </a:fontRef>
          </p:style>
          <p:txBody>
            <a:bodyPr lIns="114300" tIns="57150" rIns="114300" bIns="57150" rtlCol="0" anchor="ctr"/>
            <a:lstStyle/>
            <a:p>
              <a:pPr algn="ctr"/>
              <a:r>
                <a:rPr lang="en-US" sz="1400" dirty="0">
                  <a:solidFill>
                    <a:srgbClr val="FFFFFF"/>
                  </a:solidFill>
                </a:rPr>
                <a:t>Rasterizer</a:t>
              </a:r>
            </a:p>
          </p:txBody>
        </p:sp>
        <p:sp>
          <p:nvSpPr>
            <p:cNvPr id="5" name="Rounded Rectangle 4"/>
            <p:cNvSpPr/>
            <p:nvPr/>
          </p:nvSpPr>
          <p:spPr>
            <a:xfrm>
              <a:off x="5094631" y="2516495"/>
              <a:ext cx="1471309" cy="741998"/>
            </a:xfrm>
            <a:prstGeom prst="roundRect">
              <a:avLst/>
            </a:prstGeom>
          </p:spPr>
          <p:style>
            <a:lnRef idx="1">
              <a:schemeClr val="accent6"/>
            </a:lnRef>
            <a:fillRef idx="3">
              <a:schemeClr val="accent6"/>
            </a:fillRef>
            <a:effectRef idx="2">
              <a:schemeClr val="accent6"/>
            </a:effectRef>
            <a:fontRef idx="minor">
              <a:schemeClr val="lt1"/>
            </a:fontRef>
          </p:style>
          <p:txBody>
            <a:bodyPr lIns="114300" tIns="57150" rIns="114300" bIns="57150" rtlCol="0" anchor="ctr"/>
            <a:lstStyle/>
            <a:p>
              <a:pPr algn="ctr"/>
              <a:r>
                <a:rPr lang="en-US" sz="1400" dirty="0">
                  <a:solidFill>
                    <a:srgbClr val="FFFFFF"/>
                  </a:solidFill>
                </a:rPr>
                <a:t>Fragment Processing</a:t>
              </a:r>
            </a:p>
          </p:txBody>
        </p:sp>
        <p:pic>
          <p:nvPicPr>
            <p:cNvPr id="6" name="Picture 8" descr="T:\redtransteapot.png"/>
            <p:cNvPicPr>
              <a:picLocks noChangeAspect="1" noChangeArrowheads="1"/>
            </p:cNvPicPr>
            <p:nvPr/>
          </p:nvPicPr>
          <p:blipFill>
            <a:blip r:embed="rId3" cstate="print"/>
            <a:srcRect/>
            <a:stretch>
              <a:fillRect/>
            </a:stretch>
          </p:blipFill>
          <p:spPr bwMode="auto">
            <a:xfrm>
              <a:off x="7239001" y="2413520"/>
              <a:ext cx="1263931" cy="947948"/>
            </a:xfrm>
            <a:prstGeom prst="rect">
              <a:avLst/>
            </a:prstGeom>
            <a:noFill/>
            <a:ln>
              <a:solidFill>
                <a:schemeClr val="tx2">
                  <a:lumMod val="40000"/>
                  <a:lumOff val="60000"/>
                </a:schemeClr>
              </a:solidFill>
            </a:ln>
          </p:spPr>
        </p:pic>
        <p:sp>
          <p:nvSpPr>
            <p:cNvPr id="7" name="Flowchart: Document 6"/>
            <p:cNvSpPr/>
            <p:nvPr/>
          </p:nvSpPr>
          <p:spPr>
            <a:xfrm>
              <a:off x="783279" y="3810000"/>
              <a:ext cx="1238250" cy="857250"/>
            </a:xfrm>
            <a:prstGeom prst="flowChartDocument">
              <a:avLst/>
            </a:prstGeom>
          </p:spPr>
          <p:style>
            <a:lnRef idx="1">
              <a:schemeClr val="accent4"/>
            </a:lnRef>
            <a:fillRef idx="3">
              <a:schemeClr val="accent4"/>
            </a:fillRef>
            <a:effectRef idx="2">
              <a:schemeClr val="accent4"/>
            </a:effectRef>
            <a:fontRef idx="minor">
              <a:schemeClr val="lt1"/>
            </a:fontRef>
          </p:style>
          <p:txBody>
            <a:bodyPr lIns="114300" tIns="57150" rIns="114300" bIns="57150" rtlCol="0" anchor="ctr"/>
            <a:lstStyle/>
            <a:p>
              <a:pPr algn="ctr"/>
              <a:r>
                <a:rPr lang="en-US" sz="1400" dirty="0">
                  <a:solidFill>
                    <a:srgbClr val="483225"/>
                  </a:solidFill>
                </a:rPr>
                <a:t>Vertex</a:t>
              </a:r>
            </a:p>
            <a:p>
              <a:pPr algn="ctr"/>
              <a:r>
                <a:rPr lang="en-US" sz="1400" dirty="0">
                  <a:solidFill>
                    <a:srgbClr val="483225"/>
                  </a:solidFill>
                </a:rPr>
                <a:t>Shader</a:t>
              </a:r>
            </a:p>
          </p:txBody>
        </p:sp>
        <p:sp>
          <p:nvSpPr>
            <p:cNvPr id="8" name="Flowchart: Document 7"/>
            <p:cNvSpPr/>
            <p:nvPr/>
          </p:nvSpPr>
          <p:spPr>
            <a:xfrm>
              <a:off x="5211159" y="3810000"/>
              <a:ext cx="1238250" cy="857250"/>
            </a:xfrm>
            <a:prstGeom prst="flowChartDocument">
              <a:avLst/>
            </a:prstGeom>
          </p:spPr>
          <p:style>
            <a:lnRef idx="1">
              <a:schemeClr val="accent4"/>
            </a:lnRef>
            <a:fillRef idx="3">
              <a:schemeClr val="accent4"/>
            </a:fillRef>
            <a:effectRef idx="2">
              <a:schemeClr val="accent4"/>
            </a:effectRef>
            <a:fontRef idx="minor">
              <a:schemeClr val="lt1"/>
            </a:fontRef>
          </p:style>
          <p:txBody>
            <a:bodyPr lIns="114300" tIns="57150" rIns="114300" bIns="57150" rtlCol="0" anchor="ctr"/>
            <a:lstStyle/>
            <a:p>
              <a:pPr algn="ctr"/>
              <a:r>
                <a:rPr lang="en-US" sz="1400" dirty="0">
                  <a:solidFill>
                    <a:srgbClr val="483225"/>
                  </a:solidFill>
                </a:rPr>
                <a:t>Fragment</a:t>
              </a:r>
            </a:p>
            <a:p>
              <a:pPr algn="ctr"/>
              <a:r>
                <a:rPr lang="en-US" sz="1400" dirty="0">
                  <a:solidFill>
                    <a:srgbClr val="483225"/>
                  </a:solidFill>
                </a:rPr>
                <a:t>Shader</a:t>
              </a:r>
            </a:p>
          </p:txBody>
        </p:sp>
        <p:cxnSp>
          <p:nvCxnSpPr>
            <p:cNvPr id="11" name="Straight Arrow Connector 10"/>
            <p:cNvCxnSpPr>
              <a:stCxn id="3" idx="3"/>
              <a:endCxn id="4" idx="1"/>
            </p:cNvCxnSpPr>
            <p:nvPr/>
          </p:nvCxnSpPr>
          <p:spPr>
            <a:xfrm>
              <a:off x="2138060" y="2887494"/>
              <a:ext cx="742631" cy="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5" idx="1"/>
            </p:cNvCxnSpPr>
            <p:nvPr/>
          </p:nvCxnSpPr>
          <p:spPr>
            <a:xfrm>
              <a:off x="4352000" y="2887494"/>
              <a:ext cx="742631" cy="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6" idx="1"/>
            </p:cNvCxnSpPr>
            <p:nvPr/>
          </p:nvCxnSpPr>
          <p:spPr>
            <a:xfrm>
              <a:off x="6565940" y="2887494"/>
              <a:ext cx="673061" cy="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0"/>
              <a:endCxn id="3" idx="2"/>
            </p:cNvCxnSpPr>
            <p:nvPr/>
          </p:nvCxnSpPr>
          <p:spPr>
            <a:xfrm flipV="1">
              <a:off x="1402405" y="3258492"/>
              <a:ext cx="1" cy="55150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0"/>
              <a:endCxn id="5" idx="2"/>
            </p:cNvCxnSpPr>
            <p:nvPr/>
          </p:nvCxnSpPr>
          <p:spPr>
            <a:xfrm flipV="1">
              <a:off x="5830285" y="3258492"/>
              <a:ext cx="1" cy="55150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6" name="Right Arrow 25"/>
            <p:cNvSpPr/>
            <p:nvPr/>
          </p:nvSpPr>
          <p:spPr>
            <a:xfrm>
              <a:off x="1612637" y="1333500"/>
              <a:ext cx="5435864" cy="476250"/>
            </a:xfrm>
            <a:prstGeom prst="rightArrow">
              <a:avLst/>
            </a:prstGeom>
          </p:spPr>
          <p:style>
            <a:lnRef idx="1">
              <a:schemeClr val="accent1"/>
            </a:lnRef>
            <a:fillRef idx="3">
              <a:schemeClr val="accent1"/>
            </a:fillRef>
            <a:effectRef idx="2">
              <a:schemeClr val="accent1"/>
            </a:effectRef>
            <a:fontRef idx="minor">
              <a:schemeClr val="lt1"/>
            </a:fontRef>
          </p:style>
          <p:txBody>
            <a:bodyPr lIns="114300" tIns="57150" rIns="114300" bIns="57150" rtlCol="0" anchor="ctr"/>
            <a:lstStyle/>
            <a:p>
              <a:pPr algn="ctr"/>
              <a:r>
                <a:rPr lang="en-US" sz="1500" dirty="0"/>
                <a:t>GPU Data Flow</a:t>
              </a:r>
            </a:p>
          </p:txBody>
        </p:sp>
        <p:sp>
          <p:nvSpPr>
            <p:cNvPr id="27" name="TextBox 26"/>
            <p:cNvSpPr txBox="1"/>
            <p:nvPr/>
          </p:nvSpPr>
          <p:spPr>
            <a:xfrm>
              <a:off x="285751" y="1379265"/>
              <a:ext cx="1291187" cy="392415"/>
            </a:xfrm>
            <a:prstGeom prst="rect">
              <a:avLst/>
            </a:prstGeom>
            <a:noFill/>
          </p:spPr>
          <p:txBody>
            <a:bodyPr wrap="none" lIns="114300" tIns="57150" rIns="114300" bIns="57150" rtlCol="0">
              <a:spAutoFit/>
            </a:bodyPr>
            <a:lstStyle/>
            <a:p>
              <a:r>
                <a:rPr lang="en-US" sz="1800" dirty="0"/>
                <a:t>Application</a:t>
              </a:r>
            </a:p>
          </p:txBody>
        </p:sp>
        <p:sp>
          <p:nvSpPr>
            <p:cNvPr id="28" name="TextBox 27"/>
            <p:cNvSpPr txBox="1"/>
            <p:nvPr/>
          </p:nvSpPr>
          <p:spPr>
            <a:xfrm>
              <a:off x="7149453" y="1379263"/>
              <a:ext cx="1394677" cy="392415"/>
            </a:xfrm>
            <a:prstGeom prst="rect">
              <a:avLst/>
            </a:prstGeom>
            <a:noFill/>
          </p:spPr>
          <p:txBody>
            <a:bodyPr wrap="none" lIns="114300" tIns="57150" rIns="114300" bIns="57150" rtlCol="0">
              <a:spAutoFit/>
            </a:bodyPr>
            <a:lstStyle/>
            <a:p>
              <a:r>
                <a:rPr lang="en-US" sz="1800" dirty="0" err="1"/>
                <a:t>Framebuffer</a:t>
              </a:r>
              <a:endParaRPr lang="en-US" sz="1800" dirty="0"/>
            </a:p>
          </p:txBody>
        </p:sp>
        <p:sp>
          <p:nvSpPr>
            <p:cNvPr id="29" name="TextBox 28"/>
            <p:cNvSpPr txBox="1"/>
            <p:nvPr/>
          </p:nvSpPr>
          <p:spPr>
            <a:xfrm>
              <a:off x="95251" y="2190750"/>
              <a:ext cx="802656" cy="330860"/>
            </a:xfrm>
            <a:prstGeom prst="rect">
              <a:avLst/>
            </a:prstGeom>
            <a:noFill/>
          </p:spPr>
          <p:txBody>
            <a:bodyPr wrap="none" lIns="114300" tIns="57150" rIns="114300" bIns="57150" rtlCol="0">
              <a:spAutoFit/>
            </a:bodyPr>
            <a:lstStyle/>
            <a:p>
              <a:r>
                <a:rPr lang="en-US" sz="1400" i="1" dirty="0"/>
                <a:t>Vertices</a:t>
              </a:r>
            </a:p>
          </p:txBody>
        </p:sp>
        <p:sp>
          <p:nvSpPr>
            <p:cNvPr id="31" name="TextBox 30"/>
            <p:cNvSpPr txBox="1"/>
            <p:nvPr/>
          </p:nvSpPr>
          <p:spPr>
            <a:xfrm>
              <a:off x="2084725" y="2189482"/>
              <a:ext cx="802656" cy="330860"/>
            </a:xfrm>
            <a:prstGeom prst="rect">
              <a:avLst/>
            </a:prstGeom>
            <a:noFill/>
          </p:spPr>
          <p:txBody>
            <a:bodyPr wrap="none" lIns="114300" tIns="57150" rIns="114300" bIns="57150" rtlCol="0">
              <a:spAutoFit/>
            </a:bodyPr>
            <a:lstStyle/>
            <a:p>
              <a:r>
                <a:rPr lang="en-US" sz="1400" i="1" dirty="0"/>
                <a:t>Vertices</a:t>
              </a:r>
            </a:p>
          </p:txBody>
        </p:sp>
        <p:sp>
          <p:nvSpPr>
            <p:cNvPr id="32" name="TextBox 31"/>
            <p:cNvSpPr txBox="1"/>
            <p:nvPr/>
          </p:nvSpPr>
          <p:spPr>
            <a:xfrm>
              <a:off x="4173809" y="2190750"/>
              <a:ext cx="1007392" cy="330860"/>
            </a:xfrm>
            <a:prstGeom prst="rect">
              <a:avLst/>
            </a:prstGeom>
            <a:noFill/>
          </p:spPr>
          <p:txBody>
            <a:bodyPr wrap="none" lIns="114300" tIns="57150" rIns="114300" bIns="57150" rtlCol="0">
              <a:spAutoFit/>
            </a:bodyPr>
            <a:lstStyle/>
            <a:p>
              <a:r>
                <a:rPr lang="en-US" sz="1400" i="1" dirty="0"/>
                <a:t>Fragments</a:t>
              </a:r>
            </a:p>
          </p:txBody>
        </p:sp>
        <p:sp>
          <p:nvSpPr>
            <p:cNvPr id="33" name="TextBox 32"/>
            <p:cNvSpPr txBox="1"/>
            <p:nvPr/>
          </p:nvSpPr>
          <p:spPr>
            <a:xfrm>
              <a:off x="6535282" y="2189482"/>
              <a:ext cx="637547" cy="330860"/>
            </a:xfrm>
            <a:prstGeom prst="rect">
              <a:avLst/>
            </a:prstGeom>
            <a:noFill/>
          </p:spPr>
          <p:txBody>
            <a:bodyPr wrap="none" lIns="114300" tIns="57150" rIns="114300" bIns="57150" rtlCol="0">
              <a:spAutoFit/>
            </a:bodyPr>
            <a:lstStyle/>
            <a:p>
              <a:r>
                <a:rPr lang="en-US" sz="1400" i="1" dirty="0"/>
                <a:t>Pixels</a:t>
              </a:r>
            </a:p>
          </p:txBody>
        </p:sp>
      </p:grpSp>
    </p:spTree>
    <p:extLst>
      <p:ext uri="{BB962C8B-B14F-4D97-AF65-F5344CB8AC3E}">
        <p14:creationId xmlns:p14="http://schemas.microsoft.com/office/powerpoint/2010/main" val="128096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OpenGL Programming in a Nutshell</a:t>
            </a:r>
            <a:endParaRPr lang="en-US" dirty="0"/>
          </a:p>
        </p:txBody>
      </p:sp>
      <p:sp>
        <p:nvSpPr>
          <p:cNvPr id="3" name="Content Placeholder 2"/>
          <p:cNvSpPr>
            <a:spLocks noGrp="1"/>
          </p:cNvSpPr>
          <p:nvPr>
            <p:ph idx="1"/>
          </p:nvPr>
        </p:nvSpPr>
        <p:spPr/>
        <p:txBody>
          <a:bodyPr/>
          <a:lstStyle/>
          <a:p>
            <a:r>
              <a:rPr lang="en-US" smtClean="0"/>
              <a:t>Modern OpenGL programs essentially do the following steps:</a:t>
            </a:r>
          </a:p>
          <a:p>
            <a:pPr lvl="1"/>
            <a:r>
              <a:rPr lang="en-US" smtClean="0"/>
              <a:t>Create shader programs</a:t>
            </a:r>
          </a:p>
          <a:p>
            <a:pPr lvl="1"/>
            <a:r>
              <a:rPr lang="en-US" smtClean="0"/>
              <a:t>Create buffer objects and load data into them</a:t>
            </a:r>
          </a:p>
          <a:p>
            <a:pPr lvl="1"/>
            <a:r>
              <a:rPr lang="en-US" smtClean="0"/>
              <a:t>“Connect” data locations with shader variables</a:t>
            </a:r>
          </a:p>
          <a:p>
            <a:pPr lvl="1"/>
            <a:r>
              <a:rPr lang="en-US" smtClean="0"/>
              <a:t>Render</a:t>
            </a:r>
            <a:endParaRPr lang="en-US" dirty="0"/>
          </a:p>
        </p:txBody>
      </p:sp>
    </p:spTree>
    <p:extLst>
      <p:ext uri="{BB962C8B-B14F-4D97-AF65-F5344CB8AC3E}">
        <p14:creationId xmlns:p14="http://schemas.microsoft.com/office/powerpoint/2010/main" val="33528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Framework Requirements</a:t>
            </a:r>
            <a:endParaRPr lang="en-US" dirty="0"/>
          </a:p>
        </p:txBody>
      </p:sp>
      <p:sp>
        <p:nvSpPr>
          <p:cNvPr id="3" name="Content Placeholder 2"/>
          <p:cNvSpPr>
            <a:spLocks noGrp="1"/>
          </p:cNvSpPr>
          <p:nvPr>
            <p:ph idx="1"/>
          </p:nvPr>
        </p:nvSpPr>
        <p:spPr/>
        <p:txBody>
          <a:bodyPr/>
          <a:lstStyle/>
          <a:p>
            <a:r>
              <a:rPr lang="en-US" smtClean="0"/>
              <a:t>OpenGL applications need a place to render into</a:t>
            </a:r>
          </a:p>
          <a:p>
            <a:pPr lvl="1"/>
            <a:r>
              <a:rPr lang="en-US" smtClean="0"/>
              <a:t>usually an on-screen window</a:t>
            </a:r>
          </a:p>
          <a:p>
            <a:r>
              <a:rPr lang="en-US" smtClean="0"/>
              <a:t>Need to communicate with native windowing system</a:t>
            </a:r>
          </a:p>
          <a:p>
            <a:r>
              <a:rPr lang="en-US" smtClean="0"/>
              <a:t>Each windowing system interface is different</a:t>
            </a:r>
          </a:p>
          <a:p>
            <a:r>
              <a:rPr lang="en-US" smtClean="0"/>
              <a:t>We use GLUT (more specifically, freeglut)</a:t>
            </a:r>
          </a:p>
          <a:p>
            <a:pPr lvl="1"/>
            <a:r>
              <a:rPr lang="en-US" smtClean="0"/>
              <a:t>simple, open-source library that works everywhere</a:t>
            </a:r>
          </a:p>
          <a:p>
            <a:pPr lvl="1"/>
            <a:r>
              <a:rPr lang="en-US" smtClean="0"/>
              <a:t>handles all windowing operations:</a:t>
            </a:r>
          </a:p>
          <a:p>
            <a:pPr lvl="2"/>
            <a:r>
              <a:rPr lang="en-US" smtClean="0"/>
              <a:t>opening windows</a:t>
            </a:r>
          </a:p>
          <a:p>
            <a:pPr lvl="2"/>
            <a:r>
              <a:rPr lang="en-US" smtClean="0"/>
              <a:t>input processing</a:t>
            </a:r>
          </a:p>
          <a:p>
            <a:endParaRPr lang="en-US" dirty="0" smtClean="0"/>
          </a:p>
        </p:txBody>
      </p:sp>
    </p:spTree>
    <p:extLst>
      <p:ext uri="{BB962C8B-B14F-4D97-AF65-F5344CB8AC3E}">
        <p14:creationId xmlns:p14="http://schemas.microsoft.com/office/powerpoint/2010/main" val="329963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Simplifying Working with OpenGL</a:t>
            </a:r>
            <a:endParaRPr lang="en-US" dirty="0"/>
          </a:p>
        </p:txBody>
      </p:sp>
      <p:sp>
        <p:nvSpPr>
          <p:cNvPr id="3" name="Content Placeholder 2"/>
          <p:cNvSpPr>
            <a:spLocks noGrp="1"/>
          </p:cNvSpPr>
          <p:nvPr>
            <p:ph idx="1"/>
          </p:nvPr>
        </p:nvSpPr>
        <p:spPr/>
        <p:txBody>
          <a:bodyPr/>
          <a:lstStyle/>
          <a:p>
            <a:r>
              <a:rPr lang="en-US" smtClean="0"/>
              <a:t>Operating systems deal with library functions differently</a:t>
            </a:r>
          </a:p>
          <a:p>
            <a:pPr lvl="1"/>
            <a:r>
              <a:rPr lang="en-US" smtClean="0"/>
              <a:t>compiler linkage and runtime libraries may expose different functions</a:t>
            </a:r>
          </a:p>
          <a:p>
            <a:r>
              <a:rPr lang="en-US" smtClean="0"/>
              <a:t>Additionally, OpenGL has many versions and profiles which expose different sets of functions</a:t>
            </a:r>
          </a:p>
          <a:p>
            <a:pPr lvl="1"/>
            <a:r>
              <a:rPr lang="en-US" smtClean="0"/>
              <a:t>managing function access is cumbersome, and window-system dependent</a:t>
            </a:r>
          </a:p>
          <a:p>
            <a:r>
              <a:rPr lang="en-US" smtClean="0"/>
              <a:t>We use another open-source library, GLEW, to hide those details</a:t>
            </a:r>
            <a:endParaRPr lang="en-US" dirty="0" smtClean="0"/>
          </a:p>
        </p:txBody>
      </p:sp>
    </p:spTree>
    <p:extLst>
      <p:ext uri="{BB962C8B-B14F-4D97-AF65-F5344CB8AC3E}">
        <p14:creationId xmlns:p14="http://schemas.microsoft.com/office/powerpoint/2010/main" val="200475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Geometric Objects</a:t>
            </a:r>
            <a:endParaRPr lang="en-US" dirty="0"/>
          </a:p>
        </p:txBody>
      </p:sp>
      <p:sp>
        <p:nvSpPr>
          <p:cNvPr id="12" name="Content Placeholder 11"/>
          <p:cNvSpPr>
            <a:spLocks noGrp="1"/>
          </p:cNvSpPr>
          <p:nvPr>
            <p:ph idx="1"/>
          </p:nvPr>
        </p:nvSpPr>
        <p:spPr/>
        <p:txBody>
          <a:bodyPr>
            <a:normAutofit lnSpcReduction="10000"/>
          </a:bodyPr>
          <a:lstStyle/>
          <a:p>
            <a:r>
              <a:rPr lang="en-US" dirty="0" smtClean="0"/>
              <a:t>Geometric objects are represented using </a:t>
            </a:r>
            <a:r>
              <a:rPr lang="en-US" i="1" dirty="0" smtClean="0"/>
              <a:t>vertices</a:t>
            </a:r>
          </a:p>
          <a:p>
            <a:r>
              <a:rPr lang="en-US" dirty="0" smtClean="0"/>
              <a:t>A vertex is a collection of generic attributes</a:t>
            </a:r>
          </a:p>
          <a:p>
            <a:pPr lvl="1"/>
            <a:r>
              <a:rPr lang="en-US" dirty="0" smtClean="0"/>
              <a:t>positional coordinates</a:t>
            </a:r>
          </a:p>
          <a:p>
            <a:pPr lvl="1"/>
            <a:r>
              <a:rPr lang="en-US" dirty="0" smtClean="0"/>
              <a:t>colors</a:t>
            </a:r>
          </a:p>
          <a:p>
            <a:pPr lvl="1"/>
            <a:r>
              <a:rPr lang="en-US" dirty="0" smtClean="0"/>
              <a:t>texture coordinates</a:t>
            </a:r>
          </a:p>
          <a:p>
            <a:pPr lvl="1"/>
            <a:r>
              <a:rPr lang="en-US" dirty="0" smtClean="0"/>
              <a:t>any other data associated with that point in space</a:t>
            </a:r>
          </a:p>
          <a:p>
            <a:r>
              <a:rPr lang="en-US" dirty="0" smtClean="0"/>
              <a:t>Position stored in 4 dimensional homogeneous coordinates</a:t>
            </a:r>
          </a:p>
          <a:p>
            <a:r>
              <a:rPr lang="en-US" dirty="0" smtClean="0"/>
              <a:t>Vertex data must be stored in vertex buffer objects (VBOs)</a:t>
            </a:r>
          </a:p>
          <a:p>
            <a:r>
              <a:rPr lang="en-US" dirty="0" smtClean="0"/>
              <a:t>VBOs must be stored in vertex array objects (VAOs)</a:t>
            </a:r>
            <a:endParaRPr lang="en-US" dirty="0"/>
          </a:p>
        </p:txBody>
      </p:sp>
      <p:grpSp>
        <p:nvGrpSpPr>
          <p:cNvPr id="4" name="Group 11"/>
          <p:cNvGrpSpPr/>
          <p:nvPr/>
        </p:nvGrpSpPr>
        <p:grpSpPr>
          <a:xfrm>
            <a:off x="6265112" y="1335829"/>
            <a:ext cx="1289050" cy="1065610"/>
            <a:chOff x="393700" y="3708400"/>
            <a:chExt cx="1289050" cy="1420813"/>
          </a:xfrm>
        </p:grpSpPr>
        <p:sp>
          <p:nvSpPr>
            <p:cNvPr id="8" name="Freeform 5"/>
            <p:cNvSpPr>
              <a:spLocks/>
            </p:cNvSpPr>
            <p:nvPr/>
          </p:nvSpPr>
          <p:spPr bwMode="auto">
            <a:xfrm>
              <a:off x="439738" y="3746500"/>
              <a:ext cx="1189037" cy="1336675"/>
            </a:xfrm>
            <a:custGeom>
              <a:avLst/>
              <a:gdLst>
                <a:gd name="T0" fmla="*/ 923644354 w 1152"/>
                <a:gd name="T1" fmla="*/ 0 h 1108"/>
                <a:gd name="T2" fmla="*/ 0 w 1152"/>
                <a:gd name="T3" fmla="*/ 1612545177 h 1108"/>
                <a:gd name="T4" fmla="*/ 1227264746 w 1152"/>
                <a:gd name="T5" fmla="*/ 1095890129 h 1108"/>
                <a:gd name="T6" fmla="*/ 923644354 w 1152"/>
                <a:gd name="T7" fmla="*/ 0 h 1108"/>
                <a:gd name="T8" fmla="*/ 0 60000 65536"/>
                <a:gd name="T9" fmla="*/ 0 60000 65536"/>
                <a:gd name="T10" fmla="*/ 0 60000 65536"/>
                <a:gd name="T11" fmla="*/ 0 60000 65536"/>
                <a:gd name="T12" fmla="*/ 0 w 1152"/>
                <a:gd name="T13" fmla="*/ 0 h 1108"/>
                <a:gd name="T14" fmla="*/ 1152 w 1152"/>
                <a:gd name="T15" fmla="*/ 1108 h 1108"/>
              </a:gdLst>
              <a:ahLst/>
              <a:cxnLst>
                <a:cxn ang="T8">
                  <a:pos x="T0" y="T1"/>
                </a:cxn>
                <a:cxn ang="T9">
                  <a:pos x="T2" y="T3"/>
                </a:cxn>
                <a:cxn ang="T10">
                  <a:pos x="T4" y="T5"/>
                </a:cxn>
                <a:cxn ang="T11">
                  <a:pos x="T6" y="T7"/>
                </a:cxn>
              </a:cxnLst>
              <a:rect l="T12" t="T13" r="T14" b="T15"/>
              <a:pathLst>
                <a:path w="1152" h="1108">
                  <a:moveTo>
                    <a:pt x="867" y="0"/>
                  </a:moveTo>
                  <a:lnTo>
                    <a:pt x="0" y="1108"/>
                  </a:lnTo>
                  <a:lnTo>
                    <a:pt x="1152" y="753"/>
                  </a:lnTo>
                  <a:lnTo>
                    <a:pt x="867" y="0"/>
                  </a:lnTo>
                  <a:close/>
                </a:path>
              </a:pathLst>
            </a:custGeom>
            <a:solidFill>
              <a:srgbClr val="AF8BF1"/>
            </a:solidFill>
            <a:ln w="9525">
              <a:noFill/>
              <a:round/>
              <a:headEnd/>
              <a:tailEnd/>
            </a:ln>
          </p:spPr>
          <p:txBody>
            <a:bodyPr>
              <a:prstTxWarp prst="textNoShape">
                <a:avLst/>
              </a:prstTxWarp>
            </a:bodyPr>
            <a:lstStyle/>
            <a:p>
              <a:endParaRPr lang="en-US" dirty="0"/>
            </a:p>
          </p:txBody>
        </p:sp>
        <p:sp>
          <p:nvSpPr>
            <p:cNvPr id="9" name="Oval 6"/>
            <p:cNvSpPr>
              <a:spLocks noChangeArrowheads="1"/>
            </p:cNvSpPr>
            <p:nvPr/>
          </p:nvSpPr>
          <p:spPr bwMode="auto">
            <a:xfrm>
              <a:off x="1268413" y="3708400"/>
              <a:ext cx="109537" cy="128588"/>
            </a:xfrm>
            <a:prstGeom prst="ellipse">
              <a:avLst/>
            </a:prstGeom>
            <a:solidFill>
              <a:srgbClr val="FF6600"/>
            </a:solidFill>
            <a:ln w="9525">
              <a:noFill/>
              <a:round/>
              <a:headEnd/>
              <a:tailEnd/>
            </a:ln>
          </p:spPr>
          <p:txBody>
            <a:bodyPr wrap="none" anchor="ctr">
              <a:prstTxWarp prst="textNoShape">
                <a:avLst/>
              </a:prstTxWarp>
            </a:bodyPr>
            <a:lstStyle/>
            <a:p>
              <a:endParaRPr lang="en-US" dirty="0"/>
            </a:p>
          </p:txBody>
        </p:sp>
        <p:sp>
          <p:nvSpPr>
            <p:cNvPr id="10" name="Oval 7"/>
            <p:cNvSpPr>
              <a:spLocks noChangeArrowheads="1"/>
            </p:cNvSpPr>
            <p:nvPr/>
          </p:nvSpPr>
          <p:spPr bwMode="auto">
            <a:xfrm>
              <a:off x="393700" y="5000625"/>
              <a:ext cx="111125" cy="128588"/>
            </a:xfrm>
            <a:prstGeom prst="ellipse">
              <a:avLst/>
            </a:prstGeom>
            <a:solidFill>
              <a:srgbClr val="FF6600"/>
            </a:solidFill>
            <a:ln w="9525">
              <a:noFill/>
              <a:round/>
              <a:headEnd/>
              <a:tailEnd/>
            </a:ln>
          </p:spPr>
          <p:txBody>
            <a:bodyPr wrap="none" anchor="ctr">
              <a:prstTxWarp prst="textNoShape">
                <a:avLst/>
              </a:prstTxWarp>
            </a:bodyPr>
            <a:lstStyle/>
            <a:p>
              <a:endParaRPr lang="en-US" dirty="0"/>
            </a:p>
          </p:txBody>
        </p:sp>
        <p:sp>
          <p:nvSpPr>
            <p:cNvPr id="11" name="Oval 8"/>
            <p:cNvSpPr>
              <a:spLocks noChangeArrowheads="1"/>
            </p:cNvSpPr>
            <p:nvPr/>
          </p:nvSpPr>
          <p:spPr bwMode="auto">
            <a:xfrm>
              <a:off x="1573213" y="4572000"/>
              <a:ext cx="109537" cy="128588"/>
            </a:xfrm>
            <a:prstGeom prst="ellipse">
              <a:avLst/>
            </a:prstGeom>
            <a:solidFill>
              <a:srgbClr val="FF6600"/>
            </a:solidFill>
            <a:ln w="9525">
              <a:noFill/>
              <a:round/>
              <a:headEnd/>
              <a:tailEnd/>
            </a:ln>
          </p:spPr>
          <p:txBody>
            <a:bodyPr wrap="none" anchor="ctr">
              <a:prstTxWarp prst="textNoShape">
                <a:avLst/>
              </a:prstTxWarp>
            </a:bodyPr>
            <a:lstStyle/>
            <a:p>
              <a:endParaRPr lang="en-US" dirty="0"/>
            </a:p>
          </p:txBody>
        </p:sp>
      </p:grpSp>
      <p:cxnSp>
        <p:nvCxnSpPr>
          <p:cNvPr id="6" name="AutoShape 10"/>
          <p:cNvCxnSpPr>
            <a:cxnSpLocks noChangeShapeType="1"/>
            <a:stCxn id="7" idx="1"/>
            <a:endCxn id="11" idx="6"/>
          </p:cNvCxnSpPr>
          <p:nvPr/>
        </p:nvCxnSpPr>
        <p:spPr bwMode="auto">
          <a:xfrm flipH="1">
            <a:off x="7554162" y="1928036"/>
            <a:ext cx="527904" cy="103714"/>
          </a:xfrm>
          <a:prstGeom prst="straightConnector1">
            <a:avLst/>
          </a:prstGeom>
          <a:noFill/>
          <a:ln w="9525">
            <a:solidFill>
              <a:schemeClr val="tx1"/>
            </a:solidFill>
            <a:round/>
            <a:headEnd/>
            <a:tailEnd type="triangle" w="med" len="med"/>
          </a:ln>
        </p:spPr>
      </p:cxnSp>
      <p:graphicFrame>
        <p:nvGraphicFramePr>
          <p:cNvPr id="7" name="Object 6"/>
          <p:cNvGraphicFramePr>
            <a:graphicFrameLocks noChangeAspect="1"/>
          </p:cNvGraphicFramePr>
          <p:nvPr/>
        </p:nvGraphicFramePr>
        <p:xfrm>
          <a:off x="8082066" y="1338197"/>
          <a:ext cx="524302" cy="1179679"/>
        </p:xfrm>
        <a:graphic>
          <a:graphicData uri="http://schemas.openxmlformats.org/presentationml/2006/ole">
            <mc:AlternateContent xmlns:mc="http://schemas.openxmlformats.org/markup-compatibility/2006">
              <mc:Choice xmlns:v="urn:schemas-microsoft-com:vml" Requires="v">
                <p:oleObj spid="_x0000_s2094" name="Equation" r:id="rId4" imgW="304800" imgH="914400" progId="">
                  <p:embed/>
                </p:oleObj>
              </mc:Choice>
              <mc:Fallback>
                <p:oleObj name="Equation" r:id="rId4" imgW="304800" imgH="9144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2066" y="1338197"/>
                        <a:ext cx="524302" cy="11796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3674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smtClean="0"/>
              <a:t>Evolution of the OpenGL Pipeline</a:t>
            </a:r>
          </a:p>
          <a:p>
            <a:r>
              <a:rPr lang="en-US" smtClean="0"/>
              <a:t>A Prototype Application in OpenGL</a:t>
            </a:r>
          </a:p>
          <a:p>
            <a:r>
              <a:rPr lang="en-US" smtClean="0"/>
              <a:t>OpenGL Shading Language (GLSL)</a:t>
            </a:r>
          </a:p>
          <a:p>
            <a:r>
              <a:rPr lang="en-US" smtClean="0"/>
              <a:t>Vertex Shaders</a:t>
            </a:r>
          </a:p>
          <a:p>
            <a:r>
              <a:rPr lang="en-US" smtClean="0"/>
              <a:t>Fragment Shaders</a:t>
            </a:r>
          </a:p>
          <a:p>
            <a:r>
              <a:rPr lang="en-US" smtClean="0"/>
              <a:t>Examples</a:t>
            </a:r>
            <a:endParaRPr lang="en-US" dirty="0"/>
          </a:p>
        </p:txBody>
      </p:sp>
    </p:spTree>
    <p:extLst>
      <p:ext uri="{BB962C8B-B14F-4D97-AF65-F5344CB8AC3E}">
        <p14:creationId xmlns:p14="http://schemas.microsoft.com/office/powerpoint/2010/main" val="2207520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dirty="0" smtClean="0"/>
              <a:t>OpenGL’s Geometric Primitives</a:t>
            </a:r>
            <a:endParaRPr lang="en-US" dirty="0"/>
          </a:p>
        </p:txBody>
      </p:sp>
      <p:sp>
        <p:nvSpPr>
          <p:cNvPr id="54275" name="Rectangle 3"/>
          <p:cNvSpPr>
            <a:spLocks noGrp="1" noChangeArrowheads="1"/>
          </p:cNvSpPr>
          <p:nvPr>
            <p:ph idx="1"/>
          </p:nvPr>
        </p:nvSpPr>
        <p:spPr/>
        <p:txBody>
          <a:bodyPr/>
          <a:lstStyle/>
          <a:p>
            <a:r>
              <a:rPr lang="en-US" smtClean="0"/>
              <a:t>All primitives are specified by vertices</a:t>
            </a:r>
            <a:endParaRPr lang="en-US" dirty="0"/>
          </a:p>
        </p:txBody>
      </p:sp>
      <p:grpSp>
        <p:nvGrpSpPr>
          <p:cNvPr id="5" name="Group 13"/>
          <p:cNvGrpSpPr>
            <a:grpSpLocks/>
          </p:cNvGrpSpPr>
          <p:nvPr/>
        </p:nvGrpSpPr>
        <p:grpSpPr bwMode="auto">
          <a:xfrm>
            <a:off x="3048000" y="3333752"/>
            <a:ext cx="2093913" cy="1444230"/>
            <a:chOff x="124" y="2964"/>
            <a:chExt cx="1319" cy="1213"/>
          </a:xfrm>
        </p:grpSpPr>
        <p:sp>
          <p:nvSpPr>
            <p:cNvPr id="378894" name="Rectangle 14"/>
            <p:cNvSpPr>
              <a:spLocks noChangeArrowheads="1"/>
            </p:cNvSpPr>
            <p:nvPr/>
          </p:nvSpPr>
          <p:spPr bwMode="auto">
            <a:xfrm>
              <a:off x="124" y="3892"/>
              <a:ext cx="1319" cy="285"/>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0" hangingPunct="0"/>
              <a:r>
                <a:rPr lang="en-US" b="1" dirty="0">
                  <a:solidFill>
                    <a:srgbClr val="000000"/>
                  </a:solidFill>
                  <a:effectLst>
                    <a:outerShdw blurRad="38100" dist="38100" dir="2700000" algn="tl">
                      <a:srgbClr val="DDDDDD"/>
                    </a:outerShdw>
                  </a:effectLst>
                  <a:latin typeface="Consolas" pitchFamily="49" charset="0"/>
                  <a:cs typeface="Consolas" pitchFamily="49" charset="0"/>
                </a:rPr>
                <a:t>GL_TRIANGLE_STRIP</a:t>
              </a:r>
            </a:p>
          </p:txBody>
        </p:sp>
        <p:grpSp>
          <p:nvGrpSpPr>
            <p:cNvPr id="6" name="Group 15"/>
            <p:cNvGrpSpPr>
              <a:grpSpLocks/>
            </p:cNvGrpSpPr>
            <p:nvPr/>
          </p:nvGrpSpPr>
          <p:grpSpPr bwMode="auto">
            <a:xfrm>
              <a:off x="662" y="2964"/>
              <a:ext cx="673" cy="853"/>
              <a:chOff x="858" y="2910"/>
              <a:chExt cx="673" cy="913"/>
            </a:xfrm>
          </p:grpSpPr>
          <p:sp>
            <p:nvSpPr>
              <p:cNvPr id="54314" name="Freeform 16"/>
              <p:cNvSpPr>
                <a:spLocks/>
              </p:cNvSpPr>
              <p:nvPr/>
            </p:nvSpPr>
            <p:spPr bwMode="auto">
              <a:xfrm>
                <a:off x="858" y="2910"/>
                <a:ext cx="673" cy="337"/>
              </a:xfrm>
              <a:custGeom>
                <a:avLst/>
                <a:gdLst>
                  <a:gd name="T0" fmla="*/ 0 w 673"/>
                  <a:gd name="T1" fmla="*/ 48 h 337"/>
                  <a:gd name="T2" fmla="*/ 672 w 673"/>
                  <a:gd name="T3" fmla="*/ 0 h 337"/>
                  <a:gd name="T4" fmla="*/ 144 w 673"/>
                  <a:gd name="T5" fmla="*/ 336 h 337"/>
                  <a:gd name="T6" fmla="*/ 0 w 673"/>
                  <a:gd name="T7" fmla="*/ 48 h 337"/>
                  <a:gd name="T8" fmla="*/ 0 60000 65536"/>
                  <a:gd name="T9" fmla="*/ 0 60000 65536"/>
                  <a:gd name="T10" fmla="*/ 0 60000 65536"/>
                  <a:gd name="T11" fmla="*/ 0 60000 65536"/>
                  <a:gd name="T12" fmla="*/ 0 w 673"/>
                  <a:gd name="T13" fmla="*/ 0 h 337"/>
                  <a:gd name="T14" fmla="*/ 673 w 673"/>
                  <a:gd name="T15" fmla="*/ 337 h 337"/>
                </a:gdLst>
                <a:ahLst/>
                <a:cxnLst>
                  <a:cxn ang="T8">
                    <a:pos x="T0" y="T1"/>
                  </a:cxn>
                  <a:cxn ang="T9">
                    <a:pos x="T2" y="T3"/>
                  </a:cxn>
                  <a:cxn ang="T10">
                    <a:pos x="T4" y="T5"/>
                  </a:cxn>
                  <a:cxn ang="T11">
                    <a:pos x="T6" y="T7"/>
                  </a:cxn>
                </a:cxnLst>
                <a:rect l="T12" t="T13" r="T14" b="T15"/>
                <a:pathLst>
                  <a:path w="673" h="337">
                    <a:moveTo>
                      <a:pt x="0" y="48"/>
                    </a:moveTo>
                    <a:lnTo>
                      <a:pt x="672" y="0"/>
                    </a:lnTo>
                    <a:lnTo>
                      <a:pt x="144" y="336"/>
                    </a:lnTo>
                    <a:lnTo>
                      <a:pt x="0" y="48"/>
                    </a:lnTo>
                  </a:path>
                </a:pathLst>
              </a:custGeom>
              <a:gradFill rotWithShape="0">
                <a:gsLst>
                  <a:gs pos="0">
                    <a:srgbClr val="5F5F5F"/>
                  </a:gs>
                  <a:gs pos="100000">
                    <a:schemeClr val="bg1"/>
                  </a:gs>
                </a:gsLst>
                <a:lin ang="18900000" scaled="1"/>
              </a:gradFill>
              <a:ln w="12700" cap="rnd">
                <a:solidFill>
                  <a:srgbClr val="FFFFFF"/>
                </a:solidFill>
                <a:round/>
                <a:headEnd/>
                <a:tailEnd/>
              </a:ln>
            </p:spPr>
            <p:txBody>
              <a:bodyPr>
                <a:prstTxWarp prst="textNoShape">
                  <a:avLst/>
                </a:prstTxWarp>
              </a:bodyPr>
              <a:lstStyle/>
              <a:p>
                <a:endParaRPr lang="en-US"/>
              </a:p>
            </p:txBody>
          </p:sp>
          <p:sp>
            <p:nvSpPr>
              <p:cNvPr id="54315" name="Freeform 17"/>
              <p:cNvSpPr>
                <a:spLocks/>
              </p:cNvSpPr>
              <p:nvPr/>
            </p:nvSpPr>
            <p:spPr bwMode="auto">
              <a:xfrm>
                <a:off x="1002" y="2910"/>
                <a:ext cx="529" cy="337"/>
              </a:xfrm>
              <a:custGeom>
                <a:avLst/>
                <a:gdLst>
                  <a:gd name="T0" fmla="*/ 0 w 529"/>
                  <a:gd name="T1" fmla="*/ 336 h 337"/>
                  <a:gd name="T2" fmla="*/ 528 w 529"/>
                  <a:gd name="T3" fmla="*/ 0 h 337"/>
                  <a:gd name="T4" fmla="*/ 384 w 529"/>
                  <a:gd name="T5" fmla="*/ 288 h 337"/>
                  <a:gd name="T6" fmla="*/ 0 w 529"/>
                  <a:gd name="T7" fmla="*/ 336 h 337"/>
                  <a:gd name="T8" fmla="*/ 0 60000 65536"/>
                  <a:gd name="T9" fmla="*/ 0 60000 65536"/>
                  <a:gd name="T10" fmla="*/ 0 60000 65536"/>
                  <a:gd name="T11" fmla="*/ 0 60000 65536"/>
                  <a:gd name="T12" fmla="*/ 0 w 529"/>
                  <a:gd name="T13" fmla="*/ 0 h 337"/>
                  <a:gd name="T14" fmla="*/ 529 w 529"/>
                  <a:gd name="T15" fmla="*/ 337 h 337"/>
                </a:gdLst>
                <a:ahLst/>
                <a:cxnLst>
                  <a:cxn ang="T8">
                    <a:pos x="T0" y="T1"/>
                  </a:cxn>
                  <a:cxn ang="T9">
                    <a:pos x="T2" y="T3"/>
                  </a:cxn>
                  <a:cxn ang="T10">
                    <a:pos x="T4" y="T5"/>
                  </a:cxn>
                  <a:cxn ang="T11">
                    <a:pos x="T6" y="T7"/>
                  </a:cxn>
                </a:cxnLst>
                <a:rect l="T12" t="T13" r="T14" b="T15"/>
                <a:pathLst>
                  <a:path w="529" h="337">
                    <a:moveTo>
                      <a:pt x="0" y="336"/>
                    </a:moveTo>
                    <a:lnTo>
                      <a:pt x="528" y="0"/>
                    </a:lnTo>
                    <a:lnTo>
                      <a:pt x="384" y="288"/>
                    </a:lnTo>
                    <a:lnTo>
                      <a:pt x="0" y="336"/>
                    </a:lnTo>
                  </a:path>
                </a:pathLst>
              </a:custGeom>
              <a:gradFill rotWithShape="0">
                <a:gsLst>
                  <a:gs pos="0">
                    <a:srgbClr val="5F5F5F"/>
                  </a:gs>
                  <a:gs pos="100000">
                    <a:schemeClr val="bg1"/>
                  </a:gs>
                </a:gsLst>
                <a:lin ang="18900000" scaled="1"/>
              </a:gradFill>
              <a:ln w="12700" cap="rnd">
                <a:solidFill>
                  <a:srgbClr val="FFFFFF"/>
                </a:solidFill>
                <a:round/>
                <a:headEnd/>
                <a:tailEnd/>
              </a:ln>
            </p:spPr>
            <p:txBody>
              <a:bodyPr>
                <a:prstTxWarp prst="textNoShape">
                  <a:avLst/>
                </a:prstTxWarp>
              </a:bodyPr>
              <a:lstStyle/>
              <a:p>
                <a:endParaRPr lang="en-US"/>
              </a:p>
            </p:txBody>
          </p:sp>
          <p:sp>
            <p:nvSpPr>
              <p:cNvPr id="54316" name="Freeform 18"/>
              <p:cNvSpPr>
                <a:spLocks/>
              </p:cNvSpPr>
              <p:nvPr/>
            </p:nvSpPr>
            <p:spPr bwMode="auto">
              <a:xfrm>
                <a:off x="954" y="3198"/>
                <a:ext cx="433" cy="289"/>
              </a:xfrm>
              <a:custGeom>
                <a:avLst/>
                <a:gdLst>
                  <a:gd name="T0" fmla="*/ 432 w 433"/>
                  <a:gd name="T1" fmla="*/ 0 h 289"/>
                  <a:gd name="T2" fmla="*/ 48 w 433"/>
                  <a:gd name="T3" fmla="*/ 48 h 289"/>
                  <a:gd name="T4" fmla="*/ 0 w 433"/>
                  <a:gd name="T5" fmla="*/ 288 h 289"/>
                  <a:gd name="T6" fmla="*/ 432 w 433"/>
                  <a:gd name="T7" fmla="*/ 0 h 289"/>
                  <a:gd name="T8" fmla="*/ 0 60000 65536"/>
                  <a:gd name="T9" fmla="*/ 0 60000 65536"/>
                  <a:gd name="T10" fmla="*/ 0 60000 65536"/>
                  <a:gd name="T11" fmla="*/ 0 60000 65536"/>
                  <a:gd name="T12" fmla="*/ 0 w 433"/>
                  <a:gd name="T13" fmla="*/ 0 h 289"/>
                  <a:gd name="T14" fmla="*/ 433 w 433"/>
                  <a:gd name="T15" fmla="*/ 289 h 289"/>
                </a:gdLst>
                <a:ahLst/>
                <a:cxnLst>
                  <a:cxn ang="T8">
                    <a:pos x="T0" y="T1"/>
                  </a:cxn>
                  <a:cxn ang="T9">
                    <a:pos x="T2" y="T3"/>
                  </a:cxn>
                  <a:cxn ang="T10">
                    <a:pos x="T4" y="T5"/>
                  </a:cxn>
                  <a:cxn ang="T11">
                    <a:pos x="T6" y="T7"/>
                  </a:cxn>
                </a:cxnLst>
                <a:rect l="T12" t="T13" r="T14" b="T15"/>
                <a:pathLst>
                  <a:path w="433" h="289">
                    <a:moveTo>
                      <a:pt x="432" y="0"/>
                    </a:moveTo>
                    <a:lnTo>
                      <a:pt x="48" y="48"/>
                    </a:lnTo>
                    <a:lnTo>
                      <a:pt x="0" y="288"/>
                    </a:lnTo>
                    <a:lnTo>
                      <a:pt x="432" y="0"/>
                    </a:lnTo>
                  </a:path>
                </a:pathLst>
              </a:custGeom>
              <a:gradFill rotWithShape="0">
                <a:gsLst>
                  <a:gs pos="0">
                    <a:srgbClr val="5F5F5F"/>
                  </a:gs>
                  <a:gs pos="100000">
                    <a:srgbClr val="AFAFAF"/>
                  </a:gs>
                </a:gsLst>
                <a:lin ang="2700000" scaled="1"/>
              </a:gradFill>
              <a:ln w="12700" cap="rnd">
                <a:solidFill>
                  <a:srgbClr val="FFFFFF"/>
                </a:solidFill>
                <a:round/>
                <a:headEnd/>
                <a:tailEnd/>
              </a:ln>
            </p:spPr>
            <p:txBody>
              <a:bodyPr>
                <a:prstTxWarp prst="textNoShape">
                  <a:avLst/>
                </a:prstTxWarp>
              </a:bodyPr>
              <a:lstStyle/>
              <a:p>
                <a:endParaRPr lang="en-US"/>
              </a:p>
            </p:txBody>
          </p:sp>
          <p:sp>
            <p:nvSpPr>
              <p:cNvPr id="378899" name="Freeform 19"/>
              <p:cNvSpPr>
                <a:spLocks/>
              </p:cNvSpPr>
              <p:nvPr/>
            </p:nvSpPr>
            <p:spPr bwMode="auto">
              <a:xfrm>
                <a:off x="954" y="3198"/>
                <a:ext cx="433" cy="337"/>
              </a:xfrm>
              <a:custGeom>
                <a:avLst/>
                <a:gdLst/>
                <a:ahLst/>
                <a:cxnLst>
                  <a:cxn ang="0">
                    <a:pos x="432" y="0"/>
                  </a:cxn>
                  <a:cxn ang="0">
                    <a:pos x="384" y="336"/>
                  </a:cxn>
                  <a:cxn ang="0">
                    <a:pos x="0" y="288"/>
                  </a:cxn>
                  <a:cxn ang="0">
                    <a:pos x="432" y="0"/>
                  </a:cxn>
                </a:cxnLst>
                <a:rect l="0" t="0" r="r" b="b"/>
                <a:pathLst>
                  <a:path w="433" h="337">
                    <a:moveTo>
                      <a:pt x="432" y="0"/>
                    </a:moveTo>
                    <a:lnTo>
                      <a:pt x="384" y="336"/>
                    </a:lnTo>
                    <a:lnTo>
                      <a:pt x="0" y="288"/>
                    </a:lnTo>
                    <a:lnTo>
                      <a:pt x="432" y="0"/>
                    </a:lnTo>
                  </a:path>
                </a:pathLst>
              </a:custGeom>
              <a:gradFill rotWithShape="0">
                <a:gsLst>
                  <a:gs pos="0">
                    <a:schemeClr val="tx1"/>
                  </a:gs>
                  <a:gs pos="100000">
                    <a:schemeClr val="tx1">
                      <a:gamma/>
                      <a:tint val="30196"/>
                      <a:invGamma/>
                    </a:schemeClr>
                  </a:gs>
                </a:gsLst>
                <a:lin ang="2700000" scaled="1"/>
              </a:gradFill>
              <a:ln w="12700" cap="rnd" cmpd="sng">
                <a:solidFill>
                  <a:srgbClr val="FFFFFF"/>
                </a:solidFill>
                <a:prstDash val="solid"/>
                <a:round/>
                <a:headEnd/>
                <a:tailEnd/>
              </a:ln>
              <a:effectLst/>
            </p:spPr>
            <p:txBody>
              <a:bodyPr>
                <a:prstTxWarp prst="textNoShape">
                  <a:avLst/>
                </a:prstTxWarp>
              </a:bodyPr>
              <a:lstStyle/>
              <a:p>
                <a:endParaRPr lang="en-US"/>
              </a:p>
            </p:txBody>
          </p:sp>
          <p:sp>
            <p:nvSpPr>
              <p:cNvPr id="54318" name="Freeform 20"/>
              <p:cNvSpPr>
                <a:spLocks/>
              </p:cNvSpPr>
              <p:nvPr/>
            </p:nvSpPr>
            <p:spPr bwMode="auto">
              <a:xfrm>
                <a:off x="954" y="3486"/>
                <a:ext cx="385" cy="337"/>
              </a:xfrm>
              <a:custGeom>
                <a:avLst/>
                <a:gdLst>
                  <a:gd name="T0" fmla="*/ 0 w 385"/>
                  <a:gd name="T1" fmla="*/ 0 h 337"/>
                  <a:gd name="T2" fmla="*/ 192 w 385"/>
                  <a:gd name="T3" fmla="*/ 336 h 337"/>
                  <a:gd name="T4" fmla="*/ 384 w 385"/>
                  <a:gd name="T5" fmla="*/ 48 h 337"/>
                  <a:gd name="T6" fmla="*/ 0 w 385"/>
                  <a:gd name="T7" fmla="*/ 0 h 337"/>
                  <a:gd name="T8" fmla="*/ 0 60000 65536"/>
                  <a:gd name="T9" fmla="*/ 0 60000 65536"/>
                  <a:gd name="T10" fmla="*/ 0 60000 65536"/>
                  <a:gd name="T11" fmla="*/ 0 60000 65536"/>
                  <a:gd name="T12" fmla="*/ 0 w 385"/>
                  <a:gd name="T13" fmla="*/ 0 h 337"/>
                  <a:gd name="T14" fmla="*/ 385 w 385"/>
                  <a:gd name="T15" fmla="*/ 337 h 337"/>
                </a:gdLst>
                <a:ahLst/>
                <a:cxnLst>
                  <a:cxn ang="T8">
                    <a:pos x="T0" y="T1"/>
                  </a:cxn>
                  <a:cxn ang="T9">
                    <a:pos x="T2" y="T3"/>
                  </a:cxn>
                  <a:cxn ang="T10">
                    <a:pos x="T4" y="T5"/>
                  </a:cxn>
                  <a:cxn ang="T11">
                    <a:pos x="T6" y="T7"/>
                  </a:cxn>
                </a:cxnLst>
                <a:rect l="T12" t="T13" r="T14" b="T15"/>
                <a:pathLst>
                  <a:path w="385" h="337">
                    <a:moveTo>
                      <a:pt x="0" y="0"/>
                    </a:moveTo>
                    <a:lnTo>
                      <a:pt x="192" y="336"/>
                    </a:lnTo>
                    <a:lnTo>
                      <a:pt x="384" y="48"/>
                    </a:lnTo>
                    <a:lnTo>
                      <a:pt x="0" y="0"/>
                    </a:lnTo>
                  </a:path>
                </a:pathLst>
              </a:custGeom>
              <a:gradFill rotWithShape="0">
                <a:gsLst>
                  <a:gs pos="0">
                    <a:schemeClr val="tx1"/>
                  </a:gs>
                  <a:gs pos="100000">
                    <a:schemeClr val="bg1"/>
                  </a:gs>
                </a:gsLst>
                <a:lin ang="18900000" scaled="1"/>
              </a:gradFill>
              <a:ln w="12700" cap="rnd">
                <a:solidFill>
                  <a:srgbClr val="FFFFFF"/>
                </a:solidFill>
                <a:round/>
                <a:headEnd/>
                <a:tailEnd/>
              </a:ln>
            </p:spPr>
            <p:txBody>
              <a:bodyPr>
                <a:prstTxWarp prst="textNoShape">
                  <a:avLst/>
                </a:prstTxWarp>
              </a:bodyPr>
              <a:lstStyle/>
              <a:p>
                <a:endParaRPr lang="en-US"/>
              </a:p>
            </p:txBody>
          </p:sp>
          <p:sp>
            <p:nvSpPr>
              <p:cNvPr id="54319" name="Freeform 21"/>
              <p:cNvSpPr>
                <a:spLocks/>
              </p:cNvSpPr>
              <p:nvPr/>
            </p:nvSpPr>
            <p:spPr bwMode="auto">
              <a:xfrm>
                <a:off x="1146" y="3534"/>
                <a:ext cx="337" cy="289"/>
              </a:xfrm>
              <a:custGeom>
                <a:avLst/>
                <a:gdLst>
                  <a:gd name="T0" fmla="*/ 192 w 337"/>
                  <a:gd name="T1" fmla="*/ 0 h 289"/>
                  <a:gd name="T2" fmla="*/ 336 w 337"/>
                  <a:gd name="T3" fmla="*/ 192 h 289"/>
                  <a:gd name="T4" fmla="*/ 0 w 337"/>
                  <a:gd name="T5" fmla="*/ 288 h 289"/>
                  <a:gd name="T6" fmla="*/ 192 w 337"/>
                  <a:gd name="T7" fmla="*/ 0 h 289"/>
                  <a:gd name="T8" fmla="*/ 0 60000 65536"/>
                  <a:gd name="T9" fmla="*/ 0 60000 65536"/>
                  <a:gd name="T10" fmla="*/ 0 60000 65536"/>
                  <a:gd name="T11" fmla="*/ 0 60000 65536"/>
                  <a:gd name="T12" fmla="*/ 0 w 337"/>
                  <a:gd name="T13" fmla="*/ 0 h 289"/>
                  <a:gd name="T14" fmla="*/ 337 w 337"/>
                  <a:gd name="T15" fmla="*/ 289 h 289"/>
                </a:gdLst>
                <a:ahLst/>
                <a:cxnLst>
                  <a:cxn ang="T8">
                    <a:pos x="T0" y="T1"/>
                  </a:cxn>
                  <a:cxn ang="T9">
                    <a:pos x="T2" y="T3"/>
                  </a:cxn>
                  <a:cxn ang="T10">
                    <a:pos x="T4" y="T5"/>
                  </a:cxn>
                  <a:cxn ang="T11">
                    <a:pos x="T6" y="T7"/>
                  </a:cxn>
                </a:cxnLst>
                <a:rect l="T12" t="T13" r="T14" b="T15"/>
                <a:pathLst>
                  <a:path w="337" h="289">
                    <a:moveTo>
                      <a:pt x="192" y="0"/>
                    </a:moveTo>
                    <a:lnTo>
                      <a:pt x="336" y="192"/>
                    </a:lnTo>
                    <a:lnTo>
                      <a:pt x="0" y="288"/>
                    </a:lnTo>
                    <a:lnTo>
                      <a:pt x="192" y="0"/>
                    </a:lnTo>
                  </a:path>
                </a:pathLst>
              </a:custGeom>
              <a:gradFill rotWithShape="0">
                <a:gsLst>
                  <a:gs pos="0">
                    <a:srgbClr val="5F5F5F"/>
                  </a:gs>
                  <a:gs pos="100000">
                    <a:srgbClr val="AFAFAF"/>
                  </a:gs>
                </a:gsLst>
                <a:lin ang="18900000" scaled="1"/>
              </a:gradFill>
              <a:ln w="12700" cap="rnd">
                <a:solidFill>
                  <a:srgbClr val="FFFFFF"/>
                </a:solidFill>
                <a:round/>
                <a:headEnd/>
                <a:tailEnd/>
              </a:ln>
            </p:spPr>
            <p:txBody>
              <a:bodyPr>
                <a:prstTxWarp prst="textNoShape">
                  <a:avLst/>
                </a:prstTxWarp>
              </a:bodyPr>
              <a:lstStyle/>
              <a:p>
                <a:endParaRPr lang="en-US"/>
              </a:p>
            </p:txBody>
          </p:sp>
        </p:grpSp>
      </p:grpSp>
      <p:grpSp>
        <p:nvGrpSpPr>
          <p:cNvPr id="7" name="Group 22"/>
          <p:cNvGrpSpPr>
            <a:grpSpLocks/>
          </p:cNvGrpSpPr>
          <p:nvPr/>
        </p:nvGrpSpPr>
        <p:grpSpPr bwMode="auto">
          <a:xfrm>
            <a:off x="6191251" y="3619501"/>
            <a:ext cx="1868488" cy="884634"/>
            <a:chOff x="2078" y="3401"/>
            <a:chExt cx="1177" cy="743"/>
          </a:xfrm>
        </p:grpSpPr>
        <p:grpSp>
          <p:nvGrpSpPr>
            <p:cNvPr id="8" name="Group 23"/>
            <p:cNvGrpSpPr>
              <a:grpSpLocks/>
            </p:cNvGrpSpPr>
            <p:nvPr/>
          </p:nvGrpSpPr>
          <p:grpSpPr bwMode="auto">
            <a:xfrm>
              <a:off x="2472" y="3401"/>
              <a:ext cx="769" cy="360"/>
              <a:chOff x="2679" y="3379"/>
              <a:chExt cx="769" cy="385"/>
            </a:xfrm>
          </p:grpSpPr>
          <p:sp>
            <p:nvSpPr>
              <p:cNvPr id="378904" name="Freeform 24"/>
              <p:cNvSpPr>
                <a:spLocks/>
              </p:cNvSpPr>
              <p:nvPr/>
            </p:nvSpPr>
            <p:spPr bwMode="auto">
              <a:xfrm>
                <a:off x="2679" y="3379"/>
                <a:ext cx="433" cy="289"/>
              </a:xfrm>
              <a:custGeom>
                <a:avLst/>
                <a:gdLst/>
                <a:ahLst/>
                <a:cxnLst>
                  <a:cxn ang="0">
                    <a:pos x="432" y="0"/>
                  </a:cxn>
                  <a:cxn ang="0">
                    <a:pos x="48" y="48"/>
                  </a:cxn>
                  <a:cxn ang="0">
                    <a:pos x="0" y="288"/>
                  </a:cxn>
                  <a:cxn ang="0">
                    <a:pos x="432" y="0"/>
                  </a:cxn>
                </a:cxnLst>
                <a:rect l="0" t="0" r="r" b="b"/>
                <a:pathLst>
                  <a:path w="433" h="289">
                    <a:moveTo>
                      <a:pt x="432" y="0"/>
                    </a:moveTo>
                    <a:lnTo>
                      <a:pt x="48" y="48"/>
                    </a:lnTo>
                    <a:lnTo>
                      <a:pt x="0" y="288"/>
                    </a:lnTo>
                    <a:lnTo>
                      <a:pt x="432" y="0"/>
                    </a:lnTo>
                  </a:path>
                </a:pathLst>
              </a:custGeom>
              <a:gradFill rotWithShape="0">
                <a:gsLst>
                  <a:gs pos="0">
                    <a:schemeClr val="accent1"/>
                  </a:gs>
                  <a:gs pos="100000">
                    <a:schemeClr val="accent1">
                      <a:gamma/>
                      <a:shade val="69804"/>
                      <a:invGamma/>
                    </a:schemeClr>
                  </a:gs>
                </a:gsLst>
                <a:lin ang="18900000" scaled="1"/>
              </a:gradFill>
              <a:ln w="12700" cap="rnd" cmpd="sng">
                <a:solidFill>
                  <a:srgbClr val="FFFFFF"/>
                </a:solidFill>
                <a:prstDash val="solid"/>
                <a:round/>
                <a:headEnd/>
                <a:tailEnd/>
              </a:ln>
              <a:effectLst/>
            </p:spPr>
            <p:txBody>
              <a:bodyPr>
                <a:prstTxWarp prst="textNoShape">
                  <a:avLst/>
                </a:prstTxWarp>
              </a:bodyPr>
              <a:lstStyle/>
              <a:p>
                <a:endParaRPr lang="en-US"/>
              </a:p>
            </p:txBody>
          </p:sp>
          <p:sp>
            <p:nvSpPr>
              <p:cNvPr id="378905" name="Freeform 25"/>
              <p:cNvSpPr>
                <a:spLocks/>
              </p:cNvSpPr>
              <p:nvPr/>
            </p:nvSpPr>
            <p:spPr bwMode="auto">
              <a:xfrm>
                <a:off x="2679" y="3379"/>
                <a:ext cx="529" cy="289"/>
              </a:xfrm>
              <a:custGeom>
                <a:avLst/>
                <a:gdLst/>
                <a:ahLst/>
                <a:cxnLst>
                  <a:cxn ang="0">
                    <a:pos x="0" y="288"/>
                  </a:cxn>
                  <a:cxn ang="0">
                    <a:pos x="528" y="144"/>
                  </a:cxn>
                  <a:cxn ang="0">
                    <a:pos x="432" y="0"/>
                  </a:cxn>
                  <a:cxn ang="0">
                    <a:pos x="0" y="288"/>
                  </a:cxn>
                </a:cxnLst>
                <a:rect l="0" t="0" r="r" b="b"/>
                <a:pathLst>
                  <a:path w="529" h="289">
                    <a:moveTo>
                      <a:pt x="0" y="288"/>
                    </a:moveTo>
                    <a:lnTo>
                      <a:pt x="528" y="144"/>
                    </a:lnTo>
                    <a:lnTo>
                      <a:pt x="432" y="0"/>
                    </a:lnTo>
                    <a:lnTo>
                      <a:pt x="0" y="288"/>
                    </a:lnTo>
                  </a:path>
                </a:pathLst>
              </a:custGeom>
              <a:gradFill rotWithShape="0">
                <a:gsLst>
                  <a:gs pos="0">
                    <a:schemeClr val="accent1"/>
                  </a:gs>
                  <a:gs pos="100000">
                    <a:schemeClr val="accent1">
                      <a:gamma/>
                      <a:shade val="69804"/>
                      <a:invGamma/>
                    </a:schemeClr>
                  </a:gs>
                </a:gsLst>
                <a:lin ang="18900000" scaled="1"/>
              </a:gradFill>
              <a:ln w="12700" cap="rnd" cmpd="sng">
                <a:solidFill>
                  <a:srgbClr val="FFFFFF"/>
                </a:solidFill>
                <a:prstDash val="solid"/>
                <a:round/>
                <a:headEnd/>
                <a:tailEnd/>
              </a:ln>
              <a:effectLst/>
            </p:spPr>
            <p:txBody>
              <a:bodyPr>
                <a:prstTxWarp prst="textNoShape">
                  <a:avLst/>
                </a:prstTxWarp>
              </a:bodyPr>
              <a:lstStyle/>
              <a:p>
                <a:endParaRPr lang="en-US"/>
              </a:p>
            </p:txBody>
          </p:sp>
          <p:sp>
            <p:nvSpPr>
              <p:cNvPr id="378906" name="Freeform 26"/>
              <p:cNvSpPr>
                <a:spLocks/>
              </p:cNvSpPr>
              <p:nvPr/>
            </p:nvSpPr>
            <p:spPr bwMode="auto">
              <a:xfrm>
                <a:off x="2679" y="3523"/>
                <a:ext cx="769" cy="142"/>
              </a:xfrm>
              <a:custGeom>
                <a:avLst/>
                <a:gdLst/>
                <a:ahLst/>
                <a:cxnLst>
                  <a:cxn ang="0">
                    <a:pos x="0" y="144"/>
                  </a:cxn>
                  <a:cxn ang="0">
                    <a:pos x="528" y="0"/>
                  </a:cxn>
                  <a:cxn ang="0">
                    <a:pos x="768" y="48"/>
                  </a:cxn>
                  <a:cxn ang="0">
                    <a:pos x="0" y="144"/>
                  </a:cxn>
                </a:cxnLst>
                <a:rect l="0" t="0" r="r" b="b"/>
                <a:pathLst>
                  <a:path w="769" h="145">
                    <a:moveTo>
                      <a:pt x="0" y="144"/>
                    </a:moveTo>
                    <a:lnTo>
                      <a:pt x="528" y="0"/>
                    </a:lnTo>
                    <a:lnTo>
                      <a:pt x="768" y="48"/>
                    </a:lnTo>
                    <a:lnTo>
                      <a:pt x="0" y="144"/>
                    </a:lnTo>
                  </a:path>
                </a:pathLst>
              </a:custGeom>
              <a:gradFill rotWithShape="0">
                <a:gsLst>
                  <a:gs pos="0">
                    <a:schemeClr val="accent1"/>
                  </a:gs>
                  <a:gs pos="100000">
                    <a:schemeClr val="accent1">
                      <a:gamma/>
                      <a:shade val="69804"/>
                      <a:invGamma/>
                    </a:schemeClr>
                  </a:gs>
                </a:gsLst>
                <a:lin ang="18900000" scaled="1"/>
              </a:gradFill>
              <a:ln w="12700" cap="rnd" cmpd="sng">
                <a:solidFill>
                  <a:srgbClr val="FFFFFF"/>
                </a:solidFill>
                <a:prstDash val="solid"/>
                <a:round/>
                <a:headEnd/>
                <a:tailEnd/>
              </a:ln>
              <a:effectLst/>
            </p:spPr>
            <p:txBody>
              <a:bodyPr>
                <a:prstTxWarp prst="textNoShape">
                  <a:avLst/>
                </a:prstTxWarp>
              </a:bodyPr>
              <a:lstStyle/>
              <a:p>
                <a:endParaRPr lang="en-US"/>
              </a:p>
            </p:txBody>
          </p:sp>
          <p:sp>
            <p:nvSpPr>
              <p:cNvPr id="378907" name="Freeform 27"/>
              <p:cNvSpPr>
                <a:spLocks/>
              </p:cNvSpPr>
              <p:nvPr/>
            </p:nvSpPr>
            <p:spPr bwMode="auto">
              <a:xfrm>
                <a:off x="2679" y="3572"/>
                <a:ext cx="769" cy="195"/>
              </a:xfrm>
              <a:custGeom>
                <a:avLst/>
                <a:gdLst/>
                <a:ahLst/>
                <a:cxnLst>
                  <a:cxn ang="0">
                    <a:pos x="0" y="96"/>
                  </a:cxn>
                  <a:cxn ang="0">
                    <a:pos x="768" y="0"/>
                  </a:cxn>
                  <a:cxn ang="0">
                    <a:pos x="576" y="192"/>
                  </a:cxn>
                  <a:cxn ang="0">
                    <a:pos x="0" y="96"/>
                  </a:cxn>
                </a:cxnLst>
                <a:rect l="0" t="0" r="r" b="b"/>
                <a:pathLst>
                  <a:path w="769" h="193">
                    <a:moveTo>
                      <a:pt x="0" y="96"/>
                    </a:moveTo>
                    <a:lnTo>
                      <a:pt x="768" y="0"/>
                    </a:lnTo>
                    <a:lnTo>
                      <a:pt x="576" y="192"/>
                    </a:lnTo>
                    <a:lnTo>
                      <a:pt x="0" y="96"/>
                    </a:lnTo>
                  </a:path>
                </a:pathLst>
              </a:custGeom>
              <a:gradFill rotWithShape="0">
                <a:gsLst>
                  <a:gs pos="0">
                    <a:schemeClr val="accent1"/>
                  </a:gs>
                  <a:gs pos="100000">
                    <a:schemeClr val="accent1">
                      <a:gamma/>
                      <a:shade val="69804"/>
                      <a:invGamma/>
                    </a:schemeClr>
                  </a:gs>
                </a:gsLst>
                <a:lin ang="18900000" scaled="1"/>
              </a:gradFill>
              <a:ln w="12700" cap="rnd" cmpd="sng">
                <a:solidFill>
                  <a:srgbClr val="FFFFFF"/>
                </a:solidFill>
                <a:prstDash val="solid"/>
                <a:round/>
                <a:headEnd/>
                <a:tailEnd/>
              </a:ln>
              <a:effectLst/>
            </p:spPr>
            <p:txBody>
              <a:bodyPr>
                <a:prstTxWarp prst="textNoShape">
                  <a:avLst/>
                </a:prstTxWarp>
              </a:bodyPr>
              <a:lstStyle/>
              <a:p>
                <a:endParaRPr lang="en-US"/>
              </a:p>
            </p:txBody>
          </p:sp>
        </p:grpSp>
        <p:sp>
          <p:nvSpPr>
            <p:cNvPr id="378908" name="Rectangle 28"/>
            <p:cNvSpPr>
              <a:spLocks noChangeArrowheads="1"/>
            </p:cNvSpPr>
            <p:nvPr/>
          </p:nvSpPr>
          <p:spPr bwMode="auto">
            <a:xfrm>
              <a:off x="2078" y="3859"/>
              <a:ext cx="1177" cy="285"/>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0" hangingPunct="0"/>
              <a:r>
                <a:rPr lang="en-US" b="1" dirty="0">
                  <a:solidFill>
                    <a:srgbClr val="000000"/>
                  </a:solidFill>
                  <a:effectLst>
                    <a:outerShdw blurRad="38100" dist="38100" dir="2700000" algn="tl">
                      <a:srgbClr val="DDDDDD"/>
                    </a:outerShdw>
                  </a:effectLst>
                  <a:latin typeface="Consolas" pitchFamily="49" charset="0"/>
                  <a:cs typeface="Consolas" pitchFamily="49" charset="0"/>
                </a:rPr>
                <a:t>GL_TRIANGLE_FAN</a:t>
              </a:r>
            </a:p>
          </p:txBody>
        </p:sp>
      </p:grpSp>
      <p:grpSp>
        <p:nvGrpSpPr>
          <p:cNvPr id="11" name="Group 36"/>
          <p:cNvGrpSpPr>
            <a:grpSpLocks/>
          </p:cNvGrpSpPr>
          <p:nvPr/>
        </p:nvGrpSpPr>
        <p:grpSpPr bwMode="auto">
          <a:xfrm>
            <a:off x="2095500" y="2093120"/>
            <a:ext cx="1174750" cy="767952"/>
            <a:chOff x="1256" y="1684"/>
            <a:chExt cx="740" cy="645"/>
          </a:xfrm>
        </p:grpSpPr>
        <p:grpSp>
          <p:nvGrpSpPr>
            <p:cNvPr id="12" name="Group 37"/>
            <p:cNvGrpSpPr>
              <a:grpSpLocks/>
            </p:cNvGrpSpPr>
            <p:nvPr/>
          </p:nvGrpSpPr>
          <p:grpSpPr bwMode="auto">
            <a:xfrm>
              <a:off x="1434" y="1684"/>
              <a:ext cx="562" cy="307"/>
              <a:chOff x="1434" y="1514"/>
              <a:chExt cx="562" cy="329"/>
            </a:xfrm>
          </p:grpSpPr>
          <p:sp>
            <p:nvSpPr>
              <p:cNvPr id="54298" name="Line 38"/>
              <p:cNvSpPr>
                <a:spLocks noChangeShapeType="1"/>
              </p:cNvSpPr>
              <p:nvPr/>
            </p:nvSpPr>
            <p:spPr bwMode="auto">
              <a:xfrm flipV="1">
                <a:off x="1434" y="1514"/>
                <a:ext cx="328" cy="329"/>
              </a:xfrm>
              <a:prstGeom prst="line">
                <a:avLst/>
              </a:prstGeom>
              <a:noFill/>
              <a:ln w="12700">
                <a:solidFill>
                  <a:srgbClr val="FFFFFF"/>
                </a:solidFill>
                <a:round/>
                <a:headEnd type="none" w="sm" len="sm"/>
                <a:tailEnd type="none" w="sm" len="sm"/>
              </a:ln>
            </p:spPr>
            <p:txBody>
              <a:bodyPr wrap="none" anchor="ctr">
                <a:prstTxWarp prst="textNoShape">
                  <a:avLst/>
                </a:prstTxWarp>
              </a:bodyPr>
              <a:lstStyle/>
              <a:p>
                <a:endParaRPr lang="en-US"/>
              </a:p>
            </p:txBody>
          </p:sp>
          <p:sp>
            <p:nvSpPr>
              <p:cNvPr id="54299" name="Line 39"/>
              <p:cNvSpPr>
                <a:spLocks noChangeShapeType="1"/>
              </p:cNvSpPr>
              <p:nvPr/>
            </p:nvSpPr>
            <p:spPr bwMode="auto">
              <a:xfrm>
                <a:off x="1796" y="1514"/>
                <a:ext cx="200" cy="222"/>
              </a:xfrm>
              <a:prstGeom prst="line">
                <a:avLst/>
              </a:prstGeom>
              <a:noFill/>
              <a:ln w="12700">
                <a:solidFill>
                  <a:srgbClr val="000000"/>
                </a:solidFill>
                <a:round/>
                <a:headEnd type="none" w="sm" len="sm"/>
                <a:tailEnd type="none" w="sm" len="sm"/>
              </a:ln>
            </p:spPr>
            <p:txBody>
              <a:bodyPr wrap="none" anchor="ctr">
                <a:prstTxWarp prst="textNoShape">
                  <a:avLst/>
                </a:prstTxWarp>
              </a:bodyPr>
              <a:lstStyle/>
              <a:p>
                <a:endParaRPr lang="en-US"/>
              </a:p>
            </p:txBody>
          </p:sp>
        </p:grpSp>
        <p:sp>
          <p:nvSpPr>
            <p:cNvPr id="378920" name="Rectangle 40"/>
            <p:cNvSpPr>
              <a:spLocks noChangeArrowheads="1"/>
            </p:cNvSpPr>
            <p:nvPr/>
          </p:nvSpPr>
          <p:spPr bwMode="auto">
            <a:xfrm>
              <a:off x="1256" y="2044"/>
              <a:ext cx="683" cy="285"/>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0" hangingPunct="0"/>
              <a:r>
                <a:rPr lang="en-US" b="1" dirty="0">
                  <a:solidFill>
                    <a:srgbClr val="000000"/>
                  </a:solidFill>
                  <a:effectLst>
                    <a:outerShdw blurRad="38100" dist="38100" dir="2700000" algn="tl">
                      <a:srgbClr val="DDDDDD"/>
                    </a:outerShdw>
                  </a:effectLst>
                  <a:latin typeface="Consolas" pitchFamily="49" charset="0"/>
                  <a:cs typeface="Consolas" pitchFamily="49" charset="0"/>
                </a:rPr>
                <a:t>GL_LINES</a:t>
              </a:r>
            </a:p>
          </p:txBody>
        </p:sp>
      </p:grpSp>
      <p:grpSp>
        <p:nvGrpSpPr>
          <p:cNvPr id="13" name="Group 41"/>
          <p:cNvGrpSpPr>
            <a:grpSpLocks/>
          </p:cNvGrpSpPr>
          <p:nvPr/>
        </p:nvGrpSpPr>
        <p:grpSpPr bwMode="auto">
          <a:xfrm>
            <a:off x="6834187" y="1714499"/>
            <a:ext cx="1535113" cy="1203723"/>
            <a:chOff x="3262" y="1629"/>
            <a:chExt cx="967" cy="1011"/>
          </a:xfrm>
          <a:noFill/>
        </p:grpSpPr>
        <p:sp>
          <p:nvSpPr>
            <p:cNvPr id="54294" name="Freeform 42"/>
            <p:cNvSpPr>
              <a:spLocks/>
            </p:cNvSpPr>
            <p:nvPr/>
          </p:nvSpPr>
          <p:spPr bwMode="auto">
            <a:xfrm>
              <a:off x="3564" y="1629"/>
              <a:ext cx="665" cy="668"/>
            </a:xfrm>
            <a:custGeom>
              <a:avLst/>
              <a:gdLst>
                <a:gd name="T0" fmla="*/ 336 w 665"/>
                <a:gd name="T1" fmla="*/ 268 h 715"/>
                <a:gd name="T2" fmla="*/ 243 w 665"/>
                <a:gd name="T3" fmla="*/ 44 h 715"/>
                <a:gd name="T4" fmla="*/ 586 w 665"/>
                <a:gd name="T5" fmla="*/ 0 h 715"/>
                <a:gd name="T6" fmla="*/ 0 w 665"/>
                <a:gd name="T7" fmla="*/ 231 h 715"/>
                <a:gd name="T8" fmla="*/ 429 w 665"/>
                <a:gd name="T9" fmla="*/ 623 h 715"/>
                <a:gd name="T10" fmla="*/ 664 w 665"/>
                <a:gd name="T11" fmla="*/ 243 h 715"/>
                <a:gd name="T12" fmla="*/ 336 w 665"/>
                <a:gd name="T13" fmla="*/ 268 h 715"/>
                <a:gd name="T14" fmla="*/ 0 60000 65536"/>
                <a:gd name="T15" fmla="*/ 0 60000 65536"/>
                <a:gd name="T16" fmla="*/ 0 60000 65536"/>
                <a:gd name="T17" fmla="*/ 0 60000 65536"/>
                <a:gd name="T18" fmla="*/ 0 60000 65536"/>
                <a:gd name="T19" fmla="*/ 0 60000 65536"/>
                <a:gd name="T20" fmla="*/ 0 60000 65536"/>
                <a:gd name="T21" fmla="*/ 0 w 665"/>
                <a:gd name="T22" fmla="*/ 0 h 715"/>
                <a:gd name="T23" fmla="*/ 665 w 665"/>
                <a:gd name="T24" fmla="*/ 715 h 7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5" h="715">
                  <a:moveTo>
                    <a:pt x="336" y="307"/>
                  </a:moveTo>
                  <a:lnTo>
                    <a:pt x="243" y="50"/>
                  </a:lnTo>
                  <a:lnTo>
                    <a:pt x="586" y="0"/>
                  </a:lnTo>
                  <a:lnTo>
                    <a:pt x="0" y="264"/>
                  </a:lnTo>
                  <a:lnTo>
                    <a:pt x="429" y="714"/>
                  </a:lnTo>
                  <a:lnTo>
                    <a:pt x="664" y="278"/>
                  </a:lnTo>
                  <a:lnTo>
                    <a:pt x="336" y="307"/>
                  </a:lnTo>
                </a:path>
              </a:pathLst>
            </a:custGeom>
            <a:grpFill/>
            <a:ln w="12700" cap="rnd">
              <a:solidFill>
                <a:srgbClr val="000000"/>
              </a:solidFill>
              <a:round/>
              <a:headEnd/>
              <a:tailEnd/>
            </a:ln>
          </p:spPr>
          <p:txBody>
            <a:bodyPr>
              <a:prstTxWarp prst="textNoShape">
                <a:avLst/>
              </a:prstTxWarp>
            </a:bodyPr>
            <a:lstStyle/>
            <a:p>
              <a:endParaRPr lang="en-US"/>
            </a:p>
          </p:txBody>
        </p:sp>
        <p:sp>
          <p:nvSpPr>
            <p:cNvPr id="378923" name="Rectangle 43"/>
            <p:cNvSpPr>
              <a:spLocks noChangeArrowheads="1"/>
            </p:cNvSpPr>
            <p:nvPr/>
          </p:nvSpPr>
          <p:spPr bwMode="auto">
            <a:xfrm>
              <a:off x="3262" y="2355"/>
              <a:ext cx="965" cy="285"/>
            </a:xfrm>
            <a:prstGeom prst="rect">
              <a:avLst/>
            </a:prstGeom>
            <a:grpFill/>
            <a:ln w="9525">
              <a:noFill/>
              <a:miter lim="800000"/>
              <a:headEnd/>
              <a:tailEnd/>
            </a:ln>
            <a:effectLst/>
          </p:spPr>
          <p:txBody>
            <a:bodyPr wrap="none" lIns="92075" tIns="46038" rIns="92075" bIns="46038">
              <a:prstTxWarp prst="textNoShape">
                <a:avLst/>
              </a:prstTxWarp>
              <a:spAutoFit/>
            </a:bodyPr>
            <a:lstStyle/>
            <a:p>
              <a:pPr eaLnBrk="0" hangingPunct="0"/>
              <a:r>
                <a:rPr lang="en-US" b="1" dirty="0">
                  <a:solidFill>
                    <a:srgbClr val="000000"/>
                  </a:solidFill>
                  <a:effectLst>
                    <a:outerShdw blurRad="38100" dist="38100" dir="2700000" algn="tl">
                      <a:srgbClr val="DDDDDD"/>
                    </a:outerShdw>
                  </a:effectLst>
                  <a:latin typeface="Consolas" pitchFamily="49" charset="0"/>
                  <a:cs typeface="Consolas" pitchFamily="49" charset="0"/>
                </a:rPr>
                <a:t>GL_LINE_LOOP</a:t>
              </a:r>
            </a:p>
          </p:txBody>
        </p:sp>
      </p:grpSp>
      <p:grpSp>
        <p:nvGrpSpPr>
          <p:cNvPr id="14" name="Group 44"/>
          <p:cNvGrpSpPr>
            <a:grpSpLocks/>
          </p:cNvGrpSpPr>
          <p:nvPr/>
        </p:nvGrpSpPr>
        <p:grpSpPr bwMode="auto">
          <a:xfrm>
            <a:off x="4095750" y="1714499"/>
            <a:ext cx="1804988" cy="1196576"/>
            <a:chOff x="1985" y="1595"/>
            <a:chExt cx="1137" cy="1005"/>
          </a:xfrm>
        </p:grpSpPr>
        <p:sp>
          <p:nvSpPr>
            <p:cNvPr id="54292" name="Freeform 45"/>
            <p:cNvSpPr>
              <a:spLocks/>
            </p:cNvSpPr>
            <p:nvPr/>
          </p:nvSpPr>
          <p:spPr bwMode="auto">
            <a:xfrm>
              <a:off x="2214" y="1595"/>
              <a:ext cx="908" cy="622"/>
            </a:xfrm>
            <a:custGeom>
              <a:avLst/>
              <a:gdLst>
                <a:gd name="T0" fmla="*/ 393 w 908"/>
                <a:gd name="T1" fmla="*/ 412 h 665"/>
                <a:gd name="T2" fmla="*/ 115 w 908"/>
                <a:gd name="T3" fmla="*/ 69 h 665"/>
                <a:gd name="T4" fmla="*/ 0 w 908"/>
                <a:gd name="T5" fmla="*/ 331 h 665"/>
                <a:gd name="T6" fmla="*/ 907 w 908"/>
                <a:gd name="T7" fmla="*/ 200 h 665"/>
                <a:gd name="T8" fmla="*/ 407 w 908"/>
                <a:gd name="T9" fmla="*/ 0 h 665"/>
                <a:gd name="T10" fmla="*/ 715 w 908"/>
                <a:gd name="T11" fmla="*/ 487 h 665"/>
                <a:gd name="T12" fmla="*/ 315 w 908"/>
                <a:gd name="T13" fmla="*/ 581 h 665"/>
                <a:gd name="T14" fmla="*/ 0 60000 65536"/>
                <a:gd name="T15" fmla="*/ 0 60000 65536"/>
                <a:gd name="T16" fmla="*/ 0 60000 65536"/>
                <a:gd name="T17" fmla="*/ 0 60000 65536"/>
                <a:gd name="T18" fmla="*/ 0 60000 65536"/>
                <a:gd name="T19" fmla="*/ 0 60000 65536"/>
                <a:gd name="T20" fmla="*/ 0 60000 65536"/>
                <a:gd name="T21" fmla="*/ 0 w 908"/>
                <a:gd name="T22" fmla="*/ 0 h 665"/>
                <a:gd name="T23" fmla="*/ 908 w 908"/>
                <a:gd name="T24" fmla="*/ 665 h 6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8" h="665">
                  <a:moveTo>
                    <a:pt x="393" y="471"/>
                  </a:moveTo>
                  <a:lnTo>
                    <a:pt x="115" y="79"/>
                  </a:lnTo>
                  <a:lnTo>
                    <a:pt x="0" y="379"/>
                  </a:lnTo>
                  <a:lnTo>
                    <a:pt x="907" y="229"/>
                  </a:lnTo>
                  <a:lnTo>
                    <a:pt x="407" y="0"/>
                  </a:lnTo>
                  <a:lnTo>
                    <a:pt x="715" y="557"/>
                  </a:lnTo>
                  <a:lnTo>
                    <a:pt x="315" y="664"/>
                  </a:lnTo>
                </a:path>
              </a:pathLst>
            </a:custGeom>
            <a:noFill/>
            <a:ln w="12700" cap="rnd">
              <a:solidFill>
                <a:srgbClr val="000000"/>
              </a:solidFill>
              <a:round/>
              <a:headEnd type="none" w="sm" len="sm"/>
              <a:tailEnd type="none" w="sm" len="sm"/>
            </a:ln>
          </p:spPr>
          <p:txBody>
            <a:bodyPr>
              <a:prstTxWarp prst="textNoShape">
                <a:avLst/>
              </a:prstTxWarp>
            </a:bodyPr>
            <a:lstStyle/>
            <a:p>
              <a:endParaRPr lang="en-US"/>
            </a:p>
          </p:txBody>
        </p:sp>
        <p:sp>
          <p:nvSpPr>
            <p:cNvPr id="378926" name="Rectangle 46"/>
            <p:cNvSpPr>
              <a:spLocks noChangeArrowheads="1"/>
            </p:cNvSpPr>
            <p:nvPr/>
          </p:nvSpPr>
          <p:spPr bwMode="auto">
            <a:xfrm>
              <a:off x="1985" y="2315"/>
              <a:ext cx="1036" cy="285"/>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0" hangingPunct="0"/>
              <a:r>
                <a:rPr lang="en-US" b="1" dirty="0">
                  <a:solidFill>
                    <a:srgbClr val="000000"/>
                  </a:solidFill>
                  <a:effectLst>
                    <a:outerShdw blurRad="38100" dist="38100" dir="2700000" algn="tl">
                      <a:srgbClr val="DDDDDD"/>
                    </a:outerShdw>
                  </a:effectLst>
                  <a:latin typeface="Consolas" pitchFamily="49" charset="0"/>
                  <a:cs typeface="Consolas" pitchFamily="49" charset="0"/>
                </a:rPr>
                <a:t>GL_LINE_STRIP</a:t>
              </a:r>
            </a:p>
          </p:txBody>
        </p:sp>
      </p:grpSp>
      <p:grpSp>
        <p:nvGrpSpPr>
          <p:cNvPr id="15" name="Group 47"/>
          <p:cNvGrpSpPr>
            <a:grpSpLocks/>
          </p:cNvGrpSpPr>
          <p:nvPr/>
        </p:nvGrpSpPr>
        <p:grpSpPr bwMode="auto">
          <a:xfrm>
            <a:off x="285749" y="3524249"/>
            <a:ext cx="1587500" cy="917973"/>
            <a:chOff x="1527" y="2690"/>
            <a:chExt cx="1000" cy="771"/>
          </a:xfrm>
        </p:grpSpPr>
        <p:sp>
          <p:nvSpPr>
            <p:cNvPr id="54289" name="Freeform 48"/>
            <p:cNvSpPr>
              <a:spLocks/>
            </p:cNvSpPr>
            <p:nvPr/>
          </p:nvSpPr>
          <p:spPr bwMode="auto">
            <a:xfrm>
              <a:off x="1797" y="2690"/>
              <a:ext cx="244" cy="175"/>
            </a:xfrm>
            <a:custGeom>
              <a:avLst/>
              <a:gdLst>
                <a:gd name="T0" fmla="*/ 158 w 244"/>
                <a:gd name="T1" fmla="*/ 0 h 187"/>
                <a:gd name="T2" fmla="*/ 0 w 244"/>
                <a:gd name="T3" fmla="*/ 150 h 187"/>
                <a:gd name="T4" fmla="*/ 243 w 244"/>
                <a:gd name="T5" fmla="*/ 163 h 187"/>
                <a:gd name="T6" fmla="*/ 158 w 244"/>
                <a:gd name="T7" fmla="*/ 0 h 187"/>
                <a:gd name="T8" fmla="*/ 0 60000 65536"/>
                <a:gd name="T9" fmla="*/ 0 60000 65536"/>
                <a:gd name="T10" fmla="*/ 0 60000 65536"/>
                <a:gd name="T11" fmla="*/ 0 60000 65536"/>
                <a:gd name="T12" fmla="*/ 0 w 244"/>
                <a:gd name="T13" fmla="*/ 0 h 187"/>
                <a:gd name="T14" fmla="*/ 244 w 244"/>
                <a:gd name="T15" fmla="*/ 187 h 187"/>
              </a:gdLst>
              <a:ahLst/>
              <a:cxnLst>
                <a:cxn ang="T8">
                  <a:pos x="T0" y="T1"/>
                </a:cxn>
                <a:cxn ang="T9">
                  <a:pos x="T2" y="T3"/>
                </a:cxn>
                <a:cxn ang="T10">
                  <a:pos x="T4" y="T5"/>
                </a:cxn>
                <a:cxn ang="T11">
                  <a:pos x="T6" y="T7"/>
                </a:cxn>
              </a:cxnLst>
              <a:rect l="T12" t="T13" r="T14" b="T15"/>
              <a:pathLst>
                <a:path w="244" h="187">
                  <a:moveTo>
                    <a:pt x="158" y="0"/>
                  </a:moveTo>
                  <a:lnTo>
                    <a:pt x="0" y="171"/>
                  </a:lnTo>
                  <a:lnTo>
                    <a:pt x="243" y="186"/>
                  </a:lnTo>
                  <a:lnTo>
                    <a:pt x="158" y="0"/>
                  </a:lnTo>
                </a:path>
              </a:pathLst>
            </a:custGeom>
            <a:solidFill>
              <a:srgbClr val="FFFF00"/>
            </a:solidFill>
            <a:ln w="9525" cap="rnd">
              <a:noFill/>
              <a:round/>
              <a:headEnd/>
              <a:tailEnd/>
            </a:ln>
          </p:spPr>
          <p:txBody>
            <a:bodyPr>
              <a:prstTxWarp prst="textNoShape">
                <a:avLst/>
              </a:prstTxWarp>
            </a:bodyPr>
            <a:lstStyle/>
            <a:p>
              <a:endParaRPr lang="en-US"/>
            </a:p>
          </p:txBody>
        </p:sp>
        <p:sp>
          <p:nvSpPr>
            <p:cNvPr id="54290" name="Freeform 49"/>
            <p:cNvSpPr>
              <a:spLocks/>
            </p:cNvSpPr>
            <p:nvPr/>
          </p:nvSpPr>
          <p:spPr bwMode="auto">
            <a:xfrm>
              <a:off x="2076" y="2830"/>
              <a:ext cx="451" cy="269"/>
            </a:xfrm>
            <a:custGeom>
              <a:avLst/>
              <a:gdLst>
                <a:gd name="T0" fmla="*/ 129 w 451"/>
                <a:gd name="T1" fmla="*/ 0 h 287"/>
                <a:gd name="T2" fmla="*/ 0 w 451"/>
                <a:gd name="T3" fmla="*/ 157 h 287"/>
                <a:gd name="T4" fmla="*/ 450 w 451"/>
                <a:gd name="T5" fmla="*/ 251 h 287"/>
                <a:gd name="T6" fmla="*/ 129 w 451"/>
                <a:gd name="T7" fmla="*/ 0 h 287"/>
                <a:gd name="T8" fmla="*/ 0 60000 65536"/>
                <a:gd name="T9" fmla="*/ 0 60000 65536"/>
                <a:gd name="T10" fmla="*/ 0 60000 65536"/>
                <a:gd name="T11" fmla="*/ 0 60000 65536"/>
                <a:gd name="T12" fmla="*/ 0 w 451"/>
                <a:gd name="T13" fmla="*/ 0 h 287"/>
                <a:gd name="T14" fmla="*/ 451 w 451"/>
                <a:gd name="T15" fmla="*/ 287 h 287"/>
              </a:gdLst>
              <a:ahLst/>
              <a:cxnLst>
                <a:cxn ang="T8">
                  <a:pos x="T0" y="T1"/>
                </a:cxn>
                <a:cxn ang="T9">
                  <a:pos x="T2" y="T3"/>
                </a:cxn>
                <a:cxn ang="T10">
                  <a:pos x="T4" y="T5"/>
                </a:cxn>
                <a:cxn ang="T11">
                  <a:pos x="T6" y="T7"/>
                </a:cxn>
              </a:cxnLst>
              <a:rect l="T12" t="T13" r="T14" b="T15"/>
              <a:pathLst>
                <a:path w="451" h="287">
                  <a:moveTo>
                    <a:pt x="129" y="0"/>
                  </a:moveTo>
                  <a:lnTo>
                    <a:pt x="0" y="179"/>
                  </a:lnTo>
                  <a:lnTo>
                    <a:pt x="450" y="286"/>
                  </a:lnTo>
                  <a:lnTo>
                    <a:pt x="129" y="0"/>
                  </a:lnTo>
                </a:path>
              </a:pathLst>
            </a:custGeom>
            <a:solidFill>
              <a:srgbClr val="66FF66"/>
            </a:solidFill>
            <a:ln w="9525" cap="rnd">
              <a:noFill/>
              <a:round/>
              <a:headEnd/>
              <a:tailEnd/>
            </a:ln>
          </p:spPr>
          <p:txBody>
            <a:bodyPr>
              <a:prstTxWarp prst="textNoShape">
                <a:avLst/>
              </a:prstTxWarp>
            </a:bodyPr>
            <a:lstStyle/>
            <a:p>
              <a:endParaRPr lang="en-US"/>
            </a:p>
          </p:txBody>
        </p:sp>
        <p:sp>
          <p:nvSpPr>
            <p:cNvPr id="378930" name="Rectangle 50"/>
            <p:cNvSpPr>
              <a:spLocks noChangeArrowheads="1"/>
            </p:cNvSpPr>
            <p:nvPr/>
          </p:nvSpPr>
          <p:spPr bwMode="auto">
            <a:xfrm>
              <a:off x="1527" y="3176"/>
              <a:ext cx="965" cy="285"/>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0" hangingPunct="0"/>
              <a:r>
                <a:rPr lang="en-US" b="1" dirty="0">
                  <a:solidFill>
                    <a:srgbClr val="000000"/>
                  </a:solidFill>
                  <a:effectLst>
                    <a:outerShdw blurRad="38100" dist="38100" dir="2700000" algn="tl">
                      <a:srgbClr val="DDDDDD"/>
                    </a:outerShdw>
                  </a:effectLst>
                  <a:latin typeface="Consolas" pitchFamily="49" charset="0"/>
                  <a:cs typeface="Consolas" pitchFamily="49" charset="0"/>
                </a:rPr>
                <a:t>GL_TRIANGLES</a:t>
              </a:r>
            </a:p>
          </p:txBody>
        </p:sp>
      </p:grpSp>
      <p:sp>
        <p:nvSpPr>
          <p:cNvPr id="55" name="Rectangle 40"/>
          <p:cNvSpPr>
            <a:spLocks noChangeArrowheads="1"/>
          </p:cNvSpPr>
          <p:nvPr/>
        </p:nvSpPr>
        <p:spPr bwMode="auto">
          <a:xfrm>
            <a:off x="285750" y="2571750"/>
            <a:ext cx="1242328" cy="362441"/>
          </a:xfrm>
          <a:prstGeom prst="rect">
            <a:avLst/>
          </a:prstGeom>
          <a:noFill/>
          <a:ln w="9525">
            <a:noFill/>
            <a:miter lim="800000"/>
            <a:headEnd/>
            <a:tailEnd/>
          </a:ln>
          <a:effectLst/>
        </p:spPr>
        <p:txBody>
          <a:bodyPr wrap="none" lIns="115094" tIns="57548" rIns="115094" bIns="57548">
            <a:prstTxWarp prst="textNoShape">
              <a:avLst/>
            </a:prstTxWarp>
            <a:spAutoFit/>
          </a:bodyPr>
          <a:lstStyle/>
          <a:p>
            <a:pPr eaLnBrk="0" hangingPunct="0"/>
            <a:r>
              <a:rPr lang="en-US" b="1" dirty="0" smtClean="0">
                <a:solidFill>
                  <a:srgbClr val="000000"/>
                </a:solidFill>
                <a:effectLst>
                  <a:outerShdw blurRad="38100" dist="38100" dir="2700000" algn="tl">
                    <a:srgbClr val="DDDDDD"/>
                  </a:outerShdw>
                </a:effectLst>
                <a:latin typeface="Consolas" pitchFamily="49" charset="0"/>
                <a:cs typeface="Consolas" pitchFamily="49" charset="0"/>
              </a:rPr>
              <a:t>GL_POINTS</a:t>
            </a:r>
            <a:endParaRPr lang="en-US" b="1" dirty="0">
              <a:solidFill>
                <a:srgbClr val="000000"/>
              </a:solidFill>
              <a:effectLst>
                <a:outerShdw blurRad="38100" dist="38100" dir="2700000" algn="tl">
                  <a:srgbClr val="DDDDDD"/>
                </a:outerShdw>
              </a:effectLst>
              <a:latin typeface="Consolas" pitchFamily="49" charset="0"/>
              <a:cs typeface="Consolas" pitchFamily="49" charset="0"/>
            </a:endParaRPr>
          </a:p>
        </p:txBody>
      </p:sp>
      <p:sp>
        <p:nvSpPr>
          <p:cNvPr id="56" name="Line 39"/>
          <p:cNvSpPr>
            <a:spLocks noChangeShapeType="1"/>
          </p:cNvSpPr>
          <p:nvPr/>
        </p:nvSpPr>
        <p:spPr bwMode="auto">
          <a:xfrm flipV="1">
            <a:off x="2476500" y="2000250"/>
            <a:ext cx="381000" cy="285750"/>
          </a:xfrm>
          <a:prstGeom prst="line">
            <a:avLst/>
          </a:prstGeom>
          <a:noFill/>
          <a:ln w="12700">
            <a:solidFill>
              <a:srgbClr val="000000"/>
            </a:solidFill>
            <a:round/>
            <a:headEnd type="none" w="sm" len="sm"/>
            <a:tailEnd type="none" w="sm" len="sm"/>
          </a:ln>
        </p:spPr>
        <p:txBody>
          <a:bodyPr wrap="none" lIns="114300" tIns="57150" rIns="114300" bIns="57150" anchor="ctr">
            <a:prstTxWarp prst="textNoShape">
              <a:avLst/>
            </a:prstTxWarp>
          </a:bodyPr>
          <a:lstStyle/>
          <a:p>
            <a:endParaRPr lang="en-US"/>
          </a:p>
        </p:txBody>
      </p:sp>
      <p:sp>
        <p:nvSpPr>
          <p:cNvPr id="57" name="Oval 56"/>
          <p:cNvSpPr/>
          <p:nvPr/>
        </p:nvSpPr>
        <p:spPr>
          <a:xfrm>
            <a:off x="762000" y="1905000"/>
            <a:ext cx="95250" cy="95250"/>
          </a:xfrm>
          <a:prstGeom prst="ellipse">
            <a:avLst/>
          </a:prstGeom>
          <a:solidFill>
            <a:srgbClr val="000000"/>
          </a:solidFill>
        </p:spPr>
        <p:style>
          <a:lnRef idx="1">
            <a:schemeClr val="accent1"/>
          </a:lnRef>
          <a:fillRef idx="3">
            <a:schemeClr val="accent1"/>
          </a:fillRef>
          <a:effectRef idx="2">
            <a:schemeClr val="accent1"/>
          </a:effectRef>
          <a:fontRef idx="minor">
            <a:schemeClr val="lt1"/>
          </a:fontRef>
        </p:style>
        <p:txBody>
          <a:bodyPr lIns="114300" tIns="57150" rIns="114300" bIns="57150" rtlCol="0" anchor="ctr"/>
          <a:lstStyle/>
          <a:p>
            <a:pPr algn="ctr"/>
            <a:endParaRPr lang="en-US"/>
          </a:p>
        </p:txBody>
      </p:sp>
      <p:sp>
        <p:nvSpPr>
          <p:cNvPr id="58" name="Oval 57"/>
          <p:cNvSpPr/>
          <p:nvPr/>
        </p:nvSpPr>
        <p:spPr>
          <a:xfrm>
            <a:off x="952500" y="2095500"/>
            <a:ext cx="95250" cy="95250"/>
          </a:xfrm>
          <a:prstGeom prst="ellipse">
            <a:avLst/>
          </a:prstGeom>
          <a:solidFill>
            <a:srgbClr val="000000"/>
          </a:solidFill>
        </p:spPr>
        <p:style>
          <a:lnRef idx="1">
            <a:schemeClr val="accent1"/>
          </a:lnRef>
          <a:fillRef idx="3">
            <a:schemeClr val="accent1"/>
          </a:fillRef>
          <a:effectRef idx="2">
            <a:schemeClr val="accent1"/>
          </a:effectRef>
          <a:fontRef idx="minor">
            <a:schemeClr val="lt1"/>
          </a:fontRef>
        </p:style>
        <p:txBody>
          <a:bodyPr lIns="114300" tIns="57150" rIns="114300" bIns="57150" rtlCol="0" anchor="ctr"/>
          <a:lstStyle/>
          <a:p>
            <a:pPr algn="ctr"/>
            <a:endParaRPr lang="en-US"/>
          </a:p>
        </p:txBody>
      </p:sp>
      <p:sp>
        <p:nvSpPr>
          <p:cNvPr id="59" name="Oval 58"/>
          <p:cNvSpPr/>
          <p:nvPr/>
        </p:nvSpPr>
        <p:spPr>
          <a:xfrm>
            <a:off x="1333500" y="2190750"/>
            <a:ext cx="95250" cy="95250"/>
          </a:xfrm>
          <a:prstGeom prst="ellipse">
            <a:avLst/>
          </a:prstGeom>
          <a:solidFill>
            <a:srgbClr val="000000"/>
          </a:solidFill>
        </p:spPr>
        <p:style>
          <a:lnRef idx="1">
            <a:schemeClr val="accent1"/>
          </a:lnRef>
          <a:fillRef idx="3">
            <a:schemeClr val="accent1"/>
          </a:fillRef>
          <a:effectRef idx="2">
            <a:schemeClr val="accent1"/>
          </a:effectRef>
          <a:fontRef idx="minor">
            <a:schemeClr val="lt1"/>
          </a:fontRef>
        </p:style>
        <p:txBody>
          <a:bodyPr lIns="114300" tIns="57150" rIns="114300" bIns="57150" rtlCol="0" anchor="ctr"/>
          <a:lstStyle/>
          <a:p>
            <a:pPr algn="ctr"/>
            <a:endParaRPr lang="en-US"/>
          </a:p>
        </p:txBody>
      </p:sp>
      <p:sp>
        <p:nvSpPr>
          <p:cNvPr id="60" name="Oval 59"/>
          <p:cNvSpPr/>
          <p:nvPr/>
        </p:nvSpPr>
        <p:spPr>
          <a:xfrm>
            <a:off x="1524000" y="1905000"/>
            <a:ext cx="95250" cy="95250"/>
          </a:xfrm>
          <a:prstGeom prst="ellipse">
            <a:avLst/>
          </a:prstGeom>
          <a:solidFill>
            <a:srgbClr val="000000"/>
          </a:solidFill>
        </p:spPr>
        <p:style>
          <a:lnRef idx="1">
            <a:schemeClr val="accent1"/>
          </a:lnRef>
          <a:fillRef idx="3">
            <a:schemeClr val="accent1"/>
          </a:fillRef>
          <a:effectRef idx="2">
            <a:schemeClr val="accent1"/>
          </a:effectRef>
          <a:fontRef idx="minor">
            <a:schemeClr val="lt1"/>
          </a:fontRef>
        </p:style>
        <p:txBody>
          <a:bodyPr lIns="114300" tIns="57150" rIns="114300" bIns="57150" rtlCol="0" anchor="ctr"/>
          <a:lstStyle/>
          <a:p>
            <a:pPr algn="ctr"/>
            <a:endParaRPr lang="en-US"/>
          </a:p>
        </p:txBody>
      </p:sp>
    </p:spTree>
    <p:extLst>
      <p:ext uri="{BB962C8B-B14F-4D97-AF65-F5344CB8AC3E}">
        <p14:creationId xmlns:p14="http://schemas.microsoft.com/office/powerpoint/2010/main" val="17895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 First Program</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282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Program</a:t>
            </a:r>
            <a:endParaRPr lang="en-US" dirty="0"/>
          </a:p>
        </p:txBody>
      </p:sp>
      <p:sp>
        <p:nvSpPr>
          <p:cNvPr id="3" name="Content Placeholder 2"/>
          <p:cNvSpPr>
            <a:spLocks noGrp="1"/>
          </p:cNvSpPr>
          <p:nvPr>
            <p:ph idx="1"/>
          </p:nvPr>
        </p:nvSpPr>
        <p:spPr/>
        <p:txBody>
          <a:bodyPr/>
          <a:lstStyle/>
          <a:p>
            <a:r>
              <a:rPr lang="en-US" smtClean="0"/>
              <a:t>We’ll render a cube with colors at each vertex</a:t>
            </a:r>
          </a:p>
          <a:p>
            <a:r>
              <a:rPr lang="en-US" smtClean="0"/>
              <a:t>Our example demonstrates:</a:t>
            </a:r>
          </a:p>
          <a:p>
            <a:pPr lvl="1"/>
            <a:r>
              <a:rPr lang="en-US" smtClean="0"/>
              <a:t>initializing vertex data</a:t>
            </a:r>
          </a:p>
          <a:p>
            <a:pPr lvl="1"/>
            <a:r>
              <a:rPr lang="en-US" smtClean="0"/>
              <a:t>organizing data for rendering</a:t>
            </a:r>
          </a:p>
          <a:p>
            <a:pPr lvl="1"/>
            <a:r>
              <a:rPr lang="en-US" smtClean="0"/>
              <a:t>simple object modeling</a:t>
            </a:r>
          </a:p>
          <a:p>
            <a:pPr lvl="2"/>
            <a:r>
              <a:rPr lang="en-US" smtClean="0"/>
              <a:t>building up 3D objects from geometric primitives</a:t>
            </a:r>
          </a:p>
          <a:p>
            <a:pPr lvl="2"/>
            <a:r>
              <a:rPr lang="en-US" smtClean="0"/>
              <a:t>building geometric primitives from vertices</a:t>
            </a:r>
            <a:endParaRPr lang="en-US" dirty="0"/>
          </a:p>
        </p:txBody>
      </p:sp>
    </p:spTree>
    <p:extLst>
      <p:ext uri="{BB962C8B-B14F-4D97-AF65-F5344CB8AC3E}">
        <p14:creationId xmlns:p14="http://schemas.microsoft.com/office/powerpoint/2010/main" val="223574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the Cube’s Data</a:t>
            </a:r>
            <a:endParaRPr lang="en-US" dirty="0"/>
          </a:p>
        </p:txBody>
      </p:sp>
      <p:sp>
        <p:nvSpPr>
          <p:cNvPr id="3" name="Content Placeholder 2"/>
          <p:cNvSpPr>
            <a:spLocks noGrp="1"/>
          </p:cNvSpPr>
          <p:nvPr>
            <p:ph idx="1"/>
          </p:nvPr>
        </p:nvSpPr>
        <p:spPr/>
        <p:txBody>
          <a:bodyPr>
            <a:normAutofit lnSpcReduction="10000"/>
          </a:bodyPr>
          <a:lstStyle/>
          <a:p>
            <a:r>
              <a:rPr lang="en-US" dirty="0" smtClean="0"/>
              <a:t>We’ll build each cube face from individual triangles</a:t>
            </a:r>
          </a:p>
          <a:p>
            <a:r>
              <a:rPr lang="en-US" dirty="0" smtClean="0"/>
              <a:t>Need to determine how much storage is required</a:t>
            </a:r>
          </a:p>
          <a:p>
            <a:pPr lvl="1"/>
            <a:r>
              <a:rPr lang="fr-FR" dirty="0" smtClean="0"/>
              <a:t>(6 faces)(2 triangles/face)(3 </a:t>
            </a:r>
            <a:r>
              <a:rPr lang="fr-FR" dirty="0" err="1" smtClean="0"/>
              <a:t>vertices</a:t>
            </a:r>
            <a:r>
              <a:rPr lang="fr-FR" dirty="0" smtClean="0"/>
              <a:t>/triangle)</a:t>
            </a:r>
            <a:br>
              <a:rPr lang="fr-FR" dirty="0" smtClean="0"/>
            </a:br>
            <a:endParaRPr lang="fr-FR" dirty="0" smtClean="0"/>
          </a:p>
          <a:p>
            <a:pPr marL="365760" lvl="1" indent="0">
              <a:buNone/>
            </a:pPr>
            <a:r>
              <a:rPr lang="fr-FR" dirty="0">
                <a:solidFill>
                  <a:srgbClr val="660066"/>
                </a:solidFill>
                <a:latin typeface="Consolas"/>
                <a:cs typeface="Consolas"/>
              </a:rPr>
              <a:t>	</a:t>
            </a:r>
            <a:r>
              <a:rPr lang="en-US" dirty="0" err="1" smtClean="0">
                <a:solidFill>
                  <a:srgbClr val="660066"/>
                </a:solidFill>
                <a:latin typeface="Consolas"/>
                <a:cs typeface="Consolas"/>
              </a:rPr>
              <a:t>const</a:t>
            </a:r>
            <a:r>
              <a:rPr lang="en-US" dirty="0" smtClean="0">
                <a:solidFill>
                  <a:srgbClr val="660066"/>
                </a:solidFill>
                <a:latin typeface="Consolas"/>
                <a:cs typeface="Consolas"/>
              </a:rPr>
              <a:t> </a:t>
            </a:r>
            <a:r>
              <a:rPr lang="en-US" dirty="0" err="1" smtClean="0">
                <a:solidFill>
                  <a:srgbClr val="660066"/>
                </a:solidFill>
                <a:latin typeface="Consolas"/>
                <a:cs typeface="Consolas"/>
              </a:rPr>
              <a:t>int</a:t>
            </a:r>
            <a:r>
              <a:rPr lang="en-US" dirty="0" smtClean="0">
                <a:solidFill>
                  <a:srgbClr val="660066"/>
                </a:solidFill>
                <a:latin typeface="Consolas"/>
                <a:cs typeface="Consolas"/>
              </a:rPr>
              <a:t> </a:t>
            </a:r>
            <a:r>
              <a:rPr lang="en-US" dirty="0" err="1" smtClean="0">
                <a:solidFill>
                  <a:srgbClr val="660066"/>
                </a:solidFill>
                <a:latin typeface="Consolas"/>
                <a:cs typeface="Consolas"/>
              </a:rPr>
              <a:t>NumVertices</a:t>
            </a:r>
            <a:r>
              <a:rPr lang="en-US" dirty="0" smtClean="0">
                <a:solidFill>
                  <a:srgbClr val="660066"/>
                </a:solidFill>
                <a:latin typeface="Consolas"/>
                <a:cs typeface="Consolas"/>
              </a:rPr>
              <a:t> = 36;</a:t>
            </a:r>
          </a:p>
          <a:p>
            <a:pPr marL="365760" lvl="1" indent="0" algn="ctr">
              <a:buNone/>
            </a:pPr>
            <a:endParaRPr lang="en-US" dirty="0" smtClean="0">
              <a:solidFill>
                <a:srgbClr val="660066"/>
              </a:solidFill>
              <a:latin typeface="Consolas"/>
              <a:cs typeface="Consolas"/>
            </a:endParaRPr>
          </a:p>
          <a:p>
            <a:r>
              <a:rPr lang="en-US" dirty="0" smtClean="0"/>
              <a:t>To simplify communicating with GLSL, we’ll use a </a:t>
            </a:r>
            <a:r>
              <a:rPr lang="en-US" sz="2000" dirty="0" smtClean="0">
                <a:latin typeface="Consolas"/>
                <a:cs typeface="Consolas"/>
              </a:rPr>
              <a:t>vec4</a:t>
            </a:r>
            <a:r>
              <a:rPr lang="en-US" dirty="0" smtClean="0"/>
              <a:t> class (implemented in C++) similar to GLSL’s </a:t>
            </a:r>
            <a:r>
              <a:rPr lang="en-US" sz="2000" dirty="0" smtClean="0">
                <a:latin typeface="Consolas"/>
                <a:cs typeface="Consolas"/>
              </a:rPr>
              <a:t>vec4</a:t>
            </a:r>
            <a:r>
              <a:rPr lang="en-US" dirty="0" smtClean="0"/>
              <a:t> type</a:t>
            </a:r>
          </a:p>
          <a:p>
            <a:pPr lvl="1"/>
            <a:r>
              <a:rPr lang="en-US" dirty="0" smtClean="0"/>
              <a:t>we’ll also </a:t>
            </a:r>
            <a:r>
              <a:rPr lang="en-US" dirty="0" err="1" smtClean="0"/>
              <a:t>typedef</a:t>
            </a:r>
            <a:r>
              <a:rPr lang="en-US" dirty="0" smtClean="0"/>
              <a:t> it to add logical meaning</a:t>
            </a:r>
          </a:p>
          <a:p>
            <a:pPr lvl="1"/>
            <a:endParaRPr lang="en-US" dirty="0" smtClean="0"/>
          </a:p>
          <a:p>
            <a:pPr marL="365760" lvl="1" indent="0">
              <a:buNone/>
            </a:pPr>
            <a:r>
              <a:rPr lang="en-US" dirty="0" smtClean="0"/>
              <a:t>	</a:t>
            </a:r>
            <a:r>
              <a:rPr lang="en-US" dirty="0" err="1" smtClean="0">
                <a:solidFill>
                  <a:srgbClr val="660066"/>
                </a:solidFill>
                <a:latin typeface="Consolas"/>
                <a:cs typeface="Consolas"/>
              </a:rPr>
              <a:t>typedef</a:t>
            </a:r>
            <a:r>
              <a:rPr lang="en-US" dirty="0" smtClean="0">
                <a:solidFill>
                  <a:srgbClr val="660066"/>
                </a:solidFill>
                <a:latin typeface="Consolas"/>
                <a:cs typeface="Consolas"/>
              </a:rPr>
              <a:t>  vec4  point4;</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err="1" smtClean="0">
                <a:solidFill>
                  <a:srgbClr val="660066"/>
                </a:solidFill>
                <a:latin typeface="Consolas"/>
                <a:cs typeface="Consolas"/>
              </a:rPr>
              <a:t>typedef</a:t>
            </a:r>
            <a:r>
              <a:rPr lang="en-US" dirty="0" smtClean="0">
                <a:solidFill>
                  <a:srgbClr val="660066"/>
                </a:solidFill>
                <a:latin typeface="Consolas"/>
                <a:cs typeface="Consolas"/>
              </a:rPr>
              <a:t>  vec4  color4;</a:t>
            </a:r>
          </a:p>
        </p:txBody>
      </p:sp>
    </p:spTree>
    <p:extLst>
      <p:ext uri="{BB962C8B-B14F-4D97-AF65-F5344CB8AC3E}">
        <p14:creationId xmlns:p14="http://schemas.microsoft.com/office/powerpoint/2010/main" val="12387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the Cube’s Data (cont’d)</a:t>
            </a:r>
            <a:endParaRPr lang="en-US" dirty="0"/>
          </a:p>
        </p:txBody>
      </p:sp>
      <p:sp>
        <p:nvSpPr>
          <p:cNvPr id="3" name="Content Placeholder 2"/>
          <p:cNvSpPr>
            <a:spLocks noGrp="1"/>
          </p:cNvSpPr>
          <p:nvPr>
            <p:ph idx="1"/>
          </p:nvPr>
        </p:nvSpPr>
        <p:spPr/>
        <p:txBody>
          <a:bodyPr/>
          <a:lstStyle/>
          <a:p>
            <a:r>
              <a:rPr lang="en-US" dirty="0" smtClean="0"/>
              <a:t>Before we can initialize our VBO, we need to stage the data</a:t>
            </a:r>
          </a:p>
          <a:p>
            <a:r>
              <a:rPr lang="en-US" dirty="0" smtClean="0"/>
              <a:t>Our cube has two attributes per vertex</a:t>
            </a:r>
          </a:p>
          <a:p>
            <a:pPr lvl="1"/>
            <a:r>
              <a:rPr lang="en-US" dirty="0" smtClean="0"/>
              <a:t>position</a:t>
            </a:r>
          </a:p>
          <a:p>
            <a:pPr lvl="1"/>
            <a:r>
              <a:rPr lang="en-US" dirty="0" smtClean="0"/>
              <a:t>color</a:t>
            </a:r>
          </a:p>
          <a:p>
            <a:r>
              <a:rPr lang="en-US" dirty="0" smtClean="0"/>
              <a:t>We create two arrays to hold the VBO data</a:t>
            </a:r>
            <a:br>
              <a:rPr lang="en-US" dirty="0" smtClean="0"/>
            </a:br>
            <a:endParaRPr lang="en-US" dirty="0" smtClean="0"/>
          </a:p>
          <a:p>
            <a:pPr marL="365760" lvl="1" indent="0">
              <a:buNone/>
            </a:pPr>
            <a:r>
              <a:rPr lang="en-US" dirty="0" smtClean="0"/>
              <a:t>	</a:t>
            </a:r>
            <a:r>
              <a:rPr lang="en-US" dirty="0" smtClean="0">
                <a:solidFill>
                  <a:srgbClr val="660066"/>
                </a:solidFill>
                <a:latin typeface="Consolas"/>
                <a:cs typeface="Consolas"/>
              </a:rPr>
              <a:t>point4  </a:t>
            </a:r>
            <a:r>
              <a:rPr lang="en-US" dirty="0" err="1" smtClean="0">
                <a:solidFill>
                  <a:srgbClr val="660066"/>
                </a:solidFill>
                <a:latin typeface="Consolas"/>
                <a:cs typeface="Consolas"/>
              </a:rPr>
              <a:t>vPositions</a:t>
            </a:r>
            <a:r>
              <a:rPr lang="en-US" dirty="0" smtClean="0">
                <a:solidFill>
                  <a:srgbClr val="660066"/>
                </a:solidFill>
                <a:latin typeface="Consolas"/>
                <a:cs typeface="Consolas"/>
              </a:rPr>
              <a:t>[</a:t>
            </a:r>
            <a:r>
              <a:rPr lang="en-US" dirty="0" err="1" smtClean="0">
                <a:solidFill>
                  <a:srgbClr val="660066"/>
                </a:solidFill>
                <a:latin typeface="Consolas"/>
                <a:cs typeface="Consolas"/>
              </a:rPr>
              <a:t>NumVertices</a:t>
            </a:r>
            <a:r>
              <a:rPr lang="en-US" dirty="0" smtClean="0">
                <a:solidFill>
                  <a:srgbClr val="660066"/>
                </a:solidFill>
                <a:latin typeface="Consolas"/>
                <a:cs typeface="Consolas"/>
              </a:rPr>
              <a:t>];</a:t>
            </a:r>
            <a:br>
              <a:rPr lang="en-US" dirty="0" smtClean="0">
                <a:solidFill>
                  <a:srgbClr val="660066"/>
                </a:solidFill>
                <a:latin typeface="Consolas"/>
                <a:cs typeface="Consolas"/>
              </a:rPr>
            </a:br>
            <a:r>
              <a:rPr lang="en-US" dirty="0" smtClean="0">
                <a:solidFill>
                  <a:srgbClr val="660066"/>
                </a:solidFill>
                <a:latin typeface="Consolas"/>
                <a:cs typeface="Consolas"/>
              </a:rPr>
              <a:t>	color4  </a:t>
            </a:r>
            <a:r>
              <a:rPr lang="en-US" dirty="0" err="1" smtClean="0">
                <a:solidFill>
                  <a:srgbClr val="660066"/>
                </a:solidFill>
                <a:latin typeface="Consolas"/>
                <a:cs typeface="Consolas"/>
              </a:rPr>
              <a:t>vColors</a:t>
            </a:r>
            <a:r>
              <a:rPr lang="en-US" dirty="0" smtClean="0">
                <a:solidFill>
                  <a:srgbClr val="660066"/>
                </a:solidFill>
                <a:latin typeface="Consolas"/>
                <a:cs typeface="Consolas"/>
              </a:rPr>
              <a:t>[</a:t>
            </a:r>
            <a:r>
              <a:rPr lang="en-US" dirty="0" err="1" smtClean="0">
                <a:solidFill>
                  <a:srgbClr val="660066"/>
                </a:solidFill>
                <a:latin typeface="Consolas"/>
                <a:cs typeface="Consolas"/>
              </a:rPr>
              <a:t>NumVertices</a:t>
            </a:r>
            <a:r>
              <a:rPr lang="en-US" dirty="0" smtClean="0">
                <a:solidFill>
                  <a:srgbClr val="660066"/>
                </a:solidFill>
                <a:latin typeface="Consolas"/>
                <a:cs typeface="Consolas"/>
              </a:rPr>
              <a:t>];</a:t>
            </a:r>
            <a:endParaRPr lang="en-US" dirty="0">
              <a:solidFill>
                <a:srgbClr val="660066"/>
              </a:solidFill>
              <a:latin typeface="Consolas"/>
              <a:cs typeface="Consolas"/>
            </a:endParaRPr>
          </a:p>
        </p:txBody>
      </p:sp>
    </p:spTree>
    <p:extLst>
      <p:ext uri="{BB962C8B-B14F-4D97-AF65-F5344CB8AC3E}">
        <p14:creationId xmlns:p14="http://schemas.microsoft.com/office/powerpoint/2010/main" val="5268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Cube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Vertices of a unit cube centered at origin</a:t>
            </a:r>
          </a:p>
          <a:p>
            <a:pPr lvl="1"/>
            <a:r>
              <a:rPr lang="en-US" dirty="0" smtClean="0"/>
              <a:t>sides aligned with axes</a:t>
            </a:r>
            <a:br>
              <a:rPr lang="en-US" dirty="0" smtClean="0"/>
            </a:br>
            <a:endParaRPr lang="en-US" dirty="0" smtClean="0"/>
          </a:p>
          <a:p>
            <a:pPr marL="333934" lvl="1" indent="0">
              <a:buNone/>
            </a:pPr>
            <a:r>
              <a:rPr lang="en-US" dirty="0" smtClean="0">
                <a:solidFill>
                  <a:srgbClr val="660066"/>
                </a:solidFill>
                <a:latin typeface="Consolas"/>
                <a:cs typeface="Consolas"/>
              </a:rPr>
              <a:t>point4 positions[8] = {</a:t>
            </a:r>
          </a:p>
          <a:p>
            <a:pPr marL="333934" lvl="1" indent="0">
              <a:buNone/>
            </a:pPr>
            <a:r>
              <a:rPr lang="en-US" dirty="0" smtClean="0">
                <a:solidFill>
                  <a:srgbClr val="660066"/>
                </a:solidFill>
                <a:latin typeface="Consolas"/>
                <a:cs typeface="Consolas"/>
              </a:rPr>
              <a:t>    point4( -0.5, -0.5,  0.5, 1.0 ),</a:t>
            </a:r>
          </a:p>
          <a:p>
            <a:pPr marL="333934" lvl="1" indent="0">
              <a:buNone/>
            </a:pPr>
            <a:r>
              <a:rPr lang="en-US" dirty="0" smtClean="0">
                <a:solidFill>
                  <a:srgbClr val="660066"/>
                </a:solidFill>
                <a:latin typeface="Consolas"/>
                <a:cs typeface="Consolas"/>
              </a:rPr>
              <a:t>    point4( -0.5,  0.5,  0.5, 1.0 ),</a:t>
            </a:r>
          </a:p>
          <a:p>
            <a:pPr marL="333934" lvl="1" indent="0">
              <a:buNone/>
            </a:pPr>
            <a:r>
              <a:rPr lang="en-US" dirty="0" smtClean="0">
                <a:solidFill>
                  <a:srgbClr val="660066"/>
                </a:solidFill>
                <a:latin typeface="Consolas"/>
                <a:cs typeface="Consolas"/>
              </a:rPr>
              <a:t>    point4(  0.5,  0.5,  0.5, 1.0 ),</a:t>
            </a:r>
          </a:p>
          <a:p>
            <a:pPr marL="333934" lvl="1" indent="0">
              <a:buNone/>
            </a:pPr>
            <a:r>
              <a:rPr lang="en-US" dirty="0" smtClean="0">
                <a:solidFill>
                  <a:srgbClr val="660066"/>
                </a:solidFill>
                <a:latin typeface="Consolas"/>
                <a:cs typeface="Consolas"/>
              </a:rPr>
              <a:t>    point4(  0.5, -0.5,  0.5, 1.0 ),</a:t>
            </a:r>
          </a:p>
          <a:p>
            <a:pPr marL="333934" lvl="1" indent="0">
              <a:buNone/>
            </a:pPr>
            <a:r>
              <a:rPr lang="en-US" dirty="0" smtClean="0">
                <a:solidFill>
                  <a:srgbClr val="660066"/>
                </a:solidFill>
                <a:latin typeface="Consolas"/>
                <a:cs typeface="Consolas"/>
              </a:rPr>
              <a:t>    point4( -0.5, -0.5, -0.5, 1.0 ),</a:t>
            </a:r>
          </a:p>
          <a:p>
            <a:pPr marL="333934" lvl="1" indent="0">
              <a:buNone/>
            </a:pPr>
            <a:r>
              <a:rPr lang="en-US" dirty="0" smtClean="0">
                <a:solidFill>
                  <a:srgbClr val="660066"/>
                </a:solidFill>
                <a:latin typeface="Consolas"/>
                <a:cs typeface="Consolas"/>
              </a:rPr>
              <a:t>    point4( -0.5,  0.5, -0.5, 1.0 ),</a:t>
            </a:r>
          </a:p>
          <a:p>
            <a:pPr marL="333934" lvl="1" indent="0">
              <a:buNone/>
            </a:pPr>
            <a:r>
              <a:rPr lang="en-US" dirty="0" smtClean="0">
                <a:solidFill>
                  <a:srgbClr val="660066"/>
                </a:solidFill>
                <a:latin typeface="Consolas"/>
                <a:cs typeface="Consolas"/>
              </a:rPr>
              <a:t>    point4(  0.5,  0.5, -0.5, 1.0 ),</a:t>
            </a:r>
          </a:p>
          <a:p>
            <a:pPr marL="333934" lvl="1" indent="0">
              <a:buNone/>
            </a:pPr>
            <a:r>
              <a:rPr lang="en-US" dirty="0" smtClean="0">
                <a:solidFill>
                  <a:srgbClr val="660066"/>
                </a:solidFill>
                <a:latin typeface="Consolas"/>
                <a:cs typeface="Consolas"/>
              </a:rPr>
              <a:t>    point4(  0.5, -0.5, -0.5, 1.0 )</a:t>
            </a:r>
          </a:p>
          <a:p>
            <a:pPr marL="333934" lvl="1" indent="0">
              <a:buNone/>
            </a:pPr>
            <a:r>
              <a:rPr lang="en-US" dirty="0" smtClean="0">
                <a:solidFill>
                  <a:srgbClr val="660066"/>
                </a:solidFill>
                <a:latin typeface="Consolas"/>
                <a:cs typeface="Consolas"/>
              </a:rPr>
              <a:t>};</a:t>
            </a:r>
            <a:endParaRPr lang="en-US" dirty="0">
              <a:solidFill>
                <a:srgbClr val="660066"/>
              </a:solidFill>
              <a:latin typeface="Consolas"/>
              <a:cs typeface="Consolas"/>
            </a:endParaRPr>
          </a:p>
        </p:txBody>
      </p:sp>
    </p:spTree>
    <p:extLst>
      <p:ext uri="{BB962C8B-B14F-4D97-AF65-F5344CB8AC3E}">
        <p14:creationId xmlns:p14="http://schemas.microsoft.com/office/powerpoint/2010/main" val="251980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Cube </a:t>
            </a:r>
            <a:r>
              <a:rPr lang="en-US" dirty="0" smtClean="0"/>
              <a:t>Data </a:t>
            </a:r>
            <a:r>
              <a:rPr lang="en-US" sz="1400" dirty="0" smtClean="0"/>
              <a:t>(cont’d)</a:t>
            </a:r>
            <a:endParaRPr lang="en-US" sz="1400" dirty="0"/>
          </a:p>
        </p:txBody>
      </p:sp>
      <p:sp>
        <p:nvSpPr>
          <p:cNvPr id="3" name="Content Placeholder 2"/>
          <p:cNvSpPr>
            <a:spLocks noGrp="1"/>
          </p:cNvSpPr>
          <p:nvPr>
            <p:ph idx="1"/>
          </p:nvPr>
        </p:nvSpPr>
        <p:spPr/>
        <p:txBody>
          <a:bodyPr>
            <a:normAutofit lnSpcReduction="10000"/>
          </a:bodyPr>
          <a:lstStyle/>
          <a:p>
            <a:r>
              <a:rPr lang="en-US" dirty="0" smtClean="0"/>
              <a:t>We’ll also set up an array of RGBA colors</a:t>
            </a:r>
            <a:br>
              <a:rPr lang="en-US" dirty="0" smtClean="0"/>
            </a:br>
            <a:endParaRPr lang="en-US" dirty="0" smtClean="0"/>
          </a:p>
          <a:p>
            <a:pPr marL="333934" lvl="1" indent="0">
              <a:buNone/>
            </a:pPr>
            <a:r>
              <a:rPr lang="en-US" dirty="0" smtClean="0">
                <a:solidFill>
                  <a:srgbClr val="660066"/>
                </a:solidFill>
                <a:latin typeface="Consolas"/>
                <a:cs typeface="Consolas"/>
              </a:rPr>
              <a:t>color4 colors[8] = {</a:t>
            </a:r>
          </a:p>
          <a:p>
            <a:pPr marL="333934" lvl="1" indent="0">
              <a:buNone/>
            </a:pPr>
            <a:r>
              <a:rPr lang="en-US" dirty="0" smtClean="0">
                <a:solidFill>
                  <a:srgbClr val="660066"/>
                </a:solidFill>
                <a:latin typeface="Consolas"/>
                <a:cs typeface="Consolas"/>
              </a:rPr>
              <a:t>    color4( 0.0, 0.0, 0.0, 1.0 ),  // black</a:t>
            </a:r>
          </a:p>
          <a:p>
            <a:pPr marL="333934" lvl="1" indent="0">
              <a:buNone/>
            </a:pPr>
            <a:r>
              <a:rPr lang="en-US" dirty="0" smtClean="0">
                <a:solidFill>
                  <a:srgbClr val="660066"/>
                </a:solidFill>
                <a:latin typeface="Consolas"/>
                <a:cs typeface="Consolas"/>
              </a:rPr>
              <a:t>    color4( 1.0, 0.0, 0.0, 1.0 ),  // red</a:t>
            </a:r>
          </a:p>
          <a:p>
            <a:pPr marL="333934" lvl="1" indent="0">
              <a:buNone/>
            </a:pPr>
            <a:r>
              <a:rPr lang="en-US" dirty="0" smtClean="0">
                <a:solidFill>
                  <a:srgbClr val="660066"/>
                </a:solidFill>
                <a:latin typeface="Consolas"/>
                <a:cs typeface="Consolas"/>
              </a:rPr>
              <a:t>    color4( 1.0, 1.0, 0.0, 1.0 ),  // yellow</a:t>
            </a:r>
          </a:p>
          <a:p>
            <a:pPr marL="333934" lvl="1" indent="0">
              <a:buNone/>
            </a:pPr>
            <a:r>
              <a:rPr lang="en-US" dirty="0" smtClean="0">
                <a:solidFill>
                  <a:srgbClr val="660066"/>
                </a:solidFill>
                <a:latin typeface="Consolas"/>
                <a:cs typeface="Consolas"/>
              </a:rPr>
              <a:t>    color4( 0.0, 1.0, 0.0, 1.0 ),  // green</a:t>
            </a:r>
          </a:p>
          <a:p>
            <a:pPr marL="333934" lvl="1" indent="0">
              <a:buNone/>
            </a:pPr>
            <a:r>
              <a:rPr lang="en-US" dirty="0" smtClean="0">
                <a:solidFill>
                  <a:srgbClr val="660066"/>
                </a:solidFill>
                <a:latin typeface="Consolas"/>
                <a:cs typeface="Consolas"/>
              </a:rPr>
              <a:t>    color4( 0.0, 0.0, 1.0, 1.0 ),  // blue</a:t>
            </a:r>
          </a:p>
          <a:p>
            <a:pPr marL="333934" lvl="1" indent="0">
              <a:buNone/>
            </a:pPr>
            <a:r>
              <a:rPr lang="en-US" dirty="0" smtClean="0">
                <a:solidFill>
                  <a:srgbClr val="660066"/>
                </a:solidFill>
                <a:latin typeface="Consolas"/>
                <a:cs typeface="Consolas"/>
              </a:rPr>
              <a:t>    color4( 1.0, 0.0, 1.0, 1.0 ),  // magenta</a:t>
            </a:r>
          </a:p>
          <a:p>
            <a:pPr marL="333934" lvl="1" indent="0">
              <a:buNone/>
            </a:pPr>
            <a:r>
              <a:rPr lang="en-US" dirty="0" smtClean="0">
                <a:solidFill>
                  <a:srgbClr val="660066"/>
                </a:solidFill>
                <a:latin typeface="Consolas"/>
                <a:cs typeface="Consolas"/>
              </a:rPr>
              <a:t>    color4( 1.0, 1.0, 1.0, 1.0 ),  // white</a:t>
            </a:r>
          </a:p>
          <a:p>
            <a:pPr marL="333934" lvl="1" indent="0">
              <a:buNone/>
            </a:pPr>
            <a:r>
              <a:rPr lang="en-US" dirty="0" smtClean="0">
                <a:solidFill>
                  <a:srgbClr val="660066"/>
                </a:solidFill>
                <a:latin typeface="Consolas"/>
                <a:cs typeface="Consolas"/>
              </a:rPr>
              <a:t>    color4( 0.0, 1.0, 1.0, 1.0 )   // cyan</a:t>
            </a:r>
          </a:p>
          <a:p>
            <a:pPr marL="333934" lvl="1" indent="0">
              <a:buNone/>
            </a:pPr>
            <a:r>
              <a:rPr lang="en-US" dirty="0" smtClean="0">
                <a:solidFill>
                  <a:srgbClr val="660066"/>
                </a:solidFill>
                <a:latin typeface="Consolas"/>
                <a:cs typeface="Consolas"/>
              </a:rPr>
              <a:t>};</a:t>
            </a:r>
          </a:p>
          <a:p>
            <a:endParaRPr lang="en-US" dirty="0"/>
          </a:p>
        </p:txBody>
      </p:sp>
    </p:spTree>
    <p:extLst>
      <p:ext uri="{BB962C8B-B14F-4D97-AF65-F5344CB8AC3E}">
        <p14:creationId xmlns:p14="http://schemas.microsoft.com/office/powerpoint/2010/main" val="13478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 Cube Face from Vertices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To simplify generating the geometry, we use a convenience function </a:t>
            </a:r>
            <a:r>
              <a:rPr lang="en-US" dirty="0" smtClean="0">
                <a:latin typeface="Consolas"/>
                <a:cs typeface="Consolas"/>
              </a:rPr>
              <a:t>quad()</a:t>
            </a:r>
          </a:p>
          <a:p>
            <a:pPr lvl="1"/>
            <a:r>
              <a:rPr lang="en-US" dirty="0" smtClean="0"/>
              <a:t>create two triangles for each face and assigns colors to the vertices</a:t>
            </a:r>
            <a:br>
              <a:rPr lang="en-US" dirty="0" smtClean="0"/>
            </a:br>
            <a:endParaRPr lang="en-US" dirty="0" smtClean="0"/>
          </a:p>
          <a:p>
            <a:pPr marL="333934" lvl="1" indent="0">
              <a:buNone/>
            </a:pPr>
            <a:r>
              <a:rPr lang="en-US" dirty="0" err="1" smtClean="0">
                <a:solidFill>
                  <a:srgbClr val="660066"/>
                </a:solidFill>
                <a:latin typeface="Consolas"/>
                <a:cs typeface="Consolas"/>
              </a:rPr>
              <a:t>int</a:t>
            </a:r>
            <a:r>
              <a:rPr lang="en-US" dirty="0" smtClean="0">
                <a:solidFill>
                  <a:srgbClr val="660066"/>
                </a:solidFill>
                <a:latin typeface="Consolas"/>
                <a:cs typeface="Consolas"/>
              </a:rPr>
              <a:t> Index = 0;  // global variable indexing into VBO arrays</a:t>
            </a:r>
            <a:br>
              <a:rPr lang="en-US" dirty="0" smtClean="0">
                <a:solidFill>
                  <a:srgbClr val="660066"/>
                </a:solidFill>
                <a:latin typeface="Consolas"/>
                <a:cs typeface="Consolas"/>
              </a:rPr>
            </a:b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void quad( </a:t>
            </a:r>
            <a:r>
              <a:rPr lang="en-US" dirty="0" err="1" smtClean="0">
                <a:solidFill>
                  <a:srgbClr val="660066"/>
                </a:solidFill>
                <a:latin typeface="Consolas"/>
                <a:cs typeface="Consolas"/>
              </a:rPr>
              <a:t>int</a:t>
            </a:r>
            <a:r>
              <a:rPr lang="en-US" dirty="0" smtClean="0">
                <a:solidFill>
                  <a:srgbClr val="660066"/>
                </a:solidFill>
                <a:latin typeface="Consolas"/>
                <a:cs typeface="Consolas"/>
              </a:rPr>
              <a:t> a, </a:t>
            </a:r>
            <a:r>
              <a:rPr lang="en-US" dirty="0" err="1" smtClean="0">
                <a:solidFill>
                  <a:srgbClr val="660066"/>
                </a:solidFill>
                <a:latin typeface="Consolas"/>
                <a:cs typeface="Consolas"/>
              </a:rPr>
              <a:t>int</a:t>
            </a:r>
            <a:r>
              <a:rPr lang="en-US" dirty="0" smtClean="0">
                <a:solidFill>
                  <a:srgbClr val="660066"/>
                </a:solidFill>
                <a:latin typeface="Consolas"/>
                <a:cs typeface="Consolas"/>
              </a:rPr>
              <a:t> b, </a:t>
            </a:r>
            <a:r>
              <a:rPr lang="en-US" dirty="0" err="1" smtClean="0">
                <a:solidFill>
                  <a:srgbClr val="660066"/>
                </a:solidFill>
                <a:latin typeface="Consolas"/>
                <a:cs typeface="Consolas"/>
              </a:rPr>
              <a:t>int</a:t>
            </a:r>
            <a:r>
              <a:rPr lang="en-US" dirty="0" smtClean="0">
                <a:solidFill>
                  <a:srgbClr val="660066"/>
                </a:solidFill>
                <a:latin typeface="Consolas"/>
                <a:cs typeface="Consolas"/>
              </a:rPr>
              <a:t> c, </a:t>
            </a:r>
            <a:r>
              <a:rPr lang="en-US" dirty="0" err="1" smtClean="0">
                <a:solidFill>
                  <a:srgbClr val="660066"/>
                </a:solidFill>
                <a:latin typeface="Consolas"/>
                <a:cs typeface="Consolas"/>
              </a:rPr>
              <a:t>int</a:t>
            </a:r>
            <a:r>
              <a:rPr lang="en-US" dirty="0" smtClean="0">
                <a:solidFill>
                  <a:srgbClr val="660066"/>
                </a:solidFill>
                <a:latin typeface="Consolas"/>
                <a:cs typeface="Consolas"/>
              </a:rPr>
              <a:t> d )</a:t>
            </a:r>
          </a:p>
          <a:p>
            <a:pPr marL="333934" lvl="1" indent="0">
              <a:buNone/>
            </a:pP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vColors</a:t>
            </a:r>
            <a:r>
              <a:rPr lang="en-US" dirty="0" smtClean="0">
                <a:solidFill>
                  <a:srgbClr val="660066"/>
                </a:solidFill>
                <a:latin typeface="Consolas"/>
                <a:cs typeface="Consolas"/>
              </a:rPr>
              <a:t>[Index] = colors[a]; </a:t>
            </a:r>
            <a:r>
              <a:rPr lang="en-US" dirty="0" err="1" smtClean="0">
                <a:solidFill>
                  <a:srgbClr val="660066"/>
                </a:solidFill>
                <a:latin typeface="Consolas"/>
                <a:cs typeface="Consolas"/>
              </a:rPr>
              <a:t>vPositions</a:t>
            </a:r>
            <a:r>
              <a:rPr lang="en-US" dirty="0" smtClean="0">
                <a:solidFill>
                  <a:srgbClr val="660066"/>
                </a:solidFill>
                <a:latin typeface="Consolas"/>
                <a:cs typeface="Consolas"/>
              </a:rPr>
              <a:t>[Index] = positions[a]; Index++;</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vColors</a:t>
            </a:r>
            <a:r>
              <a:rPr lang="en-US" dirty="0" smtClean="0">
                <a:solidFill>
                  <a:srgbClr val="660066"/>
                </a:solidFill>
                <a:latin typeface="Consolas"/>
                <a:cs typeface="Consolas"/>
              </a:rPr>
              <a:t>[Index] = colors[b]; </a:t>
            </a:r>
            <a:r>
              <a:rPr lang="en-US" dirty="0" err="1">
                <a:solidFill>
                  <a:srgbClr val="660066"/>
                </a:solidFill>
                <a:latin typeface="Consolas"/>
                <a:cs typeface="Consolas"/>
              </a:rPr>
              <a:t>vPositions</a:t>
            </a:r>
            <a:r>
              <a:rPr lang="en-US" dirty="0">
                <a:solidFill>
                  <a:srgbClr val="660066"/>
                </a:solidFill>
                <a:latin typeface="Consolas"/>
                <a:cs typeface="Consolas"/>
              </a:rPr>
              <a:t>[</a:t>
            </a:r>
            <a:r>
              <a:rPr lang="en-US" dirty="0" smtClean="0">
                <a:solidFill>
                  <a:srgbClr val="660066"/>
                </a:solidFill>
                <a:latin typeface="Consolas"/>
                <a:cs typeface="Consolas"/>
              </a:rPr>
              <a:t>Index] = positions[b]; Index++;</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vColors</a:t>
            </a:r>
            <a:r>
              <a:rPr lang="en-US" dirty="0" smtClean="0">
                <a:solidFill>
                  <a:srgbClr val="660066"/>
                </a:solidFill>
                <a:latin typeface="Consolas"/>
                <a:cs typeface="Consolas"/>
              </a:rPr>
              <a:t>[Index] = colors[c]; </a:t>
            </a:r>
            <a:r>
              <a:rPr lang="en-US" dirty="0" err="1">
                <a:solidFill>
                  <a:srgbClr val="660066"/>
                </a:solidFill>
                <a:latin typeface="Consolas"/>
                <a:cs typeface="Consolas"/>
              </a:rPr>
              <a:t>vPositions</a:t>
            </a:r>
            <a:r>
              <a:rPr lang="en-US" dirty="0">
                <a:solidFill>
                  <a:srgbClr val="660066"/>
                </a:solidFill>
                <a:latin typeface="Consolas"/>
                <a:cs typeface="Consolas"/>
              </a:rPr>
              <a:t>[</a:t>
            </a:r>
            <a:r>
              <a:rPr lang="en-US" dirty="0" smtClean="0">
                <a:solidFill>
                  <a:srgbClr val="660066"/>
                </a:solidFill>
                <a:latin typeface="Consolas"/>
                <a:cs typeface="Consolas"/>
              </a:rPr>
              <a:t>Index] = positions[c]; Index++;</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vColors</a:t>
            </a:r>
            <a:r>
              <a:rPr lang="en-US" dirty="0" smtClean="0">
                <a:solidFill>
                  <a:srgbClr val="660066"/>
                </a:solidFill>
                <a:latin typeface="Consolas"/>
                <a:cs typeface="Consolas"/>
              </a:rPr>
              <a:t>[Index] = colors[a]; </a:t>
            </a:r>
            <a:r>
              <a:rPr lang="en-US" dirty="0" err="1">
                <a:solidFill>
                  <a:srgbClr val="660066"/>
                </a:solidFill>
                <a:latin typeface="Consolas"/>
                <a:cs typeface="Consolas"/>
              </a:rPr>
              <a:t>vPositions</a:t>
            </a:r>
            <a:r>
              <a:rPr lang="en-US" dirty="0">
                <a:solidFill>
                  <a:srgbClr val="660066"/>
                </a:solidFill>
                <a:latin typeface="Consolas"/>
                <a:cs typeface="Consolas"/>
              </a:rPr>
              <a:t>[</a:t>
            </a:r>
            <a:r>
              <a:rPr lang="en-US" dirty="0" smtClean="0">
                <a:solidFill>
                  <a:srgbClr val="660066"/>
                </a:solidFill>
                <a:latin typeface="Consolas"/>
                <a:cs typeface="Consolas"/>
              </a:rPr>
              <a:t>Index] = positions[a]; Index++;</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vColors</a:t>
            </a:r>
            <a:r>
              <a:rPr lang="en-US" dirty="0" smtClean="0">
                <a:solidFill>
                  <a:srgbClr val="660066"/>
                </a:solidFill>
                <a:latin typeface="Consolas"/>
                <a:cs typeface="Consolas"/>
              </a:rPr>
              <a:t>[Index] = colors[c]; </a:t>
            </a:r>
            <a:r>
              <a:rPr lang="en-US" dirty="0" err="1">
                <a:solidFill>
                  <a:srgbClr val="660066"/>
                </a:solidFill>
                <a:latin typeface="Consolas"/>
                <a:cs typeface="Consolas"/>
              </a:rPr>
              <a:t>vPositions</a:t>
            </a:r>
            <a:r>
              <a:rPr lang="en-US" dirty="0">
                <a:solidFill>
                  <a:srgbClr val="660066"/>
                </a:solidFill>
                <a:latin typeface="Consolas"/>
                <a:cs typeface="Consolas"/>
              </a:rPr>
              <a:t>[</a:t>
            </a:r>
            <a:r>
              <a:rPr lang="en-US" dirty="0" smtClean="0">
                <a:solidFill>
                  <a:srgbClr val="660066"/>
                </a:solidFill>
                <a:latin typeface="Consolas"/>
                <a:cs typeface="Consolas"/>
              </a:rPr>
              <a:t>Index] = positions[c]; Index++;</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vColors</a:t>
            </a:r>
            <a:r>
              <a:rPr lang="en-US" dirty="0" smtClean="0">
                <a:solidFill>
                  <a:srgbClr val="660066"/>
                </a:solidFill>
                <a:latin typeface="Consolas"/>
                <a:cs typeface="Consolas"/>
              </a:rPr>
              <a:t>[Index] = colors[d]; </a:t>
            </a:r>
            <a:r>
              <a:rPr lang="en-US" dirty="0" err="1">
                <a:solidFill>
                  <a:srgbClr val="660066"/>
                </a:solidFill>
                <a:latin typeface="Consolas"/>
                <a:cs typeface="Consolas"/>
              </a:rPr>
              <a:t>vPositions</a:t>
            </a:r>
            <a:r>
              <a:rPr lang="en-US" dirty="0">
                <a:solidFill>
                  <a:srgbClr val="660066"/>
                </a:solidFill>
                <a:latin typeface="Consolas"/>
                <a:cs typeface="Consolas"/>
              </a:rPr>
              <a:t>[</a:t>
            </a:r>
            <a:r>
              <a:rPr lang="en-US" dirty="0" smtClean="0">
                <a:solidFill>
                  <a:srgbClr val="660066"/>
                </a:solidFill>
                <a:latin typeface="Consolas"/>
                <a:cs typeface="Consolas"/>
              </a:rPr>
              <a:t>Index] = positions[d]; Index++;</a:t>
            </a:r>
          </a:p>
          <a:p>
            <a:pPr marL="333934" lvl="1" indent="0">
              <a:buNone/>
            </a:pPr>
            <a:r>
              <a:rPr lang="en-US" dirty="0" smtClean="0">
                <a:solidFill>
                  <a:srgbClr val="660066"/>
                </a:solidFill>
                <a:latin typeface="Consolas"/>
                <a:cs typeface="Consolas"/>
              </a:rPr>
              <a:t>}</a:t>
            </a:r>
            <a:endParaRPr lang="en-US" dirty="0">
              <a:solidFill>
                <a:srgbClr val="660066"/>
              </a:solidFill>
              <a:latin typeface="Consolas"/>
              <a:cs typeface="Consolas"/>
            </a:endParaRPr>
          </a:p>
        </p:txBody>
      </p:sp>
    </p:spTree>
    <p:extLst>
      <p:ext uri="{BB962C8B-B14F-4D97-AF65-F5344CB8AC3E}">
        <p14:creationId xmlns:p14="http://schemas.microsoft.com/office/powerpoint/2010/main" val="367598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the Cube from Faces</a:t>
            </a:r>
            <a:endParaRPr lang="en-US" dirty="0"/>
          </a:p>
        </p:txBody>
      </p:sp>
      <p:sp>
        <p:nvSpPr>
          <p:cNvPr id="3" name="Content Placeholder 2"/>
          <p:cNvSpPr>
            <a:spLocks noGrp="1"/>
          </p:cNvSpPr>
          <p:nvPr>
            <p:ph idx="1"/>
          </p:nvPr>
        </p:nvSpPr>
        <p:spPr/>
        <p:txBody>
          <a:bodyPr>
            <a:normAutofit lnSpcReduction="10000"/>
          </a:bodyPr>
          <a:lstStyle/>
          <a:p>
            <a:r>
              <a:rPr lang="en-US" dirty="0" smtClean="0"/>
              <a:t>Generate 12 triangles for the cube</a:t>
            </a:r>
          </a:p>
          <a:p>
            <a:pPr lvl="1"/>
            <a:r>
              <a:rPr lang="en-US" dirty="0" smtClean="0"/>
              <a:t>36 vertices with 36 colors</a:t>
            </a:r>
            <a:br>
              <a:rPr lang="en-US" dirty="0" smtClean="0"/>
            </a:br>
            <a:endParaRPr lang="en-US" dirty="0" smtClean="0"/>
          </a:p>
          <a:p>
            <a:pPr marL="333934" lvl="1" indent="0">
              <a:buNone/>
            </a:pPr>
            <a:r>
              <a:rPr lang="en-US" dirty="0" smtClean="0">
                <a:solidFill>
                  <a:srgbClr val="660066"/>
                </a:solidFill>
                <a:latin typeface="Consolas"/>
                <a:cs typeface="Consolas"/>
              </a:rPr>
              <a:t>void </a:t>
            </a:r>
            <a:r>
              <a:rPr lang="en-US" dirty="0" err="1" smtClean="0">
                <a:solidFill>
                  <a:srgbClr val="660066"/>
                </a:solidFill>
                <a:latin typeface="Consolas"/>
                <a:cs typeface="Consolas"/>
              </a:rPr>
              <a:t>colorcube</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quad( 1, 0, 3, 2 );</a:t>
            </a:r>
          </a:p>
          <a:p>
            <a:pPr marL="333934" lvl="1" indent="0">
              <a:buNone/>
            </a:pPr>
            <a:r>
              <a:rPr lang="en-US" dirty="0" smtClean="0">
                <a:solidFill>
                  <a:srgbClr val="660066"/>
                </a:solidFill>
                <a:latin typeface="Consolas"/>
                <a:cs typeface="Consolas"/>
              </a:rPr>
              <a:t>    quad( 2, 3, 7, 6 );</a:t>
            </a:r>
          </a:p>
          <a:p>
            <a:pPr marL="333934" lvl="1" indent="0">
              <a:buNone/>
            </a:pPr>
            <a:r>
              <a:rPr lang="en-US" dirty="0" smtClean="0">
                <a:solidFill>
                  <a:srgbClr val="660066"/>
                </a:solidFill>
                <a:latin typeface="Consolas"/>
                <a:cs typeface="Consolas"/>
              </a:rPr>
              <a:t>    quad( 3, 0, 4, 7 );</a:t>
            </a:r>
          </a:p>
          <a:p>
            <a:pPr marL="333934" lvl="1" indent="0">
              <a:buNone/>
            </a:pPr>
            <a:r>
              <a:rPr lang="en-US" dirty="0" smtClean="0">
                <a:solidFill>
                  <a:srgbClr val="660066"/>
                </a:solidFill>
                <a:latin typeface="Consolas"/>
                <a:cs typeface="Consolas"/>
              </a:rPr>
              <a:t>    quad( 6, 5, 1, 2 );</a:t>
            </a:r>
          </a:p>
          <a:p>
            <a:pPr marL="333934" lvl="1" indent="0">
              <a:buNone/>
            </a:pPr>
            <a:r>
              <a:rPr lang="en-US" dirty="0" smtClean="0">
                <a:solidFill>
                  <a:srgbClr val="660066"/>
                </a:solidFill>
                <a:latin typeface="Consolas"/>
                <a:cs typeface="Consolas"/>
              </a:rPr>
              <a:t>    quad( 4, 5, 6, 7 );</a:t>
            </a:r>
          </a:p>
          <a:p>
            <a:pPr marL="333934" lvl="1" indent="0">
              <a:buNone/>
            </a:pPr>
            <a:r>
              <a:rPr lang="en-US" dirty="0" smtClean="0">
                <a:solidFill>
                  <a:srgbClr val="660066"/>
                </a:solidFill>
                <a:latin typeface="Consolas"/>
                <a:cs typeface="Consolas"/>
              </a:rPr>
              <a:t>    quad( 5, 4, 0, 1 );</a:t>
            </a:r>
          </a:p>
          <a:p>
            <a:pPr marL="333934" lvl="1" indent="0">
              <a:buNone/>
            </a:pPr>
            <a:r>
              <a:rPr lang="en-US" dirty="0" smtClean="0">
                <a:solidFill>
                  <a:srgbClr val="660066"/>
                </a:solidFill>
                <a:latin typeface="Consolas"/>
                <a:cs typeface="Consolas"/>
              </a:rPr>
              <a:t>}</a:t>
            </a:r>
          </a:p>
          <a:p>
            <a:endParaRPr lang="en-US" dirty="0" smtClean="0"/>
          </a:p>
          <a:p>
            <a:endParaRPr lang="en-US" dirty="0"/>
          </a:p>
        </p:txBody>
      </p:sp>
    </p:spTree>
    <p:extLst>
      <p:ext uri="{BB962C8B-B14F-4D97-AF65-F5344CB8AC3E}">
        <p14:creationId xmlns:p14="http://schemas.microsoft.com/office/powerpoint/2010/main" val="12019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Array Objects (VAOs)</a:t>
            </a:r>
            <a:endParaRPr lang="en-US" dirty="0"/>
          </a:p>
        </p:txBody>
      </p:sp>
      <p:sp>
        <p:nvSpPr>
          <p:cNvPr id="3" name="Content Placeholder 2"/>
          <p:cNvSpPr>
            <a:spLocks noGrp="1"/>
          </p:cNvSpPr>
          <p:nvPr>
            <p:ph idx="1"/>
          </p:nvPr>
        </p:nvSpPr>
        <p:spPr/>
        <p:txBody>
          <a:bodyPr/>
          <a:lstStyle/>
          <a:p>
            <a:r>
              <a:rPr lang="en-US" dirty="0" smtClean="0"/>
              <a:t>VAOs store the data of an geometric object</a:t>
            </a:r>
          </a:p>
          <a:p>
            <a:r>
              <a:rPr lang="en-US" dirty="0" smtClean="0"/>
              <a:t>Steps in using a VAO</a:t>
            </a:r>
          </a:p>
          <a:p>
            <a:pPr lvl="1"/>
            <a:r>
              <a:rPr lang="en-US" dirty="0" smtClean="0"/>
              <a:t>generate VAO names by calling </a:t>
            </a:r>
            <a:r>
              <a:rPr lang="en-US" dirty="0" err="1" smtClean="0">
                <a:solidFill>
                  <a:srgbClr val="660066"/>
                </a:solidFill>
                <a:latin typeface="Consolas"/>
                <a:cs typeface="Consolas"/>
              </a:rPr>
              <a:t>glGenVertexArrays</a:t>
            </a:r>
            <a:r>
              <a:rPr lang="en-US" dirty="0" smtClean="0">
                <a:solidFill>
                  <a:srgbClr val="660066"/>
                </a:solidFill>
                <a:latin typeface="Consolas"/>
                <a:cs typeface="Consolas"/>
              </a:rPr>
              <a:t>()</a:t>
            </a:r>
          </a:p>
          <a:p>
            <a:pPr lvl="1"/>
            <a:r>
              <a:rPr lang="en-US" dirty="0" smtClean="0"/>
              <a:t>bind a specific VAO for initialization by calling </a:t>
            </a:r>
            <a:r>
              <a:rPr lang="en-US" dirty="0" err="1" smtClean="0">
                <a:solidFill>
                  <a:srgbClr val="660066"/>
                </a:solidFill>
                <a:latin typeface="Consolas"/>
                <a:cs typeface="Consolas"/>
              </a:rPr>
              <a:t>glBindVertexArray</a:t>
            </a:r>
            <a:r>
              <a:rPr lang="en-US" dirty="0" smtClean="0">
                <a:solidFill>
                  <a:srgbClr val="660066"/>
                </a:solidFill>
                <a:latin typeface="Consolas"/>
                <a:cs typeface="Consolas"/>
              </a:rPr>
              <a:t>()</a:t>
            </a:r>
          </a:p>
          <a:p>
            <a:pPr lvl="1"/>
            <a:r>
              <a:rPr lang="en-US" dirty="0" smtClean="0"/>
              <a:t>update VBOs associated with this VAO</a:t>
            </a:r>
          </a:p>
          <a:p>
            <a:pPr lvl="1"/>
            <a:r>
              <a:rPr lang="en-US" dirty="0" smtClean="0"/>
              <a:t>bind VAO for use in rendering</a:t>
            </a:r>
          </a:p>
          <a:p>
            <a:r>
              <a:rPr lang="en-US" dirty="0" smtClean="0"/>
              <a:t>This approach allows a single function call to specify all the data for an objects</a:t>
            </a:r>
          </a:p>
          <a:p>
            <a:pPr lvl="1"/>
            <a:r>
              <a:rPr lang="en-US" dirty="0" smtClean="0"/>
              <a:t>previously, you might have needed to make many calls to make all the data current </a:t>
            </a:r>
          </a:p>
          <a:p>
            <a:pPr lvl="1"/>
            <a:endParaRPr lang="en-US" dirty="0" smtClean="0"/>
          </a:p>
          <a:p>
            <a:endParaRPr lang="en-US" dirty="0"/>
          </a:p>
        </p:txBody>
      </p:sp>
    </p:spTree>
    <p:extLst>
      <p:ext uri="{BB962C8B-B14F-4D97-AF65-F5344CB8AC3E}">
        <p14:creationId xmlns:p14="http://schemas.microsoft.com/office/powerpoint/2010/main" val="214477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dirty="0" smtClean="0"/>
              <a:t>What Is OpenGL?</a:t>
            </a:r>
            <a:endParaRPr lang="en-US" dirty="0"/>
          </a:p>
        </p:txBody>
      </p:sp>
      <p:sp>
        <p:nvSpPr>
          <p:cNvPr id="27651" name="Rectangle 3"/>
          <p:cNvSpPr>
            <a:spLocks noGrp="1" noChangeArrowheads="1"/>
          </p:cNvSpPr>
          <p:nvPr>
            <p:ph idx="1"/>
          </p:nvPr>
        </p:nvSpPr>
        <p:spPr/>
        <p:txBody>
          <a:bodyPr/>
          <a:lstStyle/>
          <a:p>
            <a:r>
              <a:rPr lang="en-US" dirty="0" smtClean="0"/>
              <a:t>OpenGL is a computer graphics rendering </a:t>
            </a:r>
            <a:r>
              <a:rPr lang="en-US" i="1" dirty="0" smtClean="0"/>
              <a:t>application programming interface,</a:t>
            </a:r>
            <a:r>
              <a:rPr lang="en-US" dirty="0" smtClean="0"/>
              <a:t> or API (for short)</a:t>
            </a:r>
          </a:p>
          <a:p>
            <a:pPr lvl="1"/>
            <a:r>
              <a:rPr lang="en-US" dirty="0" smtClean="0"/>
              <a:t>With it, you can generate high-quality color images by rendering with geometric and image primitives</a:t>
            </a:r>
          </a:p>
          <a:p>
            <a:pPr lvl="1"/>
            <a:r>
              <a:rPr lang="en-US" dirty="0" smtClean="0"/>
              <a:t>It forms the basis of many interactive applications that include 3D graphics </a:t>
            </a:r>
          </a:p>
          <a:p>
            <a:pPr lvl="1"/>
            <a:r>
              <a:rPr lang="en-US" dirty="0" smtClean="0"/>
              <a:t>By using OpenGL, the graphics part of your application can be</a:t>
            </a:r>
          </a:p>
          <a:p>
            <a:pPr lvl="2"/>
            <a:r>
              <a:rPr lang="en-US" dirty="0" smtClean="0"/>
              <a:t>operating system independent</a:t>
            </a:r>
          </a:p>
          <a:p>
            <a:pPr lvl="2"/>
            <a:r>
              <a:rPr lang="en-US" dirty="0" smtClean="0"/>
              <a:t>window system independent</a:t>
            </a:r>
            <a:endParaRPr lang="en-US" dirty="0"/>
          </a:p>
        </p:txBody>
      </p:sp>
    </p:spTree>
    <p:extLst>
      <p:ext uri="{BB962C8B-B14F-4D97-AF65-F5344CB8AC3E}">
        <p14:creationId xmlns:p14="http://schemas.microsoft.com/office/powerpoint/2010/main" val="194599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VAOs in Code</a:t>
            </a:r>
            <a:endParaRPr lang="en-US" dirty="0"/>
          </a:p>
        </p:txBody>
      </p:sp>
      <p:sp>
        <p:nvSpPr>
          <p:cNvPr id="3" name="Content Placeholder 2"/>
          <p:cNvSpPr>
            <a:spLocks noGrp="1"/>
          </p:cNvSpPr>
          <p:nvPr>
            <p:ph idx="1"/>
          </p:nvPr>
        </p:nvSpPr>
        <p:spPr/>
        <p:txBody>
          <a:bodyPr/>
          <a:lstStyle/>
          <a:p>
            <a:r>
              <a:rPr lang="en-US" dirty="0" smtClean="0"/>
              <a:t>Create a vertex array object</a:t>
            </a:r>
            <a:br>
              <a:rPr lang="en-US" dirty="0" smtClean="0"/>
            </a:br>
            <a:endParaRPr lang="en-US" dirty="0" smtClean="0"/>
          </a:p>
          <a:p>
            <a:pPr marL="0"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GLuint</a:t>
            </a:r>
            <a:r>
              <a:rPr lang="en-US" dirty="0" smtClean="0">
                <a:solidFill>
                  <a:srgbClr val="660066"/>
                </a:solidFill>
                <a:latin typeface="Consolas"/>
                <a:cs typeface="Consolas"/>
              </a:rPr>
              <a:t> </a:t>
            </a:r>
            <a:r>
              <a:rPr lang="en-US" dirty="0" err="1" smtClean="0">
                <a:solidFill>
                  <a:srgbClr val="660066"/>
                </a:solidFill>
                <a:latin typeface="Consolas"/>
                <a:cs typeface="Consolas"/>
              </a:rPr>
              <a:t>vao</a:t>
            </a:r>
            <a:r>
              <a:rPr lang="en-US" dirty="0" smtClean="0">
                <a:solidFill>
                  <a:srgbClr val="660066"/>
                </a:solidFill>
                <a:latin typeface="Consolas"/>
                <a:cs typeface="Consolas"/>
              </a:rPr>
              <a:t>;</a:t>
            </a:r>
          </a:p>
          <a:p>
            <a:pPr marL="0"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glGenVertexArrays</a:t>
            </a:r>
            <a:r>
              <a:rPr lang="en-US" dirty="0" smtClean="0">
                <a:solidFill>
                  <a:srgbClr val="660066"/>
                </a:solidFill>
                <a:latin typeface="Consolas"/>
                <a:cs typeface="Consolas"/>
              </a:rPr>
              <a:t>( 1, &amp;</a:t>
            </a:r>
            <a:r>
              <a:rPr lang="en-US" dirty="0" err="1" smtClean="0">
                <a:solidFill>
                  <a:srgbClr val="660066"/>
                </a:solidFill>
                <a:latin typeface="Consolas"/>
                <a:cs typeface="Consolas"/>
              </a:rPr>
              <a:t>vao</a:t>
            </a:r>
            <a:r>
              <a:rPr lang="en-US" dirty="0" smtClean="0">
                <a:solidFill>
                  <a:srgbClr val="660066"/>
                </a:solidFill>
                <a:latin typeface="Consolas"/>
                <a:cs typeface="Consolas"/>
              </a:rPr>
              <a:t> );</a:t>
            </a:r>
          </a:p>
          <a:p>
            <a:pPr marL="0"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glBindVertexArray</a:t>
            </a:r>
            <a:r>
              <a:rPr lang="en-US" dirty="0" smtClean="0">
                <a:solidFill>
                  <a:srgbClr val="660066"/>
                </a:solidFill>
                <a:latin typeface="Consolas"/>
                <a:cs typeface="Consolas"/>
              </a:rPr>
              <a:t>( </a:t>
            </a:r>
            <a:r>
              <a:rPr lang="en-US" dirty="0" err="1" smtClean="0">
                <a:solidFill>
                  <a:srgbClr val="660066"/>
                </a:solidFill>
                <a:latin typeface="Consolas"/>
                <a:cs typeface="Consolas"/>
              </a:rPr>
              <a:t>vao</a:t>
            </a:r>
            <a:r>
              <a:rPr lang="en-US" dirty="0" smtClean="0">
                <a:solidFill>
                  <a:srgbClr val="660066"/>
                </a:solidFill>
                <a:latin typeface="Consolas"/>
                <a:cs typeface="Consolas"/>
              </a:rPr>
              <a:t> );</a:t>
            </a:r>
          </a:p>
        </p:txBody>
      </p:sp>
    </p:spTree>
    <p:extLst>
      <p:ext uri="{BB962C8B-B14F-4D97-AF65-F5344CB8AC3E}">
        <p14:creationId xmlns:p14="http://schemas.microsoft.com/office/powerpoint/2010/main" val="340173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Vertex Attributes</a:t>
            </a:r>
            <a:endParaRPr lang="en-US" dirty="0"/>
          </a:p>
        </p:txBody>
      </p:sp>
      <p:sp>
        <p:nvSpPr>
          <p:cNvPr id="3" name="Content Placeholder 2"/>
          <p:cNvSpPr>
            <a:spLocks noGrp="1"/>
          </p:cNvSpPr>
          <p:nvPr>
            <p:ph idx="1"/>
          </p:nvPr>
        </p:nvSpPr>
        <p:spPr/>
        <p:txBody>
          <a:bodyPr>
            <a:normAutofit lnSpcReduction="10000"/>
          </a:bodyPr>
          <a:lstStyle/>
          <a:p>
            <a:r>
              <a:rPr lang="en-US" dirty="0" smtClean="0"/>
              <a:t>Vertex data must be stored in a VBO, and associated with a VAO</a:t>
            </a:r>
          </a:p>
          <a:p>
            <a:r>
              <a:rPr lang="en-US" dirty="0" smtClean="0"/>
              <a:t>The code-flow is similar to configuring a VAO</a:t>
            </a:r>
          </a:p>
          <a:p>
            <a:pPr lvl="1"/>
            <a:r>
              <a:rPr lang="en-US" dirty="0" smtClean="0"/>
              <a:t>generate VBO names by calling </a:t>
            </a:r>
            <a:r>
              <a:rPr lang="en-US" dirty="0" err="1" smtClean="0">
                <a:solidFill>
                  <a:srgbClr val="660066"/>
                </a:solidFill>
                <a:latin typeface="Consolas"/>
                <a:cs typeface="Consolas"/>
              </a:rPr>
              <a:t>glGenBuffers</a:t>
            </a:r>
            <a:r>
              <a:rPr lang="en-US" dirty="0" smtClean="0">
                <a:solidFill>
                  <a:srgbClr val="660066"/>
                </a:solidFill>
                <a:latin typeface="Consolas"/>
                <a:cs typeface="Consolas"/>
              </a:rPr>
              <a:t>()</a:t>
            </a:r>
          </a:p>
          <a:p>
            <a:pPr lvl="1"/>
            <a:r>
              <a:rPr lang="en-US" dirty="0" smtClean="0"/>
              <a:t>bind a specific VBO for initialization by calling</a:t>
            </a:r>
            <a:br>
              <a:rPr lang="en-US" dirty="0" smtClean="0"/>
            </a:br>
            <a:r>
              <a:rPr lang="en-US" dirty="0"/>
              <a:t/>
            </a:r>
            <a:br>
              <a:rPr lang="en-US" dirty="0"/>
            </a:br>
            <a:r>
              <a:rPr lang="en-US" dirty="0" smtClean="0"/>
              <a:t>	</a:t>
            </a:r>
            <a:r>
              <a:rPr lang="en-US" dirty="0" err="1" smtClean="0">
                <a:solidFill>
                  <a:srgbClr val="660066"/>
                </a:solidFill>
                <a:latin typeface="Consolas"/>
                <a:cs typeface="Consolas"/>
              </a:rPr>
              <a:t>glBindBuffer</a:t>
            </a:r>
            <a:r>
              <a:rPr lang="en-US" dirty="0" smtClean="0">
                <a:solidFill>
                  <a:srgbClr val="660066"/>
                </a:solidFill>
                <a:latin typeface="Consolas"/>
                <a:cs typeface="Consolas"/>
              </a:rPr>
              <a:t>( GL_ARRAY_BUFFER, … )</a:t>
            </a:r>
            <a:br>
              <a:rPr lang="en-US" dirty="0" smtClean="0">
                <a:solidFill>
                  <a:srgbClr val="660066"/>
                </a:solidFill>
                <a:latin typeface="Consolas"/>
                <a:cs typeface="Consolas"/>
              </a:rPr>
            </a:br>
            <a:endParaRPr lang="en-US" dirty="0" smtClean="0">
              <a:solidFill>
                <a:srgbClr val="660066"/>
              </a:solidFill>
              <a:latin typeface="Consolas"/>
              <a:cs typeface="Consolas"/>
            </a:endParaRPr>
          </a:p>
          <a:p>
            <a:pPr lvl="1"/>
            <a:r>
              <a:rPr lang="en-US" dirty="0" smtClean="0"/>
              <a:t>load data into VBO using </a:t>
            </a:r>
            <a:br>
              <a:rPr lang="en-US" dirty="0" smtClean="0"/>
            </a:br>
            <a:r>
              <a:rPr lang="en-US" dirty="0" smtClean="0"/>
              <a:t/>
            </a:r>
            <a:br>
              <a:rPr lang="en-US" dirty="0" smtClean="0"/>
            </a:br>
            <a:r>
              <a:rPr lang="en-US" dirty="0" smtClean="0"/>
              <a:t>	</a:t>
            </a:r>
            <a:r>
              <a:rPr lang="en-US" dirty="0" err="1" smtClean="0">
                <a:solidFill>
                  <a:srgbClr val="660066"/>
                </a:solidFill>
                <a:latin typeface="Consolas"/>
                <a:cs typeface="Consolas"/>
              </a:rPr>
              <a:t>glBufferData</a:t>
            </a:r>
            <a:r>
              <a:rPr lang="en-US" dirty="0" smtClean="0">
                <a:solidFill>
                  <a:srgbClr val="660066"/>
                </a:solidFill>
                <a:latin typeface="Consolas"/>
                <a:cs typeface="Consolas"/>
              </a:rPr>
              <a:t>( GL_ARRAY_BUFFER, … )</a:t>
            </a:r>
            <a:br>
              <a:rPr lang="en-US" dirty="0" smtClean="0">
                <a:solidFill>
                  <a:srgbClr val="660066"/>
                </a:solidFill>
                <a:latin typeface="Consolas"/>
                <a:cs typeface="Consolas"/>
              </a:rPr>
            </a:br>
            <a:endParaRPr lang="en-US" dirty="0" smtClean="0">
              <a:solidFill>
                <a:srgbClr val="660066"/>
              </a:solidFill>
              <a:latin typeface="Consolas"/>
              <a:cs typeface="Consolas"/>
            </a:endParaRPr>
          </a:p>
          <a:p>
            <a:pPr lvl="1"/>
            <a:r>
              <a:rPr lang="en-US" dirty="0" smtClean="0"/>
              <a:t>bind VAO for use in rendering </a:t>
            </a:r>
            <a:r>
              <a:rPr lang="en-US" dirty="0" err="1" smtClean="0">
                <a:solidFill>
                  <a:srgbClr val="660066"/>
                </a:solidFill>
                <a:latin typeface="Consolas"/>
                <a:cs typeface="Consolas"/>
              </a:rPr>
              <a:t>glBindVertexArray</a:t>
            </a:r>
            <a:r>
              <a:rPr lang="en-US" dirty="0" smtClean="0">
                <a:solidFill>
                  <a:srgbClr val="660066"/>
                </a:solidFill>
                <a:latin typeface="Consolas"/>
                <a:cs typeface="Consolas"/>
              </a:rPr>
              <a:t>()</a:t>
            </a:r>
          </a:p>
          <a:p>
            <a:endParaRPr lang="en-US" dirty="0" smtClean="0"/>
          </a:p>
          <a:p>
            <a:endParaRPr lang="en-US" dirty="0"/>
          </a:p>
        </p:txBody>
      </p:sp>
    </p:spTree>
    <p:extLst>
      <p:ext uri="{BB962C8B-B14F-4D97-AF65-F5344CB8AC3E}">
        <p14:creationId xmlns:p14="http://schemas.microsoft.com/office/powerpoint/2010/main" val="320930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VBOs in Code</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and initialize a buffer object</a:t>
            </a:r>
            <a:br>
              <a:rPr lang="en-US" dirty="0" smtClean="0"/>
            </a:br>
            <a:endParaRPr lang="en-US" dirty="0" smtClean="0"/>
          </a:p>
          <a:p>
            <a:pPr marL="333934" lvl="1" indent="0">
              <a:buNone/>
            </a:pPr>
            <a:r>
              <a:rPr lang="en-US" dirty="0" err="1" smtClean="0">
                <a:solidFill>
                  <a:srgbClr val="660066"/>
                </a:solidFill>
                <a:latin typeface="Consolas"/>
                <a:cs typeface="Consolas"/>
              </a:rPr>
              <a:t>GLuint</a:t>
            </a:r>
            <a:r>
              <a:rPr lang="en-US" dirty="0" smtClean="0">
                <a:solidFill>
                  <a:srgbClr val="660066"/>
                </a:solidFill>
                <a:latin typeface="Consolas"/>
                <a:cs typeface="Consolas"/>
              </a:rPr>
              <a:t> buffer;</a:t>
            </a:r>
          </a:p>
          <a:p>
            <a:pPr marL="333934" lvl="1" indent="0">
              <a:buNone/>
            </a:pPr>
            <a:r>
              <a:rPr lang="en-US" dirty="0" err="1" smtClean="0">
                <a:solidFill>
                  <a:srgbClr val="660066"/>
                </a:solidFill>
                <a:latin typeface="Consolas"/>
                <a:cs typeface="Consolas"/>
              </a:rPr>
              <a:t>glGenBuffers</a:t>
            </a:r>
            <a:r>
              <a:rPr lang="en-US" dirty="0" smtClean="0">
                <a:solidFill>
                  <a:srgbClr val="660066"/>
                </a:solidFill>
                <a:latin typeface="Consolas"/>
                <a:cs typeface="Consolas"/>
              </a:rPr>
              <a:t>( 1, &amp;buffer );</a:t>
            </a:r>
          </a:p>
          <a:p>
            <a:pPr marL="333934" lvl="1" indent="0">
              <a:buNone/>
            </a:pPr>
            <a:r>
              <a:rPr lang="en-US" dirty="0" err="1" smtClean="0">
                <a:solidFill>
                  <a:srgbClr val="660066"/>
                </a:solidFill>
                <a:latin typeface="Consolas"/>
                <a:cs typeface="Consolas"/>
              </a:rPr>
              <a:t>glBindBuffer</a:t>
            </a:r>
            <a:r>
              <a:rPr lang="en-US" dirty="0" smtClean="0">
                <a:solidFill>
                  <a:srgbClr val="660066"/>
                </a:solidFill>
                <a:latin typeface="Consolas"/>
                <a:cs typeface="Consolas"/>
              </a:rPr>
              <a:t>( GL_ARRAY_BUFFER, buffer );</a:t>
            </a:r>
          </a:p>
          <a:p>
            <a:pPr marL="333934" lvl="1" indent="0">
              <a:buNone/>
            </a:pPr>
            <a:r>
              <a:rPr lang="en-US" dirty="0" err="1" smtClean="0">
                <a:solidFill>
                  <a:srgbClr val="660066"/>
                </a:solidFill>
                <a:latin typeface="Consolas"/>
                <a:cs typeface="Consolas"/>
              </a:rPr>
              <a:t>glBufferData</a:t>
            </a:r>
            <a:r>
              <a:rPr lang="en-US" dirty="0" smtClean="0">
                <a:solidFill>
                  <a:srgbClr val="660066"/>
                </a:solidFill>
                <a:latin typeface="Consolas"/>
                <a:cs typeface="Consolas"/>
              </a:rPr>
              <a:t>( GL_ARRAY_BUFFER, </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err="1" smtClean="0">
                <a:solidFill>
                  <a:srgbClr val="660066"/>
                </a:solidFill>
                <a:latin typeface="Consolas"/>
                <a:cs typeface="Consolas"/>
              </a:rPr>
              <a:t>sizeof</a:t>
            </a:r>
            <a:r>
              <a:rPr lang="en-US" dirty="0" smtClean="0">
                <a:solidFill>
                  <a:srgbClr val="660066"/>
                </a:solidFill>
                <a:latin typeface="Consolas"/>
                <a:cs typeface="Consolas"/>
              </a:rPr>
              <a:t>(</a:t>
            </a:r>
            <a:r>
              <a:rPr lang="en-US" dirty="0" err="1" smtClean="0">
                <a:solidFill>
                  <a:srgbClr val="660066"/>
                </a:solidFill>
                <a:latin typeface="Consolas"/>
                <a:cs typeface="Consolas"/>
              </a:rPr>
              <a:t>vPositions</a:t>
            </a:r>
            <a:r>
              <a:rPr lang="en-US" dirty="0" smtClean="0">
                <a:solidFill>
                  <a:srgbClr val="660066"/>
                </a:solidFill>
                <a:latin typeface="Consolas"/>
                <a:cs typeface="Consolas"/>
              </a:rPr>
              <a:t>) +</a:t>
            </a:r>
            <a:r>
              <a:rPr lang="en-US" dirty="0">
                <a:solidFill>
                  <a:srgbClr val="660066"/>
                </a:solidFill>
                <a:latin typeface="Consolas"/>
                <a:cs typeface="Consolas"/>
              </a:rPr>
              <a:t> </a:t>
            </a:r>
            <a:r>
              <a:rPr lang="en-US" dirty="0" err="1" smtClean="0">
                <a:solidFill>
                  <a:srgbClr val="660066"/>
                </a:solidFill>
                <a:latin typeface="Consolas"/>
                <a:cs typeface="Consolas"/>
              </a:rPr>
              <a:t>sizeof</a:t>
            </a:r>
            <a:r>
              <a:rPr lang="en-US" dirty="0" smtClean="0">
                <a:solidFill>
                  <a:srgbClr val="660066"/>
                </a:solidFill>
                <a:latin typeface="Consolas"/>
                <a:cs typeface="Consolas"/>
              </a:rPr>
              <a:t>(</a:t>
            </a:r>
            <a:r>
              <a:rPr lang="en-US" dirty="0" err="1" smtClean="0">
                <a:solidFill>
                  <a:srgbClr val="660066"/>
                </a:solidFill>
                <a:latin typeface="Consolas"/>
                <a:cs typeface="Consolas"/>
              </a:rPr>
              <a:t>vColors</a:t>
            </a:r>
            <a:r>
              <a:rPr lang="en-US" dirty="0" smtClean="0">
                <a:solidFill>
                  <a:srgbClr val="660066"/>
                </a:solidFill>
                <a:latin typeface="Consolas"/>
                <a:cs typeface="Consolas"/>
              </a:rPr>
              <a:t>), </a:t>
            </a:r>
            <a:br>
              <a:rPr lang="en-US" dirty="0" smtClean="0">
                <a:solidFill>
                  <a:srgbClr val="660066"/>
                </a:solidFill>
                <a:latin typeface="Consolas"/>
                <a:cs typeface="Consolas"/>
              </a:rPr>
            </a:br>
            <a:r>
              <a:rPr lang="en-US" dirty="0" smtClean="0">
                <a:solidFill>
                  <a:srgbClr val="660066"/>
                </a:solidFill>
                <a:latin typeface="Consolas"/>
                <a:cs typeface="Consolas"/>
              </a:rPr>
              <a:t>              NULL, GL_STATIC_DRAW );</a:t>
            </a:r>
          </a:p>
          <a:p>
            <a:pPr marL="333934" lvl="1" indent="0">
              <a:buNone/>
            </a:pPr>
            <a:r>
              <a:rPr lang="en-US" dirty="0" err="1" smtClean="0">
                <a:solidFill>
                  <a:srgbClr val="660066"/>
                </a:solidFill>
                <a:latin typeface="Consolas"/>
                <a:cs typeface="Consolas"/>
              </a:rPr>
              <a:t>glBufferSubData</a:t>
            </a:r>
            <a:r>
              <a:rPr lang="en-US" dirty="0" smtClean="0">
                <a:solidFill>
                  <a:srgbClr val="660066"/>
                </a:solidFill>
                <a:latin typeface="Consolas"/>
                <a:cs typeface="Consolas"/>
              </a:rPr>
              <a:t>( GL_ARRAY_BUFFER, 0,</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err="1" smtClean="0">
                <a:solidFill>
                  <a:srgbClr val="660066"/>
                </a:solidFill>
                <a:latin typeface="Consolas"/>
                <a:cs typeface="Consolas"/>
              </a:rPr>
              <a:t>sizeof</a:t>
            </a:r>
            <a:r>
              <a:rPr lang="en-US" dirty="0" smtClean="0">
                <a:solidFill>
                  <a:srgbClr val="660066"/>
                </a:solidFill>
                <a:latin typeface="Consolas"/>
                <a:cs typeface="Consolas"/>
              </a:rPr>
              <a:t>(</a:t>
            </a:r>
            <a:r>
              <a:rPr lang="en-US" dirty="0" err="1" smtClean="0">
                <a:solidFill>
                  <a:srgbClr val="660066"/>
                </a:solidFill>
                <a:latin typeface="Consolas"/>
                <a:cs typeface="Consolas"/>
              </a:rPr>
              <a:t>vPositions</a:t>
            </a:r>
            <a:r>
              <a:rPr lang="en-US" dirty="0" smtClean="0">
                <a:solidFill>
                  <a:srgbClr val="660066"/>
                </a:solidFill>
                <a:latin typeface="Consolas"/>
                <a:cs typeface="Consolas"/>
              </a:rPr>
              <a:t>), </a:t>
            </a:r>
            <a:r>
              <a:rPr lang="en-US" dirty="0" err="1" smtClean="0">
                <a:solidFill>
                  <a:srgbClr val="660066"/>
                </a:solidFill>
                <a:latin typeface="Consolas"/>
                <a:cs typeface="Consolas"/>
              </a:rPr>
              <a:t>vPositions</a:t>
            </a:r>
            <a:r>
              <a:rPr lang="en-US" dirty="0" smtClean="0">
                <a:solidFill>
                  <a:srgbClr val="660066"/>
                </a:solidFill>
                <a:latin typeface="Consolas"/>
                <a:cs typeface="Consolas"/>
              </a:rPr>
              <a:t> );</a:t>
            </a:r>
          </a:p>
          <a:p>
            <a:pPr marL="333934" lvl="1" indent="0">
              <a:buNone/>
            </a:pPr>
            <a:r>
              <a:rPr lang="en-US" dirty="0" err="1" smtClean="0">
                <a:solidFill>
                  <a:srgbClr val="660066"/>
                </a:solidFill>
                <a:latin typeface="Consolas"/>
                <a:cs typeface="Consolas"/>
              </a:rPr>
              <a:t>glBufferSubData</a:t>
            </a:r>
            <a:r>
              <a:rPr lang="en-US" dirty="0" smtClean="0">
                <a:solidFill>
                  <a:srgbClr val="660066"/>
                </a:solidFill>
                <a:latin typeface="Consolas"/>
                <a:cs typeface="Consolas"/>
              </a:rPr>
              <a:t>( GL_ARRAY_BUFFER, </a:t>
            </a:r>
            <a:r>
              <a:rPr lang="en-US" dirty="0" err="1" smtClean="0">
                <a:solidFill>
                  <a:srgbClr val="660066"/>
                </a:solidFill>
                <a:latin typeface="Consolas"/>
                <a:cs typeface="Consolas"/>
              </a:rPr>
              <a:t>sizeof</a:t>
            </a:r>
            <a:r>
              <a:rPr lang="en-US" dirty="0" smtClean="0">
                <a:solidFill>
                  <a:srgbClr val="660066"/>
                </a:solidFill>
                <a:latin typeface="Consolas"/>
                <a:cs typeface="Consolas"/>
              </a:rPr>
              <a:t>(</a:t>
            </a:r>
            <a:r>
              <a:rPr lang="en-US" dirty="0" err="1" smtClean="0">
                <a:solidFill>
                  <a:srgbClr val="660066"/>
                </a:solidFill>
                <a:latin typeface="Consolas"/>
                <a:cs typeface="Consolas"/>
              </a:rPr>
              <a:t>vPositions</a:t>
            </a:r>
            <a:r>
              <a:rPr lang="en-US" dirty="0" smtClean="0">
                <a:solidFill>
                  <a:srgbClr val="660066"/>
                </a:solidFill>
                <a:latin typeface="Consolas"/>
                <a:cs typeface="Consolas"/>
              </a:rPr>
              <a:t>), </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err="1" smtClean="0">
                <a:solidFill>
                  <a:srgbClr val="660066"/>
                </a:solidFill>
                <a:latin typeface="Consolas"/>
                <a:cs typeface="Consolas"/>
              </a:rPr>
              <a:t>sizeof</a:t>
            </a:r>
            <a:r>
              <a:rPr lang="en-US" dirty="0" smtClean="0">
                <a:solidFill>
                  <a:srgbClr val="660066"/>
                </a:solidFill>
                <a:latin typeface="Consolas"/>
                <a:cs typeface="Consolas"/>
              </a:rPr>
              <a:t>(</a:t>
            </a:r>
            <a:r>
              <a:rPr lang="en-US" dirty="0" err="1" smtClean="0">
                <a:solidFill>
                  <a:srgbClr val="660066"/>
                </a:solidFill>
                <a:latin typeface="Consolas"/>
                <a:cs typeface="Consolas"/>
              </a:rPr>
              <a:t>vColors</a:t>
            </a:r>
            <a:r>
              <a:rPr lang="en-US" dirty="0" smtClean="0">
                <a:solidFill>
                  <a:srgbClr val="660066"/>
                </a:solidFill>
                <a:latin typeface="Consolas"/>
                <a:cs typeface="Consolas"/>
              </a:rPr>
              <a:t>), </a:t>
            </a:r>
            <a:r>
              <a:rPr lang="en-US" dirty="0" err="1" smtClean="0">
                <a:solidFill>
                  <a:srgbClr val="660066"/>
                </a:solidFill>
                <a:latin typeface="Consolas"/>
                <a:cs typeface="Consolas"/>
              </a:rPr>
              <a:t>vColors</a:t>
            </a:r>
            <a:r>
              <a:rPr lang="en-US" dirty="0" smtClean="0">
                <a:solidFill>
                  <a:srgbClr val="660066"/>
                </a:solidFill>
                <a:latin typeface="Consolas"/>
                <a:cs typeface="Consolas"/>
              </a:rPr>
              <a:t> );</a:t>
            </a:r>
            <a:endParaRPr lang="en-US" dirty="0">
              <a:solidFill>
                <a:srgbClr val="660066"/>
              </a:solidFill>
              <a:latin typeface="Consolas"/>
              <a:cs typeface="Consolas"/>
            </a:endParaRPr>
          </a:p>
        </p:txBody>
      </p:sp>
    </p:spTree>
    <p:extLst>
      <p:ext uri="{BB962C8B-B14F-4D97-AF65-F5344CB8AC3E}">
        <p14:creationId xmlns:p14="http://schemas.microsoft.com/office/powerpoint/2010/main" val="2265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dirty="0" smtClean="0"/>
              <a:t>Connecting Vertex Shaders with Geometric Data</a:t>
            </a:r>
            <a:endParaRPr lang="en-US" dirty="0"/>
          </a:p>
        </p:txBody>
      </p:sp>
      <p:sp>
        <p:nvSpPr>
          <p:cNvPr id="63491" name="Rectangle 3"/>
          <p:cNvSpPr>
            <a:spLocks noGrp="1" noChangeArrowheads="1"/>
          </p:cNvSpPr>
          <p:nvPr>
            <p:ph idx="1"/>
          </p:nvPr>
        </p:nvSpPr>
        <p:spPr/>
        <p:txBody>
          <a:bodyPr/>
          <a:lstStyle/>
          <a:p>
            <a:r>
              <a:rPr lang="en-US" dirty="0" smtClean="0"/>
              <a:t>Application vertex data enters the OpenGL pipeline through the vertex shader</a:t>
            </a:r>
          </a:p>
          <a:p>
            <a:r>
              <a:rPr lang="en-US" dirty="0" smtClean="0"/>
              <a:t>Need to connect vertex data to shader variables</a:t>
            </a:r>
          </a:p>
          <a:p>
            <a:pPr lvl="1"/>
            <a:r>
              <a:rPr lang="en-US" dirty="0" smtClean="0"/>
              <a:t>requires knowing the attribute location</a:t>
            </a:r>
          </a:p>
          <a:p>
            <a:r>
              <a:rPr lang="en-US" dirty="0" smtClean="0"/>
              <a:t>Attribute location can either be queried by calling </a:t>
            </a:r>
            <a:r>
              <a:rPr lang="en-US" dirty="0" err="1" smtClean="0">
                <a:solidFill>
                  <a:srgbClr val="660066"/>
                </a:solidFill>
                <a:latin typeface="Consolas"/>
                <a:cs typeface="Consolas"/>
              </a:rPr>
              <a:t>glGetVertexAttribLocation</a:t>
            </a:r>
            <a:r>
              <a:rPr lang="en-US" dirty="0" smtClean="0">
                <a:solidFill>
                  <a:srgbClr val="660066"/>
                </a:solidFill>
                <a:latin typeface="Consolas"/>
                <a:cs typeface="Consolas"/>
              </a:rPr>
              <a:t>()</a:t>
            </a:r>
            <a:endParaRPr lang="en-US" dirty="0">
              <a:solidFill>
                <a:srgbClr val="660066"/>
              </a:solidFill>
              <a:latin typeface="Consolas"/>
              <a:cs typeface="Consolas"/>
            </a:endParaRPr>
          </a:p>
        </p:txBody>
      </p:sp>
    </p:spTree>
    <p:extLst>
      <p:ext uri="{BB962C8B-B14F-4D97-AF65-F5344CB8AC3E}">
        <p14:creationId xmlns:p14="http://schemas.microsoft.com/office/powerpoint/2010/main" val="22640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Array Code</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Associate shader variables with vertex arrays </a:t>
            </a:r>
          </a:p>
          <a:p>
            <a:pPr lvl="1"/>
            <a:r>
              <a:rPr lang="en-US" dirty="0" smtClean="0"/>
              <a:t>do this after shaders are loaded</a:t>
            </a:r>
            <a:br>
              <a:rPr lang="en-US" dirty="0" smtClean="0"/>
            </a:br>
            <a:endParaRPr lang="en-US" dirty="0"/>
          </a:p>
          <a:p>
            <a:pPr marL="365760"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GLuint</a:t>
            </a:r>
            <a:r>
              <a:rPr lang="en-US" dirty="0" smtClean="0">
                <a:solidFill>
                  <a:srgbClr val="660066"/>
                </a:solidFill>
                <a:latin typeface="Consolas"/>
                <a:cs typeface="Consolas"/>
              </a:rPr>
              <a:t> </a:t>
            </a:r>
            <a:r>
              <a:rPr lang="en-US" dirty="0" err="1" smtClean="0">
                <a:solidFill>
                  <a:srgbClr val="660066"/>
                </a:solidFill>
                <a:latin typeface="Consolas"/>
                <a:cs typeface="Consolas"/>
              </a:rPr>
              <a:t>vPosition</a:t>
            </a:r>
            <a:r>
              <a:rPr lang="en-US" dirty="0" smtClean="0">
                <a:solidFill>
                  <a:srgbClr val="660066"/>
                </a:solidFill>
                <a:latin typeface="Consolas"/>
                <a:cs typeface="Consolas"/>
              </a:rPr>
              <a:t> = </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err="1" smtClean="0">
                <a:solidFill>
                  <a:srgbClr val="660066"/>
                </a:solidFill>
                <a:latin typeface="Consolas"/>
                <a:cs typeface="Consolas"/>
              </a:rPr>
              <a:t>glGetAttribLocation</a:t>
            </a:r>
            <a:r>
              <a:rPr lang="en-US" dirty="0" smtClean="0">
                <a:solidFill>
                  <a:srgbClr val="660066"/>
                </a:solidFill>
                <a:latin typeface="Consolas"/>
                <a:cs typeface="Consolas"/>
              </a:rPr>
              <a:t>( program, “</a:t>
            </a:r>
            <a:r>
              <a:rPr lang="en-US" dirty="0" err="1" smtClean="0">
                <a:solidFill>
                  <a:srgbClr val="660066"/>
                </a:solidFill>
                <a:latin typeface="Consolas"/>
                <a:cs typeface="Consolas"/>
              </a:rPr>
              <a:t>vPosition</a:t>
            </a:r>
            <a:r>
              <a:rPr lang="en-US" dirty="0" smtClean="0">
                <a:solidFill>
                  <a:srgbClr val="660066"/>
                </a:solidFill>
                <a:latin typeface="Consolas"/>
                <a:cs typeface="Consolas"/>
              </a:rPr>
              <a:t>" );</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glEnableVertexAttribArray</a:t>
            </a:r>
            <a:r>
              <a:rPr lang="en-US" dirty="0" smtClean="0">
                <a:solidFill>
                  <a:srgbClr val="660066"/>
                </a:solidFill>
                <a:latin typeface="Consolas"/>
                <a:cs typeface="Consolas"/>
              </a:rPr>
              <a:t>( </a:t>
            </a:r>
            <a:r>
              <a:rPr lang="en-US" dirty="0" err="1" smtClean="0">
                <a:solidFill>
                  <a:srgbClr val="660066"/>
                </a:solidFill>
                <a:latin typeface="Consolas"/>
                <a:cs typeface="Consolas"/>
              </a:rPr>
              <a:t>vPosition</a:t>
            </a:r>
            <a:r>
              <a:rPr lang="en-US" dirty="0" smtClean="0">
                <a:solidFill>
                  <a:srgbClr val="660066"/>
                </a:solidFill>
                <a:latin typeface="Consolas"/>
                <a:cs typeface="Consolas"/>
              </a:rPr>
              <a:t> );</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glVertexAttribPointer</a:t>
            </a:r>
            <a:r>
              <a:rPr lang="en-US" dirty="0" smtClean="0">
                <a:solidFill>
                  <a:srgbClr val="660066"/>
                </a:solidFill>
                <a:latin typeface="Consolas"/>
                <a:cs typeface="Consolas"/>
              </a:rPr>
              <a:t>( </a:t>
            </a:r>
            <a:r>
              <a:rPr lang="en-US" dirty="0" err="1" smtClean="0">
                <a:solidFill>
                  <a:srgbClr val="660066"/>
                </a:solidFill>
                <a:latin typeface="Consolas"/>
                <a:cs typeface="Consolas"/>
              </a:rPr>
              <a:t>vPosition</a:t>
            </a:r>
            <a:r>
              <a:rPr lang="en-US" dirty="0" smtClean="0">
                <a:solidFill>
                  <a:srgbClr val="660066"/>
                </a:solidFill>
                <a:latin typeface="Consolas"/>
                <a:cs typeface="Consolas"/>
              </a:rPr>
              <a:t>, 4, GL_FLOAT,</a:t>
            </a:r>
            <a:br>
              <a:rPr lang="en-US" dirty="0" smtClean="0">
                <a:solidFill>
                  <a:srgbClr val="660066"/>
                </a:solidFill>
                <a:latin typeface="Consolas"/>
                <a:cs typeface="Consolas"/>
              </a:rPr>
            </a:br>
            <a:r>
              <a:rPr lang="en-US" dirty="0" smtClean="0">
                <a:solidFill>
                  <a:srgbClr val="660066"/>
                </a:solidFill>
                <a:latin typeface="Consolas"/>
                <a:cs typeface="Consolas"/>
              </a:rPr>
              <a:t>       GL_FALSE, 0,BUFFER_OFFSET(0) );</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GLuint</a:t>
            </a:r>
            <a:r>
              <a:rPr lang="en-US" dirty="0" smtClean="0">
                <a:solidFill>
                  <a:srgbClr val="660066"/>
                </a:solidFill>
                <a:latin typeface="Consolas"/>
                <a:cs typeface="Consolas"/>
              </a:rPr>
              <a:t> </a:t>
            </a:r>
            <a:r>
              <a:rPr lang="en-US" dirty="0" err="1" smtClean="0">
                <a:solidFill>
                  <a:srgbClr val="660066"/>
                </a:solidFill>
                <a:latin typeface="Consolas"/>
                <a:cs typeface="Consolas"/>
              </a:rPr>
              <a:t>vColor</a:t>
            </a:r>
            <a:r>
              <a:rPr lang="en-US" dirty="0" smtClean="0">
                <a:solidFill>
                  <a:srgbClr val="660066"/>
                </a:solidFill>
                <a:latin typeface="Consolas"/>
                <a:cs typeface="Consolas"/>
              </a:rPr>
              <a:t> = </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err="1" smtClean="0">
                <a:solidFill>
                  <a:srgbClr val="660066"/>
                </a:solidFill>
                <a:latin typeface="Consolas"/>
                <a:cs typeface="Consolas"/>
              </a:rPr>
              <a:t>glGetAttribLocation</a:t>
            </a:r>
            <a:r>
              <a:rPr lang="en-US" dirty="0" smtClean="0">
                <a:solidFill>
                  <a:srgbClr val="660066"/>
                </a:solidFill>
                <a:latin typeface="Consolas"/>
                <a:cs typeface="Consolas"/>
              </a:rPr>
              <a:t>( program,"</a:t>
            </a:r>
            <a:r>
              <a:rPr lang="en-US" dirty="0" err="1" smtClean="0">
                <a:solidFill>
                  <a:srgbClr val="660066"/>
                </a:solidFill>
                <a:latin typeface="Consolas"/>
                <a:cs typeface="Consolas"/>
              </a:rPr>
              <a:t>vColor</a:t>
            </a:r>
            <a:r>
              <a:rPr lang="en-US" dirty="0" smtClean="0">
                <a:solidFill>
                  <a:srgbClr val="660066"/>
                </a:solidFill>
                <a:latin typeface="Consolas"/>
                <a:cs typeface="Consolas"/>
              </a:rPr>
              <a:t>" );</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glEnableVertexAttribArray</a:t>
            </a:r>
            <a:r>
              <a:rPr lang="en-US" dirty="0" smtClean="0">
                <a:solidFill>
                  <a:srgbClr val="660066"/>
                </a:solidFill>
                <a:latin typeface="Consolas"/>
                <a:cs typeface="Consolas"/>
              </a:rPr>
              <a:t>( </a:t>
            </a:r>
            <a:r>
              <a:rPr lang="en-US" dirty="0" err="1" smtClean="0">
                <a:solidFill>
                  <a:srgbClr val="660066"/>
                </a:solidFill>
                <a:latin typeface="Consolas"/>
                <a:cs typeface="Consolas"/>
              </a:rPr>
              <a:t>vColor</a:t>
            </a:r>
            <a:r>
              <a:rPr lang="en-US" dirty="0" smtClean="0">
                <a:solidFill>
                  <a:srgbClr val="660066"/>
                </a:solidFill>
                <a:latin typeface="Consolas"/>
                <a:cs typeface="Consolas"/>
              </a:rPr>
              <a:t> );</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glVertexAttribPointer</a:t>
            </a:r>
            <a:r>
              <a:rPr lang="en-US" dirty="0" smtClean="0">
                <a:solidFill>
                  <a:srgbClr val="660066"/>
                </a:solidFill>
                <a:latin typeface="Consolas"/>
                <a:cs typeface="Consolas"/>
              </a:rPr>
              <a:t>( </a:t>
            </a:r>
            <a:r>
              <a:rPr lang="en-US" dirty="0" err="1" smtClean="0">
                <a:solidFill>
                  <a:srgbClr val="660066"/>
                </a:solidFill>
                <a:latin typeface="Consolas"/>
                <a:cs typeface="Consolas"/>
              </a:rPr>
              <a:t>vColor</a:t>
            </a:r>
            <a:r>
              <a:rPr lang="en-US" dirty="0" smtClean="0">
                <a:solidFill>
                  <a:srgbClr val="660066"/>
                </a:solidFill>
                <a:latin typeface="Consolas"/>
                <a:cs typeface="Consolas"/>
              </a:rPr>
              <a:t>, 4, GL_FLOAT, </a:t>
            </a:r>
            <a:br>
              <a:rPr lang="en-US" dirty="0" smtClean="0">
                <a:solidFill>
                  <a:srgbClr val="660066"/>
                </a:solidFill>
                <a:latin typeface="Consolas"/>
                <a:cs typeface="Consolas"/>
              </a:rPr>
            </a:br>
            <a:r>
              <a:rPr lang="en-US" dirty="0" smtClean="0">
                <a:solidFill>
                  <a:srgbClr val="660066"/>
                </a:solidFill>
                <a:latin typeface="Consolas"/>
                <a:cs typeface="Consolas"/>
              </a:rPr>
              <a:t>       GL_FALSE, 0, BUFFER_OFFSET(</a:t>
            </a:r>
            <a:r>
              <a:rPr lang="en-US" dirty="0" err="1" smtClean="0">
                <a:solidFill>
                  <a:srgbClr val="660066"/>
                </a:solidFill>
                <a:latin typeface="Consolas"/>
                <a:cs typeface="Consolas"/>
              </a:rPr>
              <a:t>sizeof</a:t>
            </a:r>
            <a:r>
              <a:rPr lang="en-US" dirty="0" smtClean="0">
                <a:solidFill>
                  <a:srgbClr val="660066"/>
                </a:solidFill>
                <a:latin typeface="Consolas"/>
                <a:cs typeface="Consolas"/>
              </a:rPr>
              <a:t>(</a:t>
            </a:r>
            <a:r>
              <a:rPr lang="en-US" dirty="0" err="1" smtClean="0">
                <a:solidFill>
                  <a:srgbClr val="660066"/>
                </a:solidFill>
                <a:latin typeface="Consolas"/>
                <a:cs typeface="Consolas"/>
              </a:rPr>
              <a:t>vPositions</a:t>
            </a:r>
            <a:r>
              <a:rPr lang="en-US" dirty="0" smtClean="0">
                <a:solidFill>
                  <a:srgbClr val="660066"/>
                </a:solidFill>
                <a:latin typeface="Consolas"/>
                <a:cs typeface="Consolas"/>
              </a:rPr>
              <a:t>)) );</a:t>
            </a:r>
            <a:endParaRPr lang="en-US" dirty="0">
              <a:solidFill>
                <a:srgbClr val="660066"/>
              </a:solidFill>
              <a:latin typeface="Consolas"/>
              <a:cs typeface="Consolas"/>
            </a:endParaRPr>
          </a:p>
        </p:txBody>
      </p:sp>
    </p:spTree>
    <p:extLst>
      <p:ext uri="{BB962C8B-B14F-4D97-AF65-F5344CB8AC3E}">
        <p14:creationId xmlns:p14="http://schemas.microsoft.com/office/powerpoint/2010/main" val="12435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smtClean="0"/>
              <a:t>Drawing Geometric Primitives</a:t>
            </a:r>
            <a:endParaRPr lang="en-US" dirty="0"/>
          </a:p>
        </p:txBody>
      </p:sp>
      <p:sp>
        <p:nvSpPr>
          <p:cNvPr id="65558" name="Rectangle 22"/>
          <p:cNvSpPr>
            <a:spLocks noGrp="1" noChangeArrowheads="1"/>
          </p:cNvSpPr>
          <p:nvPr>
            <p:ph idx="1"/>
          </p:nvPr>
        </p:nvSpPr>
        <p:spPr/>
        <p:txBody>
          <a:bodyPr/>
          <a:lstStyle/>
          <a:p>
            <a:r>
              <a:rPr lang="en-US" dirty="0" smtClean="0"/>
              <a:t>For contiguous groups of vertices</a:t>
            </a:r>
            <a:br>
              <a:rPr lang="en-US" dirty="0" smtClean="0"/>
            </a:br>
            <a:endParaRPr lang="en-US" dirty="0" smtClean="0"/>
          </a:p>
          <a:p>
            <a:pPr marL="0" indent="0">
              <a:buNone/>
            </a:pPr>
            <a:r>
              <a:rPr lang="en-US" dirty="0">
                <a:solidFill>
                  <a:srgbClr val="0000FF"/>
                </a:solidFill>
                <a:latin typeface="Consolas" pitchFamily="49" charset="0"/>
                <a:cs typeface="Consolas" pitchFamily="49" charset="0"/>
              </a:rPr>
              <a:t>	</a:t>
            </a:r>
            <a:r>
              <a:rPr lang="en-US" sz="2000" dirty="0" err="1" smtClean="0">
                <a:solidFill>
                  <a:srgbClr val="660066"/>
                </a:solidFill>
                <a:latin typeface="Consolas" pitchFamily="49" charset="0"/>
                <a:cs typeface="Consolas" pitchFamily="49" charset="0"/>
              </a:rPr>
              <a:t>glDrawArrays</a:t>
            </a:r>
            <a:r>
              <a:rPr lang="en-US" sz="2000" dirty="0">
                <a:solidFill>
                  <a:srgbClr val="660066"/>
                </a:solidFill>
                <a:latin typeface="Consolas" pitchFamily="49" charset="0"/>
                <a:cs typeface="Consolas" pitchFamily="49" charset="0"/>
              </a:rPr>
              <a:t>( GL_TRIANGLES, 0, </a:t>
            </a:r>
            <a:r>
              <a:rPr lang="en-US" sz="2000" dirty="0" err="1">
                <a:solidFill>
                  <a:srgbClr val="660066"/>
                </a:solidFill>
                <a:latin typeface="Consolas" pitchFamily="49" charset="0"/>
                <a:cs typeface="Consolas" pitchFamily="49" charset="0"/>
              </a:rPr>
              <a:t>NumVertices</a:t>
            </a:r>
            <a:r>
              <a:rPr lang="en-US" sz="2000" dirty="0">
                <a:solidFill>
                  <a:srgbClr val="660066"/>
                </a:solidFill>
                <a:latin typeface="Consolas" pitchFamily="49" charset="0"/>
                <a:cs typeface="Consolas" pitchFamily="49" charset="0"/>
              </a:rPr>
              <a:t> );</a:t>
            </a:r>
          </a:p>
          <a:p>
            <a:pPr marL="0" indent="0">
              <a:buNone/>
            </a:pPr>
            <a:endParaRPr lang="en-US" dirty="0" smtClean="0"/>
          </a:p>
          <a:p>
            <a:r>
              <a:rPr lang="en-US" dirty="0" smtClean="0"/>
              <a:t>Usually invoked in display callback</a:t>
            </a:r>
          </a:p>
          <a:p>
            <a:r>
              <a:rPr lang="en-US" dirty="0" smtClean="0"/>
              <a:t>Initiates vertex shader</a:t>
            </a:r>
            <a:endParaRPr lang="en-US" dirty="0"/>
          </a:p>
        </p:txBody>
      </p:sp>
    </p:spTree>
    <p:extLst>
      <p:ext uri="{BB962C8B-B14F-4D97-AF65-F5344CB8AC3E}">
        <p14:creationId xmlns:p14="http://schemas.microsoft.com/office/powerpoint/2010/main" val="407463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Shaders and GLSL</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989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dirty="0" smtClean="0"/>
              <a:t>GLSL Data Types</a:t>
            </a:r>
            <a:endParaRPr lang="en-US" dirty="0"/>
          </a:p>
        </p:txBody>
      </p:sp>
      <p:sp>
        <p:nvSpPr>
          <p:cNvPr id="130051" name="Rectangle 3"/>
          <p:cNvSpPr>
            <a:spLocks noGrp="1" noChangeArrowheads="1"/>
          </p:cNvSpPr>
          <p:nvPr>
            <p:ph idx="1"/>
          </p:nvPr>
        </p:nvSpPr>
        <p:spPr/>
        <p:txBody>
          <a:bodyPr>
            <a:normAutofit/>
          </a:bodyPr>
          <a:lstStyle/>
          <a:p>
            <a:r>
              <a:rPr lang="en-US" dirty="0" smtClean="0"/>
              <a:t>Scalar types:	</a:t>
            </a:r>
            <a:r>
              <a:rPr lang="en-US" dirty="0" smtClean="0">
                <a:solidFill>
                  <a:srgbClr val="660066"/>
                </a:solidFill>
                <a:latin typeface="Consolas"/>
                <a:cs typeface="Consolas"/>
              </a:rPr>
              <a:t>float, </a:t>
            </a:r>
            <a:r>
              <a:rPr lang="en-US" dirty="0" err="1" smtClean="0">
                <a:solidFill>
                  <a:srgbClr val="660066"/>
                </a:solidFill>
                <a:latin typeface="Consolas"/>
                <a:cs typeface="Consolas"/>
              </a:rPr>
              <a:t>int</a:t>
            </a:r>
            <a:r>
              <a:rPr lang="en-US" dirty="0" smtClean="0">
                <a:solidFill>
                  <a:srgbClr val="660066"/>
                </a:solidFill>
                <a:latin typeface="Consolas"/>
                <a:cs typeface="Consolas"/>
              </a:rPr>
              <a:t>, </a:t>
            </a:r>
            <a:r>
              <a:rPr lang="en-US" dirty="0" err="1" smtClean="0">
                <a:solidFill>
                  <a:srgbClr val="660066"/>
                </a:solidFill>
                <a:latin typeface="Consolas"/>
                <a:cs typeface="Consolas"/>
              </a:rPr>
              <a:t>bool</a:t>
            </a:r>
            <a:endParaRPr lang="en-US" dirty="0" smtClean="0"/>
          </a:p>
          <a:p>
            <a:r>
              <a:rPr lang="en-US" dirty="0" smtClean="0"/>
              <a:t>Vector types:	</a:t>
            </a:r>
            <a:r>
              <a:rPr lang="en-US" dirty="0" smtClean="0">
                <a:solidFill>
                  <a:srgbClr val="660066"/>
                </a:solidFill>
                <a:latin typeface="Consolas"/>
                <a:cs typeface="Consolas"/>
              </a:rPr>
              <a:t>vec2, vec3, vec4</a:t>
            </a:r>
          </a:p>
          <a:p>
            <a:pPr marL="0" indent="0">
              <a:buNone/>
            </a:pPr>
            <a:r>
              <a:rPr lang="en-US" dirty="0" smtClean="0">
                <a:solidFill>
                  <a:srgbClr val="660066"/>
                </a:solidFill>
                <a:latin typeface="Consolas"/>
                <a:cs typeface="Consolas"/>
              </a:rPr>
              <a:t>             	ivec2, ivec3, ivec4</a:t>
            </a:r>
          </a:p>
          <a:p>
            <a:pPr marL="0" indent="0">
              <a:buNone/>
            </a:pPr>
            <a:r>
              <a:rPr lang="en-US" dirty="0" smtClean="0">
                <a:solidFill>
                  <a:srgbClr val="660066"/>
                </a:solidFill>
                <a:latin typeface="Consolas"/>
                <a:cs typeface="Consolas"/>
              </a:rPr>
              <a:t>             	bvec2, bvec3, bvec4</a:t>
            </a:r>
            <a:endParaRPr lang="en-US" dirty="0" smtClean="0"/>
          </a:p>
          <a:p>
            <a:r>
              <a:rPr lang="en-US" dirty="0" smtClean="0"/>
              <a:t>Matrix types: 	</a:t>
            </a:r>
            <a:r>
              <a:rPr lang="en-US" dirty="0" smtClean="0">
                <a:solidFill>
                  <a:srgbClr val="660066"/>
                </a:solidFill>
                <a:latin typeface="Consolas"/>
                <a:cs typeface="Consolas"/>
              </a:rPr>
              <a:t>mat2, mat3, mat4</a:t>
            </a:r>
            <a:endParaRPr lang="en-US" dirty="0" smtClean="0"/>
          </a:p>
          <a:p>
            <a:r>
              <a:rPr lang="en-US" dirty="0" smtClean="0"/>
              <a:t>Texture sampling: </a:t>
            </a:r>
            <a:r>
              <a:rPr lang="en-US" dirty="0" smtClean="0">
                <a:solidFill>
                  <a:srgbClr val="660066"/>
                </a:solidFill>
                <a:latin typeface="Consolas"/>
                <a:cs typeface="Consolas"/>
              </a:rPr>
              <a:t>sampler1D, sampler2D, </a:t>
            </a:r>
            <a:br>
              <a:rPr lang="en-US" dirty="0" smtClean="0">
                <a:solidFill>
                  <a:srgbClr val="660066"/>
                </a:solidFill>
                <a:latin typeface="Consolas"/>
                <a:cs typeface="Consolas"/>
              </a:rPr>
            </a:br>
            <a:r>
              <a:rPr lang="en-US" dirty="0" smtClean="0">
                <a:solidFill>
                  <a:srgbClr val="660066"/>
                </a:solidFill>
                <a:latin typeface="Consolas"/>
                <a:cs typeface="Consolas"/>
              </a:rPr>
              <a:t>			  sampler3D, </a:t>
            </a:r>
            <a:r>
              <a:rPr lang="en-US" dirty="0" err="1" smtClean="0">
                <a:solidFill>
                  <a:srgbClr val="660066"/>
                </a:solidFill>
                <a:latin typeface="Consolas"/>
                <a:cs typeface="Consolas"/>
              </a:rPr>
              <a:t>samplerCube</a:t>
            </a:r>
            <a:endParaRPr lang="en-US" dirty="0" smtClean="0">
              <a:solidFill>
                <a:srgbClr val="660066"/>
              </a:solidFill>
              <a:latin typeface="Consolas"/>
              <a:cs typeface="Consolas"/>
            </a:endParaRPr>
          </a:p>
          <a:p>
            <a:r>
              <a:rPr lang="en-US" dirty="0"/>
              <a:t>C++ </a:t>
            </a:r>
            <a:r>
              <a:rPr lang="en-US"/>
              <a:t>Style </a:t>
            </a:r>
            <a:r>
              <a:rPr lang="en-US" smtClean="0"/>
              <a:t>Constructors </a:t>
            </a:r>
            <a:endParaRPr lang="en-US" dirty="0" smtClean="0"/>
          </a:p>
          <a:p>
            <a:pPr marL="365760" lvl="1" indent="0">
              <a:buNone/>
            </a:pPr>
            <a:r>
              <a:rPr lang="en-US" dirty="0" smtClean="0">
                <a:solidFill>
                  <a:srgbClr val="660066"/>
                </a:solidFill>
                <a:latin typeface="Consolas" pitchFamily="49" charset="0"/>
                <a:cs typeface="Consolas" pitchFamily="49" charset="0"/>
              </a:rPr>
              <a:t>	vec3 </a:t>
            </a:r>
            <a:r>
              <a:rPr lang="en-US" dirty="0">
                <a:solidFill>
                  <a:srgbClr val="660066"/>
                </a:solidFill>
                <a:latin typeface="Consolas" pitchFamily="49" charset="0"/>
                <a:cs typeface="Consolas" pitchFamily="49" charset="0"/>
              </a:rPr>
              <a:t>a = vec3(1.0, 2.0, 3.0);</a:t>
            </a:r>
          </a:p>
          <a:p>
            <a:endParaRPr lang="en-US" dirty="0" smtClean="0"/>
          </a:p>
          <a:p>
            <a:endParaRPr lang="en-US" dirty="0" smtClean="0"/>
          </a:p>
          <a:p>
            <a:endParaRPr lang="en-US" dirty="0"/>
          </a:p>
        </p:txBody>
      </p:sp>
    </p:spTree>
    <p:extLst>
      <p:ext uri="{BB962C8B-B14F-4D97-AF65-F5344CB8AC3E}">
        <p14:creationId xmlns:p14="http://schemas.microsoft.com/office/powerpoint/2010/main" val="311210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Standard C/C++ arithmetic and logic operators</a:t>
            </a:r>
          </a:p>
          <a:p>
            <a:r>
              <a:rPr lang="en-US" dirty="0" smtClean="0"/>
              <a:t>Overloaded operators for matrix and vector operations</a:t>
            </a:r>
            <a:br>
              <a:rPr lang="en-US" dirty="0" smtClean="0"/>
            </a:br>
            <a:endParaRPr lang="en-US" dirty="0" smtClean="0"/>
          </a:p>
          <a:p>
            <a:pPr marL="714339" lvl="2" indent="0">
              <a:buNone/>
            </a:pPr>
            <a:r>
              <a:rPr lang="en-US" dirty="0">
                <a:solidFill>
                  <a:srgbClr val="660066"/>
                </a:solidFill>
                <a:latin typeface="Consolas" pitchFamily="49" charset="0"/>
                <a:cs typeface="Consolas" pitchFamily="49" charset="0"/>
              </a:rPr>
              <a:t>mat4 m;</a:t>
            </a:r>
          </a:p>
          <a:p>
            <a:pPr marL="714339" lvl="2" indent="0">
              <a:buNone/>
            </a:pPr>
            <a:r>
              <a:rPr lang="en-US" dirty="0">
                <a:solidFill>
                  <a:srgbClr val="660066"/>
                </a:solidFill>
                <a:latin typeface="Consolas" pitchFamily="49" charset="0"/>
                <a:cs typeface="Consolas" pitchFamily="49" charset="0"/>
              </a:rPr>
              <a:t>vec4 a, b, c;</a:t>
            </a:r>
          </a:p>
          <a:p>
            <a:pPr marL="714339" lvl="2" indent="0">
              <a:buNone/>
            </a:pPr>
            <a:endParaRPr lang="en-US" dirty="0">
              <a:solidFill>
                <a:srgbClr val="660066"/>
              </a:solidFill>
              <a:latin typeface="Consolas" pitchFamily="49" charset="0"/>
              <a:cs typeface="Consolas" pitchFamily="49" charset="0"/>
            </a:endParaRPr>
          </a:p>
          <a:p>
            <a:pPr marL="714339" lvl="2" indent="0">
              <a:buNone/>
            </a:pPr>
            <a:r>
              <a:rPr lang="en-US" dirty="0">
                <a:solidFill>
                  <a:srgbClr val="660066"/>
                </a:solidFill>
                <a:latin typeface="Consolas" pitchFamily="49" charset="0"/>
                <a:cs typeface="Consolas" pitchFamily="49" charset="0"/>
              </a:rPr>
              <a:t>b = a*m;</a:t>
            </a:r>
          </a:p>
          <a:p>
            <a:pPr marL="714339" lvl="2" indent="0">
              <a:buNone/>
            </a:pPr>
            <a:r>
              <a:rPr lang="en-US" dirty="0">
                <a:solidFill>
                  <a:srgbClr val="660066"/>
                </a:solidFill>
                <a:latin typeface="Consolas" pitchFamily="49" charset="0"/>
                <a:cs typeface="Consolas" pitchFamily="49" charset="0"/>
              </a:rPr>
              <a:t>c = m*a;</a:t>
            </a:r>
          </a:p>
          <a:p>
            <a:endParaRPr lang="en-US" dirty="0"/>
          </a:p>
        </p:txBody>
      </p:sp>
    </p:spTree>
    <p:extLst>
      <p:ext uri="{BB962C8B-B14F-4D97-AF65-F5344CB8AC3E}">
        <p14:creationId xmlns:p14="http://schemas.microsoft.com/office/powerpoint/2010/main" val="31366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and </a:t>
            </a:r>
            <a:r>
              <a:rPr lang="en-US" dirty="0" err="1" smtClean="0"/>
              <a:t>Swizzling</a:t>
            </a:r>
            <a:endParaRPr lang="en-US" dirty="0"/>
          </a:p>
        </p:txBody>
      </p:sp>
      <p:sp>
        <p:nvSpPr>
          <p:cNvPr id="3" name="Content Placeholder 2"/>
          <p:cNvSpPr>
            <a:spLocks noGrp="1"/>
          </p:cNvSpPr>
          <p:nvPr>
            <p:ph idx="1"/>
          </p:nvPr>
        </p:nvSpPr>
        <p:spPr/>
        <p:txBody>
          <a:bodyPr>
            <a:normAutofit lnSpcReduction="10000"/>
          </a:bodyPr>
          <a:lstStyle/>
          <a:p>
            <a:r>
              <a:rPr lang="en-US" dirty="0" smtClean="0"/>
              <a:t>Access vector components using either:</a:t>
            </a:r>
          </a:p>
          <a:p>
            <a:pPr lvl="1"/>
            <a:r>
              <a:rPr lang="en-US" dirty="0" smtClean="0"/>
              <a:t> [ ] (c-style array indexing)</a:t>
            </a:r>
          </a:p>
          <a:p>
            <a:pPr lvl="1"/>
            <a:r>
              <a:rPr lang="en-US" dirty="0" smtClean="0"/>
              <a:t> </a:t>
            </a:r>
            <a:r>
              <a:rPr lang="en-US" dirty="0" err="1" smtClean="0">
                <a:solidFill>
                  <a:srgbClr val="660066"/>
                </a:solidFill>
                <a:latin typeface="Consolas"/>
                <a:cs typeface="Consolas"/>
              </a:rPr>
              <a:t>xyzw</a:t>
            </a:r>
            <a:r>
              <a:rPr lang="en-US" dirty="0" smtClean="0"/>
              <a:t>, </a:t>
            </a:r>
            <a:r>
              <a:rPr lang="en-US" dirty="0" err="1" smtClean="0">
                <a:solidFill>
                  <a:srgbClr val="660066"/>
                </a:solidFill>
                <a:latin typeface="Consolas"/>
                <a:cs typeface="Consolas"/>
              </a:rPr>
              <a:t>rgba</a:t>
            </a:r>
            <a:r>
              <a:rPr lang="en-US" dirty="0" smtClean="0">
                <a:solidFill>
                  <a:srgbClr val="660066"/>
                </a:solidFill>
              </a:rPr>
              <a:t> </a:t>
            </a:r>
            <a:r>
              <a:rPr lang="en-US" dirty="0" smtClean="0"/>
              <a:t>or </a:t>
            </a:r>
            <a:r>
              <a:rPr lang="en-US" dirty="0" err="1" smtClean="0">
                <a:solidFill>
                  <a:srgbClr val="660066"/>
                </a:solidFill>
                <a:latin typeface="Consolas"/>
                <a:cs typeface="Consolas"/>
              </a:rPr>
              <a:t>strq</a:t>
            </a:r>
            <a:r>
              <a:rPr lang="en-US" dirty="0" smtClean="0">
                <a:solidFill>
                  <a:srgbClr val="660066"/>
                </a:solidFill>
              </a:rPr>
              <a:t> </a:t>
            </a:r>
            <a:r>
              <a:rPr lang="en-US" dirty="0" smtClean="0"/>
              <a:t>(named components)</a:t>
            </a:r>
            <a:br>
              <a:rPr lang="en-US" dirty="0" smtClean="0"/>
            </a:br>
            <a:endParaRPr lang="en-US" dirty="0" smtClean="0"/>
          </a:p>
          <a:p>
            <a:r>
              <a:rPr lang="en-US" dirty="0" smtClean="0"/>
              <a:t>For example:</a:t>
            </a:r>
          </a:p>
          <a:p>
            <a:pPr marL="333934" lvl="1" indent="0">
              <a:buNone/>
            </a:pPr>
            <a:r>
              <a:rPr lang="en-US" sz="2400" dirty="0" smtClean="0">
                <a:solidFill>
                  <a:srgbClr val="660066"/>
                </a:solidFill>
                <a:latin typeface="Consolas"/>
                <a:cs typeface="Consolas"/>
              </a:rPr>
              <a:t>	vec3 v;</a:t>
            </a:r>
            <a:br>
              <a:rPr lang="en-US" sz="2400" dirty="0" smtClean="0">
                <a:solidFill>
                  <a:srgbClr val="660066"/>
                </a:solidFill>
                <a:latin typeface="Consolas"/>
                <a:cs typeface="Consolas"/>
              </a:rPr>
            </a:br>
            <a:r>
              <a:rPr lang="en-US" sz="2400" dirty="0" smtClean="0">
                <a:solidFill>
                  <a:srgbClr val="660066"/>
                </a:solidFill>
                <a:latin typeface="Consolas"/>
                <a:cs typeface="Consolas"/>
              </a:rPr>
              <a:t>	v[1], </a:t>
            </a:r>
            <a:r>
              <a:rPr lang="en-US" sz="2400" dirty="0" err="1" smtClean="0">
                <a:solidFill>
                  <a:srgbClr val="660066"/>
                </a:solidFill>
                <a:latin typeface="Consolas"/>
                <a:cs typeface="Consolas"/>
              </a:rPr>
              <a:t>v.y</a:t>
            </a:r>
            <a:r>
              <a:rPr lang="en-US" sz="2400" dirty="0" smtClean="0">
                <a:solidFill>
                  <a:srgbClr val="660066"/>
                </a:solidFill>
                <a:latin typeface="Consolas"/>
                <a:cs typeface="Consolas"/>
              </a:rPr>
              <a:t>, </a:t>
            </a:r>
            <a:r>
              <a:rPr lang="en-US" sz="2400" dirty="0" err="1" smtClean="0">
                <a:solidFill>
                  <a:srgbClr val="660066"/>
                </a:solidFill>
                <a:latin typeface="Consolas"/>
                <a:cs typeface="Consolas"/>
              </a:rPr>
              <a:t>v.g</a:t>
            </a:r>
            <a:r>
              <a:rPr lang="en-US" sz="2400" dirty="0" smtClean="0">
                <a:solidFill>
                  <a:srgbClr val="660066"/>
                </a:solidFill>
                <a:latin typeface="Consolas"/>
                <a:cs typeface="Consolas"/>
              </a:rPr>
              <a:t>, </a:t>
            </a:r>
            <a:r>
              <a:rPr lang="en-US" sz="2400" dirty="0" err="1" smtClean="0">
                <a:solidFill>
                  <a:srgbClr val="660066"/>
                </a:solidFill>
                <a:latin typeface="Consolas"/>
                <a:cs typeface="Consolas"/>
              </a:rPr>
              <a:t>v.t</a:t>
            </a:r>
            <a:r>
              <a:rPr lang="en-US" sz="2400" dirty="0" smtClean="0"/>
              <a:t>  </a:t>
            </a:r>
            <a:r>
              <a:rPr lang="en-US" dirty="0" smtClean="0"/>
              <a:t>- all refer to the same element</a:t>
            </a:r>
            <a:br>
              <a:rPr lang="en-US" dirty="0" smtClean="0"/>
            </a:br>
            <a:endParaRPr lang="en-US" dirty="0" smtClean="0"/>
          </a:p>
          <a:p>
            <a:r>
              <a:rPr lang="en-US" dirty="0" smtClean="0"/>
              <a:t>Component </a:t>
            </a:r>
            <a:r>
              <a:rPr lang="en-US" dirty="0" err="1"/>
              <a:t>s</a:t>
            </a:r>
            <a:r>
              <a:rPr lang="en-US" dirty="0" err="1" smtClean="0"/>
              <a:t>wizzling</a:t>
            </a:r>
            <a:r>
              <a:rPr lang="en-US" dirty="0" smtClean="0"/>
              <a:t>:</a:t>
            </a:r>
            <a:br>
              <a:rPr lang="en-US" dirty="0" smtClean="0"/>
            </a:br>
            <a:r>
              <a:rPr lang="en-US" dirty="0" smtClean="0"/>
              <a:t>	</a:t>
            </a:r>
            <a:r>
              <a:rPr lang="en-US" dirty="0" smtClean="0">
                <a:solidFill>
                  <a:srgbClr val="660066"/>
                </a:solidFill>
              </a:rPr>
              <a:t>vec3 a, b;</a:t>
            </a:r>
          </a:p>
          <a:p>
            <a:pPr marL="365760" lvl="1" indent="0">
              <a:buNone/>
            </a:pPr>
            <a:r>
              <a:rPr lang="en-US" sz="2000" dirty="0">
                <a:solidFill>
                  <a:srgbClr val="660066"/>
                </a:solidFill>
              </a:rPr>
              <a:t>	</a:t>
            </a:r>
            <a:r>
              <a:rPr lang="en-US" sz="2400" dirty="0" err="1" smtClean="0">
                <a:solidFill>
                  <a:srgbClr val="660066"/>
                </a:solidFill>
              </a:rPr>
              <a:t>a.xy</a:t>
            </a:r>
            <a:r>
              <a:rPr lang="en-US" sz="2400" dirty="0" smtClean="0">
                <a:solidFill>
                  <a:srgbClr val="660066"/>
                </a:solidFill>
              </a:rPr>
              <a:t> = </a:t>
            </a:r>
            <a:r>
              <a:rPr lang="en-US" sz="2400" dirty="0" err="1" smtClean="0">
                <a:solidFill>
                  <a:srgbClr val="660066"/>
                </a:solidFill>
              </a:rPr>
              <a:t>b.yx</a:t>
            </a:r>
            <a:r>
              <a:rPr lang="en-US" sz="2400" dirty="0" smtClean="0">
                <a:solidFill>
                  <a:srgbClr val="660066"/>
                </a:solidFill>
              </a:rPr>
              <a:t>;</a:t>
            </a:r>
            <a:endParaRPr lang="en-US" sz="2400" dirty="0">
              <a:solidFill>
                <a:srgbClr val="660066"/>
              </a:solidFill>
            </a:endParaRPr>
          </a:p>
        </p:txBody>
      </p:sp>
    </p:spTree>
    <p:extLst>
      <p:ext uri="{BB962C8B-B14F-4D97-AF65-F5344CB8AC3E}">
        <p14:creationId xmlns:p14="http://schemas.microsoft.com/office/powerpoint/2010/main" val="76822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476500" y="74084"/>
            <a:ext cx="6372225" cy="523875"/>
          </a:xfrm>
        </p:spPr>
        <p:txBody>
          <a:bodyPr/>
          <a:lstStyle/>
          <a:p>
            <a:r>
              <a:rPr lang="en-US" dirty="0" smtClean="0"/>
              <a:t>Course Ground Rules</a:t>
            </a:r>
            <a:endParaRPr lang="en-US" dirty="0"/>
          </a:p>
        </p:txBody>
      </p:sp>
      <p:sp>
        <p:nvSpPr>
          <p:cNvPr id="29699" name="Rectangle 3"/>
          <p:cNvSpPr>
            <a:spLocks noGrp="1" noChangeArrowheads="1"/>
          </p:cNvSpPr>
          <p:nvPr>
            <p:ph idx="1"/>
          </p:nvPr>
        </p:nvSpPr>
        <p:spPr/>
        <p:txBody>
          <a:bodyPr>
            <a:noAutofit/>
          </a:bodyPr>
          <a:lstStyle/>
          <a:p>
            <a:r>
              <a:rPr lang="en-US" dirty="0" smtClean="0"/>
              <a:t>We’ll concentrate on the latest versions of OpenGL</a:t>
            </a:r>
          </a:p>
          <a:p>
            <a:r>
              <a:rPr lang="en-US" dirty="0" smtClean="0"/>
              <a:t>They enforce a new way to program with OpenGL</a:t>
            </a:r>
          </a:p>
          <a:p>
            <a:pPr lvl="1"/>
            <a:r>
              <a:rPr lang="en-US" dirty="0" smtClean="0"/>
              <a:t>Allows more efficient use of GPU resources</a:t>
            </a:r>
          </a:p>
          <a:p>
            <a:r>
              <a:rPr lang="en-US" dirty="0" smtClean="0"/>
              <a:t>Modern OpenGL doesn’t support many of the “classic” ways of doing things, such as</a:t>
            </a:r>
          </a:p>
          <a:p>
            <a:pPr lvl="1"/>
            <a:r>
              <a:rPr lang="en-US" dirty="0" smtClean="0"/>
              <a:t>Fixed-function graphics operations, like vertex lighting and transformations</a:t>
            </a:r>
          </a:p>
          <a:p>
            <a:r>
              <a:rPr lang="en-US" dirty="0" smtClean="0"/>
              <a:t>All applications must use </a:t>
            </a:r>
            <a:r>
              <a:rPr lang="en-US" i="1" dirty="0" smtClean="0"/>
              <a:t>shaders</a:t>
            </a:r>
            <a:r>
              <a:rPr lang="en-US" dirty="0" smtClean="0"/>
              <a:t> for their graphics processing</a:t>
            </a:r>
          </a:p>
          <a:p>
            <a:pPr lvl="1"/>
            <a:r>
              <a:rPr lang="en-US" dirty="0" smtClean="0"/>
              <a:t>we only introduce a subset of OpenGL’s shader capabilities in this course</a:t>
            </a:r>
            <a:endParaRPr lang="en-US" dirty="0"/>
          </a:p>
        </p:txBody>
      </p:sp>
    </p:spTree>
    <p:extLst>
      <p:ext uri="{BB962C8B-B14F-4D97-AF65-F5344CB8AC3E}">
        <p14:creationId xmlns:p14="http://schemas.microsoft.com/office/powerpoint/2010/main" val="393414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Qualifiers</a:t>
            </a:r>
            <a:endParaRPr lang="en-US" dirty="0"/>
          </a:p>
        </p:txBody>
      </p:sp>
      <p:sp>
        <p:nvSpPr>
          <p:cNvPr id="3" name="Content Placeholder 2"/>
          <p:cNvSpPr>
            <a:spLocks noGrp="1"/>
          </p:cNvSpPr>
          <p:nvPr>
            <p:ph idx="1"/>
          </p:nvPr>
        </p:nvSpPr>
        <p:spPr/>
        <p:txBody>
          <a:bodyPr/>
          <a:lstStyle/>
          <a:p>
            <a:r>
              <a:rPr lang="en-US" dirty="0" smtClean="0">
                <a:solidFill>
                  <a:srgbClr val="660066"/>
                </a:solidFill>
                <a:latin typeface="Consolas"/>
                <a:cs typeface="Consolas"/>
              </a:rPr>
              <a:t>in</a:t>
            </a:r>
            <a:r>
              <a:rPr lang="en-US" dirty="0" smtClean="0"/>
              <a:t>, </a:t>
            </a:r>
            <a:r>
              <a:rPr lang="en-US" dirty="0" smtClean="0">
                <a:solidFill>
                  <a:srgbClr val="660066"/>
                </a:solidFill>
                <a:latin typeface="Consolas"/>
                <a:cs typeface="Consolas"/>
              </a:rPr>
              <a:t>out</a:t>
            </a:r>
          </a:p>
          <a:p>
            <a:pPr lvl="1"/>
            <a:r>
              <a:rPr lang="en-US" dirty="0" smtClean="0"/>
              <a:t>Copy vertex attributes and other variable into and out of shaders</a:t>
            </a:r>
            <a:br>
              <a:rPr lang="en-US" dirty="0" smtClean="0"/>
            </a:br>
            <a:endParaRPr lang="en-US" dirty="0" smtClean="0"/>
          </a:p>
          <a:p>
            <a:pPr marL="746165" lvl="2" indent="0">
              <a:buNone/>
            </a:pPr>
            <a:r>
              <a:rPr lang="en-US" dirty="0" smtClean="0">
                <a:solidFill>
                  <a:srgbClr val="660066"/>
                </a:solidFill>
                <a:latin typeface="Consolas"/>
                <a:cs typeface="Consolas"/>
              </a:rPr>
              <a:t>in </a:t>
            </a:r>
            <a:r>
              <a:rPr lang="en-US" dirty="0" smtClean="0">
                <a:solidFill>
                  <a:srgbClr val="660066"/>
                </a:solidFill>
                <a:latin typeface="Consolas"/>
                <a:cs typeface="Consolas"/>
              </a:rPr>
              <a:t> vec2 </a:t>
            </a:r>
            <a:r>
              <a:rPr lang="en-US" dirty="0" err="1" smtClean="0">
                <a:solidFill>
                  <a:srgbClr val="660066"/>
                </a:solidFill>
                <a:latin typeface="Consolas"/>
                <a:cs typeface="Consolas"/>
              </a:rPr>
              <a:t>texCoord</a:t>
            </a:r>
            <a:r>
              <a:rPr lang="en-US" dirty="0" smtClean="0">
                <a:solidFill>
                  <a:srgbClr val="660066"/>
                </a:solidFill>
                <a:latin typeface="Consolas"/>
                <a:cs typeface="Consolas"/>
              </a:rPr>
              <a:t>;</a:t>
            </a:r>
            <a:endParaRPr lang="en-US" dirty="0" smtClean="0">
              <a:solidFill>
                <a:srgbClr val="660066"/>
              </a:solidFill>
              <a:latin typeface="Consolas"/>
              <a:cs typeface="Consolas"/>
            </a:endParaRPr>
          </a:p>
          <a:p>
            <a:pPr marL="746165" lvl="2" indent="0">
              <a:buNone/>
            </a:pPr>
            <a:r>
              <a:rPr lang="en-US" dirty="0" smtClean="0">
                <a:solidFill>
                  <a:srgbClr val="660066"/>
                </a:solidFill>
                <a:latin typeface="Consolas"/>
                <a:cs typeface="Consolas"/>
              </a:rPr>
              <a:t>out vec4 color;</a:t>
            </a:r>
            <a:br>
              <a:rPr lang="en-US" dirty="0" smtClean="0">
                <a:solidFill>
                  <a:srgbClr val="660066"/>
                </a:solidFill>
                <a:latin typeface="Consolas"/>
                <a:cs typeface="Consolas"/>
              </a:rPr>
            </a:br>
            <a:endParaRPr lang="en-US" dirty="0" smtClean="0">
              <a:solidFill>
                <a:srgbClr val="660066"/>
              </a:solidFill>
              <a:latin typeface="Consolas"/>
              <a:cs typeface="Consolas"/>
            </a:endParaRPr>
          </a:p>
          <a:p>
            <a:r>
              <a:rPr lang="en-US" dirty="0" smtClean="0">
                <a:solidFill>
                  <a:srgbClr val="660066"/>
                </a:solidFill>
                <a:latin typeface="Consolas"/>
                <a:cs typeface="Consolas"/>
              </a:rPr>
              <a:t>uniform</a:t>
            </a:r>
            <a:endParaRPr lang="en-US" dirty="0"/>
          </a:p>
          <a:p>
            <a:pPr lvl="1"/>
            <a:r>
              <a:rPr lang="en-US" dirty="0" smtClean="0"/>
              <a:t>shader-constant variable from application</a:t>
            </a:r>
            <a:br>
              <a:rPr lang="en-US" dirty="0" smtClean="0"/>
            </a:br>
            <a:r>
              <a:rPr lang="en-US" dirty="0" smtClean="0"/>
              <a:t> </a:t>
            </a:r>
          </a:p>
          <a:p>
            <a:pPr marL="746165" lvl="2" indent="0">
              <a:buNone/>
            </a:pPr>
            <a:r>
              <a:rPr lang="en-US" dirty="0" smtClean="0">
                <a:solidFill>
                  <a:srgbClr val="660066"/>
                </a:solidFill>
                <a:latin typeface="Consolas"/>
                <a:cs typeface="Consolas"/>
              </a:rPr>
              <a:t>uniform float time;</a:t>
            </a:r>
          </a:p>
          <a:p>
            <a:pPr marL="746165" lvl="2" indent="0">
              <a:buNone/>
            </a:pPr>
            <a:r>
              <a:rPr lang="en-US" dirty="0" smtClean="0">
                <a:solidFill>
                  <a:srgbClr val="660066"/>
                </a:solidFill>
                <a:latin typeface="Consolas"/>
                <a:cs typeface="Consolas"/>
              </a:rPr>
              <a:t>uniform vec4 rotation;</a:t>
            </a:r>
            <a:endParaRPr lang="en-US" dirty="0">
              <a:solidFill>
                <a:srgbClr val="660066"/>
              </a:solidFill>
              <a:latin typeface="Consolas"/>
              <a:cs typeface="Consolas"/>
            </a:endParaRPr>
          </a:p>
        </p:txBody>
      </p:sp>
    </p:spTree>
    <p:extLst>
      <p:ext uri="{BB962C8B-B14F-4D97-AF65-F5344CB8AC3E}">
        <p14:creationId xmlns:p14="http://schemas.microsoft.com/office/powerpoint/2010/main" val="258558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Built in</a:t>
            </a:r>
          </a:p>
          <a:p>
            <a:pPr lvl="1"/>
            <a:r>
              <a:rPr lang="en-US" dirty="0" smtClean="0"/>
              <a:t>Arithmetic: </a:t>
            </a:r>
            <a:r>
              <a:rPr lang="en-US" dirty="0" err="1" smtClean="0">
                <a:solidFill>
                  <a:srgbClr val="660066"/>
                </a:solidFill>
                <a:latin typeface="Consolas"/>
                <a:cs typeface="Consolas"/>
              </a:rPr>
              <a:t>sqrt</a:t>
            </a:r>
            <a:r>
              <a:rPr lang="en-US" dirty="0" smtClean="0"/>
              <a:t>, </a:t>
            </a:r>
            <a:r>
              <a:rPr lang="en-US" dirty="0" smtClean="0">
                <a:solidFill>
                  <a:srgbClr val="660066"/>
                </a:solidFill>
                <a:latin typeface="Consolas"/>
                <a:ea typeface="Consolas"/>
                <a:cs typeface="Consolas"/>
              </a:rPr>
              <a:t>power</a:t>
            </a:r>
            <a:r>
              <a:rPr lang="en-US" dirty="0" smtClean="0"/>
              <a:t>, </a:t>
            </a:r>
            <a:r>
              <a:rPr lang="en-US" dirty="0" smtClean="0">
                <a:solidFill>
                  <a:srgbClr val="660066"/>
                </a:solidFill>
                <a:latin typeface="Consolas"/>
                <a:cs typeface="Consolas"/>
              </a:rPr>
              <a:t>abs</a:t>
            </a:r>
            <a:endParaRPr lang="en-US" dirty="0" smtClean="0"/>
          </a:p>
          <a:p>
            <a:pPr lvl="1"/>
            <a:r>
              <a:rPr lang="en-US" dirty="0" smtClean="0"/>
              <a:t>Trigonometric: </a:t>
            </a:r>
            <a:r>
              <a:rPr lang="en-US" dirty="0" smtClean="0">
                <a:solidFill>
                  <a:srgbClr val="660066"/>
                </a:solidFill>
                <a:latin typeface="Consolas"/>
                <a:cs typeface="Consolas"/>
              </a:rPr>
              <a:t>sin</a:t>
            </a:r>
            <a:r>
              <a:rPr lang="en-US" dirty="0" smtClean="0"/>
              <a:t>, </a:t>
            </a:r>
            <a:r>
              <a:rPr lang="en-US" dirty="0" err="1" smtClean="0">
                <a:solidFill>
                  <a:srgbClr val="660066"/>
                </a:solidFill>
                <a:latin typeface="Consolas"/>
                <a:cs typeface="Consolas"/>
              </a:rPr>
              <a:t>asin</a:t>
            </a:r>
            <a:endParaRPr lang="en-US" dirty="0" smtClean="0"/>
          </a:p>
          <a:p>
            <a:pPr lvl="1"/>
            <a:r>
              <a:rPr lang="en-US" dirty="0" smtClean="0"/>
              <a:t>Graphical: </a:t>
            </a:r>
            <a:r>
              <a:rPr lang="en-US" dirty="0" smtClean="0">
                <a:solidFill>
                  <a:srgbClr val="660066"/>
                </a:solidFill>
                <a:latin typeface="Consolas"/>
                <a:cs typeface="Consolas"/>
              </a:rPr>
              <a:t>length</a:t>
            </a:r>
            <a:r>
              <a:rPr lang="en-US" dirty="0" smtClean="0"/>
              <a:t>, </a:t>
            </a:r>
            <a:r>
              <a:rPr lang="en-US" dirty="0" smtClean="0">
                <a:solidFill>
                  <a:srgbClr val="660066"/>
                </a:solidFill>
                <a:latin typeface="Consolas"/>
                <a:cs typeface="Consolas"/>
              </a:rPr>
              <a:t>reflect</a:t>
            </a:r>
            <a:endParaRPr lang="en-US" dirty="0" smtClean="0"/>
          </a:p>
          <a:p>
            <a:r>
              <a:rPr lang="en-US" dirty="0" smtClean="0"/>
              <a:t>User defined</a:t>
            </a:r>
            <a:endParaRPr lang="en-US" dirty="0"/>
          </a:p>
        </p:txBody>
      </p:sp>
    </p:spTree>
    <p:extLst>
      <p:ext uri="{BB962C8B-B14F-4D97-AF65-F5344CB8AC3E}">
        <p14:creationId xmlns:p14="http://schemas.microsoft.com/office/powerpoint/2010/main" val="350321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Variables</a:t>
            </a:r>
            <a:endParaRPr lang="en-US" dirty="0"/>
          </a:p>
        </p:txBody>
      </p:sp>
      <p:sp>
        <p:nvSpPr>
          <p:cNvPr id="3" name="Content Placeholder 2"/>
          <p:cNvSpPr>
            <a:spLocks noGrp="1"/>
          </p:cNvSpPr>
          <p:nvPr>
            <p:ph idx="1"/>
          </p:nvPr>
        </p:nvSpPr>
        <p:spPr/>
        <p:txBody>
          <a:bodyPr/>
          <a:lstStyle/>
          <a:p>
            <a:r>
              <a:rPr lang="en-US" dirty="0" err="1" smtClean="0">
                <a:solidFill>
                  <a:srgbClr val="660066"/>
                </a:solidFill>
                <a:latin typeface="Consolas"/>
                <a:cs typeface="Consolas"/>
              </a:rPr>
              <a:t>gl_Position</a:t>
            </a:r>
            <a:endParaRPr lang="en-US" dirty="0"/>
          </a:p>
          <a:p>
            <a:pPr lvl="1"/>
            <a:r>
              <a:rPr lang="en-US" dirty="0" smtClean="0"/>
              <a:t>(required) output position from vertex shader</a:t>
            </a:r>
          </a:p>
          <a:p>
            <a:pPr lvl="1"/>
            <a:endParaRPr lang="en-US" dirty="0" smtClean="0"/>
          </a:p>
          <a:p>
            <a:r>
              <a:rPr lang="en-US" dirty="0" err="1" smtClean="0">
                <a:solidFill>
                  <a:srgbClr val="660066"/>
                </a:solidFill>
                <a:latin typeface="Consolas"/>
                <a:cs typeface="Consolas"/>
              </a:rPr>
              <a:t>gl_FragCoord</a:t>
            </a:r>
            <a:endParaRPr lang="en-US" dirty="0" smtClean="0">
              <a:solidFill>
                <a:srgbClr val="660066"/>
              </a:solidFill>
              <a:latin typeface="Consolas"/>
              <a:cs typeface="Consolas"/>
            </a:endParaRPr>
          </a:p>
          <a:p>
            <a:pPr lvl="1"/>
            <a:r>
              <a:rPr lang="en-US" dirty="0" smtClean="0"/>
              <a:t>input fragment position</a:t>
            </a:r>
          </a:p>
          <a:p>
            <a:pPr lvl="1"/>
            <a:endParaRPr lang="en-US" dirty="0">
              <a:solidFill>
                <a:srgbClr val="660066"/>
              </a:solidFill>
              <a:latin typeface="Consolas"/>
              <a:cs typeface="Consolas"/>
            </a:endParaRPr>
          </a:p>
          <a:p>
            <a:r>
              <a:rPr lang="en-US" dirty="0" err="1" smtClean="0">
                <a:solidFill>
                  <a:srgbClr val="660066"/>
                </a:solidFill>
                <a:latin typeface="Consolas"/>
                <a:cs typeface="Consolas"/>
              </a:rPr>
              <a:t>gl_FragDepth</a:t>
            </a:r>
            <a:endParaRPr lang="en-US" dirty="0"/>
          </a:p>
          <a:p>
            <a:pPr lvl="1"/>
            <a:r>
              <a:rPr lang="en-US" dirty="0" smtClean="0"/>
              <a:t>input depth value in fragment shader</a:t>
            </a:r>
            <a:endParaRPr lang="en-US" dirty="0"/>
          </a:p>
        </p:txBody>
      </p:sp>
    </p:spTree>
    <p:extLst>
      <p:ext uri="{BB962C8B-B14F-4D97-AF65-F5344CB8AC3E}">
        <p14:creationId xmlns:p14="http://schemas.microsoft.com/office/powerpoint/2010/main" val="138645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dirty="0" smtClean="0"/>
              <a:t>Simple Vertex Shader for Cube Example</a:t>
            </a:r>
            <a:endParaRPr lang="en-US" dirty="0"/>
          </a:p>
        </p:txBody>
      </p:sp>
      <p:sp>
        <p:nvSpPr>
          <p:cNvPr id="3" name="Content Placeholder 2"/>
          <p:cNvSpPr>
            <a:spLocks noGrp="1"/>
          </p:cNvSpPr>
          <p:nvPr>
            <p:ph idx="1"/>
          </p:nvPr>
        </p:nvSpPr>
        <p:spPr/>
        <p:txBody>
          <a:bodyPr>
            <a:normAutofit fontScale="92500" lnSpcReduction="10000"/>
          </a:bodyPr>
          <a:lstStyle/>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#version 430</a:t>
            </a:r>
          </a:p>
          <a:p>
            <a:pPr marL="333934" lvl="1" indent="0">
              <a:buNone/>
            </a:pPr>
            <a:endParaRPr lang="en-US" dirty="0">
              <a:solidFill>
                <a:srgbClr val="660066"/>
              </a:solidFill>
              <a:latin typeface="Consolas"/>
              <a:cs typeface="Consolas"/>
            </a:endParaRPr>
          </a:p>
          <a:p>
            <a:pPr marL="333934" lvl="1" indent="0">
              <a:buNone/>
            </a:pPr>
            <a:r>
              <a:rPr lang="en-US" dirty="0" smtClean="0">
                <a:solidFill>
                  <a:srgbClr val="660066"/>
                </a:solidFill>
                <a:latin typeface="Consolas"/>
                <a:cs typeface="Consolas"/>
              </a:rPr>
              <a:t>in vec4 </a:t>
            </a:r>
            <a:r>
              <a:rPr lang="en-US" dirty="0" err="1" smtClean="0">
                <a:solidFill>
                  <a:srgbClr val="660066"/>
                </a:solidFill>
                <a:latin typeface="Consolas"/>
                <a:cs typeface="Consolas"/>
              </a:rPr>
              <a:t>vPosition</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in vec4 </a:t>
            </a:r>
            <a:r>
              <a:rPr lang="en-US" dirty="0" err="1" smtClean="0">
                <a:solidFill>
                  <a:srgbClr val="660066"/>
                </a:solidFill>
                <a:latin typeface="Consolas"/>
                <a:cs typeface="Consolas"/>
              </a:rPr>
              <a:t>vColor</a:t>
            </a:r>
            <a:r>
              <a:rPr lang="en-US" dirty="0" smtClean="0">
                <a:solidFill>
                  <a:srgbClr val="660066"/>
                </a:solidFill>
                <a:latin typeface="Consolas"/>
                <a:cs typeface="Consolas"/>
              </a:rPr>
              <a:t>;</a:t>
            </a:r>
          </a:p>
          <a:p>
            <a:pPr marL="333934" lvl="1" indent="0">
              <a:buNone/>
            </a:pPr>
            <a:endParaRPr lang="en-US" dirty="0">
              <a:solidFill>
                <a:srgbClr val="660066"/>
              </a:solidFill>
              <a:latin typeface="Consolas"/>
              <a:cs typeface="Consolas"/>
            </a:endParaRPr>
          </a:p>
          <a:p>
            <a:pPr marL="333934" lvl="1" indent="0">
              <a:buNone/>
            </a:pPr>
            <a:r>
              <a:rPr lang="en-US" dirty="0" smtClean="0">
                <a:solidFill>
                  <a:srgbClr val="660066"/>
                </a:solidFill>
                <a:latin typeface="Consolas"/>
                <a:cs typeface="Consolas"/>
              </a:rPr>
              <a:t>out vec4 </a:t>
            </a:r>
            <a:r>
              <a:rPr lang="en-US" dirty="0">
                <a:solidFill>
                  <a:srgbClr val="660066"/>
                </a:solidFill>
                <a:latin typeface="Consolas"/>
                <a:cs typeface="Consolas"/>
              </a:rPr>
              <a:t>c</a:t>
            </a:r>
            <a:r>
              <a:rPr lang="en-US" dirty="0" smtClean="0">
                <a:solidFill>
                  <a:srgbClr val="660066"/>
                </a:solidFill>
                <a:latin typeface="Consolas"/>
                <a:cs typeface="Consolas"/>
              </a:rPr>
              <a:t>olor;</a:t>
            </a:r>
          </a:p>
          <a:p>
            <a:pPr marL="333934" lvl="1" indent="0">
              <a:buNone/>
            </a:pPr>
            <a:endParaRPr lang="en-US" dirty="0">
              <a:solidFill>
                <a:srgbClr val="660066"/>
              </a:solidFill>
              <a:latin typeface="Consolas"/>
              <a:cs typeface="Consolas"/>
            </a:endParaRPr>
          </a:p>
          <a:p>
            <a:pPr marL="333934" lvl="1" indent="0">
              <a:buNone/>
            </a:pPr>
            <a:r>
              <a:rPr lang="en-US" dirty="0" smtClean="0">
                <a:solidFill>
                  <a:srgbClr val="660066"/>
                </a:solidFill>
                <a:latin typeface="Consolas"/>
                <a:cs typeface="Consolas"/>
              </a:rPr>
              <a:t>void main()</a:t>
            </a:r>
          </a:p>
          <a:p>
            <a:pPr marL="333934" lvl="1" indent="0">
              <a:buNone/>
            </a:pPr>
            <a:r>
              <a:rPr lang="en-US" dirty="0" smtClean="0">
                <a:solidFill>
                  <a:srgbClr val="660066"/>
                </a:solidFill>
                <a:latin typeface="Consolas"/>
                <a:cs typeface="Consolas"/>
              </a:rPr>
              <a:t>{</a:t>
            </a:r>
          </a:p>
          <a:p>
            <a:pPr marL="333934" lvl="1" indent="0">
              <a:buNone/>
            </a:pPr>
            <a:r>
              <a:rPr lang="en-US" dirty="0">
                <a:solidFill>
                  <a:srgbClr val="660066"/>
                </a:solidFill>
                <a:latin typeface="Consolas"/>
                <a:cs typeface="Consolas"/>
              </a:rPr>
              <a:t>	</a:t>
            </a:r>
            <a:r>
              <a:rPr lang="en-US" dirty="0" smtClean="0">
                <a:solidFill>
                  <a:srgbClr val="660066"/>
                </a:solidFill>
                <a:latin typeface="Consolas"/>
                <a:cs typeface="Consolas"/>
              </a:rPr>
              <a:t>color = </a:t>
            </a:r>
            <a:r>
              <a:rPr lang="en-US" dirty="0" err="1" smtClean="0">
                <a:solidFill>
                  <a:srgbClr val="660066"/>
                </a:solidFill>
                <a:latin typeface="Consolas"/>
                <a:cs typeface="Consolas"/>
              </a:rPr>
              <a:t>vColor</a:t>
            </a:r>
            <a:r>
              <a:rPr lang="en-US" dirty="0" smtClean="0">
                <a:solidFill>
                  <a:srgbClr val="660066"/>
                </a:solidFill>
                <a:latin typeface="Consolas"/>
                <a:cs typeface="Consolas"/>
              </a:rPr>
              <a:t>;</a:t>
            </a:r>
          </a:p>
          <a:p>
            <a:pPr marL="333934" lvl="1" indent="0">
              <a:buNone/>
            </a:pPr>
            <a:r>
              <a:rPr lang="en-US" dirty="0">
                <a:solidFill>
                  <a:srgbClr val="660066"/>
                </a:solidFill>
                <a:latin typeface="Consolas"/>
                <a:cs typeface="Consolas"/>
              </a:rPr>
              <a:t>	</a:t>
            </a:r>
            <a:r>
              <a:rPr lang="en-US" dirty="0" err="1" smtClean="0">
                <a:solidFill>
                  <a:srgbClr val="660066"/>
                </a:solidFill>
                <a:latin typeface="Consolas"/>
                <a:cs typeface="Consolas"/>
              </a:rPr>
              <a:t>gl_Position</a:t>
            </a:r>
            <a:r>
              <a:rPr lang="en-US" dirty="0" smtClean="0">
                <a:solidFill>
                  <a:srgbClr val="660066"/>
                </a:solidFill>
                <a:latin typeface="Consolas"/>
                <a:cs typeface="Consolas"/>
              </a:rPr>
              <a:t> = </a:t>
            </a:r>
            <a:r>
              <a:rPr lang="en-US" dirty="0" err="1" smtClean="0">
                <a:solidFill>
                  <a:srgbClr val="660066"/>
                </a:solidFill>
                <a:latin typeface="Consolas"/>
                <a:cs typeface="Consolas"/>
              </a:rPr>
              <a:t>vPosition</a:t>
            </a:r>
            <a:r>
              <a:rPr lang="en-US" dirty="0" smtClean="0">
                <a:solidFill>
                  <a:srgbClr val="660066"/>
                </a:solidFill>
                <a:latin typeface="Consolas"/>
                <a:cs typeface="Consolas"/>
              </a:rPr>
              <a:t>;</a:t>
            </a:r>
          </a:p>
          <a:p>
            <a:pPr marL="333934" lvl="1" indent="0">
              <a:buNone/>
            </a:pPr>
            <a:r>
              <a:rPr lang="en-US" dirty="0">
                <a:solidFill>
                  <a:srgbClr val="660066"/>
                </a:solidFill>
                <a:latin typeface="Consolas"/>
                <a:cs typeface="Consolas"/>
              </a:rPr>
              <a:t>}</a:t>
            </a:r>
          </a:p>
        </p:txBody>
      </p:sp>
    </p:spTree>
    <p:extLst>
      <p:ext uri="{BB962C8B-B14F-4D97-AF65-F5344CB8AC3E}">
        <p14:creationId xmlns:p14="http://schemas.microsoft.com/office/powerpoint/2010/main" val="38764044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dirty="0" smtClean="0"/>
              <a:t>The Simplest Fragment Shader</a:t>
            </a:r>
            <a:endParaRPr lang="en-US" dirty="0"/>
          </a:p>
        </p:txBody>
      </p:sp>
      <p:sp>
        <p:nvSpPr>
          <p:cNvPr id="4" name="Content Placeholder 3"/>
          <p:cNvSpPr>
            <a:spLocks noGrp="1"/>
          </p:cNvSpPr>
          <p:nvPr>
            <p:ph idx="1"/>
          </p:nvPr>
        </p:nvSpPr>
        <p:spPr/>
        <p:txBody>
          <a:bodyPr>
            <a:normAutofit/>
          </a:bodyPr>
          <a:lstStyle/>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#version 430</a:t>
            </a:r>
          </a:p>
          <a:p>
            <a:pPr marL="333934" lvl="1" indent="0">
              <a:buNone/>
            </a:pPr>
            <a:endParaRPr lang="en-US" dirty="0">
              <a:solidFill>
                <a:srgbClr val="660066"/>
              </a:solidFill>
              <a:latin typeface="Consolas"/>
              <a:cs typeface="Consolas"/>
            </a:endParaRPr>
          </a:p>
          <a:p>
            <a:pPr marL="333934" lvl="1" indent="0">
              <a:buNone/>
            </a:pPr>
            <a:r>
              <a:rPr lang="en-US" dirty="0" smtClean="0">
                <a:solidFill>
                  <a:srgbClr val="660066"/>
                </a:solidFill>
                <a:latin typeface="Consolas"/>
                <a:cs typeface="Consolas"/>
              </a:rPr>
              <a:t>in </a:t>
            </a:r>
            <a:r>
              <a:rPr lang="en-US" dirty="0">
                <a:solidFill>
                  <a:srgbClr val="660066"/>
                </a:solidFill>
                <a:latin typeface="Consolas"/>
                <a:cs typeface="Consolas"/>
              </a:rPr>
              <a:t>vec4 color</a:t>
            </a:r>
            <a:r>
              <a:rPr lang="en-US" dirty="0" smtClean="0">
                <a:solidFill>
                  <a:srgbClr val="660066"/>
                </a:solidFill>
                <a:latin typeface="Consolas"/>
                <a:cs typeface="Consolas"/>
              </a:rPr>
              <a:t>;</a:t>
            </a:r>
          </a:p>
          <a:p>
            <a:pPr marL="333934" lvl="1" indent="0">
              <a:buNone/>
            </a:pPr>
            <a:endParaRPr lang="en-US" dirty="0">
              <a:solidFill>
                <a:srgbClr val="660066"/>
              </a:solidFill>
              <a:latin typeface="Consolas"/>
              <a:cs typeface="Consolas"/>
            </a:endParaRPr>
          </a:p>
          <a:p>
            <a:pPr marL="333934" lvl="1" indent="0">
              <a:buNone/>
            </a:pPr>
            <a:r>
              <a:rPr lang="en-US" dirty="0" smtClean="0">
                <a:solidFill>
                  <a:srgbClr val="660066"/>
                </a:solidFill>
                <a:latin typeface="Consolas"/>
                <a:cs typeface="Consolas"/>
              </a:rPr>
              <a:t>out vec4 </a:t>
            </a:r>
            <a:r>
              <a:rPr lang="en-US" dirty="0" err="1" smtClean="0">
                <a:solidFill>
                  <a:srgbClr val="660066"/>
                </a:solidFill>
                <a:latin typeface="Consolas"/>
                <a:cs typeface="Consolas"/>
              </a:rPr>
              <a:t>fColor</a:t>
            </a:r>
            <a:r>
              <a:rPr lang="en-US" dirty="0" smtClean="0">
                <a:solidFill>
                  <a:srgbClr val="660066"/>
                </a:solidFill>
                <a:latin typeface="Consolas"/>
                <a:cs typeface="Consolas"/>
              </a:rPr>
              <a:t>; // fragment’s final color</a:t>
            </a:r>
            <a:endParaRPr lang="en-US" dirty="0">
              <a:solidFill>
                <a:srgbClr val="660066"/>
              </a:solidFill>
              <a:latin typeface="Consolas"/>
              <a:cs typeface="Consolas"/>
            </a:endParaRPr>
          </a:p>
          <a:p>
            <a:pPr marL="333934" lvl="1" indent="0">
              <a:buNone/>
            </a:pP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void main()</a:t>
            </a:r>
          </a:p>
          <a:p>
            <a:pPr marL="333934" lvl="1" indent="0">
              <a:buNone/>
            </a:pP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	</a:t>
            </a:r>
            <a:r>
              <a:rPr lang="en-US" dirty="0" err="1" smtClean="0">
                <a:solidFill>
                  <a:srgbClr val="660066"/>
                </a:solidFill>
                <a:latin typeface="Consolas"/>
                <a:cs typeface="Consolas"/>
              </a:rPr>
              <a:t>fColor</a:t>
            </a:r>
            <a:r>
              <a:rPr lang="en-US" dirty="0" smtClean="0">
                <a:solidFill>
                  <a:srgbClr val="660066"/>
                </a:solidFill>
                <a:latin typeface="Consolas"/>
                <a:cs typeface="Consolas"/>
              </a:rPr>
              <a:t> </a:t>
            </a:r>
            <a:r>
              <a:rPr lang="en-US" dirty="0">
                <a:solidFill>
                  <a:srgbClr val="660066"/>
                </a:solidFill>
                <a:latin typeface="Consolas"/>
                <a:cs typeface="Consolas"/>
              </a:rPr>
              <a:t>= c</a:t>
            </a:r>
            <a:r>
              <a:rPr lang="en-US" dirty="0" smtClean="0">
                <a:solidFill>
                  <a:srgbClr val="660066"/>
                </a:solidFill>
                <a:latin typeface="Consolas"/>
                <a:cs typeface="Consolas"/>
              </a:rPr>
              <a:t>olor;</a:t>
            </a:r>
            <a:endParaRPr lang="en-US" dirty="0">
              <a:solidFill>
                <a:srgbClr val="660066"/>
              </a:solidFill>
              <a:latin typeface="Consolas"/>
              <a:cs typeface="Consolas"/>
            </a:endParaRPr>
          </a:p>
          <a:p>
            <a:pPr marL="333934" lvl="1" indent="0">
              <a:buNone/>
            </a:pPr>
            <a:r>
              <a:rPr lang="en-US" dirty="0">
                <a:solidFill>
                  <a:srgbClr val="660066"/>
                </a:solidFill>
                <a:latin typeface="Consolas"/>
                <a:cs typeface="Consolas"/>
              </a:rPr>
              <a:t>}</a:t>
            </a:r>
          </a:p>
          <a:p>
            <a:endParaRPr lang="en-US" dirty="0"/>
          </a:p>
        </p:txBody>
      </p:sp>
    </p:spTree>
    <p:extLst>
      <p:ext uri="{BB962C8B-B14F-4D97-AF65-F5344CB8AC3E}">
        <p14:creationId xmlns:p14="http://schemas.microsoft.com/office/powerpoint/2010/main" val="19970470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Your Shaders into OpenGL</a:t>
            </a:r>
            <a:endParaRPr lang="en-US" dirty="0"/>
          </a:p>
        </p:txBody>
      </p:sp>
      <p:sp>
        <p:nvSpPr>
          <p:cNvPr id="3" name="Content Placeholder 2"/>
          <p:cNvSpPr>
            <a:spLocks noGrp="1"/>
          </p:cNvSpPr>
          <p:nvPr>
            <p:ph idx="1"/>
          </p:nvPr>
        </p:nvSpPr>
        <p:spPr>
          <a:xfrm>
            <a:off x="457200" y="731519"/>
            <a:ext cx="3818467" cy="4030981"/>
          </a:xfrm>
        </p:spPr>
        <p:txBody>
          <a:bodyPr/>
          <a:lstStyle/>
          <a:p>
            <a:r>
              <a:rPr lang="en-US" dirty="0" smtClean="0"/>
              <a:t>Shaders need to be compiled and linked to form an executable shader program</a:t>
            </a:r>
          </a:p>
          <a:p>
            <a:r>
              <a:rPr lang="en-US" dirty="0" smtClean="0"/>
              <a:t>OpenGL provides the compiler and linker</a:t>
            </a:r>
          </a:p>
          <a:p>
            <a:r>
              <a:rPr lang="en-US" dirty="0" smtClean="0"/>
              <a:t>A program must contain</a:t>
            </a:r>
          </a:p>
          <a:p>
            <a:pPr lvl="1"/>
            <a:r>
              <a:rPr lang="en-US" dirty="0" smtClean="0"/>
              <a:t>vertex and fragment shaders</a:t>
            </a:r>
          </a:p>
          <a:p>
            <a:pPr lvl="1"/>
            <a:r>
              <a:rPr lang="en-US" dirty="0" smtClean="0"/>
              <a:t>other shaders are optional</a:t>
            </a:r>
          </a:p>
          <a:p>
            <a:endParaRPr lang="en-US" dirty="0" smtClean="0"/>
          </a:p>
        </p:txBody>
      </p:sp>
      <p:grpSp>
        <p:nvGrpSpPr>
          <p:cNvPr id="5" name="Group 4"/>
          <p:cNvGrpSpPr/>
          <p:nvPr/>
        </p:nvGrpSpPr>
        <p:grpSpPr>
          <a:xfrm>
            <a:off x="4459585" y="806325"/>
            <a:ext cx="4294641" cy="3911539"/>
            <a:chOff x="4459585" y="943904"/>
            <a:chExt cx="4294641" cy="3911539"/>
          </a:xfrm>
        </p:grpSpPr>
        <p:sp>
          <p:nvSpPr>
            <p:cNvPr id="13" name="Flowchart: Process 12"/>
            <p:cNvSpPr/>
            <p:nvPr/>
          </p:nvSpPr>
          <p:spPr bwMode="auto">
            <a:xfrm>
              <a:off x="4459585" y="1510411"/>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1633" tIns="81633" rIns="81633" bIns="81633" numCol="1" rtlCol="0" anchor="ctr" anchorCtr="0" compatLnSpc="1">
              <a:prstTxWarp prst="textNoShape">
                <a:avLst/>
              </a:prstTxWarp>
              <a:noAutofit/>
            </a:bodyPr>
            <a:lstStyle/>
            <a:p>
              <a:pPr algn="ctr" defTabSz="816330" eaLnBrk="0" hangingPunct="0">
                <a:spcBef>
                  <a:spcPct val="50000"/>
                </a:spcBef>
              </a:pPr>
              <a:r>
                <a:rPr lang="en-US" sz="1400" dirty="0">
                  <a:solidFill>
                    <a:srgbClr val="FFFFFF"/>
                  </a:solidFill>
                </a:rPr>
                <a:t>Create</a:t>
              </a:r>
              <a:br>
                <a:rPr lang="en-US" sz="1400" dirty="0">
                  <a:solidFill>
                    <a:srgbClr val="FFFFFF"/>
                  </a:solidFill>
                </a:rPr>
              </a:br>
              <a:r>
                <a:rPr lang="en-US" sz="1400" dirty="0">
                  <a:solidFill>
                    <a:srgbClr val="FFFFFF"/>
                  </a:solidFill>
                </a:rPr>
                <a:t>Shader</a:t>
              </a:r>
            </a:p>
          </p:txBody>
        </p:sp>
        <p:sp>
          <p:nvSpPr>
            <p:cNvPr id="14" name="Flowchart: Process 13"/>
            <p:cNvSpPr/>
            <p:nvPr/>
          </p:nvSpPr>
          <p:spPr bwMode="auto">
            <a:xfrm>
              <a:off x="4459585" y="2076920"/>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1633" tIns="81633" rIns="81633" bIns="81633" numCol="1" rtlCol="0" anchor="ctr" anchorCtr="0" compatLnSpc="1">
              <a:prstTxWarp prst="textNoShape">
                <a:avLst/>
              </a:prstTxWarp>
              <a:normAutofit fontScale="92500" lnSpcReduction="20000"/>
            </a:bodyPr>
            <a:lstStyle/>
            <a:p>
              <a:pPr algn="ctr" defTabSz="816330" eaLnBrk="0" hangingPunct="0">
                <a:spcBef>
                  <a:spcPct val="50000"/>
                </a:spcBef>
              </a:pPr>
              <a:r>
                <a:rPr lang="en-US" sz="1400" dirty="0">
                  <a:solidFill>
                    <a:srgbClr val="FFFFFF"/>
                  </a:solidFill>
                </a:rPr>
                <a:t>Load Shader Source</a:t>
              </a:r>
            </a:p>
          </p:txBody>
        </p:sp>
        <p:sp>
          <p:nvSpPr>
            <p:cNvPr id="15" name="Flowchart: Process 14"/>
            <p:cNvSpPr/>
            <p:nvPr/>
          </p:nvSpPr>
          <p:spPr bwMode="auto">
            <a:xfrm>
              <a:off x="4459585" y="2643427"/>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1633" tIns="81633" rIns="81633" bIns="81633" numCol="1" rtlCol="0" anchor="ctr" anchorCtr="0" compatLnSpc="1">
              <a:prstTxWarp prst="textNoShape">
                <a:avLst/>
              </a:prstTxWarp>
              <a:normAutofit fontScale="92500" lnSpcReduction="20000"/>
            </a:bodyPr>
            <a:lstStyle/>
            <a:p>
              <a:pPr algn="ctr" defTabSz="816330" eaLnBrk="0" hangingPunct="0">
                <a:spcBef>
                  <a:spcPct val="50000"/>
                </a:spcBef>
              </a:pPr>
              <a:r>
                <a:rPr lang="en-US" sz="1400" dirty="0">
                  <a:solidFill>
                    <a:srgbClr val="FFFFFF"/>
                  </a:solidFill>
                </a:rPr>
                <a:t>Compile Shader</a:t>
              </a:r>
            </a:p>
          </p:txBody>
        </p:sp>
        <p:sp>
          <p:nvSpPr>
            <p:cNvPr id="17" name="Flowchart: Process 16"/>
            <p:cNvSpPr/>
            <p:nvPr/>
          </p:nvSpPr>
          <p:spPr bwMode="auto">
            <a:xfrm>
              <a:off x="4459585" y="943904"/>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1633" tIns="81633" rIns="81633" bIns="81633" numCol="1" rtlCol="0" anchor="ctr" anchorCtr="0" compatLnSpc="1">
              <a:prstTxWarp prst="textNoShape">
                <a:avLst/>
              </a:prstTxWarp>
              <a:normAutofit fontScale="92500" lnSpcReduction="20000"/>
            </a:bodyPr>
            <a:lstStyle/>
            <a:p>
              <a:pPr algn="ctr" defTabSz="816330" eaLnBrk="0" hangingPunct="0">
                <a:spcBef>
                  <a:spcPct val="50000"/>
                </a:spcBef>
              </a:pPr>
              <a:r>
                <a:rPr lang="en-US" sz="1400" dirty="0">
                  <a:solidFill>
                    <a:schemeClr val="bg1"/>
                  </a:solidFill>
                </a:rPr>
                <a:t>Create Program</a:t>
              </a:r>
            </a:p>
          </p:txBody>
        </p:sp>
        <p:sp>
          <p:nvSpPr>
            <p:cNvPr id="18" name="Flowchart: Process 17"/>
            <p:cNvSpPr/>
            <p:nvPr/>
          </p:nvSpPr>
          <p:spPr bwMode="auto">
            <a:xfrm>
              <a:off x="4459585" y="3209936"/>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1633" tIns="81633" rIns="81633" bIns="81633" numCol="1" rtlCol="0" anchor="ctr" anchorCtr="0" compatLnSpc="1">
              <a:prstTxWarp prst="textNoShape">
                <a:avLst/>
              </a:prstTxWarp>
              <a:normAutofit fontScale="92500" lnSpcReduction="20000"/>
            </a:bodyPr>
            <a:lstStyle/>
            <a:p>
              <a:pPr algn="ctr" defTabSz="816330" eaLnBrk="0" hangingPunct="0">
                <a:spcBef>
                  <a:spcPct val="50000"/>
                </a:spcBef>
              </a:pPr>
              <a:r>
                <a:rPr lang="en-US" sz="1400" dirty="0">
                  <a:solidFill>
                    <a:srgbClr val="FFFFFF"/>
                  </a:solidFill>
                </a:rPr>
                <a:t>Attach Shader to Program</a:t>
              </a:r>
            </a:p>
          </p:txBody>
        </p:sp>
        <p:sp>
          <p:nvSpPr>
            <p:cNvPr id="19" name="Flowchart: Process 18"/>
            <p:cNvSpPr/>
            <p:nvPr/>
          </p:nvSpPr>
          <p:spPr bwMode="auto">
            <a:xfrm>
              <a:off x="4459585" y="3776444"/>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1633" tIns="81633" rIns="81633" bIns="81633" numCol="1" rtlCol="0" anchor="ctr" anchorCtr="0" compatLnSpc="1">
              <a:prstTxWarp prst="textNoShape">
                <a:avLst/>
              </a:prstTxWarp>
              <a:normAutofit/>
            </a:bodyPr>
            <a:lstStyle/>
            <a:p>
              <a:pPr algn="ctr" defTabSz="816330" eaLnBrk="0" hangingPunct="0">
                <a:spcBef>
                  <a:spcPct val="50000"/>
                </a:spcBef>
              </a:pPr>
              <a:r>
                <a:rPr lang="en-US" sz="1400" dirty="0">
                  <a:solidFill>
                    <a:srgbClr val="FFFFFF"/>
                  </a:solidFill>
                </a:rPr>
                <a:t>Link Program</a:t>
              </a:r>
            </a:p>
          </p:txBody>
        </p:sp>
        <p:sp>
          <p:nvSpPr>
            <p:cNvPr id="20" name="TextBox 19"/>
            <p:cNvSpPr txBox="1"/>
            <p:nvPr/>
          </p:nvSpPr>
          <p:spPr>
            <a:xfrm>
              <a:off x="5760778" y="1102983"/>
              <a:ext cx="1723067" cy="282484"/>
            </a:xfrm>
            <a:prstGeom prst="rect">
              <a:avLst/>
            </a:prstGeom>
            <a:noFill/>
            <a:ln>
              <a:noFill/>
            </a:ln>
          </p:spPr>
          <p:txBody>
            <a:bodyPr wrap="none" lIns="81633" tIns="40816" rIns="81633" bIns="40816" rtlCol="0">
              <a:spAutoFit/>
            </a:bodyPr>
            <a:lstStyle/>
            <a:p>
              <a:r>
                <a:rPr lang="en-US" sz="1300" dirty="0" err="1">
                  <a:solidFill>
                    <a:srgbClr val="660066"/>
                  </a:solidFill>
                  <a:latin typeface="Consolas"/>
                  <a:cs typeface="Consolas"/>
                </a:rPr>
                <a:t>glCreateProgram</a:t>
              </a:r>
              <a:r>
                <a:rPr lang="en-US" sz="1300" dirty="0">
                  <a:solidFill>
                    <a:srgbClr val="660066"/>
                  </a:solidFill>
                  <a:latin typeface="Consolas"/>
                  <a:cs typeface="Consolas"/>
                </a:rPr>
                <a:t>()</a:t>
              </a:r>
            </a:p>
          </p:txBody>
        </p:sp>
        <p:sp>
          <p:nvSpPr>
            <p:cNvPr id="21" name="TextBox 20"/>
            <p:cNvSpPr txBox="1"/>
            <p:nvPr/>
          </p:nvSpPr>
          <p:spPr>
            <a:xfrm>
              <a:off x="5765507" y="2224211"/>
              <a:ext cx="1631408" cy="282484"/>
            </a:xfrm>
            <a:prstGeom prst="rect">
              <a:avLst/>
            </a:prstGeom>
            <a:noFill/>
            <a:ln>
              <a:noFill/>
            </a:ln>
          </p:spPr>
          <p:txBody>
            <a:bodyPr wrap="none" lIns="81633" tIns="40816" rIns="81633" bIns="40816" rtlCol="0">
              <a:spAutoFit/>
            </a:bodyPr>
            <a:lstStyle/>
            <a:p>
              <a:r>
                <a:rPr lang="en-US" sz="1300" dirty="0" err="1">
                  <a:solidFill>
                    <a:srgbClr val="660066"/>
                  </a:solidFill>
                  <a:latin typeface="Consolas"/>
                  <a:cs typeface="Consolas"/>
                </a:rPr>
                <a:t>glShaderSource</a:t>
              </a:r>
              <a:r>
                <a:rPr lang="en-US" sz="1300" dirty="0">
                  <a:solidFill>
                    <a:srgbClr val="660066"/>
                  </a:solidFill>
                  <a:latin typeface="Consolas"/>
                  <a:cs typeface="Consolas"/>
                </a:rPr>
                <a:t>()</a:t>
              </a:r>
            </a:p>
          </p:txBody>
        </p:sp>
        <p:sp>
          <p:nvSpPr>
            <p:cNvPr id="22" name="TextBox 21"/>
            <p:cNvSpPr txBox="1"/>
            <p:nvPr/>
          </p:nvSpPr>
          <p:spPr>
            <a:xfrm>
              <a:off x="5767383" y="2787021"/>
              <a:ext cx="1723067" cy="282484"/>
            </a:xfrm>
            <a:prstGeom prst="rect">
              <a:avLst/>
            </a:prstGeom>
            <a:noFill/>
            <a:ln>
              <a:noFill/>
            </a:ln>
          </p:spPr>
          <p:txBody>
            <a:bodyPr wrap="none" lIns="81633" tIns="40816" rIns="81633" bIns="40816" rtlCol="0">
              <a:spAutoFit/>
            </a:bodyPr>
            <a:lstStyle/>
            <a:p>
              <a:r>
                <a:rPr lang="en-US" sz="1300" dirty="0" err="1">
                  <a:solidFill>
                    <a:srgbClr val="660066"/>
                  </a:solidFill>
                  <a:latin typeface="Consolas"/>
                  <a:cs typeface="Consolas"/>
                </a:rPr>
                <a:t>glCompileShader</a:t>
              </a:r>
              <a:r>
                <a:rPr lang="en-US" sz="1300" dirty="0">
                  <a:solidFill>
                    <a:srgbClr val="660066"/>
                  </a:solidFill>
                  <a:latin typeface="Consolas"/>
                  <a:cs typeface="Consolas"/>
                </a:rPr>
                <a:t>()</a:t>
              </a:r>
            </a:p>
          </p:txBody>
        </p:sp>
        <p:sp>
          <p:nvSpPr>
            <p:cNvPr id="23" name="TextBox 22"/>
            <p:cNvSpPr txBox="1"/>
            <p:nvPr/>
          </p:nvSpPr>
          <p:spPr>
            <a:xfrm>
              <a:off x="5755952" y="1664638"/>
              <a:ext cx="1631408" cy="282484"/>
            </a:xfrm>
            <a:prstGeom prst="rect">
              <a:avLst/>
            </a:prstGeom>
            <a:noFill/>
            <a:ln>
              <a:noFill/>
            </a:ln>
          </p:spPr>
          <p:txBody>
            <a:bodyPr wrap="none" lIns="81633" tIns="40816" rIns="81633" bIns="40816" rtlCol="0">
              <a:spAutoFit/>
            </a:bodyPr>
            <a:lstStyle/>
            <a:p>
              <a:r>
                <a:rPr lang="en-US" sz="1300" dirty="0" err="1">
                  <a:solidFill>
                    <a:srgbClr val="660066"/>
                  </a:solidFill>
                  <a:latin typeface="Consolas"/>
                  <a:cs typeface="Consolas"/>
                </a:rPr>
                <a:t>glCreateShader</a:t>
              </a:r>
              <a:r>
                <a:rPr lang="en-US" sz="1300" dirty="0">
                  <a:solidFill>
                    <a:srgbClr val="660066"/>
                  </a:solidFill>
                  <a:latin typeface="Consolas"/>
                  <a:cs typeface="Consolas"/>
                </a:rPr>
                <a:t>()</a:t>
              </a:r>
            </a:p>
          </p:txBody>
        </p:sp>
        <p:sp>
          <p:nvSpPr>
            <p:cNvPr id="24" name="TextBox 23"/>
            <p:cNvSpPr txBox="1"/>
            <p:nvPr/>
          </p:nvSpPr>
          <p:spPr>
            <a:xfrm>
              <a:off x="5753579" y="3337250"/>
              <a:ext cx="1631408" cy="282484"/>
            </a:xfrm>
            <a:prstGeom prst="rect">
              <a:avLst/>
            </a:prstGeom>
            <a:noFill/>
            <a:ln>
              <a:noFill/>
            </a:ln>
          </p:spPr>
          <p:txBody>
            <a:bodyPr wrap="none" lIns="81633" tIns="40816" rIns="81633" bIns="40816" rtlCol="0">
              <a:spAutoFit/>
            </a:bodyPr>
            <a:lstStyle/>
            <a:p>
              <a:r>
                <a:rPr lang="en-US" sz="1300" dirty="0" err="1">
                  <a:solidFill>
                    <a:srgbClr val="660066"/>
                  </a:solidFill>
                  <a:latin typeface="Consolas"/>
                  <a:cs typeface="Consolas"/>
                </a:rPr>
                <a:t>glAttachShader</a:t>
              </a:r>
              <a:r>
                <a:rPr lang="en-US" sz="1300" dirty="0">
                  <a:solidFill>
                    <a:srgbClr val="660066"/>
                  </a:solidFill>
                  <a:latin typeface="Consolas"/>
                  <a:cs typeface="Consolas"/>
                </a:rPr>
                <a:t>()</a:t>
              </a:r>
            </a:p>
          </p:txBody>
        </p:sp>
        <p:sp>
          <p:nvSpPr>
            <p:cNvPr id="25" name="TextBox 24"/>
            <p:cNvSpPr txBox="1"/>
            <p:nvPr/>
          </p:nvSpPr>
          <p:spPr>
            <a:xfrm>
              <a:off x="5767030" y="3939291"/>
              <a:ext cx="1539748" cy="282484"/>
            </a:xfrm>
            <a:prstGeom prst="rect">
              <a:avLst/>
            </a:prstGeom>
            <a:noFill/>
            <a:ln>
              <a:noFill/>
            </a:ln>
          </p:spPr>
          <p:txBody>
            <a:bodyPr wrap="none" lIns="81633" tIns="40816" rIns="81633" bIns="40816" rtlCol="0">
              <a:spAutoFit/>
            </a:bodyPr>
            <a:lstStyle/>
            <a:p>
              <a:r>
                <a:rPr lang="en-US" sz="1300" dirty="0" err="1">
                  <a:solidFill>
                    <a:srgbClr val="660066"/>
                  </a:solidFill>
                  <a:latin typeface="Consolas"/>
                  <a:cs typeface="Consolas"/>
                </a:rPr>
                <a:t>glLinkProgram</a:t>
              </a:r>
              <a:r>
                <a:rPr lang="en-US" sz="1300" dirty="0">
                  <a:solidFill>
                    <a:srgbClr val="660066"/>
                  </a:solidFill>
                  <a:latin typeface="Consolas"/>
                  <a:cs typeface="Consolas"/>
                </a:rPr>
                <a:t>()</a:t>
              </a:r>
            </a:p>
          </p:txBody>
        </p:sp>
        <p:sp>
          <p:nvSpPr>
            <p:cNvPr id="26" name="Flowchart: Process 25"/>
            <p:cNvSpPr/>
            <p:nvPr/>
          </p:nvSpPr>
          <p:spPr bwMode="auto">
            <a:xfrm>
              <a:off x="4459585" y="4342950"/>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1633" tIns="81633" rIns="81633" bIns="81633" numCol="1" rtlCol="0" anchor="ctr" anchorCtr="0" compatLnSpc="1">
              <a:prstTxWarp prst="textNoShape">
                <a:avLst/>
              </a:prstTxWarp>
              <a:normAutofit/>
            </a:bodyPr>
            <a:lstStyle/>
            <a:p>
              <a:pPr algn="ctr" defTabSz="816330" eaLnBrk="0" hangingPunct="0">
                <a:spcBef>
                  <a:spcPct val="50000"/>
                </a:spcBef>
              </a:pPr>
              <a:r>
                <a:rPr lang="en-US" sz="1400" dirty="0">
                  <a:solidFill>
                    <a:srgbClr val="FFFFFF"/>
                  </a:solidFill>
                </a:rPr>
                <a:t>Use Program</a:t>
              </a:r>
            </a:p>
          </p:txBody>
        </p:sp>
        <p:sp>
          <p:nvSpPr>
            <p:cNvPr id="27" name="TextBox 26"/>
            <p:cNvSpPr txBox="1"/>
            <p:nvPr/>
          </p:nvSpPr>
          <p:spPr>
            <a:xfrm>
              <a:off x="5804844" y="4497563"/>
              <a:ext cx="1448089" cy="282484"/>
            </a:xfrm>
            <a:prstGeom prst="rect">
              <a:avLst/>
            </a:prstGeom>
            <a:noFill/>
            <a:ln>
              <a:noFill/>
            </a:ln>
          </p:spPr>
          <p:txBody>
            <a:bodyPr wrap="none" lIns="81633" tIns="40816" rIns="81633" bIns="40816" rtlCol="0">
              <a:spAutoFit/>
            </a:bodyPr>
            <a:lstStyle/>
            <a:p>
              <a:r>
                <a:rPr lang="en-US" sz="1300" dirty="0" err="1">
                  <a:solidFill>
                    <a:srgbClr val="660066"/>
                  </a:solidFill>
                  <a:latin typeface="Consolas"/>
                  <a:cs typeface="Consolas"/>
                </a:rPr>
                <a:t>glUseProgram</a:t>
              </a:r>
              <a:r>
                <a:rPr lang="en-US" sz="1300" dirty="0">
                  <a:solidFill>
                    <a:srgbClr val="660066"/>
                  </a:solidFill>
                  <a:latin typeface="Consolas"/>
                  <a:cs typeface="Consolas"/>
                </a:rPr>
                <a:t>()</a:t>
              </a:r>
            </a:p>
          </p:txBody>
        </p:sp>
        <p:sp>
          <p:nvSpPr>
            <p:cNvPr id="31" name="Right Brace 30"/>
            <p:cNvSpPr/>
            <p:nvPr/>
          </p:nvSpPr>
          <p:spPr bwMode="auto">
            <a:xfrm>
              <a:off x="7339890" y="1510412"/>
              <a:ext cx="339394" cy="2219014"/>
            </a:xfrm>
            <a:prstGeom prst="rightBrace">
              <a:avLst/>
            </a:prstGeom>
            <a:noFill/>
            <a:ln w="9525" cap="flat" cmpd="sng" algn="ctr">
              <a:solidFill>
                <a:schemeClr val="tx1"/>
              </a:solidFill>
              <a:prstDash val="solid"/>
              <a:round/>
              <a:headEnd type="none" w="med" len="med"/>
              <a:tailEnd type="none" w="med" len="med"/>
            </a:ln>
            <a:effectLst/>
          </p:spPr>
          <p:txBody>
            <a:bodyPr vert="horz" wrap="none" lIns="81633" tIns="81633" rIns="81633" bIns="81633" numCol="1" rtlCol="0" anchor="ctr" anchorCtr="0" compatLnSpc="1">
              <a:prstTxWarp prst="textNoShape">
                <a:avLst/>
              </a:prstTxWarp>
              <a:noAutofit/>
            </a:bodyPr>
            <a:lstStyle/>
            <a:p>
              <a:pPr algn="ctr" defTabSz="816330" eaLnBrk="0" hangingPunct="0">
                <a:spcBef>
                  <a:spcPct val="50000"/>
                </a:spcBef>
              </a:pPr>
              <a:endParaRPr lang="en-US" sz="2100" dirty="0">
                <a:latin typeface="Times" charset="0"/>
              </a:endParaRPr>
            </a:p>
          </p:txBody>
        </p:sp>
        <p:sp>
          <p:nvSpPr>
            <p:cNvPr id="32" name="TextBox 31"/>
            <p:cNvSpPr txBox="1"/>
            <p:nvPr/>
          </p:nvSpPr>
          <p:spPr>
            <a:xfrm>
              <a:off x="7802342" y="1656600"/>
              <a:ext cx="951884" cy="1882922"/>
            </a:xfrm>
            <a:prstGeom prst="rect">
              <a:avLst/>
            </a:prstGeom>
            <a:noFill/>
            <a:ln>
              <a:noFill/>
            </a:ln>
          </p:spPr>
          <p:txBody>
            <a:bodyPr wrap="square" lIns="81633" tIns="40816" rIns="81633" bIns="40816" rtlCol="0">
              <a:spAutoFit/>
            </a:bodyPr>
            <a:lstStyle/>
            <a:p>
              <a:r>
                <a:rPr lang="en-US" sz="1300" dirty="0"/>
                <a:t>These steps need to be repeated for each type of shader in the shader program</a:t>
              </a:r>
            </a:p>
          </p:txBody>
        </p:sp>
      </p:grpSp>
    </p:spTree>
    <p:extLst>
      <p:ext uri="{BB962C8B-B14F-4D97-AF65-F5344CB8AC3E}">
        <p14:creationId xmlns:p14="http://schemas.microsoft.com/office/powerpoint/2010/main" val="287997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Simpler Way</a:t>
            </a:r>
            <a:endParaRPr lang="en-US" dirty="0"/>
          </a:p>
        </p:txBody>
      </p:sp>
      <p:sp>
        <p:nvSpPr>
          <p:cNvPr id="8" name="Content Placeholder 7"/>
          <p:cNvSpPr>
            <a:spLocks noGrp="1"/>
          </p:cNvSpPr>
          <p:nvPr>
            <p:ph idx="1"/>
          </p:nvPr>
        </p:nvSpPr>
        <p:spPr/>
        <p:txBody>
          <a:bodyPr/>
          <a:lstStyle/>
          <a:p>
            <a:r>
              <a:rPr lang="en-US" dirty="0" smtClean="0"/>
              <a:t>We’ve created a routine for this course to make it easier to load your shaders</a:t>
            </a:r>
          </a:p>
          <a:p>
            <a:pPr lvl="1"/>
            <a:r>
              <a:rPr lang="en-US" dirty="0" smtClean="0"/>
              <a:t>available at course website</a:t>
            </a:r>
          </a:p>
          <a:p>
            <a:pPr marL="0"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GLuint</a:t>
            </a:r>
            <a:r>
              <a:rPr lang="en-US" dirty="0" smtClean="0">
                <a:solidFill>
                  <a:srgbClr val="660066"/>
                </a:solidFill>
                <a:latin typeface="Consolas"/>
                <a:cs typeface="Consolas"/>
              </a:rPr>
              <a:t> </a:t>
            </a:r>
            <a:r>
              <a:rPr lang="en-US" dirty="0" err="1" smtClean="0">
                <a:solidFill>
                  <a:srgbClr val="660066"/>
                </a:solidFill>
                <a:latin typeface="Consolas"/>
                <a:cs typeface="Consolas"/>
              </a:rPr>
              <a:t>InitShaders</a:t>
            </a:r>
            <a:r>
              <a:rPr lang="en-US" dirty="0" smtClean="0">
                <a:solidFill>
                  <a:srgbClr val="660066"/>
                </a:solidFill>
                <a:latin typeface="Consolas"/>
                <a:cs typeface="Consolas"/>
              </a:rPr>
              <a:t>( </a:t>
            </a:r>
            <a:r>
              <a:rPr lang="en-US" dirty="0" err="1" smtClean="0">
                <a:solidFill>
                  <a:srgbClr val="660066"/>
                </a:solidFill>
                <a:latin typeface="Consolas"/>
                <a:cs typeface="Consolas"/>
              </a:rPr>
              <a:t>const</a:t>
            </a:r>
            <a:r>
              <a:rPr lang="en-US" dirty="0" smtClean="0">
                <a:solidFill>
                  <a:srgbClr val="660066"/>
                </a:solidFill>
                <a:latin typeface="Consolas"/>
                <a:cs typeface="Consolas"/>
              </a:rPr>
              <a:t> char* </a:t>
            </a:r>
            <a:r>
              <a:rPr lang="en-US" dirty="0" err="1" smtClean="0">
                <a:solidFill>
                  <a:srgbClr val="660066"/>
                </a:solidFill>
                <a:latin typeface="Consolas"/>
                <a:cs typeface="Consolas"/>
              </a:rPr>
              <a:t>vFile</a:t>
            </a:r>
            <a:r>
              <a:rPr lang="en-US" dirty="0" smtClean="0">
                <a:solidFill>
                  <a:srgbClr val="660066"/>
                </a:solidFill>
                <a:latin typeface="Consolas"/>
                <a:cs typeface="Consolas"/>
              </a:rPr>
              <a:t>,</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err="1" smtClean="0">
                <a:solidFill>
                  <a:srgbClr val="660066"/>
                </a:solidFill>
                <a:latin typeface="Consolas"/>
                <a:cs typeface="Consolas"/>
              </a:rPr>
              <a:t>const</a:t>
            </a:r>
            <a:r>
              <a:rPr lang="en-US" dirty="0" smtClean="0">
                <a:solidFill>
                  <a:srgbClr val="660066"/>
                </a:solidFill>
                <a:latin typeface="Consolas"/>
                <a:cs typeface="Consolas"/>
              </a:rPr>
              <a:t> char* </a:t>
            </a:r>
            <a:r>
              <a:rPr lang="en-US" dirty="0" err="1" smtClean="0">
                <a:solidFill>
                  <a:srgbClr val="660066"/>
                </a:solidFill>
                <a:latin typeface="Consolas"/>
                <a:cs typeface="Consolas"/>
              </a:rPr>
              <a:t>fFile</a:t>
            </a:r>
            <a:r>
              <a:rPr lang="en-US" dirty="0" smtClean="0">
                <a:solidFill>
                  <a:srgbClr val="660066"/>
                </a:solidFill>
                <a:latin typeface="Consolas"/>
                <a:cs typeface="Consolas"/>
              </a:rPr>
              <a:t> )</a:t>
            </a:r>
            <a:r>
              <a:rPr lang="en-US" dirty="0" smtClean="0">
                <a:solidFill>
                  <a:srgbClr val="660066"/>
                </a:solidFill>
                <a:latin typeface="Consolas"/>
                <a:cs typeface="Consolas"/>
              </a:rPr>
              <a:t>;</a:t>
            </a:r>
          </a:p>
          <a:p>
            <a:r>
              <a:rPr lang="en-US" dirty="0" err="1" smtClean="0">
                <a:solidFill>
                  <a:srgbClr val="660066"/>
                </a:solidFill>
                <a:latin typeface="Consolas"/>
                <a:cs typeface="Consolas"/>
              </a:rPr>
              <a:t>InitShaders</a:t>
            </a:r>
            <a:r>
              <a:rPr lang="en-US" dirty="0" smtClean="0">
                <a:solidFill>
                  <a:srgbClr val="660066"/>
                </a:solidFill>
              </a:rPr>
              <a:t> </a:t>
            </a:r>
            <a:r>
              <a:rPr lang="en-US" dirty="0" smtClean="0"/>
              <a:t>takes two filenames</a:t>
            </a:r>
          </a:p>
          <a:p>
            <a:pPr lvl="1"/>
            <a:r>
              <a:rPr lang="en-US" dirty="0" err="1" smtClean="0">
                <a:solidFill>
                  <a:srgbClr val="660066"/>
                </a:solidFill>
                <a:latin typeface="Consolas"/>
                <a:ea typeface="Consolas"/>
                <a:cs typeface="Consolas"/>
              </a:rPr>
              <a:t>vFile</a:t>
            </a:r>
            <a:r>
              <a:rPr lang="en-US" dirty="0" smtClean="0">
                <a:solidFill>
                  <a:srgbClr val="660066"/>
                </a:solidFill>
                <a:latin typeface="Arial"/>
                <a:ea typeface="Arial"/>
                <a:cs typeface="Arial"/>
              </a:rPr>
              <a:t> </a:t>
            </a:r>
            <a:r>
              <a:rPr lang="en-US" dirty="0" smtClean="0"/>
              <a:t>path to the vertex shader file</a:t>
            </a:r>
          </a:p>
          <a:p>
            <a:pPr lvl="1"/>
            <a:r>
              <a:rPr lang="en-US" dirty="0" err="1" smtClean="0">
                <a:solidFill>
                  <a:srgbClr val="660066"/>
                </a:solidFill>
                <a:latin typeface="Consolas"/>
                <a:cs typeface="Consolas"/>
              </a:rPr>
              <a:t>fFile</a:t>
            </a:r>
            <a:r>
              <a:rPr lang="en-US" dirty="0" smtClean="0"/>
              <a:t> for the fragment shader file</a:t>
            </a:r>
          </a:p>
          <a:p>
            <a:r>
              <a:rPr lang="en-US" dirty="0" smtClean="0"/>
              <a:t>Fails if shaders don’t compile, or program doesn’t link</a:t>
            </a:r>
          </a:p>
          <a:p>
            <a:endParaRPr lang="en-US" dirty="0" smtClean="0"/>
          </a:p>
        </p:txBody>
      </p:sp>
    </p:spTree>
    <p:extLst>
      <p:ext uri="{BB962C8B-B14F-4D97-AF65-F5344CB8AC3E}">
        <p14:creationId xmlns:p14="http://schemas.microsoft.com/office/powerpoint/2010/main" val="133738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smtClean="0"/>
              <a:t>Associating Shader Variables and Data</a:t>
            </a:r>
            <a:endParaRPr lang="en-US" dirty="0"/>
          </a:p>
        </p:txBody>
      </p:sp>
      <p:sp>
        <p:nvSpPr>
          <p:cNvPr id="74755" name="Rectangle 3"/>
          <p:cNvSpPr>
            <a:spLocks noGrp="1" noChangeArrowheads="1"/>
          </p:cNvSpPr>
          <p:nvPr>
            <p:ph idx="1"/>
          </p:nvPr>
        </p:nvSpPr>
        <p:spPr/>
        <p:txBody>
          <a:bodyPr/>
          <a:lstStyle/>
          <a:p>
            <a:r>
              <a:rPr lang="en-US" smtClean="0"/>
              <a:t>Need to associate a shader variable with an OpenGL data source</a:t>
            </a:r>
          </a:p>
          <a:p>
            <a:pPr lvl="1"/>
            <a:r>
              <a:rPr lang="en-US" smtClean="0"/>
              <a:t>vertex shader attributes → app vertex attributes</a:t>
            </a:r>
          </a:p>
          <a:p>
            <a:pPr lvl="1"/>
            <a:r>
              <a:rPr lang="en-US" smtClean="0"/>
              <a:t>shader uniforms → app provided uniform values</a:t>
            </a:r>
          </a:p>
          <a:p>
            <a:r>
              <a:rPr lang="en-US" smtClean="0"/>
              <a:t>OpenGL relates shader variables to indices for the app to set</a:t>
            </a:r>
          </a:p>
          <a:p>
            <a:r>
              <a:rPr lang="en-US" smtClean="0"/>
              <a:t>Two methods for determining variable/index association</a:t>
            </a:r>
          </a:p>
          <a:p>
            <a:pPr lvl="1"/>
            <a:r>
              <a:rPr lang="en-US" smtClean="0"/>
              <a:t>specify association before program linkage</a:t>
            </a:r>
          </a:p>
          <a:p>
            <a:pPr lvl="1"/>
            <a:r>
              <a:rPr lang="en-US" smtClean="0"/>
              <a:t>query association after program linkage</a:t>
            </a:r>
            <a:endParaRPr lang="en-US" dirty="0"/>
          </a:p>
        </p:txBody>
      </p:sp>
    </p:spTree>
    <p:extLst>
      <p:ext uri="{BB962C8B-B14F-4D97-AF65-F5344CB8AC3E}">
        <p14:creationId xmlns:p14="http://schemas.microsoft.com/office/powerpoint/2010/main" val="9550309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dirty="0" smtClean="0"/>
              <a:t>Determining Locations After Linking</a:t>
            </a:r>
            <a:endParaRPr lang="en-US" dirty="0"/>
          </a:p>
        </p:txBody>
      </p:sp>
      <p:sp>
        <p:nvSpPr>
          <p:cNvPr id="76803" name="Rectangle 3"/>
          <p:cNvSpPr>
            <a:spLocks noGrp="1" noChangeArrowheads="1"/>
          </p:cNvSpPr>
          <p:nvPr>
            <p:ph idx="1"/>
          </p:nvPr>
        </p:nvSpPr>
        <p:spPr/>
        <p:txBody>
          <a:bodyPr/>
          <a:lstStyle/>
          <a:p>
            <a:r>
              <a:rPr lang="en-US" dirty="0" smtClean="0"/>
              <a:t>Assumes you already know the variables’ names</a:t>
            </a:r>
            <a:br>
              <a:rPr lang="en-US" dirty="0" smtClean="0"/>
            </a:br>
            <a:endParaRPr lang="en-US" dirty="0" smtClean="0"/>
          </a:p>
          <a:p>
            <a:pPr marL="365760" lvl="1" indent="0">
              <a:buNone/>
            </a:pPr>
            <a:r>
              <a:rPr lang="en-US" dirty="0" err="1" smtClean="0">
                <a:solidFill>
                  <a:srgbClr val="660066"/>
                </a:solidFill>
                <a:latin typeface="Consolas"/>
                <a:cs typeface="Consolas"/>
              </a:rPr>
              <a:t>GLint</a:t>
            </a:r>
            <a:r>
              <a:rPr lang="en-US" dirty="0" smtClean="0">
                <a:solidFill>
                  <a:srgbClr val="660066"/>
                </a:solidFill>
                <a:latin typeface="Consolas"/>
                <a:cs typeface="Consolas"/>
              </a:rPr>
              <a:t> </a:t>
            </a:r>
            <a:r>
              <a:rPr lang="en-US" dirty="0" err="1" smtClean="0">
                <a:solidFill>
                  <a:srgbClr val="660066"/>
                </a:solidFill>
                <a:latin typeface="Consolas"/>
                <a:cs typeface="Consolas"/>
              </a:rPr>
              <a:t>loc</a:t>
            </a:r>
            <a:r>
              <a:rPr lang="en-US" dirty="0" smtClean="0">
                <a:solidFill>
                  <a:srgbClr val="660066"/>
                </a:solidFill>
                <a:latin typeface="Consolas"/>
                <a:cs typeface="Consolas"/>
              </a:rPr>
              <a:t> = </a:t>
            </a:r>
            <a:r>
              <a:rPr lang="en-US" dirty="0" err="1" smtClean="0">
                <a:solidFill>
                  <a:srgbClr val="660066"/>
                </a:solidFill>
                <a:latin typeface="Consolas"/>
                <a:cs typeface="Consolas"/>
              </a:rPr>
              <a:t>glGetAttribLocation</a:t>
            </a:r>
            <a:r>
              <a:rPr lang="en-US" dirty="0" smtClean="0">
                <a:solidFill>
                  <a:srgbClr val="660066"/>
                </a:solidFill>
                <a:latin typeface="Consolas"/>
                <a:cs typeface="Consolas"/>
              </a:rPr>
              <a:t>( program, “name” );</a:t>
            </a:r>
          </a:p>
          <a:p>
            <a:pPr marL="365760" lvl="1" indent="0">
              <a:buNone/>
            </a:pPr>
            <a:endParaRPr lang="en-US" dirty="0" smtClean="0">
              <a:solidFill>
                <a:srgbClr val="660066"/>
              </a:solidFill>
              <a:latin typeface="Consolas"/>
              <a:cs typeface="Consolas"/>
            </a:endParaRPr>
          </a:p>
          <a:p>
            <a:pPr marL="365760" lvl="1" indent="0">
              <a:buNone/>
            </a:pPr>
            <a:r>
              <a:rPr lang="en-US" dirty="0" err="1" smtClean="0">
                <a:solidFill>
                  <a:srgbClr val="660066"/>
                </a:solidFill>
                <a:latin typeface="Consolas"/>
                <a:cs typeface="Consolas"/>
              </a:rPr>
              <a:t>GLint</a:t>
            </a:r>
            <a:r>
              <a:rPr lang="en-US" dirty="0" smtClean="0">
                <a:solidFill>
                  <a:srgbClr val="660066"/>
                </a:solidFill>
                <a:latin typeface="Consolas"/>
                <a:cs typeface="Consolas"/>
              </a:rPr>
              <a:t> </a:t>
            </a:r>
            <a:r>
              <a:rPr lang="en-US" dirty="0" err="1" smtClean="0">
                <a:solidFill>
                  <a:srgbClr val="660066"/>
                </a:solidFill>
                <a:latin typeface="Consolas"/>
                <a:cs typeface="Consolas"/>
              </a:rPr>
              <a:t>loc</a:t>
            </a:r>
            <a:r>
              <a:rPr lang="en-US" dirty="0" smtClean="0">
                <a:solidFill>
                  <a:srgbClr val="660066"/>
                </a:solidFill>
                <a:latin typeface="Consolas"/>
                <a:cs typeface="Consolas"/>
              </a:rPr>
              <a:t> = </a:t>
            </a:r>
            <a:r>
              <a:rPr lang="en-US" dirty="0" err="1" smtClean="0">
                <a:solidFill>
                  <a:srgbClr val="660066"/>
                </a:solidFill>
                <a:latin typeface="Consolas"/>
                <a:cs typeface="Consolas"/>
              </a:rPr>
              <a:t>glGetUniformLocation</a:t>
            </a:r>
            <a:r>
              <a:rPr lang="en-US" dirty="0" smtClean="0">
                <a:solidFill>
                  <a:srgbClr val="660066"/>
                </a:solidFill>
                <a:latin typeface="Consolas"/>
                <a:cs typeface="Consolas"/>
              </a:rPr>
              <a:t>( program, “name” );</a:t>
            </a:r>
            <a:endParaRPr lang="en-US" dirty="0">
              <a:solidFill>
                <a:srgbClr val="660066"/>
              </a:solidFill>
              <a:latin typeface="Consolas"/>
              <a:cs typeface="Consolas"/>
            </a:endParaRPr>
          </a:p>
        </p:txBody>
      </p:sp>
    </p:spTree>
    <p:extLst>
      <p:ext uri="{BB962C8B-B14F-4D97-AF65-F5344CB8AC3E}">
        <p14:creationId xmlns:p14="http://schemas.microsoft.com/office/powerpoint/2010/main" val="33442699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dirty="0" smtClean="0"/>
              <a:t>Initializing Uniform Variable Values</a:t>
            </a:r>
            <a:endParaRPr lang="en-US" dirty="0"/>
          </a:p>
        </p:txBody>
      </p:sp>
      <p:sp>
        <p:nvSpPr>
          <p:cNvPr id="78851" name="Rectangle 3"/>
          <p:cNvSpPr>
            <a:spLocks noGrp="1" noChangeArrowheads="1"/>
          </p:cNvSpPr>
          <p:nvPr>
            <p:ph idx="1"/>
          </p:nvPr>
        </p:nvSpPr>
        <p:spPr/>
        <p:txBody>
          <a:bodyPr/>
          <a:lstStyle/>
          <a:p>
            <a:r>
              <a:rPr lang="en-US" dirty="0" smtClean="0"/>
              <a:t>Uniform </a:t>
            </a:r>
            <a:r>
              <a:rPr lang="en-US" dirty="0" smtClean="0"/>
              <a:t>Variables</a:t>
            </a:r>
            <a:br>
              <a:rPr lang="en-US" dirty="0" smtClean="0"/>
            </a:br>
            <a:endParaRPr lang="en-US" dirty="0" smtClean="0"/>
          </a:p>
          <a:p>
            <a:pPr marL="746165" lvl="2" indent="0">
              <a:buNone/>
            </a:pPr>
            <a:r>
              <a:rPr lang="en-US" dirty="0" smtClean="0">
                <a:solidFill>
                  <a:srgbClr val="660066"/>
                </a:solidFill>
                <a:latin typeface="Consolas"/>
                <a:cs typeface="Consolas"/>
              </a:rPr>
              <a:t>glUniform4f( index, x, y, z, w );</a:t>
            </a:r>
            <a:br>
              <a:rPr lang="en-US" dirty="0" smtClean="0">
                <a:solidFill>
                  <a:srgbClr val="660066"/>
                </a:solidFill>
                <a:latin typeface="Consolas"/>
                <a:cs typeface="Consolas"/>
              </a:rPr>
            </a:br>
            <a:endParaRPr lang="en-US" dirty="0" smtClean="0">
              <a:solidFill>
                <a:srgbClr val="660066"/>
              </a:solidFill>
              <a:latin typeface="Consolas"/>
              <a:cs typeface="Consolas"/>
            </a:endParaRPr>
          </a:p>
          <a:p>
            <a:pPr marL="746165" lvl="2" indent="0">
              <a:buNone/>
            </a:pPr>
            <a:r>
              <a:rPr lang="en-US" dirty="0" err="1" smtClean="0">
                <a:solidFill>
                  <a:srgbClr val="660066"/>
                </a:solidFill>
                <a:latin typeface="Consolas"/>
                <a:cs typeface="Consolas"/>
              </a:rPr>
              <a:t>GLboolean</a:t>
            </a:r>
            <a:r>
              <a:rPr lang="en-US" dirty="0" smtClean="0">
                <a:solidFill>
                  <a:srgbClr val="660066"/>
                </a:solidFill>
                <a:latin typeface="Consolas"/>
                <a:cs typeface="Consolas"/>
              </a:rPr>
              <a:t>  transpose = GL_TRUE;  </a:t>
            </a:r>
          </a:p>
          <a:p>
            <a:pPr marL="746165" lvl="2" indent="0">
              <a:buNone/>
            </a:pPr>
            <a:endParaRPr lang="en-US" dirty="0">
              <a:solidFill>
                <a:srgbClr val="660066"/>
              </a:solidFill>
              <a:latin typeface="Consolas"/>
              <a:cs typeface="Consolas"/>
            </a:endParaRPr>
          </a:p>
          <a:p>
            <a:pPr marL="746165" lvl="2" indent="0">
              <a:buNone/>
            </a:pPr>
            <a:r>
              <a:rPr lang="en-US" dirty="0" smtClean="0">
                <a:solidFill>
                  <a:srgbClr val="660066"/>
                </a:solidFill>
                <a:latin typeface="Consolas"/>
                <a:cs typeface="Consolas"/>
              </a:rPr>
              <a:t>// Since we’re C programmers</a:t>
            </a:r>
          </a:p>
          <a:p>
            <a:pPr marL="746165" lvl="2" indent="0">
              <a:buNone/>
            </a:pPr>
            <a:r>
              <a:rPr lang="en-US" dirty="0" err="1" smtClean="0">
                <a:solidFill>
                  <a:srgbClr val="660066"/>
                </a:solidFill>
                <a:latin typeface="Consolas"/>
                <a:cs typeface="Consolas"/>
              </a:rPr>
              <a:t>GLfloat</a:t>
            </a:r>
            <a:r>
              <a:rPr lang="en-US" dirty="0" smtClean="0">
                <a:solidFill>
                  <a:srgbClr val="660066"/>
                </a:solidFill>
                <a:latin typeface="Consolas"/>
                <a:cs typeface="Consolas"/>
              </a:rPr>
              <a:t>  mat[3][4][4] = { … };</a:t>
            </a:r>
          </a:p>
          <a:p>
            <a:pPr marL="746165" lvl="2" indent="0">
              <a:buNone/>
            </a:pPr>
            <a:r>
              <a:rPr lang="en-US" dirty="0" smtClean="0">
                <a:solidFill>
                  <a:srgbClr val="660066"/>
                </a:solidFill>
                <a:latin typeface="Consolas"/>
                <a:cs typeface="Consolas"/>
              </a:rPr>
              <a:t>glUniformMatrix4fv( index, 3, transpose, mat );</a:t>
            </a:r>
          </a:p>
        </p:txBody>
      </p:sp>
    </p:spTree>
    <p:extLst>
      <p:ext uri="{BB962C8B-B14F-4D97-AF65-F5344CB8AC3E}">
        <p14:creationId xmlns:p14="http://schemas.microsoft.com/office/powerpoint/2010/main" val="13422502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t>Evolution </a:t>
            </a:r>
            <a:r>
              <a:rPr lang="en-US" sz="2800" dirty="0"/>
              <a:t>of the OpenGL Pipeline</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84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Finishing the Cube Program</a:t>
            </a:r>
            <a:endParaRPr lang="en-US" dirty="0"/>
          </a:p>
        </p:txBody>
      </p:sp>
      <p:sp>
        <p:nvSpPr>
          <p:cNvPr id="6" name="Content Placeholder 5"/>
          <p:cNvSpPr>
            <a:spLocks noGrp="1"/>
          </p:cNvSpPr>
          <p:nvPr>
            <p:ph idx="1"/>
          </p:nvPr>
        </p:nvSpPr>
        <p:spPr/>
        <p:txBody>
          <a:bodyPr>
            <a:normAutofit fontScale="85000" lnSpcReduction="20000"/>
          </a:bodyPr>
          <a:lstStyle/>
          <a:p>
            <a:pPr marL="333934" lvl="1" indent="0">
              <a:buNone/>
            </a:pPr>
            <a:r>
              <a:rPr lang="en-US" dirty="0" err="1" smtClean="0">
                <a:solidFill>
                  <a:srgbClr val="660066"/>
                </a:solidFill>
                <a:latin typeface="Consolas"/>
                <a:cs typeface="Consolas"/>
              </a:rPr>
              <a:t>int</a:t>
            </a:r>
            <a:r>
              <a:rPr lang="en-US" dirty="0" smtClean="0">
                <a:solidFill>
                  <a:srgbClr val="660066"/>
                </a:solidFill>
                <a:latin typeface="Consolas"/>
                <a:cs typeface="Consolas"/>
              </a:rPr>
              <a:t> main( </a:t>
            </a:r>
            <a:r>
              <a:rPr lang="en-US" dirty="0" err="1" smtClean="0">
                <a:solidFill>
                  <a:srgbClr val="660066"/>
                </a:solidFill>
                <a:latin typeface="Consolas"/>
                <a:cs typeface="Consolas"/>
              </a:rPr>
              <a:t>int</a:t>
            </a:r>
            <a:r>
              <a:rPr lang="en-US" dirty="0" smtClean="0">
                <a:solidFill>
                  <a:srgbClr val="660066"/>
                </a:solidFill>
                <a:latin typeface="Consolas"/>
                <a:cs typeface="Consolas"/>
              </a:rPr>
              <a:t> </a:t>
            </a:r>
            <a:r>
              <a:rPr lang="en-US" dirty="0" err="1" smtClean="0">
                <a:solidFill>
                  <a:srgbClr val="660066"/>
                </a:solidFill>
                <a:latin typeface="Consolas"/>
                <a:cs typeface="Consolas"/>
              </a:rPr>
              <a:t>argc</a:t>
            </a:r>
            <a:r>
              <a:rPr lang="en-US" dirty="0" smtClean="0">
                <a:solidFill>
                  <a:srgbClr val="660066"/>
                </a:solidFill>
                <a:latin typeface="Consolas"/>
                <a:cs typeface="Consolas"/>
              </a:rPr>
              <a:t>, char **</a:t>
            </a:r>
            <a:r>
              <a:rPr lang="en-US" dirty="0" err="1" smtClean="0">
                <a:solidFill>
                  <a:srgbClr val="660066"/>
                </a:solidFill>
                <a:latin typeface="Consolas"/>
                <a:cs typeface="Consolas"/>
              </a:rPr>
              <a:t>argv</a:t>
            </a:r>
            <a:r>
              <a:rPr lang="en-US" dirty="0" smtClean="0">
                <a:solidFill>
                  <a:srgbClr val="660066"/>
                </a:solidFill>
                <a:latin typeface="Consolas"/>
                <a:cs typeface="Consolas"/>
              </a:rPr>
              <a:t> )</a:t>
            </a:r>
          </a:p>
          <a:p>
            <a:pPr marL="333934" lvl="1" indent="0">
              <a:buNone/>
            </a:pP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glutInit</a:t>
            </a:r>
            <a:r>
              <a:rPr lang="en-US" dirty="0" smtClean="0">
                <a:solidFill>
                  <a:srgbClr val="660066"/>
                </a:solidFill>
                <a:latin typeface="Consolas"/>
                <a:cs typeface="Consolas"/>
              </a:rPr>
              <a:t>( &amp;</a:t>
            </a:r>
            <a:r>
              <a:rPr lang="en-US" dirty="0" err="1" smtClean="0">
                <a:solidFill>
                  <a:srgbClr val="660066"/>
                </a:solidFill>
                <a:latin typeface="Consolas"/>
                <a:cs typeface="Consolas"/>
              </a:rPr>
              <a:t>argc</a:t>
            </a:r>
            <a:r>
              <a:rPr lang="en-US" dirty="0" smtClean="0">
                <a:solidFill>
                  <a:srgbClr val="660066"/>
                </a:solidFill>
                <a:latin typeface="Consolas"/>
                <a:cs typeface="Consolas"/>
              </a:rPr>
              <a:t>, </a:t>
            </a:r>
            <a:r>
              <a:rPr lang="en-US" dirty="0" err="1" smtClean="0">
                <a:solidFill>
                  <a:srgbClr val="660066"/>
                </a:solidFill>
                <a:latin typeface="Consolas"/>
                <a:cs typeface="Consolas"/>
              </a:rPr>
              <a:t>argv</a:t>
            </a:r>
            <a:r>
              <a:rPr lang="en-US" dirty="0" smtClean="0">
                <a:solidFill>
                  <a:srgbClr val="660066"/>
                </a:solidFill>
                <a:latin typeface="Consolas"/>
                <a:cs typeface="Consolas"/>
              </a:rPr>
              <a:t> );</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glutInitDisplayMode</a:t>
            </a:r>
            <a:r>
              <a:rPr lang="en-US" dirty="0" smtClean="0">
                <a:solidFill>
                  <a:srgbClr val="660066"/>
                </a:solidFill>
                <a:latin typeface="Consolas"/>
                <a:cs typeface="Consolas"/>
              </a:rPr>
              <a:t>( GLUT_RGBA | GLUT_DOUBLE |GLUT_DEPTH );</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glutInitWindowSize</a:t>
            </a:r>
            <a:r>
              <a:rPr lang="en-US" dirty="0" smtClean="0">
                <a:solidFill>
                  <a:srgbClr val="660066"/>
                </a:solidFill>
                <a:latin typeface="Consolas"/>
                <a:cs typeface="Consolas"/>
              </a:rPr>
              <a:t>( 512, 512 );</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glutCreateWindow</a:t>
            </a:r>
            <a:r>
              <a:rPr lang="en-US" dirty="0" smtClean="0">
                <a:solidFill>
                  <a:srgbClr val="660066"/>
                </a:solidFill>
                <a:latin typeface="Consolas"/>
                <a:cs typeface="Consolas"/>
              </a:rPr>
              <a:t>( "Color Cube" );</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glewInit</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init</a:t>
            </a:r>
            <a:r>
              <a:rPr lang="en-US" dirty="0" smtClean="0">
                <a:solidFill>
                  <a:srgbClr val="660066"/>
                </a:solidFill>
                <a:latin typeface="Consolas"/>
                <a:cs typeface="Consolas"/>
              </a:rPr>
              <a:t>();</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glutDisplayFunc</a:t>
            </a:r>
            <a:r>
              <a:rPr lang="en-US" dirty="0" smtClean="0">
                <a:solidFill>
                  <a:srgbClr val="660066"/>
                </a:solidFill>
                <a:latin typeface="Consolas"/>
                <a:cs typeface="Consolas"/>
              </a:rPr>
              <a:t>( display );</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glutKeyboardFunc</a:t>
            </a:r>
            <a:r>
              <a:rPr lang="en-US" dirty="0" smtClean="0">
                <a:solidFill>
                  <a:srgbClr val="660066"/>
                </a:solidFill>
                <a:latin typeface="Consolas"/>
                <a:cs typeface="Consolas"/>
              </a:rPr>
              <a:t>( keyboard );</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glutMainLoop</a:t>
            </a:r>
            <a:r>
              <a:rPr lang="en-US" dirty="0" smtClean="0">
                <a:solidFill>
                  <a:srgbClr val="660066"/>
                </a:solidFill>
                <a:latin typeface="Consolas"/>
                <a:cs typeface="Consolas"/>
              </a:rPr>
              <a:t>();</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return 0;</a:t>
            </a:r>
          </a:p>
          <a:p>
            <a:pPr marL="333934" lvl="1" indent="0">
              <a:buNone/>
            </a:pPr>
            <a:r>
              <a:rPr lang="en-US" dirty="0" smtClean="0">
                <a:solidFill>
                  <a:srgbClr val="660066"/>
                </a:solidFill>
                <a:latin typeface="Consolas"/>
                <a:cs typeface="Consolas"/>
              </a:rPr>
              <a:t>}</a:t>
            </a:r>
            <a:endParaRPr lang="en-US" dirty="0">
              <a:solidFill>
                <a:srgbClr val="660066"/>
              </a:solidFill>
              <a:latin typeface="Consolas"/>
              <a:cs typeface="Consolas"/>
            </a:endParaRPr>
          </a:p>
        </p:txBody>
      </p:sp>
    </p:spTree>
    <p:extLst>
      <p:ext uri="{BB962C8B-B14F-4D97-AF65-F5344CB8AC3E}">
        <p14:creationId xmlns:p14="http://schemas.microsoft.com/office/powerpoint/2010/main" val="376898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Cube Program’s GLUT Callbacks</a:t>
            </a:r>
            <a:endParaRPr lang="en-US" dirty="0"/>
          </a:p>
        </p:txBody>
      </p:sp>
      <p:sp>
        <p:nvSpPr>
          <p:cNvPr id="8" name="Content Placeholder 7"/>
          <p:cNvSpPr>
            <a:spLocks noGrp="1"/>
          </p:cNvSpPr>
          <p:nvPr>
            <p:ph idx="1"/>
          </p:nvPr>
        </p:nvSpPr>
        <p:spPr/>
        <p:txBody>
          <a:bodyPr>
            <a:normAutofit fontScale="92500" lnSpcReduction="20000"/>
          </a:bodyPr>
          <a:lstStyle/>
          <a:p>
            <a:pPr marL="333934" lvl="1" indent="0">
              <a:buNone/>
            </a:pPr>
            <a:r>
              <a:rPr lang="en-US" dirty="0" smtClean="0">
                <a:solidFill>
                  <a:srgbClr val="660066"/>
                </a:solidFill>
                <a:latin typeface="Consolas"/>
                <a:cs typeface="Consolas"/>
              </a:rPr>
              <a:t>void display( void )</a:t>
            </a:r>
            <a:endParaRPr lang="en-US" dirty="0">
              <a:solidFill>
                <a:srgbClr val="660066"/>
              </a:solidFill>
              <a:latin typeface="Consolas"/>
              <a:cs typeface="Consolas"/>
            </a:endParaRPr>
          </a:p>
          <a:p>
            <a:pPr marL="333934" lvl="1" indent="0">
              <a:buNone/>
            </a:pPr>
            <a:r>
              <a:rPr lang="en-US" dirty="0" smtClean="0">
                <a:solidFill>
                  <a:srgbClr val="660066"/>
                </a:solidFill>
                <a:latin typeface="Consolas"/>
                <a:cs typeface="Consolas"/>
              </a:rPr>
              <a:t>{</a:t>
            </a:r>
          </a:p>
          <a:p>
            <a:pPr marL="333934" lvl="1" indent="0">
              <a:buNone/>
            </a:pPr>
            <a:r>
              <a:rPr lang="en-US" dirty="0">
                <a:solidFill>
                  <a:srgbClr val="660066"/>
                </a:solidFill>
                <a:latin typeface="Consolas"/>
                <a:cs typeface="Consolas"/>
              </a:rPr>
              <a:t> </a:t>
            </a:r>
            <a:r>
              <a:rPr lang="en-US" dirty="0" smtClean="0">
                <a:solidFill>
                  <a:srgbClr val="660066"/>
                </a:solidFill>
                <a:latin typeface="Consolas"/>
                <a:cs typeface="Consolas"/>
              </a:rPr>
              <a:t>   </a:t>
            </a:r>
            <a:r>
              <a:rPr lang="en-US" dirty="0" err="1" smtClean="0">
                <a:solidFill>
                  <a:srgbClr val="660066"/>
                </a:solidFill>
                <a:latin typeface="Consolas"/>
                <a:cs typeface="Consolas"/>
              </a:rPr>
              <a:t>glClear</a:t>
            </a:r>
            <a:r>
              <a:rPr lang="en-US" dirty="0" smtClean="0">
                <a:solidFill>
                  <a:srgbClr val="660066"/>
                </a:solidFill>
                <a:latin typeface="Consolas"/>
                <a:cs typeface="Consolas"/>
              </a:rPr>
              <a:t>( GL_COLOR_BUFFER_BIT | GL_DEPTH_BUFFER_BIT );</a:t>
            </a:r>
          </a:p>
          <a:p>
            <a:pPr marL="333934" lvl="1" indent="0">
              <a:buNone/>
            </a:pPr>
            <a:r>
              <a:rPr lang="en-US" dirty="0">
                <a:solidFill>
                  <a:srgbClr val="660066"/>
                </a:solidFill>
                <a:latin typeface="Consolas"/>
                <a:cs typeface="Consolas"/>
              </a:rPr>
              <a:t> </a:t>
            </a:r>
            <a:r>
              <a:rPr lang="en-US" dirty="0" smtClean="0">
                <a:solidFill>
                  <a:srgbClr val="660066"/>
                </a:solidFill>
                <a:latin typeface="Consolas"/>
                <a:cs typeface="Consolas"/>
              </a:rPr>
              <a:t>   </a:t>
            </a:r>
            <a:r>
              <a:rPr lang="en-US" dirty="0" err="1" smtClean="0">
                <a:solidFill>
                  <a:srgbClr val="660066"/>
                </a:solidFill>
                <a:latin typeface="Consolas"/>
                <a:cs typeface="Consolas"/>
              </a:rPr>
              <a:t>glDrawArrays</a:t>
            </a:r>
            <a:r>
              <a:rPr lang="en-US" dirty="0" smtClean="0">
                <a:solidFill>
                  <a:srgbClr val="660066"/>
                </a:solidFill>
                <a:latin typeface="Consolas"/>
                <a:cs typeface="Consolas"/>
              </a:rPr>
              <a:t>( GL_TRIANGLES, 0, </a:t>
            </a:r>
            <a:r>
              <a:rPr lang="en-US" dirty="0" err="1" smtClean="0">
                <a:solidFill>
                  <a:srgbClr val="660066"/>
                </a:solidFill>
                <a:latin typeface="Consolas"/>
                <a:cs typeface="Consolas"/>
              </a:rPr>
              <a:t>NumVertices</a:t>
            </a:r>
            <a:r>
              <a:rPr lang="en-US" dirty="0" smtClean="0">
                <a:solidFill>
                  <a:srgbClr val="660066"/>
                </a:solidFill>
                <a:latin typeface="Consolas"/>
                <a:cs typeface="Consolas"/>
              </a:rPr>
              <a:t> );</a:t>
            </a:r>
          </a:p>
          <a:p>
            <a:pPr marL="333934" lvl="1" indent="0">
              <a:buNone/>
            </a:pPr>
            <a:r>
              <a:rPr lang="en-US" dirty="0">
                <a:solidFill>
                  <a:srgbClr val="660066"/>
                </a:solidFill>
                <a:latin typeface="Consolas"/>
                <a:cs typeface="Consolas"/>
              </a:rPr>
              <a:t> </a:t>
            </a:r>
            <a:r>
              <a:rPr lang="en-US" dirty="0" smtClean="0">
                <a:solidFill>
                  <a:srgbClr val="660066"/>
                </a:solidFill>
                <a:latin typeface="Consolas"/>
                <a:cs typeface="Consolas"/>
              </a:rPr>
              <a:t>   </a:t>
            </a:r>
            <a:r>
              <a:rPr lang="en-US" dirty="0" err="1" smtClean="0">
                <a:solidFill>
                  <a:srgbClr val="660066"/>
                </a:solidFill>
                <a:latin typeface="Consolas"/>
                <a:cs typeface="Consolas"/>
              </a:rPr>
              <a:t>glutSwapBuffers</a:t>
            </a:r>
            <a:r>
              <a:rPr lang="en-US" dirty="0" smtClean="0">
                <a:solidFill>
                  <a:srgbClr val="660066"/>
                </a:solidFill>
                <a:latin typeface="Consolas"/>
                <a:cs typeface="Consolas"/>
              </a:rPr>
              <a:t>();</a:t>
            </a:r>
            <a:endParaRPr lang="en-US" dirty="0">
              <a:solidFill>
                <a:srgbClr val="660066"/>
              </a:solidFill>
              <a:latin typeface="Consolas"/>
              <a:cs typeface="Consolas"/>
            </a:endParaRPr>
          </a:p>
          <a:p>
            <a:pPr marL="333934" lvl="1" indent="0">
              <a:buNone/>
            </a:pPr>
            <a:r>
              <a:rPr lang="en-US" dirty="0" smtClean="0">
                <a:solidFill>
                  <a:srgbClr val="660066"/>
                </a:solidFill>
                <a:latin typeface="Consolas"/>
                <a:cs typeface="Consolas"/>
              </a:rPr>
              <a:t>}</a:t>
            </a:r>
          </a:p>
          <a:p>
            <a:pPr marL="333934" lvl="1" indent="0">
              <a:buNone/>
            </a:pPr>
            <a:endParaRPr lang="en-US" dirty="0" smtClean="0">
              <a:solidFill>
                <a:srgbClr val="660066"/>
              </a:solidFill>
              <a:latin typeface="Consolas"/>
              <a:cs typeface="Consolas"/>
            </a:endParaRPr>
          </a:p>
          <a:p>
            <a:pPr marL="333934" lvl="1" indent="0" defTabSz="1143000" eaLnBrk="0" fontAlgn="base" hangingPunct="0">
              <a:lnSpc>
                <a:spcPct val="95000"/>
              </a:lnSpc>
              <a:buClr>
                <a:schemeClr val="accent6"/>
              </a:buClr>
              <a:buSzPct val="110000"/>
              <a:buNone/>
              <a:defRPr/>
            </a:pPr>
            <a:r>
              <a:rPr lang="en-US" kern="0" dirty="0">
                <a:solidFill>
                  <a:srgbClr val="660066"/>
                </a:solidFill>
                <a:latin typeface="Consolas" pitchFamily="49" charset="0"/>
                <a:ea typeface="ＭＳ Ｐゴシック" pitchFamily="-112" charset="-128"/>
                <a:cs typeface="Consolas" pitchFamily="49" charset="0"/>
              </a:rPr>
              <a:t>void keyboard( unsigned char key, </a:t>
            </a:r>
            <a:r>
              <a:rPr lang="en-US" kern="0" dirty="0" err="1">
                <a:solidFill>
                  <a:srgbClr val="660066"/>
                </a:solidFill>
                <a:latin typeface="Consolas" pitchFamily="49" charset="0"/>
                <a:ea typeface="ＭＳ Ｐゴシック" pitchFamily="-112" charset="-128"/>
                <a:cs typeface="Consolas" pitchFamily="49" charset="0"/>
              </a:rPr>
              <a:t>int</a:t>
            </a:r>
            <a:r>
              <a:rPr lang="en-US" kern="0" dirty="0">
                <a:solidFill>
                  <a:srgbClr val="660066"/>
                </a:solidFill>
                <a:latin typeface="Consolas" pitchFamily="49" charset="0"/>
                <a:ea typeface="ＭＳ Ｐゴシック" pitchFamily="-112" charset="-128"/>
                <a:cs typeface="Consolas" pitchFamily="49" charset="0"/>
              </a:rPr>
              <a:t> x, </a:t>
            </a:r>
            <a:r>
              <a:rPr lang="en-US" kern="0" dirty="0" err="1">
                <a:solidFill>
                  <a:srgbClr val="660066"/>
                </a:solidFill>
                <a:latin typeface="Consolas" pitchFamily="49" charset="0"/>
                <a:ea typeface="ＭＳ Ｐゴシック" pitchFamily="-112" charset="-128"/>
                <a:cs typeface="Consolas" pitchFamily="49" charset="0"/>
              </a:rPr>
              <a:t>int</a:t>
            </a:r>
            <a:r>
              <a:rPr lang="en-US" kern="0" dirty="0">
                <a:solidFill>
                  <a:srgbClr val="660066"/>
                </a:solidFill>
                <a:latin typeface="Consolas" pitchFamily="49" charset="0"/>
                <a:ea typeface="ＭＳ Ｐゴシック" pitchFamily="-112" charset="-128"/>
                <a:cs typeface="Consolas" pitchFamily="49" charset="0"/>
              </a:rPr>
              <a:t> y ) </a:t>
            </a:r>
          </a:p>
          <a:p>
            <a:pPr marL="333934" lvl="1" indent="0" defTabSz="1143000" eaLnBrk="0" fontAlgn="base" hangingPunct="0">
              <a:lnSpc>
                <a:spcPct val="95000"/>
              </a:lnSpc>
              <a:buClr>
                <a:schemeClr val="accent6"/>
              </a:buClr>
              <a:buSzPct val="110000"/>
              <a:buNone/>
              <a:defRPr/>
            </a:pPr>
            <a:r>
              <a:rPr lang="en-US" kern="0" dirty="0">
                <a:solidFill>
                  <a:srgbClr val="660066"/>
                </a:solidFill>
                <a:latin typeface="Consolas" pitchFamily="49" charset="0"/>
                <a:ea typeface="ＭＳ Ｐゴシック" pitchFamily="-112" charset="-128"/>
                <a:cs typeface="Consolas" pitchFamily="49" charset="0"/>
              </a:rPr>
              <a:t>{</a:t>
            </a:r>
          </a:p>
          <a:p>
            <a:pPr marL="333934" lvl="1" indent="0" defTabSz="1143000" eaLnBrk="0" fontAlgn="base" hangingPunct="0">
              <a:lnSpc>
                <a:spcPct val="95000"/>
              </a:lnSpc>
              <a:buClr>
                <a:schemeClr val="accent6"/>
              </a:buClr>
              <a:buSzPct val="110000"/>
              <a:buNone/>
              <a:defRPr/>
            </a:pPr>
            <a:r>
              <a:rPr lang="en-US" kern="0" dirty="0">
                <a:solidFill>
                  <a:srgbClr val="660066"/>
                </a:solidFill>
                <a:latin typeface="Consolas" pitchFamily="49" charset="0"/>
                <a:ea typeface="ＭＳ Ｐゴシック" pitchFamily="-112" charset="-128"/>
                <a:cs typeface="Consolas" pitchFamily="49" charset="0"/>
              </a:rPr>
              <a:t>    switch( key ) {</a:t>
            </a:r>
          </a:p>
          <a:p>
            <a:pPr marL="333934" lvl="1" indent="0" defTabSz="1143000" eaLnBrk="0" fontAlgn="base" hangingPunct="0">
              <a:lnSpc>
                <a:spcPct val="95000"/>
              </a:lnSpc>
              <a:buClr>
                <a:schemeClr val="accent6"/>
              </a:buClr>
              <a:buSzPct val="110000"/>
              <a:buNone/>
              <a:defRPr/>
            </a:pPr>
            <a:r>
              <a:rPr lang="en-US" kern="0" dirty="0">
                <a:solidFill>
                  <a:srgbClr val="660066"/>
                </a:solidFill>
                <a:latin typeface="Consolas" pitchFamily="49" charset="0"/>
                <a:ea typeface="ＭＳ Ｐゴシック" pitchFamily="-112" charset="-128"/>
                <a:cs typeface="Consolas" pitchFamily="49" charset="0"/>
              </a:rPr>
              <a:t>        case 033: case 'q': case 'Q':</a:t>
            </a:r>
          </a:p>
          <a:p>
            <a:pPr marL="333934" lvl="1" indent="0" defTabSz="1143000" eaLnBrk="0" fontAlgn="base" hangingPunct="0">
              <a:lnSpc>
                <a:spcPct val="95000"/>
              </a:lnSpc>
              <a:buClr>
                <a:schemeClr val="accent6"/>
              </a:buClr>
              <a:buSzPct val="110000"/>
              <a:buNone/>
              <a:defRPr/>
            </a:pPr>
            <a:r>
              <a:rPr lang="en-US" kern="0" dirty="0">
                <a:solidFill>
                  <a:srgbClr val="660066"/>
                </a:solidFill>
                <a:latin typeface="Consolas" pitchFamily="49" charset="0"/>
                <a:ea typeface="ＭＳ Ｐゴシック" pitchFamily="-112" charset="-128"/>
                <a:cs typeface="Consolas" pitchFamily="49" charset="0"/>
              </a:rPr>
              <a:t>            exit( EXIT_SUCCESS );</a:t>
            </a:r>
          </a:p>
          <a:p>
            <a:pPr marL="333934" lvl="1" indent="0" defTabSz="1143000" eaLnBrk="0" fontAlgn="base" hangingPunct="0">
              <a:lnSpc>
                <a:spcPct val="95000"/>
              </a:lnSpc>
              <a:buClr>
                <a:schemeClr val="accent6"/>
              </a:buClr>
              <a:buSzPct val="110000"/>
              <a:buNone/>
              <a:defRPr/>
            </a:pPr>
            <a:r>
              <a:rPr lang="en-US" kern="0" dirty="0">
                <a:solidFill>
                  <a:srgbClr val="660066"/>
                </a:solidFill>
                <a:latin typeface="Consolas" pitchFamily="49" charset="0"/>
                <a:ea typeface="ＭＳ Ｐゴシック" pitchFamily="-112" charset="-128"/>
                <a:cs typeface="Consolas" pitchFamily="49" charset="0"/>
              </a:rPr>
              <a:t>            break;</a:t>
            </a:r>
          </a:p>
          <a:p>
            <a:pPr marL="333934" lvl="1" indent="0" defTabSz="1143000" eaLnBrk="0" fontAlgn="base" hangingPunct="0">
              <a:lnSpc>
                <a:spcPct val="95000"/>
              </a:lnSpc>
              <a:buClr>
                <a:schemeClr val="accent6"/>
              </a:buClr>
              <a:buSzPct val="110000"/>
              <a:buNone/>
              <a:defRPr/>
            </a:pPr>
            <a:r>
              <a:rPr lang="en-US" kern="0" dirty="0">
                <a:solidFill>
                  <a:srgbClr val="660066"/>
                </a:solidFill>
                <a:latin typeface="Consolas" pitchFamily="49" charset="0"/>
                <a:ea typeface="ＭＳ Ｐゴシック" pitchFamily="-112" charset="-128"/>
                <a:cs typeface="Consolas" pitchFamily="49" charset="0"/>
              </a:rPr>
              <a:t>    }</a:t>
            </a:r>
          </a:p>
          <a:p>
            <a:pPr marL="333934" lvl="1" indent="0" defTabSz="1143000" eaLnBrk="0" fontAlgn="base" hangingPunct="0">
              <a:lnSpc>
                <a:spcPct val="95000"/>
              </a:lnSpc>
              <a:buClr>
                <a:schemeClr val="accent6"/>
              </a:buClr>
              <a:buSzPct val="110000"/>
              <a:buNone/>
              <a:defRPr/>
            </a:pPr>
            <a:r>
              <a:rPr lang="en-US" kern="0" dirty="0" smtClean="0">
                <a:solidFill>
                  <a:srgbClr val="660066"/>
                </a:solidFill>
                <a:latin typeface="Consolas" pitchFamily="49" charset="0"/>
                <a:ea typeface="ＭＳ Ｐゴシック" pitchFamily="-112" charset="-128"/>
                <a:cs typeface="Consolas" pitchFamily="49" charset="0"/>
              </a:rPr>
              <a:t>}</a:t>
            </a:r>
            <a:endParaRPr lang="en-US" kern="0" dirty="0">
              <a:solidFill>
                <a:srgbClr val="660066"/>
              </a:solidFill>
              <a:latin typeface="Consolas" pitchFamily="49" charset="0"/>
              <a:ea typeface="ＭＳ Ｐゴシック" pitchFamily="-112" charset="-128"/>
              <a:cs typeface="Consolas" pitchFamily="49" charset="0"/>
            </a:endParaRPr>
          </a:p>
        </p:txBody>
      </p:sp>
    </p:spTree>
    <p:extLst>
      <p:ext uri="{BB962C8B-B14F-4D97-AF65-F5344CB8AC3E}">
        <p14:creationId xmlns:p14="http://schemas.microsoft.com/office/powerpoint/2010/main" val="66246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Shader Examples</a:t>
            </a:r>
            <a:endParaRPr lang="en-US" dirty="0"/>
          </a:p>
        </p:txBody>
      </p:sp>
      <p:sp>
        <p:nvSpPr>
          <p:cNvPr id="3" name="Content Placeholder 2"/>
          <p:cNvSpPr>
            <a:spLocks noGrp="1"/>
          </p:cNvSpPr>
          <p:nvPr>
            <p:ph idx="1"/>
          </p:nvPr>
        </p:nvSpPr>
        <p:spPr/>
        <p:txBody>
          <a:bodyPr/>
          <a:lstStyle/>
          <a:p>
            <a:r>
              <a:rPr lang="en-US" dirty="0" smtClean="0"/>
              <a:t>A vertex shader is initiated by each vertex output by </a:t>
            </a:r>
            <a:r>
              <a:rPr lang="en-US" dirty="0" err="1" smtClean="0">
                <a:solidFill>
                  <a:srgbClr val="660066"/>
                </a:solidFill>
                <a:latin typeface="Consolas"/>
                <a:cs typeface="Consolas"/>
              </a:rPr>
              <a:t>glDrawArrays</a:t>
            </a:r>
            <a:r>
              <a:rPr lang="en-US" dirty="0" smtClean="0">
                <a:solidFill>
                  <a:srgbClr val="660066"/>
                </a:solidFill>
                <a:latin typeface="Consolas"/>
                <a:cs typeface="Consolas"/>
              </a:rPr>
              <a:t>()</a:t>
            </a:r>
          </a:p>
          <a:p>
            <a:r>
              <a:rPr lang="en-US" dirty="0" smtClean="0"/>
              <a:t>A vertex shader must output a position in clip coordinates to the rasterizer</a:t>
            </a:r>
          </a:p>
          <a:p>
            <a:r>
              <a:rPr lang="en-US" dirty="0" smtClean="0"/>
              <a:t>Basic uses of vertex shaders</a:t>
            </a:r>
          </a:p>
          <a:p>
            <a:pPr lvl="1"/>
            <a:r>
              <a:rPr lang="en-US" dirty="0" smtClean="0"/>
              <a:t>Transformations</a:t>
            </a:r>
          </a:p>
          <a:p>
            <a:pPr lvl="1"/>
            <a:r>
              <a:rPr lang="en-US" dirty="0" smtClean="0"/>
              <a:t>Lighting</a:t>
            </a:r>
          </a:p>
          <a:p>
            <a:pPr lvl="1"/>
            <a:r>
              <a:rPr lang="en-US" dirty="0" smtClean="0"/>
              <a:t>Moving vertex positions</a:t>
            </a:r>
            <a:endParaRPr lang="en-US" dirty="0"/>
          </a:p>
        </p:txBody>
      </p:sp>
    </p:spTree>
    <p:extLst>
      <p:ext uri="{BB962C8B-B14F-4D97-AF65-F5344CB8AC3E}">
        <p14:creationId xmlns:p14="http://schemas.microsoft.com/office/powerpoint/2010/main" val="413036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Transformations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9147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en-US" dirty="0" smtClean="0"/>
              <a:t>Camera Analogy</a:t>
            </a:r>
            <a:endParaRPr lang="en-US" dirty="0"/>
          </a:p>
        </p:txBody>
      </p:sp>
      <p:sp>
        <p:nvSpPr>
          <p:cNvPr id="82948" name="Rectangle 3"/>
          <p:cNvSpPr>
            <a:spLocks noGrp="1" noChangeArrowheads="1"/>
          </p:cNvSpPr>
          <p:nvPr>
            <p:ph idx="1"/>
          </p:nvPr>
        </p:nvSpPr>
        <p:spPr/>
        <p:txBody>
          <a:bodyPr/>
          <a:lstStyle/>
          <a:p>
            <a:r>
              <a:rPr lang="en-US" smtClean="0"/>
              <a:t>3D is just like taking a photograph (lots of photographs!)</a:t>
            </a:r>
            <a:endParaRPr lang="en-US" dirty="0"/>
          </a:p>
        </p:txBody>
      </p:sp>
      <p:grpSp>
        <p:nvGrpSpPr>
          <p:cNvPr id="3" name="Group 2"/>
          <p:cNvGrpSpPr/>
          <p:nvPr/>
        </p:nvGrpSpPr>
        <p:grpSpPr>
          <a:xfrm>
            <a:off x="753269" y="1661508"/>
            <a:ext cx="7637463" cy="2391967"/>
            <a:chOff x="822325" y="2238375"/>
            <a:chExt cx="7637463" cy="2391967"/>
          </a:xfrm>
        </p:grpSpPr>
        <p:grpSp>
          <p:nvGrpSpPr>
            <p:cNvPr id="2" name="Group 4"/>
            <p:cNvGrpSpPr>
              <a:grpSpLocks/>
            </p:cNvGrpSpPr>
            <p:nvPr/>
          </p:nvGrpSpPr>
          <p:grpSpPr bwMode="auto">
            <a:xfrm>
              <a:off x="2057400" y="2971801"/>
              <a:ext cx="1754188" cy="1658541"/>
              <a:chOff x="1296" y="2496"/>
              <a:chExt cx="1105" cy="1393"/>
            </a:xfrm>
          </p:grpSpPr>
          <p:sp>
            <p:nvSpPr>
              <p:cNvPr id="82960" name="Rectangle 5"/>
              <p:cNvSpPr>
                <a:spLocks noChangeArrowheads="1"/>
              </p:cNvSpPr>
              <p:nvPr/>
            </p:nvSpPr>
            <p:spPr bwMode="auto">
              <a:xfrm>
                <a:off x="1444" y="2596"/>
                <a:ext cx="520" cy="328"/>
              </a:xfrm>
              <a:prstGeom prst="rect">
                <a:avLst/>
              </a:prstGeom>
              <a:solidFill>
                <a:srgbClr val="3366FF"/>
              </a:solidFill>
              <a:ln w="12700">
                <a:solidFill>
                  <a:schemeClr val="tx1"/>
                </a:solidFill>
                <a:miter lim="800000"/>
                <a:headEnd/>
                <a:tailEnd/>
              </a:ln>
            </p:spPr>
            <p:txBody>
              <a:bodyPr wrap="none" anchor="ctr">
                <a:prstTxWarp prst="textNoShape">
                  <a:avLst/>
                </a:prstTxWarp>
              </a:bodyPr>
              <a:lstStyle/>
              <a:p>
                <a:endParaRPr lang="en-US"/>
              </a:p>
            </p:txBody>
          </p:sp>
          <p:sp>
            <p:nvSpPr>
              <p:cNvPr id="82961" name="Freeform 6"/>
              <p:cNvSpPr>
                <a:spLocks/>
              </p:cNvSpPr>
              <p:nvPr/>
            </p:nvSpPr>
            <p:spPr bwMode="auto">
              <a:xfrm>
                <a:off x="1584" y="2496"/>
                <a:ext cx="241" cy="97"/>
              </a:xfrm>
              <a:custGeom>
                <a:avLst/>
                <a:gdLst>
                  <a:gd name="T0" fmla="*/ 0 w 241"/>
                  <a:gd name="T1" fmla="*/ 96 h 97"/>
                  <a:gd name="T2" fmla="*/ 48 w 241"/>
                  <a:gd name="T3" fmla="*/ 0 h 97"/>
                  <a:gd name="T4" fmla="*/ 192 w 241"/>
                  <a:gd name="T5" fmla="*/ 0 h 97"/>
                  <a:gd name="T6" fmla="*/ 240 w 241"/>
                  <a:gd name="T7" fmla="*/ 96 h 97"/>
                  <a:gd name="T8" fmla="*/ 0 w 241"/>
                  <a:gd name="T9" fmla="*/ 96 h 97"/>
                  <a:gd name="T10" fmla="*/ 0 60000 65536"/>
                  <a:gd name="T11" fmla="*/ 0 60000 65536"/>
                  <a:gd name="T12" fmla="*/ 0 60000 65536"/>
                  <a:gd name="T13" fmla="*/ 0 60000 65536"/>
                  <a:gd name="T14" fmla="*/ 0 60000 65536"/>
                  <a:gd name="T15" fmla="*/ 0 w 241"/>
                  <a:gd name="T16" fmla="*/ 0 h 97"/>
                  <a:gd name="T17" fmla="*/ 241 w 241"/>
                  <a:gd name="T18" fmla="*/ 97 h 97"/>
                </a:gdLst>
                <a:ahLst/>
                <a:cxnLst>
                  <a:cxn ang="T10">
                    <a:pos x="T0" y="T1"/>
                  </a:cxn>
                  <a:cxn ang="T11">
                    <a:pos x="T2" y="T3"/>
                  </a:cxn>
                  <a:cxn ang="T12">
                    <a:pos x="T4" y="T5"/>
                  </a:cxn>
                  <a:cxn ang="T13">
                    <a:pos x="T6" y="T7"/>
                  </a:cxn>
                  <a:cxn ang="T14">
                    <a:pos x="T8" y="T9"/>
                  </a:cxn>
                </a:cxnLst>
                <a:rect l="T15" t="T16" r="T17" b="T18"/>
                <a:pathLst>
                  <a:path w="241" h="97">
                    <a:moveTo>
                      <a:pt x="0" y="96"/>
                    </a:moveTo>
                    <a:lnTo>
                      <a:pt x="48" y="0"/>
                    </a:lnTo>
                    <a:lnTo>
                      <a:pt x="192" y="0"/>
                    </a:lnTo>
                    <a:lnTo>
                      <a:pt x="240" y="96"/>
                    </a:lnTo>
                    <a:lnTo>
                      <a:pt x="0" y="96"/>
                    </a:lnTo>
                  </a:path>
                </a:pathLst>
              </a:custGeom>
              <a:solidFill>
                <a:srgbClr val="3366FF"/>
              </a:solidFill>
              <a:ln w="12700" cap="rnd">
                <a:solidFill>
                  <a:schemeClr val="tx1"/>
                </a:solidFill>
                <a:round/>
                <a:headEnd/>
                <a:tailEnd/>
              </a:ln>
            </p:spPr>
            <p:txBody>
              <a:bodyPr>
                <a:prstTxWarp prst="textNoShape">
                  <a:avLst/>
                </a:prstTxWarp>
              </a:bodyPr>
              <a:lstStyle/>
              <a:p>
                <a:endParaRPr lang="en-US"/>
              </a:p>
            </p:txBody>
          </p:sp>
          <p:sp>
            <p:nvSpPr>
              <p:cNvPr id="82962" name="Rectangle 7"/>
              <p:cNvSpPr>
                <a:spLocks noChangeArrowheads="1"/>
              </p:cNvSpPr>
              <p:nvPr/>
            </p:nvSpPr>
            <p:spPr bwMode="auto">
              <a:xfrm>
                <a:off x="1684" y="2548"/>
                <a:ext cx="40" cy="40"/>
              </a:xfrm>
              <a:prstGeom prst="rect">
                <a:avLst/>
              </a:prstGeom>
              <a:solidFill>
                <a:srgbClr val="FFFFFF"/>
              </a:solidFill>
              <a:ln w="12700">
                <a:solidFill>
                  <a:schemeClr val="tx1"/>
                </a:solidFill>
                <a:miter lim="800000"/>
                <a:headEnd/>
                <a:tailEnd/>
              </a:ln>
            </p:spPr>
            <p:txBody>
              <a:bodyPr wrap="none" anchor="ctr">
                <a:prstTxWarp prst="textNoShape">
                  <a:avLst/>
                </a:prstTxWarp>
              </a:bodyPr>
              <a:lstStyle/>
              <a:p>
                <a:endParaRPr lang="en-US"/>
              </a:p>
            </p:txBody>
          </p:sp>
          <p:sp>
            <p:nvSpPr>
              <p:cNvPr id="166920" name="Oval 8"/>
              <p:cNvSpPr>
                <a:spLocks noChangeArrowheads="1"/>
              </p:cNvSpPr>
              <p:nvPr/>
            </p:nvSpPr>
            <p:spPr bwMode="auto">
              <a:xfrm>
                <a:off x="1588" y="2644"/>
                <a:ext cx="232" cy="232"/>
              </a:xfrm>
              <a:prstGeom prst="ellipse">
                <a:avLst/>
              </a:prstGeom>
              <a:gradFill rotWithShape="0">
                <a:gsLst>
                  <a:gs pos="0">
                    <a:schemeClr val="accent1"/>
                  </a:gs>
                  <a:gs pos="100000">
                    <a:schemeClr val="accent1">
                      <a:gamma/>
                      <a:shade val="69804"/>
                      <a:invGamma/>
                    </a:schemeClr>
                  </a:gs>
                </a:gsLst>
                <a:lin ang="18900000" scaled="1"/>
              </a:gradFill>
              <a:ln w="12700">
                <a:solidFill>
                  <a:schemeClr val="tx1"/>
                </a:solidFill>
                <a:round/>
                <a:headEnd/>
                <a:tailEnd/>
              </a:ln>
              <a:effectLst/>
            </p:spPr>
            <p:txBody>
              <a:bodyPr wrap="none" anchor="ctr">
                <a:prstTxWarp prst="textNoShape">
                  <a:avLst/>
                </a:prstTxWarp>
              </a:bodyPr>
              <a:lstStyle/>
              <a:p>
                <a:endParaRPr lang="en-US"/>
              </a:p>
            </p:txBody>
          </p:sp>
          <p:sp>
            <p:nvSpPr>
              <p:cNvPr id="82964" name="Oval 9"/>
              <p:cNvSpPr>
                <a:spLocks noChangeArrowheads="1"/>
              </p:cNvSpPr>
              <p:nvPr/>
            </p:nvSpPr>
            <p:spPr bwMode="auto">
              <a:xfrm>
                <a:off x="1636" y="2692"/>
                <a:ext cx="136" cy="136"/>
              </a:xfrm>
              <a:prstGeom prst="ellipse">
                <a:avLst/>
              </a:prstGeom>
              <a:solidFill>
                <a:srgbClr val="FFFFFF"/>
              </a:solidFill>
              <a:ln w="12700">
                <a:solidFill>
                  <a:schemeClr val="tx1"/>
                </a:solidFill>
                <a:round/>
                <a:headEnd/>
                <a:tailEnd/>
              </a:ln>
            </p:spPr>
            <p:txBody>
              <a:bodyPr wrap="none" anchor="ctr">
                <a:prstTxWarp prst="textNoShape">
                  <a:avLst/>
                </a:prstTxWarp>
              </a:bodyPr>
              <a:lstStyle/>
              <a:p>
                <a:endParaRPr lang="en-US"/>
              </a:p>
            </p:txBody>
          </p:sp>
          <p:sp>
            <p:nvSpPr>
              <p:cNvPr id="82965" name="Rectangle 10"/>
              <p:cNvSpPr>
                <a:spLocks noChangeArrowheads="1"/>
              </p:cNvSpPr>
              <p:nvPr/>
            </p:nvSpPr>
            <p:spPr bwMode="auto">
              <a:xfrm>
                <a:off x="1492" y="2548"/>
                <a:ext cx="40" cy="40"/>
              </a:xfrm>
              <a:prstGeom prst="rect">
                <a:avLst/>
              </a:prstGeom>
              <a:solidFill>
                <a:srgbClr val="FFFFFF"/>
              </a:solidFill>
              <a:ln w="12700">
                <a:solidFill>
                  <a:schemeClr val="tx1"/>
                </a:solidFill>
                <a:miter lim="800000"/>
                <a:headEnd/>
                <a:tailEnd/>
              </a:ln>
            </p:spPr>
            <p:txBody>
              <a:bodyPr wrap="none" anchor="ctr">
                <a:prstTxWarp prst="textNoShape">
                  <a:avLst/>
                </a:prstTxWarp>
              </a:bodyPr>
              <a:lstStyle/>
              <a:p>
                <a:endParaRPr lang="en-US"/>
              </a:p>
            </p:txBody>
          </p:sp>
          <p:sp>
            <p:nvSpPr>
              <p:cNvPr id="82966" name="Rectangle 11"/>
              <p:cNvSpPr>
                <a:spLocks noChangeArrowheads="1"/>
              </p:cNvSpPr>
              <p:nvPr/>
            </p:nvSpPr>
            <p:spPr bwMode="auto">
              <a:xfrm>
                <a:off x="1588" y="2932"/>
                <a:ext cx="232" cy="4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82967" name="Freeform 12"/>
              <p:cNvSpPr>
                <a:spLocks/>
              </p:cNvSpPr>
              <p:nvPr/>
            </p:nvSpPr>
            <p:spPr bwMode="auto">
              <a:xfrm>
                <a:off x="1728" y="2976"/>
                <a:ext cx="673" cy="673"/>
              </a:xfrm>
              <a:custGeom>
                <a:avLst/>
                <a:gdLst>
                  <a:gd name="T0" fmla="*/ 0 w 673"/>
                  <a:gd name="T1" fmla="*/ 0 h 673"/>
                  <a:gd name="T2" fmla="*/ 672 w 673"/>
                  <a:gd name="T3" fmla="*/ 672 h 673"/>
                  <a:gd name="T4" fmla="*/ 624 w 673"/>
                  <a:gd name="T5" fmla="*/ 672 h 673"/>
                  <a:gd name="T6" fmla="*/ 0 w 673"/>
                  <a:gd name="T7" fmla="*/ 48 h 673"/>
                  <a:gd name="T8" fmla="*/ 0 w 673"/>
                  <a:gd name="T9" fmla="*/ 0 h 673"/>
                  <a:gd name="T10" fmla="*/ 0 60000 65536"/>
                  <a:gd name="T11" fmla="*/ 0 60000 65536"/>
                  <a:gd name="T12" fmla="*/ 0 60000 65536"/>
                  <a:gd name="T13" fmla="*/ 0 60000 65536"/>
                  <a:gd name="T14" fmla="*/ 0 60000 65536"/>
                  <a:gd name="T15" fmla="*/ 0 w 673"/>
                  <a:gd name="T16" fmla="*/ 0 h 673"/>
                  <a:gd name="T17" fmla="*/ 673 w 673"/>
                  <a:gd name="T18" fmla="*/ 673 h 673"/>
                </a:gdLst>
                <a:ahLst/>
                <a:cxnLst>
                  <a:cxn ang="T10">
                    <a:pos x="T0" y="T1"/>
                  </a:cxn>
                  <a:cxn ang="T11">
                    <a:pos x="T2" y="T3"/>
                  </a:cxn>
                  <a:cxn ang="T12">
                    <a:pos x="T4" y="T5"/>
                  </a:cxn>
                  <a:cxn ang="T13">
                    <a:pos x="T6" y="T7"/>
                  </a:cxn>
                  <a:cxn ang="T14">
                    <a:pos x="T8" y="T9"/>
                  </a:cxn>
                </a:cxnLst>
                <a:rect l="T15" t="T16" r="T17" b="T18"/>
                <a:pathLst>
                  <a:path w="673" h="673">
                    <a:moveTo>
                      <a:pt x="0" y="0"/>
                    </a:moveTo>
                    <a:lnTo>
                      <a:pt x="672" y="672"/>
                    </a:lnTo>
                    <a:lnTo>
                      <a:pt x="624" y="672"/>
                    </a:lnTo>
                    <a:lnTo>
                      <a:pt x="0" y="48"/>
                    </a:lnTo>
                    <a:lnTo>
                      <a:pt x="0" y="0"/>
                    </a:lnTo>
                  </a:path>
                </a:pathLst>
              </a:custGeom>
              <a:solidFill>
                <a:schemeClr val="bg1"/>
              </a:solidFill>
              <a:ln w="12700" cap="rnd">
                <a:solidFill>
                  <a:schemeClr val="tx1"/>
                </a:solidFill>
                <a:round/>
                <a:headEnd/>
                <a:tailEnd/>
              </a:ln>
            </p:spPr>
            <p:txBody>
              <a:bodyPr>
                <a:prstTxWarp prst="textNoShape">
                  <a:avLst/>
                </a:prstTxWarp>
              </a:bodyPr>
              <a:lstStyle/>
              <a:p>
                <a:endParaRPr lang="en-US"/>
              </a:p>
            </p:txBody>
          </p:sp>
          <p:sp>
            <p:nvSpPr>
              <p:cNvPr id="82968" name="Freeform 13"/>
              <p:cNvSpPr>
                <a:spLocks/>
              </p:cNvSpPr>
              <p:nvPr/>
            </p:nvSpPr>
            <p:spPr bwMode="auto">
              <a:xfrm>
                <a:off x="1296" y="2976"/>
                <a:ext cx="433" cy="721"/>
              </a:xfrm>
              <a:custGeom>
                <a:avLst/>
                <a:gdLst>
                  <a:gd name="T0" fmla="*/ 384 w 433"/>
                  <a:gd name="T1" fmla="*/ 0 h 721"/>
                  <a:gd name="T2" fmla="*/ 0 w 433"/>
                  <a:gd name="T3" fmla="*/ 720 h 721"/>
                  <a:gd name="T4" fmla="*/ 48 w 433"/>
                  <a:gd name="T5" fmla="*/ 720 h 721"/>
                  <a:gd name="T6" fmla="*/ 432 w 433"/>
                  <a:gd name="T7" fmla="*/ 0 h 721"/>
                  <a:gd name="T8" fmla="*/ 384 w 433"/>
                  <a:gd name="T9" fmla="*/ 0 h 721"/>
                  <a:gd name="T10" fmla="*/ 0 60000 65536"/>
                  <a:gd name="T11" fmla="*/ 0 60000 65536"/>
                  <a:gd name="T12" fmla="*/ 0 60000 65536"/>
                  <a:gd name="T13" fmla="*/ 0 60000 65536"/>
                  <a:gd name="T14" fmla="*/ 0 60000 65536"/>
                  <a:gd name="T15" fmla="*/ 0 w 433"/>
                  <a:gd name="T16" fmla="*/ 0 h 721"/>
                  <a:gd name="T17" fmla="*/ 433 w 433"/>
                  <a:gd name="T18" fmla="*/ 721 h 721"/>
                </a:gdLst>
                <a:ahLst/>
                <a:cxnLst>
                  <a:cxn ang="T10">
                    <a:pos x="T0" y="T1"/>
                  </a:cxn>
                  <a:cxn ang="T11">
                    <a:pos x="T2" y="T3"/>
                  </a:cxn>
                  <a:cxn ang="T12">
                    <a:pos x="T4" y="T5"/>
                  </a:cxn>
                  <a:cxn ang="T13">
                    <a:pos x="T6" y="T7"/>
                  </a:cxn>
                  <a:cxn ang="T14">
                    <a:pos x="T8" y="T9"/>
                  </a:cxn>
                </a:cxnLst>
                <a:rect l="T15" t="T16" r="T17" b="T18"/>
                <a:pathLst>
                  <a:path w="433" h="721">
                    <a:moveTo>
                      <a:pt x="384" y="0"/>
                    </a:moveTo>
                    <a:lnTo>
                      <a:pt x="0" y="720"/>
                    </a:lnTo>
                    <a:lnTo>
                      <a:pt x="48" y="720"/>
                    </a:lnTo>
                    <a:lnTo>
                      <a:pt x="432" y="0"/>
                    </a:lnTo>
                    <a:lnTo>
                      <a:pt x="384" y="0"/>
                    </a:lnTo>
                  </a:path>
                </a:pathLst>
              </a:custGeom>
              <a:solidFill>
                <a:schemeClr val="bg1"/>
              </a:solidFill>
              <a:ln w="12700" cap="rnd">
                <a:solidFill>
                  <a:schemeClr val="tx1"/>
                </a:solidFill>
                <a:round/>
                <a:headEnd/>
                <a:tailEnd/>
              </a:ln>
            </p:spPr>
            <p:txBody>
              <a:bodyPr>
                <a:prstTxWarp prst="textNoShape">
                  <a:avLst/>
                </a:prstTxWarp>
              </a:bodyPr>
              <a:lstStyle/>
              <a:p>
                <a:endParaRPr lang="en-US"/>
              </a:p>
            </p:txBody>
          </p:sp>
          <p:sp>
            <p:nvSpPr>
              <p:cNvPr id="82969" name="Freeform 14"/>
              <p:cNvSpPr>
                <a:spLocks/>
              </p:cNvSpPr>
              <p:nvPr/>
            </p:nvSpPr>
            <p:spPr bwMode="auto">
              <a:xfrm>
                <a:off x="1680" y="2976"/>
                <a:ext cx="337" cy="913"/>
              </a:xfrm>
              <a:custGeom>
                <a:avLst/>
                <a:gdLst>
                  <a:gd name="T0" fmla="*/ 0 w 337"/>
                  <a:gd name="T1" fmla="*/ 0 h 913"/>
                  <a:gd name="T2" fmla="*/ 288 w 337"/>
                  <a:gd name="T3" fmla="*/ 912 h 913"/>
                  <a:gd name="T4" fmla="*/ 336 w 337"/>
                  <a:gd name="T5" fmla="*/ 912 h 913"/>
                  <a:gd name="T6" fmla="*/ 48 w 337"/>
                  <a:gd name="T7" fmla="*/ 0 h 913"/>
                  <a:gd name="T8" fmla="*/ 0 w 337"/>
                  <a:gd name="T9" fmla="*/ 0 h 913"/>
                  <a:gd name="T10" fmla="*/ 0 60000 65536"/>
                  <a:gd name="T11" fmla="*/ 0 60000 65536"/>
                  <a:gd name="T12" fmla="*/ 0 60000 65536"/>
                  <a:gd name="T13" fmla="*/ 0 60000 65536"/>
                  <a:gd name="T14" fmla="*/ 0 60000 65536"/>
                  <a:gd name="T15" fmla="*/ 0 w 337"/>
                  <a:gd name="T16" fmla="*/ 0 h 913"/>
                  <a:gd name="T17" fmla="*/ 337 w 337"/>
                  <a:gd name="T18" fmla="*/ 913 h 913"/>
                </a:gdLst>
                <a:ahLst/>
                <a:cxnLst>
                  <a:cxn ang="T10">
                    <a:pos x="T0" y="T1"/>
                  </a:cxn>
                  <a:cxn ang="T11">
                    <a:pos x="T2" y="T3"/>
                  </a:cxn>
                  <a:cxn ang="T12">
                    <a:pos x="T4" y="T5"/>
                  </a:cxn>
                  <a:cxn ang="T13">
                    <a:pos x="T6" y="T7"/>
                  </a:cxn>
                  <a:cxn ang="T14">
                    <a:pos x="T8" y="T9"/>
                  </a:cxn>
                </a:cxnLst>
                <a:rect l="T15" t="T16" r="T17" b="T18"/>
                <a:pathLst>
                  <a:path w="337" h="913">
                    <a:moveTo>
                      <a:pt x="0" y="0"/>
                    </a:moveTo>
                    <a:lnTo>
                      <a:pt x="288" y="912"/>
                    </a:lnTo>
                    <a:lnTo>
                      <a:pt x="336" y="912"/>
                    </a:lnTo>
                    <a:lnTo>
                      <a:pt x="48" y="0"/>
                    </a:lnTo>
                    <a:lnTo>
                      <a:pt x="0" y="0"/>
                    </a:lnTo>
                  </a:path>
                </a:pathLst>
              </a:custGeom>
              <a:solidFill>
                <a:schemeClr val="bg1"/>
              </a:solidFill>
              <a:ln w="12700" cap="rnd">
                <a:solidFill>
                  <a:schemeClr val="tx1"/>
                </a:solidFill>
                <a:round/>
                <a:headEnd/>
                <a:tailEnd/>
              </a:ln>
            </p:spPr>
            <p:txBody>
              <a:bodyPr>
                <a:prstTxWarp prst="textNoShape">
                  <a:avLst/>
                </a:prstTxWarp>
              </a:bodyPr>
              <a:lstStyle/>
              <a:p>
                <a:endParaRPr lang="en-US"/>
              </a:p>
            </p:txBody>
          </p:sp>
        </p:grpSp>
        <p:sp>
          <p:nvSpPr>
            <p:cNvPr id="82950" name="Rectangle 15"/>
            <p:cNvSpPr>
              <a:spLocks noChangeArrowheads="1"/>
            </p:cNvSpPr>
            <p:nvPr/>
          </p:nvSpPr>
          <p:spPr bwMode="auto">
            <a:xfrm>
              <a:off x="822325" y="3074194"/>
              <a:ext cx="988859" cy="406168"/>
            </a:xfrm>
            <a:prstGeom prst="rect">
              <a:avLst/>
            </a:prstGeom>
            <a:noFill/>
            <a:ln w="9525">
              <a:noFill/>
              <a:miter lim="800000"/>
              <a:headEnd/>
              <a:tailEnd/>
            </a:ln>
          </p:spPr>
          <p:txBody>
            <a:bodyPr wrap="none" lIns="82200" tIns="41100" rIns="82200" bIns="41100">
              <a:prstTxWarp prst="textNoShape">
                <a:avLst/>
              </a:prstTxWarp>
              <a:spAutoFit/>
            </a:bodyPr>
            <a:lstStyle/>
            <a:p>
              <a:pPr eaLnBrk="0" hangingPunct="0"/>
              <a:r>
                <a:rPr lang="en-US" sz="2100" b="1" dirty="0"/>
                <a:t>camera</a:t>
              </a:r>
            </a:p>
          </p:txBody>
        </p:sp>
        <p:sp>
          <p:nvSpPr>
            <p:cNvPr id="82951" name="Rectangle 16"/>
            <p:cNvSpPr>
              <a:spLocks noChangeArrowheads="1"/>
            </p:cNvSpPr>
            <p:nvPr/>
          </p:nvSpPr>
          <p:spPr bwMode="auto">
            <a:xfrm>
              <a:off x="974726" y="3931444"/>
              <a:ext cx="853694" cy="406168"/>
            </a:xfrm>
            <a:prstGeom prst="rect">
              <a:avLst/>
            </a:prstGeom>
            <a:noFill/>
            <a:ln w="9525">
              <a:noFill/>
              <a:miter lim="800000"/>
              <a:headEnd/>
              <a:tailEnd/>
            </a:ln>
          </p:spPr>
          <p:txBody>
            <a:bodyPr wrap="none" lIns="82200" tIns="41100" rIns="82200" bIns="41100">
              <a:prstTxWarp prst="textNoShape">
                <a:avLst/>
              </a:prstTxWarp>
              <a:spAutoFit/>
            </a:bodyPr>
            <a:lstStyle/>
            <a:p>
              <a:pPr eaLnBrk="0" hangingPunct="0"/>
              <a:r>
                <a:rPr lang="en-US" sz="2100" b="1" dirty="0"/>
                <a:t>tripod</a:t>
              </a:r>
            </a:p>
          </p:txBody>
        </p:sp>
        <p:sp>
          <p:nvSpPr>
            <p:cNvPr id="82952" name="Rectangle 17"/>
            <p:cNvSpPr>
              <a:spLocks noChangeArrowheads="1"/>
            </p:cNvSpPr>
            <p:nvPr/>
          </p:nvSpPr>
          <p:spPr bwMode="auto">
            <a:xfrm>
              <a:off x="5241926" y="3817144"/>
              <a:ext cx="876136" cy="406168"/>
            </a:xfrm>
            <a:prstGeom prst="rect">
              <a:avLst/>
            </a:prstGeom>
            <a:noFill/>
            <a:ln w="9525">
              <a:noFill/>
              <a:miter lim="800000"/>
              <a:headEnd/>
              <a:tailEnd/>
            </a:ln>
          </p:spPr>
          <p:txBody>
            <a:bodyPr wrap="none" lIns="82200" tIns="41100" rIns="82200" bIns="41100">
              <a:prstTxWarp prst="textNoShape">
                <a:avLst/>
              </a:prstTxWarp>
              <a:spAutoFit/>
            </a:bodyPr>
            <a:lstStyle/>
            <a:p>
              <a:pPr eaLnBrk="0" hangingPunct="0"/>
              <a:r>
                <a:rPr lang="en-US" sz="2100" b="1" dirty="0"/>
                <a:t>model</a:t>
              </a:r>
            </a:p>
          </p:txBody>
        </p:sp>
        <p:sp>
          <p:nvSpPr>
            <p:cNvPr id="82953" name="Freeform 18"/>
            <p:cNvSpPr>
              <a:spLocks/>
            </p:cNvSpPr>
            <p:nvPr/>
          </p:nvSpPr>
          <p:spPr bwMode="auto">
            <a:xfrm>
              <a:off x="3505200" y="3028951"/>
              <a:ext cx="534988" cy="629841"/>
            </a:xfrm>
            <a:custGeom>
              <a:avLst/>
              <a:gdLst>
                <a:gd name="T0" fmla="*/ 0 w 337"/>
                <a:gd name="T1" fmla="*/ 0 h 529"/>
                <a:gd name="T2" fmla="*/ 0 w 337"/>
                <a:gd name="T3" fmla="*/ 846773004 h 529"/>
                <a:gd name="T4" fmla="*/ 846773291 w 337"/>
                <a:gd name="T5" fmla="*/ 1330643292 h 529"/>
                <a:gd name="T6" fmla="*/ 846773291 w 337"/>
                <a:gd name="T7" fmla="*/ 483870288 h 529"/>
                <a:gd name="T8" fmla="*/ 0 w 337"/>
                <a:gd name="T9" fmla="*/ 0 h 529"/>
                <a:gd name="T10" fmla="*/ 0 60000 65536"/>
                <a:gd name="T11" fmla="*/ 0 60000 65536"/>
                <a:gd name="T12" fmla="*/ 0 60000 65536"/>
                <a:gd name="T13" fmla="*/ 0 60000 65536"/>
                <a:gd name="T14" fmla="*/ 0 60000 65536"/>
                <a:gd name="T15" fmla="*/ 0 w 337"/>
                <a:gd name="T16" fmla="*/ 0 h 529"/>
                <a:gd name="T17" fmla="*/ 337 w 337"/>
                <a:gd name="T18" fmla="*/ 529 h 529"/>
              </a:gdLst>
              <a:ahLst/>
              <a:cxnLst>
                <a:cxn ang="T10">
                  <a:pos x="T0" y="T1"/>
                </a:cxn>
                <a:cxn ang="T11">
                  <a:pos x="T2" y="T3"/>
                </a:cxn>
                <a:cxn ang="T12">
                  <a:pos x="T4" y="T5"/>
                </a:cxn>
                <a:cxn ang="T13">
                  <a:pos x="T6" y="T7"/>
                </a:cxn>
                <a:cxn ang="T14">
                  <a:pos x="T8" y="T9"/>
                </a:cxn>
              </a:cxnLst>
              <a:rect l="T15" t="T16" r="T17" b="T18"/>
              <a:pathLst>
                <a:path w="337" h="529">
                  <a:moveTo>
                    <a:pt x="0" y="0"/>
                  </a:moveTo>
                  <a:lnTo>
                    <a:pt x="0" y="336"/>
                  </a:lnTo>
                  <a:lnTo>
                    <a:pt x="336" y="528"/>
                  </a:lnTo>
                  <a:lnTo>
                    <a:pt x="336" y="192"/>
                  </a:lnTo>
                  <a:lnTo>
                    <a:pt x="0" y="0"/>
                  </a:lnTo>
                </a:path>
              </a:pathLst>
            </a:custGeom>
            <a:noFill/>
            <a:ln w="12700" cap="rnd">
              <a:solidFill>
                <a:schemeClr val="tx1"/>
              </a:solidFill>
              <a:round/>
              <a:headEnd/>
              <a:tailEnd/>
            </a:ln>
          </p:spPr>
          <p:txBody>
            <a:bodyPr lIns="81633" tIns="40816" rIns="81633" bIns="40816">
              <a:prstTxWarp prst="textNoShape">
                <a:avLst/>
              </a:prstTxWarp>
            </a:bodyPr>
            <a:lstStyle/>
            <a:p>
              <a:endParaRPr lang="en-US"/>
            </a:p>
          </p:txBody>
        </p:sp>
        <p:sp>
          <p:nvSpPr>
            <p:cNvPr id="82954" name="Line 19"/>
            <p:cNvSpPr>
              <a:spLocks noChangeShapeType="1"/>
            </p:cNvSpPr>
            <p:nvPr/>
          </p:nvSpPr>
          <p:spPr bwMode="auto">
            <a:xfrm flipV="1">
              <a:off x="3505200" y="2628900"/>
              <a:ext cx="3810000" cy="400050"/>
            </a:xfrm>
            <a:prstGeom prst="line">
              <a:avLst/>
            </a:prstGeom>
            <a:noFill/>
            <a:ln w="12700">
              <a:solidFill>
                <a:schemeClr val="tx1"/>
              </a:solidFill>
              <a:round/>
              <a:headEnd type="none" w="sm" len="sm"/>
              <a:tailEnd type="none" w="sm" len="sm"/>
            </a:ln>
          </p:spPr>
          <p:txBody>
            <a:bodyPr wrap="none" lIns="81633" tIns="40816" rIns="81633" bIns="40816" anchor="ctr">
              <a:prstTxWarp prst="textNoShape">
                <a:avLst/>
              </a:prstTxWarp>
            </a:bodyPr>
            <a:lstStyle/>
            <a:p>
              <a:endParaRPr lang="en-US"/>
            </a:p>
          </p:txBody>
        </p:sp>
        <p:sp>
          <p:nvSpPr>
            <p:cNvPr id="82955" name="Freeform 20"/>
            <p:cNvSpPr>
              <a:spLocks/>
            </p:cNvSpPr>
            <p:nvPr/>
          </p:nvSpPr>
          <p:spPr bwMode="auto">
            <a:xfrm>
              <a:off x="7315200" y="2628901"/>
              <a:ext cx="1144588" cy="1429941"/>
            </a:xfrm>
            <a:custGeom>
              <a:avLst/>
              <a:gdLst>
                <a:gd name="T0" fmla="*/ 0 w 721"/>
                <a:gd name="T1" fmla="*/ 0 h 1201"/>
                <a:gd name="T2" fmla="*/ 1814513293 w 721"/>
                <a:gd name="T3" fmla="*/ 1088707786 h 1201"/>
                <a:gd name="T4" fmla="*/ 1814513293 w 721"/>
                <a:gd name="T5" fmla="*/ 2147483647 h 1201"/>
                <a:gd name="T6" fmla="*/ 0 w 721"/>
                <a:gd name="T7" fmla="*/ 1935480508 h 1201"/>
                <a:gd name="T8" fmla="*/ 0 w 721"/>
                <a:gd name="T9" fmla="*/ 0 h 1201"/>
                <a:gd name="T10" fmla="*/ 0 60000 65536"/>
                <a:gd name="T11" fmla="*/ 0 60000 65536"/>
                <a:gd name="T12" fmla="*/ 0 60000 65536"/>
                <a:gd name="T13" fmla="*/ 0 60000 65536"/>
                <a:gd name="T14" fmla="*/ 0 60000 65536"/>
                <a:gd name="T15" fmla="*/ 0 w 721"/>
                <a:gd name="T16" fmla="*/ 0 h 1201"/>
                <a:gd name="T17" fmla="*/ 721 w 721"/>
                <a:gd name="T18" fmla="*/ 1201 h 1201"/>
              </a:gdLst>
              <a:ahLst/>
              <a:cxnLst>
                <a:cxn ang="T10">
                  <a:pos x="T0" y="T1"/>
                </a:cxn>
                <a:cxn ang="T11">
                  <a:pos x="T2" y="T3"/>
                </a:cxn>
                <a:cxn ang="T12">
                  <a:pos x="T4" y="T5"/>
                </a:cxn>
                <a:cxn ang="T13">
                  <a:pos x="T6" y="T7"/>
                </a:cxn>
                <a:cxn ang="T14">
                  <a:pos x="T8" y="T9"/>
                </a:cxn>
              </a:cxnLst>
              <a:rect l="T15" t="T16" r="T17" b="T18"/>
              <a:pathLst>
                <a:path w="721" h="1201">
                  <a:moveTo>
                    <a:pt x="0" y="0"/>
                  </a:moveTo>
                  <a:lnTo>
                    <a:pt x="720" y="432"/>
                  </a:lnTo>
                  <a:lnTo>
                    <a:pt x="720" y="1200"/>
                  </a:lnTo>
                  <a:lnTo>
                    <a:pt x="0" y="768"/>
                  </a:lnTo>
                  <a:lnTo>
                    <a:pt x="0" y="0"/>
                  </a:lnTo>
                </a:path>
              </a:pathLst>
            </a:custGeom>
            <a:noFill/>
            <a:ln w="12700" cap="rnd">
              <a:solidFill>
                <a:schemeClr val="tx1"/>
              </a:solidFill>
              <a:round/>
              <a:headEnd/>
              <a:tailEnd/>
            </a:ln>
          </p:spPr>
          <p:txBody>
            <a:bodyPr lIns="81633" tIns="40816" rIns="81633" bIns="40816">
              <a:prstTxWarp prst="textNoShape">
                <a:avLst/>
              </a:prstTxWarp>
            </a:bodyPr>
            <a:lstStyle/>
            <a:p>
              <a:endParaRPr lang="en-US"/>
            </a:p>
          </p:txBody>
        </p:sp>
        <p:sp>
          <p:nvSpPr>
            <p:cNvPr id="82956" name="Line 21"/>
            <p:cNvSpPr>
              <a:spLocks noChangeShapeType="1"/>
            </p:cNvSpPr>
            <p:nvPr/>
          </p:nvSpPr>
          <p:spPr bwMode="auto">
            <a:xfrm flipH="1" flipV="1">
              <a:off x="3505200" y="3429000"/>
              <a:ext cx="3810000" cy="114300"/>
            </a:xfrm>
            <a:prstGeom prst="line">
              <a:avLst/>
            </a:prstGeom>
            <a:noFill/>
            <a:ln w="12700">
              <a:solidFill>
                <a:schemeClr val="tx1"/>
              </a:solidFill>
              <a:round/>
              <a:headEnd type="none" w="sm" len="sm"/>
              <a:tailEnd type="none" w="sm" len="sm"/>
            </a:ln>
          </p:spPr>
          <p:txBody>
            <a:bodyPr wrap="none" lIns="81633" tIns="40816" rIns="81633" bIns="40816" anchor="ctr">
              <a:prstTxWarp prst="textNoShape">
                <a:avLst/>
              </a:prstTxWarp>
            </a:bodyPr>
            <a:lstStyle/>
            <a:p>
              <a:endParaRPr lang="en-US"/>
            </a:p>
          </p:txBody>
        </p:sp>
        <p:graphicFrame>
          <p:nvGraphicFramePr>
            <p:cNvPr id="82946" name="Object 2"/>
            <p:cNvGraphicFramePr>
              <a:graphicFrameLocks/>
            </p:cNvGraphicFramePr>
            <p:nvPr>
              <p:extLst>
                <p:ext uri="{D42A27DB-BD31-4B8C-83A1-F6EECF244321}">
                  <p14:modId xmlns:p14="http://schemas.microsoft.com/office/powerpoint/2010/main" val="248660585"/>
                </p:ext>
              </p:extLst>
            </p:nvPr>
          </p:nvGraphicFramePr>
          <p:xfrm>
            <a:off x="4489450" y="3181350"/>
            <a:ext cx="2749550" cy="533400"/>
          </p:xfrm>
          <a:graphic>
            <a:graphicData uri="http://schemas.openxmlformats.org/presentationml/2006/ole">
              <mc:AlternateContent xmlns:mc="http://schemas.openxmlformats.org/markup-compatibility/2006">
                <mc:Choice xmlns:v="urn:schemas-microsoft-com:vml" Requires="v">
                  <p:oleObj spid="_x0000_s3118" name="Clip" r:id="rId4" imgW="3657600" imgH="952500" progId="">
                    <p:embed/>
                  </p:oleObj>
                </mc:Choice>
                <mc:Fallback>
                  <p:oleObj name="Clip" r:id="rId4" imgW="3657600" imgH="95250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9450" y="3181350"/>
                          <a:ext cx="2749550" cy="533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82957" name="Line 23"/>
            <p:cNvSpPr>
              <a:spLocks noChangeShapeType="1"/>
            </p:cNvSpPr>
            <p:nvPr/>
          </p:nvSpPr>
          <p:spPr bwMode="auto">
            <a:xfrm flipV="1">
              <a:off x="4038600" y="3143250"/>
              <a:ext cx="4419600" cy="114300"/>
            </a:xfrm>
            <a:prstGeom prst="line">
              <a:avLst/>
            </a:prstGeom>
            <a:noFill/>
            <a:ln w="12700">
              <a:solidFill>
                <a:schemeClr val="tx1"/>
              </a:solidFill>
              <a:round/>
              <a:headEnd type="none" w="sm" len="sm"/>
              <a:tailEnd type="none" w="sm" len="sm"/>
            </a:ln>
          </p:spPr>
          <p:txBody>
            <a:bodyPr wrap="none" lIns="81633" tIns="40816" rIns="81633" bIns="40816" anchor="ctr">
              <a:prstTxWarp prst="textNoShape">
                <a:avLst/>
              </a:prstTxWarp>
            </a:bodyPr>
            <a:lstStyle/>
            <a:p>
              <a:endParaRPr lang="en-US"/>
            </a:p>
          </p:txBody>
        </p:sp>
        <p:sp>
          <p:nvSpPr>
            <p:cNvPr id="82958" name="Line 24"/>
            <p:cNvSpPr>
              <a:spLocks noChangeShapeType="1"/>
            </p:cNvSpPr>
            <p:nvPr/>
          </p:nvSpPr>
          <p:spPr bwMode="auto">
            <a:xfrm>
              <a:off x="4038600" y="3657600"/>
              <a:ext cx="4419600" cy="400050"/>
            </a:xfrm>
            <a:prstGeom prst="line">
              <a:avLst/>
            </a:prstGeom>
            <a:noFill/>
            <a:ln w="12700">
              <a:solidFill>
                <a:schemeClr val="tx1"/>
              </a:solidFill>
              <a:round/>
              <a:headEnd type="none" w="sm" len="sm"/>
              <a:tailEnd type="none" w="sm" len="sm"/>
            </a:ln>
          </p:spPr>
          <p:txBody>
            <a:bodyPr wrap="none" lIns="81633" tIns="40816" rIns="81633" bIns="40816" anchor="ctr">
              <a:prstTxWarp prst="textNoShape">
                <a:avLst/>
              </a:prstTxWarp>
            </a:bodyPr>
            <a:lstStyle/>
            <a:p>
              <a:endParaRPr lang="en-US"/>
            </a:p>
          </p:txBody>
        </p:sp>
        <p:sp>
          <p:nvSpPr>
            <p:cNvPr id="82959" name="Rectangle 25"/>
            <p:cNvSpPr>
              <a:spLocks noChangeArrowheads="1"/>
            </p:cNvSpPr>
            <p:nvPr/>
          </p:nvSpPr>
          <p:spPr bwMode="auto">
            <a:xfrm>
              <a:off x="4670420" y="2238375"/>
              <a:ext cx="1031884" cy="664700"/>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lnSpc>
                  <a:spcPct val="90000"/>
                </a:lnSpc>
              </a:pPr>
              <a:r>
                <a:rPr lang="en-US" sz="2100" b="1" dirty="0"/>
                <a:t>viewing</a:t>
              </a:r>
            </a:p>
            <a:p>
              <a:pPr algn="ctr" eaLnBrk="0" hangingPunct="0">
                <a:lnSpc>
                  <a:spcPct val="90000"/>
                </a:lnSpc>
              </a:pPr>
              <a:r>
                <a:rPr lang="en-US" sz="2100" b="1" dirty="0"/>
                <a:t>volume</a:t>
              </a:r>
            </a:p>
          </p:txBody>
        </p:sp>
      </p:grpSp>
    </p:spTree>
    <p:extLst>
      <p:ext uri="{BB962C8B-B14F-4D97-AF65-F5344CB8AC3E}">
        <p14:creationId xmlns:p14="http://schemas.microsoft.com/office/powerpoint/2010/main" val="19237276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dirty="0" smtClean="0"/>
              <a:t>Transformations</a:t>
            </a:r>
            <a:endParaRPr lang="en-US" dirty="0"/>
          </a:p>
        </p:txBody>
      </p:sp>
      <p:sp>
        <p:nvSpPr>
          <p:cNvPr id="84995" name="Rectangle 3"/>
          <p:cNvSpPr>
            <a:spLocks noGrp="1" noChangeArrowheads="1"/>
          </p:cNvSpPr>
          <p:nvPr>
            <p:ph idx="1"/>
          </p:nvPr>
        </p:nvSpPr>
        <p:spPr/>
        <p:txBody>
          <a:bodyPr/>
          <a:lstStyle/>
          <a:p>
            <a:r>
              <a:rPr lang="en-US" smtClean="0"/>
              <a:t>Transformations take us from one “space” to another</a:t>
            </a:r>
          </a:p>
          <a:p>
            <a:pPr lvl="1"/>
            <a:r>
              <a:rPr lang="en-US" smtClean="0"/>
              <a:t>All of our transforms are 4×4 matrices </a:t>
            </a:r>
            <a:endParaRPr lang="en-US" dirty="0"/>
          </a:p>
        </p:txBody>
      </p:sp>
      <p:grpSp>
        <p:nvGrpSpPr>
          <p:cNvPr id="2" name="Group 1"/>
          <p:cNvGrpSpPr/>
          <p:nvPr/>
        </p:nvGrpSpPr>
        <p:grpSpPr>
          <a:xfrm>
            <a:off x="428625" y="1864626"/>
            <a:ext cx="8286750" cy="2536046"/>
            <a:chOff x="590550" y="2405063"/>
            <a:chExt cx="8286750" cy="2536046"/>
          </a:xfrm>
        </p:grpSpPr>
        <p:sp>
          <p:nvSpPr>
            <p:cNvPr id="84999" name="Text Box 11"/>
            <p:cNvSpPr txBox="1">
              <a:spLocks noChangeArrowheads="1"/>
            </p:cNvSpPr>
            <p:nvPr/>
          </p:nvSpPr>
          <p:spPr bwMode="auto">
            <a:xfrm>
              <a:off x="1835944" y="3523059"/>
              <a:ext cx="1008063" cy="6477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114300" tIns="57150" rIns="114300" bIns="57150" anchor="ctr" anchorCtr="1">
              <a:prstTxWarp prst="textNoShape">
                <a:avLst/>
              </a:prstTxWarp>
            </a:bodyPr>
            <a:lstStyle/>
            <a:p>
              <a:pPr algn="ctr" eaLnBrk="0" hangingPunct="0"/>
              <a:r>
                <a:rPr lang="en-US" sz="1300" b="1" dirty="0">
                  <a:solidFill>
                    <a:srgbClr val="800000"/>
                  </a:solidFill>
                  <a:latin typeface="Helvetica" charset="0"/>
                </a:rPr>
                <a:t>Model-View</a:t>
              </a:r>
              <a:br>
                <a:rPr lang="en-US" sz="1300" b="1" dirty="0">
                  <a:solidFill>
                    <a:srgbClr val="800000"/>
                  </a:solidFill>
                  <a:latin typeface="Helvetica" charset="0"/>
                </a:rPr>
              </a:br>
              <a:r>
                <a:rPr lang="en-US" sz="1300" b="1" dirty="0">
                  <a:solidFill>
                    <a:srgbClr val="800000"/>
                  </a:solidFill>
                  <a:latin typeface="Helvetica" charset="0"/>
                </a:rPr>
                <a:t>Transform</a:t>
              </a:r>
            </a:p>
          </p:txBody>
        </p:sp>
        <p:sp>
          <p:nvSpPr>
            <p:cNvPr id="85000" name="Text Box 12"/>
            <p:cNvSpPr txBox="1">
              <a:spLocks noChangeArrowheads="1"/>
            </p:cNvSpPr>
            <p:nvPr/>
          </p:nvSpPr>
          <p:spPr bwMode="auto">
            <a:xfrm>
              <a:off x="3190081" y="3523059"/>
              <a:ext cx="1008063" cy="6477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114300" tIns="57150" rIns="114300" bIns="57150" anchor="ctr" anchorCtr="1">
              <a:prstTxWarp prst="textNoShape">
                <a:avLst/>
              </a:prstTxWarp>
            </a:bodyPr>
            <a:lstStyle/>
            <a:p>
              <a:pPr algn="ctr" eaLnBrk="0" hangingPunct="0"/>
              <a:r>
                <a:rPr lang="en-US" sz="1300" b="1" dirty="0">
                  <a:solidFill>
                    <a:srgbClr val="800000"/>
                  </a:solidFill>
                  <a:latin typeface="Helvetica" charset="0"/>
                </a:rPr>
                <a:t>Projection</a:t>
              </a:r>
              <a:br>
                <a:rPr lang="en-US" sz="1300" b="1" dirty="0">
                  <a:solidFill>
                    <a:srgbClr val="800000"/>
                  </a:solidFill>
                  <a:latin typeface="Helvetica" charset="0"/>
                </a:rPr>
              </a:br>
              <a:r>
                <a:rPr lang="en-US" sz="1300" b="1" dirty="0">
                  <a:solidFill>
                    <a:srgbClr val="800000"/>
                  </a:solidFill>
                  <a:latin typeface="Helvetica" charset="0"/>
                </a:rPr>
                <a:t>Transform</a:t>
              </a:r>
            </a:p>
          </p:txBody>
        </p:sp>
        <p:sp>
          <p:nvSpPr>
            <p:cNvPr id="85001" name="Text Box 13"/>
            <p:cNvSpPr txBox="1">
              <a:spLocks noChangeArrowheads="1"/>
            </p:cNvSpPr>
            <p:nvPr/>
          </p:nvSpPr>
          <p:spPr bwMode="auto">
            <a:xfrm>
              <a:off x="4544219" y="3523059"/>
              <a:ext cx="1008063" cy="6477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114300" tIns="57150" rIns="114300" bIns="57150" anchor="ctr" anchorCtr="1">
              <a:prstTxWarp prst="textNoShape">
                <a:avLst/>
              </a:prstTxWarp>
            </a:bodyPr>
            <a:lstStyle/>
            <a:p>
              <a:pPr algn="ctr" eaLnBrk="0" hangingPunct="0"/>
              <a:r>
                <a:rPr lang="en-US" sz="1300" b="1" dirty="0">
                  <a:solidFill>
                    <a:schemeClr val="bg2"/>
                  </a:solidFill>
                  <a:latin typeface="Helvetica" charset="0"/>
                </a:rPr>
                <a:t>Perspective</a:t>
              </a:r>
              <a:br>
                <a:rPr lang="en-US" sz="1300" b="1" dirty="0">
                  <a:solidFill>
                    <a:schemeClr val="bg2"/>
                  </a:solidFill>
                  <a:latin typeface="Helvetica" charset="0"/>
                </a:rPr>
              </a:br>
              <a:r>
                <a:rPr lang="en-US" sz="1300" b="1" dirty="0">
                  <a:solidFill>
                    <a:schemeClr val="bg2"/>
                  </a:solidFill>
                  <a:latin typeface="Helvetica" charset="0"/>
                </a:rPr>
                <a:t>Division</a:t>
              </a:r>
            </a:p>
            <a:p>
              <a:pPr algn="ctr" eaLnBrk="0" hangingPunct="0"/>
              <a:r>
                <a:rPr lang="en-US" sz="1300" b="1" dirty="0">
                  <a:solidFill>
                    <a:schemeClr val="bg2"/>
                  </a:solidFill>
                  <a:latin typeface="Helvetica" charset="0"/>
                </a:rPr>
                <a:t>(</a:t>
              </a:r>
              <a:r>
                <a:rPr lang="en-US" sz="1300" b="1" dirty="0" err="1">
                  <a:solidFill>
                    <a:schemeClr val="bg2"/>
                  </a:solidFill>
                  <a:latin typeface="Helvetica" charset="0"/>
                </a:rPr>
                <a:t>w</a:t>
              </a:r>
              <a:r>
                <a:rPr lang="en-US" sz="1300" b="1" dirty="0">
                  <a:solidFill>
                    <a:schemeClr val="bg2"/>
                  </a:solidFill>
                  <a:latin typeface="Helvetica" charset="0"/>
                </a:rPr>
                <a:t>)</a:t>
              </a:r>
            </a:p>
          </p:txBody>
        </p:sp>
        <p:sp>
          <p:nvSpPr>
            <p:cNvPr id="85002" name="Text Box 14"/>
            <p:cNvSpPr txBox="1">
              <a:spLocks noChangeArrowheads="1"/>
            </p:cNvSpPr>
            <p:nvPr/>
          </p:nvSpPr>
          <p:spPr bwMode="auto">
            <a:xfrm>
              <a:off x="5899944" y="3533642"/>
              <a:ext cx="1008063" cy="6477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114300" tIns="57150" rIns="114300" bIns="57150" anchor="ctr" anchorCtr="1">
              <a:prstTxWarp prst="textNoShape">
                <a:avLst/>
              </a:prstTxWarp>
            </a:bodyPr>
            <a:lstStyle/>
            <a:p>
              <a:pPr algn="ctr" eaLnBrk="0" hangingPunct="0"/>
              <a:r>
                <a:rPr lang="en-US" sz="1300" b="1" dirty="0">
                  <a:solidFill>
                    <a:srgbClr val="800000"/>
                  </a:solidFill>
                  <a:latin typeface="Helvetica" charset="0"/>
                </a:rPr>
                <a:t>Viewport</a:t>
              </a:r>
              <a:br>
                <a:rPr lang="en-US" sz="1300" b="1" dirty="0">
                  <a:solidFill>
                    <a:srgbClr val="800000"/>
                  </a:solidFill>
                  <a:latin typeface="Helvetica" charset="0"/>
                </a:rPr>
              </a:br>
              <a:r>
                <a:rPr lang="en-US" sz="1300" b="1" dirty="0">
                  <a:solidFill>
                    <a:srgbClr val="800000"/>
                  </a:solidFill>
                  <a:latin typeface="Helvetica" charset="0"/>
                </a:rPr>
                <a:t>Transform</a:t>
              </a:r>
            </a:p>
          </p:txBody>
        </p:sp>
        <p:cxnSp>
          <p:nvCxnSpPr>
            <p:cNvPr id="85003" name="AutoShape 15"/>
            <p:cNvCxnSpPr>
              <a:cxnSpLocks noChangeShapeType="1"/>
              <a:stCxn id="29" idx="3"/>
              <a:endCxn id="84999" idx="1"/>
            </p:cNvCxnSpPr>
            <p:nvPr/>
          </p:nvCxnSpPr>
          <p:spPr bwMode="auto">
            <a:xfrm flipV="1">
              <a:off x="1447801" y="3846909"/>
              <a:ext cx="388144" cy="23813"/>
            </a:xfrm>
            <a:prstGeom prst="straightConnector1">
              <a:avLst/>
            </a:prstGeom>
            <a:noFill/>
            <a:ln w="9525">
              <a:solidFill>
                <a:schemeClr val="tx1"/>
              </a:solidFill>
              <a:round/>
              <a:headEnd/>
              <a:tailEnd type="triangle" w="med" len="med"/>
            </a:ln>
          </p:spPr>
        </p:cxnSp>
        <p:cxnSp>
          <p:nvCxnSpPr>
            <p:cNvPr id="85004" name="AutoShape 16"/>
            <p:cNvCxnSpPr>
              <a:cxnSpLocks noChangeShapeType="1"/>
              <a:stCxn id="84999" idx="3"/>
              <a:endCxn id="85000" idx="1"/>
            </p:cNvCxnSpPr>
            <p:nvPr/>
          </p:nvCxnSpPr>
          <p:spPr bwMode="auto">
            <a:xfrm>
              <a:off x="2844006" y="3846909"/>
              <a:ext cx="346075" cy="0"/>
            </a:xfrm>
            <a:prstGeom prst="straightConnector1">
              <a:avLst/>
            </a:prstGeom>
            <a:noFill/>
            <a:ln w="9525">
              <a:solidFill>
                <a:schemeClr val="tx1"/>
              </a:solidFill>
              <a:round/>
              <a:headEnd/>
              <a:tailEnd type="triangle" w="med" len="med"/>
            </a:ln>
          </p:spPr>
        </p:cxnSp>
        <p:cxnSp>
          <p:nvCxnSpPr>
            <p:cNvPr id="85005" name="AutoShape 17"/>
            <p:cNvCxnSpPr>
              <a:cxnSpLocks noChangeShapeType="1"/>
              <a:stCxn id="85000" idx="3"/>
              <a:endCxn id="85001" idx="1"/>
            </p:cNvCxnSpPr>
            <p:nvPr/>
          </p:nvCxnSpPr>
          <p:spPr bwMode="auto">
            <a:xfrm>
              <a:off x="4198144" y="3846909"/>
              <a:ext cx="346075" cy="0"/>
            </a:xfrm>
            <a:prstGeom prst="straightConnector1">
              <a:avLst/>
            </a:prstGeom>
            <a:noFill/>
            <a:ln w="9525">
              <a:solidFill>
                <a:schemeClr val="tx1"/>
              </a:solidFill>
              <a:round/>
              <a:headEnd/>
              <a:tailEnd type="triangle" w="med" len="med"/>
            </a:ln>
          </p:spPr>
        </p:cxnSp>
        <p:cxnSp>
          <p:nvCxnSpPr>
            <p:cNvPr id="85006" name="AutoShape 18"/>
            <p:cNvCxnSpPr>
              <a:cxnSpLocks noChangeShapeType="1"/>
              <a:stCxn id="85001" idx="3"/>
              <a:endCxn id="85002" idx="1"/>
            </p:cNvCxnSpPr>
            <p:nvPr/>
          </p:nvCxnSpPr>
          <p:spPr bwMode="auto">
            <a:xfrm>
              <a:off x="5552282" y="3846909"/>
              <a:ext cx="347662" cy="10583"/>
            </a:xfrm>
            <a:prstGeom prst="straightConnector1">
              <a:avLst/>
            </a:prstGeom>
            <a:noFill/>
            <a:ln w="9525">
              <a:solidFill>
                <a:schemeClr val="tx1"/>
              </a:solidFill>
              <a:round/>
              <a:headEnd/>
              <a:tailEnd type="triangle" w="med" len="med"/>
            </a:ln>
          </p:spPr>
        </p:cxnSp>
        <p:cxnSp>
          <p:nvCxnSpPr>
            <p:cNvPr id="85007" name="AutoShape 19"/>
            <p:cNvCxnSpPr>
              <a:cxnSpLocks noChangeShapeType="1"/>
              <a:stCxn id="85002" idx="3"/>
            </p:cNvCxnSpPr>
            <p:nvPr/>
          </p:nvCxnSpPr>
          <p:spPr bwMode="auto">
            <a:xfrm flipV="1">
              <a:off x="6908006" y="3856599"/>
              <a:ext cx="756080" cy="893"/>
            </a:xfrm>
            <a:prstGeom prst="straightConnector1">
              <a:avLst/>
            </a:prstGeom>
            <a:noFill/>
            <a:ln w="9525">
              <a:solidFill>
                <a:schemeClr val="tx1"/>
              </a:solidFill>
              <a:round/>
              <a:headEnd/>
              <a:tailEnd type="triangle" w="med" len="med"/>
            </a:ln>
          </p:spPr>
        </p:cxnSp>
        <p:sp>
          <p:nvSpPr>
            <p:cNvPr id="85008" name="Text Box 20"/>
            <p:cNvSpPr txBox="1">
              <a:spLocks noChangeArrowheads="1"/>
            </p:cNvSpPr>
            <p:nvPr/>
          </p:nvSpPr>
          <p:spPr bwMode="auto">
            <a:xfrm>
              <a:off x="1001712" y="2405063"/>
              <a:ext cx="1008063" cy="6477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114300" tIns="57150" rIns="114300" bIns="57150" anchor="ctr" anchorCtr="1">
              <a:prstTxWarp prst="textNoShape">
                <a:avLst/>
              </a:prstTxWarp>
            </a:bodyPr>
            <a:lstStyle/>
            <a:p>
              <a:pPr algn="ctr" eaLnBrk="0" hangingPunct="0"/>
              <a:r>
                <a:rPr lang="en-US" sz="1300" b="1" dirty="0">
                  <a:solidFill>
                    <a:srgbClr val="800000"/>
                  </a:solidFill>
                  <a:latin typeface="Helvetica" charset="0"/>
                </a:rPr>
                <a:t>Modeling</a:t>
              </a:r>
              <a:br>
                <a:rPr lang="en-US" sz="1300" b="1" dirty="0">
                  <a:solidFill>
                    <a:srgbClr val="800000"/>
                  </a:solidFill>
                  <a:latin typeface="Helvetica" charset="0"/>
                </a:rPr>
              </a:br>
              <a:r>
                <a:rPr lang="en-US" sz="1300" b="1" dirty="0">
                  <a:solidFill>
                    <a:srgbClr val="800000"/>
                  </a:solidFill>
                  <a:latin typeface="Helvetica" charset="0"/>
                </a:rPr>
                <a:t>Transform</a:t>
              </a:r>
            </a:p>
          </p:txBody>
        </p:sp>
        <p:sp>
          <p:nvSpPr>
            <p:cNvPr id="85009" name="Text Box 21"/>
            <p:cNvSpPr txBox="1">
              <a:spLocks noChangeArrowheads="1"/>
            </p:cNvSpPr>
            <p:nvPr/>
          </p:nvSpPr>
          <p:spPr bwMode="auto">
            <a:xfrm>
              <a:off x="2509837" y="2405063"/>
              <a:ext cx="1008063" cy="6477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114300" tIns="57150" rIns="114300" bIns="57150" anchor="ctr" anchorCtr="1">
              <a:prstTxWarp prst="textNoShape">
                <a:avLst/>
              </a:prstTxWarp>
            </a:bodyPr>
            <a:lstStyle/>
            <a:p>
              <a:pPr algn="ctr" eaLnBrk="0" hangingPunct="0"/>
              <a:r>
                <a:rPr lang="en-US" sz="1300" b="1" dirty="0">
                  <a:solidFill>
                    <a:srgbClr val="800000"/>
                  </a:solidFill>
                  <a:latin typeface="Helvetica" charset="0"/>
                </a:rPr>
                <a:t>Modeling</a:t>
              </a:r>
              <a:br>
                <a:rPr lang="en-US" sz="1300" b="1" dirty="0">
                  <a:solidFill>
                    <a:srgbClr val="800000"/>
                  </a:solidFill>
                  <a:latin typeface="Helvetica" charset="0"/>
                </a:rPr>
              </a:br>
              <a:r>
                <a:rPr lang="en-US" sz="1300" b="1" dirty="0">
                  <a:solidFill>
                    <a:srgbClr val="800000"/>
                  </a:solidFill>
                  <a:latin typeface="Helvetica" charset="0"/>
                </a:rPr>
                <a:t>Transform</a:t>
              </a:r>
            </a:p>
          </p:txBody>
        </p:sp>
        <p:cxnSp>
          <p:nvCxnSpPr>
            <p:cNvPr id="85010" name="AutoShape 22"/>
            <p:cNvCxnSpPr>
              <a:cxnSpLocks noChangeShapeType="1"/>
              <a:endCxn id="84999" idx="0"/>
            </p:cNvCxnSpPr>
            <p:nvPr/>
          </p:nvCxnSpPr>
          <p:spPr bwMode="auto">
            <a:xfrm>
              <a:off x="1489869" y="3075384"/>
              <a:ext cx="850900" cy="447675"/>
            </a:xfrm>
            <a:prstGeom prst="straightConnector1">
              <a:avLst/>
            </a:prstGeom>
            <a:noFill/>
            <a:ln w="9525">
              <a:solidFill>
                <a:schemeClr val="tx1"/>
              </a:solidFill>
              <a:round/>
              <a:headEnd/>
              <a:tailEnd type="triangle" w="med" len="med"/>
            </a:ln>
          </p:spPr>
        </p:cxnSp>
        <p:cxnSp>
          <p:nvCxnSpPr>
            <p:cNvPr id="85011" name="AutoShape 23"/>
            <p:cNvCxnSpPr>
              <a:cxnSpLocks noChangeShapeType="1"/>
              <a:endCxn id="84999" idx="0"/>
            </p:cNvCxnSpPr>
            <p:nvPr/>
          </p:nvCxnSpPr>
          <p:spPr bwMode="auto">
            <a:xfrm flipH="1">
              <a:off x="2340769" y="3075384"/>
              <a:ext cx="657225" cy="447675"/>
            </a:xfrm>
            <a:prstGeom prst="straightConnector1">
              <a:avLst/>
            </a:prstGeom>
            <a:noFill/>
            <a:ln w="9525">
              <a:solidFill>
                <a:schemeClr val="tx1"/>
              </a:solidFill>
              <a:round/>
              <a:headEnd/>
              <a:tailEnd type="triangle" w="med" len="med"/>
            </a:ln>
          </p:spPr>
        </p:cxnSp>
        <p:sp>
          <p:nvSpPr>
            <p:cNvPr id="85012" name="Text Box 24"/>
            <p:cNvSpPr txBox="1">
              <a:spLocks noChangeArrowheads="1"/>
            </p:cNvSpPr>
            <p:nvPr/>
          </p:nvSpPr>
          <p:spPr bwMode="auto">
            <a:xfrm>
              <a:off x="1591469" y="3193257"/>
              <a:ext cx="1469954" cy="315471"/>
            </a:xfrm>
            <a:prstGeom prst="rect">
              <a:avLst/>
            </a:prstGeom>
            <a:noFill/>
            <a:ln w="9525">
              <a:noFill/>
              <a:miter lim="800000"/>
              <a:headEnd/>
              <a:tailEnd/>
            </a:ln>
          </p:spPr>
          <p:txBody>
            <a:bodyPr wrap="none" lIns="114300" tIns="57150" rIns="114300" bIns="57150">
              <a:prstTxWarp prst="textNoShape">
                <a:avLst/>
              </a:prstTxWarp>
              <a:spAutoFit/>
            </a:bodyPr>
            <a:lstStyle/>
            <a:p>
              <a:pPr eaLnBrk="0" hangingPunct="0"/>
              <a:r>
                <a:rPr lang="en-US" sz="1300" b="1" dirty="0">
                  <a:solidFill>
                    <a:schemeClr val="accent2"/>
                  </a:solidFill>
                  <a:latin typeface="Comic Sans MS" charset="0"/>
                </a:rPr>
                <a:t>Object </a:t>
              </a:r>
              <a:r>
                <a:rPr lang="en-US" sz="1300" b="1" dirty="0" err="1">
                  <a:solidFill>
                    <a:schemeClr val="accent2"/>
                  </a:solidFill>
                  <a:latin typeface="Comic Sans MS" charset="0"/>
                </a:rPr>
                <a:t>Coords</a:t>
              </a:r>
              <a:r>
                <a:rPr lang="en-US" sz="1300" b="1" dirty="0">
                  <a:solidFill>
                    <a:schemeClr val="accent2"/>
                  </a:solidFill>
                  <a:latin typeface="Comic Sans MS" charset="0"/>
                </a:rPr>
                <a:t>.</a:t>
              </a:r>
            </a:p>
          </p:txBody>
        </p:sp>
        <p:sp>
          <p:nvSpPr>
            <p:cNvPr id="85013" name="Text Box 25"/>
            <p:cNvSpPr txBox="1">
              <a:spLocks noChangeArrowheads="1"/>
            </p:cNvSpPr>
            <p:nvPr/>
          </p:nvSpPr>
          <p:spPr bwMode="auto">
            <a:xfrm>
              <a:off x="986631" y="4352926"/>
              <a:ext cx="1397819" cy="315471"/>
            </a:xfrm>
            <a:prstGeom prst="rect">
              <a:avLst/>
            </a:prstGeom>
            <a:noFill/>
            <a:ln w="9525">
              <a:noFill/>
              <a:miter lim="800000"/>
              <a:headEnd/>
              <a:tailEnd/>
            </a:ln>
          </p:spPr>
          <p:txBody>
            <a:bodyPr wrap="none" lIns="114300" tIns="57150" rIns="114300" bIns="57150">
              <a:prstTxWarp prst="textNoShape">
                <a:avLst/>
              </a:prstTxWarp>
              <a:spAutoFit/>
            </a:bodyPr>
            <a:lstStyle/>
            <a:p>
              <a:pPr eaLnBrk="0" hangingPunct="0"/>
              <a:r>
                <a:rPr lang="en-US" sz="1300" b="1" dirty="0">
                  <a:solidFill>
                    <a:schemeClr val="accent2"/>
                  </a:solidFill>
                  <a:latin typeface="Comic Sans MS" charset="0"/>
                </a:rPr>
                <a:t>World </a:t>
              </a:r>
              <a:r>
                <a:rPr lang="en-US" sz="1300" b="1" dirty="0" err="1">
                  <a:solidFill>
                    <a:schemeClr val="accent2"/>
                  </a:solidFill>
                  <a:latin typeface="Comic Sans MS" charset="0"/>
                </a:rPr>
                <a:t>Coords</a:t>
              </a:r>
              <a:r>
                <a:rPr lang="en-US" sz="1300" b="1" dirty="0">
                  <a:solidFill>
                    <a:schemeClr val="accent2"/>
                  </a:solidFill>
                  <a:latin typeface="Comic Sans MS" charset="0"/>
                </a:rPr>
                <a:t>.</a:t>
              </a:r>
            </a:p>
          </p:txBody>
        </p:sp>
        <p:sp>
          <p:nvSpPr>
            <p:cNvPr id="85014" name="Text Box 26"/>
            <p:cNvSpPr txBox="1">
              <a:spLocks noChangeArrowheads="1"/>
            </p:cNvSpPr>
            <p:nvPr/>
          </p:nvSpPr>
          <p:spPr bwMode="auto">
            <a:xfrm>
              <a:off x="2469356" y="4352926"/>
              <a:ext cx="1202252" cy="315471"/>
            </a:xfrm>
            <a:prstGeom prst="rect">
              <a:avLst/>
            </a:prstGeom>
            <a:noFill/>
            <a:ln w="9525">
              <a:noFill/>
              <a:miter lim="800000"/>
              <a:headEnd/>
              <a:tailEnd/>
            </a:ln>
          </p:spPr>
          <p:txBody>
            <a:bodyPr wrap="none" lIns="114300" tIns="57150" rIns="114300" bIns="57150">
              <a:prstTxWarp prst="textNoShape">
                <a:avLst/>
              </a:prstTxWarp>
              <a:spAutoFit/>
            </a:bodyPr>
            <a:lstStyle/>
            <a:p>
              <a:pPr eaLnBrk="0" hangingPunct="0"/>
              <a:r>
                <a:rPr lang="en-US" sz="1300" b="1" dirty="0">
                  <a:solidFill>
                    <a:schemeClr val="accent2"/>
                  </a:solidFill>
                  <a:latin typeface="Comic Sans MS" charset="0"/>
                </a:rPr>
                <a:t>Eye </a:t>
              </a:r>
              <a:r>
                <a:rPr lang="en-US" sz="1300" b="1" dirty="0" err="1">
                  <a:solidFill>
                    <a:schemeClr val="accent2"/>
                  </a:solidFill>
                  <a:latin typeface="Comic Sans MS" charset="0"/>
                </a:rPr>
                <a:t>Coords</a:t>
              </a:r>
              <a:r>
                <a:rPr lang="en-US" sz="1300" b="1" dirty="0">
                  <a:solidFill>
                    <a:schemeClr val="accent2"/>
                  </a:solidFill>
                  <a:latin typeface="Comic Sans MS" charset="0"/>
                </a:rPr>
                <a:t>.</a:t>
              </a:r>
            </a:p>
          </p:txBody>
        </p:sp>
        <p:sp>
          <p:nvSpPr>
            <p:cNvPr id="85015" name="Text Box 27"/>
            <p:cNvSpPr txBox="1">
              <a:spLocks noChangeArrowheads="1"/>
            </p:cNvSpPr>
            <p:nvPr/>
          </p:nvSpPr>
          <p:spPr bwMode="auto">
            <a:xfrm>
              <a:off x="3956844" y="4352926"/>
              <a:ext cx="1197444" cy="315471"/>
            </a:xfrm>
            <a:prstGeom prst="rect">
              <a:avLst/>
            </a:prstGeom>
            <a:noFill/>
            <a:ln w="9525">
              <a:noFill/>
              <a:miter lim="800000"/>
              <a:headEnd/>
              <a:tailEnd/>
            </a:ln>
          </p:spPr>
          <p:txBody>
            <a:bodyPr wrap="none" lIns="114300" tIns="57150" rIns="114300" bIns="57150">
              <a:prstTxWarp prst="textNoShape">
                <a:avLst/>
              </a:prstTxWarp>
              <a:spAutoFit/>
            </a:bodyPr>
            <a:lstStyle/>
            <a:p>
              <a:pPr eaLnBrk="0" hangingPunct="0"/>
              <a:r>
                <a:rPr lang="en-US" sz="1300" b="1" dirty="0">
                  <a:solidFill>
                    <a:schemeClr val="accent2"/>
                  </a:solidFill>
                  <a:latin typeface="Comic Sans MS" charset="0"/>
                </a:rPr>
                <a:t>Clip </a:t>
              </a:r>
              <a:r>
                <a:rPr lang="en-US" sz="1300" b="1" dirty="0" err="1">
                  <a:solidFill>
                    <a:schemeClr val="accent2"/>
                  </a:solidFill>
                  <a:latin typeface="Comic Sans MS" charset="0"/>
                </a:rPr>
                <a:t>Coords</a:t>
              </a:r>
              <a:r>
                <a:rPr lang="en-US" sz="1300" b="1" dirty="0">
                  <a:solidFill>
                    <a:schemeClr val="accent2"/>
                  </a:solidFill>
                  <a:latin typeface="Comic Sans MS" charset="0"/>
                </a:rPr>
                <a:t>.</a:t>
              </a:r>
            </a:p>
          </p:txBody>
        </p:sp>
        <p:sp>
          <p:nvSpPr>
            <p:cNvPr id="85016" name="Text Box 28"/>
            <p:cNvSpPr txBox="1">
              <a:spLocks noChangeArrowheads="1"/>
            </p:cNvSpPr>
            <p:nvPr/>
          </p:nvSpPr>
          <p:spPr bwMode="auto">
            <a:xfrm>
              <a:off x="5080885" y="4225528"/>
              <a:ext cx="1130118" cy="715581"/>
            </a:xfrm>
            <a:prstGeom prst="rect">
              <a:avLst/>
            </a:prstGeom>
            <a:noFill/>
            <a:ln w="9525">
              <a:noFill/>
              <a:miter lim="800000"/>
              <a:headEnd/>
              <a:tailEnd/>
            </a:ln>
          </p:spPr>
          <p:txBody>
            <a:bodyPr wrap="none" lIns="114300" tIns="57150" rIns="114300" bIns="57150">
              <a:prstTxWarp prst="textNoShape">
                <a:avLst/>
              </a:prstTxWarp>
              <a:spAutoFit/>
            </a:bodyPr>
            <a:lstStyle/>
            <a:p>
              <a:pPr algn="ctr" eaLnBrk="0" hangingPunct="0"/>
              <a:r>
                <a:rPr lang="en-US" sz="1300" b="1" dirty="0">
                  <a:solidFill>
                    <a:schemeClr val="accent2"/>
                  </a:solidFill>
                  <a:latin typeface="Comic Sans MS" charset="0"/>
                </a:rPr>
                <a:t>Normalized</a:t>
              </a:r>
              <a:br>
                <a:rPr lang="en-US" sz="1300" b="1" dirty="0">
                  <a:solidFill>
                    <a:schemeClr val="accent2"/>
                  </a:solidFill>
                  <a:latin typeface="Comic Sans MS" charset="0"/>
                </a:rPr>
              </a:br>
              <a:r>
                <a:rPr lang="en-US" sz="1300" b="1" dirty="0">
                  <a:solidFill>
                    <a:schemeClr val="accent2"/>
                  </a:solidFill>
                  <a:latin typeface="Comic Sans MS" charset="0"/>
                </a:rPr>
                <a:t>Device</a:t>
              </a:r>
            </a:p>
            <a:p>
              <a:pPr algn="ctr" eaLnBrk="0" hangingPunct="0"/>
              <a:r>
                <a:rPr lang="en-US" sz="1300" b="1" dirty="0" err="1">
                  <a:solidFill>
                    <a:schemeClr val="accent2"/>
                  </a:solidFill>
                  <a:latin typeface="Comic Sans MS" charset="0"/>
                </a:rPr>
                <a:t>Coords</a:t>
              </a:r>
              <a:r>
                <a:rPr lang="en-US" sz="1300" b="1" dirty="0">
                  <a:solidFill>
                    <a:schemeClr val="accent2"/>
                  </a:solidFill>
                  <a:latin typeface="Comic Sans MS" charset="0"/>
                </a:rPr>
                <a:t>.</a:t>
              </a:r>
            </a:p>
          </p:txBody>
        </p:sp>
        <p:sp>
          <p:nvSpPr>
            <p:cNvPr id="29" name="Rectangle 28"/>
            <p:cNvSpPr/>
            <p:nvPr/>
          </p:nvSpPr>
          <p:spPr>
            <a:xfrm>
              <a:off x="590550" y="3584971"/>
              <a:ext cx="857250" cy="571500"/>
            </a:xfrm>
            <a:prstGeom prst="rect">
              <a:avLst/>
            </a:prstGeom>
          </p:spPr>
          <p:style>
            <a:lnRef idx="1">
              <a:schemeClr val="dk1"/>
            </a:lnRef>
            <a:fillRef idx="2">
              <a:schemeClr val="dk1"/>
            </a:fillRef>
            <a:effectRef idx="1">
              <a:schemeClr val="dk1"/>
            </a:effectRef>
            <a:fontRef idx="minor">
              <a:schemeClr val="dk1"/>
            </a:fontRef>
          </p:style>
          <p:txBody>
            <a:bodyPr lIns="114300" tIns="57150" rIns="114300" bIns="57150" rtlCol="0" anchor="ctr"/>
            <a:lstStyle/>
            <a:p>
              <a:pPr algn="ctr"/>
              <a:r>
                <a:rPr lang="en-US" sz="1300" b="1" dirty="0"/>
                <a:t>Vertex Data</a:t>
              </a:r>
            </a:p>
          </p:txBody>
        </p:sp>
        <p:sp>
          <p:nvSpPr>
            <p:cNvPr id="31" name="Rectangle 30"/>
            <p:cNvSpPr/>
            <p:nvPr/>
          </p:nvSpPr>
          <p:spPr>
            <a:xfrm>
              <a:off x="7639050" y="3489721"/>
              <a:ext cx="1238250" cy="762000"/>
            </a:xfrm>
            <a:prstGeom prst="rect">
              <a:avLst/>
            </a:prstGeom>
          </p:spPr>
          <p:style>
            <a:lnRef idx="1">
              <a:schemeClr val="dk1"/>
            </a:lnRef>
            <a:fillRef idx="2">
              <a:schemeClr val="dk1"/>
            </a:fillRef>
            <a:effectRef idx="1">
              <a:schemeClr val="dk1"/>
            </a:effectRef>
            <a:fontRef idx="minor">
              <a:schemeClr val="dk1"/>
            </a:fontRef>
          </p:style>
          <p:txBody>
            <a:bodyPr lIns="114300" tIns="57150" rIns="114300" bIns="57150" rtlCol="0" anchor="ctr"/>
            <a:lstStyle/>
            <a:p>
              <a:pPr algn="ctr"/>
              <a:r>
                <a:rPr lang="en-US" sz="1300" dirty="0"/>
                <a:t>2D Window</a:t>
              </a:r>
              <a:br>
                <a:rPr lang="en-US" sz="1300" dirty="0"/>
              </a:br>
              <a:r>
                <a:rPr lang="en-US" sz="1300" dirty="0"/>
                <a:t>Coordinates</a:t>
              </a:r>
            </a:p>
          </p:txBody>
        </p:sp>
      </p:grpSp>
    </p:spTree>
    <p:extLst>
      <p:ext uri="{BB962C8B-B14F-4D97-AF65-F5344CB8AC3E}">
        <p14:creationId xmlns:p14="http://schemas.microsoft.com/office/powerpoint/2010/main" val="9076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smtClean="0"/>
              <a:t>Camera Analogy and Transformations</a:t>
            </a:r>
            <a:endParaRPr lang="en-US" dirty="0"/>
          </a:p>
        </p:txBody>
      </p:sp>
      <p:sp>
        <p:nvSpPr>
          <p:cNvPr id="87043" name="Rectangle 3"/>
          <p:cNvSpPr>
            <a:spLocks noGrp="1" noChangeArrowheads="1"/>
          </p:cNvSpPr>
          <p:nvPr>
            <p:ph idx="1"/>
          </p:nvPr>
        </p:nvSpPr>
        <p:spPr/>
        <p:txBody>
          <a:bodyPr/>
          <a:lstStyle/>
          <a:p>
            <a:r>
              <a:rPr lang="en-US" smtClean="0"/>
              <a:t>Projection transformations</a:t>
            </a:r>
          </a:p>
          <a:p>
            <a:pPr lvl="1"/>
            <a:r>
              <a:rPr lang="en-US" smtClean="0"/>
              <a:t>adjust the lens of the camera</a:t>
            </a:r>
          </a:p>
          <a:p>
            <a:r>
              <a:rPr lang="en-US" smtClean="0"/>
              <a:t>Viewing transformations</a:t>
            </a:r>
          </a:p>
          <a:p>
            <a:pPr lvl="1"/>
            <a:r>
              <a:rPr lang="en-US" smtClean="0"/>
              <a:t>tripod–define position and orientation of the viewing volume in the world</a:t>
            </a:r>
          </a:p>
          <a:p>
            <a:r>
              <a:rPr lang="en-US" smtClean="0"/>
              <a:t>Modeling transformations</a:t>
            </a:r>
          </a:p>
          <a:p>
            <a:pPr lvl="1"/>
            <a:r>
              <a:rPr lang="en-US" smtClean="0"/>
              <a:t>moving the model</a:t>
            </a:r>
          </a:p>
          <a:p>
            <a:r>
              <a:rPr lang="en-US" smtClean="0"/>
              <a:t>Viewport transformations</a:t>
            </a:r>
          </a:p>
          <a:p>
            <a:pPr lvl="1"/>
            <a:r>
              <a:rPr lang="en-US" smtClean="0"/>
              <a:t>enlarge or reduce the physical photograph</a:t>
            </a:r>
            <a:endParaRPr lang="en-US" dirty="0"/>
          </a:p>
        </p:txBody>
      </p:sp>
    </p:spTree>
    <p:extLst>
      <p:ext uri="{BB962C8B-B14F-4D97-AF65-F5344CB8AC3E}">
        <p14:creationId xmlns:p14="http://schemas.microsoft.com/office/powerpoint/2010/main" val="23749611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Object 2"/>
          <p:cNvGraphicFramePr>
            <a:graphicFrameLocks noChangeAspect="1"/>
          </p:cNvGraphicFramePr>
          <p:nvPr>
            <p:extLst>
              <p:ext uri="{D42A27DB-BD31-4B8C-83A1-F6EECF244321}">
                <p14:modId xmlns:p14="http://schemas.microsoft.com/office/powerpoint/2010/main" val="13189118"/>
              </p:ext>
            </p:extLst>
          </p:nvPr>
        </p:nvGraphicFramePr>
        <p:xfrm>
          <a:off x="4671794" y="2757717"/>
          <a:ext cx="3895329" cy="1855390"/>
        </p:xfrm>
        <a:graphic>
          <a:graphicData uri="http://schemas.openxmlformats.org/presentationml/2006/ole">
            <mc:AlternateContent xmlns:mc="http://schemas.openxmlformats.org/markup-compatibility/2006">
              <mc:Choice xmlns:v="urn:schemas-microsoft-com:vml" Requires="v">
                <p:oleObj spid="_x0000_s4180" name="Equation" r:id="rId4" imgW="1663560" imgH="939600" progId="Equation.3">
                  <p:embed/>
                </p:oleObj>
              </mc:Choice>
              <mc:Fallback>
                <p:oleObj name="Equation" r:id="rId4" imgW="1663560" imgH="939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1794" y="2757717"/>
                        <a:ext cx="3895329" cy="1855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p:cNvSpPr>
            <a:spLocks noGrp="1"/>
          </p:cNvSpPr>
          <p:nvPr>
            <p:ph idx="1"/>
          </p:nvPr>
        </p:nvSpPr>
        <p:spPr/>
        <p:txBody>
          <a:bodyPr/>
          <a:lstStyle/>
          <a:p>
            <a:r>
              <a:rPr lang="en-US" dirty="0" smtClean="0"/>
              <a:t>A vertex is transformed by 4×4 matrices</a:t>
            </a:r>
          </a:p>
          <a:p>
            <a:pPr lvl="1"/>
            <a:r>
              <a:rPr lang="en-US" dirty="0" smtClean="0"/>
              <a:t>all affine operations are matrix multiplications</a:t>
            </a:r>
          </a:p>
          <a:p>
            <a:pPr lvl="1"/>
            <a:endParaRPr lang="en-US" dirty="0" smtClean="0"/>
          </a:p>
          <a:p>
            <a:r>
              <a:rPr lang="en-US" dirty="0"/>
              <a:t>A</a:t>
            </a:r>
            <a:r>
              <a:rPr lang="en-US" dirty="0" smtClean="0"/>
              <a:t>ll matrices are stored column-major in OpenGL</a:t>
            </a:r>
          </a:p>
          <a:p>
            <a:pPr lvl="1"/>
            <a:r>
              <a:rPr lang="en-US" dirty="0" smtClean="0"/>
              <a:t>this is opposite of what “C” programmers expect</a:t>
            </a:r>
          </a:p>
          <a:p>
            <a:pPr lvl="1"/>
            <a:endParaRPr lang="en-US" dirty="0" smtClean="0"/>
          </a:p>
          <a:p>
            <a:r>
              <a:rPr lang="en-US" dirty="0"/>
              <a:t>M</a:t>
            </a:r>
            <a:r>
              <a:rPr lang="en-US" dirty="0" smtClean="0"/>
              <a:t>atrices are always </a:t>
            </a:r>
            <a:br>
              <a:rPr lang="en-US" dirty="0" smtClean="0"/>
            </a:br>
            <a:r>
              <a:rPr lang="en-US" dirty="0" smtClean="0"/>
              <a:t>post-multiplied</a:t>
            </a:r>
          </a:p>
          <a:p>
            <a:pPr lvl="1"/>
            <a:r>
              <a:rPr lang="en-US" dirty="0" smtClean="0"/>
              <a:t>product of matrix and </a:t>
            </a:r>
            <a:br>
              <a:rPr lang="en-US" dirty="0" smtClean="0"/>
            </a:br>
            <a:r>
              <a:rPr lang="en-US" dirty="0" smtClean="0"/>
              <a:t>vector is </a:t>
            </a:r>
          </a:p>
          <a:p>
            <a:endParaRPr lang="en-US" dirty="0"/>
          </a:p>
        </p:txBody>
      </p:sp>
      <p:sp>
        <p:nvSpPr>
          <p:cNvPr id="80900" name="Rectangle 3"/>
          <p:cNvSpPr>
            <a:spLocks noGrp="1" noChangeArrowheads="1"/>
          </p:cNvSpPr>
          <p:nvPr>
            <p:ph type="title"/>
          </p:nvPr>
        </p:nvSpPr>
        <p:spPr/>
        <p:txBody>
          <a:bodyPr/>
          <a:lstStyle/>
          <a:p>
            <a:r>
              <a:rPr lang="en-US" dirty="0" smtClean="0"/>
              <a:t>3D Transformations</a:t>
            </a:r>
            <a:endParaRPr lang="en-US" dirty="0"/>
          </a:p>
        </p:txBody>
      </p:sp>
      <p:graphicFrame>
        <p:nvGraphicFramePr>
          <p:cNvPr id="89091" name="Object 3"/>
          <p:cNvGraphicFramePr>
            <a:graphicFrameLocks noChangeAspect="1"/>
          </p:cNvGraphicFramePr>
          <p:nvPr>
            <p:extLst>
              <p:ext uri="{D42A27DB-BD31-4B8C-83A1-F6EECF244321}">
                <p14:modId xmlns:p14="http://schemas.microsoft.com/office/powerpoint/2010/main" val="3593094667"/>
              </p:ext>
            </p:extLst>
          </p:nvPr>
        </p:nvGraphicFramePr>
        <p:xfrm>
          <a:off x="2200540" y="3978258"/>
          <a:ext cx="636588" cy="411956"/>
        </p:xfrm>
        <a:graphic>
          <a:graphicData uri="http://schemas.openxmlformats.org/presentationml/2006/ole">
            <mc:AlternateContent xmlns:mc="http://schemas.openxmlformats.org/markup-compatibility/2006">
              <mc:Choice xmlns:v="urn:schemas-microsoft-com:vml" Requires="v">
                <p:oleObj spid="_x0000_s4181" name="Equation" r:id="rId6" imgW="266700" imgH="177800" progId="Equation.3">
                  <p:embed/>
                </p:oleObj>
              </mc:Choice>
              <mc:Fallback>
                <p:oleObj name="Equation" r:id="rId6" imgW="266700" imgH="177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0540" y="3978258"/>
                        <a:ext cx="636588" cy="4119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51685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smtClean="0"/>
              <a:t>Specifying What You Can See</a:t>
            </a:r>
            <a:endParaRPr lang="en-US" dirty="0"/>
          </a:p>
        </p:txBody>
      </p:sp>
      <p:sp>
        <p:nvSpPr>
          <p:cNvPr id="91139" name="Rectangle 3"/>
          <p:cNvSpPr>
            <a:spLocks noGrp="1" noChangeArrowheads="1"/>
          </p:cNvSpPr>
          <p:nvPr>
            <p:ph idx="1"/>
          </p:nvPr>
        </p:nvSpPr>
        <p:spPr/>
        <p:txBody>
          <a:bodyPr/>
          <a:lstStyle/>
          <a:p>
            <a:r>
              <a:rPr lang="en-US" smtClean="0"/>
              <a:t>Set up a viewing frustum to specify how much of the world we can see</a:t>
            </a:r>
          </a:p>
          <a:p>
            <a:r>
              <a:rPr lang="en-US" smtClean="0"/>
              <a:t>Done in two steps</a:t>
            </a:r>
          </a:p>
          <a:p>
            <a:pPr lvl="1"/>
            <a:r>
              <a:rPr lang="en-US" smtClean="0"/>
              <a:t>specify the size of the frustum (projection transform)</a:t>
            </a:r>
          </a:p>
          <a:p>
            <a:pPr lvl="1"/>
            <a:r>
              <a:rPr lang="en-US" smtClean="0"/>
              <a:t>specify its location in space (model-view transform)</a:t>
            </a:r>
          </a:p>
          <a:p>
            <a:r>
              <a:rPr lang="en-US" smtClean="0"/>
              <a:t>Anything outside of the viewing frustum is clipped</a:t>
            </a:r>
          </a:p>
          <a:p>
            <a:pPr lvl="1"/>
            <a:r>
              <a:rPr lang="en-US" smtClean="0"/>
              <a:t>primitive is either modified or discarded (if entirely outside frustum)</a:t>
            </a:r>
            <a:endParaRPr lang="en-US" dirty="0"/>
          </a:p>
        </p:txBody>
      </p:sp>
    </p:spTree>
    <p:extLst>
      <p:ext uri="{BB962C8B-B14F-4D97-AF65-F5344CB8AC3E}">
        <p14:creationId xmlns:p14="http://schemas.microsoft.com/office/powerpoint/2010/main" val="17425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dirty="0" smtClean="0"/>
              <a:t>Specifying What You Can See (cont’d)</a:t>
            </a:r>
            <a:endParaRPr lang="en-US" dirty="0"/>
          </a:p>
        </p:txBody>
      </p:sp>
      <p:sp>
        <p:nvSpPr>
          <p:cNvPr id="93187" name="Rectangle 3"/>
          <p:cNvSpPr>
            <a:spLocks noGrp="1" noChangeArrowheads="1"/>
          </p:cNvSpPr>
          <p:nvPr>
            <p:ph idx="1"/>
          </p:nvPr>
        </p:nvSpPr>
        <p:spPr/>
        <p:txBody>
          <a:bodyPr/>
          <a:lstStyle/>
          <a:p>
            <a:r>
              <a:rPr lang="en-US" smtClean="0"/>
              <a:t>OpenGL projection model uses eye coordinates</a:t>
            </a:r>
          </a:p>
          <a:p>
            <a:pPr lvl="1"/>
            <a:r>
              <a:rPr lang="en-US" smtClean="0"/>
              <a:t>the “eye” is located at the origin</a:t>
            </a:r>
          </a:p>
          <a:p>
            <a:pPr lvl="1"/>
            <a:r>
              <a:rPr lang="en-US" smtClean="0"/>
              <a:t>looking down the -z axis</a:t>
            </a:r>
          </a:p>
          <a:p>
            <a:r>
              <a:rPr lang="en-US" smtClean="0"/>
              <a:t>Projection matrices use a six-plane model:</a:t>
            </a:r>
          </a:p>
          <a:p>
            <a:pPr lvl="1"/>
            <a:r>
              <a:rPr lang="en-US" smtClean="0"/>
              <a:t>near (image) plane and far (infinite) plane</a:t>
            </a:r>
          </a:p>
          <a:p>
            <a:pPr lvl="2"/>
            <a:r>
              <a:rPr lang="en-US" smtClean="0"/>
              <a:t>both are distances from the eye (positive values)</a:t>
            </a:r>
          </a:p>
          <a:p>
            <a:pPr lvl="1"/>
            <a:r>
              <a:rPr lang="en-US" smtClean="0"/>
              <a:t>enclosing planes</a:t>
            </a:r>
          </a:p>
          <a:p>
            <a:pPr lvl="2"/>
            <a:r>
              <a:rPr lang="en-US" smtClean="0"/>
              <a:t>top &amp; bottom, left &amp; right</a:t>
            </a:r>
            <a:endParaRPr lang="en-US" dirty="0"/>
          </a:p>
        </p:txBody>
      </p:sp>
    </p:spTree>
    <p:extLst>
      <p:ext uri="{BB962C8B-B14F-4D97-AF65-F5344CB8AC3E}">
        <p14:creationId xmlns:p14="http://schemas.microsoft.com/office/powerpoint/2010/main" val="130795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smtClean="0"/>
              <a:t>In the Beginning …</a:t>
            </a:r>
            <a:endParaRPr lang="en-US" dirty="0"/>
          </a:p>
        </p:txBody>
      </p:sp>
      <p:sp>
        <p:nvSpPr>
          <p:cNvPr id="3" name="Content Placeholder 2"/>
          <p:cNvSpPr>
            <a:spLocks noGrp="1"/>
          </p:cNvSpPr>
          <p:nvPr>
            <p:ph idx="1"/>
          </p:nvPr>
        </p:nvSpPr>
        <p:spPr/>
        <p:txBody>
          <a:bodyPr>
            <a:normAutofit/>
          </a:bodyPr>
          <a:lstStyle/>
          <a:p>
            <a:r>
              <a:rPr lang="en-US" dirty="0" smtClean="0"/>
              <a:t>OpenGL 1.0 was released on July 1</a:t>
            </a:r>
            <a:r>
              <a:rPr lang="en-US" baseline="30000" dirty="0" smtClean="0"/>
              <a:t>st</a:t>
            </a:r>
            <a:r>
              <a:rPr lang="en-US" dirty="0" smtClean="0"/>
              <a:t>, 1994</a:t>
            </a:r>
          </a:p>
          <a:p>
            <a:r>
              <a:rPr lang="en-US" dirty="0" smtClean="0"/>
              <a:t>Its pipeline was entirely </a:t>
            </a:r>
            <a:r>
              <a:rPr lang="en-US" i="1" dirty="0" smtClean="0"/>
              <a:t>fixed-function</a:t>
            </a:r>
          </a:p>
          <a:p>
            <a:pPr lvl="1">
              <a:spcAft>
                <a:spcPts val="6000"/>
              </a:spcAft>
            </a:pPr>
            <a:r>
              <a:rPr lang="en-US" dirty="0" smtClean="0"/>
              <a:t>the only operations available were fixed by the implementation</a:t>
            </a:r>
          </a:p>
          <a:p>
            <a:pPr lvl="1"/>
            <a:endParaRPr lang="en-US" dirty="0" smtClean="0"/>
          </a:p>
          <a:p>
            <a:pPr lvl="1"/>
            <a:endParaRPr lang="en-US" dirty="0" smtClean="0"/>
          </a:p>
          <a:p>
            <a:r>
              <a:rPr lang="en-US" dirty="0" smtClean="0"/>
              <a:t>The pipeline evolved</a:t>
            </a:r>
          </a:p>
          <a:p>
            <a:pPr lvl="1"/>
            <a:r>
              <a:rPr lang="en-US" dirty="0" smtClean="0"/>
              <a:t>but remained based on fixed-function operation through</a:t>
            </a:r>
            <a:br>
              <a:rPr lang="en-US" dirty="0" smtClean="0"/>
            </a:br>
            <a:r>
              <a:rPr lang="en-US" dirty="0" smtClean="0"/>
              <a:t>OpenGL versions 1.1 through 2.0 (Sept. 2004)</a:t>
            </a:r>
            <a:endParaRPr lang="en-US" dirty="0"/>
          </a:p>
        </p:txBody>
      </p:sp>
      <p:grpSp>
        <p:nvGrpSpPr>
          <p:cNvPr id="9" name="Group 8"/>
          <p:cNvGrpSpPr/>
          <p:nvPr/>
        </p:nvGrpSpPr>
        <p:grpSpPr>
          <a:xfrm>
            <a:off x="1206034" y="2029475"/>
            <a:ext cx="6665662" cy="1255136"/>
            <a:chOff x="1190428" y="2267030"/>
            <a:chExt cx="6665662" cy="1255136"/>
          </a:xfrm>
        </p:grpSpPr>
        <p:sp>
          <p:nvSpPr>
            <p:cNvPr id="6" name="Rounded Rectangle 5"/>
            <p:cNvSpPr/>
            <p:nvPr/>
          </p:nvSpPr>
          <p:spPr>
            <a:xfrm>
              <a:off x="3511017" y="2627880"/>
              <a:ext cx="895402" cy="447144"/>
            </a:xfrm>
            <a:prstGeom prst="roundRect">
              <a:avLst/>
            </a:prstGeom>
            <a:solidFill>
              <a:schemeClr val="accent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900" dirty="0">
                  <a:solidFill>
                    <a:srgbClr val="FFFFFF"/>
                  </a:solidFill>
                </a:rPr>
                <a:t>Primitive</a:t>
              </a:r>
            </a:p>
            <a:p>
              <a:pPr algn="ctr"/>
              <a:r>
                <a:rPr lang="en-US" sz="900" dirty="0">
                  <a:solidFill>
                    <a:srgbClr val="FFFFFF"/>
                  </a:solidFill>
                </a:rPr>
                <a:t>Setup and Rasterization</a:t>
              </a:r>
            </a:p>
          </p:txBody>
        </p:sp>
        <p:sp>
          <p:nvSpPr>
            <p:cNvPr id="10" name="Rounded Rectangle 9"/>
            <p:cNvSpPr/>
            <p:nvPr/>
          </p:nvSpPr>
          <p:spPr>
            <a:xfrm>
              <a:off x="4671312" y="2627880"/>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Fragment Coloring and Texturing</a:t>
              </a:r>
            </a:p>
          </p:txBody>
        </p:sp>
        <p:sp>
          <p:nvSpPr>
            <p:cNvPr id="11" name="Rounded Rectangle 10"/>
            <p:cNvSpPr/>
            <p:nvPr/>
          </p:nvSpPr>
          <p:spPr>
            <a:xfrm>
              <a:off x="5831606" y="2627880"/>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Blending</a:t>
              </a:r>
            </a:p>
          </p:txBody>
        </p:sp>
        <p:pic>
          <p:nvPicPr>
            <p:cNvPr id="12" name="Picture 8" descr="T:\redtransteapot.png"/>
            <p:cNvPicPr preferRelativeResize="0">
              <a:picLocks noChangeAspect="1" noChangeArrowheads="1"/>
            </p:cNvPicPr>
            <p:nvPr/>
          </p:nvPicPr>
          <p:blipFill>
            <a:blip r:embed="rId3" cstate="print"/>
            <a:stretch>
              <a:fillRect/>
            </a:stretch>
          </p:blipFill>
          <p:spPr bwMode="auto">
            <a:xfrm>
              <a:off x="6991910" y="2422104"/>
              <a:ext cx="864180" cy="864180"/>
            </a:xfrm>
            <a:prstGeom prst="rect">
              <a:avLst/>
            </a:prstGeom>
            <a:noFill/>
            <a:ln>
              <a:solidFill>
                <a:srgbClr val="95BACD"/>
              </a:solidFill>
            </a:ln>
          </p:spPr>
        </p:pic>
        <p:sp>
          <p:nvSpPr>
            <p:cNvPr id="5" name="Rounded Rectangle 4"/>
            <p:cNvSpPr/>
            <p:nvPr/>
          </p:nvSpPr>
          <p:spPr>
            <a:xfrm>
              <a:off x="1190428" y="2267030"/>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Vertex</a:t>
              </a:r>
              <a:br>
                <a:rPr lang="en-US" sz="900" dirty="0"/>
              </a:br>
              <a:r>
                <a:rPr lang="en-US" sz="900" dirty="0"/>
                <a:t>Data</a:t>
              </a:r>
            </a:p>
          </p:txBody>
        </p:sp>
        <p:sp>
          <p:nvSpPr>
            <p:cNvPr id="13" name="Rounded Rectangle 12"/>
            <p:cNvSpPr/>
            <p:nvPr/>
          </p:nvSpPr>
          <p:spPr>
            <a:xfrm>
              <a:off x="1190428" y="2941831"/>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Pixel</a:t>
              </a:r>
              <a:br>
                <a:rPr lang="en-US" sz="900" dirty="0"/>
              </a:br>
              <a:r>
                <a:rPr lang="en-US" sz="900" dirty="0"/>
                <a:t>Data</a:t>
              </a:r>
            </a:p>
          </p:txBody>
        </p:sp>
        <p:sp>
          <p:nvSpPr>
            <p:cNvPr id="4" name="Rounded Rectangle 3"/>
            <p:cNvSpPr/>
            <p:nvPr/>
          </p:nvSpPr>
          <p:spPr>
            <a:xfrm>
              <a:off x="2350723" y="2267030"/>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Vertex Transform and Lighting</a:t>
              </a:r>
            </a:p>
          </p:txBody>
        </p:sp>
        <p:sp>
          <p:nvSpPr>
            <p:cNvPr id="14" name="Rounded Rectangle 13"/>
            <p:cNvSpPr/>
            <p:nvPr/>
          </p:nvSpPr>
          <p:spPr>
            <a:xfrm>
              <a:off x="2479317" y="3075022"/>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Texture</a:t>
              </a:r>
              <a:br>
                <a:rPr lang="en-US" sz="900" dirty="0"/>
              </a:br>
              <a:r>
                <a:rPr lang="en-US" sz="900" dirty="0"/>
                <a:t>Store</a:t>
              </a:r>
            </a:p>
          </p:txBody>
        </p:sp>
        <p:cxnSp>
          <p:nvCxnSpPr>
            <p:cNvPr id="18" name="Straight Arrow Connector 17"/>
            <p:cNvCxnSpPr>
              <a:stCxn id="5" idx="3"/>
              <a:endCxn id="4" idx="1"/>
            </p:cNvCxnSpPr>
            <p:nvPr/>
          </p:nvCxnSpPr>
          <p:spPr>
            <a:xfrm>
              <a:off x="2085830" y="2490602"/>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3"/>
              <a:endCxn id="6" idx="1"/>
            </p:cNvCxnSpPr>
            <p:nvPr/>
          </p:nvCxnSpPr>
          <p:spPr>
            <a:xfrm>
              <a:off x="3246125" y="2490602"/>
              <a:ext cx="264893" cy="360850"/>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2" name="Shape 21"/>
            <p:cNvCxnSpPr>
              <a:stCxn id="13" idx="3"/>
              <a:endCxn id="6" idx="1"/>
            </p:cNvCxnSpPr>
            <p:nvPr/>
          </p:nvCxnSpPr>
          <p:spPr>
            <a:xfrm flipV="1">
              <a:off x="2085830" y="2851451"/>
              <a:ext cx="1425187" cy="313952"/>
            </a:xfrm>
            <a:prstGeom prst="bentConnector3">
              <a:avLst>
                <a:gd name="adj1" fmla="val 13908"/>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3" idx="3"/>
              <a:endCxn id="14" idx="1"/>
            </p:cNvCxnSpPr>
            <p:nvPr/>
          </p:nvCxnSpPr>
          <p:spPr>
            <a:xfrm>
              <a:off x="2085830" y="3165403"/>
              <a:ext cx="393488" cy="133191"/>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8" name="Shape 27"/>
            <p:cNvCxnSpPr>
              <a:stCxn id="14" idx="3"/>
              <a:endCxn id="10" idx="2"/>
            </p:cNvCxnSpPr>
            <p:nvPr/>
          </p:nvCxnSpPr>
          <p:spPr>
            <a:xfrm flipV="1">
              <a:off x="3374719" y="3075022"/>
              <a:ext cx="1744294" cy="223572"/>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a:off x="4406419" y="2851451"/>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3"/>
            </p:cNvCxnSpPr>
            <p:nvPr/>
          </p:nvCxnSpPr>
          <p:spPr>
            <a:xfrm>
              <a:off x="5566714" y="2851451"/>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3"/>
              <a:endCxn id="12" idx="1"/>
            </p:cNvCxnSpPr>
            <p:nvPr/>
          </p:nvCxnSpPr>
          <p:spPr>
            <a:xfrm>
              <a:off x="6727008" y="2851452"/>
              <a:ext cx="264902" cy="2742"/>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99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effectLst/>
                <a:ea typeface="ＭＳ Ｐゴシック" charset="-128"/>
                <a:cs typeface="ＭＳ Ｐゴシック" charset="-128"/>
              </a:rPr>
              <a:t>Specifying What You Can See (cont’d)</a:t>
            </a:r>
            <a:endParaRPr lang="en-US" dirty="0">
              <a:effectLst/>
            </a:endParaRPr>
          </a:p>
        </p:txBody>
      </p:sp>
      <p:grpSp>
        <p:nvGrpSpPr>
          <p:cNvPr id="26" name="Group 25"/>
          <p:cNvGrpSpPr/>
          <p:nvPr/>
        </p:nvGrpSpPr>
        <p:grpSpPr>
          <a:xfrm>
            <a:off x="1420473" y="826660"/>
            <a:ext cx="6303055" cy="3689919"/>
            <a:chOff x="1285876" y="847588"/>
            <a:chExt cx="5042444" cy="2951935"/>
          </a:xfrm>
        </p:grpSpPr>
        <p:grpSp>
          <p:nvGrpSpPr>
            <p:cNvPr id="24" name="Group 23"/>
            <p:cNvGrpSpPr/>
            <p:nvPr/>
          </p:nvGrpSpPr>
          <p:grpSpPr>
            <a:xfrm>
              <a:off x="1285876" y="847588"/>
              <a:ext cx="2151380" cy="2951935"/>
              <a:chOff x="1285876" y="847588"/>
              <a:chExt cx="2151380" cy="2951935"/>
            </a:xfrm>
          </p:grpSpPr>
          <p:graphicFrame>
            <p:nvGraphicFramePr>
              <p:cNvPr id="11" name="Object 5"/>
              <p:cNvGraphicFramePr>
                <a:graphicFrameLocks noChangeAspect="1"/>
              </p:cNvGraphicFramePr>
              <p:nvPr/>
            </p:nvGraphicFramePr>
            <p:xfrm>
              <a:off x="1285876" y="2818448"/>
              <a:ext cx="2151380" cy="981075"/>
            </p:xfrm>
            <a:graphic>
              <a:graphicData uri="http://schemas.openxmlformats.org/presentationml/2006/ole">
                <mc:AlternateContent xmlns:mc="http://schemas.openxmlformats.org/markup-compatibility/2006">
                  <mc:Choice xmlns:v="urn:schemas-microsoft-com:vml" Requires="v">
                    <p:oleObj spid="_x0000_s7189" name="Equation" r:id="rId4" imgW="1587500" imgH="965200" progId="">
                      <p:embed/>
                    </p:oleObj>
                  </mc:Choice>
                  <mc:Fallback>
                    <p:oleObj name="Equation" r:id="rId4" imgW="1587500" imgH="9652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6" y="2818448"/>
                            <a:ext cx="2151380" cy="9810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7" dir="2700000" algn="ctr" rotWithShape="0">
                                    <a:srgbClr val="808080">
                                      <a:alpha val="74997"/>
                                    </a:srgbClr>
                                  </a:outerShdw>
                                </a:effectLst>
                              </a14:hiddenEffects>
                            </a:ext>
                          </a:extLst>
                        </p:spPr>
                      </p:pic>
                    </p:oleObj>
                  </mc:Fallback>
                </mc:AlternateContent>
              </a:graphicData>
            </a:graphic>
          </p:graphicFrame>
          <p:grpSp>
            <p:nvGrpSpPr>
              <p:cNvPr id="22" name="Group 21"/>
              <p:cNvGrpSpPr/>
              <p:nvPr/>
            </p:nvGrpSpPr>
            <p:grpSpPr>
              <a:xfrm>
                <a:off x="1409066" y="847588"/>
                <a:ext cx="1905000" cy="1727021"/>
                <a:chOff x="618491" y="893308"/>
                <a:chExt cx="1905000" cy="1727021"/>
              </a:xfrm>
            </p:grpSpPr>
            <p:pic>
              <p:nvPicPr>
                <p:cNvPr id="20" name="Picture 8" descr="ortho"/>
                <p:cNvPicPr>
                  <a:picLocks noChangeAspect="1" noChangeArrowheads="1"/>
                </p:cNvPicPr>
                <p:nvPr/>
              </p:nvPicPr>
              <p:blipFill>
                <a:blip r:embed="rId6"/>
                <a:srcRect/>
                <a:stretch>
                  <a:fillRect/>
                </a:stretch>
              </p:blipFill>
              <p:spPr bwMode="auto">
                <a:xfrm>
                  <a:off x="618491" y="1215391"/>
                  <a:ext cx="1905000" cy="1404938"/>
                </a:xfrm>
                <a:prstGeom prst="rect">
                  <a:avLst/>
                </a:prstGeom>
                <a:noFill/>
                <a:ln w="9525">
                  <a:noFill/>
                  <a:miter lim="800000"/>
                  <a:headEnd/>
                  <a:tailEnd/>
                </a:ln>
              </p:spPr>
            </p:pic>
            <p:sp>
              <p:nvSpPr>
                <p:cNvPr id="21" name="Text Box 9"/>
                <p:cNvSpPr txBox="1">
                  <a:spLocks noChangeArrowheads="1"/>
                </p:cNvSpPr>
                <p:nvPr/>
              </p:nvSpPr>
              <p:spPr bwMode="auto">
                <a:xfrm>
                  <a:off x="834633" y="893308"/>
                  <a:ext cx="1472715" cy="295466"/>
                </a:xfrm>
                <a:prstGeom prst="rect">
                  <a:avLst/>
                </a:prstGeom>
                <a:noFill/>
                <a:ln w="9525">
                  <a:noFill/>
                  <a:miter lim="800000"/>
                  <a:headEnd/>
                  <a:tailEnd/>
                </a:ln>
              </p:spPr>
              <p:txBody>
                <a:bodyPr wrap="none">
                  <a:prstTxWarp prst="textNoShape">
                    <a:avLst/>
                  </a:prstTxWarp>
                  <a:spAutoFit/>
                </a:bodyPr>
                <a:lstStyle/>
                <a:p>
                  <a:pPr eaLnBrk="0" hangingPunct="0"/>
                  <a:r>
                    <a:rPr lang="en-US" i="1" dirty="0">
                      <a:latin typeface="Helvetica" charset="0"/>
                    </a:rPr>
                    <a:t>Orthographic</a:t>
                  </a:r>
                  <a:r>
                    <a:rPr lang="en-US" sz="1800" i="1" dirty="0">
                      <a:latin typeface="Helvetica" charset="0"/>
                    </a:rPr>
                    <a:t> </a:t>
                  </a:r>
                  <a:r>
                    <a:rPr lang="en-US" i="1" dirty="0">
                      <a:latin typeface="Helvetica" charset="0"/>
                    </a:rPr>
                    <a:t>View</a:t>
                  </a:r>
                </a:p>
              </p:txBody>
            </p:sp>
          </p:grpSp>
        </p:grpSp>
        <p:grpSp>
          <p:nvGrpSpPr>
            <p:cNvPr id="25" name="Group 24"/>
            <p:cNvGrpSpPr/>
            <p:nvPr/>
          </p:nvGrpSpPr>
          <p:grpSpPr>
            <a:xfrm>
              <a:off x="4005490" y="874258"/>
              <a:ext cx="2322830" cy="2898595"/>
              <a:chOff x="4005490" y="893308"/>
              <a:chExt cx="2322830" cy="2898595"/>
            </a:xfrm>
          </p:grpSpPr>
          <p:grpSp>
            <p:nvGrpSpPr>
              <p:cNvPr id="23" name="Group 22"/>
              <p:cNvGrpSpPr/>
              <p:nvPr/>
            </p:nvGrpSpPr>
            <p:grpSpPr>
              <a:xfrm>
                <a:off x="4214405" y="893308"/>
                <a:ext cx="1905000" cy="1681301"/>
                <a:chOff x="2542540" y="939028"/>
                <a:chExt cx="1905000" cy="1681301"/>
              </a:xfrm>
            </p:grpSpPr>
            <p:pic>
              <p:nvPicPr>
                <p:cNvPr id="18" name="Picture 13" descr="persp"/>
                <p:cNvPicPr>
                  <a:picLocks noChangeAspect="1" noChangeArrowheads="1"/>
                </p:cNvPicPr>
                <p:nvPr/>
              </p:nvPicPr>
              <p:blipFill>
                <a:blip r:embed="rId7"/>
                <a:srcRect/>
                <a:stretch>
                  <a:fillRect/>
                </a:stretch>
              </p:blipFill>
              <p:spPr bwMode="auto">
                <a:xfrm>
                  <a:off x="2542540" y="1208724"/>
                  <a:ext cx="1905000" cy="1411605"/>
                </a:xfrm>
                <a:prstGeom prst="rect">
                  <a:avLst/>
                </a:prstGeom>
                <a:noFill/>
                <a:ln w="9525">
                  <a:noFill/>
                  <a:miter lim="800000"/>
                  <a:headEnd/>
                  <a:tailEnd/>
                </a:ln>
              </p:spPr>
            </p:pic>
            <p:sp>
              <p:nvSpPr>
                <p:cNvPr id="19" name="Text Box 14"/>
                <p:cNvSpPr txBox="1">
                  <a:spLocks noChangeArrowheads="1"/>
                </p:cNvSpPr>
                <p:nvPr/>
              </p:nvSpPr>
              <p:spPr bwMode="auto">
                <a:xfrm>
                  <a:off x="2807522" y="939028"/>
                  <a:ext cx="1349364" cy="246222"/>
                </a:xfrm>
                <a:prstGeom prst="rect">
                  <a:avLst/>
                </a:prstGeom>
                <a:noFill/>
                <a:ln w="9525">
                  <a:noFill/>
                  <a:miter lim="800000"/>
                  <a:headEnd/>
                  <a:tailEnd/>
                </a:ln>
              </p:spPr>
              <p:txBody>
                <a:bodyPr wrap="none">
                  <a:prstTxWarp prst="textNoShape">
                    <a:avLst/>
                  </a:prstTxWarp>
                  <a:spAutoFit/>
                </a:bodyPr>
                <a:lstStyle/>
                <a:p>
                  <a:pPr eaLnBrk="0" hangingPunct="0"/>
                  <a:r>
                    <a:rPr lang="en-US" i="1" dirty="0">
                      <a:latin typeface="Helvetica" charset="0"/>
                    </a:rPr>
                    <a:t>Perspective View</a:t>
                  </a:r>
                </a:p>
              </p:txBody>
            </p:sp>
          </p:grpSp>
          <p:graphicFrame>
            <p:nvGraphicFramePr>
              <p:cNvPr id="17" name="Object 3"/>
              <p:cNvGraphicFramePr>
                <a:graphicFrameLocks noChangeAspect="1"/>
              </p:cNvGraphicFramePr>
              <p:nvPr/>
            </p:nvGraphicFramePr>
            <p:xfrm>
              <a:off x="4005490" y="2818448"/>
              <a:ext cx="2322830" cy="973455"/>
            </p:xfrm>
            <a:graphic>
              <a:graphicData uri="http://schemas.openxmlformats.org/presentationml/2006/ole">
                <mc:AlternateContent xmlns:mc="http://schemas.openxmlformats.org/markup-compatibility/2006">
                  <mc:Choice xmlns:v="urn:schemas-microsoft-com:vml" Requires="v">
                    <p:oleObj spid="_x0000_s7190" name="Equation" r:id="rId8" imgW="1727200" imgH="965200" progId="Equation.3">
                      <p:embed/>
                    </p:oleObj>
                  </mc:Choice>
                  <mc:Fallback>
                    <p:oleObj name="Equation" r:id="rId8" imgW="1727200" imgH="965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5490" y="2818448"/>
                            <a:ext cx="2322830" cy="97345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7" dir="2700000" algn="ctr" rotWithShape="0">
                                    <a:srgbClr val="808080">
                                      <a:alpha val="74997"/>
                                    </a:srgbClr>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9801735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Viewing Transformations</a:t>
            </a:r>
            <a:endParaRPr lang="en-US" dirty="0"/>
          </a:p>
        </p:txBody>
      </p:sp>
      <p:sp>
        <p:nvSpPr>
          <p:cNvPr id="97283" name="Rectangle 3"/>
          <p:cNvSpPr>
            <a:spLocks noGrp="1" noChangeArrowheads="1"/>
          </p:cNvSpPr>
          <p:nvPr>
            <p:ph idx="1"/>
          </p:nvPr>
        </p:nvSpPr>
        <p:spPr/>
        <p:txBody>
          <a:bodyPr/>
          <a:lstStyle/>
          <a:p>
            <a:r>
              <a:rPr lang="en-US" dirty="0" smtClean="0"/>
              <a:t>Position the camera/eye in the scene</a:t>
            </a:r>
          </a:p>
          <a:p>
            <a:pPr lvl="1"/>
            <a:r>
              <a:rPr lang="en-US" dirty="0" smtClean="0"/>
              <a:t>place the tripod down; aim camera</a:t>
            </a:r>
          </a:p>
          <a:p>
            <a:r>
              <a:rPr lang="en-US" dirty="0" smtClean="0"/>
              <a:t>To “fly through” a scene</a:t>
            </a:r>
          </a:p>
          <a:p>
            <a:pPr lvl="1"/>
            <a:r>
              <a:rPr lang="en-US" dirty="0" smtClean="0"/>
              <a:t>change viewing transformation and</a:t>
            </a:r>
            <a:br>
              <a:rPr lang="en-US" dirty="0" smtClean="0"/>
            </a:br>
            <a:r>
              <a:rPr lang="en-US" dirty="0" smtClean="0"/>
              <a:t>redraw scene</a:t>
            </a:r>
          </a:p>
          <a:p>
            <a:r>
              <a:rPr lang="en-US" dirty="0" err="1" smtClean="0">
                <a:solidFill>
                  <a:srgbClr val="660066"/>
                </a:solidFill>
                <a:latin typeface="Consolas"/>
                <a:cs typeface="Consolas"/>
              </a:rPr>
              <a:t>LookAt</a:t>
            </a:r>
            <a:r>
              <a:rPr lang="en-US" dirty="0" smtClean="0">
                <a:solidFill>
                  <a:srgbClr val="660066"/>
                </a:solidFill>
                <a:latin typeface="Consolas"/>
                <a:cs typeface="Consolas"/>
              </a:rPr>
              <a:t>( </a:t>
            </a:r>
            <a:r>
              <a:rPr lang="en-US" dirty="0" err="1" smtClean="0">
                <a:solidFill>
                  <a:srgbClr val="660066"/>
                </a:solidFill>
                <a:latin typeface="Consolas"/>
                <a:cs typeface="Consolas"/>
              </a:rPr>
              <a:t>eyex</a:t>
            </a:r>
            <a:r>
              <a:rPr lang="en-US" dirty="0" smtClean="0">
                <a:solidFill>
                  <a:srgbClr val="660066"/>
                </a:solidFill>
                <a:latin typeface="Consolas"/>
                <a:cs typeface="Consolas"/>
              </a:rPr>
              <a:t>, </a:t>
            </a:r>
            <a:r>
              <a:rPr lang="en-US" dirty="0" err="1" smtClean="0">
                <a:solidFill>
                  <a:srgbClr val="660066"/>
                </a:solidFill>
                <a:latin typeface="Consolas"/>
                <a:cs typeface="Consolas"/>
              </a:rPr>
              <a:t>eyey</a:t>
            </a:r>
            <a:r>
              <a:rPr lang="en-US" dirty="0" smtClean="0">
                <a:solidFill>
                  <a:srgbClr val="660066"/>
                </a:solidFill>
                <a:latin typeface="Consolas"/>
                <a:cs typeface="Consolas"/>
              </a:rPr>
              <a:t>, </a:t>
            </a:r>
            <a:r>
              <a:rPr lang="en-US" dirty="0" err="1" smtClean="0">
                <a:solidFill>
                  <a:srgbClr val="660066"/>
                </a:solidFill>
                <a:latin typeface="Consolas"/>
                <a:cs typeface="Consolas"/>
              </a:rPr>
              <a:t>eyez</a:t>
            </a:r>
            <a:r>
              <a:rPr lang="en-US" dirty="0" smtClean="0">
                <a:solidFill>
                  <a:srgbClr val="660066"/>
                </a:solidFill>
                <a:latin typeface="Consolas"/>
                <a:cs typeface="Consolas"/>
              </a:rPr>
              <a:t>,</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err="1" smtClean="0">
                <a:solidFill>
                  <a:srgbClr val="660066"/>
                </a:solidFill>
                <a:latin typeface="Consolas"/>
                <a:cs typeface="Consolas"/>
              </a:rPr>
              <a:t>lookx</a:t>
            </a:r>
            <a:r>
              <a:rPr lang="en-US" dirty="0" smtClean="0">
                <a:solidFill>
                  <a:srgbClr val="660066"/>
                </a:solidFill>
                <a:latin typeface="Consolas"/>
                <a:cs typeface="Consolas"/>
              </a:rPr>
              <a:t>, </a:t>
            </a:r>
            <a:r>
              <a:rPr lang="en-US" dirty="0" err="1" smtClean="0">
                <a:solidFill>
                  <a:srgbClr val="660066"/>
                </a:solidFill>
                <a:latin typeface="Consolas"/>
                <a:cs typeface="Consolas"/>
              </a:rPr>
              <a:t>looky</a:t>
            </a:r>
            <a:r>
              <a:rPr lang="en-US" dirty="0" smtClean="0">
                <a:solidFill>
                  <a:srgbClr val="660066"/>
                </a:solidFill>
                <a:latin typeface="Consolas"/>
                <a:cs typeface="Consolas"/>
              </a:rPr>
              <a:t>, </a:t>
            </a:r>
            <a:r>
              <a:rPr lang="en-US" dirty="0" err="1" smtClean="0">
                <a:solidFill>
                  <a:srgbClr val="660066"/>
                </a:solidFill>
                <a:latin typeface="Consolas"/>
                <a:cs typeface="Consolas"/>
              </a:rPr>
              <a:t>lookz</a:t>
            </a:r>
            <a:r>
              <a:rPr lang="en-US" dirty="0" smtClean="0">
                <a:solidFill>
                  <a:srgbClr val="660066"/>
                </a:solidFill>
                <a:latin typeface="Consolas"/>
                <a:cs typeface="Consolas"/>
              </a:rPr>
              <a:t>,</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err="1" smtClean="0">
                <a:solidFill>
                  <a:srgbClr val="660066"/>
                </a:solidFill>
                <a:latin typeface="Consolas"/>
                <a:cs typeface="Consolas"/>
              </a:rPr>
              <a:t>upx</a:t>
            </a:r>
            <a:r>
              <a:rPr lang="en-US" dirty="0" smtClean="0">
                <a:solidFill>
                  <a:srgbClr val="660066"/>
                </a:solidFill>
                <a:latin typeface="Consolas"/>
                <a:cs typeface="Consolas"/>
              </a:rPr>
              <a:t>, </a:t>
            </a:r>
            <a:r>
              <a:rPr lang="en-US" dirty="0" err="1" smtClean="0">
                <a:solidFill>
                  <a:srgbClr val="660066"/>
                </a:solidFill>
                <a:latin typeface="Consolas"/>
                <a:cs typeface="Consolas"/>
              </a:rPr>
              <a:t>upy</a:t>
            </a:r>
            <a:r>
              <a:rPr lang="en-US" dirty="0" smtClean="0">
                <a:solidFill>
                  <a:srgbClr val="660066"/>
                </a:solidFill>
                <a:latin typeface="Consolas"/>
                <a:cs typeface="Consolas"/>
              </a:rPr>
              <a:t>, </a:t>
            </a:r>
            <a:r>
              <a:rPr lang="en-US" dirty="0" err="1" smtClean="0">
                <a:solidFill>
                  <a:srgbClr val="660066"/>
                </a:solidFill>
                <a:latin typeface="Consolas"/>
                <a:cs typeface="Consolas"/>
              </a:rPr>
              <a:t>upz</a:t>
            </a:r>
            <a:r>
              <a:rPr lang="en-US" dirty="0" smtClean="0">
                <a:solidFill>
                  <a:srgbClr val="660066"/>
                </a:solidFill>
                <a:latin typeface="Consolas"/>
                <a:cs typeface="Consolas"/>
              </a:rPr>
              <a:t> )</a:t>
            </a:r>
          </a:p>
          <a:p>
            <a:pPr lvl="1"/>
            <a:r>
              <a:rPr lang="en-US" dirty="0" smtClean="0"/>
              <a:t>up vector determines unique orientation</a:t>
            </a:r>
          </a:p>
          <a:p>
            <a:pPr lvl="1"/>
            <a:r>
              <a:rPr lang="en-US" dirty="0" smtClean="0"/>
              <a:t>careful of degenerate positions</a:t>
            </a:r>
            <a:endParaRPr lang="en-US" dirty="0"/>
          </a:p>
        </p:txBody>
      </p:sp>
      <p:grpSp>
        <p:nvGrpSpPr>
          <p:cNvPr id="2" name="Group 4"/>
          <p:cNvGrpSpPr>
            <a:grpSpLocks/>
          </p:cNvGrpSpPr>
          <p:nvPr/>
        </p:nvGrpSpPr>
        <p:grpSpPr bwMode="auto">
          <a:xfrm>
            <a:off x="6620421" y="1885951"/>
            <a:ext cx="1754188" cy="2115741"/>
            <a:chOff x="4512" y="1584"/>
            <a:chExt cx="1105" cy="1777"/>
          </a:xfrm>
        </p:grpSpPr>
        <p:grpSp>
          <p:nvGrpSpPr>
            <p:cNvPr id="3" name="Group 5"/>
            <p:cNvGrpSpPr>
              <a:grpSpLocks/>
            </p:cNvGrpSpPr>
            <p:nvPr/>
          </p:nvGrpSpPr>
          <p:grpSpPr bwMode="auto">
            <a:xfrm>
              <a:off x="4512" y="1968"/>
              <a:ext cx="1105" cy="1393"/>
              <a:chOff x="4367" y="2544"/>
              <a:chExt cx="1105" cy="1393"/>
            </a:xfrm>
          </p:grpSpPr>
          <p:sp>
            <p:nvSpPr>
              <p:cNvPr id="97287" name="Rectangle 6"/>
              <p:cNvSpPr>
                <a:spLocks noChangeArrowheads="1"/>
              </p:cNvSpPr>
              <p:nvPr/>
            </p:nvSpPr>
            <p:spPr bwMode="auto">
              <a:xfrm>
                <a:off x="4515" y="2644"/>
                <a:ext cx="520" cy="328"/>
              </a:xfrm>
              <a:prstGeom prst="rect">
                <a:avLst/>
              </a:prstGeom>
              <a:solidFill>
                <a:srgbClr val="3366FF"/>
              </a:solidFill>
              <a:ln w="12700">
                <a:solidFill>
                  <a:schemeClr val="tx1"/>
                </a:solidFill>
                <a:miter lim="800000"/>
                <a:headEnd/>
                <a:tailEnd/>
              </a:ln>
            </p:spPr>
            <p:txBody>
              <a:bodyPr wrap="none" anchor="ctr">
                <a:prstTxWarp prst="textNoShape">
                  <a:avLst/>
                </a:prstTxWarp>
              </a:bodyPr>
              <a:lstStyle/>
              <a:p>
                <a:endParaRPr lang="en-US"/>
              </a:p>
            </p:txBody>
          </p:sp>
          <p:sp>
            <p:nvSpPr>
              <p:cNvPr id="97288" name="Freeform 7"/>
              <p:cNvSpPr>
                <a:spLocks/>
              </p:cNvSpPr>
              <p:nvPr/>
            </p:nvSpPr>
            <p:spPr bwMode="auto">
              <a:xfrm>
                <a:off x="4655" y="2544"/>
                <a:ext cx="241" cy="97"/>
              </a:xfrm>
              <a:custGeom>
                <a:avLst/>
                <a:gdLst>
                  <a:gd name="T0" fmla="*/ 0 w 241"/>
                  <a:gd name="T1" fmla="*/ 96 h 97"/>
                  <a:gd name="T2" fmla="*/ 48 w 241"/>
                  <a:gd name="T3" fmla="*/ 0 h 97"/>
                  <a:gd name="T4" fmla="*/ 192 w 241"/>
                  <a:gd name="T5" fmla="*/ 0 h 97"/>
                  <a:gd name="T6" fmla="*/ 240 w 241"/>
                  <a:gd name="T7" fmla="*/ 96 h 97"/>
                  <a:gd name="T8" fmla="*/ 0 w 241"/>
                  <a:gd name="T9" fmla="*/ 96 h 97"/>
                  <a:gd name="T10" fmla="*/ 0 60000 65536"/>
                  <a:gd name="T11" fmla="*/ 0 60000 65536"/>
                  <a:gd name="T12" fmla="*/ 0 60000 65536"/>
                  <a:gd name="T13" fmla="*/ 0 60000 65536"/>
                  <a:gd name="T14" fmla="*/ 0 60000 65536"/>
                  <a:gd name="T15" fmla="*/ 0 w 241"/>
                  <a:gd name="T16" fmla="*/ 0 h 97"/>
                  <a:gd name="T17" fmla="*/ 241 w 241"/>
                  <a:gd name="T18" fmla="*/ 97 h 97"/>
                </a:gdLst>
                <a:ahLst/>
                <a:cxnLst>
                  <a:cxn ang="T10">
                    <a:pos x="T0" y="T1"/>
                  </a:cxn>
                  <a:cxn ang="T11">
                    <a:pos x="T2" y="T3"/>
                  </a:cxn>
                  <a:cxn ang="T12">
                    <a:pos x="T4" y="T5"/>
                  </a:cxn>
                  <a:cxn ang="T13">
                    <a:pos x="T6" y="T7"/>
                  </a:cxn>
                  <a:cxn ang="T14">
                    <a:pos x="T8" y="T9"/>
                  </a:cxn>
                </a:cxnLst>
                <a:rect l="T15" t="T16" r="T17" b="T18"/>
                <a:pathLst>
                  <a:path w="241" h="97">
                    <a:moveTo>
                      <a:pt x="0" y="96"/>
                    </a:moveTo>
                    <a:lnTo>
                      <a:pt x="48" y="0"/>
                    </a:lnTo>
                    <a:lnTo>
                      <a:pt x="192" y="0"/>
                    </a:lnTo>
                    <a:lnTo>
                      <a:pt x="240" y="96"/>
                    </a:lnTo>
                    <a:lnTo>
                      <a:pt x="0" y="96"/>
                    </a:lnTo>
                  </a:path>
                </a:pathLst>
              </a:custGeom>
              <a:solidFill>
                <a:srgbClr val="3366FF"/>
              </a:solidFill>
              <a:ln w="12700" cap="rnd">
                <a:solidFill>
                  <a:schemeClr val="tx1"/>
                </a:solidFill>
                <a:round/>
                <a:headEnd/>
                <a:tailEnd/>
              </a:ln>
            </p:spPr>
            <p:txBody>
              <a:bodyPr>
                <a:prstTxWarp prst="textNoShape">
                  <a:avLst/>
                </a:prstTxWarp>
              </a:bodyPr>
              <a:lstStyle/>
              <a:p>
                <a:endParaRPr lang="en-US"/>
              </a:p>
            </p:txBody>
          </p:sp>
          <p:sp>
            <p:nvSpPr>
              <p:cNvPr id="97289" name="Rectangle 8"/>
              <p:cNvSpPr>
                <a:spLocks noChangeArrowheads="1"/>
              </p:cNvSpPr>
              <p:nvPr/>
            </p:nvSpPr>
            <p:spPr bwMode="auto">
              <a:xfrm>
                <a:off x="4755" y="2596"/>
                <a:ext cx="40" cy="40"/>
              </a:xfrm>
              <a:prstGeom prst="rect">
                <a:avLst/>
              </a:prstGeom>
              <a:solidFill>
                <a:srgbClr val="FFFFFF"/>
              </a:solidFill>
              <a:ln w="12700">
                <a:solidFill>
                  <a:schemeClr val="tx1"/>
                </a:solidFill>
                <a:miter lim="800000"/>
                <a:headEnd/>
                <a:tailEnd/>
              </a:ln>
            </p:spPr>
            <p:txBody>
              <a:bodyPr wrap="none" anchor="ctr">
                <a:prstTxWarp prst="textNoShape">
                  <a:avLst/>
                </a:prstTxWarp>
              </a:bodyPr>
              <a:lstStyle/>
              <a:p>
                <a:endParaRPr lang="en-US"/>
              </a:p>
            </p:txBody>
          </p:sp>
          <p:sp>
            <p:nvSpPr>
              <p:cNvPr id="189449" name="Oval 9"/>
              <p:cNvSpPr>
                <a:spLocks noChangeArrowheads="1"/>
              </p:cNvSpPr>
              <p:nvPr/>
            </p:nvSpPr>
            <p:spPr bwMode="auto">
              <a:xfrm>
                <a:off x="4659" y="2692"/>
                <a:ext cx="232" cy="232"/>
              </a:xfrm>
              <a:prstGeom prst="ellipse">
                <a:avLst/>
              </a:prstGeom>
              <a:gradFill rotWithShape="0">
                <a:gsLst>
                  <a:gs pos="0">
                    <a:schemeClr val="accent1"/>
                  </a:gs>
                  <a:gs pos="100000">
                    <a:schemeClr val="accent1">
                      <a:gamma/>
                      <a:shade val="69804"/>
                      <a:invGamma/>
                    </a:schemeClr>
                  </a:gs>
                </a:gsLst>
                <a:lin ang="18900000" scaled="1"/>
              </a:gradFill>
              <a:ln w="12700">
                <a:solidFill>
                  <a:schemeClr val="tx1"/>
                </a:solidFill>
                <a:round/>
                <a:headEnd/>
                <a:tailEnd/>
              </a:ln>
              <a:effectLst/>
            </p:spPr>
            <p:txBody>
              <a:bodyPr wrap="none" anchor="ctr">
                <a:prstTxWarp prst="textNoShape">
                  <a:avLst/>
                </a:prstTxWarp>
              </a:bodyPr>
              <a:lstStyle/>
              <a:p>
                <a:endParaRPr lang="en-US"/>
              </a:p>
            </p:txBody>
          </p:sp>
          <p:sp>
            <p:nvSpPr>
              <p:cNvPr id="97291" name="Oval 10"/>
              <p:cNvSpPr>
                <a:spLocks noChangeArrowheads="1"/>
              </p:cNvSpPr>
              <p:nvPr/>
            </p:nvSpPr>
            <p:spPr bwMode="auto">
              <a:xfrm>
                <a:off x="4707" y="2740"/>
                <a:ext cx="136" cy="136"/>
              </a:xfrm>
              <a:prstGeom prst="ellipse">
                <a:avLst/>
              </a:prstGeom>
              <a:solidFill>
                <a:srgbClr val="FFFFFF"/>
              </a:solidFill>
              <a:ln w="12700">
                <a:solidFill>
                  <a:schemeClr val="tx1"/>
                </a:solidFill>
                <a:round/>
                <a:headEnd/>
                <a:tailEnd/>
              </a:ln>
            </p:spPr>
            <p:txBody>
              <a:bodyPr wrap="none" anchor="ctr">
                <a:prstTxWarp prst="textNoShape">
                  <a:avLst/>
                </a:prstTxWarp>
              </a:bodyPr>
              <a:lstStyle/>
              <a:p>
                <a:endParaRPr lang="en-US"/>
              </a:p>
            </p:txBody>
          </p:sp>
          <p:sp>
            <p:nvSpPr>
              <p:cNvPr id="97292" name="Rectangle 11"/>
              <p:cNvSpPr>
                <a:spLocks noChangeArrowheads="1"/>
              </p:cNvSpPr>
              <p:nvPr/>
            </p:nvSpPr>
            <p:spPr bwMode="auto">
              <a:xfrm>
                <a:off x="4563" y="2596"/>
                <a:ext cx="40" cy="40"/>
              </a:xfrm>
              <a:prstGeom prst="rect">
                <a:avLst/>
              </a:prstGeom>
              <a:solidFill>
                <a:srgbClr val="FFFFFF"/>
              </a:solidFill>
              <a:ln w="12700">
                <a:solidFill>
                  <a:schemeClr val="tx1"/>
                </a:solidFill>
                <a:miter lim="800000"/>
                <a:headEnd/>
                <a:tailEnd/>
              </a:ln>
            </p:spPr>
            <p:txBody>
              <a:bodyPr wrap="none" anchor="ctr">
                <a:prstTxWarp prst="textNoShape">
                  <a:avLst/>
                </a:prstTxWarp>
              </a:bodyPr>
              <a:lstStyle/>
              <a:p>
                <a:endParaRPr lang="en-US"/>
              </a:p>
            </p:txBody>
          </p:sp>
          <p:sp>
            <p:nvSpPr>
              <p:cNvPr id="97293" name="Rectangle 12"/>
              <p:cNvSpPr>
                <a:spLocks noChangeArrowheads="1"/>
              </p:cNvSpPr>
              <p:nvPr/>
            </p:nvSpPr>
            <p:spPr bwMode="auto">
              <a:xfrm>
                <a:off x="4659" y="2980"/>
                <a:ext cx="232" cy="4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97294" name="Freeform 13"/>
              <p:cNvSpPr>
                <a:spLocks/>
              </p:cNvSpPr>
              <p:nvPr/>
            </p:nvSpPr>
            <p:spPr bwMode="auto">
              <a:xfrm>
                <a:off x="4799" y="3024"/>
                <a:ext cx="673" cy="673"/>
              </a:xfrm>
              <a:custGeom>
                <a:avLst/>
                <a:gdLst>
                  <a:gd name="T0" fmla="*/ 0 w 673"/>
                  <a:gd name="T1" fmla="*/ 0 h 673"/>
                  <a:gd name="T2" fmla="*/ 672 w 673"/>
                  <a:gd name="T3" fmla="*/ 672 h 673"/>
                  <a:gd name="T4" fmla="*/ 624 w 673"/>
                  <a:gd name="T5" fmla="*/ 672 h 673"/>
                  <a:gd name="T6" fmla="*/ 0 w 673"/>
                  <a:gd name="T7" fmla="*/ 48 h 673"/>
                  <a:gd name="T8" fmla="*/ 0 w 673"/>
                  <a:gd name="T9" fmla="*/ 0 h 673"/>
                  <a:gd name="T10" fmla="*/ 0 60000 65536"/>
                  <a:gd name="T11" fmla="*/ 0 60000 65536"/>
                  <a:gd name="T12" fmla="*/ 0 60000 65536"/>
                  <a:gd name="T13" fmla="*/ 0 60000 65536"/>
                  <a:gd name="T14" fmla="*/ 0 60000 65536"/>
                  <a:gd name="T15" fmla="*/ 0 w 673"/>
                  <a:gd name="T16" fmla="*/ 0 h 673"/>
                  <a:gd name="T17" fmla="*/ 673 w 673"/>
                  <a:gd name="T18" fmla="*/ 673 h 673"/>
                </a:gdLst>
                <a:ahLst/>
                <a:cxnLst>
                  <a:cxn ang="T10">
                    <a:pos x="T0" y="T1"/>
                  </a:cxn>
                  <a:cxn ang="T11">
                    <a:pos x="T2" y="T3"/>
                  </a:cxn>
                  <a:cxn ang="T12">
                    <a:pos x="T4" y="T5"/>
                  </a:cxn>
                  <a:cxn ang="T13">
                    <a:pos x="T6" y="T7"/>
                  </a:cxn>
                  <a:cxn ang="T14">
                    <a:pos x="T8" y="T9"/>
                  </a:cxn>
                </a:cxnLst>
                <a:rect l="T15" t="T16" r="T17" b="T18"/>
                <a:pathLst>
                  <a:path w="673" h="673">
                    <a:moveTo>
                      <a:pt x="0" y="0"/>
                    </a:moveTo>
                    <a:lnTo>
                      <a:pt x="672" y="672"/>
                    </a:lnTo>
                    <a:lnTo>
                      <a:pt x="624" y="672"/>
                    </a:lnTo>
                    <a:lnTo>
                      <a:pt x="0" y="48"/>
                    </a:lnTo>
                    <a:lnTo>
                      <a:pt x="0" y="0"/>
                    </a:lnTo>
                  </a:path>
                </a:pathLst>
              </a:custGeom>
              <a:solidFill>
                <a:schemeClr val="bg1"/>
              </a:solidFill>
              <a:ln w="12700" cap="rnd">
                <a:solidFill>
                  <a:schemeClr val="tx1"/>
                </a:solidFill>
                <a:round/>
                <a:headEnd/>
                <a:tailEnd/>
              </a:ln>
            </p:spPr>
            <p:txBody>
              <a:bodyPr>
                <a:prstTxWarp prst="textNoShape">
                  <a:avLst/>
                </a:prstTxWarp>
              </a:bodyPr>
              <a:lstStyle/>
              <a:p>
                <a:endParaRPr lang="en-US"/>
              </a:p>
            </p:txBody>
          </p:sp>
          <p:sp>
            <p:nvSpPr>
              <p:cNvPr id="97295" name="Freeform 14"/>
              <p:cNvSpPr>
                <a:spLocks/>
              </p:cNvSpPr>
              <p:nvPr/>
            </p:nvSpPr>
            <p:spPr bwMode="auto">
              <a:xfrm>
                <a:off x="4367" y="3024"/>
                <a:ext cx="433" cy="721"/>
              </a:xfrm>
              <a:custGeom>
                <a:avLst/>
                <a:gdLst>
                  <a:gd name="T0" fmla="*/ 384 w 433"/>
                  <a:gd name="T1" fmla="*/ 0 h 721"/>
                  <a:gd name="T2" fmla="*/ 0 w 433"/>
                  <a:gd name="T3" fmla="*/ 720 h 721"/>
                  <a:gd name="T4" fmla="*/ 48 w 433"/>
                  <a:gd name="T5" fmla="*/ 720 h 721"/>
                  <a:gd name="T6" fmla="*/ 432 w 433"/>
                  <a:gd name="T7" fmla="*/ 0 h 721"/>
                  <a:gd name="T8" fmla="*/ 384 w 433"/>
                  <a:gd name="T9" fmla="*/ 0 h 721"/>
                  <a:gd name="T10" fmla="*/ 0 60000 65536"/>
                  <a:gd name="T11" fmla="*/ 0 60000 65536"/>
                  <a:gd name="T12" fmla="*/ 0 60000 65536"/>
                  <a:gd name="T13" fmla="*/ 0 60000 65536"/>
                  <a:gd name="T14" fmla="*/ 0 60000 65536"/>
                  <a:gd name="T15" fmla="*/ 0 w 433"/>
                  <a:gd name="T16" fmla="*/ 0 h 721"/>
                  <a:gd name="T17" fmla="*/ 433 w 433"/>
                  <a:gd name="T18" fmla="*/ 721 h 721"/>
                </a:gdLst>
                <a:ahLst/>
                <a:cxnLst>
                  <a:cxn ang="T10">
                    <a:pos x="T0" y="T1"/>
                  </a:cxn>
                  <a:cxn ang="T11">
                    <a:pos x="T2" y="T3"/>
                  </a:cxn>
                  <a:cxn ang="T12">
                    <a:pos x="T4" y="T5"/>
                  </a:cxn>
                  <a:cxn ang="T13">
                    <a:pos x="T6" y="T7"/>
                  </a:cxn>
                  <a:cxn ang="T14">
                    <a:pos x="T8" y="T9"/>
                  </a:cxn>
                </a:cxnLst>
                <a:rect l="T15" t="T16" r="T17" b="T18"/>
                <a:pathLst>
                  <a:path w="433" h="721">
                    <a:moveTo>
                      <a:pt x="384" y="0"/>
                    </a:moveTo>
                    <a:lnTo>
                      <a:pt x="0" y="720"/>
                    </a:lnTo>
                    <a:lnTo>
                      <a:pt x="48" y="720"/>
                    </a:lnTo>
                    <a:lnTo>
                      <a:pt x="432" y="0"/>
                    </a:lnTo>
                    <a:lnTo>
                      <a:pt x="384" y="0"/>
                    </a:lnTo>
                  </a:path>
                </a:pathLst>
              </a:custGeom>
              <a:solidFill>
                <a:schemeClr val="bg1"/>
              </a:solidFill>
              <a:ln w="12700" cap="rnd">
                <a:solidFill>
                  <a:schemeClr val="tx1"/>
                </a:solidFill>
                <a:round/>
                <a:headEnd/>
                <a:tailEnd/>
              </a:ln>
            </p:spPr>
            <p:txBody>
              <a:bodyPr>
                <a:prstTxWarp prst="textNoShape">
                  <a:avLst/>
                </a:prstTxWarp>
              </a:bodyPr>
              <a:lstStyle/>
              <a:p>
                <a:endParaRPr lang="en-US"/>
              </a:p>
            </p:txBody>
          </p:sp>
          <p:sp>
            <p:nvSpPr>
              <p:cNvPr id="97296" name="Freeform 15"/>
              <p:cNvSpPr>
                <a:spLocks/>
              </p:cNvSpPr>
              <p:nvPr/>
            </p:nvSpPr>
            <p:spPr bwMode="auto">
              <a:xfrm>
                <a:off x="4751" y="3024"/>
                <a:ext cx="337" cy="913"/>
              </a:xfrm>
              <a:custGeom>
                <a:avLst/>
                <a:gdLst>
                  <a:gd name="T0" fmla="*/ 0 w 337"/>
                  <a:gd name="T1" fmla="*/ 0 h 913"/>
                  <a:gd name="T2" fmla="*/ 288 w 337"/>
                  <a:gd name="T3" fmla="*/ 912 h 913"/>
                  <a:gd name="T4" fmla="*/ 336 w 337"/>
                  <a:gd name="T5" fmla="*/ 912 h 913"/>
                  <a:gd name="T6" fmla="*/ 48 w 337"/>
                  <a:gd name="T7" fmla="*/ 0 h 913"/>
                  <a:gd name="T8" fmla="*/ 0 w 337"/>
                  <a:gd name="T9" fmla="*/ 0 h 913"/>
                  <a:gd name="T10" fmla="*/ 0 60000 65536"/>
                  <a:gd name="T11" fmla="*/ 0 60000 65536"/>
                  <a:gd name="T12" fmla="*/ 0 60000 65536"/>
                  <a:gd name="T13" fmla="*/ 0 60000 65536"/>
                  <a:gd name="T14" fmla="*/ 0 60000 65536"/>
                  <a:gd name="T15" fmla="*/ 0 w 337"/>
                  <a:gd name="T16" fmla="*/ 0 h 913"/>
                  <a:gd name="T17" fmla="*/ 337 w 337"/>
                  <a:gd name="T18" fmla="*/ 913 h 913"/>
                </a:gdLst>
                <a:ahLst/>
                <a:cxnLst>
                  <a:cxn ang="T10">
                    <a:pos x="T0" y="T1"/>
                  </a:cxn>
                  <a:cxn ang="T11">
                    <a:pos x="T2" y="T3"/>
                  </a:cxn>
                  <a:cxn ang="T12">
                    <a:pos x="T4" y="T5"/>
                  </a:cxn>
                  <a:cxn ang="T13">
                    <a:pos x="T6" y="T7"/>
                  </a:cxn>
                  <a:cxn ang="T14">
                    <a:pos x="T8" y="T9"/>
                  </a:cxn>
                </a:cxnLst>
                <a:rect l="T15" t="T16" r="T17" b="T18"/>
                <a:pathLst>
                  <a:path w="337" h="913">
                    <a:moveTo>
                      <a:pt x="0" y="0"/>
                    </a:moveTo>
                    <a:lnTo>
                      <a:pt x="288" y="912"/>
                    </a:lnTo>
                    <a:lnTo>
                      <a:pt x="336" y="912"/>
                    </a:lnTo>
                    <a:lnTo>
                      <a:pt x="48" y="0"/>
                    </a:lnTo>
                    <a:lnTo>
                      <a:pt x="0" y="0"/>
                    </a:lnTo>
                  </a:path>
                </a:pathLst>
              </a:custGeom>
              <a:solidFill>
                <a:schemeClr val="bg1"/>
              </a:solidFill>
              <a:ln w="12700" cap="rnd">
                <a:solidFill>
                  <a:schemeClr val="tx1"/>
                </a:solidFill>
                <a:round/>
                <a:headEnd/>
                <a:tailEnd/>
              </a:ln>
            </p:spPr>
            <p:txBody>
              <a:bodyPr>
                <a:prstTxWarp prst="textNoShape">
                  <a:avLst/>
                </a:prstTxWarp>
              </a:bodyPr>
              <a:lstStyle/>
              <a:p>
                <a:endParaRPr lang="en-US"/>
              </a:p>
            </p:txBody>
          </p:sp>
        </p:grpSp>
        <p:sp>
          <p:nvSpPr>
            <p:cNvPr id="97286" name="Rectangle 16"/>
            <p:cNvSpPr>
              <a:spLocks noChangeArrowheads="1"/>
            </p:cNvSpPr>
            <p:nvPr/>
          </p:nvSpPr>
          <p:spPr bwMode="auto">
            <a:xfrm>
              <a:off x="4735" y="1584"/>
              <a:ext cx="550" cy="350"/>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2100" b="1" dirty="0"/>
                <a:t>tripod</a:t>
              </a:r>
            </a:p>
          </p:txBody>
        </p:sp>
      </p:grpSp>
    </p:spTree>
    <p:extLst>
      <p:ext uri="{BB962C8B-B14F-4D97-AF65-F5344CB8AC3E}">
        <p14:creationId xmlns:p14="http://schemas.microsoft.com/office/powerpoint/2010/main" val="20062425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dirty="0" smtClean="0">
                <a:effectLst/>
              </a:rPr>
              <a:t>Creating the </a:t>
            </a:r>
            <a:r>
              <a:rPr lang="en-US" dirty="0" err="1" smtClean="0">
                <a:effectLst/>
              </a:rPr>
              <a:t>LookAt</a:t>
            </a:r>
            <a:r>
              <a:rPr lang="en-US" dirty="0" smtClean="0">
                <a:effectLst/>
              </a:rPr>
              <a:t> Matrix</a:t>
            </a:r>
            <a:endParaRPr lang="en-US" dirty="0">
              <a:effectLst/>
            </a:endParaRPr>
          </a:p>
        </p:txBody>
      </p:sp>
      <p:graphicFrame>
        <p:nvGraphicFramePr>
          <p:cNvPr id="99330" name="Object 2"/>
          <p:cNvGraphicFramePr>
            <a:graphicFrameLocks noChangeAspect="1"/>
          </p:cNvGraphicFramePr>
          <p:nvPr>
            <p:extLst>
              <p:ext uri="{D42A27DB-BD31-4B8C-83A1-F6EECF244321}">
                <p14:modId xmlns:p14="http://schemas.microsoft.com/office/powerpoint/2010/main" val="627271114"/>
              </p:ext>
            </p:extLst>
          </p:nvPr>
        </p:nvGraphicFramePr>
        <p:xfrm>
          <a:off x="616744" y="1117600"/>
          <a:ext cx="7910512" cy="2566783"/>
        </p:xfrm>
        <a:graphic>
          <a:graphicData uri="http://schemas.openxmlformats.org/presentationml/2006/ole">
            <mc:AlternateContent xmlns:mc="http://schemas.openxmlformats.org/markup-compatibility/2006">
              <mc:Choice xmlns:v="urn:schemas-microsoft-com:vml" Requires="v">
                <p:oleObj spid="_x0000_s8203" name="Equation" r:id="rId4" imgW="2933700" imgH="1066800" progId="Equation.3">
                  <p:embed/>
                </p:oleObj>
              </mc:Choice>
              <mc:Fallback>
                <p:oleObj name="Equation" r:id="rId4" imgW="2933700" imgH="1066800" progId="Equation.3">
                  <p:embed/>
                  <p:pic>
                    <p:nvPicPr>
                      <p:cNvPr id="0" name=""/>
                      <p:cNvPicPr>
                        <a:picLocks noChangeAspect="1" noChangeArrowheads="1"/>
                      </p:cNvPicPr>
                      <p:nvPr/>
                    </p:nvPicPr>
                    <p:blipFill>
                      <a:blip r:embed="rId5"/>
                      <a:srcRect/>
                      <a:stretch>
                        <a:fillRect/>
                      </a:stretch>
                    </p:blipFill>
                    <p:spPr bwMode="auto">
                      <a:xfrm>
                        <a:off x="616744" y="1117600"/>
                        <a:ext cx="7910512" cy="2566783"/>
                      </a:xfrm>
                      <a:prstGeom prst="rect">
                        <a:avLst/>
                      </a:prstGeom>
                      <a:noFill/>
                      <a:extLst/>
                    </p:spPr>
                  </p:pic>
                </p:oleObj>
              </mc:Fallback>
            </mc:AlternateContent>
          </a:graphicData>
        </a:graphic>
      </p:graphicFrame>
    </p:spTree>
    <p:extLst>
      <p:ext uri="{BB962C8B-B14F-4D97-AF65-F5344CB8AC3E}">
        <p14:creationId xmlns:p14="http://schemas.microsoft.com/office/powerpoint/2010/main" val="428908979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smtClean="0"/>
              <a:t>Translation</a:t>
            </a:r>
            <a:endParaRPr lang="en-US" dirty="0"/>
          </a:p>
        </p:txBody>
      </p:sp>
      <p:graphicFrame>
        <p:nvGraphicFramePr>
          <p:cNvPr id="101378" name="Object 2"/>
          <p:cNvGraphicFramePr>
            <a:graphicFrameLocks noGrp="1" noChangeAspect="1"/>
          </p:cNvGraphicFramePr>
          <p:nvPr>
            <p:ph idx="1"/>
            <p:extLst>
              <p:ext uri="{D42A27DB-BD31-4B8C-83A1-F6EECF244321}">
                <p14:modId xmlns:p14="http://schemas.microsoft.com/office/powerpoint/2010/main" val="1306401852"/>
              </p:ext>
            </p:extLst>
          </p:nvPr>
        </p:nvGraphicFramePr>
        <p:xfrm>
          <a:off x="1490133" y="1964001"/>
          <a:ext cx="2838449" cy="1864675"/>
        </p:xfrm>
        <a:graphic>
          <a:graphicData uri="http://schemas.openxmlformats.org/presentationml/2006/ole">
            <mc:AlternateContent xmlns:mc="http://schemas.openxmlformats.org/markup-compatibility/2006">
              <mc:Choice xmlns:v="urn:schemas-microsoft-com:vml" Requires="v">
                <p:oleObj spid="_x0000_s5166" name="Equation" r:id="rId4" imgW="1739900" imgH="1143000" progId="Equation.3">
                  <p:embed/>
                </p:oleObj>
              </mc:Choice>
              <mc:Fallback>
                <p:oleObj name="Equation" r:id="rId4" imgW="1739900" imgH="114300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0133" y="1964001"/>
                        <a:ext cx="2838449" cy="1864675"/>
                      </a:xfrm>
                      <a:prstGeom prst="rect">
                        <a:avLst/>
                      </a:prstGeom>
                      <a:noFill/>
                      <a:effectLst/>
                      <a:extLst/>
                    </p:spPr>
                  </p:pic>
                </p:oleObj>
              </mc:Fallback>
            </mc:AlternateContent>
          </a:graphicData>
        </a:graphic>
      </p:graphicFrame>
      <p:sp>
        <p:nvSpPr>
          <p:cNvPr id="101380" name="Rectangle 3"/>
          <p:cNvSpPr>
            <a:spLocks noGrp="1" noChangeArrowheads="1"/>
          </p:cNvSpPr>
          <p:nvPr>
            <p:ph type="body" sz="half" idx="4294967295"/>
          </p:nvPr>
        </p:nvSpPr>
        <p:spPr>
          <a:xfrm>
            <a:off x="455084" y="809625"/>
            <a:ext cx="4129088" cy="3622675"/>
          </a:xfrm>
        </p:spPr>
        <p:txBody>
          <a:bodyPr/>
          <a:lstStyle/>
          <a:p>
            <a:r>
              <a:rPr lang="en-US" sz="2400" dirty="0">
                <a:ea typeface="ＭＳ Ｐゴシック" charset="-128"/>
                <a:cs typeface="ＭＳ Ｐゴシック" charset="-128"/>
              </a:rPr>
              <a:t>Move the origin to a new location</a:t>
            </a:r>
          </a:p>
        </p:txBody>
      </p:sp>
      <p:pic>
        <p:nvPicPr>
          <p:cNvPr id="101381" name="Picture 4" descr="Translation"/>
          <p:cNvPicPr>
            <a:picLocks noChangeAspect="1" noChangeArrowheads="1"/>
          </p:cNvPicPr>
          <p:nvPr/>
        </p:nvPicPr>
        <p:blipFill>
          <a:blip r:embed="rId6">
            <a:lum bright="18000" contrast="6000"/>
          </a:blip>
          <a:srcRect/>
          <a:stretch>
            <a:fillRect/>
          </a:stretch>
        </p:blipFill>
        <p:spPr bwMode="auto">
          <a:xfrm>
            <a:off x="5372100" y="997744"/>
            <a:ext cx="3162300" cy="2886075"/>
          </a:xfrm>
          <a:prstGeom prst="rect">
            <a:avLst/>
          </a:prstGeom>
          <a:noFill/>
          <a:ln w="9525">
            <a:solidFill>
              <a:srgbClr val="CCCCFF"/>
            </a:solidFill>
            <a:miter lim="800000"/>
            <a:headEnd/>
            <a:tailEnd/>
          </a:ln>
        </p:spPr>
      </p:pic>
    </p:spTree>
    <p:extLst>
      <p:ext uri="{BB962C8B-B14F-4D97-AF65-F5344CB8AC3E}">
        <p14:creationId xmlns:p14="http://schemas.microsoft.com/office/powerpoint/2010/main" val="220844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smtClean="0"/>
              <a:t>Scale</a:t>
            </a:r>
            <a:endParaRPr lang="en-US" dirty="0"/>
          </a:p>
        </p:txBody>
      </p:sp>
      <p:graphicFrame>
        <p:nvGraphicFramePr>
          <p:cNvPr id="103426" name="Object 2"/>
          <p:cNvGraphicFramePr>
            <a:graphicFrameLocks noGrp="1" noChangeAspect="1"/>
          </p:cNvGraphicFramePr>
          <p:nvPr>
            <p:ph idx="1"/>
            <p:extLst>
              <p:ext uri="{D42A27DB-BD31-4B8C-83A1-F6EECF244321}">
                <p14:modId xmlns:p14="http://schemas.microsoft.com/office/powerpoint/2010/main" val="2551543941"/>
              </p:ext>
            </p:extLst>
          </p:nvPr>
        </p:nvGraphicFramePr>
        <p:xfrm>
          <a:off x="1121833" y="1889920"/>
          <a:ext cx="3006107" cy="1803664"/>
        </p:xfrm>
        <a:graphic>
          <a:graphicData uri="http://schemas.openxmlformats.org/presentationml/2006/ole">
            <mc:AlternateContent xmlns:mc="http://schemas.openxmlformats.org/markup-compatibility/2006">
              <mc:Choice xmlns:v="urn:schemas-microsoft-com:vml" Requires="v">
                <p:oleObj spid="_x0000_s6190" name="Equation" r:id="rId4" imgW="1905000" imgH="1143000" progId="Equation.3">
                  <p:embed/>
                </p:oleObj>
              </mc:Choice>
              <mc:Fallback>
                <p:oleObj name="Equation" r:id="rId4" imgW="1905000" imgH="114300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833" y="1889920"/>
                        <a:ext cx="3006107" cy="1803664"/>
                      </a:xfrm>
                      <a:prstGeom prst="rect">
                        <a:avLst/>
                      </a:prstGeom>
                      <a:noFill/>
                      <a:effectLst/>
                      <a:extLst/>
                    </p:spPr>
                  </p:pic>
                </p:oleObj>
              </mc:Fallback>
            </mc:AlternateContent>
          </a:graphicData>
        </a:graphic>
      </p:graphicFrame>
      <p:sp>
        <p:nvSpPr>
          <p:cNvPr id="103428" name="Rectangle 3"/>
          <p:cNvSpPr>
            <a:spLocks noGrp="1" noChangeArrowheads="1"/>
          </p:cNvSpPr>
          <p:nvPr>
            <p:ph type="body" sz="half" idx="4294967295"/>
          </p:nvPr>
        </p:nvSpPr>
        <p:spPr>
          <a:xfrm>
            <a:off x="391583" y="724958"/>
            <a:ext cx="4129088" cy="3622675"/>
          </a:xfrm>
        </p:spPr>
        <p:txBody>
          <a:bodyPr/>
          <a:lstStyle/>
          <a:p>
            <a:r>
              <a:rPr lang="en-US" sz="2400" dirty="0">
                <a:ea typeface="ＭＳ Ｐゴシック" charset="-128"/>
                <a:cs typeface="ＭＳ Ｐゴシック" charset="-128"/>
              </a:rPr>
              <a:t>Stretch, mirror or decimate a coordinate direction</a:t>
            </a:r>
          </a:p>
        </p:txBody>
      </p:sp>
      <p:pic>
        <p:nvPicPr>
          <p:cNvPr id="103429" name="Picture 4" descr="Scale"/>
          <p:cNvPicPr>
            <a:picLocks noChangeAspect="1" noChangeArrowheads="1"/>
          </p:cNvPicPr>
          <p:nvPr/>
        </p:nvPicPr>
        <p:blipFill>
          <a:blip r:embed="rId6">
            <a:lum bright="24000" contrast="-12000"/>
          </a:blip>
          <a:srcRect/>
          <a:stretch>
            <a:fillRect/>
          </a:stretch>
        </p:blipFill>
        <p:spPr bwMode="auto">
          <a:xfrm>
            <a:off x="4864100" y="1821657"/>
            <a:ext cx="3609975" cy="1978819"/>
          </a:xfrm>
          <a:prstGeom prst="rect">
            <a:avLst/>
          </a:prstGeom>
          <a:noFill/>
          <a:ln w="9525">
            <a:solidFill>
              <a:srgbClr val="CCCCFF"/>
            </a:solidFill>
            <a:miter lim="800000"/>
            <a:headEnd/>
            <a:tailEnd/>
          </a:ln>
        </p:spPr>
      </p:pic>
      <p:sp>
        <p:nvSpPr>
          <p:cNvPr id="103430" name="Text Box 5"/>
          <p:cNvSpPr txBox="1">
            <a:spLocks noChangeArrowheads="1"/>
          </p:cNvSpPr>
          <p:nvPr/>
        </p:nvSpPr>
        <p:spPr bwMode="auto">
          <a:xfrm>
            <a:off x="5211763" y="3900488"/>
            <a:ext cx="3073400" cy="396939"/>
          </a:xfrm>
          <a:prstGeom prst="rect">
            <a:avLst/>
          </a:prstGeom>
          <a:noFill/>
          <a:ln w="9525">
            <a:noFill/>
            <a:miter lim="800000"/>
            <a:headEnd/>
            <a:tailEnd/>
          </a:ln>
        </p:spPr>
        <p:txBody>
          <a:bodyPr lIns="81633" tIns="40816" rIns="81633" bIns="40816">
            <a:prstTxWarp prst="textNoShape">
              <a:avLst/>
            </a:prstTxWarp>
            <a:spAutoFit/>
          </a:bodyPr>
          <a:lstStyle/>
          <a:p>
            <a:pPr eaLnBrk="0" hangingPunct="0">
              <a:lnSpc>
                <a:spcPct val="90000"/>
              </a:lnSpc>
              <a:spcBef>
                <a:spcPct val="20000"/>
              </a:spcBef>
              <a:buSzPct val="60000"/>
              <a:buFont typeface="ZapfDingbats" pitchFamily="82" charset="2"/>
              <a:buNone/>
            </a:pPr>
            <a:r>
              <a:rPr lang="en-US" sz="1100" dirty="0"/>
              <a:t>Note, there’s a translation applied here to make things easier to see</a:t>
            </a:r>
          </a:p>
        </p:txBody>
      </p:sp>
    </p:spTree>
    <p:extLst>
      <p:ext uri="{BB962C8B-B14F-4D97-AF65-F5344CB8AC3E}">
        <p14:creationId xmlns:p14="http://schemas.microsoft.com/office/powerpoint/2010/main" val="55961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smtClean="0"/>
              <a:t>Rotation</a:t>
            </a:r>
            <a:endParaRPr lang="en-US" dirty="0"/>
          </a:p>
        </p:txBody>
      </p:sp>
      <p:sp>
        <p:nvSpPr>
          <p:cNvPr id="105475" name="Rectangle 3"/>
          <p:cNvSpPr>
            <a:spLocks noGrp="1" noChangeArrowheads="1"/>
          </p:cNvSpPr>
          <p:nvPr>
            <p:ph idx="1"/>
          </p:nvPr>
        </p:nvSpPr>
        <p:spPr/>
        <p:txBody>
          <a:bodyPr/>
          <a:lstStyle/>
          <a:p>
            <a:r>
              <a:rPr lang="en-US" dirty="0" smtClean="0"/>
              <a:t>Rotate coordinate system about an axis in space</a:t>
            </a:r>
            <a:endParaRPr lang="en-US" dirty="0"/>
          </a:p>
        </p:txBody>
      </p:sp>
      <p:grpSp>
        <p:nvGrpSpPr>
          <p:cNvPr id="2" name="Group 1"/>
          <p:cNvGrpSpPr/>
          <p:nvPr/>
        </p:nvGrpSpPr>
        <p:grpSpPr>
          <a:xfrm>
            <a:off x="1231900" y="1454540"/>
            <a:ext cx="6680200" cy="2678906"/>
            <a:chOff x="1888067" y="1628247"/>
            <a:chExt cx="6680200" cy="2678906"/>
          </a:xfrm>
        </p:grpSpPr>
        <p:pic>
          <p:nvPicPr>
            <p:cNvPr id="105476" name="Picture 4" descr="Rotate"/>
            <p:cNvPicPr>
              <a:picLocks noChangeAspect="1" noChangeArrowheads="1"/>
            </p:cNvPicPr>
            <p:nvPr/>
          </p:nvPicPr>
          <p:blipFill>
            <a:blip r:embed="rId3">
              <a:lum bright="24000"/>
            </a:blip>
            <a:srcRect/>
            <a:stretch>
              <a:fillRect/>
            </a:stretch>
          </p:blipFill>
          <p:spPr bwMode="auto">
            <a:xfrm>
              <a:off x="1888067" y="1628247"/>
              <a:ext cx="3324225" cy="2678906"/>
            </a:xfrm>
            <a:prstGeom prst="rect">
              <a:avLst/>
            </a:prstGeom>
            <a:noFill/>
            <a:ln w="9525">
              <a:solidFill>
                <a:srgbClr val="CCCCFF"/>
              </a:solidFill>
              <a:miter lim="800000"/>
              <a:headEnd/>
              <a:tailEnd/>
            </a:ln>
          </p:spPr>
        </p:pic>
        <p:sp>
          <p:nvSpPr>
            <p:cNvPr id="105477" name="Text Box 5"/>
            <p:cNvSpPr txBox="1">
              <a:spLocks noChangeArrowheads="1"/>
            </p:cNvSpPr>
            <p:nvPr/>
          </p:nvSpPr>
          <p:spPr bwMode="auto">
            <a:xfrm>
              <a:off x="5723467" y="2586832"/>
              <a:ext cx="2844800" cy="442528"/>
            </a:xfrm>
            <a:prstGeom prst="rect">
              <a:avLst/>
            </a:prstGeom>
            <a:noFill/>
            <a:ln w="9525">
              <a:noFill/>
              <a:miter lim="800000"/>
              <a:headEnd/>
              <a:tailEnd/>
            </a:ln>
          </p:spPr>
          <p:txBody>
            <a:bodyPr lIns="81633" tIns="40816" rIns="81633" bIns="40816">
              <a:prstTxWarp prst="textNoShape">
                <a:avLst/>
              </a:prstTxWarp>
              <a:spAutoFit/>
            </a:bodyPr>
            <a:lstStyle/>
            <a:p>
              <a:pPr eaLnBrk="0" hangingPunct="0">
                <a:lnSpc>
                  <a:spcPct val="90000"/>
                </a:lnSpc>
                <a:spcBef>
                  <a:spcPct val="20000"/>
                </a:spcBef>
                <a:buSzPct val="60000"/>
                <a:buFont typeface="ZapfDingbats" pitchFamily="82" charset="2"/>
                <a:buNone/>
              </a:pPr>
              <a:r>
                <a:rPr lang="en-US" sz="1300" dirty="0"/>
                <a:t>Note, there’s a translation applied here to make things easier to see</a:t>
              </a:r>
            </a:p>
          </p:txBody>
        </p:sp>
      </p:grpSp>
    </p:spTree>
    <p:extLst>
      <p:ext uri="{BB962C8B-B14F-4D97-AF65-F5344CB8AC3E}">
        <p14:creationId xmlns:p14="http://schemas.microsoft.com/office/powerpoint/2010/main" val="3917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pPr eaLnBrk="1" hangingPunct="1"/>
            <a:r>
              <a:rPr lang="en-US" dirty="0">
                <a:effectLst/>
                <a:ea typeface="ＭＳ Ｐゴシック" charset="-128"/>
                <a:cs typeface="ＭＳ Ｐゴシック" charset="-128"/>
              </a:rPr>
              <a:t>Rotation </a:t>
            </a:r>
            <a:r>
              <a:rPr lang="en-US" sz="1200" dirty="0">
                <a:effectLst/>
                <a:ea typeface="ＭＳ Ｐゴシック" charset="-128"/>
                <a:cs typeface="ＭＳ Ｐゴシック" charset="-128"/>
              </a:rPr>
              <a:t>(cont’d)</a:t>
            </a:r>
          </a:p>
        </p:txBody>
      </p:sp>
      <p:grpSp>
        <p:nvGrpSpPr>
          <p:cNvPr id="2" name="Group 3"/>
          <p:cNvGrpSpPr>
            <a:grpSpLocks/>
          </p:cNvGrpSpPr>
          <p:nvPr/>
        </p:nvGrpSpPr>
        <p:grpSpPr bwMode="auto">
          <a:xfrm>
            <a:off x="1493838" y="1178719"/>
            <a:ext cx="6318250" cy="3405194"/>
            <a:chOff x="708" y="1497"/>
            <a:chExt cx="3980" cy="2860"/>
          </a:xfrm>
        </p:grpSpPr>
        <p:graphicFrame>
          <p:nvGraphicFramePr>
            <p:cNvPr id="107522" name="Object 2"/>
            <p:cNvGraphicFramePr>
              <a:graphicFrameLocks noChangeAspect="1"/>
            </p:cNvGraphicFramePr>
            <p:nvPr>
              <p:extLst>
                <p:ext uri="{D42A27DB-BD31-4B8C-83A1-F6EECF244321}">
                  <p14:modId xmlns:p14="http://schemas.microsoft.com/office/powerpoint/2010/main" val="3156390756"/>
                </p:ext>
              </p:extLst>
            </p:nvPr>
          </p:nvGraphicFramePr>
          <p:xfrm>
            <a:off x="708" y="3268"/>
            <a:ext cx="1717" cy="882"/>
          </p:xfrm>
          <a:graphic>
            <a:graphicData uri="http://schemas.openxmlformats.org/presentationml/2006/ole">
              <mc:AlternateContent xmlns:mc="http://schemas.openxmlformats.org/markup-compatibility/2006">
                <mc:Choice xmlns:v="urn:schemas-microsoft-com:vml" Requires="v">
                  <p:oleObj spid="_x0000_s1065" name="Equation" r:id="rId4" imgW="1384300" imgH="711200" progId="Equation.3">
                    <p:embed/>
                  </p:oleObj>
                </mc:Choice>
                <mc:Fallback>
                  <p:oleObj name="Equation" r:id="rId4" imgW="1384300" imgH="71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 y="3268"/>
                          <a:ext cx="1717" cy="8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23" name="Object 3"/>
            <p:cNvGraphicFramePr>
              <a:graphicFrameLocks noChangeAspect="1"/>
            </p:cNvGraphicFramePr>
            <p:nvPr/>
          </p:nvGraphicFramePr>
          <p:xfrm>
            <a:off x="1933" y="1497"/>
            <a:ext cx="1896" cy="789"/>
          </p:xfrm>
          <a:graphic>
            <a:graphicData uri="http://schemas.openxmlformats.org/presentationml/2006/ole">
              <mc:AlternateContent xmlns:mc="http://schemas.openxmlformats.org/markup-compatibility/2006">
                <mc:Choice xmlns:v="urn:schemas-microsoft-com:vml" Requires="v">
                  <p:oleObj spid="_x0000_s1066" name="Equation" r:id="rId6" imgW="1155700" imgH="482600" progId="Equation.3">
                    <p:embed/>
                  </p:oleObj>
                </mc:Choice>
                <mc:Fallback>
                  <p:oleObj name="Equation" r:id="rId6" imgW="1155700" imgH="482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3" y="1497"/>
                          <a:ext cx="1896" cy="7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24" name="Object 4"/>
            <p:cNvGraphicFramePr>
              <a:graphicFrameLocks noChangeAspect="1"/>
            </p:cNvGraphicFramePr>
            <p:nvPr/>
          </p:nvGraphicFramePr>
          <p:xfrm>
            <a:off x="889" y="2429"/>
            <a:ext cx="3799" cy="393"/>
          </p:xfrm>
          <a:graphic>
            <a:graphicData uri="http://schemas.openxmlformats.org/presentationml/2006/ole">
              <mc:AlternateContent xmlns:mc="http://schemas.openxmlformats.org/markup-compatibility/2006">
                <mc:Choice xmlns:v="urn:schemas-microsoft-com:vml" Requires="v">
                  <p:oleObj spid="_x0000_s1067" name="Equation" r:id="rId8" imgW="2209800" imgH="228600" progId="Equation.3">
                    <p:embed/>
                  </p:oleObj>
                </mc:Choice>
                <mc:Fallback>
                  <p:oleObj name="Equation" r:id="rId8" imgW="22098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 y="2429"/>
                          <a:ext cx="3799" cy="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25" name="Object 5"/>
            <p:cNvGraphicFramePr>
              <a:graphicFrameLocks noChangeAspect="1"/>
            </p:cNvGraphicFramePr>
            <p:nvPr>
              <p:extLst>
                <p:ext uri="{D42A27DB-BD31-4B8C-83A1-F6EECF244321}">
                  <p14:modId xmlns:p14="http://schemas.microsoft.com/office/powerpoint/2010/main" val="788650056"/>
                </p:ext>
              </p:extLst>
            </p:nvPr>
          </p:nvGraphicFramePr>
          <p:xfrm>
            <a:off x="3013" y="3158"/>
            <a:ext cx="1622" cy="1199"/>
          </p:xfrm>
          <a:graphic>
            <a:graphicData uri="http://schemas.openxmlformats.org/presentationml/2006/ole">
              <mc:AlternateContent xmlns:mc="http://schemas.openxmlformats.org/markup-compatibility/2006">
                <mc:Choice xmlns:v="urn:schemas-microsoft-com:vml" Requires="v">
                  <p:oleObj spid="_x0000_s1068" name="Equation" r:id="rId10" imgW="1397000" imgH="1143000" progId="Equation.3">
                    <p:embed/>
                  </p:oleObj>
                </mc:Choice>
                <mc:Fallback>
                  <p:oleObj name="Equation" r:id="rId10" imgW="1397000" imgH="1143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3" y="3158"/>
                          <a:ext cx="1622" cy="1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28" name="Text Box 8"/>
            <p:cNvSpPr txBox="1">
              <a:spLocks noChangeArrowheads="1"/>
            </p:cNvSpPr>
            <p:nvPr/>
          </p:nvSpPr>
          <p:spPr bwMode="auto">
            <a:xfrm>
              <a:off x="3602" y="2704"/>
              <a:ext cx="908" cy="1456"/>
            </a:xfrm>
            <a:prstGeom prst="rect">
              <a:avLst/>
            </a:prstGeom>
            <a:noFill/>
            <a:ln w="9525">
              <a:noFill/>
              <a:miter lim="800000"/>
              <a:headEnd/>
              <a:tailEnd/>
            </a:ln>
          </p:spPr>
          <p:txBody>
            <a:bodyPr wrap="none">
              <a:prstTxWarp prst="textNoShape">
                <a:avLst/>
              </a:prstTxWarp>
              <a:spAutoFit/>
            </a:bodyPr>
            <a:lstStyle/>
            <a:p>
              <a:pPr algn="ctr" eaLnBrk="0" hangingPunct="0">
                <a:lnSpc>
                  <a:spcPct val="140000"/>
                </a:lnSpc>
                <a:spcBef>
                  <a:spcPct val="20000"/>
                </a:spcBef>
                <a:buSzPct val="60000"/>
                <a:buFont typeface="ZapfDingbats" pitchFamily="82" charset="2"/>
                <a:buNone/>
              </a:pPr>
              <a:r>
                <a:rPr lang="en-US" sz="8000" i="1" dirty="0">
                  <a:latin typeface="Times New Roman" charset="0"/>
                </a:rPr>
                <a:t>M</a:t>
              </a:r>
            </a:p>
          </p:txBody>
        </p:sp>
      </p:grpSp>
    </p:spTree>
    <p:extLst>
      <p:ext uri="{BB962C8B-B14F-4D97-AF65-F5344CB8AC3E}">
        <p14:creationId xmlns:p14="http://schemas.microsoft.com/office/powerpoint/2010/main" val="416988981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Shader for Rotation of Cube</a:t>
            </a:r>
            <a:endParaRPr lang="en-US" dirty="0"/>
          </a:p>
        </p:txBody>
      </p:sp>
      <p:sp>
        <p:nvSpPr>
          <p:cNvPr id="6" name="Content Placeholder 5"/>
          <p:cNvSpPr>
            <a:spLocks noGrp="1"/>
          </p:cNvSpPr>
          <p:nvPr>
            <p:ph idx="1"/>
          </p:nvPr>
        </p:nvSpPr>
        <p:spPr/>
        <p:txBody>
          <a:bodyPr>
            <a:normAutofit lnSpcReduction="10000"/>
          </a:bodyPr>
          <a:lstStyle/>
          <a:p>
            <a:pPr marL="333934" lvl="1" indent="0">
              <a:buNone/>
            </a:pPr>
            <a:r>
              <a:rPr lang="en-US" dirty="0">
                <a:solidFill>
                  <a:srgbClr val="660066"/>
                </a:solidFill>
                <a:latin typeface="Consolas" pitchFamily="49" charset="0"/>
                <a:cs typeface="Consolas" pitchFamily="49" charset="0"/>
              </a:rPr>
              <a:t>in vec4 </a:t>
            </a:r>
            <a:r>
              <a:rPr lang="en-US" dirty="0" err="1">
                <a:solidFill>
                  <a:srgbClr val="660066"/>
                </a:solidFill>
                <a:latin typeface="Consolas" pitchFamily="49" charset="0"/>
                <a:cs typeface="Consolas" pitchFamily="49" charset="0"/>
              </a:rPr>
              <a:t>vPosition</a:t>
            </a:r>
            <a:r>
              <a:rPr lang="en-US" dirty="0">
                <a:solidFill>
                  <a:srgbClr val="660066"/>
                </a:solidFill>
                <a:latin typeface="Consolas" pitchFamily="49" charset="0"/>
                <a:cs typeface="Consolas" pitchFamily="49" charset="0"/>
              </a:rPr>
              <a:t>;</a:t>
            </a:r>
          </a:p>
          <a:p>
            <a:pPr marL="333934" lvl="1" indent="0">
              <a:buNone/>
            </a:pPr>
            <a:r>
              <a:rPr lang="en-US" dirty="0">
                <a:solidFill>
                  <a:srgbClr val="660066"/>
                </a:solidFill>
                <a:latin typeface="Consolas" pitchFamily="49" charset="0"/>
                <a:cs typeface="Consolas" pitchFamily="49" charset="0"/>
              </a:rPr>
              <a:t>in vec4 </a:t>
            </a:r>
            <a:r>
              <a:rPr lang="en-US" dirty="0" err="1">
                <a:solidFill>
                  <a:srgbClr val="660066"/>
                </a:solidFill>
                <a:latin typeface="Consolas" pitchFamily="49" charset="0"/>
                <a:cs typeface="Consolas" pitchFamily="49" charset="0"/>
              </a:rPr>
              <a:t>vColor</a:t>
            </a:r>
            <a:r>
              <a:rPr lang="en-US" dirty="0">
                <a:solidFill>
                  <a:srgbClr val="660066"/>
                </a:solidFill>
                <a:latin typeface="Consolas" pitchFamily="49" charset="0"/>
                <a:cs typeface="Consolas" pitchFamily="49" charset="0"/>
              </a:rPr>
              <a:t>;</a:t>
            </a:r>
          </a:p>
          <a:p>
            <a:pPr marL="333934" lvl="1" indent="0">
              <a:buNone/>
            </a:pPr>
            <a:r>
              <a:rPr lang="en-US" dirty="0">
                <a:solidFill>
                  <a:srgbClr val="660066"/>
                </a:solidFill>
                <a:latin typeface="Consolas" pitchFamily="49" charset="0"/>
                <a:cs typeface="Consolas" pitchFamily="49" charset="0"/>
              </a:rPr>
              <a:t>out vec4 color;</a:t>
            </a:r>
          </a:p>
          <a:p>
            <a:pPr marL="333934" lvl="1" indent="0">
              <a:buNone/>
            </a:pPr>
            <a:r>
              <a:rPr lang="en-US" dirty="0">
                <a:solidFill>
                  <a:srgbClr val="660066"/>
                </a:solidFill>
                <a:latin typeface="Consolas" pitchFamily="49" charset="0"/>
                <a:cs typeface="Consolas" pitchFamily="49" charset="0"/>
              </a:rPr>
              <a:t>uniform vec3 theta;</a:t>
            </a:r>
          </a:p>
          <a:p>
            <a:pPr marL="333934" lvl="1" indent="0">
              <a:buNone/>
            </a:pPr>
            <a:endParaRPr lang="en-US" dirty="0">
              <a:solidFill>
                <a:srgbClr val="660066"/>
              </a:solidFill>
              <a:latin typeface="Consolas" pitchFamily="49" charset="0"/>
              <a:cs typeface="Consolas" pitchFamily="49" charset="0"/>
            </a:endParaRPr>
          </a:p>
          <a:p>
            <a:pPr marL="333934" lvl="1" indent="0">
              <a:buNone/>
            </a:pPr>
            <a:r>
              <a:rPr lang="en-US" dirty="0">
                <a:solidFill>
                  <a:srgbClr val="660066"/>
                </a:solidFill>
                <a:latin typeface="Consolas" pitchFamily="49" charset="0"/>
                <a:cs typeface="Consolas" pitchFamily="49" charset="0"/>
              </a:rPr>
              <a:t>void main() </a:t>
            </a:r>
          </a:p>
          <a:p>
            <a:pPr marL="333934" lvl="1" indent="0">
              <a:buNone/>
            </a:pPr>
            <a:r>
              <a:rPr lang="en-US" dirty="0">
                <a:solidFill>
                  <a:srgbClr val="660066"/>
                </a:solidFill>
                <a:latin typeface="Consolas" pitchFamily="49" charset="0"/>
                <a:cs typeface="Consolas" pitchFamily="49" charset="0"/>
              </a:rPr>
              <a:t>{</a:t>
            </a:r>
          </a:p>
          <a:p>
            <a:pPr marL="333934" lvl="1" indent="0">
              <a:buNone/>
            </a:pPr>
            <a:r>
              <a:rPr lang="en-US" dirty="0">
                <a:solidFill>
                  <a:srgbClr val="660066"/>
                </a:solidFill>
                <a:latin typeface="Consolas" pitchFamily="49" charset="0"/>
                <a:cs typeface="Consolas" pitchFamily="49" charset="0"/>
              </a:rPr>
              <a:t>    // Compute the </a:t>
            </a:r>
            <a:r>
              <a:rPr lang="en-US" dirty="0" err="1">
                <a:solidFill>
                  <a:srgbClr val="660066"/>
                </a:solidFill>
                <a:latin typeface="Consolas" pitchFamily="49" charset="0"/>
                <a:cs typeface="Consolas" pitchFamily="49" charset="0"/>
              </a:rPr>
              <a:t>sines</a:t>
            </a:r>
            <a:r>
              <a:rPr lang="en-US" dirty="0">
                <a:solidFill>
                  <a:srgbClr val="660066"/>
                </a:solidFill>
                <a:latin typeface="Consolas" pitchFamily="49" charset="0"/>
                <a:cs typeface="Consolas" pitchFamily="49" charset="0"/>
              </a:rPr>
              <a:t> and cosines of theta for</a:t>
            </a:r>
          </a:p>
          <a:p>
            <a:pPr marL="333934" lvl="1" indent="0">
              <a:buNone/>
            </a:pPr>
            <a:r>
              <a:rPr lang="en-US" dirty="0">
                <a:solidFill>
                  <a:srgbClr val="660066"/>
                </a:solidFill>
                <a:latin typeface="Consolas" pitchFamily="49" charset="0"/>
                <a:cs typeface="Consolas" pitchFamily="49" charset="0"/>
              </a:rPr>
              <a:t>    // each of the three axes in one computation.</a:t>
            </a:r>
          </a:p>
          <a:p>
            <a:pPr marL="333934" lvl="1" indent="0">
              <a:buNone/>
            </a:pPr>
            <a:r>
              <a:rPr lang="en-US" dirty="0">
                <a:solidFill>
                  <a:srgbClr val="660066"/>
                </a:solidFill>
                <a:latin typeface="Consolas" pitchFamily="49" charset="0"/>
                <a:cs typeface="Consolas" pitchFamily="49" charset="0"/>
              </a:rPr>
              <a:t>    vec3 angles = radians( theta );</a:t>
            </a:r>
          </a:p>
          <a:p>
            <a:pPr marL="333934" lvl="1" indent="0">
              <a:buNone/>
            </a:pPr>
            <a:r>
              <a:rPr lang="en-US" dirty="0">
                <a:solidFill>
                  <a:srgbClr val="660066"/>
                </a:solidFill>
                <a:latin typeface="Consolas" pitchFamily="49" charset="0"/>
                <a:cs typeface="Consolas" pitchFamily="49" charset="0"/>
              </a:rPr>
              <a:t>    vec3 c = </a:t>
            </a:r>
            <a:r>
              <a:rPr lang="en-US" dirty="0" err="1">
                <a:solidFill>
                  <a:srgbClr val="660066"/>
                </a:solidFill>
                <a:latin typeface="Consolas" pitchFamily="49" charset="0"/>
                <a:cs typeface="Consolas" pitchFamily="49" charset="0"/>
              </a:rPr>
              <a:t>cos</a:t>
            </a:r>
            <a:r>
              <a:rPr lang="en-US" dirty="0">
                <a:solidFill>
                  <a:srgbClr val="660066"/>
                </a:solidFill>
                <a:latin typeface="Consolas" pitchFamily="49" charset="0"/>
                <a:cs typeface="Consolas" pitchFamily="49" charset="0"/>
              </a:rPr>
              <a:t>( angles );</a:t>
            </a:r>
          </a:p>
          <a:p>
            <a:pPr marL="333934" lvl="1" indent="0">
              <a:buNone/>
            </a:pPr>
            <a:r>
              <a:rPr lang="en-US" dirty="0">
                <a:solidFill>
                  <a:srgbClr val="660066"/>
                </a:solidFill>
                <a:latin typeface="Consolas" pitchFamily="49" charset="0"/>
                <a:cs typeface="Consolas" pitchFamily="49" charset="0"/>
              </a:rPr>
              <a:t>    vec3 s = sin( angles );</a:t>
            </a:r>
          </a:p>
          <a:p>
            <a:pPr marL="333934" lvl="1" indent="0">
              <a:buNone/>
            </a:pPr>
            <a:endParaRPr lang="en-US" dirty="0">
              <a:solidFill>
                <a:srgbClr val="660066"/>
              </a:solidFill>
            </a:endParaRPr>
          </a:p>
        </p:txBody>
      </p:sp>
    </p:spTree>
    <p:extLst>
      <p:ext uri="{BB962C8B-B14F-4D97-AF65-F5344CB8AC3E}">
        <p14:creationId xmlns:p14="http://schemas.microsoft.com/office/powerpoint/2010/main" val="384216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Shader for Rotation of Cube </a:t>
            </a:r>
            <a:r>
              <a:rPr lang="en-US" sz="1400" b="0" dirty="0" smtClean="0"/>
              <a:t>(cont’d)</a:t>
            </a:r>
            <a:endParaRPr lang="en-US" sz="1400" b="0" dirty="0"/>
          </a:p>
        </p:txBody>
      </p:sp>
      <p:sp>
        <p:nvSpPr>
          <p:cNvPr id="6" name="Content Placeholder 5"/>
          <p:cNvSpPr>
            <a:spLocks noGrp="1"/>
          </p:cNvSpPr>
          <p:nvPr>
            <p:ph idx="1"/>
          </p:nvPr>
        </p:nvSpPr>
        <p:spPr/>
        <p:txBody>
          <a:bodyPr>
            <a:normAutofit/>
          </a:bodyPr>
          <a:lstStyle/>
          <a:p>
            <a:pPr marL="333934" lvl="1" indent="0">
              <a:buNone/>
            </a:pPr>
            <a:r>
              <a:rPr lang="en-US" dirty="0" smtClean="0">
                <a:solidFill>
                  <a:srgbClr val="660066"/>
                </a:solidFill>
                <a:latin typeface="Consolas" pitchFamily="49" charset="0"/>
                <a:cs typeface="Consolas" pitchFamily="49" charset="0"/>
              </a:rPr>
              <a:t>/</a:t>
            </a:r>
            <a:r>
              <a:rPr lang="en-US" dirty="0">
                <a:solidFill>
                  <a:srgbClr val="660066"/>
                </a:solidFill>
                <a:latin typeface="Consolas" pitchFamily="49" charset="0"/>
                <a:cs typeface="Consolas" pitchFamily="49" charset="0"/>
              </a:rPr>
              <a:t>/ Remember: these matrices are column-major</a:t>
            </a:r>
          </a:p>
          <a:p>
            <a:pPr marL="333934" lvl="1" indent="0">
              <a:buNone/>
            </a:pPr>
            <a:endParaRPr lang="en-US" dirty="0">
              <a:solidFill>
                <a:srgbClr val="660066"/>
              </a:solidFill>
              <a:latin typeface="Consolas" pitchFamily="49" charset="0"/>
              <a:cs typeface="Consolas" pitchFamily="49" charset="0"/>
            </a:endParaRPr>
          </a:p>
          <a:p>
            <a:pPr marL="333934" lvl="1" indent="0">
              <a:buNone/>
            </a:pPr>
            <a:r>
              <a:rPr lang="en-US" dirty="0" smtClean="0">
                <a:solidFill>
                  <a:srgbClr val="660066"/>
                </a:solidFill>
                <a:latin typeface="Consolas" pitchFamily="49" charset="0"/>
                <a:cs typeface="Consolas" pitchFamily="49" charset="0"/>
              </a:rPr>
              <a:t>mat4 </a:t>
            </a:r>
            <a:r>
              <a:rPr lang="en-US" dirty="0" err="1">
                <a:solidFill>
                  <a:srgbClr val="660066"/>
                </a:solidFill>
                <a:latin typeface="Consolas" pitchFamily="49" charset="0"/>
                <a:cs typeface="Consolas" pitchFamily="49" charset="0"/>
              </a:rPr>
              <a:t>rx</a:t>
            </a:r>
            <a:r>
              <a:rPr lang="en-US" dirty="0">
                <a:solidFill>
                  <a:srgbClr val="660066"/>
                </a:solidFill>
                <a:latin typeface="Consolas" pitchFamily="49" charset="0"/>
                <a:cs typeface="Consolas" pitchFamily="49" charset="0"/>
              </a:rPr>
              <a:t> = mat4( 1.0,  0.0,  0.0, 0.0,</a:t>
            </a:r>
          </a:p>
          <a:p>
            <a:pPr marL="333934" lvl="1" indent="0">
              <a:buNone/>
            </a:pPr>
            <a:r>
              <a:rPr lang="en-US" dirty="0" smtClean="0">
                <a:solidFill>
                  <a:srgbClr val="660066"/>
                </a:solidFill>
                <a:latin typeface="Consolas" pitchFamily="49" charset="0"/>
                <a:cs typeface="Consolas" pitchFamily="49" charset="0"/>
              </a:rPr>
              <a:t>                </a:t>
            </a:r>
            <a:r>
              <a:rPr lang="en-US" dirty="0">
                <a:solidFill>
                  <a:srgbClr val="660066"/>
                </a:solidFill>
                <a:latin typeface="Consolas" pitchFamily="49" charset="0"/>
                <a:cs typeface="Consolas" pitchFamily="49" charset="0"/>
              </a:rPr>
              <a:t>0.0,  </a:t>
            </a:r>
            <a:r>
              <a:rPr lang="en-US" dirty="0" err="1">
                <a:solidFill>
                  <a:srgbClr val="660066"/>
                </a:solidFill>
                <a:latin typeface="Consolas" pitchFamily="49" charset="0"/>
                <a:cs typeface="Consolas" pitchFamily="49" charset="0"/>
              </a:rPr>
              <a:t>c.x</a:t>
            </a:r>
            <a:r>
              <a:rPr lang="en-US" dirty="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s.x</a:t>
            </a:r>
            <a:r>
              <a:rPr lang="en-US" dirty="0">
                <a:solidFill>
                  <a:srgbClr val="660066"/>
                </a:solidFill>
                <a:latin typeface="Consolas" pitchFamily="49" charset="0"/>
                <a:cs typeface="Consolas" pitchFamily="49" charset="0"/>
              </a:rPr>
              <a:t>, 0.0,</a:t>
            </a:r>
          </a:p>
          <a:p>
            <a:pPr marL="333934" lvl="1" indent="0">
              <a:buNone/>
            </a:pPr>
            <a:r>
              <a:rPr lang="en-US" dirty="0" smtClean="0">
                <a:solidFill>
                  <a:srgbClr val="660066"/>
                </a:solidFill>
                <a:latin typeface="Consolas" pitchFamily="49" charset="0"/>
                <a:cs typeface="Consolas" pitchFamily="49" charset="0"/>
              </a:rPr>
              <a:t>                </a:t>
            </a:r>
            <a:r>
              <a:rPr lang="en-US" dirty="0">
                <a:solidFill>
                  <a:srgbClr val="660066"/>
                </a:solidFill>
                <a:latin typeface="Consolas" pitchFamily="49" charset="0"/>
                <a:cs typeface="Consolas" pitchFamily="49" charset="0"/>
              </a:rPr>
              <a:t>0.0, -</a:t>
            </a:r>
            <a:r>
              <a:rPr lang="en-US" dirty="0" err="1">
                <a:solidFill>
                  <a:srgbClr val="660066"/>
                </a:solidFill>
                <a:latin typeface="Consolas" pitchFamily="49" charset="0"/>
                <a:cs typeface="Consolas" pitchFamily="49" charset="0"/>
              </a:rPr>
              <a:t>s.x</a:t>
            </a:r>
            <a:r>
              <a:rPr lang="en-US" dirty="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c.x</a:t>
            </a:r>
            <a:r>
              <a:rPr lang="en-US" dirty="0">
                <a:solidFill>
                  <a:srgbClr val="660066"/>
                </a:solidFill>
                <a:latin typeface="Consolas" pitchFamily="49" charset="0"/>
                <a:cs typeface="Consolas" pitchFamily="49" charset="0"/>
              </a:rPr>
              <a:t>, 0.0,</a:t>
            </a:r>
          </a:p>
          <a:p>
            <a:pPr marL="333934" lvl="1" indent="0">
              <a:buNone/>
            </a:pPr>
            <a:r>
              <a:rPr lang="en-US" dirty="0" smtClean="0">
                <a:solidFill>
                  <a:srgbClr val="660066"/>
                </a:solidFill>
                <a:latin typeface="Consolas" pitchFamily="49" charset="0"/>
                <a:cs typeface="Consolas" pitchFamily="49" charset="0"/>
              </a:rPr>
              <a:t>                </a:t>
            </a:r>
            <a:r>
              <a:rPr lang="en-US" dirty="0">
                <a:solidFill>
                  <a:srgbClr val="660066"/>
                </a:solidFill>
                <a:latin typeface="Consolas" pitchFamily="49" charset="0"/>
                <a:cs typeface="Consolas" pitchFamily="49" charset="0"/>
              </a:rPr>
              <a:t>0.0,  0.0,  0.0, 1.0 );</a:t>
            </a:r>
          </a:p>
          <a:p>
            <a:pPr marL="333934" lvl="1" indent="0">
              <a:buNone/>
            </a:pPr>
            <a:endParaRPr lang="en-US" dirty="0">
              <a:solidFill>
                <a:srgbClr val="660066"/>
              </a:solidFill>
              <a:latin typeface="Consolas" pitchFamily="49" charset="0"/>
              <a:cs typeface="Consolas" pitchFamily="49" charset="0"/>
            </a:endParaRPr>
          </a:p>
          <a:p>
            <a:pPr marL="333934" lvl="1" indent="0">
              <a:buNone/>
            </a:pPr>
            <a:r>
              <a:rPr lang="en-US" dirty="0" smtClean="0">
                <a:solidFill>
                  <a:srgbClr val="660066"/>
                </a:solidFill>
                <a:latin typeface="Consolas" pitchFamily="49" charset="0"/>
                <a:cs typeface="Consolas" pitchFamily="49" charset="0"/>
              </a:rPr>
              <a:t>mat4 </a:t>
            </a:r>
            <a:r>
              <a:rPr lang="en-US" dirty="0" err="1">
                <a:solidFill>
                  <a:srgbClr val="660066"/>
                </a:solidFill>
                <a:latin typeface="Consolas" pitchFamily="49" charset="0"/>
                <a:cs typeface="Consolas" pitchFamily="49" charset="0"/>
              </a:rPr>
              <a:t>ry</a:t>
            </a:r>
            <a:r>
              <a:rPr lang="en-US" dirty="0">
                <a:solidFill>
                  <a:srgbClr val="660066"/>
                </a:solidFill>
                <a:latin typeface="Consolas" pitchFamily="49" charset="0"/>
                <a:cs typeface="Consolas" pitchFamily="49" charset="0"/>
              </a:rPr>
              <a:t> = mat4( </a:t>
            </a:r>
            <a:r>
              <a:rPr lang="en-US" dirty="0" err="1">
                <a:solidFill>
                  <a:srgbClr val="660066"/>
                </a:solidFill>
                <a:latin typeface="Consolas" pitchFamily="49" charset="0"/>
                <a:cs typeface="Consolas" pitchFamily="49" charset="0"/>
              </a:rPr>
              <a:t>c.y</a:t>
            </a:r>
            <a:r>
              <a:rPr lang="en-US" dirty="0">
                <a:solidFill>
                  <a:srgbClr val="660066"/>
                </a:solidFill>
                <a:latin typeface="Consolas" pitchFamily="49" charset="0"/>
                <a:cs typeface="Consolas" pitchFamily="49" charset="0"/>
              </a:rPr>
              <a:t>, 0.0, -</a:t>
            </a:r>
            <a:r>
              <a:rPr lang="en-US" dirty="0" err="1">
                <a:solidFill>
                  <a:srgbClr val="660066"/>
                </a:solidFill>
                <a:latin typeface="Consolas" pitchFamily="49" charset="0"/>
                <a:cs typeface="Consolas" pitchFamily="49" charset="0"/>
              </a:rPr>
              <a:t>s.y</a:t>
            </a:r>
            <a:r>
              <a:rPr lang="en-US" dirty="0">
                <a:solidFill>
                  <a:srgbClr val="660066"/>
                </a:solidFill>
                <a:latin typeface="Consolas" pitchFamily="49" charset="0"/>
                <a:cs typeface="Consolas" pitchFamily="49" charset="0"/>
              </a:rPr>
              <a:t>, 0.0,</a:t>
            </a:r>
          </a:p>
          <a:p>
            <a:pPr marL="333934" lvl="1" indent="0">
              <a:buNone/>
            </a:pPr>
            <a:r>
              <a:rPr lang="en-US" dirty="0" smtClean="0">
                <a:solidFill>
                  <a:srgbClr val="660066"/>
                </a:solidFill>
                <a:latin typeface="Consolas" pitchFamily="49" charset="0"/>
                <a:cs typeface="Consolas" pitchFamily="49" charset="0"/>
              </a:rPr>
              <a:t>                </a:t>
            </a:r>
            <a:r>
              <a:rPr lang="en-US" dirty="0">
                <a:solidFill>
                  <a:srgbClr val="660066"/>
                </a:solidFill>
                <a:latin typeface="Consolas" pitchFamily="49" charset="0"/>
                <a:cs typeface="Consolas" pitchFamily="49" charset="0"/>
              </a:rPr>
              <a:t>0.0, 1.0,  0.0, 0.0,</a:t>
            </a:r>
          </a:p>
          <a:p>
            <a:pPr marL="333934" lvl="1" indent="0">
              <a:buNone/>
            </a:pPr>
            <a:r>
              <a:rPr lang="en-US" dirty="0" smtClean="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s.y</a:t>
            </a:r>
            <a:r>
              <a:rPr lang="en-US" dirty="0">
                <a:solidFill>
                  <a:srgbClr val="660066"/>
                </a:solidFill>
                <a:latin typeface="Consolas" pitchFamily="49" charset="0"/>
                <a:cs typeface="Consolas" pitchFamily="49" charset="0"/>
              </a:rPr>
              <a:t>, 0.0,  </a:t>
            </a:r>
            <a:r>
              <a:rPr lang="en-US" dirty="0" err="1">
                <a:solidFill>
                  <a:srgbClr val="660066"/>
                </a:solidFill>
                <a:latin typeface="Consolas" pitchFamily="49" charset="0"/>
                <a:cs typeface="Consolas" pitchFamily="49" charset="0"/>
              </a:rPr>
              <a:t>c.y</a:t>
            </a:r>
            <a:r>
              <a:rPr lang="en-US" dirty="0">
                <a:solidFill>
                  <a:srgbClr val="660066"/>
                </a:solidFill>
                <a:latin typeface="Consolas" pitchFamily="49" charset="0"/>
                <a:cs typeface="Consolas" pitchFamily="49" charset="0"/>
              </a:rPr>
              <a:t>, 0.0,</a:t>
            </a:r>
          </a:p>
          <a:p>
            <a:pPr marL="333934" lvl="1" indent="0">
              <a:buNone/>
            </a:pPr>
            <a:r>
              <a:rPr lang="en-US" dirty="0" smtClean="0">
                <a:solidFill>
                  <a:srgbClr val="660066"/>
                </a:solidFill>
                <a:latin typeface="Consolas" pitchFamily="49" charset="0"/>
                <a:cs typeface="Consolas" pitchFamily="49" charset="0"/>
              </a:rPr>
              <a:t>                </a:t>
            </a:r>
            <a:r>
              <a:rPr lang="en-US" dirty="0">
                <a:solidFill>
                  <a:srgbClr val="660066"/>
                </a:solidFill>
                <a:latin typeface="Consolas" pitchFamily="49" charset="0"/>
                <a:cs typeface="Consolas" pitchFamily="49" charset="0"/>
              </a:rPr>
              <a:t>0.0, 0.0,  0.0, 1.0 );</a:t>
            </a:r>
          </a:p>
          <a:p>
            <a:pPr marL="333934" lvl="1" indent="0">
              <a:buNone/>
            </a:pPr>
            <a:endParaRPr lang="en-US" dirty="0">
              <a:solidFill>
                <a:srgbClr val="660066"/>
              </a:solidFill>
            </a:endParaRPr>
          </a:p>
        </p:txBody>
      </p:sp>
    </p:spTree>
    <p:extLst>
      <p:ext uri="{BB962C8B-B14F-4D97-AF65-F5344CB8AC3E}">
        <p14:creationId xmlns:p14="http://schemas.microsoft.com/office/powerpoint/2010/main" val="64195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Shader for Rotation of Cube </a:t>
            </a:r>
            <a:r>
              <a:rPr lang="en-US" sz="1400" b="0" dirty="0" smtClean="0"/>
              <a:t>(cont’d)</a:t>
            </a:r>
            <a:endParaRPr lang="en-US" sz="1400" b="0" dirty="0"/>
          </a:p>
        </p:txBody>
      </p:sp>
      <p:sp>
        <p:nvSpPr>
          <p:cNvPr id="6" name="Content Placeholder 5"/>
          <p:cNvSpPr>
            <a:spLocks noGrp="1"/>
          </p:cNvSpPr>
          <p:nvPr>
            <p:ph idx="1"/>
          </p:nvPr>
        </p:nvSpPr>
        <p:spPr/>
        <p:txBody>
          <a:bodyPr/>
          <a:lstStyle/>
          <a:p>
            <a:pPr marL="0" indent="0">
              <a:buNone/>
            </a:pPr>
            <a:endParaRPr lang="en-US" dirty="0">
              <a:solidFill>
                <a:srgbClr val="660066"/>
              </a:solidFill>
              <a:latin typeface="Consolas" pitchFamily="49" charset="0"/>
              <a:cs typeface="Consolas" pitchFamily="49" charset="0"/>
            </a:endParaRPr>
          </a:p>
          <a:p>
            <a:pPr marL="0" indent="0">
              <a:buNone/>
            </a:pPr>
            <a:r>
              <a:rPr lang="en-US" dirty="0">
                <a:solidFill>
                  <a:srgbClr val="660066"/>
                </a:solidFill>
                <a:latin typeface="Consolas" pitchFamily="49" charset="0"/>
                <a:cs typeface="Consolas" pitchFamily="49" charset="0"/>
              </a:rPr>
              <a:t>    mat4 </a:t>
            </a:r>
            <a:r>
              <a:rPr lang="en-US" dirty="0" err="1">
                <a:solidFill>
                  <a:srgbClr val="660066"/>
                </a:solidFill>
                <a:latin typeface="Consolas" pitchFamily="49" charset="0"/>
                <a:cs typeface="Consolas" pitchFamily="49" charset="0"/>
              </a:rPr>
              <a:t>rz</a:t>
            </a:r>
            <a:r>
              <a:rPr lang="en-US" dirty="0">
                <a:solidFill>
                  <a:srgbClr val="660066"/>
                </a:solidFill>
                <a:latin typeface="Consolas" pitchFamily="49" charset="0"/>
                <a:cs typeface="Consolas" pitchFamily="49" charset="0"/>
              </a:rPr>
              <a:t> = mat4( </a:t>
            </a:r>
            <a:r>
              <a:rPr lang="en-US" dirty="0" err="1">
                <a:solidFill>
                  <a:srgbClr val="660066"/>
                </a:solidFill>
                <a:latin typeface="Consolas" pitchFamily="49" charset="0"/>
                <a:cs typeface="Consolas" pitchFamily="49" charset="0"/>
              </a:rPr>
              <a:t>c.z</a:t>
            </a:r>
            <a:r>
              <a:rPr lang="en-US" dirty="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s.z</a:t>
            </a:r>
            <a:r>
              <a:rPr lang="en-US" dirty="0">
                <a:solidFill>
                  <a:srgbClr val="660066"/>
                </a:solidFill>
                <a:latin typeface="Consolas" pitchFamily="49" charset="0"/>
                <a:cs typeface="Consolas" pitchFamily="49" charset="0"/>
              </a:rPr>
              <a:t>, 0.0, 0.0,</a:t>
            </a:r>
          </a:p>
          <a:p>
            <a:pPr marL="0" indent="0">
              <a:buNone/>
            </a:pPr>
            <a:r>
              <a:rPr lang="en-US" dirty="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s.z</a:t>
            </a:r>
            <a:r>
              <a:rPr lang="en-US" dirty="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c.z</a:t>
            </a:r>
            <a:r>
              <a:rPr lang="en-US" dirty="0">
                <a:solidFill>
                  <a:srgbClr val="660066"/>
                </a:solidFill>
                <a:latin typeface="Consolas" pitchFamily="49" charset="0"/>
                <a:cs typeface="Consolas" pitchFamily="49" charset="0"/>
              </a:rPr>
              <a:t>, 0.0, 0.0,</a:t>
            </a:r>
          </a:p>
          <a:p>
            <a:pPr marL="0" indent="0">
              <a:buNone/>
            </a:pPr>
            <a:r>
              <a:rPr lang="en-US" dirty="0">
                <a:solidFill>
                  <a:srgbClr val="660066"/>
                </a:solidFill>
                <a:latin typeface="Consolas" pitchFamily="49" charset="0"/>
                <a:cs typeface="Consolas" pitchFamily="49" charset="0"/>
              </a:rPr>
              <a:t>                    0.0,  0.0, 1.0, 0.0,</a:t>
            </a:r>
          </a:p>
          <a:p>
            <a:pPr marL="0" indent="0">
              <a:buNone/>
            </a:pPr>
            <a:r>
              <a:rPr lang="en-US" dirty="0">
                <a:solidFill>
                  <a:srgbClr val="660066"/>
                </a:solidFill>
                <a:latin typeface="Consolas" pitchFamily="49" charset="0"/>
                <a:cs typeface="Consolas" pitchFamily="49" charset="0"/>
              </a:rPr>
              <a:t>                    0.0,  0.0, 0.0, 1.0 );</a:t>
            </a:r>
          </a:p>
          <a:p>
            <a:pPr marL="0" indent="0">
              <a:buNone/>
            </a:pPr>
            <a:endParaRPr lang="en-US" dirty="0">
              <a:solidFill>
                <a:srgbClr val="660066"/>
              </a:solidFill>
              <a:latin typeface="Consolas" pitchFamily="49" charset="0"/>
              <a:cs typeface="Consolas" pitchFamily="49" charset="0"/>
            </a:endParaRPr>
          </a:p>
          <a:p>
            <a:pPr marL="0" indent="0">
              <a:buNone/>
            </a:pPr>
            <a:r>
              <a:rPr lang="en-US" dirty="0">
                <a:solidFill>
                  <a:srgbClr val="660066"/>
                </a:solidFill>
                <a:latin typeface="Consolas" pitchFamily="49" charset="0"/>
                <a:cs typeface="Consolas" pitchFamily="49" charset="0"/>
              </a:rPr>
              <a:t>    color = </a:t>
            </a:r>
            <a:r>
              <a:rPr lang="en-US" dirty="0" err="1">
                <a:solidFill>
                  <a:srgbClr val="660066"/>
                </a:solidFill>
                <a:latin typeface="Consolas" pitchFamily="49" charset="0"/>
                <a:cs typeface="Consolas" pitchFamily="49" charset="0"/>
              </a:rPr>
              <a:t>vColor</a:t>
            </a:r>
            <a:r>
              <a:rPr lang="en-US" dirty="0">
                <a:solidFill>
                  <a:srgbClr val="660066"/>
                </a:solidFill>
                <a:latin typeface="Consolas" pitchFamily="49" charset="0"/>
                <a:cs typeface="Consolas" pitchFamily="49" charset="0"/>
              </a:rPr>
              <a:t>;</a:t>
            </a:r>
          </a:p>
          <a:p>
            <a:pPr marL="0" indent="0">
              <a:buNone/>
            </a:pPr>
            <a:r>
              <a:rPr lang="en-US" dirty="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gl_Position</a:t>
            </a:r>
            <a:r>
              <a:rPr lang="en-US" dirty="0">
                <a:solidFill>
                  <a:srgbClr val="660066"/>
                </a:solidFill>
                <a:latin typeface="Consolas" pitchFamily="49" charset="0"/>
                <a:cs typeface="Consolas" pitchFamily="49" charset="0"/>
              </a:rPr>
              <a:t> = </a:t>
            </a:r>
            <a:r>
              <a:rPr lang="en-US" dirty="0" err="1">
                <a:solidFill>
                  <a:srgbClr val="660066"/>
                </a:solidFill>
                <a:latin typeface="Consolas" pitchFamily="49" charset="0"/>
                <a:cs typeface="Consolas" pitchFamily="49" charset="0"/>
              </a:rPr>
              <a:t>rz</a:t>
            </a:r>
            <a:r>
              <a:rPr lang="en-US" dirty="0">
                <a:solidFill>
                  <a:srgbClr val="660066"/>
                </a:solidFill>
                <a:latin typeface="Consolas" pitchFamily="49" charset="0"/>
                <a:cs typeface="Consolas" pitchFamily="49" charset="0"/>
              </a:rPr>
              <a:t> * </a:t>
            </a:r>
            <a:r>
              <a:rPr lang="en-US" dirty="0" err="1">
                <a:solidFill>
                  <a:srgbClr val="660066"/>
                </a:solidFill>
                <a:latin typeface="Consolas" pitchFamily="49" charset="0"/>
                <a:cs typeface="Consolas" pitchFamily="49" charset="0"/>
              </a:rPr>
              <a:t>ry</a:t>
            </a:r>
            <a:r>
              <a:rPr lang="en-US" dirty="0">
                <a:solidFill>
                  <a:srgbClr val="660066"/>
                </a:solidFill>
                <a:latin typeface="Consolas" pitchFamily="49" charset="0"/>
                <a:cs typeface="Consolas" pitchFamily="49" charset="0"/>
              </a:rPr>
              <a:t> * </a:t>
            </a:r>
            <a:r>
              <a:rPr lang="en-US" dirty="0" err="1">
                <a:solidFill>
                  <a:srgbClr val="660066"/>
                </a:solidFill>
                <a:latin typeface="Consolas" pitchFamily="49" charset="0"/>
                <a:cs typeface="Consolas" pitchFamily="49" charset="0"/>
              </a:rPr>
              <a:t>rx</a:t>
            </a:r>
            <a:r>
              <a:rPr lang="en-US" dirty="0">
                <a:solidFill>
                  <a:srgbClr val="660066"/>
                </a:solidFill>
                <a:latin typeface="Consolas" pitchFamily="49" charset="0"/>
                <a:cs typeface="Consolas" pitchFamily="49" charset="0"/>
              </a:rPr>
              <a:t> * </a:t>
            </a:r>
            <a:r>
              <a:rPr lang="en-US" dirty="0" err="1">
                <a:solidFill>
                  <a:srgbClr val="660066"/>
                </a:solidFill>
                <a:latin typeface="Consolas" pitchFamily="49" charset="0"/>
                <a:cs typeface="Consolas" pitchFamily="49" charset="0"/>
              </a:rPr>
              <a:t>vPosition</a:t>
            </a:r>
            <a:r>
              <a:rPr lang="en-US" dirty="0">
                <a:solidFill>
                  <a:srgbClr val="660066"/>
                </a:solidFill>
                <a:latin typeface="Consolas" pitchFamily="49" charset="0"/>
                <a:cs typeface="Consolas" pitchFamily="49" charset="0"/>
              </a:rPr>
              <a:t>;</a:t>
            </a:r>
          </a:p>
          <a:p>
            <a:pPr marL="0" indent="0">
              <a:buNone/>
            </a:pPr>
            <a:r>
              <a:rPr lang="en-US" dirty="0">
                <a:solidFill>
                  <a:srgbClr val="660066"/>
                </a:solidFill>
                <a:latin typeface="Consolas" pitchFamily="49" charset="0"/>
                <a:cs typeface="Consolas" pitchFamily="49" charset="0"/>
              </a:rPr>
              <a:t>} </a:t>
            </a:r>
          </a:p>
          <a:p>
            <a:pPr marL="0" indent="0">
              <a:buNone/>
            </a:pPr>
            <a:endParaRPr lang="en-US" dirty="0">
              <a:solidFill>
                <a:srgbClr val="660066"/>
              </a:solidFill>
            </a:endParaRPr>
          </a:p>
        </p:txBody>
      </p:sp>
    </p:spTree>
    <p:extLst>
      <p:ext uri="{BB962C8B-B14F-4D97-AF65-F5344CB8AC3E}">
        <p14:creationId xmlns:p14="http://schemas.microsoft.com/office/powerpoint/2010/main" val="52765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Beginnings of The Programmable Pipeline</a:t>
            </a:r>
            <a:endParaRPr lang="en-US" sz="2400" dirty="0"/>
          </a:p>
        </p:txBody>
      </p:sp>
      <p:sp>
        <p:nvSpPr>
          <p:cNvPr id="3" name="Content Placeholder 2"/>
          <p:cNvSpPr>
            <a:spLocks noGrp="1"/>
          </p:cNvSpPr>
          <p:nvPr>
            <p:ph idx="1"/>
          </p:nvPr>
        </p:nvSpPr>
        <p:spPr/>
        <p:txBody>
          <a:bodyPr/>
          <a:lstStyle/>
          <a:p>
            <a:r>
              <a:rPr lang="en-US" dirty="0" smtClean="0"/>
              <a:t>OpenGL 2.0 (officially) added programmable shaders</a:t>
            </a:r>
          </a:p>
          <a:p>
            <a:pPr lvl="1"/>
            <a:r>
              <a:rPr lang="en-US" i="1" dirty="0" smtClean="0"/>
              <a:t>vertex shading </a:t>
            </a:r>
            <a:r>
              <a:rPr lang="en-US" dirty="0" smtClean="0"/>
              <a:t>augmented the fixed-function transform and lighting stage</a:t>
            </a:r>
          </a:p>
          <a:p>
            <a:pPr lvl="1"/>
            <a:r>
              <a:rPr lang="en-US" i="1" dirty="0" smtClean="0"/>
              <a:t>fragment shading </a:t>
            </a:r>
            <a:r>
              <a:rPr lang="en-US" dirty="0" smtClean="0"/>
              <a:t>augmented the fragment coloring stage</a:t>
            </a:r>
          </a:p>
          <a:p>
            <a:r>
              <a:rPr lang="en-US" dirty="0" smtClean="0"/>
              <a:t>However, the fixed-function pipeline was still available</a:t>
            </a:r>
          </a:p>
          <a:p>
            <a:endParaRPr lang="en-US" dirty="0" smtClean="0"/>
          </a:p>
          <a:p>
            <a:endParaRPr lang="en-US" dirty="0" smtClean="0"/>
          </a:p>
          <a:p>
            <a:endParaRPr lang="en-US" dirty="0" smtClean="0"/>
          </a:p>
        </p:txBody>
      </p:sp>
      <p:grpSp>
        <p:nvGrpSpPr>
          <p:cNvPr id="22" name="Group 21"/>
          <p:cNvGrpSpPr/>
          <p:nvPr/>
        </p:nvGrpSpPr>
        <p:grpSpPr>
          <a:xfrm>
            <a:off x="1354087" y="2871898"/>
            <a:ext cx="6665662" cy="1255136"/>
            <a:chOff x="1190428" y="2267030"/>
            <a:chExt cx="6665662" cy="1255136"/>
          </a:xfrm>
        </p:grpSpPr>
        <p:sp>
          <p:nvSpPr>
            <p:cNvPr id="23" name="Rounded Rectangle 22"/>
            <p:cNvSpPr/>
            <p:nvPr/>
          </p:nvSpPr>
          <p:spPr>
            <a:xfrm>
              <a:off x="3511017" y="2627880"/>
              <a:ext cx="895402" cy="447144"/>
            </a:xfrm>
            <a:prstGeom prst="roundRect">
              <a:avLst/>
            </a:prstGeom>
            <a:solidFill>
              <a:schemeClr val="accent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900" dirty="0">
                  <a:solidFill>
                    <a:srgbClr val="FFFFFF"/>
                  </a:solidFill>
                </a:rPr>
                <a:t>Primitive</a:t>
              </a:r>
            </a:p>
            <a:p>
              <a:pPr algn="ctr"/>
              <a:r>
                <a:rPr lang="en-US" sz="900" dirty="0">
                  <a:solidFill>
                    <a:srgbClr val="FFFFFF"/>
                  </a:solidFill>
                </a:rPr>
                <a:t>Setup and Rasterization</a:t>
              </a:r>
            </a:p>
          </p:txBody>
        </p:sp>
        <p:sp>
          <p:nvSpPr>
            <p:cNvPr id="24" name="Rounded Rectangle 23"/>
            <p:cNvSpPr/>
            <p:nvPr/>
          </p:nvSpPr>
          <p:spPr>
            <a:xfrm>
              <a:off x="4671312" y="2627880"/>
              <a:ext cx="895402" cy="447144"/>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chemeClr val="bg1"/>
                  </a:solidFill>
                </a:rPr>
                <a:t>Fragment Coloring and Texturing</a:t>
              </a:r>
            </a:p>
          </p:txBody>
        </p:sp>
        <p:sp>
          <p:nvSpPr>
            <p:cNvPr id="25" name="Rounded Rectangle 24"/>
            <p:cNvSpPr/>
            <p:nvPr/>
          </p:nvSpPr>
          <p:spPr>
            <a:xfrm>
              <a:off x="5831606" y="2627880"/>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Blending</a:t>
              </a:r>
            </a:p>
          </p:txBody>
        </p:sp>
        <p:pic>
          <p:nvPicPr>
            <p:cNvPr id="26" name="Picture 8" descr="T:\redtransteapot.png"/>
            <p:cNvPicPr preferRelativeResize="0">
              <a:picLocks noChangeAspect="1" noChangeArrowheads="1"/>
            </p:cNvPicPr>
            <p:nvPr/>
          </p:nvPicPr>
          <p:blipFill>
            <a:blip r:embed="rId3" cstate="print"/>
            <a:stretch>
              <a:fillRect/>
            </a:stretch>
          </p:blipFill>
          <p:spPr bwMode="auto">
            <a:xfrm>
              <a:off x="6991910" y="2422104"/>
              <a:ext cx="864180" cy="864180"/>
            </a:xfrm>
            <a:prstGeom prst="rect">
              <a:avLst/>
            </a:prstGeom>
            <a:noFill/>
            <a:ln>
              <a:solidFill>
                <a:srgbClr val="95BACD"/>
              </a:solidFill>
            </a:ln>
          </p:spPr>
        </p:pic>
        <p:sp>
          <p:nvSpPr>
            <p:cNvPr id="27" name="Rounded Rectangle 26"/>
            <p:cNvSpPr/>
            <p:nvPr/>
          </p:nvSpPr>
          <p:spPr>
            <a:xfrm>
              <a:off x="1190428" y="2267030"/>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Vertex</a:t>
              </a:r>
              <a:br>
                <a:rPr lang="en-US" sz="900" dirty="0"/>
              </a:br>
              <a:r>
                <a:rPr lang="en-US" sz="900" dirty="0"/>
                <a:t>Data</a:t>
              </a:r>
            </a:p>
          </p:txBody>
        </p:sp>
        <p:sp>
          <p:nvSpPr>
            <p:cNvPr id="28" name="Rounded Rectangle 27"/>
            <p:cNvSpPr/>
            <p:nvPr/>
          </p:nvSpPr>
          <p:spPr>
            <a:xfrm>
              <a:off x="1190428" y="2941831"/>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Pixel</a:t>
              </a:r>
              <a:br>
                <a:rPr lang="en-US" sz="900" dirty="0"/>
              </a:br>
              <a:r>
                <a:rPr lang="en-US" sz="900" dirty="0"/>
                <a:t>Data</a:t>
              </a:r>
            </a:p>
          </p:txBody>
        </p:sp>
        <p:sp>
          <p:nvSpPr>
            <p:cNvPr id="29" name="Rounded Rectangle 28"/>
            <p:cNvSpPr/>
            <p:nvPr/>
          </p:nvSpPr>
          <p:spPr>
            <a:xfrm>
              <a:off x="2350723" y="2267030"/>
              <a:ext cx="895402" cy="447144"/>
            </a:xfrm>
            <a:prstGeom prst="round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dirty="0">
                  <a:solidFill>
                    <a:schemeClr val="bg1"/>
                  </a:solidFill>
                </a:rPr>
                <a:t>Vertex Transform and Lighting</a:t>
              </a:r>
            </a:p>
          </p:txBody>
        </p:sp>
        <p:sp>
          <p:nvSpPr>
            <p:cNvPr id="30" name="Rounded Rectangle 29"/>
            <p:cNvSpPr/>
            <p:nvPr/>
          </p:nvSpPr>
          <p:spPr>
            <a:xfrm>
              <a:off x="2479317" y="3075022"/>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Texture</a:t>
              </a:r>
              <a:br>
                <a:rPr lang="en-US" sz="900" dirty="0"/>
              </a:br>
              <a:r>
                <a:rPr lang="en-US" sz="900" dirty="0"/>
                <a:t>Store</a:t>
              </a:r>
            </a:p>
          </p:txBody>
        </p:sp>
        <p:cxnSp>
          <p:nvCxnSpPr>
            <p:cNvPr id="31" name="Straight Arrow Connector 30"/>
            <p:cNvCxnSpPr>
              <a:stCxn id="27" idx="3"/>
              <a:endCxn id="29" idx="1"/>
            </p:cNvCxnSpPr>
            <p:nvPr/>
          </p:nvCxnSpPr>
          <p:spPr>
            <a:xfrm>
              <a:off x="2085830" y="2490602"/>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9" idx="3"/>
              <a:endCxn id="23" idx="1"/>
            </p:cNvCxnSpPr>
            <p:nvPr/>
          </p:nvCxnSpPr>
          <p:spPr>
            <a:xfrm>
              <a:off x="3246125" y="2490602"/>
              <a:ext cx="264893" cy="360850"/>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3" name="Shape 21"/>
            <p:cNvCxnSpPr>
              <a:stCxn id="28" idx="3"/>
              <a:endCxn id="23" idx="1"/>
            </p:cNvCxnSpPr>
            <p:nvPr/>
          </p:nvCxnSpPr>
          <p:spPr>
            <a:xfrm flipV="1">
              <a:off x="2085830" y="2851451"/>
              <a:ext cx="1425187" cy="313952"/>
            </a:xfrm>
            <a:prstGeom prst="bentConnector3">
              <a:avLst>
                <a:gd name="adj1" fmla="val 13908"/>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8" idx="3"/>
              <a:endCxn id="30" idx="1"/>
            </p:cNvCxnSpPr>
            <p:nvPr/>
          </p:nvCxnSpPr>
          <p:spPr>
            <a:xfrm>
              <a:off x="2085830" y="3165403"/>
              <a:ext cx="393488" cy="133191"/>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5" name="Shape 27"/>
            <p:cNvCxnSpPr>
              <a:stCxn id="30" idx="3"/>
              <a:endCxn id="24" idx="2"/>
            </p:cNvCxnSpPr>
            <p:nvPr/>
          </p:nvCxnSpPr>
          <p:spPr>
            <a:xfrm flipV="1">
              <a:off x="3374719" y="3075022"/>
              <a:ext cx="1744294" cy="223572"/>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3" idx="3"/>
              <a:endCxn id="24" idx="1"/>
            </p:cNvCxnSpPr>
            <p:nvPr/>
          </p:nvCxnSpPr>
          <p:spPr>
            <a:xfrm>
              <a:off x="4406419" y="2851451"/>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4" idx="3"/>
            </p:cNvCxnSpPr>
            <p:nvPr/>
          </p:nvCxnSpPr>
          <p:spPr>
            <a:xfrm>
              <a:off x="5566714" y="2851451"/>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5" idx="3"/>
              <a:endCxn id="26" idx="1"/>
            </p:cNvCxnSpPr>
            <p:nvPr/>
          </p:nvCxnSpPr>
          <p:spPr>
            <a:xfrm>
              <a:off x="6727008" y="2851452"/>
              <a:ext cx="264902" cy="2742"/>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745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Angles from Application</a:t>
            </a:r>
            <a:endParaRPr lang="en-US" dirty="0"/>
          </a:p>
        </p:txBody>
      </p:sp>
      <p:sp>
        <p:nvSpPr>
          <p:cNvPr id="7" name="Content Placeholder 6"/>
          <p:cNvSpPr>
            <a:spLocks noGrp="1"/>
          </p:cNvSpPr>
          <p:nvPr>
            <p:ph idx="1"/>
          </p:nvPr>
        </p:nvSpPr>
        <p:spPr/>
        <p:txBody>
          <a:bodyPr>
            <a:normAutofit fontScale="92500" lnSpcReduction="20000"/>
          </a:bodyPr>
          <a:lstStyle/>
          <a:p>
            <a:r>
              <a:rPr lang="en-US" dirty="0" smtClean="0"/>
              <a:t>Here, we </a:t>
            </a:r>
            <a:r>
              <a:rPr lang="en-US" dirty="0" smtClean="0"/>
              <a:t>compute our angles (</a:t>
            </a:r>
            <a:r>
              <a:rPr lang="en-US" dirty="0" smtClean="0">
                <a:solidFill>
                  <a:srgbClr val="660066"/>
                </a:solidFill>
                <a:latin typeface="Consolas"/>
                <a:cs typeface="Consolas"/>
              </a:rPr>
              <a:t>Theta</a:t>
            </a:r>
            <a:r>
              <a:rPr lang="en-US" dirty="0" smtClean="0"/>
              <a:t>) in our mouse callback</a:t>
            </a:r>
            <a:br>
              <a:rPr lang="en-US" dirty="0" smtClean="0"/>
            </a:br>
            <a:r>
              <a:rPr lang="en-US" dirty="0" smtClean="0"/>
              <a:t> </a:t>
            </a:r>
            <a:endParaRPr lang="en-US" dirty="0" smtClean="0"/>
          </a:p>
          <a:p>
            <a:pPr marL="333934" lvl="1" indent="0">
              <a:buNone/>
            </a:pPr>
            <a:r>
              <a:rPr lang="en-US" dirty="0" err="1" smtClean="0">
                <a:solidFill>
                  <a:srgbClr val="660066"/>
                </a:solidFill>
                <a:latin typeface="Consolas"/>
                <a:cs typeface="Consolas"/>
              </a:rPr>
              <a:t>GLuint</a:t>
            </a:r>
            <a:r>
              <a:rPr lang="en-US" dirty="0" smtClean="0">
                <a:solidFill>
                  <a:srgbClr val="660066"/>
                </a:solidFill>
                <a:latin typeface="Consolas"/>
                <a:cs typeface="Consolas"/>
              </a:rPr>
              <a:t> theta;  // theta uniform location</a:t>
            </a:r>
          </a:p>
          <a:p>
            <a:pPr marL="333934" lvl="1" indent="0">
              <a:buNone/>
            </a:pPr>
            <a:r>
              <a:rPr lang="en-US" dirty="0" smtClean="0">
                <a:solidFill>
                  <a:srgbClr val="660066"/>
                </a:solidFill>
                <a:latin typeface="Consolas"/>
                <a:cs typeface="Consolas"/>
              </a:rPr>
              <a:t>vec3  Theta;   // Axis angles</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void display( void )</a:t>
            </a:r>
          </a:p>
          <a:p>
            <a:pPr marL="333934" lvl="1" indent="0">
              <a:buNone/>
            </a:pP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glClear</a:t>
            </a:r>
            <a:r>
              <a:rPr lang="en-US" dirty="0" smtClean="0">
                <a:solidFill>
                  <a:srgbClr val="660066"/>
                </a:solidFill>
                <a:latin typeface="Consolas"/>
                <a:cs typeface="Consolas"/>
              </a:rPr>
              <a:t>( GL_COLOR_BUFFER_BIT | GL_DEPTH_BUFFER_BIT );</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glUniform3fv( theta, 1, Theta );</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glDrawArrays</a:t>
            </a:r>
            <a:r>
              <a:rPr lang="en-US" dirty="0" smtClean="0">
                <a:solidFill>
                  <a:srgbClr val="660066"/>
                </a:solidFill>
                <a:latin typeface="Consolas"/>
                <a:cs typeface="Consolas"/>
              </a:rPr>
              <a:t>( GL_TRIANGLES, 0, </a:t>
            </a:r>
            <a:r>
              <a:rPr lang="en-US" dirty="0" err="1" smtClean="0">
                <a:solidFill>
                  <a:srgbClr val="660066"/>
                </a:solidFill>
                <a:latin typeface="Consolas"/>
                <a:cs typeface="Consolas"/>
              </a:rPr>
              <a:t>NumVertices</a:t>
            </a:r>
            <a:r>
              <a:rPr lang="en-US" dirty="0" smtClean="0">
                <a:solidFill>
                  <a:srgbClr val="660066"/>
                </a:solidFill>
                <a:latin typeface="Consolas"/>
                <a:cs typeface="Consolas"/>
              </a:rPr>
              <a:t> );</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glutSwapBuffers</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a:t>
            </a:r>
          </a:p>
          <a:p>
            <a:endParaRPr lang="en-US" dirty="0"/>
          </a:p>
        </p:txBody>
      </p:sp>
    </p:spTree>
    <p:extLst>
      <p:ext uri="{BB962C8B-B14F-4D97-AF65-F5344CB8AC3E}">
        <p14:creationId xmlns:p14="http://schemas.microsoft.com/office/powerpoint/2010/main" val="32108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ctrTitle"/>
          </p:nvPr>
        </p:nvSpPr>
        <p:spPr/>
        <p:txBody>
          <a:bodyPr/>
          <a:lstStyle/>
          <a:p>
            <a:r>
              <a:rPr lang="en-US" dirty="0" smtClean="0"/>
              <a:t>Lighting</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008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dirty="0" smtClean="0"/>
              <a:t>Lighting Principles</a:t>
            </a:r>
            <a:endParaRPr lang="en-US" dirty="0"/>
          </a:p>
        </p:txBody>
      </p:sp>
      <p:sp>
        <p:nvSpPr>
          <p:cNvPr id="132099" name="Rectangle 3"/>
          <p:cNvSpPr>
            <a:spLocks noGrp="1" noChangeArrowheads="1"/>
          </p:cNvSpPr>
          <p:nvPr>
            <p:ph idx="1"/>
          </p:nvPr>
        </p:nvSpPr>
        <p:spPr/>
        <p:txBody>
          <a:bodyPr/>
          <a:lstStyle/>
          <a:p>
            <a:r>
              <a:rPr lang="en-US" dirty="0" smtClean="0"/>
              <a:t>Lighting simulates how objects reflect light</a:t>
            </a:r>
          </a:p>
          <a:p>
            <a:pPr lvl="1"/>
            <a:r>
              <a:rPr lang="en-US" dirty="0" smtClean="0"/>
              <a:t>material composition of object</a:t>
            </a:r>
          </a:p>
          <a:p>
            <a:pPr lvl="1"/>
            <a:r>
              <a:rPr lang="en-US" dirty="0" smtClean="0"/>
              <a:t>light’s color and position</a:t>
            </a:r>
          </a:p>
          <a:p>
            <a:pPr lvl="1"/>
            <a:r>
              <a:rPr lang="en-US" dirty="0" smtClean="0"/>
              <a:t>global lighting parameters</a:t>
            </a:r>
          </a:p>
          <a:p>
            <a:r>
              <a:rPr lang="en-US" dirty="0" smtClean="0"/>
              <a:t>Usually implemented in</a:t>
            </a:r>
            <a:endParaRPr lang="en-US" dirty="0" smtClean="0"/>
          </a:p>
          <a:p>
            <a:pPr lvl="1"/>
            <a:r>
              <a:rPr lang="en-US" dirty="0" smtClean="0"/>
              <a:t>vertex shader for faster speed</a:t>
            </a:r>
            <a:endParaRPr lang="en-US" dirty="0" smtClean="0"/>
          </a:p>
          <a:p>
            <a:pPr lvl="1"/>
            <a:r>
              <a:rPr lang="en-US" dirty="0" smtClean="0"/>
              <a:t>fragment shader for nicer shading</a:t>
            </a:r>
            <a:endParaRPr lang="en-US" dirty="0"/>
          </a:p>
        </p:txBody>
      </p:sp>
      <p:pic>
        <p:nvPicPr>
          <p:cNvPr id="132100" name="Picture 4" descr="litObjects"/>
          <p:cNvPicPr>
            <a:picLocks noChangeAspect="1" noChangeArrowheads="1"/>
          </p:cNvPicPr>
          <p:nvPr/>
        </p:nvPicPr>
        <p:blipFill>
          <a:blip r:embed="rId3">
            <a:clrChange>
              <a:clrFrom>
                <a:srgbClr val="BDC6C6"/>
              </a:clrFrom>
              <a:clrTo>
                <a:srgbClr val="BDC6C6">
                  <a:alpha val="0"/>
                </a:srgbClr>
              </a:clrTo>
            </a:clrChange>
          </a:blip>
          <a:srcRect/>
          <a:stretch>
            <a:fillRect/>
          </a:stretch>
        </p:blipFill>
        <p:spPr bwMode="auto">
          <a:xfrm>
            <a:off x="6043084" y="2794000"/>
            <a:ext cx="2647950" cy="1657350"/>
          </a:xfrm>
          <a:prstGeom prst="rect">
            <a:avLst/>
          </a:prstGeom>
          <a:noFill/>
          <a:ln w="9525">
            <a:noFill/>
            <a:miter lim="800000"/>
            <a:headEnd/>
            <a:tailEnd/>
          </a:ln>
        </p:spPr>
      </p:pic>
      <p:pic>
        <p:nvPicPr>
          <p:cNvPr id="132101" name="Picture 5" descr="unlitObjects"/>
          <p:cNvPicPr>
            <a:picLocks noChangeAspect="1" noChangeArrowheads="1"/>
          </p:cNvPicPr>
          <p:nvPr/>
        </p:nvPicPr>
        <p:blipFill>
          <a:blip r:embed="rId4">
            <a:clrChange>
              <a:clrFrom>
                <a:srgbClr val="BDC6C6"/>
              </a:clrFrom>
              <a:clrTo>
                <a:srgbClr val="BDC6C6">
                  <a:alpha val="0"/>
                </a:srgbClr>
              </a:clrTo>
            </a:clrChange>
          </a:blip>
          <a:srcRect/>
          <a:stretch>
            <a:fillRect/>
          </a:stretch>
        </p:blipFill>
        <p:spPr bwMode="auto">
          <a:xfrm>
            <a:off x="6032500" y="1111250"/>
            <a:ext cx="2647950" cy="1657350"/>
          </a:xfrm>
          <a:prstGeom prst="rect">
            <a:avLst/>
          </a:prstGeom>
          <a:noFill/>
          <a:ln w="9525">
            <a:noFill/>
            <a:miter lim="800000"/>
            <a:headEnd/>
            <a:tailEnd/>
          </a:ln>
        </p:spPr>
      </p:pic>
    </p:spTree>
    <p:extLst>
      <p:ext uri="{BB962C8B-B14F-4D97-AF65-F5344CB8AC3E}">
        <p14:creationId xmlns:p14="http://schemas.microsoft.com/office/powerpoint/2010/main" val="2794706502"/>
      </p:ext>
    </p:extLst>
  </p:cSld>
  <p:clrMapOvr>
    <a:masterClrMapping/>
  </p:clrMapOvr>
  <p:transition xmlns:p14="http://schemas.microsoft.com/office/powerpoint/2010/mai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Modified </a:t>
            </a:r>
            <a:r>
              <a:rPr lang="en-US" dirty="0" err="1" smtClean="0"/>
              <a:t>Phong</a:t>
            </a:r>
            <a:r>
              <a:rPr lang="en-US" dirty="0" smtClean="0"/>
              <a:t> Model</a:t>
            </a:r>
            <a:endParaRPr lang="en-US" dirty="0"/>
          </a:p>
        </p:txBody>
      </p:sp>
      <p:sp>
        <p:nvSpPr>
          <p:cNvPr id="134147" name="Rectangle 3"/>
          <p:cNvSpPr>
            <a:spLocks noGrp="1" noChangeArrowheads="1"/>
          </p:cNvSpPr>
          <p:nvPr>
            <p:ph idx="1"/>
          </p:nvPr>
        </p:nvSpPr>
        <p:spPr/>
        <p:txBody>
          <a:bodyPr/>
          <a:lstStyle/>
          <a:p>
            <a:r>
              <a:rPr lang="en-US" dirty="0" smtClean="0"/>
              <a:t>Computes a color </a:t>
            </a:r>
            <a:r>
              <a:rPr lang="en-US" dirty="0" smtClean="0"/>
              <a:t>for </a:t>
            </a:r>
            <a:r>
              <a:rPr lang="en-US" dirty="0" smtClean="0"/>
              <a:t>each vertex </a:t>
            </a:r>
            <a:r>
              <a:rPr lang="en-US" dirty="0" smtClean="0"/>
              <a:t>using </a:t>
            </a:r>
            <a:endParaRPr lang="en-US" dirty="0" smtClean="0"/>
          </a:p>
          <a:p>
            <a:pPr lvl="1"/>
            <a:r>
              <a:rPr lang="en-US" dirty="0" smtClean="0"/>
              <a:t>Surfac</a:t>
            </a:r>
            <a:r>
              <a:rPr lang="en-US" dirty="0" smtClean="0"/>
              <a:t>e </a:t>
            </a:r>
            <a:r>
              <a:rPr lang="en-US" dirty="0" err="1" smtClean="0"/>
              <a:t>normals</a:t>
            </a:r>
            <a:endParaRPr lang="en-US" dirty="0" smtClean="0"/>
          </a:p>
          <a:p>
            <a:pPr lvl="1"/>
            <a:r>
              <a:rPr lang="en-US" dirty="0" smtClean="0"/>
              <a:t>Diffuse and specular reflections</a:t>
            </a:r>
            <a:endParaRPr lang="en-US" dirty="0"/>
          </a:p>
          <a:p>
            <a:pPr lvl="1"/>
            <a:r>
              <a:rPr lang="en-US" dirty="0" smtClean="0"/>
              <a:t>Viewer’s position and viewing direction</a:t>
            </a:r>
            <a:endParaRPr lang="en-US" dirty="0" smtClean="0"/>
          </a:p>
          <a:p>
            <a:pPr lvl="1"/>
            <a:r>
              <a:rPr lang="en-US" dirty="0" smtClean="0"/>
              <a:t>Ambient light</a:t>
            </a:r>
          </a:p>
          <a:p>
            <a:pPr lvl="1"/>
            <a:r>
              <a:rPr lang="en-US" dirty="0" smtClean="0"/>
              <a:t>Emission</a:t>
            </a:r>
            <a:endParaRPr lang="en-US" dirty="0" smtClean="0"/>
          </a:p>
          <a:p>
            <a:r>
              <a:rPr lang="en-US" dirty="0" smtClean="0"/>
              <a:t>Vertex </a:t>
            </a:r>
            <a:r>
              <a:rPr lang="en-US" dirty="0" smtClean="0"/>
              <a:t>colors are </a:t>
            </a:r>
            <a:r>
              <a:rPr lang="en-US" dirty="0" smtClean="0"/>
              <a:t>interpolated across polygons by the </a:t>
            </a:r>
            <a:r>
              <a:rPr lang="en-US" dirty="0" smtClean="0"/>
              <a:t>rasterizer</a:t>
            </a:r>
          </a:p>
          <a:p>
            <a:pPr lvl="1"/>
            <a:r>
              <a:rPr lang="en-US" i="1" dirty="0" err="1" smtClean="0"/>
              <a:t>Phong</a:t>
            </a:r>
            <a:r>
              <a:rPr lang="en-US" dirty="0" smtClean="0"/>
              <a:t> </a:t>
            </a:r>
            <a:r>
              <a:rPr lang="en-US" i="1" dirty="0" smtClean="0"/>
              <a:t>shading</a:t>
            </a:r>
            <a:r>
              <a:rPr lang="en-US" dirty="0" smtClean="0"/>
              <a:t> does the same computation per </a:t>
            </a:r>
            <a:r>
              <a:rPr lang="en-US" dirty="0" smtClean="0"/>
              <a:t>pixel, interpolating the normal across the polygon</a:t>
            </a:r>
          </a:p>
          <a:p>
            <a:pPr lvl="2"/>
            <a:r>
              <a:rPr lang="en-US" dirty="0" smtClean="0"/>
              <a:t>more accurate results</a:t>
            </a:r>
          </a:p>
        </p:txBody>
      </p:sp>
    </p:spTree>
    <p:extLst>
      <p:ext uri="{BB962C8B-B14F-4D97-AF65-F5344CB8AC3E}">
        <p14:creationId xmlns:p14="http://schemas.microsoft.com/office/powerpoint/2010/main" val="200929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dirty="0" smtClean="0"/>
              <a:t>Surface </a:t>
            </a:r>
            <a:r>
              <a:rPr lang="en-US" dirty="0" err="1" smtClean="0"/>
              <a:t>Normals</a:t>
            </a:r>
            <a:endParaRPr lang="en-US" dirty="0"/>
          </a:p>
        </p:txBody>
      </p:sp>
      <p:sp>
        <p:nvSpPr>
          <p:cNvPr id="140291" name="Rectangle 3"/>
          <p:cNvSpPr>
            <a:spLocks noGrp="1" noChangeArrowheads="1"/>
          </p:cNvSpPr>
          <p:nvPr>
            <p:ph idx="1"/>
          </p:nvPr>
        </p:nvSpPr>
        <p:spPr/>
        <p:txBody>
          <a:bodyPr/>
          <a:lstStyle/>
          <a:p>
            <a:r>
              <a:rPr lang="en-US" smtClean="0"/>
              <a:t>Normals define how a surface reflects light</a:t>
            </a:r>
          </a:p>
          <a:p>
            <a:pPr lvl="1"/>
            <a:r>
              <a:rPr lang="en-US" smtClean="0"/>
              <a:t>Application usually provides normals as a vertex atttribute</a:t>
            </a:r>
          </a:p>
          <a:p>
            <a:pPr lvl="1"/>
            <a:r>
              <a:rPr lang="en-US" smtClean="0"/>
              <a:t>Current normal is used to compute vertex’s color</a:t>
            </a:r>
          </a:p>
          <a:p>
            <a:pPr lvl="1"/>
            <a:r>
              <a:rPr lang="en-US" smtClean="0"/>
              <a:t>Use unit normals for proper lighting</a:t>
            </a:r>
          </a:p>
          <a:p>
            <a:pPr lvl="2"/>
            <a:r>
              <a:rPr lang="en-US" smtClean="0"/>
              <a:t>scaling affects a normal’s length</a:t>
            </a:r>
            <a:endParaRPr lang="en-US" dirty="0" smtClean="0"/>
          </a:p>
        </p:txBody>
      </p:sp>
      <p:pic>
        <p:nvPicPr>
          <p:cNvPr id="140292" name="Picture 4" descr="normal"/>
          <p:cNvPicPr>
            <a:picLocks noChangeAspect="1" noChangeArrowheads="1"/>
          </p:cNvPicPr>
          <p:nvPr/>
        </p:nvPicPr>
        <p:blipFill>
          <a:blip r:embed="rId3">
            <a:clrChange>
              <a:clrFrom>
                <a:srgbClr val="0026FF"/>
              </a:clrFrom>
              <a:clrTo>
                <a:srgbClr val="0026FF">
                  <a:alpha val="0"/>
                </a:srgbClr>
              </a:clrTo>
            </a:clrChange>
          </a:blip>
          <a:stretch>
            <a:fillRect/>
          </a:stretch>
        </p:blipFill>
        <p:spPr bwMode="auto">
          <a:xfrm>
            <a:off x="5655022" y="2040887"/>
            <a:ext cx="2590800" cy="2219325"/>
          </a:xfrm>
          <a:prstGeom prst="rect">
            <a:avLst/>
          </a:prstGeom>
          <a:noFill/>
          <a:ln w="9525">
            <a:noFill/>
            <a:miter lim="800000"/>
            <a:headEnd/>
            <a:tailEnd/>
          </a:ln>
        </p:spPr>
      </p:pic>
    </p:spTree>
    <p:extLst>
      <p:ext uri="{BB962C8B-B14F-4D97-AF65-F5344CB8AC3E}">
        <p14:creationId xmlns:p14="http://schemas.microsoft.com/office/powerpoint/2010/main" val="449763701"/>
      </p:ext>
    </p:extLst>
  </p:cSld>
  <p:clrMapOvr>
    <a:masterClrMapping/>
  </p:clrMapOvr>
  <p:transition xmlns:p14="http://schemas.microsoft.com/office/powerpoint/2010/mai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dirty="0" smtClean="0"/>
              <a:t>Material Properties</a:t>
            </a:r>
            <a:endParaRPr lang="en-US" dirty="0"/>
          </a:p>
        </p:txBody>
      </p:sp>
      <p:sp>
        <p:nvSpPr>
          <p:cNvPr id="142339" name="Rectangle 3"/>
          <p:cNvSpPr>
            <a:spLocks noGrp="1" noChangeArrowheads="1"/>
          </p:cNvSpPr>
          <p:nvPr>
            <p:ph idx="1"/>
          </p:nvPr>
        </p:nvSpPr>
        <p:spPr/>
        <p:txBody>
          <a:bodyPr/>
          <a:lstStyle/>
          <a:p>
            <a:r>
              <a:rPr lang="en-US" dirty="0" smtClean="0"/>
              <a:t>Define the surface properties of a primitive</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endParaRPr lang="en-US" dirty="0"/>
          </a:p>
          <a:p>
            <a:pPr lvl="1"/>
            <a:r>
              <a:rPr lang="en-US" dirty="0" smtClean="0"/>
              <a:t>you </a:t>
            </a:r>
            <a:r>
              <a:rPr lang="en-US" dirty="0" smtClean="0"/>
              <a:t>can have separate materials for front and back</a:t>
            </a:r>
            <a:endParaRPr lang="en-US" dirty="0"/>
          </a:p>
        </p:txBody>
      </p:sp>
      <p:sp>
        <p:nvSpPr>
          <p:cNvPr id="142340" name="Rectangle 4"/>
          <p:cNvSpPr>
            <a:spLocks noChangeArrowheads="1"/>
          </p:cNvSpPr>
          <p:nvPr/>
        </p:nvSpPr>
        <p:spPr bwMode="auto">
          <a:xfrm>
            <a:off x="1636714" y="2222898"/>
            <a:ext cx="7938" cy="1190"/>
          </a:xfrm>
          <a:prstGeom prst="rect">
            <a:avLst/>
          </a:prstGeom>
          <a:solidFill>
            <a:srgbClr val="C0C0C0"/>
          </a:solidFill>
          <a:ln w="9525">
            <a:solidFill>
              <a:srgbClr val="000000"/>
            </a:solidFill>
            <a:miter lim="800000"/>
            <a:headEnd/>
            <a:tailEnd/>
          </a:ln>
        </p:spPr>
        <p:txBody>
          <a:bodyPr lIns="81633" tIns="40816" rIns="81633" bIns="40816">
            <a:prstTxWarp prst="textNoShape">
              <a:avLst/>
            </a:prstTxWarp>
          </a:bodyPr>
          <a:lstStyle/>
          <a:p>
            <a:endParaRPr lang="en-US">
              <a:solidFill>
                <a:srgbClr val="483225"/>
              </a:solidFill>
            </a:endParaRPr>
          </a:p>
        </p:txBody>
      </p:sp>
      <p:sp>
        <p:nvSpPr>
          <p:cNvPr id="142341" name="Rectangle 5"/>
          <p:cNvSpPr>
            <a:spLocks noChangeArrowheads="1"/>
          </p:cNvSpPr>
          <p:nvPr/>
        </p:nvSpPr>
        <p:spPr bwMode="auto">
          <a:xfrm>
            <a:off x="4378325" y="2222898"/>
            <a:ext cx="7938" cy="1190"/>
          </a:xfrm>
          <a:prstGeom prst="rect">
            <a:avLst/>
          </a:prstGeom>
          <a:solidFill>
            <a:srgbClr val="C0C0C0"/>
          </a:solidFill>
          <a:ln w="9525">
            <a:solidFill>
              <a:srgbClr val="000000"/>
            </a:solidFill>
            <a:miter lim="800000"/>
            <a:headEnd/>
            <a:tailEnd/>
          </a:ln>
        </p:spPr>
        <p:txBody>
          <a:bodyPr lIns="81633" tIns="40816" rIns="81633" bIns="40816">
            <a:prstTxWarp prst="textNoShape">
              <a:avLst/>
            </a:prstTxWarp>
          </a:bodyPr>
          <a:lstStyle/>
          <a:p>
            <a:endParaRPr lang="en-US">
              <a:solidFill>
                <a:srgbClr val="483225"/>
              </a:solidFill>
            </a:endParaRPr>
          </a:p>
        </p:txBody>
      </p:sp>
      <p:sp>
        <p:nvSpPr>
          <p:cNvPr id="142342" name="Rectangle 6"/>
          <p:cNvSpPr>
            <a:spLocks noChangeArrowheads="1"/>
          </p:cNvSpPr>
          <p:nvPr/>
        </p:nvSpPr>
        <p:spPr bwMode="auto">
          <a:xfrm>
            <a:off x="7119939" y="2222898"/>
            <a:ext cx="7938" cy="1190"/>
          </a:xfrm>
          <a:prstGeom prst="rect">
            <a:avLst/>
          </a:prstGeom>
          <a:solidFill>
            <a:srgbClr val="C0C0C0"/>
          </a:solidFill>
          <a:ln w="9525">
            <a:solidFill>
              <a:srgbClr val="000000"/>
            </a:solidFill>
            <a:miter lim="800000"/>
            <a:headEnd/>
            <a:tailEnd/>
          </a:ln>
        </p:spPr>
        <p:txBody>
          <a:bodyPr lIns="81633" tIns="40816" rIns="81633" bIns="40816">
            <a:prstTxWarp prst="textNoShape">
              <a:avLst/>
            </a:prstTxWarp>
          </a:bodyPr>
          <a:lstStyle/>
          <a:p>
            <a:endParaRPr lang="en-US">
              <a:solidFill>
                <a:srgbClr val="483225"/>
              </a:solidFill>
            </a:endParaRPr>
          </a:p>
        </p:txBody>
      </p:sp>
      <p:sp>
        <p:nvSpPr>
          <p:cNvPr id="142343" name="Rectangle 9"/>
          <p:cNvSpPr>
            <a:spLocks noChangeArrowheads="1"/>
          </p:cNvSpPr>
          <p:nvPr/>
        </p:nvSpPr>
        <p:spPr bwMode="auto">
          <a:xfrm>
            <a:off x="7127875" y="2583656"/>
            <a:ext cx="7938" cy="4763"/>
          </a:xfrm>
          <a:prstGeom prst="rect">
            <a:avLst/>
          </a:prstGeom>
          <a:solidFill>
            <a:srgbClr val="000000"/>
          </a:solidFill>
          <a:ln w="9525">
            <a:solidFill>
              <a:srgbClr val="000000"/>
            </a:solidFill>
            <a:miter lim="800000"/>
            <a:headEnd/>
            <a:tailEnd/>
          </a:ln>
        </p:spPr>
        <p:txBody>
          <a:bodyPr lIns="81633" tIns="40816" rIns="81633" bIns="40816">
            <a:prstTxWarp prst="textNoShape">
              <a:avLst/>
            </a:prstTxWarp>
          </a:bodyPr>
          <a:lstStyle/>
          <a:p>
            <a:endParaRPr lang="en-US">
              <a:solidFill>
                <a:srgbClr val="483225"/>
              </a:solidFill>
            </a:endParaRPr>
          </a:p>
        </p:txBody>
      </p:sp>
      <p:sp>
        <p:nvSpPr>
          <p:cNvPr id="142344" name="Rectangle 10"/>
          <p:cNvSpPr>
            <a:spLocks noChangeArrowheads="1"/>
          </p:cNvSpPr>
          <p:nvPr/>
        </p:nvSpPr>
        <p:spPr bwMode="auto">
          <a:xfrm>
            <a:off x="7127875" y="3664743"/>
            <a:ext cx="7938" cy="4763"/>
          </a:xfrm>
          <a:prstGeom prst="rect">
            <a:avLst/>
          </a:prstGeom>
          <a:solidFill>
            <a:srgbClr val="000000"/>
          </a:solidFill>
          <a:ln w="9525">
            <a:solidFill>
              <a:srgbClr val="000000"/>
            </a:solidFill>
            <a:miter lim="800000"/>
            <a:headEnd/>
            <a:tailEnd/>
          </a:ln>
        </p:spPr>
        <p:txBody>
          <a:bodyPr lIns="81633" tIns="40816" rIns="81633" bIns="40816">
            <a:prstTxWarp prst="textNoShape">
              <a:avLst/>
            </a:prstTxWarp>
          </a:bodyPr>
          <a:lstStyle/>
          <a:p>
            <a:endParaRPr lang="en-US">
              <a:solidFill>
                <a:srgbClr val="483225"/>
              </a:solidFill>
            </a:endParaRPr>
          </a:p>
        </p:txBody>
      </p:sp>
      <p:graphicFrame>
        <p:nvGraphicFramePr>
          <p:cNvPr id="61" name="Table 60"/>
          <p:cNvGraphicFramePr>
            <a:graphicFrameLocks noGrp="1"/>
          </p:cNvGraphicFramePr>
          <p:nvPr>
            <p:extLst>
              <p:ext uri="{D42A27DB-BD31-4B8C-83A1-F6EECF244321}">
                <p14:modId xmlns:p14="http://schemas.microsoft.com/office/powerpoint/2010/main" val="3833433517"/>
              </p:ext>
            </p:extLst>
          </p:nvPr>
        </p:nvGraphicFramePr>
        <p:xfrm>
          <a:off x="1524000" y="1248833"/>
          <a:ext cx="6096000" cy="2645568"/>
        </p:xfrm>
        <a:graphic>
          <a:graphicData uri="http://schemas.openxmlformats.org/drawingml/2006/table">
            <a:tbl>
              <a:tblPr firstRow="1" bandRow="1">
                <a:tableStyleId>{00A15C55-8517-42AA-B614-E9B94910E393}</a:tableStyleId>
              </a:tblPr>
              <a:tblGrid>
                <a:gridCol w="3048000"/>
                <a:gridCol w="3048000"/>
              </a:tblGrid>
              <a:tr h="440928">
                <a:tc>
                  <a:txBody>
                    <a:bodyPr/>
                    <a:lstStyle/>
                    <a:p>
                      <a:pPr algn="l"/>
                      <a:r>
                        <a:rPr lang="en-US" sz="2000" dirty="0" smtClean="0"/>
                        <a:t>Property</a:t>
                      </a:r>
                      <a:endParaRPr lang="en-US" sz="2000" dirty="0"/>
                    </a:p>
                  </a:txBody>
                  <a:tcPr marL="114300" marR="114300" marT="57150" marB="57150" anchor="ctr"/>
                </a:tc>
                <a:tc>
                  <a:txBody>
                    <a:bodyPr/>
                    <a:lstStyle/>
                    <a:p>
                      <a:pPr algn="l"/>
                      <a:r>
                        <a:rPr lang="en-US" sz="2000" dirty="0" smtClean="0"/>
                        <a:t>Description</a:t>
                      </a:r>
                      <a:endParaRPr lang="en-US" sz="2000" dirty="0"/>
                    </a:p>
                  </a:txBody>
                  <a:tcPr marL="114300" marR="114300" marT="57150" marB="57150" anchor="ctr"/>
                </a:tc>
              </a:tr>
              <a:tr h="440928">
                <a:tc>
                  <a:txBody>
                    <a:bodyPr/>
                    <a:lstStyle/>
                    <a:p>
                      <a:pPr algn="l"/>
                      <a:r>
                        <a:rPr lang="en-US" sz="2000" dirty="0" smtClean="0"/>
                        <a:t>Diffuse</a:t>
                      </a:r>
                      <a:endParaRPr lang="en-US" sz="2000" dirty="0"/>
                    </a:p>
                  </a:txBody>
                  <a:tcPr marL="114300" marR="114300" marT="57150" marB="57150" anchor="ctr"/>
                </a:tc>
                <a:tc>
                  <a:txBody>
                    <a:bodyPr/>
                    <a:lstStyle/>
                    <a:p>
                      <a:pPr algn="l"/>
                      <a:r>
                        <a:rPr lang="en-US" sz="2000" dirty="0" smtClean="0"/>
                        <a:t>Base object</a:t>
                      </a:r>
                      <a:r>
                        <a:rPr lang="en-US" sz="2000" baseline="0" dirty="0" smtClean="0"/>
                        <a:t> color</a:t>
                      </a:r>
                      <a:endParaRPr lang="en-US" sz="2000" dirty="0"/>
                    </a:p>
                  </a:txBody>
                  <a:tcPr marL="114300" marR="114300" marT="57150" marB="57150" anchor="ctr"/>
                </a:tc>
              </a:tr>
              <a:tr h="440928">
                <a:tc>
                  <a:txBody>
                    <a:bodyPr/>
                    <a:lstStyle/>
                    <a:p>
                      <a:pPr algn="l"/>
                      <a:r>
                        <a:rPr lang="en-US" sz="2000" dirty="0" err="1" smtClean="0"/>
                        <a:t>Specular</a:t>
                      </a:r>
                      <a:endParaRPr lang="en-US" sz="2000" dirty="0"/>
                    </a:p>
                  </a:txBody>
                  <a:tcPr marL="114300" marR="114300" marT="57150" marB="57150" anchor="ctr"/>
                </a:tc>
                <a:tc>
                  <a:txBody>
                    <a:bodyPr/>
                    <a:lstStyle/>
                    <a:p>
                      <a:pPr algn="l"/>
                      <a:r>
                        <a:rPr lang="en-US" sz="2000" dirty="0" smtClean="0"/>
                        <a:t>Highlight color</a:t>
                      </a:r>
                      <a:endParaRPr lang="en-US" sz="2000" dirty="0"/>
                    </a:p>
                  </a:txBody>
                  <a:tcPr marL="114300" marR="114300" marT="57150" marB="57150" anchor="ctr"/>
                </a:tc>
              </a:tr>
              <a:tr h="440928">
                <a:tc>
                  <a:txBody>
                    <a:bodyPr/>
                    <a:lstStyle/>
                    <a:p>
                      <a:pPr algn="l"/>
                      <a:r>
                        <a:rPr lang="en-US" sz="2000" dirty="0" smtClean="0"/>
                        <a:t>Ambient</a:t>
                      </a:r>
                      <a:endParaRPr lang="en-US" sz="2000" dirty="0"/>
                    </a:p>
                  </a:txBody>
                  <a:tcPr marL="114300" marR="114300" marT="57150" marB="57150" anchor="ctr"/>
                </a:tc>
                <a:tc>
                  <a:txBody>
                    <a:bodyPr/>
                    <a:lstStyle/>
                    <a:p>
                      <a:pPr algn="l"/>
                      <a:r>
                        <a:rPr lang="en-US" sz="2000" dirty="0" smtClean="0"/>
                        <a:t>Low-light color</a:t>
                      </a:r>
                      <a:endParaRPr lang="en-US" sz="2000" dirty="0"/>
                    </a:p>
                  </a:txBody>
                  <a:tcPr marL="114300" marR="114300" marT="57150" marB="57150" anchor="ctr"/>
                </a:tc>
              </a:tr>
              <a:tr h="440928">
                <a:tc>
                  <a:txBody>
                    <a:bodyPr/>
                    <a:lstStyle/>
                    <a:p>
                      <a:pPr algn="l"/>
                      <a:r>
                        <a:rPr lang="en-US" sz="2000" dirty="0" smtClean="0"/>
                        <a:t>Emission</a:t>
                      </a:r>
                      <a:endParaRPr lang="en-US" sz="2000" dirty="0"/>
                    </a:p>
                  </a:txBody>
                  <a:tcPr marL="114300" marR="114300" marT="57150" marB="57150" anchor="ctr"/>
                </a:tc>
                <a:tc>
                  <a:txBody>
                    <a:bodyPr/>
                    <a:lstStyle/>
                    <a:p>
                      <a:pPr algn="l"/>
                      <a:r>
                        <a:rPr lang="en-US" sz="2000" dirty="0" smtClean="0"/>
                        <a:t>Glow color</a:t>
                      </a:r>
                      <a:endParaRPr lang="en-US" sz="2000" dirty="0"/>
                    </a:p>
                  </a:txBody>
                  <a:tcPr marL="114300" marR="114300" marT="57150" marB="57150" anchor="ctr"/>
                </a:tc>
              </a:tr>
              <a:tr h="440928">
                <a:tc>
                  <a:txBody>
                    <a:bodyPr/>
                    <a:lstStyle/>
                    <a:p>
                      <a:pPr algn="l"/>
                      <a:r>
                        <a:rPr lang="en-US" sz="2000" dirty="0" smtClean="0"/>
                        <a:t>Shininess</a:t>
                      </a:r>
                      <a:endParaRPr lang="en-US" sz="2000" dirty="0"/>
                    </a:p>
                  </a:txBody>
                  <a:tcPr marL="114300" marR="114300" marT="57150" marB="57150" anchor="ctr"/>
                </a:tc>
                <a:tc>
                  <a:txBody>
                    <a:bodyPr/>
                    <a:lstStyle/>
                    <a:p>
                      <a:pPr algn="l"/>
                      <a:r>
                        <a:rPr lang="en-US" sz="2000" dirty="0" smtClean="0"/>
                        <a:t>Surface smoothness</a:t>
                      </a:r>
                      <a:endParaRPr lang="en-US" sz="2000" dirty="0"/>
                    </a:p>
                  </a:txBody>
                  <a:tcPr marL="114300" marR="114300" marT="57150" marB="57150" anchor="ctr"/>
                </a:tc>
              </a:tr>
            </a:tbl>
          </a:graphicData>
        </a:graphic>
      </p:graphicFrame>
    </p:spTree>
    <p:extLst>
      <p:ext uri="{BB962C8B-B14F-4D97-AF65-F5344CB8AC3E}">
        <p14:creationId xmlns:p14="http://schemas.microsoft.com/office/powerpoint/2010/main" val="3621761223"/>
      </p:ext>
    </p:extLst>
  </p:cSld>
  <p:clrMapOvr>
    <a:masterClrMapping/>
  </p:clrMapOvr>
  <p:transition xmlns:p14="http://schemas.microsoft.com/office/powerpoint/2010/mai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Lighting to Cube</a:t>
            </a:r>
            <a:endParaRPr lang="en-US" dirty="0"/>
          </a:p>
        </p:txBody>
      </p:sp>
      <p:sp>
        <p:nvSpPr>
          <p:cNvPr id="5" name="Content Placeholder 4"/>
          <p:cNvSpPr>
            <a:spLocks noGrp="1"/>
          </p:cNvSpPr>
          <p:nvPr>
            <p:ph idx="1"/>
          </p:nvPr>
        </p:nvSpPr>
        <p:spPr/>
        <p:txBody>
          <a:bodyPr>
            <a:normAutofit lnSpcReduction="10000"/>
          </a:bodyPr>
          <a:lstStyle/>
          <a:p>
            <a:pPr marL="333934" lvl="1" indent="0">
              <a:buNone/>
            </a:pPr>
            <a:r>
              <a:rPr lang="en-US" dirty="0" smtClean="0">
                <a:solidFill>
                  <a:srgbClr val="660066"/>
                </a:solidFill>
                <a:latin typeface="Consolas"/>
                <a:cs typeface="Consolas"/>
              </a:rPr>
              <a:t>// vertex shader </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in vec4 </a:t>
            </a:r>
            <a:r>
              <a:rPr lang="en-US" dirty="0" err="1" smtClean="0">
                <a:solidFill>
                  <a:srgbClr val="660066"/>
                </a:solidFill>
                <a:latin typeface="Consolas"/>
                <a:cs typeface="Consolas"/>
              </a:rPr>
              <a:t>vPosition</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in vec3 </a:t>
            </a:r>
            <a:r>
              <a:rPr lang="en-US" dirty="0" err="1" smtClean="0">
                <a:solidFill>
                  <a:srgbClr val="660066"/>
                </a:solidFill>
                <a:latin typeface="Consolas"/>
                <a:cs typeface="Consolas"/>
              </a:rPr>
              <a:t>vNormal</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out vec4 color;</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uniform vec4 </a:t>
            </a:r>
            <a:r>
              <a:rPr lang="en-US" dirty="0" smtClean="0">
                <a:solidFill>
                  <a:srgbClr val="660066"/>
                </a:solidFill>
                <a:latin typeface="Consolas"/>
                <a:cs typeface="Consolas"/>
              </a:rPr>
              <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err="1" smtClean="0">
                <a:solidFill>
                  <a:srgbClr val="660066"/>
                </a:solidFill>
                <a:latin typeface="Consolas"/>
                <a:cs typeface="Consolas"/>
              </a:rPr>
              <a:t>AmbientProduct</a:t>
            </a:r>
            <a:r>
              <a:rPr lang="en-US" dirty="0" smtClean="0">
                <a:solidFill>
                  <a:srgbClr val="660066"/>
                </a:solidFill>
                <a:latin typeface="Consolas"/>
                <a:cs typeface="Consolas"/>
              </a:rPr>
              <a:t>, </a:t>
            </a:r>
            <a:r>
              <a:rPr lang="en-US" dirty="0" err="1" smtClean="0">
                <a:solidFill>
                  <a:srgbClr val="660066"/>
                </a:solidFill>
                <a:latin typeface="Consolas"/>
                <a:cs typeface="Consolas"/>
              </a:rPr>
              <a:t>DiffuseProduct</a:t>
            </a:r>
            <a:r>
              <a:rPr lang="en-US" dirty="0" smtClean="0">
                <a:solidFill>
                  <a:srgbClr val="660066"/>
                </a:solidFill>
                <a:latin typeface="Consolas"/>
                <a:cs typeface="Consolas"/>
              </a:rPr>
              <a:t>, </a:t>
            </a:r>
            <a:r>
              <a:rPr lang="en-US" dirty="0" err="1" smtClean="0">
                <a:solidFill>
                  <a:srgbClr val="660066"/>
                </a:solidFill>
                <a:latin typeface="Consolas"/>
                <a:cs typeface="Consolas"/>
              </a:rPr>
              <a:t>SpecularProduct</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uniform mat4 </a:t>
            </a:r>
            <a:r>
              <a:rPr lang="en-US" dirty="0" err="1" smtClean="0">
                <a:solidFill>
                  <a:srgbClr val="660066"/>
                </a:solidFill>
                <a:latin typeface="Consolas"/>
                <a:cs typeface="Consolas"/>
              </a:rPr>
              <a:t>ModelView</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uniform mat4 Projection;</a:t>
            </a:r>
          </a:p>
          <a:p>
            <a:pPr marL="333934" lvl="1" indent="0">
              <a:buNone/>
            </a:pPr>
            <a:r>
              <a:rPr lang="en-US" dirty="0" smtClean="0">
                <a:solidFill>
                  <a:srgbClr val="660066"/>
                </a:solidFill>
                <a:latin typeface="Consolas"/>
                <a:cs typeface="Consolas"/>
              </a:rPr>
              <a:t>uniform vec4 </a:t>
            </a:r>
            <a:r>
              <a:rPr lang="en-US" dirty="0" err="1" smtClean="0">
                <a:solidFill>
                  <a:srgbClr val="660066"/>
                </a:solidFill>
                <a:latin typeface="Consolas"/>
                <a:cs typeface="Consolas"/>
              </a:rPr>
              <a:t>LightPosition</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uniform float Shininess;</a:t>
            </a:r>
            <a:endParaRPr lang="en-US" dirty="0">
              <a:solidFill>
                <a:srgbClr val="660066"/>
              </a:solidFill>
              <a:latin typeface="Consolas"/>
              <a:cs typeface="Consolas"/>
            </a:endParaRPr>
          </a:p>
        </p:txBody>
      </p:sp>
    </p:spTree>
    <p:extLst>
      <p:ext uri="{BB962C8B-B14F-4D97-AF65-F5344CB8AC3E}">
        <p14:creationId xmlns:p14="http://schemas.microsoft.com/office/powerpoint/2010/main" val="218175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Lighting to </a:t>
            </a:r>
            <a:r>
              <a:rPr lang="en-US" dirty="0" smtClean="0"/>
              <a:t>Cube </a:t>
            </a:r>
            <a:r>
              <a:rPr lang="en-US" sz="1400" dirty="0" smtClean="0"/>
              <a:t>(cont’d)</a:t>
            </a:r>
            <a:endParaRPr lang="en-US" sz="1400" dirty="0"/>
          </a:p>
        </p:txBody>
      </p:sp>
      <p:sp>
        <p:nvSpPr>
          <p:cNvPr id="5" name="Content Placeholder 4"/>
          <p:cNvSpPr>
            <a:spLocks noGrp="1"/>
          </p:cNvSpPr>
          <p:nvPr>
            <p:ph idx="1"/>
          </p:nvPr>
        </p:nvSpPr>
        <p:spPr/>
        <p:txBody>
          <a:bodyPr>
            <a:normAutofit/>
          </a:bodyPr>
          <a:lstStyle/>
          <a:p>
            <a:pPr marL="333934" lvl="1" indent="0">
              <a:buNone/>
            </a:pPr>
            <a:r>
              <a:rPr lang="en-US" dirty="0" smtClean="0">
                <a:solidFill>
                  <a:srgbClr val="660066"/>
                </a:solidFill>
                <a:latin typeface="Consolas"/>
                <a:cs typeface="Consolas"/>
              </a:rPr>
              <a:t>void main()</a:t>
            </a:r>
          </a:p>
          <a:p>
            <a:pPr marL="333934" lvl="1" indent="0">
              <a:buNone/>
            </a:pP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 Transform vertex  position into eye coordinates</a:t>
            </a:r>
          </a:p>
          <a:p>
            <a:pPr marL="333934" lvl="1" indent="0">
              <a:buNone/>
            </a:pPr>
            <a:r>
              <a:rPr lang="en-US" dirty="0" smtClean="0">
                <a:solidFill>
                  <a:srgbClr val="660066"/>
                </a:solidFill>
                <a:latin typeface="Consolas"/>
                <a:cs typeface="Consolas"/>
              </a:rPr>
              <a:t>   vec3 </a:t>
            </a:r>
            <a:r>
              <a:rPr lang="en-US" dirty="0" err="1" smtClean="0">
                <a:solidFill>
                  <a:srgbClr val="660066"/>
                </a:solidFill>
                <a:latin typeface="Consolas"/>
                <a:cs typeface="Consolas"/>
              </a:rPr>
              <a:t>pos</a:t>
            </a:r>
            <a:r>
              <a:rPr lang="en-US" dirty="0" smtClean="0">
                <a:solidFill>
                  <a:srgbClr val="660066"/>
                </a:solidFill>
                <a:latin typeface="Consolas"/>
                <a:cs typeface="Consolas"/>
              </a:rPr>
              <a:t> = </a:t>
            </a:r>
            <a:r>
              <a:rPr lang="en-US" dirty="0" smtClean="0">
                <a:solidFill>
                  <a:srgbClr val="660066"/>
                </a:solidFill>
                <a:latin typeface="Consolas"/>
                <a:cs typeface="Consolas"/>
              </a:rPr>
              <a:t>vec3(</a:t>
            </a:r>
            <a:r>
              <a:rPr lang="en-US" dirty="0" err="1" smtClean="0">
                <a:solidFill>
                  <a:srgbClr val="660066"/>
                </a:solidFill>
                <a:latin typeface="Consolas"/>
                <a:cs typeface="Consolas"/>
              </a:rPr>
              <a:t>ModelView</a:t>
            </a:r>
            <a:r>
              <a:rPr lang="en-US" dirty="0" smtClean="0">
                <a:solidFill>
                  <a:srgbClr val="660066"/>
                </a:solidFill>
                <a:latin typeface="Consolas"/>
                <a:cs typeface="Consolas"/>
              </a:rPr>
              <a:t> * </a:t>
            </a:r>
            <a:r>
              <a:rPr lang="en-US" dirty="0" err="1" smtClean="0">
                <a:solidFill>
                  <a:srgbClr val="660066"/>
                </a:solidFill>
                <a:latin typeface="Consolas"/>
                <a:cs typeface="Consolas"/>
              </a:rPr>
              <a:t>vPosition</a:t>
            </a:r>
            <a:r>
              <a:rPr lang="en-US" dirty="0" smtClean="0">
                <a:solidFill>
                  <a:srgbClr val="660066"/>
                </a:solidFill>
                <a:latin typeface="Consolas"/>
                <a:cs typeface="Consolas"/>
              </a:rPr>
              <a:t>);</a:t>
            </a: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a:t>
            </a:r>
          </a:p>
          <a:p>
            <a:pPr marL="333934" lvl="1" indent="0">
              <a:buNone/>
            </a:pPr>
            <a:r>
              <a:rPr lang="en-US" dirty="0" smtClean="0">
                <a:solidFill>
                  <a:srgbClr val="660066"/>
                </a:solidFill>
                <a:latin typeface="Consolas"/>
                <a:cs typeface="Consolas"/>
              </a:rPr>
              <a:t>   vec3 L = normalize(</a:t>
            </a:r>
            <a:r>
              <a:rPr lang="en-US" dirty="0" err="1" smtClean="0">
                <a:solidFill>
                  <a:srgbClr val="660066"/>
                </a:solidFill>
                <a:latin typeface="Consolas"/>
                <a:cs typeface="Consolas"/>
              </a:rPr>
              <a:t>LightPosition.xyz</a:t>
            </a:r>
            <a:r>
              <a:rPr lang="en-US" dirty="0" smtClean="0">
                <a:solidFill>
                  <a:srgbClr val="660066"/>
                </a:solidFill>
                <a:latin typeface="Consolas"/>
                <a:cs typeface="Consolas"/>
              </a:rPr>
              <a:t> - </a:t>
            </a:r>
            <a:r>
              <a:rPr lang="en-US" dirty="0" err="1" smtClean="0">
                <a:solidFill>
                  <a:srgbClr val="660066"/>
                </a:solidFill>
                <a:latin typeface="Consolas"/>
                <a:cs typeface="Consolas"/>
              </a:rPr>
              <a:t>pos</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vec3 E = normalize(-</a:t>
            </a:r>
            <a:r>
              <a:rPr lang="en-US" dirty="0" err="1" smtClean="0">
                <a:solidFill>
                  <a:srgbClr val="660066"/>
                </a:solidFill>
                <a:latin typeface="Consolas"/>
                <a:cs typeface="Consolas"/>
              </a:rPr>
              <a:t>pos</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vec3 H = normalize(L + E);</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 Transform vertex normal into eye coordinates</a:t>
            </a:r>
          </a:p>
          <a:p>
            <a:pPr marL="333934" lvl="1" indent="0">
              <a:buNone/>
            </a:pPr>
            <a:r>
              <a:rPr lang="en-US" dirty="0" smtClean="0">
                <a:solidFill>
                  <a:srgbClr val="660066"/>
                </a:solidFill>
                <a:latin typeface="Consolas"/>
                <a:cs typeface="Consolas"/>
              </a:rPr>
              <a:t>   vec3 N = normalize</a:t>
            </a:r>
            <a:r>
              <a:rPr lang="en-US" dirty="0" smtClean="0">
                <a:solidFill>
                  <a:srgbClr val="660066"/>
                </a:solidFill>
                <a:latin typeface="Consolas"/>
                <a:cs typeface="Consolas"/>
              </a:rPr>
              <a:t>(vec3(</a:t>
            </a:r>
            <a:r>
              <a:rPr lang="en-US" dirty="0" err="1" smtClean="0">
                <a:solidFill>
                  <a:srgbClr val="660066"/>
                </a:solidFill>
                <a:latin typeface="Consolas"/>
                <a:cs typeface="Consolas"/>
              </a:rPr>
              <a:t>ModelView</a:t>
            </a:r>
            <a:r>
              <a:rPr lang="en-US" dirty="0" smtClean="0">
                <a:solidFill>
                  <a:srgbClr val="660066"/>
                </a:solidFill>
                <a:latin typeface="Consolas"/>
                <a:cs typeface="Consolas"/>
              </a:rPr>
              <a:t> * </a:t>
            </a:r>
            <a:r>
              <a:rPr lang="en-US" dirty="0" err="1" smtClean="0">
                <a:solidFill>
                  <a:srgbClr val="660066"/>
                </a:solidFill>
                <a:latin typeface="Consolas"/>
                <a:cs typeface="Consolas"/>
              </a:rPr>
              <a:t>vNormal</a:t>
            </a:r>
            <a:r>
              <a:rPr lang="en-US" dirty="0" smtClean="0">
                <a:solidFill>
                  <a:srgbClr val="660066"/>
                </a:solidFill>
                <a:latin typeface="Consolas"/>
                <a:cs typeface="Consolas"/>
              </a:rPr>
              <a:t>)); </a:t>
            </a:r>
            <a:endParaRPr lang="en-US" dirty="0">
              <a:solidFill>
                <a:srgbClr val="660066"/>
              </a:solidFill>
              <a:latin typeface="Consolas"/>
              <a:cs typeface="Consolas"/>
            </a:endParaRPr>
          </a:p>
        </p:txBody>
      </p:sp>
    </p:spTree>
    <p:extLst>
      <p:ext uri="{BB962C8B-B14F-4D97-AF65-F5344CB8AC3E}">
        <p14:creationId xmlns:p14="http://schemas.microsoft.com/office/powerpoint/2010/main" val="326995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Lighting to </a:t>
            </a:r>
            <a:r>
              <a:rPr lang="en-US" dirty="0" smtClean="0"/>
              <a:t>Cube </a:t>
            </a:r>
            <a:r>
              <a:rPr lang="en-US" sz="1400" dirty="0" smtClean="0"/>
              <a:t>(cont’d)</a:t>
            </a:r>
            <a:endParaRPr lang="en-US" sz="1400" dirty="0"/>
          </a:p>
        </p:txBody>
      </p:sp>
      <p:sp>
        <p:nvSpPr>
          <p:cNvPr id="5" name="Content Placeholder 4"/>
          <p:cNvSpPr>
            <a:spLocks noGrp="1"/>
          </p:cNvSpPr>
          <p:nvPr>
            <p:ph idx="1"/>
          </p:nvPr>
        </p:nvSpPr>
        <p:spPr/>
        <p:txBody>
          <a:bodyPr>
            <a:normAutofit fontScale="85000" lnSpcReduction="20000"/>
          </a:bodyPr>
          <a:lstStyle/>
          <a:p>
            <a:pPr marL="333934" lvl="1" indent="0">
              <a:buNone/>
            </a:pPr>
            <a:r>
              <a:rPr lang="en-US" dirty="0" smtClean="0">
                <a:solidFill>
                  <a:srgbClr val="660066"/>
                </a:solidFill>
                <a:latin typeface="Consolas"/>
                <a:cs typeface="Consolas"/>
              </a:rPr>
              <a:t>	/</a:t>
            </a:r>
            <a:r>
              <a:rPr lang="en-US" dirty="0" smtClean="0">
                <a:solidFill>
                  <a:srgbClr val="660066"/>
                </a:solidFill>
                <a:latin typeface="Consolas"/>
                <a:cs typeface="Consolas"/>
              </a:rPr>
              <a:t>/ Compute terms in the illumination equation</a:t>
            </a:r>
          </a:p>
          <a:p>
            <a:pPr marL="333934" lvl="1" indent="0">
              <a:buNone/>
            </a:pPr>
            <a:r>
              <a:rPr lang="en-US" dirty="0" smtClean="0">
                <a:solidFill>
                  <a:srgbClr val="660066"/>
                </a:solidFill>
                <a:latin typeface="Consolas"/>
                <a:cs typeface="Consolas"/>
              </a:rPr>
              <a:t>    vec4 ambient = </a:t>
            </a:r>
            <a:r>
              <a:rPr lang="en-US" dirty="0" err="1" smtClean="0">
                <a:solidFill>
                  <a:srgbClr val="660066"/>
                </a:solidFill>
                <a:latin typeface="Consolas"/>
                <a:cs typeface="Consolas"/>
              </a:rPr>
              <a:t>AmbientProduct</a:t>
            </a:r>
            <a:r>
              <a:rPr lang="en-US" dirty="0" smtClean="0">
                <a:solidFill>
                  <a:srgbClr val="660066"/>
                </a:solidFill>
                <a:latin typeface="Consolas"/>
                <a:cs typeface="Consolas"/>
              </a:rPr>
              <a:t>;</a:t>
            </a:r>
            <a:br>
              <a:rPr lang="en-US" dirty="0" smtClean="0">
                <a:solidFill>
                  <a:srgbClr val="660066"/>
                </a:solidFill>
                <a:latin typeface="Consolas"/>
                <a:cs typeface="Consolas"/>
              </a:rPr>
            </a:b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float </a:t>
            </a:r>
            <a:r>
              <a:rPr lang="en-US" dirty="0" err="1" smtClean="0">
                <a:solidFill>
                  <a:srgbClr val="660066"/>
                </a:solidFill>
                <a:latin typeface="Consolas"/>
                <a:cs typeface="Consolas"/>
              </a:rPr>
              <a:t>Kd</a:t>
            </a:r>
            <a:r>
              <a:rPr lang="en-US" dirty="0" smtClean="0">
                <a:solidFill>
                  <a:srgbClr val="660066"/>
                </a:solidFill>
                <a:latin typeface="Consolas"/>
                <a:cs typeface="Consolas"/>
              </a:rPr>
              <a:t> = max( dot(L, N), 0.0 )</a:t>
            </a:r>
            <a:r>
              <a:rPr lang="en-US" dirty="0" smtClean="0">
                <a:solidFill>
                  <a:srgbClr val="660066"/>
                </a:solidFill>
                <a:latin typeface="Consolas"/>
                <a:cs typeface="Consolas"/>
              </a:rPr>
              <a:t>;</a:t>
            </a: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vec4  diffuse = </a:t>
            </a:r>
            <a:r>
              <a:rPr lang="en-US" dirty="0" err="1" smtClean="0">
                <a:solidFill>
                  <a:srgbClr val="660066"/>
                </a:solidFill>
                <a:latin typeface="Consolas"/>
                <a:cs typeface="Consolas"/>
              </a:rPr>
              <a:t>Kd</a:t>
            </a:r>
            <a:r>
              <a:rPr lang="en-US" dirty="0" smtClean="0">
                <a:solidFill>
                  <a:srgbClr val="660066"/>
                </a:solidFill>
                <a:latin typeface="Consolas"/>
                <a:cs typeface="Consolas"/>
              </a:rPr>
              <a:t>*</a:t>
            </a:r>
            <a:r>
              <a:rPr lang="en-US" dirty="0" err="1" smtClean="0">
                <a:solidFill>
                  <a:srgbClr val="660066"/>
                </a:solidFill>
                <a:latin typeface="Consolas"/>
                <a:cs typeface="Consolas"/>
              </a:rPr>
              <a:t>DiffuseProduct</a:t>
            </a:r>
            <a:r>
              <a:rPr lang="en-US" dirty="0" smtClean="0">
                <a:solidFill>
                  <a:srgbClr val="660066"/>
                </a:solidFill>
                <a:latin typeface="Consolas"/>
                <a:cs typeface="Consolas"/>
              </a:rPr>
              <a:t>;</a:t>
            </a:r>
            <a:br>
              <a:rPr lang="en-US" dirty="0" smtClean="0">
                <a:solidFill>
                  <a:srgbClr val="660066"/>
                </a:solidFill>
                <a:latin typeface="Consolas"/>
                <a:cs typeface="Consolas"/>
              </a:rPr>
            </a:b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float Ks = </a:t>
            </a:r>
            <a:r>
              <a:rPr lang="en-US" dirty="0" err="1" smtClean="0">
                <a:solidFill>
                  <a:srgbClr val="660066"/>
                </a:solidFill>
                <a:latin typeface="Consolas"/>
                <a:cs typeface="Consolas"/>
              </a:rPr>
              <a:t>pow</a:t>
            </a:r>
            <a:r>
              <a:rPr lang="en-US" dirty="0" smtClean="0">
                <a:solidFill>
                  <a:srgbClr val="660066"/>
                </a:solidFill>
                <a:latin typeface="Consolas"/>
                <a:cs typeface="Consolas"/>
              </a:rPr>
              <a:t>( max(dot(N, H), 0.0), Shininess )</a:t>
            </a:r>
            <a:r>
              <a:rPr lang="en-US" dirty="0" smtClean="0">
                <a:solidFill>
                  <a:srgbClr val="660066"/>
                </a:solidFill>
                <a:latin typeface="Consolas"/>
                <a:cs typeface="Consolas"/>
              </a:rPr>
              <a:t>;</a:t>
            </a: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vec4  specular = Ks * </a:t>
            </a:r>
            <a:r>
              <a:rPr lang="en-US" dirty="0" err="1" smtClean="0">
                <a:solidFill>
                  <a:srgbClr val="660066"/>
                </a:solidFill>
                <a:latin typeface="Consolas"/>
                <a:cs typeface="Consolas"/>
              </a:rPr>
              <a:t>SpecularProduct</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if( dot(L, N</a:t>
            </a:r>
            <a:r>
              <a:rPr lang="en-US" dirty="0" smtClean="0">
                <a:solidFill>
                  <a:srgbClr val="660066"/>
                </a:solidFill>
                <a:latin typeface="Consolas"/>
                <a:cs typeface="Consolas"/>
              </a:rPr>
              <a:t>) </a:t>
            </a:r>
            <a:r>
              <a:rPr lang="en-US" dirty="0" smtClean="0">
                <a:solidFill>
                  <a:srgbClr val="660066"/>
                </a:solidFill>
                <a:latin typeface="Consolas"/>
                <a:cs typeface="Consolas"/>
              </a:rPr>
              <a:t>&lt; 0.0 ) </a:t>
            </a:r>
          </a:p>
          <a:p>
            <a:pPr marL="333934" lvl="1" indent="0">
              <a:buNone/>
            </a:pPr>
            <a:r>
              <a:rPr lang="en-US" dirty="0" smtClean="0">
                <a:solidFill>
                  <a:srgbClr val="660066"/>
                </a:solidFill>
                <a:latin typeface="Consolas"/>
                <a:cs typeface="Consolas"/>
              </a:rPr>
              <a:t>        specular = vec4(0.0, 0.0, 0.0, 1.0) </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gl_Position</a:t>
            </a:r>
            <a:r>
              <a:rPr lang="en-US" dirty="0" smtClean="0">
                <a:solidFill>
                  <a:srgbClr val="660066"/>
                </a:solidFill>
                <a:latin typeface="Consolas"/>
                <a:cs typeface="Consolas"/>
              </a:rPr>
              <a:t> = Projection * </a:t>
            </a:r>
            <a:r>
              <a:rPr lang="en-US" dirty="0" err="1" smtClean="0">
                <a:solidFill>
                  <a:srgbClr val="660066"/>
                </a:solidFill>
                <a:latin typeface="Consolas"/>
                <a:cs typeface="Consolas"/>
              </a:rPr>
              <a:t>ModelView</a:t>
            </a:r>
            <a:r>
              <a:rPr lang="en-US" dirty="0" smtClean="0">
                <a:solidFill>
                  <a:srgbClr val="660066"/>
                </a:solidFill>
                <a:latin typeface="Consolas"/>
                <a:cs typeface="Consolas"/>
              </a:rPr>
              <a:t> * </a:t>
            </a:r>
            <a:r>
              <a:rPr lang="en-US" dirty="0" err="1" smtClean="0">
                <a:solidFill>
                  <a:srgbClr val="660066"/>
                </a:solidFill>
                <a:latin typeface="Consolas"/>
                <a:cs typeface="Consolas"/>
              </a:rPr>
              <a:t>vPosition</a:t>
            </a:r>
            <a:r>
              <a:rPr lang="en-US" dirty="0" smtClean="0">
                <a:solidFill>
                  <a:srgbClr val="660066"/>
                </a:solidFill>
                <a:latin typeface="Consolas"/>
                <a:cs typeface="Consolas"/>
              </a:rPr>
              <a:t>;</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color = ambient + diffuse + specular;</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color.a</a:t>
            </a:r>
            <a:r>
              <a:rPr lang="en-US" dirty="0" smtClean="0">
                <a:solidFill>
                  <a:srgbClr val="660066"/>
                </a:solidFill>
                <a:latin typeface="Consolas"/>
                <a:cs typeface="Consolas"/>
              </a:rPr>
              <a:t> = 1.0;</a:t>
            </a:r>
          </a:p>
          <a:p>
            <a:pPr marL="333934" lvl="1" indent="0">
              <a:buNone/>
            </a:pPr>
            <a:r>
              <a:rPr lang="en-US" dirty="0" smtClean="0">
                <a:solidFill>
                  <a:srgbClr val="660066"/>
                </a:solidFill>
                <a:latin typeface="Consolas"/>
                <a:cs typeface="Consolas"/>
              </a:rPr>
              <a:t>}</a:t>
            </a:r>
            <a:endParaRPr lang="en-US" dirty="0">
              <a:solidFill>
                <a:srgbClr val="660066"/>
              </a:solidFill>
              <a:latin typeface="Consolas"/>
              <a:cs typeface="Consolas"/>
            </a:endParaRPr>
          </a:p>
        </p:txBody>
      </p:sp>
    </p:spTree>
    <p:extLst>
      <p:ext uri="{BB962C8B-B14F-4D97-AF65-F5344CB8AC3E}">
        <p14:creationId xmlns:p14="http://schemas.microsoft.com/office/powerpoint/2010/main" val="78778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Fragment Shaders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71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Evolutionary Change</a:t>
            </a:r>
            <a:endParaRPr lang="en-US" dirty="0"/>
          </a:p>
        </p:txBody>
      </p:sp>
      <p:sp>
        <p:nvSpPr>
          <p:cNvPr id="3" name="Content Placeholder 2"/>
          <p:cNvSpPr>
            <a:spLocks noGrp="1"/>
          </p:cNvSpPr>
          <p:nvPr>
            <p:ph idx="1"/>
          </p:nvPr>
        </p:nvSpPr>
        <p:spPr/>
        <p:txBody>
          <a:bodyPr/>
          <a:lstStyle/>
          <a:p>
            <a:r>
              <a:rPr lang="en-US" dirty="0" smtClean="0"/>
              <a:t>OpenGL 3.0 introduced the </a:t>
            </a:r>
            <a:r>
              <a:rPr lang="en-US" i="1" dirty="0" smtClean="0"/>
              <a:t>deprecation model</a:t>
            </a:r>
          </a:p>
          <a:p>
            <a:pPr lvl="1"/>
            <a:r>
              <a:rPr lang="en-US" dirty="0" smtClean="0"/>
              <a:t>the method used to remove features from OpenGL</a:t>
            </a:r>
          </a:p>
          <a:p>
            <a:r>
              <a:rPr lang="en-US" dirty="0" smtClean="0"/>
              <a:t>The pipeline remained the same until OpenGL 3.1 (released March 24</a:t>
            </a:r>
            <a:r>
              <a:rPr lang="en-US" baseline="30000" dirty="0" smtClean="0"/>
              <a:t>th</a:t>
            </a:r>
            <a:r>
              <a:rPr lang="en-US" dirty="0" smtClean="0"/>
              <a:t>, 2009)</a:t>
            </a:r>
          </a:p>
          <a:p>
            <a:r>
              <a:rPr lang="en-US" dirty="0" smtClean="0"/>
              <a:t>Introduced a change in how OpenGL contexts are used</a:t>
            </a:r>
          </a:p>
          <a:p>
            <a:pPr lvl="1"/>
            <a:endParaRPr lang="en-US" dirty="0" smtClean="0"/>
          </a:p>
          <a:p>
            <a:pPr lvl="1"/>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28084783"/>
              </p:ext>
            </p:extLst>
          </p:nvPr>
        </p:nvGraphicFramePr>
        <p:xfrm>
          <a:off x="955775" y="2856813"/>
          <a:ext cx="7232450" cy="1348739"/>
        </p:xfrm>
        <a:graphic>
          <a:graphicData uri="http://schemas.openxmlformats.org/drawingml/2006/table">
            <a:tbl>
              <a:tblPr firstRow="1" bandRow="1">
                <a:tableStyleId>{5C22544A-7EE6-4342-B048-85BDC9FD1C3A}</a:tableStyleId>
              </a:tblPr>
              <a:tblGrid>
                <a:gridCol w="1634430"/>
                <a:gridCol w="5598020"/>
              </a:tblGrid>
              <a:tr h="278130">
                <a:tc>
                  <a:txBody>
                    <a:bodyPr/>
                    <a:lstStyle/>
                    <a:p>
                      <a:r>
                        <a:rPr lang="en-US" sz="1400" dirty="0" smtClean="0"/>
                        <a:t>Context Type</a:t>
                      </a:r>
                      <a:endParaRPr lang="en-US" sz="1400" dirty="0"/>
                    </a:p>
                  </a:txBody>
                  <a:tcPr marT="34290" marB="34290"/>
                </a:tc>
                <a:tc>
                  <a:txBody>
                    <a:bodyPr/>
                    <a:lstStyle/>
                    <a:p>
                      <a:r>
                        <a:rPr lang="en-US" sz="1400" dirty="0" smtClean="0"/>
                        <a:t>Description</a:t>
                      </a:r>
                      <a:endParaRPr lang="en-US" sz="1400" dirty="0"/>
                    </a:p>
                  </a:txBody>
                  <a:tcPr marT="34290" marB="34290"/>
                </a:tc>
              </a:tr>
              <a:tr h="533400">
                <a:tc>
                  <a:txBody>
                    <a:bodyPr/>
                    <a:lstStyle/>
                    <a:p>
                      <a:r>
                        <a:rPr lang="en-US" sz="1400" dirty="0" smtClean="0"/>
                        <a:t>Full</a:t>
                      </a:r>
                      <a:endParaRPr lang="en-US" sz="1400" dirty="0"/>
                    </a:p>
                  </a:txBody>
                  <a:tcPr marT="34290" marB="34290" anchor="ctr"/>
                </a:tc>
                <a:tc>
                  <a:txBody>
                    <a:bodyPr/>
                    <a:lstStyle/>
                    <a:p>
                      <a:r>
                        <a:rPr lang="en-US" sz="1400" dirty="0" smtClean="0"/>
                        <a:t>Includes all features</a:t>
                      </a:r>
                      <a:r>
                        <a:rPr lang="en-US" sz="1400" baseline="0" dirty="0" smtClean="0"/>
                        <a:t> (including those marked deprecated) available in the current version of OpenGL</a:t>
                      </a:r>
                      <a:endParaRPr lang="en-US" sz="1400" dirty="0"/>
                    </a:p>
                  </a:txBody>
                  <a:tcPr marT="34290" marB="34290" anchor="ctr"/>
                </a:tc>
              </a:tr>
              <a:tr h="533400">
                <a:tc>
                  <a:txBody>
                    <a:bodyPr/>
                    <a:lstStyle/>
                    <a:p>
                      <a:r>
                        <a:rPr lang="en-US" sz="1400" dirty="0" smtClean="0"/>
                        <a:t>Forward Compatible</a:t>
                      </a:r>
                      <a:endParaRPr lang="en-US" sz="1400" dirty="0"/>
                    </a:p>
                  </a:txBody>
                  <a:tcPr marT="34290" marB="34290" anchor="ctr"/>
                </a:tc>
                <a:tc>
                  <a:txBody>
                    <a:bodyPr/>
                    <a:lstStyle/>
                    <a:p>
                      <a:r>
                        <a:rPr lang="en-US" sz="1400" dirty="0" smtClean="0"/>
                        <a:t>Includes all non-deprecated features (i.e., creates a context that would be similar to the next version</a:t>
                      </a:r>
                      <a:r>
                        <a:rPr lang="en-US" sz="1400" baseline="0" dirty="0" smtClean="0"/>
                        <a:t> of OpenGL)</a:t>
                      </a:r>
                      <a:endParaRPr lang="en-US" sz="1400" dirty="0"/>
                    </a:p>
                  </a:txBody>
                  <a:tcPr marT="34290" marB="34290" anchor="ctr"/>
                </a:tc>
              </a:tr>
            </a:tbl>
          </a:graphicData>
        </a:graphic>
      </p:graphicFrame>
    </p:spTree>
    <p:extLst>
      <p:ext uri="{BB962C8B-B14F-4D97-AF65-F5344CB8AC3E}">
        <p14:creationId xmlns:p14="http://schemas.microsoft.com/office/powerpoint/2010/main" val="85801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Shaders</a:t>
            </a:r>
            <a:endParaRPr lang="en-US" dirty="0"/>
          </a:p>
        </p:txBody>
      </p:sp>
      <p:sp>
        <p:nvSpPr>
          <p:cNvPr id="3" name="Content Placeholder 2"/>
          <p:cNvSpPr>
            <a:spLocks noGrp="1"/>
          </p:cNvSpPr>
          <p:nvPr>
            <p:ph idx="1"/>
          </p:nvPr>
        </p:nvSpPr>
        <p:spPr/>
        <p:txBody>
          <a:bodyPr/>
          <a:lstStyle/>
          <a:p>
            <a:r>
              <a:rPr lang="en-US" dirty="0" smtClean="0"/>
              <a:t>A shader that’s executed for each “potential” pixel</a:t>
            </a:r>
          </a:p>
          <a:p>
            <a:pPr lvl="1"/>
            <a:r>
              <a:rPr lang="en-US" dirty="0" smtClean="0"/>
              <a:t>fragments still need to pass several tests before making it to the </a:t>
            </a:r>
            <a:r>
              <a:rPr lang="en-US" dirty="0" err="1" smtClean="0"/>
              <a:t>framebuffer</a:t>
            </a:r>
            <a:endParaRPr lang="en-US" dirty="0" smtClean="0"/>
          </a:p>
          <a:p>
            <a:r>
              <a:rPr lang="en-US" dirty="0" smtClean="0"/>
              <a:t>There are lots of effects we can do in fragment shaders</a:t>
            </a:r>
          </a:p>
          <a:p>
            <a:pPr lvl="1"/>
            <a:r>
              <a:rPr lang="en-US" dirty="0" smtClean="0"/>
              <a:t>Per-fragment lighting</a:t>
            </a:r>
          </a:p>
          <a:p>
            <a:pPr lvl="1"/>
            <a:r>
              <a:rPr lang="en-US" dirty="0" smtClean="0"/>
              <a:t>Texture and </a:t>
            </a:r>
            <a:r>
              <a:rPr lang="en-US" dirty="0"/>
              <a:t>b</a:t>
            </a:r>
            <a:r>
              <a:rPr lang="en-US" dirty="0" smtClean="0"/>
              <a:t>ump </a:t>
            </a:r>
            <a:r>
              <a:rPr lang="en-US" dirty="0" smtClean="0"/>
              <a:t>Mapping</a:t>
            </a:r>
          </a:p>
          <a:p>
            <a:pPr lvl="1"/>
            <a:r>
              <a:rPr lang="en-US" dirty="0" smtClean="0"/>
              <a:t>Environment (Reflection) Maps</a:t>
            </a:r>
          </a:p>
        </p:txBody>
      </p:sp>
    </p:spTree>
    <p:extLst>
      <p:ext uri="{BB962C8B-B14F-4D97-AF65-F5344CB8AC3E}">
        <p14:creationId xmlns:p14="http://schemas.microsoft.com/office/powerpoint/2010/main" val="222267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smtClean="0"/>
              <a:t>Shader Examples</a:t>
            </a:r>
            <a:endParaRPr lang="en-US" dirty="0"/>
          </a:p>
        </p:txBody>
      </p:sp>
      <p:sp>
        <p:nvSpPr>
          <p:cNvPr id="223235" name="Rectangle 3"/>
          <p:cNvSpPr>
            <a:spLocks noGrp="1" noChangeArrowheads="1"/>
          </p:cNvSpPr>
          <p:nvPr>
            <p:ph idx="1"/>
          </p:nvPr>
        </p:nvSpPr>
        <p:spPr/>
        <p:txBody>
          <a:bodyPr/>
          <a:lstStyle/>
          <a:p>
            <a:r>
              <a:rPr lang="en-US" smtClean="0"/>
              <a:t>Vertex Shaders</a:t>
            </a:r>
          </a:p>
          <a:p>
            <a:pPr lvl="1"/>
            <a:r>
              <a:rPr lang="en-US" smtClean="0"/>
              <a:t>Moving vertices: height fields</a:t>
            </a:r>
          </a:p>
          <a:p>
            <a:pPr lvl="1"/>
            <a:r>
              <a:rPr lang="en-US" smtClean="0"/>
              <a:t>Per vertex lighting: height fields</a:t>
            </a:r>
          </a:p>
          <a:p>
            <a:pPr lvl="1"/>
            <a:r>
              <a:rPr lang="en-US" smtClean="0"/>
              <a:t>Per vertex lighting: cartoon shading</a:t>
            </a:r>
          </a:p>
          <a:p>
            <a:r>
              <a:rPr lang="en-US" smtClean="0"/>
              <a:t>Fragment Shaders</a:t>
            </a:r>
          </a:p>
          <a:p>
            <a:pPr lvl="1"/>
            <a:r>
              <a:rPr lang="en-US" smtClean="0"/>
              <a:t>Per vertex vs. per fragment lighting: cartoon shader</a:t>
            </a:r>
          </a:p>
          <a:p>
            <a:pPr lvl="1"/>
            <a:r>
              <a:rPr lang="en-US" smtClean="0"/>
              <a:t>Samplers: reflection Map</a:t>
            </a:r>
          </a:p>
          <a:p>
            <a:pPr lvl="1"/>
            <a:r>
              <a:rPr lang="en-US" smtClean="0"/>
              <a:t>Bump mapping</a:t>
            </a:r>
            <a:endParaRPr lang="en-US" dirty="0"/>
          </a:p>
        </p:txBody>
      </p:sp>
    </p:spTree>
    <p:extLst>
      <p:ext uri="{BB962C8B-B14F-4D97-AF65-F5344CB8AC3E}">
        <p14:creationId xmlns:p14="http://schemas.microsoft.com/office/powerpoint/2010/main" val="271340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Height Fields</a:t>
            </a:r>
            <a:endParaRPr lang="en-US" dirty="0"/>
          </a:p>
        </p:txBody>
      </p:sp>
      <p:sp>
        <p:nvSpPr>
          <p:cNvPr id="225283" name="Content Placeholder 2"/>
          <p:cNvSpPr>
            <a:spLocks noGrp="1"/>
          </p:cNvSpPr>
          <p:nvPr>
            <p:ph idx="1"/>
          </p:nvPr>
        </p:nvSpPr>
        <p:spPr/>
        <p:txBody>
          <a:bodyPr/>
          <a:lstStyle/>
          <a:p>
            <a:r>
              <a:rPr lang="en-US" dirty="0" smtClean="0"/>
              <a:t>A height field is a function </a:t>
            </a:r>
            <a:r>
              <a:rPr lang="en-US" i="1" dirty="0" smtClean="0">
                <a:latin typeface="Times New Roman"/>
                <a:cs typeface="Times New Roman"/>
              </a:rPr>
              <a:t>y = f(x, z)</a:t>
            </a:r>
            <a:r>
              <a:rPr lang="en-US" i="1" dirty="0" smtClean="0"/>
              <a:t> </a:t>
            </a:r>
            <a:endParaRPr lang="en-US" i="1" dirty="0" smtClean="0"/>
          </a:p>
          <a:p>
            <a:pPr lvl="1"/>
            <a:r>
              <a:rPr lang="en-US" i="1" dirty="0" smtClean="0">
                <a:latin typeface="Times New Roman"/>
                <a:cs typeface="Times New Roman"/>
              </a:rPr>
              <a:t>y</a:t>
            </a:r>
            <a:r>
              <a:rPr lang="en-US" dirty="0" smtClean="0"/>
              <a:t> represents the </a:t>
            </a:r>
            <a:r>
              <a:rPr lang="en-US" dirty="0" smtClean="0"/>
              <a:t>height </a:t>
            </a:r>
            <a:r>
              <a:rPr lang="en-US" dirty="0" smtClean="0"/>
              <a:t>of a </a:t>
            </a:r>
            <a:r>
              <a:rPr lang="en-US" dirty="0" smtClean="0"/>
              <a:t>point </a:t>
            </a:r>
            <a:r>
              <a:rPr lang="en-US" dirty="0" smtClean="0"/>
              <a:t>for a location </a:t>
            </a:r>
            <a:r>
              <a:rPr lang="en-US" dirty="0" smtClean="0"/>
              <a:t>in </a:t>
            </a:r>
            <a:r>
              <a:rPr lang="en-US" dirty="0" smtClean="0"/>
              <a:t>the </a:t>
            </a:r>
            <a:r>
              <a:rPr lang="en-US" i="1" dirty="0" smtClean="0">
                <a:latin typeface="Times New Roman"/>
                <a:cs typeface="Times New Roman"/>
              </a:rPr>
              <a:t>x-z</a:t>
            </a:r>
            <a:r>
              <a:rPr lang="en-US" dirty="0" smtClean="0"/>
              <a:t> plane.</a:t>
            </a:r>
          </a:p>
          <a:p>
            <a:r>
              <a:rPr lang="en-US" dirty="0" smtClean="0"/>
              <a:t>Heights fields are usually rendered </a:t>
            </a:r>
            <a:r>
              <a:rPr lang="en-US" dirty="0" smtClean="0"/>
              <a:t>as a </a:t>
            </a:r>
            <a:r>
              <a:rPr lang="en-US" dirty="0" smtClean="0"/>
              <a:t>rectangular mesh of triangles or rectangles </a:t>
            </a:r>
            <a:r>
              <a:rPr lang="en-US" dirty="0" smtClean="0"/>
              <a:t>sampled from a grid</a:t>
            </a:r>
          </a:p>
          <a:p>
            <a:pPr lvl="1"/>
            <a:r>
              <a:rPr lang="en-US" dirty="0" smtClean="0"/>
              <a:t>samples </a:t>
            </a:r>
            <a:r>
              <a:rPr lang="en-US" i="1" dirty="0" err="1" smtClean="0">
                <a:latin typeface="Times New Roman"/>
                <a:cs typeface="Times New Roman"/>
              </a:rPr>
              <a:t>y</a:t>
            </a:r>
            <a:r>
              <a:rPr lang="en-US" i="1" baseline="-25000" dirty="0" err="1" smtClean="0">
                <a:latin typeface="Times New Roman"/>
                <a:cs typeface="Times New Roman"/>
              </a:rPr>
              <a:t>ij</a:t>
            </a:r>
            <a:r>
              <a:rPr lang="en-US" i="1" dirty="0" smtClean="0">
                <a:latin typeface="Times New Roman"/>
                <a:cs typeface="Times New Roman"/>
              </a:rPr>
              <a:t> =  f</a:t>
            </a:r>
            <a:r>
              <a:rPr lang="en-US" i="1" dirty="0" smtClean="0">
                <a:latin typeface="Times New Roman"/>
                <a:cs typeface="Times New Roman"/>
              </a:rPr>
              <a:t>( x</a:t>
            </a:r>
            <a:r>
              <a:rPr lang="en-US" i="1" baseline="-25000" dirty="0" smtClean="0">
                <a:latin typeface="Times New Roman"/>
                <a:cs typeface="Times New Roman"/>
              </a:rPr>
              <a:t>i </a:t>
            </a:r>
            <a:r>
              <a:rPr lang="en-US" i="1" dirty="0" smtClean="0">
                <a:latin typeface="Times New Roman"/>
                <a:cs typeface="Times New Roman"/>
              </a:rPr>
              <a:t>, </a:t>
            </a:r>
            <a:r>
              <a:rPr lang="en-US" i="1" dirty="0" err="1" smtClean="0">
                <a:latin typeface="Times New Roman"/>
                <a:cs typeface="Times New Roman"/>
              </a:rPr>
              <a:t>z</a:t>
            </a:r>
            <a:r>
              <a:rPr lang="en-US" i="1" baseline="-25000" dirty="0" err="1" smtClean="0">
                <a:latin typeface="Times New Roman"/>
                <a:cs typeface="Times New Roman"/>
              </a:rPr>
              <a:t>j</a:t>
            </a:r>
            <a:r>
              <a:rPr lang="en-US" i="1" baseline="-25000" dirty="0" smtClean="0">
                <a:latin typeface="Times New Roman"/>
                <a:cs typeface="Times New Roman"/>
              </a:rPr>
              <a:t> </a:t>
            </a:r>
            <a:r>
              <a:rPr lang="en-US" i="1" dirty="0" smtClean="0">
                <a:latin typeface="Times New Roman"/>
                <a:cs typeface="Times New Roman"/>
              </a:rPr>
              <a:t>)</a:t>
            </a:r>
            <a:endParaRPr lang="en-US" i="1" dirty="0">
              <a:latin typeface="Times New Roman"/>
              <a:cs typeface="Times New Roman"/>
            </a:endParaRPr>
          </a:p>
        </p:txBody>
      </p:sp>
    </p:spTree>
    <p:extLst>
      <p:ext uri="{BB962C8B-B14F-4D97-AF65-F5344CB8AC3E}">
        <p14:creationId xmlns:p14="http://schemas.microsoft.com/office/powerpoint/2010/main" val="103766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a Height Field</a:t>
            </a:r>
            <a:endParaRPr lang="en-US" dirty="0"/>
          </a:p>
        </p:txBody>
      </p:sp>
      <p:sp>
        <p:nvSpPr>
          <p:cNvPr id="227331" name="Content Placeholder 2"/>
          <p:cNvSpPr>
            <a:spLocks noGrp="1"/>
          </p:cNvSpPr>
          <p:nvPr>
            <p:ph idx="1"/>
          </p:nvPr>
        </p:nvSpPr>
        <p:spPr/>
        <p:txBody>
          <a:bodyPr>
            <a:normAutofit fontScale="55000" lnSpcReduction="20000"/>
          </a:bodyPr>
          <a:lstStyle/>
          <a:p>
            <a:r>
              <a:rPr lang="en-US" dirty="0" smtClean="0"/>
              <a:t>First, generate a mesh data and use it to initialize data for a VBO </a:t>
            </a:r>
            <a:br>
              <a:rPr lang="en-US" dirty="0" smtClean="0"/>
            </a:br>
            <a:endParaRPr lang="en-US" dirty="0" smtClean="0"/>
          </a:p>
          <a:p>
            <a:pPr marL="714339" lvl="2" indent="0">
              <a:lnSpc>
                <a:spcPct val="120000"/>
              </a:lnSpc>
              <a:buNone/>
            </a:pPr>
            <a:r>
              <a:rPr lang="en-US" dirty="0" smtClean="0">
                <a:solidFill>
                  <a:srgbClr val="660066"/>
                </a:solidFill>
                <a:latin typeface="Consolas" pitchFamily="49" charset="0"/>
                <a:cs typeface="Consolas" pitchFamily="49" charset="0"/>
              </a:rPr>
              <a:t>float </a:t>
            </a:r>
            <a:r>
              <a:rPr lang="en-US" dirty="0">
                <a:solidFill>
                  <a:srgbClr val="660066"/>
                </a:solidFill>
                <a:latin typeface="Consolas" pitchFamily="49" charset="0"/>
                <a:cs typeface="Consolas" pitchFamily="49" charset="0"/>
              </a:rPr>
              <a:t>dx = 1.0/N, </a:t>
            </a:r>
            <a:r>
              <a:rPr lang="en-US" dirty="0" err="1">
                <a:solidFill>
                  <a:srgbClr val="660066"/>
                </a:solidFill>
                <a:latin typeface="Consolas" pitchFamily="49" charset="0"/>
                <a:cs typeface="Consolas" pitchFamily="49" charset="0"/>
              </a:rPr>
              <a:t>dz</a:t>
            </a:r>
            <a:r>
              <a:rPr lang="en-US" dirty="0">
                <a:solidFill>
                  <a:srgbClr val="660066"/>
                </a:solidFill>
                <a:latin typeface="Consolas" pitchFamily="49" charset="0"/>
                <a:cs typeface="Consolas" pitchFamily="49" charset="0"/>
              </a:rPr>
              <a:t> = 1.0/N</a:t>
            </a:r>
            <a:r>
              <a:rPr lang="en-US" dirty="0" smtClean="0">
                <a:solidFill>
                  <a:srgbClr val="660066"/>
                </a:solidFill>
                <a:latin typeface="Consolas" pitchFamily="49" charset="0"/>
                <a:cs typeface="Consolas" pitchFamily="49" charset="0"/>
              </a:rPr>
              <a:t>;</a:t>
            </a:r>
          </a:p>
          <a:p>
            <a:pPr marL="714339" lvl="2" indent="0">
              <a:lnSpc>
                <a:spcPct val="120000"/>
              </a:lnSpc>
              <a:buNone/>
            </a:pPr>
            <a:r>
              <a:rPr lang="nn-NO" dirty="0" smtClean="0">
                <a:solidFill>
                  <a:srgbClr val="660066"/>
                </a:solidFill>
                <a:latin typeface="Consolas" pitchFamily="49" charset="0"/>
                <a:cs typeface="Consolas" pitchFamily="49" charset="0"/>
              </a:rPr>
              <a:t>for( </a:t>
            </a:r>
            <a:r>
              <a:rPr lang="nn-NO" dirty="0" err="1" smtClean="0">
                <a:solidFill>
                  <a:srgbClr val="660066"/>
                </a:solidFill>
                <a:latin typeface="Consolas" pitchFamily="49" charset="0"/>
                <a:cs typeface="Consolas" pitchFamily="49" charset="0"/>
              </a:rPr>
              <a:t>int</a:t>
            </a:r>
            <a:r>
              <a:rPr lang="nn-NO" dirty="0" smtClean="0">
                <a:solidFill>
                  <a:srgbClr val="660066"/>
                </a:solidFill>
                <a:latin typeface="Consolas" pitchFamily="49" charset="0"/>
                <a:cs typeface="Consolas" pitchFamily="49" charset="0"/>
              </a:rPr>
              <a:t> i = 0; i &lt; N; ++i ) {</a:t>
            </a:r>
          </a:p>
          <a:p>
            <a:pPr marL="714339" lvl="2" indent="0">
              <a:lnSpc>
                <a:spcPct val="120000"/>
              </a:lnSpc>
              <a:buNone/>
            </a:pPr>
            <a:r>
              <a:rPr lang="nn-NO" dirty="0">
                <a:solidFill>
                  <a:srgbClr val="660066"/>
                </a:solidFill>
                <a:latin typeface="Consolas" pitchFamily="49" charset="0"/>
                <a:cs typeface="Consolas" pitchFamily="49" charset="0"/>
              </a:rPr>
              <a:t> </a:t>
            </a:r>
            <a:r>
              <a:rPr lang="nn-NO" dirty="0" smtClean="0">
                <a:solidFill>
                  <a:srgbClr val="660066"/>
                </a:solidFill>
                <a:latin typeface="Consolas" pitchFamily="49" charset="0"/>
                <a:cs typeface="Consolas" pitchFamily="49" charset="0"/>
              </a:rPr>
              <a:t>   </a:t>
            </a:r>
            <a:r>
              <a:rPr lang="en-US" dirty="0">
                <a:solidFill>
                  <a:srgbClr val="660066"/>
                </a:solidFill>
                <a:latin typeface="Consolas" pitchFamily="49" charset="0"/>
                <a:cs typeface="Consolas" pitchFamily="49" charset="0"/>
              </a:rPr>
              <a:t>float x = </a:t>
            </a:r>
            <a:r>
              <a:rPr lang="en-US" dirty="0" err="1">
                <a:solidFill>
                  <a:srgbClr val="660066"/>
                </a:solidFill>
                <a:latin typeface="Consolas" pitchFamily="49" charset="0"/>
                <a:cs typeface="Consolas" pitchFamily="49" charset="0"/>
              </a:rPr>
              <a:t>i</a:t>
            </a:r>
            <a:r>
              <a:rPr lang="en-US" dirty="0">
                <a:solidFill>
                  <a:srgbClr val="660066"/>
                </a:solidFill>
                <a:latin typeface="Consolas" pitchFamily="49" charset="0"/>
                <a:cs typeface="Consolas" pitchFamily="49" charset="0"/>
              </a:rPr>
              <a:t>*</a:t>
            </a:r>
            <a:r>
              <a:rPr lang="en-US" dirty="0" smtClean="0">
                <a:solidFill>
                  <a:srgbClr val="660066"/>
                </a:solidFill>
                <a:latin typeface="Consolas" pitchFamily="49" charset="0"/>
                <a:cs typeface="Consolas" pitchFamily="49" charset="0"/>
              </a:rPr>
              <a:t>dx;</a:t>
            </a:r>
          </a:p>
          <a:p>
            <a:pPr marL="714339" lvl="2" indent="0">
              <a:lnSpc>
                <a:spcPct val="120000"/>
              </a:lnSpc>
              <a:buNone/>
            </a:pPr>
            <a:r>
              <a:rPr lang="nn-NO" dirty="0" smtClean="0">
                <a:solidFill>
                  <a:srgbClr val="660066"/>
                </a:solidFill>
                <a:latin typeface="Consolas" pitchFamily="49" charset="0"/>
                <a:cs typeface="Consolas" pitchFamily="49" charset="0"/>
              </a:rPr>
              <a:t/>
            </a:r>
            <a:br>
              <a:rPr lang="nn-NO" dirty="0" smtClean="0">
                <a:solidFill>
                  <a:srgbClr val="660066"/>
                </a:solidFill>
                <a:latin typeface="Consolas" pitchFamily="49" charset="0"/>
                <a:cs typeface="Consolas" pitchFamily="49" charset="0"/>
              </a:rPr>
            </a:br>
            <a:r>
              <a:rPr lang="nn-NO" dirty="0" smtClean="0">
                <a:solidFill>
                  <a:srgbClr val="660066"/>
                </a:solidFill>
                <a:latin typeface="Consolas" pitchFamily="49" charset="0"/>
                <a:cs typeface="Consolas" pitchFamily="49" charset="0"/>
              </a:rPr>
              <a:t>    for( </a:t>
            </a:r>
            <a:r>
              <a:rPr lang="nn-NO" dirty="0" err="1" smtClean="0">
                <a:solidFill>
                  <a:srgbClr val="660066"/>
                </a:solidFill>
                <a:latin typeface="Consolas" pitchFamily="49" charset="0"/>
                <a:cs typeface="Consolas" pitchFamily="49" charset="0"/>
              </a:rPr>
              <a:t>int</a:t>
            </a:r>
            <a:r>
              <a:rPr lang="nn-NO" dirty="0" smtClean="0">
                <a:solidFill>
                  <a:srgbClr val="660066"/>
                </a:solidFill>
                <a:latin typeface="Consolas" pitchFamily="49" charset="0"/>
                <a:cs typeface="Consolas" pitchFamily="49" charset="0"/>
              </a:rPr>
              <a:t> j = 0; j &lt; N; ++j ) {</a:t>
            </a:r>
          </a:p>
          <a:p>
            <a:pPr marL="714339" lvl="2" indent="0">
              <a:lnSpc>
                <a:spcPct val="120000"/>
              </a:lnSpc>
              <a:buNone/>
            </a:pPr>
            <a:r>
              <a:rPr lang="en-US" dirty="0">
                <a:solidFill>
                  <a:srgbClr val="660066"/>
                </a:solidFill>
                <a:latin typeface="Consolas" pitchFamily="49" charset="0"/>
                <a:cs typeface="Consolas" pitchFamily="49" charset="0"/>
              </a:rPr>
              <a:t> </a:t>
            </a:r>
            <a:r>
              <a:rPr lang="en-US" dirty="0" smtClean="0">
                <a:solidFill>
                  <a:srgbClr val="660066"/>
                </a:solidFill>
                <a:latin typeface="Consolas" pitchFamily="49" charset="0"/>
                <a:cs typeface="Consolas" pitchFamily="49" charset="0"/>
              </a:rPr>
              <a:t>       float z </a:t>
            </a:r>
            <a:r>
              <a:rPr lang="en-US" dirty="0">
                <a:solidFill>
                  <a:srgbClr val="660066"/>
                </a:solidFill>
                <a:latin typeface="Consolas" pitchFamily="49" charset="0"/>
                <a:cs typeface="Consolas" pitchFamily="49" charset="0"/>
              </a:rPr>
              <a:t>= j*</a:t>
            </a:r>
            <a:r>
              <a:rPr lang="en-US" dirty="0" err="1" smtClean="0">
                <a:solidFill>
                  <a:srgbClr val="660066"/>
                </a:solidFill>
                <a:latin typeface="Consolas" pitchFamily="49" charset="0"/>
                <a:cs typeface="Consolas" pitchFamily="49" charset="0"/>
              </a:rPr>
              <a:t>dz</a:t>
            </a:r>
            <a:r>
              <a:rPr lang="en-US" dirty="0" smtClean="0">
                <a:solidFill>
                  <a:srgbClr val="660066"/>
                </a:solidFill>
                <a:latin typeface="Consolas" pitchFamily="49" charset="0"/>
                <a:cs typeface="Consolas" pitchFamily="49" charset="0"/>
              </a:rPr>
              <a:t>;</a:t>
            </a:r>
            <a:br>
              <a:rPr lang="en-US" dirty="0" smtClean="0">
                <a:solidFill>
                  <a:srgbClr val="660066"/>
                </a:solidFill>
                <a:latin typeface="Consolas" pitchFamily="49" charset="0"/>
                <a:cs typeface="Consolas" pitchFamily="49" charset="0"/>
              </a:rPr>
            </a:br>
            <a:endParaRPr lang="en-US" dirty="0" smtClean="0">
              <a:solidFill>
                <a:srgbClr val="660066"/>
              </a:solidFill>
              <a:latin typeface="Consolas" pitchFamily="49" charset="0"/>
              <a:cs typeface="Consolas" pitchFamily="49" charset="0"/>
            </a:endParaRPr>
          </a:p>
          <a:p>
            <a:pPr marL="714339" lvl="2" indent="0">
              <a:lnSpc>
                <a:spcPct val="120000"/>
              </a:lnSpc>
              <a:buNone/>
            </a:pPr>
            <a:r>
              <a:rPr lang="en-US" dirty="0">
                <a:solidFill>
                  <a:srgbClr val="660066"/>
                </a:solidFill>
                <a:latin typeface="Consolas" pitchFamily="49" charset="0"/>
                <a:cs typeface="Consolas" pitchFamily="49" charset="0"/>
              </a:rPr>
              <a:t> </a:t>
            </a:r>
            <a:r>
              <a:rPr lang="en-US" dirty="0" smtClean="0">
                <a:solidFill>
                  <a:srgbClr val="660066"/>
                </a:solidFill>
                <a:latin typeface="Consolas" pitchFamily="49" charset="0"/>
                <a:cs typeface="Consolas" pitchFamily="49" charset="0"/>
              </a:rPr>
              <a:t>       float y = f( x, z );</a:t>
            </a:r>
          </a:p>
          <a:p>
            <a:pPr marL="714339" lvl="2" indent="0">
              <a:lnSpc>
                <a:spcPct val="120000"/>
              </a:lnSpc>
              <a:buNone/>
            </a:pPr>
            <a:endParaRPr lang="en-US" dirty="0">
              <a:solidFill>
                <a:srgbClr val="660066"/>
              </a:solidFill>
              <a:latin typeface="Consolas" pitchFamily="49" charset="0"/>
              <a:cs typeface="Consolas" pitchFamily="49" charset="0"/>
            </a:endParaRPr>
          </a:p>
          <a:p>
            <a:pPr marL="714339" lvl="2" indent="0">
              <a:lnSpc>
                <a:spcPct val="120000"/>
              </a:lnSpc>
              <a:buNone/>
            </a:pPr>
            <a:r>
              <a:rPr lang="en-US" dirty="0">
                <a:solidFill>
                  <a:srgbClr val="660066"/>
                </a:solidFill>
                <a:latin typeface="Consolas" pitchFamily="49" charset="0"/>
                <a:cs typeface="Consolas" pitchFamily="49" charset="0"/>
              </a:rPr>
              <a:t> </a:t>
            </a:r>
            <a:r>
              <a:rPr lang="en-US" dirty="0" smtClean="0">
                <a:solidFill>
                  <a:srgbClr val="660066"/>
                </a:solidFill>
                <a:latin typeface="Consolas" pitchFamily="49" charset="0"/>
                <a:cs typeface="Consolas" pitchFamily="49" charset="0"/>
              </a:rPr>
              <a:t>       vertex</a:t>
            </a:r>
            <a:r>
              <a:rPr lang="en-US" dirty="0">
                <a:solidFill>
                  <a:srgbClr val="660066"/>
                </a:solidFill>
                <a:latin typeface="Consolas" pitchFamily="49" charset="0"/>
                <a:cs typeface="Consolas" pitchFamily="49" charset="0"/>
              </a:rPr>
              <a:t>[Index++] = vec3(    </a:t>
            </a:r>
            <a:r>
              <a:rPr lang="en-US" dirty="0" smtClean="0">
                <a:solidFill>
                  <a:srgbClr val="660066"/>
                </a:solidFill>
                <a:latin typeface="Consolas" pitchFamily="49" charset="0"/>
                <a:cs typeface="Consolas" pitchFamily="49" charset="0"/>
              </a:rPr>
              <a:t>  </a:t>
            </a:r>
            <a:r>
              <a:rPr lang="en-US" dirty="0">
                <a:solidFill>
                  <a:srgbClr val="660066"/>
                </a:solidFill>
                <a:latin typeface="Consolas" pitchFamily="49" charset="0"/>
                <a:cs typeface="Consolas" pitchFamily="49" charset="0"/>
              </a:rPr>
              <a:t>x, </a:t>
            </a:r>
            <a:r>
              <a:rPr lang="en-US" dirty="0" smtClean="0">
                <a:solidFill>
                  <a:srgbClr val="660066"/>
                </a:solidFill>
                <a:latin typeface="Consolas" pitchFamily="49" charset="0"/>
                <a:cs typeface="Consolas" pitchFamily="49" charset="0"/>
              </a:rPr>
              <a:t>y, z )</a:t>
            </a:r>
            <a:r>
              <a:rPr lang="en-US" dirty="0">
                <a:solidFill>
                  <a:srgbClr val="660066"/>
                </a:solidFill>
                <a:latin typeface="Consolas" pitchFamily="49" charset="0"/>
                <a:cs typeface="Consolas" pitchFamily="49" charset="0"/>
              </a:rPr>
              <a:t>;</a:t>
            </a:r>
            <a:br>
              <a:rPr lang="en-US" dirty="0">
                <a:solidFill>
                  <a:srgbClr val="660066"/>
                </a:solidFill>
                <a:latin typeface="Consolas" pitchFamily="49" charset="0"/>
                <a:cs typeface="Consolas" pitchFamily="49" charset="0"/>
              </a:rPr>
            </a:br>
            <a:r>
              <a:rPr lang="en-US" dirty="0" smtClean="0">
                <a:solidFill>
                  <a:srgbClr val="660066"/>
                </a:solidFill>
                <a:latin typeface="Consolas" pitchFamily="49" charset="0"/>
                <a:cs typeface="Consolas" pitchFamily="49" charset="0"/>
              </a:rPr>
              <a:t>        vertex</a:t>
            </a:r>
            <a:r>
              <a:rPr lang="en-US" dirty="0">
                <a:solidFill>
                  <a:srgbClr val="660066"/>
                </a:solidFill>
                <a:latin typeface="Consolas" pitchFamily="49" charset="0"/>
                <a:cs typeface="Consolas" pitchFamily="49" charset="0"/>
              </a:rPr>
              <a:t>[Index++] = vec3(   </a:t>
            </a:r>
            <a:r>
              <a:rPr lang="en-US" dirty="0" smtClean="0">
                <a:solidFill>
                  <a:srgbClr val="660066"/>
                </a:solidFill>
                <a:latin typeface="Consolas" pitchFamily="49" charset="0"/>
                <a:cs typeface="Consolas" pitchFamily="49" charset="0"/>
              </a:rPr>
              <a:t>   </a:t>
            </a:r>
            <a:r>
              <a:rPr lang="en-US" dirty="0">
                <a:solidFill>
                  <a:srgbClr val="660066"/>
                </a:solidFill>
                <a:latin typeface="Consolas" pitchFamily="49" charset="0"/>
                <a:cs typeface="Consolas" pitchFamily="49" charset="0"/>
              </a:rPr>
              <a:t>x, </a:t>
            </a:r>
            <a:r>
              <a:rPr lang="en-US" dirty="0" smtClean="0">
                <a:solidFill>
                  <a:srgbClr val="660066"/>
                </a:solidFill>
                <a:latin typeface="Consolas" pitchFamily="49" charset="0"/>
                <a:cs typeface="Consolas" pitchFamily="49" charset="0"/>
              </a:rPr>
              <a:t>y, </a:t>
            </a:r>
            <a:r>
              <a:rPr lang="en-US" dirty="0">
                <a:solidFill>
                  <a:srgbClr val="660066"/>
                </a:solidFill>
                <a:latin typeface="Consolas" pitchFamily="49" charset="0"/>
                <a:cs typeface="Consolas" pitchFamily="49" charset="0"/>
              </a:rPr>
              <a:t>z + </a:t>
            </a:r>
            <a:r>
              <a:rPr lang="en-US" dirty="0" err="1" smtClean="0">
                <a:solidFill>
                  <a:srgbClr val="660066"/>
                </a:solidFill>
                <a:latin typeface="Consolas" pitchFamily="49" charset="0"/>
                <a:cs typeface="Consolas" pitchFamily="49" charset="0"/>
              </a:rPr>
              <a:t>dz</a:t>
            </a:r>
            <a:r>
              <a:rPr lang="en-US" dirty="0" smtClean="0">
                <a:solidFill>
                  <a:srgbClr val="660066"/>
                </a:solidFill>
                <a:latin typeface="Consolas" pitchFamily="49" charset="0"/>
                <a:cs typeface="Consolas" pitchFamily="49" charset="0"/>
              </a:rPr>
              <a:t> )</a:t>
            </a:r>
            <a:r>
              <a:rPr lang="en-US" dirty="0">
                <a:solidFill>
                  <a:srgbClr val="660066"/>
                </a:solidFill>
                <a:latin typeface="Consolas" pitchFamily="49" charset="0"/>
                <a:cs typeface="Consolas" pitchFamily="49" charset="0"/>
              </a:rPr>
              <a:t>;</a:t>
            </a:r>
            <a:br>
              <a:rPr lang="en-US" dirty="0">
                <a:solidFill>
                  <a:srgbClr val="660066"/>
                </a:solidFill>
                <a:latin typeface="Consolas" pitchFamily="49" charset="0"/>
                <a:cs typeface="Consolas" pitchFamily="49" charset="0"/>
              </a:rPr>
            </a:br>
            <a:r>
              <a:rPr lang="en-US" dirty="0" smtClean="0">
                <a:solidFill>
                  <a:srgbClr val="660066"/>
                </a:solidFill>
                <a:latin typeface="Consolas" pitchFamily="49" charset="0"/>
                <a:cs typeface="Consolas" pitchFamily="49" charset="0"/>
              </a:rPr>
              <a:t>        vertex</a:t>
            </a:r>
            <a:r>
              <a:rPr lang="en-US" dirty="0">
                <a:solidFill>
                  <a:srgbClr val="660066"/>
                </a:solidFill>
                <a:latin typeface="Consolas" pitchFamily="49" charset="0"/>
                <a:cs typeface="Consolas" pitchFamily="49" charset="0"/>
              </a:rPr>
              <a:t>[Index++] = vec3</a:t>
            </a:r>
            <a:r>
              <a:rPr lang="en-US" dirty="0" smtClean="0">
                <a:solidFill>
                  <a:srgbClr val="660066"/>
                </a:solidFill>
                <a:latin typeface="Consolas" pitchFamily="49" charset="0"/>
                <a:cs typeface="Consolas" pitchFamily="49" charset="0"/>
              </a:rPr>
              <a:t>( x </a:t>
            </a:r>
            <a:r>
              <a:rPr lang="en-US" dirty="0">
                <a:solidFill>
                  <a:srgbClr val="660066"/>
                </a:solidFill>
                <a:latin typeface="Consolas" pitchFamily="49" charset="0"/>
                <a:cs typeface="Consolas" pitchFamily="49" charset="0"/>
              </a:rPr>
              <a:t>+ dx, </a:t>
            </a:r>
            <a:r>
              <a:rPr lang="en-US" dirty="0" smtClean="0">
                <a:solidFill>
                  <a:srgbClr val="660066"/>
                </a:solidFill>
                <a:latin typeface="Consolas" pitchFamily="49" charset="0"/>
                <a:cs typeface="Consolas" pitchFamily="49" charset="0"/>
              </a:rPr>
              <a:t>y, </a:t>
            </a:r>
            <a:r>
              <a:rPr lang="en-US" dirty="0">
                <a:solidFill>
                  <a:srgbClr val="660066"/>
                </a:solidFill>
                <a:latin typeface="Consolas" pitchFamily="49" charset="0"/>
                <a:cs typeface="Consolas" pitchFamily="49" charset="0"/>
              </a:rPr>
              <a:t>z + </a:t>
            </a:r>
            <a:r>
              <a:rPr lang="en-US" dirty="0" err="1" smtClean="0">
                <a:solidFill>
                  <a:srgbClr val="660066"/>
                </a:solidFill>
                <a:latin typeface="Consolas" pitchFamily="49" charset="0"/>
                <a:cs typeface="Consolas" pitchFamily="49" charset="0"/>
              </a:rPr>
              <a:t>dz</a:t>
            </a:r>
            <a:r>
              <a:rPr lang="en-US" dirty="0" smtClean="0">
                <a:solidFill>
                  <a:srgbClr val="660066"/>
                </a:solidFill>
                <a:latin typeface="Consolas" pitchFamily="49" charset="0"/>
                <a:cs typeface="Consolas" pitchFamily="49" charset="0"/>
              </a:rPr>
              <a:t> )</a:t>
            </a:r>
            <a:r>
              <a:rPr lang="en-US" dirty="0">
                <a:solidFill>
                  <a:srgbClr val="660066"/>
                </a:solidFill>
                <a:latin typeface="Consolas" pitchFamily="49" charset="0"/>
                <a:cs typeface="Consolas" pitchFamily="49" charset="0"/>
              </a:rPr>
              <a:t>;</a:t>
            </a:r>
            <a:br>
              <a:rPr lang="en-US" dirty="0">
                <a:solidFill>
                  <a:srgbClr val="660066"/>
                </a:solidFill>
                <a:latin typeface="Consolas" pitchFamily="49" charset="0"/>
                <a:cs typeface="Consolas" pitchFamily="49" charset="0"/>
              </a:rPr>
            </a:br>
            <a:r>
              <a:rPr lang="en-US" dirty="0" smtClean="0">
                <a:solidFill>
                  <a:srgbClr val="660066"/>
                </a:solidFill>
                <a:latin typeface="Consolas" pitchFamily="49" charset="0"/>
                <a:cs typeface="Consolas" pitchFamily="49" charset="0"/>
              </a:rPr>
              <a:t>        vertex</a:t>
            </a:r>
            <a:r>
              <a:rPr lang="en-US" dirty="0">
                <a:solidFill>
                  <a:srgbClr val="660066"/>
                </a:solidFill>
                <a:latin typeface="Consolas" pitchFamily="49" charset="0"/>
                <a:cs typeface="Consolas" pitchFamily="49" charset="0"/>
              </a:rPr>
              <a:t>[Index++] = vec3</a:t>
            </a:r>
            <a:r>
              <a:rPr lang="en-US" dirty="0" smtClean="0">
                <a:solidFill>
                  <a:srgbClr val="660066"/>
                </a:solidFill>
                <a:latin typeface="Consolas" pitchFamily="49" charset="0"/>
                <a:cs typeface="Consolas" pitchFamily="49" charset="0"/>
              </a:rPr>
              <a:t>( x </a:t>
            </a:r>
            <a:r>
              <a:rPr lang="en-US" dirty="0">
                <a:solidFill>
                  <a:srgbClr val="660066"/>
                </a:solidFill>
                <a:latin typeface="Consolas" pitchFamily="49" charset="0"/>
                <a:cs typeface="Consolas" pitchFamily="49" charset="0"/>
              </a:rPr>
              <a:t>+ </a:t>
            </a:r>
            <a:r>
              <a:rPr lang="en-US" dirty="0" smtClean="0">
                <a:solidFill>
                  <a:srgbClr val="660066"/>
                </a:solidFill>
                <a:latin typeface="Consolas" pitchFamily="49" charset="0"/>
                <a:cs typeface="Consolas" pitchFamily="49" charset="0"/>
              </a:rPr>
              <a:t>dx, y, z );</a:t>
            </a:r>
          </a:p>
          <a:p>
            <a:pPr marL="714339" lvl="2" indent="0">
              <a:lnSpc>
                <a:spcPct val="120000"/>
              </a:lnSpc>
              <a:buNone/>
            </a:pPr>
            <a:r>
              <a:rPr lang="en-US" dirty="0">
                <a:solidFill>
                  <a:srgbClr val="660066"/>
                </a:solidFill>
                <a:latin typeface="Consolas" pitchFamily="49" charset="0"/>
                <a:cs typeface="Consolas" pitchFamily="49" charset="0"/>
              </a:rPr>
              <a:t> </a:t>
            </a:r>
            <a:r>
              <a:rPr lang="en-US" dirty="0" smtClean="0">
                <a:solidFill>
                  <a:srgbClr val="660066"/>
                </a:solidFill>
                <a:latin typeface="Consolas" pitchFamily="49" charset="0"/>
                <a:cs typeface="Consolas" pitchFamily="49" charset="0"/>
              </a:rPr>
              <a:t>   </a:t>
            </a:r>
            <a:r>
              <a:rPr lang="nn-NO" dirty="0" smtClean="0">
                <a:solidFill>
                  <a:srgbClr val="660066"/>
                </a:solidFill>
                <a:latin typeface="Consolas" pitchFamily="49" charset="0"/>
                <a:cs typeface="Consolas" pitchFamily="49" charset="0"/>
              </a:rPr>
              <a:t>}</a:t>
            </a:r>
            <a:br>
              <a:rPr lang="nn-NO" dirty="0" smtClean="0">
                <a:solidFill>
                  <a:srgbClr val="660066"/>
                </a:solidFill>
                <a:latin typeface="Consolas" pitchFamily="49" charset="0"/>
                <a:cs typeface="Consolas" pitchFamily="49" charset="0"/>
              </a:rPr>
            </a:br>
            <a:r>
              <a:rPr lang="nn-NO" dirty="0" smtClean="0">
                <a:solidFill>
                  <a:srgbClr val="660066"/>
                </a:solidFill>
                <a:latin typeface="Consolas" pitchFamily="49" charset="0"/>
                <a:cs typeface="Consolas" pitchFamily="49" charset="0"/>
              </a:rPr>
              <a:t>}</a:t>
            </a:r>
            <a:r>
              <a:rPr lang="nn-NO" dirty="0">
                <a:solidFill>
                  <a:srgbClr val="660066"/>
                </a:solidFill>
                <a:latin typeface="Consolas" pitchFamily="49" charset="0"/>
                <a:cs typeface="Consolas" pitchFamily="49" charset="0"/>
              </a:rPr>
              <a:t/>
            </a:r>
            <a:br>
              <a:rPr lang="nn-NO" dirty="0">
                <a:solidFill>
                  <a:srgbClr val="660066"/>
                </a:solidFill>
                <a:latin typeface="Consolas" pitchFamily="49" charset="0"/>
                <a:cs typeface="Consolas" pitchFamily="49" charset="0"/>
              </a:rPr>
            </a:br>
            <a:endParaRPr lang="en-US" dirty="0" smtClean="0">
              <a:latin typeface="Consolas" pitchFamily="49" charset="0"/>
              <a:cs typeface="Consolas" pitchFamily="49" charset="0"/>
            </a:endParaRPr>
          </a:p>
          <a:p>
            <a:pPr>
              <a:lnSpc>
                <a:spcPct val="120000"/>
              </a:lnSpc>
            </a:pPr>
            <a:r>
              <a:rPr lang="en-US" dirty="0"/>
              <a:t>Finally, display each quad </a:t>
            </a:r>
            <a:r>
              <a:rPr lang="en-US" dirty="0" smtClean="0"/>
              <a:t>using</a:t>
            </a:r>
            <a:r>
              <a:rPr lang="en-US" dirty="0"/>
              <a:t/>
            </a:r>
            <a:br>
              <a:rPr lang="en-US" dirty="0"/>
            </a:br>
            <a:r>
              <a:rPr lang="en-US" dirty="0" smtClean="0"/>
              <a:t/>
            </a:r>
            <a:br>
              <a:rPr lang="en-US" dirty="0" smtClean="0"/>
            </a:br>
            <a:r>
              <a:rPr lang="en-US" dirty="0" smtClean="0"/>
              <a:t>	</a:t>
            </a:r>
            <a:r>
              <a:rPr lang="en-US" sz="2100" dirty="0" smtClean="0">
                <a:solidFill>
                  <a:srgbClr val="660066"/>
                </a:solidFill>
                <a:latin typeface="Consolas" pitchFamily="49" charset="0"/>
                <a:cs typeface="Consolas" pitchFamily="49" charset="0"/>
              </a:rPr>
              <a:t>for( </a:t>
            </a:r>
            <a:r>
              <a:rPr lang="en-US" sz="2100" dirty="0" err="1" smtClean="0">
                <a:solidFill>
                  <a:srgbClr val="660066"/>
                </a:solidFill>
                <a:latin typeface="Consolas" pitchFamily="49" charset="0"/>
                <a:cs typeface="Consolas" pitchFamily="49" charset="0"/>
              </a:rPr>
              <a:t>int</a:t>
            </a:r>
            <a:r>
              <a:rPr lang="en-US" sz="2100" dirty="0" smtClean="0">
                <a:solidFill>
                  <a:srgbClr val="660066"/>
                </a:solidFill>
                <a:latin typeface="Consolas" pitchFamily="49" charset="0"/>
                <a:cs typeface="Consolas" pitchFamily="49" charset="0"/>
              </a:rPr>
              <a:t> </a:t>
            </a:r>
            <a:r>
              <a:rPr lang="en-US" sz="2100" dirty="0" err="1" smtClean="0">
                <a:solidFill>
                  <a:srgbClr val="660066"/>
                </a:solidFill>
                <a:latin typeface="Consolas" pitchFamily="49" charset="0"/>
                <a:cs typeface="Consolas" pitchFamily="49" charset="0"/>
              </a:rPr>
              <a:t>i</a:t>
            </a:r>
            <a:r>
              <a:rPr lang="en-US" sz="2100" dirty="0" smtClean="0">
                <a:solidFill>
                  <a:srgbClr val="660066"/>
                </a:solidFill>
                <a:latin typeface="Consolas" pitchFamily="49" charset="0"/>
                <a:cs typeface="Consolas" pitchFamily="49" charset="0"/>
              </a:rPr>
              <a:t> = 0; </a:t>
            </a:r>
            <a:r>
              <a:rPr lang="en-US" sz="2100" dirty="0" err="1" smtClean="0">
                <a:solidFill>
                  <a:srgbClr val="660066"/>
                </a:solidFill>
                <a:latin typeface="Consolas" pitchFamily="49" charset="0"/>
                <a:cs typeface="Consolas" pitchFamily="49" charset="0"/>
              </a:rPr>
              <a:t>i</a:t>
            </a:r>
            <a:r>
              <a:rPr lang="en-US" sz="2100" dirty="0" smtClean="0">
                <a:solidFill>
                  <a:srgbClr val="660066"/>
                </a:solidFill>
                <a:latin typeface="Consolas" pitchFamily="49" charset="0"/>
                <a:cs typeface="Consolas" pitchFamily="49" charset="0"/>
              </a:rPr>
              <a:t> &lt; </a:t>
            </a:r>
            <a:r>
              <a:rPr lang="en-US" sz="2100" dirty="0" err="1" smtClean="0">
                <a:solidFill>
                  <a:srgbClr val="660066"/>
                </a:solidFill>
                <a:latin typeface="Consolas" pitchFamily="49" charset="0"/>
                <a:cs typeface="Consolas" pitchFamily="49" charset="0"/>
              </a:rPr>
              <a:t>NumVertices</a:t>
            </a:r>
            <a:r>
              <a:rPr lang="en-US" sz="2100" dirty="0" smtClean="0">
                <a:solidFill>
                  <a:srgbClr val="660066"/>
                </a:solidFill>
                <a:latin typeface="Consolas" pitchFamily="49" charset="0"/>
                <a:cs typeface="Consolas" pitchFamily="49" charset="0"/>
              </a:rPr>
              <a:t> ; </a:t>
            </a:r>
            <a:r>
              <a:rPr lang="en-US" sz="2100" dirty="0" err="1" smtClean="0">
                <a:solidFill>
                  <a:srgbClr val="660066"/>
                </a:solidFill>
                <a:latin typeface="Consolas" pitchFamily="49" charset="0"/>
                <a:cs typeface="Consolas" pitchFamily="49" charset="0"/>
              </a:rPr>
              <a:t>i</a:t>
            </a:r>
            <a:r>
              <a:rPr lang="en-US" sz="2100" dirty="0" smtClean="0">
                <a:solidFill>
                  <a:srgbClr val="660066"/>
                </a:solidFill>
                <a:latin typeface="Consolas" pitchFamily="49" charset="0"/>
                <a:cs typeface="Consolas" pitchFamily="49" charset="0"/>
              </a:rPr>
              <a:t> += 4 ) </a:t>
            </a:r>
            <a:r>
              <a:rPr lang="en-US" sz="2100" dirty="0">
                <a:solidFill>
                  <a:srgbClr val="660066"/>
                </a:solidFill>
                <a:latin typeface="Consolas" pitchFamily="49" charset="0"/>
                <a:cs typeface="Consolas" pitchFamily="49" charset="0"/>
              </a:rPr>
              <a:t/>
            </a:r>
            <a:br>
              <a:rPr lang="en-US" sz="2100" dirty="0">
                <a:solidFill>
                  <a:srgbClr val="660066"/>
                </a:solidFill>
                <a:latin typeface="Consolas" pitchFamily="49" charset="0"/>
                <a:cs typeface="Consolas" pitchFamily="49" charset="0"/>
              </a:rPr>
            </a:br>
            <a:r>
              <a:rPr lang="en-US" sz="2100" dirty="0" smtClean="0">
                <a:solidFill>
                  <a:srgbClr val="660066"/>
                </a:solidFill>
                <a:latin typeface="Consolas" pitchFamily="49" charset="0"/>
                <a:cs typeface="Consolas" pitchFamily="49" charset="0"/>
              </a:rPr>
              <a:t>            </a:t>
            </a:r>
            <a:r>
              <a:rPr lang="en-US" sz="2100" dirty="0" err="1" smtClean="0">
                <a:solidFill>
                  <a:srgbClr val="660066"/>
                </a:solidFill>
                <a:latin typeface="Consolas" pitchFamily="49" charset="0"/>
                <a:cs typeface="Consolas" pitchFamily="49" charset="0"/>
              </a:rPr>
              <a:t>glDrawArrays</a:t>
            </a:r>
            <a:r>
              <a:rPr lang="en-US" sz="2100" dirty="0" smtClean="0">
                <a:solidFill>
                  <a:srgbClr val="660066"/>
                </a:solidFill>
                <a:latin typeface="Consolas" pitchFamily="49" charset="0"/>
                <a:cs typeface="Consolas" pitchFamily="49" charset="0"/>
              </a:rPr>
              <a:t>( GL_LINE_LOOP</a:t>
            </a:r>
            <a:r>
              <a:rPr lang="en-US" sz="2100" dirty="0">
                <a:solidFill>
                  <a:srgbClr val="660066"/>
                </a:solidFill>
                <a:latin typeface="Consolas" pitchFamily="49" charset="0"/>
                <a:cs typeface="Consolas" pitchFamily="49" charset="0"/>
              </a:rPr>
              <a:t>, 4*</a:t>
            </a:r>
            <a:r>
              <a:rPr lang="en-US" sz="2100" dirty="0" err="1">
                <a:solidFill>
                  <a:srgbClr val="660066"/>
                </a:solidFill>
                <a:latin typeface="Consolas" pitchFamily="49" charset="0"/>
                <a:cs typeface="Consolas" pitchFamily="49" charset="0"/>
              </a:rPr>
              <a:t>i</a:t>
            </a:r>
            <a:r>
              <a:rPr lang="en-US" sz="2100" dirty="0">
                <a:solidFill>
                  <a:srgbClr val="660066"/>
                </a:solidFill>
                <a:latin typeface="Consolas" pitchFamily="49" charset="0"/>
                <a:cs typeface="Consolas" pitchFamily="49" charset="0"/>
              </a:rPr>
              <a:t>, </a:t>
            </a:r>
            <a:r>
              <a:rPr lang="en-US" sz="2100" dirty="0" smtClean="0">
                <a:solidFill>
                  <a:srgbClr val="660066"/>
                </a:solidFill>
                <a:latin typeface="Consolas" pitchFamily="49" charset="0"/>
                <a:cs typeface="Consolas" pitchFamily="49" charset="0"/>
              </a:rPr>
              <a:t>4 );</a:t>
            </a:r>
            <a:endParaRPr lang="en-US" sz="2100" dirty="0">
              <a:solidFill>
                <a:srgbClr val="660066"/>
              </a:solidFill>
              <a:latin typeface="Consolas" pitchFamily="49" charset="0"/>
              <a:cs typeface="Consolas" pitchFamily="49" charset="0"/>
            </a:endParaRPr>
          </a:p>
        </p:txBody>
      </p:sp>
    </p:spTree>
    <p:extLst>
      <p:ext uri="{BB962C8B-B14F-4D97-AF65-F5344CB8AC3E}">
        <p14:creationId xmlns:p14="http://schemas.microsoft.com/office/powerpoint/2010/main" val="47081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Varying Vertex Shader</a:t>
            </a:r>
            <a:endParaRPr lang="en-US" dirty="0"/>
          </a:p>
        </p:txBody>
      </p:sp>
      <p:sp>
        <p:nvSpPr>
          <p:cNvPr id="5" name="Content Placeholder 4"/>
          <p:cNvSpPr>
            <a:spLocks noGrp="1"/>
          </p:cNvSpPr>
          <p:nvPr>
            <p:ph idx="1"/>
          </p:nvPr>
        </p:nvSpPr>
        <p:spPr/>
        <p:txBody>
          <a:bodyPr>
            <a:normAutofit fontScale="85000" lnSpcReduction="20000"/>
          </a:bodyPr>
          <a:lstStyle/>
          <a:p>
            <a:pPr marL="333934" lvl="1" indent="0">
              <a:buNone/>
            </a:pPr>
            <a:r>
              <a:rPr lang="en-US" dirty="0">
                <a:solidFill>
                  <a:srgbClr val="660066"/>
                </a:solidFill>
                <a:latin typeface="Consolas" pitchFamily="49" charset="0"/>
                <a:cs typeface="Consolas" pitchFamily="49" charset="0"/>
              </a:rPr>
              <a:t>in vec4 </a:t>
            </a:r>
            <a:r>
              <a:rPr lang="en-US" dirty="0" err="1">
                <a:solidFill>
                  <a:srgbClr val="660066"/>
                </a:solidFill>
                <a:latin typeface="Consolas" pitchFamily="49" charset="0"/>
                <a:cs typeface="Consolas" pitchFamily="49" charset="0"/>
              </a:rPr>
              <a:t>vPosition</a:t>
            </a:r>
            <a:r>
              <a:rPr lang="en-US" dirty="0">
                <a:solidFill>
                  <a:srgbClr val="660066"/>
                </a:solidFill>
                <a:latin typeface="Consolas" pitchFamily="49" charset="0"/>
                <a:cs typeface="Consolas" pitchFamily="49" charset="0"/>
              </a:rPr>
              <a:t>;</a:t>
            </a:r>
          </a:p>
          <a:p>
            <a:pPr marL="333934" lvl="1" indent="0">
              <a:buNone/>
            </a:pPr>
            <a:r>
              <a:rPr lang="en-US" dirty="0">
                <a:solidFill>
                  <a:srgbClr val="660066"/>
                </a:solidFill>
                <a:latin typeface="Consolas" pitchFamily="49" charset="0"/>
                <a:cs typeface="Consolas" pitchFamily="49" charset="0"/>
              </a:rPr>
              <a:t>in vec4 </a:t>
            </a:r>
            <a:r>
              <a:rPr lang="en-US" dirty="0" err="1">
                <a:solidFill>
                  <a:srgbClr val="660066"/>
                </a:solidFill>
                <a:latin typeface="Consolas" pitchFamily="49" charset="0"/>
                <a:cs typeface="Consolas" pitchFamily="49" charset="0"/>
              </a:rPr>
              <a:t>vColor</a:t>
            </a:r>
            <a:r>
              <a:rPr lang="en-US" dirty="0">
                <a:solidFill>
                  <a:srgbClr val="660066"/>
                </a:solidFill>
                <a:latin typeface="Consolas" pitchFamily="49" charset="0"/>
                <a:cs typeface="Consolas" pitchFamily="49" charset="0"/>
              </a:rPr>
              <a:t>;</a:t>
            </a:r>
          </a:p>
          <a:p>
            <a:pPr marL="333934" lvl="1" indent="0">
              <a:buNone/>
            </a:pPr>
            <a:endParaRPr lang="en-US" dirty="0">
              <a:solidFill>
                <a:srgbClr val="660066"/>
              </a:solidFill>
              <a:latin typeface="Consolas" pitchFamily="49" charset="0"/>
              <a:cs typeface="Consolas" pitchFamily="49" charset="0"/>
            </a:endParaRPr>
          </a:p>
          <a:p>
            <a:pPr marL="333934" lvl="1" indent="0">
              <a:buNone/>
            </a:pPr>
            <a:r>
              <a:rPr lang="en-US" dirty="0">
                <a:solidFill>
                  <a:srgbClr val="660066"/>
                </a:solidFill>
                <a:latin typeface="Consolas" pitchFamily="49" charset="0"/>
                <a:cs typeface="Consolas" pitchFamily="49" charset="0"/>
              </a:rPr>
              <a:t>uniform float </a:t>
            </a:r>
            <a:r>
              <a:rPr lang="en-US" dirty="0" smtClean="0">
                <a:solidFill>
                  <a:srgbClr val="660066"/>
                </a:solidFill>
                <a:latin typeface="Consolas" pitchFamily="49" charset="0"/>
                <a:cs typeface="Consolas" pitchFamily="49" charset="0"/>
              </a:rPr>
              <a:t>time; // in milliseconds</a:t>
            </a:r>
            <a:endParaRPr lang="en-US" dirty="0">
              <a:solidFill>
                <a:srgbClr val="660066"/>
              </a:solidFill>
              <a:latin typeface="Consolas" pitchFamily="49" charset="0"/>
              <a:cs typeface="Consolas" pitchFamily="49" charset="0"/>
            </a:endParaRPr>
          </a:p>
          <a:p>
            <a:pPr marL="333934" lvl="1" indent="0">
              <a:buNone/>
            </a:pPr>
            <a:r>
              <a:rPr lang="en-US" dirty="0">
                <a:solidFill>
                  <a:srgbClr val="660066"/>
                </a:solidFill>
                <a:latin typeface="Consolas" pitchFamily="49" charset="0"/>
                <a:cs typeface="Consolas" pitchFamily="49" charset="0"/>
              </a:rPr>
              <a:t>uniform mat4 </a:t>
            </a:r>
            <a:r>
              <a:rPr lang="en-US" dirty="0" err="1" smtClean="0">
                <a:solidFill>
                  <a:srgbClr val="660066"/>
                </a:solidFill>
                <a:latin typeface="Consolas" pitchFamily="49" charset="0"/>
                <a:cs typeface="Consolas" pitchFamily="49" charset="0"/>
              </a:rPr>
              <a:t>ModelViewProjectionMatrix</a:t>
            </a:r>
            <a:r>
              <a:rPr lang="en-US" dirty="0" smtClean="0">
                <a:solidFill>
                  <a:srgbClr val="660066"/>
                </a:solidFill>
                <a:latin typeface="Consolas" pitchFamily="49" charset="0"/>
                <a:cs typeface="Consolas" pitchFamily="49" charset="0"/>
              </a:rPr>
              <a:t>;</a:t>
            </a:r>
            <a:endParaRPr lang="en-US" dirty="0">
              <a:solidFill>
                <a:srgbClr val="660066"/>
              </a:solidFill>
              <a:latin typeface="Consolas" pitchFamily="49" charset="0"/>
              <a:cs typeface="Consolas" pitchFamily="49" charset="0"/>
            </a:endParaRPr>
          </a:p>
          <a:p>
            <a:pPr marL="333934" lvl="1" indent="0">
              <a:buNone/>
            </a:pPr>
            <a:endParaRPr lang="en-US" dirty="0">
              <a:solidFill>
                <a:srgbClr val="660066"/>
              </a:solidFill>
              <a:latin typeface="Consolas" pitchFamily="49" charset="0"/>
              <a:cs typeface="Consolas" pitchFamily="49" charset="0"/>
            </a:endParaRPr>
          </a:p>
          <a:p>
            <a:pPr marL="333934" lvl="1" indent="0">
              <a:buNone/>
            </a:pPr>
            <a:r>
              <a:rPr lang="en-US" dirty="0">
                <a:solidFill>
                  <a:srgbClr val="660066"/>
                </a:solidFill>
                <a:latin typeface="Consolas" pitchFamily="49" charset="0"/>
                <a:cs typeface="Consolas" pitchFamily="49" charset="0"/>
              </a:rPr>
              <a:t>void main()</a:t>
            </a:r>
          </a:p>
          <a:p>
            <a:pPr marL="333934" lvl="1" indent="0">
              <a:buNone/>
            </a:pPr>
            <a:r>
              <a:rPr lang="en-US" dirty="0">
                <a:solidFill>
                  <a:srgbClr val="660066"/>
                </a:solidFill>
                <a:latin typeface="Consolas" pitchFamily="49" charset="0"/>
                <a:cs typeface="Consolas" pitchFamily="49" charset="0"/>
              </a:rPr>
              <a:t>{</a:t>
            </a:r>
          </a:p>
          <a:p>
            <a:pPr marL="333934" lvl="1" indent="0">
              <a:buNone/>
            </a:pPr>
            <a:r>
              <a:rPr lang="en-US" dirty="0">
                <a:solidFill>
                  <a:srgbClr val="660066"/>
                </a:solidFill>
                <a:latin typeface="Consolas" pitchFamily="49" charset="0"/>
                <a:cs typeface="Consolas" pitchFamily="49" charset="0"/>
              </a:rPr>
              <a:t>    vec4  v </a:t>
            </a:r>
            <a:r>
              <a:rPr lang="en-US" dirty="0" smtClean="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vPosition</a:t>
            </a:r>
            <a:r>
              <a:rPr lang="en-US" dirty="0">
                <a:solidFill>
                  <a:srgbClr val="660066"/>
                </a:solidFill>
                <a:latin typeface="Consolas" pitchFamily="49" charset="0"/>
                <a:cs typeface="Consolas" pitchFamily="49" charset="0"/>
              </a:rPr>
              <a:t>;</a:t>
            </a:r>
          </a:p>
          <a:p>
            <a:pPr marL="333934" lvl="1" indent="0">
              <a:buNone/>
            </a:pPr>
            <a:r>
              <a:rPr lang="en-US" dirty="0">
                <a:solidFill>
                  <a:srgbClr val="660066"/>
                </a:solidFill>
                <a:latin typeface="Consolas" pitchFamily="49" charset="0"/>
                <a:cs typeface="Consolas" pitchFamily="49" charset="0"/>
              </a:rPr>
              <a:t>    vec4  u</a:t>
            </a:r>
            <a:r>
              <a:rPr lang="en-US" dirty="0" smtClean="0">
                <a:solidFill>
                  <a:srgbClr val="660066"/>
                </a:solidFill>
                <a:latin typeface="Consolas" pitchFamily="49" charset="0"/>
                <a:cs typeface="Consolas" pitchFamily="49" charset="0"/>
              </a:rPr>
              <a:t> </a:t>
            </a:r>
            <a:r>
              <a:rPr lang="en-US" dirty="0">
                <a:solidFill>
                  <a:srgbClr val="660066"/>
                </a:solidFill>
                <a:latin typeface="Consolas" pitchFamily="49" charset="0"/>
                <a:cs typeface="Consolas" pitchFamily="49" charset="0"/>
              </a:rPr>
              <a:t>= sin</a:t>
            </a:r>
            <a:r>
              <a:rPr lang="en-US" dirty="0" smtClean="0">
                <a:solidFill>
                  <a:srgbClr val="660066"/>
                </a:solidFill>
                <a:latin typeface="Consolas" pitchFamily="49" charset="0"/>
                <a:cs typeface="Consolas" pitchFamily="49" charset="0"/>
              </a:rPr>
              <a:t>( time </a:t>
            </a:r>
            <a:r>
              <a:rPr lang="en-US" dirty="0">
                <a:solidFill>
                  <a:srgbClr val="660066"/>
                </a:solidFill>
                <a:latin typeface="Consolas" pitchFamily="49" charset="0"/>
                <a:cs typeface="Consolas" pitchFamily="49" charset="0"/>
              </a:rPr>
              <a:t>+ </a:t>
            </a:r>
            <a:r>
              <a:rPr lang="en-US" dirty="0" smtClean="0">
                <a:solidFill>
                  <a:srgbClr val="660066"/>
                </a:solidFill>
                <a:latin typeface="Consolas" pitchFamily="49" charset="0"/>
                <a:cs typeface="Consolas" pitchFamily="49" charset="0"/>
              </a:rPr>
              <a:t>5*v );</a:t>
            </a:r>
            <a:br>
              <a:rPr lang="en-US" dirty="0" smtClean="0">
                <a:solidFill>
                  <a:srgbClr val="660066"/>
                </a:solidFill>
                <a:latin typeface="Consolas" pitchFamily="49" charset="0"/>
                <a:cs typeface="Consolas" pitchFamily="49" charset="0"/>
              </a:rPr>
            </a:br>
            <a:r>
              <a:rPr lang="en-US" dirty="0" smtClean="0">
                <a:solidFill>
                  <a:srgbClr val="660066"/>
                </a:solidFill>
                <a:latin typeface="Consolas" pitchFamily="49" charset="0"/>
                <a:cs typeface="Consolas" pitchFamily="49" charset="0"/>
              </a:rPr>
              <a:t>  </a:t>
            </a:r>
            <a:endParaRPr lang="en-US" dirty="0">
              <a:solidFill>
                <a:srgbClr val="660066"/>
              </a:solidFill>
              <a:latin typeface="Consolas" pitchFamily="49" charset="0"/>
              <a:cs typeface="Consolas" pitchFamily="49" charset="0"/>
            </a:endParaRPr>
          </a:p>
          <a:p>
            <a:pPr marL="333934" lvl="1" indent="0">
              <a:buNone/>
            </a:pPr>
            <a:r>
              <a:rPr lang="en-US" dirty="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v.y</a:t>
            </a:r>
            <a:r>
              <a:rPr lang="en-US" dirty="0">
                <a:solidFill>
                  <a:srgbClr val="660066"/>
                </a:solidFill>
                <a:latin typeface="Consolas" pitchFamily="49" charset="0"/>
                <a:cs typeface="Consolas" pitchFamily="49" charset="0"/>
              </a:rPr>
              <a:t> = </a:t>
            </a:r>
            <a:r>
              <a:rPr lang="en-US" dirty="0" smtClean="0">
                <a:solidFill>
                  <a:srgbClr val="660066"/>
                </a:solidFill>
                <a:latin typeface="Consolas" pitchFamily="49" charset="0"/>
                <a:cs typeface="Consolas" pitchFamily="49" charset="0"/>
              </a:rPr>
              <a:t>0.1 * </a:t>
            </a:r>
            <a:r>
              <a:rPr lang="en-US" dirty="0" err="1" smtClean="0">
                <a:solidFill>
                  <a:srgbClr val="660066"/>
                </a:solidFill>
                <a:latin typeface="Consolas" pitchFamily="49" charset="0"/>
                <a:cs typeface="Consolas" pitchFamily="49" charset="0"/>
              </a:rPr>
              <a:t>u.x</a:t>
            </a:r>
            <a:r>
              <a:rPr lang="en-US" dirty="0" smtClean="0">
                <a:solidFill>
                  <a:srgbClr val="660066"/>
                </a:solidFill>
                <a:latin typeface="Consolas" pitchFamily="49" charset="0"/>
                <a:cs typeface="Consolas" pitchFamily="49" charset="0"/>
              </a:rPr>
              <a:t> * </a:t>
            </a:r>
            <a:r>
              <a:rPr lang="en-US" dirty="0" err="1" smtClean="0">
                <a:solidFill>
                  <a:srgbClr val="660066"/>
                </a:solidFill>
                <a:latin typeface="Consolas" pitchFamily="49" charset="0"/>
                <a:cs typeface="Consolas" pitchFamily="49" charset="0"/>
              </a:rPr>
              <a:t>u.z</a:t>
            </a:r>
            <a:r>
              <a:rPr lang="en-US" dirty="0" smtClean="0">
                <a:solidFill>
                  <a:srgbClr val="660066"/>
                </a:solidFill>
                <a:latin typeface="Consolas" pitchFamily="49" charset="0"/>
                <a:cs typeface="Consolas" pitchFamily="49" charset="0"/>
              </a:rPr>
              <a:t>;</a:t>
            </a:r>
            <a:endParaRPr lang="en-US" dirty="0">
              <a:solidFill>
                <a:srgbClr val="660066"/>
              </a:solidFill>
              <a:latin typeface="Consolas" pitchFamily="49" charset="0"/>
              <a:cs typeface="Consolas" pitchFamily="49" charset="0"/>
            </a:endParaRPr>
          </a:p>
          <a:p>
            <a:pPr marL="333934" lvl="1" indent="0">
              <a:buNone/>
            </a:pPr>
            <a:endParaRPr lang="en-US" dirty="0">
              <a:solidFill>
                <a:srgbClr val="660066"/>
              </a:solidFill>
              <a:latin typeface="Consolas" pitchFamily="49" charset="0"/>
              <a:cs typeface="Consolas" pitchFamily="49" charset="0"/>
            </a:endParaRPr>
          </a:p>
          <a:p>
            <a:pPr marL="333934" lvl="1" indent="0">
              <a:buNone/>
            </a:pPr>
            <a:r>
              <a:rPr lang="en-US" dirty="0">
                <a:solidFill>
                  <a:srgbClr val="660066"/>
                </a:solidFill>
                <a:latin typeface="Consolas" pitchFamily="49" charset="0"/>
                <a:cs typeface="Consolas" pitchFamily="49" charset="0"/>
              </a:rPr>
              <a:t>    </a:t>
            </a:r>
            <a:r>
              <a:rPr lang="en-US" dirty="0" err="1">
                <a:solidFill>
                  <a:srgbClr val="660066"/>
                </a:solidFill>
                <a:latin typeface="Consolas" pitchFamily="49" charset="0"/>
                <a:cs typeface="Consolas" pitchFamily="49" charset="0"/>
              </a:rPr>
              <a:t>gl_Position</a:t>
            </a:r>
            <a:r>
              <a:rPr lang="en-US" dirty="0">
                <a:solidFill>
                  <a:srgbClr val="660066"/>
                </a:solidFill>
                <a:latin typeface="Consolas" pitchFamily="49" charset="0"/>
                <a:cs typeface="Consolas" pitchFamily="49" charset="0"/>
              </a:rPr>
              <a:t> = </a:t>
            </a:r>
            <a:r>
              <a:rPr lang="en-US" dirty="0" err="1" smtClean="0">
                <a:solidFill>
                  <a:srgbClr val="660066"/>
                </a:solidFill>
                <a:latin typeface="Consolas" pitchFamily="49" charset="0"/>
                <a:cs typeface="Consolas" pitchFamily="49" charset="0"/>
              </a:rPr>
              <a:t>ModelViewProjectionMatrix</a:t>
            </a:r>
            <a:r>
              <a:rPr lang="en-US" dirty="0" smtClean="0">
                <a:solidFill>
                  <a:srgbClr val="660066"/>
                </a:solidFill>
                <a:latin typeface="Consolas" pitchFamily="49" charset="0"/>
                <a:cs typeface="Consolas" pitchFamily="49" charset="0"/>
              </a:rPr>
              <a:t> * v;</a:t>
            </a:r>
            <a:endParaRPr lang="en-US" dirty="0">
              <a:solidFill>
                <a:srgbClr val="660066"/>
              </a:solidFill>
              <a:latin typeface="Consolas" pitchFamily="49" charset="0"/>
              <a:cs typeface="Consolas" pitchFamily="49" charset="0"/>
            </a:endParaRPr>
          </a:p>
          <a:p>
            <a:pPr marL="333934" lvl="1" indent="0">
              <a:buNone/>
            </a:pPr>
            <a:r>
              <a:rPr lang="en-US" dirty="0">
                <a:solidFill>
                  <a:srgbClr val="660066"/>
                </a:solidFill>
                <a:latin typeface="Consolas" pitchFamily="49" charset="0"/>
                <a:cs typeface="Consolas" pitchFamily="49" charset="0"/>
              </a:rPr>
              <a:t>}</a:t>
            </a:r>
          </a:p>
          <a:p>
            <a:pPr marL="333934" lvl="1" indent="0">
              <a:buNone/>
            </a:pPr>
            <a:endParaRPr lang="en-US" dirty="0">
              <a:solidFill>
                <a:srgbClr val="660066"/>
              </a:solidFill>
            </a:endParaRPr>
          </a:p>
        </p:txBody>
      </p:sp>
    </p:spTree>
    <p:extLst>
      <p:ext uri="{BB962C8B-B14F-4D97-AF65-F5344CB8AC3E}">
        <p14:creationId xmlns:p14="http://schemas.microsoft.com/office/powerpoint/2010/main" val="345990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Display</a:t>
            </a:r>
            <a:endParaRPr lang="en-US" dirty="0"/>
          </a:p>
        </p:txBody>
      </p:sp>
      <p:pic>
        <p:nvPicPr>
          <p:cNvPr id="231427" name="Content Placeholder 3" descr="mesh.tiff"/>
          <p:cNvPicPr>
            <a:picLocks noGrp="1" noChangeAspect="1"/>
          </p:cNvPicPr>
          <p:nvPr>
            <p:ph idx="1"/>
          </p:nvPr>
        </p:nvPicPr>
        <p:blipFill>
          <a:blip r:embed="rId3"/>
          <a:stretch>
            <a:fillRect/>
          </a:stretch>
        </p:blipFill>
        <p:spPr>
          <a:xfrm>
            <a:off x="2468004" y="731838"/>
            <a:ext cx="4207991" cy="4030662"/>
          </a:xfrm>
        </p:spPr>
      </p:pic>
    </p:spTree>
    <p:extLst>
      <p:ext uri="{BB962C8B-B14F-4D97-AF65-F5344CB8AC3E}">
        <p14:creationId xmlns:p14="http://schemas.microsoft.com/office/powerpoint/2010/main" val="69299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Lighting</a:t>
            </a:r>
            <a:endParaRPr lang="en-US" dirty="0"/>
          </a:p>
        </p:txBody>
      </p:sp>
      <p:sp>
        <p:nvSpPr>
          <p:cNvPr id="233475" name="Content Placeholder 2"/>
          <p:cNvSpPr>
            <a:spLocks noGrp="1"/>
          </p:cNvSpPr>
          <p:nvPr>
            <p:ph idx="1"/>
          </p:nvPr>
        </p:nvSpPr>
        <p:spPr/>
        <p:txBody>
          <a:bodyPr/>
          <a:lstStyle/>
          <a:p>
            <a:r>
              <a:rPr lang="en-US" dirty="0" smtClean="0"/>
              <a:t>Solid Mesh: create two triangles for each quad </a:t>
            </a:r>
          </a:p>
          <a:p>
            <a:r>
              <a:rPr lang="en-US" dirty="0" smtClean="0"/>
              <a:t>Display </a:t>
            </a:r>
            <a:r>
              <a:rPr lang="en-US" dirty="0" smtClean="0"/>
              <a:t>with</a:t>
            </a:r>
            <a:br>
              <a:rPr lang="en-US" dirty="0" smtClean="0"/>
            </a:br>
            <a:endParaRPr lang="en-US" dirty="0" smtClean="0"/>
          </a:p>
          <a:p>
            <a:pPr marL="746165" lvl="2" indent="0">
              <a:buNone/>
            </a:pPr>
            <a:r>
              <a:rPr lang="en-US" dirty="0" err="1" smtClean="0">
                <a:solidFill>
                  <a:srgbClr val="660066"/>
                </a:solidFill>
                <a:latin typeface="Consolas"/>
                <a:cs typeface="Consolas"/>
              </a:rPr>
              <a:t>glDrawArrays</a:t>
            </a:r>
            <a:r>
              <a:rPr lang="en-US" dirty="0" smtClean="0">
                <a:solidFill>
                  <a:srgbClr val="660066"/>
                </a:solidFill>
                <a:latin typeface="Consolas"/>
                <a:cs typeface="Consolas"/>
              </a:rPr>
              <a:t>( GL_TRIANGLES</a:t>
            </a:r>
            <a:r>
              <a:rPr lang="en-US" dirty="0" smtClean="0">
                <a:solidFill>
                  <a:srgbClr val="660066"/>
                </a:solidFill>
                <a:latin typeface="Consolas"/>
                <a:cs typeface="Consolas"/>
              </a:rPr>
              <a:t>, 0, </a:t>
            </a:r>
            <a:r>
              <a:rPr lang="en-US" dirty="0" err="1" smtClean="0">
                <a:solidFill>
                  <a:srgbClr val="660066"/>
                </a:solidFill>
                <a:latin typeface="Consolas"/>
                <a:cs typeface="Consolas"/>
              </a:rPr>
              <a:t>NumVertices</a:t>
            </a:r>
            <a:r>
              <a:rPr lang="en-US" dirty="0" smtClean="0">
                <a:solidFill>
                  <a:srgbClr val="660066"/>
                </a:solidFill>
                <a:latin typeface="Consolas"/>
                <a:cs typeface="Consolas"/>
              </a:rPr>
              <a:t> );</a:t>
            </a:r>
            <a:br>
              <a:rPr lang="en-US" dirty="0" smtClean="0">
                <a:solidFill>
                  <a:srgbClr val="660066"/>
                </a:solidFill>
                <a:latin typeface="Consolas"/>
                <a:cs typeface="Consolas"/>
              </a:rPr>
            </a:br>
            <a:endParaRPr lang="en-US" dirty="0" smtClean="0">
              <a:solidFill>
                <a:srgbClr val="660066"/>
              </a:solidFill>
              <a:latin typeface="Consolas"/>
              <a:cs typeface="Consolas"/>
            </a:endParaRPr>
          </a:p>
          <a:p>
            <a:r>
              <a:rPr lang="en-US" dirty="0" smtClean="0"/>
              <a:t>For better looking results, we’ll add lighting</a:t>
            </a:r>
          </a:p>
          <a:p>
            <a:r>
              <a:rPr lang="en-US" dirty="0" smtClean="0"/>
              <a:t>We’ll do per-vertex lighting</a:t>
            </a:r>
          </a:p>
          <a:p>
            <a:pPr lvl="1"/>
            <a:r>
              <a:rPr lang="en-US" dirty="0" smtClean="0"/>
              <a:t>leverage the vertex shader since we’ll also use it to vary the mesh in a time-varying way</a:t>
            </a:r>
            <a:endParaRPr lang="en-US" dirty="0"/>
          </a:p>
        </p:txBody>
      </p:sp>
    </p:spTree>
    <p:extLst>
      <p:ext uri="{BB962C8B-B14F-4D97-AF65-F5344CB8AC3E}">
        <p14:creationId xmlns:p14="http://schemas.microsoft.com/office/powerpoint/2010/main" val="149373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Shader</a:t>
            </a:r>
            <a:endParaRPr lang="en-US" dirty="0"/>
          </a:p>
        </p:txBody>
      </p:sp>
      <p:sp>
        <p:nvSpPr>
          <p:cNvPr id="3" name="Content Placeholder 2"/>
          <p:cNvSpPr>
            <a:spLocks noGrp="1"/>
          </p:cNvSpPr>
          <p:nvPr>
            <p:ph idx="1"/>
          </p:nvPr>
        </p:nvSpPr>
        <p:spPr/>
        <p:txBody>
          <a:bodyPr>
            <a:normAutofit fontScale="77500" lnSpcReduction="20000"/>
          </a:bodyPr>
          <a:lstStyle/>
          <a:p>
            <a:pPr marL="333934" lvl="1" indent="0">
              <a:buNone/>
            </a:pPr>
            <a:r>
              <a:rPr lang="en-US" dirty="0" smtClean="0">
                <a:solidFill>
                  <a:srgbClr val="660066"/>
                </a:solidFill>
                <a:latin typeface="Consolas"/>
                <a:cs typeface="Consolas"/>
              </a:rPr>
              <a:t>uniform float time, shininess;</a:t>
            </a:r>
          </a:p>
          <a:p>
            <a:pPr marL="333934" lvl="1" indent="0">
              <a:buNone/>
            </a:pPr>
            <a:r>
              <a:rPr lang="en-US" dirty="0" smtClean="0">
                <a:solidFill>
                  <a:srgbClr val="660066"/>
                </a:solidFill>
                <a:latin typeface="Consolas"/>
                <a:cs typeface="Consolas"/>
              </a:rPr>
              <a:t>uniform vec4 </a:t>
            </a:r>
            <a:r>
              <a:rPr lang="en-US" dirty="0" smtClean="0">
                <a:solidFill>
                  <a:srgbClr val="660066"/>
                </a:solidFill>
                <a:latin typeface="Consolas"/>
                <a:cs typeface="Consolas"/>
              </a:rPr>
              <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err="1" smtClean="0">
                <a:solidFill>
                  <a:srgbClr val="660066"/>
                </a:solidFill>
                <a:latin typeface="Consolas"/>
                <a:cs typeface="Consolas"/>
              </a:rPr>
              <a:t>vPosition</a:t>
            </a:r>
            <a:r>
              <a:rPr lang="en-US" dirty="0" smtClean="0">
                <a:solidFill>
                  <a:srgbClr val="660066"/>
                </a:solidFill>
                <a:latin typeface="Consolas"/>
                <a:cs typeface="Consolas"/>
              </a:rPr>
              <a:t>, </a:t>
            </a:r>
            <a:r>
              <a:rPr lang="en-US" dirty="0" err="1" smtClean="0">
                <a:solidFill>
                  <a:srgbClr val="660066"/>
                </a:solidFill>
                <a:latin typeface="Consolas"/>
                <a:cs typeface="Consolas"/>
              </a:rPr>
              <a:t>lightPosition</a:t>
            </a:r>
            <a:r>
              <a:rPr lang="en-US" dirty="0" smtClean="0">
                <a:solidFill>
                  <a:srgbClr val="660066"/>
                </a:solidFill>
                <a:latin typeface="Consolas"/>
                <a:cs typeface="Consolas"/>
              </a:rPr>
              <a:t>, </a:t>
            </a:r>
            <a:r>
              <a:rPr lang="en-US" dirty="0" err="1" smtClean="0">
                <a:solidFill>
                  <a:srgbClr val="660066"/>
                </a:solidFill>
                <a:latin typeface="Consolas"/>
                <a:cs typeface="Consolas"/>
              </a:rPr>
              <a:t>diffuseLight</a:t>
            </a:r>
            <a:r>
              <a:rPr lang="en-US" dirty="0" smtClean="0">
                <a:solidFill>
                  <a:srgbClr val="660066"/>
                </a:solidFill>
                <a:latin typeface="Consolas"/>
                <a:cs typeface="Consolas"/>
              </a:rPr>
              <a:t>, </a:t>
            </a:r>
            <a:r>
              <a:rPr lang="en-US" dirty="0" err="1" smtClean="0">
                <a:solidFill>
                  <a:srgbClr val="660066"/>
                </a:solidFill>
                <a:latin typeface="Consolas"/>
                <a:cs typeface="Consolas"/>
              </a:rPr>
              <a:t>specularLight</a:t>
            </a:r>
            <a:r>
              <a:rPr lang="en-US" dirty="0" smtClean="0">
                <a:solidFill>
                  <a:srgbClr val="660066"/>
                </a:solidFill>
                <a:latin typeface="Consolas"/>
                <a:cs typeface="Consolas"/>
              </a:rPr>
              <a:t>;</a:t>
            </a: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uniform mat4 </a:t>
            </a:r>
            <a:r>
              <a:rPr lang="en-US" dirty="0" smtClean="0">
                <a:solidFill>
                  <a:srgbClr val="660066"/>
                </a:solidFill>
                <a:latin typeface="Consolas"/>
                <a:cs typeface="Consolas"/>
              </a:rPr>
              <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err="1" smtClean="0">
                <a:solidFill>
                  <a:srgbClr val="660066"/>
                </a:solidFill>
                <a:latin typeface="Consolas"/>
                <a:cs typeface="Consolas"/>
              </a:rPr>
              <a:t>ModelViewMatrix</a:t>
            </a:r>
            <a:r>
              <a:rPr lang="en-US" dirty="0" smtClean="0">
                <a:solidFill>
                  <a:srgbClr val="660066"/>
                </a:solidFill>
                <a:latin typeface="Consolas"/>
                <a:cs typeface="Consolas"/>
              </a:rPr>
              <a:t>, </a:t>
            </a:r>
            <a:r>
              <a:rPr lang="en-US" dirty="0" err="1" smtClean="0">
                <a:solidFill>
                  <a:srgbClr val="660066"/>
                </a:solidFill>
                <a:latin typeface="Consolas"/>
                <a:cs typeface="Consolas"/>
              </a:rPr>
              <a:t>ModelViewProjectionMatrix</a:t>
            </a:r>
            <a:r>
              <a:rPr lang="en-US" dirty="0" smtClean="0">
                <a:solidFill>
                  <a:srgbClr val="660066"/>
                </a:solidFill>
                <a:latin typeface="Consolas"/>
                <a:cs typeface="Consolas"/>
              </a:rPr>
              <a:t>, </a:t>
            </a:r>
            <a:r>
              <a:rPr lang="en-US" dirty="0" err="1" smtClean="0">
                <a:solidFill>
                  <a:srgbClr val="660066"/>
                </a:solidFill>
                <a:latin typeface="Consolas"/>
                <a:cs typeface="Consolas"/>
              </a:rPr>
              <a:t>NormalMatrix</a:t>
            </a:r>
            <a:r>
              <a:rPr lang="en-US" dirty="0" smtClean="0">
                <a:solidFill>
                  <a:srgbClr val="660066"/>
                </a:solidFill>
                <a:latin typeface="Consolas"/>
                <a:cs typeface="Consolas"/>
              </a:rPr>
              <a:t>;</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void main()</a:t>
            </a:r>
          </a:p>
          <a:p>
            <a:pPr marL="333934" lvl="1" indent="0">
              <a:buNone/>
            </a:pP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vec4  v = </a:t>
            </a:r>
            <a:r>
              <a:rPr lang="en-US" dirty="0" err="1" smtClean="0">
                <a:solidFill>
                  <a:srgbClr val="660066"/>
                </a:solidFill>
                <a:latin typeface="Consolas"/>
                <a:cs typeface="Consolas"/>
              </a:rPr>
              <a:t>vPosition</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vec4  </a:t>
            </a:r>
            <a:r>
              <a:rPr lang="en-US" dirty="0" smtClean="0">
                <a:solidFill>
                  <a:srgbClr val="660066"/>
                </a:solidFill>
                <a:latin typeface="Consolas"/>
                <a:cs typeface="Consolas"/>
              </a:rPr>
              <a:t>u </a:t>
            </a:r>
            <a:r>
              <a:rPr lang="en-US" dirty="0" smtClean="0">
                <a:solidFill>
                  <a:srgbClr val="660066"/>
                </a:solidFill>
                <a:latin typeface="Consolas"/>
                <a:cs typeface="Consolas"/>
              </a:rPr>
              <a:t>= </a:t>
            </a:r>
            <a:r>
              <a:rPr lang="en-US" dirty="0" smtClean="0">
                <a:solidFill>
                  <a:srgbClr val="660066"/>
                </a:solidFill>
                <a:latin typeface="Consolas"/>
                <a:cs typeface="Consolas"/>
              </a:rPr>
              <a:t>sin( time </a:t>
            </a:r>
            <a:r>
              <a:rPr lang="en-US" dirty="0" smtClean="0">
                <a:solidFill>
                  <a:srgbClr val="660066"/>
                </a:solidFill>
                <a:latin typeface="Consolas"/>
                <a:cs typeface="Consolas"/>
              </a:rPr>
              <a:t>+ </a:t>
            </a:r>
            <a:r>
              <a:rPr lang="en-US" dirty="0" smtClean="0">
                <a:solidFill>
                  <a:srgbClr val="660066"/>
                </a:solidFill>
                <a:latin typeface="Consolas"/>
                <a:cs typeface="Consolas"/>
              </a:rPr>
              <a:t>5*v )</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v.y</a:t>
            </a:r>
            <a:r>
              <a:rPr lang="en-US" dirty="0" smtClean="0">
                <a:solidFill>
                  <a:srgbClr val="660066"/>
                </a:solidFill>
                <a:latin typeface="Consolas"/>
                <a:cs typeface="Consolas"/>
              </a:rPr>
              <a:t> = </a:t>
            </a:r>
            <a:r>
              <a:rPr lang="en-US" dirty="0" smtClean="0">
                <a:solidFill>
                  <a:srgbClr val="660066"/>
                </a:solidFill>
                <a:latin typeface="Consolas"/>
                <a:cs typeface="Consolas"/>
              </a:rPr>
              <a:t>0.1 *</a:t>
            </a:r>
            <a:r>
              <a:rPr lang="en-US" dirty="0">
                <a:solidFill>
                  <a:srgbClr val="660066"/>
                </a:solidFill>
                <a:latin typeface="Consolas"/>
                <a:cs typeface="Consolas"/>
              </a:rPr>
              <a:t> </a:t>
            </a:r>
            <a:r>
              <a:rPr lang="en-US" dirty="0" err="1" smtClean="0">
                <a:solidFill>
                  <a:srgbClr val="660066"/>
                </a:solidFill>
                <a:latin typeface="Consolas"/>
                <a:cs typeface="Consolas"/>
              </a:rPr>
              <a:t>u</a:t>
            </a:r>
            <a:r>
              <a:rPr lang="en-US" dirty="0" err="1" smtClean="0">
                <a:solidFill>
                  <a:srgbClr val="660066"/>
                </a:solidFill>
                <a:latin typeface="Consolas"/>
                <a:cs typeface="Consolas"/>
              </a:rPr>
              <a:t>.x</a:t>
            </a:r>
            <a:r>
              <a:rPr lang="en-US" dirty="0" smtClean="0">
                <a:solidFill>
                  <a:srgbClr val="660066"/>
                </a:solidFill>
                <a:latin typeface="Consolas"/>
                <a:cs typeface="Consolas"/>
              </a:rPr>
              <a:t> * </a:t>
            </a:r>
            <a:r>
              <a:rPr lang="en-US" dirty="0" err="1" smtClean="0">
                <a:solidFill>
                  <a:srgbClr val="660066"/>
                </a:solidFill>
                <a:latin typeface="Consolas"/>
                <a:cs typeface="Consolas"/>
              </a:rPr>
              <a:t>u</a:t>
            </a:r>
            <a:r>
              <a:rPr lang="en-US" dirty="0" err="1" smtClean="0">
                <a:solidFill>
                  <a:srgbClr val="660066"/>
                </a:solidFill>
                <a:latin typeface="Consolas"/>
                <a:cs typeface="Consolas"/>
              </a:rPr>
              <a:t>.z</a:t>
            </a:r>
            <a:r>
              <a:rPr lang="en-US" dirty="0" smtClean="0">
                <a:solidFill>
                  <a:srgbClr val="660066"/>
                </a:solidFill>
                <a:latin typeface="Consolas"/>
                <a:cs typeface="Consolas"/>
              </a:rPr>
              <a:t>;</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gl_Position</a:t>
            </a:r>
            <a:r>
              <a:rPr lang="en-US" dirty="0" smtClean="0">
                <a:solidFill>
                  <a:srgbClr val="660066"/>
                </a:solidFill>
                <a:latin typeface="Consolas"/>
                <a:cs typeface="Consolas"/>
              </a:rPr>
              <a:t> = </a:t>
            </a:r>
            <a:r>
              <a:rPr lang="en-US" dirty="0" err="1" smtClean="0">
                <a:solidFill>
                  <a:srgbClr val="660066"/>
                </a:solidFill>
                <a:latin typeface="Consolas"/>
                <a:cs typeface="Consolas"/>
              </a:rPr>
              <a:t>ModelViewProjectionMatrix</a:t>
            </a:r>
            <a:r>
              <a:rPr lang="en-US" dirty="0" smtClean="0">
                <a:solidFill>
                  <a:srgbClr val="660066"/>
                </a:solidFill>
                <a:latin typeface="Consolas"/>
                <a:cs typeface="Consolas"/>
              </a:rPr>
              <a:t> * v;</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vec4 diffuse, specular;</a:t>
            </a:r>
          </a:p>
          <a:p>
            <a:pPr marL="333934" lvl="1" indent="0">
              <a:buNone/>
            </a:pPr>
            <a:r>
              <a:rPr lang="en-US" dirty="0" smtClean="0">
                <a:solidFill>
                  <a:srgbClr val="660066"/>
                </a:solidFill>
                <a:latin typeface="Consolas"/>
                <a:cs typeface="Consolas"/>
              </a:rPr>
              <a:t>   vec4 </a:t>
            </a:r>
            <a:r>
              <a:rPr lang="en-US" dirty="0" err="1" smtClean="0">
                <a:solidFill>
                  <a:srgbClr val="660066"/>
                </a:solidFill>
                <a:latin typeface="Consolas"/>
                <a:cs typeface="Consolas"/>
              </a:rPr>
              <a:t>eyePosition</a:t>
            </a:r>
            <a:r>
              <a:rPr lang="en-US" dirty="0" smtClean="0">
                <a:solidFill>
                  <a:srgbClr val="660066"/>
                </a:solidFill>
                <a:latin typeface="Consolas"/>
                <a:cs typeface="Consolas"/>
              </a:rPr>
              <a:t> = </a:t>
            </a:r>
            <a:r>
              <a:rPr lang="en-US" dirty="0" err="1" smtClean="0">
                <a:solidFill>
                  <a:srgbClr val="660066"/>
                </a:solidFill>
                <a:latin typeface="Consolas"/>
                <a:cs typeface="Consolas"/>
              </a:rPr>
              <a:t>ModelViewMatrix</a:t>
            </a:r>
            <a:r>
              <a:rPr lang="en-US" dirty="0" smtClean="0">
                <a:solidFill>
                  <a:srgbClr val="660066"/>
                </a:solidFill>
                <a:latin typeface="Consolas"/>
                <a:cs typeface="Consolas"/>
              </a:rPr>
              <a:t> * </a:t>
            </a:r>
            <a:r>
              <a:rPr lang="en-US" dirty="0" err="1" smtClean="0">
                <a:solidFill>
                  <a:srgbClr val="660066"/>
                </a:solidFill>
                <a:latin typeface="Consolas"/>
                <a:cs typeface="Consolas"/>
              </a:rPr>
              <a:t>vPosition</a:t>
            </a:r>
            <a:r>
              <a:rPr lang="en-US" dirty="0" smtClean="0">
                <a:solidFill>
                  <a:srgbClr val="660066"/>
                </a:solidFill>
                <a:latin typeface="Consolas"/>
                <a:cs typeface="Consolas"/>
              </a:rPr>
              <a:t>;</a:t>
            </a:r>
          </a:p>
          <a:p>
            <a:pPr marL="333934" lvl="1" indent="0">
              <a:buNone/>
            </a:pPr>
            <a:r>
              <a:rPr lang="en-US" dirty="0" smtClean="0">
                <a:solidFill>
                  <a:srgbClr val="660066"/>
                </a:solidFill>
                <a:latin typeface="Consolas"/>
                <a:cs typeface="Consolas"/>
              </a:rPr>
              <a:t>   vec4 </a:t>
            </a:r>
            <a:r>
              <a:rPr lang="en-US" dirty="0" err="1" smtClean="0">
                <a:solidFill>
                  <a:srgbClr val="660066"/>
                </a:solidFill>
                <a:latin typeface="Consolas"/>
                <a:cs typeface="Consolas"/>
              </a:rPr>
              <a:t>eyeLightPos</a:t>
            </a:r>
            <a:r>
              <a:rPr lang="en-US" dirty="0" smtClean="0">
                <a:solidFill>
                  <a:srgbClr val="660066"/>
                </a:solidFill>
                <a:latin typeface="Consolas"/>
                <a:cs typeface="Consolas"/>
              </a:rPr>
              <a:t> = </a:t>
            </a:r>
            <a:r>
              <a:rPr lang="en-US" dirty="0" err="1" smtClean="0">
                <a:solidFill>
                  <a:srgbClr val="660066"/>
                </a:solidFill>
                <a:latin typeface="Consolas"/>
                <a:cs typeface="Consolas"/>
              </a:rPr>
              <a:t>lightPosition</a:t>
            </a:r>
            <a:r>
              <a:rPr lang="en-US" dirty="0" smtClean="0">
                <a:solidFill>
                  <a:srgbClr val="660066"/>
                </a:solidFill>
                <a:latin typeface="Consolas"/>
                <a:cs typeface="Consolas"/>
              </a:rPr>
              <a:t>;</a:t>
            </a:r>
            <a:endParaRPr lang="en-US" dirty="0">
              <a:solidFill>
                <a:srgbClr val="660066"/>
              </a:solidFill>
              <a:latin typeface="Consolas"/>
              <a:cs typeface="Consolas"/>
            </a:endParaRPr>
          </a:p>
        </p:txBody>
      </p:sp>
    </p:spTree>
    <p:extLst>
      <p:ext uri="{BB962C8B-B14F-4D97-AF65-F5344CB8AC3E}">
        <p14:creationId xmlns:p14="http://schemas.microsoft.com/office/powerpoint/2010/main" val="2542680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Shader (cont’d)</a:t>
            </a:r>
            <a:endParaRPr lang="en-US" dirty="0"/>
          </a:p>
        </p:txBody>
      </p:sp>
      <p:sp>
        <p:nvSpPr>
          <p:cNvPr id="5" name="Content Placeholder 4"/>
          <p:cNvSpPr>
            <a:spLocks noGrp="1"/>
          </p:cNvSpPr>
          <p:nvPr>
            <p:ph idx="1"/>
          </p:nvPr>
        </p:nvSpPr>
        <p:spPr/>
        <p:txBody>
          <a:bodyPr>
            <a:normAutofit/>
          </a:bodyPr>
          <a:lstStyle/>
          <a:p>
            <a:pPr marL="333934" lvl="1" indent="0">
              <a:buNone/>
            </a:pPr>
            <a:r>
              <a:rPr lang="en-US" sz="1800" dirty="0" smtClean="0">
                <a:solidFill>
                  <a:srgbClr val="660066"/>
                </a:solidFill>
                <a:latin typeface="Consolas"/>
                <a:cs typeface="Consolas"/>
              </a:rPr>
              <a:t>	vec3 </a:t>
            </a:r>
            <a:r>
              <a:rPr lang="en-US" sz="1800" dirty="0" smtClean="0">
                <a:solidFill>
                  <a:srgbClr val="660066"/>
                </a:solidFill>
                <a:latin typeface="Consolas"/>
                <a:cs typeface="Consolas"/>
              </a:rPr>
              <a:t>N = normalize(</a:t>
            </a:r>
            <a:r>
              <a:rPr lang="en-US" sz="1800" dirty="0" err="1" smtClean="0">
                <a:solidFill>
                  <a:srgbClr val="660066"/>
                </a:solidFill>
                <a:latin typeface="Consolas"/>
                <a:cs typeface="Consolas"/>
              </a:rPr>
              <a:t>NormalMatrix</a:t>
            </a:r>
            <a:r>
              <a:rPr lang="en-US" sz="1800" dirty="0" smtClean="0">
                <a:solidFill>
                  <a:srgbClr val="660066"/>
                </a:solidFill>
                <a:latin typeface="Consolas"/>
                <a:cs typeface="Consolas"/>
              </a:rPr>
              <a:t> * Normal)</a:t>
            </a:r>
            <a:r>
              <a:rPr lang="en-US" sz="1800" dirty="0" smtClean="0">
                <a:solidFill>
                  <a:srgbClr val="660066"/>
                </a:solidFill>
                <a:latin typeface="Consolas"/>
                <a:cs typeface="Consolas"/>
              </a:rPr>
              <a:t>;</a:t>
            </a:r>
            <a:endParaRPr lang="en-US" sz="1800" dirty="0">
              <a:solidFill>
                <a:srgbClr val="660066"/>
              </a:solidFill>
              <a:latin typeface="Consolas"/>
              <a:cs typeface="Consolas"/>
            </a:endParaRPr>
          </a:p>
          <a:p>
            <a:pPr marL="333934" lvl="1" indent="0">
              <a:buNone/>
            </a:pPr>
            <a:r>
              <a:rPr lang="en-US" sz="1800" dirty="0" smtClean="0">
                <a:solidFill>
                  <a:srgbClr val="660066"/>
                </a:solidFill>
                <a:latin typeface="Consolas"/>
                <a:cs typeface="Consolas"/>
              </a:rPr>
              <a:t>	vec3 </a:t>
            </a:r>
            <a:r>
              <a:rPr lang="en-US" sz="1800" dirty="0" smtClean="0">
                <a:solidFill>
                  <a:srgbClr val="660066"/>
                </a:solidFill>
                <a:latin typeface="Consolas"/>
                <a:cs typeface="Consolas"/>
              </a:rPr>
              <a:t>L = normalize</a:t>
            </a:r>
            <a:r>
              <a:rPr lang="en-US" sz="1800" dirty="0" smtClean="0">
                <a:solidFill>
                  <a:srgbClr val="660066"/>
                </a:solidFill>
                <a:latin typeface="Consolas"/>
                <a:cs typeface="Consolas"/>
              </a:rPr>
              <a:t>(vec3(</a:t>
            </a:r>
            <a:r>
              <a:rPr lang="en-US" sz="1800" dirty="0" err="1" smtClean="0">
                <a:solidFill>
                  <a:srgbClr val="660066"/>
                </a:solidFill>
                <a:latin typeface="Consolas"/>
                <a:cs typeface="Consolas"/>
              </a:rPr>
              <a:t>eyeLightPos</a:t>
            </a:r>
            <a:r>
              <a:rPr lang="en-US" sz="1800" dirty="0" smtClean="0">
                <a:solidFill>
                  <a:srgbClr val="660066"/>
                </a:solidFill>
                <a:latin typeface="Consolas"/>
                <a:cs typeface="Consolas"/>
              </a:rPr>
              <a:t> – </a:t>
            </a:r>
            <a:r>
              <a:rPr lang="en-US" sz="1800" dirty="0" err="1" smtClean="0">
                <a:solidFill>
                  <a:srgbClr val="660066"/>
                </a:solidFill>
                <a:latin typeface="Consolas"/>
                <a:cs typeface="Consolas"/>
              </a:rPr>
              <a:t>eyePosition</a:t>
            </a:r>
            <a:r>
              <a:rPr lang="en-US" sz="1800" dirty="0" smtClean="0">
                <a:solidFill>
                  <a:srgbClr val="660066"/>
                </a:solidFill>
                <a:latin typeface="Consolas"/>
                <a:cs typeface="Consolas"/>
              </a:rPr>
              <a:t>))</a:t>
            </a:r>
            <a:r>
              <a:rPr lang="en-US" sz="1800" dirty="0" smtClean="0">
                <a:solidFill>
                  <a:srgbClr val="660066"/>
                </a:solidFill>
                <a:latin typeface="Consolas"/>
                <a:cs typeface="Consolas"/>
              </a:rPr>
              <a:t>;</a:t>
            </a:r>
          </a:p>
          <a:p>
            <a:pPr marL="333934" lvl="1" indent="0">
              <a:buNone/>
            </a:pPr>
            <a:r>
              <a:rPr lang="en-US" sz="1800" dirty="0" smtClean="0">
                <a:solidFill>
                  <a:srgbClr val="660066"/>
                </a:solidFill>
                <a:latin typeface="Consolas"/>
                <a:cs typeface="Consolas"/>
              </a:rPr>
              <a:t>	vec3 </a:t>
            </a:r>
            <a:r>
              <a:rPr lang="en-US" sz="1800" dirty="0" smtClean="0">
                <a:solidFill>
                  <a:srgbClr val="660066"/>
                </a:solidFill>
                <a:latin typeface="Consolas"/>
                <a:cs typeface="Consolas"/>
              </a:rPr>
              <a:t>E = -normalize(</a:t>
            </a:r>
            <a:r>
              <a:rPr lang="en-US" sz="1800" dirty="0" err="1" smtClean="0">
                <a:solidFill>
                  <a:srgbClr val="660066"/>
                </a:solidFill>
                <a:latin typeface="Consolas"/>
                <a:cs typeface="Consolas"/>
              </a:rPr>
              <a:t>eyePosition.xyz</a:t>
            </a:r>
            <a:r>
              <a:rPr lang="en-US" sz="1800" dirty="0" smtClean="0">
                <a:solidFill>
                  <a:srgbClr val="660066"/>
                </a:solidFill>
                <a:latin typeface="Consolas"/>
                <a:cs typeface="Consolas"/>
              </a:rPr>
              <a:t>);</a:t>
            </a:r>
          </a:p>
          <a:p>
            <a:pPr marL="333934" lvl="1" indent="0">
              <a:buNone/>
            </a:pPr>
            <a:r>
              <a:rPr lang="en-US" sz="1800" dirty="0" smtClean="0">
                <a:solidFill>
                  <a:srgbClr val="660066"/>
                </a:solidFill>
                <a:latin typeface="Consolas"/>
                <a:cs typeface="Consolas"/>
              </a:rPr>
              <a:t>	vec3 </a:t>
            </a:r>
            <a:r>
              <a:rPr lang="en-US" sz="1800" dirty="0" smtClean="0">
                <a:solidFill>
                  <a:srgbClr val="660066"/>
                </a:solidFill>
                <a:latin typeface="Consolas"/>
                <a:cs typeface="Consolas"/>
              </a:rPr>
              <a:t>H = normalize(L + E);</a:t>
            </a:r>
          </a:p>
          <a:p>
            <a:pPr marL="333934" lvl="1" indent="0">
              <a:buNone/>
            </a:pPr>
            <a:endParaRPr lang="en-US" sz="1800" dirty="0" smtClean="0">
              <a:solidFill>
                <a:srgbClr val="660066"/>
              </a:solidFill>
              <a:latin typeface="Consolas"/>
              <a:cs typeface="Consolas"/>
            </a:endParaRPr>
          </a:p>
          <a:p>
            <a:pPr marL="333934" lvl="1" indent="0">
              <a:buNone/>
            </a:pPr>
            <a:r>
              <a:rPr lang="pt-BR" sz="1800" dirty="0" smtClean="0">
                <a:solidFill>
                  <a:srgbClr val="660066"/>
                </a:solidFill>
                <a:latin typeface="Consolas"/>
                <a:cs typeface="Consolas"/>
              </a:rPr>
              <a:t>    </a:t>
            </a:r>
            <a:r>
              <a:rPr lang="pt-BR" sz="1800" dirty="0" err="1" smtClean="0">
                <a:solidFill>
                  <a:srgbClr val="660066"/>
                </a:solidFill>
                <a:latin typeface="Consolas"/>
                <a:cs typeface="Consolas"/>
              </a:rPr>
              <a:t>float</a:t>
            </a:r>
            <a:r>
              <a:rPr lang="pt-BR" sz="1800" dirty="0" smtClean="0">
                <a:solidFill>
                  <a:srgbClr val="660066"/>
                </a:solidFill>
                <a:latin typeface="Consolas"/>
                <a:cs typeface="Consolas"/>
              </a:rPr>
              <a:t> </a:t>
            </a:r>
            <a:r>
              <a:rPr lang="pt-BR" sz="1800" dirty="0" err="1" smtClean="0">
                <a:solidFill>
                  <a:srgbClr val="660066"/>
                </a:solidFill>
                <a:latin typeface="Consolas"/>
                <a:cs typeface="Consolas"/>
              </a:rPr>
              <a:t>Kd</a:t>
            </a:r>
            <a:r>
              <a:rPr lang="pt-BR" sz="1800" dirty="0" smtClean="0">
                <a:solidFill>
                  <a:srgbClr val="660066"/>
                </a:solidFill>
                <a:latin typeface="Consolas"/>
                <a:cs typeface="Consolas"/>
              </a:rPr>
              <a:t> = </a:t>
            </a:r>
            <a:r>
              <a:rPr lang="pt-BR" sz="1800" dirty="0" err="1" smtClean="0">
                <a:solidFill>
                  <a:srgbClr val="660066"/>
                </a:solidFill>
                <a:latin typeface="Consolas"/>
                <a:cs typeface="Consolas"/>
              </a:rPr>
              <a:t>max</a:t>
            </a:r>
            <a:r>
              <a:rPr lang="pt-BR" sz="1800" dirty="0" smtClean="0">
                <a:solidFill>
                  <a:srgbClr val="660066"/>
                </a:solidFill>
                <a:latin typeface="Consolas"/>
                <a:cs typeface="Consolas"/>
              </a:rPr>
              <a:t>(</a:t>
            </a:r>
            <a:r>
              <a:rPr lang="pt-BR" sz="1800" dirty="0" err="1" smtClean="0">
                <a:solidFill>
                  <a:srgbClr val="660066"/>
                </a:solidFill>
                <a:latin typeface="Consolas"/>
                <a:cs typeface="Consolas"/>
              </a:rPr>
              <a:t>dot</a:t>
            </a:r>
            <a:r>
              <a:rPr lang="pt-BR" sz="1800" dirty="0" smtClean="0">
                <a:solidFill>
                  <a:srgbClr val="660066"/>
                </a:solidFill>
                <a:latin typeface="Consolas"/>
                <a:cs typeface="Consolas"/>
              </a:rPr>
              <a:t>(L, N), 0.0);</a:t>
            </a:r>
          </a:p>
          <a:p>
            <a:pPr marL="333934" lvl="1" indent="0">
              <a:buNone/>
            </a:pPr>
            <a:r>
              <a:rPr lang="en-US" sz="1800" dirty="0" smtClean="0">
                <a:solidFill>
                  <a:srgbClr val="660066"/>
                </a:solidFill>
                <a:latin typeface="Consolas"/>
                <a:cs typeface="Consolas"/>
              </a:rPr>
              <a:t>    float Ks = </a:t>
            </a:r>
            <a:r>
              <a:rPr lang="en-US" sz="1800" dirty="0" err="1" smtClean="0">
                <a:solidFill>
                  <a:srgbClr val="660066"/>
                </a:solidFill>
                <a:latin typeface="Consolas"/>
                <a:cs typeface="Consolas"/>
              </a:rPr>
              <a:t>pow</a:t>
            </a:r>
            <a:r>
              <a:rPr lang="en-US" sz="1800" dirty="0" smtClean="0">
                <a:solidFill>
                  <a:srgbClr val="660066"/>
                </a:solidFill>
                <a:latin typeface="Consolas"/>
                <a:cs typeface="Consolas"/>
              </a:rPr>
              <a:t>(max(dot(N, H), 0.0), shininess);</a:t>
            </a:r>
          </a:p>
          <a:p>
            <a:pPr marL="333934" lvl="1" indent="0">
              <a:buNone/>
            </a:pPr>
            <a:r>
              <a:rPr lang="en-US" sz="1800" dirty="0" smtClean="0">
                <a:solidFill>
                  <a:srgbClr val="660066"/>
                </a:solidFill>
                <a:latin typeface="Consolas"/>
                <a:cs typeface="Consolas"/>
              </a:rPr>
              <a:t>    diffuse  = </a:t>
            </a:r>
            <a:r>
              <a:rPr lang="en-US" sz="1800" dirty="0" err="1" smtClean="0">
                <a:solidFill>
                  <a:srgbClr val="660066"/>
                </a:solidFill>
                <a:latin typeface="Consolas"/>
                <a:cs typeface="Consolas"/>
              </a:rPr>
              <a:t>Kd</a:t>
            </a:r>
            <a:r>
              <a:rPr lang="en-US" sz="1800" dirty="0" smtClean="0">
                <a:solidFill>
                  <a:srgbClr val="660066"/>
                </a:solidFill>
                <a:latin typeface="Consolas"/>
                <a:cs typeface="Consolas"/>
              </a:rPr>
              <a:t>*</a:t>
            </a:r>
            <a:r>
              <a:rPr lang="en-US" sz="1800" dirty="0" err="1" smtClean="0">
                <a:solidFill>
                  <a:srgbClr val="660066"/>
                </a:solidFill>
                <a:latin typeface="Consolas"/>
                <a:cs typeface="Consolas"/>
              </a:rPr>
              <a:t>diffuseLight</a:t>
            </a:r>
            <a:r>
              <a:rPr lang="en-US" sz="1800" dirty="0" smtClean="0">
                <a:solidFill>
                  <a:srgbClr val="660066"/>
                </a:solidFill>
                <a:latin typeface="Consolas"/>
                <a:cs typeface="Consolas"/>
              </a:rPr>
              <a:t>;</a:t>
            </a:r>
          </a:p>
          <a:p>
            <a:pPr marL="333934" lvl="1" indent="0">
              <a:buNone/>
            </a:pPr>
            <a:r>
              <a:rPr lang="en-US" sz="1800" dirty="0" smtClean="0">
                <a:solidFill>
                  <a:srgbClr val="660066"/>
                </a:solidFill>
                <a:latin typeface="Consolas"/>
                <a:cs typeface="Consolas"/>
              </a:rPr>
              <a:t>    specular = Ks*</a:t>
            </a:r>
            <a:r>
              <a:rPr lang="en-US" sz="1800" dirty="0" err="1" smtClean="0">
                <a:solidFill>
                  <a:srgbClr val="660066"/>
                </a:solidFill>
                <a:latin typeface="Consolas"/>
                <a:cs typeface="Consolas"/>
              </a:rPr>
              <a:t>specularLight</a:t>
            </a:r>
            <a:r>
              <a:rPr lang="en-US" sz="1800" dirty="0" smtClean="0">
                <a:solidFill>
                  <a:srgbClr val="660066"/>
                </a:solidFill>
                <a:latin typeface="Consolas"/>
                <a:cs typeface="Consolas"/>
              </a:rPr>
              <a:t>;</a:t>
            </a:r>
          </a:p>
          <a:p>
            <a:pPr marL="333934" lvl="1" indent="0">
              <a:buNone/>
            </a:pPr>
            <a:r>
              <a:rPr lang="en-US" sz="1800" dirty="0" smtClean="0">
                <a:solidFill>
                  <a:srgbClr val="660066"/>
                </a:solidFill>
                <a:latin typeface="Consolas"/>
                <a:cs typeface="Consolas"/>
              </a:rPr>
              <a:t>    color    = diffuse + specular;</a:t>
            </a:r>
          </a:p>
          <a:p>
            <a:pPr marL="333934" lvl="1" indent="0">
              <a:buNone/>
            </a:pPr>
            <a:r>
              <a:rPr lang="en-US" sz="1800" dirty="0" smtClean="0">
                <a:solidFill>
                  <a:srgbClr val="660066"/>
                </a:solidFill>
                <a:latin typeface="Consolas"/>
                <a:cs typeface="Consolas"/>
              </a:rPr>
              <a:t>}</a:t>
            </a:r>
            <a:endParaRPr lang="en-US" sz="1800" dirty="0">
              <a:solidFill>
                <a:srgbClr val="660066"/>
              </a:solidFill>
              <a:latin typeface="Consolas"/>
              <a:cs typeface="Consolas"/>
            </a:endParaRPr>
          </a:p>
        </p:txBody>
      </p:sp>
    </p:spTree>
    <p:extLst>
      <p:ext uri="{BB962C8B-B14F-4D97-AF65-F5344CB8AC3E}">
        <p14:creationId xmlns:p14="http://schemas.microsoft.com/office/powerpoint/2010/main" val="227790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Shaded Mesh</a:t>
            </a:r>
            <a:endParaRPr lang="en-US" dirty="0"/>
          </a:p>
        </p:txBody>
      </p:sp>
      <p:pic>
        <p:nvPicPr>
          <p:cNvPr id="239619" name="Content Placeholder 3" descr="wave.tiff"/>
          <p:cNvPicPr>
            <a:picLocks noGrp="1" noChangeAspect="1"/>
          </p:cNvPicPr>
          <p:nvPr>
            <p:ph idx="1"/>
          </p:nvPr>
        </p:nvPicPr>
        <p:blipFill>
          <a:blip r:embed="rId3"/>
          <a:stretch>
            <a:fillRect/>
          </a:stretch>
        </p:blipFill>
        <p:spPr>
          <a:xfrm>
            <a:off x="2583770" y="731838"/>
            <a:ext cx="3976460" cy="4030662"/>
          </a:xfrm>
        </p:spPr>
      </p:pic>
    </p:spTree>
    <p:extLst>
      <p:ext uri="{BB962C8B-B14F-4D97-AF65-F5344CB8AC3E}">
        <p14:creationId xmlns:p14="http://schemas.microsoft.com/office/powerpoint/2010/main" val="105347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Exclusively Programmable Pipeline</a:t>
            </a:r>
            <a:endParaRPr lang="en-US" sz="2400" dirty="0"/>
          </a:p>
        </p:txBody>
      </p:sp>
      <p:sp>
        <p:nvSpPr>
          <p:cNvPr id="3" name="Content Placeholder 2"/>
          <p:cNvSpPr>
            <a:spLocks noGrp="1"/>
          </p:cNvSpPr>
          <p:nvPr>
            <p:ph idx="1"/>
          </p:nvPr>
        </p:nvSpPr>
        <p:spPr/>
        <p:txBody>
          <a:bodyPr/>
          <a:lstStyle/>
          <a:p>
            <a:r>
              <a:rPr lang="en-US" dirty="0" smtClean="0"/>
              <a:t>OpenGL 3.1 removed the fixed-function pipeline</a:t>
            </a:r>
          </a:p>
          <a:p>
            <a:pPr lvl="1"/>
            <a:r>
              <a:rPr lang="en-US" dirty="0" smtClean="0"/>
              <a:t>programs were required to use only shaders</a:t>
            </a:r>
          </a:p>
          <a:p>
            <a:pPr lvl="1"/>
            <a:endParaRPr lang="en-US" dirty="0" smtClean="0"/>
          </a:p>
          <a:p>
            <a:pPr lvl="1"/>
            <a:endParaRPr lang="en-US" dirty="0" smtClean="0"/>
          </a:p>
          <a:p>
            <a:pPr lvl="1"/>
            <a:endParaRPr lang="en-US" dirty="0" smtClean="0"/>
          </a:p>
          <a:p>
            <a:pPr lvl="1"/>
            <a:endParaRPr lang="en-US" dirty="0" smtClean="0"/>
          </a:p>
          <a:p>
            <a:r>
              <a:rPr lang="en-US" dirty="0" smtClean="0"/>
              <a:t>Additionally, almost all data is GPU-resident</a:t>
            </a:r>
          </a:p>
          <a:p>
            <a:pPr lvl="1"/>
            <a:r>
              <a:rPr lang="en-US" dirty="0" smtClean="0"/>
              <a:t>all vertex data sent using buffer objects</a:t>
            </a:r>
          </a:p>
          <a:p>
            <a:endParaRPr lang="en-US" dirty="0"/>
          </a:p>
        </p:txBody>
      </p:sp>
      <p:grpSp>
        <p:nvGrpSpPr>
          <p:cNvPr id="23" name="Group 22"/>
          <p:cNvGrpSpPr/>
          <p:nvPr/>
        </p:nvGrpSpPr>
        <p:grpSpPr>
          <a:xfrm>
            <a:off x="1239169" y="1626054"/>
            <a:ext cx="6665662" cy="1255136"/>
            <a:chOff x="1190428" y="2267030"/>
            <a:chExt cx="6665662" cy="1255136"/>
          </a:xfrm>
        </p:grpSpPr>
        <p:sp>
          <p:nvSpPr>
            <p:cNvPr id="24" name="Rounded Rectangle 23"/>
            <p:cNvSpPr/>
            <p:nvPr/>
          </p:nvSpPr>
          <p:spPr>
            <a:xfrm>
              <a:off x="3511017" y="2627880"/>
              <a:ext cx="895402" cy="447144"/>
            </a:xfrm>
            <a:prstGeom prst="roundRect">
              <a:avLst/>
            </a:prstGeom>
            <a:solidFill>
              <a:schemeClr val="accent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900" dirty="0">
                  <a:solidFill>
                    <a:srgbClr val="FFFFFF"/>
                  </a:solidFill>
                </a:rPr>
                <a:t>Primitive</a:t>
              </a:r>
            </a:p>
            <a:p>
              <a:pPr algn="ctr"/>
              <a:r>
                <a:rPr lang="en-US" sz="900" dirty="0">
                  <a:solidFill>
                    <a:srgbClr val="FFFFFF"/>
                  </a:solidFill>
                </a:rPr>
                <a:t>Setup and Rasterization</a:t>
              </a:r>
            </a:p>
          </p:txBody>
        </p:sp>
        <p:sp>
          <p:nvSpPr>
            <p:cNvPr id="25" name="Rounded Rectangle 24"/>
            <p:cNvSpPr/>
            <p:nvPr/>
          </p:nvSpPr>
          <p:spPr>
            <a:xfrm>
              <a:off x="4671312" y="2627880"/>
              <a:ext cx="895402" cy="447144"/>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solidFill>
                    <a:schemeClr val="bg1"/>
                  </a:solidFill>
                </a:rPr>
                <a:t>Fragment </a:t>
              </a:r>
              <a:r>
                <a:rPr lang="en-US" sz="900" dirty="0" smtClean="0">
                  <a:solidFill>
                    <a:schemeClr val="bg1"/>
                  </a:solidFill>
                </a:rPr>
                <a:t>Shader</a:t>
              </a:r>
              <a:endParaRPr lang="en-US" sz="900" dirty="0">
                <a:solidFill>
                  <a:schemeClr val="bg1"/>
                </a:solidFill>
              </a:endParaRPr>
            </a:p>
          </p:txBody>
        </p:sp>
        <p:sp>
          <p:nvSpPr>
            <p:cNvPr id="27" name="Rounded Rectangle 26"/>
            <p:cNvSpPr/>
            <p:nvPr/>
          </p:nvSpPr>
          <p:spPr>
            <a:xfrm>
              <a:off x="5831606" y="2627880"/>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Blending</a:t>
              </a:r>
            </a:p>
          </p:txBody>
        </p:sp>
        <p:pic>
          <p:nvPicPr>
            <p:cNvPr id="28" name="Picture 8" descr="T:\redtransteapot.png"/>
            <p:cNvPicPr preferRelativeResize="0">
              <a:picLocks noChangeAspect="1" noChangeArrowheads="1"/>
            </p:cNvPicPr>
            <p:nvPr/>
          </p:nvPicPr>
          <p:blipFill>
            <a:blip r:embed="rId3" cstate="print"/>
            <a:stretch>
              <a:fillRect/>
            </a:stretch>
          </p:blipFill>
          <p:spPr bwMode="auto">
            <a:xfrm>
              <a:off x="6991910" y="2422104"/>
              <a:ext cx="864180" cy="864180"/>
            </a:xfrm>
            <a:prstGeom prst="rect">
              <a:avLst/>
            </a:prstGeom>
            <a:noFill/>
            <a:ln>
              <a:solidFill>
                <a:srgbClr val="95BACD"/>
              </a:solidFill>
            </a:ln>
          </p:spPr>
        </p:pic>
        <p:sp>
          <p:nvSpPr>
            <p:cNvPr id="29" name="Rounded Rectangle 28"/>
            <p:cNvSpPr/>
            <p:nvPr/>
          </p:nvSpPr>
          <p:spPr>
            <a:xfrm>
              <a:off x="1190428" y="2267030"/>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Vertex</a:t>
              </a:r>
              <a:br>
                <a:rPr lang="en-US" sz="900" dirty="0"/>
              </a:br>
              <a:r>
                <a:rPr lang="en-US" sz="900" dirty="0"/>
                <a:t>Data</a:t>
              </a:r>
            </a:p>
          </p:txBody>
        </p:sp>
        <p:sp>
          <p:nvSpPr>
            <p:cNvPr id="30" name="Rounded Rectangle 29"/>
            <p:cNvSpPr/>
            <p:nvPr/>
          </p:nvSpPr>
          <p:spPr>
            <a:xfrm>
              <a:off x="1190428" y="2941831"/>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Pixel</a:t>
              </a:r>
              <a:br>
                <a:rPr lang="en-US" sz="900" dirty="0"/>
              </a:br>
              <a:r>
                <a:rPr lang="en-US" sz="900" dirty="0"/>
                <a:t>Data</a:t>
              </a:r>
            </a:p>
          </p:txBody>
        </p:sp>
        <p:sp>
          <p:nvSpPr>
            <p:cNvPr id="31" name="Rounded Rectangle 30"/>
            <p:cNvSpPr/>
            <p:nvPr/>
          </p:nvSpPr>
          <p:spPr>
            <a:xfrm>
              <a:off x="2350723" y="2267030"/>
              <a:ext cx="895402" cy="447144"/>
            </a:xfrm>
            <a:prstGeom prst="round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dirty="0">
                  <a:solidFill>
                    <a:schemeClr val="bg1"/>
                  </a:solidFill>
                </a:rPr>
                <a:t>Vertex </a:t>
              </a:r>
              <a:r>
                <a:rPr lang="en-US" sz="900" dirty="0" smtClean="0">
                  <a:solidFill>
                    <a:schemeClr val="bg1"/>
                  </a:solidFill>
                </a:rPr>
                <a:t>Shader</a:t>
              </a:r>
              <a:endParaRPr lang="en-US" sz="900" dirty="0">
                <a:solidFill>
                  <a:schemeClr val="bg1"/>
                </a:solidFill>
              </a:endParaRPr>
            </a:p>
          </p:txBody>
        </p:sp>
        <p:sp>
          <p:nvSpPr>
            <p:cNvPr id="32" name="Rounded Rectangle 31"/>
            <p:cNvSpPr/>
            <p:nvPr/>
          </p:nvSpPr>
          <p:spPr>
            <a:xfrm>
              <a:off x="2479317" y="3075022"/>
              <a:ext cx="895402" cy="4471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Texture</a:t>
              </a:r>
              <a:br>
                <a:rPr lang="en-US" sz="900" dirty="0"/>
              </a:br>
              <a:r>
                <a:rPr lang="en-US" sz="900" dirty="0"/>
                <a:t>Store</a:t>
              </a:r>
            </a:p>
          </p:txBody>
        </p:sp>
        <p:cxnSp>
          <p:nvCxnSpPr>
            <p:cNvPr id="33" name="Straight Arrow Connector 32"/>
            <p:cNvCxnSpPr>
              <a:stCxn id="29" idx="3"/>
              <a:endCxn id="31" idx="1"/>
            </p:cNvCxnSpPr>
            <p:nvPr/>
          </p:nvCxnSpPr>
          <p:spPr>
            <a:xfrm>
              <a:off x="2085830" y="2490602"/>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31" idx="3"/>
              <a:endCxn id="24" idx="1"/>
            </p:cNvCxnSpPr>
            <p:nvPr/>
          </p:nvCxnSpPr>
          <p:spPr>
            <a:xfrm>
              <a:off x="3246125" y="2490602"/>
              <a:ext cx="264893" cy="360850"/>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5" name="Shape 21"/>
            <p:cNvCxnSpPr>
              <a:stCxn id="30" idx="3"/>
              <a:endCxn id="24" idx="1"/>
            </p:cNvCxnSpPr>
            <p:nvPr/>
          </p:nvCxnSpPr>
          <p:spPr>
            <a:xfrm flipV="1">
              <a:off x="2085830" y="2851451"/>
              <a:ext cx="1425187" cy="313952"/>
            </a:xfrm>
            <a:prstGeom prst="bentConnector3">
              <a:avLst>
                <a:gd name="adj1" fmla="val 13908"/>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30" idx="3"/>
              <a:endCxn id="32" idx="1"/>
            </p:cNvCxnSpPr>
            <p:nvPr/>
          </p:nvCxnSpPr>
          <p:spPr>
            <a:xfrm>
              <a:off x="2085830" y="3165403"/>
              <a:ext cx="393488" cy="133191"/>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7" name="Shape 27"/>
            <p:cNvCxnSpPr>
              <a:stCxn id="32" idx="3"/>
              <a:endCxn id="25" idx="2"/>
            </p:cNvCxnSpPr>
            <p:nvPr/>
          </p:nvCxnSpPr>
          <p:spPr>
            <a:xfrm flipV="1">
              <a:off x="3374719" y="3075022"/>
              <a:ext cx="1744294" cy="223572"/>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4" idx="3"/>
              <a:endCxn id="25" idx="1"/>
            </p:cNvCxnSpPr>
            <p:nvPr/>
          </p:nvCxnSpPr>
          <p:spPr>
            <a:xfrm>
              <a:off x="4406419" y="2851451"/>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5" idx="3"/>
            </p:cNvCxnSpPr>
            <p:nvPr/>
          </p:nvCxnSpPr>
          <p:spPr>
            <a:xfrm>
              <a:off x="5566714" y="2851451"/>
              <a:ext cx="264893" cy="105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7" idx="3"/>
              <a:endCxn id="28" idx="1"/>
            </p:cNvCxnSpPr>
            <p:nvPr/>
          </p:nvCxnSpPr>
          <p:spPr>
            <a:xfrm>
              <a:off x="6727008" y="2851452"/>
              <a:ext cx="264902" cy="2742"/>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613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Texture Mapping</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7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1026"/>
          <p:cNvSpPr>
            <a:spLocks noGrp="1" noChangeArrowheads="1"/>
          </p:cNvSpPr>
          <p:nvPr>
            <p:ph type="title"/>
          </p:nvPr>
        </p:nvSpPr>
        <p:spPr/>
        <p:txBody>
          <a:bodyPr/>
          <a:lstStyle/>
          <a:p>
            <a:r>
              <a:rPr lang="en-US" dirty="0" smtClean="0"/>
              <a:t>Texture Mapping</a:t>
            </a:r>
            <a:endParaRPr lang="en-US" dirty="0"/>
          </a:p>
        </p:txBody>
      </p:sp>
      <p:grpSp>
        <p:nvGrpSpPr>
          <p:cNvPr id="5" name="Group 4"/>
          <p:cNvGrpSpPr/>
          <p:nvPr/>
        </p:nvGrpSpPr>
        <p:grpSpPr>
          <a:xfrm>
            <a:off x="885826" y="985243"/>
            <a:ext cx="7335836" cy="3651774"/>
            <a:chOff x="885826" y="985243"/>
            <a:chExt cx="7335836" cy="3651774"/>
          </a:xfrm>
        </p:grpSpPr>
        <p:grpSp>
          <p:nvGrpSpPr>
            <p:cNvPr id="2" name="Group 1029"/>
            <p:cNvGrpSpPr>
              <a:grpSpLocks/>
            </p:cNvGrpSpPr>
            <p:nvPr/>
          </p:nvGrpSpPr>
          <p:grpSpPr bwMode="auto">
            <a:xfrm>
              <a:off x="969358" y="2511751"/>
              <a:ext cx="2670175" cy="2125266"/>
              <a:chOff x="768" y="2538"/>
              <a:chExt cx="1682" cy="1785"/>
            </a:xfrm>
          </p:grpSpPr>
          <p:sp>
            <p:nvSpPr>
              <p:cNvPr id="175126" name="Line 1030"/>
              <p:cNvSpPr>
                <a:spLocks noChangeShapeType="1"/>
              </p:cNvSpPr>
              <p:nvPr/>
            </p:nvSpPr>
            <p:spPr bwMode="auto">
              <a:xfrm flipV="1">
                <a:off x="1148" y="2538"/>
                <a:ext cx="0" cy="1462"/>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b="0" i="1"/>
              </a:p>
            </p:txBody>
          </p:sp>
          <p:sp>
            <p:nvSpPr>
              <p:cNvPr id="175127" name="Line 1031"/>
              <p:cNvSpPr>
                <a:spLocks noChangeShapeType="1"/>
              </p:cNvSpPr>
              <p:nvPr/>
            </p:nvSpPr>
            <p:spPr bwMode="auto">
              <a:xfrm>
                <a:off x="1159" y="3995"/>
                <a:ext cx="1291" cy="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b="0" i="1"/>
              </a:p>
            </p:txBody>
          </p:sp>
          <p:sp>
            <p:nvSpPr>
              <p:cNvPr id="175128" name="Text Box 1032"/>
              <p:cNvSpPr txBox="1">
                <a:spLocks noChangeArrowheads="1"/>
              </p:cNvSpPr>
              <p:nvPr/>
            </p:nvSpPr>
            <p:spPr bwMode="auto">
              <a:xfrm>
                <a:off x="1498" y="3974"/>
                <a:ext cx="239" cy="349"/>
              </a:xfrm>
              <a:prstGeom prst="rect">
                <a:avLst/>
              </a:prstGeom>
              <a:noFill/>
              <a:ln w="12700">
                <a:noFill/>
                <a:miter lim="800000"/>
                <a:headEnd/>
                <a:tailEnd/>
              </a:ln>
            </p:spPr>
            <p:txBody>
              <a:bodyPr wrap="none">
                <a:prstTxWarp prst="textNoShape">
                  <a:avLst/>
                </a:prstTxWarp>
                <a:spAutoFit/>
              </a:bodyPr>
              <a:lstStyle/>
              <a:p>
                <a:pPr algn="ctr" eaLnBrk="0" hangingPunct="0"/>
                <a:r>
                  <a:rPr lang="en-US" sz="2100" b="0" i="1" dirty="0" err="1">
                    <a:latin typeface="Times New Roman" charset="0"/>
                  </a:rPr>
                  <a:t>s</a:t>
                </a:r>
                <a:endParaRPr lang="en-US" sz="2100" b="0" i="1" dirty="0">
                  <a:latin typeface="Times New Roman" charset="0"/>
                </a:endParaRPr>
              </a:p>
            </p:txBody>
          </p:sp>
          <p:sp>
            <p:nvSpPr>
              <p:cNvPr id="175129" name="Text Box 1033"/>
              <p:cNvSpPr txBox="1">
                <a:spLocks noChangeArrowheads="1"/>
              </p:cNvSpPr>
              <p:nvPr/>
            </p:nvSpPr>
            <p:spPr bwMode="auto">
              <a:xfrm>
                <a:off x="768" y="3174"/>
                <a:ext cx="220" cy="349"/>
              </a:xfrm>
              <a:prstGeom prst="rect">
                <a:avLst/>
              </a:prstGeom>
              <a:noFill/>
              <a:ln w="12700">
                <a:noFill/>
                <a:miter lim="800000"/>
                <a:headEnd/>
                <a:tailEnd/>
              </a:ln>
            </p:spPr>
            <p:txBody>
              <a:bodyPr wrap="none">
                <a:prstTxWarp prst="textNoShape">
                  <a:avLst/>
                </a:prstTxWarp>
                <a:spAutoFit/>
              </a:bodyPr>
              <a:lstStyle/>
              <a:p>
                <a:pPr algn="ctr" eaLnBrk="0" hangingPunct="0"/>
                <a:r>
                  <a:rPr lang="en-US" sz="2100" b="0" i="1" dirty="0" err="1">
                    <a:latin typeface="Times New Roman" charset="0"/>
                  </a:rPr>
                  <a:t>t</a:t>
                </a:r>
                <a:endParaRPr lang="en-US" sz="2100" b="0" i="1" dirty="0">
                  <a:latin typeface="Times New Roman" charset="0"/>
                </a:endParaRPr>
              </a:p>
            </p:txBody>
          </p:sp>
        </p:grpSp>
        <p:sp>
          <p:nvSpPr>
            <p:cNvPr id="175107" name="Rectangle 1027" descr="P2060066"/>
            <p:cNvSpPr>
              <a:spLocks noChangeArrowheads="1"/>
            </p:cNvSpPr>
            <p:nvPr/>
          </p:nvSpPr>
          <p:spPr bwMode="auto">
            <a:xfrm>
              <a:off x="1639885" y="2995017"/>
              <a:ext cx="1901825" cy="1163240"/>
            </a:xfrm>
            <a:prstGeom prst="rect">
              <a:avLst/>
            </a:prstGeom>
            <a:blipFill dpi="0" rotWithShape="0">
              <a:blip r:embed="rId3"/>
              <a:srcRect/>
              <a:stretch>
                <a:fillRect/>
              </a:stretch>
            </a:blipFill>
            <a:ln w="12700">
              <a:noFill/>
              <a:miter lim="800000"/>
              <a:headEnd/>
              <a:tailEnd/>
            </a:ln>
          </p:spPr>
          <p:txBody>
            <a:bodyPr wrap="none" lIns="81633" tIns="40816" rIns="81633" bIns="40816" anchor="ctr">
              <a:prstTxWarp prst="textNoShape">
                <a:avLst/>
              </a:prstTxWarp>
            </a:bodyPr>
            <a:lstStyle/>
            <a:p>
              <a:pPr algn="ctr" eaLnBrk="0" hangingPunct="0"/>
              <a:endParaRPr lang="en-US" sz="2100" b="0" i="1" dirty="0">
                <a:latin typeface="Times New Roman" charset="0"/>
              </a:endParaRPr>
            </a:p>
          </p:txBody>
        </p:sp>
        <p:sp>
          <p:nvSpPr>
            <p:cNvPr id="175108" name="AutoShape 1028" descr="P2060066"/>
            <p:cNvSpPr>
              <a:spLocks noChangeArrowheads="1"/>
            </p:cNvSpPr>
            <p:nvPr/>
          </p:nvSpPr>
          <p:spPr bwMode="auto">
            <a:xfrm>
              <a:off x="5749924" y="1010245"/>
              <a:ext cx="2471738" cy="992981"/>
            </a:xfrm>
            <a:prstGeom prst="parallelogram">
              <a:avLst>
                <a:gd name="adj" fmla="val 46673"/>
              </a:avLst>
            </a:prstGeom>
            <a:blipFill dpi="0" rotWithShape="0">
              <a:blip r:embed="rId3"/>
              <a:srcRect/>
              <a:stretch>
                <a:fillRect/>
              </a:stretch>
            </a:blipFill>
            <a:ln w="12700">
              <a:solidFill>
                <a:schemeClr val="tx1"/>
              </a:solidFill>
              <a:miter lim="800000"/>
              <a:headEnd/>
              <a:tailEnd/>
            </a:ln>
          </p:spPr>
          <p:txBody>
            <a:bodyPr wrap="none" lIns="81633" tIns="40816" rIns="81633" bIns="40816" anchor="ctr">
              <a:prstTxWarp prst="textNoShape">
                <a:avLst/>
              </a:prstTxWarp>
            </a:bodyPr>
            <a:lstStyle/>
            <a:p>
              <a:endParaRPr lang="en-US" b="0" i="1"/>
            </a:p>
          </p:txBody>
        </p:sp>
        <p:grpSp>
          <p:nvGrpSpPr>
            <p:cNvPr id="3" name="Group 1034"/>
            <p:cNvGrpSpPr>
              <a:grpSpLocks/>
            </p:cNvGrpSpPr>
            <p:nvPr/>
          </p:nvGrpSpPr>
          <p:grpSpPr bwMode="auto">
            <a:xfrm>
              <a:off x="885826" y="985243"/>
              <a:ext cx="1905001" cy="1589484"/>
              <a:chOff x="2464" y="1457"/>
              <a:chExt cx="1200" cy="1335"/>
            </a:xfrm>
          </p:grpSpPr>
          <p:sp>
            <p:nvSpPr>
              <p:cNvPr id="175120" name="Line 1035"/>
              <p:cNvSpPr>
                <a:spLocks noChangeShapeType="1"/>
              </p:cNvSpPr>
              <p:nvPr/>
            </p:nvSpPr>
            <p:spPr bwMode="auto">
              <a:xfrm flipV="1">
                <a:off x="2913" y="1457"/>
                <a:ext cx="0" cy="921"/>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b="0" i="1"/>
              </a:p>
            </p:txBody>
          </p:sp>
          <p:sp>
            <p:nvSpPr>
              <p:cNvPr id="175121" name="Line 1036"/>
              <p:cNvSpPr>
                <a:spLocks noChangeShapeType="1"/>
              </p:cNvSpPr>
              <p:nvPr/>
            </p:nvSpPr>
            <p:spPr bwMode="auto">
              <a:xfrm>
                <a:off x="2908" y="2384"/>
                <a:ext cx="756" cy="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b="0" i="1"/>
              </a:p>
            </p:txBody>
          </p:sp>
          <p:sp>
            <p:nvSpPr>
              <p:cNvPr id="175122" name="Line 1037"/>
              <p:cNvSpPr>
                <a:spLocks noChangeShapeType="1"/>
              </p:cNvSpPr>
              <p:nvPr/>
            </p:nvSpPr>
            <p:spPr bwMode="auto">
              <a:xfrm flipH="1">
                <a:off x="2510" y="2389"/>
                <a:ext cx="403" cy="403"/>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b="0" i="1"/>
              </a:p>
            </p:txBody>
          </p:sp>
          <p:sp>
            <p:nvSpPr>
              <p:cNvPr id="175123" name="Text Box 1038"/>
              <p:cNvSpPr txBox="1">
                <a:spLocks noChangeArrowheads="1"/>
              </p:cNvSpPr>
              <p:nvPr/>
            </p:nvSpPr>
            <p:spPr bwMode="auto">
              <a:xfrm>
                <a:off x="3119" y="2324"/>
                <a:ext cx="248" cy="349"/>
              </a:xfrm>
              <a:prstGeom prst="rect">
                <a:avLst/>
              </a:prstGeom>
              <a:noFill/>
              <a:ln w="12700">
                <a:noFill/>
                <a:miter lim="800000"/>
                <a:headEnd/>
                <a:tailEnd/>
              </a:ln>
            </p:spPr>
            <p:txBody>
              <a:bodyPr wrap="none">
                <a:prstTxWarp prst="textNoShape">
                  <a:avLst/>
                </a:prstTxWarp>
                <a:spAutoFit/>
              </a:bodyPr>
              <a:lstStyle/>
              <a:p>
                <a:pPr algn="ctr" eaLnBrk="0" hangingPunct="0"/>
                <a:r>
                  <a:rPr lang="en-US" sz="2100" b="0" i="1" dirty="0" err="1">
                    <a:latin typeface="Times New Roman" charset="0"/>
                  </a:rPr>
                  <a:t>x</a:t>
                </a:r>
                <a:endParaRPr lang="en-US" sz="2100" b="0" i="1" dirty="0">
                  <a:latin typeface="Times New Roman" charset="0"/>
                </a:endParaRPr>
              </a:p>
            </p:txBody>
          </p:sp>
          <p:sp>
            <p:nvSpPr>
              <p:cNvPr id="175124" name="Text Box 1039"/>
              <p:cNvSpPr txBox="1">
                <a:spLocks noChangeArrowheads="1"/>
              </p:cNvSpPr>
              <p:nvPr/>
            </p:nvSpPr>
            <p:spPr bwMode="auto">
              <a:xfrm>
                <a:off x="2610" y="1651"/>
                <a:ext cx="253" cy="349"/>
              </a:xfrm>
              <a:prstGeom prst="rect">
                <a:avLst/>
              </a:prstGeom>
              <a:noFill/>
              <a:ln w="12700">
                <a:noFill/>
                <a:miter lim="800000"/>
                <a:headEnd/>
                <a:tailEnd/>
              </a:ln>
            </p:spPr>
            <p:txBody>
              <a:bodyPr wrap="none">
                <a:prstTxWarp prst="textNoShape">
                  <a:avLst/>
                </a:prstTxWarp>
                <a:spAutoFit/>
              </a:bodyPr>
              <a:lstStyle/>
              <a:p>
                <a:pPr algn="ctr" eaLnBrk="0" hangingPunct="0"/>
                <a:r>
                  <a:rPr lang="en-US" sz="2100" b="0" i="1" dirty="0" err="1">
                    <a:latin typeface="Times New Roman" charset="0"/>
                  </a:rPr>
                  <a:t>y</a:t>
                </a:r>
                <a:endParaRPr lang="en-US" sz="2100" b="0" i="1" dirty="0">
                  <a:latin typeface="Times New Roman" charset="0"/>
                </a:endParaRPr>
              </a:p>
            </p:txBody>
          </p:sp>
          <p:sp>
            <p:nvSpPr>
              <p:cNvPr id="175125" name="Text Box 1040"/>
              <p:cNvSpPr txBox="1">
                <a:spLocks noChangeArrowheads="1"/>
              </p:cNvSpPr>
              <p:nvPr/>
            </p:nvSpPr>
            <p:spPr bwMode="auto">
              <a:xfrm>
                <a:off x="2464" y="2313"/>
                <a:ext cx="239" cy="349"/>
              </a:xfrm>
              <a:prstGeom prst="rect">
                <a:avLst/>
              </a:prstGeom>
              <a:noFill/>
              <a:ln w="12700">
                <a:noFill/>
                <a:miter lim="800000"/>
                <a:headEnd/>
                <a:tailEnd/>
              </a:ln>
            </p:spPr>
            <p:txBody>
              <a:bodyPr wrap="none">
                <a:prstTxWarp prst="textNoShape">
                  <a:avLst/>
                </a:prstTxWarp>
                <a:spAutoFit/>
              </a:bodyPr>
              <a:lstStyle/>
              <a:p>
                <a:pPr algn="ctr" eaLnBrk="0" hangingPunct="0"/>
                <a:r>
                  <a:rPr lang="en-US" sz="2100" b="0" i="1" dirty="0" err="1">
                    <a:latin typeface="Times New Roman" charset="0"/>
                  </a:rPr>
                  <a:t>z</a:t>
                </a:r>
                <a:endParaRPr lang="en-US" sz="2100" b="0" i="1" dirty="0">
                  <a:latin typeface="Times New Roman" charset="0"/>
                </a:endParaRPr>
              </a:p>
            </p:txBody>
          </p:sp>
        </p:grpSp>
        <p:sp useBgFill="1">
          <p:nvSpPr>
            <p:cNvPr id="175111" name="Oval 1041"/>
            <p:cNvSpPr>
              <a:spLocks noChangeArrowheads="1"/>
            </p:cNvSpPr>
            <p:nvPr/>
          </p:nvSpPr>
          <p:spPr bwMode="auto">
            <a:xfrm>
              <a:off x="2079622" y="3133130"/>
              <a:ext cx="87313" cy="65484"/>
            </a:xfrm>
            <a:prstGeom prst="ellipse">
              <a:avLst/>
            </a:prstGeom>
            <a:ln w="12700">
              <a:solidFill>
                <a:schemeClr val="tx1"/>
              </a:solidFill>
              <a:round/>
              <a:headEnd/>
              <a:tailEnd/>
            </a:ln>
          </p:spPr>
          <p:txBody>
            <a:bodyPr wrap="none" lIns="81633" tIns="40816" rIns="81633" bIns="40816" anchor="ctr">
              <a:prstTxWarp prst="textNoShape">
                <a:avLst/>
              </a:prstTxWarp>
            </a:bodyPr>
            <a:lstStyle/>
            <a:p>
              <a:pPr algn="ctr" eaLnBrk="0" hangingPunct="0"/>
              <a:endParaRPr lang="en-US" sz="2100" b="0" i="1" dirty="0">
                <a:latin typeface="Times New Roman" charset="0"/>
              </a:endParaRPr>
            </a:p>
          </p:txBody>
        </p:sp>
        <p:sp useBgFill="1">
          <p:nvSpPr>
            <p:cNvPr id="175112" name="Oval 1042"/>
            <p:cNvSpPr>
              <a:spLocks noChangeArrowheads="1"/>
            </p:cNvSpPr>
            <p:nvPr/>
          </p:nvSpPr>
          <p:spPr bwMode="auto">
            <a:xfrm>
              <a:off x="6681786" y="1138832"/>
              <a:ext cx="87313" cy="65485"/>
            </a:xfrm>
            <a:prstGeom prst="ellipse">
              <a:avLst/>
            </a:prstGeom>
            <a:ln w="12700">
              <a:solidFill>
                <a:schemeClr val="tx1"/>
              </a:solidFill>
              <a:round/>
              <a:headEnd/>
              <a:tailEnd/>
            </a:ln>
          </p:spPr>
          <p:txBody>
            <a:bodyPr wrap="none" lIns="81633" tIns="40816" rIns="81633" bIns="40816" anchor="ctr">
              <a:prstTxWarp prst="textNoShape">
                <a:avLst/>
              </a:prstTxWarp>
            </a:bodyPr>
            <a:lstStyle/>
            <a:p>
              <a:endParaRPr lang="en-US" b="0" i="1"/>
            </a:p>
          </p:txBody>
        </p:sp>
        <p:cxnSp>
          <p:nvCxnSpPr>
            <p:cNvPr id="175113" name="AutoShape 1043"/>
            <p:cNvCxnSpPr>
              <a:cxnSpLocks noChangeShapeType="1"/>
            </p:cNvCxnSpPr>
            <p:nvPr/>
          </p:nvCxnSpPr>
          <p:spPr bwMode="auto">
            <a:xfrm rot="16200000">
              <a:off x="3395463" y="-143273"/>
              <a:ext cx="1984771" cy="4632325"/>
            </a:xfrm>
            <a:prstGeom prst="curvedConnector3">
              <a:avLst>
                <a:gd name="adj1" fmla="val 23032"/>
              </a:avLst>
            </a:prstGeom>
            <a:noFill/>
            <a:ln w="12700">
              <a:solidFill>
                <a:schemeClr val="tx2"/>
              </a:solidFill>
              <a:round/>
              <a:headEnd/>
              <a:tailEnd type="triangle" w="med" len="med"/>
            </a:ln>
          </p:spPr>
        </p:cxnSp>
        <p:sp>
          <p:nvSpPr>
            <p:cNvPr id="175114" name="AutoShape 1044"/>
            <p:cNvSpPr>
              <a:spLocks noChangeArrowheads="1"/>
            </p:cNvSpPr>
            <p:nvPr/>
          </p:nvSpPr>
          <p:spPr bwMode="auto">
            <a:xfrm>
              <a:off x="1803397" y="1234082"/>
              <a:ext cx="1376363" cy="665560"/>
            </a:xfrm>
            <a:prstGeom prst="parallelogram">
              <a:avLst>
                <a:gd name="adj" fmla="val 38775"/>
              </a:avLst>
            </a:prstGeom>
            <a:solidFill>
              <a:schemeClr val="bg1"/>
            </a:solidFill>
            <a:ln w="12700">
              <a:noFill/>
              <a:miter lim="800000"/>
              <a:headEnd/>
              <a:tailEnd/>
            </a:ln>
          </p:spPr>
          <p:txBody>
            <a:bodyPr wrap="none" lIns="81633" tIns="40816" rIns="81633" bIns="40816" anchor="ctr">
              <a:prstTxWarp prst="textNoShape">
                <a:avLst/>
              </a:prstTxWarp>
            </a:bodyPr>
            <a:lstStyle/>
            <a:p>
              <a:endParaRPr lang="en-US" b="0" i="1"/>
            </a:p>
          </p:txBody>
        </p:sp>
        <p:sp>
          <p:nvSpPr>
            <p:cNvPr id="175115" name="Text Box 1045"/>
            <p:cNvSpPr txBox="1">
              <a:spLocks noChangeArrowheads="1"/>
            </p:cNvSpPr>
            <p:nvPr/>
          </p:nvSpPr>
          <p:spPr bwMode="auto">
            <a:xfrm>
              <a:off x="3895451" y="3402211"/>
              <a:ext cx="822868" cy="405595"/>
            </a:xfrm>
            <a:prstGeom prst="rect">
              <a:avLst/>
            </a:prstGeom>
            <a:noFill/>
            <a:ln w="12700">
              <a:noFill/>
              <a:miter lim="800000"/>
              <a:headEnd/>
              <a:tailEnd/>
            </a:ln>
          </p:spPr>
          <p:txBody>
            <a:bodyPr wrap="none" lIns="81633" tIns="40816" rIns="81633" bIns="40816">
              <a:prstTxWarp prst="textNoShape">
                <a:avLst/>
              </a:prstTxWarp>
              <a:spAutoFit/>
            </a:bodyPr>
            <a:lstStyle/>
            <a:p>
              <a:pPr algn="ctr" eaLnBrk="0" hangingPunct="0"/>
              <a:r>
                <a:rPr lang="en-US" sz="2100" b="0" dirty="0">
                  <a:latin typeface="Times New Roman" charset="0"/>
                </a:rPr>
                <a:t>image</a:t>
              </a:r>
            </a:p>
          </p:txBody>
        </p:sp>
        <p:sp>
          <p:nvSpPr>
            <p:cNvPr id="175116" name="Text Box 1046"/>
            <p:cNvSpPr txBox="1">
              <a:spLocks noChangeArrowheads="1"/>
            </p:cNvSpPr>
            <p:nvPr/>
          </p:nvSpPr>
          <p:spPr bwMode="auto">
            <a:xfrm>
              <a:off x="3066671" y="2161579"/>
              <a:ext cx="1181853" cy="405595"/>
            </a:xfrm>
            <a:prstGeom prst="rect">
              <a:avLst/>
            </a:prstGeom>
            <a:noFill/>
            <a:ln w="12700">
              <a:noFill/>
              <a:miter lim="800000"/>
              <a:headEnd/>
              <a:tailEnd/>
            </a:ln>
          </p:spPr>
          <p:txBody>
            <a:bodyPr wrap="none" lIns="81633" tIns="40816" rIns="81633" bIns="40816">
              <a:prstTxWarp prst="textNoShape">
                <a:avLst/>
              </a:prstTxWarp>
              <a:spAutoFit/>
            </a:bodyPr>
            <a:lstStyle/>
            <a:p>
              <a:pPr algn="ctr" eaLnBrk="0" hangingPunct="0"/>
              <a:r>
                <a:rPr lang="en-US" sz="2100" b="0" dirty="0">
                  <a:latin typeface="Times New Roman" charset="0"/>
                </a:rPr>
                <a:t>geometry</a:t>
              </a:r>
            </a:p>
          </p:txBody>
        </p:sp>
        <p:sp>
          <p:nvSpPr>
            <p:cNvPr id="175117" name="Text Box 1047"/>
            <p:cNvSpPr txBox="1">
              <a:spLocks noChangeArrowheads="1"/>
            </p:cNvSpPr>
            <p:nvPr/>
          </p:nvSpPr>
          <p:spPr bwMode="auto">
            <a:xfrm>
              <a:off x="6228504" y="2136576"/>
              <a:ext cx="852586" cy="405595"/>
            </a:xfrm>
            <a:prstGeom prst="rect">
              <a:avLst/>
            </a:prstGeom>
            <a:noFill/>
            <a:ln w="12700">
              <a:noFill/>
              <a:miter lim="800000"/>
              <a:headEnd/>
              <a:tailEnd/>
            </a:ln>
          </p:spPr>
          <p:txBody>
            <a:bodyPr wrap="none" lIns="81633" tIns="40816" rIns="81633" bIns="40816">
              <a:prstTxWarp prst="textNoShape">
                <a:avLst/>
              </a:prstTxWarp>
              <a:spAutoFit/>
            </a:bodyPr>
            <a:lstStyle/>
            <a:p>
              <a:pPr algn="ctr" eaLnBrk="0" hangingPunct="0"/>
              <a:r>
                <a:rPr lang="en-US" sz="2100" b="0" dirty="0">
                  <a:latin typeface="Times New Roman" charset="0"/>
                </a:rPr>
                <a:t>screen</a:t>
              </a:r>
            </a:p>
          </p:txBody>
        </p:sp>
        <p:cxnSp>
          <p:nvCxnSpPr>
            <p:cNvPr id="175118" name="AutoShape 1048"/>
            <p:cNvCxnSpPr>
              <a:cxnSpLocks noChangeShapeType="1"/>
              <a:stCxn id="175119" idx="6"/>
              <a:endCxn id="175112" idx="2"/>
            </p:cNvCxnSpPr>
            <p:nvPr/>
          </p:nvCxnSpPr>
          <p:spPr bwMode="auto">
            <a:xfrm flipV="1">
              <a:off x="2381249" y="1172170"/>
              <a:ext cx="4300538" cy="235744"/>
            </a:xfrm>
            <a:prstGeom prst="curvedConnector3">
              <a:avLst>
                <a:gd name="adj1" fmla="val 50162"/>
              </a:avLst>
            </a:prstGeom>
            <a:noFill/>
            <a:ln w="12700">
              <a:solidFill>
                <a:schemeClr val="hlink"/>
              </a:solidFill>
              <a:round/>
              <a:headEnd/>
              <a:tailEnd type="triangle" w="med" len="med"/>
            </a:ln>
          </p:spPr>
        </p:cxnSp>
        <p:sp useBgFill="1">
          <p:nvSpPr>
            <p:cNvPr id="175119" name="Oval 1049"/>
            <p:cNvSpPr>
              <a:spLocks noChangeArrowheads="1"/>
            </p:cNvSpPr>
            <p:nvPr/>
          </p:nvSpPr>
          <p:spPr bwMode="auto">
            <a:xfrm>
              <a:off x="2293936" y="1374576"/>
              <a:ext cx="87313" cy="65485"/>
            </a:xfrm>
            <a:prstGeom prst="ellipse">
              <a:avLst/>
            </a:prstGeom>
            <a:ln w="12700">
              <a:solidFill>
                <a:schemeClr val="tx1"/>
              </a:solidFill>
              <a:round/>
              <a:headEnd/>
              <a:tailEnd/>
            </a:ln>
          </p:spPr>
          <p:txBody>
            <a:bodyPr wrap="none" lIns="81633" tIns="40816" rIns="81633" bIns="40816" anchor="ctr">
              <a:prstTxWarp prst="textNoShape">
                <a:avLst/>
              </a:prstTxWarp>
            </a:bodyPr>
            <a:lstStyle/>
            <a:p>
              <a:pPr algn="ctr" eaLnBrk="0" hangingPunct="0"/>
              <a:endParaRPr lang="en-US" sz="2100" b="0" i="1" dirty="0">
                <a:latin typeface="Times New Roman" charset="0"/>
              </a:endParaRPr>
            </a:p>
          </p:txBody>
        </p:sp>
      </p:grpSp>
    </p:spTree>
    <p:extLst>
      <p:ext uri="{BB962C8B-B14F-4D97-AF65-F5344CB8AC3E}">
        <p14:creationId xmlns:p14="http://schemas.microsoft.com/office/powerpoint/2010/main" val="1472683576"/>
      </p:ext>
    </p:extLst>
  </p:cSld>
  <p:clrMapOvr>
    <a:masterClrMapping/>
  </p:clrMapOvr>
  <p:transition xmlns:p14="http://schemas.microsoft.com/office/powerpoint/2010/mai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dirty="0" smtClean="0"/>
              <a:t>Texture Mapping and the OpenGL Pipeline</a:t>
            </a:r>
            <a:endParaRPr lang="en-US" dirty="0"/>
          </a:p>
        </p:txBody>
      </p:sp>
      <p:sp>
        <p:nvSpPr>
          <p:cNvPr id="177156" name="Rectangle 15"/>
          <p:cNvSpPr>
            <a:spLocks noGrp="1" noChangeArrowheads="1"/>
          </p:cNvSpPr>
          <p:nvPr>
            <p:ph idx="1"/>
          </p:nvPr>
        </p:nvSpPr>
        <p:spPr/>
        <p:txBody>
          <a:bodyPr/>
          <a:lstStyle/>
          <a:p>
            <a:r>
              <a:rPr lang="en-US" smtClean="0"/>
              <a:t>Images and geometry flow through separate pipelines that join at the rasterizer</a:t>
            </a:r>
          </a:p>
          <a:p>
            <a:pPr lvl="1"/>
            <a:r>
              <a:rPr lang="en-US" smtClean="0"/>
              <a:t>“complex” textures do not affect geometric complexity</a:t>
            </a:r>
            <a:endParaRPr lang="en-US" dirty="0"/>
          </a:p>
        </p:txBody>
      </p:sp>
      <p:grpSp>
        <p:nvGrpSpPr>
          <p:cNvPr id="12" name="Group 11"/>
          <p:cNvGrpSpPr/>
          <p:nvPr/>
        </p:nvGrpSpPr>
        <p:grpSpPr>
          <a:xfrm>
            <a:off x="613364" y="2110980"/>
            <a:ext cx="7917273" cy="1754261"/>
            <a:chOff x="612775" y="3022120"/>
            <a:chExt cx="7917273" cy="1754261"/>
          </a:xfrm>
        </p:grpSpPr>
        <p:sp>
          <p:nvSpPr>
            <p:cNvPr id="4" name="Rectangle 3"/>
            <p:cNvSpPr/>
            <p:nvPr/>
          </p:nvSpPr>
          <p:spPr>
            <a:xfrm>
              <a:off x="2287378" y="3022120"/>
              <a:ext cx="1811776" cy="739460"/>
            </a:xfrm>
            <a:prstGeom prst="rect">
              <a:avLst/>
            </a:prstGeom>
          </p:spPr>
          <p:style>
            <a:lnRef idx="1">
              <a:schemeClr val="accent1"/>
            </a:lnRef>
            <a:fillRef idx="3">
              <a:schemeClr val="accent1"/>
            </a:fillRef>
            <a:effectRef idx="2">
              <a:schemeClr val="accent1"/>
            </a:effectRef>
            <a:fontRef idx="minor">
              <a:schemeClr val="lt1"/>
            </a:fontRef>
          </p:style>
          <p:txBody>
            <a:bodyPr lIns="114300" tIns="57150" rIns="114300" bIns="57150" rtlCol="0" anchor="ctr"/>
            <a:lstStyle/>
            <a:p>
              <a:pPr algn="ctr"/>
              <a:r>
                <a:rPr lang="en-US" dirty="0" smtClean="0"/>
                <a:t>Geometry Pipeline</a:t>
              </a:r>
              <a:endParaRPr lang="en-US" dirty="0"/>
            </a:p>
          </p:txBody>
        </p:sp>
        <p:sp>
          <p:nvSpPr>
            <p:cNvPr id="18" name="Rectangle 17"/>
            <p:cNvSpPr/>
            <p:nvPr/>
          </p:nvSpPr>
          <p:spPr>
            <a:xfrm>
              <a:off x="2287378" y="4036921"/>
              <a:ext cx="1811776" cy="739460"/>
            </a:xfrm>
            <a:prstGeom prst="rect">
              <a:avLst/>
            </a:prstGeom>
          </p:spPr>
          <p:style>
            <a:lnRef idx="1">
              <a:schemeClr val="accent1"/>
            </a:lnRef>
            <a:fillRef idx="3">
              <a:schemeClr val="accent1"/>
            </a:fillRef>
            <a:effectRef idx="2">
              <a:schemeClr val="accent1"/>
            </a:effectRef>
            <a:fontRef idx="minor">
              <a:schemeClr val="lt1"/>
            </a:fontRef>
          </p:style>
          <p:txBody>
            <a:bodyPr lIns="114300" tIns="57150" rIns="114300" bIns="57150" rtlCol="0" anchor="ctr"/>
            <a:lstStyle/>
            <a:p>
              <a:pPr algn="ctr"/>
              <a:r>
                <a:rPr lang="en-US" dirty="0" smtClean="0"/>
                <a:t>Pixel Pipeline</a:t>
              </a:r>
              <a:endParaRPr lang="en-US" dirty="0"/>
            </a:p>
          </p:txBody>
        </p:sp>
        <p:sp>
          <p:nvSpPr>
            <p:cNvPr id="5" name="Rectangle 4"/>
            <p:cNvSpPr/>
            <p:nvPr/>
          </p:nvSpPr>
          <p:spPr>
            <a:xfrm>
              <a:off x="4843870" y="3538570"/>
              <a:ext cx="1622818" cy="751196"/>
            </a:xfrm>
            <a:prstGeom prst="rect">
              <a:avLst/>
            </a:prstGeom>
          </p:spPr>
          <p:style>
            <a:lnRef idx="1">
              <a:schemeClr val="accent1"/>
            </a:lnRef>
            <a:fillRef idx="3">
              <a:schemeClr val="accent1"/>
            </a:fillRef>
            <a:effectRef idx="2">
              <a:schemeClr val="accent1"/>
            </a:effectRef>
            <a:fontRef idx="minor">
              <a:schemeClr val="lt1"/>
            </a:fontRef>
          </p:style>
          <p:txBody>
            <a:bodyPr lIns="114300" tIns="57150" rIns="114300" bIns="57150" rtlCol="0" anchor="ctr"/>
            <a:lstStyle/>
            <a:p>
              <a:pPr algn="ctr"/>
              <a:r>
                <a:rPr lang="en-US" dirty="0" err="1" smtClean="0"/>
                <a:t>Rasterizer</a:t>
              </a:r>
              <a:endParaRPr lang="en-US" dirty="0"/>
            </a:p>
          </p:txBody>
        </p:sp>
        <p:sp>
          <p:nvSpPr>
            <p:cNvPr id="6" name="TextBox 5"/>
            <p:cNvSpPr txBox="1"/>
            <p:nvPr/>
          </p:nvSpPr>
          <p:spPr>
            <a:xfrm>
              <a:off x="612775" y="3234020"/>
              <a:ext cx="979975" cy="330860"/>
            </a:xfrm>
            <a:prstGeom prst="rect">
              <a:avLst/>
            </a:prstGeom>
            <a:noFill/>
          </p:spPr>
          <p:txBody>
            <a:bodyPr wrap="square" lIns="114300" tIns="57150" rIns="114300" bIns="57150" rtlCol="0">
              <a:spAutoFit/>
            </a:bodyPr>
            <a:lstStyle/>
            <a:p>
              <a:r>
                <a:rPr lang="en-US" dirty="0" smtClean="0"/>
                <a:t>Vertices</a:t>
              </a:r>
              <a:endParaRPr lang="en-US" dirty="0"/>
            </a:p>
          </p:txBody>
        </p:sp>
        <p:sp>
          <p:nvSpPr>
            <p:cNvPr id="7" name="TextBox 6"/>
            <p:cNvSpPr txBox="1"/>
            <p:nvPr/>
          </p:nvSpPr>
          <p:spPr>
            <a:xfrm>
              <a:off x="758514" y="4249172"/>
              <a:ext cx="896694" cy="330860"/>
            </a:xfrm>
            <a:prstGeom prst="rect">
              <a:avLst/>
            </a:prstGeom>
            <a:noFill/>
          </p:spPr>
          <p:txBody>
            <a:bodyPr wrap="square" lIns="114300" tIns="57150" rIns="114300" bIns="57150" rtlCol="0">
              <a:spAutoFit/>
            </a:bodyPr>
            <a:lstStyle/>
            <a:p>
              <a:r>
                <a:rPr lang="en-US" dirty="0" smtClean="0"/>
                <a:t>Pixels</a:t>
              </a:r>
              <a:endParaRPr lang="en-US" dirty="0"/>
            </a:p>
          </p:txBody>
        </p:sp>
        <p:cxnSp>
          <p:nvCxnSpPr>
            <p:cNvPr id="9" name="Straight Arrow Connector 8"/>
            <p:cNvCxnSpPr>
              <a:stCxn id="6" idx="3"/>
              <a:endCxn id="4" idx="1"/>
            </p:cNvCxnSpPr>
            <p:nvPr/>
          </p:nvCxnSpPr>
          <p:spPr>
            <a:xfrm flipV="1">
              <a:off x="1592750" y="3391850"/>
              <a:ext cx="694628" cy="7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1"/>
            </p:cNvCxnSpPr>
            <p:nvPr/>
          </p:nvCxnSpPr>
          <p:spPr>
            <a:xfrm>
              <a:off x="4099155" y="3391850"/>
              <a:ext cx="744716" cy="52231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a:endCxn id="18" idx="1"/>
            </p:cNvCxnSpPr>
            <p:nvPr/>
          </p:nvCxnSpPr>
          <p:spPr>
            <a:xfrm flipV="1">
              <a:off x="1655208" y="4406651"/>
              <a:ext cx="632170" cy="795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8" idx="3"/>
              <a:endCxn id="5" idx="1"/>
            </p:cNvCxnSpPr>
            <p:nvPr/>
          </p:nvCxnSpPr>
          <p:spPr>
            <a:xfrm flipV="1">
              <a:off x="4099155" y="3914168"/>
              <a:ext cx="744716" cy="49248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907230" y="3538570"/>
              <a:ext cx="1622818" cy="751196"/>
            </a:xfrm>
            <a:prstGeom prst="rect">
              <a:avLst/>
            </a:prstGeom>
          </p:spPr>
          <p:style>
            <a:lnRef idx="1">
              <a:schemeClr val="accent1"/>
            </a:lnRef>
            <a:fillRef idx="3">
              <a:schemeClr val="accent1"/>
            </a:fillRef>
            <a:effectRef idx="2">
              <a:schemeClr val="accent1"/>
            </a:effectRef>
            <a:fontRef idx="minor">
              <a:schemeClr val="lt1"/>
            </a:fontRef>
          </p:style>
          <p:txBody>
            <a:bodyPr lIns="114300" tIns="57150" rIns="114300" bIns="57150" rtlCol="0" anchor="ctr"/>
            <a:lstStyle/>
            <a:p>
              <a:pPr algn="ctr"/>
              <a:r>
                <a:rPr lang="en-US" dirty="0" smtClean="0"/>
                <a:t>Fragment Shader</a:t>
              </a:r>
              <a:endParaRPr lang="en-US" dirty="0"/>
            </a:p>
          </p:txBody>
        </p:sp>
        <p:cxnSp>
          <p:nvCxnSpPr>
            <p:cNvPr id="19" name="Straight Arrow Connector 18"/>
            <p:cNvCxnSpPr/>
            <p:nvPr/>
          </p:nvCxnSpPr>
          <p:spPr>
            <a:xfrm>
              <a:off x="6466687" y="3914168"/>
              <a:ext cx="440543"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54278532"/>
      </p:ext>
    </p:extLst>
  </p:cSld>
  <p:clrMapOvr>
    <a:masterClrMapping/>
  </p:clrMapOvr>
  <p:transition xmlns:p14="http://schemas.microsoft.com/office/powerpoint/2010/mai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0" name="Rectangle 4"/>
          <p:cNvSpPr>
            <a:spLocks noGrp="1" noChangeArrowheads="1"/>
          </p:cNvSpPr>
          <p:nvPr>
            <p:ph type="title"/>
          </p:nvPr>
        </p:nvSpPr>
        <p:spPr/>
        <p:txBody>
          <a:bodyPr/>
          <a:lstStyle/>
          <a:p>
            <a:r>
              <a:rPr lang="en-US" dirty="0" smtClean="0"/>
              <a:t>Applying Textures</a:t>
            </a:r>
            <a:endParaRPr lang="en-US" dirty="0"/>
          </a:p>
        </p:txBody>
      </p:sp>
      <p:sp>
        <p:nvSpPr>
          <p:cNvPr id="181251" name="Rectangle 5"/>
          <p:cNvSpPr>
            <a:spLocks noGrp="1" noChangeArrowheads="1"/>
          </p:cNvSpPr>
          <p:nvPr>
            <p:ph idx="1"/>
          </p:nvPr>
        </p:nvSpPr>
        <p:spPr/>
        <p:txBody>
          <a:bodyPr/>
          <a:lstStyle/>
          <a:p>
            <a:r>
              <a:rPr lang="en-US" dirty="0" smtClean="0"/>
              <a:t>Three basic steps to applying a texture</a:t>
            </a:r>
          </a:p>
          <a:p>
            <a:pPr marL="822960" lvl="1" indent="-457200">
              <a:buFont typeface="+mj-lt"/>
              <a:buAutoNum type="arabicPeriod"/>
            </a:pPr>
            <a:r>
              <a:rPr lang="en-US" dirty="0" smtClean="0"/>
              <a:t>specify the texture</a:t>
            </a:r>
          </a:p>
          <a:p>
            <a:pPr lvl="2"/>
            <a:r>
              <a:rPr lang="en-US" dirty="0" smtClean="0"/>
              <a:t>read or generate image</a:t>
            </a:r>
          </a:p>
          <a:p>
            <a:pPr lvl="2"/>
            <a:r>
              <a:rPr lang="en-US" dirty="0" smtClean="0"/>
              <a:t>assign to texture</a:t>
            </a:r>
          </a:p>
          <a:p>
            <a:pPr lvl="2"/>
            <a:r>
              <a:rPr lang="en-US" dirty="0" smtClean="0"/>
              <a:t>enable texturing</a:t>
            </a:r>
          </a:p>
          <a:p>
            <a:pPr marL="822960" lvl="1" indent="-457200">
              <a:buFont typeface="+mj-lt"/>
              <a:buAutoNum type="arabicPeriod"/>
            </a:pPr>
            <a:r>
              <a:rPr lang="en-US" dirty="0" smtClean="0"/>
              <a:t>assign texture coordinates to vertices</a:t>
            </a:r>
          </a:p>
          <a:p>
            <a:pPr marL="822960" lvl="1" indent="-457200">
              <a:buFont typeface="+mj-lt"/>
              <a:buAutoNum type="arabicPeriod"/>
            </a:pPr>
            <a:r>
              <a:rPr lang="en-US" dirty="0" smtClean="0"/>
              <a:t>specify texture parameters</a:t>
            </a:r>
          </a:p>
          <a:p>
            <a:pPr lvl="2"/>
            <a:r>
              <a:rPr lang="en-US" dirty="0" smtClean="0"/>
              <a:t>wrapping, filtering</a:t>
            </a:r>
            <a:endParaRPr lang="en-US" dirty="0"/>
          </a:p>
        </p:txBody>
      </p:sp>
    </p:spTree>
    <p:extLst>
      <p:ext uri="{BB962C8B-B14F-4D97-AF65-F5344CB8AC3E}">
        <p14:creationId xmlns:p14="http://schemas.microsoft.com/office/powerpoint/2010/main" val="1459361681"/>
      </p:ext>
    </p:extLst>
  </p:cSld>
  <p:clrMapOvr>
    <a:masterClrMapping/>
  </p:clrMapOvr>
  <p:transition xmlns:p14="http://schemas.microsoft.com/office/powerpoint/2010/mai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dirty="0" smtClean="0"/>
              <a:t>Texture Objects</a:t>
            </a:r>
            <a:endParaRPr lang="en-US" dirty="0"/>
          </a:p>
        </p:txBody>
      </p:sp>
      <p:sp>
        <p:nvSpPr>
          <p:cNvPr id="183299" name="Rectangle 3"/>
          <p:cNvSpPr>
            <a:spLocks noGrp="1" noChangeArrowheads="1"/>
          </p:cNvSpPr>
          <p:nvPr>
            <p:ph idx="1"/>
          </p:nvPr>
        </p:nvSpPr>
        <p:spPr/>
        <p:txBody>
          <a:bodyPr/>
          <a:lstStyle/>
          <a:p>
            <a:r>
              <a:rPr lang="en-US" dirty="0" smtClean="0"/>
              <a:t>Have OpenGL store your images</a:t>
            </a:r>
          </a:p>
          <a:p>
            <a:pPr lvl="1"/>
            <a:r>
              <a:rPr lang="en-US" dirty="0" smtClean="0"/>
              <a:t>one image per texture object</a:t>
            </a:r>
          </a:p>
          <a:p>
            <a:pPr lvl="1"/>
            <a:r>
              <a:rPr lang="en-US" dirty="0" smtClean="0"/>
              <a:t>may be shared by several graphics contexts</a:t>
            </a:r>
          </a:p>
          <a:p>
            <a:r>
              <a:rPr lang="en-US" dirty="0" smtClean="0"/>
              <a:t>Generate texture </a:t>
            </a:r>
            <a:r>
              <a:rPr lang="en-US" dirty="0" smtClean="0"/>
              <a:t>names</a:t>
            </a:r>
            <a:br>
              <a:rPr lang="en-US" dirty="0" smtClean="0"/>
            </a:br>
            <a:endParaRPr lang="en-US" dirty="0" smtClean="0"/>
          </a:p>
          <a:p>
            <a:pPr marL="365760"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glGenTextures</a:t>
            </a:r>
            <a:r>
              <a:rPr lang="en-US" dirty="0" smtClean="0">
                <a:solidFill>
                  <a:srgbClr val="660066"/>
                </a:solidFill>
                <a:latin typeface="Consolas"/>
                <a:cs typeface="Consolas"/>
              </a:rPr>
              <a:t>( n, *</a:t>
            </a:r>
            <a:r>
              <a:rPr lang="en-US" dirty="0" err="1" smtClean="0">
                <a:solidFill>
                  <a:srgbClr val="660066"/>
                </a:solidFill>
                <a:latin typeface="Consolas"/>
                <a:cs typeface="Consolas"/>
              </a:rPr>
              <a:t>texIds</a:t>
            </a:r>
            <a:r>
              <a:rPr lang="en-US" dirty="0" smtClean="0">
                <a:solidFill>
                  <a:srgbClr val="660066"/>
                </a:solidFill>
                <a:latin typeface="Consolas"/>
                <a:cs typeface="Consolas"/>
              </a:rPr>
              <a:t> );</a:t>
            </a:r>
            <a:endParaRPr lang="en-US" dirty="0">
              <a:solidFill>
                <a:srgbClr val="660066"/>
              </a:solidFill>
              <a:latin typeface="Consolas"/>
              <a:cs typeface="Consolas"/>
            </a:endParaRPr>
          </a:p>
        </p:txBody>
      </p:sp>
    </p:spTree>
    <p:extLst>
      <p:ext uri="{BB962C8B-B14F-4D97-AF65-F5344CB8AC3E}">
        <p14:creationId xmlns:p14="http://schemas.microsoft.com/office/powerpoint/2010/main" val="1622425138"/>
      </p:ext>
    </p:extLst>
  </p:cSld>
  <p:clrMapOvr>
    <a:masterClrMapping/>
  </p:clrMapOvr>
  <p:transition xmlns:p14="http://schemas.microsoft.com/office/powerpoint/2010/mai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dirty="0" smtClean="0"/>
              <a:t>Texture Objects (cont'd.)</a:t>
            </a:r>
            <a:endParaRPr lang="en-US" dirty="0"/>
          </a:p>
        </p:txBody>
      </p:sp>
      <p:sp>
        <p:nvSpPr>
          <p:cNvPr id="185347" name="Rectangle 3"/>
          <p:cNvSpPr>
            <a:spLocks noGrp="1" noChangeArrowheads="1"/>
          </p:cNvSpPr>
          <p:nvPr>
            <p:ph idx="1"/>
          </p:nvPr>
        </p:nvSpPr>
        <p:spPr/>
        <p:txBody>
          <a:bodyPr/>
          <a:lstStyle/>
          <a:p>
            <a:r>
              <a:rPr lang="en-US" dirty="0" smtClean="0"/>
              <a:t>Create texture objects with texture data and </a:t>
            </a:r>
            <a:r>
              <a:rPr lang="en-US" dirty="0" smtClean="0"/>
              <a:t>state</a:t>
            </a:r>
            <a:br>
              <a:rPr lang="en-US" dirty="0" smtClean="0"/>
            </a:br>
            <a:endParaRPr lang="en-US" dirty="0" smtClean="0"/>
          </a:p>
          <a:p>
            <a:pPr marL="365760"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glBindTexture</a:t>
            </a:r>
            <a:r>
              <a:rPr lang="en-US" dirty="0" smtClean="0">
                <a:solidFill>
                  <a:srgbClr val="660066"/>
                </a:solidFill>
                <a:latin typeface="Consolas"/>
                <a:cs typeface="Consolas"/>
              </a:rPr>
              <a:t>( target, id )</a:t>
            </a:r>
            <a:r>
              <a:rPr lang="en-US" dirty="0" smtClean="0">
                <a:solidFill>
                  <a:srgbClr val="660066"/>
                </a:solidFill>
                <a:latin typeface="Consolas"/>
                <a:cs typeface="Consolas"/>
              </a:rPr>
              <a:t>;</a:t>
            </a:r>
            <a:br>
              <a:rPr lang="en-US" dirty="0" smtClean="0">
                <a:solidFill>
                  <a:srgbClr val="660066"/>
                </a:solidFill>
                <a:latin typeface="Consolas"/>
                <a:cs typeface="Consolas"/>
              </a:rPr>
            </a:br>
            <a:endParaRPr lang="en-US" dirty="0" smtClean="0">
              <a:solidFill>
                <a:srgbClr val="660066"/>
              </a:solidFill>
              <a:latin typeface="Consolas"/>
              <a:cs typeface="Consolas"/>
            </a:endParaRPr>
          </a:p>
          <a:p>
            <a:r>
              <a:rPr lang="en-US" dirty="0" smtClean="0"/>
              <a:t>Bind textures before </a:t>
            </a:r>
            <a:r>
              <a:rPr lang="en-US" dirty="0" smtClean="0"/>
              <a:t>using</a:t>
            </a:r>
            <a:br>
              <a:rPr lang="en-US" dirty="0" smtClean="0"/>
            </a:br>
            <a:endParaRPr lang="en-US" dirty="0" smtClean="0"/>
          </a:p>
          <a:p>
            <a:pPr marL="365760" lvl="1" indent="0">
              <a:buNone/>
            </a:pPr>
            <a:r>
              <a:rPr lang="en-US" dirty="0" smtClean="0">
                <a:solidFill>
                  <a:srgbClr val="660066"/>
                </a:solidFill>
                <a:latin typeface="Consolas"/>
                <a:cs typeface="Consolas"/>
              </a:rPr>
              <a:t>	</a:t>
            </a:r>
            <a:r>
              <a:rPr lang="en-US" dirty="0" err="1" smtClean="0">
                <a:solidFill>
                  <a:srgbClr val="660066"/>
                </a:solidFill>
                <a:latin typeface="Consolas"/>
                <a:cs typeface="Consolas"/>
              </a:rPr>
              <a:t>glBindTexture</a:t>
            </a:r>
            <a:r>
              <a:rPr lang="en-US" dirty="0" smtClean="0">
                <a:solidFill>
                  <a:srgbClr val="660066"/>
                </a:solidFill>
                <a:latin typeface="Consolas"/>
                <a:cs typeface="Consolas"/>
              </a:rPr>
              <a:t>( target, id );</a:t>
            </a:r>
          </a:p>
          <a:p>
            <a:endParaRPr lang="en-US" dirty="0"/>
          </a:p>
        </p:txBody>
      </p:sp>
    </p:spTree>
    <p:extLst>
      <p:ext uri="{BB962C8B-B14F-4D97-AF65-F5344CB8AC3E}">
        <p14:creationId xmlns:p14="http://schemas.microsoft.com/office/powerpoint/2010/main" val="978547270"/>
      </p:ext>
    </p:extLst>
  </p:cSld>
  <p:clrMapOvr>
    <a:masterClrMapping/>
  </p:clrMapOvr>
  <p:transition xmlns:p14="http://schemas.microsoft.com/office/powerpoint/2010/mai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p:cNvSpPr>
            <a:spLocks noGrp="1" noChangeArrowheads="1"/>
          </p:cNvSpPr>
          <p:nvPr>
            <p:ph type="title"/>
          </p:nvPr>
        </p:nvSpPr>
        <p:spPr/>
        <p:txBody>
          <a:bodyPr/>
          <a:lstStyle/>
          <a:p>
            <a:r>
              <a:rPr lang="en-US" dirty="0" smtClean="0"/>
              <a:t>Specifying a Texture Image</a:t>
            </a:r>
            <a:endParaRPr lang="en-US" dirty="0"/>
          </a:p>
        </p:txBody>
      </p:sp>
      <p:sp>
        <p:nvSpPr>
          <p:cNvPr id="187394" name="Rectangle 2"/>
          <p:cNvSpPr>
            <a:spLocks noGrp="1" noChangeArrowheads="1"/>
          </p:cNvSpPr>
          <p:nvPr>
            <p:ph idx="1"/>
          </p:nvPr>
        </p:nvSpPr>
        <p:spPr/>
        <p:txBody>
          <a:bodyPr/>
          <a:lstStyle/>
          <a:p>
            <a:r>
              <a:rPr lang="en-US" dirty="0" smtClean="0"/>
              <a:t>Define a texture image from an array of </a:t>
            </a:r>
            <a:r>
              <a:rPr lang="en-US" i="1" dirty="0" err="1" smtClean="0"/>
              <a:t>texels</a:t>
            </a:r>
            <a:r>
              <a:rPr lang="en-US" dirty="0" smtClean="0"/>
              <a:t> </a:t>
            </a:r>
            <a:r>
              <a:rPr lang="en-US" dirty="0" smtClean="0"/>
              <a:t>in CPU </a:t>
            </a:r>
            <a:r>
              <a:rPr lang="en-US" dirty="0" smtClean="0"/>
              <a:t>memory</a:t>
            </a:r>
            <a:br>
              <a:rPr lang="en-US" dirty="0" smtClean="0"/>
            </a:br>
            <a:endParaRPr lang="en-US" dirty="0" smtClean="0"/>
          </a:p>
          <a:p>
            <a:pPr marL="0" indent="0">
              <a:buNone/>
            </a:pPr>
            <a:r>
              <a:rPr lang="en-US" dirty="0" smtClean="0">
                <a:solidFill>
                  <a:srgbClr val="660066"/>
                </a:solidFill>
                <a:latin typeface="Consolas"/>
                <a:cs typeface="Consolas"/>
              </a:rPr>
              <a:t>	glTexImage2D</a:t>
            </a:r>
            <a:r>
              <a:rPr lang="en-US" dirty="0" smtClean="0">
                <a:solidFill>
                  <a:srgbClr val="660066"/>
                </a:solidFill>
                <a:latin typeface="Consolas"/>
                <a:cs typeface="Consolas"/>
              </a:rPr>
              <a:t>( target, level, components</a:t>
            </a:r>
            <a:r>
              <a:rPr lang="en-US" dirty="0" smtClean="0">
                <a:solidFill>
                  <a:srgbClr val="660066"/>
                </a:solidFill>
                <a:latin typeface="Consolas"/>
                <a:cs typeface="Consolas"/>
              </a:rPr>
              <a:t>,</a:t>
            </a:r>
            <a:r>
              <a:rPr lang="en-US" dirty="0">
                <a:solidFill>
                  <a:srgbClr val="660066"/>
                </a:solidFill>
                <a:latin typeface="Consolas"/>
                <a:cs typeface="Consolas"/>
              </a:rPr>
              <a:t> </a:t>
            </a:r>
            <a:r>
              <a:rPr lang="en-US" dirty="0" smtClean="0">
                <a:solidFill>
                  <a:srgbClr val="660066"/>
                </a:solidFill>
                <a:latin typeface="Consolas"/>
                <a:cs typeface="Consolas"/>
              </a:rPr>
              <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smtClean="0">
                <a:solidFill>
                  <a:srgbClr val="660066"/>
                </a:solidFill>
                <a:latin typeface="Consolas"/>
                <a:cs typeface="Consolas"/>
              </a:rPr>
              <a:t>w</a:t>
            </a:r>
            <a:r>
              <a:rPr lang="en-US" dirty="0" smtClean="0">
                <a:solidFill>
                  <a:srgbClr val="660066"/>
                </a:solidFill>
                <a:latin typeface="Consolas"/>
                <a:cs typeface="Consolas"/>
              </a:rPr>
              <a:t>, h, border</a:t>
            </a:r>
            <a:r>
              <a:rPr lang="en-US" dirty="0" smtClean="0">
                <a:solidFill>
                  <a:srgbClr val="660066"/>
                </a:solidFill>
                <a:latin typeface="Consolas"/>
                <a:cs typeface="Consolas"/>
              </a:rPr>
              <a:t>,</a:t>
            </a:r>
            <a:br>
              <a:rPr lang="en-US" dirty="0" smtClean="0">
                <a:solidFill>
                  <a:srgbClr val="660066"/>
                </a:solidFill>
                <a:latin typeface="Consolas"/>
                <a:cs typeface="Consolas"/>
              </a:rPr>
            </a:br>
            <a:r>
              <a:rPr lang="en-US" dirty="0" smtClean="0">
                <a:solidFill>
                  <a:srgbClr val="660066"/>
                </a:solidFill>
                <a:latin typeface="Consolas"/>
                <a:cs typeface="Consolas"/>
              </a:rPr>
              <a:t>                   format</a:t>
            </a:r>
            <a:r>
              <a:rPr lang="en-US" dirty="0" smtClean="0">
                <a:solidFill>
                  <a:srgbClr val="660066"/>
                </a:solidFill>
                <a:latin typeface="Consolas"/>
                <a:cs typeface="Consolas"/>
              </a:rPr>
              <a:t>, type, *</a:t>
            </a:r>
            <a:r>
              <a:rPr lang="en-US" dirty="0" err="1" smtClean="0">
                <a:solidFill>
                  <a:srgbClr val="660066"/>
                </a:solidFill>
                <a:latin typeface="Consolas"/>
                <a:cs typeface="Consolas"/>
              </a:rPr>
              <a:t>texels</a:t>
            </a:r>
            <a:r>
              <a:rPr lang="en-US" dirty="0" smtClean="0">
                <a:solidFill>
                  <a:srgbClr val="660066"/>
                </a:solidFill>
                <a:latin typeface="Consolas"/>
                <a:cs typeface="Consolas"/>
              </a:rPr>
              <a:t> )</a:t>
            </a:r>
            <a:r>
              <a:rPr lang="en-US" dirty="0" smtClean="0">
                <a:solidFill>
                  <a:srgbClr val="660066"/>
                </a:solidFill>
                <a:latin typeface="Consolas"/>
                <a:cs typeface="Consolas"/>
              </a:rPr>
              <a:t>;</a:t>
            </a:r>
            <a:br>
              <a:rPr lang="en-US" dirty="0" smtClean="0">
                <a:solidFill>
                  <a:srgbClr val="660066"/>
                </a:solidFill>
                <a:latin typeface="Consolas"/>
                <a:cs typeface="Consolas"/>
              </a:rPr>
            </a:br>
            <a:endParaRPr lang="en-US" dirty="0" smtClean="0">
              <a:solidFill>
                <a:srgbClr val="660066"/>
              </a:solidFill>
              <a:latin typeface="Consolas"/>
              <a:cs typeface="Consolas"/>
            </a:endParaRPr>
          </a:p>
        </p:txBody>
      </p:sp>
    </p:spTree>
    <p:extLst>
      <p:ext uri="{BB962C8B-B14F-4D97-AF65-F5344CB8AC3E}">
        <p14:creationId xmlns:p14="http://schemas.microsoft.com/office/powerpoint/2010/main" val="1100214922"/>
      </p:ext>
    </p:extLst>
  </p:cSld>
  <p:clrMapOvr>
    <a:masterClrMapping/>
  </p:clrMapOvr>
  <p:transition xmlns:p14="http://schemas.microsoft.com/office/powerpoint/2010/mai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34" name="Rectangle 42"/>
          <p:cNvSpPr>
            <a:spLocks noGrp="1" noChangeArrowheads="1"/>
          </p:cNvSpPr>
          <p:nvPr>
            <p:ph type="title"/>
          </p:nvPr>
        </p:nvSpPr>
        <p:spPr/>
        <p:txBody>
          <a:bodyPr/>
          <a:lstStyle/>
          <a:p>
            <a:r>
              <a:rPr lang="en-US" dirty="0" smtClean="0"/>
              <a:t>Mapping a Texture</a:t>
            </a:r>
            <a:endParaRPr lang="en-US" dirty="0"/>
          </a:p>
        </p:txBody>
      </p:sp>
      <p:sp>
        <p:nvSpPr>
          <p:cNvPr id="191490" name="Rectangle 2"/>
          <p:cNvSpPr>
            <a:spLocks noGrp="1" noChangeArrowheads="1"/>
          </p:cNvSpPr>
          <p:nvPr>
            <p:ph idx="1"/>
          </p:nvPr>
        </p:nvSpPr>
        <p:spPr/>
        <p:txBody>
          <a:bodyPr/>
          <a:lstStyle/>
          <a:p>
            <a:r>
              <a:rPr lang="en-US" dirty="0" smtClean="0"/>
              <a:t>Based on parametric texture coordinates</a:t>
            </a:r>
          </a:p>
          <a:p>
            <a:r>
              <a:rPr lang="en-US" dirty="0" smtClean="0"/>
              <a:t>coordinates needs to be specified at each vertex</a:t>
            </a:r>
          </a:p>
          <a:p>
            <a:endParaRPr lang="en-US" dirty="0"/>
          </a:p>
        </p:txBody>
      </p:sp>
      <p:grpSp>
        <p:nvGrpSpPr>
          <p:cNvPr id="2" name="Group 3"/>
          <p:cNvGrpSpPr>
            <a:grpSpLocks/>
          </p:cNvGrpSpPr>
          <p:nvPr/>
        </p:nvGrpSpPr>
        <p:grpSpPr bwMode="auto">
          <a:xfrm>
            <a:off x="1492461" y="2571247"/>
            <a:ext cx="1811338" cy="1353740"/>
            <a:chOff x="868" y="2553"/>
            <a:chExt cx="1141" cy="1137"/>
          </a:xfrm>
        </p:grpSpPr>
        <p:sp>
          <p:nvSpPr>
            <p:cNvPr id="191528" name="Rectangle 4"/>
            <p:cNvSpPr>
              <a:spLocks noChangeArrowheads="1"/>
            </p:cNvSpPr>
            <p:nvPr/>
          </p:nvSpPr>
          <p:spPr bwMode="auto">
            <a:xfrm>
              <a:off x="868" y="3124"/>
              <a:ext cx="566" cy="566"/>
            </a:xfrm>
            <a:prstGeom prst="rect">
              <a:avLst/>
            </a:prstGeom>
            <a:solidFill>
              <a:schemeClr val="accent2"/>
            </a:solidFill>
            <a:ln w="12700">
              <a:solidFill>
                <a:schemeClr val="tx1"/>
              </a:solidFill>
              <a:miter lim="800000"/>
              <a:headEnd/>
              <a:tailEnd/>
            </a:ln>
          </p:spPr>
          <p:txBody>
            <a:bodyPr wrap="none" anchor="ctr">
              <a:prstTxWarp prst="textNoShape">
                <a:avLst/>
              </a:prstTxWarp>
            </a:bodyPr>
            <a:lstStyle/>
            <a:p>
              <a:endParaRPr lang="en-US" b="0"/>
            </a:p>
          </p:txBody>
        </p:sp>
        <p:sp>
          <p:nvSpPr>
            <p:cNvPr id="191529" name="Rectangle 5"/>
            <p:cNvSpPr>
              <a:spLocks noChangeArrowheads="1"/>
            </p:cNvSpPr>
            <p:nvPr/>
          </p:nvSpPr>
          <p:spPr bwMode="auto">
            <a:xfrm>
              <a:off x="1446" y="3126"/>
              <a:ext cx="563" cy="561"/>
            </a:xfrm>
            <a:prstGeom prst="rect">
              <a:avLst/>
            </a:prstGeom>
            <a:solidFill>
              <a:schemeClr val="accent1"/>
            </a:solidFill>
            <a:ln w="12700">
              <a:solidFill>
                <a:schemeClr val="tx1"/>
              </a:solidFill>
              <a:miter lim="800000"/>
              <a:headEnd/>
              <a:tailEnd/>
            </a:ln>
          </p:spPr>
          <p:txBody>
            <a:bodyPr wrap="none" anchor="ctr">
              <a:prstTxWarp prst="textNoShape">
                <a:avLst/>
              </a:prstTxWarp>
            </a:bodyPr>
            <a:lstStyle/>
            <a:p>
              <a:endParaRPr lang="en-US" b="0"/>
            </a:p>
          </p:txBody>
        </p:sp>
        <p:sp>
          <p:nvSpPr>
            <p:cNvPr id="191530" name="Rectangle 6"/>
            <p:cNvSpPr>
              <a:spLocks noChangeArrowheads="1"/>
            </p:cNvSpPr>
            <p:nvPr/>
          </p:nvSpPr>
          <p:spPr bwMode="auto">
            <a:xfrm>
              <a:off x="870" y="2553"/>
              <a:ext cx="1139" cy="561"/>
            </a:xfrm>
            <a:prstGeom prst="rect">
              <a:avLst/>
            </a:prstGeom>
            <a:solidFill>
              <a:schemeClr val="tx2"/>
            </a:solidFill>
            <a:ln w="12700">
              <a:solidFill>
                <a:schemeClr val="tx1"/>
              </a:solidFill>
              <a:miter lim="800000"/>
              <a:headEnd/>
              <a:tailEnd/>
            </a:ln>
          </p:spPr>
          <p:txBody>
            <a:bodyPr wrap="none" anchor="ctr">
              <a:prstTxWarp prst="textNoShape">
                <a:avLst/>
              </a:prstTxWarp>
            </a:bodyPr>
            <a:lstStyle/>
            <a:p>
              <a:endParaRPr lang="en-US" b="0"/>
            </a:p>
          </p:txBody>
        </p:sp>
      </p:grpSp>
      <p:sp>
        <p:nvSpPr>
          <p:cNvPr id="191492" name="Rectangle 7"/>
          <p:cNvSpPr>
            <a:spLocks noChangeArrowheads="1"/>
          </p:cNvSpPr>
          <p:nvPr/>
        </p:nvSpPr>
        <p:spPr bwMode="auto">
          <a:xfrm>
            <a:off x="1492461" y="2565294"/>
            <a:ext cx="1816100" cy="1362075"/>
          </a:xfrm>
          <a:prstGeom prst="rect">
            <a:avLst/>
          </a:prstGeom>
          <a:noFill/>
          <a:ln w="12700">
            <a:solidFill>
              <a:schemeClr val="tx1"/>
            </a:solidFill>
            <a:miter lim="800000"/>
            <a:headEnd/>
            <a:tailEnd/>
          </a:ln>
        </p:spPr>
        <p:txBody>
          <a:bodyPr wrap="none" lIns="81633" tIns="40816" rIns="81633" bIns="40816" anchor="ctr">
            <a:prstTxWarp prst="textNoShape">
              <a:avLst/>
            </a:prstTxWarp>
          </a:bodyPr>
          <a:lstStyle/>
          <a:p>
            <a:endParaRPr lang="en-US" b="0"/>
          </a:p>
        </p:txBody>
      </p:sp>
      <p:sp>
        <p:nvSpPr>
          <p:cNvPr id="191493" name="Line 8"/>
          <p:cNvSpPr>
            <a:spLocks noChangeShapeType="1"/>
          </p:cNvSpPr>
          <p:nvPr/>
        </p:nvSpPr>
        <p:spPr bwMode="auto">
          <a:xfrm>
            <a:off x="1486111" y="2217631"/>
            <a:ext cx="0" cy="1714500"/>
          </a:xfrm>
          <a:prstGeom prst="line">
            <a:avLst/>
          </a:prstGeom>
          <a:noFill/>
          <a:ln w="25400">
            <a:solidFill>
              <a:schemeClr val="tx1"/>
            </a:solidFill>
            <a:round/>
            <a:headEnd type="stealth" w="med" len="med"/>
            <a:tailEnd type="none" w="sm" len="sm"/>
          </a:ln>
        </p:spPr>
        <p:txBody>
          <a:bodyPr wrap="none" lIns="81633" tIns="40816" rIns="81633" bIns="40816" anchor="ctr">
            <a:prstTxWarp prst="textNoShape">
              <a:avLst/>
            </a:prstTxWarp>
          </a:bodyPr>
          <a:lstStyle/>
          <a:p>
            <a:endParaRPr lang="en-US" b="0"/>
          </a:p>
        </p:txBody>
      </p:sp>
      <p:sp>
        <p:nvSpPr>
          <p:cNvPr id="191494" name="Line 9"/>
          <p:cNvSpPr>
            <a:spLocks noChangeShapeType="1"/>
          </p:cNvSpPr>
          <p:nvPr/>
        </p:nvSpPr>
        <p:spPr bwMode="auto">
          <a:xfrm>
            <a:off x="1486111" y="3932131"/>
            <a:ext cx="2362200" cy="0"/>
          </a:xfrm>
          <a:prstGeom prst="line">
            <a:avLst/>
          </a:prstGeom>
          <a:noFill/>
          <a:ln w="25400">
            <a:solidFill>
              <a:schemeClr val="tx1"/>
            </a:solidFill>
            <a:round/>
            <a:headEnd type="none" w="sm" len="sm"/>
            <a:tailEnd type="stealth" w="med" len="med"/>
          </a:ln>
        </p:spPr>
        <p:txBody>
          <a:bodyPr wrap="none" lIns="81633" tIns="40816" rIns="81633" bIns="40816" anchor="ctr">
            <a:prstTxWarp prst="textNoShape">
              <a:avLst/>
            </a:prstTxWarp>
          </a:bodyPr>
          <a:lstStyle/>
          <a:p>
            <a:endParaRPr lang="en-US" b="0"/>
          </a:p>
        </p:txBody>
      </p:sp>
      <p:sp>
        <p:nvSpPr>
          <p:cNvPr id="191495" name="Line 10"/>
          <p:cNvSpPr>
            <a:spLocks noChangeShapeType="1"/>
          </p:cNvSpPr>
          <p:nvPr/>
        </p:nvSpPr>
        <p:spPr bwMode="auto">
          <a:xfrm>
            <a:off x="1486111" y="3246331"/>
            <a:ext cx="1828800" cy="0"/>
          </a:xfrm>
          <a:prstGeom prst="line">
            <a:avLst/>
          </a:prstGeom>
          <a:noFill/>
          <a:ln w="25400">
            <a:solidFill>
              <a:schemeClr val="tx1"/>
            </a:solidFill>
            <a:round/>
            <a:headEnd type="none" w="sm" len="sm"/>
            <a:tailEnd type="none" w="sm" len="sm"/>
          </a:ln>
        </p:spPr>
        <p:txBody>
          <a:bodyPr wrap="none" lIns="81633" tIns="40816" rIns="81633" bIns="40816" anchor="ctr">
            <a:prstTxWarp prst="textNoShape">
              <a:avLst/>
            </a:prstTxWarp>
          </a:bodyPr>
          <a:lstStyle/>
          <a:p>
            <a:endParaRPr lang="en-US" b="0"/>
          </a:p>
        </p:txBody>
      </p:sp>
      <p:sp>
        <p:nvSpPr>
          <p:cNvPr id="191496" name="Line 11"/>
          <p:cNvSpPr>
            <a:spLocks noChangeShapeType="1"/>
          </p:cNvSpPr>
          <p:nvPr/>
        </p:nvSpPr>
        <p:spPr bwMode="auto">
          <a:xfrm>
            <a:off x="2400511" y="3246331"/>
            <a:ext cx="0" cy="685800"/>
          </a:xfrm>
          <a:prstGeom prst="line">
            <a:avLst/>
          </a:prstGeom>
          <a:noFill/>
          <a:ln w="25400">
            <a:solidFill>
              <a:schemeClr val="tx1"/>
            </a:solidFill>
            <a:round/>
            <a:headEnd type="none" w="sm" len="sm"/>
            <a:tailEnd type="none" w="sm" len="sm"/>
          </a:ln>
        </p:spPr>
        <p:txBody>
          <a:bodyPr wrap="none" lIns="81633" tIns="40816" rIns="81633" bIns="40816" anchor="ctr">
            <a:prstTxWarp prst="textNoShape">
              <a:avLst/>
            </a:prstTxWarp>
          </a:bodyPr>
          <a:lstStyle/>
          <a:p>
            <a:endParaRPr lang="en-US" b="0"/>
          </a:p>
        </p:txBody>
      </p:sp>
      <p:sp>
        <p:nvSpPr>
          <p:cNvPr id="191497" name="Rectangle 12"/>
          <p:cNvSpPr>
            <a:spLocks noChangeArrowheads="1"/>
          </p:cNvSpPr>
          <p:nvPr/>
        </p:nvSpPr>
        <p:spPr bwMode="auto">
          <a:xfrm>
            <a:off x="3555953" y="3920225"/>
            <a:ext cx="281503" cy="410015"/>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2100" b="0" dirty="0" err="1">
                <a:latin typeface="Book Antiqua" charset="0"/>
              </a:rPr>
              <a:t>s</a:t>
            </a:r>
            <a:endParaRPr lang="en-US" sz="2100" b="0" dirty="0">
              <a:latin typeface="Book Antiqua" charset="0"/>
            </a:endParaRPr>
          </a:p>
        </p:txBody>
      </p:sp>
      <p:sp>
        <p:nvSpPr>
          <p:cNvPr id="191498" name="Rectangle 13"/>
          <p:cNvSpPr>
            <a:spLocks noChangeArrowheads="1"/>
          </p:cNvSpPr>
          <p:nvPr/>
        </p:nvSpPr>
        <p:spPr bwMode="auto">
          <a:xfrm>
            <a:off x="1130859" y="2091425"/>
            <a:ext cx="254891" cy="410015"/>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2100" b="0" dirty="0" err="1">
                <a:latin typeface="Book Antiqua" charset="0"/>
              </a:rPr>
              <a:t>t</a:t>
            </a:r>
            <a:endParaRPr lang="en-US" sz="2100" b="0" dirty="0">
              <a:latin typeface="Book Antiqua" charset="0"/>
            </a:endParaRPr>
          </a:p>
        </p:txBody>
      </p:sp>
      <p:sp>
        <p:nvSpPr>
          <p:cNvPr id="191499" name="Rectangle 14"/>
          <p:cNvSpPr>
            <a:spLocks noChangeArrowheads="1"/>
          </p:cNvSpPr>
          <p:nvPr/>
        </p:nvSpPr>
        <p:spPr bwMode="auto">
          <a:xfrm>
            <a:off x="3134984" y="2240253"/>
            <a:ext cx="512255"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1, 1</a:t>
            </a:r>
          </a:p>
        </p:txBody>
      </p:sp>
      <p:sp>
        <p:nvSpPr>
          <p:cNvPr id="191500" name="Rectangle 15"/>
          <p:cNvSpPr>
            <a:spLocks noChangeArrowheads="1"/>
          </p:cNvSpPr>
          <p:nvPr/>
        </p:nvSpPr>
        <p:spPr bwMode="auto">
          <a:xfrm>
            <a:off x="772041" y="2411703"/>
            <a:ext cx="666142"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smtClean="0">
                <a:latin typeface="Book Antiqua" charset="0"/>
              </a:rPr>
              <a:t>(0</a:t>
            </a:r>
            <a:r>
              <a:rPr lang="en-US" sz="1800" b="0" dirty="0">
                <a:latin typeface="Book Antiqua" charset="0"/>
              </a:rPr>
              <a:t>, </a:t>
            </a:r>
            <a:r>
              <a:rPr lang="en-US" sz="1800" b="0" dirty="0" smtClean="0">
                <a:latin typeface="Book Antiqua" charset="0"/>
              </a:rPr>
              <a:t>1)</a:t>
            </a:r>
            <a:endParaRPr lang="en-US" sz="1800" b="0" dirty="0">
              <a:latin typeface="Book Antiqua" charset="0"/>
            </a:endParaRPr>
          </a:p>
        </p:txBody>
      </p:sp>
      <p:sp>
        <p:nvSpPr>
          <p:cNvPr id="191501" name="Rectangle 16"/>
          <p:cNvSpPr>
            <a:spLocks noChangeArrowheads="1"/>
          </p:cNvSpPr>
          <p:nvPr/>
        </p:nvSpPr>
        <p:spPr bwMode="auto">
          <a:xfrm>
            <a:off x="1076841" y="3954753"/>
            <a:ext cx="666142"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smtClean="0">
                <a:latin typeface="Book Antiqua" charset="0"/>
              </a:rPr>
              <a:t>(0</a:t>
            </a:r>
            <a:r>
              <a:rPr lang="en-US" sz="1800" b="0" dirty="0">
                <a:latin typeface="Book Antiqua" charset="0"/>
              </a:rPr>
              <a:t>, </a:t>
            </a:r>
            <a:r>
              <a:rPr lang="en-US" sz="1800" b="0" dirty="0" smtClean="0">
                <a:latin typeface="Book Antiqua" charset="0"/>
              </a:rPr>
              <a:t>0)</a:t>
            </a:r>
            <a:endParaRPr lang="en-US" sz="1800" b="0" dirty="0">
              <a:latin typeface="Book Antiqua" charset="0"/>
            </a:endParaRPr>
          </a:p>
        </p:txBody>
      </p:sp>
      <p:sp>
        <p:nvSpPr>
          <p:cNvPr id="191502" name="Rectangle 17"/>
          <p:cNvSpPr>
            <a:spLocks noChangeArrowheads="1"/>
          </p:cNvSpPr>
          <p:nvPr/>
        </p:nvSpPr>
        <p:spPr bwMode="auto">
          <a:xfrm>
            <a:off x="2981841" y="3954753"/>
            <a:ext cx="666142"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smtClean="0">
                <a:latin typeface="Book Antiqua" charset="0"/>
              </a:rPr>
              <a:t>(1</a:t>
            </a:r>
            <a:r>
              <a:rPr lang="en-US" sz="1800" b="0" dirty="0">
                <a:latin typeface="Book Antiqua" charset="0"/>
              </a:rPr>
              <a:t>, </a:t>
            </a:r>
            <a:r>
              <a:rPr lang="en-US" sz="1800" b="0" dirty="0" smtClean="0">
                <a:latin typeface="Book Antiqua" charset="0"/>
              </a:rPr>
              <a:t>0)</a:t>
            </a:r>
            <a:endParaRPr lang="en-US" sz="1800" b="0" dirty="0">
              <a:latin typeface="Book Antiqua" charset="0"/>
            </a:endParaRPr>
          </a:p>
        </p:txBody>
      </p:sp>
      <p:sp>
        <p:nvSpPr>
          <p:cNvPr id="191503" name="Freeform 18"/>
          <p:cNvSpPr>
            <a:spLocks/>
          </p:cNvSpPr>
          <p:nvPr/>
        </p:nvSpPr>
        <p:spPr bwMode="auto">
          <a:xfrm>
            <a:off x="5600911" y="2560532"/>
            <a:ext cx="1830388" cy="1315641"/>
          </a:xfrm>
          <a:custGeom>
            <a:avLst/>
            <a:gdLst>
              <a:gd name="T0" fmla="*/ 1371600 w 1153"/>
              <a:gd name="T1" fmla="*/ 0 h 1105"/>
              <a:gd name="T2" fmla="*/ 0 w 1153"/>
              <a:gd name="T3" fmla="*/ 1371600 h 1105"/>
              <a:gd name="T4" fmla="*/ 1828800 w 1153"/>
              <a:gd name="T5" fmla="*/ 1752600 h 1105"/>
              <a:gd name="T6" fmla="*/ 1371600 w 1153"/>
              <a:gd name="T7" fmla="*/ 0 h 1105"/>
              <a:gd name="T8" fmla="*/ 0 60000 65536"/>
              <a:gd name="T9" fmla="*/ 0 60000 65536"/>
              <a:gd name="T10" fmla="*/ 0 60000 65536"/>
              <a:gd name="T11" fmla="*/ 0 60000 65536"/>
              <a:gd name="T12" fmla="*/ 0 w 1153"/>
              <a:gd name="T13" fmla="*/ 0 h 1105"/>
              <a:gd name="T14" fmla="*/ 1153 w 1153"/>
              <a:gd name="T15" fmla="*/ 1105 h 1105"/>
            </a:gdLst>
            <a:ahLst/>
            <a:cxnLst>
              <a:cxn ang="T8">
                <a:pos x="T0" y="T1"/>
              </a:cxn>
              <a:cxn ang="T9">
                <a:pos x="T2" y="T3"/>
              </a:cxn>
              <a:cxn ang="T10">
                <a:pos x="T4" y="T5"/>
              </a:cxn>
              <a:cxn ang="T11">
                <a:pos x="T6" y="T7"/>
              </a:cxn>
            </a:cxnLst>
            <a:rect l="T12" t="T13" r="T14" b="T15"/>
            <a:pathLst>
              <a:path w="1153" h="1105">
                <a:moveTo>
                  <a:pt x="864" y="0"/>
                </a:moveTo>
                <a:lnTo>
                  <a:pt x="0" y="864"/>
                </a:lnTo>
                <a:lnTo>
                  <a:pt x="1152" y="1104"/>
                </a:lnTo>
                <a:lnTo>
                  <a:pt x="864" y="0"/>
                </a:lnTo>
              </a:path>
            </a:pathLst>
          </a:custGeom>
          <a:noFill/>
          <a:ln w="12700" cap="rnd">
            <a:solidFill>
              <a:schemeClr val="tx1"/>
            </a:solidFill>
            <a:round/>
            <a:headEnd/>
            <a:tailEnd/>
          </a:ln>
        </p:spPr>
        <p:txBody>
          <a:bodyPr lIns="81633" tIns="40816" rIns="81633" bIns="40816">
            <a:prstTxWarp prst="textNoShape">
              <a:avLst/>
            </a:prstTxWarp>
          </a:bodyPr>
          <a:lstStyle/>
          <a:p>
            <a:endParaRPr lang="en-US" b="0"/>
          </a:p>
        </p:txBody>
      </p:sp>
      <p:sp>
        <p:nvSpPr>
          <p:cNvPr id="191504" name="Line 19"/>
          <p:cNvSpPr>
            <a:spLocks noChangeShapeType="1"/>
          </p:cNvSpPr>
          <p:nvPr/>
        </p:nvSpPr>
        <p:spPr bwMode="auto">
          <a:xfrm>
            <a:off x="6239087" y="3114173"/>
            <a:ext cx="1033463" cy="302419"/>
          </a:xfrm>
          <a:prstGeom prst="line">
            <a:avLst/>
          </a:prstGeom>
          <a:noFill/>
          <a:ln w="25400">
            <a:solidFill>
              <a:schemeClr val="tx1"/>
            </a:solidFill>
            <a:round/>
            <a:headEnd type="none" w="sm" len="sm"/>
            <a:tailEnd type="none" w="sm" len="sm"/>
          </a:ln>
        </p:spPr>
        <p:txBody>
          <a:bodyPr wrap="none" lIns="81633" tIns="40816" rIns="81633" bIns="40816" anchor="ctr">
            <a:prstTxWarp prst="textNoShape">
              <a:avLst/>
            </a:prstTxWarp>
          </a:bodyPr>
          <a:lstStyle/>
          <a:p>
            <a:endParaRPr lang="en-US" b="0"/>
          </a:p>
        </p:txBody>
      </p:sp>
      <p:sp>
        <p:nvSpPr>
          <p:cNvPr id="191505" name="Line 20"/>
          <p:cNvSpPr>
            <a:spLocks noChangeShapeType="1"/>
          </p:cNvSpPr>
          <p:nvPr/>
        </p:nvSpPr>
        <p:spPr bwMode="auto">
          <a:xfrm flipH="1">
            <a:off x="6324812" y="3255857"/>
            <a:ext cx="398463" cy="444104"/>
          </a:xfrm>
          <a:prstGeom prst="line">
            <a:avLst/>
          </a:prstGeom>
          <a:noFill/>
          <a:ln w="25400">
            <a:solidFill>
              <a:schemeClr val="tx1"/>
            </a:solidFill>
            <a:round/>
            <a:headEnd type="none" w="sm" len="sm"/>
            <a:tailEnd type="none" w="sm" len="sm"/>
          </a:ln>
        </p:spPr>
        <p:txBody>
          <a:bodyPr wrap="none" lIns="81633" tIns="40816" rIns="81633" bIns="40816" anchor="ctr">
            <a:prstTxWarp prst="textNoShape">
              <a:avLst/>
            </a:prstTxWarp>
          </a:bodyPr>
          <a:lstStyle/>
          <a:p>
            <a:endParaRPr lang="en-US" b="0"/>
          </a:p>
        </p:txBody>
      </p:sp>
      <p:sp>
        <p:nvSpPr>
          <p:cNvPr id="191506" name="Freeform 21"/>
          <p:cNvSpPr>
            <a:spLocks/>
          </p:cNvSpPr>
          <p:nvPr/>
        </p:nvSpPr>
        <p:spPr bwMode="auto">
          <a:xfrm>
            <a:off x="1854411" y="2798657"/>
            <a:ext cx="979488" cy="734616"/>
          </a:xfrm>
          <a:custGeom>
            <a:avLst/>
            <a:gdLst>
              <a:gd name="T0" fmla="*/ 0 w 617"/>
              <a:gd name="T1" fmla="*/ 0 h 617"/>
              <a:gd name="T2" fmla="*/ 393700 w 617"/>
              <a:gd name="T3" fmla="*/ 977900 h 617"/>
              <a:gd name="T4" fmla="*/ 977900 w 617"/>
              <a:gd name="T5" fmla="*/ 685800 h 617"/>
              <a:gd name="T6" fmla="*/ 0 w 617"/>
              <a:gd name="T7" fmla="*/ 0 h 617"/>
              <a:gd name="T8" fmla="*/ 0 60000 65536"/>
              <a:gd name="T9" fmla="*/ 0 60000 65536"/>
              <a:gd name="T10" fmla="*/ 0 60000 65536"/>
              <a:gd name="T11" fmla="*/ 0 60000 65536"/>
              <a:gd name="T12" fmla="*/ 0 w 617"/>
              <a:gd name="T13" fmla="*/ 0 h 617"/>
              <a:gd name="T14" fmla="*/ 617 w 617"/>
              <a:gd name="T15" fmla="*/ 617 h 617"/>
            </a:gdLst>
            <a:ahLst/>
            <a:cxnLst>
              <a:cxn ang="T8">
                <a:pos x="T0" y="T1"/>
              </a:cxn>
              <a:cxn ang="T9">
                <a:pos x="T2" y="T3"/>
              </a:cxn>
              <a:cxn ang="T10">
                <a:pos x="T4" y="T5"/>
              </a:cxn>
              <a:cxn ang="T11">
                <a:pos x="T6" y="T7"/>
              </a:cxn>
            </a:cxnLst>
            <a:rect l="T12" t="T13" r="T14" b="T15"/>
            <a:pathLst>
              <a:path w="617" h="617">
                <a:moveTo>
                  <a:pt x="0" y="0"/>
                </a:moveTo>
                <a:lnTo>
                  <a:pt x="248" y="616"/>
                </a:lnTo>
                <a:lnTo>
                  <a:pt x="616" y="432"/>
                </a:lnTo>
                <a:lnTo>
                  <a:pt x="0" y="0"/>
                </a:lnTo>
              </a:path>
            </a:pathLst>
          </a:custGeom>
          <a:noFill/>
          <a:ln w="12700" cap="rnd">
            <a:solidFill>
              <a:schemeClr val="bg2"/>
            </a:solidFill>
            <a:prstDash val="lgDash"/>
            <a:round/>
            <a:headEnd/>
            <a:tailEnd/>
          </a:ln>
        </p:spPr>
        <p:txBody>
          <a:bodyPr lIns="81633" tIns="40816" rIns="81633" bIns="40816">
            <a:prstTxWarp prst="textNoShape">
              <a:avLst/>
            </a:prstTxWarp>
          </a:bodyPr>
          <a:lstStyle/>
          <a:p>
            <a:endParaRPr lang="en-US" b="0"/>
          </a:p>
        </p:txBody>
      </p:sp>
      <p:sp>
        <p:nvSpPr>
          <p:cNvPr id="191507" name="Line 22"/>
          <p:cNvSpPr>
            <a:spLocks noChangeShapeType="1"/>
          </p:cNvSpPr>
          <p:nvPr/>
        </p:nvSpPr>
        <p:spPr bwMode="auto">
          <a:xfrm flipV="1">
            <a:off x="3310148" y="2560532"/>
            <a:ext cx="3662363" cy="164306"/>
          </a:xfrm>
          <a:prstGeom prst="line">
            <a:avLst/>
          </a:prstGeom>
          <a:noFill/>
          <a:ln w="12700">
            <a:solidFill>
              <a:schemeClr val="tx1"/>
            </a:solidFill>
            <a:prstDash val="dash"/>
            <a:round/>
            <a:headEnd type="none" w="sm" len="sm"/>
            <a:tailEnd type="stealth" w="med" len="med"/>
          </a:ln>
        </p:spPr>
        <p:txBody>
          <a:bodyPr wrap="none" lIns="81633" tIns="40816" rIns="81633" bIns="40816" anchor="ctr">
            <a:prstTxWarp prst="textNoShape">
              <a:avLst/>
            </a:prstTxWarp>
          </a:bodyPr>
          <a:lstStyle/>
          <a:p>
            <a:endParaRPr lang="en-US" b="0"/>
          </a:p>
        </p:txBody>
      </p:sp>
      <p:sp>
        <p:nvSpPr>
          <p:cNvPr id="191508" name="Line 23"/>
          <p:cNvSpPr>
            <a:spLocks noChangeShapeType="1"/>
          </p:cNvSpPr>
          <p:nvPr/>
        </p:nvSpPr>
        <p:spPr bwMode="auto">
          <a:xfrm>
            <a:off x="3310148" y="3553513"/>
            <a:ext cx="2290763" cy="35719"/>
          </a:xfrm>
          <a:prstGeom prst="line">
            <a:avLst/>
          </a:prstGeom>
          <a:noFill/>
          <a:ln w="12700">
            <a:solidFill>
              <a:schemeClr val="tx1"/>
            </a:solidFill>
            <a:prstDash val="dash"/>
            <a:round/>
            <a:headEnd type="none" w="sm" len="sm"/>
            <a:tailEnd type="stealth" w="med" len="med"/>
          </a:ln>
        </p:spPr>
        <p:txBody>
          <a:bodyPr wrap="none" lIns="81633" tIns="40816" rIns="81633" bIns="40816" anchor="ctr">
            <a:prstTxWarp prst="textNoShape">
              <a:avLst/>
            </a:prstTxWarp>
          </a:bodyPr>
          <a:lstStyle/>
          <a:p>
            <a:endParaRPr lang="en-US" b="0"/>
          </a:p>
        </p:txBody>
      </p:sp>
      <p:sp>
        <p:nvSpPr>
          <p:cNvPr id="191509" name="Line 24"/>
          <p:cNvSpPr>
            <a:spLocks noChangeShapeType="1"/>
          </p:cNvSpPr>
          <p:nvPr/>
        </p:nvSpPr>
        <p:spPr bwMode="auto">
          <a:xfrm>
            <a:off x="2857711" y="3303482"/>
            <a:ext cx="457200" cy="64294"/>
          </a:xfrm>
          <a:prstGeom prst="line">
            <a:avLst/>
          </a:prstGeom>
          <a:noFill/>
          <a:ln w="12700">
            <a:solidFill>
              <a:schemeClr val="bg2"/>
            </a:solidFill>
            <a:prstDash val="dash"/>
            <a:round/>
            <a:headEnd type="none" w="sm" len="sm"/>
            <a:tailEnd type="none" w="sm" len="sm"/>
          </a:ln>
        </p:spPr>
        <p:txBody>
          <a:bodyPr wrap="none" lIns="81633" tIns="40816" rIns="81633" bIns="40816" anchor="ctr">
            <a:prstTxWarp prst="textNoShape">
              <a:avLst/>
            </a:prstTxWarp>
          </a:bodyPr>
          <a:lstStyle/>
          <a:p>
            <a:endParaRPr lang="en-US" b="0"/>
          </a:p>
        </p:txBody>
      </p:sp>
      <p:sp>
        <p:nvSpPr>
          <p:cNvPr id="191510" name="Rectangle 25"/>
          <p:cNvSpPr>
            <a:spLocks noChangeArrowheads="1"/>
          </p:cNvSpPr>
          <p:nvPr/>
        </p:nvSpPr>
        <p:spPr bwMode="auto">
          <a:xfrm>
            <a:off x="6123220" y="2240253"/>
            <a:ext cx="1709698"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a:t>
            </a:r>
            <a:r>
              <a:rPr lang="en-US" sz="1800" b="0" dirty="0" err="1">
                <a:latin typeface="Book Antiqua" charset="0"/>
              </a:rPr>
              <a:t>s</a:t>
            </a:r>
            <a:r>
              <a:rPr lang="en-US" sz="1800" b="0" dirty="0">
                <a:latin typeface="Book Antiqua" charset="0"/>
              </a:rPr>
              <a:t>, </a:t>
            </a:r>
            <a:r>
              <a:rPr lang="en-US" sz="1800" b="0" dirty="0" err="1">
                <a:latin typeface="Book Antiqua" charset="0"/>
              </a:rPr>
              <a:t>t</a:t>
            </a:r>
            <a:r>
              <a:rPr lang="en-US" sz="1800" b="0" dirty="0">
                <a:latin typeface="Book Antiqua" charset="0"/>
              </a:rPr>
              <a:t>) = (0.2, 0.8)</a:t>
            </a:r>
          </a:p>
        </p:txBody>
      </p:sp>
      <p:sp>
        <p:nvSpPr>
          <p:cNvPr id="191511" name="Rectangle 26"/>
          <p:cNvSpPr>
            <a:spLocks noChangeArrowheads="1"/>
          </p:cNvSpPr>
          <p:nvPr/>
        </p:nvSpPr>
        <p:spPr bwMode="auto">
          <a:xfrm>
            <a:off x="4637517" y="3268953"/>
            <a:ext cx="1012391"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(0.4, 0.2)</a:t>
            </a:r>
          </a:p>
        </p:txBody>
      </p:sp>
      <p:sp>
        <p:nvSpPr>
          <p:cNvPr id="191512" name="Rectangle 27"/>
          <p:cNvSpPr>
            <a:spLocks noChangeArrowheads="1"/>
          </p:cNvSpPr>
          <p:nvPr/>
        </p:nvSpPr>
        <p:spPr bwMode="auto">
          <a:xfrm>
            <a:off x="6999717" y="3897603"/>
            <a:ext cx="1012391"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(0.8, 0.4)</a:t>
            </a:r>
          </a:p>
        </p:txBody>
      </p:sp>
      <p:sp>
        <p:nvSpPr>
          <p:cNvPr id="191513" name="Rectangle 28"/>
          <p:cNvSpPr>
            <a:spLocks noChangeArrowheads="1"/>
          </p:cNvSpPr>
          <p:nvPr/>
        </p:nvSpPr>
        <p:spPr bwMode="auto">
          <a:xfrm>
            <a:off x="7028340" y="2468853"/>
            <a:ext cx="345542"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A</a:t>
            </a:r>
          </a:p>
        </p:txBody>
      </p:sp>
      <p:sp>
        <p:nvSpPr>
          <p:cNvPr id="191514" name="Rectangle 29"/>
          <p:cNvSpPr>
            <a:spLocks noChangeArrowheads="1"/>
          </p:cNvSpPr>
          <p:nvPr/>
        </p:nvSpPr>
        <p:spPr bwMode="auto">
          <a:xfrm>
            <a:off x="5371177" y="3669003"/>
            <a:ext cx="307070"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B</a:t>
            </a:r>
          </a:p>
        </p:txBody>
      </p:sp>
      <p:sp>
        <p:nvSpPr>
          <p:cNvPr id="191515" name="Rectangle 30"/>
          <p:cNvSpPr>
            <a:spLocks noChangeArrowheads="1"/>
          </p:cNvSpPr>
          <p:nvPr/>
        </p:nvSpPr>
        <p:spPr bwMode="auto">
          <a:xfrm>
            <a:off x="7494349" y="3669003"/>
            <a:ext cx="329512"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Book Antiqua" charset="0"/>
              </a:rPr>
              <a:t>C</a:t>
            </a:r>
          </a:p>
        </p:txBody>
      </p:sp>
      <p:sp>
        <p:nvSpPr>
          <p:cNvPr id="191516" name="Rectangle 31"/>
          <p:cNvSpPr>
            <a:spLocks noChangeArrowheads="1"/>
          </p:cNvSpPr>
          <p:nvPr/>
        </p:nvSpPr>
        <p:spPr bwMode="auto">
          <a:xfrm>
            <a:off x="1575588" y="2605775"/>
            <a:ext cx="281422"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solidFill>
                  <a:schemeClr val="bg2"/>
                </a:solidFill>
                <a:latin typeface="Book Antiqua" charset="0"/>
              </a:rPr>
              <a:t>a</a:t>
            </a:r>
          </a:p>
        </p:txBody>
      </p:sp>
      <p:sp>
        <p:nvSpPr>
          <p:cNvPr id="191517" name="Rectangle 32"/>
          <p:cNvSpPr>
            <a:spLocks noChangeArrowheads="1"/>
          </p:cNvSpPr>
          <p:nvPr/>
        </p:nvSpPr>
        <p:spPr bwMode="auto">
          <a:xfrm>
            <a:off x="2019440" y="3497553"/>
            <a:ext cx="306531"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err="1">
                <a:solidFill>
                  <a:srgbClr val="000000"/>
                </a:solidFill>
                <a:latin typeface="Book Antiqua" charset="0"/>
              </a:rPr>
              <a:t>b</a:t>
            </a:r>
            <a:endParaRPr lang="en-US" sz="1800" b="0" dirty="0">
              <a:solidFill>
                <a:srgbClr val="000000"/>
              </a:solidFill>
              <a:latin typeface="Book Antiqua" charset="0"/>
            </a:endParaRPr>
          </a:p>
        </p:txBody>
      </p:sp>
      <p:sp>
        <p:nvSpPr>
          <p:cNvPr id="191518" name="Rectangle 33"/>
          <p:cNvSpPr>
            <a:spLocks noChangeArrowheads="1"/>
          </p:cNvSpPr>
          <p:nvPr/>
        </p:nvSpPr>
        <p:spPr bwMode="auto">
          <a:xfrm>
            <a:off x="2724206" y="3268953"/>
            <a:ext cx="268598"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err="1">
                <a:solidFill>
                  <a:srgbClr val="000000"/>
                </a:solidFill>
                <a:latin typeface="Book Antiqua" charset="0"/>
              </a:rPr>
              <a:t>c</a:t>
            </a:r>
            <a:endParaRPr lang="en-US" sz="1800" b="0" dirty="0">
              <a:solidFill>
                <a:srgbClr val="000000"/>
              </a:solidFill>
              <a:latin typeface="Book Antiqua" charset="0"/>
            </a:endParaRPr>
          </a:p>
        </p:txBody>
      </p:sp>
      <p:sp>
        <p:nvSpPr>
          <p:cNvPr id="191519" name="Rectangle 34"/>
          <p:cNvSpPr>
            <a:spLocks noChangeArrowheads="1"/>
          </p:cNvSpPr>
          <p:nvPr/>
        </p:nvSpPr>
        <p:spPr bwMode="auto">
          <a:xfrm>
            <a:off x="1665088" y="1925928"/>
            <a:ext cx="1477198"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Times New Roman" charset="0"/>
              </a:rPr>
              <a:t>Texture Space</a:t>
            </a:r>
          </a:p>
        </p:txBody>
      </p:sp>
      <p:sp>
        <p:nvSpPr>
          <p:cNvPr id="191520" name="Rectangle 35"/>
          <p:cNvSpPr>
            <a:spLocks noChangeArrowheads="1"/>
          </p:cNvSpPr>
          <p:nvPr/>
        </p:nvSpPr>
        <p:spPr bwMode="auto">
          <a:xfrm>
            <a:off x="5747730" y="1925928"/>
            <a:ext cx="1390701" cy="360002"/>
          </a:xfrm>
          <a:prstGeom prst="rect">
            <a:avLst/>
          </a:prstGeom>
          <a:noFill/>
          <a:ln w="9525">
            <a:noFill/>
            <a:miter lim="800000"/>
            <a:headEnd/>
            <a:tailEnd/>
          </a:ln>
        </p:spPr>
        <p:txBody>
          <a:bodyPr wrap="none" lIns="82200" tIns="41100" rIns="82200" bIns="41100">
            <a:prstTxWarp prst="textNoShape">
              <a:avLst/>
            </a:prstTxWarp>
            <a:spAutoFit/>
          </a:bodyPr>
          <a:lstStyle/>
          <a:p>
            <a:pPr algn="ctr" eaLnBrk="0" hangingPunct="0"/>
            <a:r>
              <a:rPr lang="en-US" sz="1800" b="0" dirty="0">
                <a:latin typeface="Times New Roman" charset="0"/>
              </a:rPr>
              <a:t>Object Space</a:t>
            </a:r>
          </a:p>
        </p:txBody>
      </p:sp>
      <p:sp>
        <p:nvSpPr>
          <p:cNvPr id="191521" name="Freeform 36"/>
          <p:cNvSpPr>
            <a:spLocks/>
          </p:cNvSpPr>
          <p:nvPr/>
        </p:nvSpPr>
        <p:spPr bwMode="auto">
          <a:xfrm>
            <a:off x="5604086" y="3117744"/>
            <a:ext cx="1111250" cy="583406"/>
          </a:xfrm>
          <a:custGeom>
            <a:avLst/>
            <a:gdLst>
              <a:gd name="T0" fmla="*/ 630238 w 700"/>
              <a:gd name="T1" fmla="*/ 0 h 490"/>
              <a:gd name="T2" fmla="*/ 1109663 w 700"/>
              <a:gd name="T3" fmla="*/ 182563 h 490"/>
              <a:gd name="T4" fmla="*/ 717550 w 700"/>
              <a:gd name="T5" fmla="*/ 776288 h 490"/>
              <a:gd name="T6" fmla="*/ 0 w 700"/>
              <a:gd name="T7" fmla="*/ 628650 h 490"/>
              <a:gd name="T8" fmla="*/ 630238 w 700"/>
              <a:gd name="T9" fmla="*/ 0 h 490"/>
              <a:gd name="T10" fmla="*/ 0 60000 65536"/>
              <a:gd name="T11" fmla="*/ 0 60000 65536"/>
              <a:gd name="T12" fmla="*/ 0 60000 65536"/>
              <a:gd name="T13" fmla="*/ 0 60000 65536"/>
              <a:gd name="T14" fmla="*/ 0 60000 65536"/>
              <a:gd name="T15" fmla="*/ 0 w 700"/>
              <a:gd name="T16" fmla="*/ 0 h 490"/>
              <a:gd name="T17" fmla="*/ 700 w 700"/>
              <a:gd name="T18" fmla="*/ 490 h 490"/>
            </a:gdLst>
            <a:ahLst/>
            <a:cxnLst>
              <a:cxn ang="T10">
                <a:pos x="T0" y="T1"/>
              </a:cxn>
              <a:cxn ang="T11">
                <a:pos x="T2" y="T3"/>
              </a:cxn>
              <a:cxn ang="T12">
                <a:pos x="T4" y="T5"/>
              </a:cxn>
              <a:cxn ang="T13">
                <a:pos x="T6" y="T7"/>
              </a:cxn>
              <a:cxn ang="T14">
                <a:pos x="T8" y="T9"/>
              </a:cxn>
            </a:cxnLst>
            <a:rect l="T15" t="T16" r="T17" b="T18"/>
            <a:pathLst>
              <a:path w="700" h="490">
                <a:moveTo>
                  <a:pt x="397" y="0"/>
                </a:moveTo>
                <a:lnTo>
                  <a:pt x="699" y="115"/>
                </a:lnTo>
                <a:lnTo>
                  <a:pt x="452" y="489"/>
                </a:lnTo>
                <a:lnTo>
                  <a:pt x="0" y="396"/>
                </a:lnTo>
                <a:lnTo>
                  <a:pt x="397" y="0"/>
                </a:lnTo>
              </a:path>
            </a:pathLst>
          </a:custGeom>
          <a:solidFill>
            <a:schemeClr val="accent2"/>
          </a:solidFill>
          <a:ln w="12700" cap="rnd">
            <a:solidFill>
              <a:schemeClr val="tx1"/>
            </a:solidFill>
            <a:round/>
            <a:headEnd/>
            <a:tailEnd/>
          </a:ln>
        </p:spPr>
        <p:txBody>
          <a:bodyPr lIns="81633" tIns="40816" rIns="81633" bIns="40816">
            <a:prstTxWarp prst="textNoShape">
              <a:avLst/>
            </a:prstTxWarp>
          </a:bodyPr>
          <a:lstStyle/>
          <a:p>
            <a:endParaRPr lang="en-US" b="0"/>
          </a:p>
        </p:txBody>
      </p:sp>
      <p:sp>
        <p:nvSpPr>
          <p:cNvPr id="191522" name="Freeform 37"/>
          <p:cNvSpPr>
            <a:spLocks/>
          </p:cNvSpPr>
          <p:nvPr/>
        </p:nvSpPr>
        <p:spPr bwMode="auto">
          <a:xfrm>
            <a:off x="6324811" y="3258238"/>
            <a:ext cx="1106488" cy="615554"/>
          </a:xfrm>
          <a:custGeom>
            <a:avLst/>
            <a:gdLst>
              <a:gd name="T0" fmla="*/ 392113 w 697"/>
              <a:gd name="T1" fmla="*/ 0 h 517"/>
              <a:gd name="T2" fmla="*/ 941388 w 697"/>
              <a:gd name="T3" fmla="*/ 207963 h 517"/>
              <a:gd name="T4" fmla="*/ 1104900 w 697"/>
              <a:gd name="T5" fmla="*/ 819150 h 517"/>
              <a:gd name="T6" fmla="*/ 0 w 697"/>
              <a:gd name="T7" fmla="*/ 590550 h 517"/>
              <a:gd name="T8" fmla="*/ 392113 w 697"/>
              <a:gd name="T9" fmla="*/ 0 h 517"/>
              <a:gd name="T10" fmla="*/ 0 60000 65536"/>
              <a:gd name="T11" fmla="*/ 0 60000 65536"/>
              <a:gd name="T12" fmla="*/ 0 60000 65536"/>
              <a:gd name="T13" fmla="*/ 0 60000 65536"/>
              <a:gd name="T14" fmla="*/ 0 60000 65536"/>
              <a:gd name="T15" fmla="*/ 0 w 697"/>
              <a:gd name="T16" fmla="*/ 0 h 517"/>
              <a:gd name="T17" fmla="*/ 697 w 697"/>
              <a:gd name="T18" fmla="*/ 517 h 517"/>
            </a:gdLst>
            <a:ahLst/>
            <a:cxnLst>
              <a:cxn ang="T10">
                <a:pos x="T0" y="T1"/>
              </a:cxn>
              <a:cxn ang="T11">
                <a:pos x="T2" y="T3"/>
              </a:cxn>
              <a:cxn ang="T12">
                <a:pos x="T4" y="T5"/>
              </a:cxn>
              <a:cxn ang="T13">
                <a:pos x="T6" y="T7"/>
              </a:cxn>
              <a:cxn ang="T14">
                <a:pos x="T8" y="T9"/>
              </a:cxn>
            </a:cxnLst>
            <a:rect l="T15" t="T16" r="T17" b="T18"/>
            <a:pathLst>
              <a:path w="697" h="517">
                <a:moveTo>
                  <a:pt x="247" y="0"/>
                </a:moveTo>
                <a:lnTo>
                  <a:pt x="593" y="131"/>
                </a:lnTo>
                <a:lnTo>
                  <a:pt x="696" y="516"/>
                </a:lnTo>
                <a:lnTo>
                  <a:pt x="0" y="372"/>
                </a:lnTo>
                <a:lnTo>
                  <a:pt x="247" y="0"/>
                </a:lnTo>
              </a:path>
            </a:pathLst>
          </a:custGeom>
          <a:solidFill>
            <a:schemeClr val="accent1"/>
          </a:solidFill>
          <a:ln w="12700" cap="rnd">
            <a:solidFill>
              <a:schemeClr val="tx1"/>
            </a:solidFill>
            <a:round/>
            <a:headEnd/>
            <a:tailEnd/>
          </a:ln>
        </p:spPr>
        <p:txBody>
          <a:bodyPr lIns="81633" tIns="40816" rIns="81633" bIns="40816">
            <a:prstTxWarp prst="textNoShape">
              <a:avLst/>
            </a:prstTxWarp>
          </a:bodyPr>
          <a:lstStyle/>
          <a:p>
            <a:endParaRPr lang="en-US" b="0"/>
          </a:p>
        </p:txBody>
      </p:sp>
      <p:sp>
        <p:nvSpPr>
          <p:cNvPr id="191523" name="Freeform 38"/>
          <p:cNvSpPr>
            <a:spLocks/>
          </p:cNvSpPr>
          <p:nvPr/>
        </p:nvSpPr>
        <p:spPr bwMode="auto">
          <a:xfrm>
            <a:off x="6245436" y="2566486"/>
            <a:ext cx="1022350" cy="841771"/>
          </a:xfrm>
          <a:custGeom>
            <a:avLst/>
            <a:gdLst>
              <a:gd name="T0" fmla="*/ 0 w 644"/>
              <a:gd name="T1" fmla="*/ 727075 h 707"/>
              <a:gd name="T2" fmla="*/ 723900 w 644"/>
              <a:gd name="T3" fmla="*/ 0 h 707"/>
              <a:gd name="T4" fmla="*/ 1020763 w 644"/>
              <a:gd name="T5" fmla="*/ 1120775 h 707"/>
              <a:gd name="T6" fmla="*/ 0 w 644"/>
              <a:gd name="T7" fmla="*/ 727075 h 707"/>
              <a:gd name="T8" fmla="*/ 0 60000 65536"/>
              <a:gd name="T9" fmla="*/ 0 60000 65536"/>
              <a:gd name="T10" fmla="*/ 0 60000 65536"/>
              <a:gd name="T11" fmla="*/ 0 60000 65536"/>
              <a:gd name="T12" fmla="*/ 0 w 644"/>
              <a:gd name="T13" fmla="*/ 0 h 707"/>
              <a:gd name="T14" fmla="*/ 644 w 644"/>
              <a:gd name="T15" fmla="*/ 707 h 707"/>
            </a:gdLst>
            <a:ahLst/>
            <a:cxnLst>
              <a:cxn ang="T8">
                <a:pos x="T0" y="T1"/>
              </a:cxn>
              <a:cxn ang="T9">
                <a:pos x="T2" y="T3"/>
              </a:cxn>
              <a:cxn ang="T10">
                <a:pos x="T4" y="T5"/>
              </a:cxn>
              <a:cxn ang="T11">
                <a:pos x="T6" y="T7"/>
              </a:cxn>
            </a:cxnLst>
            <a:rect l="T12" t="T13" r="T14" b="T15"/>
            <a:pathLst>
              <a:path w="644" h="707">
                <a:moveTo>
                  <a:pt x="0" y="458"/>
                </a:moveTo>
                <a:lnTo>
                  <a:pt x="456" y="0"/>
                </a:lnTo>
                <a:lnTo>
                  <a:pt x="643" y="706"/>
                </a:lnTo>
                <a:lnTo>
                  <a:pt x="0" y="458"/>
                </a:lnTo>
              </a:path>
            </a:pathLst>
          </a:custGeom>
          <a:solidFill>
            <a:schemeClr val="tx2"/>
          </a:solidFill>
          <a:ln w="12700" cap="rnd">
            <a:solidFill>
              <a:schemeClr val="tx1"/>
            </a:solidFill>
            <a:round/>
            <a:headEnd/>
            <a:tailEnd/>
          </a:ln>
        </p:spPr>
        <p:txBody>
          <a:bodyPr lIns="81633" tIns="40816" rIns="81633" bIns="40816">
            <a:prstTxWarp prst="textNoShape">
              <a:avLst/>
            </a:prstTxWarp>
          </a:bodyPr>
          <a:lstStyle/>
          <a:p>
            <a:endParaRPr lang="en-US" b="0"/>
          </a:p>
        </p:txBody>
      </p:sp>
      <p:sp>
        <p:nvSpPr>
          <p:cNvPr id="191524" name="Line 39"/>
          <p:cNvSpPr>
            <a:spLocks noChangeShapeType="1"/>
          </p:cNvSpPr>
          <p:nvPr/>
        </p:nvSpPr>
        <p:spPr bwMode="auto">
          <a:xfrm flipV="1">
            <a:off x="1867111" y="2728410"/>
            <a:ext cx="1447800" cy="64294"/>
          </a:xfrm>
          <a:prstGeom prst="line">
            <a:avLst/>
          </a:prstGeom>
          <a:noFill/>
          <a:ln w="12700">
            <a:solidFill>
              <a:schemeClr val="bg2"/>
            </a:solidFill>
            <a:prstDash val="dash"/>
            <a:round/>
            <a:headEnd type="none" w="sm" len="sm"/>
            <a:tailEnd type="none" w="sm" len="sm"/>
          </a:ln>
        </p:spPr>
        <p:txBody>
          <a:bodyPr wrap="none" lIns="81633" tIns="40816" rIns="81633" bIns="40816" anchor="ctr">
            <a:prstTxWarp prst="textNoShape">
              <a:avLst/>
            </a:prstTxWarp>
          </a:bodyPr>
          <a:lstStyle/>
          <a:p>
            <a:endParaRPr lang="en-US" b="0"/>
          </a:p>
        </p:txBody>
      </p:sp>
      <p:sp>
        <p:nvSpPr>
          <p:cNvPr id="191525" name="Line 40"/>
          <p:cNvSpPr>
            <a:spLocks noChangeShapeType="1"/>
          </p:cNvSpPr>
          <p:nvPr/>
        </p:nvSpPr>
        <p:spPr bwMode="auto">
          <a:xfrm>
            <a:off x="3314911" y="3364203"/>
            <a:ext cx="4110038" cy="510778"/>
          </a:xfrm>
          <a:prstGeom prst="line">
            <a:avLst/>
          </a:prstGeom>
          <a:noFill/>
          <a:ln w="12700">
            <a:solidFill>
              <a:schemeClr val="tx1"/>
            </a:solidFill>
            <a:prstDash val="dash"/>
            <a:round/>
            <a:headEnd type="none" w="sm" len="sm"/>
            <a:tailEnd type="stealth" w="med" len="med"/>
          </a:ln>
        </p:spPr>
        <p:txBody>
          <a:bodyPr wrap="none" lIns="81633" tIns="40816" rIns="81633" bIns="40816" anchor="ctr">
            <a:prstTxWarp prst="textNoShape">
              <a:avLst/>
            </a:prstTxWarp>
          </a:bodyPr>
          <a:lstStyle/>
          <a:p>
            <a:endParaRPr lang="en-US" b="0"/>
          </a:p>
        </p:txBody>
      </p:sp>
      <p:sp>
        <p:nvSpPr>
          <p:cNvPr id="191526" name="Line 41"/>
          <p:cNvSpPr>
            <a:spLocks noChangeShapeType="1"/>
          </p:cNvSpPr>
          <p:nvPr/>
        </p:nvSpPr>
        <p:spPr bwMode="auto">
          <a:xfrm>
            <a:off x="2248111" y="3528510"/>
            <a:ext cx="1057275" cy="25003"/>
          </a:xfrm>
          <a:prstGeom prst="line">
            <a:avLst/>
          </a:prstGeom>
          <a:noFill/>
          <a:ln w="12700">
            <a:solidFill>
              <a:schemeClr val="bg2"/>
            </a:solidFill>
            <a:prstDash val="dash"/>
            <a:round/>
            <a:headEnd type="none" w="sm" len="sm"/>
            <a:tailEnd type="none" w="sm" len="sm"/>
          </a:ln>
        </p:spPr>
        <p:txBody>
          <a:bodyPr wrap="none" lIns="81633" tIns="40816" rIns="81633" bIns="40816" anchor="ctr">
            <a:prstTxWarp prst="textNoShape">
              <a:avLst/>
            </a:prstTxWarp>
          </a:bodyPr>
          <a:lstStyle/>
          <a:p>
            <a:endParaRPr lang="en-US" b="0"/>
          </a:p>
        </p:txBody>
      </p:sp>
    </p:spTree>
    <p:extLst>
      <p:ext uri="{BB962C8B-B14F-4D97-AF65-F5344CB8AC3E}">
        <p14:creationId xmlns:p14="http://schemas.microsoft.com/office/powerpoint/2010/main" val="945668651"/>
      </p:ext>
    </p:extLst>
  </p:cSld>
  <p:clrMapOvr>
    <a:masterClrMapping/>
  </p:clrMapOvr>
  <p:transition xmlns:p14="http://schemas.microsoft.com/office/powerpoint/2010/mai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smtClean="0"/>
              <a:t>Applying the Texture in the Shader</a:t>
            </a:r>
            <a:endParaRPr lang="en-US" dirty="0"/>
          </a:p>
        </p:txBody>
      </p:sp>
      <p:sp>
        <p:nvSpPr>
          <p:cNvPr id="219139" name="Rectangle 3"/>
          <p:cNvSpPr>
            <a:spLocks noGrp="1" noChangeArrowheads="1"/>
          </p:cNvSpPr>
          <p:nvPr>
            <p:ph idx="1"/>
          </p:nvPr>
        </p:nvSpPr>
        <p:spPr/>
        <p:txBody>
          <a:bodyPr/>
          <a:lstStyle/>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in vec4 </a:t>
            </a:r>
            <a:r>
              <a:rPr lang="en-US" dirty="0" err="1" smtClean="0">
                <a:solidFill>
                  <a:srgbClr val="660066"/>
                </a:solidFill>
                <a:latin typeface="Consolas"/>
                <a:cs typeface="Consolas"/>
              </a:rPr>
              <a:t>texCoord</a:t>
            </a:r>
            <a:r>
              <a:rPr lang="en-US" dirty="0" smtClean="0">
                <a:solidFill>
                  <a:srgbClr val="660066"/>
                </a:solidFill>
                <a:latin typeface="Consolas"/>
                <a:cs typeface="Consolas"/>
              </a:rPr>
              <a:t>;</a:t>
            </a:r>
          </a:p>
          <a:p>
            <a:pPr marL="333934" lvl="1" indent="0">
              <a:buNone/>
            </a:pPr>
            <a:endParaRPr lang="en-US" dirty="0">
              <a:solidFill>
                <a:srgbClr val="660066"/>
              </a:solidFill>
              <a:latin typeface="Consolas"/>
              <a:cs typeface="Consolas"/>
            </a:endParaRPr>
          </a:p>
          <a:p>
            <a:pPr marL="333934" lvl="1" indent="0">
              <a:buNone/>
            </a:pPr>
            <a:r>
              <a:rPr lang="en-US" dirty="0" smtClean="0">
                <a:solidFill>
                  <a:srgbClr val="660066"/>
                </a:solidFill>
                <a:latin typeface="Consolas"/>
                <a:cs typeface="Consolas"/>
              </a:rPr>
              <a:t>/</a:t>
            </a:r>
            <a:r>
              <a:rPr lang="en-US" dirty="0" smtClean="0">
                <a:solidFill>
                  <a:srgbClr val="660066"/>
                </a:solidFill>
                <a:latin typeface="Consolas"/>
                <a:cs typeface="Consolas"/>
              </a:rPr>
              <a:t>/ Declare the </a:t>
            </a:r>
            <a:r>
              <a:rPr lang="en-US" dirty="0" smtClean="0">
                <a:solidFill>
                  <a:srgbClr val="660066"/>
                </a:solidFill>
                <a:latin typeface="Consolas"/>
                <a:cs typeface="Consolas"/>
              </a:rPr>
              <a:t>sampler</a:t>
            </a:r>
          </a:p>
          <a:p>
            <a:pPr marL="333934" lvl="1" indent="0">
              <a:buNone/>
            </a:pPr>
            <a:r>
              <a:rPr lang="en-US" dirty="0" smtClean="0">
                <a:solidFill>
                  <a:srgbClr val="660066"/>
                </a:solidFill>
                <a:latin typeface="Consolas"/>
                <a:cs typeface="Consolas"/>
              </a:rPr>
              <a:t>uniform float     intensity;</a:t>
            </a: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uniform sampler2D </a:t>
            </a:r>
            <a:r>
              <a:rPr lang="en-US" dirty="0" err="1" smtClean="0">
                <a:solidFill>
                  <a:srgbClr val="660066"/>
                </a:solidFill>
                <a:latin typeface="Consolas"/>
                <a:cs typeface="Consolas"/>
              </a:rPr>
              <a:t>diffuseMaterialTexture</a:t>
            </a:r>
            <a:r>
              <a:rPr lang="en-US" dirty="0" smtClean="0">
                <a:solidFill>
                  <a:srgbClr val="660066"/>
                </a:solidFill>
                <a:latin typeface="Consolas"/>
                <a:cs typeface="Consolas"/>
              </a:rPr>
              <a:t>;</a:t>
            </a: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a:r>
            <a:br>
              <a:rPr lang="en-US" dirty="0" smtClean="0">
                <a:solidFill>
                  <a:srgbClr val="660066"/>
                </a:solidFill>
                <a:latin typeface="Consolas"/>
                <a:cs typeface="Consolas"/>
              </a:rPr>
            </a:br>
            <a:r>
              <a:rPr lang="en-US" dirty="0" smtClean="0">
                <a:solidFill>
                  <a:srgbClr val="660066"/>
                </a:solidFill>
                <a:latin typeface="Consolas"/>
                <a:cs typeface="Consolas"/>
              </a:rPr>
              <a:t>/</a:t>
            </a:r>
            <a:r>
              <a:rPr lang="en-US" dirty="0" smtClean="0">
                <a:solidFill>
                  <a:srgbClr val="660066"/>
                </a:solidFill>
                <a:latin typeface="Consolas"/>
                <a:cs typeface="Consolas"/>
              </a:rPr>
              <a:t>/ Apply the material color</a:t>
            </a:r>
          </a:p>
          <a:p>
            <a:pPr marL="333934" lvl="1" indent="0">
              <a:buNone/>
            </a:pPr>
            <a:r>
              <a:rPr lang="en-US" dirty="0" smtClean="0">
                <a:solidFill>
                  <a:srgbClr val="660066"/>
                </a:solidFill>
                <a:latin typeface="Consolas"/>
                <a:cs typeface="Consolas"/>
              </a:rPr>
              <a:t>vec3 diffuse = intensity *</a:t>
            </a:r>
            <a:br>
              <a:rPr lang="en-US" dirty="0" smtClean="0">
                <a:solidFill>
                  <a:srgbClr val="660066"/>
                </a:solidFill>
                <a:latin typeface="Consolas"/>
                <a:cs typeface="Consolas"/>
              </a:rPr>
            </a:br>
            <a:r>
              <a:rPr lang="en-US" dirty="0" smtClean="0">
                <a:solidFill>
                  <a:srgbClr val="660066"/>
                </a:solidFill>
                <a:latin typeface="Consolas"/>
                <a:cs typeface="Consolas"/>
              </a:rPr>
              <a:t>   </a:t>
            </a:r>
            <a:r>
              <a:rPr lang="en-US" dirty="0" smtClean="0">
                <a:solidFill>
                  <a:srgbClr val="660066"/>
                </a:solidFill>
                <a:latin typeface="Consolas"/>
                <a:cs typeface="Consolas"/>
              </a:rPr>
              <a:t>texture(</a:t>
            </a:r>
            <a:r>
              <a:rPr lang="en-US" dirty="0" err="1" smtClean="0">
                <a:solidFill>
                  <a:srgbClr val="660066"/>
                </a:solidFill>
                <a:latin typeface="Consolas"/>
                <a:cs typeface="Consolas"/>
              </a:rPr>
              <a:t>diffuseMaterialTexture</a:t>
            </a:r>
            <a:r>
              <a:rPr lang="en-US" dirty="0" smtClean="0">
                <a:solidFill>
                  <a:srgbClr val="660066"/>
                </a:solidFill>
                <a:latin typeface="Consolas"/>
                <a:cs typeface="Consolas"/>
              </a:rPr>
              <a:t>, </a:t>
            </a:r>
            <a:r>
              <a:rPr lang="en-US" dirty="0" err="1" smtClean="0">
                <a:solidFill>
                  <a:srgbClr val="660066"/>
                </a:solidFill>
                <a:latin typeface="Consolas"/>
                <a:cs typeface="Consolas"/>
              </a:rPr>
              <a:t>texCoord</a:t>
            </a:r>
            <a:r>
              <a:rPr lang="en-US" dirty="0" smtClean="0">
                <a:solidFill>
                  <a:srgbClr val="660066"/>
                </a:solidFill>
                <a:latin typeface="Consolas"/>
                <a:cs typeface="Consolas"/>
              </a:rPr>
              <a:t>).</a:t>
            </a:r>
            <a:r>
              <a:rPr lang="en-US" dirty="0" err="1" smtClean="0">
                <a:solidFill>
                  <a:srgbClr val="660066"/>
                </a:solidFill>
                <a:latin typeface="Consolas"/>
                <a:cs typeface="Consolas"/>
              </a:rPr>
              <a:t>rgb</a:t>
            </a:r>
            <a:r>
              <a:rPr lang="en-US" dirty="0" smtClean="0">
                <a:solidFill>
                  <a:srgbClr val="660066"/>
                </a:solidFill>
                <a:latin typeface="Consolas"/>
                <a:cs typeface="Consolas"/>
              </a:rPr>
              <a:t>;</a:t>
            </a:r>
          </a:p>
          <a:p>
            <a:pPr marL="333934" lvl="1" indent="0">
              <a:buNone/>
            </a:pPr>
            <a:endParaRPr lang="en-US" dirty="0">
              <a:solidFill>
                <a:srgbClr val="660066"/>
              </a:solidFill>
              <a:latin typeface="Consolas"/>
              <a:cs typeface="Consolas"/>
            </a:endParaRPr>
          </a:p>
        </p:txBody>
      </p:sp>
    </p:spTree>
    <p:extLst>
      <p:ext uri="{BB962C8B-B14F-4D97-AF65-F5344CB8AC3E}">
        <p14:creationId xmlns:p14="http://schemas.microsoft.com/office/powerpoint/2010/main" val="256016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Texture to Cube</a:t>
            </a:r>
            <a:endParaRPr lang="en-US" dirty="0"/>
          </a:p>
        </p:txBody>
      </p:sp>
      <p:sp>
        <p:nvSpPr>
          <p:cNvPr id="3" name="Content Placeholder 2"/>
          <p:cNvSpPr>
            <a:spLocks noGrp="1"/>
          </p:cNvSpPr>
          <p:nvPr>
            <p:ph idx="1"/>
          </p:nvPr>
        </p:nvSpPr>
        <p:spPr/>
        <p:txBody>
          <a:bodyPr>
            <a:normAutofit fontScale="85000" lnSpcReduction="20000"/>
          </a:bodyPr>
          <a:lstStyle/>
          <a:p>
            <a:pPr marL="333934" lvl="1" indent="0">
              <a:buNone/>
            </a:pPr>
            <a:r>
              <a:rPr lang="en-US" dirty="0" smtClean="0">
                <a:solidFill>
                  <a:srgbClr val="660066"/>
                </a:solidFill>
                <a:latin typeface="Consolas"/>
                <a:cs typeface="Consolas"/>
              </a:rPr>
              <a:t>// add texture coordinate attribute  to quad function</a:t>
            </a:r>
          </a:p>
          <a:p>
            <a:pPr marL="333934" lvl="1" indent="0">
              <a:buNone/>
            </a:pP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quad( </a:t>
            </a:r>
            <a:r>
              <a:rPr lang="en-US" dirty="0" err="1" smtClean="0">
                <a:solidFill>
                  <a:srgbClr val="660066"/>
                </a:solidFill>
                <a:latin typeface="Consolas"/>
                <a:cs typeface="Consolas"/>
              </a:rPr>
              <a:t>int</a:t>
            </a:r>
            <a:r>
              <a:rPr lang="en-US" dirty="0" smtClean="0">
                <a:solidFill>
                  <a:srgbClr val="660066"/>
                </a:solidFill>
                <a:latin typeface="Consolas"/>
                <a:cs typeface="Consolas"/>
              </a:rPr>
              <a:t> </a:t>
            </a:r>
            <a:r>
              <a:rPr lang="en-US" dirty="0" smtClean="0">
                <a:solidFill>
                  <a:srgbClr val="660066"/>
                </a:solidFill>
                <a:latin typeface="Consolas"/>
                <a:cs typeface="Consolas"/>
              </a:rPr>
              <a:t>a, </a:t>
            </a:r>
            <a:r>
              <a:rPr lang="en-US" dirty="0" err="1" smtClean="0">
                <a:solidFill>
                  <a:srgbClr val="660066"/>
                </a:solidFill>
                <a:latin typeface="Consolas"/>
                <a:cs typeface="Consolas"/>
              </a:rPr>
              <a:t>int</a:t>
            </a:r>
            <a:r>
              <a:rPr lang="en-US" dirty="0" smtClean="0">
                <a:solidFill>
                  <a:srgbClr val="660066"/>
                </a:solidFill>
                <a:latin typeface="Consolas"/>
                <a:cs typeface="Consolas"/>
              </a:rPr>
              <a:t> b, </a:t>
            </a:r>
            <a:r>
              <a:rPr lang="en-US" dirty="0" err="1" smtClean="0">
                <a:solidFill>
                  <a:srgbClr val="660066"/>
                </a:solidFill>
                <a:latin typeface="Consolas"/>
                <a:cs typeface="Consolas"/>
              </a:rPr>
              <a:t>int</a:t>
            </a:r>
            <a:r>
              <a:rPr lang="en-US" dirty="0" smtClean="0">
                <a:solidFill>
                  <a:srgbClr val="660066"/>
                </a:solidFill>
                <a:latin typeface="Consolas"/>
                <a:cs typeface="Consolas"/>
              </a:rPr>
              <a:t> c, </a:t>
            </a:r>
            <a:r>
              <a:rPr lang="en-US" dirty="0" err="1" smtClean="0">
                <a:solidFill>
                  <a:srgbClr val="660066"/>
                </a:solidFill>
                <a:latin typeface="Consolas"/>
                <a:cs typeface="Consolas"/>
              </a:rPr>
              <a:t>int</a:t>
            </a:r>
            <a:r>
              <a:rPr lang="en-US" dirty="0" smtClean="0">
                <a:solidFill>
                  <a:srgbClr val="660066"/>
                </a:solidFill>
                <a:latin typeface="Consolas"/>
                <a:cs typeface="Consolas"/>
              </a:rPr>
              <a:t> d )</a:t>
            </a:r>
          </a:p>
          <a:p>
            <a:pPr marL="333934" lvl="1" indent="0">
              <a:buNone/>
            </a:pPr>
            <a:r>
              <a:rPr lang="en-US" dirty="0" smtClean="0">
                <a:solidFill>
                  <a:srgbClr val="660066"/>
                </a:solidFill>
                <a:latin typeface="Consolas"/>
                <a:cs typeface="Consolas"/>
              </a:rPr>
              <a:t>{</a:t>
            </a:r>
          </a:p>
          <a:p>
            <a:pPr marL="333934" lvl="1" indent="0">
              <a:buNone/>
            </a:pPr>
            <a:r>
              <a:rPr lang="en-US" dirty="0">
                <a:solidFill>
                  <a:srgbClr val="660066"/>
                </a:solidFill>
                <a:latin typeface="Consolas"/>
                <a:cs typeface="Consolas"/>
              </a:rPr>
              <a:t>	</a:t>
            </a:r>
            <a:r>
              <a:rPr lang="en-US" dirty="0" err="1" smtClean="0">
                <a:solidFill>
                  <a:srgbClr val="660066"/>
                </a:solidFill>
                <a:latin typeface="Consolas"/>
                <a:cs typeface="Consolas"/>
              </a:rPr>
              <a:t>vColors</a:t>
            </a:r>
            <a:r>
              <a:rPr lang="en-US" dirty="0" smtClean="0">
                <a:solidFill>
                  <a:srgbClr val="660066"/>
                </a:solidFill>
                <a:latin typeface="Consolas"/>
                <a:cs typeface="Consolas"/>
              </a:rPr>
              <a:t>[Index] = </a:t>
            </a:r>
            <a:r>
              <a:rPr lang="en-US" dirty="0" smtClean="0">
                <a:solidFill>
                  <a:srgbClr val="660066"/>
                </a:solidFill>
                <a:latin typeface="Consolas"/>
                <a:cs typeface="Consolas"/>
              </a:rPr>
              <a:t>colors</a:t>
            </a:r>
            <a:r>
              <a:rPr lang="en-US" dirty="0" smtClean="0">
                <a:solidFill>
                  <a:srgbClr val="660066"/>
                </a:solidFill>
                <a:latin typeface="Consolas"/>
                <a:cs typeface="Consolas"/>
              </a:rPr>
              <a:t>[a]</a:t>
            </a:r>
            <a:r>
              <a:rPr lang="en-US" dirty="0" smtClean="0">
                <a:solidFill>
                  <a:srgbClr val="660066"/>
                </a:solidFill>
                <a:latin typeface="Consolas"/>
                <a:cs typeface="Consolas"/>
              </a:rPr>
              <a:t>;</a:t>
            </a:r>
          </a:p>
          <a:p>
            <a:pPr marL="333934" lvl="1" indent="0">
              <a:buNone/>
            </a:pPr>
            <a:r>
              <a:rPr lang="en-US" dirty="0">
                <a:solidFill>
                  <a:srgbClr val="660066"/>
                </a:solidFill>
                <a:latin typeface="Consolas"/>
                <a:cs typeface="Consolas"/>
              </a:rPr>
              <a:t>	</a:t>
            </a:r>
            <a:r>
              <a:rPr lang="en-US" dirty="0" err="1" smtClean="0">
                <a:solidFill>
                  <a:srgbClr val="660066"/>
                </a:solidFill>
                <a:latin typeface="Consolas"/>
                <a:cs typeface="Consolas"/>
              </a:rPr>
              <a:t>vPositions</a:t>
            </a:r>
            <a:r>
              <a:rPr lang="en-US" dirty="0" smtClean="0">
                <a:solidFill>
                  <a:srgbClr val="660066"/>
                </a:solidFill>
                <a:latin typeface="Consolas"/>
                <a:cs typeface="Consolas"/>
              </a:rPr>
              <a:t>[</a:t>
            </a:r>
            <a:r>
              <a:rPr lang="en-US" dirty="0" smtClean="0">
                <a:solidFill>
                  <a:srgbClr val="660066"/>
                </a:solidFill>
                <a:latin typeface="Consolas"/>
                <a:cs typeface="Consolas"/>
              </a:rPr>
              <a:t>Index] = </a:t>
            </a:r>
            <a:r>
              <a:rPr lang="en-US" dirty="0" smtClean="0">
                <a:solidFill>
                  <a:srgbClr val="660066"/>
                </a:solidFill>
                <a:latin typeface="Consolas"/>
                <a:cs typeface="Consolas"/>
              </a:rPr>
              <a:t>positions</a:t>
            </a:r>
            <a:r>
              <a:rPr lang="en-US" dirty="0" smtClean="0">
                <a:solidFill>
                  <a:srgbClr val="660066"/>
                </a:solidFill>
                <a:latin typeface="Consolas"/>
                <a:cs typeface="Consolas"/>
              </a:rPr>
              <a:t>[a]</a:t>
            </a:r>
            <a:r>
              <a:rPr lang="en-US" dirty="0" smtClean="0">
                <a:solidFill>
                  <a:srgbClr val="660066"/>
                </a:solidFill>
                <a:latin typeface="Consolas"/>
                <a:cs typeface="Consolas"/>
              </a:rPr>
              <a:t>;</a:t>
            </a:r>
          </a:p>
          <a:p>
            <a:pPr marL="333934" lvl="1" indent="0">
              <a:buNone/>
            </a:pPr>
            <a:r>
              <a:rPr lang="en-US" dirty="0">
                <a:solidFill>
                  <a:srgbClr val="660066"/>
                </a:solidFill>
                <a:latin typeface="Consolas"/>
                <a:cs typeface="Consolas"/>
              </a:rPr>
              <a:t>	</a:t>
            </a:r>
            <a:r>
              <a:rPr lang="en-US" dirty="0" err="1" smtClean="0">
                <a:solidFill>
                  <a:srgbClr val="660066"/>
                </a:solidFill>
                <a:latin typeface="Consolas"/>
                <a:cs typeface="Consolas"/>
              </a:rPr>
              <a:t>vTexCoords</a:t>
            </a:r>
            <a:r>
              <a:rPr lang="en-US" dirty="0" smtClean="0">
                <a:solidFill>
                  <a:srgbClr val="660066"/>
                </a:solidFill>
                <a:latin typeface="Consolas"/>
                <a:cs typeface="Consolas"/>
              </a:rPr>
              <a:t>[</a:t>
            </a:r>
            <a:r>
              <a:rPr lang="en-US" dirty="0" smtClean="0">
                <a:solidFill>
                  <a:srgbClr val="660066"/>
                </a:solidFill>
                <a:latin typeface="Consolas"/>
                <a:cs typeface="Consolas"/>
              </a:rPr>
              <a:t>Index] = vec2( 0.0, 0.0 )</a:t>
            </a:r>
            <a:r>
              <a:rPr lang="en-US" dirty="0" smtClean="0">
                <a:solidFill>
                  <a:srgbClr val="660066"/>
                </a:solidFill>
                <a:latin typeface="Consolas"/>
                <a:cs typeface="Consolas"/>
              </a:rPr>
              <a:t>;</a:t>
            </a:r>
          </a:p>
          <a:p>
            <a:pPr marL="333934" lvl="1" indent="0">
              <a:buNone/>
            </a:pPr>
            <a:r>
              <a:rPr lang="en-US" dirty="0">
                <a:solidFill>
                  <a:srgbClr val="660066"/>
                </a:solidFill>
                <a:latin typeface="Consolas"/>
                <a:cs typeface="Consolas"/>
              </a:rPr>
              <a:t>	</a:t>
            </a:r>
            <a:r>
              <a:rPr lang="en-US" dirty="0" smtClean="0">
                <a:solidFill>
                  <a:srgbClr val="660066"/>
                </a:solidFill>
                <a:latin typeface="Consolas"/>
                <a:cs typeface="Consolas"/>
              </a:rPr>
              <a:t>Index</a:t>
            </a:r>
            <a:r>
              <a:rPr lang="en-US" dirty="0" smtClean="0">
                <a:solidFill>
                  <a:srgbClr val="660066"/>
                </a:solidFill>
                <a:latin typeface="Consolas"/>
                <a:cs typeface="Consolas"/>
              </a:rPr>
              <a:t>++</a:t>
            </a:r>
            <a:r>
              <a:rPr lang="en-US" dirty="0" smtClean="0">
                <a:solidFill>
                  <a:srgbClr val="660066"/>
                </a:solidFill>
                <a:latin typeface="Consolas"/>
                <a:cs typeface="Consolas"/>
              </a:rPr>
              <a:t>;</a:t>
            </a:r>
            <a:br>
              <a:rPr lang="en-US" dirty="0" smtClean="0">
                <a:solidFill>
                  <a:srgbClr val="660066"/>
                </a:solidFill>
                <a:latin typeface="Consolas"/>
                <a:cs typeface="Consolas"/>
              </a:rPr>
            </a:br>
            <a:endParaRPr lang="en-US" dirty="0" smtClean="0">
              <a:solidFill>
                <a:srgbClr val="660066"/>
              </a:solidFill>
              <a:latin typeface="Consolas"/>
              <a:cs typeface="Consolas"/>
            </a:endParaRPr>
          </a:p>
          <a:p>
            <a:pPr marL="333934" lvl="1" indent="0">
              <a:buNone/>
            </a:pPr>
            <a:r>
              <a:rPr lang="en-US" dirty="0">
                <a:solidFill>
                  <a:srgbClr val="660066"/>
                </a:solidFill>
                <a:latin typeface="Consolas"/>
                <a:cs typeface="Consolas"/>
              </a:rPr>
              <a:t>	</a:t>
            </a:r>
            <a:r>
              <a:rPr lang="en-US" dirty="0" err="1">
                <a:solidFill>
                  <a:srgbClr val="660066"/>
                </a:solidFill>
                <a:latin typeface="Consolas"/>
                <a:cs typeface="Consolas"/>
              </a:rPr>
              <a:t>vColors</a:t>
            </a:r>
            <a:r>
              <a:rPr lang="en-US" dirty="0">
                <a:solidFill>
                  <a:srgbClr val="660066"/>
                </a:solidFill>
                <a:latin typeface="Consolas"/>
                <a:cs typeface="Consolas"/>
              </a:rPr>
              <a:t>[Index] = colors</a:t>
            </a:r>
            <a:r>
              <a:rPr lang="en-US" dirty="0" smtClean="0">
                <a:solidFill>
                  <a:srgbClr val="660066"/>
                </a:solidFill>
                <a:latin typeface="Consolas"/>
                <a:cs typeface="Consolas"/>
              </a:rPr>
              <a:t>[b]</a:t>
            </a: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	</a:t>
            </a:r>
            <a:r>
              <a:rPr lang="en-US" dirty="0" err="1">
                <a:solidFill>
                  <a:srgbClr val="660066"/>
                </a:solidFill>
                <a:latin typeface="Consolas"/>
                <a:cs typeface="Consolas"/>
              </a:rPr>
              <a:t>vPositions</a:t>
            </a:r>
            <a:r>
              <a:rPr lang="en-US" dirty="0">
                <a:solidFill>
                  <a:srgbClr val="660066"/>
                </a:solidFill>
                <a:latin typeface="Consolas"/>
                <a:cs typeface="Consolas"/>
              </a:rPr>
              <a:t>[Index] = positions</a:t>
            </a:r>
            <a:r>
              <a:rPr lang="en-US" dirty="0" smtClean="0">
                <a:solidFill>
                  <a:srgbClr val="660066"/>
                </a:solidFill>
                <a:latin typeface="Consolas"/>
                <a:cs typeface="Consolas"/>
              </a:rPr>
              <a:t>[b]</a:t>
            </a:r>
            <a:r>
              <a:rPr lang="en-US" dirty="0">
                <a:solidFill>
                  <a:srgbClr val="660066"/>
                </a:solidFill>
                <a:latin typeface="Consolas"/>
                <a:cs typeface="Consolas"/>
              </a:rPr>
              <a:t>;</a:t>
            </a:r>
          </a:p>
          <a:p>
            <a:pPr marL="333934" lvl="1" indent="0">
              <a:buNone/>
            </a:pPr>
            <a:r>
              <a:rPr lang="en-US" dirty="0">
                <a:solidFill>
                  <a:srgbClr val="660066"/>
                </a:solidFill>
                <a:latin typeface="Consolas"/>
                <a:cs typeface="Consolas"/>
              </a:rPr>
              <a:t>	</a:t>
            </a:r>
            <a:r>
              <a:rPr lang="en-US" dirty="0" err="1">
                <a:solidFill>
                  <a:srgbClr val="660066"/>
                </a:solidFill>
                <a:latin typeface="Consolas"/>
                <a:cs typeface="Consolas"/>
              </a:rPr>
              <a:t>vTexCoords</a:t>
            </a:r>
            <a:r>
              <a:rPr lang="en-US" dirty="0">
                <a:solidFill>
                  <a:srgbClr val="660066"/>
                </a:solidFill>
                <a:latin typeface="Consolas"/>
                <a:cs typeface="Consolas"/>
              </a:rPr>
              <a:t>[Index] = vec2( </a:t>
            </a:r>
            <a:r>
              <a:rPr lang="en-US" dirty="0" smtClean="0">
                <a:solidFill>
                  <a:srgbClr val="660066"/>
                </a:solidFill>
                <a:latin typeface="Consolas"/>
                <a:cs typeface="Consolas"/>
              </a:rPr>
              <a:t>1.0</a:t>
            </a:r>
            <a:r>
              <a:rPr lang="en-US" dirty="0">
                <a:solidFill>
                  <a:srgbClr val="660066"/>
                </a:solidFill>
                <a:latin typeface="Consolas"/>
                <a:cs typeface="Consolas"/>
              </a:rPr>
              <a:t>, 0.0 );</a:t>
            </a:r>
          </a:p>
          <a:p>
            <a:pPr marL="333934" lvl="1" indent="0">
              <a:buNone/>
            </a:pPr>
            <a:r>
              <a:rPr lang="en-US" dirty="0">
                <a:solidFill>
                  <a:srgbClr val="660066"/>
                </a:solidFill>
                <a:latin typeface="Consolas"/>
                <a:cs typeface="Consolas"/>
              </a:rPr>
              <a:t>	Index++;</a:t>
            </a:r>
            <a:endParaRPr lang="en-US" dirty="0" smtClean="0">
              <a:solidFill>
                <a:srgbClr val="660066"/>
              </a:solidFill>
              <a:latin typeface="Consolas"/>
              <a:cs typeface="Consolas"/>
            </a:endParaRPr>
          </a:p>
          <a:p>
            <a:pPr marL="333934" lvl="1" indent="0">
              <a:buNone/>
            </a:pPr>
            <a:r>
              <a:rPr lang="en-US" dirty="0" smtClean="0">
                <a:solidFill>
                  <a:srgbClr val="660066"/>
                </a:solidFill>
                <a:latin typeface="Consolas"/>
                <a:cs typeface="Consolas"/>
              </a:rPr>
              <a:t>    … // rest of vertices</a:t>
            </a:r>
          </a:p>
          <a:p>
            <a:pPr marL="333934" lvl="1" indent="0">
              <a:buNone/>
            </a:pPr>
            <a:r>
              <a:rPr lang="en-US" dirty="0" smtClean="0">
                <a:solidFill>
                  <a:srgbClr val="660066"/>
                </a:solidFill>
                <a:latin typeface="Consolas"/>
                <a:cs typeface="Consolas"/>
              </a:rPr>
              <a:t>}</a:t>
            </a:r>
            <a:endParaRPr lang="en-US" dirty="0">
              <a:solidFill>
                <a:srgbClr val="660066"/>
              </a:solidFill>
              <a:latin typeface="Consolas"/>
              <a:cs typeface="Consolas"/>
            </a:endParaRPr>
          </a:p>
        </p:txBody>
      </p:sp>
    </p:spTree>
    <p:extLst>
      <p:ext uri="{BB962C8B-B14F-4D97-AF65-F5344CB8AC3E}">
        <p14:creationId xmlns:p14="http://schemas.microsoft.com/office/powerpoint/2010/main" val="413614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763</TotalTime>
  <Words>13865</Words>
  <Application>Microsoft Macintosh PowerPoint</Application>
  <PresentationFormat>On-screen Show (16:9)</PresentationFormat>
  <Paragraphs>1342</Paragraphs>
  <Slides>108</Slides>
  <Notes>108</Notes>
  <HiddenSlides>1</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108</vt:i4>
      </vt:variant>
    </vt:vector>
  </HeadingPairs>
  <TitlesOfParts>
    <vt:vector size="112" baseType="lpstr">
      <vt:lpstr>1_Office Theme</vt:lpstr>
      <vt:lpstr>Equation</vt:lpstr>
      <vt:lpstr>Clip</vt:lpstr>
      <vt:lpstr>Microsoft Equation</vt:lpstr>
      <vt:lpstr>An Introduction to OpenGL Programming</vt:lpstr>
      <vt:lpstr>Agenda</vt:lpstr>
      <vt:lpstr>What Is OpenGL?</vt:lpstr>
      <vt:lpstr>Course Ground Rules</vt:lpstr>
      <vt:lpstr>Evolution of the OpenGL Pipeline</vt:lpstr>
      <vt:lpstr>In the Beginning …</vt:lpstr>
      <vt:lpstr>Beginnings of The Programmable Pipeline</vt:lpstr>
      <vt:lpstr>An Evolutionary Change</vt:lpstr>
      <vt:lpstr>The Exclusively Programmable Pipeline</vt:lpstr>
      <vt:lpstr>More Programmability</vt:lpstr>
      <vt:lpstr>More Evolution – Context Profiles</vt:lpstr>
      <vt:lpstr>The Latest Pipelines</vt:lpstr>
      <vt:lpstr>OpenGL ES and WebGL</vt:lpstr>
      <vt:lpstr>OpenGL Application Development</vt:lpstr>
      <vt:lpstr>A Simplified Pipeline Model</vt:lpstr>
      <vt:lpstr>OpenGL Programming in a Nutshell</vt:lpstr>
      <vt:lpstr>Application Framework Requirements</vt:lpstr>
      <vt:lpstr>Simplifying Working with OpenGL</vt:lpstr>
      <vt:lpstr>Representing Geometric Objects</vt:lpstr>
      <vt:lpstr>OpenGL’s Geometric Primitives</vt:lpstr>
      <vt:lpstr>A First Program</vt:lpstr>
      <vt:lpstr>Our First Program</vt:lpstr>
      <vt:lpstr>Initializing the Cube’s Data</vt:lpstr>
      <vt:lpstr>Initializing the Cube’s Data (cont’d)</vt:lpstr>
      <vt:lpstr>Cube Data</vt:lpstr>
      <vt:lpstr>Cube Data (cont’d)</vt:lpstr>
      <vt:lpstr>Generating a Cube Face from Vertices</vt:lpstr>
      <vt:lpstr>Generating the Cube from Faces</vt:lpstr>
      <vt:lpstr>Vertex Array Objects (VAOs)</vt:lpstr>
      <vt:lpstr>VAOs in Code</vt:lpstr>
      <vt:lpstr>Storing Vertex Attributes</vt:lpstr>
      <vt:lpstr>VBOs in Code</vt:lpstr>
      <vt:lpstr>Connecting Vertex Shaders with Geometric Data</vt:lpstr>
      <vt:lpstr>Vertex Array Code</vt:lpstr>
      <vt:lpstr>Drawing Geometric Primitives</vt:lpstr>
      <vt:lpstr>Shaders and GLSL</vt:lpstr>
      <vt:lpstr>GLSL Data Types</vt:lpstr>
      <vt:lpstr>Operators</vt:lpstr>
      <vt:lpstr>Components and Swizzling</vt:lpstr>
      <vt:lpstr>Qualifiers</vt:lpstr>
      <vt:lpstr>Functions</vt:lpstr>
      <vt:lpstr>Built-in Variables</vt:lpstr>
      <vt:lpstr>Simple Vertex Shader for Cube Example</vt:lpstr>
      <vt:lpstr>The Simplest Fragment Shader</vt:lpstr>
      <vt:lpstr>Getting Your Shaders into OpenGL</vt:lpstr>
      <vt:lpstr>A Simpler Way</vt:lpstr>
      <vt:lpstr>Associating Shader Variables and Data</vt:lpstr>
      <vt:lpstr>Determining Locations After Linking</vt:lpstr>
      <vt:lpstr>Initializing Uniform Variable Values</vt:lpstr>
      <vt:lpstr>Finishing the Cube Program</vt:lpstr>
      <vt:lpstr>Cube Program’s GLUT Callbacks</vt:lpstr>
      <vt:lpstr>Vertex Shader Examples</vt:lpstr>
      <vt:lpstr>Transformations</vt:lpstr>
      <vt:lpstr>Camera Analogy</vt:lpstr>
      <vt:lpstr>Transformations</vt:lpstr>
      <vt:lpstr>Camera Analogy and Transformations</vt:lpstr>
      <vt:lpstr>3D Transformations</vt:lpstr>
      <vt:lpstr>Specifying What You Can See</vt:lpstr>
      <vt:lpstr>Specifying What You Can See (cont’d)</vt:lpstr>
      <vt:lpstr>Specifying What You Can See (cont’d)</vt:lpstr>
      <vt:lpstr>Viewing Transformations</vt:lpstr>
      <vt:lpstr>Creating the LookAt Matrix</vt:lpstr>
      <vt:lpstr>Translation</vt:lpstr>
      <vt:lpstr>Scale</vt:lpstr>
      <vt:lpstr>Rotation</vt:lpstr>
      <vt:lpstr>Rotation (cont’d)</vt:lpstr>
      <vt:lpstr>Vertex Shader for Rotation of Cube</vt:lpstr>
      <vt:lpstr>Vertex Shader for Rotation of Cube (cont’d)</vt:lpstr>
      <vt:lpstr>Vertex Shader for Rotation of Cube (cont’d)</vt:lpstr>
      <vt:lpstr>Sending Angles from Application</vt:lpstr>
      <vt:lpstr>Lighting</vt:lpstr>
      <vt:lpstr>Lighting Principles</vt:lpstr>
      <vt:lpstr>Modified Phong Model</vt:lpstr>
      <vt:lpstr>Surface Normals</vt:lpstr>
      <vt:lpstr>Material Properties</vt:lpstr>
      <vt:lpstr>Adding Lighting to Cube</vt:lpstr>
      <vt:lpstr>Adding Lighting to Cube (cont’d)</vt:lpstr>
      <vt:lpstr>Adding Lighting to Cube (cont’d)</vt:lpstr>
      <vt:lpstr>Fragment Shaders</vt:lpstr>
      <vt:lpstr>Fragment Shaders</vt:lpstr>
      <vt:lpstr>Shader Examples</vt:lpstr>
      <vt:lpstr>Height Fields</vt:lpstr>
      <vt:lpstr>Displaying a Height Field</vt:lpstr>
      <vt:lpstr>Time Varying Vertex Shader</vt:lpstr>
      <vt:lpstr>Mesh Display</vt:lpstr>
      <vt:lpstr>Adding Lighting</vt:lpstr>
      <vt:lpstr>Mesh Shader</vt:lpstr>
      <vt:lpstr>Mesh Shader (cont’d)</vt:lpstr>
      <vt:lpstr>Shaded Mesh</vt:lpstr>
      <vt:lpstr>Texture Mapping</vt:lpstr>
      <vt:lpstr>Texture Mapping</vt:lpstr>
      <vt:lpstr>Texture Mapping and the OpenGL Pipeline</vt:lpstr>
      <vt:lpstr>Applying Textures</vt:lpstr>
      <vt:lpstr>Texture Objects</vt:lpstr>
      <vt:lpstr>Texture Objects (cont'd.)</vt:lpstr>
      <vt:lpstr>Specifying a Texture Image</vt:lpstr>
      <vt:lpstr>Mapping a Texture</vt:lpstr>
      <vt:lpstr>Applying the Texture in the Shader</vt:lpstr>
      <vt:lpstr>Applying Texture to Cube</vt:lpstr>
      <vt:lpstr>Creating a Texture Image</vt:lpstr>
      <vt:lpstr>Texture Object</vt:lpstr>
      <vt:lpstr>Vertex Shader</vt:lpstr>
      <vt:lpstr>Fragment Shader</vt:lpstr>
      <vt:lpstr>Q &amp; A</vt:lpstr>
      <vt:lpstr>Resources</vt:lpstr>
      <vt:lpstr>Books</vt:lpstr>
      <vt:lpstr>Online Resources</vt:lpstr>
      <vt:lpstr>Thanks!</vt:lpstr>
    </vt:vector>
  </TitlesOfParts>
  <Manager/>
  <Company>Arm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Dave Shreiner</dc:creator>
  <cp:keywords/>
  <dc:description/>
  <cp:lastModifiedBy>Dave Shreiner</cp:lastModifiedBy>
  <cp:revision>59</cp:revision>
  <cp:lastPrinted>2013-05-27T20:19:07Z</cp:lastPrinted>
  <dcterms:created xsi:type="dcterms:W3CDTF">2013-05-22T21:16:06Z</dcterms:created>
  <dcterms:modified xsi:type="dcterms:W3CDTF">2013-05-27T20:33:12Z</dcterms:modified>
  <cp:category/>
</cp:coreProperties>
</file>