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4" r:id="rId4"/>
    <p:sldId id="260" r:id="rId5"/>
    <p:sldId id="275" r:id="rId6"/>
    <p:sldId id="261" r:id="rId7"/>
    <p:sldId id="264" r:id="rId8"/>
    <p:sldId id="263" r:id="rId9"/>
    <p:sldId id="262" r:id="rId10"/>
    <p:sldId id="265" r:id="rId11"/>
    <p:sldId id="269" r:id="rId12"/>
    <p:sldId id="276" r:id="rId13"/>
    <p:sldId id="271" r:id="rId14"/>
    <p:sldId id="270" r:id="rId15"/>
    <p:sldId id="272" r:id="rId16"/>
    <p:sldId id="266" r:id="rId17"/>
    <p:sldId id="257" r:id="rId18"/>
    <p:sldId id="267" r:id="rId19"/>
    <p:sldId id="273" r:id="rId20"/>
    <p:sldId id="26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2012/9/29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graphics/opengl/index.html" TargetMode="External"/><Relationship Id="rId2" Type="http://schemas.openxmlformats.org/officeDocument/2006/relationships/hyperlink" Target="http://www.khronos.org/openg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earnopengle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Introduction to OpenGL ES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38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can               </a:t>
            </a:r>
            <a:r>
              <a:rPr lang="en-US" altLang="zh-TW" smtClean="0"/>
              <a:t>do</a:t>
            </a:r>
            <a:r>
              <a:rPr lang="en-US" altLang="zh-TW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mtClean="0"/>
              <a:t>Map t</a:t>
            </a:r>
            <a:r>
              <a:rPr lang="en-US" altLang="zh-TW" smtClean="0"/>
              <a:t>extures to the surface of an </a:t>
            </a:r>
            <a:r>
              <a:rPr lang="en-US" altLang="zh-TW" dirty="0" smtClean="0"/>
              <a:t>object.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4644008" y="2996952"/>
          <a:ext cx="3024336" cy="3224698"/>
        </p:xfrm>
        <a:graphic>
          <a:graphicData uri="http://schemas.openxmlformats.org/presentationml/2006/ole">
            <p:oleObj spid="_x0000_s2055" name="點陣圖影像" r:id="rId3" imgW="3877216" imgH="4133333" progId="PBrush">
              <p:embed/>
            </p:oleObj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1979712" y="3001888"/>
          <a:ext cx="1219200" cy="1219200"/>
        </p:xfrm>
        <a:graphic>
          <a:graphicData uri="http://schemas.openxmlformats.org/presentationml/2006/ole">
            <p:oleObj spid="_x0000_s2056" name="點陣圖影像" r:id="rId4" imgW="1219370" imgH="1219370" progId="PBrush">
              <p:embed/>
            </p:oleObj>
          </a:graphicData>
        </a:graphic>
      </p:graphicFrame>
      <p:pic>
        <p:nvPicPr>
          <p:cNvPr id="17" name="圖片 16" descr="OpenGL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3688" y="4915165"/>
            <a:ext cx="1584176" cy="1246805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 rot="5400000">
            <a:off x="2357491" y="4419373"/>
            <a:ext cx="468578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3563888" y="5373216"/>
            <a:ext cx="936104" cy="3600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1052736"/>
            <a:ext cx="1905000" cy="79057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300192" y="6381328"/>
            <a:ext cx="213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CG course in NCTU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93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function 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Before OpenGL 2.0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760" y="1052736"/>
            <a:ext cx="1905000" cy="7905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1221" y="2708920"/>
            <a:ext cx="576064" cy="17281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API</a:t>
            </a:r>
            <a:endParaRPr lang="en-US" sz="1400"/>
          </a:p>
        </p:txBody>
      </p:sp>
      <p:sp>
        <p:nvSpPr>
          <p:cNvPr id="9" name="矩形 8"/>
          <p:cNvSpPr/>
          <p:nvPr/>
        </p:nvSpPr>
        <p:spPr>
          <a:xfrm>
            <a:off x="1057325" y="3068960"/>
            <a:ext cx="1008112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Primitive</a:t>
            </a:r>
          </a:p>
          <a:p>
            <a:pPr algn="ctr"/>
            <a:r>
              <a:rPr lang="en-US" sz="1400" smtClean="0"/>
              <a:t>Processing</a:t>
            </a:r>
            <a:endParaRPr lang="en-US" sz="1400"/>
          </a:p>
        </p:txBody>
      </p:sp>
      <p:sp>
        <p:nvSpPr>
          <p:cNvPr id="10" name="矩形 9"/>
          <p:cNvSpPr/>
          <p:nvPr/>
        </p:nvSpPr>
        <p:spPr>
          <a:xfrm>
            <a:off x="1057325" y="4407396"/>
            <a:ext cx="1008112" cy="6777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Vertex</a:t>
            </a:r>
          </a:p>
          <a:p>
            <a:pPr algn="ctr"/>
            <a:r>
              <a:rPr lang="en-US" sz="1400" smtClean="0"/>
              <a:t>Buffer</a:t>
            </a:r>
          </a:p>
          <a:p>
            <a:pPr algn="ctr"/>
            <a:r>
              <a:rPr lang="en-US" sz="1400" smtClean="0"/>
              <a:t>Objects</a:t>
            </a:r>
            <a:endParaRPr lang="en-US" sz="1400"/>
          </a:p>
        </p:txBody>
      </p:sp>
      <p:sp>
        <p:nvSpPr>
          <p:cNvPr id="12" name="矩形 11"/>
          <p:cNvSpPr/>
          <p:nvPr/>
        </p:nvSpPr>
        <p:spPr>
          <a:xfrm>
            <a:off x="3361581" y="3068960"/>
            <a:ext cx="1224136" cy="643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Transform</a:t>
            </a:r>
          </a:p>
          <a:p>
            <a:pPr algn="ctr"/>
            <a:r>
              <a:rPr lang="en-US" sz="1400" smtClean="0"/>
              <a:t>and</a:t>
            </a:r>
          </a:p>
          <a:p>
            <a:pPr algn="ctr"/>
            <a:r>
              <a:rPr lang="en-US" sz="1400" smtClean="0"/>
              <a:t>Lighting</a:t>
            </a:r>
            <a:endParaRPr lang="en-US" sz="1400"/>
          </a:p>
        </p:txBody>
      </p:sp>
      <p:sp>
        <p:nvSpPr>
          <p:cNvPr id="13" name="矩形 12"/>
          <p:cNvSpPr/>
          <p:nvPr/>
        </p:nvSpPr>
        <p:spPr>
          <a:xfrm>
            <a:off x="5017765" y="3068960"/>
            <a:ext cx="1008112" cy="643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Primitive</a:t>
            </a:r>
          </a:p>
          <a:p>
            <a:pPr algn="ctr"/>
            <a:r>
              <a:rPr lang="en-US" sz="1400" smtClean="0"/>
              <a:t>Assembly</a:t>
            </a:r>
            <a:endParaRPr lang="en-US" sz="1400"/>
          </a:p>
        </p:txBody>
      </p:sp>
      <p:sp>
        <p:nvSpPr>
          <p:cNvPr id="14" name="矩形 13"/>
          <p:cNvSpPr/>
          <p:nvPr/>
        </p:nvSpPr>
        <p:spPr>
          <a:xfrm>
            <a:off x="6385917" y="3068960"/>
            <a:ext cx="1008112" cy="643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Rasterizer</a:t>
            </a:r>
            <a:endParaRPr lang="en-US" sz="1400"/>
          </a:p>
        </p:txBody>
      </p:sp>
      <p:sp>
        <p:nvSpPr>
          <p:cNvPr id="15" name="矩形 14"/>
          <p:cNvSpPr/>
          <p:nvPr/>
        </p:nvSpPr>
        <p:spPr>
          <a:xfrm>
            <a:off x="3379887" y="4365104"/>
            <a:ext cx="120583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Texture</a:t>
            </a:r>
          </a:p>
          <a:p>
            <a:pPr algn="ctr"/>
            <a:r>
              <a:rPr lang="en-US" sz="1400" smtClean="0"/>
              <a:t>Environment</a:t>
            </a:r>
            <a:endParaRPr lang="en-US" sz="1400"/>
          </a:p>
        </p:txBody>
      </p:sp>
      <p:sp>
        <p:nvSpPr>
          <p:cNvPr id="16" name="矩形 15"/>
          <p:cNvSpPr/>
          <p:nvPr/>
        </p:nvSpPr>
        <p:spPr>
          <a:xfrm>
            <a:off x="5017765" y="4365104"/>
            <a:ext cx="1008112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Colour</a:t>
            </a:r>
          </a:p>
          <a:p>
            <a:pPr algn="ctr"/>
            <a:r>
              <a:rPr lang="en-US" sz="1400" smtClean="0"/>
              <a:t>Sum</a:t>
            </a:r>
            <a:endParaRPr lang="en-US" sz="1400"/>
          </a:p>
        </p:txBody>
      </p:sp>
      <p:sp>
        <p:nvSpPr>
          <p:cNvPr id="17" name="矩形 16"/>
          <p:cNvSpPr/>
          <p:nvPr/>
        </p:nvSpPr>
        <p:spPr>
          <a:xfrm>
            <a:off x="6385917" y="4365104"/>
            <a:ext cx="1008112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Fog</a:t>
            </a:r>
            <a:endParaRPr lang="en-US" sz="1400"/>
          </a:p>
        </p:txBody>
      </p:sp>
      <p:sp>
        <p:nvSpPr>
          <p:cNvPr id="18" name="矩形 17"/>
          <p:cNvSpPr/>
          <p:nvPr/>
        </p:nvSpPr>
        <p:spPr>
          <a:xfrm>
            <a:off x="2046387" y="5805264"/>
            <a:ext cx="1008112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Alpha</a:t>
            </a:r>
          </a:p>
          <a:p>
            <a:pPr algn="ctr"/>
            <a:r>
              <a:rPr lang="en-US" sz="1400" smtClean="0"/>
              <a:t>Test</a:t>
            </a:r>
            <a:endParaRPr lang="en-US" sz="1400"/>
          </a:p>
        </p:txBody>
      </p:sp>
      <p:sp>
        <p:nvSpPr>
          <p:cNvPr id="19" name="矩形 18"/>
          <p:cNvSpPr/>
          <p:nvPr/>
        </p:nvSpPr>
        <p:spPr>
          <a:xfrm>
            <a:off x="3361581" y="5805264"/>
            <a:ext cx="1224136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Depth</a:t>
            </a:r>
          </a:p>
          <a:p>
            <a:pPr algn="ctr"/>
            <a:r>
              <a:rPr lang="en-US" sz="1400" smtClean="0"/>
              <a:t>Stencil</a:t>
            </a:r>
            <a:endParaRPr lang="en-US" sz="1400"/>
          </a:p>
        </p:txBody>
      </p:sp>
      <p:sp>
        <p:nvSpPr>
          <p:cNvPr id="20" name="矩形 19"/>
          <p:cNvSpPr/>
          <p:nvPr/>
        </p:nvSpPr>
        <p:spPr>
          <a:xfrm>
            <a:off x="5017765" y="5805264"/>
            <a:ext cx="1008112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Colour</a:t>
            </a:r>
          </a:p>
          <a:p>
            <a:pPr algn="ctr"/>
            <a:r>
              <a:rPr lang="en-US" sz="1400" smtClean="0"/>
              <a:t>Buffer</a:t>
            </a:r>
          </a:p>
          <a:p>
            <a:pPr algn="ctr"/>
            <a:r>
              <a:rPr lang="en-US" sz="1400" smtClean="0"/>
              <a:t>Blend</a:t>
            </a:r>
            <a:endParaRPr lang="en-US" sz="1400"/>
          </a:p>
        </p:txBody>
      </p:sp>
      <p:sp>
        <p:nvSpPr>
          <p:cNvPr id="21" name="矩形 20"/>
          <p:cNvSpPr/>
          <p:nvPr/>
        </p:nvSpPr>
        <p:spPr>
          <a:xfrm>
            <a:off x="6385917" y="5805264"/>
            <a:ext cx="1008112" cy="715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Dither</a:t>
            </a:r>
            <a:endParaRPr lang="en-US" sz="1400"/>
          </a:p>
        </p:txBody>
      </p:sp>
      <p:sp>
        <p:nvSpPr>
          <p:cNvPr id="23" name="矩形 22"/>
          <p:cNvSpPr/>
          <p:nvPr/>
        </p:nvSpPr>
        <p:spPr>
          <a:xfrm>
            <a:off x="7826077" y="5805264"/>
            <a:ext cx="10801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Frame</a:t>
            </a:r>
          </a:p>
          <a:p>
            <a:pPr algn="ctr"/>
            <a:r>
              <a:rPr lang="en-US" sz="1400" smtClean="0"/>
              <a:t>Buffer</a:t>
            </a:r>
            <a:endParaRPr lang="en-US" sz="1400"/>
          </a:p>
        </p:txBody>
      </p:sp>
      <p:sp>
        <p:nvSpPr>
          <p:cNvPr id="24" name="向右箭號 23"/>
          <p:cNvSpPr/>
          <p:nvPr/>
        </p:nvSpPr>
        <p:spPr>
          <a:xfrm>
            <a:off x="731193" y="3313559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2084487" y="3313558"/>
            <a:ext cx="1277094" cy="187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向右箭號 25"/>
          <p:cNvSpPr/>
          <p:nvPr/>
        </p:nvSpPr>
        <p:spPr>
          <a:xfrm>
            <a:off x="4595241" y="3323084"/>
            <a:ext cx="422523" cy="17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右箭號 26"/>
          <p:cNvSpPr/>
          <p:nvPr/>
        </p:nvSpPr>
        <p:spPr>
          <a:xfrm>
            <a:off x="6044927" y="3328417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向右箭號 27"/>
          <p:cNvSpPr/>
          <p:nvPr/>
        </p:nvSpPr>
        <p:spPr>
          <a:xfrm>
            <a:off x="3073549" y="464894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向右箭號 28"/>
          <p:cNvSpPr/>
          <p:nvPr/>
        </p:nvSpPr>
        <p:spPr>
          <a:xfrm>
            <a:off x="4610099" y="4653135"/>
            <a:ext cx="376037" cy="157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向右箭號 29"/>
          <p:cNvSpPr/>
          <p:nvPr/>
        </p:nvSpPr>
        <p:spPr>
          <a:xfrm>
            <a:off x="6035402" y="4681711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向右箭號 30"/>
          <p:cNvSpPr/>
          <p:nvPr/>
        </p:nvSpPr>
        <p:spPr>
          <a:xfrm>
            <a:off x="6040735" y="6102821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向右箭號 31"/>
          <p:cNvSpPr/>
          <p:nvPr/>
        </p:nvSpPr>
        <p:spPr>
          <a:xfrm>
            <a:off x="7413079" y="6093296"/>
            <a:ext cx="380652" cy="152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向右箭號 32"/>
          <p:cNvSpPr/>
          <p:nvPr/>
        </p:nvSpPr>
        <p:spPr>
          <a:xfrm>
            <a:off x="4604766" y="6112345"/>
            <a:ext cx="381369" cy="166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向右箭號 33"/>
          <p:cNvSpPr/>
          <p:nvPr/>
        </p:nvSpPr>
        <p:spPr>
          <a:xfrm>
            <a:off x="3073549" y="6093296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向右箭號 34"/>
          <p:cNvSpPr/>
          <p:nvPr/>
        </p:nvSpPr>
        <p:spPr>
          <a:xfrm>
            <a:off x="1739305" y="6093296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圖案 36"/>
          <p:cNvCxnSpPr>
            <a:stCxn id="43" idx="3"/>
            <a:endCxn id="28" idx="1"/>
          </p:cNvCxnSpPr>
          <p:nvPr/>
        </p:nvCxnSpPr>
        <p:spPr>
          <a:xfrm flipH="1">
            <a:off x="3073549" y="3401258"/>
            <a:ext cx="4608512" cy="1319694"/>
          </a:xfrm>
          <a:prstGeom prst="bentConnector5">
            <a:avLst>
              <a:gd name="adj1" fmla="val -4960"/>
              <a:gd name="adj2" fmla="val 50000"/>
              <a:gd name="adj3" fmla="val 104960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圖案 37"/>
          <p:cNvCxnSpPr>
            <a:stCxn id="45" idx="3"/>
            <a:endCxn id="35" idx="1"/>
          </p:cNvCxnSpPr>
          <p:nvPr/>
        </p:nvCxnSpPr>
        <p:spPr>
          <a:xfrm flipH="1">
            <a:off x="1739305" y="4725144"/>
            <a:ext cx="5942756" cy="1440160"/>
          </a:xfrm>
          <a:prstGeom prst="bentConnector5">
            <a:avLst>
              <a:gd name="adj1" fmla="val -3847"/>
              <a:gd name="adj2" fmla="val 50000"/>
              <a:gd name="adj3" fmla="val 103847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向右箭號 40"/>
          <p:cNvSpPr/>
          <p:nvPr/>
        </p:nvSpPr>
        <p:spPr>
          <a:xfrm rot="5400000">
            <a:off x="1170873" y="3974598"/>
            <a:ext cx="644302" cy="1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向右箭號 42"/>
          <p:cNvSpPr/>
          <p:nvPr/>
        </p:nvSpPr>
        <p:spPr>
          <a:xfrm>
            <a:off x="7394029" y="332925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向右箭號 44"/>
          <p:cNvSpPr/>
          <p:nvPr/>
        </p:nvSpPr>
        <p:spPr>
          <a:xfrm>
            <a:off x="7394029" y="4653136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肘形接點 47"/>
          <p:cNvCxnSpPr>
            <a:stCxn id="9" idx="0"/>
            <a:endCxn id="13" idx="0"/>
          </p:cNvCxnSpPr>
          <p:nvPr/>
        </p:nvCxnSpPr>
        <p:spPr>
          <a:xfrm rot="5400000" flipH="1" flipV="1">
            <a:off x="3541601" y="1088740"/>
            <a:ext cx="12700" cy="3960440"/>
          </a:xfrm>
          <a:prstGeom prst="bentConnector3">
            <a:avLst>
              <a:gd name="adj1" fmla="val 3501820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2497485" y="2440205"/>
            <a:ext cx="244002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Triangles/Lines/Points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209453" y="3212976"/>
            <a:ext cx="97436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Vertices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48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Primitive Assembly</a:t>
            </a:r>
            <a:endParaRPr lang="en-US" sz="54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Primitives </a:t>
            </a:r>
            <a:r>
              <a:rPr lang="en-US" smtClean="0"/>
              <a:t>are broken down into individual points, lines, </a:t>
            </a:r>
            <a:r>
              <a:rPr lang="en-US" smtClean="0"/>
              <a:t>and </a:t>
            </a:r>
            <a:r>
              <a:rPr lang="en-US" smtClean="0"/>
              <a:t>triangles.</a:t>
            </a:r>
          </a:p>
          <a:p>
            <a:r>
              <a:rPr lang="en-US" smtClean="0"/>
              <a:t>For example,  </a:t>
            </a:r>
            <a:r>
              <a:rPr lang="en-US" smtClean="0"/>
              <a:t>triangle </a:t>
            </a:r>
            <a:r>
              <a:rPr lang="en-US" smtClean="0"/>
              <a:t>strip </a:t>
            </a:r>
            <a:r>
              <a:rPr lang="en-US" smtClean="0"/>
              <a:t>to be rendered. Then the triangle strip </a:t>
            </a:r>
            <a:r>
              <a:rPr lang="en-US" smtClean="0"/>
              <a:t>is converted </a:t>
            </a:r>
            <a:r>
              <a:rPr lang="en-US" smtClean="0"/>
              <a:t>into </a:t>
            </a:r>
            <a:r>
              <a:rPr lang="en-US" smtClean="0"/>
              <a:t>triangles. </a:t>
            </a:r>
            <a:endParaRPr lang="en-US"/>
          </a:p>
        </p:txBody>
      </p:sp>
      <p:sp>
        <p:nvSpPr>
          <p:cNvPr id="4" name="等腰三角形 3"/>
          <p:cNvSpPr/>
          <p:nvPr/>
        </p:nvSpPr>
        <p:spPr>
          <a:xfrm>
            <a:off x="2915816" y="4433201"/>
            <a:ext cx="504056" cy="7200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等腰三角形 4"/>
          <p:cNvSpPr/>
          <p:nvPr/>
        </p:nvSpPr>
        <p:spPr>
          <a:xfrm rot="19608482">
            <a:off x="3202583" y="4391899"/>
            <a:ext cx="351656" cy="7284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群組 7"/>
          <p:cNvGrpSpPr/>
          <p:nvPr/>
        </p:nvGrpSpPr>
        <p:grpSpPr>
          <a:xfrm rot="10800000">
            <a:off x="3339713" y="4244497"/>
            <a:ext cx="638423" cy="761382"/>
            <a:chOff x="1331640" y="3963762"/>
            <a:chExt cx="638423" cy="761382"/>
          </a:xfrm>
          <a:solidFill>
            <a:schemeClr val="bg1"/>
          </a:solidFill>
        </p:grpSpPr>
        <p:sp>
          <p:nvSpPr>
            <p:cNvPr id="6" name="等腰三角形 5"/>
            <p:cNvSpPr/>
            <p:nvPr/>
          </p:nvSpPr>
          <p:spPr>
            <a:xfrm>
              <a:off x="1331640" y="4005064"/>
              <a:ext cx="504056" cy="72008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6"/>
            <p:cNvSpPr/>
            <p:nvPr/>
          </p:nvSpPr>
          <p:spPr>
            <a:xfrm rot="19608482">
              <a:off x="1618407" y="3963762"/>
              <a:ext cx="351656" cy="728464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等腰三角形 8"/>
          <p:cNvSpPr/>
          <p:nvPr/>
        </p:nvSpPr>
        <p:spPr>
          <a:xfrm>
            <a:off x="4312543" y="4357001"/>
            <a:ext cx="504056" cy="7200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等腰三角形 9"/>
          <p:cNvSpPr/>
          <p:nvPr/>
        </p:nvSpPr>
        <p:spPr>
          <a:xfrm rot="19608482">
            <a:off x="4670702" y="4247883"/>
            <a:ext cx="351656" cy="7284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5148064" y="4073161"/>
            <a:ext cx="504056" cy="7200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等腰三角形 12"/>
          <p:cNvSpPr/>
          <p:nvPr/>
        </p:nvSpPr>
        <p:spPr>
          <a:xfrm rot="8808482">
            <a:off x="4923889" y="4133399"/>
            <a:ext cx="351656" cy="7284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右箭號 13"/>
          <p:cNvSpPr/>
          <p:nvPr/>
        </p:nvSpPr>
        <p:spPr>
          <a:xfrm>
            <a:off x="3995936" y="4577217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Fixed function 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Transformation &amp; </a:t>
            </a:r>
            <a:r>
              <a:rPr lang="en-US" altLang="zh-TW" b="1" dirty="0" smtClean="0"/>
              <a:t>lighting</a:t>
            </a:r>
          </a:p>
          <a:p>
            <a:pPr lvl="1"/>
            <a:r>
              <a:rPr lang="en-US" altLang="zh-TW" b="1" dirty="0"/>
              <a:t>Model, view, projection transformation</a:t>
            </a:r>
          </a:p>
          <a:p>
            <a:pPr lvl="1"/>
            <a:r>
              <a:rPr lang="en-US" altLang="zh-TW" b="1" dirty="0" smtClean="0"/>
              <a:t>Lighting </a:t>
            </a:r>
            <a:r>
              <a:rPr lang="en-US" altLang="zh-TW" b="1" dirty="0"/>
              <a:t>computation</a:t>
            </a:r>
          </a:p>
          <a:p>
            <a:r>
              <a:rPr lang="en-US" altLang="zh-TW" b="1" dirty="0" smtClean="0"/>
              <a:t>Texture Environment</a:t>
            </a:r>
          </a:p>
          <a:p>
            <a:pPr lvl="1"/>
            <a:r>
              <a:rPr lang="en-US" altLang="zh-TW" b="1" dirty="0" smtClean="0"/>
              <a:t>Texture coordinate computation</a:t>
            </a:r>
          </a:p>
          <a:p>
            <a:r>
              <a:rPr lang="en-US" altLang="zh-TW" b="1" dirty="0" err="1" smtClean="0"/>
              <a:t>Colour</a:t>
            </a:r>
            <a:r>
              <a:rPr lang="en-US" altLang="zh-TW" b="1" dirty="0" smtClean="0"/>
              <a:t> Sum</a:t>
            </a:r>
          </a:p>
          <a:p>
            <a:r>
              <a:rPr lang="en-US" altLang="zh-TW" b="1" dirty="0" smtClean="0"/>
              <a:t>Fog</a:t>
            </a:r>
            <a:endParaRPr lang="en-US" altLang="zh-TW" b="1" dirty="0"/>
          </a:p>
          <a:p>
            <a:r>
              <a:rPr lang="en-US" altLang="zh-TW" b="1" dirty="0" smtClean="0"/>
              <a:t>Alpha Test</a:t>
            </a:r>
          </a:p>
          <a:p>
            <a:pPr lvl="1"/>
            <a:r>
              <a:rPr lang="en-US" altLang="zh-TW" b="1" dirty="0" smtClean="0"/>
              <a:t>For the transparent object in the scene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458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function 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ES2.0 Programming Pipeline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760" y="1052736"/>
            <a:ext cx="1905000" cy="7905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26472" y="6444044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OpenGL.org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221" y="2708920"/>
            <a:ext cx="576064" cy="17281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API</a:t>
            </a:r>
            <a:endParaRPr lang="en-US" sz="1400"/>
          </a:p>
        </p:txBody>
      </p:sp>
      <p:sp>
        <p:nvSpPr>
          <p:cNvPr id="9" name="矩形 8"/>
          <p:cNvSpPr/>
          <p:nvPr/>
        </p:nvSpPr>
        <p:spPr>
          <a:xfrm>
            <a:off x="1057325" y="3068960"/>
            <a:ext cx="1008112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Primitive</a:t>
            </a:r>
          </a:p>
          <a:p>
            <a:pPr algn="ctr"/>
            <a:r>
              <a:rPr lang="en-US" sz="1400" smtClean="0"/>
              <a:t>Processing</a:t>
            </a:r>
            <a:endParaRPr lang="en-US" sz="1400"/>
          </a:p>
        </p:txBody>
      </p:sp>
      <p:sp>
        <p:nvSpPr>
          <p:cNvPr id="10" name="矩形 9"/>
          <p:cNvSpPr/>
          <p:nvPr/>
        </p:nvSpPr>
        <p:spPr>
          <a:xfrm>
            <a:off x="1057325" y="4407396"/>
            <a:ext cx="1008112" cy="6777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Vertex</a:t>
            </a:r>
          </a:p>
          <a:p>
            <a:pPr algn="ctr"/>
            <a:r>
              <a:rPr lang="en-US" sz="1400" smtClean="0"/>
              <a:t>Buffer</a:t>
            </a:r>
          </a:p>
          <a:p>
            <a:pPr algn="ctr"/>
            <a:r>
              <a:rPr lang="en-US" sz="1400" smtClean="0"/>
              <a:t>Objects</a:t>
            </a:r>
            <a:endParaRPr lang="en-US" sz="1400"/>
          </a:p>
        </p:txBody>
      </p:sp>
      <p:sp>
        <p:nvSpPr>
          <p:cNvPr id="11" name="矩形 10"/>
          <p:cNvSpPr/>
          <p:nvPr/>
        </p:nvSpPr>
        <p:spPr>
          <a:xfrm>
            <a:off x="3361581" y="3068960"/>
            <a:ext cx="1224136" cy="643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Vertex</a:t>
            </a:r>
          </a:p>
          <a:p>
            <a:pPr algn="ctr"/>
            <a:r>
              <a:rPr lang="en-US" sz="1400" smtClean="0"/>
              <a:t>Shader</a:t>
            </a:r>
            <a:endParaRPr lang="en-US" sz="1400"/>
          </a:p>
        </p:txBody>
      </p:sp>
      <p:sp>
        <p:nvSpPr>
          <p:cNvPr id="12" name="矩形 11"/>
          <p:cNvSpPr/>
          <p:nvPr/>
        </p:nvSpPr>
        <p:spPr>
          <a:xfrm>
            <a:off x="5017765" y="3068960"/>
            <a:ext cx="1008112" cy="643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Primitive</a:t>
            </a:r>
          </a:p>
          <a:p>
            <a:pPr algn="ctr"/>
            <a:r>
              <a:rPr lang="en-US" sz="1400" smtClean="0"/>
              <a:t>Assembly</a:t>
            </a:r>
            <a:endParaRPr lang="en-US" sz="1400"/>
          </a:p>
        </p:txBody>
      </p:sp>
      <p:sp>
        <p:nvSpPr>
          <p:cNvPr id="13" name="矩形 12"/>
          <p:cNvSpPr/>
          <p:nvPr/>
        </p:nvSpPr>
        <p:spPr>
          <a:xfrm>
            <a:off x="6385917" y="3068960"/>
            <a:ext cx="1008112" cy="643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Rasterizer</a:t>
            </a:r>
            <a:endParaRPr lang="en-US" sz="1400"/>
          </a:p>
        </p:txBody>
      </p:sp>
      <p:sp>
        <p:nvSpPr>
          <p:cNvPr id="14" name="矩形 13"/>
          <p:cNvSpPr/>
          <p:nvPr/>
        </p:nvSpPr>
        <p:spPr>
          <a:xfrm>
            <a:off x="4932040" y="4437112"/>
            <a:ext cx="120583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Fragment</a:t>
            </a:r>
          </a:p>
          <a:p>
            <a:pPr algn="ctr"/>
            <a:r>
              <a:rPr lang="en-US" sz="1400" smtClean="0"/>
              <a:t>Shader</a:t>
            </a:r>
            <a:endParaRPr lang="en-US" sz="1400"/>
          </a:p>
        </p:txBody>
      </p:sp>
      <p:sp>
        <p:nvSpPr>
          <p:cNvPr id="18" name="矩形 17"/>
          <p:cNvSpPr/>
          <p:nvPr/>
        </p:nvSpPr>
        <p:spPr>
          <a:xfrm>
            <a:off x="3361581" y="5805264"/>
            <a:ext cx="1224136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Depth</a:t>
            </a:r>
          </a:p>
          <a:p>
            <a:pPr algn="ctr"/>
            <a:r>
              <a:rPr lang="en-US" sz="1400" smtClean="0"/>
              <a:t>Stencil</a:t>
            </a:r>
            <a:endParaRPr lang="en-US" sz="1400"/>
          </a:p>
        </p:txBody>
      </p:sp>
      <p:sp>
        <p:nvSpPr>
          <p:cNvPr id="19" name="矩形 18"/>
          <p:cNvSpPr/>
          <p:nvPr/>
        </p:nvSpPr>
        <p:spPr>
          <a:xfrm>
            <a:off x="5017765" y="5805264"/>
            <a:ext cx="1008112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Colour</a:t>
            </a:r>
          </a:p>
          <a:p>
            <a:pPr algn="ctr"/>
            <a:r>
              <a:rPr lang="en-US" sz="1400" smtClean="0"/>
              <a:t>Buffer</a:t>
            </a:r>
          </a:p>
          <a:p>
            <a:pPr algn="ctr"/>
            <a:r>
              <a:rPr lang="en-US" sz="1400" smtClean="0"/>
              <a:t>Blend</a:t>
            </a:r>
            <a:endParaRPr lang="en-US" sz="1400"/>
          </a:p>
        </p:txBody>
      </p:sp>
      <p:sp>
        <p:nvSpPr>
          <p:cNvPr id="20" name="矩形 19"/>
          <p:cNvSpPr/>
          <p:nvPr/>
        </p:nvSpPr>
        <p:spPr>
          <a:xfrm>
            <a:off x="6385917" y="5805264"/>
            <a:ext cx="1008112" cy="715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Dither</a:t>
            </a:r>
            <a:endParaRPr lang="en-US" sz="1400"/>
          </a:p>
        </p:txBody>
      </p:sp>
      <p:sp>
        <p:nvSpPr>
          <p:cNvPr id="21" name="矩形 20"/>
          <p:cNvSpPr/>
          <p:nvPr/>
        </p:nvSpPr>
        <p:spPr>
          <a:xfrm>
            <a:off x="7826077" y="5805264"/>
            <a:ext cx="10801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Frame</a:t>
            </a:r>
          </a:p>
          <a:p>
            <a:pPr algn="ctr"/>
            <a:r>
              <a:rPr lang="en-US" sz="1400" smtClean="0"/>
              <a:t>Buffer</a:t>
            </a:r>
            <a:endParaRPr lang="en-US" sz="1400"/>
          </a:p>
        </p:txBody>
      </p:sp>
      <p:sp>
        <p:nvSpPr>
          <p:cNvPr id="23" name="向右箭號 22"/>
          <p:cNvSpPr/>
          <p:nvPr/>
        </p:nvSpPr>
        <p:spPr>
          <a:xfrm>
            <a:off x="731193" y="3313559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向右箭號 23"/>
          <p:cNvSpPr/>
          <p:nvPr/>
        </p:nvSpPr>
        <p:spPr>
          <a:xfrm>
            <a:off x="2084487" y="3313558"/>
            <a:ext cx="1277094" cy="187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4595241" y="3323084"/>
            <a:ext cx="422523" cy="17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向右箭號 25"/>
          <p:cNvSpPr/>
          <p:nvPr/>
        </p:nvSpPr>
        <p:spPr>
          <a:xfrm>
            <a:off x="6044927" y="3328417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右箭號 26"/>
          <p:cNvSpPr/>
          <p:nvPr/>
        </p:nvSpPr>
        <p:spPr>
          <a:xfrm>
            <a:off x="4629150" y="4734669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向右箭號 29"/>
          <p:cNvSpPr/>
          <p:nvPr/>
        </p:nvSpPr>
        <p:spPr>
          <a:xfrm>
            <a:off x="6040735" y="6102821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向右箭號 30"/>
          <p:cNvSpPr/>
          <p:nvPr/>
        </p:nvSpPr>
        <p:spPr>
          <a:xfrm>
            <a:off x="7413079" y="6093296"/>
            <a:ext cx="380652" cy="152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向右箭號 31"/>
          <p:cNvSpPr/>
          <p:nvPr/>
        </p:nvSpPr>
        <p:spPr>
          <a:xfrm>
            <a:off x="4604766" y="6112345"/>
            <a:ext cx="381369" cy="166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向右箭號 33"/>
          <p:cNvSpPr/>
          <p:nvPr/>
        </p:nvSpPr>
        <p:spPr>
          <a:xfrm>
            <a:off x="3059832" y="6093296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圖案 34"/>
          <p:cNvCxnSpPr>
            <a:stCxn id="38" idx="3"/>
            <a:endCxn id="27" idx="1"/>
          </p:cNvCxnSpPr>
          <p:nvPr/>
        </p:nvCxnSpPr>
        <p:spPr>
          <a:xfrm flipH="1">
            <a:off x="4629150" y="3401258"/>
            <a:ext cx="3052911" cy="1405419"/>
          </a:xfrm>
          <a:prstGeom prst="bentConnector5">
            <a:avLst>
              <a:gd name="adj1" fmla="val -7488"/>
              <a:gd name="adj2" fmla="val 50000"/>
              <a:gd name="adj3" fmla="val 107488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圖案 35"/>
          <p:cNvCxnSpPr>
            <a:stCxn id="39" idx="3"/>
            <a:endCxn id="34" idx="1"/>
          </p:cNvCxnSpPr>
          <p:nvPr/>
        </p:nvCxnSpPr>
        <p:spPr>
          <a:xfrm flipH="1">
            <a:off x="3059832" y="4797152"/>
            <a:ext cx="3384376" cy="1368152"/>
          </a:xfrm>
          <a:prstGeom prst="bentConnector5">
            <a:avLst>
              <a:gd name="adj1" fmla="val -6755"/>
              <a:gd name="adj2" fmla="val 50000"/>
              <a:gd name="adj3" fmla="val 106755"/>
            </a:avLst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向右箭號 36"/>
          <p:cNvSpPr/>
          <p:nvPr/>
        </p:nvSpPr>
        <p:spPr>
          <a:xfrm rot="5400000">
            <a:off x="1170873" y="3974598"/>
            <a:ext cx="644302" cy="1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向右箭號 37"/>
          <p:cNvSpPr/>
          <p:nvPr/>
        </p:nvSpPr>
        <p:spPr>
          <a:xfrm>
            <a:off x="7394029" y="332925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向右箭號 38"/>
          <p:cNvSpPr/>
          <p:nvPr/>
        </p:nvSpPr>
        <p:spPr>
          <a:xfrm>
            <a:off x="6156176" y="472514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肘形接點 39"/>
          <p:cNvCxnSpPr>
            <a:stCxn id="9" idx="0"/>
            <a:endCxn id="12" idx="0"/>
          </p:cNvCxnSpPr>
          <p:nvPr/>
        </p:nvCxnSpPr>
        <p:spPr>
          <a:xfrm rot="5400000" flipH="1" flipV="1">
            <a:off x="3541601" y="1088740"/>
            <a:ext cx="12700" cy="3960440"/>
          </a:xfrm>
          <a:prstGeom prst="bentConnector3">
            <a:avLst>
              <a:gd name="adj1" fmla="val 3501820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497485" y="2440205"/>
            <a:ext cx="244002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Triangles/Lines/Points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209453" y="3212976"/>
            <a:ext cx="97436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Vertices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55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Programmable function 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Vertex </a:t>
            </a:r>
            <a:r>
              <a:rPr lang="en-US" altLang="zh-TW" b="1" dirty="0" err="1" smtClean="0"/>
              <a:t>Shader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Handle Transformation </a:t>
            </a:r>
            <a:r>
              <a:rPr lang="en-US" altLang="zh-TW" b="1" dirty="0"/>
              <a:t>&amp; </a:t>
            </a:r>
            <a:r>
              <a:rPr lang="en-US" altLang="zh-TW" b="1" dirty="0" smtClean="0"/>
              <a:t>lighting part in fixed pipeline.</a:t>
            </a:r>
            <a:endParaRPr lang="en-US" altLang="zh-TW" b="1" dirty="0"/>
          </a:p>
          <a:p>
            <a:r>
              <a:rPr lang="en-US" altLang="zh-TW" b="1" dirty="0" smtClean="0"/>
              <a:t>Fragment </a:t>
            </a:r>
            <a:r>
              <a:rPr lang="en-US" altLang="zh-TW" b="1" dirty="0" err="1" smtClean="0"/>
              <a:t>Shader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Handle the following parts in fixed pipeline</a:t>
            </a:r>
          </a:p>
          <a:p>
            <a:pPr lvl="2"/>
            <a:r>
              <a:rPr lang="en-US" altLang="zh-TW" b="1" dirty="0" smtClean="0"/>
              <a:t>Texture Environment</a:t>
            </a:r>
          </a:p>
          <a:p>
            <a:pPr lvl="2"/>
            <a:r>
              <a:rPr lang="en-US" altLang="zh-TW" b="1" dirty="0" err="1" smtClean="0"/>
              <a:t>Colour</a:t>
            </a:r>
            <a:r>
              <a:rPr lang="en-US" altLang="zh-TW" b="1" dirty="0" smtClean="0"/>
              <a:t> Sum</a:t>
            </a:r>
          </a:p>
          <a:p>
            <a:pPr lvl="2"/>
            <a:r>
              <a:rPr lang="en-US" altLang="zh-TW" b="1" dirty="0" smtClean="0"/>
              <a:t>Fog</a:t>
            </a:r>
            <a:endParaRPr lang="en-US" altLang="zh-TW" b="1" dirty="0"/>
          </a:p>
          <a:p>
            <a:pPr lvl="2"/>
            <a:r>
              <a:rPr lang="en-US" altLang="zh-TW" b="1" dirty="0" smtClean="0"/>
              <a:t>Alpha Test</a:t>
            </a:r>
          </a:p>
        </p:txBody>
      </p:sp>
    </p:spTree>
    <p:extLst>
      <p:ext uri="{BB962C8B-B14F-4D97-AF65-F5344CB8AC3E}">
        <p14:creationId xmlns:p14="http://schemas.microsoft.com/office/powerpoint/2010/main" xmlns="" val="32122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Additional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OpenGL (</a:t>
            </a:r>
            <a:r>
              <a:rPr lang="en-US" altLang="zh-TW" b="1" dirty="0" smtClean="0"/>
              <a:t>Open</a:t>
            </a:r>
            <a:r>
              <a:rPr lang="en-US" altLang="zh-TW" dirty="0" smtClean="0"/>
              <a:t> </a:t>
            </a:r>
            <a:r>
              <a:rPr lang="en-US" altLang="zh-TW" b="1" dirty="0"/>
              <a:t>G</a:t>
            </a:r>
            <a:r>
              <a:rPr lang="en-US" altLang="zh-TW" dirty="0"/>
              <a:t>raphics </a:t>
            </a:r>
            <a:r>
              <a:rPr lang="en-US" altLang="zh-TW" b="1" dirty="0"/>
              <a:t>L</a:t>
            </a:r>
            <a:r>
              <a:rPr lang="en-US" altLang="zh-TW" dirty="0"/>
              <a:t>ibrary)</a:t>
            </a:r>
          </a:p>
          <a:p>
            <a:pPr lvl="1"/>
            <a:r>
              <a:rPr lang="en-US" altLang="zh-TW" dirty="0" smtClean="0"/>
              <a:t>For more information:</a:t>
            </a:r>
          </a:p>
          <a:p>
            <a:pPr lvl="2"/>
            <a:r>
              <a:rPr lang="en-US" altLang="zh-TW" dirty="0" smtClean="0">
                <a:hlinkClick r:id="rId2"/>
              </a:rPr>
              <a:t>http://www.opengl.org/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Book: Donald D. Hearn, M. Pauline Baker, “Computer Graphics with OpenGL”, 3/E, Prentice Hall, 2004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93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              ??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OpenGL </a:t>
            </a:r>
            <a:r>
              <a:rPr lang="en-US" altLang="zh-TW" smtClean="0"/>
              <a:t>ES </a:t>
            </a:r>
            <a:r>
              <a:rPr lang="en-US" altLang="zh-TW" smtClean="0"/>
              <a:t>( OpenGL for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altLang="zh-TW" smtClean="0"/>
              <a:t>mbedded </a:t>
            </a:r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altLang="zh-TW" dirty="0" smtClean="0"/>
              <a:t>ystem )</a:t>
            </a:r>
          </a:p>
          <a:p>
            <a:pPr lvl="1"/>
            <a:r>
              <a:rPr lang="en-US" smtClean="0"/>
              <a:t>A subset of the OpenGL application programming interface (API</a:t>
            </a:r>
            <a:r>
              <a:rPr lang="en-US" smtClean="0"/>
              <a:t>) </a:t>
            </a:r>
            <a:endParaRPr lang="en-US" smtClean="0"/>
          </a:p>
          <a:p>
            <a:pPr lvl="1"/>
            <a:r>
              <a:rPr lang="en-US" smtClean="0"/>
              <a:t>Designed </a:t>
            </a:r>
            <a:r>
              <a:rPr lang="en-US" smtClean="0"/>
              <a:t>for embedded </a:t>
            </a:r>
            <a:r>
              <a:rPr lang="en-US" smtClean="0"/>
              <a:t>systems </a:t>
            </a:r>
            <a:endParaRPr lang="en-US" smtClean="0"/>
          </a:p>
          <a:p>
            <a:pPr lvl="2"/>
            <a:r>
              <a:rPr lang="en-US" smtClean="0"/>
              <a:t>mobile </a:t>
            </a:r>
            <a:r>
              <a:rPr lang="en-US" smtClean="0"/>
              <a:t>phones</a:t>
            </a:r>
            <a:r>
              <a:rPr lang="en-US" smtClean="0"/>
              <a:t>, </a:t>
            </a:r>
            <a:r>
              <a:rPr lang="en-US" smtClean="0"/>
              <a:t>Personal </a:t>
            </a:r>
            <a:r>
              <a:rPr lang="en-US" smtClean="0"/>
              <a:t>Digital </a:t>
            </a:r>
            <a:r>
              <a:rPr lang="en-US" smtClean="0"/>
              <a:t>Assistant(PDAs), </a:t>
            </a:r>
            <a:r>
              <a:rPr lang="en-US" smtClean="0"/>
              <a:t>and video game </a:t>
            </a:r>
            <a:r>
              <a:rPr lang="en-US" smtClean="0"/>
              <a:t>consoles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Lightweight </a:t>
            </a:r>
            <a:r>
              <a:rPr lang="en-US" smtClean="0"/>
              <a:t>interface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Differences from OpenGL</a:t>
            </a:r>
          </a:p>
          <a:p>
            <a:pPr lvl="2"/>
            <a:r>
              <a:rPr lang="en-US" altLang="zh-TW" smtClean="0"/>
              <a:t>Programmers need to compute </a:t>
            </a:r>
            <a:r>
              <a:rPr lang="en-US" altLang="zh-TW" dirty="0" smtClean="0"/>
              <a:t>projection matrix &amp; </a:t>
            </a:r>
            <a:r>
              <a:rPr lang="en-US" altLang="zh-TW" smtClean="0"/>
              <a:t>transformation </a:t>
            </a:r>
            <a:r>
              <a:rPr lang="en-US" altLang="zh-TW" smtClean="0"/>
              <a:t>matrix.</a:t>
            </a:r>
            <a:endParaRPr lang="en-US" altLang="zh-TW" dirty="0" smtClean="0"/>
          </a:p>
          <a:p>
            <a:pPr lvl="2"/>
            <a:r>
              <a:rPr lang="en-US" altLang="zh-TW" smtClean="0"/>
              <a:t>No </a:t>
            </a:r>
            <a:r>
              <a:rPr lang="en-US" altLang="zh-TW" dirty="0" err="1" smtClean="0"/>
              <a:t>glBegin</a:t>
            </a:r>
            <a:r>
              <a:rPr lang="en-US" altLang="zh-TW" dirty="0" smtClean="0"/>
              <a:t>() and </a:t>
            </a:r>
            <a:r>
              <a:rPr lang="en-US" altLang="zh-TW" dirty="0" err="1" smtClean="0"/>
              <a:t>glEnd</a:t>
            </a:r>
            <a:r>
              <a:rPr lang="en-US" altLang="zh-TW" smtClean="0"/>
              <a:t>(). </a:t>
            </a:r>
            <a:r>
              <a:rPr lang="en-US" altLang="zh-TW" smtClean="0"/>
              <a:t>No </a:t>
            </a:r>
            <a:r>
              <a:rPr lang="en-US" altLang="zh-TW" dirty="0" smtClean="0"/>
              <a:t>GL_QUADS and GL_POLYGONS.</a:t>
            </a:r>
          </a:p>
          <a:p>
            <a:pPr lvl="2"/>
            <a:r>
              <a:rPr lang="en-US" altLang="zh-TW" dirty="0" smtClean="0"/>
              <a:t>Vertex </a:t>
            </a:r>
            <a:r>
              <a:rPr lang="en-US" altLang="zh-TW" smtClean="0"/>
              <a:t>information </a:t>
            </a:r>
            <a:r>
              <a:rPr lang="en-US" altLang="zh-TW" smtClean="0"/>
              <a:t>are </a:t>
            </a:r>
            <a:r>
              <a:rPr lang="en-US" altLang="zh-TW" smtClean="0"/>
              <a:t>attributes</a:t>
            </a:r>
            <a:r>
              <a:rPr lang="en-US" altLang="zh-TW" smtClean="0"/>
              <a:t>.</a:t>
            </a:r>
          </a:p>
          <a:p>
            <a:pPr lvl="1"/>
            <a:r>
              <a:rPr lang="en-US" altLang="zh-TW" smtClean="0"/>
              <a:t>For more information: http://en.wikipedia.org/wiki/OpenGL_ES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6" name="圖片 5" descr="OpenGL_E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130449"/>
            <a:ext cx="1943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79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can                </a:t>
            </a:r>
            <a:r>
              <a:rPr lang="en-US" altLang="zh-TW" smtClean="0"/>
              <a:t>do 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OpenGL </a:t>
            </a:r>
            <a:r>
              <a:rPr lang="en-US" altLang="zh-TW" smtClean="0"/>
              <a:t>ES</a:t>
            </a:r>
            <a:endParaRPr lang="en-US" altLang="zh-TW" dirty="0" smtClean="0"/>
          </a:p>
          <a:p>
            <a:pPr lvl="1"/>
            <a:r>
              <a:rPr lang="en-US" altLang="zh-TW" smtClean="0"/>
              <a:t>Draw points, lines, triangles.</a:t>
            </a:r>
          </a:p>
          <a:p>
            <a:pPr lvl="1"/>
            <a:r>
              <a:rPr lang="en-US" altLang="zh-TW" smtClean="0"/>
              <a:t>Render meshes with textures and lighting effects, etc.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6" name="圖片 5" descr="OpenGL_E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130449"/>
            <a:ext cx="1943100" cy="714375"/>
          </a:xfrm>
          <a:prstGeom prst="rect">
            <a:avLst/>
          </a:prstGeom>
        </p:spPr>
      </p:pic>
      <p:pic>
        <p:nvPicPr>
          <p:cNvPr id="5" name="圖片 4" descr="OpenGLES01.png"/>
          <p:cNvPicPr>
            <a:picLocks noChangeAspect="1"/>
          </p:cNvPicPr>
          <p:nvPr/>
        </p:nvPicPr>
        <p:blipFill>
          <a:blip r:embed="rId3" cstate="print"/>
          <a:srcRect l="11171" t="39675" r="13423"/>
          <a:stretch>
            <a:fillRect/>
          </a:stretch>
        </p:blipFill>
        <p:spPr>
          <a:xfrm>
            <a:off x="1331640" y="3284984"/>
            <a:ext cx="1944216" cy="2592288"/>
          </a:xfrm>
          <a:prstGeom prst="rect">
            <a:avLst/>
          </a:prstGeom>
        </p:spPr>
      </p:pic>
      <p:pic>
        <p:nvPicPr>
          <p:cNvPr id="7" name="圖片 6" descr="OpenGLES02.png"/>
          <p:cNvPicPr>
            <a:picLocks noChangeAspect="1"/>
          </p:cNvPicPr>
          <p:nvPr/>
        </p:nvPicPr>
        <p:blipFill>
          <a:blip r:embed="rId4" cstate="print"/>
          <a:srcRect t="14720"/>
          <a:stretch>
            <a:fillRect/>
          </a:stretch>
        </p:blipFill>
        <p:spPr>
          <a:xfrm>
            <a:off x="3756259" y="3284984"/>
            <a:ext cx="1823853" cy="259228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75656" y="6021288"/>
            <a:ext cx="16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Draw polygons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39466" y="6021288"/>
            <a:ext cx="242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Put a light in the scene</a:t>
            </a:r>
            <a:endParaRPr lang="zh-TW" altLang="en-US" dirty="0"/>
          </a:p>
        </p:txBody>
      </p:sp>
      <p:pic>
        <p:nvPicPr>
          <p:cNvPr id="10" name="圖片 9" descr="OpenGLES03.png"/>
          <p:cNvPicPr>
            <a:picLocks noChangeAspect="1"/>
          </p:cNvPicPr>
          <p:nvPr/>
        </p:nvPicPr>
        <p:blipFill>
          <a:blip r:embed="rId5" cstate="print"/>
          <a:srcRect l="9446" t="24560" r="11837" b="7429"/>
          <a:stretch>
            <a:fillRect/>
          </a:stretch>
        </p:blipFill>
        <p:spPr>
          <a:xfrm>
            <a:off x="6156176" y="3285272"/>
            <a:ext cx="1800000" cy="2592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966348" y="6021288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Texturing the objects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79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              function 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OpenGL ES 1.0/1.1</a:t>
            </a:r>
          </a:p>
          <a:p>
            <a:pPr lvl="1"/>
            <a:r>
              <a:rPr lang="en-US" altLang="zh-TW" dirty="0" smtClean="0"/>
              <a:t>Use fixed function pipeline</a:t>
            </a:r>
          </a:p>
          <a:p>
            <a:r>
              <a:rPr lang="en-US" altLang="zh-TW" dirty="0" smtClean="0"/>
              <a:t>In OpenGL ES 2.0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smtClean="0"/>
              <a:t>programmable function </a:t>
            </a:r>
            <a:r>
              <a:rPr lang="en-US" altLang="zh-TW" dirty="0"/>
              <a:t>pipeline</a:t>
            </a:r>
          </a:p>
          <a:p>
            <a:pPr lvl="1"/>
            <a:endParaRPr lang="zh-TW" altLang="en-US" dirty="0"/>
          </a:p>
        </p:txBody>
      </p:sp>
      <p:pic>
        <p:nvPicPr>
          <p:cNvPr id="6" name="圖片 5" descr="OpenGL_E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06" y="1130448"/>
            <a:ext cx="1943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15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</a:t>
            </a:r>
            <a:r>
              <a:rPr lang="en-US" altLang="zh-TW" smtClean="0"/>
              <a:t>is              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Open</a:t>
            </a:r>
            <a:r>
              <a:rPr lang="en-US" altLang="zh-TW" smtClean="0"/>
              <a:t> </a:t>
            </a:r>
            <a:r>
              <a:rPr lang="en-US" altLang="zh-TW" b="1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/>
              <a:t>raphics </a:t>
            </a:r>
            <a:r>
              <a:rPr lang="en-US" altLang="zh-TW" b="1" smtClean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US" altLang="zh-TW" smtClean="0"/>
              <a:t>ibrary</a:t>
            </a:r>
            <a:endParaRPr lang="en-US" altLang="zh-TW" dirty="0"/>
          </a:p>
          <a:p>
            <a:r>
              <a:rPr lang="en-US" smtClean="0"/>
              <a:t>A </a:t>
            </a:r>
            <a:r>
              <a:rPr lang="en-US" smtClean="0"/>
              <a:t>cross-language, multi-platform API for rendering 2D and 3D computer graphics</a:t>
            </a:r>
            <a:r>
              <a:rPr lang="en-US" smtClean="0"/>
              <a:t>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 smtClean="0"/>
              <a:t>API </a:t>
            </a:r>
            <a:r>
              <a:rPr lang="en-US" smtClean="0"/>
              <a:t>is </a:t>
            </a:r>
            <a:r>
              <a:rPr lang="en-US" smtClean="0"/>
              <a:t>used </a:t>
            </a:r>
            <a:r>
              <a:rPr lang="en-US" smtClean="0"/>
              <a:t>to interact </a:t>
            </a:r>
            <a:r>
              <a:rPr lang="en-US" smtClean="0"/>
              <a:t>with </a:t>
            </a:r>
            <a:r>
              <a:rPr lang="en-US" smtClean="0"/>
              <a:t>a Graphics Processing Unit (GPU)</a:t>
            </a:r>
          </a:p>
          <a:p>
            <a:r>
              <a:rPr lang="en-US" smtClean="0"/>
              <a:t>Achieve </a:t>
            </a:r>
            <a:r>
              <a:rPr lang="en-US" smtClean="0"/>
              <a:t>hardware-accelerated rendering</a:t>
            </a:r>
            <a:r>
              <a:rPr lang="en-US" smtClean="0"/>
              <a:t>. </a:t>
            </a:r>
            <a:endParaRPr lang="en-US" smtClean="0"/>
          </a:p>
          <a:p>
            <a:r>
              <a:rPr lang="en-US" smtClean="0"/>
              <a:t>OpenGL </a:t>
            </a:r>
            <a:r>
              <a:rPr lang="en-US" smtClean="0"/>
              <a:t>was developed by Silicon </a:t>
            </a:r>
            <a:r>
              <a:rPr lang="en-US" smtClean="0"/>
              <a:t>Graphics </a:t>
            </a:r>
            <a:r>
              <a:rPr lang="en-US" smtClean="0"/>
              <a:t>Inc.</a:t>
            </a:r>
          </a:p>
          <a:p>
            <a:r>
              <a:rPr lang="en-US" altLang="zh-TW" smtClean="0"/>
              <a:t>For more information: http://en.wikipedia.org/wiki/OpenGL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1052736"/>
            <a:ext cx="19050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93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Additional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OpenGL </a:t>
            </a:r>
            <a:r>
              <a:rPr lang="en-US" altLang="zh-TW" smtClean="0"/>
              <a:t>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more information:</a:t>
            </a:r>
          </a:p>
          <a:p>
            <a:pPr lvl="2"/>
            <a:r>
              <a:rPr lang="en-US" altLang="zh-TW" dirty="0" smtClean="0">
                <a:hlinkClick r:id="rId2"/>
              </a:rPr>
              <a:t>http://www.khronos.org/opengles/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Android OpenGL ES lessons </a:t>
            </a:r>
            <a:r>
              <a:rPr lang="en-US" altLang="zh-TW" dirty="0" smtClean="0">
                <a:hlinkClick r:id="rId3"/>
              </a:rPr>
              <a:t>http://developer.android.com/training/graphics/opengl/index.html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Learn OpenGL ES  </a:t>
            </a:r>
            <a:r>
              <a:rPr lang="en-US" altLang="zh-TW" dirty="0" smtClean="0">
                <a:hlinkClick r:id="rId4"/>
              </a:rPr>
              <a:t>http://www.learnopengles.com/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93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What </a:t>
            </a:r>
            <a:r>
              <a:rPr lang="en-US" altLang="zh-TW" smtClean="0"/>
              <a:t>is               ?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pPr lvl="1"/>
            <a:r>
              <a:rPr lang="en-US" altLang="zh-TW" smtClean="0"/>
              <a:t>An application interface </a:t>
            </a:r>
            <a:r>
              <a:rPr lang="en-US" altLang="zh-TW"/>
              <a:t>to </a:t>
            </a:r>
            <a:r>
              <a:rPr lang="en-US" altLang="zh-TW" smtClean="0"/>
              <a:t>access GPU.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1052736"/>
            <a:ext cx="1905000" cy="790575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636912"/>
            <a:ext cx="4666342" cy="341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can               do??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Draw points</a:t>
            </a:r>
            <a:r>
              <a:rPr lang="en-US" altLang="zh-TW" dirty="0" smtClean="0"/>
              <a:t>, lines, and polygons.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1052736"/>
            <a:ext cx="1905000" cy="790575"/>
          </a:xfrm>
          <a:prstGeom prst="rect">
            <a:avLst/>
          </a:prstGeom>
        </p:spPr>
      </p:pic>
      <p:pic>
        <p:nvPicPr>
          <p:cNvPr id="6" name="圖片 5" descr="OpenGL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852936"/>
            <a:ext cx="3600400" cy="374943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28184" y="6237312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OpenGL.org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93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nts and Settings\Administrator\桌面\800px-Lambert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040" y="1623799"/>
            <a:ext cx="6546304" cy="4901545"/>
          </a:xfrm>
          <a:prstGeom prst="rect">
            <a:avLst/>
          </a:prstGeom>
          <a:noFill/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sz="4400" smtClean="0"/>
              <a:t>Lambertian reflection</a:t>
            </a:r>
            <a:endParaRPr kumimoji="0" lang="zh-TW" altLang="en-US" sz="4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02128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Diffuse and specular reflection from a glossy surface, e.g. polished marble.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</a:t>
            </a:r>
            <a:r>
              <a:rPr lang="en-US" altLang="zh-TW" smtClean="0"/>
              <a:t>can               </a:t>
            </a:r>
            <a:r>
              <a:rPr lang="en-US" altLang="zh-TW" smtClean="0"/>
              <a:t>do?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Add lighting effect in </a:t>
            </a:r>
            <a:r>
              <a:rPr lang="en-US" altLang="zh-TW" dirty="0" smtClean="0"/>
              <a:t>the scene.</a:t>
            </a:r>
          </a:p>
          <a:p>
            <a:pPr lvl="2"/>
            <a:r>
              <a:rPr lang="en-US" altLang="zh-TW" dirty="0" smtClean="0"/>
              <a:t>Ambient light: gross approximation of light, </a:t>
            </a:r>
            <a:r>
              <a:rPr lang="en-US" altLang="zh-TW" smtClean="0"/>
              <a:t>which </a:t>
            </a:r>
            <a:r>
              <a:rPr lang="en-US" altLang="zh-TW" smtClean="0"/>
              <a:t>produces </a:t>
            </a:r>
            <a:r>
              <a:rPr lang="en-US" altLang="zh-TW" dirty="0" smtClean="0"/>
              <a:t>constant illumination on all surface.</a:t>
            </a:r>
            <a:endParaRPr lang="zh-TW" altLang="en-US" dirty="0"/>
          </a:p>
        </p:txBody>
      </p:sp>
      <p:pic>
        <p:nvPicPr>
          <p:cNvPr id="9" name="圖片 8" descr="OpenGL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4000" y="3646800"/>
            <a:ext cx="3600000" cy="283333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534384" y="609329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OpenGL.org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1052736"/>
            <a:ext cx="19050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93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can               </a:t>
            </a:r>
            <a:r>
              <a:rPr lang="en-US" altLang="zh-TW" smtClean="0"/>
              <a:t>do</a:t>
            </a:r>
            <a:r>
              <a:rPr lang="en-US" altLang="zh-TW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Add lighting effect in </a:t>
            </a:r>
            <a:r>
              <a:rPr lang="en-US" altLang="zh-TW" dirty="0" smtClean="0"/>
              <a:t>the scene.</a:t>
            </a:r>
          </a:p>
          <a:p>
            <a:pPr lvl="2"/>
            <a:r>
              <a:rPr lang="en-US" altLang="zh-TW" dirty="0" smtClean="0"/>
              <a:t>Diffuse light:  reflection of light from a surface that is reflected at many angles rather than at just one angle.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34384" y="609329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OpenGL.org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圖片 9" descr="OpenGL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4000" y="3645024"/>
            <a:ext cx="3600000" cy="283333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1052736"/>
            <a:ext cx="19050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93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can               </a:t>
            </a:r>
            <a:r>
              <a:rPr lang="en-US" altLang="zh-TW" smtClean="0"/>
              <a:t>do</a:t>
            </a:r>
            <a:r>
              <a:rPr lang="en-US" altLang="zh-TW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Add </a:t>
            </a:r>
            <a:r>
              <a:rPr lang="en-US" altLang="zh-TW" smtClean="0"/>
              <a:t>lighting effect  </a:t>
            </a:r>
            <a:r>
              <a:rPr lang="en-US" altLang="zh-TW" dirty="0" smtClean="0"/>
              <a:t>in the scene.</a:t>
            </a:r>
          </a:p>
          <a:p>
            <a:pPr lvl="2"/>
            <a:r>
              <a:rPr lang="en-US" altLang="zh-TW" dirty="0" smtClean="0"/>
              <a:t>Specular light:  mirror-like reflection of light from a surface with a single outgoing direction.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34384" y="609329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OpenGL.org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圖片 10" descr="OpenGL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4208" y="3646800"/>
            <a:ext cx="3600000" cy="283333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1052736"/>
            <a:ext cx="19050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93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can               do??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mtClean="0"/>
              <a:t>With different </a:t>
            </a:r>
            <a:r>
              <a:rPr lang="en-US" altLang="zh-TW" smtClean="0"/>
              <a:t>lighting </a:t>
            </a:r>
            <a:r>
              <a:rPr lang="en-US" altLang="zh-TW" smtClean="0"/>
              <a:t>parameters for an object, </a:t>
            </a:r>
            <a:r>
              <a:rPr lang="en-US" altLang="zh-TW" smtClean="0"/>
              <a:t>the </a:t>
            </a:r>
            <a:r>
              <a:rPr lang="en-US" altLang="zh-TW" smtClean="0"/>
              <a:t>object have different appearances.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00192" y="6381328"/>
            <a:ext cx="213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CG course in NCTU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19672" y="3140968"/>
            <a:ext cx="5976308" cy="3498750"/>
            <a:chOff x="716" y="1071"/>
            <a:chExt cx="4502" cy="321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299" y="1071"/>
              <a:ext cx="863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600" dirty="0"/>
                <a:t>No Ambient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272" y="2251"/>
              <a:ext cx="890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600" dirty="0"/>
                <a:t>Gray Ambient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272" y="3113"/>
              <a:ext cx="946" cy="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600" dirty="0"/>
                <a:t>Blue Ambient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933" y="3744"/>
              <a:ext cx="709" cy="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600" dirty="0"/>
                <a:t>Diffuse Only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747" y="3744"/>
              <a:ext cx="734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600" dirty="0"/>
                <a:t>Specular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517" y="3744"/>
              <a:ext cx="803" cy="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600" dirty="0"/>
                <a:t>Higher Shininess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265" y="3744"/>
              <a:ext cx="799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600" dirty="0"/>
                <a:t>Emission</a:t>
              </a:r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716" y="1071"/>
            <a:ext cx="3525" cy="2643"/>
          </p:xfrm>
          <a:graphic>
            <a:graphicData uri="http://schemas.openxmlformats.org/presentationml/2006/ole">
              <p:oleObj spid="_x0000_s1028" name="點陣圖影像" r:id="rId3" imgW="5668166" imgH="4247619" progId="PBrush">
                <p:embed/>
              </p:oleObj>
            </a:graphicData>
          </a:graphic>
        </p:graphicFrame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1052736"/>
            <a:ext cx="19050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93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202</TotalTime>
  <Words>558</Words>
  <Application>Microsoft Office PowerPoint</Application>
  <PresentationFormat>如螢幕大小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流線</vt:lpstr>
      <vt:lpstr>點陣圖影像</vt:lpstr>
      <vt:lpstr>Introduction to OpenGL ES </vt:lpstr>
      <vt:lpstr>What is               ?</vt:lpstr>
      <vt:lpstr>What is               ?</vt:lpstr>
      <vt:lpstr>What can               do??</vt:lpstr>
      <vt:lpstr>投影片 5</vt:lpstr>
      <vt:lpstr>What can               do?</vt:lpstr>
      <vt:lpstr>What can               do?</vt:lpstr>
      <vt:lpstr>What can               do?</vt:lpstr>
      <vt:lpstr>What can               do??</vt:lpstr>
      <vt:lpstr>What can               do?</vt:lpstr>
      <vt:lpstr>               function pipeline</vt:lpstr>
      <vt:lpstr>Primitive Assembly</vt:lpstr>
      <vt:lpstr>Fixed function pipeline</vt:lpstr>
      <vt:lpstr>               function pipeline</vt:lpstr>
      <vt:lpstr>Programmable function pipeline</vt:lpstr>
      <vt:lpstr>Additional Information</vt:lpstr>
      <vt:lpstr>What is               ?? </vt:lpstr>
      <vt:lpstr>What can                do ? </vt:lpstr>
      <vt:lpstr>               function pipeline</vt:lpstr>
      <vt:lpstr>Additional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ES Intro</dc:title>
  <dc:creator>Kimi</dc:creator>
  <cp:lastModifiedBy>skwong</cp:lastModifiedBy>
  <cp:revision>45</cp:revision>
  <dcterms:created xsi:type="dcterms:W3CDTF">2012-07-22T07:13:45Z</dcterms:created>
  <dcterms:modified xsi:type="dcterms:W3CDTF">2012-09-29T04:18:58Z</dcterms:modified>
</cp:coreProperties>
</file>