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1"/>
  </p:sldMasterIdLst>
  <p:notesMasterIdLst>
    <p:notesMasterId r:id="rId29"/>
  </p:notesMasterIdLst>
  <p:sldIdLst>
    <p:sldId id="400" r:id="rId2"/>
    <p:sldId id="429" r:id="rId3"/>
    <p:sldId id="401" r:id="rId4"/>
    <p:sldId id="407" r:id="rId5"/>
    <p:sldId id="404" r:id="rId6"/>
    <p:sldId id="408" r:id="rId7"/>
    <p:sldId id="409" r:id="rId8"/>
    <p:sldId id="410" r:id="rId9"/>
    <p:sldId id="411" r:id="rId10"/>
    <p:sldId id="412" r:id="rId11"/>
    <p:sldId id="413" r:id="rId12"/>
    <p:sldId id="430" r:id="rId13"/>
    <p:sldId id="414" r:id="rId14"/>
    <p:sldId id="415" r:id="rId15"/>
    <p:sldId id="416" r:id="rId16"/>
    <p:sldId id="417" r:id="rId17"/>
    <p:sldId id="418" r:id="rId18"/>
    <p:sldId id="419" r:id="rId19"/>
    <p:sldId id="420" r:id="rId20"/>
    <p:sldId id="421" r:id="rId21"/>
    <p:sldId id="431" r:id="rId22"/>
    <p:sldId id="432" r:id="rId23"/>
    <p:sldId id="434" r:id="rId24"/>
    <p:sldId id="426" r:id="rId25"/>
    <p:sldId id="435" r:id="rId26"/>
    <p:sldId id="428" r:id="rId27"/>
    <p:sldId id="378"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99"/>
    <a:srgbClr val="A7C46E"/>
    <a:srgbClr val="C0C0C0"/>
    <a:srgbClr val="F1D8D7"/>
    <a:srgbClr val="ECCBCA"/>
    <a:srgbClr val="6297D8"/>
    <a:srgbClr val="85A7D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516" autoAdjust="0"/>
    <p:restoredTop sz="97178" autoAdjust="0"/>
  </p:normalViewPr>
  <p:slideViewPr>
    <p:cSldViewPr>
      <p:cViewPr>
        <p:scale>
          <a:sx n="80" d="100"/>
          <a:sy n="80" d="100"/>
        </p:scale>
        <p:origin x="-252" y="36"/>
      </p:cViewPr>
      <p:guideLst>
        <p:guide orient="horz" pos="2160"/>
        <p:guide pos="2880"/>
      </p:guideLst>
    </p:cSldViewPr>
  </p:slideViewPr>
  <p:outlineViewPr>
    <p:cViewPr>
      <p:scale>
        <a:sx n="33" d="100"/>
        <a:sy n="33" d="100"/>
      </p:scale>
      <p:origin x="0" y="112152"/>
    </p:cViewPr>
  </p:outlin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0B76E2E-BEF7-421C-97C7-B0724A7E2E55}" type="datetimeFigureOut">
              <a:rPr lang="en-US"/>
              <a:pPr>
                <a:defRPr/>
              </a:pPr>
              <a:t>1/8/2013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CF0A301-7BCC-47DB-9C4A-4C081890D99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130425"/>
            <a:ext cx="6400800" cy="1470025"/>
          </a:xfrm>
        </p:spPr>
        <p:txBody>
          <a:bodyPr/>
          <a:lstStyle>
            <a:lvl1pPr>
              <a:defRPr>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lvl1pPr>
              <a:defRPr>
                <a:solidFill>
                  <a:schemeClr val="tx1">
                    <a:lumMod val="65000"/>
                    <a:lumOff val="35000"/>
                  </a:schemeClr>
                </a:solidFill>
              </a:defRPr>
            </a:lvl1pPr>
          </a:lstStyle>
          <a:p>
            <a:pPr>
              <a:defRPr/>
            </a:pPr>
            <a:fld id="{E89B2A31-8299-4FA3-BEA3-3350939A589D}" type="slidenum">
              <a:rPr lang="en-US" smtClean="0"/>
              <a:pPr>
                <a:defRPr/>
              </a:pPr>
              <a:t>‹#›</a:t>
            </a:fld>
            <a:endParaRPr lang="en-US"/>
          </a:p>
        </p:txBody>
      </p:sp>
    </p:spTree>
    <p:extLst>
      <p:ext uri="{BB962C8B-B14F-4D97-AF65-F5344CB8AC3E}">
        <p14:creationId xmlns:p14="http://schemas.microsoft.com/office/powerpoint/2010/main" xmlns="" val="24968916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pPr>
              <a:defRPr/>
            </a:pPr>
            <a:fld id="{DCDA79C2-3B31-4824-B214-C5D5B6E5EC63}" type="slidenum">
              <a:rPr lang="en-US" smtClean="0"/>
              <a:pPr>
                <a:defRPr/>
              </a:pPr>
              <a:t>‹#›</a:t>
            </a:fld>
            <a:endParaRPr lang="en-US"/>
          </a:p>
        </p:txBody>
      </p:sp>
    </p:spTree>
    <p:extLst>
      <p:ext uri="{BB962C8B-B14F-4D97-AF65-F5344CB8AC3E}">
        <p14:creationId xmlns:p14="http://schemas.microsoft.com/office/powerpoint/2010/main" xmlns="" val="124691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pPr>
              <a:defRPr/>
            </a:pPr>
            <a:fld id="{0DA72E17-6C27-4B57-A910-E112FACC2F2A}" type="slidenum">
              <a:rPr lang="en-US" smtClean="0"/>
              <a:pPr>
                <a:defRPr/>
              </a:pPr>
              <a:t>‹#›</a:t>
            </a:fld>
            <a:endParaRPr lang="en-US"/>
          </a:p>
        </p:txBody>
      </p:sp>
    </p:spTree>
    <p:extLst>
      <p:ext uri="{BB962C8B-B14F-4D97-AF65-F5344CB8AC3E}">
        <p14:creationId xmlns:p14="http://schemas.microsoft.com/office/powerpoint/2010/main" xmlns="" val="3170188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pPr>
              <a:defRPr/>
            </a:pPr>
            <a:fld id="{778B9239-E8B4-4327-8D9D-716F4F36FCD9}" type="slidenum">
              <a:rPr lang="en-US" smtClean="0"/>
              <a:pPr>
                <a:defRPr/>
              </a:pPr>
              <a:t>‹#›</a:t>
            </a:fld>
            <a:endParaRPr lang="en-US"/>
          </a:p>
        </p:txBody>
      </p:sp>
    </p:spTree>
    <p:extLst>
      <p:ext uri="{BB962C8B-B14F-4D97-AF65-F5344CB8AC3E}">
        <p14:creationId xmlns:p14="http://schemas.microsoft.com/office/powerpoint/2010/main" xmlns="" val="3874522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pPr>
              <a:defRPr/>
            </a:pPr>
            <a:fld id="{EF2B0A7B-A7A9-44FE-B6AB-222328F885E8}" type="slidenum">
              <a:rPr lang="en-US" smtClean="0"/>
              <a:pPr>
                <a:defRPr/>
              </a:pPr>
              <a:t>‹#›</a:t>
            </a:fld>
            <a:endParaRPr lang="en-US"/>
          </a:p>
        </p:txBody>
      </p:sp>
    </p:spTree>
    <p:extLst>
      <p:ext uri="{BB962C8B-B14F-4D97-AF65-F5344CB8AC3E}">
        <p14:creationId xmlns:p14="http://schemas.microsoft.com/office/powerpoint/2010/main" xmlns="" val="797765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pPr>
              <a:defRPr/>
            </a:pPr>
            <a:fld id="{438FC598-9D90-43D7-9478-8CCC58A226A0}" type="slidenum">
              <a:rPr lang="en-US" smtClean="0"/>
              <a:pPr>
                <a:defRPr/>
              </a:pPr>
              <a:t>‹#›</a:t>
            </a:fld>
            <a:endParaRPr lang="en-US"/>
          </a:p>
        </p:txBody>
      </p:sp>
    </p:spTree>
    <p:extLst>
      <p:ext uri="{BB962C8B-B14F-4D97-AF65-F5344CB8AC3E}">
        <p14:creationId xmlns:p14="http://schemas.microsoft.com/office/powerpoint/2010/main" xmlns="" val="2164059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pPr>
              <a:defRPr/>
            </a:pPr>
            <a:fld id="{34D4F2F3-F2D5-48FE-8E49-676692B1B95C}" type="slidenum">
              <a:rPr lang="en-US" smtClean="0"/>
              <a:pPr>
                <a:defRPr/>
              </a:pPr>
              <a:t>‹#›</a:t>
            </a:fld>
            <a:endParaRPr lang="en-US"/>
          </a:p>
        </p:txBody>
      </p:sp>
    </p:spTree>
    <p:extLst>
      <p:ext uri="{BB962C8B-B14F-4D97-AF65-F5344CB8AC3E}">
        <p14:creationId xmlns:p14="http://schemas.microsoft.com/office/powerpoint/2010/main" xmlns="" val="3321605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pPr>
              <a:defRPr/>
            </a:pPr>
            <a:fld id="{28311760-15ED-4B09-8CFF-E0C06813668C}" type="slidenum">
              <a:rPr lang="en-US" smtClean="0"/>
              <a:pPr>
                <a:defRPr/>
              </a:pPr>
              <a:t>‹#›</a:t>
            </a:fld>
            <a:endParaRPr lang="en-US"/>
          </a:p>
        </p:txBody>
      </p:sp>
    </p:spTree>
    <p:extLst>
      <p:ext uri="{BB962C8B-B14F-4D97-AF65-F5344CB8AC3E}">
        <p14:creationId xmlns:p14="http://schemas.microsoft.com/office/powerpoint/2010/main" xmlns="" val="4247328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3DD2C28-3BAF-46EE-AB26-92B7067A3D8B}" type="slidenum">
              <a:rPr lang="en-US" smtClean="0"/>
              <a:pPr>
                <a:defRPr/>
              </a:pPr>
              <a:t>‹#›</a:t>
            </a:fld>
            <a:endParaRPr lang="en-US"/>
          </a:p>
        </p:txBody>
      </p:sp>
    </p:spTree>
    <p:extLst>
      <p:ext uri="{BB962C8B-B14F-4D97-AF65-F5344CB8AC3E}">
        <p14:creationId xmlns:p14="http://schemas.microsoft.com/office/powerpoint/2010/main" xmlns="" val="76174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pPr>
              <a:defRPr/>
            </a:pPr>
            <a:fld id="{475F9369-9BCD-4C0A-9D98-D36D30D0DDC4}" type="slidenum">
              <a:rPr lang="en-US" smtClean="0"/>
              <a:pPr>
                <a:defRPr/>
              </a:pPr>
              <a:t>‹#›</a:t>
            </a:fld>
            <a:endParaRPr lang="en-US"/>
          </a:p>
        </p:txBody>
      </p:sp>
    </p:spTree>
    <p:extLst>
      <p:ext uri="{BB962C8B-B14F-4D97-AF65-F5344CB8AC3E}">
        <p14:creationId xmlns:p14="http://schemas.microsoft.com/office/powerpoint/2010/main" xmlns="" val="1893251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pPr>
              <a:defRPr/>
            </a:pPr>
            <a:fld id="{3DE72DB8-5149-4960-9033-A176E0801A15}" type="slidenum">
              <a:rPr lang="en-US" smtClean="0"/>
              <a:pPr>
                <a:defRPr/>
              </a:pPr>
              <a:t>‹#›</a:t>
            </a:fld>
            <a:endParaRPr lang="en-US"/>
          </a:p>
        </p:txBody>
      </p:sp>
    </p:spTree>
    <p:extLst>
      <p:ext uri="{BB962C8B-B14F-4D97-AF65-F5344CB8AC3E}">
        <p14:creationId xmlns:p14="http://schemas.microsoft.com/office/powerpoint/2010/main" xmlns="" val="597073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229600" y="6356350"/>
            <a:ext cx="4572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a:defRPr/>
            </a:pPr>
            <a:fld id="{AD820D38-4F36-464C-93C7-D9E240B5A061}" type="slidenum">
              <a:rPr lang="en-US" smtClean="0"/>
              <a:pPr>
                <a:defRPr/>
              </a:pPr>
              <a:t>‹#›</a:t>
            </a:fld>
            <a:endParaRPr lang="en-US"/>
          </a:p>
        </p:txBody>
      </p:sp>
      <p:sp>
        <p:nvSpPr>
          <p:cNvPr id="8" name="Rectangle 7"/>
          <p:cNvSpPr/>
          <p:nvPr/>
        </p:nvSpPr>
        <p:spPr>
          <a:xfrm rot="16200000">
            <a:off x="-3162316" y="3167389"/>
            <a:ext cx="6857999" cy="523220"/>
          </a:xfrm>
          <a:prstGeom prst="rect">
            <a:avLst/>
          </a:prstGeom>
          <a:noFill/>
        </p:spPr>
        <p:txBody>
          <a:bodyPr wrap="square" lIns="91440" tIns="45720" rIns="91440" bIns="45720">
            <a:spAutoFit/>
          </a:bodyPr>
          <a:lstStyle/>
          <a:p>
            <a:pPr algn="ctr"/>
            <a:r>
              <a:rPr lang="en-US" sz="2800" b="1" cap="none" spc="50" dirty="0" smtClean="0">
                <a:ln w="13500">
                  <a:solidFill>
                    <a:schemeClr val="accent1">
                      <a:shade val="2500"/>
                      <a:alpha val="6500"/>
                    </a:schemeClr>
                  </a:solidFill>
                  <a:prstDash val="solid"/>
                </a:ln>
                <a:solidFill>
                  <a:schemeClr val="bg1">
                    <a:lumMod val="50000"/>
                  </a:schemeClr>
                </a:solidFill>
                <a:effectLst>
                  <a:innerShdw blurRad="50900" dist="38500" dir="13500000">
                    <a:srgbClr val="000000">
                      <a:alpha val="60000"/>
                    </a:srgbClr>
                  </a:innerShdw>
                </a:effectLst>
              </a:rPr>
              <a:t>CAN interface testing on Beaglebone </a:t>
            </a:r>
            <a:endParaRPr lang="en-US" sz="2800" b="1" cap="none" spc="50" dirty="0">
              <a:ln w="13500">
                <a:solidFill>
                  <a:schemeClr val="accent1">
                    <a:shade val="2500"/>
                    <a:alpha val="6500"/>
                  </a:schemeClr>
                </a:solidFill>
                <a:prstDash val="solid"/>
              </a:ln>
              <a:solidFill>
                <a:schemeClr val="bg1">
                  <a:lumMod val="50000"/>
                </a:schemeClr>
              </a:solidFill>
              <a:effectLst>
                <a:innerShdw blurRad="50900" dist="38500" dir="13500000">
                  <a:srgbClr val="000000">
                    <a:alpha val="60000"/>
                  </a:srgbClr>
                </a:innerShdw>
              </a:effectLst>
            </a:endParaRPr>
          </a:p>
        </p:txBody>
      </p:sp>
    </p:spTree>
    <p:extLst>
      <p:ext uri="{BB962C8B-B14F-4D97-AF65-F5344CB8AC3E}">
        <p14:creationId xmlns:p14="http://schemas.microsoft.com/office/powerpoint/2010/main" xmlns="" val="226589774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processors.wiki.ti.com/index.php/AM335X_DCAN_Driver_Guid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pkgs.fedoraproject.org/repo/pkgs/iproute/iproute2-2.6.39.tar.gz/8a3b6bc77c2ecf752284aa4a6fc630a6/iproute2-2.6.39.tar.gz"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pengutronix.de/software/libsocketcan/download/libsocketcan-0.0.8.tar.bz2"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pengutronix.de/software/socket-can/download/canutils/v4.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processors.wiki.ti.com/index.php/AM335X_DCAN_Driver_Guide" TargetMode="External"/><Relationship Id="rId2" Type="http://schemas.openxmlformats.org/officeDocument/2006/relationships/hyperlink" Target="http://e2e.ti.com/support/dsp/sitara_arm174_microprocessors/f/791/t/154560.asx" TargetMode="External"/><Relationship Id="rId1" Type="http://schemas.openxmlformats.org/officeDocument/2006/relationships/slideLayout" Target="../slideLayouts/slideLayout2.xml"/><Relationship Id="rId6" Type="http://schemas.openxmlformats.org/officeDocument/2006/relationships/hyperlink" Target="http://www.pengutronix.de/software/socket-can/download/canutils/v4.0/" TargetMode="External"/><Relationship Id="rId5" Type="http://schemas.openxmlformats.org/officeDocument/2006/relationships/hyperlink" Target="http://www.pengutronix.de/software/libsocketcan/download/libsocketcan-0.0.8.tar.bz2" TargetMode="External"/><Relationship Id="rId4" Type="http://schemas.openxmlformats.org/officeDocument/2006/relationships/hyperlink" Target="pkgs.fedoraproject.org/repo/pkgs/iproute/iproute2-2.6.39.tar.gz/8a3b6bc77c2ecf752284aa4a6fc630a6/iproute2-2.6.39.tar.gz"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hyperlink" Target="http://e2e.ti.com/support/dsp/sitara_arm174_microprocessors/f/791/t/154560.as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pPr eaLnBrk="1" hangingPunct="1"/>
            <a:endParaRPr lang="en-US" smtClean="0"/>
          </a:p>
        </p:txBody>
      </p:sp>
      <p:sp>
        <p:nvSpPr>
          <p:cNvPr id="6" name="Slide Number Placeholder 5"/>
          <p:cNvSpPr>
            <a:spLocks noGrp="1"/>
          </p:cNvSpPr>
          <p:nvPr>
            <p:ph type="sldNum" sz="quarter" idx="12"/>
          </p:nvPr>
        </p:nvSpPr>
        <p:spPr/>
        <p:txBody>
          <a:bodyPr/>
          <a:lstStyle/>
          <a:p>
            <a:pPr>
              <a:defRPr/>
            </a:pPr>
            <a:fld id="{1CF48C80-9545-4B81-A8C2-53E6849BC5BA}" type="slidenum">
              <a:rPr lang="en-US"/>
              <a:pPr>
                <a:defRPr/>
              </a:pPr>
              <a:t>1</a:t>
            </a:fld>
            <a:endParaRPr lang="en-US" dirty="0"/>
          </a:p>
        </p:txBody>
      </p:sp>
      <p:sp>
        <p:nvSpPr>
          <p:cNvPr id="14340" name="Date Placeholder 3"/>
          <p:cNvSpPr>
            <a:spLocks noGrp="1"/>
          </p:cNvSpPr>
          <p:nvPr>
            <p:ph type="dt" sz="quarter" idx="4294967295"/>
          </p:nvPr>
        </p:nvSpPr>
        <p:spPr bwMode="auto">
          <a:xfrm>
            <a:off x="0" y="6356350"/>
            <a:ext cx="2133600" cy="365125"/>
          </a:xfrm>
          <a:prstGeom prst="rect">
            <a:avLst/>
          </a:prstGeom>
          <a:noFill/>
          <a:ln>
            <a:miter lim="800000"/>
            <a:headEnd/>
            <a:tailEnd/>
          </a:ln>
        </p:spPr>
        <p:txBody>
          <a:bodyPr/>
          <a:lstStyle/>
          <a:p>
            <a:r>
              <a:rPr lang="en-US"/>
              <a:t>20</a:t>
            </a:r>
            <a:r>
              <a:rPr lang="en-US" baseline="30000"/>
              <a:t>th</a:t>
            </a:r>
            <a:r>
              <a:rPr lang="en-US"/>
              <a:t> October 2011</a:t>
            </a:r>
          </a:p>
        </p:txBody>
      </p:sp>
      <p:pic>
        <p:nvPicPr>
          <p:cNvPr id="14341" name="Picture 7"/>
          <p:cNvPicPr>
            <a:picLocks noChangeAspect="1" noChangeArrowheads="1"/>
          </p:cNvPicPr>
          <p:nvPr/>
        </p:nvPicPr>
        <p:blipFill>
          <a:blip r:embed="rId2" cstate="print">
            <a:grayscl/>
          </a:blip>
          <a:srcRect/>
          <a:stretch>
            <a:fillRect/>
          </a:stretch>
        </p:blipFill>
        <p:spPr bwMode="auto">
          <a:xfrm>
            <a:off x="0" y="0"/>
            <a:ext cx="9144000" cy="6858000"/>
          </a:xfrm>
          <a:prstGeom prst="rect">
            <a:avLst/>
          </a:prstGeom>
          <a:noFill/>
          <a:ln w="9525">
            <a:noFill/>
            <a:miter lim="800000"/>
            <a:headEnd/>
            <a:tailEnd/>
          </a:ln>
        </p:spPr>
      </p:pic>
      <p:sp>
        <p:nvSpPr>
          <p:cNvPr id="14" name="Title 1"/>
          <p:cNvSpPr txBox="1">
            <a:spLocks/>
          </p:cNvSpPr>
          <p:nvPr/>
        </p:nvSpPr>
        <p:spPr>
          <a:xfrm>
            <a:off x="609600" y="4343400"/>
            <a:ext cx="7772400" cy="1828800"/>
          </a:xfrm>
          <a:prstGeom prst="rect">
            <a:avLst/>
          </a:prstGeom>
        </p:spPr>
        <p:txBody>
          <a:bodyPr anchor="ctr">
            <a:normAutofit/>
          </a:bodyPr>
          <a:lstStyle/>
          <a:p>
            <a:pPr algn="ctr">
              <a:lnSpc>
                <a:spcPct val="80000"/>
              </a:lnSpc>
              <a:defRPr/>
            </a:pPr>
            <a:r>
              <a:rPr lang="en-US" sz="3600" dirty="0">
                <a:solidFill>
                  <a:srgbClr val="254061"/>
                </a:solidFill>
                <a:latin typeface="Calibri" pitchFamily="34" charset="0"/>
              </a:rPr>
              <a:t>CAN interface testing </a:t>
            </a:r>
            <a:r>
              <a:rPr lang="en-US" sz="3600" dirty="0" smtClean="0">
                <a:solidFill>
                  <a:srgbClr val="254061"/>
                </a:solidFill>
                <a:latin typeface="Calibri" pitchFamily="34" charset="0"/>
              </a:rPr>
              <a:t>on Beaglebone</a:t>
            </a:r>
            <a:endParaRPr lang="en-US" sz="3600" dirty="0">
              <a:solidFill>
                <a:srgbClr val="254061"/>
              </a:solidFill>
              <a:latin typeface="Calibri" pitchFamily="34" charset="0"/>
            </a:endParaRPr>
          </a:p>
          <a:p>
            <a:pPr algn="ctr">
              <a:lnSpc>
                <a:spcPct val="80000"/>
              </a:lnSpc>
              <a:defRPr/>
            </a:pPr>
            <a:endParaRPr lang="en-US" sz="1400" dirty="0">
              <a:solidFill>
                <a:srgbClr val="254061"/>
              </a:solidFill>
              <a:latin typeface="Calibri" pitchFamily="34" charset="0"/>
            </a:endParaRPr>
          </a:p>
          <a:p>
            <a:pPr>
              <a:lnSpc>
                <a:spcPct val="80000"/>
              </a:lnSpc>
              <a:defRPr/>
            </a:pPr>
            <a:r>
              <a:rPr lang="en-US" dirty="0">
                <a:solidFill>
                  <a:srgbClr val="254061"/>
                </a:solidFill>
                <a:latin typeface="Calibri" pitchFamily="34" charset="0"/>
              </a:rPr>
              <a:t>		Document ID: 	</a:t>
            </a:r>
            <a:r>
              <a:rPr lang="en-US" dirty="0" smtClean="0">
                <a:solidFill>
                  <a:srgbClr val="254061"/>
                </a:solidFill>
                <a:latin typeface="Calibri" pitchFamily="34" charset="0"/>
              </a:rPr>
              <a:t>ESS-CAN-BB-01 </a:t>
            </a:r>
            <a:endParaRPr lang="en-US" dirty="0">
              <a:solidFill>
                <a:srgbClr val="254061"/>
              </a:solidFill>
              <a:latin typeface="Calibri" pitchFamily="34" charset="0"/>
            </a:endParaRPr>
          </a:p>
          <a:p>
            <a:pPr>
              <a:lnSpc>
                <a:spcPct val="80000"/>
              </a:lnSpc>
              <a:defRPr/>
            </a:pPr>
            <a:r>
              <a:rPr lang="en-US" dirty="0">
                <a:solidFill>
                  <a:srgbClr val="254061"/>
                </a:solidFill>
                <a:latin typeface="Calibri" pitchFamily="34" charset="0"/>
              </a:rPr>
              <a:t>		Version: 		1.0</a:t>
            </a:r>
          </a:p>
          <a:p>
            <a:pPr>
              <a:lnSpc>
                <a:spcPct val="80000"/>
              </a:lnSpc>
              <a:defRPr/>
            </a:pPr>
            <a:r>
              <a:rPr lang="en-US" dirty="0">
                <a:solidFill>
                  <a:srgbClr val="254061"/>
                </a:solidFill>
                <a:latin typeface="Calibri" pitchFamily="34" charset="0"/>
              </a:rPr>
              <a:t>		Author:		</a:t>
            </a:r>
            <a:r>
              <a:rPr lang="en-US" dirty="0" err="1">
                <a:solidFill>
                  <a:srgbClr val="254061"/>
                </a:solidFill>
                <a:latin typeface="Calibri" pitchFamily="34" charset="0"/>
              </a:rPr>
              <a:t>Rajam</a:t>
            </a:r>
            <a:r>
              <a:rPr lang="en-US" dirty="0">
                <a:solidFill>
                  <a:srgbClr val="254061"/>
                </a:solidFill>
                <a:latin typeface="Calibri" pitchFamily="34" charset="0"/>
              </a:rPr>
              <a:t> AP </a:t>
            </a:r>
            <a:r>
              <a:rPr lang="en-US" dirty="0" smtClean="0">
                <a:solidFill>
                  <a:srgbClr val="254061"/>
                </a:solidFill>
                <a:latin typeface="Calibri" pitchFamily="34" charset="0"/>
              </a:rPr>
              <a:t>&amp; </a:t>
            </a:r>
            <a:r>
              <a:rPr lang="en-US" dirty="0" err="1">
                <a:solidFill>
                  <a:srgbClr val="254061"/>
                </a:solidFill>
                <a:latin typeface="Calibri" pitchFamily="34" charset="0"/>
              </a:rPr>
              <a:t>Hema</a:t>
            </a:r>
            <a:r>
              <a:rPr lang="en-US" dirty="0">
                <a:solidFill>
                  <a:srgbClr val="254061"/>
                </a:solidFill>
                <a:latin typeface="Calibri" pitchFamily="34" charset="0"/>
              </a:rPr>
              <a:t> </a:t>
            </a:r>
            <a:r>
              <a:rPr lang="en-US" dirty="0" err="1" smtClean="0">
                <a:solidFill>
                  <a:srgbClr val="254061"/>
                </a:solidFill>
                <a:latin typeface="Calibri" pitchFamily="34" charset="0"/>
              </a:rPr>
              <a:t>Priya</a:t>
            </a:r>
            <a:r>
              <a:rPr lang="en-US" dirty="0" smtClean="0">
                <a:solidFill>
                  <a:srgbClr val="254061"/>
                </a:solidFill>
                <a:latin typeface="Calibri" pitchFamily="34" charset="0"/>
              </a:rPr>
              <a:t> B</a:t>
            </a:r>
          </a:p>
          <a:p>
            <a:pPr algn="r">
              <a:lnSpc>
                <a:spcPct val="80000"/>
              </a:lnSpc>
              <a:defRPr/>
            </a:pPr>
            <a:r>
              <a:rPr lang="en-US" sz="1400" dirty="0" smtClean="0">
                <a:solidFill>
                  <a:srgbClr val="254061"/>
                </a:solidFill>
                <a:latin typeface="Calibri" pitchFamily="34" charset="0"/>
              </a:rPr>
              <a:t>                                                                                      Embedded Division, Accel Frontline Ltd, </a:t>
            </a:r>
            <a:r>
              <a:rPr lang="en-US" sz="1400" dirty="0">
                <a:solidFill>
                  <a:srgbClr val="254061"/>
                </a:solidFill>
                <a:latin typeface="Calibri" pitchFamily="34" charset="0"/>
              </a:rPr>
              <a:t>				</a:t>
            </a:r>
            <a:endParaRPr lang="en-US" sz="800" b="1" dirty="0">
              <a:solidFill>
                <a:srgbClr val="254061"/>
              </a:solidFill>
              <a:latin typeface="Calibri" pitchFamily="34" charset="0"/>
            </a:endParaRPr>
          </a:p>
          <a:p>
            <a:pPr algn="ctr">
              <a:defRPr/>
            </a:pPr>
            <a:endParaRPr lang="en-US" sz="1300" b="1" dirty="0">
              <a:solidFill>
                <a:schemeClr val="accent1">
                  <a:lumMod val="50000"/>
                </a:schemeClr>
              </a:solidFill>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78B9239-E8B4-4327-8D9D-716F4F36FCD9}" type="slidenum">
              <a:rPr lang="en-US" smtClean="0"/>
              <a:pPr>
                <a:defRPr/>
              </a:pPr>
              <a:t>10</a:t>
            </a:fld>
            <a:endParaRPr lang="en-US"/>
          </a:p>
        </p:txBody>
      </p:sp>
      <p:sp>
        <p:nvSpPr>
          <p:cNvPr id="3" name="Title 1"/>
          <p:cNvSpPr>
            <a:spLocks noGrp="1"/>
          </p:cNvSpPr>
          <p:nvPr>
            <p:ph type="title"/>
          </p:nvPr>
        </p:nvSpPr>
        <p:spPr>
          <a:xfrm>
            <a:off x="457200" y="274638"/>
            <a:ext cx="8229600" cy="1020762"/>
          </a:xfrm>
        </p:spPr>
        <p:txBody>
          <a:bodyPr/>
          <a:lstStyle/>
          <a:p>
            <a:pPr eaLnBrk="1" hangingPunct="1"/>
            <a:r>
              <a:rPr lang="en-US" dirty="0" smtClean="0"/>
              <a:t>Linux Kernel Configuration </a:t>
            </a:r>
            <a:r>
              <a:rPr lang="en-US" dirty="0" err="1" smtClean="0"/>
              <a:t>Contd</a:t>
            </a:r>
            <a:r>
              <a:rPr lang="en-US" dirty="0" smtClean="0"/>
              <a:t> ..</a:t>
            </a:r>
          </a:p>
        </p:txBody>
      </p:sp>
      <p:sp>
        <p:nvSpPr>
          <p:cNvPr id="5" name="Content Placeholder 2"/>
          <p:cNvSpPr>
            <a:spLocks noGrp="1"/>
          </p:cNvSpPr>
          <p:nvPr>
            <p:ph idx="1"/>
          </p:nvPr>
        </p:nvSpPr>
        <p:spPr>
          <a:xfrm>
            <a:off x="457200" y="1371600"/>
            <a:ext cx="8229600" cy="4953000"/>
          </a:xfrm>
        </p:spPr>
        <p:txBody>
          <a:bodyPr rtlCol="0">
            <a:normAutofit fontScale="25000" lnSpcReduction="20000"/>
          </a:bodyPr>
          <a:lstStyle/>
          <a:p>
            <a:pPr eaLnBrk="1" fontAlgn="auto" hangingPunct="1">
              <a:lnSpc>
                <a:spcPct val="80000"/>
              </a:lnSpc>
              <a:spcAft>
                <a:spcPts val="0"/>
              </a:spcAft>
              <a:buFont typeface="Arial" pitchFamily="34" charset="0"/>
              <a:buChar char="•"/>
              <a:defRPr/>
            </a:pPr>
            <a:r>
              <a:rPr lang="en-US" sz="7200" dirty="0" smtClean="0"/>
              <a:t>Selected </a:t>
            </a:r>
            <a:r>
              <a:rPr lang="en-US" sz="7200" i="1" dirty="0" smtClean="0"/>
              <a:t>Raw CAN Protocol</a:t>
            </a:r>
            <a:r>
              <a:rPr lang="en-US" sz="7200" dirty="0" smtClean="0"/>
              <a:t> &amp; </a:t>
            </a:r>
            <a:r>
              <a:rPr lang="en-US" sz="7200" i="1" dirty="0" smtClean="0"/>
              <a:t>Broadcast Manager CAN Protocol</a:t>
            </a:r>
            <a:r>
              <a:rPr lang="en-US" sz="7200" dirty="0" smtClean="0"/>
              <a:t> as shown here: </a:t>
            </a:r>
          </a:p>
          <a:p>
            <a:pPr eaLnBrk="1" fontAlgn="auto" hangingPunct="1">
              <a:lnSpc>
                <a:spcPct val="80000"/>
              </a:lnSpc>
              <a:spcAft>
                <a:spcPts val="0"/>
              </a:spcAft>
              <a:buFont typeface="Arial" pitchFamily="34" charset="0"/>
              <a:buNone/>
              <a:defRPr/>
            </a:pPr>
            <a:r>
              <a:rPr lang="en-US" sz="7200" dirty="0" smtClean="0"/>
              <a:t>		.....</a:t>
            </a:r>
          </a:p>
          <a:p>
            <a:pPr eaLnBrk="1" fontAlgn="auto" hangingPunct="1">
              <a:lnSpc>
                <a:spcPct val="80000"/>
              </a:lnSpc>
              <a:spcAft>
                <a:spcPts val="0"/>
              </a:spcAft>
              <a:buFont typeface="Arial" pitchFamily="34" charset="0"/>
              <a:buNone/>
              <a:defRPr/>
            </a:pPr>
            <a:r>
              <a:rPr lang="en-US" sz="7200" dirty="0" smtClean="0"/>
              <a:t>		--- CAN bus subsystem support </a:t>
            </a:r>
          </a:p>
          <a:p>
            <a:pPr eaLnBrk="1" fontAlgn="auto" hangingPunct="1">
              <a:lnSpc>
                <a:spcPct val="80000"/>
              </a:lnSpc>
              <a:spcAft>
                <a:spcPts val="0"/>
              </a:spcAft>
              <a:buFont typeface="Arial" pitchFamily="34" charset="0"/>
              <a:buNone/>
              <a:defRPr/>
            </a:pPr>
            <a:r>
              <a:rPr lang="en-US" sz="7200" dirty="0" smtClean="0"/>
              <a:t>		</a:t>
            </a:r>
            <a:r>
              <a:rPr lang="en-US" sz="7200" dirty="0" smtClean="0">
                <a:solidFill>
                  <a:srgbClr val="FFFFCC"/>
                </a:solidFill>
              </a:rPr>
              <a:t>&lt;*&gt; Raw CAN Protocol (raw access with CAN-ID filtering) </a:t>
            </a:r>
          </a:p>
          <a:p>
            <a:pPr eaLnBrk="1" fontAlgn="auto" hangingPunct="1">
              <a:lnSpc>
                <a:spcPct val="80000"/>
              </a:lnSpc>
              <a:spcAft>
                <a:spcPts val="0"/>
              </a:spcAft>
              <a:buFont typeface="Arial" pitchFamily="34" charset="0"/>
              <a:buNone/>
              <a:defRPr/>
            </a:pPr>
            <a:r>
              <a:rPr lang="en-US" sz="7200" dirty="0" smtClean="0">
                <a:solidFill>
                  <a:srgbClr val="FFFFCC"/>
                </a:solidFill>
              </a:rPr>
              <a:t>		&lt;*&gt; Broadcast Manager CAN Protocol (with content filtering)</a:t>
            </a:r>
            <a:r>
              <a:rPr lang="en-US" sz="7200" dirty="0" smtClean="0"/>
              <a:t> </a:t>
            </a:r>
          </a:p>
          <a:p>
            <a:pPr eaLnBrk="1" fontAlgn="auto" hangingPunct="1">
              <a:lnSpc>
                <a:spcPct val="80000"/>
              </a:lnSpc>
              <a:spcAft>
                <a:spcPts val="0"/>
              </a:spcAft>
              <a:buFont typeface="Arial" pitchFamily="34" charset="0"/>
              <a:buNone/>
              <a:defRPr/>
            </a:pPr>
            <a:r>
              <a:rPr lang="en-US" sz="7200" dirty="0" smtClean="0"/>
              <a:t>     		&lt;*&gt;CAN Device Drivers ---&gt; </a:t>
            </a:r>
          </a:p>
          <a:p>
            <a:pPr eaLnBrk="1" fontAlgn="auto" hangingPunct="1">
              <a:lnSpc>
                <a:spcPct val="80000"/>
              </a:lnSpc>
              <a:spcAft>
                <a:spcPts val="0"/>
              </a:spcAft>
              <a:buFont typeface="Arial" pitchFamily="34" charset="0"/>
              <a:buNone/>
              <a:defRPr/>
            </a:pPr>
            <a:endParaRPr lang="en-US" sz="7200" dirty="0" smtClean="0"/>
          </a:p>
          <a:p>
            <a:pPr eaLnBrk="1" fontAlgn="auto" hangingPunct="1">
              <a:lnSpc>
                <a:spcPct val="80000"/>
              </a:lnSpc>
              <a:spcAft>
                <a:spcPts val="0"/>
              </a:spcAft>
              <a:buFont typeface="Arial" pitchFamily="34" charset="0"/>
              <a:buChar char="•"/>
              <a:defRPr/>
            </a:pPr>
            <a:r>
              <a:rPr lang="en-US" sz="7200" dirty="0" smtClean="0"/>
              <a:t>Selected </a:t>
            </a:r>
            <a:r>
              <a:rPr lang="en-US" sz="7200" i="1" dirty="0" smtClean="0"/>
              <a:t>Bosch D_CAN devices</a:t>
            </a:r>
            <a:r>
              <a:rPr lang="en-US" sz="7200" dirty="0" smtClean="0"/>
              <a:t>  and then selected the following options:</a:t>
            </a:r>
          </a:p>
          <a:p>
            <a:pPr eaLnBrk="1" fontAlgn="auto" hangingPunct="1">
              <a:lnSpc>
                <a:spcPct val="80000"/>
              </a:lnSpc>
              <a:spcAft>
                <a:spcPts val="0"/>
              </a:spcAft>
              <a:buFont typeface="Arial" pitchFamily="34" charset="0"/>
              <a:buNone/>
              <a:defRPr/>
            </a:pPr>
            <a:r>
              <a:rPr lang="en-US" sz="7200" dirty="0" smtClean="0"/>
              <a:t>     		&lt;&gt; Virtual Local CAN Interface (</a:t>
            </a:r>
            <a:r>
              <a:rPr lang="en-US" sz="7200" dirty="0" err="1" smtClean="0"/>
              <a:t>vcan</a:t>
            </a:r>
            <a:r>
              <a:rPr lang="en-US" sz="7200" dirty="0" smtClean="0"/>
              <a:t>)</a:t>
            </a:r>
          </a:p>
          <a:p>
            <a:pPr eaLnBrk="1" fontAlgn="auto" hangingPunct="1">
              <a:lnSpc>
                <a:spcPct val="80000"/>
              </a:lnSpc>
              <a:spcAft>
                <a:spcPts val="0"/>
              </a:spcAft>
              <a:buFont typeface="Arial" pitchFamily="34" charset="0"/>
              <a:buNone/>
              <a:defRPr/>
            </a:pPr>
            <a:r>
              <a:rPr lang="en-US" sz="7200" dirty="0" smtClean="0">
                <a:solidFill>
                  <a:srgbClr val="FFFFCC"/>
                </a:solidFill>
              </a:rPr>
              <a:t>   		&lt;*&gt; Platform CAN drivers with </a:t>
            </a:r>
            <a:r>
              <a:rPr lang="en-US" sz="7200" dirty="0" err="1" smtClean="0">
                <a:solidFill>
                  <a:srgbClr val="FFFFCC"/>
                </a:solidFill>
              </a:rPr>
              <a:t>Netlink</a:t>
            </a:r>
            <a:r>
              <a:rPr lang="en-US" sz="7200" dirty="0" smtClean="0">
                <a:solidFill>
                  <a:srgbClr val="FFFFCC"/>
                </a:solidFill>
              </a:rPr>
              <a:t> support </a:t>
            </a:r>
          </a:p>
          <a:p>
            <a:pPr eaLnBrk="1" fontAlgn="auto" hangingPunct="1">
              <a:lnSpc>
                <a:spcPct val="80000"/>
              </a:lnSpc>
              <a:spcAft>
                <a:spcPts val="0"/>
              </a:spcAft>
              <a:buFont typeface="Arial" pitchFamily="34" charset="0"/>
              <a:buNone/>
              <a:defRPr/>
            </a:pPr>
            <a:r>
              <a:rPr lang="en-US" sz="7200" dirty="0" smtClean="0">
                <a:solidFill>
                  <a:srgbClr val="FFFFCC"/>
                </a:solidFill>
              </a:rPr>
              <a:t>  	 	[*] CAN bit-timing calculation</a:t>
            </a:r>
            <a:r>
              <a:rPr lang="en-US" sz="7200" dirty="0" smtClean="0"/>
              <a:t> </a:t>
            </a:r>
          </a:p>
          <a:p>
            <a:pPr eaLnBrk="1" fontAlgn="auto" hangingPunct="1">
              <a:lnSpc>
                <a:spcPct val="80000"/>
              </a:lnSpc>
              <a:spcAft>
                <a:spcPts val="0"/>
              </a:spcAft>
              <a:buFont typeface="Arial" pitchFamily="34" charset="0"/>
              <a:buNone/>
              <a:defRPr/>
            </a:pPr>
            <a:r>
              <a:rPr lang="en-US" sz="7200" dirty="0" smtClean="0"/>
              <a:t>		&lt; &gt; TI High End CAN Controller </a:t>
            </a:r>
          </a:p>
          <a:p>
            <a:pPr eaLnBrk="1" fontAlgn="auto" hangingPunct="1">
              <a:lnSpc>
                <a:spcPct val="80000"/>
              </a:lnSpc>
              <a:spcAft>
                <a:spcPts val="0"/>
              </a:spcAft>
              <a:buFont typeface="Arial" pitchFamily="34" charset="0"/>
              <a:buNone/>
              <a:defRPr/>
            </a:pPr>
            <a:r>
              <a:rPr lang="en-US" sz="7200" dirty="0" smtClean="0"/>
              <a:t>		&lt; &gt; Microchip MCP251x SPI CAN controllers .</a:t>
            </a:r>
          </a:p>
          <a:p>
            <a:pPr eaLnBrk="1" fontAlgn="auto" hangingPunct="1">
              <a:lnSpc>
                <a:spcPct val="80000"/>
              </a:lnSpc>
              <a:spcAft>
                <a:spcPts val="0"/>
              </a:spcAft>
              <a:buFont typeface="Arial" pitchFamily="34" charset="0"/>
              <a:buNone/>
              <a:defRPr/>
            </a:pPr>
            <a:r>
              <a:rPr lang="en-US" sz="7200" dirty="0" smtClean="0"/>
              <a:t>		&lt; &gt; Philips/NXP SJA1000 devices ---&gt;</a:t>
            </a:r>
          </a:p>
          <a:p>
            <a:pPr eaLnBrk="1" fontAlgn="auto" hangingPunct="1">
              <a:lnSpc>
                <a:spcPct val="80000"/>
              </a:lnSpc>
              <a:spcAft>
                <a:spcPts val="0"/>
              </a:spcAft>
              <a:buFont typeface="Arial" pitchFamily="34" charset="0"/>
              <a:buNone/>
              <a:defRPr/>
            </a:pPr>
            <a:r>
              <a:rPr lang="en-US" sz="7200" dirty="0" smtClean="0"/>
              <a:t>		&lt; &gt; Bosch C_CAN devices ---&gt;</a:t>
            </a:r>
          </a:p>
          <a:p>
            <a:pPr eaLnBrk="1" fontAlgn="auto" hangingPunct="1">
              <a:lnSpc>
                <a:spcPct val="80000"/>
              </a:lnSpc>
              <a:spcAft>
                <a:spcPts val="0"/>
              </a:spcAft>
              <a:buFont typeface="Arial" pitchFamily="34" charset="0"/>
              <a:buNone/>
              <a:defRPr/>
            </a:pPr>
            <a:r>
              <a:rPr lang="en-US" sz="7200" dirty="0" smtClean="0"/>
              <a:t> 		</a:t>
            </a:r>
            <a:r>
              <a:rPr lang="en-US" sz="7200" dirty="0" smtClean="0">
                <a:solidFill>
                  <a:srgbClr val="FFFFCC"/>
                </a:solidFill>
              </a:rPr>
              <a:t>&lt;*&gt; Bosch D_CAN devices ---&gt; &lt;*&gt; Generic Platform Bus based D_CAN             driver</a:t>
            </a:r>
            <a:r>
              <a:rPr lang="en-US" sz="7200" dirty="0" smtClean="0"/>
              <a:t> </a:t>
            </a:r>
            <a:endParaRPr lang="en-US" sz="7200" dirty="0" smtClean="0">
              <a:solidFill>
                <a:srgbClr val="FFFFCC"/>
              </a:solidFill>
            </a:endParaRPr>
          </a:p>
          <a:p>
            <a:pPr eaLnBrk="1" fontAlgn="auto" hangingPunct="1">
              <a:lnSpc>
                <a:spcPct val="80000"/>
              </a:lnSpc>
              <a:spcAft>
                <a:spcPts val="0"/>
              </a:spcAft>
              <a:buFont typeface="Arial" pitchFamily="34" charset="0"/>
              <a:buNone/>
              <a:defRPr/>
            </a:pPr>
            <a:r>
              <a:rPr lang="en-US" sz="7200" dirty="0" smtClean="0">
                <a:solidFill>
                  <a:srgbClr val="FFFFCC"/>
                </a:solidFill>
              </a:rPr>
              <a:t>		</a:t>
            </a:r>
            <a:r>
              <a:rPr lang="en-US" sz="7200" dirty="0" smtClean="0"/>
              <a:t>CAN USB interfaces ---&gt; </a:t>
            </a:r>
          </a:p>
          <a:p>
            <a:pPr eaLnBrk="1" fontAlgn="auto" hangingPunct="1">
              <a:lnSpc>
                <a:spcPct val="80000"/>
              </a:lnSpc>
              <a:spcAft>
                <a:spcPts val="0"/>
              </a:spcAft>
              <a:buFont typeface="Arial" pitchFamily="34" charset="0"/>
              <a:buNone/>
              <a:defRPr/>
            </a:pPr>
            <a:r>
              <a:rPr lang="en-US" sz="7200" dirty="0" smtClean="0"/>
              <a:t>		.....</a:t>
            </a:r>
          </a:p>
          <a:p>
            <a:pPr eaLnBrk="1" fontAlgn="auto" hangingPunct="1">
              <a:lnSpc>
                <a:spcPct val="80000"/>
              </a:lnSpc>
              <a:spcAft>
                <a:spcPts val="0"/>
              </a:spcAft>
              <a:buFont typeface="Arial" pitchFamily="34" charset="0"/>
              <a:buNone/>
              <a:defRPr/>
            </a:pPr>
            <a:endParaRPr lang="en-US" sz="7200" dirty="0" smtClean="0"/>
          </a:p>
          <a:p>
            <a:pPr eaLnBrk="1" fontAlgn="auto" hangingPunct="1">
              <a:lnSpc>
                <a:spcPct val="80000"/>
              </a:lnSpc>
              <a:spcAft>
                <a:spcPts val="0"/>
              </a:spcAft>
              <a:buFont typeface="Arial" pitchFamily="34" charset="0"/>
              <a:buNone/>
              <a:defRPr/>
            </a:pPr>
            <a:r>
              <a:rPr lang="en-US" sz="7200" i="1" u="sng" dirty="0" smtClean="0"/>
              <a:t>Note:</a:t>
            </a:r>
            <a:r>
              <a:rPr lang="en-US" sz="7200" i="1" dirty="0" smtClean="0"/>
              <a:t> 	"CAN bit-timing calculation" needs to be enabled to use “CAN “utility to set 	CAN </a:t>
            </a:r>
            <a:r>
              <a:rPr lang="en-US" sz="7200" i="1" dirty="0" err="1" smtClean="0"/>
              <a:t>bitrate</a:t>
            </a:r>
            <a:r>
              <a:rPr lang="en-US" sz="7200" i="1" dirty="0" smtClean="0"/>
              <a:t>.</a:t>
            </a:r>
          </a:p>
          <a:p>
            <a:pPr eaLnBrk="1" fontAlgn="auto" hangingPunct="1">
              <a:lnSpc>
                <a:spcPct val="80000"/>
              </a:lnSpc>
              <a:spcAft>
                <a:spcPts val="0"/>
              </a:spcAft>
              <a:buFont typeface="Arial" pitchFamily="34" charset="0"/>
              <a:buNone/>
              <a:defRPr/>
            </a:pPr>
            <a:endParaRPr lang="en-US" sz="7200" dirty="0" smtClean="0"/>
          </a:p>
          <a:p>
            <a:pPr eaLnBrk="1" fontAlgn="auto" hangingPunct="1">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78B9239-E8B4-4327-8D9D-716F4F36FCD9}" type="slidenum">
              <a:rPr lang="en-US" smtClean="0"/>
              <a:pPr>
                <a:defRPr/>
              </a:pPr>
              <a:t>11</a:t>
            </a:fld>
            <a:endParaRPr lang="en-US"/>
          </a:p>
        </p:txBody>
      </p:sp>
      <p:sp>
        <p:nvSpPr>
          <p:cNvPr id="3" name="Title 1"/>
          <p:cNvSpPr>
            <a:spLocks noGrp="1"/>
          </p:cNvSpPr>
          <p:nvPr>
            <p:ph type="title"/>
          </p:nvPr>
        </p:nvSpPr>
        <p:spPr>
          <a:xfrm>
            <a:off x="457200" y="274638"/>
            <a:ext cx="8229600" cy="1143000"/>
          </a:xfrm>
        </p:spPr>
        <p:txBody>
          <a:bodyPr>
            <a:normAutofit fontScale="90000"/>
          </a:bodyPr>
          <a:lstStyle/>
          <a:p>
            <a:pPr eaLnBrk="1" hangingPunct="1"/>
            <a:r>
              <a:rPr lang="en-US" dirty="0" smtClean="0"/>
              <a:t>Addition of CAN utilities to target file system</a:t>
            </a:r>
          </a:p>
        </p:txBody>
      </p:sp>
      <p:sp>
        <p:nvSpPr>
          <p:cNvPr id="5" name="Content Placeholder 2"/>
          <p:cNvSpPr>
            <a:spLocks noGrp="1"/>
          </p:cNvSpPr>
          <p:nvPr>
            <p:ph idx="1"/>
          </p:nvPr>
        </p:nvSpPr>
        <p:spPr>
          <a:xfrm>
            <a:off x="457200" y="1600200"/>
            <a:ext cx="8229600" cy="4525963"/>
          </a:xfrm>
        </p:spPr>
        <p:txBody>
          <a:bodyPr rtlCol="0">
            <a:normAutofit lnSpcReduction="10000"/>
          </a:bodyPr>
          <a:lstStyle/>
          <a:p>
            <a:pPr algn="just" eaLnBrk="1" fontAlgn="auto" hangingPunct="1">
              <a:spcAft>
                <a:spcPts val="0"/>
              </a:spcAft>
              <a:buFont typeface="Arial" pitchFamily="34" charset="0"/>
              <a:buChar char="•"/>
              <a:defRPr/>
            </a:pPr>
            <a:r>
              <a:rPr lang="en-US" sz="2000" dirty="0" smtClean="0"/>
              <a:t>After building the kernel, to test and use the CAN interfaces, CAN utilities were deployed. </a:t>
            </a:r>
          </a:p>
          <a:p>
            <a:pPr eaLnBrk="1" fontAlgn="auto" hangingPunct="1">
              <a:spcAft>
                <a:spcPts val="0"/>
              </a:spcAft>
              <a:buFont typeface="Arial" pitchFamily="34" charset="0"/>
              <a:buChar char="•"/>
              <a:defRPr/>
            </a:pPr>
            <a:r>
              <a:rPr lang="en-US" sz="2000" dirty="0" smtClean="0"/>
              <a:t>We followed the below link for building CAN utilities:</a:t>
            </a:r>
          </a:p>
          <a:p>
            <a:pPr eaLnBrk="1" fontAlgn="auto" hangingPunct="1">
              <a:spcAft>
                <a:spcPts val="0"/>
              </a:spcAft>
              <a:buFont typeface="Arial" charset="0"/>
              <a:buNone/>
              <a:defRPr/>
            </a:pPr>
            <a:r>
              <a:rPr lang="en-US" sz="2000" dirty="0" smtClean="0">
                <a:solidFill>
                  <a:schemeClr val="hlink"/>
                </a:solidFill>
              </a:rPr>
              <a:t>	</a:t>
            </a:r>
            <a:r>
              <a:rPr lang="en-US" sz="1600" u="sng" dirty="0" smtClean="0">
                <a:solidFill>
                  <a:srgbClr val="FFFF99"/>
                </a:solidFill>
                <a:hlinkClick r:id="rId2"/>
              </a:rPr>
              <a:t>http://processors.wiki.ti.com/index.php/AM335X_DCAN_Driver_Guide#CAN_Utilities</a:t>
            </a:r>
            <a:endParaRPr lang="en-US" sz="1600" u="sng" dirty="0" smtClean="0">
              <a:solidFill>
                <a:srgbClr val="FFFF99"/>
              </a:solidFill>
            </a:endParaRPr>
          </a:p>
          <a:p>
            <a:pPr algn="just" eaLnBrk="1" fontAlgn="auto" hangingPunct="1">
              <a:lnSpc>
                <a:spcPct val="90000"/>
              </a:lnSpc>
              <a:spcAft>
                <a:spcPts val="0"/>
              </a:spcAft>
              <a:buFont typeface="Arial" pitchFamily="34" charset="0"/>
              <a:buChar char="•"/>
              <a:defRPr/>
            </a:pPr>
            <a:r>
              <a:rPr lang="en-US" sz="2000" dirty="0" smtClean="0"/>
              <a:t>For testing CAN we commonly use the </a:t>
            </a:r>
            <a:r>
              <a:rPr lang="en-US" sz="2000" dirty="0" err="1" smtClean="0"/>
              <a:t>cansend</a:t>
            </a:r>
            <a:r>
              <a:rPr lang="en-US" sz="2000" dirty="0" smtClean="0"/>
              <a:t> /</a:t>
            </a:r>
            <a:r>
              <a:rPr lang="en-US" sz="2000" dirty="0" err="1" smtClean="0"/>
              <a:t>cangen</a:t>
            </a:r>
            <a:r>
              <a:rPr lang="en-US" sz="2000" dirty="0" smtClean="0"/>
              <a:t> and </a:t>
            </a:r>
            <a:r>
              <a:rPr lang="en-US" sz="2000" dirty="0" err="1" smtClean="0"/>
              <a:t>candump</a:t>
            </a:r>
            <a:r>
              <a:rPr lang="en-US" sz="2000" dirty="0" smtClean="0"/>
              <a:t> utilities to send and receive packets via CAN module. </a:t>
            </a:r>
          </a:p>
          <a:p>
            <a:pPr eaLnBrk="1" fontAlgn="auto" hangingPunct="1">
              <a:lnSpc>
                <a:spcPct val="90000"/>
              </a:lnSpc>
              <a:spcAft>
                <a:spcPts val="0"/>
              </a:spcAft>
              <a:buFont typeface="Arial" charset="0"/>
              <a:buNone/>
              <a:defRPr/>
            </a:pPr>
            <a:endParaRPr lang="en-US" sz="2000" dirty="0" smtClean="0"/>
          </a:p>
          <a:p>
            <a:pPr algn="just" eaLnBrk="1" fontAlgn="auto" hangingPunct="1">
              <a:lnSpc>
                <a:spcPct val="90000"/>
              </a:lnSpc>
              <a:spcAft>
                <a:spcPts val="0"/>
              </a:spcAft>
              <a:buFont typeface="Arial" pitchFamily="34" charset="0"/>
              <a:buChar char="•"/>
              <a:defRPr/>
            </a:pPr>
            <a:r>
              <a:rPr lang="en-US" sz="2000" dirty="0" smtClean="0"/>
              <a:t>To configure the CAN interface, net link standard utilities are used and this requires iproute2 utilities. The following procedures have been carried out to build iproute2 , </a:t>
            </a:r>
            <a:r>
              <a:rPr lang="en-US" sz="2000" dirty="0" err="1" smtClean="0"/>
              <a:t>libsocketcan</a:t>
            </a:r>
            <a:r>
              <a:rPr lang="en-US" sz="2000" dirty="0" smtClean="0"/>
              <a:t> and CAN-</a:t>
            </a:r>
            <a:r>
              <a:rPr lang="en-US" sz="2000" dirty="0" err="1" smtClean="0"/>
              <a:t>utils</a:t>
            </a:r>
            <a:r>
              <a:rPr lang="en-US" sz="2000" dirty="0" smtClean="0"/>
              <a:t> with the help of above link. </a:t>
            </a:r>
          </a:p>
          <a:p>
            <a:pPr eaLnBrk="1" fontAlgn="auto" hangingPunct="1">
              <a:lnSpc>
                <a:spcPct val="90000"/>
              </a:lnSpc>
              <a:spcAft>
                <a:spcPts val="0"/>
              </a:spcAft>
              <a:buClr>
                <a:schemeClr val="tx1"/>
              </a:buClr>
              <a:buFont typeface="Arial" charset="0"/>
              <a:buNone/>
              <a:defRPr/>
            </a:pPr>
            <a:r>
              <a:rPr lang="en-US" sz="2000" dirty="0" smtClean="0"/>
              <a:t>	</a:t>
            </a:r>
          </a:p>
          <a:p>
            <a:pPr eaLnBrk="1" fontAlgn="auto" hangingPunct="1">
              <a:lnSpc>
                <a:spcPct val="90000"/>
              </a:lnSpc>
              <a:spcAft>
                <a:spcPts val="0"/>
              </a:spcAft>
              <a:buClr>
                <a:schemeClr val="tx1"/>
              </a:buClr>
              <a:buFont typeface="Arial" charset="0"/>
              <a:buNone/>
              <a:defRPr/>
            </a:pPr>
            <a:r>
              <a:rPr lang="en-US" sz="2000" dirty="0" smtClean="0"/>
              <a:t>	</a:t>
            </a:r>
            <a:r>
              <a:rPr lang="en-US" sz="1800" dirty="0" smtClean="0"/>
              <a:t>Note : All the three packages have been configured under the same directory .</a:t>
            </a:r>
            <a:endParaRPr lang="en-US" sz="2000" u="sng" dirty="0" smtClean="0">
              <a:solidFill>
                <a:srgbClr val="FFFF99"/>
              </a:solidFill>
            </a:endParaRPr>
          </a:p>
          <a:p>
            <a:pPr eaLnBrk="1" fontAlgn="auto" hangingPunct="1">
              <a:spcAft>
                <a:spcPts val="0"/>
              </a:spcAft>
              <a:buFont typeface="Arial" charset="0"/>
              <a:buNone/>
              <a:defRPr/>
            </a:pPr>
            <a:endParaRPr lang="en-US" sz="2000" u="sng" dirty="0" smtClean="0">
              <a:solidFill>
                <a:srgbClr val="FFFF99"/>
              </a:solidFill>
            </a:endParaRPr>
          </a:p>
          <a:p>
            <a:pPr eaLnBrk="1" fontAlgn="auto" hangingPunct="1">
              <a:spcAft>
                <a:spcPts val="0"/>
              </a:spcAft>
              <a:buFont typeface="Arial" charset="0"/>
              <a:buNone/>
              <a:defRPr/>
            </a:pPr>
            <a:r>
              <a:rPr lang="en-US" sz="2000" dirty="0" smtClean="0">
                <a:solidFill>
                  <a:srgbClr val="FFFF99"/>
                </a:solidFill>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78B9239-E8B4-4327-8D9D-716F4F36FCD9}" type="slidenum">
              <a:rPr lang="en-US" smtClean="0"/>
              <a:pPr>
                <a:defRPr/>
              </a:pPr>
              <a:t>12</a:t>
            </a:fld>
            <a:endParaRPr lang="en-US"/>
          </a:p>
        </p:txBody>
      </p:sp>
      <p:sp>
        <p:nvSpPr>
          <p:cNvPr id="8" name="Title 1"/>
          <p:cNvSpPr>
            <a:spLocks noGrp="1"/>
          </p:cNvSpPr>
          <p:nvPr>
            <p:ph type="title"/>
          </p:nvPr>
        </p:nvSpPr>
        <p:spPr>
          <a:xfrm>
            <a:off x="457200" y="274638"/>
            <a:ext cx="8229600" cy="1020762"/>
          </a:xfrm>
        </p:spPr>
        <p:txBody>
          <a:bodyPr>
            <a:normAutofit fontScale="90000"/>
          </a:bodyPr>
          <a:lstStyle/>
          <a:p>
            <a:pPr eaLnBrk="1" hangingPunct="1"/>
            <a:r>
              <a:rPr lang="en-US" dirty="0" smtClean="0"/>
              <a:t>Addition of CAN utilities to target file system  contd.,</a:t>
            </a:r>
          </a:p>
        </p:txBody>
      </p:sp>
      <p:sp>
        <p:nvSpPr>
          <p:cNvPr id="9" name="Content Placeholder 2"/>
          <p:cNvSpPr>
            <a:spLocks noGrp="1"/>
          </p:cNvSpPr>
          <p:nvPr>
            <p:ph idx="1"/>
          </p:nvPr>
        </p:nvSpPr>
        <p:spPr>
          <a:xfrm>
            <a:off x="457200" y="1447800"/>
            <a:ext cx="8229600" cy="5105400"/>
          </a:xfrm>
        </p:spPr>
        <p:txBody>
          <a:bodyPr>
            <a:normAutofit lnSpcReduction="10000"/>
          </a:bodyPr>
          <a:lstStyle/>
          <a:p>
            <a:pPr eaLnBrk="1" hangingPunct="1">
              <a:buFont typeface="Arial" charset="0"/>
              <a:buNone/>
            </a:pPr>
            <a:r>
              <a:rPr lang="en-US" sz="1800" dirty="0" smtClean="0"/>
              <a:t>Steps we followed to build CAN utilities :</a:t>
            </a:r>
          </a:p>
          <a:p>
            <a:r>
              <a:rPr lang="en-US" sz="1800" dirty="0" smtClean="0"/>
              <a:t>Downloaded IPROUTE 2.6.39 source code in from the link mentioned below: </a:t>
            </a:r>
            <a:br>
              <a:rPr lang="en-US" sz="1800" dirty="0" smtClean="0"/>
            </a:br>
            <a:r>
              <a:rPr lang="en-US" sz="1600" dirty="0" smtClean="0">
                <a:hlinkClick r:id="rId2"/>
              </a:rPr>
              <a:t>http://pkgs.fedoraproject.org/repo/pkgs/iproute/iproute2-2.6.39.tar.gz/8a3b6bc77c2ecf752284aa4a6fc630a6/iproute2-2.6.39.tar.gz</a:t>
            </a:r>
            <a:r>
              <a:rPr lang="en-US" sz="1600" dirty="0" smtClean="0"/>
              <a:t> </a:t>
            </a:r>
          </a:p>
          <a:p>
            <a:pPr eaLnBrk="1" hangingPunct="1">
              <a:buClr>
                <a:schemeClr val="bg1"/>
              </a:buClr>
            </a:pPr>
            <a:r>
              <a:rPr lang="en-US" sz="1800" b="1" dirty="0" err="1" smtClean="0">
                <a:solidFill>
                  <a:srgbClr val="FFFFCC"/>
                </a:solidFill>
              </a:rPr>
              <a:t>Ip</a:t>
            </a:r>
            <a:r>
              <a:rPr lang="en-US" sz="1800" b="1" dirty="0" smtClean="0">
                <a:solidFill>
                  <a:srgbClr val="FFFFCC"/>
                </a:solidFill>
              </a:rPr>
              <a:t> cross compilation:</a:t>
            </a:r>
          </a:p>
          <a:p>
            <a:pPr lvl="1" eaLnBrk="1" hangingPunct="1">
              <a:lnSpc>
                <a:spcPct val="90000"/>
              </a:lnSpc>
              <a:buClr>
                <a:schemeClr val="bg1"/>
              </a:buClr>
              <a:buFont typeface="Wingdings" pitchFamily="2" charset="2"/>
              <a:buChar char="ü"/>
            </a:pPr>
            <a:r>
              <a:rPr lang="en-US" sz="1800" b="1" dirty="0" smtClean="0"/>
              <a:t>Modifications :</a:t>
            </a:r>
          </a:p>
          <a:p>
            <a:pPr lvl="1" eaLnBrk="1" hangingPunct="1">
              <a:lnSpc>
                <a:spcPct val="90000"/>
              </a:lnSpc>
              <a:buFont typeface="Arial" charset="0"/>
              <a:buNone/>
            </a:pPr>
            <a:r>
              <a:rPr lang="en-US" sz="1800" dirty="0" err="1" smtClean="0"/>
              <a:t>Makefile</a:t>
            </a:r>
            <a:r>
              <a:rPr lang="en-US" sz="1800" dirty="0" smtClean="0"/>
              <a:t> modifications are needed for cross compiling the source for ARM .</a:t>
            </a:r>
          </a:p>
          <a:p>
            <a:pPr lvl="1" eaLnBrk="1" hangingPunct="1">
              <a:lnSpc>
                <a:spcPct val="90000"/>
              </a:lnSpc>
              <a:buClr>
                <a:schemeClr val="tx1"/>
              </a:buClr>
              <a:buFont typeface="Arial" charset="0"/>
              <a:buNone/>
            </a:pPr>
            <a:r>
              <a:rPr lang="en-US" sz="1800" b="1" dirty="0" smtClean="0"/>
              <a:t>Inside a </a:t>
            </a:r>
            <a:r>
              <a:rPr lang="en-US" sz="1800" b="1" dirty="0" err="1" smtClean="0"/>
              <a:t>Makefile</a:t>
            </a:r>
            <a:r>
              <a:rPr lang="en-US" sz="1800" b="1" dirty="0" smtClean="0"/>
              <a:t>,</a:t>
            </a:r>
          </a:p>
          <a:p>
            <a:pPr lvl="1" eaLnBrk="1" hangingPunct="1">
              <a:lnSpc>
                <a:spcPct val="90000"/>
              </a:lnSpc>
              <a:buFont typeface="Arial" charset="0"/>
              <a:buNone/>
            </a:pPr>
            <a:r>
              <a:rPr lang="en-US" sz="1800" dirty="0" smtClean="0"/>
              <a:t>Commented these variables from top </a:t>
            </a:r>
            <a:r>
              <a:rPr lang="en-US" sz="1800" dirty="0" err="1" smtClean="0"/>
              <a:t>Makefile</a:t>
            </a:r>
            <a:r>
              <a:rPr lang="en-US" sz="1800" dirty="0" smtClean="0"/>
              <a:t> , and set appropriate environment</a:t>
            </a:r>
          </a:p>
          <a:p>
            <a:pPr lvl="1" eaLnBrk="1" hangingPunct="1">
              <a:lnSpc>
                <a:spcPct val="90000"/>
              </a:lnSpc>
              <a:buFont typeface="Arial" charset="0"/>
              <a:buNone/>
            </a:pPr>
            <a:r>
              <a:rPr lang="en-US" sz="1800" dirty="0" smtClean="0"/>
              <a:t>variables for building.</a:t>
            </a:r>
          </a:p>
          <a:p>
            <a:pPr lvl="1" eaLnBrk="1" hangingPunct="1">
              <a:lnSpc>
                <a:spcPct val="90000"/>
              </a:lnSpc>
              <a:buClr>
                <a:schemeClr val="tx1"/>
              </a:buClr>
              <a:buFont typeface="Arial" charset="0"/>
              <a:buNone/>
            </a:pPr>
            <a:r>
              <a:rPr lang="en-US" sz="1800" dirty="0" smtClean="0"/>
              <a:t>        	DESTDIR </a:t>
            </a:r>
          </a:p>
          <a:p>
            <a:pPr lvl="1" eaLnBrk="1" hangingPunct="1">
              <a:lnSpc>
                <a:spcPct val="90000"/>
              </a:lnSpc>
              <a:buClr>
                <a:schemeClr val="tx1"/>
              </a:buClr>
              <a:buFont typeface="Arial" charset="0"/>
              <a:buNone/>
            </a:pPr>
            <a:r>
              <a:rPr lang="en-US" sz="1800" dirty="0" smtClean="0"/>
              <a:t>		DBM_INCLUDE </a:t>
            </a:r>
          </a:p>
          <a:p>
            <a:pPr lvl="1" eaLnBrk="1" hangingPunct="1">
              <a:lnSpc>
                <a:spcPct val="90000"/>
              </a:lnSpc>
              <a:buClr>
                <a:schemeClr val="tx1"/>
              </a:buClr>
              <a:buFont typeface="Arial" charset="0"/>
              <a:buNone/>
            </a:pPr>
            <a:r>
              <a:rPr lang="en-US" sz="1800" dirty="0" smtClean="0"/>
              <a:t>		CC </a:t>
            </a:r>
          </a:p>
          <a:p>
            <a:pPr lvl="1" eaLnBrk="1" hangingPunct="1">
              <a:lnSpc>
                <a:spcPct val="90000"/>
              </a:lnSpc>
              <a:buClr>
                <a:schemeClr val="tx1"/>
              </a:buClr>
              <a:buFont typeface="Arial" charset="0"/>
              <a:buNone/>
            </a:pPr>
            <a:r>
              <a:rPr lang="en-US" sz="1800" u="sng" dirty="0" smtClean="0"/>
              <a:t>Note:</a:t>
            </a:r>
            <a:r>
              <a:rPr lang="en-US" sz="1800" dirty="0" smtClean="0"/>
              <a:t> Do not build </a:t>
            </a:r>
            <a:r>
              <a:rPr lang="en-US" sz="1800" dirty="0" err="1" smtClean="0"/>
              <a:t>arpd</a:t>
            </a:r>
            <a:r>
              <a:rPr lang="en-US" sz="1800" dirty="0" smtClean="0"/>
              <a:t> </a:t>
            </a:r>
          </a:p>
          <a:p>
            <a:pPr lvl="1" eaLnBrk="1" hangingPunct="1">
              <a:lnSpc>
                <a:spcPct val="90000"/>
              </a:lnSpc>
              <a:buClr>
                <a:schemeClr val="bg1"/>
              </a:buClr>
              <a:buFont typeface="Wingdings" pitchFamily="2" charset="2"/>
              <a:buChar char="ü"/>
            </a:pPr>
            <a:r>
              <a:rPr lang="en-US" sz="1800" dirty="0" smtClean="0"/>
              <a:t>On console, under iproute2 </a:t>
            </a:r>
            <a:r>
              <a:rPr lang="en-US" sz="1800" dirty="0" err="1" smtClean="0"/>
              <a:t>src</a:t>
            </a:r>
            <a:r>
              <a:rPr lang="en-US" sz="1800" dirty="0" smtClean="0"/>
              <a:t> directory, </a:t>
            </a:r>
          </a:p>
          <a:p>
            <a:pPr lvl="1" eaLnBrk="1" hangingPunct="1">
              <a:lnSpc>
                <a:spcPct val="90000"/>
              </a:lnSpc>
              <a:buClr>
                <a:schemeClr val="tx1"/>
              </a:buClr>
              <a:buFont typeface="Arial" charset="0"/>
              <a:buNone/>
            </a:pPr>
            <a:r>
              <a:rPr lang="en-US" sz="1800" dirty="0" smtClean="0"/>
              <a:t>		</a:t>
            </a:r>
            <a:r>
              <a:rPr lang="en-US" sz="1800" dirty="0" smtClean="0">
                <a:solidFill>
                  <a:schemeClr val="tx1"/>
                </a:solidFill>
                <a:sym typeface="Wingdings" pitchFamily="2" charset="2"/>
              </a:rPr>
              <a:t>$ </a:t>
            </a:r>
            <a:r>
              <a:rPr lang="en-US" sz="1800" dirty="0" smtClean="0">
                <a:solidFill>
                  <a:schemeClr val="tx1"/>
                </a:solidFill>
              </a:rPr>
              <a:t>cp misc/</a:t>
            </a:r>
            <a:r>
              <a:rPr lang="en-US" sz="1800" dirty="0" err="1" smtClean="0">
                <a:solidFill>
                  <a:schemeClr val="tx1"/>
                </a:solidFill>
              </a:rPr>
              <a:t>Makefile</a:t>
            </a:r>
            <a:r>
              <a:rPr lang="en-US" sz="1800" dirty="0" smtClean="0">
                <a:solidFill>
                  <a:schemeClr val="tx1"/>
                </a:solidFill>
              </a:rPr>
              <a:t>{,.</a:t>
            </a:r>
            <a:r>
              <a:rPr lang="en-US" sz="1800" dirty="0" err="1" smtClean="0">
                <a:solidFill>
                  <a:schemeClr val="tx1"/>
                </a:solidFill>
              </a:rPr>
              <a:t>orig</a:t>
            </a:r>
            <a:r>
              <a:rPr lang="en-US" sz="1800" dirty="0" smtClean="0">
                <a:solidFill>
                  <a:schemeClr val="tx1"/>
                </a:solidFill>
              </a:rPr>
              <a:t>} </a:t>
            </a:r>
          </a:p>
          <a:p>
            <a:pPr lvl="1" eaLnBrk="1" hangingPunct="1">
              <a:lnSpc>
                <a:spcPct val="90000"/>
              </a:lnSpc>
              <a:buClr>
                <a:schemeClr val="tx1"/>
              </a:buClr>
              <a:buFont typeface="Arial" charset="0"/>
              <a:buNone/>
            </a:pPr>
            <a:r>
              <a:rPr lang="en-US" sz="1800" dirty="0" smtClean="0">
                <a:solidFill>
                  <a:schemeClr val="tx1"/>
                </a:solidFill>
              </a:rPr>
              <a:t>		</a:t>
            </a:r>
            <a:r>
              <a:rPr lang="en-US" sz="1800" dirty="0" smtClean="0">
                <a:solidFill>
                  <a:schemeClr val="tx1"/>
                </a:solidFill>
                <a:sym typeface="Wingdings" pitchFamily="2" charset="2"/>
              </a:rPr>
              <a:t>$ </a:t>
            </a:r>
            <a:r>
              <a:rPr lang="en-US" sz="1800" dirty="0" err="1" smtClean="0">
                <a:solidFill>
                  <a:schemeClr val="tx1"/>
                </a:solidFill>
              </a:rPr>
              <a:t>sed</a:t>
            </a:r>
            <a:r>
              <a:rPr lang="en-US" sz="1800" dirty="0" smtClean="0">
                <a:solidFill>
                  <a:schemeClr val="tx1"/>
                </a:solidFill>
              </a:rPr>
              <a:t> '/^TARGETS/</a:t>
            </a:r>
            <a:r>
              <a:rPr lang="en-US" sz="1800" dirty="0" err="1" smtClean="0">
                <a:solidFill>
                  <a:schemeClr val="tx1"/>
                </a:solidFill>
              </a:rPr>
              <a:t>s@arpd</a:t>
            </a:r>
            <a:r>
              <a:rPr lang="en-US" sz="1800" dirty="0" smtClean="0">
                <a:solidFill>
                  <a:schemeClr val="tx1"/>
                </a:solidFill>
              </a:rPr>
              <a:t>@@g' misc/</a:t>
            </a:r>
            <a:r>
              <a:rPr lang="en-US" sz="1800" dirty="0" err="1" smtClean="0">
                <a:solidFill>
                  <a:schemeClr val="tx1"/>
                </a:solidFill>
              </a:rPr>
              <a:t>Makefile.orig</a:t>
            </a:r>
            <a:r>
              <a:rPr lang="en-US" sz="1800" dirty="0" smtClean="0">
                <a:solidFill>
                  <a:schemeClr val="tx1"/>
                </a:solidFill>
              </a:rPr>
              <a:t> &gt; misc/</a:t>
            </a:r>
            <a:r>
              <a:rPr lang="en-US" sz="1800" dirty="0" err="1" smtClean="0">
                <a:solidFill>
                  <a:schemeClr val="tx1"/>
                </a:solidFill>
              </a:rPr>
              <a:t>Makefile</a:t>
            </a:r>
            <a:r>
              <a:rPr lang="en-US" sz="1800" dirty="0" smtClean="0">
                <a:solidFill>
                  <a:schemeClr val="tx1"/>
                </a:solidFill>
              </a:rPr>
              <a:t> </a:t>
            </a:r>
          </a:p>
          <a:p>
            <a:pPr lvl="1" eaLnBrk="1" hangingPunct="1">
              <a:lnSpc>
                <a:spcPct val="90000"/>
              </a:lnSpc>
              <a:buFont typeface="Arial" charset="0"/>
              <a:buNone/>
            </a:pPr>
            <a:endParaRPr lang="en-US" sz="1800" dirty="0" smtClean="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78B9239-E8B4-4327-8D9D-716F4F36FCD9}" type="slidenum">
              <a:rPr lang="en-US" smtClean="0"/>
              <a:pPr>
                <a:defRPr/>
              </a:pPr>
              <a:t>13</a:t>
            </a:fld>
            <a:endParaRPr lang="en-US"/>
          </a:p>
        </p:txBody>
      </p:sp>
      <p:sp>
        <p:nvSpPr>
          <p:cNvPr id="3" name="Title 1"/>
          <p:cNvSpPr>
            <a:spLocks noGrp="1"/>
          </p:cNvSpPr>
          <p:nvPr>
            <p:ph type="title"/>
          </p:nvPr>
        </p:nvSpPr>
        <p:spPr>
          <a:xfrm>
            <a:off x="457200" y="274638"/>
            <a:ext cx="8229600" cy="1143000"/>
          </a:xfrm>
        </p:spPr>
        <p:txBody>
          <a:bodyPr>
            <a:normAutofit fontScale="90000"/>
          </a:bodyPr>
          <a:lstStyle/>
          <a:p>
            <a:pPr eaLnBrk="1" hangingPunct="1"/>
            <a:r>
              <a:rPr lang="en-US" dirty="0" smtClean="0"/>
              <a:t>Addition of CAN utilities to target file system  contd.,</a:t>
            </a:r>
          </a:p>
        </p:txBody>
      </p:sp>
      <p:sp>
        <p:nvSpPr>
          <p:cNvPr id="5" name="Content Placeholder 2"/>
          <p:cNvSpPr>
            <a:spLocks noGrp="1"/>
          </p:cNvSpPr>
          <p:nvPr>
            <p:ph idx="1"/>
          </p:nvPr>
        </p:nvSpPr>
        <p:spPr>
          <a:xfrm>
            <a:off x="457200" y="1600200"/>
            <a:ext cx="8229600" cy="4525963"/>
          </a:xfrm>
        </p:spPr>
        <p:txBody>
          <a:bodyPr/>
          <a:lstStyle/>
          <a:p>
            <a:pPr eaLnBrk="1" hangingPunct="1">
              <a:lnSpc>
                <a:spcPct val="90000"/>
              </a:lnSpc>
            </a:pPr>
            <a:r>
              <a:rPr lang="en-US" sz="2000" dirty="0" smtClean="0"/>
              <a:t>Set the Environment variables as :</a:t>
            </a:r>
          </a:p>
          <a:p>
            <a:pPr eaLnBrk="1" hangingPunct="1">
              <a:lnSpc>
                <a:spcPct val="90000"/>
              </a:lnSpc>
              <a:buClr>
                <a:schemeClr val="tx1"/>
              </a:buClr>
              <a:buFont typeface="Arial" charset="0"/>
              <a:buNone/>
            </a:pPr>
            <a:r>
              <a:rPr lang="en-US" sz="2000" dirty="0" smtClean="0"/>
              <a:t>		export GNUEABI=arm-</a:t>
            </a:r>
            <a:r>
              <a:rPr lang="en-US" sz="2000" dirty="0" err="1" smtClean="0"/>
              <a:t>arago</a:t>
            </a:r>
            <a:r>
              <a:rPr lang="en-US" sz="2000" dirty="0" smtClean="0"/>
              <a:t>-</a:t>
            </a:r>
            <a:r>
              <a:rPr lang="en-US" sz="2000" dirty="0" err="1" smtClean="0"/>
              <a:t>linux</a:t>
            </a:r>
            <a:r>
              <a:rPr lang="en-US" sz="2000" dirty="0" smtClean="0"/>
              <a:t>-</a:t>
            </a:r>
            <a:r>
              <a:rPr lang="en-US" sz="2000" dirty="0" err="1" smtClean="0"/>
              <a:t>gnueabi</a:t>
            </a:r>
            <a:r>
              <a:rPr lang="en-US" sz="2000" dirty="0" smtClean="0"/>
              <a:t> </a:t>
            </a:r>
          </a:p>
          <a:p>
            <a:pPr eaLnBrk="1" hangingPunct="1">
              <a:lnSpc>
                <a:spcPct val="90000"/>
              </a:lnSpc>
              <a:buClr>
                <a:schemeClr val="tx1"/>
              </a:buClr>
              <a:buFont typeface="Arial" charset="0"/>
              <a:buNone/>
            </a:pPr>
            <a:r>
              <a:rPr lang="en-US" sz="2000" dirty="0" smtClean="0"/>
              <a:t>		export CC=$GNUEABI-</a:t>
            </a:r>
            <a:r>
              <a:rPr lang="en-US" sz="2000" dirty="0" err="1" smtClean="0"/>
              <a:t>gcc</a:t>
            </a:r>
            <a:r>
              <a:rPr lang="en-US" sz="2000" dirty="0" smtClean="0"/>
              <a:t> </a:t>
            </a:r>
          </a:p>
          <a:p>
            <a:pPr eaLnBrk="1" hangingPunct="1">
              <a:lnSpc>
                <a:spcPct val="90000"/>
              </a:lnSpc>
              <a:buClr>
                <a:schemeClr val="tx1"/>
              </a:buClr>
              <a:buFont typeface="Arial" charset="0"/>
              <a:buNone/>
            </a:pPr>
            <a:r>
              <a:rPr lang="en-US" sz="2000" dirty="0" smtClean="0"/>
              <a:t>		export LD=$GNUEABI-ld </a:t>
            </a:r>
          </a:p>
          <a:p>
            <a:pPr eaLnBrk="1" hangingPunct="1">
              <a:lnSpc>
                <a:spcPct val="90000"/>
              </a:lnSpc>
              <a:buClr>
                <a:schemeClr val="tx1"/>
              </a:buClr>
              <a:buFont typeface="Arial" charset="0"/>
              <a:buNone/>
            </a:pPr>
            <a:r>
              <a:rPr lang="en-US" sz="2000" dirty="0" smtClean="0"/>
              <a:t>		export NM=$GNUEABI-nm </a:t>
            </a:r>
          </a:p>
          <a:p>
            <a:pPr eaLnBrk="1" hangingPunct="1">
              <a:lnSpc>
                <a:spcPct val="90000"/>
              </a:lnSpc>
              <a:buClr>
                <a:schemeClr val="tx1"/>
              </a:buClr>
              <a:buFont typeface="Arial" charset="0"/>
              <a:buNone/>
            </a:pPr>
            <a:r>
              <a:rPr lang="en-US" sz="2000" dirty="0" smtClean="0"/>
              <a:t>		export AR=$GNUEABI-</a:t>
            </a:r>
            <a:r>
              <a:rPr lang="en-US" sz="2000" dirty="0" err="1" smtClean="0"/>
              <a:t>ar</a:t>
            </a:r>
            <a:r>
              <a:rPr lang="en-US" sz="2000" dirty="0" smtClean="0"/>
              <a:t> </a:t>
            </a:r>
          </a:p>
          <a:p>
            <a:pPr eaLnBrk="1" hangingPunct="1">
              <a:lnSpc>
                <a:spcPct val="90000"/>
              </a:lnSpc>
              <a:buClr>
                <a:schemeClr val="tx1"/>
              </a:buClr>
              <a:buFont typeface="Arial" charset="0"/>
              <a:buNone/>
            </a:pPr>
            <a:r>
              <a:rPr lang="en-US" sz="2000" dirty="0" smtClean="0"/>
              <a:t>		export RANLIB=$GNUEABI-</a:t>
            </a:r>
            <a:r>
              <a:rPr lang="en-US" sz="2000" dirty="0" err="1" smtClean="0"/>
              <a:t>ranlib</a:t>
            </a:r>
            <a:r>
              <a:rPr lang="en-US" sz="2000" dirty="0" smtClean="0"/>
              <a:t> </a:t>
            </a:r>
          </a:p>
          <a:p>
            <a:pPr eaLnBrk="1" hangingPunct="1">
              <a:lnSpc>
                <a:spcPct val="90000"/>
              </a:lnSpc>
              <a:buClr>
                <a:schemeClr val="tx1"/>
              </a:buClr>
              <a:buFont typeface="Arial" charset="0"/>
              <a:buNone/>
            </a:pPr>
            <a:r>
              <a:rPr lang="en-US" sz="2000" dirty="0" smtClean="0"/>
              <a:t>		export CXX=$GNUEABI-</a:t>
            </a:r>
            <a:r>
              <a:rPr lang="en-US" sz="2000" dirty="0" err="1" smtClean="0"/>
              <a:t>c++</a:t>
            </a:r>
            <a:r>
              <a:rPr lang="en-US" sz="2000" dirty="0" smtClean="0"/>
              <a:t> </a:t>
            </a:r>
          </a:p>
          <a:p>
            <a:pPr lvl="2" eaLnBrk="1" hangingPunct="1">
              <a:lnSpc>
                <a:spcPct val="80000"/>
              </a:lnSpc>
              <a:buClr>
                <a:schemeClr val="tx1"/>
              </a:buClr>
              <a:buFont typeface="Arial" charset="0"/>
              <a:buNone/>
            </a:pPr>
            <a:r>
              <a:rPr lang="en-US" sz="2000" dirty="0" smtClean="0"/>
              <a:t>export PREFIX=/usr2/BBV1/build/can/_install </a:t>
            </a:r>
            <a:r>
              <a:rPr lang="en-US" sz="1600" dirty="0" smtClean="0">
                <a:solidFill>
                  <a:schemeClr val="tx2">
                    <a:lumMod val="75000"/>
                  </a:schemeClr>
                </a:solidFill>
              </a:rPr>
              <a:t>( &lt;Path to where the binaries are to be installed&gt;)</a:t>
            </a:r>
          </a:p>
          <a:p>
            <a:pPr lvl="2" eaLnBrk="1" hangingPunct="1">
              <a:lnSpc>
                <a:spcPct val="80000"/>
              </a:lnSpc>
              <a:buClr>
                <a:schemeClr val="tx1"/>
              </a:buClr>
              <a:buFont typeface="Arial" charset="0"/>
              <a:buNone/>
            </a:pPr>
            <a:r>
              <a:rPr lang="en-US" sz="2000" dirty="0" smtClean="0"/>
              <a:t>export CROSS_COMPILE_PREFIX=$PREFIX</a:t>
            </a:r>
          </a:p>
          <a:p>
            <a:pPr lvl="2" eaLnBrk="1" hangingPunct="1">
              <a:lnSpc>
                <a:spcPct val="80000"/>
              </a:lnSpc>
              <a:buClr>
                <a:schemeClr val="tx1"/>
              </a:buClr>
              <a:buFont typeface="Arial" charset="0"/>
              <a:buNone/>
            </a:pPr>
            <a:r>
              <a:rPr lang="en-US" sz="2000" dirty="0" smtClean="0"/>
              <a:t>export DBM_INCLUDE=/</a:t>
            </a:r>
            <a:r>
              <a:rPr lang="en-US" sz="2000" dirty="0" err="1" smtClean="0"/>
              <a:t>usr</a:t>
            </a:r>
            <a:r>
              <a:rPr lang="en-US" sz="2000" dirty="0" smtClean="0"/>
              <a:t>/include</a:t>
            </a:r>
          </a:p>
          <a:p>
            <a:pPr lvl="2" eaLnBrk="1" hangingPunct="1">
              <a:lnSpc>
                <a:spcPct val="80000"/>
              </a:lnSpc>
              <a:buClr>
                <a:schemeClr val="tx1"/>
              </a:buClr>
              <a:buFont typeface="Arial" charset="0"/>
              <a:buNone/>
            </a:pPr>
            <a:r>
              <a:rPr lang="en-US" sz="2000" dirty="0" smtClean="0"/>
              <a:t>export INCLUDES=/</a:t>
            </a:r>
            <a:r>
              <a:rPr lang="en-US" sz="2000" dirty="0" err="1" smtClean="0"/>
              <a:t>usr</a:t>
            </a:r>
            <a:r>
              <a:rPr lang="en-US" sz="2000" dirty="0" smtClean="0"/>
              <a:t>/include</a:t>
            </a:r>
          </a:p>
          <a:p>
            <a:pPr lvl="2" eaLnBrk="1" hangingPunct="1">
              <a:lnSpc>
                <a:spcPct val="80000"/>
              </a:lnSpc>
              <a:buClr>
                <a:schemeClr val="tx1"/>
              </a:buClr>
              <a:buFont typeface="Arial" charset="0"/>
              <a:buNone/>
            </a:pPr>
            <a:r>
              <a:rPr lang="en-US" sz="2000" dirty="0" smtClean="0"/>
              <a:t>export DESTDIR=${PREFIX}/</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78B9239-E8B4-4327-8D9D-716F4F36FCD9}" type="slidenum">
              <a:rPr lang="en-US" smtClean="0"/>
              <a:pPr>
                <a:defRPr/>
              </a:pPr>
              <a:t>14</a:t>
            </a:fld>
            <a:endParaRPr lang="en-US"/>
          </a:p>
        </p:txBody>
      </p:sp>
      <p:sp>
        <p:nvSpPr>
          <p:cNvPr id="3" name="Title 1"/>
          <p:cNvSpPr>
            <a:spLocks noGrp="1"/>
          </p:cNvSpPr>
          <p:nvPr>
            <p:ph type="title"/>
          </p:nvPr>
        </p:nvSpPr>
        <p:spPr>
          <a:xfrm>
            <a:off x="457200" y="274638"/>
            <a:ext cx="8229600" cy="1143000"/>
          </a:xfrm>
        </p:spPr>
        <p:txBody>
          <a:bodyPr>
            <a:normAutofit fontScale="90000"/>
          </a:bodyPr>
          <a:lstStyle/>
          <a:p>
            <a:pPr eaLnBrk="1" hangingPunct="1"/>
            <a:r>
              <a:rPr lang="en-US" dirty="0" smtClean="0"/>
              <a:t>Addition of CAN utilities to target file system  contd.,</a:t>
            </a:r>
          </a:p>
        </p:txBody>
      </p:sp>
      <p:sp>
        <p:nvSpPr>
          <p:cNvPr id="5" name="Content Placeholder 2"/>
          <p:cNvSpPr>
            <a:spLocks noGrp="1"/>
          </p:cNvSpPr>
          <p:nvPr>
            <p:ph idx="1"/>
          </p:nvPr>
        </p:nvSpPr>
        <p:spPr>
          <a:xfrm>
            <a:off x="457200" y="1600200"/>
            <a:ext cx="8229600" cy="4525963"/>
          </a:xfrm>
        </p:spPr>
        <p:txBody>
          <a:bodyPr/>
          <a:lstStyle/>
          <a:p>
            <a:pPr eaLnBrk="1" hangingPunct="1">
              <a:lnSpc>
                <a:spcPct val="80000"/>
              </a:lnSpc>
            </a:pPr>
            <a:r>
              <a:rPr lang="en-US" sz="2000" dirty="0" smtClean="0"/>
              <a:t>Configuration:</a:t>
            </a:r>
          </a:p>
          <a:p>
            <a:pPr lvl="1" eaLnBrk="1" hangingPunct="1">
              <a:lnSpc>
                <a:spcPct val="80000"/>
              </a:lnSpc>
              <a:buFont typeface="Arial" charset="0"/>
              <a:buNone/>
            </a:pPr>
            <a:r>
              <a:rPr lang="en-US" sz="2000" dirty="0" smtClean="0">
                <a:solidFill>
                  <a:schemeClr val="tx1"/>
                </a:solidFill>
              </a:rPr>
              <a:t>	</a:t>
            </a:r>
            <a:r>
              <a:rPr lang="en-US" sz="1800" dirty="0" smtClean="0">
                <a:solidFill>
                  <a:schemeClr val="tx1"/>
                </a:solidFill>
              </a:rPr>
              <a:t>$  ./configure --host=arm-</a:t>
            </a:r>
            <a:r>
              <a:rPr lang="en-US" sz="1800" dirty="0" err="1" smtClean="0">
                <a:solidFill>
                  <a:schemeClr val="tx1"/>
                </a:solidFill>
              </a:rPr>
              <a:t>arago</a:t>
            </a:r>
            <a:r>
              <a:rPr lang="en-US" sz="1800" dirty="0" smtClean="0">
                <a:solidFill>
                  <a:schemeClr val="tx1"/>
                </a:solidFill>
              </a:rPr>
              <a:t>-</a:t>
            </a:r>
            <a:r>
              <a:rPr lang="en-US" sz="1800" dirty="0" err="1" smtClean="0">
                <a:solidFill>
                  <a:schemeClr val="tx1"/>
                </a:solidFill>
              </a:rPr>
              <a:t>linux</a:t>
            </a:r>
            <a:r>
              <a:rPr lang="en-US" sz="1800" dirty="0" smtClean="0">
                <a:solidFill>
                  <a:schemeClr val="tx1"/>
                </a:solidFill>
              </a:rPr>
              <a:t> --prefix=$PREFIX --enable-debug </a:t>
            </a:r>
            <a:endParaRPr lang="en-US" sz="1800" dirty="0" smtClean="0"/>
          </a:p>
          <a:p>
            <a:pPr eaLnBrk="1" hangingPunct="1">
              <a:lnSpc>
                <a:spcPct val="80000"/>
              </a:lnSpc>
            </a:pPr>
            <a:r>
              <a:rPr lang="en-US" sz="2000" dirty="0" smtClean="0"/>
              <a:t>Build &amp; Install: </a:t>
            </a:r>
          </a:p>
          <a:p>
            <a:pPr lvl="1" eaLnBrk="1" hangingPunct="1">
              <a:lnSpc>
                <a:spcPct val="80000"/>
              </a:lnSpc>
              <a:buClr>
                <a:schemeClr val="bg1"/>
              </a:buClr>
              <a:buFont typeface="Arial" charset="0"/>
              <a:buNone/>
            </a:pPr>
            <a:r>
              <a:rPr lang="en-US" sz="2000" dirty="0" smtClean="0"/>
              <a:t>	</a:t>
            </a:r>
            <a:r>
              <a:rPr lang="en-US" sz="1800" dirty="0" smtClean="0">
                <a:solidFill>
                  <a:schemeClr val="tx1"/>
                </a:solidFill>
              </a:rPr>
              <a:t>$ make</a:t>
            </a:r>
          </a:p>
          <a:p>
            <a:pPr lvl="1" eaLnBrk="1" hangingPunct="1">
              <a:lnSpc>
                <a:spcPct val="80000"/>
              </a:lnSpc>
              <a:buClr>
                <a:schemeClr val="bg1"/>
              </a:buClr>
              <a:buFont typeface="Arial" charset="0"/>
              <a:buNone/>
            </a:pPr>
            <a:r>
              <a:rPr lang="en-US" sz="1800" dirty="0" smtClean="0">
                <a:solidFill>
                  <a:schemeClr val="tx1"/>
                </a:solidFill>
              </a:rPr>
              <a:t>	$ make install</a:t>
            </a:r>
            <a:endParaRPr lang="en-US" sz="1800" dirty="0" smtClean="0"/>
          </a:p>
          <a:p>
            <a:pPr eaLnBrk="1" hangingPunct="1">
              <a:lnSpc>
                <a:spcPct val="80000"/>
              </a:lnSpc>
              <a:buSzPct val="105000"/>
            </a:pPr>
            <a:r>
              <a:rPr lang="en-US" sz="2000" dirty="0" smtClean="0"/>
              <a:t> Copied the </a:t>
            </a:r>
            <a:r>
              <a:rPr lang="en-US" sz="2000" dirty="0" err="1" smtClean="0"/>
              <a:t>ip</a:t>
            </a:r>
            <a:r>
              <a:rPr lang="en-US" sz="2000" dirty="0" smtClean="0"/>
              <a:t> executables to the /</a:t>
            </a:r>
            <a:r>
              <a:rPr lang="en-US" sz="2000" dirty="0" err="1" smtClean="0"/>
              <a:t>sbin</a:t>
            </a:r>
            <a:r>
              <a:rPr lang="en-US" sz="2000" dirty="0" smtClean="0"/>
              <a:t> directory of the root-file system. </a:t>
            </a:r>
          </a:p>
          <a:p>
            <a:pPr eaLnBrk="1" hangingPunct="1">
              <a:lnSpc>
                <a:spcPct val="80000"/>
              </a:lnSpc>
              <a:buSzPct val="105000"/>
              <a:buFont typeface="Wingdings" pitchFamily="2" charset="2"/>
              <a:buChar char="Ø"/>
            </a:pPr>
            <a:endParaRPr lang="en-US" sz="2000" dirty="0" smtClean="0"/>
          </a:p>
          <a:p>
            <a:pPr eaLnBrk="1" hangingPunct="1">
              <a:lnSpc>
                <a:spcPct val="80000"/>
              </a:lnSpc>
              <a:buSzPct val="105000"/>
              <a:buNone/>
            </a:pPr>
            <a:endParaRPr lang="en-US" sz="2000" dirty="0" smtClean="0"/>
          </a:p>
          <a:p>
            <a:pPr algn="just" eaLnBrk="1" hangingPunct="1">
              <a:lnSpc>
                <a:spcPct val="80000"/>
              </a:lnSpc>
              <a:buSzPct val="105000"/>
              <a:buFont typeface="Arial" charset="0"/>
              <a:buNone/>
            </a:pPr>
            <a:r>
              <a:rPr lang="en-US" sz="2000" dirty="0" smtClean="0"/>
              <a:t>	</a:t>
            </a:r>
            <a:r>
              <a:rPr lang="en-US" sz="2000" u="sng" dirty="0" smtClean="0"/>
              <a:t>Note:</a:t>
            </a:r>
            <a:r>
              <a:rPr lang="en-US" sz="2000" dirty="0" smtClean="0"/>
              <a:t> The execution and result of this iproute2 configuration is shown in the next slide which shows an error like “</a:t>
            </a:r>
            <a:r>
              <a:rPr lang="en-US" sz="2000" dirty="0" err="1" smtClean="0"/>
              <a:t>iptables</a:t>
            </a:r>
            <a:r>
              <a:rPr lang="en-US" sz="2000" dirty="0" smtClean="0"/>
              <a:t> modules directory not found”. The error can be ignored and does not have impact on CAN utilities working as per our experience. </a:t>
            </a:r>
          </a:p>
          <a:p>
            <a:pPr eaLnBrk="1" hangingPunct="1">
              <a:lnSpc>
                <a:spcPct val="80000"/>
              </a:lnSpc>
              <a:buSzPct val="105000"/>
              <a:buFont typeface="Arial" charset="0"/>
              <a:buNone/>
            </a:pPr>
            <a:endParaRPr lang="en-US" sz="20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78B9239-E8B4-4327-8D9D-716F4F36FCD9}" type="slidenum">
              <a:rPr lang="en-US" smtClean="0"/>
              <a:pPr>
                <a:defRPr/>
              </a:pPr>
              <a:t>15</a:t>
            </a:fld>
            <a:endParaRPr lang="en-US"/>
          </a:p>
        </p:txBody>
      </p:sp>
      <p:sp>
        <p:nvSpPr>
          <p:cNvPr id="3" name="Title 1"/>
          <p:cNvSpPr>
            <a:spLocks noGrp="1"/>
          </p:cNvSpPr>
          <p:nvPr>
            <p:ph type="title"/>
          </p:nvPr>
        </p:nvSpPr>
        <p:spPr>
          <a:xfrm>
            <a:off x="457200" y="274638"/>
            <a:ext cx="8229600" cy="1143000"/>
          </a:xfrm>
        </p:spPr>
        <p:txBody>
          <a:bodyPr>
            <a:normAutofit fontScale="90000"/>
          </a:bodyPr>
          <a:lstStyle/>
          <a:p>
            <a:pPr eaLnBrk="1" hangingPunct="1"/>
            <a:r>
              <a:rPr lang="en-US" sz="4000" dirty="0" smtClean="0"/>
              <a:t>Addition of CAN utilities to target file system  contd.,</a:t>
            </a:r>
          </a:p>
        </p:txBody>
      </p:sp>
      <p:sp>
        <p:nvSpPr>
          <p:cNvPr id="5" name="Content Placeholder 6"/>
          <p:cNvSpPr>
            <a:spLocks noGrp="1"/>
          </p:cNvSpPr>
          <p:nvPr>
            <p:ph idx="1"/>
          </p:nvPr>
        </p:nvSpPr>
        <p:spPr>
          <a:xfrm>
            <a:off x="457200" y="1600200"/>
            <a:ext cx="8229600" cy="4525963"/>
          </a:xfrm>
        </p:spPr>
        <p:txBody>
          <a:bodyPr>
            <a:normAutofit/>
          </a:bodyPr>
          <a:lstStyle/>
          <a:p>
            <a:pPr eaLnBrk="1" hangingPunct="1"/>
            <a:r>
              <a:rPr lang="en-US" sz="2000" dirty="0" smtClean="0"/>
              <a:t>Change to the directory where </a:t>
            </a:r>
            <a:r>
              <a:rPr lang="en-US" sz="2000" dirty="0" err="1" smtClean="0"/>
              <a:t>iproute</a:t>
            </a:r>
            <a:r>
              <a:rPr lang="en-US" sz="2000" dirty="0" smtClean="0"/>
              <a:t> is downloaded into your system. In this case it is: </a:t>
            </a:r>
            <a:r>
              <a:rPr lang="en-US" sz="1600" dirty="0" smtClean="0">
                <a:solidFill>
                  <a:schemeClr val="tx2">
                    <a:lumMod val="75000"/>
                  </a:schemeClr>
                </a:solidFill>
              </a:rPr>
              <a:t>/usr2/BBV1/build/can/iproute2-2.6.395</a:t>
            </a:r>
            <a:r>
              <a:rPr lang="en-US" sz="1600" dirty="0" smtClean="0"/>
              <a:t> </a:t>
            </a:r>
            <a:r>
              <a:rPr lang="en-US" sz="2000" dirty="0" smtClean="0"/>
              <a:t>and execute the configuration command: </a:t>
            </a:r>
          </a:p>
          <a:p>
            <a:pPr lvl="1">
              <a:lnSpc>
                <a:spcPct val="80000"/>
              </a:lnSpc>
              <a:buNone/>
            </a:pPr>
            <a:r>
              <a:rPr lang="en-US" sz="2000" dirty="0" smtClean="0">
                <a:solidFill>
                  <a:schemeClr val="tx1"/>
                </a:solidFill>
              </a:rPr>
              <a:t>	</a:t>
            </a:r>
            <a:r>
              <a:rPr lang="en-US" sz="1800" dirty="0" smtClean="0">
                <a:solidFill>
                  <a:schemeClr val="tx1"/>
                </a:solidFill>
              </a:rPr>
              <a:t>$  ./configure --host=arm-</a:t>
            </a:r>
            <a:r>
              <a:rPr lang="en-US" sz="1800" dirty="0" err="1" smtClean="0">
                <a:solidFill>
                  <a:schemeClr val="tx1"/>
                </a:solidFill>
              </a:rPr>
              <a:t>arago</a:t>
            </a:r>
            <a:r>
              <a:rPr lang="en-US" sz="1800" dirty="0" smtClean="0">
                <a:solidFill>
                  <a:schemeClr val="tx1"/>
                </a:solidFill>
              </a:rPr>
              <a:t>-</a:t>
            </a:r>
            <a:r>
              <a:rPr lang="en-US" sz="1800" dirty="0" err="1" smtClean="0">
                <a:solidFill>
                  <a:schemeClr val="tx1"/>
                </a:solidFill>
              </a:rPr>
              <a:t>linux</a:t>
            </a:r>
            <a:r>
              <a:rPr lang="en-US" sz="1800" dirty="0" smtClean="0">
                <a:solidFill>
                  <a:schemeClr val="tx1"/>
                </a:solidFill>
              </a:rPr>
              <a:t> --prefix=$PREFIX --enable-debug</a:t>
            </a:r>
          </a:p>
          <a:p>
            <a:pPr marL="463550" lvl="1" indent="-6350">
              <a:lnSpc>
                <a:spcPct val="80000"/>
              </a:lnSpc>
              <a:buNone/>
            </a:pPr>
            <a:r>
              <a:rPr lang="en-US" sz="2000" dirty="0" smtClean="0"/>
              <a:t>After this command is executed, you will see the following output on the terminal as mentioned below:</a:t>
            </a:r>
            <a:br>
              <a:rPr lang="en-US" sz="2000" dirty="0" smtClean="0"/>
            </a:br>
            <a:endParaRPr lang="en-US" sz="2000" dirty="0" smtClean="0"/>
          </a:p>
          <a:p>
            <a:pPr lvl="1">
              <a:lnSpc>
                <a:spcPct val="80000"/>
              </a:lnSpc>
              <a:buNone/>
            </a:pPr>
            <a:r>
              <a:rPr lang="en-US" sz="1400" b="1" dirty="0" smtClean="0">
                <a:solidFill>
                  <a:schemeClr val="tx1"/>
                </a:solidFill>
              </a:rPr>
              <a:t> </a:t>
            </a:r>
            <a:r>
              <a:rPr lang="en-US" sz="1400" b="1" i="1" dirty="0" smtClean="0">
                <a:solidFill>
                  <a:schemeClr val="tx1">
                    <a:lumMod val="75000"/>
                    <a:lumOff val="25000"/>
                  </a:schemeClr>
                </a:solidFill>
              </a:rPr>
              <a:t>TC schedulers</a:t>
            </a:r>
          </a:p>
          <a:p>
            <a:pPr lvl="1">
              <a:lnSpc>
                <a:spcPct val="80000"/>
              </a:lnSpc>
              <a:buNone/>
            </a:pPr>
            <a:r>
              <a:rPr lang="en-US" sz="1400" b="1" i="1" dirty="0" smtClean="0">
                <a:solidFill>
                  <a:schemeClr val="tx1">
                    <a:lumMod val="75000"/>
                    <a:lumOff val="25000"/>
                  </a:schemeClr>
                </a:solidFill>
              </a:rPr>
              <a:t>	ATM	no</a:t>
            </a:r>
          </a:p>
          <a:p>
            <a:pPr lvl="1">
              <a:lnSpc>
                <a:spcPct val="80000"/>
              </a:lnSpc>
              <a:buNone/>
            </a:pPr>
            <a:r>
              <a:rPr lang="en-US" sz="1400" b="1" i="1" dirty="0" smtClean="0">
                <a:solidFill>
                  <a:schemeClr val="tx1">
                    <a:lumMod val="75000"/>
                    <a:lumOff val="25000"/>
                  </a:schemeClr>
                </a:solidFill>
              </a:rPr>
              <a:t>	IPT	using </a:t>
            </a:r>
            <a:r>
              <a:rPr lang="en-US" sz="1400" b="1" i="1" dirty="0" err="1" smtClean="0">
                <a:solidFill>
                  <a:schemeClr val="tx1">
                    <a:lumMod val="75000"/>
                    <a:lumOff val="25000"/>
                  </a:schemeClr>
                </a:solidFill>
              </a:rPr>
              <a:t>iptables</a:t>
            </a:r>
            <a:endParaRPr lang="en-US" sz="1400" b="1" i="1" dirty="0" smtClean="0">
              <a:solidFill>
                <a:schemeClr val="tx1">
                  <a:lumMod val="75000"/>
                  <a:lumOff val="25000"/>
                </a:schemeClr>
              </a:solidFill>
            </a:endParaRPr>
          </a:p>
          <a:p>
            <a:pPr lvl="1">
              <a:lnSpc>
                <a:spcPct val="80000"/>
              </a:lnSpc>
              <a:buNone/>
            </a:pPr>
            <a:r>
              <a:rPr lang="en-US" sz="1400" b="1" i="1" dirty="0" err="1" smtClean="0">
                <a:solidFill>
                  <a:schemeClr val="tx1">
                    <a:lumMod val="75000"/>
                    <a:lumOff val="25000"/>
                  </a:schemeClr>
                </a:solidFill>
              </a:rPr>
              <a:t>iptables</a:t>
            </a:r>
            <a:r>
              <a:rPr lang="en-US" sz="1400" b="1" i="1" dirty="0" smtClean="0">
                <a:solidFill>
                  <a:schemeClr val="tx1">
                    <a:lumMod val="75000"/>
                    <a:lumOff val="25000"/>
                  </a:schemeClr>
                </a:solidFill>
              </a:rPr>
              <a:t> modules directory: not found!</a:t>
            </a:r>
          </a:p>
          <a:p>
            <a:pPr lvl="1">
              <a:lnSpc>
                <a:spcPct val="80000"/>
              </a:lnSpc>
              <a:buNone/>
            </a:pPr>
            <a:endParaRPr lang="en-US" sz="1400" b="1" i="1" dirty="0" smtClean="0">
              <a:solidFill>
                <a:schemeClr val="tx1">
                  <a:lumMod val="75000"/>
                  <a:lumOff val="25000"/>
                </a:schemeClr>
              </a:solidFill>
            </a:endParaRPr>
          </a:p>
          <a:p>
            <a:pPr lvl="1">
              <a:lnSpc>
                <a:spcPct val="80000"/>
              </a:lnSpc>
              <a:buNone/>
            </a:pPr>
            <a:r>
              <a:rPr lang="en-US" sz="2000" dirty="0" smtClean="0">
                <a:latin typeface="+mj-lt"/>
              </a:rPr>
              <a:t>Then proceeded with the command “make “ and “make install” .</a:t>
            </a:r>
          </a:p>
          <a:p>
            <a:pPr eaLnBrk="1" hangingPunct="1">
              <a:buNone/>
            </a:pPr>
            <a:endParaRPr lang="en-US" sz="20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78B9239-E8B4-4327-8D9D-716F4F36FCD9}" type="slidenum">
              <a:rPr lang="en-US" smtClean="0"/>
              <a:pPr>
                <a:defRPr/>
              </a:pPr>
              <a:t>16</a:t>
            </a:fld>
            <a:endParaRPr lang="en-US"/>
          </a:p>
        </p:txBody>
      </p:sp>
      <p:sp>
        <p:nvSpPr>
          <p:cNvPr id="3" name="Title 1"/>
          <p:cNvSpPr>
            <a:spLocks noGrp="1"/>
          </p:cNvSpPr>
          <p:nvPr>
            <p:ph type="title"/>
          </p:nvPr>
        </p:nvSpPr>
        <p:spPr>
          <a:xfrm>
            <a:off x="457200" y="274638"/>
            <a:ext cx="8229600" cy="1143000"/>
          </a:xfrm>
        </p:spPr>
        <p:txBody>
          <a:bodyPr>
            <a:noAutofit/>
          </a:bodyPr>
          <a:lstStyle/>
          <a:p>
            <a:pPr eaLnBrk="1" hangingPunct="1"/>
            <a:r>
              <a:rPr lang="en-US" sz="3600" dirty="0" smtClean="0"/>
              <a:t>Addition of CAN utilities to target file system     contd.,</a:t>
            </a:r>
          </a:p>
        </p:txBody>
      </p:sp>
      <p:sp>
        <p:nvSpPr>
          <p:cNvPr id="5" name="Content Placeholder 2"/>
          <p:cNvSpPr>
            <a:spLocks noGrp="1"/>
          </p:cNvSpPr>
          <p:nvPr>
            <p:ph idx="1"/>
          </p:nvPr>
        </p:nvSpPr>
        <p:spPr>
          <a:xfrm>
            <a:off x="457200" y="1600200"/>
            <a:ext cx="8229600" cy="4525963"/>
          </a:xfrm>
        </p:spPr>
        <p:txBody>
          <a:bodyPr/>
          <a:lstStyle/>
          <a:p>
            <a:pPr algn="just" eaLnBrk="1" hangingPunct="1">
              <a:buFont typeface="Arial" charset="0"/>
              <a:buNone/>
            </a:pPr>
            <a:r>
              <a:rPr lang="en-US" sz="2000" b="1" dirty="0" err="1" smtClean="0">
                <a:solidFill>
                  <a:srgbClr val="FFFFCC"/>
                </a:solidFill>
              </a:rPr>
              <a:t>Libsocketcan</a:t>
            </a:r>
            <a:r>
              <a:rPr lang="en-US" sz="2000" b="1" dirty="0" smtClean="0">
                <a:solidFill>
                  <a:srgbClr val="FFFFCC"/>
                </a:solidFill>
              </a:rPr>
              <a:t> cross compilation:</a:t>
            </a:r>
          </a:p>
          <a:p>
            <a:pPr algn="just" eaLnBrk="1" hangingPunct="1"/>
            <a:r>
              <a:rPr lang="en-US" sz="2000" dirty="0" smtClean="0"/>
              <a:t>Downloaded the source code from the link:</a:t>
            </a:r>
          </a:p>
          <a:p>
            <a:pPr algn="just">
              <a:buNone/>
            </a:pPr>
            <a:r>
              <a:rPr lang="en-US" sz="1600" dirty="0" smtClean="0"/>
              <a:t>	</a:t>
            </a:r>
            <a:r>
              <a:rPr lang="en-US" sz="1600" dirty="0" smtClean="0">
                <a:hlinkClick r:id="rId2"/>
              </a:rPr>
              <a:t>http://www.pengutronix.de/software/libsocketcan/download/libsocketcan-0.0.8.tar.bz2</a:t>
            </a:r>
            <a:r>
              <a:rPr lang="en-US" sz="1600" dirty="0" smtClean="0"/>
              <a:t> </a:t>
            </a:r>
          </a:p>
          <a:p>
            <a:pPr algn="just" eaLnBrk="1" hangingPunct="1">
              <a:buClr>
                <a:schemeClr val="bg1"/>
              </a:buClr>
            </a:pPr>
            <a:r>
              <a:rPr lang="en-US" sz="2000" dirty="0" smtClean="0"/>
              <a:t>Environment Variables:</a:t>
            </a:r>
          </a:p>
          <a:p>
            <a:pPr algn="just" eaLnBrk="1" hangingPunct="1">
              <a:buClr>
                <a:schemeClr val="tx1"/>
              </a:buClr>
              <a:buFont typeface="Arial" charset="0"/>
              <a:buNone/>
            </a:pPr>
            <a:r>
              <a:rPr lang="en-US" sz="2000" dirty="0" smtClean="0"/>
              <a:t>       Using  the same environment variables compiled for iproute2 .</a:t>
            </a:r>
          </a:p>
          <a:p>
            <a:pPr algn="just" eaLnBrk="1" hangingPunct="1">
              <a:buClr>
                <a:schemeClr val="bg1"/>
              </a:buClr>
            </a:pPr>
            <a:r>
              <a:rPr lang="en-US" sz="2000" dirty="0" smtClean="0"/>
              <a:t>Configuration:</a:t>
            </a:r>
          </a:p>
          <a:p>
            <a:pPr algn="just" eaLnBrk="1" hangingPunct="1">
              <a:buClr>
                <a:schemeClr val="tx1"/>
              </a:buClr>
              <a:buFont typeface="Arial" charset="0"/>
              <a:buNone/>
            </a:pPr>
            <a:r>
              <a:rPr lang="en-US" sz="2000" dirty="0" smtClean="0"/>
              <a:t>		</a:t>
            </a:r>
            <a:r>
              <a:rPr lang="en-US" sz="2000" dirty="0" smtClean="0">
                <a:solidFill>
                  <a:schemeClr val="tx1"/>
                </a:solidFill>
              </a:rPr>
              <a:t>$ </a:t>
            </a:r>
            <a:r>
              <a:rPr lang="en-US" sz="1800" dirty="0" smtClean="0">
                <a:solidFill>
                  <a:schemeClr val="tx1"/>
                </a:solidFill>
              </a:rPr>
              <a:t>./configure --host=arm-</a:t>
            </a:r>
            <a:r>
              <a:rPr lang="en-US" sz="1800" dirty="0" err="1" smtClean="0">
                <a:solidFill>
                  <a:schemeClr val="tx1"/>
                </a:solidFill>
              </a:rPr>
              <a:t>arago</a:t>
            </a:r>
            <a:r>
              <a:rPr lang="en-US" sz="1800" dirty="0" smtClean="0">
                <a:solidFill>
                  <a:schemeClr val="tx1"/>
                </a:solidFill>
              </a:rPr>
              <a:t>-</a:t>
            </a:r>
            <a:r>
              <a:rPr lang="en-US" sz="1800" dirty="0" err="1" smtClean="0">
                <a:solidFill>
                  <a:schemeClr val="tx1"/>
                </a:solidFill>
              </a:rPr>
              <a:t>linux</a:t>
            </a:r>
            <a:r>
              <a:rPr lang="en-US" sz="1800" dirty="0" smtClean="0">
                <a:solidFill>
                  <a:schemeClr val="tx1"/>
                </a:solidFill>
              </a:rPr>
              <a:t> --prefix=$PREFIX --enable-debug </a:t>
            </a:r>
          </a:p>
          <a:p>
            <a:pPr algn="just" eaLnBrk="1" hangingPunct="1">
              <a:buClr>
                <a:schemeClr val="bg1"/>
              </a:buClr>
            </a:pPr>
            <a:r>
              <a:rPr lang="en-US" sz="2000" dirty="0" smtClean="0"/>
              <a:t>Build and Install:</a:t>
            </a:r>
          </a:p>
          <a:p>
            <a:pPr algn="just" eaLnBrk="1" hangingPunct="1">
              <a:buClr>
                <a:schemeClr val="tx1"/>
              </a:buClr>
              <a:buFont typeface="Arial" charset="0"/>
              <a:buNone/>
            </a:pPr>
            <a:r>
              <a:rPr lang="en-US" sz="2000" dirty="0" smtClean="0"/>
              <a:t>		</a:t>
            </a:r>
            <a:r>
              <a:rPr lang="en-US" sz="2000" dirty="0" smtClean="0">
                <a:solidFill>
                  <a:schemeClr val="tx1"/>
                </a:solidFill>
              </a:rPr>
              <a:t>$ make </a:t>
            </a:r>
          </a:p>
          <a:p>
            <a:pPr algn="just" eaLnBrk="1" hangingPunct="1">
              <a:buClr>
                <a:schemeClr val="tx1"/>
              </a:buClr>
              <a:buFont typeface="Arial" charset="0"/>
              <a:buNone/>
            </a:pPr>
            <a:r>
              <a:rPr lang="en-US" sz="2000" dirty="0" smtClean="0">
                <a:solidFill>
                  <a:schemeClr val="tx1"/>
                </a:solidFill>
              </a:rPr>
              <a:t>		$ make install</a:t>
            </a:r>
          </a:p>
          <a:p>
            <a:pPr eaLnBrk="1" hangingPunct="1"/>
            <a:endParaRPr lang="en-US" sz="20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78B9239-E8B4-4327-8D9D-716F4F36FCD9}" type="slidenum">
              <a:rPr lang="en-US" smtClean="0"/>
              <a:pPr>
                <a:defRPr/>
              </a:pPr>
              <a:t>17</a:t>
            </a:fld>
            <a:endParaRPr lang="en-US"/>
          </a:p>
        </p:txBody>
      </p:sp>
      <p:sp>
        <p:nvSpPr>
          <p:cNvPr id="3" name="Title 1"/>
          <p:cNvSpPr>
            <a:spLocks noGrp="1"/>
          </p:cNvSpPr>
          <p:nvPr>
            <p:ph type="title"/>
          </p:nvPr>
        </p:nvSpPr>
        <p:spPr>
          <a:xfrm>
            <a:off x="457200" y="274638"/>
            <a:ext cx="8229600" cy="1143000"/>
          </a:xfrm>
        </p:spPr>
        <p:txBody>
          <a:bodyPr>
            <a:normAutofit fontScale="90000"/>
          </a:bodyPr>
          <a:lstStyle/>
          <a:p>
            <a:pPr eaLnBrk="1" hangingPunct="1"/>
            <a:r>
              <a:rPr lang="en-US" dirty="0" smtClean="0"/>
              <a:t>Addition of CAN utilities to target         file system     contd.,</a:t>
            </a:r>
          </a:p>
        </p:txBody>
      </p:sp>
      <p:sp>
        <p:nvSpPr>
          <p:cNvPr id="5" name="Content Placeholder 2"/>
          <p:cNvSpPr>
            <a:spLocks noGrp="1"/>
          </p:cNvSpPr>
          <p:nvPr>
            <p:ph idx="1"/>
          </p:nvPr>
        </p:nvSpPr>
        <p:spPr>
          <a:xfrm>
            <a:off x="457200" y="1600200"/>
            <a:ext cx="8229600" cy="4525963"/>
          </a:xfrm>
        </p:spPr>
        <p:txBody>
          <a:bodyPr rtlCol="0">
            <a:normAutofit fontScale="70000" lnSpcReduction="20000"/>
          </a:bodyPr>
          <a:lstStyle/>
          <a:p>
            <a:pPr algn="just" eaLnBrk="1" fontAlgn="auto" hangingPunct="1">
              <a:spcAft>
                <a:spcPts val="0"/>
              </a:spcAft>
              <a:buClr>
                <a:schemeClr val="tx1"/>
              </a:buClr>
              <a:buFont typeface="Arial" pitchFamily="34" charset="0"/>
              <a:buNone/>
              <a:defRPr/>
            </a:pPr>
            <a:r>
              <a:rPr lang="en-US" b="1" dirty="0" smtClean="0">
                <a:solidFill>
                  <a:srgbClr val="FFFFCC"/>
                </a:solidFill>
              </a:rPr>
              <a:t>CAN-</a:t>
            </a:r>
            <a:r>
              <a:rPr lang="en-US" b="1" dirty="0" err="1" smtClean="0">
                <a:solidFill>
                  <a:srgbClr val="FFFFCC"/>
                </a:solidFill>
              </a:rPr>
              <a:t>utils</a:t>
            </a:r>
            <a:r>
              <a:rPr lang="en-US" b="1" dirty="0" smtClean="0">
                <a:solidFill>
                  <a:srgbClr val="FFFFCC"/>
                </a:solidFill>
              </a:rPr>
              <a:t> cross compilation:</a:t>
            </a:r>
          </a:p>
          <a:p>
            <a:pPr algn="just" eaLnBrk="1" fontAlgn="auto" hangingPunct="1">
              <a:spcAft>
                <a:spcPts val="0"/>
              </a:spcAft>
              <a:buClr>
                <a:schemeClr val="bg1"/>
              </a:buClr>
              <a:buFont typeface="Arial" pitchFamily="34" charset="0"/>
              <a:buChar char="•"/>
              <a:defRPr/>
            </a:pPr>
            <a:r>
              <a:rPr lang="en-US" dirty="0" smtClean="0"/>
              <a:t>Downloaded the source code for </a:t>
            </a:r>
            <a:r>
              <a:rPr lang="en-US" dirty="0" err="1" smtClean="0"/>
              <a:t>CANutils</a:t>
            </a:r>
            <a:r>
              <a:rPr lang="en-US" dirty="0" smtClean="0"/>
              <a:t> from the link :</a:t>
            </a:r>
          </a:p>
          <a:p>
            <a:pPr algn="just" eaLnBrk="1" fontAlgn="auto" hangingPunct="1">
              <a:spcAft>
                <a:spcPts val="0"/>
              </a:spcAft>
              <a:buClr>
                <a:schemeClr val="tx1"/>
              </a:buClr>
              <a:buFont typeface="Arial" pitchFamily="34" charset="0"/>
              <a:buNone/>
              <a:defRPr/>
            </a:pPr>
            <a:r>
              <a:rPr lang="en-US" sz="2600" dirty="0" smtClean="0"/>
              <a:t>	</a:t>
            </a:r>
            <a:r>
              <a:rPr lang="en-US" sz="2600" dirty="0" smtClean="0">
                <a:hlinkClick r:id="rId2"/>
              </a:rPr>
              <a:t>http://www.pengutronix.de/software/socket-can/download/canutils/v4.0/</a:t>
            </a:r>
            <a:r>
              <a:rPr lang="en-US" sz="2600" dirty="0" smtClean="0"/>
              <a:t> </a:t>
            </a:r>
          </a:p>
          <a:p>
            <a:pPr algn="just" eaLnBrk="1" fontAlgn="auto" hangingPunct="1">
              <a:spcAft>
                <a:spcPts val="0"/>
              </a:spcAft>
              <a:buClr>
                <a:schemeClr val="tx1"/>
              </a:buClr>
              <a:buFont typeface="Arial" pitchFamily="34" charset="0"/>
              <a:buNone/>
              <a:defRPr/>
            </a:pPr>
            <a:r>
              <a:rPr lang="en-US" dirty="0" smtClean="0"/>
              <a:t/>
            </a:r>
            <a:br>
              <a:rPr lang="en-US" dirty="0" smtClean="0"/>
            </a:br>
            <a:r>
              <a:rPr lang="en-US" sz="2900" u="sng" dirty="0" smtClean="0"/>
              <a:t>Note:</a:t>
            </a:r>
            <a:r>
              <a:rPr lang="en-US" sz="2900" dirty="0" smtClean="0"/>
              <a:t> The CAN-</a:t>
            </a:r>
            <a:r>
              <a:rPr lang="en-US" sz="2900" dirty="0" err="1" smtClean="0"/>
              <a:t>utils</a:t>
            </a:r>
            <a:r>
              <a:rPr lang="en-US" sz="2900" dirty="0" smtClean="0"/>
              <a:t> version, we used is 4.0.6</a:t>
            </a:r>
          </a:p>
          <a:p>
            <a:pPr algn="just" eaLnBrk="1" fontAlgn="auto" hangingPunct="1">
              <a:spcAft>
                <a:spcPts val="0"/>
              </a:spcAft>
              <a:buFont typeface="Arial" pitchFamily="34" charset="0"/>
              <a:buChar char="•"/>
              <a:defRPr/>
            </a:pPr>
            <a:r>
              <a:rPr lang="en-US" b="1" dirty="0" smtClean="0"/>
              <a:t> </a:t>
            </a:r>
            <a:r>
              <a:rPr lang="en-US" sz="2900" dirty="0" smtClean="0"/>
              <a:t>Environment variables, we set based on our build directory structure:</a:t>
            </a:r>
          </a:p>
          <a:p>
            <a:pPr eaLnBrk="1" fontAlgn="auto" hangingPunct="1">
              <a:spcAft>
                <a:spcPts val="0"/>
              </a:spcAft>
              <a:buClr>
                <a:schemeClr val="tx1"/>
              </a:buClr>
              <a:buFont typeface="Arial" pitchFamily="34" charset="0"/>
              <a:buNone/>
              <a:defRPr/>
            </a:pPr>
            <a:r>
              <a:rPr lang="en-US" dirty="0" smtClean="0"/>
              <a:t>	</a:t>
            </a:r>
            <a:r>
              <a:rPr lang="en-US" sz="2600" dirty="0" smtClean="0"/>
              <a:t>export GNUEABI=arm-</a:t>
            </a:r>
            <a:r>
              <a:rPr lang="en-US" sz="2600" dirty="0" err="1" smtClean="0"/>
              <a:t>arago</a:t>
            </a:r>
            <a:r>
              <a:rPr lang="en-US" sz="2600" dirty="0" smtClean="0"/>
              <a:t>-</a:t>
            </a:r>
            <a:r>
              <a:rPr lang="en-US" sz="2600" dirty="0" err="1" smtClean="0"/>
              <a:t>linux</a:t>
            </a:r>
            <a:r>
              <a:rPr lang="en-US" sz="2600" dirty="0" smtClean="0"/>
              <a:t>-</a:t>
            </a:r>
            <a:r>
              <a:rPr lang="en-US" sz="2600" dirty="0" err="1" smtClean="0"/>
              <a:t>gnueabi</a:t>
            </a:r>
            <a:r>
              <a:rPr lang="en-US" sz="2600" dirty="0" smtClean="0"/>
              <a:t> </a:t>
            </a:r>
          </a:p>
          <a:p>
            <a:pPr eaLnBrk="1" fontAlgn="auto" hangingPunct="1">
              <a:spcAft>
                <a:spcPts val="0"/>
              </a:spcAft>
              <a:buClr>
                <a:schemeClr val="tx1"/>
              </a:buClr>
              <a:buFont typeface="Arial" pitchFamily="34" charset="0"/>
              <a:buNone/>
              <a:defRPr/>
            </a:pPr>
            <a:r>
              <a:rPr lang="en-US" sz="2600" dirty="0" smtClean="0"/>
              <a:t>	export CC=$GNUEABI-</a:t>
            </a:r>
            <a:r>
              <a:rPr lang="en-US" sz="2600" dirty="0" err="1" smtClean="0"/>
              <a:t>gcc</a:t>
            </a:r>
            <a:r>
              <a:rPr lang="en-US" sz="2600" dirty="0" smtClean="0"/>
              <a:t> </a:t>
            </a:r>
          </a:p>
          <a:p>
            <a:pPr eaLnBrk="1" fontAlgn="auto" hangingPunct="1">
              <a:spcAft>
                <a:spcPts val="0"/>
              </a:spcAft>
              <a:buClr>
                <a:schemeClr val="tx1"/>
              </a:buClr>
              <a:buFont typeface="Arial" pitchFamily="34" charset="0"/>
              <a:buNone/>
              <a:defRPr/>
            </a:pPr>
            <a:r>
              <a:rPr lang="en-US" sz="2600" dirty="0" smtClean="0"/>
              <a:t>	export LD=$GNUEABI-ld </a:t>
            </a:r>
          </a:p>
          <a:p>
            <a:pPr eaLnBrk="1" fontAlgn="auto" hangingPunct="1">
              <a:spcAft>
                <a:spcPts val="0"/>
              </a:spcAft>
              <a:buClr>
                <a:schemeClr val="tx1"/>
              </a:buClr>
              <a:buFont typeface="Arial" pitchFamily="34" charset="0"/>
              <a:buNone/>
              <a:defRPr/>
            </a:pPr>
            <a:r>
              <a:rPr lang="en-US" sz="2600" dirty="0" smtClean="0"/>
              <a:t>       export NM=$GNUEABI-nm </a:t>
            </a:r>
          </a:p>
          <a:p>
            <a:pPr eaLnBrk="1" fontAlgn="auto" hangingPunct="1">
              <a:spcAft>
                <a:spcPts val="0"/>
              </a:spcAft>
              <a:buClr>
                <a:schemeClr val="tx1"/>
              </a:buClr>
              <a:buFont typeface="Arial" pitchFamily="34" charset="0"/>
              <a:buNone/>
              <a:defRPr/>
            </a:pPr>
            <a:r>
              <a:rPr lang="en-US" sz="2600" dirty="0" smtClean="0"/>
              <a:t>	export AR=$GNUEABI-</a:t>
            </a:r>
            <a:r>
              <a:rPr lang="en-US" sz="2600" dirty="0" err="1" smtClean="0"/>
              <a:t>ar</a:t>
            </a:r>
            <a:endParaRPr lang="en-US" sz="2600" dirty="0" smtClean="0"/>
          </a:p>
          <a:p>
            <a:pPr eaLnBrk="1" fontAlgn="auto" hangingPunct="1">
              <a:spcAft>
                <a:spcPts val="0"/>
              </a:spcAft>
              <a:buClr>
                <a:schemeClr val="tx1"/>
              </a:buClr>
              <a:buFont typeface="Arial" pitchFamily="34" charset="0"/>
              <a:buNone/>
              <a:defRPr/>
            </a:pPr>
            <a:r>
              <a:rPr lang="en-US" sz="2600" dirty="0" smtClean="0"/>
              <a:t>	export CXX=$GNUEABI-</a:t>
            </a:r>
            <a:r>
              <a:rPr lang="en-US" sz="2600" dirty="0" err="1" smtClean="0"/>
              <a:t>c++</a:t>
            </a:r>
            <a:endParaRPr lang="en-US" sz="2600" dirty="0" smtClean="0"/>
          </a:p>
          <a:p>
            <a:pPr eaLnBrk="1" fontAlgn="auto" hangingPunct="1">
              <a:spcAft>
                <a:spcPts val="0"/>
              </a:spcAft>
              <a:buClr>
                <a:schemeClr val="tx1"/>
              </a:buClr>
              <a:buFont typeface="Arial" pitchFamily="34" charset="0"/>
              <a:buNone/>
              <a:defRPr/>
            </a:pPr>
            <a:r>
              <a:rPr lang="en-US" sz="2600" dirty="0" smtClean="0"/>
              <a:t>	export PREFIX=/usr2/BBV1/build/can/install         //User-defined</a:t>
            </a:r>
          </a:p>
          <a:p>
            <a:pPr eaLnBrk="1" fontAlgn="auto" hangingPunct="1">
              <a:spcAft>
                <a:spcPts val="0"/>
              </a:spcAft>
              <a:buClr>
                <a:schemeClr val="tx1"/>
              </a:buClr>
              <a:buFont typeface="Arial" pitchFamily="34" charset="0"/>
              <a:buNone/>
              <a:defRPr/>
            </a:pPr>
            <a:r>
              <a:rPr lang="en-US" sz="2600" dirty="0" smtClean="0"/>
              <a:t>	export CROSS_COMPILE_PREFIX=$PREFIX</a:t>
            </a:r>
          </a:p>
          <a:p>
            <a:pPr marL="342900" lvl="1" indent="-342900" eaLnBrk="1" fontAlgn="auto" hangingPunct="1">
              <a:spcAft>
                <a:spcPts val="0"/>
              </a:spcAft>
              <a:buClr>
                <a:schemeClr val="tx1"/>
              </a:buClr>
              <a:buFont typeface="Arial" pitchFamily="34" charset="0"/>
              <a:buNone/>
              <a:defRPr/>
            </a:pPr>
            <a:r>
              <a:rPr lang="en-US" sz="2600" b="1" dirty="0" smtClean="0"/>
              <a:t>	</a:t>
            </a:r>
            <a:r>
              <a:rPr lang="en-US" sz="2600" dirty="0" smtClean="0"/>
              <a:t>export PKG_CONFIG_PATH=$PWD/../libsocketcan-0.0.8/</a:t>
            </a:r>
            <a:r>
              <a:rPr lang="en-US" sz="2600" dirty="0" err="1" smtClean="0"/>
              <a:t>config</a:t>
            </a:r>
            <a:endParaRPr lang="en-US" sz="2600" dirty="0" smtClean="0"/>
          </a:p>
          <a:p>
            <a:pPr eaLnBrk="1" fontAlgn="auto" hangingPunct="1">
              <a:spcAft>
                <a:spcPts val="0"/>
              </a:spcAft>
              <a:buClr>
                <a:schemeClr val="tx1"/>
              </a:buClr>
              <a:buFont typeface="Arial" pitchFamily="34" charset="0"/>
              <a:buNone/>
              <a:defRPr/>
            </a:pPr>
            <a:endParaRPr 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78B9239-E8B4-4327-8D9D-716F4F36FCD9}" type="slidenum">
              <a:rPr lang="en-US" smtClean="0"/>
              <a:pPr>
                <a:defRPr/>
              </a:pPr>
              <a:t>18</a:t>
            </a:fld>
            <a:endParaRPr lang="en-US"/>
          </a:p>
        </p:txBody>
      </p:sp>
      <p:sp>
        <p:nvSpPr>
          <p:cNvPr id="3" name="Title 1"/>
          <p:cNvSpPr>
            <a:spLocks noGrp="1"/>
          </p:cNvSpPr>
          <p:nvPr>
            <p:ph type="title"/>
          </p:nvPr>
        </p:nvSpPr>
        <p:spPr>
          <a:xfrm>
            <a:off x="457200" y="274638"/>
            <a:ext cx="8229600" cy="1143000"/>
          </a:xfrm>
        </p:spPr>
        <p:txBody>
          <a:bodyPr>
            <a:normAutofit fontScale="90000"/>
          </a:bodyPr>
          <a:lstStyle/>
          <a:p>
            <a:pPr eaLnBrk="1" hangingPunct="1"/>
            <a:r>
              <a:rPr lang="en-US" dirty="0" smtClean="0"/>
              <a:t>Addition of CAN utilities to target file system        contd.,</a:t>
            </a:r>
          </a:p>
        </p:txBody>
      </p:sp>
      <p:sp>
        <p:nvSpPr>
          <p:cNvPr id="5" name="Content Placeholder 2"/>
          <p:cNvSpPr>
            <a:spLocks noGrp="1"/>
          </p:cNvSpPr>
          <p:nvPr>
            <p:ph idx="1"/>
          </p:nvPr>
        </p:nvSpPr>
        <p:spPr>
          <a:xfrm>
            <a:off x="152400" y="1600200"/>
            <a:ext cx="8686800" cy="4525963"/>
          </a:xfrm>
        </p:spPr>
        <p:txBody>
          <a:bodyPr/>
          <a:lstStyle/>
          <a:p>
            <a:pPr lvl="1" eaLnBrk="1" hangingPunct="1">
              <a:lnSpc>
                <a:spcPct val="90000"/>
              </a:lnSpc>
              <a:buClr>
                <a:schemeClr val="tx1"/>
              </a:buClr>
              <a:buFont typeface="Arial" charset="0"/>
              <a:buNone/>
            </a:pPr>
            <a:r>
              <a:rPr lang="en-US" sz="1600" dirty="0" smtClean="0"/>
              <a:t>export LD_LIBRARY_PATH="../usr2/BBV1/build/can/lib:${LD_LIBRARY_PATH"</a:t>
            </a:r>
          </a:p>
          <a:p>
            <a:pPr lvl="1" eaLnBrk="1" hangingPunct="1">
              <a:lnSpc>
                <a:spcPct val="90000"/>
              </a:lnSpc>
              <a:buClr>
                <a:schemeClr val="tx1"/>
              </a:buClr>
              <a:buFont typeface="Arial" charset="0"/>
              <a:buNone/>
            </a:pPr>
            <a:r>
              <a:rPr lang="en-US" sz="1600" dirty="0" smtClean="0"/>
              <a:t>export LD_RAN_PATH="../usr2/BBV1/build/can/lib:${LD_RAN_PATH}"</a:t>
            </a:r>
          </a:p>
          <a:p>
            <a:pPr lvl="1" eaLnBrk="1" hangingPunct="1">
              <a:lnSpc>
                <a:spcPct val="90000"/>
              </a:lnSpc>
              <a:buClr>
                <a:schemeClr val="tx1"/>
              </a:buClr>
              <a:buFont typeface="Arial" charset="0"/>
              <a:buNone/>
            </a:pPr>
            <a:r>
              <a:rPr lang="en-US" sz="1600" dirty="0" smtClean="0"/>
              <a:t>export LDFLAGS="-</a:t>
            </a:r>
            <a:r>
              <a:rPr lang="en-US" sz="1600" dirty="0" err="1" smtClean="0"/>
              <a:t>Wl</a:t>
            </a:r>
            <a:r>
              <a:rPr lang="en-US" sz="1600" dirty="0" smtClean="0"/>
              <a:t>,--</a:t>
            </a:r>
            <a:r>
              <a:rPr lang="en-US" sz="1600" dirty="0" err="1" smtClean="0"/>
              <a:t>rpath</a:t>
            </a:r>
            <a:r>
              <a:rPr lang="en-US" sz="1600" dirty="0" smtClean="0"/>
              <a:t> -</a:t>
            </a:r>
            <a:r>
              <a:rPr lang="en-US" sz="1600" dirty="0" err="1" smtClean="0"/>
              <a:t>Wl</a:t>
            </a:r>
            <a:r>
              <a:rPr lang="en-US" sz="1600" dirty="0" smtClean="0"/>
              <a:t>,/</a:t>
            </a:r>
            <a:r>
              <a:rPr lang="en-US" sz="1600" dirty="0" err="1" smtClean="0"/>
              <a:t>usr</a:t>
            </a:r>
            <a:r>
              <a:rPr lang="en-US" sz="1600" dirty="0" smtClean="0"/>
              <a:t>/local/lib -L/usr2/BBV1/build/can/usr2/BBV1/build/can/lib"</a:t>
            </a:r>
          </a:p>
          <a:p>
            <a:pPr lvl="1" eaLnBrk="1" hangingPunct="1">
              <a:lnSpc>
                <a:spcPct val="90000"/>
              </a:lnSpc>
              <a:buClr>
                <a:schemeClr val="tx1"/>
              </a:buClr>
              <a:buFont typeface="Arial" charset="0"/>
              <a:buNone/>
            </a:pPr>
            <a:r>
              <a:rPr lang="en-US" sz="1600" dirty="0" smtClean="0"/>
              <a:t>export INCLUDES="-I/</a:t>
            </a:r>
            <a:r>
              <a:rPr lang="en-US" sz="1600" dirty="0" err="1" smtClean="0"/>
              <a:t>usr</a:t>
            </a:r>
            <a:r>
              <a:rPr lang="en-US" sz="1600" dirty="0" smtClean="0"/>
              <a:t>/include -I/usr2/BBV1/build/can/libsocketcan-0.0.8/include“</a:t>
            </a:r>
          </a:p>
          <a:p>
            <a:pPr lvl="1" eaLnBrk="1" hangingPunct="1">
              <a:lnSpc>
                <a:spcPct val="90000"/>
              </a:lnSpc>
              <a:buClr>
                <a:schemeClr val="bg1"/>
              </a:buClr>
              <a:buFontTx/>
              <a:buChar char="•"/>
            </a:pPr>
            <a:r>
              <a:rPr lang="en-US" sz="2000" dirty="0" smtClean="0"/>
              <a:t>Configuration:</a:t>
            </a:r>
          </a:p>
          <a:p>
            <a:pPr lvl="1" eaLnBrk="1" hangingPunct="1">
              <a:lnSpc>
                <a:spcPct val="90000"/>
              </a:lnSpc>
              <a:buClr>
                <a:schemeClr val="tx1"/>
              </a:buClr>
              <a:buFont typeface="Arial" charset="0"/>
              <a:buNone/>
            </a:pPr>
            <a:r>
              <a:rPr lang="en-US" sz="2000" dirty="0" smtClean="0"/>
              <a:t>	</a:t>
            </a:r>
            <a:r>
              <a:rPr lang="en-US" sz="1800" dirty="0" smtClean="0">
                <a:solidFill>
                  <a:schemeClr val="tx1"/>
                </a:solidFill>
              </a:rPr>
              <a:t>$ ./configure --host=arm-</a:t>
            </a:r>
            <a:r>
              <a:rPr lang="en-US" sz="1800" dirty="0" err="1" smtClean="0">
                <a:solidFill>
                  <a:schemeClr val="tx1"/>
                </a:solidFill>
              </a:rPr>
              <a:t>arago</a:t>
            </a:r>
            <a:r>
              <a:rPr lang="en-US" sz="1800" dirty="0" smtClean="0">
                <a:solidFill>
                  <a:schemeClr val="tx1"/>
                </a:solidFill>
              </a:rPr>
              <a:t>-</a:t>
            </a:r>
            <a:r>
              <a:rPr lang="en-US" sz="1800" dirty="0" err="1" smtClean="0">
                <a:solidFill>
                  <a:schemeClr val="tx1"/>
                </a:solidFill>
              </a:rPr>
              <a:t>linux</a:t>
            </a:r>
            <a:r>
              <a:rPr lang="en-US" sz="1800" dirty="0" smtClean="0">
                <a:solidFill>
                  <a:schemeClr val="tx1"/>
                </a:solidFill>
              </a:rPr>
              <a:t> --prefix=$PREFIX --enable-debug </a:t>
            </a:r>
          </a:p>
          <a:p>
            <a:pPr lvl="1" eaLnBrk="1" hangingPunct="1">
              <a:lnSpc>
                <a:spcPct val="90000"/>
              </a:lnSpc>
              <a:buClr>
                <a:schemeClr val="bg1"/>
              </a:buClr>
              <a:buFontTx/>
              <a:buChar char="•"/>
            </a:pPr>
            <a:r>
              <a:rPr lang="en-US" sz="2000" dirty="0" smtClean="0"/>
              <a:t>Build and Install:</a:t>
            </a:r>
          </a:p>
          <a:p>
            <a:pPr lvl="1" eaLnBrk="1" hangingPunct="1">
              <a:lnSpc>
                <a:spcPct val="90000"/>
              </a:lnSpc>
              <a:buClr>
                <a:schemeClr val="tx1"/>
              </a:buClr>
              <a:buFont typeface="Arial" charset="0"/>
              <a:buNone/>
            </a:pPr>
            <a:r>
              <a:rPr lang="en-US" sz="2000" dirty="0" smtClean="0"/>
              <a:t>	</a:t>
            </a:r>
            <a:r>
              <a:rPr lang="en-US" sz="1800" dirty="0" smtClean="0">
                <a:solidFill>
                  <a:schemeClr val="tx1"/>
                </a:solidFill>
              </a:rPr>
              <a:t>$ make</a:t>
            </a:r>
          </a:p>
          <a:p>
            <a:pPr lvl="1" eaLnBrk="1" hangingPunct="1">
              <a:lnSpc>
                <a:spcPct val="90000"/>
              </a:lnSpc>
              <a:buClr>
                <a:schemeClr val="tx1"/>
              </a:buClr>
              <a:buFont typeface="Arial" charset="0"/>
              <a:buNone/>
            </a:pPr>
            <a:r>
              <a:rPr lang="en-US" sz="1800" dirty="0" smtClean="0">
                <a:solidFill>
                  <a:schemeClr val="tx1"/>
                </a:solidFill>
              </a:rPr>
              <a:t>	$ make install</a:t>
            </a:r>
          </a:p>
          <a:p>
            <a:pPr lvl="1" eaLnBrk="1" hangingPunct="1">
              <a:lnSpc>
                <a:spcPct val="90000"/>
              </a:lnSpc>
              <a:buClr>
                <a:schemeClr val="bg1"/>
              </a:buClr>
              <a:buFont typeface="Arial" charset="0"/>
              <a:buChar char="•"/>
            </a:pPr>
            <a:r>
              <a:rPr lang="en-US" sz="2000" dirty="0" smtClean="0"/>
              <a:t>Then, the built libraries and binaries are taken to the /lib and /</a:t>
            </a:r>
            <a:r>
              <a:rPr lang="en-US" sz="2000" dirty="0" err="1" smtClean="0"/>
              <a:t>sbin</a:t>
            </a:r>
            <a:r>
              <a:rPr lang="en-US" sz="2000" dirty="0" smtClean="0"/>
              <a:t> directory of root-file system of Beagle bone.</a:t>
            </a:r>
          </a:p>
          <a:p>
            <a:pPr eaLnBrk="1" hangingPunct="1">
              <a:lnSpc>
                <a:spcPct val="90000"/>
              </a:lnSpc>
            </a:pP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78B9239-E8B4-4327-8D9D-716F4F36FCD9}" type="slidenum">
              <a:rPr lang="en-US" smtClean="0"/>
              <a:pPr>
                <a:defRPr/>
              </a:pPr>
              <a:t>19</a:t>
            </a:fld>
            <a:endParaRPr lang="en-US"/>
          </a:p>
        </p:txBody>
      </p:sp>
      <p:sp>
        <p:nvSpPr>
          <p:cNvPr id="3" name="Title 1"/>
          <p:cNvSpPr>
            <a:spLocks noGrp="1"/>
          </p:cNvSpPr>
          <p:nvPr>
            <p:ph type="title"/>
          </p:nvPr>
        </p:nvSpPr>
        <p:spPr>
          <a:xfrm>
            <a:off x="457200" y="274638"/>
            <a:ext cx="8229600" cy="1143000"/>
          </a:xfrm>
        </p:spPr>
        <p:txBody>
          <a:bodyPr/>
          <a:lstStyle/>
          <a:p>
            <a:pPr eaLnBrk="1" hangingPunct="1"/>
            <a:r>
              <a:rPr lang="en-US" dirty="0" smtClean="0"/>
              <a:t> Testing of CAN interface</a:t>
            </a:r>
          </a:p>
        </p:txBody>
      </p:sp>
      <p:sp>
        <p:nvSpPr>
          <p:cNvPr id="5" name="Content Placeholder 2"/>
          <p:cNvSpPr>
            <a:spLocks noGrp="1"/>
          </p:cNvSpPr>
          <p:nvPr>
            <p:ph idx="1"/>
          </p:nvPr>
        </p:nvSpPr>
        <p:spPr>
          <a:xfrm>
            <a:off x="457200" y="1600200"/>
            <a:ext cx="8229600" cy="4525963"/>
          </a:xfrm>
        </p:spPr>
        <p:txBody>
          <a:bodyPr>
            <a:normAutofit lnSpcReduction="10000"/>
          </a:bodyPr>
          <a:lstStyle/>
          <a:p>
            <a:pPr algn="just" eaLnBrk="1" hangingPunct="1"/>
            <a:r>
              <a:rPr lang="en-US" sz="2000" dirty="0" smtClean="0"/>
              <a:t>After building the kernel and root-file system with CAN utilities, we proceeded with the following steps to test the CAN interface on Beaglebone board with the hardware setup we have mentioned it before(slide 5) .</a:t>
            </a:r>
          </a:p>
          <a:p>
            <a:pPr eaLnBrk="1" hangingPunct="1">
              <a:lnSpc>
                <a:spcPct val="90000"/>
              </a:lnSpc>
            </a:pPr>
            <a:r>
              <a:rPr lang="en-US" sz="2000" dirty="0" smtClean="0"/>
              <a:t>On board, </a:t>
            </a:r>
          </a:p>
          <a:p>
            <a:pPr lvl="1" algn="just" eaLnBrk="1" hangingPunct="1">
              <a:lnSpc>
                <a:spcPct val="90000"/>
              </a:lnSpc>
              <a:buFont typeface="Wingdings" pitchFamily="2" charset="2"/>
              <a:buChar char="ü"/>
            </a:pPr>
            <a:r>
              <a:rPr lang="en-US" sz="2000" dirty="0" smtClean="0"/>
              <a:t>First ,we need to configure and start both the CAN interfaces, can0 and can1, using </a:t>
            </a:r>
            <a:r>
              <a:rPr lang="en-US" sz="2000" dirty="0" err="1" smtClean="0"/>
              <a:t>CANutils</a:t>
            </a:r>
            <a:r>
              <a:rPr lang="en-US" sz="2000" dirty="0" smtClean="0"/>
              <a:t> :</a:t>
            </a:r>
          </a:p>
          <a:p>
            <a:pPr lvl="1" eaLnBrk="1" hangingPunct="1">
              <a:lnSpc>
                <a:spcPct val="90000"/>
              </a:lnSpc>
              <a:buFont typeface="Arial" charset="0"/>
              <a:buNone/>
            </a:pPr>
            <a:r>
              <a:rPr lang="en-US" sz="2000" dirty="0" smtClean="0">
                <a:solidFill>
                  <a:schemeClr val="tx1"/>
                </a:solidFill>
              </a:rPr>
              <a:t>		</a:t>
            </a:r>
            <a:r>
              <a:rPr lang="en-US" sz="1800" dirty="0" smtClean="0">
                <a:solidFill>
                  <a:schemeClr val="tx1"/>
                </a:solidFill>
              </a:rPr>
              <a:t>$  </a:t>
            </a:r>
            <a:r>
              <a:rPr lang="en-US" sz="1800" dirty="0" err="1" smtClean="0">
                <a:solidFill>
                  <a:schemeClr val="tx1"/>
                </a:solidFill>
              </a:rPr>
              <a:t>canconfig</a:t>
            </a:r>
            <a:r>
              <a:rPr lang="en-US" sz="1800" dirty="0" smtClean="0">
                <a:solidFill>
                  <a:schemeClr val="tx1"/>
                </a:solidFill>
              </a:rPr>
              <a:t> can0 </a:t>
            </a:r>
            <a:r>
              <a:rPr lang="en-US" sz="1800" dirty="0" err="1" smtClean="0">
                <a:solidFill>
                  <a:schemeClr val="tx1"/>
                </a:solidFill>
              </a:rPr>
              <a:t>bitrate</a:t>
            </a:r>
            <a:r>
              <a:rPr lang="en-US" sz="1800" dirty="0" smtClean="0">
                <a:solidFill>
                  <a:schemeClr val="tx1"/>
                </a:solidFill>
              </a:rPr>
              <a:t> 50000 </a:t>
            </a:r>
            <a:r>
              <a:rPr lang="en-US" sz="1800" dirty="0" err="1" smtClean="0">
                <a:solidFill>
                  <a:schemeClr val="tx1"/>
                </a:solidFill>
              </a:rPr>
              <a:t>ctrlmode</a:t>
            </a:r>
            <a:r>
              <a:rPr lang="en-US" sz="1800" dirty="0" smtClean="0">
                <a:solidFill>
                  <a:schemeClr val="tx1"/>
                </a:solidFill>
              </a:rPr>
              <a:t> triple-sampling on</a:t>
            </a:r>
          </a:p>
          <a:p>
            <a:pPr lvl="1" eaLnBrk="1" hangingPunct="1">
              <a:lnSpc>
                <a:spcPct val="90000"/>
              </a:lnSpc>
              <a:buFont typeface="Arial" charset="0"/>
              <a:buNone/>
            </a:pPr>
            <a:r>
              <a:rPr lang="en-US" sz="1800" dirty="0" smtClean="0">
                <a:solidFill>
                  <a:schemeClr val="tx1"/>
                </a:solidFill>
              </a:rPr>
              <a:t>		$  </a:t>
            </a:r>
            <a:r>
              <a:rPr lang="en-US" sz="1800" dirty="0" err="1" smtClean="0">
                <a:solidFill>
                  <a:schemeClr val="tx1"/>
                </a:solidFill>
              </a:rPr>
              <a:t>canconfig</a:t>
            </a:r>
            <a:r>
              <a:rPr lang="en-US" sz="1800" dirty="0" smtClean="0">
                <a:solidFill>
                  <a:schemeClr val="tx1"/>
                </a:solidFill>
              </a:rPr>
              <a:t> can0 start </a:t>
            </a:r>
          </a:p>
          <a:p>
            <a:pPr lvl="1" eaLnBrk="1" hangingPunct="1">
              <a:lnSpc>
                <a:spcPct val="90000"/>
              </a:lnSpc>
              <a:buFont typeface="Arial" charset="0"/>
              <a:buNone/>
            </a:pPr>
            <a:r>
              <a:rPr lang="en-US" sz="1800" dirty="0" smtClean="0">
                <a:solidFill>
                  <a:schemeClr val="tx1"/>
                </a:solidFill>
              </a:rPr>
              <a:t>		$  </a:t>
            </a:r>
            <a:r>
              <a:rPr lang="en-US" sz="1800" dirty="0" err="1" smtClean="0">
                <a:solidFill>
                  <a:schemeClr val="tx1"/>
                </a:solidFill>
              </a:rPr>
              <a:t>canconfig</a:t>
            </a:r>
            <a:r>
              <a:rPr lang="en-US" sz="1800" dirty="0" smtClean="0">
                <a:solidFill>
                  <a:schemeClr val="tx1"/>
                </a:solidFill>
              </a:rPr>
              <a:t> can1 </a:t>
            </a:r>
            <a:r>
              <a:rPr lang="en-US" sz="1800" dirty="0" err="1" smtClean="0">
                <a:solidFill>
                  <a:schemeClr val="tx1"/>
                </a:solidFill>
              </a:rPr>
              <a:t>bitrate</a:t>
            </a:r>
            <a:r>
              <a:rPr lang="en-US" sz="1800" dirty="0" smtClean="0">
                <a:solidFill>
                  <a:schemeClr val="tx1"/>
                </a:solidFill>
              </a:rPr>
              <a:t> 50000 </a:t>
            </a:r>
            <a:r>
              <a:rPr lang="en-US" sz="1800" dirty="0" err="1" smtClean="0">
                <a:solidFill>
                  <a:schemeClr val="tx1"/>
                </a:solidFill>
              </a:rPr>
              <a:t>ctrlmode</a:t>
            </a:r>
            <a:r>
              <a:rPr lang="en-US" sz="1800" dirty="0" smtClean="0">
                <a:solidFill>
                  <a:schemeClr val="tx1"/>
                </a:solidFill>
              </a:rPr>
              <a:t> triple-sampling on</a:t>
            </a:r>
          </a:p>
          <a:p>
            <a:pPr lvl="1" eaLnBrk="1" hangingPunct="1">
              <a:lnSpc>
                <a:spcPct val="90000"/>
              </a:lnSpc>
              <a:buFont typeface="Arial" charset="0"/>
              <a:buNone/>
            </a:pPr>
            <a:r>
              <a:rPr lang="en-US" sz="1800" dirty="0" smtClean="0">
                <a:solidFill>
                  <a:schemeClr val="tx1"/>
                </a:solidFill>
              </a:rPr>
              <a:t>		$  </a:t>
            </a:r>
            <a:r>
              <a:rPr lang="en-US" sz="1800" dirty="0" err="1" smtClean="0">
                <a:solidFill>
                  <a:schemeClr val="tx1"/>
                </a:solidFill>
              </a:rPr>
              <a:t>canconfig</a:t>
            </a:r>
            <a:r>
              <a:rPr lang="en-US" sz="1800" dirty="0" smtClean="0">
                <a:solidFill>
                  <a:schemeClr val="tx1"/>
                </a:solidFill>
              </a:rPr>
              <a:t> can1 start </a:t>
            </a:r>
          </a:p>
          <a:p>
            <a:pPr lvl="1" eaLnBrk="1" hangingPunct="1">
              <a:lnSpc>
                <a:spcPct val="90000"/>
              </a:lnSpc>
              <a:buFont typeface="Arial" charset="0"/>
              <a:buNone/>
            </a:pPr>
            <a:endParaRPr lang="en-US" sz="2000" dirty="0" smtClean="0">
              <a:solidFill>
                <a:schemeClr val="tx1"/>
              </a:solidFill>
            </a:endParaRPr>
          </a:p>
          <a:p>
            <a:pPr lvl="1" eaLnBrk="1" hangingPunct="1">
              <a:lnSpc>
                <a:spcPct val="90000"/>
              </a:lnSpc>
              <a:buFont typeface="Arial" charset="0"/>
              <a:buNone/>
            </a:pPr>
            <a:r>
              <a:rPr lang="en-US" sz="1600" u="sng" dirty="0" smtClean="0"/>
              <a:t>Note:</a:t>
            </a:r>
            <a:r>
              <a:rPr lang="en-US" sz="1600" dirty="0" smtClean="0"/>
              <a:t> </a:t>
            </a:r>
          </a:p>
          <a:p>
            <a:pPr lvl="1" eaLnBrk="1" hangingPunct="1">
              <a:lnSpc>
                <a:spcPct val="90000"/>
              </a:lnSpc>
              <a:buFont typeface="Arial" charset="0"/>
              <a:buNone/>
            </a:pPr>
            <a:r>
              <a:rPr lang="en-US" sz="1600" dirty="0" smtClean="0"/>
              <a:t>1.  A command “</a:t>
            </a:r>
            <a:r>
              <a:rPr lang="en-US" sz="1600" dirty="0" err="1" smtClean="0"/>
              <a:t>ifconfig</a:t>
            </a:r>
            <a:r>
              <a:rPr lang="en-US" sz="1600" dirty="0" smtClean="0"/>
              <a:t>” is used to check for device interfaces up on Beagle bone</a:t>
            </a:r>
          </a:p>
          <a:p>
            <a:pPr lvl="1" eaLnBrk="1" hangingPunct="1">
              <a:lnSpc>
                <a:spcPct val="90000"/>
              </a:lnSpc>
              <a:buFont typeface="Arial" charset="0"/>
              <a:buNone/>
            </a:pPr>
            <a:r>
              <a:rPr lang="en-US" sz="1600" dirty="0" smtClean="0"/>
              <a:t>2.  The usage of CAN </a:t>
            </a:r>
            <a:r>
              <a:rPr lang="en-US" sz="1600" dirty="0" err="1" smtClean="0"/>
              <a:t>utils</a:t>
            </a:r>
            <a:r>
              <a:rPr lang="en-US" sz="1600" dirty="0" smtClean="0"/>
              <a:t> executables can be known in detail by using a command  --help after CAN </a:t>
            </a:r>
            <a:r>
              <a:rPr lang="en-US" sz="1600" dirty="0" err="1" smtClean="0"/>
              <a:t>utils</a:t>
            </a:r>
            <a:r>
              <a:rPr lang="en-US" sz="1600" dirty="0" smtClean="0"/>
              <a:t> executable (e.g. </a:t>
            </a:r>
            <a:r>
              <a:rPr lang="en-US" sz="1600" dirty="0" err="1" smtClean="0"/>
              <a:t>cansend</a:t>
            </a:r>
            <a:r>
              <a:rPr lang="en-US" sz="1600" dirty="0" smtClean="0"/>
              <a:t> --help).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1143000"/>
          </a:xfrm>
        </p:spPr>
        <p:txBody>
          <a:bodyPr/>
          <a:lstStyle/>
          <a:p>
            <a:pPr eaLnBrk="1" hangingPunct="1"/>
            <a:r>
              <a:rPr lang="en-US" dirty="0" smtClean="0"/>
              <a:t>Introduction</a:t>
            </a:r>
          </a:p>
        </p:txBody>
      </p:sp>
      <p:sp>
        <p:nvSpPr>
          <p:cNvPr id="7" name="Content Placeholder 2"/>
          <p:cNvSpPr>
            <a:spLocks noGrp="1"/>
          </p:cNvSpPr>
          <p:nvPr>
            <p:ph idx="1"/>
          </p:nvPr>
        </p:nvSpPr>
        <p:spPr>
          <a:xfrm>
            <a:off x="762000" y="1600200"/>
            <a:ext cx="8001000" cy="4525963"/>
          </a:xfrm>
        </p:spPr>
        <p:txBody>
          <a:bodyPr/>
          <a:lstStyle/>
          <a:p>
            <a:pPr algn="just" eaLnBrk="1" hangingPunct="1"/>
            <a:r>
              <a:rPr lang="en-US" sz="2000" dirty="0" smtClean="0"/>
              <a:t>The Controller Area Network (CAN) is a serial communications protocol which efficiently supports distributed real-time control with a high level of security. </a:t>
            </a:r>
          </a:p>
          <a:p>
            <a:pPr algn="just" eaLnBrk="1" hangingPunct="1"/>
            <a:r>
              <a:rPr lang="en-US" sz="2000" dirty="0" smtClean="0"/>
              <a:t>CAN interface is being heavily used in automotive domains</a:t>
            </a:r>
          </a:p>
          <a:p>
            <a:pPr algn="just" eaLnBrk="1" hangingPunct="1"/>
            <a:r>
              <a:rPr lang="en-US" sz="2000" dirty="0" smtClean="0"/>
              <a:t>This presentation shares the experience of configuring the CAN interface on the most widely used Beagle bone board from TI .</a:t>
            </a:r>
          </a:p>
          <a:p>
            <a:pPr algn="just" eaLnBrk="1" hangingPunct="1"/>
            <a:r>
              <a:rPr lang="en-US" sz="2000" dirty="0" smtClean="0"/>
              <a:t>The Beaglebone board is based on AM335x Processor and has support for CAN interface  that is based on Bosch CAN 2.0B protocol specification and supports bitrates up to 1 </a:t>
            </a:r>
            <a:r>
              <a:rPr lang="en-US" sz="2000" dirty="0" err="1" smtClean="0"/>
              <a:t>Mbit</a:t>
            </a:r>
            <a:r>
              <a:rPr lang="en-US" sz="2000" dirty="0" smtClean="0"/>
              <a:t>/s.</a:t>
            </a:r>
          </a:p>
          <a:p>
            <a:pPr eaLnBrk="1" hangingPunct="1"/>
            <a:endParaRPr lang="en-US" sz="2400"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78B9239-E8B4-4327-8D9D-716F4F36FCD9}" type="slidenum">
              <a:rPr lang="en-US" smtClean="0"/>
              <a:pPr>
                <a:defRPr/>
              </a:pPr>
              <a:t>20</a:t>
            </a:fld>
            <a:endParaRPr lang="en-US"/>
          </a:p>
        </p:txBody>
      </p:sp>
      <p:sp>
        <p:nvSpPr>
          <p:cNvPr id="3" name="Title 1"/>
          <p:cNvSpPr>
            <a:spLocks noGrp="1"/>
          </p:cNvSpPr>
          <p:nvPr>
            <p:ph type="title"/>
          </p:nvPr>
        </p:nvSpPr>
        <p:spPr>
          <a:xfrm>
            <a:off x="457200" y="274638"/>
            <a:ext cx="8229600" cy="1143000"/>
          </a:xfrm>
        </p:spPr>
        <p:txBody>
          <a:bodyPr/>
          <a:lstStyle/>
          <a:p>
            <a:pPr eaLnBrk="1" hangingPunct="1"/>
            <a:r>
              <a:rPr lang="en-US" dirty="0" smtClean="0"/>
              <a:t>Testing of CAN interface   contd.,</a:t>
            </a:r>
          </a:p>
        </p:txBody>
      </p:sp>
      <p:sp>
        <p:nvSpPr>
          <p:cNvPr id="5" name="Content Placeholder 2"/>
          <p:cNvSpPr>
            <a:spLocks noGrp="1"/>
          </p:cNvSpPr>
          <p:nvPr>
            <p:ph idx="1"/>
          </p:nvPr>
        </p:nvSpPr>
        <p:spPr>
          <a:xfrm>
            <a:off x="457200" y="1600200"/>
            <a:ext cx="8229600" cy="4419600"/>
          </a:xfrm>
        </p:spPr>
        <p:txBody>
          <a:bodyPr>
            <a:normAutofit/>
          </a:bodyPr>
          <a:lstStyle/>
          <a:p>
            <a:pPr marL="800100" lvl="3" indent="-342900" algn="just" eaLnBrk="1" hangingPunct="1">
              <a:lnSpc>
                <a:spcPct val="80000"/>
              </a:lnSpc>
              <a:buFont typeface="Arial" pitchFamily="34" charset="0"/>
              <a:buChar char="•"/>
            </a:pPr>
            <a:r>
              <a:rPr lang="en-US" dirty="0" smtClean="0"/>
              <a:t>Next, any one of the interface is made to run as back end process in receiving mode. Here, we have chosen can1 interface as a receiver, </a:t>
            </a:r>
          </a:p>
          <a:p>
            <a:pPr marL="1257300" lvl="4" indent="-342900" eaLnBrk="1" hangingPunct="1">
              <a:lnSpc>
                <a:spcPct val="80000"/>
              </a:lnSpc>
              <a:buNone/>
            </a:pPr>
            <a:r>
              <a:rPr lang="en-US" sz="1800" dirty="0" smtClean="0">
                <a:solidFill>
                  <a:schemeClr val="tx1"/>
                </a:solidFill>
              </a:rPr>
              <a:t>$ </a:t>
            </a:r>
            <a:r>
              <a:rPr lang="en-US" sz="1800" dirty="0" err="1" smtClean="0">
                <a:solidFill>
                  <a:schemeClr val="tx1"/>
                </a:solidFill>
              </a:rPr>
              <a:t>candump</a:t>
            </a:r>
            <a:r>
              <a:rPr lang="en-US" sz="1800" dirty="0" smtClean="0">
                <a:solidFill>
                  <a:schemeClr val="tx1"/>
                </a:solidFill>
              </a:rPr>
              <a:t>  can1 –d</a:t>
            </a:r>
            <a:br>
              <a:rPr lang="en-US" sz="1800" dirty="0" smtClean="0">
                <a:solidFill>
                  <a:schemeClr val="tx1"/>
                </a:solidFill>
              </a:rPr>
            </a:br>
            <a:endParaRPr lang="en-US" sz="1800" dirty="0" smtClean="0">
              <a:solidFill>
                <a:schemeClr val="tx1"/>
              </a:solidFill>
            </a:endParaRPr>
          </a:p>
          <a:p>
            <a:pPr marL="800100" lvl="3" indent="-342900" algn="just" eaLnBrk="1" hangingPunct="1">
              <a:lnSpc>
                <a:spcPct val="80000"/>
              </a:lnSpc>
              <a:buFont typeface="Arial" pitchFamily="34" charset="0"/>
              <a:buChar char="•"/>
            </a:pPr>
            <a:r>
              <a:rPr lang="en-US" dirty="0" smtClean="0"/>
              <a:t>The option “-d” in </a:t>
            </a:r>
            <a:r>
              <a:rPr lang="en-US" dirty="0" err="1" smtClean="0"/>
              <a:t>candump</a:t>
            </a:r>
            <a:r>
              <a:rPr lang="en-US" dirty="0" smtClean="0"/>
              <a:t> command indicates that this runs as a back end process </a:t>
            </a:r>
            <a:r>
              <a:rPr lang="en-US" dirty="0" err="1" smtClean="0"/>
              <a:t>candump</a:t>
            </a:r>
            <a:r>
              <a:rPr lang="en-US" dirty="0" smtClean="0"/>
              <a:t> is also provided with filtering option.</a:t>
            </a:r>
          </a:p>
          <a:p>
            <a:pPr marL="800100" lvl="3" indent="-342900" algn="just" eaLnBrk="1" hangingPunct="1">
              <a:lnSpc>
                <a:spcPct val="80000"/>
              </a:lnSpc>
              <a:buFont typeface="Arial" pitchFamily="34" charset="0"/>
              <a:buChar char="•"/>
            </a:pPr>
            <a:r>
              <a:rPr lang="en-US" dirty="0" smtClean="0"/>
              <a:t>Now, we started to transmit the test data/frames from can0 interface using </a:t>
            </a:r>
            <a:r>
              <a:rPr lang="en-US" dirty="0" err="1" smtClean="0"/>
              <a:t>cansend</a:t>
            </a:r>
            <a:r>
              <a:rPr lang="en-US" dirty="0" smtClean="0"/>
              <a:t> </a:t>
            </a:r>
            <a:r>
              <a:rPr lang="en-US" dirty="0" err="1" smtClean="0"/>
              <a:t>utils</a:t>
            </a:r>
            <a:r>
              <a:rPr lang="en-US" dirty="0" smtClean="0"/>
              <a:t>. For e.g.</a:t>
            </a:r>
          </a:p>
          <a:p>
            <a:pPr marL="800100" lvl="3" indent="-342900" eaLnBrk="1" hangingPunct="1">
              <a:lnSpc>
                <a:spcPct val="80000"/>
              </a:lnSpc>
              <a:buNone/>
            </a:pPr>
            <a:r>
              <a:rPr lang="en-US" sz="1800" dirty="0" smtClean="0">
                <a:solidFill>
                  <a:schemeClr val="tx1"/>
                </a:solidFill>
              </a:rPr>
              <a:t>        $ </a:t>
            </a:r>
            <a:r>
              <a:rPr lang="en-US" sz="1800" dirty="0" err="1" smtClean="0">
                <a:solidFill>
                  <a:schemeClr val="tx1"/>
                </a:solidFill>
              </a:rPr>
              <a:t>cansend</a:t>
            </a:r>
            <a:r>
              <a:rPr lang="en-US" sz="1800" dirty="0" smtClean="0">
                <a:solidFill>
                  <a:schemeClr val="tx1"/>
                </a:solidFill>
              </a:rPr>
              <a:t> can0 0x11  0x22 0x33 0x44 0x55 0x66 0x77 0x88</a:t>
            </a:r>
            <a:br>
              <a:rPr lang="en-US" sz="1800" dirty="0" smtClean="0">
                <a:solidFill>
                  <a:schemeClr val="tx1"/>
                </a:solidFill>
              </a:rPr>
            </a:br>
            <a:endParaRPr lang="en-US" sz="1800" dirty="0" smtClean="0"/>
          </a:p>
          <a:p>
            <a:pPr marL="800100" lvl="3" indent="-342900" algn="just" eaLnBrk="1" hangingPunct="1">
              <a:lnSpc>
                <a:spcPct val="80000"/>
              </a:lnSpc>
              <a:buFont typeface="Arial" pitchFamily="34" charset="0"/>
              <a:buChar char="•"/>
            </a:pPr>
            <a:r>
              <a:rPr lang="en-US" dirty="0" smtClean="0"/>
              <a:t>The transmitted data/frames are received by can1 interface which is in receiving mode. The result of the above testing is shown in the next slide.</a:t>
            </a:r>
          </a:p>
          <a:p>
            <a:pPr marL="800100" lvl="3" indent="-342900" algn="just" eaLnBrk="1" hangingPunct="1">
              <a:lnSpc>
                <a:spcPct val="80000"/>
              </a:lnSpc>
              <a:buClr>
                <a:schemeClr val="bg1"/>
              </a:buClr>
              <a:buFont typeface="Arial" pitchFamily="34" charset="0"/>
              <a:buChar char="•"/>
            </a:pPr>
            <a:r>
              <a:rPr lang="en-US" dirty="0" smtClean="0"/>
              <a:t>After adding the root file system to the board ,we can know the statistics of can0 or can1 interface , cat /proc/net/dev or cat /proc/net/can/stat is used.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274638"/>
            <a:ext cx="8229600" cy="944562"/>
          </a:xfrm>
        </p:spPr>
        <p:txBody>
          <a:bodyPr>
            <a:normAutofit/>
          </a:bodyPr>
          <a:lstStyle/>
          <a:p>
            <a:r>
              <a:rPr lang="en-US" dirty="0" smtClean="0"/>
              <a:t>Testing result  of CAN interface </a:t>
            </a:r>
          </a:p>
        </p:txBody>
      </p:sp>
      <p:sp>
        <p:nvSpPr>
          <p:cNvPr id="34821" name="Rectangle 5"/>
          <p:cNvSpPr>
            <a:spLocks noGrp="1"/>
          </p:cNvSpPr>
          <p:nvPr>
            <p:ph idx="1"/>
          </p:nvPr>
        </p:nvSpPr>
        <p:spPr>
          <a:xfrm>
            <a:off x="685800" y="1219200"/>
            <a:ext cx="8153400" cy="5334000"/>
          </a:xfrm>
        </p:spPr>
        <p:txBody>
          <a:bodyPr/>
          <a:lstStyle/>
          <a:p>
            <a:pPr>
              <a:lnSpc>
                <a:spcPct val="80000"/>
              </a:lnSpc>
              <a:buFont typeface="Arial" charset="0"/>
              <a:buNone/>
            </a:pPr>
            <a:r>
              <a:rPr lang="en-US" sz="1400" b="1" i="1" dirty="0" smtClean="0">
                <a:solidFill>
                  <a:schemeClr val="tx1">
                    <a:lumMod val="85000"/>
                    <a:lumOff val="15000"/>
                  </a:schemeClr>
                </a:solidFill>
              </a:rPr>
              <a:t>Please press Enter to activate this console . </a:t>
            </a:r>
          </a:p>
          <a:p>
            <a:pPr>
              <a:lnSpc>
                <a:spcPct val="80000"/>
              </a:lnSpc>
              <a:buFont typeface="Arial" charset="0"/>
              <a:buNone/>
            </a:pPr>
            <a:r>
              <a:rPr lang="en-US" sz="1400" b="1" i="1" dirty="0" smtClean="0">
                <a:solidFill>
                  <a:schemeClr val="tx1">
                    <a:lumMod val="85000"/>
                    <a:lumOff val="15000"/>
                  </a:schemeClr>
                </a:solidFill>
              </a:rPr>
              <a:t># </a:t>
            </a:r>
            <a:r>
              <a:rPr lang="en-US" sz="1400" b="1" i="1" dirty="0" err="1" smtClean="0">
                <a:solidFill>
                  <a:schemeClr val="tx1">
                    <a:lumMod val="85000"/>
                    <a:lumOff val="15000"/>
                  </a:schemeClr>
                </a:solidFill>
              </a:rPr>
              <a:t>canconfig</a:t>
            </a:r>
            <a:r>
              <a:rPr lang="en-US" sz="1400" b="1" i="1" dirty="0" smtClean="0">
                <a:solidFill>
                  <a:schemeClr val="tx1">
                    <a:lumMod val="85000"/>
                    <a:lumOff val="15000"/>
                  </a:schemeClr>
                </a:solidFill>
              </a:rPr>
              <a:t> can0 </a:t>
            </a:r>
            <a:r>
              <a:rPr lang="en-US" sz="1400" b="1" i="1" dirty="0" err="1" smtClean="0">
                <a:solidFill>
                  <a:schemeClr val="tx1">
                    <a:lumMod val="85000"/>
                    <a:lumOff val="15000"/>
                  </a:schemeClr>
                </a:solidFill>
              </a:rPr>
              <a:t>bitrate</a:t>
            </a:r>
            <a:r>
              <a:rPr lang="en-US" sz="1400" b="1" i="1" dirty="0" smtClean="0">
                <a:solidFill>
                  <a:schemeClr val="tx1">
                    <a:lumMod val="85000"/>
                    <a:lumOff val="15000"/>
                  </a:schemeClr>
                </a:solidFill>
              </a:rPr>
              <a:t> 10000 </a:t>
            </a:r>
            <a:r>
              <a:rPr lang="en-US" sz="1400" b="1" i="1" dirty="0" err="1" smtClean="0">
                <a:solidFill>
                  <a:schemeClr val="tx1">
                    <a:lumMod val="85000"/>
                    <a:lumOff val="15000"/>
                  </a:schemeClr>
                </a:solidFill>
              </a:rPr>
              <a:t>ctrlmode</a:t>
            </a:r>
            <a:r>
              <a:rPr lang="en-US" sz="1400" b="1" i="1" dirty="0" smtClean="0">
                <a:solidFill>
                  <a:schemeClr val="tx1">
                    <a:lumMod val="85000"/>
                    <a:lumOff val="15000"/>
                  </a:schemeClr>
                </a:solidFill>
              </a:rPr>
              <a:t> triple-sampling on                      </a:t>
            </a:r>
          </a:p>
          <a:p>
            <a:pPr>
              <a:lnSpc>
                <a:spcPct val="80000"/>
              </a:lnSpc>
              <a:buFont typeface="Arial" charset="0"/>
              <a:buNone/>
            </a:pPr>
            <a:r>
              <a:rPr lang="en-US" sz="1400" b="1" i="1" dirty="0" smtClean="0">
                <a:solidFill>
                  <a:schemeClr val="tx1">
                    <a:lumMod val="85000"/>
                    <a:lumOff val="15000"/>
                  </a:schemeClr>
                </a:solidFill>
              </a:rPr>
              <a:t>	can0 </a:t>
            </a:r>
            <a:r>
              <a:rPr lang="en-US" sz="1400" b="1" i="1" dirty="0" err="1" smtClean="0">
                <a:solidFill>
                  <a:schemeClr val="tx1">
                    <a:lumMod val="85000"/>
                    <a:lumOff val="15000"/>
                  </a:schemeClr>
                </a:solidFill>
              </a:rPr>
              <a:t>bitrate</a:t>
            </a:r>
            <a:r>
              <a:rPr lang="en-US" sz="1400" b="1" i="1" dirty="0" smtClean="0">
                <a:solidFill>
                  <a:schemeClr val="tx1">
                    <a:lumMod val="85000"/>
                    <a:lumOff val="15000"/>
                  </a:schemeClr>
                </a:solidFill>
              </a:rPr>
              <a:t>: 10000, sample-point: 0.875                                        </a:t>
            </a:r>
          </a:p>
          <a:p>
            <a:pPr>
              <a:lnSpc>
                <a:spcPct val="80000"/>
              </a:lnSpc>
              <a:buFont typeface="Arial" charset="0"/>
              <a:buNone/>
            </a:pPr>
            <a:r>
              <a:rPr lang="en-US" sz="1400" b="1" i="1" dirty="0" smtClean="0">
                <a:solidFill>
                  <a:schemeClr val="tx1">
                    <a:lumMod val="85000"/>
                    <a:lumOff val="15000"/>
                  </a:schemeClr>
                </a:solidFill>
              </a:rPr>
              <a:t>	can0 </a:t>
            </a:r>
            <a:r>
              <a:rPr lang="en-US" sz="1400" b="1" i="1" dirty="0" err="1" smtClean="0">
                <a:solidFill>
                  <a:schemeClr val="tx1">
                    <a:lumMod val="85000"/>
                    <a:lumOff val="15000"/>
                  </a:schemeClr>
                </a:solidFill>
              </a:rPr>
              <a:t>ctrlmode</a:t>
            </a:r>
            <a:r>
              <a:rPr lang="en-US" sz="1400" b="1" i="1" dirty="0" smtClean="0">
                <a:solidFill>
                  <a:schemeClr val="tx1">
                    <a:lumMod val="85000"/>
                    <a:lumOff val="15000"/>
                  </a:schemeClr>
                </a:solidFill>
              </a:rPr>
              <a:t>: loopback[OFF], listen-only[OFF], </a:t>
            </a:r>
            <a:r>
              <a:rPr lang="en-US" sz="1400" b="1" i="1" dirty="0" err="1" smtClean="0">
                <a:solidFill>
                  <a:schemeClr val="tx1">
                    <a:lumMod val="85000"/>
                    <a:lumOff val="15000"/>
                  </a:schemeClr>
                </a:solidFill>
              </a:rPr>
              <a:t>tripple</a:t>
            </a:r>
            <a:r>
              <a:rPr lang="en-US" sz="1400" b="1" i="1" dirty="0" smtClean="0">
                <a:solidFill>
                  <a:schemeClr val="tx1">
                    <a:lumMod val="85000"/>
                    <a:lumOff val="15000"/>
                  </a:schemeClr>
                </a:solidFill>
              </a:rPr>
              <a:t>-sampling[ON],one-shot[O]</a:t>
            </a:r>
          </a:p>
          <a:p>
            <a:pPr>
              <a:lnSpc>
                <a:spcPct val="80000"/>
              </a:lnSpc>
              <a:buFont typeface="Arial" charset="0"/>
              <a:buNone/>
            </a:pPr>
            <a:r>
              <a:rPr lang="en-US" sz="1400" b="1" i="1" dirty="0" smtClean="0">
                <a:solidFill>
                  <a:schemeClr val="tx1">
                    <a:lumMod val="85000"/>
                    <a:lumOff val="15000"/>
                  </a:schemeClr>
                </a:solidFill>
              </a:rPr>
              <a:t># </a:t>
            </a:r>
            <a:r>
              <a:rPr lang="en-US" sz="1400" b="1" i="1" dirty="0" err="1" smtClean="0">
                <a:solidFill>
                  <a:schemeClr val="tx1">
                    <a:lumMod val="85000"/>
                    <a:lumOff val="15000"/>
                  </a:schemeClr>
                </a:solidFill>
              </a:rPr>
              <a:t>canconfig</a:t>
            </a:r>
            <a:r>
              <a:rPr lang="en-US" sz="1400" b="1" i="1" dirty="0" smtClean="0">
                <a:solidFill>
                  <a:schemeClr val="tx1">
                    <a:lumMod val="85000"/>
                    <a:lumOff val="15000"/>
                  </a:schemeClr>
                </a:solidFill>
              </a:rPr>
              <a:t> can0 start                                                          </a:t>
            </a:r>
          </a:p>
          <a:p>
            <a:pPr>
              <a:lnSpc>
                <a:spcPct val="80000"/>
              </a:lnSpc>
              <a:buFont typeface="Arial" charset="0"/>
              <a:buNone/>
            </a:pPr>
            <a:r>
              <a:rPr lang="en-US" sz="1400" b="1" i="1" dirty="0" smtClean="0">
                <a:solidFill>
                  <a:schemeClr val="tx1">
                    <a:lumMod val="85000"/>
                    <a:lumOff val="15000"/>
                  </a:schemeClr>
                </a:solidFill>
              </a:rPr>
              <a:t>	[   83.364250] </a:t>
            </a:r>
            <a:r>
              <a:rPr lang="en-US" sz="1400" b="1" i="1" dirty="0" err="1" smtClean="0">
                <a:solidFill>
                  <a:schemeClr val="tx1">
                    <a:lumMod val="85000"/>
                    <a:lumOff val="15000"/>
                  </a:schemeClr>
                </a:solidFill>
              </a:rPr>
              <a:t>d_can</a:t>
            </a:r>
            <a:r>
              <a:rPr lang="en-US" sz="1400" b="1" i="1" dirty="0" smtClean="0">
                <a:solidFill>
                  <a:schemeClr val="tx1">
                    <a:lumMod val="85000"/>
                    <a:lumOff val="15000"/>
                  </a:schemeClr>
                </a:solidFill>
              </a:rPr>
              <a:t> d_can.0: can0: setting CAN BT = 0x21c15                    </a:t>
            </a:r>
          </a:p>
          <a:p>
            <a:pPr>
              <a:lnSpc>
                <a:spcPct val="80000"/>
              </a:lnSpc>
              <a:buFont typeface="Arial" charset="0"/>
              <a:buNone/>
            </a:pPr>
            <a:r>
              <a:rPr lang="en-US" sz="1400" b="1" i="1" dirty="0" smtClean="0">
                <a:solidFill>
                  <a:schemeClr val="tx1">
                    <a:lumMod val="85000"/>
                    <a:lumOff val="15000"/>
                  </a:schemeClr>
                </a:solidFill>
              </a:rPr>
              <a:t>	can0 state: ERROR-ACTIVE                                                        </a:t>
            </a:r>
          </a:p>
          <a:p>
            <a:pPr>
              <a:lnSpc>
                <a:spcPct val="80000"/>
              </a:lnSpc>
              <a:buFont typeface="Arial" charset="0"/>
              <a:buNone/>
            </a:pPr>
            <a:r>
              <a:rPr lang="en-US" sz="1400" b="1" i="1" dirty="0" smtClean="0">
                <a:solidFill>
                  <a:schemeClr val="tx1">
                    <a:lumMod val="85000"/>
                    <a:lumOff val="15000"/>
                  </a:schemeClr>
                </a:solidFill>
              </a:rPr>
              <a:t># </a:t>
            </a:r>
            <a:r>
              <a:rPr lang="en-US" sz="1400" b="1" i="1" dirty="0" err="1" smtClean="0">
                <a:solidFill>
                  <a:schemeClr val="tx1">
                    <a:lumMod val="85000"/>
                    <a:lumOff val="15000"/>
                  </a:schemeClr>
                </a:solidFill>
              </a:rPr>
              <a:t>canconfig</a:t>
            </a:r>
            <a:r>
              <a:rPr lang="en-US" sz="1400" b="1" i="1" dirty="0" smtClean="0">
                <a:solidFill>
                  <a:schemeClr val="tx1">
                    <a:lumMod val="85000"/>
                    <a:lumOff val="15000"/>
                  </a:schemeClr>
                </a:solidFill>
              </a:rPr>
              <a:t> can1 </a:t>
            </a:r>
            <a:r>
              <a:rPr lang="en-US" sz="1400" b="1" i="1" dirty="0" err="1" smtClean="0">
                <a:solidFill>
                  <a:schemeClr val="tx1">
                    <a:lumMod val="85000"/>
                    <a:lumOff val="15000"/>
                  </a:schemeClr>
                </a:solidFill>
              </a:rPr>
              <a:t>bitrate</a:t>
            </a:r>
            <a:r>
              <a:rPr lang="en-US" sz="1400" b="1" i="1" dirty="0" smtClean="0">
                <a:solidFill>
                  <a:schemeClr val="tx1">
                    <a:lumMod val="85000"/>
                    <a:lumOff val="15000"/>
                  </a:schemeClr>
                </a:solidFill>
              </a:rPr>
              <a:t> 10000 </a:t>
            </a:r>
            <a:r>
              <a:rPr lang="en-US" sz="1400" b="1" i="1" dirty="0" err="1" smtClean="0">
                <a:solidFill>
                  <a:schemeClr val="tx1">
                    <a:lumMod val="85000"/>
                    <a:lumOff val="15000"/>
                  </a:schemeClr>
                </a:solidFill>
              </a:rPr>
              <a:t>ctrlmode</a:t>
            </a:r>
            <a:r>
              <a:rPr lang="en-US" sz="1400" b="1" i="1" dirty="0" smtClean="0">
                <a:solidFill>
                  <a:schemeClr val="tx1">
                    <a:lumMod val="85000"/>
                    <a:lumOff val="15000"/>
                  </a:schemeClr>
                </a:solidFill>
              </a:rPr>
              <a:t> triple-sampling on                      </a:t>
            </a:r>
          </a:p>
          <a:p>
            <a:pPr>
              <a:lnSpc>
                <a:spcPct val="80000"/>
              </a:lnSpc>
              <a:buFont typeface="Arial" charset="0"/>
              <a:buNone/>
            </a:pPr>
            <a:r>
              <a:rPr lang="en-US" sz="1400" b="1" i="1" dirty="0" smtClean="0">
                <a:solidFill>
                  <a:schemeClr val="tx1">
                    <a:lumMod val="85000"/>
                    <a:lumOff val="15000"/>
                  </a:schemeClr>
                </a:solidFill>
              </a:rPr>
              <a:t>	can1 </a:t>
            </a:r>
            <a:r>
              <a:rPr lang="en-US" sz="1400" b="1" i="1" dirty="0" err="1" smtClean="0">
                <a:solidFill>
                  <a:schemeClr val="tx1">
                    <a:lumMod val="85000"/>
                    <a:lumOff val="15000"/>
                  </a:schemeClr>
                </a:solidFill>
              </a:rPr>
              <a:t>bitrate</a:t>
            </a:r>
            <a:r>
              <a:rPr lang="en-US" sz="1400" b="1" i="1" dirty="0" smtClean="0">
                <a:solidFill>
                  <a:schemeClr val="tx1">
                    <a:lumMod val="85000"/>
                    <a:lumOff val="15000"/>
                  </a:schemeClr>
                </a:solidFill>
              </a:rPr>
              <a:t>: 10000, sample-point: 0.875                                        </a:t>
            </a:r>
          </a:p>
          <a:p>
            <a:pPr>
              <a:lnSpc>
                <a:spcPct val="80000"/>
              </a:lnSpc>
              <a:buFont typeface="Arial" charset="0"/>
              <a:buNone/>
            </a:pPr>
            <a:r>
              <a:rPr lang="en-US" sz="1400" b="1" i="1" dirty="0" smtClean="0">
                <a:solidFill>
                  <a:schemeClr val="tx1">
                    <a:lumMod val="85000"/>
                    <a:lumOff val="15000"/>
                  </a:schemeClr>
                </a:solidFill>
              </a:rPr>
              <a:t>	can1 </a:t>
            </a:r>
            <a:r>
              <a:rPr lang="en-US" sz="1400" b="1" i="1" dirty="0" err="1" smtClean="0">
                <a:solidFill>
                  <a:schemeClr val="tx1">
                    <a:lumMod val="85000"/>
                    <a:lumOff val="15000"/>
                  </a:schemeClr>
                </a:solidFill>
              </a:rPr>
              <a:t>ctrlmode</a:t>
            </a:r>
            <a:r>
              <a:rPr lang="en-US" sz="1400" b="1" i="1" dirty="0" smtClean="0">
                <a:solidFill>
                  <a:schemeClr val="tx1">
                    <a:lumMod val="85000"/>
                    <a:lumOff val="15000"/>
                  </a:schemeClr>
                </a:solidFill>
              </a:rPr>
              <a:t>: loopback[OFF], listen-only[OFF], </a:t>
            </a:r>
            <a:r>
              <a:rPr lang="en-US" sz="1400" b="1" i="1" dirty="0" err="1" smtClean="0">
                <a:solidFill>
                  <a:schemeClr val="tx1">
                    <a:lumMod val="85000"/>
                    <a:lumOff val="15000"/>
                  </a:schemeClr>
                </a:solidFill>
              </a:rPr>
              <a:t>tripple</a:t>
            </a:r>
            <a:r>
              <a:rPr lang="en-US" sz="1400" b="1" i="1" dirty="0" smtClean="0">
                <a:solidFill>
                  <a:schemeClr val="tx1">
                    <a:lumMod val="85000"/>
                    <a:lumOff val="15000"/>
                  </a:schemeClr>
                </a:solidFill>
              </a:rPr>
              <a:t>-sampling[ON], one-shot[ON]</a:t>
            </a:r>
          </a:p>
          <a:p>
            <a:pPr>
              <a:lnSpc>
                <a:spcPct val="80000"/>
              </a:lnSpc>
              <a:buFont typeface="Arial" charset="0"/>
              <a:buNone/>
            </a:pPr>
            <a:r>
              <a:rPr lang="en-US" sz="1400" b="1" i="1" dirty="0" smtClean="0">
                <a:solidFill>
                  <a:schemeClr val="tx1">
                    <a:lumMod val="85000"/>
                    <a:lumOff val="15000"/>
                  </a:schemeClr>
                </a:solidFill>
              </a:rPr>
              <a:t># </a:t>
            </a:r>
            <a:r>
              <a:rPr lang="en-US" sz="1400" b="1" i="1" dirty="0" err="1" smtClean="0">
                <a:solidFill>
                  <a:schemeClr val="tx1">
                    <a:lumMod val="85000"/>
                    <a:lumOff val="15000"/>
                  </a:schemeClr>
                </a:solidFill>
              </a:rPr>
              <a:t>canconfig</a:t>
            </a:r>
            <a:r>
              <a:rPr lang="en-US" sz="1400" b="1" i="1" dirty="0" smtClean="0">
                <a:solidFill>
                  <a:schemeClr val="tx1">
                    <a:lumMod val="85000"/>
                    <a:lumOff val="15000"/>
                  </a:schemeClr>
                </a:solidFill>
              </a:rPr>
              <a:t> can1 start                                                          </a:t>
            </a:r>
          </a:p>
          <a:p>
            <a:pPr>
              <a:lnSpc>
                <a:spcPct val="80000"/>
              </a:lnSpc>
              <a:buFont typeface="Arial" charset="0"/>
              <a:buNone/>
            </a:pPr>
            <a:r>
              <a:rPr lang="en-US" sz="1400" b="1" i="1" dirty="0" smtClean="0">
                <a:solidFill>
                  <a:schemeClr val="tx1">
                    <a:lumMod val="85000"/>
                    <a:lumOff val="15000"/>
                  </a:schemeClr>
                </a:solidFill>
              </a:rPr>
              <a:t>	[   93.712250] </a:t>
            </a:r>
            <a:r>
              <a:rPr lang="en-US" sz="1400" b="1" i="1" dirty="0" err="1" smtClean="0">
                <a:solidFill>
                  <a:schemeClr val="tx1">
                    <a:lumMod val="85000"/>
                    <a:lumOff val="15000"/>
                  </a:schemeClr>
                </a:solidFill>
              </a:rPr>
              <a:t>d_can</a:t>
            </a:r>
            <a:r>
              <a:rPr lang="en-US" sz="1400" b="1" i="1" dirty="0" smtClean="0">
                <a:solidFill>
                  <a:schemeClr val="tx1">
                    <a:lumMod val="85000"/>
                    <a:lumOff val="15000"/>
                  </a:schemeClr>
                </a:solidFill>
              </a:rPr>
              <a:t> d_can.1: can1: setting CAN BT = 0x21c15                    </a:t>
            </a:r>
          </a:p>
          <a:p>
            <a:pPr>
              <a:lnSpc>
                <a:spcPct val="80000"/>
              </a:lnSpc>
              <a:buFont typeface="Arial" charset="0"/>
              <a:buNone/>
            </a:pPr>
            <a:r>
              <a:rPr lang="en-US" sz="1400" b="1" i="1" dirty="0" smtClean="0">
                <a:solidFill>
                  <a:schemeClr val="tx1">
                    <a:lumMod val="85000"/>
                    <a:lumOff val="15000"/>
                  </a:schemeClr>
                </a:solidFill>
              </a:rPr>
              <a:t>	can1 state: ERROR-ACTIVE                                                        </a:t>
            </a:r>
          </a:p>
          <a:p>
            <a:pPr>
              <a:lnSpc>
                <a:spcPct val="80000"/>
              </a:lnSpc>
              <a:buFont typeface="Arial" charset="0"/>
              <a:buNone/>
            </a:pPr>
            <a:r>
              <a:rPr lang="en-US" sz="1400" b="1" i="1" dirty="0" smtClean="0">
                <a:solidFill>
                  <a:schemeClr val="tx1">
                    <a:lumMod val="85000"/>
                    <a:lumOff val="15000"/>
                  </a:schemeClr>
                </a:solidFill>
              </a:rPr>
              <a:t># </a:t>
            </a:r>
            <a:r>
              <a:rPr lang="en-US" sz="1400" b="1" i="1" dirty="0" err="1" smtClean="0">
                <a:solidFill>
                  <a:schemeClr val="tx1">
                    <a:lumMod val="85000"/>
                    <a:lumOff val="15000"/>
                  </a:schemeClr>
                </a:solidFill>
              </a:rPr>
              <a:t>candump</a:t>
            </a:r>
            <a:r>
              <a:rPr lang="en-US" sz="1400" b="1" i="1" dirty="0" smtClean="0">
                <a:solidFill>
                  <a:schemeClr val="tx1">
                    <a:lumMod val="85000"/>
                    <a:lumOff val="15000"/>
                  </a:schemeClr>
                </a:solidFill>
              </a:rPr>
              <a:t> can1 -d                                                               </a:t>
            </a:r>
          </a:p>
          <a:p>
            <a:pPr>
              <a:lnSpc>
                <a:spcPct val="80000"/>
              </a:lnSpc>
              <a:buFont typeface="Arial" charset="0"/>
              <a:buNone/>
            </a:pPr>
            <a:r>
              <a:rPr lang="en-US" sz="1400" b="1" i="1" dirty="0" smtClean="0">
                <a:solidFill>
                  <a:schemeClr val="tx1">
                    <a:lumMod val="85000"/>
                    <a:lumOff val="15000"/>
                  </a:schemeClr>
                </a:solidFill>
              </a:rPr>
              <a:t>	interface = can1, family = 29, type = 3, proto = 1                              </a:t>
            </a:r>
          </a:p>
          <a:p>
            <a:pPr>
              <a:lnSpc>
                <a:spcPct val="80000"/>
              </a:lnSpc>
              <a:buFont typeface="Arial" charset="0"/>
              <a:buNone/>
            </a:pPr>
            <a:r>
              <a:rPr lang="en-US" sz="1400" b="1" i="1" dirty="0" smtClean="0">
                <a:solidFill>
                  <a:schemeClr val="tx1">
                    <a:lumMod val="85000"/>
                    <a:lumOff val="15000"/>
                  </a:schemeClr>
                </a:solidFill>
              </a:rPr>
              <a:t># </a:t>
            </a:r>
            <a:r>
              <a:rPr lang="en-US" sz="1400" b="1" i="1" dirty="0" err="1" smtClean="0">
                <a:solidFill>
                  <a:schemeClr val="tx1">
                    <a:lumMod val="85000"/>
                    <a:lumOff val="15000"/>
                  </a:schemeClr>
                </a:solidFill>
              </a:rPr>
              <a:t>cansend</a:t>
            </a:r>
            <a:r>
              <a:rPr lang="en-US" sz="1400" b="1" i="1" dirty="0" smtClean="0">
                <a:solidFill>
                  <a:schemeClr val="tx1">
                    <a:lumMod val="85000"/>
                    <a:lumOff val="15000"/>
                  </a:schemeClr>
                </a:solidFill>
              </a:rPr>
              <a:t> can0 0x11 0x22 0x33 0x44 0x55 0x66 0x77 0x88                          </a:t>
            </a:r>
          </a:p>
          <a:p>
            <a:pPr>
              <a:lnSpc>
                <a:spcPct val="80000"/>
              </a:lnSpc>
              <a:buFont typeface="Arial" charset="0"/>
              <a:buNone/>
            </a:pPr>
            <a:r>
              <a:rPr lang="en-US" sz="1400" b="1" i="1" dirty="0" smtClean="0">
                <a:solidFill>
                  <a:schemeClr val="tx1">
                    <a:lumMod val="85000"/>
                    <a:lumOff val="15000"/>
                  </a:schemeClr>
                </a:solidFill>
              </a:rPr>
              <a:t>	interface = can0, family = 29, type = 3, proto = 1</a:t>
            </a:r>
            <a:r>
              <a:rPr lang="en-US" sz="1400" b="1" dirty="0" smtClean="0">
                <a:solidFill>
                  <a:schemeClr val="tx1">
                    <a:lumMod val="85000"/>
                    <a:lumOff val="15000"/>
                  </a:schemeClr>
                </a:solidFill>
              </a:rPr>
              <a:t>                              </a:t>
            </a:r>
          </a:p>
          <a:p>
            <a:pPr>
              <a:lnSpc>
                <a:spcPct val="80000"/>
              </a:lnSpc>
              <a:buFont typeface="Arial" charset="0"/>
              <a:buNone/>
            </a:pPr>
            <a:r>
              <a:rPr lang="en-US" sz="1400" b="1" i="1" dirty="0" smtClean="0">
                <a:solidFill>
                  <a:schemeClr val="tx1">
                    <a:lumMod val="85000"/>
                    <a:lumOff val="15000"/>
                  </a:schemeClr>
                </a:solidFill>
              </a:rPr>
              <a:t># cat /proc/net/dev </a:t>
            </a:r>
          </a:p>
          <a:p>
            <a:pPr lvl="1">
              <a:buFont typeface="Arial" charset="0"/>
              <a:buNone/>
            </a:pPr>
            <a:r>
              <a:rPr lang="en-US" sz="1200" b="1" i="1" dirty="0" smtClean="0">
                <a:solidFill>
                  <a:schemeClr val="tx1">
                    <a:lumMod val="85000"/>
                    <a:lumOff val="15000"/>
                  </a:schemeClr>
                </a:solidFill>
              </a:rPr>
              <a:t>Inter-|    Receive                                                                             |  Transmit</a:t>
            </a:r>
          </a:p>
          <a:p>
            <a:pPr lvl="1">
              <a:buFont typeface="Arial" charset="0"/>
              <a:buNone/>
            </a:pPr>
            <a:r>
              <a:rPr lang="en-US" sz="1200" b="1" i="1" dirty="0" smtClean="0">
                <a:solidFill>
                  <a:schemeClr val="tx1">
                    <a:lumMod val="85000"/>
                    <a:lumOff val="15000"/>
                  </a:schemeClr>
                </a:solidFill>
              </a:rPr>
              <a:t> face  |bytes packets errs drop </a:t>
            </a:r>
            <a:r>
              <a:rPr lang="en-US" sz="1200" b="1" i="1" dirty="0" err="1" smtClean="0">
                <a:solidFill>
                  <a:schemeClr val="tx1">
                    <a:lumMod val="85000"/>
                    <a:lumOff val="15000"/>
                  </a:schemeClr>
                </a:solidFill>
              </a:rPr>
              <a:t>fifo</a:t>
            </a:r>
            <a:r>
              <a:rPr lang="en-US" sz="1200" b="1" i="1" dirty="0" smtClean="0">
                <a:solidFill>
                  <a:schemeClr val="tx1">
                    <a:lumMod val="85000"/>
                    <a:lumOff val="15000"/>
                  </a:schemeClr>
                </a:solidFill>
              </a:rPr>
              <a:t> frame compressed </a:t>
            </a:r>
            <a:r>
              <a:rPr lang="en-US" sz="1200" b="1" i="1" dirty="0" err="1" smtClean="0">
                <a:solidFill>
                  <a:schemeClr val="tx1">
                    <a:lumMod val="85000"/>
                    <a:lumOff val="15000"/>
                  </a:schemeClr>
                </a:solidFill>
              </a:rPr>
              <a:t>multicast|bytes</a:t>
            </a:r>
            <a:r>
              <a:rPr lang="en-US" sz="1200" b="1" i="1" dirty="0" smtClean="0">
                <a:solidFill>
                  <a:schemeClr val="tx1">
                    <a:lumMod val="85000"/>
                    <a:lumOff val="15000"/>
                  </a:schemeClr>
                </a:solidFill>
              </a:rPr>
              <a:t> packets errs drop </a:t>
            </a:r>
            <a:r>
              <a:rPr lang="en-US" sz="1200" b="1" i="1" dirty="0" err="1" smtClean="0">
                <a:solidFill>
                  <a:schemeClr val="tx1">
                    <a:lumMod val="85000"/>
                    <a:lumOff val="15000"/>
                  </a:schemeClr>
                </a:solidFill>
              </a:rPr>
              <a:t>fifo</a:t>
            </a:r>
            <a:r>
              <a:rPr lang="en-US" sz="1200" b="1" i="1" dirty="0" smtClean="0">
                <a:solidFill>
                  <a:schemeClr val="tx1">
                    <a:lumMod val="85000"/>
                    <a:lumOff val="15000"/>
                  </a:schemeClr>
                </a:solidFill>
              </a:rPr>
              <a:t> </a:t>
            </a:r>
            <a:r>
              <a:rPr lang="en-US" sz="1200" b="1" i="1" dirty="0" err="1" smtClean="0">
                <a:solidFill>
                  <a:schemeClr val="tx1">
                    <a:lumMod val="85000"/>
                    <a:lumOff val="15000"/>
                  </a:schemeClr>
                </a:solidFill>
              </a:rPr>
              <a:t>colls</a:t>
            </a:r>
            <a:r>
              <a:rPr lang="en-US" sz="1200" b="1" i="1" dirty="0" smtClean="0">
                <a:solidFill>
                  <a:schemeClr val="tx1">
                    <a:lumMod val="85000"/>
                    <a:lumOff val="15000"/>
                  </a:schemeClr>
                </a:solidFill>
              </a:rPr>
              <a:t> carrier compressed</a:t>
            </a:r>
            <a:endParaRPr lang="en-US" sz="1200" dirty="0" smtClean="0">
              <a:solidFill>
                <a:schemeClr val="tx1">
                  <a:lumMod val="85000"/>
                  <a:lumOff val="15000"/>
                </a:schemeClr>
              </a:solidFill>
            </a:endParaRPr>
          </a:p>
          <a:p>
            <a:pPr lvl="1">
              <a:buFont typeface="Arial" charset="0"/>
              <a:buNone/>
            </a:pPr>
            <a:r>
              <a:rPr lang="en-US" sz="1200" dirty="0" smtClean="0">
                <a:solidFill>
                  <a:schemeClr val="tx1">
                    <a:lumMod val="85000"/>
                    <a:lumOff val="15000"/>
                  </a:schemeClr>
                </a:solidFill>
              </a:rPr>
              <a:t>lo 		0          0             0       0      0        0           0                   0               0          0           0      0      0      0       0                0</a:t>
            </a:r>
          </a:p>
          <a:p>
            <a:pPr lvl="1">
              <a:buFont typeface="Arial" charset="0"/>
              <a:buNone/>
            </a:pPr>
            <a:r>
              <a:rPr lang="en-US" sz="1200" dirty="0" smtClean="0">
                <a:solidFill>
                  <a:schemeClr val="tx1">
                    <a:lumMod val="85000"/>
                    <a:lumOff val="15000"/>
                  </a:schemeClr>
                </a:solidFill>
              </a:rPr>
              <a:t>can1	8          1             0       0      0        0           0                   0               0          0           0      0      0      0       0                0</a:t>
            </a:r>
          </a:p>
          <a:p>
            <a:pPr lvl="1">
              <a:buNone/>
            </a:pPr>
            <a:r>
              <a:rPr lang="en-US" sz="1200" dirty="0" smtClean="0">
                <a:solidFill>
                  <a:schemeClr val="tx1">
                    <a:lumMod val="85000"/>
                    <a:lumOff val="15000"/>
                  </a:schemeClr>
                </a:solidFill>
              </a:rPr>
              <a:t>can0 	0          0             0       0      0        0           0                   0               8          1           0      0      0      0       0                0</a:t>
            </a:r>
          </a:p>
          <a:p>
            <a:pPr lvl="1">
              <a:buNone/>
            </a:pPr>
            <a:r>
              <a:rPr lang="en-US" sz="1200" dirty="0" smtClean="0">
                <a:solidFill>
                  <a:schemeClr val="tx1">
                    <a:lumMod val="85000"/>
                    <a:lumOff val="15000"/>
                  </a:schemeClr>
                </a:solidFill>
              </a:rPr>
              <a:t>eth0 	0          0             0       0      0        0           0                   0               0          0           0      0      0      0       0                0</a:t>
            </a:r>
          </a:p>
          <a:p>
            <a:pPr>
              <a:lnSpc>
                <a:spcPct val="80000"/>
              </a:lnSpc>
              <a:buFont typeface="Arial" charset="0"/>
              <a:buNone/>
            </a:pPr>
            <a:endParaRPr lang="en-US" sz="1400" b="1" i="1" dirty="0" smtClean="0">
              <a:solidFill>
                <a:schemeClr val="tx1">
                  <a:lumMod val="85000"/>
                  <a:lumOff val="15000"/>
                </a:schemeClr>
              </a:solidFill>
            </a:endParaRPr>
          </a:p>
        </p:txBody>
      </p:sp>
      <p:sp>
        <p:nvSpPr>
          <p:cNvPr id="4" name="Slide Number Placeholder 3"/>
          <p:cNvSpPr>
            <a:spLocks noGrp="1"/>
          </p:cNvSpPr>
          <p:nvPr>
            <p:ph type="sldNum" sz="quarter" idx="12"/>
          </p:nvPr>
        </p:nvSpPr>
        <p:spPr/>
        <p:txBody>
          <a:bodyPr/>
          <a:lstStyle/>
          <a:p>
            <a:pPr>
              <a:defRPr/>
            </a:pPr>
            <a:fld id="{4C9A437E-8607-435E-ADBC-A095A69DCA37}" type="slidenum">
              <a:rPr lang="en-US"/>
              <a:pPr>
                <a:defRPr/>
              </a:pPr>
              <a:t>21</a:t>
            </a:fld>
            <a:endParaRPr lang="en-US"/>
          </a:p>
        </p:txBody>
      </p:sp>
      <p:sp>
        <p:nvSpPr>
          <p:cNvPr id="7" name="Oval 6"/>
          <p:cNvSpPr/>
          <p:nvPr/>
        </p:nvSpPr>
        <p:spPr>
          <a:xfrm>
            <a:off x="1600200" y="5715000"/>
            <a:ext cx="685800" cy="304800"/>
          </a:xfrm>
          <a:prstGeom prst="ellipse">
            <a:avLst/>
          </a:prstGeom>
          <a:solidFill>
            <a:schemeClr val="tx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34000" y="5943600"/>
            <a:ext cx="685800" cy="304800"/>
          </a:xfrm>
          <a:prstGeom prst="ellipse">
            <a:avLst/>
          </a:prstGeom>
          <a:solidFill>
            <a:schemeClr val="tx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p:txBody>
          <a:bodyPr/>
          <a:lstStyle/>
          <a:p>
            <a:r>
              <a:rPr lang="en-US" smtClean="0"/>
              <a:t>Debugging support   </a:t>
            </a:r>
          </a:p>
        </p:txBody>
      </p:sp>
      <p:sp>
        <p:nvSpPr>
          <p:cNvPr id="35842" name="Rectangle 4"/>
          <p:cNvSpPr>
            <a:spLocks noGrp="1"/>
          </p:cNvSpPr>
          <p:nvPr>
            <p:ph idx="1"/>
          </p:nvPr>
        </p:nvSpPr>
        <p:spPr>
          <a:xfrm>
            <a:off x="457200" y="1295400"/>
            <a:ext cx="8458200" cy="4876800"/>
          </a:xfrm>
        </p:spPr>
        <p:txBody>
          <a:bodyPr>
            <a:normAutofit/>
          </a:bodyPr>
          <a:lstStyle/>
          <a:p>
            <a:pPr>
              <a:lnSpc>
                <a:spcPct val="90000"/>
              </a:lnSpc>
              <a:buFont typeface="Arial" charset="0"/>
              <a:buNone/>
            </a:pPr>
            <a:r>
              <a:rPr lang="en-US" sz="2000" dirty="0" smtClean="0"/>
              <a:t>Basic debugging: </a:t>
            </a:r>
          </a:p>
          <a:p>
            <a:pPr algn="just">
              <a:lnSpc>
                <a:spcPct val="90000"/>
              </a:lnSpc>
            </a:pPr>
            <a:r>
              <a:rPr lang="en-US" sz="2000" dirty="0" smtClean="0"/>
              <a:t>User can test the addition of CAN interfaces in kernel by viewing the devices in the target system under the network device directory. </a:t>
            </a:r>
          </a:p>
          <a:p>
            <a:pPr algn="just">
              <a:lnSpc>
                <a:spcPct val="90000"/>
              </a:lnSpc>
            </a:pPr>
            <a:r>
              <a:rPr lang="en-US" sz="2000" dirty="0" smtClean="0"/>
              <a:t>This can be done using the command </a:t>
            </a:r>
            <a:r>
              <a:rPr lang="en-US" sz="2000" dirty="0" smtClean="0">
                <a:solidFill>
                  <a:schemeClr val="tx1"/>
                </a:solidFill>
              </a:rPr>
              <a:t>cat /proc/net/dev/</a:t>
            </a:r>
            <a:r>
              <a:rPr lang="en-US" sz="2000" dirty="0" smtClean="0"/>
              <a:t> on terminal, which should give following output.</a:t>
            </a:r>
          </a:p>
          <a:p>
            <a:pPr lvl="1">
              <a:buFont typeface="Arial" charset="0"/>
              <a:buNone/>
            </a:pPr>
            <a:r>
              <a:rPr lang="en-US" sz="1400" b="1" i="1" dirty="0" smtClean="0">
                <a:solidFill>
                  <a:schemeClr val="tx1">
                    <a:lumMod val="85000"/>
                    <a:lumOff val="15000"/>
                  </a:schemeClr>
                </a:solidFill>
              </a:rPr>
              <a:t># cat /proc/net/dev </a:t>
            </a:r>
          </a:p>
          <a:p>
            <a:pPr lvl="1">
              <a:buFont typeface="Arial" charset="0"/>
              <a:buNone/>
            </a:pPr>
            <a:r>
              <a:rPr lang="en-US" sz="1200" b="1" i="1" dirty="0" smtClean="0">
                <a:solidFill>
                  <a:schemeClr val="tx1">
                    <a:lumMod val="85000"/>
                    <a:lumOff val="15000"/>
                  </a:schemeClr>
                </a:solidFill>
              </a:rPr>
              <a:t>Inter-|    Receive                                                                             |  Transmit</a:t>
            </a:r>
          </a:p>
          <a:p>
            <a:pPr lvl="1">
              <a:buFont typeface="Arial" charset="0"/>
              <a:buNone/>
            </a:pPr>
            <a:r>
              <a:rPr lang="en-US" sz="1200" b="1" i="1" dirty="0" smtClean="0">
                <a:solidFill>
                  <a:schemeClr val="tx1">
                    <a:lumMod val="85000"/>
                    <a:lumOff val="15000"/>
                  </a:schemeClr>
                </a:solidFill>
              </a:rPr>
              <a:t> face  |bytes packets errs drop </a:t>
            </a:r>
            <a:r>
              <a:rPr lang="en-US" sz="1200" b="1" i="1" dirty="0" err="1" smtClean="0">
                <a:solidFill>
                  <a:schemeClr val="tx1">
                    <a:lumMod val="85000"/>
                    <a:lumOff val="15000"/>
                  </a:schemeClr>
                </a:solidFill>
              </a:rPr>
              <a:t>fifo</a:t>
            </a:r>
            <a:r>
              <a:rPr lang="en-US" sz="1200" b="1" i="1" dirty="0" smtClean="0">
                <a:solidFill>
                  <a:schemeClr val="tx1">
                    <a:lumMod val="85000"/>
                    <a:lumOff val="15000"/>
                  </a:schemeClr>
                </a:solidFill>
              </a:rPr>
              <a:t> frame compressed </a:t>
            </a:r>
            <a:r>
              <a:rPr lang="en-US" sz="1200" b="1" i="1" dirty="0" err="1" smtClean="0">
                <a:solidFill>
                  <a:schemeClr val="tx1">
                    <a:lumMod val="85000"/>
                    <a:lumOff val="15000"/>
                  </a:schemeClr>
                </a:solidFill>
              </a:rPr>
              <a:t>multicast|bytes</a:t>
            </a:r>
            <a:r>
              <a:rPr lang="en-US" sz="1200" b="1" i="1" dirty="0" smtClean="0">
                <a:solidFill>
                  <a:schemeClr val="tx1">
                    <a:lumMod val="85000"/>
                    <a:lumOff val="15000"/>
                  </a:schemeClr>
                </a:solidFill>
              </a:rPr>
              <a:t> packets errs drop </a:t>
            </a:r>
            <a:r>
              <a:rPr lang="en-US" sz="1200" b="1" i="1" dirty="0" err="1" smtClean="0">
                <a:solidFill>
                  <a:schemeClr val="tx1">
                    <a:lumMod val="85000"/>
                    <a:lumOff val="15000"/>
                  </a:schemeClr>
                </a:solidFill>
              </a:rPr>
              <a:t>fifo</a:t>
            </a:r>
            <a:r>
              <a:rPr lang="en-US" sz="1200" b="1" i="1" dirty="0" smtClean="0">
                <a:solidFill>
                  <a:schemeClr val="tx1">
                    <a:lumMod val="85000"/>
                    <a:lumOff val="15000"/>
                  </a:schemeClr>
                </a:solidFill>
              </a:rPr>
              <a:t> </a:t>
            </a:r>
            <a:r>
              <a:rPr lang="en-US" sz="1200" b="1" i="1" dirty="0" err="1" smtClean="0">
                <a:solidFill>
                  <a:schemeClr val="tx1">
                    <a:lumMod val="85000"/>
                    <a:lumOff val="15000"/>
                  </a:schemeClr>
                </a:solidFill>
              </a:rPr>
              <a:t>colls</a:t>
            </a:r>
            <a:r>
              <a:rPr lang="en-US" sz="1200" b="1" i="1" dirty="0" smtClean="0">
                <a:solidFill>
                  <a:schemeClr val="tx1">
                    <a:lumMod val="85000"/>
                    <a:lumOff val="15000"/>
                  </a:schemeClr>
                </a:solidFill>
              </a:rPr>
              <a:t> carrier compressed</a:t>
            </a:r>
            <a:endParaRPr lang="en-US" sz="1200" dirty="0" smtClean="0">
              <a:solidFill>
                <a:schemeClr val="tx1">
                  <a:lumMod val="85000"/>
                  <a:lumOff val="15000"/>
                </a:schemeClr>
              </a:solidFill>
            </a:endParaRPr>
          </a:p>
          <a:p>
            <a:pPr lvl="1">
              <a:buFont typeface="Arial" charset="0"/>
              <a:buNone/>
            </a:pPr>
            <a:r>
              <a:rPr lang="en-US" sz="1200" dirty="0" smtClean="0">
                <a:solidFill>
                  <a:schemeClr val="tx1">
                    <a:lumMod val="85000"/>
                    <a:lumOff val="15000"/>
                  </a:schemeClr>
                </a:solidFill>
              </a:rPr>
              <a:t>lo 		0          0             0       0      0        0           0                   0               0          0           0      0      0      0       0                0</a:t>
            </a:r>
          </a:p>
          <a:p>
            <a:pPr lvl="1">
              <a:buFont typeface="Arial" charset="0"/>
              <a:buNone/>
            </a:pPr>
            <a:r>
              <a:rPr lang="en-US" sz="1200" dirty="0" smtClean="0">
                <a:solidFill>
                  <a:schemeClr val="tx1">
                    <a:lumMod val="85000"/>
                    <a:lumOff val="15000"/>
                  </a:schemeClr>
                </a:solidFill>
              </a:rPr>
              <a:t>can1	8          1             0       0      0        0           0                   0               0          0           0      0      0      0       0                0</a:t>
            </a:r>
          </a:p>
          <a:p>
            <a:pPr lvl="1">
              <a:buNone/>
            </a:pPr>
            <a:r>
              <a:rPr lang="en-US" sz="1200" dirty="0" smtClean="0">
                <a:solidFill>
                  <a:schemeClr val="tx1">
                    <a:lumMod val="85000"/>
                    <a:lumOff val="15000"/>
                  </a:schemeClr>
                </a:solidFill>
              </a:rPr>
              <a:t>can0 	0          0             0       0      0        0           0                   0               8          1           0      0      0      0       0                0</a:t>
            </a:r>
          </a:p>
          <a:p>
            <a:pPr lvl="1">
              <a:buNone/>
            </a:pPr>
            <a:r>
              <a:rPr lang="en-US" sz="1200" dirty="0" smtClean="0">
                <a:solidFill>
                  <a:schemeClr val="tx1">
                    <a:lumMod val="85000"/>
                    <a:lumOff val="15000"/>
                  </a:schemeClr>
                </a:solidFill>
              </a:rPr>
              <a:t>eth0 	0          0             0       0      0        0           0                   0               0          0           0      0      0      0       0                0</a:t>
            </a:r>
          </a:p>
          <a:p>
            <a:pPr lvl="1">
              <a:buFont typeface="Arial" charset="0"/>
              <a:buNone/>
            </a:pPr>
            <a:endParaRPr lang="en-US" sz="1200" dirty="0" smtClean="0">
              <a:solidFill>
                <a:schemeClr val="tx1">
                  <a:lumMod val="85000"/>
                  <a:lumOff val="15000"/>
                </a:schemeClr>
              </a:solidFill>
            </a:endParaRPr>
          </a:p>
          <a:p>
            <a:pPr algn="just">
              <a:lnSpc>
                <a:spcPct val="90000"/>
              </a:lnSpc>
            </a:pPr>
            <a:r>
              <a:rPr lang="en-US" sz="2000" dirty="0" smtClean="0"/>
              <a:t>If the devices are not seen in this directory , then kernel source code must be checked for proper initialization and configuration. </a:t>
            </a:r>
          </a:p>
        </p:txBody>
      </p:sp>
      <p:sp>
        <p:nvSpPr>
          <p:cNvPr id="7" name="Oval 6"/>
          <p:cNvSpPr/>
          <p:nvPr/>
        </p:nvSpPr>
        <p:spPr>
          <a:xfrm>
            <a:off x="838200" y="3733800"/>
            <a:ext cx="609600" cy="457200"/>
          </a:xfrm>
          <a:prstGeom prst="ellipse">
            <a:avLst/>
          </a:prstGeom>
          <a:solidFill>
            <a:schemeClr val="bg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type="title"/>
          </p:nvPr>
        </p:nvSpPr>
        <p:spPr>
          <a:xfrm>
            <a:off x="457200" y="274638"/>
            <a:ext cx="8229600" cy="792162"/>
          </a:xfrm>
        </p:spPr>
        <p:txBody>
          <a:bodyPr/>
          <a:lstStyle/>
          <a:p>
            <a:r>
              <a:rPr lang="en-US" smtClean="0"/>
              <a:t>Debugging support    contd..,</a:t>
            </a:r>
          </a:p>
        </p:txBody>
      </p:sp>
      <p:sp>
        <p:nvSpPr>
          <p:cNvPr id="36866" name="Rectangle 3"/>
          <p:cNvSpPr>
            <a:spLocks noGrp="1"/>
          </p:cNvSpPr>
          <p:nvPr>
            <p:ph idx="1"/>
          </p:nvPr>
        </p:nvSpPr>
        <p:spPr>
          <a:xfrm>
            <a:off x="457200" y="1143000"/>
            <a:ext cx="8305800" cy="5105400"/>
          </a:xfrm>
        </p:spPr>
        <p:txBody>
          <a:bodyPr>
            <a:normAutofit lnSpcReduction="10000"/>
          </a:bodyPr>
          <a:lstStyle/>
          <a:p>
            <a:pPr algn="just">
              <a:lnSpc>
                <a:spcPct val="90000"/>
              </a:lnSpc>
            </a:pPr>
            <a:r>
              <a:rPr lang="en-US" sz="2000" dirty="0" smtClean="0"/>
              <a:t>Once the devices are shown in the kernel, the CAN-</a:t>
            </a:r>
            <a:r>
              <a:rPr lang="en-US" sz="2000" dirty="0" err="1" smtClean="0"/>
              <a:t>utils</a:t>
            </a:r>
            <a:r>
              <a:rPr lang="en-US" sz="2000" dirty="0" smtClean="0"/>
              <a:t> executables can be used for setting up IP network over the CAN driver. This is done by executing “</a:t>
            </a:r>
            <a:r>
              <a:rPr lang="en-US" sz="2000" dirty="0" err="1" smtClean="0"/>
              <a:t>canconfig</a:t>
            </a:r>
            <a:r>
              <a:rPr lang="en-US" sz="2000" dirty="0" smtClean="0"/>
              <a:t>” command as mentioned in slide 19. </a:t>
            </a:r>
          </a:p>
          <a:p>
            <a:pPr algn="just">
              <a:lnSpc>
                <a:spcPct val="90000"/>
              </a:lnSpc>
            </a:pPr>
            <a:r>
              <a:rPr lang="en-US" sz="2000" dirty="0" smtClean="0"/>
              <a:t>The availability CAN as network interface can be checked with “</a:t>
            </a:r>
            <a:r>
              <a:rPr lang="en-US" sz="2000" dirty="0" err="1" smtClean="0"/>
              <a:t>ifconfig</a:t>
            </a:r>
            <a:r>
              <a:rPr lang="en-US" sz="2000" dirty="0" smtClean="0"/>
              <a:t>” command on terminal as shown below: </a:t>
            </a:r>
          </a:p>
          <a:p>
            <a:pPr lvl="1">
              <a:buFont typeface="Arial" charset="0"/>
              <a:buNone/>
            </a:pPr>
            <a:r>
              <a:rPr lang="en-US" sz="1400" b="1" i="1" dirty="0" smtClean="0">
                <a:solidFill>
                  <a:schemeClr val="tx1">
                    <a:lumMod val="85000"/>
                    <a:lumOff val="15000"/>
                  </a:schemeClr>
                </a:solidFill>
              </a:rPr>
              <a:t>can0   	 Link </a:t>
            </a:r>
            <a:r>
              <a:rPr lang="en-US" sz="1400" b="1" i="1" dirty="0" err="1" smtClean="0">
                <a:solidFill>
                  <a:schemeClr val="tx1">
                    <a:lumMod val="85000"/>
                    <a:lumOff val="15000"/>
                  </a:schemeClr>
                </a:solidFill>
              </a:rPr>
              <a:t>encap:UNSPEC</a:t>
            </a:r>
            <a:r>
              <a:rPr lang="en-US" sz="1400" b="1" i="1" dirty="0" smtClean="0">
                <a:solidFill>
                  <a:schemeClr val="tx1">
                    <a:lumMod val="85000"/>
                    <a:lumOff val="15000"/>
                  </a:schemeClr>
                </a:solidFill>
              </a:rPr>
              <a:t>  </a:t>
            </a:r>
            <a:r>
              <a:rPr lang="en-US" sz="1400" b="1" i="1" dirty="0" err="1" smtClean="0">
                <a:solidFill>
                  <a:schemeClr val="tx1">
                    <a:lumMod val="85000"/>
                    <a:lumOff val="15000"/>
                  </a:schemeClr>
                </a:solidFill>
              </a:rPr>
              <a:t>HWaddr</a:t>
            </a:r>
            <a:r>
              <a:rPr lang="en-US" sz="1400" b="1" i="1" dirty="0" smtClean="0">
                <a:solidFill>
                  <a:schemeClr val="tx1">
                    <a:lumMod val="85000"/>
                    <a:lumOff val="15000"/>
                  </a:schemeClr>
                </a:solidFill>
              </a:rPr>
              <a:t> 00-00-00-00-00-00-00-00-00-00-00-00-00-00-0 </a:t>
            </a:r>
          </a:p>
          <a:p>
            <a:pPr lvl="1">
              <a:buFont typeface="Arial" charset="0"/>
              <a:buNone/>
            </a:pPr>
            <a:r>
              <a:rPr lang="en-US" sz="1400" b="1" i="1" dirty="0" smtClean="0">
                <a:solidFill>
                  <a:schemeClr val="tx1">
                    <a:lumMod val="85000"/>
                    <a:lumOff val="15000"/>
                  </a:schemeClr>
                </a:solidFill>
              </a:rPr>
              <a:t>          		 UP RUNNING NOARP  MTU:16  Metric:1                                    </a:t>
            </a:r>
          </a:p>
          <a:p>
            <a:pPr lvl="1">
              <a:buFont typeface="Arial" charset="0"/>
              <a:buNone/>
            </a:pPr>
            <a:r>
              <a:rPr lang="en-US" sz="1400" b="1" i="1" dirty="0" smtClean="0">
                <a:solidFill>
                  <a:schemeClr val="tx1">
                    <a:lumMod val="85000"/>
                    <a:lumOff val="15000"/>
                  </a:schemeClr>
                </a:solidFill>
              </a:rPr>
              <a:t>         		 RX packets:0 errors:0 dropped:0 overruns:0 frame:0                    </a:t>
            </a:r>
          </a:p>
          <a:p>
            <a:pPr lvl="1">
              <a:buFont typeface="Arial" charset="0"/>
              <a:buNone/>
            </a:pPr>
            <a:r>
              <a:rPr lang="en-US" sz="1400" b="1" i="1" dirty="0" smtClean="0">
                <a:solidFill>
                  <a:schemeClr val="tx1">
                    <a:lumMod val="85000"/>
                    <a:lumOff val="15000"/>
                  </a:schemeClr>
                </a:solidFill>
              </a:rPr>
              <a:t>          		TX packets:0 errors:0 dropped:0 overruns:0 carrier:0                  </a:t>
            </a:r>
          </a:p>
          <a:p>
            <a:pPr lvl="1">
              <a:buFont typeface="Arial" charset="0"/>
              <a:buNone/>
            </a:pPr>
            <a:r>
              <a:rPr lang="en-US" sz="1400" b="1" i="1" dirty="0" smtClean="0">
                <a:solidFill>
                  <a:schemeClr val="tx1">
                    <a:lumMod val="85000"/>
                    <a:lumOff val="15000"/>
                  </a:schemeClr>
                </a:solidFill>
              </a:rPr>
              <a:t>          		collisions:0 txqueuelen:10                                            </a:t>
            </a:r>
          </a:p>
          <a:p>
            <a:pPr lvl="1">
              <a:buFont typeface="Arial" charset="0"/>
              <a:buNone/>
            </a:pPr>
            <a:r>
              <a:rPr lang="en-US" sz="1400" b="1" i="1" dirty="0" smtClean="0">
                <a:solidFill>
                  <a:schemeClr val="tx1">
                    <a:lumMod val="85000"/>
                    <a:lumOff val="15000"/>
                  </a:schemeClr>
                </a:solidFill>
              </a:rPr>
              <a:t>          		RX bytes:0 (0.0 B)  TX bytes:0 (0.0 B)                                </a:t>
            </a:r>
          </a:p>
          <a:p>
            <a:pPr lvl="1">
              <a:buFont typeface="Arial" charset="0"/>
              <a:buNone/>
            </a:pPr>
            <a:r>
              <a:rPr lang="en-US" sz="1400" b="1" i="1" dirty="0" smtClean="0">
                <a:solidFill>
                  <a:schemeClr val="tx1">
                    <a:lumMod val="85000"/>
                    <a:lumOff val="15000"/>
                  </a:schemeClr>
                </a:solidFill>
              </a:rPr>
              <a:t>         		 Interrupt:52                                                                                                                                          </a:t>
            </a:r>
          </a:p>
          <a:p>
            <a:pPr lvl="1">
              <a:buFont typeface="Arial" charset="0"/>
              <a:buNone/>
            </a:pPr>
            <a:r>
              <a:rPr lang="en-US" sz="1400" b="1" i="1" dirty="0" smtClean="0">
                <a:solidFill>
                  <a:schemeClr val="tx1">
                    <a:lumMod val="85000"/>
                    <a:lumOff val="15000"/>
                  </a:schemeClr>
                </a:solidFill>
              </a:rPr>
              <a:t>can1     	Link </a:t>
            </a:r>
            <a:r>
              <a:rPr lang="en-US" sz="1400" b="1" i="1" dirty="0" err="1" smtClean="0">
                <a:solidFill>
                  <a:schemeClr val="tx1">
                    <a:lumMod val="85000"/>
                    <a:lumOff val="15000"/>
                  </a:schemeClr>
                </a:solidFill>
              </a:rPr>
              <a:t>encap:UNSPEC</a:t>
            </a:r>
            <a:r>
              <a:rPr lang="en-US" sz="1400" b="1" i="1" dirty="0" smtClean="0">
                <a:solidFill>
                  <a:schemeClr val="tx1">
                    <a:lumMod val="85000"/>
                    <a:lumOff val="15000"/>
                  </a:schemeClr>
                </a:solidFill>
              </a:rPr>
              <a:t>  </a:t>
            </a:r>
            <a:r>
              <a:rPr lang="en-US" sz="1400" b="1" i="1" dirty="0" err="1" smtClean="0">
                <a:solidFill>
                  <a:schemeClr val="tx1">
                    <a:lumMod val="85000"/>
                    <a:lumOff val="15000"/>
                  </a:schemeClr>
                </a:solidFill>
              </a:rPr>
              <a:t>HWaddr</a:t>
            </a:r>
            <a:r>
              <a:rPr lang="en-US" sz="1400" b="1" i="1" dirty="0" smtClean="0">
                <a:solidFill>
                  <a:schemeClr val="tx1">
                    <a:lumMod val="85000"/>
                    <a:lumOff val="15000"/>
                  </a:schemeClr>
                </a:solidFill>
              </a:rPr>
              <a:t> 00-00-00-00-00-00-00-00-00-00-00-00-00-00-0 </a:t>
            </a:r>
          </a:p>
          <a:p>
            <a:pPr lvl="1">
              <a:buFont typeface="Arial" charset="0"/>
              <a:buNone/>
            </a:pPr>
            <a:r>
              <a:rPr lang="en-US" sz="1400" b="1" i="1" dirty="0" smtClean="0">
                <a:solidFill>
                  <a:schemeClr val="tx1">
                    <a:lumMod val="85000"/>
                    <a:lumOff val="15000"/>
                  </a:schemeClr>
                </a:solidFill>
              </a:rPr>
              <a:t>          		UP RUNNING NOARP  MTU:16  Metric:1                                    </a:t>
            </a:r>
          </a:p>
          <a:p>
            <a:pPr lvl="1">
              <a:buFont typeface="Arial" charset="0"/>
              <a:buNone/>
            </a:pPr>
            <a:r>
              <a:rPr lang="en-US" sz="1400" b="1" i="1" dirty="0" smtClean="0">
                <a:solidFill>
                  <a:schemeClr val="tx1">
                    <a:lumMod val="85000"/>
                    <a:lumOff val="15000"/>
                  </a:schemeClr>
                </a:solidFill>
              </a:rPr>
              <a:t>         		RX packets:0 errors:0 dropped:0 overruns:0 frame:0                    </a:t>
            </a:r>
          </a:p>
          <a:p>
            <a:pPr lvl="1">
              <a:buFont typeface="Arial" charset="0"/>
              <a:buNone/>
            </a:pPr>
            <a:r>
              <a:rPr lang="en-US" sz="1400" b="1" i="1" dirty="0" smtClean="0">
                <a:solidFill>
                  <a:schemeClr val="tx1">
                    <a:lumMod val="85000"/>
                    <a:lumOff val="15000"/>
                  </a:schemeClr>
                </a:solidFill>
              </a:rPr>
              <a:t>          		TX packets:0 errors:0 dropped:0 overruns:0 carrier:0                  </a:t>
            </a:r>
          </a:p>
          <a:p>
            <a:pPr lvl="1">
              <a:buFont typeface="Arial" charset="0"/>
              <a:buNone/>
            </a:pPr>
            <a:r>
              <a:rPr lang="en-US" sz="1400" b="1" i="1" dirty="0" smtClean="0">
                <a:solidFill>
                  <a:schemeClr val="tx1">
                    <a:lumMod val="85000"/>
                    <a:lumOff val="15000"/>
                  </a:schemeClr>
                </a:solidFill>
              </a:rPr>
              <a:t>         		collisions:0 txqueuelen:10                                            </a:t>
            </a:r>
          </a:p>
          <a:p>
            <a:pPr lvl="1">
              <a:buFont typeface="Arial" charset="0"/>
              <a:buNone/>
            </a:pPr>
            <a:r>
              <a:rPr lang="en-US" sz="1400" b="1" i="1" dirty="0" smtClean="0">
                <a:solidFill>
                  <a:schemeClr val="tx1">
                    <a:lumMod val="85000"/>
                    <a:lumOff val="15000"/>
                  </a:schemeClr>
                </a:solidFill>
              </a:rPr>
              <a:t>         	 	RX bytes:0 (0.0 B)  TX bytes:0 (0.0 B)                                </a:t>
            </a:r>
          </a:p>
          <a:p>
            <a:pPr lvl="1">
              <a:buFont typeface="Arial" charset="0"/>
              <a:buNone/>
            </a:pPr>
            <a:r>
              <a:rPr lang="en-US" sz="1400" b="1" i="1" dirty="0" smtClean="0">
                <a:solidFill>
                  <a:schemeClr val="tx1">
                    <a:lumMod val="85000"/>
                    <a:lumOff val="15000"/>
                  </a:schemeClr>
                </a:solidFill>
              </a:rPr>
              <a:t>          		Interrupt:55</a:t>
            </a:r>
            <a:r>
              <a:rPr lang="en-US" sz="1200" b="1" i="1" dirty="0" smtClean="0">
                <a:solidFill>
                  <a:schemeClr val="tx1">
                    <a:lumMod val="85000"/>
                    <a:lumOff val="15000"/>
                  </a:schemeClr>
                </a:solidFill>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78B9239-E8B4-4327-8D9D-716F4F36FCD9}" type="slidenum">
              <a:rPr lang="en-US" smtClean="0"/>
              <a:pPr>
                <a:defRPr/>
              </a:pPr>
              <a:t>24</a:t>
            </a:fld>
            <a:endParaRPr lang="en-US"/>
          </a:p>
        </p:txBody>
      </p:sp>
      <p:sp>
        <p:nvSpPr>
          <p:cNvPr id="3" name="Title 1"/>
          <p:cNvSpPr>
            <a:spLocks noGrp="1"/>
          </p:cNvSpPr>
          <p:nvPr>
            <p:ph type="title"/>
          </p:nvPr>
        </p:nvSpPr>
        <p:spPr>
          <a:xfrm>
            <a:off x="457200" y="274638"/>
            <a:ext cx="8229600" cy="868362"/>
          </a:xfrm>
        </p:spPr>
        <p:txBody>
          <a:bodyPr/>
          <a:lstStyle/>
          <a:p>
            <a:pPr eaLnBrk="1" hangingPunct="1"/>
            <a:r>
              <a:rPr lang="en-US" dirty="0" smtClean="0"/>
              <a:t>Debugging support    contd..,</a:t>
            </a:r>
          </a:p>
        </p:txBody>
      </p:sp>
      <p:sp>
        <p:nvSpPr>
          <p:cNvPr id="5" name="Content Placeholder 2"/>
          <p:cNvSpPr>
            <a:spLocks noGrp="1"/>
          </p:cNvSpPr>
          <p:nvPr>
            <p:ph idx="1"/>
          </p:nvPr>
        </p:nvSpPr>
        <p:spPr>
          <a:xfrm>
            <a:off x="457200" y="1143000"/>
            <a:ext cx="8229600" cy="4830763"/>
          </a:xfrm>
        </p:spPr>
        <p:txBody>
          <a:bodyPr>
            <a:normAutofit lnSpcReduction="10000"/>
          </a:bodyPr>
          <a:lstStyle/>
          <a:p>
            <a:pPr eaLnBrk="1" hangingPunct="1">
              <a:lnSpc>
                <a:spcPct val="90000"/>
              </a:lnSpc>
              <a:buFont typeface="Arial" charset="0"/>
              <a:buNone/>
            </a:pPr>
            <a:r>
              <a:rPr lang="en-US" sz="2000" dirty="0" smtClean="0"/>
              <a:t>Debugging the data transmission:</a:t>
            </a:r>
          </a:p>
          <a:p>
            <a:pPr algn="just" eaLnBrk="1" hangingPunct="1">
              <a:lnSpc>
                <a:spcPct val="90000"/>
              </a:lnSpc>
            </a:pPr>
            <a:r>
              <a:rPr lang="en-US" sz="2000" dirty="0" smtClean="0"/>
              <a:t>If CAN is seen as network interface but if the communication is not going through and packets are not received at the other interface, user can test each CAN interface in loopback mode</a:t>
            </a:r>
          </a:p>
          <a:p>
            <a:pPr eaLnBrk="1" hangingPunct="1">
              <a:lnSpc>
                <a:spcPct val="90000"/>
              </a:lnSpc>
            </a:pPr>
            <a:r>
              <a:rPr lang="en-US" sz="2000" dirty="0" smtClean="0"/>
              <a:t>Loopback configuration: </a:t>
            </a:r>
          </a:p>
          <a:p>
            <a:pPr lvl="1" eaLnBrk="1" hangingPunct="1">
              <a:lnSpc>
                <a:spcPct val="90000"/>
              </a:lnSpc>
              <a:buFont typeface="Arial" charset="0"/>
              <a:buNone/>
            </a:pPr>
            <a:r>
              <a:rPr lang="en-US" sz="2000" dirty="0" smtClean="0"/>
              <a:t>  		</a:t>
            </a:r>
            <a:r>
              <a:rPr lang="en-US" sz="2000" dirty="0" smtClean="0">
                <a:solidFill>
                  <a:schemeClr val="tx1"/>
                </a:solidFill>
              </a:rPr>
              <a:t>$ </a:t>
            </a:r>
            <a:r>
              <a:rPr lang="en-US" sz="2000" dirty="0" err="1" smtClean="0">
                <a:solidFill>
                  <a:schemeClr val="tx1"/>
                </a:solidFill>
              </a:rPr>
              <a:t>canconfig</a:t>
            </a:r>
            <a:r>
              <a:rPr lang="en-US" sz="2000" dirty="0" smtClean="0">
                <a:solidFill>
                  <a:schemeClr val="tx1"/>
                </a:solidFill>
              </a:rPr>
              <a:t> can0 </a:t>
            </a:r>
            <a:r>
              <a:rPr lang="en-US" sz="2000" dirty="0" err="1" smtClean="0">
                <a:solidFill>
                  <a:schemeClr val="tx1"/>
                </a:solidFill>
              </a:rPr>
              <a:t>bitrate</a:t>
            </a:r>
            <a:r>
              <a:rPr lang="en-US" sz="2000" dirty="0" smtClean="0">
                <a:solidFill>
                  <a:schemeClr val="tx1"/>
                </a:solidFill>
              </a:rPr>
              <a:t> 50000 </a:t>
            </a:r>
            <a:r>
              <a:rPr lang="en-US" sz="2000" dirty="0" err="1" smtClean="0">
                <a:solidFill>
                  <a:schemeClr val="tx1"/>
                </a:solidFill>
              </a:rPr>
              <a:t>ctrlmode</a:t>
            </a:r>
            <a:r>
              <a:rPr lang="en-US" sz="2000" dirty="0" smtClean="0">
                <a:solidFill>
                  <a:schemeClr val="tx1"/>
                </a:solidFill>
              </a:rPr>
              <a:t> triple-sampling on loopback on</a:t>
            </a:r>
          </a:p>
          <a:p>
            <a:pPr lvl="1" eaLnBrk="1" hangingPunct="1">
              <a:lnSpc>
                <a:spcPct val="90000"/>
              </a:lnSpc>
              <a:buFont typeface="Arial" charset="0"/>
              <a:buNone/>
            </a:pPr>
            <a:r>
              <a:rPr lang="en-US" sz="2000" dirty="0" smtClean="0">
                <a:solidFill>
                  <a:schemeClr val="tx1"/>
                </a:solidFill>
              </a:rPr>
              <a:t>		$  </a:t>
            </a:r>
            <a:r>
              <a:rPr lang="en-US" sz="2000" dirty="0" err="1" smtClean="0">
                <a:solidFill>
                  <a:schemeClr val="tx1"/>
                </a:solidFill>
              </a:rPr>
              <a:t>canconfig</a:t>
            </a:r>
            <a:r>
              <a:rPr lang="en-US" sz="2000" dirty="0" smtClean="0">
                <a:solidFill>
                  <a:schemeClr val="tx1"/>
                </a:solidFill>
              </a:rPr>
              <a:t> can0 start</a:t>
            </a:r>
          </a:p>
          <a:p>
            <a:pPr lvl="1" eaLnBrk="1" hangingPunct="1">
              <a:lnSpc>
                <a:spcPct val="90000"/>
              </a:lnSpc>
              <a:buFont typeface="Arial" charset="0"/>
              <a:buNone/>
            </a:pPr>
            <a:r>
              <a:rPr lang="en-US" sz="2000" dirty="0" smtClean="0">
                <a:solidFill>
                  <a:schemeClr val="tx1"/>
                </a:solidFill>
              </a:rPr>
              <a:t>	</a:t>
            </a:r>
            <a:r>
              <a:rPr lang="en-US" sz="2000" dirty="0" smtClean="0"/>
              <a:t>Set the same interface in loopback mode :</a:t>
            </a:r>
          </a:p>
          <a:p>
            <a:pPr lvl="1" eaLnBrk="1" hangingPunct="1">
              <a:lnSpc>
                <a:spcPct val="90000"/>
              </a:lnSpc>
              <a:buFont typeface="Arial" charset="0"/>
              <a:buNone/>
            </a:pPr>
            <a:r>
              <a:rPr lang="en-US" sz="2000" dirty="0" smtClean="0">
                <a:solidFill>
                  <a:schemeClr val="tx1"/>
                </a:solidFill>
              </a:rPr>
              <a:t>		$ </a:t>
            </a:r>
            <a:r>
              <a:rPr lang="en-US" sz="2000" dirty="0" err="1" smtClean="0">
                <a:solidFill>
                  <a:schemeClr val="tx1"/>
                </a:solidFill>
              </a:rPr>
              <a:t>candump</a:t>
            </a:r>
            <a:r>
              <a:rPr lang="en-US" sz="2000" dirty="0" smtClean="0">
                <a:solidFill>
                  <a:schemeClr val="tx1"/>
                </a:solidFill>
              </a:rPr>
              <a:t> can0 –d</a:t>
            </a:r>
          </a:p>
          <a:p>
            <a:pPr lvl="1">
              <a:lnSpc>
                <a:spcPct val="90000"/>
              </a:lnSpc>
              <a:buNone/>
            </a:pPr>
            <a:r>
              <a:rPr lang="en-US" sz="2000" dirty="0" smtClean="0">
                <a:solidFill>
                  <a:schemeClr val="tx1"/>
                </a:solidFill>
              </a:rPr>
              <a:t>	</a:t>
            </a:r>
            <a:r>
              <a:rPr lang="en-US" sz="2000" dirty="0" smtClean="0"/>
              <a:t>Then, try sending CAN frames in an infinite  loop using </a:t>
            </a:r>
            <a:r>
              <a:rPr lang="en-US" sz="2000" dirty="0" err="1" smtClean="0"/>
              <a:t>cansend</a:t>
            </a:r>
            <a:r>
              <a:rPr lang="en-US" sz="2000" dirty="0" smtClean="0"/>
              <a:t>. </a:t>
            </a:r>
          </a:p>
          <a:p>
            <a:pPr lvl="1" eaLnBrk="1" hangingPunct="1">
              <a:lnSpc>
                <a:spcPct val="90000"/>
              </a:lnSpc>
              <a:buFont typeface="Arial" charset="0"/>
              <a:buNone/>
            </a:pPr>
            <a:r>
              <a:rPr lang="en-US" sz="2000" dirty="0" smtClean="0"/>
              <a:t>		 </a:t>
            </a:r>
            <a:r>
              <a:rPr lang="en-US" sz="2000" dirty="0" smtClean="0">
                <a:solidFill>
                  <a:schemeClr val="tx1"/>
                </a:solidFill>
              </a:rPr>
              <a:t>$ </a:t>
            </a:r>
            <a:r>
              <a:rPr lang="en-US" sz="2000" dirty="0" err="1" smtClean="0">
                <a:solidFill>
                  <a:schemeClr val="tx1"/>
                </a:solidFill>
              </a:rPr>
              <a:t>cansend</a:t>
            </a:r>
            <a:r>
              <a:rPr lang="en-US" sz="2000" dirty="0" smtClean="0">
                <a:solidFill>
                  <a:schemeClr val="tx1"/>
                </a:solidFill>
              </a:rPr>
              <a:t> can0 –l  0x00 </a:t>
            </a:r>
            <a:r>
              <a:rPr lang="en-US" sz="2000" dirty="0" err="1" smtClean="0">
                <a:solidFill>
                  <a:schemeClr val="tx1"/>
                </a:solidFill>
              </a:rPr>
              <a:t>0x00</a:t>
            </a:r>
            <a:r>
              <a:rPr lang="en-US" sz="2000" dirty="0" smtClean="0">
                <a:solidFill>
                  <a:schemeClr val="tx1"/>
                </a:solidFill>
              </a:rPr>
              <a:t> </a:t>
            </a:r>
            <a:r>
              <a:rPr lang="en-US" sz="2000" dirty="0" err="1" smtClean="0">
                <a:solidFill>
                  <a:schemeClr val="tx1"/>
                </a:solidFill>
              </a:rPr>
              <a:t>0x00</a:t>
            </a:r>
            <a:r>
              <a:rPr lang="en-US" sz="2000" dirty="0" smtClean="0">
                <a:solidFill>
                  <a:schemeClr val="tx1"/>
                </a:solidFill>
              </a:rPr>
              <a:t> </a:t>
            </a:r>
            <a:r>
              <a:rPr lang="en-US" sz="2000" dirty="0" err="1" smtClean="0">
                <a:solidFill>
                  <a:schemeClr val="tx1"/>
                </a:solidFill>
              </a:rPr>
              <a:t>0x00</a:t>
            </a:r>
            <a:r>
              <a:rPr lang="en-US" sz="2000" dirty="0" smtClean="0">
                <a:solidFill>
                  <a:schemeClr val="tx1"/>
                </a:solidFill>
              </a:rPr>
              <a:t> </a:t>
            </a:r>
            <a:r>
              <a:rPr lang="en-US" sz="2000" dirty="0" err="1" smtClean="0">
                <a:solidFill>
                  <a:schemeClr val="tx1"/>
                </a:solidFill>
              </a:rPr>
              <a:t>0x00</a:t>
            </a:r>
            <a:r>
              <a:rPr lang="en-US" sz="2000" dirty="0" smtClean="0">
                <a:solidFill>
                  <a:schemeClr val="tx1"/>
                </a:solidFill>
              </a:rPr>
              <a:t> </a:t>
            </a:r>
            <a:r>
              <a:rPr lang="en-US" sz="2000" dirty="0" err="1" smtClean="0">
                <a:solidFill>
                  <a:schemeClr val="tx1"/>
                </a:solidFill>
              </a:rPr>
              <a:t>0x00</a:t>
            </a:r>
            <a:r>
              <a:rPr lang="en-US" sz="2000" dirty="0" smtClean="0">
                <a:solidFill>
                  <a:schemeClr val="tx1"/>
                </a:solidFill>
              </a:rPr>
              <a:t> </a:t>
            </a:r>
            <a:r>
              <a:rPr lang="en-US" sz="2000" dirty="0" err="1" smtClean="0">
                <a:solidFill>
                  <a:schemeClr val="tx1"/>
                </a:solidFill>
              </a:rPr>
              <a:t>0x00</a:t>
            </a:r>
            <a:r>
              <a:rPr lang="en-US" sz="2000" dirty="0" smtClean="0">
                <a:solidFill>
                  <a:schemeClr val="tx1"/>
                </a:solidFill>
              </a:rPr>
              <a:t> </a:t>
            </a:r>
            <a:r>
              <a:rPr lang="en-US" sz="2000" dirty="0" err="1" smtClean="0">
                <a:solidFill>
                  <a:schemeClr val="tx1"/>
                </a:solidFill>
              </a:rPr>
              <a:t>0x00</a:t>
            </a:r>
            <a:endParaRPr lang="en-US" sz="2000" dirty="0" smtClean="0">
              <a:solidFill>
                <a:schemeClr val="tx1"/>
              </a:solidFill>
            </a:endParaRPr>
          </a:p>
          <a:p>
            <a:pPr lvl="1" eaLnBrk="1" hangingPunct="1">
              <a:lnSpc>
                <a:spcPct val="90000"/>
              </a:lnSpc>
              <a:buFont typeface="Arial" charset="0"/>
              <a:buNone/>
            </a:pPr>
            <a:endParaRPr lang="en-US" sz="2000" dirty="0" smtClean="0"/>
          </a:p>
          <a:p>
            <a:pPr eaLnBrk="1" hangingPunct="1">
              <a:lnSpc>
                <a:spcPct val="90000"/>
              </a:lnSpc>
            </a:pPr>
            <a:r>
              <a:rPr lang="en-US" sz="2000" dirty="0" smtClean="0"/>
              <a:t>On h/w side, user need to check for activity in TX pin in loopback mode</a:t>
            </a:r>
          </a:p>
          <a:p>
            <a:pPr eaLnBrk="1" hangingPunct="1">
              <a:lnSpc>
                <a:spcPct val="90000"/>
              </a:lnSpc>
            </a:pPr>
            <a:r>
              <a:rPr lang="en-US" sz="2000" dirty="0" smtClean="0"/>
              <a:t>If the activity is not seen in the pin, then there is issue in hardware. </a:t>
            </a:r>
          </a:p>
          <a:p>
            <a:pPr eaLnBrk="1" hangingPunct="1">
              <a:lnSpc>
                <a:spcPct val="90000"/>
              </a:lnSpc>
            </a:pPr>
            <a:r>
              <a:rPr lang="en-US" sz="2000" dirty="0" smtClean="0"/>
              <a:t>Sample result of can0 interface in loopback mode is displayed below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t>Debugging support     contd.,</a:t>
            </a:r>
          </a:p>
        </p:txBody>
      </p:sp>
      <p:sp>
        <p:nvSpPr>
          <p:cNvPr id="38915" name="Content Placeholder 7"/>
          <p:cNvSpPr>
            <a:spLocks noGrp="1"/>
          </p:cNvSpPr>
          <p:nvPr>
            <p:ph idx="1"/>
          </p:nvPr>
        </p:nvSpPr>
        <p:spPr>
          <a:xfrm>
            <a:off x="457200" y="1371600"/>
            <a:ext cx="8229600" cy="4754563"/>
          </a:xfrm>
        </p:spPr>
        <p:txBody>
          <a:bodyPr/>
          <a:lstStyle/>
          <a:p>
            <a:pPr>
              <a:buFont typeface="Arial" charset="0"/>
              <a:buNone/>
            </a:pPr>
            <a:r>
              <a:rPr lang="en-US" dirty="0" smtClean="0"/>
              <a:t>	Result of can0 interface in loopback mode :</a:t>
            </a:r>
          </a:p>
          <a:p>
            <a:pPr>
              <a:buFont typeface="Arial" charset="0"/>
              <a:buNone/>
            </a:pPr>
            <a:r>
              <a:rPr lang="en-US" dirty="0" smtClean="0"/>
              <a:t>	 </a:t>
            </a:r>
            <a:r>
              <a:rPr lang="en-US" sz="1400" b="1" i="1" dirty="0" smtClean="0">
                <a:solidFill>
                  <a:schemeClr val="tx1">
                    <a:lumMod val="85000"/>
                    <a:lumOff val="15000"/>
                  </a:schemeClr>
                </a:solidFill>
              </a:rPr>
              <a:t># </a:t>
            </a:r>
            <a:r>
              <a:rPr lang="en-US" sz="1400" b="1" i="1" dirty="0" err="1" smtClean="0">
                <a:solidFill>
                  <a:schemeClr val="tx1">
                    <a:lumMod val="85000"/>
                    <a:lumOff val="15000"/>
                  </a:schemeClr>
                </a:solidFill>
              </a:rPr>
              <a:t>canconfig</a:t>
            </a:r>
            <a:r>
              <a:rPr lang="en-US" sz="1400" b="1" i="1" dirty="0" smtClean="0">
                <a:solidFill>
                  <a:schemeClr val="tx1">
                    <a:lumMod val="85000"/>
                    <a:lumOff val="15000"/>
                  </a:schemeClr>
                </a:solidFill>
              </a:rPr>
              <a:t> can0 </a:t>
            </a:r>
            <a:r>
              <a:rPr lang="en-US" sz="1400" b="1" i="1" dirty="0" err="1" smtClean="0">
                <a:solidFill>
                  <a:schemeClr val="tx1">
                    <a:lumMod val="85000"/>
                    <a:lumOff val="15000"/>
                  </a:schemeClr>
                </a:solidFill>
              </a:rPr>
              <a:t>bitrate</a:t>
            </a:r>
            <a:r>
              <a:rPr lang="en-US" sz="1400" b="1" i="1" dirty="0" smtClean="0">
                <a:solidFill>
                  <a:schemeClr val="tx1">
                    <a:lumMod val="85000"/>
                    <a:lumOff val="15000"/>
                  </a:schemeClr>
                </a:solidFill>
              </a:rPr>
              <a:t> 10000 </a:t>
            </a:r>
            <a:r>
              <a:rPr lang="en-US" sz="1400" b="1" i="1" dirty="0" err="1" smtClean="0">
                <a:solidFill>
                  <a:schemeClr val="tx1">
                    <a:lumMod val="85000"/>
                    <a:lumOff val="15000"/>
                  </a:schemeClr>
                </a:solidFill>
              </a:rPr>
              <a:t>ctrlmode</a:t>
            </a:r>
            <a:r>
              <a:rPr lang="en-US" sz="1400" b="1" i="1" dirty="0" smtClean="0">
                <a:solidFill>
                  <a:schemeClr val="tx1">
                    <a:lumMod val="85000"/>
                    <a:lumOff val="15000"/>
                  </a:schemeClr>
                </a:solidFill>
              </a:rPr>
              <a:t> triple-sampling on                      </a:t>
            </a:r>
          </a:p>
          <a:p>
            <a:pPr lvl="1">
              <a:buFont typeface="Arial" charset="0"/>
              <a:buNone/>
            </a:pPr>
            <a:r>
              <a:rPr lang="en-US" sz="1400" b="1" i="1" dirty="0" smtClean="0">
                <a:solidFill>
                  <a:schemeClr val="tx1">
                    <a:lumMod val="85000"/>
                    <a:lumOff val="15000"/>
                  </a:schemeClr>
                </a:solidFill>
              </a:rPr>
              <a:t>	can0 </a:t>
            </a:r>
            <a:r>
              <a:rPr lang="en-US" sz="1400" b="1" i="1" dirty="0" err="1" smtClean="0">
                <a:solidFill>
                  <a:schemeClr val="tx1">
                    <a:lumMod val="85000"/>
                    <a:lumOff val="15000"/>
                  </a:schemeClr>
                </a:solidFill>
              </a:rPr>
              <a:t>bitrate</a:t>
            </a:r>
            <a:r>
              <a:rPr lang="en-US" sz="1400" b="1" i="1" dirty="0" smtClean="0">
                <a:solidFill>
                  <a:schemeClr val="tx1">
                    <a:lumMod val="85000"/>
                    <a:lumOff val="15000"/>
                  </a:schemeClr>
                </a:solidFill>
              </a:rPr>
              <a:t>: 10000, sample-point: 0.875                                        </a:t>
            </a:r>
          </a:p>
          <a:p>
            <a:pPr lvl="1">
              <a:buFont typeface="Arial" charset="0"/>
              <a:buNone/>
            </a:pPr>
            <a:r>
              <a:rPr lang="en-US" sz="1400" b="1" i="1" dirty="0" smtClean="0">
                <a:solidFill>
                  <a:schemeClr val="tx1">
                    <a:lumMod val="85000"/>
                    <a:lumOff val="15000"/>
                  </a:schemeClr>
                </a:solidFill>
              </a:rPr>
              <a:t>	can0 </a:t>
            </a:r>
            <a:r>
              <a:rPr lang="en-US" sz="1400" b="1" i="1" dirty="0" err="1" smtClean="0">
                <a:solidFill>
                  <a:schemeClr val="tx1">
                    <a:lumMod val="85000"/>
                    <a:lumOff val="15000"/>
                  </a:schemeClr>
                </a:solidFill>
              </a:rPr>
              <a:t>ctrlmode</a:t>
            </a:r>
            <a:r>
              <a:rPr lang="en-US" sz="1400" b="1" i="1" dirty="0" smtClean="0">
                <a:solidFill>
                  <a:schemeClr val="tx1">
                    <a:lumMod val="85000"/>
                    <a:lumOff val="15000"/>
                  </a:schemeClr>
                </a:solidFill>
              </a:rPr>
              <a:t>: loopback[OFF], listen-only[OFF], </a:t>
            </a:r>
            <a:r>
              <a:rPr lang="en-US" sz="1400" b="1" i="1" dirty="0" err="1" smtClean="0">
                <a:solidFill>
                  <a:schemeClr val="tx1">
                    <a:lumMod val="85000"/>
                    <a:lumOff val="15000"/>
                  </a:schemeClr>
                </a:solidFill>
              </a:rPr>
              <a:t>tripple</a:t>
            </a:r>
            <a:r>
              <a:rPr lang="en-US" sz="1400" b="1" i="1" dirty="0" smtClean="0">
                <a:solidFill>
                  <a:schemeClr val="tx1">
                    <a:lumMod val="85000"/>
                    <a:lumOff val="15000"/>
                  </a:schemeClr>
                </a:solidFill>
              </a:rPr>
              <a:t>-sampling[ON],one-shot[O]</a:t>
            </a:r>
          </a:p>
          <a:p>
            <a:pPr lvl="1">
              <a:buFont typeface="Arial" charset="0"/>
              <a:buNone/>
            </a:pPr>
            <a:r>
              <a:rPr lang="en-US" sz="1400" b="1" i="1" dirty="0" smtClean="0">
                <a:solidFill>
                  <a:schemeClr val="tx1">
                    <a:lumMod val="85000"/>
                    <a:lumOff val="15000"/>
                  </a:schemeClr>
                </a:solidFill>
              </a:rPr>
              <a:t># </a:t>
            </a:r>
            <a:r>
              <a:rPr lang="en-US" sz="1400" b="1" i="1" dirty="0" err="1" smtClean="0">
                <a:solidFill>
                  <a:schemeClr val="tx1">
                    <a:lumMod val="85000"/>
                    <a:lumOff val="15000"/>
                  </a:schemeClr>
                </a:solidFill>
              </a:rPr>
              <a:t>canconfig</a:t>
            </a:r>
            <a:r>
              <a:rPr lang="en-US" sz="1400" b="1" i="1" dirty="0" smtClean="0">
                <a:solidFill>
                  <a:schemeClr val="tx1">
                    <a:lumMod val="85000"/>
                    <a:lumOff val="15000"/>
                  </a:schemeClr>
                </a:solidFill>
              </a:rPr>
              <a:t> can0 start                                                          </a:t>
            </a:r>
          </a:p>
          <a:p>
            <a:pPr lvl="1">
              <a:buFont typeface="Arial" charset="0"/>
              <a:buNone/>
            </a:pPr>
            <a:r>
              <a:rPr lang="en-US" sz="1400" b="1" i="1" dirty="0" smtClean="0">
                <a:solidFill>
                  <a:schemeClr val="tx1">
                    <a:lumMod val="85000"/>
                    <a:lumOff val="15000"/>
                  </a:schemeClr>
                </a:solidFill>
              </a:rPr>
              <a:t>	[   83.364250] </a:t>
            </a:r>
            <a:r>
              <a:rPr lang="en-US" sz="1400" b="1" i="1" dirty="0" err="1" smtClean="0">
                <a:solidFill>
                  <a:schemeClr val="tx1">
                    <a:lumMod val="85000"/>
                    <a:lumOff val="15000"/>
                  </a:schemeClr>
                </a:solidFill>
              </a:rPr>
              <a:t>d_can</a:t>
            </a:r>
            <a:r>
              <a:rPr lang="en-US" sz="1400" b="1" i="1" dirty="0" smtClean="0">
                <a:solidFill>
                  <a:schemeClr val="tx1">
                    <a:lumMod val="85000"/>
                    <a:lumOff val="15000"/>
                  </a:schemeClr>
                </a:solidFill>
              </a:rPr>
              <a:t> d_can.0: can0: setting CAN BT = 0x21c15                    </a:t>
            </a:r>
          </a:p>
          <a:p>
            <a:pPr lvl="1">
              <a:buFont typeface="Arial" charset="0"/>
              <a:buNone/>
            </a:pPr>
            <a:r>
              <a:rPr lang="en-US" sz="1400" b="1" i="1" dirty="0" smtClean="0">
                <a:solidFill>
                  <a:schemeClr val="tx1">
                    <a:lumMod val="85000"/>
                    <a:lumOff val="15000"/>
                  </a:schemeClr>
                </a:solidFill>
              </a:rPr>
              <a:t>	can0 state: ERROR-ACTIVE</a:t>
            </a:r>
            <a:r>
              <a:rPr lang="en-US" sz="1200" b="1" i="1" dirty="0" smtClean="0">
                <a:solidFill>
                  <a:schemeClr val="tx1">
                    <a:lumMod val="85000"/>
                    <a:lumOff val="15000"/>
                  </a:schemeClr>
                </a:solidFill>
              </a:rPr>
              <a:t> </a:t>
            </a:r>
          </a:p>
          <a:p>
            <a:pPr lvl="1">
              <a:buFont typeface="Arial" charset="0"/>
              <a:buNone/>
            </a:pPr>
            <a:r>
              <a:rPr lang="en-US" sz="1400" b="1" i="1" dirty="0" smtClean="0">
                <a:solidFill>
                  <a:schemeClr val="tx1">
                    <a:lumMod val="85000"/>
                    <a:lumOff val="15000"/>
                  </a:schemeClr>
                </a:solidFill>
              </a:rPr>
              <a:t># </a:t>
            </a:r>
            <a:r>
              <a:rPr lang="en-US" sz="1400" b="1" i="1" dirty="0" err="1" smtClean="0">
                <a:solidFill>
                  <a:schemeClr val="tx1">
                    <a:lumMod val="85000"/>
                    <a:lumOff val="15000"/>
                  </a:schemeClr>
                </a:solidFill>
              </a:rPr>
              <a:t>candump</a:t>
            </a:r>
            <a:r>
              <a:rPr lang="en-US" sz="1400" b="1" i="1" dirty="0" smtClean="0">
                <a:solidFill>
                  <a:schemeClr val="tx1">
                    <a:lumMod val="85000"/>
                    <a:lumOff val="15000"/>
                  </a:schemeClr>
                </a:solidFill>
              </a:rPr>
              <a:t> can0 –d</a:t>
            </a:r>
          </a:p>
          <a:p>
            <a:pPr lvl="1">
              <a:buFont typeface="Arial" charset="0"/>
              <a:buNone/>
            </a:pPr>
            <a:r>
              <a:rPr lang="en-US" sz="1400" b="1" i="1" dirty="0" smtClean="0">
                <a:solidFill>
                  <a:schemeClr val="tx1">
                    <a:lumMod val="85000"/>
                    <a:lumOff val="15000"/>
                  </a:schemeClr>
                </a:solidFill>
              </a:rPr>
              <a:t>	interface = can0, family = 29, type = 3, proto = 1</a:t>
            </a:r>
          </a:p>
          <a:p>
            <a:pPr lvl="1">
              <a:buFont typeface="Arial" charset="0"/>
              <a:buNone/>
            </a:pPr>
            <a:r>
              <a:rPr lang="en-US" sz="1400" b="1" i="1" dirty="0" smtClean="0">
                <a:solidFill>
                  <a:schemeClr val="tx1">
                    <a:lumMod val="85000"/>
                    <a:lumOff val="15000"/>
                  </a:schemeClr>
                </a:solidFill>
              </a:rPr>
              <a:t># </a:t>
            </a:r>
            <a:r>
              <a:rPr lang="en-US" sz="1400" b="1" i="1" dirty="0" err="1" smtClean="0">
                <a:solidFill>
                  <a:schemeClr val="tx1">
                    <a:lumMod val="85000"/>
                    <a:lumOff val="15000"/>
                  </a:schemeClr>
                </a:solidFill>
              </a:rPr>
              <a:t>cansend</a:t>
            </a:r>
            <a:r>
              <a:rPr lang="en-US" sz="1400" b="1" i="1" dirty="0" smtClean="0">
                <a:solidFill>
                  <a:schemeClr val="tx1">
                    <a:lumMod val="85000"/>
                    <a:lumOff val="15000"/>
                  </a:schemeClr>
                </a:solidFill>
              </a:rPr>
              <a:t> can0 0x11 0x22 0x33 0x44 0x55 0x66 0x77 0x88</a:t>
            </a:r>
          </a:p>
          <a:p>
            <a:pPr lvl="1">
              <a:buFont typeface="Arial" charset="0"/>
              <a:buNone/>
            </a:pPr>
            <a:r>
              <a:rPr lang="en-US" sz="1400" b="1" i="1" dirty="0" smtClean="0">
                <a:solidFill>
                  <a:schemeClr val="tx1">
                    <a:lumMod val="85000"/>
                    <a:lumOff val="15000"/>
                  </a:schemeClr>
                </a:solidFill>
              </a:rPr>
              <a:t>	interface = can0, family = 29, type = 3, proto = 1</a:t>
            </a:r>
          </a:p>
          <a:p>
            <a:pPr lvl="1">
              <a:buFont typeface="Arial" charset="0"/>
              <a:buNone/>
            </a:pPr>
            <a:r>
              <a:rPr lang="en-US" sz="1400" b="1" i="1" dirty="0" smtClean="0">
                <a:solidFill>
                  <a:schemeClr val="tx1">
                    <a:lumMod val="85000"/>
                    <a:lumOff val="15000"/>
                  </a:schemeClr>
                </a:solidFill>
              </a:rPr>
              <a:t> 	&lt;0x01&gt;  [8] 11 22 33 44 55 66 77 88</a:t>
            </a:r>
          </a:p>
          <a:p>
            <a:pPr lvl="1">
              <a:buFont typeface="Arial" charset="0"/>
              <a:buNone/>
            </a:pPr>
            <a:r>
              <a:rPr lang="en-US" sz="1400" b="1" i="1" dirty="0" smtClean="0">
                <a:solidFill>
                  <a:schemeClr val="tx1">
                    <a:lumMod val="85000"/>
                    <a:lumOff val="15000"/>
                  </a:schemeClr>
                </a:solidFill>
              </a:rPr>
              <a:t>	&lt;0x01&gt;  [8] 11 22 33 44 55 66 77 88</a:t>
            </a:r>
          </a:p>
        </p:txBody>
      </p:sp>
      <p:sp>
        <p:nvSpPr>
          <p:cNvPr id="4" name="Slide Number Placeholder 3"/>
          <p:cNvSpPr>
            <a:spLocks noGrp="1"/>
          </p:cNvSpPr>
          <p:nvPr>
            <p:ph type="sldNum" sz="quarter" idx="12"/>
          </p:nvPr>
        </p:nvSpPr>
        <p:spPr/>
        <p:txBody>
          <a:bodyPr/>
          <a:lstStyle/>
          <a:p>
            <a:pPr>
              <a:defRPr/>
            </a:pPr>
            <a:fld id="{84AE7ED3-E6AF-4501-BB02-804607242BFF}" type="slidenum">
              <a:rPr lang="en-US"/>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78B9239-E8B4-4327-8D9D-716F4F36FCD9}" type="slidenum">
              <a:rPr lang="en-US" smtClean="0"/>
              <a:pPr>
                <a:defRPr/>
              </a:pPr>
              <a:t>26</a:t>
            </a:fld>
            <a:endParaRPr lang="en-US"/>
          </a:p>
        </p:txBody>
      </p:sp>
      <p:sp>
        <p:nvSpPr>
          <p:cNvPr id="3" name="Title 1"/>
          <p:cNvSpPr>
            <a:spLocks noGrp="1"/>
          </p:cNvSpPr>
          <p:nvPr>
            <p:ph type="title"/>
          </p:nvPr>
        </p:nvSpPr>
        <p:spPr>
          <a:xfrm>
            <a:off x="457200" y="274638"/>
            <a:ext cx="8229600" cy="1143000"/>
          </a:xfrm>
        </p:spPr>
        <p:txBody>
          <a:bodyPr/>
          <a:lstStyle/>
          <a:p>
            <a:pPr eaLnBrk="1" hangingPunct="1"/>
            <a:r>
              <a:rPr lang="en-US" dirty="0" smtClean="0"/>
              <a:t>Conclusion</a:t>
            </a:r>
          </a:p>
        </p:txBody>
      </p:sp>
      <p:sp>
        <p:nvSpPr>
          <p:cNvPr id="5" name="Content Placeholder 2"/>
          <p:cNvSpPr>
            <a:spLocks noGrp="1"/>
          </p:cNvSpPr>
          <p:nvPr>
            <p:ph idx="1"/>
          </p:nvPr>
        </p:nvSpPr>
        <p:spPr>
          <a:xfrm>
            <a:off x="457200" y="1600200"/>
            <a:ext cx="8229600" cy="4525963"/>
          </a:xfrm>
        </p:spPr>
        <p:txBody>
          <a:bodyPr/>
          <a:lstStyle/>
          <a:p>
            <a:pPr algn="just" eaLnBrk="1" hangingPunct="1"/>
            <a:r>
              <a:rPr lang="en-US" sz="2000" dirty="0" smtClean="0"/>
              <a:t>We conclude that both D_CAN0 and D_CAN1 interfaces can be brought up by enabling D_CAN device driver support in kernel and by adding CAN utilities to the root file system of the board.</a:t>
            </a:r>
          </a:p>
          <a:p>
            <a:pPr eaLnBrk="1" hangingPunct="1">
              <a:buFont typeface="Arial" charset="0"/>
              <a:buNone/>
            </a:pPr>
            <a:endParaRPr lang="en-US" sz="2000" dirty="0" smtClean="0"/>
          </a:p>
          <a:p>
            <a:pPr algn="just" eaLnBrk="1" hangingPunct="1"/>
            <a:r>
              <a:rPr lang="en-US" sz="2000" dirty="0" smtClean="0"/>
              <a:t>By connecting the two D_CAN interfaces with CAN transceiver, we are able to test the communication between the two interfaces successfully.</a:t>
            </a:r>
          </a:p>
          <a:p>
            <a:pPr eaLnBrk="1" hangingPunct="1"/>
            <a:endParaRPr lang="en-US" sz="20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362200"/>
            <a:ext cx="6400800" cy="1927225"/>
          </a:xfrm>
        </p:spPr>
        <p:txBody>
          <a:bodyPr rtlCol="0">
            <a:noAutofit/>
          </a:bodyPr>
          <a:lstStyle/>
          <a:p>
            <a:pPr eaLnBrk="1" fontAlgn="auto" hangingPunct="1">
              <a:spcAft>
                <a:spcPts val="0"/>
              </a:spcAft>
              <a:defRPr/>
            </a:pPr>
            <a:r>
              <a:rPr lang="en-US" sz="60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Thank-you for your time</a:t>
            </a:r>
            <a:endParaRPr lang="en-US" sz="32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p:nvPr>
        </p:nvSpPr>
        <p:spPr/>
        <p:txBody>
          <a:bodyPr>
            <a:normAutofit fontScale="90000"/>
          </a:bodyPr>
          <a:lstStyle/>
          <a:p>
            <a:pPr eaLnBrk="1" hangingPunct="1"/>
            <a:r>
              <a:rPr lang="en-US" sz="4000" smtClean="0"/>
              <a:t>References</a:t>
            </a:r>
            <a:br>
              <a:rPr lang="en-US" sz="4000" smtClean="0"/>
            </a:br>
            <a:endParaRPr lang="en-US" sz="4000" smtClean="0"/>
          </a:p>
        </p:txBody>
      </p:sp>
      <p:sp>
        <p:nvSpPr>
          <p:cNvPr id="17410" name="Rectangle 3"/>
          <p:cNvSpPr>
            <a:spLocks noGrp="1"/>
          </p:cNvSpPr>
          <p:nvPr>
            <p:ph idx="1"/>
          </p:nvPr>
        </p:nvSpPr>
        <p:spPr>
          <a:xfrm>
            <a:off x="457200" y="1295400"/>
            <a:ext cx="8229600" cy="4525963"/>
          </a:xfrm>
        </p:spPr>
        <p:txBody>
          <a:bodyPr>
            <a:normAutofit/>
          </a:bodyPr>
          <a:lstStyle/>
          <a:p>
            <a:pPr>
              <a:buNone/>
            </a:pPr>
            <a:r>
              <a:rPr lang="en-US" sz="2000" dirty="0" smtClean="0"/>
              <a:t>To bring up CAN interface, refer to following links:</a:t>
            </a:r>
          </a:p>
          <a:p>
            <a:pPr eaLnBrk="1" hangingPunct="1">
              <a:buClr>
                <a:schemeClr val="bg1"/>
              </a:buClr>
            </a:pPr>
            <a:r>
              <a:rPr lang="en-US" sz="1600" dirty="0" smtClean="0">
                <a:hlinkClick r:id="rId2"/>
              </a:rPr>
              <a:t>http://e2e.ti.com/support/dsp/sitara_arm174_microprocessors/f/791/t/154560.asx</a:t>
            </a:r>
            <a:endParaRPr lang="en-US" sz="1600" dirty="0" smtClean="0"/>
          </a:p>
          <a:p>
            <a:pPr eaLnBrk="1" hangingPunct="1">
              <a:buClr>
                <a:schemeClr val="bg1"/>
              </a:buClr>
            </a:pPr>
            <a:r>
              <a:rPr lang="en-US" sz="1600" u="sng" dirty="0" smtClean="0">
                <a:solidFill>
                  <a:srgbClr val="FFFF99"/>
                </a:solidFill>
                <a:hlinkClick r:id="rId3"/>
              </a:rPr>
              <a:t>http://processors.wiki.ti.com/index.php/AM335X_DCAN_Driver_Guide#CAN_Utilities</a:t>
            </a:r>
            <a:endParaRPr lang="en-US" sz="1600" u="sng" dirty="0" smtClean="0">
              <a:solidFill>
                <a:srgbClr val="FFFF99"/>
              </a:solidFill>
            </a:endParaRPr>
          </a:p>
          <a:p>
            <a:pPr eaLnBrk="1" hangingPunct="1">
              <a:buClr>
                <a:schemeClr val="bg1"/>
              </a:buClr>
              <a:buNone/>
            </a:pPr>
            <a:r>
              <a:rPr lang="en-US" sz="2000" dirty="0" smtClean="0"/>
              <a:t>CAN Utilities can be downloaded from the following links :</a:t>
            </a:r>
          </a:p>
          <a:p>
            <a:pPr eaLnBrk="1" hangingPunct="1">
              <a:buClr>
                <a:schemeClr val="bg1"/>
              </a:buClr>
            </a:pPr>
            <a:r>
              <a:rPr lang="en-US" sz="1800" u="sng" dirty="0" smtClean="0">
                <a:solidFill>
                  <a:schemeClr val="hlink"/>
                </a:solidFill>
                <a:hlinkClick r:id="rId4" action="ppaction://hlinkfile"/>
              </a:rPr>
              <a:t>pkgs.fedoraproject.org/repo/</a:t>
            </a:r>
            <a:r>
              <a:rPr lang="en-US" sz="1800" u="sng" dirty="0" err="1" smtClean="0">
                <a:solidFill>
                  <a:schemeClr val="hlink"/>
                </a:solidFill>
                <a:hlinkClick r:id="rId4" action="ppaction://hlinkfile"/>
              </a:rPr>
              <a:t>pkgs</a:t>
            </a:r>
            <a:r>
              <a:rPr lang="en-US" sz="1800" u="sng" dirty="0" smtClean="0">
                <a:solidFill>
                  <a:schemeClr val="hlink"/>
                </a:solidFill>
                <a:hlinkClick r:id="rId4" action="ppaction://hlinkfile"/>
              </a:rPr>
              <a:t>/</a:t>
            </a:r>
            <a:r>
              <a:rPr lang="en-US" sz="1800" u="sng" dirty="0" err="1" smtClean="0">
                <a:solidFill>
                  <a:schemeClr val="hlink"/>
                </a:solidFill>
                <a:hlinkClick r:id="rId4" action="ppaction://hlinkfile"/>
              </a:rPr>
              <a:t>iproute</a:t>
            </a:r>
            <a:r>
              <a:rPr lang="en-US" sz="1800" u="sng" dirty="0" smtClean="0">
                <a:solidFill>
                  <a:schemeClr val="hlink"/>
                </a:solidFill>
                <a:hlinkClick r:id="rId4" action="ppaction://hlinkfile"/>
              </a:rPr>
              <a:t>/iproute2-2.6.39.tar.gz/8a3b6bc77c2ecf752284aa4a6fc630a6/iproute2-2.6.39.tar.gz</a:t>
            </a:r>
            <a:endParaRPr lang="en-US" sz="1800" u="sng" dirty="0" smtClean="0">
              <a:solidFill>
                <a:schemeClr val="hlink"/>
              </a:solidFill>
            </a:endParaRPr>
          </a:p>
          <a:p>
            <a:pPr eaLnBrk="1" hangingPunct="1">
              <a:buClr>
                <a:schemeClr val="bg1"/>
              </a:buClr>
            </a:pPr>
            <a:r>
              <a:rPr lang="en-US" sz="1800" u="sng" dirty="0" smtClean="0">
                <a:solidFill>
                  <a:schemeClr val="hlink"/>
                </a:solidFill>
                <a:hlinkClick r:id="rId5"/>
              </a:rPr>
              <a:t>www.pengutronix.de/software/libsocketcan/download/libsocketcan-0.0.8.tar.bz2</a:t>
            </a:r>
            <a:endParaRPr lang="en-US" sz="1800" dirty="0" smtClean="0"/>
          </a:p>
          <a:p>
            <a:pPr eaLnBrk="1" hangingPunct="1">
              <a:buClr>
                <a:schemeClr val="bg1"/>
              </a:buClr>
            </a:pPr>
            <a:r>
              <a:rPr lang="en-US" sz="1800" u="sng" dirty="0" smtClean="0">
                <a:solidFill>
                  <a:schemeClr val="hlink"/>
                </a:solidFill>
                <a:hlinkClick r:id="rId6"/>
              </a:rPr>
              <a:t>http://www.pengutronix.de/software/socket-can/download/canutils/v4.0/</a:t>
            </a:r>
            <a:r>
              <a:rPr lang="en-US" sz="2000" dirty="0" smtClean="0">
                <a:solidFill>
                  <a:schemeClr val="hlink"/>
                </a:solidFill>
                <a:hlinkClick r:id="rId6"/>
              </a:rPr>
              <a:t>  </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78B9239-E8B4-4327-8D9D-716F4F36FCD9}" type="slidenum">
              <a:rPr lang="en-US" smtClean="0"/>
              <a:pPr>
                <a:defRPr/>
              </a:pPr>
              <a:t>4</a:t>
            </a:fld>
            <a:endParaRPr lang="en-US"/>
          </a:p>
        </p:txBody>
      </p:sp>
      <p:sp>
        <p:nvSpPr>
          <p:cNvPr id="5" name="Title 1"/>
          <p:cNvSpPr>
            <a:spLocks noGrp="1"/>
          </p:cNvSpPr>
          <p:nvPr>
            <p:ph type="title"/>
          </p:nvPr>
        </p:nvSpPr>
        <p:spPr>
          <a:xfrm>
            <a:off x="457200" y="381000"/>
            <a:ext cx="8229600" cy="1143000"/>
          </a:xfrm>
        </p:spPr>
        <p:txBody>
          <a:bodyPr/>
          <a:lstStyle/>
          <a:p>
            <a:pPr eaLnBrk="1" hangingPunct="1"/>
            <a:r>
              <a:rPr lang="en-US" dirty="0" smtClean="0"/>
              <a:t>OBJECTIVE</a:t>
            </a:r>
          </a:p>
        </p:txBody>
      </p:sp>
      <p:sp>
        <p:nvSpPr>
          <p:cNvPr id="6" name="Content Placeholder 2"/>
          <p:cNvSpPr>
            <a:spLocks noGrp="1"/>
          </p:cNvSpPr>
          <p:nvPr>
            <p:ph idx="1"/>
          </p:nvPr>
        </p:nvSpPr>
        <p:spPr>
          <a:xfrm>
            <a:off x="762000" y="1676400"/>
            <a:ext cx="8001000" cy="4525963"/>
          </a:xfrm>
        </p:spPr>
        <p:txBody>
          <a:bodyPr/>
          <a:lstStyle/>
          <a:p>
            <a:pPr algn="just" eaLnBrk="1" hangingPunct="1"/>
            <a:r>
              <a:rPr lang="en-US" sz="2000" dirty="0" smtClean="0"/>
              <a:t>Objective of this presentation is to share information on steps we followed to enable and test the CAN interface on Beagle bone.</a:t>
            </a:r>
          </a:p>
          <a:p>
            <a:pPr eaLnBrk="1" hangingPunct="1">
              <a:buFont typeface="Arial" charset="0"/>
              <a:buNone/>
            </a:pPr>
            <a:endParaRPr lang="en-US" sz="2000" dirty="0" smtClean="0"/>
          </a:p>
          <a:p>
            <a:pPr eaLnBrk="1" hangingPunct="1"/>
            <a:r>
              <a:rPr lang="en-US" sz="2000" dirty="0" smtClean="0"/>
              <a:t>Steps followed in brief</a:t>
            </a:r>
          </a:p>
          <a:p>
            <a:pPr lvl="1" eaLnBrk="1" hangingPunct="1"/>
            <a:r>
              <a:rPr lang="en-US" sz="2000" dirty="0" smtClean="0"/>
              <a:t>Implementation plan</a:t>
            </a:r>
          </a:p>
          <a:p>
            <a:pPr lvl="1" eaLnBrk="1" hangingPunct="1"/>
            <a:r>
              <a:rPr lang="en-US" sz="2000" dirty="0" smtClean="0"/>
              <a:t>Hardware setup </a:t>
            </a:r>
          </a:p>
          <a:p>
            <a:pPr lvl="1" eaLnBrk="1" hangingPunct="1"/>
            <a:r>
              <a:rPr lang="en-US" sz="2000" dirty="0" smtClean="0"/>
              <a:t>Kernel source modification</a:t>
            </a:r>
          </a:p>
          <a:p>
            <a:pPr lvl="1" eaLnBrk="1" hangingPunct="1"/>
            <a:r>
              <a:rPr lang="en-US" sz="2000" dirty="0" smtClean="0"/>
              <a:t>Kernel configuration </a:t>
            </a:r>
          </a:p>
          <a:p>
            <a:pPr lvl="1" eaLnBrk="1" hangingPunct="1"/>
            <a:r>
              <a:rPr lang="en-US" sz="2000" dirty="0" smtClean="0"/>
              <a:t>Addition of CAN utilities to target file system</a:t>
            </a:r>
          </a:p>
          <a:p>
            <a:pPr lvl="1" eaLnBrk="1" hangingPunct="1"/>
            <a:r>
              <a:rPr lang="en-US" sz="2000" dirty="0" smtClean="0"/>
              <a:t>Testing of CAN interfaces using CAN </a:t>
            </a:r>
            <a:r>
              <a:rPr lang="en-US" sz="2000" dirty="0" err="1" smtClean="0"/>
              <a:t>utils</a:t>
            </a:r>
            <a:endParaRPr lang="en-US" sz="2000" dirty="0" smtClean="0"/>
          </a:p>
          <a:p>
            <a:pPr algn="just" eaLnBrk="1" hangingPunct="1"/>
            <a:r>
              <a:rPr lang="en-US" sz="2000" dirty="0" smtClean="0"/>
              <a:t>Following slides cover detailed description of above steps</a:t>
            </a:r>
            <a:r>
              <a:rPr lang="en-US" dirty="0" smtClean="0"/>
              <a:t>. </a:t>
            </a:r>
            <a:r>
              <a:rPr lang="en-US" sz="4800" dirty="0" smtClean="0"/>
              <a:t> </a:t>
            </a:r>
            <a:endParaRPr 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p:nvPr>
        </p:nvSpPr>
        <p:spPr/>
        <p:txBody>
          <a:bodyPr/>
          <a:lstStyle/>
          <a:p>
            <a:r>
              <a:rPr lang="en-US" smtClean="0"/>
              <a:t>Implementation plan</a:t>
            </a:r>
          </a:p>
        </p:txBody>
      </p:sp>
      <p:sp>
        <p:nvSpPr>
          <p:cNvPr id="20482" name="Rectangle 3"/>
          <p:cNvSpPr>
            <a:spLocks noGrp="1"/>
          </p:cNvSpPr>
          <p:nvPr>
            <p:ph idx="1"/>
          </p:nvPr>
        </p:nvSpPr>
        <p:spPr>
          <a:xfrm>
            <a:off x="457200" y="1600200"/>
            <a:ext cx="8229600" cy="4724400"/>
          </a:xfrm>
        </p:spPr>
        <p:txBody>
          <a:bodyPr/>
          <a:lstStyle/>
          <a:p>
            <a:r>
              <a:rPr lang="en-US" sz="2000" dirty="0" smtClean="0"/>
              <a:t>The following block diagram depicts the implementation plan for the CAN interface testing:</a:t>
            </a:r>
          </a:p>
        </p:txBody>
      </p:sp>
      <p:pic>
        <p:nvPicPr>
          <p:cNvPr id="20483" name="Picture 6"/>
          <p:cNvPicPr>
            <a:picLocks noChangeAspect="1" noChangeArrowheads="1"/>
          </p:cNvPicPr>
          <p:nvPr/>
        </p:nvPicPr>
        <p:blipFill>
          <a:blip r:embed="rId2" cstate="print"/>
          <a:srcRect/>
          <a:stretch>
            <a:fillRect/>
          </a:stretch>
        </p:blipFill>
        <p:spPr bwMode="auto">
          <a:xfrm>
            <a:off x="1447800" y="2286000"/>
            <a:ext cx="5905500"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78B9239-E8B4-4327-8D9D-716F4F36FCD9}" type="slidenum">
              <a:rPr lang="en-US" smtClean="0"/>
              <a:pPr>
                <a:defRPr/>
              </a:pPr>
              <a:t>6</a:t>
            </a:fld>
            <a:endParaRPr lang="en-US"/>
          </a:p>
        </p:txBody>
      </p:sp>
      <p:sp>
        <p:nvSpPr>
          <p:cNvPr id="5" name="Title 1"/>
          <p:cNvSpPr>
            <a:spLocks noGrp="1"/>
          </p:cNvSpPr>
          <p:nvPr>
            <p:ph type="title"/>
          </p:nvPr>
        </p:nvSpPr>
        <p:spPr>
          <a:xfrm>
            <a:off x="457200" y="304800"/>
            <a:ext cx="8229600" cy="914400"/>
          </a:xfrm>
        </p:spPr>
        <p:txBody>
          <a:bodyPr/>
          <a:lstStyle/>
          <a:p>
            <a:pPr eaLnBrk="1" hangingPunct="1"/>
            <a:r>
              <a:rPr lang="en-US" smtClean="0"/>
              <a:t>Hardware setup</a:t>
            </a:r>
          </a:p>
        </p:txBody>
      </p:sp>
      <p:sp>
        <p:nvSpPr>
          <p:cNvPr id="6" name="Content Placeholder 2"/>
          <p:cNvSpPr>
            <a:spLocks noGrp="1"/>
          </p:cNvSpPr>
          <p:nvPr>
            <p:ph idx="1"/>
          </p:nvPr>
        </p:nvSpPr>
        <p:spPr>
          <a:xfrm>
            <a:off x="457200" y="1447800"/>
            <a:ext cx="8229600" cy="4830763"/>
          </a:xfrm>
        </p:spPr>
        <p:txBody>
          <a:bodyPr/>
          <a:lstStyle/>
          <a:p>
            <a:pPr algn="just" eaLnBrk="1" hangingPunct="1"/>
            <a:r>
              <a:rPr lang="en-US" sz="2000" dirty="0" smtClean="0"/>
              <a:t>Beaglebone board has provision of connecting the CAN interface through the P9 connector pins.</a:t>
            </a:r>
          </a:p>
          <a:p>
            <a:pPr eaLnBrk="1" hangingPunct="1">
              <a:buNone/>
            </a:pPr>
            <a:endParaRPr lang="en-US" sz="2000" dirty="0" smtClean="0"/>
          </a:p>
          <a:p>
            <a:pPr eaLnBrk="1" hangingPunct="1"/>
            <a:r>
              <a:rPr lang="en-US" sz="2000" dirty="0" smtClean="0"/>
              <a:t>Reference: Beaglebone Rev A5 System Reference manual (BONESRM_A5.pdf).</a:t>
            </a:r>
          </a:p>
          <a:p>
            <a:pPr eaLnBrk="1" hangingPunct="1">
              <a:buNone/>
            </a:pPr>
            <a:endParaRPr lang="en-US" sz="2000" dirty="0" smtClean="0"/>
          </a:p>
          <a:p>
            <a:pPr eaLnBrk="1" hangingPunct="1"/>
            <a:r>
              <a:rPr lang="en-US" sz="2000" dirty="0" smtClean="0"/>
              <a:t>The board supports two CAN interfaces D_CAN0 and D_CAN1. </a:t>
            </a:r>
          </a:p>
          <a:p>
            <a:pPr eaLnBrk="1" hangingPunct="1">
              <a:buNone/>
            </a:pPr>
            <a:endParaRPr lang="en-US" sz="2000" dirty="0" smtClean="0"/>
          </a:p>
          <a:p>
            <a:pPr algn="just" eaLnBrk="1" hangingPunct="1"/>
            <a:r>
              <a:rPr lang="en-US" sz="2000" dirty="0" smtClean="0"/>
              <a:t>An add-on board was made for each of the D_CAN interface to connect the hardware pins from the board to a CAN transceiver and then onto a DB9 port.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78B9239-E8B4-4327-8D9D-716F4F36FCD9}" type="slidenum">
              <a:rPr lang="en-US" smtClean="0"/>
              <a:pPr>
                <a:defRPr/>
              </a:pPr>
              <a:t>7</a:t>
            </a:fld>
            <a:endParaRPr lang="en-US"/>
          </a:p>
        </p:txBody>
      </p:sp>
      <p:sp>
        <p:nvSpPr>
          <p:cNvPr id="5" name="Title 1"/>
          <p:cNvSpPr>
            <a:spLocks noGrp="1"/>
          </p:cNvSpPr>
          <p:nvPr>
            <p:ph type="title"/>
          </p:nvPr>
        </p:nvSpPr>
        <p:spPr>
          <a:xfrm>
            <a:off x="457200" y="76200"/>
            <a:ext cx="8229600" cy="1143000"/>
          </a:xfrm>
        </p:spPr>
        <p:txBody>
          <a:bodyPr/>
          <a:lstStyle/>
          <a:p>
            <a:pPr eaLnBrk="1" hangingPunct="1"/>
            <a:r>
              <a:rPr lang="en-US" dirty="0" smtClean="0"/>
              <a:t>Hardware setup     </a:t>
            </a:r>
            <a:r>
              <a:rPr lang="en-US" dirty="0" err="1" smtClean="0"/>
              <a:t>contd</a:t>
            </a:r>
            <a:r>
              <a:rPr lang="en-US" dirty="0" smtClean="0"/>
              <a:t> …</a:t>
            </a:r>
          </a:p>
        </p:txBody>
      </p:sp>
      <p:sp>
        <p:nvSpPr>
          <p:cNvPr id="6" name="Content Placeholder 2"/>
          <p:cNvSpPr>
            <a:spLocks noGrp="1"/>
          </p:cNvSpPr>
          <p:nvPr>
            <p:ph idx="1"/>
          </p:nvPr>
        </p:nvSpPr>
        <p:spPr>
          <a:xfrm>
            <a:off x="457200" y="1295400"/>
            <a:ext cx="8229600" cy="4830763"/>
          </a:xfrm>
        </p:spPr>
        <p:txBody>
          <a:bodyPr/>
          <a:lstStyle/>
          <a:p>
            <a:pPr lvl="1" algn="just">
              <a:buFont typeface="Arial" charset="0"/>
              <a:buChar char="•"/>
            </a:pPr>
            <a:r>
              <a:rPr lang="en-US" sz="2000" dirty="0" smtClean="0"/>
              <a:t>We used TI’s SN65HVD230D – referred as VP230 – as CAN transceiver</a:t>
            </a:r>
          </a:p>
          <a:p>
            <a:pPr lvl="1" algn="just" eaLnBrk="1" hangingPunct="1">
              <a:buFont typeface="Arial" charset="0"/>
              <a:buChar char="•"/>
            </a:pPr>
            <a:r>
              <a:rPr lang="en-US" sz="2000" dirty="0" smtClean="0"/>
              <a:t>The schematics of  the add-on boards for bringing out the CAN interfaces is given below :</a:t>
            </a:r>
          </a:p>
        </p:txBody>
      </p:sp>
      <p:pic>
        <p:nvPicPr>
          <p:cNvPr id="7" name="Picture 5"/>
          <p:cNvPicPr>
            <a:picLocks noChangeAspect="1" noChangeArrowheads="1"/>
          </p:cNvPicPr>
          <p:nvPr/>
        </p:nvPicPr>
        <p:blipFill>
          <a:blip r:embed="rId2" cstate="print"/>
          <a:srcRect/>
          <a:stretch>
            <a:fillRect/>
          </a:stretch>
        </p:blipFill>
        <p:spPr bwMode="auto">
          <a:xfrm>
            <a:off x="1143000" y="2362200"/>
            <a:ext cx="7467600" cy="3962400"/>
          </a:xfrm>
          <a:prstGeom prst="rect">
            <a:avLst/>
          </a:prstGeom>
          <a:noFill/>
          <a:ln w="9525">
            <a:solidFill>
              <a:srgbClr val="000000"/>
            </a:solidFill>
            <a:prstDash val="lgDashDotDot"/>
            <a:miter lim="800000"/>
            <a:headEnd/>
            <a:tailEnd/>
          </a:ln>
        </p:spPr>
      </p:pic>
      <p:pic>
        <p:nvPicPr>
          <p:cNvPr id="10" name="Picture 14"/>
          <p:cNvPicPr>
            <a:picLocks noChangeAspect="1" noChangeArrowheads="1"/>
          </p:cNvPicPr>
          <p:nvPr/>
        </p:nvPicPr>
        <p:blipFill>
          <a:blip r:embed="rId3" cstate="print"/>
          <a:srcRect/>
          <a:stretch>
            <a:fillRect/>
          </a:stretch>
        </p:blipFill>
        <p:spPr bwMode="auto">
          <a:xfrm>
            <a:off x="3505200" y="2667000"/>
            <a:ext cx="1562100" cy="228600"/>
          </a:xfrm>
          <a:prstGeom prst="rect">
            <a:avLst/>
          </a:prstGeom>
          <a:noFill/>
          <a:ln w="9525">
            <a:noFill/>
            <a:miter lim="800000"/>
            <a:headEnd/>
            <a:tailEnd/>
          </a:ln>
        </p:spPr>
      </p:pic>
      <p:pic>
        <p:nvPicPr>
          <p:cNvPr id="11" name="Picture 15"/>
          <p:cNvPicPr>
            <a:picLocks noChangeAspect="1" noChangeArrowheads="1"/>
          </p:cNvPicPr>
          <p:nvPr/>
        </p:nvPicPr>
        <p:blipFill>
          <a:blip r:embed="rId4" cstate="print"/>
          <a:srcRect/>
          <a:stretch>
            <a:fillRect/>
          </a:stretch>
        </p:blipFill>
        <p:spPr bwMode="auto">
          <a:xfrm>
            <a:off x="5334000" y="2667000"/>
            <a:ext cx="1647825" cy="246063"/>
          </a:xfrm>
          <a:prstGeom prst="rect">
            <a:avLst/>
          </a:prstGeom>
          <a:noFill/>
          <a:ln w="9525">
            <a:noFill/>
            <a:miter lim="800000"/>
            <a:headEnd/>
            <a:tailEnd/>
          </a:ln>
        </p:spPr>
      </p:pic>
      <p:sp>
        <p:nvSpPr>
          <p:cNvPr id="13" name="Rectangle 12"/>
          <p:cNvSpPr>
            <a:spLocks noChangeArrowheads="1"/>
          </p:cNvSpPr>
          <p:nvPr/>
        </p:nvSpPr>
        <p:spPr bwMode="auto">
          <a:xfrm>
            <a:off x="3429000" y="3124200"/>
            <a:ext cx="1600200" cy="1905000"/>
          </a:xfrm>
          <a:prstGeom prst="rect">
            <a:avLst/>
          </a:prstGeom>
          <a:solidFill>
            <a:schemeClr val="accent1">
              <a:alpha val="0"/>
            </a:schemeClr>
          </a:solidFill>
          <a:ln w="19050">
            <a:solidFill>
              <a:srgbClr val="993300"/>
            </a:solidFill>
            <a:prstDash val="dash"/>
            <a:miter lim="800000"/>
            <a:headEnd/>
            <a:tailEnd/>
          </a:ln>
        </p:spPr>
        <p:txBody>
          <a:bodyPr wrap="none" anchor="ctr"/>
          <a:lstStyle/>
          <a:p>
            <a:endParaRPr lang="en-US"/>
          </a:p>
        </p:txBody>
      </p:sp>
      <p:sp>
        <p:nvSpPr>
          <p:cNvPr id="14" name="Rectangle 13"/>
          <p:cNvSpPr>
            <a:spLocks noChangeArrowheads="1"/>
          </p:cNvSpPr>
          <p:nvPr/>
        </p:nvSpPr>
        <p:spPr bwMode="auto">
          <a:xfrm>
            <a:off x="5334000" y="3124200"/>
            <a:ext cx="1600200" cy="1905000"/>
          </a:xfrm>
          <a:prstGeom prst="rect">
            <a:avLst/>
          </a:prstGeom>
          <a:solidFill>
            <a:schemeClr val="accent1">
              <a:alpha val="0"/>
            </a:schemeClr>
          </a:solidFill>
          <a:ln w="19050">
            <a:solidFill>
              <a:srgbClr val="993300"/>
            </a:solidFill>
            <a:prstDash val="dash"/>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78B9239-E8B4-4327-8D9D-716F4F36FCD9}" type="slidenum">
              <a:rPr lang="en-US" smtClean="0"/>
              <a:pPr>
                <a:defRPr/>
              </a:pPr>
              <a:t>8</a:t>
            </a:fld>
            <a:endParaRPr lang="en-US"/>
          </a:p>
        </p:txBody>
      </p:sp>
      <p:sp>
        <p:nvSpPr>
          <p:cNvPr id="5" name="Title 1"/>
          <p:cNvSpPr>
            <a:spLocks noGrp="1"/>
          </p:cNvSpPr>
          <p:nvPr>
            <p:ph type="title"/>
          </p:nvPr>
        </p:nvSpPr>
        <p:spPr>
          <a:xfrm>
            <a:off x="457200" y="76200"/>
            <a:ext cx="8229600" cy="1143000"/>
          </a:xfrm>
        </p:spPr>
        <p:txBody>
          <a:bodyPr/>
          <a:lstStyle/>
          <a:p>
            <a:pPr eaLnBrk="1" hangingPunct="1"/>
            <a:r>
              <a:rPr lang="en-US" dirty="0" smtClean="0"/>
              <a:t>Linux kernel Source modification</a:t>
            </a:r>
          </a:p>
        </p:txBody>
      </p:sp>
      <p:sp>
        <p:nvSpPr>
          <p:cNvPr id="6" name="Content Placeholder 2"/>
          <p:cNvSpPr>
            <a:spLocks noGrp="1"/>
          </p:cNvSpPr>
          <p:nvPr>
            <p:ph idx="1"/>
          </p:nvPr>
        </p:nvSpPr>
        <p:spPr>
          <a:xfrm>
            <a:off x="457200" y="1295400"/>
            <a:ext cx="8229600" cy="4830763"/>
          </a:xfrm>
        </p:spPr>
        <p:txBody>
          <a:bodyPr/>
          <a:lstStyle/>
          <a:p>
            <a:pPr algn="just" eaLnBrk="1" hangingPunct="1">
              <a:lnSpc>
                <a:spcPct val="80000"/>
              </a:lnSpc>
              <a:buFont typeface="Arial" charset="0"/>
              <a:buNone/>
            </a:pPr>
            <a:r>
              <a:rPr lang="en-US" sz="2000" dirty="0" smtClean="0"/>
              <a:t>The following points discuss the software changes required for using the D_CAN interfaces on the board</a:t>
            </a:r>
          </a:p>
          <a:p>
            <a:pPr eaLnBrk="1" hangingPunct="1">
              <a:lnSpc>
                <a:spcPct val="80000"/>
              </a:lnSpc>
              <a:buFont typeface="Arial" charset="0"/>
              <a:buNone/>
            </a:pPr>
            <a:endParaRPr lang="en-US" sz="2000" dirty="0" smtClean="0"/>
          </a:p>
          <a:p>
            <a:pPr algn="just" eaLnBrk="1" hangingPunct="1">
              <a:lnSpc>
                <a:spcPct val="80000"/>
              </a:lnSpc>
            </a:pPr>
            <a:r>
              <a:rPr lang="en-US" sz="2000" dirty="0" smtClean="0"/>
              <a:t>Base kernel source (</a:t>
            </a:r>
            <a:r>
              <a:rPr lang="en-US" sz="1800" dirty="0" smtClean="0"/>
              <a:t>linux-3.2-psp04.06.00.07.sdk) </a:t>
            </a:r>
            <a:r>
              <a:rPr lang="en-US" sz="2000" dirty="0" smtClean="0"/>
              <a:t>is modified to enable D_CAN device support on Beagle bone. </a:t>
            </a:r>
          </a:p>
          <a:p>
            <a:pPr eaLnBrk="1" hangingPunct="1">
              <a:lnSpc>
                <a:spcPct val="80000"/>
              </a:lnSpc>
            </a:pPr>
            <a:endParaRPr lang="en-US" sz="2000" dirty="0" smtClean="0"/>
          </a:p>
          <a:p>
            <a:pPr algn="just" eaLnBrk="1" hangingPunct="1">
              <a:lnSpc>
                <a:spcPct val="80000"/>
              </a:lnSpc>
            </a:pPr>
            <a:r>
              <a:rPr lang="en-US" sz="2000" dirty="0" smtClean="0"/>
              <a:t>The following link helps to modify the kernel source to bring up can0 and can1 interfaces:</a:t>
            </a:r>
          </a:p>
          <a:p>
            <a:pPr eaLnBrk="1" hangingPunct="1">
              <a:lnSpc>
                <a:spcPct val="80000"/>
              </a:lnSpc>
              <a:buFont typeface="Arial" charset="0"/>
              <a:buNone/>
            </a:pPr>
            <a:r>
              <a:rPr lang="en-US" sz="2000" dirty="0" smtClean="0"/>
              <a:t>	</a:t>
            </a:r>
            <a:r>
              <a:rPr lang="en-US" sz="1600" dirty="0" smtClean="0">
                <a:hlinkClick r:id="rId2"/>
              </a:rPr>
              <a:t>http://e2e.ti.com/support/dsp/sitara_arm174_microprocessors/f/791/t/154560.asx</a:t>
            </a:r>
            <a:r>
              <a:rPr lang="en-US" sz="1600" dirty="0" smtClean="0"/>
              <a:t> </a:t>
            </a:r>
          </a:p>
          <a:p>
            <a:pPr eaLnBrk="1" hangingPunct="1">
              <a:lnSpc>
                <a:spcPct val="80000"/>
              </a:lnSpc>
              <a:buFont typeface="Arial" charset="0"/>
              <a:buNone/>
            </a:pPr>
            <a:endParaRPr lang="en-US" sz="2000" dirty="0" smtClean="0"/>
          </a:p>
          <a:p>
            <a:pPr algn="just" eaLnBrk="1" hangingPunct="1">
              <a:lnSpc>
                <a:spcPct val="80000"/>
              </a:lnSpc>
            </a:pPr>
            <a:r>
              <a:rPr lang="en-US" sz="2000" dirty="0" smtClean="0"/>
              <a:t>Source code modified files are </a:t>
            </a:r>
            <a:r>
              <a:rPr lang="en-US" sz="2000" dirty="0" smtClean="0">
                <a:solidFill>
                  <a:srgbClr val="FFFFCC"/>
                </a:solidFill>
              </a:rPr>
              <a:t>board-am335x_evm.c</a:t>
            </a:r>
            <a:r>
              <a:rPr lang="en-US" sz="2000" dirty="0" smtClean="0"/>
              <a:t> and </a:t>
            </a:r>
            <a:r>
              <a:rPr lang="en-US" sz="2000" dirty="0" smtClean="0">
                <a:solidFill>
                  <a:srgbClr val="FFFFCC"/>
                </a:solidFill>
              </a:rPr>
              <a:t>mux33xx.c</a:t>
            </a:r>
            <a:r>
              <a:rPr lang="en-US" sz="2000" dirty="0" smtClean="0"/>
              <a:t> which are located in directory:  &lt;</a:t>
            </a:r>
            <a:r>
              <a:rPr lang="en-US" sz="2000" dirty="0" err="1" smtClean="0"/>
              <a:t>linux_src_dir</a:t>
            </a:r>
            <a:r>
              <a:rPr lang="en-US" sz="2000" dirty="0" smtClean="0"/>
              <a:t>/arch/arm/mach-omap2/&gt;</a:t>
            </a:r>
          </a:p>
          <a:p>
            <a:pPr eaLnBrk="1" hangingPunct="1">
              <a:lnSpc>
                <a:spcPct val="80000"/>
              </a:lnSpc>
              <a:buFont typeface="Arial" charset="0"/>
              <a:buNone/>
            </a:pPr>
            <a:endParaRPr lang="en-US" sz="2000" dirty="0" smtClean="0"/>
          </a:p>
          <a:p>
            <a:pPr eaLnBrk="1" hangingPunct="1">
              <a:lnSpc>
                <a:spcPct val="80000"/>
              </a:lnSpc>
              <a:buFont typeface="Arial" charset="0"/>
              <a:buNone/>
            </a:pPr>
            <a:r>
              <a:rPr lang="en-US" sz="1600" dirty="0" smtClean="0"/>
              <a:t> </a:t>
            </a:r>
          </a:p>
          <a:p>
            <a:pPr lvl="1" eaLnBrk="1" hangingPunct="1">
              <a:buFont typeface="Arial" charset="0"/>
              <a:buNone/>
            </a:pPr>
            <a:endParaRPr lang="en-US" sz="12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78B9239-E8B4-4327-8D9D-716F4F36FCD9}" type="slidenum">
              <a:rPr lang="en-US" smtClean="0"/>
              <a:pPr>
                <a:defRPr/>
              </a:pPr>
              <a:t>9</a:t>
            </a:fld>
            <a:endParaRPr lang="en-US"/>
          </a:p>
        </p:txBody>
      </p:sp>
      <p:sp>
        <p:nvSpPr>
          <p:cNvPr id="5" name="Title 1"/>
          <p:cNvSpPr>
            <a:spLocks noGrp="1"/>
          </p:cNvSpPr>
          <p:nvPr>
            <p:ph type="title"/>
          </p:nvPr>
        </p:nvSpPr>
        <p:spPr>
          <a:xfrm>
            <a:off x="533400" y="304800"/>
            <a:ext cx="8229600" cy="762000"/>
          </a:xfrm>
        </p:spPr>
        <p:txBody>
          <a:bodyPr rtlCol="0">
            <a:normAutofit fontScale="90000"/>
          </a:bodyPr>
          <a:lstStyle/>
          <a:p>
            <a:pPr eaLnBrk="1" fontAlgn="auto" hangingPunct="1">
              <a:spcAft>
                <a:spcPts val="0"/>
              </a:spcAft>
              <a:defRPr/>
            </a:pPr>
            <a:r>
              <a:rPr lang="en-US" dirty="0" smtClean="0"/>
              <a:t/>
            </a:r>
            <a:br>
              <a:rPr lang="en-US" dirty="0" smtClean="0"/>
            </a:br>
            <a:r>
              <a:rPr lang="en-US" sz="4900" dirty="0" smtClean="0"/>
              <a:t>Linux Kernel Configuration</a:t>
            </a:r>
            <a:r>
              <a:rPr lang="en-US" sz="3600" dirty="0" smtClean="0"/>
              <a:t/>
            </a:r>
            <a:br>
              <a:rPr lang="en-US" sz="3600" dirty="0" smtClean="0"/>
            </a:br>
            <a:endParaRPr lang="en-US" dirty="0"/>
          </a:p>
        </p:txBody>
      </p:sp>
      <p:sp>
        <p:nvSpPr>
          <p:cNvPr id="6" name="Content Placeholder 2"/>
          <p:cNvSpPr>
            <a:spLocks noGrp="1"/>
          </p:cNvSpPr>
          <p:nvPr>
            <p:ph idx="1"/>
          </p:nvPr>
        </p:nvSpPr>
        <p:spPr>
          <a:xfrm>
            <a:off x="533400" y="1295400"/>
            <a:ext cx="8153400" cy="5135563"/>
          </a:xfrm>
        </p:spPr>
        <p:txBody>
          <a:bodyPr rtlCol="0">
            <a:normAutofit fontScale="92500" lnSpcReduction="10000"/>
          </a:bodyPr>
          <a:lstStyle/>
          <a:p>
            <a:pPr algn="just" eaLnBrk="1" fontAlgn="auto" hangingPunct="1">
              <a:lnSpc>
                <a:spcPct val="80000"/>
              </a:lnSpc>
              <a:spcAft>
                <a:spcPts val="0"/>
              </a:spcAft>
              <a:buFont typeface="Arial" pitchFamily="34" charset="0"/>
              <a:buChar char="•"/>
              <a:defRPr/>
            </a:pPr>
            <a:r>
              <a:rPr lang="en-US" sz="2200" dirty="0" smtClean="0"/>
              <a:t>To enable/disable CAN driver support, we started the Linux Kernel configuration tool: </a:t>
            </a:r>
          </a:p>
          <a:p>
            <a:pPr lvl="1" eaLnBrk="1" fontAlgn="auto" hangingPunct="1">
              <a:lnSpc>
                <a:spcPct val="80000"/>
              </a:lnSpc>
              <a:spcAft>
                <a:spcPts val="0"/>
              </a:spcAft>
              <a:buFont typeface="Wingdings" pitchFamily="2" charset="2"/>
              <a:buChar char="ü"/>
              <a:defRPr/>
            </a:pPr>
            <a:r>
              <a:rPr lang="en-US" sz="2200" dirty="0" smtClean="0"/>
              <a:t>	Under Linux kernel source directory  issued following command:</a:t>
            </a:r>
          </a:p>
          <a:p>
            <a:pPr eaLnBrk="1" fontAlgn="auto" hangingPunct="1">
              <a:lnSpc>
                <a:spcPct val="80000"/>
              </a:lnSpc>
              <a:spcAft>
                <a:spcPts val="0"/>
              </a:spcAft>
              <a:buFont typeface="Arial" charset="0"/>
              <a:buNone/>
              <a:defRPr/>
            </a:pPr>
            <a:r>
              <a:rPr lang="en-US" sz="2200" dirty="0" smtClean="0"/>
              <a:t>		</a:t>
            </a:r>
            <a:r>
              <a:rPr lang="en-US" sz="1700" dirty="0" smtClean="0">
                <a:solidFill>
                  <a:schemeClr val="tx1"/>
                </a:solidFill>
                <a:latin typeface="Times New Roman" pitchFamily="18" charset="0"/>
              </a:rPr>
              <a:t>$ make ARCH=arm CROSS_COMPILE=arm-</a:t>
            </a:r>
            <a:r>
              <a:rPr lang="en-US" sz="1700" dirty="0" err="1" smtClean="0">
                <a:solidFill>
                  <a:schemeClr val="tx1"/>
                </a:solidFill>
                <a:latin typeface="Times New Roman" pitchFamily="18" charset="0"/>
              </a:rPr>
              <a:t>arago</a:t>
            </a:r>
            <a:r>
              <a:rPr lang="en-US" sz="1700" dirty="0" smtClean="0">
                <a:solidFill>
                  <a:schemeClr val="tx1"/>
                </a:solidFill>
                <a:latin typeface="Times New Roman" pitchFamily="18" charset="0"/>
              </a:rPr>
              <a:t>-</a:t>
            </a:r>
            <a:r>
              <a:rPr lang="en-US" sz="1700" dirty="0" err="1" smtClean="0">
                <a:solidFill>
                  <a:schemeClr val="tx1"/>
                </a:solidFill>
                <a:latin typeface="Times New Roman" pitchFamily="18" charset="0"/>
              </a:rPr>
              <a:t>linux</a:t>
            </a:r>
            <a:r>
              <a:rPr lang="en-US" sz="1700" dirty="0" smtClean="0">
                <a:solidFill>
                  <a:schemeClr val="tx1"/>
                </a:solidFill>
                <a:latin typeface="Times New Roman" pitchFamily="18" charset="0"/>
              </a:rPr>
              <a:t>-</a:t>
            </a:r>
            <a:r>
              <a:rPr lang="en-US" sz="1700" dirty="0" err="1" smtClean="0">
                <a:solidFill>
                  <a:schemeClr val="tx1"/>
                </a:solidFill>
                <a:latin typeface="Times New Roman" pitchFamily="18" charset="0"/>
              </a:rPr>
              <a:t>gnueabi</a:t>
            </a:r>
            <a:r>
              <a:rPr lang="en-US" sz="1700" dirty="0" smtClean="0">
                <a:solidFill>
                  <a:schemeClr val="tx1"/>
                </a:solidFill>
                <a:latin typeface="Times New Roman" pitchFamily="18" charset="0"/>
              </a:rPr>
              <a:t>- </a:t>
            </a:r>
            <a:r>
              <a:rPr lang="en-US" sz="1700" dirty="0" err="1" smtClean="0">
                <a:solidFill>
                  <a:schemeClr val="tx1"/>
                </a:solidFill>
                <a:latin typeface="Times New Roman" pitchFamily="18" charset="0"/>
              </a:rPr>
              <a:t>menuconfig</a:t>
            </a:r>
            <a:r>
              <a:rPr lang="en-US" sz="1700" dirty="0" smtClean="0">
                <a:solidFill>
                  <a:schemeClr val="tx1"/>
                </a:solidFill>
              </a:rPr>
              <a:t> </a:t>
            </a:r>
          </a:p>
          <a:p>
            <a:pPr eaLnBrk="1" fontAlgn="auto" hangingPunct="1">
              <a:lnSpc>
                <a:spcPct val="80000"/>
              </a:lnSpc>
              <a:spcAft>
                <a:spcPts val="0"/>
              </a:spcAft>
              <a:buFont typeface="Arial" charset="0"/>
              <a:buNone/>
              <a:defRPr/>
            </a:pPr>
            <a:endParaRPr lang="en-US" sz="2200" dirty="0" smtClean="0">
              <a:solidFill>
                <a:schemeClr val="tx1"/>
              </a:solidFill>
            </a:endParaRPr>
          </a:p>
          <a:p>
            <a:pPr eaLnBrk="1" fontAlgn="auto" hangingPunct="1">
              <a:lnSpc>
                <a:spcPct val="80000"/>
              </a:lnSpc>
              <a:spcAft>
                <a:spcPts val="0"/>
              </a:spcAft>
              <a:buFont typeface="Arial" pitchFamily="34" charset="0"/>
              <a:buChar char="•"/>
              <a:defRPr/>
            </a:pPr>
            <a:r>
              <a:rPr lang="en-US" sz="2200" dirty="0" smtClean="0"/>
              <a:t>Linux Kernel Configuration dialog box appears: </a:t>
            </a:r>
          </a:p>
          <a:p>
            <a:pPr lvl="1" eaLnBrk="1" fontAlgn="auto" hangingPunct="1">
              <a:lnSpc>
                <a:spcPct val="80000"/>
              </a:lnSpc>
              <a:spcAft>
                <a:spcPts val="0"/>
              </a:spcAft>
              <a:buFont typeface="Wingdings" pitchFamily="2" charset="2"/>
              <a:buChar char="ü"/>
              <a:defRPr/>
            </a:pPr>
            <a:r>
              <a:rPr lang="en-US" sz="2200" dirty="0" smtClean="0"/>
              <a:t>	In that , selected </a:t>
            </a:r>
            <a:r>
              <a:rPr lang="en-US" sz="2200" i="1" dirty="0" smtClean="0"/>
              <a:t>Networking support</a:t>
            </a:r>
            <a:r>
              <a:rPr lang="en-US" sz="2200" dirty="0" smtClean="0"/>
              <a:t> from the main menu. </a:t>
            </a:r>
          </a:p>
          <a:p>
            <a:pPr eaLnBrk="1" fontAlgn="auto" hangingPunct="1">
              <a:lnSpc>
                <a:spcPct val="80000"/>
              </a:lnSpc>
              <a:spcAft>
                <a:spcPts val="0"/>
              </a:spcAft>
              <a:buClr>
                <a:schemeClr val="tx1"/>
              </a:buClr>
              <a:buFont typeface="Arial" charset="0"/>
              <a:buNone/>
              <a:defRPr/>
            </a:pPr>
            <a:r>
              <a:rPr lang="en-US" sz="2200" dirty="0" smtClean="0"/>
              <a:t>		... ... Power management options ---&gt; </a:t>
            </a:r>
          </a:p>
          <a:p>
            <a:pPr eaLnBrk="1" fontAlgn="auto" hangingPunct="1">
              <a:lnSpc>
                <a:spcPct val="80000"/>
              </a:lnSpc>
              <a:spcAft>
                <a:spcPts val="0"/>
              </a:spcAft>
              <a:buClr>
                <a:schemeClr val="tx1"/>
              </a:buClr>
              <a:buFont typeface="Arial" charset="0"/>
              <a:buNone/>
              <a:defRPr/>
            </a:pPr>
            <a:r>
              <a:rPr lang="en-US" sz="2200" dirty="0" smtClean="0"/>
              <a:t>		</a:t>
            </a:r>
            <a:r>
              <a:rPr lang="en-US" sz="2200" dirty="0" smtClean="0">
                <a:solidFill>
                  <a:srgbClr val="FFFFCC"/>
                </a:solidFill>
              </a:rPr>
              <a:t> [*] Networking support ---&gt; </a:t>
            </a:r>
          </a:p>
          <a:p>
            <a:pPr eaLnBrk="1" fontAlgn="auto" hangingPunct="1">
              <a:lnSpc>
                <a:spcPct val="80000"/>
              </a:lnSpc>
              <a:spcAft>
                <a:spcPts val="0"/>
              </a:spcAft>
              <a:buClr>
                <a:schemeClr val="tx1"/>
              </a:buClr>
              <a:buFont typeface="Arial" charset="0"/>
              <a:buNone/>
              <a:defRPr/>
            </a:pPr>
            <a:r>
              <a:rPr lang="en-US" sz="2200" dirty="0" smtClean="0"/>
              <a:t>		Device Drivers ---&gt; </a:t>
            </a:r>
          </a:p>
          <a:p>
            <a:pPr eaLnBrk="1" fontAlgn="auto" hangingPunct="1">
              <a:lnSpc>
                <a:spcPct val="80000"/>
              </a:lnSpc>
              <a:spcAft>
                <a:spcPts val="0"/>
              </a:spcAft>
              <a:buClr>
                <a:schemeClr val="tx1"/>
              </a:buClr>
              <a:buFont typeface="Arial" charset="0"/>
              <a:buNone/>
              <a:defRPr/>
            </a:pPr>
            <a:r>
              <a:rPr lang="en-US" sz="2200" dirty="0" smtClean="0"/>
              <a:t>		File systems ---&gt; </a:t>
            </a:r>
          </a:p>
          <a:p>
            <a:pPr lvl="1" eaLnBrk="1" fontAlgn="auto" hangingPunct="1">
              <a:lnSpc>
                <a:spcPct val="80000"/>
              </a:lnSpc>
              <a:spcAft>
                <a:spcPts val="0"/>
              </a:spcAft>
              <a:buClr>
                <a:schemeClr val="bg1"/>
              </a:buClr>
              <a:buFont typeface="Wingdings" pitchFamily="2" charset="2"/>
              <a:buChar char="ü"/>
              <a:defRPr/>
            </a:pPr>
            <a:r>
              <a:rPr lang="en-US" sz="2200" dirty="0" smtClean="0"/>
              <a:t>Under Networking support, selected </a:t>
            </a:r>
            <a:r>
              <a:rPr lang="en-US" sz="2200" i="1" dirty="0" smtClean="0"/>
              <a:t>CAN bus subsystem support</a:t>
            </a:r>
            <a:r>
              <a:rPr lang="en-US" sz="2200" dirty="0" smtClean="0"/>
              <a:t> as shown here: </a:t>
            </a:r>
          </a:p>
          <a:p>
            <a:pPr eaLnBrk="1" fontAlgn="auto" hangingPunct="1">
              <a:lnSpc>
                <a:spcPct val="80000"/>
              </a:lnSpc>
              <a:spcAft>
                <a:spcPts val="0"/>
              </a:spcAft>
              <a:buClr>
                <a:schemeClr val="tx1"/>
              </a:buClr>
              <a:buFont typeface="Arial" charset="0"/>
              <a:buNone/>
              <a:defRPr/>
            </a:pPr>
            <a:r>
              <a:rPr lang="en-US" sz="2200" dirty="0" smtClean="0"/>
              <a:t>		…</a:t>
            </a:r>
          </a:p>
          <a:p>
            <a:pPr eaLnBrk="1" fontAlgn="auto" hangingPunct="1">
              <a:lnSpc>
                <a:spcPct val="80000"/>
              </a:lnSpc>
              <a:spcAft>
                <a:spcPts val="0"/>
              </a:spcAft>
              <a:buClr>
                <a:schemeClr val="tx1"/>
              </a:buClr>
              <a:buFont typeface="Arial" charset="0"/>
              <a:buNone/>
              <a:defRPr/>
            </a:pPr>
            <a:r>
              <a:rPr lang="en-US" sz="2200" dirty="0" smtClean="0"/>
              <a:t>		Networking options -</a:t>
            </a:r>
            <a:r>
              <a:rPr lang="en-US" sz="2200" dirty="0" smtClean="0">
                <a:sym typeface="Wingdings" pitchFamily="2" charset="2"/>
              </a:rPr>
              <a:t></a:t>
            </a:r>
            <a:endParaRPr lang="en-US" sz="2200" dirty="0" smtClean="0"/>
          </a:p>
          <a:p>
            <a:pPr eaLnBrk="1" fontAlgn="auto" hangingPunct="1">
              <a:lnSpc>
                <a:spcPct val="80000"/>
              </a:lnSpc>
              <a:spcAft>
                <a:spcPts val="0"/>
              </a:spcAft>
              <a:buClr>
                <a:schemeClr val="tx1"/>
              </a:buClr>
              <a:buFont typeface="Arial" charset="0"/>
              <a:buNone/>
              <a:defRPr/>
            </a:pPr>
            <a:r>
              <a:rPr lang="en-US" sz="2200" dirty="0" smtClean="0"/>
              <a:t>		[ ] Amateur Radio support -</a:t>
            </a:r>
            <a:r>
              <a:rPr lang="en-US" sz="2200" dirty="0" smtClean="0">
                <a:sym typeface="Wingdings" pitchFamily="2" charset="2"/>
              </a:rPr>
              <a:t></a:t>
            </a:r>
            <a:endParaRPr lang="en-US" sz="2200" dirty="0" smtClean="0"/>
          </a:p>
          <a:p>
            <a:pPr eaLnBrk="1" fontAlgn="auto" hangingPunct="1">
              <a:lnSpc>
                <a:spcPct val="80000"/>
              </a:lnSpc>
              <a:spcAft>
                <a:spcPts val="0"/>
              </a:spcAft>
              <a:buClr>
                <a:schemeClr val="tx1"/>
              </a:buClr>
              <a:buFont typeface="Arial" charset="0"/>
              <a:buNone/>
              <a:defRPr/>
            </a:pPr>
            <a:r>
              <a:rPr lang="en-US" sz="2200" dirty="0" smtClean="0"/>
              <a:t>		</a:t>
            </a:r>
            <a:r>
              <a:rPr lang="en-US" sz="2200" dirty="0" smtClean="0">
                <a:solidFill>
                  <a:srgbClr val="FFFFCC"/>
                </a:solidFill>
              </a:rPr>
              <a:t>&lt;*&gt;Can bus system support -</a:t>
            </a:r>
            <a:r>
              <a:rPr lang="en-US" sz="2200" dirty="0" smtClean="0">
                <a:solidFill>
                  <a:srgbClr val="FFFFCC"/>
                </a:solidFill>
                <a:sym typeface="Wingdings" pitchFamily="2" charset="2"/>
              </a:rPr>
              <a:t></a:t>
            </a:r>
            <a:endParaRPr lang="en-US" sz="2200" dirty="0" smtClean="0">
              <a:solidFill>
                <a:srgbClr val="FFFFCC"/>
              </a:solidFill>
            </a:endParaRPr>
          </a:p>
          <a:p>
            <a:pPr eaLnBrk="1" fontAlgn="auto" hangingPunct="1">
              <a:lnSpc>
                <a:spcPct val="80000"/>
              </a:lnSpc>
              <a:spcAft>
                <a:spcPts val="0"/>
              </a:spcAft>
              <a:buFont typeface="Arial" charset="0"/>
              <a:buNone/>
              <a:defRPr/>
            </a:pPr>
            <a:r>
              <a:rPr lang="en-US" sz="2200" dirty="0" smtClean="0"/>
              <a:t> 		IRDA (infrared) subsystem support -</a:t>
            </a:r>
            <a:r>
              <a:rPr lang="en-US" sz="2200" dirty="0" smtClean="0">
                <a:sym typeface="Wingdings" pitchFamily="2" charset="2"/>
              </a:rPr>
              <a:t></a:t>
            </a:r>
            <a:endParaRPr lang="en-US" sz="2200" dirty="0" smtClean="0"/>
          </a:p>
          <a:p>
            <a:pPr eaLnBrk="1" fontAlgn="auto" hangingPunct="1">
              <a:lnSpc>
                <a:spcPct val="80000"/>
              </a:lnSpc>
              <a:spcAft>
                <a:spcPts val="0"/>
              </a:spcAft>
              <a:buFont typeface="Arial" charset="0"/>
              <a:buNone/>
              <a:defRPr/>
            </a:pPr>
            <a:r>
              <a:rPr lang="en-US" sz="2200" dirty="0" smtClean="0"/>
              <a:t>     		….</a:t>
            </a:r>
          </a:p>
          <a:p>
            <a:pPr eaLnBrk="1" fontAlgn="auto" hangingPunct="1">
              <a:lnSpc>
                <a:spcPct val="80000"/>
              </a:lnSpc>
              <a:spcAft>
                <a:spcPts val="0"/>
              </a:spcAft>
              <a:buClr>
                <a:schemeClr val="tx1"/>
              </a:buClr>
              <a:buFont typeface="Arial" charset="0"/>
              <a:buNone/>
              <a:defRPr/>
            </a:pPr>
            <a:endParaRPr lang="en-US" sz="1700" dirty="0" smtClean="0"/>
          </a:p>
          <a:p>
            <a:pPr eaLnBrk="1" fontAlgn="auto" hangingPunct="1">
              <a:lnSpc>
                <a:spcPct val="80000"/>
              </a:lnSpc>
              <a:spcAft>
                <a:spcPts val="0"/>
              </a:spcAft>
              <a:buClr>
                <a:schemeClr val="tx1"/>
              </a:buClr>
              <a:buFont typeface="Arial" charset="0"/>
              <a:buNone/>
              <a:defRPr/>
            </a:pPr>
            <a:endParaRPr lang="en-US" sz="1700" dirty="0" smtClean="0"/>
          </a:p>
          <a:p>
            <a:pPr eaLnBrk="1" fontAlgn="auto" hangingPunct="1">
              <a:lnSpc>
                <a:spcPct val="80000"/>
              </a:lnSpc>
              <a:spcAft>
                <a:spcPts val="0"/>
              </a:spcAft>
              <a:buClr>
                <a:schemeClr val="tx1"/>
              </a:buClr>
              <a:buFont typeface="Arial" charset="0"/>
              <a:buNone/>
              <a:defRPr/>
            </a:pPr>
            <a:endParaRPr lang="en-US" sz="1900" dirty="0" smtClean="0"/>
          </a:p>
          <a:p>
            <a:pPr lvl="1" eaLnBrk="1" fontAlgn="auto" hangingPunct="1">
              <a:lnSpc>
                <a:spcPct val="90000"/>
              </a:lnSpc>
              <a:spcAft>
                <a:spcPts val="0"/>
              </a:spcAft>
              <a:buFont typeface="Arial" charset="0"/>
              <a:buNone/>
              <a:defRPr/>
            </a:pPr>
            <a:endParaRPr lang="en-US" sz="19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P101979659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TrainingTemplate-v1.0</Template>
  <TotalTime>7815</TotalTime>
  <Words>994</Words>
  <Application>Microsoft Office PowerPoint</Application>
  <PresentationFormat>On-screen Show (4:3)</PresentationFormat>
  <Paragraphs>323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TP101979659_template</vt:lpstr>
      <vt:lpstr>Slide 1</vt:lpstr>
      <vt:lpstr>Introduction</vt:lpstr>
      <vt:lpstr>References </vt:lpstr>
      <vt:lpstr>OBJECTIVE</vt:lpstr>
      <vt:lpstr>Implementation plan</vt:lpstr>
      <vt:lpstr>Hardware setup</vt:lpstr>
      <vt:lpstr>Hardware setup     contd …</vt:lpstr>
      <vt:lpstr>Linux kernel Source modification</vt:lpstr>
      <vt:lpstr> Linux Kernel Configuration </vt:lpstr>
      <vt:lpstr>Linux Kernel Configuration Contd ..</vt:lpstr>
      <vt:lpstr>Addition of CAN utilities to target file system</vt:lpstr>
      <vt:lpstr>Addition of CAN utilities to target file system  contd.,</vt:lpstr>
      <vt:lpstr>Addition of CAN utilities to target file system  contd.,</vt:lpstr>
      <vt:lpstr>Addition of CAN utilities to target file system  contd.,</vt:lpstr>
      <vt:lpstr>Addition of CAN utilities to target file system  contd.,</vt:lpstr>
      <vt:lpstr>Addition of CAN utilities to target file system     contd.,</vt:lpstr>
      <vt:lpstr>Addition of CAN utilities to target         file system     contd.,</vt:lpstr>
      <vt:lpstr>Addition of CAN utilities to target file system        contd.,</vt:lpstr>
      <vt:lpstr> Testing of CAN interface</vt:lpstr>
      <vt:lpstr>Testing of CAN interface   contd.,</vt:lpstr>
      <vt:lpstr>Testing result  of CAN interface </vt:lpstr>
      <vt:lpstr>Debugging support   </vt:lpstr>
      <vt:lpstr>Debugging support    contd..,</vt:lpstr>
      <vt:lpstr>Debugging support    contd..,</vt:lpstr>
      <vt:lpstr>Debugging support     contd.,</vt:lpstr>
      <vt:lpstr>Conclusion</vt:lpstr>
      <vt:lpstr>Thank-you for your time</vt:lpstr>
    </vt:vector>
  </TitlesOfParts>
  <Company>Home computer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programming</dc:title>
  <dc:creator>shivashankar D</dc:creator>
  <cp:lastModifiedBy>rtripathi</cp:lastModifiedBy>
  <cp:revision>1520</cp:revision>
  <dcterms:created xsi:type="dcterms:W3CDTF">2011-10-20T09:01:27Z</dcterms:created>
  <dcterms:modified xsi:type="dcterms:W3CDTF">2013-01-08T04:52:01Z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TC019796609991</vt:lpwstr>
  </property>
</Properties>
</file>