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377" y="399999"/>
            <a:ext cx="8537244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#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5393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#</a:t>
            </a:fld>
            <a:endParaRPr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5393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242305" y="1539621"/>
            <a:ext cx="3551554" cy="4629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#</a:t>
            </a:fld>
            <a:endParaRPr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5393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#</a:t>
            </a:fld>
            <a:endParaRPr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1223" y="6258331"/>
            <a:ext cx="132715" cy="69215"/>
          </a:xfrm>
          <a:custGeom>
            <a:avLst/>
            <a:gdLst/>
            <a:ahLst/>
            <a:cxnLst/>
            <a:rect l="l" t="t" r="r" b="b"/>
            <a:pathLst>
              <a:path w="132715" h="69214">
                <a:moveTo>
                  <a:pt x="81610" y="0"/>
                </a:moveTo>
                <a:lnTo>
                  <a:pt x="0" y="45478"/>
                </a:lnTo>
                <a:lnTo>
                  <a:pt x="50787" y="69062"/>
                </a:lnTo>
                <a:lnTo>
                  <a:pt x="132384" y="23583"/>
                </a:lnTo>
                <a:lnTo>
                  <a:pt x="81610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67944" y="6295745"/>
            <a:ext cx="129539" cy="71120"/>
          </a:xfrm>
          <a:custGeom>
            <a:avLst/>
            <a:gdLst/>
            <a:ahLst/>
            <a:cxnLst/>
            <a:rect l="l" t="t" r="r" b="b"/>
            <a:pathLst>
              <a:path w="129540" h="71120">
                <a:moveTo>
                  <a:pt x="80860" y="0"/>
                </a:moveTo>
                <a:lnTo>
                  <a:pt x="0" y="45313"/>
                </a:lnTo>
                <a:lnTo>
                  <a:pt x="48514" y="70497"/>
                </a:lnTo>
                <a:lnTo>
                  <a:pt x="129374" y="25171"/>
                </a:lnTo>
                <a:lnTo>
                  <a:pt x="80860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40156" y="6331711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89">
                <a:moveTo>
                  <a:pt x="81597" y="0"/>
                </a:moveTo>
                <a:lnTo>
                  <a:pt x="0" y="47370"/>
                </a:lnTo>
                <a:lnTo>
                  <a:pt x="50774" y="71932"/>
                </a:lnTo>
                <a:lnTo>
                  <a:pt x="132372" y="24561"/>
                </a:lnTo>
                <a:lnTo>
                  <a:pt x="81597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28840" y="6396456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89">
                <a:moveTo>
                  <a:pt x="81597" y="0"/>
                </a:moveTo>
                <a:lnTo>
                  <a:pt x="0" y="46240"/>
                </a:lnTo>
                <a:lnTo>
                  <a:pt x="50774" y="71932"/>
                </a:lnTo>
                <a:lnTo>
                  <a:pt x="132372" y="25692"/>
                </a:lnTo>
                <a:lnTo>
                  <a:pt x="81597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04050" y="6435293"/>
            <a:ext cx="131445" cy="69215"/>
          </a:xfrm>
          <a:custGeom>
            <a:avLst/>
            <a:gdLst/>
            <a:ahLst/>
            <a:cxnLst/>
            <a:rect l="l" t="t" r="r" b="b"/>
            <a:pathLst>
              <a:path w="131445" h="69215">
                <a:moveTo>
                  <a:pt x="80670" y="0"/>
                </a:moveTo>
                <a:lnTo>
                  <a:pt x="0" y="45478"/>
                </a:lnTo>
                <a:lnTo>
                  <a:pt x="50203" y="69062"/>
                </a:lnTo>
                <a:lnTo>
                  <a:pt x="130873" y="23583"/>
                </a:lnTo>
                <a:lnTo>
                  <a:pt x="80670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19023" y="6459753"/>
            <a:ext cx="129539" cy="73660"/>
          </a:xfrm>
          <a:custGeom>
            <a:avLst/>
            <a:gdLst/>
            <a:ahLst/>
            <a:cxnLst/>
            <a:rect l="l" t="t" r="r" b="b"/>
            <a:pathLst>
              <a:path w="129540" h="73659">
                <a:moveTo>
                  <a:pt x="79743" y="0"/>
                </a:moveTo>
                <a:lnTo>
                  <a:pt x="0" y="48920"/>
                </a:lnTo>
                <a:lnTo>
                  <a:pt x="49618" y="73380"/>
                </a:lnTo>
                <a:lnTo>
                  <a:pt x="129362" y="26212"/>
                </a:lnTo>
                <a:lnTo>
                  <a:pt x="79743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91223" y="6497167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90">
                <a:moveTo>
                  <a:pt x="81610" y="0"/>
                </a:moveTo>
                <a:lnTo>
                  <a:pt x="0" y="47370"/>
                </a:lnTo>
                <a:lnTo>
                  <a:pt x="50787" y="71932"/>
                </a:lnTo>
                <a:lnTo>
                  <a:pt x="132384" y="24561"/>
                </a:lnTo>
                <a:lnTo>
                  <a:pt x="81610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79907" y="6563347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90">
                <a:moveTo>
                  <a:pt x="81610" y="0"/>
                </a:moveTo>
                <a:lnTo>
                  <a:pt x="0" y="46240"/>
                </a:lnTo>
                <a:lnTo>
                  <a:pt x="50774" y="71932"/>
                </a:lnTo>
                <a:lnTo>
                  <a:pt x="132384" y="25692"/>
                </a:lnTo>
                <a:lnTo>
                  <a:pt x="81610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772528" y="6445364"/>
            <a:ext cx="107314" cy="190500"/>
          </a:xfrm>
          <a:custGeom>
            <a:avLst/>
            <a:gdLst/>
            <a:ahLst/>
            <a:cxnLst/>
            <a:rect l="l" t="t" r="r" b="b"/>
            <a:pathLst>
              <a:path w="107315" h="190500">
                <a:moveTo>
                  <a:pt x="65176" y="77698"/>
                </a:moveTo>
                <a:lnTo>
                  <a:pt x="21729" y="77698"/>
                </a:lnTo>
                <a:lnTo>
                  <a:pt x="0" y="189915"/>
                </a:lnTo>
                <a:lnTo>
                  <a:pt x="41643" y="189915"/>
                </a:lnTo>
                <a:lnTo>
                  <a:pt x="65176" y="77698"/>
                </a:lnTo>
                <a:close/>
              </a:path>
              <a:path w="107315" h="190500">
                <a:moveTo>
                  <a:pt x="97764" y="51803"/>
                </a:moveTo>
                <a:lnTo>
                  <a:pt x="5435" y="51803"/>
                </a:lnTo>
                <a:lnTo>
                  <a:pt x="0" y="77698"/>
                </a:lnTo>
                <a:lnTo>
                  <a:pt x="92329" y="77698"/>
                </a:lnTo>
                <a:lnTo>
                  <a:pt x="97764" y="51803"/>
                </a:lnTo>
                <a:close/>
              </a:path>
              <a:path w="107315" h="190500">
                <a:moveTo>
                  <a:pt x="79654" y="0"/>
                </a:moveTo>
                <a:lnTo>
                  <a:pt x="56997" y="3751"/>
                </a:lnTo>
                <a:lnTo>
                  <a:pt x="42317" y="13168"/>
                </a:lnTo>
                <a:lnTo>
                  <a:pt x="34089" y="25497"/>
                </a:lnTo>
                <a:lnTo>
                  <a:pt x="27152" y="51803"/>
                </a:lnTo>
                <a:lnTo>
                  <a:pt x="70599" y="51803"/>
                </a:lnTo>
                <a:lnTo>
                  <a:pt x="74231" y="34531"/>
                </a:lnTo>
                <a:lnTo>
                  <a:pt x="81470" y="32804"/>
                </a:lnTo>
                <a:lnTo>
                  <a:pt x="101384" y="32804"/>
                </a:lnTo>
                <a:lnTo>
                  <a:pt x="106807" y="1727"/>
                </a:lnTo>
                <a:lnTo>
                  <a:pt x="102310" y="728"/>
                </a:lnTo>
                <a:lnTo>
                  <a:pt x="95269" y="215"/>
                </a:lnTo>
                <a:lnTo>
                  <a:pt x="87208" y="26"/>
                </a:lnTo>
                <a:lnTo>
                  <a:pt x="79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61288" y="6492849"/>
            <a:ext cx="113030" cy="142875"/>
          </a:xfrm>
          <a:custGeom>
            <a:avLst/>
            <a:gdLst/>
            <a:ahLst/>
            <a:cxnLst/>
            <a:rect l="l" t="t" r="r" b="b"/>
            <a:pathLst>
              <a:path w="113030" h="142875">
                <a:moveTo>
                  <a:pt x="70967" y="0"/>
                </a:moveTo>
                <a:lnTo>
                  <a:pt x="29108" y="0"/>
                </a:lnTo>
                <a:lnTo>
                  <a:pt x="0" y="142430"/>
                </a:lnTo>
                <a:lnTo>
                  <a:pt x="43675" y="142430"/>
                </a:lnTo>
                <a:lnTo>
                  <a:pt x="60045" y="60794"/>
                </a:lnTo>
                <a:lnTo>
                  <a:pt x="64257" y="50888"/>
                </a:lnTo>
                <a:lnTo>
                  <a:pt x="71880" y="44076"/>
                </a:lnTo>
                <a:lnTo>
                  <a:pt x="83596" y="39544"/>
                </a:lnTo>
                <a:lnTo>
                  <a:pt x="100088" y="36474"/>
                </a:lnTo>
                <a:lnTo>
                  <a:pt x="105537" y="36474"/>
                </a:lnTo>
                <a:lnTo>
                  <a:pt x="109694" y="15633"/>
                </a:lnTo>
                <a:lnTo>
                  <a:pt x="69151" y="15633"/>
                </a:lnTo>
                <a:lnTo>
                  <a:pt x="70967" y="0"/>
                </a:lnTo>
                <a:close/>
              </a:path>
              <a:path w="113030" h="142875">
                <a:moveTo>
                  <a:pt x="112814" y="0"/>
                </a:moveTo>
                <a:lnTo>
                  <a:pt x="100619" y="1955"/>
                </a:lnTo>
                <a:lnTo>
                  <a:pt x="88934" y="5211"/>
                </a:lnTo>
                <a:lnTo>
                  <a:pt x="78274" y="9770"/>
                </a:lnTo>
                <a:lnTo>
                  <a:pt x="69151" y="15633"/>
                </a:lnTo>
                <a:lnTo>
                  <a:pt x="109694" y="15633"/>
                </a:lnTo>
                <a:lnTo>
                  <a:pt x="112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581277" y="6489966"/>
            <a:ext cx="146050" cy="148590"/>
          </a:xfrm>
          <a:custGeom>
            <a:avLst/>
            <a:gdLst/>
            <a:ahLst/>
            <a:cxnLst/>
            <a:rect l="l" t="t" r="r" b="b"/>
            <a:pathLst>
              <a:path w="146050" h="148590">
                <a:moveTo>
                  <a:pt x="144881" y="25844"/>
                </a:moveTo>
                <a:lnTo>
                  <a:pt x="86233" y="25844"/>
                </a:lnTo>
                <a:lnTo>
                  <a:pt x="94605" y="26572"/>
                </a:lnTo>
                <a:lnTo>
                  <a:pt x="100631" y="29079"/>
                </a:lnTo>
                <a:lnTo>
                  <a:pt x="103967" y="33849"/>
                </a:lnTo>
                <a:lnTo>
                  <a:pt x="104266" y="41363"/>
                </a:lnTo>
                <a:lnTo>
                  <a:pt x="102489" y="51701"/>
                </a:lnTo>
                <a:lnTo>
                  <a:pt x="86233" y="55143"/>
                </a:lnTo>
                <a:lnTo>
                  <a:pt x="53292" y="60555"/>
                </a:lnTo>
                <a:lnTo>
                  <a:pt x="27590" y="70005"/>
                </a:lnTo>
                <a:lnTo>
                  <a:pt x="9651" y="84947"/>
                </a:lnTo>
                <a:lnTo>
                  <a:pt x="0" y="106832"/>
                </a:lnTo>
                <a:lnTo>
                  <a:pt x="109" y="124204"/>
                </a:lnTo>
                <a:lnTo>
                  <a:pt x="7826" y="137210"/>
                </a:lnTo>
                <a:lnTo>
                  <a:pt x="21949" y="145369"/>
                </a:lnTo>
                <a:lnTo>
                  <a:pt x="41275" y="148196"/>
                </a:lnTo>
                <a:lnTo>
                  <a:pt x="53435" y="146930"/>
                </a:lnTo>
                <a:lnTo>
                  <a:pt x="66738" y="143240"/>
                </a:lnTo>
                <a:lnTo>
                  <a:pt x="78993" y="137287"/>
                </a:lnTo>
                <a:lnTo>
                  <a:pt x="88010" y="129235"/>
                </a:lnTo>
                <a:lnTo>
                  <a:pt x="129075" y="129235"/>
                </a:lnTo>
                <a:lnTo>
                  <a:pt x="129913" y="122453"/>
                </a:lnTo>
                <a:lnTo>
                  <a:pt x="130877" y="117170"/>
                </a:lnTo>
                <a:lnTo>
                  <a:pt x="59309" y="117170"/>
                </a:lnTo>
                <a:lnTo>
                  <a:pt x="51714" y="116443"/>
                </a:lnTo>
                <a:lnTo>
                  <a:pt x="45799" y="113941"/>
                </a:lnTo>
                <a:lnTo>
                  <a:pt x="42574" y="109176"/>
                </a:lnTo>
                <a:lnTo>
                  <a:pt x="43053" y="101663"/>
                </a:lnTo>
                <a:lnTo>
                  <a:pt x="46007" y="94852"/>
                </a:lnTo>
                <a:lnTo>
                  <a:pt x="51450" y="89819"/>
                </a:lnTo>
                <a:lnTo>
                  <a:pt x="58537" y="86402"/>
                </a:lnTo>
                <a:lnTo>
                  <a:pt x="66421" y="84442"/>
                </a:lnTo>
                <a:lnTo>
                  <a:pt x="97028" y="75818"/>
                </a:lnTo>
                <a:lnTo>
                  <a:pt x="138868" y="75818"/>
                </a:lnTo>
                <a:lnTo>
                  <a:pt x="145541" y="41363"/>
                </a:lnTo>
                <a:lnTo>
                  <a:pt x="144881" y="25844"/>
                </a:lnTo>
                <a:close/>
              </a:path>
              <a:path w="146050" h="148590">
                <a:moveTo>
                  <a:pt x="129075" y="129235"/>
                </a:moveTo>
                <a:lnTo>
                  <a:pt x="89915" y="129235"/>
                </a:lnTo>
                <a:lnTo>
                  <a:pt x="88010" y="134404"/>
                </a:lnTo>
                <a:lnTo>
                  <a:pt x="88010" y="139572"/>
                </a:lnTo>
                <a:lnTo>
                  <a:pt x="89915" y="144741"/>
                </a:lnTo>
                <a:lnTo>
                  <a:pt x="129412" y="144741"/>
                </a:lnTo>
                <a:lnTo>
                  <a:pt x="128690" y="137744"/>
                </a:lnTo>
                <a:lnTo>
                  <a:pt x="128968" y="130098"/>
                </a:lnTo>
                <a:lnTo>
                  <a:pt x="129075" y="129235"/>
                </a:lnTo>
                <a:close/>
              </a:path>
              <a:path w="146050" h="148590">
                <a:moveTo>
                  <a:pt x="138868" y="75818"/>
                </a:moveTo>
                <a:lnTo>
                  <a:pt x="97028" y="75818"/>
                </a:lnTo>
                <a:lnTo>
                  <a:pt x="95249" y="86156"/>
                </a:lnTo>
                <a:lnTo>
                  <a:pt x="90402" y="99725"/>
                </a:lnTo>
                <a:lnTo>
                  <a:pt x="81994" y="109416"/>
                </a:lnTo>
                <a:lnTo>
                  <a:pt x="71229" y="115231"/>
                </a:lnTo>
                <a:lnTo>
                  <a:pt x="59309" y="117170"/>
                </a:lnTo>
                <a:lnTo>
                  <a:pt x="130877" y="117170"/>
                </a:lnTo>
                <a:lnTo>
                  <a:pt x="131234" y="115231"/>
                </a:lnTo>
                <a:lnTo>
                  <a:pt x="138868" y="75818"/>
                </a:lnTo>
                <a:close/>
              </a:path>
              <a:path w="146050" h="148590">
                <a:moveTo>
                  <a:pt x="88010" y="0"/>
                </a:moveTo>
                <a:lnTo>
                  <a:pt x="70298" y="1185"/>
                </a:lnTo>
                <a:lnTo>
                  <a:pt x="49847" y="6896"/>
                </a:lnTo>
                <a:lnTo>
                  <a:pt x="31396" y="20359"/>
                </a:lnTo>
                <a:lnTo>
                  <a:pt x="19684" y="44805"/>
                </a:lnTo>
                <a:lnTo>
                  <a:pt x="61086" y="44805"/>
                </a:lnTo>
                <a:lnTo>
                  <a:pt x="65498" y="36029"/>
                </a:lnTo>
                <a:lnTo>
                  <a:pt x="70945" y="30157"/>
                </a:lnTo>
                <a:lnTo>
                  <a:pt x="77749" y="26869"/>
                </a:lnTo>
                <a:lnTo>
                  <a:pt x="86233" y="25844"/>
                </a:lnTo>
                <a:lnTo>
                  <a:pt x="144881" y="25844"/>
                </a:lnTo>
                <a:lnTo>
                  <a:pt x="144678" y="21088"/>
                </a:lnTo>
                <a:lnTo>
                  <a:pt x="134350" y="8404"/>
                </a:lnTo>
                <a:lnTo>
                  <a:pt x="115234" y="1858"/>
                </a:lnTo>
                <a:lnTo>
                  <a:pt x="88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736851" y="6446811"/>
            <a:ext cx="81280" cy="188595"/>
          </a:xfrm>
          <a:custGeom>
            <a:avLst/>
            <a:gdLst/>
            <a:ahLst/>
            <a:cxnLst/>
            <a:rect l="l" t="t" r="r" b="b"/>
            <a:pathLst>
              <a:path w="81280" h="188595">
                <a:moveTo>
                  <a:pt x="81153" y="0"/>
                </a:moveTo>
                <a:lnTo>
                  <a:pt x="37846" y="0"/>
                </a:lnTo>
                <a:lnTo>
                  <a:pt x="0" y="188468"/>
                </a:lnTo>
                <a:lnTo>
                  <a:pt x="43306" y="188468"/>
                </a:lnTo>
                <a:lnTo>
                  <a:pt x="81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967467" y="6489966"/>
            <a:ext cx="147955" cy="148590"/>
          </a:xfrm>
          <a:custGeom>
            <a:avLst/>
            <a:gdLst/>
            <a:ahLst/>
            <a:cxnLst/>
            <a:rect l="l" t="t" r="r" b="b"/>
            <a:pathLst>
              <a:path w="147955" h="148590">
                <a:moveTo>
                  <a:pt x="88956" y="0"/>
                </a:moveTo>
                <a:lnTo>
                  <a:pt x="31763" y="20680"/>
                </a:lnTo>
                <a:lnTo>
                  <a:pt x="335" y="77546"/>
                </a:lnTo>
                <a:lnTo>
                  <a:pt x="0" y="105301"/>
                </a:lnTo>
                <a:lnTo>
                  <a:pt x="9833" y="127730"/>
                </a:lnTo>
                <a:lnTo>
                  <a:pt x="29837" y="142729"/>
                </a:lnTo>
                <a:lnTo>
                  <a:pt x="60012" y="148196"/>
                </a:lnTo>
                <a:lnTo>
                  <a:pt x="83104" y="145880"/>
                </a:lnTo>
                <a:lnTo>
                  <a:pt x="103648" y="138717"/>
                </a:lnTo>
                <a:lnTo>
                  <a:pt x="121818" y="126384"/>
                </a:lnTo>
                <a:lnTo>
                  <a:pt x="130073" y="117170"/>
                </a:lnTo>
                <a:lnTo>
                  <a:pt x="69067" y="117170"/>
                </a:lnTo>
                <a:lnTo>
                  <a:pt x="58240" y="115420"/>
                </a:lnTo>
                <a:lnTo>
                  <a:pt x="48943" y="109634"/>
                </a:lnTo>
                <a:lnTo>
                  <a:pt x="43377" y="99001"/>
                </a:lnTo>
                <a:lnTo>
                  <a:pt x="43744" y="82715"/>
                </a:lnTo>
                <a:lnTo>
                  <a:pt x="145013" y="82715"/>
                </a:lnTo>
                <a:lnTo>
                  <a:pt x="147250" y="56870"/>
                </a:lnTo>
                <a:lnTo>
                  <a:pt x="47363" y="56870"/>
                </a:lnTo>
                <a:lnTo>
                  <a:pt x="54283" y="44833"/>
                </a:lnTo>
                <a:lnTo>
                  <a:pt x="63410" y="36837"/>
                </a:lnTo>
                <a:lnTo>
                  <a:pt x="73556" y="32397"/>
                </a:lnTo>
                <a:lnTo>
                  <a:pt x="83533" y="31026"/>
                </a:lnTo>
                <a:lnTo>
                  <a:pt x="142264" y="31026"/>
                </a:lnTo>
                <a:lnTo>
                  <a:pt x="140726" y="25203"/>
                </a:lnTo>
                <a:lnTo>
                  <a:pt x="121877" y="6866"/>
                </a:lnTo>
                <a:lnTo>
                  <a:pt x="88956" y="0"/>
                </a:lnTo>
                <a:close/>
              </a:path>
              <a:path w="147955" h="148590">
                <a:moveTo>
                  <a:pt x="108844" y="94780"/>
                </a:moveTo>
                <a:lnTo>
                  <a:pt x="97800" y="104820"/>
                </a:lnTo>
                <a:lnTo>
                  <a:pt x="88279" y="111790"/>
                </a:lnTo>
                <a:lnTo>
                  <a:pt x="79097" y="115852"/>
                </a:lnTo>
                <a:lnTo>
                  <a:pt x="69067" y="117170"/>
                </a:lnTo>
                <a:lnTo>
                  <a:pt x="130073" y="117170"/>
                </a:lnTo>
                <a:lnTo>
                  <a:pt x="137787" y="108559"/>
                </a:lnTo>
                <a:lnTo>
                  <a:pt x="108844" y="94780"/>
                </a:lnTo>
                <a:close/>
              </a:path>
              <a:path w="147955" h="148590">
                <a:moveTo>
                  <a:pt x="142264" y="31026"/>
                </a:moveTo>
                <a:lnTo>
                  <a:pt x="83533" y="31026"/>
                </a:lnTo>
                <a:lnTo>
                  <a:pt x="92035" y="32156"/>
                </a:lnTo>
                <a:lnTo>
                  <a:pt x="100030" y="36194"/>
                </a:lnTo>
                <a:lnTo>
                  <a:pt x="105653" y="44109"/>
                </a:lnTo>
                <a:lnTo>
                  <a:pt x="107040" y="56870"/>
                </a:lnTo>
                <a:lnTo>
                  <a:pt x="147250" y="56870"/>
                </a:lnTo>
                <a:lnTo>
                  <a:pt x="147704" y="51617"/>
                </a:lnTo>
                <a:lnTo>
                  <a:pt x="142264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129436" y="6489966"/>
            <a:ext cx="146685" cy="148590"/>
          </a:xfrm>
          <a:custGeom>
            <a:avLst/>
            <a:gdLst/>
            <a:ahLst/>
            <a:cxnLst/>
            <a:rect l="l" t="t" r="r" b="b"/>
            <a:pathLst>
              <a:path w="146684" h="148590">
                <a:moveTo>
                  <a:pt x="87947" y="0"/>
                </a:moveTo>
                <a:lnTo>
                  <a:pt x="31651" y="20680"/>
                </a:lnTo>
                <a:lnTo>
                  <a:pt x="1129" y="77546"/>
                </a:lnTo>
                <a:lnTo>
                  <a:pt x="0" y="105301"/>
                </a:lnTo>
                <a:lnTo>
                  <a:pt x="9721" y="127730"/>
                </a:lnTo>
                <a:lnTo>
                  <a:pt x="29615" y="142729"/>
                </a:lnTo>
                <a:lnTo>
                  <a:pt x="59003" y="148196"/>
                </a:lnTo>
                <a:lnTo>
                  <a:pt x="82123" y="145880"/>
                </a:lnTo>
                <a:lnTo>
                  <a:pt x="102864" y="138717"/>
                </a:lnTo>
                <a:lnTo>
                  <a:pt x="121570" y="126384"/>
                </a:lnTo>
                <a:lnTo>
                  <a:pt x="130364" y="117170"/>
                </a:lnTo>
                <a:lnTo>
                  <a:pt x="68046" y="117170"/>
                </a:lnTo>
                <a:lnTo>
                  <a:pt x="57226" y="115420"/>
                </a:lnTo>
                <a:lnTo>
                  <a:pt x="47932" y="109634"/>
                </a:lnTo>
                <a:lnTo>
                  <a:pt x="42367" y="99001"/>
                </a:lnTo>
                <a:lnTo>
                  <a:pt x="42735" y="82715"/>
                </a:lnTo>
                <a:lnTo>
                  <a:pt x="143992" y="82715"/>
                </a:lnTo>
                <a:lnTo>
                  <a:pt x="146218" y="56870"/>
                </a:lnTo>
                <a:lnTo>
                  <a:pt x="48158" y="56870"/>
                </a:lnTo>
                <a:lnTo>
                  <a:pt x="54034" y="44833"/>
                </a:lnTo>
                <a:lnTo>
                  <a:pt x="62626" y="36837"/>
                </a:lnTo>
                <a:lnTo>
                  <a:pt x="72575" y="32397"/>
                </a:lnTo>
                <a:lnTo>
                  <a:pt x="82524" y="31026"/>
                </a:lnTo>
                <a:lnTo>
                  <a:pt x="141237" y="31026"/>
                </a:lnTo>
                <a:lnTo>
                  <a:pt x="139701" y="25203"/>
                </a:lnTo>
                <a:lnTo>
                  <a:pt x="120866" y="6866"/>
                </a:lnTo>
                <a:lnTo>
                  <a:pt x="87947" y="0"/>
                </a:lnTo>
                <a:close/>
              </a:path>
              <a:path w="146684" h="148590">
                <a:moveTo>
                  <a:pt x="107835" y="94780"/>
                </a:moveTo>
                <a:lnTo>
                  <a:pt x="96790" y="104820"/>
                </a:lnTo>
                <a:lnTo>
                  <a:pt x="87269" y="111790"/>
                </a:lnTo>
                <a:lnTo>
                  <a:pt x="78083" y="115852"/>
                </a:lnTo>
                <a:lnTo>
                  <a:pt x="68046" y="117170"/>
                </a:lnTo>
                <a:lnTo>
                  <a:pt x="130364" y="117170"/>
                </a:lnTo>
                <a:lnTo>
                  <a:pt x="138582" y="108559"/>
                </a:lnTo>
                <a:lnTo>
                  <a:pt x="107835" y="94780"/>
                </a:lnTo>
                <a:close/>
              </a:path>
              <a:path w="146684" h="148590">
                <a:moveTo>
                  <a:pt x="141237" y="31026"/>
                </a:moveTo>
                <a:lnTo>
                  <a:pt x="82524" y="31026"/>
                </a:lnTo>
                <a:lnTo>
                  <a:pt x="92048" y="32156"/>
                </a:lnTo>
                <a:lnTo>
                  <a:pt x="100383" y="36194"/>
                </a:lnTo>
                <a:lnTo>
                  <a:pt x="105666" y="44109"/>
                </a:lnTo>
                <a:lnTo>
                  <a:pt x="106031" y="56870"/>
                </a:lnTo>
                <a:lnTo>
                  <a:pt x="146218" y="56870"/>
                </a:lnTo>
                <a:lnTo>
                  <a:pt x="146670" y="51617"/>
                </a:lnTo>
                <a:lnTo>
                  <a:pt x="141237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812817" y="6489966"/>
            <a:ext cx="147955" cy="148590"/>
          </a:xfrm>
          <a:custGeom>
            <a:avLst/>
            <a:gdLst/>
            <a:ahLst/>
            <a:cxnLst/>
            <a:rect l="l" t="t" r="r" b="b"/>
            <a:pathLst>
              <a:path w="147955" h="148590">
                <a:moveTo>
                  <a:pt x="89261" y="0"/>
                </a:moveTo>
                <a:lnTo>
                  <a:pt x="31904" y="20680"/>
                </a:lnTo>
                <a:lnTo>
                  <a:pt x="361" y="77546"/>
                </a:lnTo>
                <a:lnTo>
                  <a:pt x="0" y="105301"/>
                </a:lnTo>
                <a:lnTo>
                  <a:pt x="9663" y="127730"/>
                </a:lnTo>
                <a:lnTo>
                  <a:pt x="29186" y="142729"/>
                </a:lnTo>
                <a:lnTo>
                  <a:pt x="58400" y="148196"/>
                </a:lnTo>
                <a:lnTo>
                  <a:pt x="82577" y="145880"/>
                </a:lnTo>
                <a:lnTo>
                  <a:pt x="103707" y="138717"/>
                </a:lnTo>
                <a:lnTo>
                  <a:pt x="122122" y="126384"/>
                </a:lnTo>
                <a:lnTo>
                  <a:pt x="130410" y="117170"/>
                </a:lnTo>
                <a:lnTo>
                  <a:pt x="67417" y="117170"/>
                </a:lnTo>
                <a:lnTo>
                  <a:pt x="57620" y="115420"/>
                </a:lnTo>
                <a:lnTo>
                  <a:pt x="48859" y="109634"/>
                </a:lnTo>
                <a:lnTo>
                  <a:pt x="43503" y="99001"/>
                </a:lnTo>
                <a:lnTo>
                  <a:pt x="43922" y="82715"/>
                </a:lnTo>
                <a:lnTo>
                  <a:pt x="145395" y="82715"/>
                </a:lnTo>
                <a:lnTo>
                  <a:pt x="146996" y="56870"/>
                </a:lnTo>
                <a:lnTo>
                  <a:pt x="47478" y="56870"/>
                </a:lnTo>
                <a:lnTo>
                  <a:pt x="53391" y="44833"/>
                </a:lnTo>
                <a:lnTo>
                  <a:pt x="62019" y="36837"/>
                </a:lnTo>
                <a:lnTo>
                  <a:pt x="71981" y="32397"/>
                </a:lnTo>
                <a:lnTo>
                  <a:pt x="81895" y="31026"/>
                </a:lnTo>
                <a:lnTo>
                  <a:pt x="141946" y="31026"/>
                </a:lnTo>
                <a:lnTo>
                  <a:pt x="140426" y="25203"/>
                </a:lnTo>
                <a:lnTo>
                  <a:pt x="121981" y="6866"/>
                </a:lnTo>
                <a:lnTo>
                  <a:pt x="89261" y="0"/>
                </a:lnTo>
                <a:close/>
              </a:path>
              <a:path w="147955" h="148590">
                <a:moveTo>
                  <a:pt x="107295" y="94780"/>
                </a:moveTo>
                <a:lnTo>
                  <a:pt x="97260" y="104820"/>
                </a:lnTo>
                <a:lnTo>
                  <a:pt x="88070" y="111790"/>
                </a:lnTo>
                <a:lnTo>
                  <a:pt x="78523" y="115852"/>
                </a:lnTo>
                <a:lnTo>
                  <a:pt x="67417" y="117170"/>
                </a:lnTo>
                <a:lnTo>
                  <a:pt x="130410" y="117170"/>
                </a:lnTo>
                <a:lnTo>
                  <a:pt x="138156" y="108559"/>
                </a:lnTo>
                <a:lnTo>
                  <a:pt x="107295" y="94780"/>
                </a:lnTo>
                <a:close/>
              </a:path>
              <a:path w="147955" h="148590">
                <a:moveTo>
                  <a:pt x="141946" y="31026"/>
                </a:moveTo>
                <a:lnTo>
                  <a:pt x="81895" y="31026"/>
                </a:lnTo>
                <a:lnTo>
                  <a:pt x="91471" y="32156"/>
                </a:lnTo>
                <a:lnTo>
                  <a:pt x="100024" y="36194"/>
                </a:lnTo>
                <a:lnTo>
                  <a:pt x="105862" y="44109"/>
                </a:lnTo>
                <a:lnTo>
                  <a:pt x="107295" y="56870"/>
                </a:lnTo>
                <a:lnTo>
                  <a:pt x="146996" y="56870"/>
                </a:lnTo>
                <a:lnTo>
                  <a:pt x="147321" y="51617"/>
                </a:lnTo>
                <a:lnTo>
                  <a:pt x="141946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433857" y="6489966"/>
            <a:ext cx="146685" cy="148590"/>
          </a:xfrm>
          <a:custGeom>
            <a:avLst/>
            <a:gdLst/>
            <a:ahLst/>
            <a:cxnLst/>
            <a:rect l="l" t="t" r="r" b="b"/>
            <a:pathLst>
              <a:path w="146684" h="148590">
                <a:moveTo>
                  <a:pt x="88872" y="0"/>
                </a:moveTo>
                <a:lnTo>
                  <a:pt x="32500" y="19600"/>
                </a:lnTo>
                <a:lnTo>
                  <a:pt x="607" y="74091"/>
                </a:lnTo>
                <a:lnTo>
                  <a:pt x="0" y="105301"/>
                </a:lnTo>
                <a:lnTo>
                  <a:pt x="10703" y="128593"/>
                </a:lnTo>
                <a:lnTo>
                  <a:pt x="31218" y="143161"/>
                </a:lnTo>
                <a:lnTo>
                  <a:pt x="60043" y="148196"/>
                </a:lnTo>
                <a:lnTo>
                  <a:pt x="81198" y="145423"/>
                </a:lnTo>
                <a:lnTo>
                  <a:pt x="100984" y="137642"/>
                </a:lnTo>
                <a:lnTo>
                  <a:pt x="118746" y="125661"/>
                </a:lnTo>
                <a:lnTo>
                  <a:pt x="128759" y="115455"/>
                </a:lnTo>
                <a:lnTo>
                  <a:pt x="70838" y="115455"/>
                </a:lnTo>
                <a:lnTo>
                  <a:pt x="56227" y="112385"/>
                </a:lnTo>
                <a:lnTo>
                  <a:pt x="47390" y="103822"/>
                </a:lnTo>
                <a:lnTo>
                  <a:pt x="43959" y="90734"/>
                </a:lnTo>
                <a:lnTo>
                  <a:pt x="45565" y="74091"/>
                </a:lnTo>
                <a:lnTo>
                  <a:pt x="51052" y="57456"/>
                </a:lnTo>
                <a:lnTo>
                  <a:pt x="59551" y="44372"/>
                </a:lnTo>
                <a:lnTo>
                  <a:pt x="71407" y="35810"/>
                </a:lnTo>
                <a:lnTo>
                  <a:pt x="86967" y="32740"/>
                </a:lnTo>
                <a:lnTo>
                  <a:pt x="146530" y="32740"/>
                </a:lnTo>
                <a:lnTo>
                  <a:pt x="137503" y="18173"/>
                </a:lnTo>
                <a:lnTo>
                  <a:pt x="124416" y="7969"/>
                </a:lnTo>
                <a:lnTo>
                  <a:pt x="107971" y="1965"/>
                </a:lnTo>
                <a:lnTo>
                  <a:pt x="88872" y="0"/>
                </a:lnTo>
                <a:close/>
              </a:path>
              <a:path w="146684" h="148590">
                <a:moveTo>
                  <a:pt x="105001" y="96494"/>
                </a:moveTo>
                <a:lnTo>
                  <a:pt x="96877" y="105999"/>
                </a:lnTo>
                <a:lnTo>
                  <a:pt x="88586" y="111790"/>
                </a:lnTo>
                <a:lnTo>
                  <a:pt x="79962" y="114673"/>
                </a:lnTo>
                <a:lnTo>
                  <a:pt x="70838" y="115455"/>
                </a:lnTo>
                <a:lnTo>
                  <a:pt x="128759" y="115455"/>
                </a:lnTo>
                <a:lnTo>
                  <a:pt x="133830" y="110286"/>
                </a:lnTo>
                <a:lnTo>
                  <a:pt x="105001" y="96494"/>
                </a:lnTo>
                <a:close/>
              </a:path>
              <a:path w="146684" h="148590">
                <a:moveTo>
                  <a:pt x="146530" y="32740"/>
                </a:moveTo>
                <a:lnTo>
                  <a:pt x="86967" y="32740"/>
                </a:lnTo>
                <a:lnTo>
                  <a:pt x="93470" y="33549"/>
                </a:lnTo>
                <a:lnTo>
                  <a:pt x="100984" y="36620"/>
                </a:lnTo>
                <a:lnTo>
                  <a:pt x="107809" y="42920"/>
                </a:lnTo>
                <a:lnTo>
                  <a:pt x="112240" y="53416"/>
                </a:lnTo>
                <a:lnTo>
                  <a:pt x="146530" y="32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270508" y="6489966"/>
            <a:ext cx="164465" cy="148590"/>
          </a:xfrm>
          <a:custGeom>
            <a:avLst/>
            <a:gdLst/>
            <a:ahLst/>
            <a:cxnLst/>
            <a:rect l="l" t="t" r="r" b="b"/>
            <a:pathLst>
              <a:path w="164465" h="148590">
                <a:moveTo>
                  <a:pt x="32765" y="98221"/>
                </a:moveTo>
                <a:lnTo>
                  <a:pt x="0" y="117170"/>
                </a:lnTo>
                <a:lnTo>
                  <a:pt x="13071" y="131469"/>
                </a:lnTo>
                <a:lnTo>
                  <a:pt x="28178" y="141084"/>
                </a:lnTo>
                <a:lnTo>
                  <a:pt x="46023" y="146498"/>
                </a:lnTo>
                <a:lnTo>
                  <a:pt x="67309" y="148196"/>
                </a:lnTo>
                <a:lnTo>
                  <a:pt x="92412" y="145475"/>
                </a:lnTo>
                <a:lnTo>
                  <a:pt x="116109" y="136777"/>
                </a:lnTo>
                <a:lnTo>
                  <a:pt x="134997" y="121294"/>
                </a:lnTo>
                <a:lnTo>
                  <a:pt x="136904" y="117170"/>
                </a:lnTo>
                <a:lnTo>
                  <a:pt x="74675" y="117170"/>
                </a:lnTo>
                <a:lnTo>
                  <a:pt x="61948" y="115906"/>
                </a:lnTo>
                <a:lnTo>
                  <a:pt x="50958" y="112220"/>
                </a:lnTo>
                <a:lnTo>
                  <a:pt x="41350" y="106272"/>
                </a:lnTo>
                <a:lnTo>
                  <a:pt x="32765" y="98221"/>
                </a:lnTo>
                <a:close/>
              </a:path>
              <a:path w="164465" h="148590">
                <a:moveTo>
                  <a:pt x="98297" y="0"/>
                </a:moveTo>
                <a:lnTo>
                  <a:pt x="74870" y="2720"/>
                </a:lnTo>
                <a:lnTo>
                  <a:pt x="52990" y="11418"/>
                </a:lnTo>
                <a:lnTo>
                  <a:pt x="35540" y="26901"/>
                </a:lnTo>
                <a:lnTo>
                  <a:pt x="25400" y="49974"/>
                </a:lnTo>
                <a:lnTo>
                  <a:pt x="33526" y="76253"/>
                </a:lnTo>
                <a:lnTo>
                  <a:pt x="61642" y="87021"/>
                </a:lnTo>
                <a:lnTo>
                  <a:pt x="90783" y="92620"/>
                </a:lnTo>
                <a:lnTo>
                  <a:pt x="101980" y="103390"/>
                </a:lnTo>
                <a:lnTo>
                  <a:pt x="97982" y="110633"/>
                </a:lnTo>
                <a:lnTo>
                  <a:pt x="90376" y="114804"/>
                </a:lnTo>
                <a:lnTo>
                  <a:pt x="81746" y="116713"/>
                </a:lnTo>
                <a:lnTo>
                  <a:pt x="74675" y="117170"/>
                </a:lnTo>
                <a:lnTo>
                  <a:pt x="136904" y="117170"/>
                </a:lnTo>
                <a:lnTo>
                  <a:pt x="145669" y="98221"/>
                </a:lnTo>
                <a:lnTo>
                  <a:pt x="137562" y="70194"/>
                </a:lnTo>
                <a:lnTo>
                  <a:pt x="109489" y="58805"/>
                </a:lnTo>
                <a:lnTo>
                  <a:pt x="80392" y="52910"/>
                </a:lnTo>
                <a:lnTo>
                  <a:pt x="69214" y="41363"/>
                </a:lnTo>
                <a:lnTo>
                  <a:pt x="70992" y="34467"/>
                </a:lnTo>
                <a:lnTo>
                  <a:pt x="78231" y="31026"/>
                </a:lnTo>
                <a:lnTo>
                  <a:pt x="151799" y="31026"/>
                </a:lnTo>
                <a:lnTo>
                  <a:pt x="163956" y="24129"/>
                </a:lnTo>
                <a:lnTo>
                  <a:pt x="148304" y="13089"/>
                </a:lnTo>
                <a:lnTo>
                  <a:pt x="131794" y="5602"/>
                </a:lnTo>
                <a:lnTo>
                  <a:pt x="114950" y="1346"/>
                </a:lnTo>
                <a:lnTo>
                  <a:pt x="98297" y="0"/>
                </a:lnTo>
                <a:close/>
              </a:path>
              <a:path w="164465" h="148590">
                <a:moveTo>
                  <a:pt x="151799" y="31026"/>
                </a:moveTo>
                <a:lnTo>
                  <a:pt x="89280" y="31026"/>
                </a:lnTo>
                <a:lnTo>
                  <a:pt x="100326" y="31968"/>
                </a:lnTo>
                <a:lnTo>
                  <a:pt x="111061" y="34686"/>
                </a:lnTo>
                <a:lnTo>
                  <a:pt x="120463" y="39019"/>
                </a:lnTo>
                <a:lnTo>
                  <a:pt x="127507" y="44805"/>
                </a:lnTo>
                <a:lnTo>
                  <a:pt x="151799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8495792" y="6258331"/>
            <a:ext cx="397789" cy="396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8003920" y="6258331"/>
            <a:ext cx="396367" cy="396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113658" y="6535890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297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0" y="0"/>
            <a:ext cx="9144000" cy="5810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1334261" y="4585589"/>
            <a:ext cx="6582409" cy="1224915"/>
          </a:xfrm>
          <a:custGeom>
            <a:avLst/>
            <a:gdLst/>
            <a:ahLst/>
            <a:cxnLst/>
            <a:rect l="l" t="t" r="r" b="b"/>
            <a:pathLst>
              <a:path w="6582409" h="1224914">
                <a:moveTo>
                  <a:pt x="6582156" y="0"/>
                </a:moveTo>
                <a:lnTo>
                  <a:pt x="154940" y="0"/>
                </a:lnTo>
                <a:lnTo>
                  <a:pt x="105956" y="7896"/>
                </a:lnTo>
                <a:lnTo>
                  <a:pt x="63422" y="29886"/>
                </a:lnTo>
                <a:lnTo>
                  <a:pt x="29886" y="63422"/>
                </a:lnTo>
                <a:lnTo>
                  <a:pt x="7896" y="105956"/>
                </a:lnTo>
                <a:lnTo>
                  <a:pt x="0" y="154940"/>
                </a:lnTo>
                <a:lnTo>
                  <a:pt x="0" y="1224661"/>
                </a:lnTo>
                <a:lnTo>
                  <a:pt x="6427343" y="1224661"/>
                </a:lnTo>
                <a:lnTo>
                  <a:pt x="6476264" y="1216765"/>
                </a:lnTo>
                <a:lnTo>
                  <a:pt x="6518760" y="1194778"/>
                </a:lnTo>
                <a:lnTo>
                  <a:pt x="6552277" y="1161251"/>
                </a:lnTo>
                <a:lnTo>
                  <a:pt x="6574260" y="1118736"/>
                </a:lnTo>
                <a:lnTo>
                  <a:pt x="6582156" y="1069784"/>
                </a:lnTo>
                <a:lnTo>
                  <a:pt x="6582156" y="0"/>
                </a:lnTo>
                <a:close/>
              </a:path>
            </a:pathLst>
          </a:custGeom>
          <a:solidFill>
            <a:srgbClr val="3539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#</a:t>
            </a:fld>
            <a:endParaRPr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1223" y="6258331"/>
            <a:ext cx="132715" cy="69215"/>
          </a:xfrm>
          <a:custGeom>
            <a:avLst/>
            <a:gdLst/>
            <a:ahLst/>
            <a:cxnLst/>
            <a:rect l="l" t="t" r="r" b="b"/>
            <a:pathLst>
              <a:path w="132715" h="69214">
                <a:moveTo>
                  <a:pt x="81610" y="0"/>
                </a:moveTo>
                <a:lnTo>
                  <a:pt x="0" y="45478"/>
                </a:lnTo>
                <a:lnTo>
                  <a:pt x="50787" y="69062"/>
                </a:lnTo>
                <a:lnTo>
                  <a:pt x="132384" y="23583"/>
                </a:lnTo>
                <a:lnTo>
                  <a:pt x="81610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67944" y="6295745"/>
            <a:ext cx="129539" cy="71120"/>
          </a:xfrm>
          <a:custGeom>
            <a:avLst/>
            <a:gdLst/>
            <a:ahLst/>
            <a:cxnLst/>
            <a:rect l="l" t="t" r="r" b="b"/>
            <a:pathLst>
              <a:path w="129540" h="71120">
                <a:moveTo>
                  <a:pt x="80860" y="0"/>
                </a:moveTo>
                <a:lnTo>
                  <a:pt x="0" y="45313"/>
                </a:lnTo>
                <a:lnTo>
                  <a:pt x="48514" y="70497"/>
                </a:lnTo>
                <a:lnTo>
                  <a:pt x="129374" y="25171"/>
                </a:lnTo>
                <a:lnTo>
                  <a:pt x="80860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40156" y="6331711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89">
                <a:moveTo>
                  <a:pt x="81597" y="0"/>
                </a:moveTo>
                <a:lnTo>
                  <a:pt x="0" y="47370"/>
                </a:lnTo>
                <a:lnTo>
                  <a:pt x="50774" y="71932"/>
                </a:lnTo>
                <a:lnTo>
                  <a:pt x="132372" y="24561"/>
                </a:lnTo>
                <a:lnTo>
                  <a:pt x="81597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28840" y="6396456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89">
                <a:moveTo>
                  <a:pt x="81597" y="0"/>
                </a:moveTo>
                <a:lnTo>
                  <a:pt x="0" y="46240"/>
                </a:lnTo>
                <a:lnTo>
                  <a:pt x="50774" y="71932"/>
                </a:lnTo>
                <a:lnTo>
                  <a:pt x="132372" y="25692"/>
                </a:lnTo>
                <a:lnTo>
                  <a:pt x="81597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04050" y="6435293"/>
            <a:ext cx="131445" cy="69215"/>
          </a:xfrm>
          <a:custGeom>
            <a:avLst/>
            <a:gdLst/>
            <a:ahLst/>
            <a:cxnLst/>
            <a:rect l="l" t="t" r="r" b="b"/>
            <a:pathLst>
              <a:path w="131445" h="69215">
                <a:moveTo>
                  <a:pt x="80670" y="0"/>
                </a:moveTo>
                <a:lnTo>
                  <a:pt x="0" y="45478"/>
                </a:lnTo>
                <a:lnTo>
                  <a:pt x="50203" y="69062"/>
                </a:lnTo>
                <a:lnTo>
                  <a:pt x="130873" y="23583"/>
                </a:lnTo>
                <a:lnTo>
                  <a:pt x="80670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19023" y="6459753"/>
            <a:ext cx="129539" cy="73660"/>
          </a:xfrm>
          <a:custGeom>
            <a:avLst/>
            <a:gdLst/>
            <a:ahLst/>
            <a:cxnLst/>
            <a:rect l="l" t="t" r="r" b="b"/>
            <a:pathLst>
              <a:path w="129540" h="73659">
                <a:moveTo>
                  <a:pt x="79743" y="0"/>
                </a:moveTo>
                <a:lnTo>
                  <a:pt x="0" y="48920"/>
                </a:lnTo>
                <a:lnTo>
                  <a:pt x="49618" y="73380"/>
                </a:lnTo>
                <a:lnTo>
                  <a:pt x="129362" y="26212"/>
                </a:lnTo>
                <a:lnTo>
                  <a:pt x="79743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91223" y="6497167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90">
                <a:moveTo>
                  <a:pt x="81610" y="0"/>
                </a:moveTo>
                <a:lnTo>
                  <a:pt x="0" y="47370"/>
                </a:lnTo>
                <a:lnTo>
                  <a:pt x="50787" y="71932"/>
                </a:lnTo>
                <a:lnTo>
                  <a:pt x="132384" y="24561"/>
                </a:lnTo>
                <a:lnTo>
                  <a:pt x="81610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79907" y="6563347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90">
                <a:moveTo>
                  <a:pt x="81610" y="0"/>
                </a:moveTo>
                <a:lnTo>
                  <a:pt x="0" y="46240"/>
                </a:lnTo>
                <a:lnTo>
                  <a:pt x="50774" y="71932"/>
                </a:lnTo>
                <a:lnTo>
                  <a:pt x="132384" y="25692"/>
                </a:lnTo>
                <a:lnTo>
                  <a:pt x="81610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772528" y="6445364"/>
            <a:ext cx="107314" cy="190500"/>
          </a:xfrm>
          <a:custGeom>
            <a:avLst/>
            <a:gdLst/>
            <a:ahLst/>
            <a:cxnLst/>
            <a:rect l="l" t="t" r="r" b="b"/>
            <a:pathLst>
              <a:path w="107315" h="190500">
                <a:moveTo>
                  <a:pt x="65176" y="77698"/>
                </a:moveTo>
                <a:lnTo>
                  <a:pt x="21729" y="77698"/>
                </a:lnTo>
                <a:lnTo>
                  <a:pt x="0" y="189915"/>
                </a:lnTo>
                <a:lnTo>
                  <a:pt x="41643" y="189915"/>
                </a:lnTo>
                <a:lnTo>
                  <a:pt x="65176" y="77698"/>
                </a:lnTo>
                <a:close/>
              </a:path>
              <a:path w="107315" h="190500">
                <a:moveTo>
                  <a:pt x="97764" y="51803"/>
                </a:moveTo>
                <a:lnTo>
                  <a:pt x="5435" y="51803"/>
                </a:lnTo>
                <a:lnTo>
                  <a:pt x="0" y="77698"/>
                </a:lnTo>
                <a:lnTo>
                  <a:pt x="92329" y="77698"/>
                </a:lnTo>
                <a:lnTo>
                  <a:pt x="97764" y="51803"/>
                </a:lnTo>
                <a:close/>
              </a:path>
              <a:path w="107315" h="190500">
                <a:moveTo>
                  <a:pt x="79654" y="0"/>
                </a:moveTo>
                <a:lnTo>
                  <a:pt x="56997" y="3751"/>
                </a:lnTo>
                <a:lnTo>
                  <a:pt x="42317" y="13168"/>
                </a:lnTo>
                <a:lnTo>
                  <a:pt x="34089" y="25497"/>
                </a:lnTo>
                <a:lnTo>
                  <a:pt x="27152" y="51803"/>
                </a:lnTo>
                <a:lnTo>
                  <a:pt x="70599" y="51803"/>
                </a:lnTo>
                <a:lnTo>
                  <a:pt x="74231" y="34531"/>
                </a:lnTo>
                <a:lnTo>
                  <a:pt x="81470" y="32804"/>
                </a:lnTo>
                <a:lnTo>
                  <a:pt x="101384" y="32804"/>
                </a:lnTo>
                <a:lnTo>
                  <a:pt x="106807" y="1727"/>
                </a:lnTo>
                <a:lnTo>
                  <a:pt x="102310" y="728"/>
                </a:lnTo>
                <a:lnTo>
                  <a:pt x="95269" y="215"/>
                </a:lnTo>
                <a:lnTo>
                  <a:pt x="87208" y="26"/>
                </a:lnTo>
                <a:lnTo>
                  <a:pt x="79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61288" y="6492849"/>
            <a:ext cx="113030" cy="142875"/>
          </a:xfrm>
          <a:custGeom>
            <a:avLst/>
            <a:gdLst/>
            <a:ahLst/>
            <a:cxnLst/>
            <a:rect l="l" t="t" r="r" b="b"/>
            <a:pathLst>
              <a:path w="113030" h="142875">
                <a:moveTo>
                  <a:pt x="70967" y="0"/>
                </a:moveTo>
                <a:lnTo>
                  <a:pt x="29108" y="0"/>
                </a:lnTo>
                <a:lnTo>
                  <a:pt x="0" y="142430"/>
                </a:lnTo>
                <a:lnTo>
                  <a:pt x="43675" y="142430"/>
                </a:lnTo>
                <a:lnTo>
                  <a:pt x="60045" y="60794"/>
                </a:lnTo>
                <a:lnTo>
                  <a:pt x="64257" y="50888"/>
                </a:lnTo>
                <a:lnTo>
                  <a:pt x="71880" y="44076"/>
                </a:lnTo>
                <a:lnTo>
                  <a:pt x="83596" y="39544"/>
                </a:lnTo>
                <a:lnTo>
                  <a:pt x="100088" y="36474"/>
                </a:lnTo>
                <a:lnTo>
                  <a:pt x="105537" y="36474"/>
                </a:lnTo>
                <a:lnTo>
                  <a:pt x="109694" y="15633"/>
                </a:lnTo>
                <a:lnTo>
                  <a:pt x="69151" y="15633"/>
                </a:lnTo>
                <a:lnTo>
                  <a:pt x="70967" y="0"/>
                </a:lnTo>
                <a:close/>
              </a:path>
              <a:path w="113030" h="142875">
                <a:moveTo>
                  <a:pt x="112814" y="0"/>
                </a:moveTo>
                <a:lnTo>
                  <a:pt x="100619" y="1955"/>
                </a:lnTo>
                <a:lnTo>
                  <a:pt x="88934" y="5211"/>
                </a:lnTo>
                <a:lnTo>
                  <a:pt x="78274" y="9770"/>
                </a:lnTo>
                <a:lnTo>
                  <a:pt x="69151" y="15633"/>
                </a:lnTo>
                <a:lnTo>
                  <a:pt x="109694" y="15633"/>
                </a:lnTo>
                <a:lnTo>
                  <a:pt x="112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581277" y="6489966"/>
            <a:ext cx="146050" cy="148590"/>
          </a:xfrm>
          <a:custGeom>
            <a:avLst/>
            <a:gdLst/>
            <a:ahLst/>
            <a:cxnLst/>
            <a:rect l="l" t="t" r="r" b="b"/>
            <a:pathLst>
              <a:path w="146050" h="148590">
                <a:moveTo>
                  <a:pt x="144881" y="25844"/>
                </a:moveTo>
                <a:lnTo>
                  <a:pt x="86233" y="25844"/>
                </a:lnTo>
                <a:lnTo>
                  <a:pt x="94605" y="26572"/>
                </a:lnTo>
                <a:lnTo>
                  <a:pt x="100631" y="29079"/>
                </a:lnTo>
                <a:lnTo>
                  <a:pt x="103967" y="33849"/>
                </a:lnTo>
                <a:lnTo>
                  <a:pt x="104266" y="41363"/>
                </a:lnTo>
                <a:lnTo>
                  <a:pt x="102489" y="51701"/>
                </a:lnTo>
                <a:lnTo>
                  <a:pt x="86233" y="55143"/>
                </a:lnTo>
                <a:lnTo>
                  <a:pt x="53292" y="60555"/>
                </a:lnTo>
                <a:lnTo>
                  <a:pt x="27590" y="70005"/>
                </a:lnTo>
                <a:lnTo>
                  <a:pt x="9651" y="84947"/>
                </a:lnTo>
                <a:lnTo>
                  <a:pt x="0" y="106832"/>
                </a:lnTo>
                <a:lnTo>
                  <a:pt x="109" y="124204"/>
                </a:lnTo>
                <a:lnTo>
                  <a:pt x="7826" y="137210"/>
                </a:lnTo>
                <a:lnTo>
                  <a:pt x="21949" y="145369"/>
                </a:lnTo>
                <a:lnTo>
                  <a:pt x="41275" y="148196"/>
                </a:lnTo>
                <a:lnTo>
                  <a:pt x="53435" y="146930"/>
                </a:lnTo>
                <a:lnTo>
                  <a:pt x="66738" y="143240"/>
                </a:lnTo>
                <a:lnTo>
                  <a:pt x="78993" y="137287"/>
                </a:lnTo>
                <a:lnTo>
                  <a:pt x="88010" y="129235"/>
                </a:lnTo>
                <a:lnTo>
                  <a:pt x="129075" y="129235"/>
                </a:lnTo>
                <a:lnTo>
                  <a:pt x="129913" y="122453"/>
                </a:lnTo>
                <a:lnTo>
                  <a:pt x="130877" y="117170"/>
                </a:lnTo>
                <a:lnTo>
                  <a:pt x="59309" y="117170"/>
                </a:lnTo>
                <a:lnTo>
                  <a:pt x="51714" y="116443"/>
                </a:lnTo>
                <a:lnTo>
                  <a:pt x="45799" y="113941"/>
                </a:lnTo>
                <a:lnTo>
                  <a:pt x="42574" y="109176"/>
                </a:lnTo>
                <a:lnTo>
                  <a:pt x="43053" y="101663"/>
                </a:lnTo>
                <a:lnTo>
                  <a:pt x="46007" y="94852"/>
                </a:lnTo>
                <a:lnTo>
                  <a:pt x="51450" y="89819"/>
                </a:lnTo>
                <a:lnTo>
                  <a:pt x="58537" y="86402"/>
                </a:lnTo>
                <a:lnTo>
                  <a:pt x="66421" y="84442"/>
                </a:lnTo>
                <a:lnTo>
                  <a:pt x="97028" y="75818"/>
                </a:lnTo>
                <a:lnTo>
                  <a:pt x="138868" y="75818"/>
                </a:lnTo>
                <a:lnTo>
                  <a:pt x="145541" y="41363"/>
                </a:lnTo>
                <a:lnTo>
                  <a:pt x="144881" y="25844"/>
                </a:lnTo>
                <a:close/>
              </a:path>
              <a:path w="146050" h="148590">
                <a:moveTo>
                  <a:pt x="129075" y="129235"/>
                </a:moveTo>
                <a:lnTo>
                  <a:pt x="89915" y="129235"/>
                </a:lnTo>
                <a:lnTo>
                  <a:pt x="88010" y="134404"/>
                </a:lnTo>
                <a:lnTo>
                  <a:pt x="88010" y="139572"/>
                </a:lnTo>
                <a:lnTo>
                  <a:pt x="89915" y="144741"/>
                </a:lnTo>
                <a:lnTo>
                  <a:pt x="129412" y="144741"/>
                </a:lnTo>
                <a:lnTo>
                  <a:pt x="128690" y="137744"/>
                </a:lnTo>
                <a:lnTo>
                  <a:pt x="128968" y="130098"/>
                </a:lnTo>
                <a:lnTo>
                  <a:pt x="129075" y="129235"/>
                </a:lnTo>
                <a:close/>
              </a:path>
              <a:path w="146050" h="148590">
                <a:moveTo>
                  <a:pt x="138868" y="75818"/>
                </a:moveTo>
                <a:lnTo>
                  <a:pt x="97028" y="75818"/>
                </a:lnTo>
                <a:lnTo>
                  <a:pt x="95249" y="86156"/>
                </a:lnTo>
                <a:lnTo>
                  <a:pt x="90402" y="99725"/>
                </a:lnTo>
                <a:lnTo>
                  <a:pt x="81994" y="109416"/>
                </a:lnTo>
                <a:lnTo>
                  <a:pt x="71229" y="115231"/>
                </a:lnTo>
                <a:lnTo>
                  <a:pt x="59309" y="117170"/>
                </a:lnTo>
                <a:lnTo>
                  <a:pt x="130877" y="117170"/>
                </a:lnTo>
                <a:lnTo>
                  <a:pt x="131234" y="115231"/>
                </a:lnTo>
                <a:lnTo>
                  <a:pt x="138868" y="75818"/>
                </a:lnTo>
                <a:close/>
              </a:path>
              <a:path w="146050" h="148590">
                <a:moveTo>
                  <a:pt x="88010" y="0"/>
                </a:moveTo>
                <a:lnTo>
                  <a:pt x="70298" y="1185"/>
                </a:lnTo>
                <a:lnTo>
                  <a:pt x="49847" y="6896"/>
                </a:lnTo>
                <a:lnTo>
                  <a:pt x="31396" y="20359"/>
                </a:lnTo>
                <a:lnTo>
                  <a:pt x="19684" y="44805"/>
                </a:lnTo>
                <a:lnTo>
                  <a:pt x="61086" y="44805"/>
                </a:lnTo>
                <a:lnTo>
                  <a:pt x="65498" y="36029"/>
                </a:lnTo>
                <a:lnTo>
                  <a:pt x="70945" y="30157"/>
                </a:lnTo>
                <a:lnTo>
                  <a:pt x="77749" y="26869"/>
                </a:lnTo>
                <a:lnTo>
                  <a:pt x="86233" y="25844"/>
                </a:lnTo>
                <a:lnTo>
                  <a:pt x="144881" y="25844"/>
                </a:lnTo>
                <a:lnTo>
                  <a:pt x="144678" y="21088"/>
                </a:lnTo>
                <a:lnTo>
                  <a:pt x="134350" y="8404"/>
                </a:lnTo>
                <a:lnTo>
                  <a:pt x="115234" y="1858"/>
                </a:lnTo>
                <a:lnTo>
                  <a:pt x="88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736851" y="6446811"/>
            <a:ext cx="81280" cy="188595"/>
          </a:xfrm>
          <a:custGeom>
            <a:avLst/>
            <a:gdLst/>
            <a:ahLst/>
            <a:cxnLst/>
            <a:rect l="l" t="t" r="r" b="b"/>
            <a:pathLst>
              <a:path w="81280" h="188595">
                <a:moveTo>
                  <a:pt x="81153" y="0"/>
                </a:moveTo>
                <a:lnTo>
                  <a:pt x="37846" y="0"/>
                </a:lnTo>
                <a:lnTo>
                  <a:pt x="0" y="188468"/>
                </a:lnTo>
                <a:lnTo>
                  <a:pt x="43306" y="188468"/>
                </a:lnTo>
                <a:lnTo>
                  <a:pt x="81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967467" y="6489966"/>
            <a:ext cx="147955" cy="148590"/>
          </a:xfrm>
          <a:custGeom>
            <a:avLst/>
            <a:gdLst/>
            <a:ahLst/>
            <a:cxnLst/>
            <a:rect l="l" t="t" r="r" b="b"/>
            <a:pathLst>
              <a:path w="147955" h="148590">
                <a:moveTo>
                  <a:pt x="88956" y="0"/>
                </a:moveTo>
                <a:lnTo>
                  <a:pt x="31763" y="20680"/>
                </a:lnTo>
                <a:lnTo>
                  <a:pt x="335" y="77546"/>
                </a:lnTo>
                <a:lnTo>
                  <a:pt x="0" y="105301"/>
                </a:lnTo>
                <a:lnTo>
                  <a:pt x="9833" y="127730"/>
                </a:lnTo>
                <a:lnTo>
                  <a:pt x="29837" y="142729"/>
                </a:lnTo>
                <a:lnTo>
                  <a:pt x="60012" y="148196"/>
                </a:lnTo>
                <a:lnTo>
                  <a:pt x="83104" y="145880"/>
                </a:lnTo>
                <a:lnTo>
                  <a:pt x="103648" y="138717"/>
                </a:lnTo>
                <a:lnTo>
                  <a:pt x="121818" y="126384"/>
                </a:lnTo>
                <a:lnTo>
                  <a:pt x="130073" y="117170"/>
                </a:lnTo>
                <a:lnTo>
                  <a:pt x="69067" y="117170"/>
                </a:lnTo>
                <a:lnTo>
                  <a:pt x="58240" y="115420"/>
                </a:lnTo>
                <a:lnTo>
                  <a:pt x="48943" y="109634"/>
                </a:lnTo>
                <a:lnTo>
                  <a:pt x="43377" y="99001"/>
                </a:lnTo>
                <a:lnTo>
                  <a:pt x="43744" y="82715"/>
                </a:lnTo>
                <a:lnTo>
                  <a:pt x="145013" y="82715"/>
                </a:lnTo>
                <a:lnTo>
                  <a:pt x="147250" y="56870"/>
                </a:lnTo>
                <a:lnTo>
                  <a:pt x="47363" y="56870"/>
                </a:lnTo>
                <a:lnTo>
                  <a:pt x="54283" y="44833"/>
                </a:lnTo>
                <a:lnTo>
                  <a:pt x="63410" y="36837"/>
                </a:lnTo>
                <a:lnTo>
                  <a:pt x="73556" y="32397"/>
                </a:lnTo>
                <a:lnTo>
                  <a:pt x="83533" y="31026"/>
                </a:lnTo>
                <a:lnTo>
                  <a:pt x="142264" y="31026"/>
                </a:lnTo>
                <a:lnTo>
                  <a:pt x="140726" y="25203"/>
                </a:lnTo>
                <a:lnTo>
                  <a:pt x="121877" y="6866"/>
                </a:lnTo>
                <a:lnTo>
                  <a:pt x="88956" y="0"/>
                </a:lnTo>
                <a:close/>
              </a:path>
              <a:path w="147955" h="148590">
                <a:moveTo>
                  <a:pt x="108844" y="94780"/>
                </a:moveTo>
                <a:lnTo>
                  <a:pt x="97800" y="104820"/>
                </a:lnTo>
                <a:lnTo>
                  <a:pt x="88279" y="111790"/>
                </a:lnTo>
                <a:lnTo>
                  <a:pt x="79097" y="115852"/>
                </a:lnTo>
                <a:lnTo>
                  <a:pt x="69067" y="117170"/>
                </a:lnTo>
                <a:lnTo>
                  <a:pt x="130073" y="117170"/>
                </a:lnTo>
                <a:lnTo>
                  <a:pt x="137787" y="108559"/>
                </a:lnTo>
                <a:lnTo>
                  <a:pt x="108844" y="94780"/>
                </a:lnTo>
                <a:close/>
              </a:path>
              <a:path w="147955" h="148590">
                <a:moveTo>
                  <a:pt x="142264" y="31026"/>
                </a:moveTo>
                <a:lnTo>
                  <a:pt x="83533" y="31026"/>
                </a:lnTo>
                <a:lnTo>
                  <a:pt x="92035" y="32156"/>
                </a:lnTo>
                <a:lnTo>
                  <a:pt x="100030" y="36194"/>
                </a:lnTo>
                <a:lnTo>
                  <a:pt x="105653" y="44109"/>
                </a:lnTo>
                <a:lnTo>
                  <a:pt x="107040" y="56870"/>
                </a:lnTo>
                <a:lnTo>
                  <a:pt x="147250" y="56870"/>
                </a:lnTo>
                <a:lnTo>
                  <a:pt x="147704" y="51617"/>
                </a:lnTo>
                <a:lnTo>
                  <a:pt x="142264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129436" y="6489966"/>
            <a:ext cx="146685" cy="148590"/>
          </a:xfrm>
          <a:custGeom>
            <a:avLst/>
            <a:gdLst/>
            <a:ahLst/>
            <a:cxnLst/>
            <a:rect l="l" t="t" r="r" b="b"/>
            <a:pathLst>
              <a:path w="146684" h="148590">
                <a:moveTo>
                  <a:pt x="87947" y="0"/>
                </a:moveTo>
                <a:lnTo>
                  <a:pt x="31651" y="20680"/>
                </a:lnTo>
                <a:lnTo>
                  <a:pt x="1129" y="77546"/>
                </a:lnTo>
                <a:lnTo>
                  <a:pt x="0" y="105301"/>
                </a:lnTo>
                <a:lnTo>
                  <a:pt x="9721" y="127730"/>
                </a:lnTo>
                <a:lnTo>
                  <a:pt x="29615" y="142729"/>
                </a:lnTo>
                <a:lnTo>
                  <a:pt x="59003" y="148196"/>
                </a:lnTo>
                <a:lnTo>
                  <a:pt x="82123" y="145880"/>
                </a:lnTo>
                <a:lnTo>
                  <a:pt x="102864" y="138717"/>
                </a:lnTo>
                <a:lnTo>
                  <a:pt x="121570" y="126384"/>
                </a:lnTo>
                <a:lnTo>
                  <a:pt x="130364" y="117170"/>
                </a:lnTo>
                <a:lnTo>
                  <a:pt x="68046" y="117170"/>
                </a:lnTo>
                <a:lnTo>
                  <a:pt x="57226" y="115420"/>
                </a:lnTo>
                <a:lnTo>
                  <a:pt x="47932" y="109634"/>
                </a:lnTo>
                <a:lnTo>
                  <a:pt x="42367" y="99001"/>
                </a:lnTo>
                <a:lnTo>
                  <a:pt x="42735" y="82715"/>
                </a:lnTo>
                <a:lnTo>
                  <a:pt x="143992" y="82715"/>
                </a:lnTo>
                <a:lnTo>
                  <a:pt x="146218" y="56870"/>
                </a:lnTo>
                <a:lnTo>
                  <a:pt x="48158" y="56870"/>
                </a:lnTo>
                <a:lnTo>
                  <a:pt x="54034" y="44833"/>
                </a:lnTo>
                <a:lnTo>
                  <a:pt x="62626" y="36837"/>
                </a:lnTo>
                <a:lnTo>
                  <a:pt x="72575" y="32397"/>
                </a:lnTo>
                <a:lnTo>
                  <a:pt x="82524" y="31026"/>
                </a:lnTo>
                <a:lnTo>
                  <a:pt x="141237" y="31026"/>
                </a:lnTo>
                <a:lnTo>
                  <a:pt x="139701" y="25203"/>
                </a:lnTo>
                <a:lnTo>
                  <a:pt x="120866" y="6866"/>
                </a:lnTo>
                <a:lnTo>
                  <a:pt x="87947" y="0"/>
                </a:lnTo>
                <a:close/>
              </a:path>
              <a:path w="146684" h="148590">
                <a:moveTo>
                  <a:pt x="107835" y="94780"/>
                </a:moveTo>
                <a:lnTo>
                  <a:pt x="96790" y="104820"/>
                </a:lnTo>
                <a:lnTo>
                  <a:pt x="87269" y="111790"/>
                </a:lnTo>
                <a:lnTo>
                  <a:pt x="78083" y="115852"/>
                </a:lnTo>
                <a:lnTo>
                  <a:pt x="68046" y="117170"/>
                </a:lnTo>
                <a:lnTo>
                  <a:pt x="130364" y="117170"/>
                </a:lnTo>
                <a:lnTo>
                  <a:pt x="138582" y="108559"/>
                </a:lnTo>
                <a:lnTo>
                  <a:pt x="107835" y="94780"/>
                </a:lnTo>
                <a:close/>
              </a:path>
              <a:path w="146684" h="148590">
                <a:moveTo>
                  <a:pt x="141237" y="31026"/>
                </a:moveTo>
                <a:lnTo>
                  <a:pt x="82524" y="31026"/>
                </a:lnTo>
                <a:lnTo>
                  <a:pt x="92048" y="32156"/>
                </a:lnTo>
                <a:lnTo>
                  <a:pt x="100383" y="36194"/>
                </a:lnTo>
                <a:lnTo>
                  <a:pt x="105666" y="44109"/>
                </a:lnTo>
                <a:lnTo>
                  <a:pt x="106031" y="56870"/>
                </a:lnTo>
                <a:lnTo>
                  <a:pt x="146218" y="56870"/>
                </a:lnTo>
                <a:lnTo>
                  <a:pt x="146670" y="51617"/>
                </a:lnTo>
                <a:lnTo>
                  <a:pt x="141237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812817" y="6489966"/>
            <a:ext cx="147955" cy="148590"/>
          </a:xfrm>
          <a:custGeom>
            <a:avLst/>
            <a:gdLst/>
            <a:ahLst/>
            <a:cxnLst/>
            <a:rect l="l" t="t" r="r" b="b"/>
            <a:pathLst>
              <a:path w="147955" h="148590">
                <a:moveTo>
                  <a:pt x="89261" y="0"/>
                </a:moveTo>
                <a:lnTo>
                  <a:pt x="31904" y="20680"/>
                </a:lnTo>
                <a:lnTo>
                  <a:pt x="361" y="77546"/>
                </a:lnTo>
                <a:lnTo>
                  <a:pt x="0" y="105301"/>
                </a:lnTo>
                <a:lnTo>
                  <a:pt x="9663" y="127730"/>
                </a:lnTo>
                <a:lnTo>
                  <a:pt x="29186" y="142729"/>
                </a:lnTo>
                <a:lnTo>
                  <a:pt x="58400" y="148196"/>
                </a:lnTo>
                <a:lnTo>
                  <a:pt x="82577" y="145880"/>
                </a:lnTo>
                <a:lnTo>
                  <a:pt x="103707" y="138717"/>
                </a:lnTo>
                <a:lnTo>
                  <a:pt x="122122" y="126384"/>
                </a:lnTo>
                <a:lnTo>
                  <a:pt x="130410" y="117170"/>
                </a:lnTo>
                <a:lnTo>
                  <a:pt x="67417" y="117170"/>
                </a:lnTo>
                <a:lnTo>
                  <a:pt x="57620" y="115420"/>
                </a:lnTo>
                <a:lnTo>
                  <a:pt x="48859" y="109634"/>
                </a:lnTo>
                <a:lnTo>
                  <a:pt x="43503" y="99001"/>
                </a:lnTo>
                <a:lnTo>
                  <a:pt x="43922" y="82715"/>
                </a:lnTo>
                <a:lnTo>
                  <a:pt x="145395" y="82715"/>
                </a:lnTo>
                <a:lnTo>
                  <a:pt x="146996" y="56870"/>
                </a:lnTo>
                <a:lnTo>
                  <a:pt x="47478" y="56870"/>
                </a:lnTo>
                <a:lnTo>
                  <a:pt x="53391" y="44833"/>
                </a:lnTo>
                <a:lnTo>
                  <a:pt x="62019" y="36837"/>
                </a:lnTo>
                <a:lnTo>
                  <a:pt x="71981" y="32397"/>
                </a:lnTo>
                <a:lnTo>
                  <a:pt x="81895" y="31026"/>
                </a:lnTo>
                <a:lnTo>
                  <a:pt x="141946" y="31026"/>
                </a:lnTo>
                <a:lnTo>
                  <a:pt x="140426" y="25203"/>
                </a:lnTo>
                <a:lnTo>
                  <a:pt x="121981" y="6866"/>
                </a:lnTo>
                <a:lnTo>
                  <a:pt x="89261" y="0"/>
                </a:lnTo>
                <a:close/>
              </a:path>
              <a:path w="147955" h="148590">
                <a:moveTo>
                  <a:pt x="107295" y="94780"/>
                </a:moveTo>
                <a:lnTo>
                  <a:pt x="97260" y="104820"/>
                </a:lnTo>
                <a:lnTo>
                  <a:pt x="88070" y="111790"/>
                </a:lnTo>
                <a:lnTo>
                  <a:pt x="78523" y="115852"/>
                </a:lnTo>
                <a:lnTo>
                  <a:pt x="67417" y="117170"/>
                </a:lnTo>
                <a:lnTo>
                  <a:pt x="130410" y="117170"/>
                </a:lnTo>
                <a:lnTo>
                  <a:pt x="138156" y="108559"/>
                </a:lnTo>
                <a:lnTo>
                  <a:pt x="107295" y="94780"/>
                </a:lnTo>
                <a:close/>
              </a:path>
              <a:path w="147955" h="148590">
                <a:moveTo>
                  <a:pt x="141946" y="31026"/>
                </a:moveTo>
                <a:lnTo>
                  <a:pt x="81895" y="31026"/>
                </a:lnTo>
                <a:lnTo>
                  <a:pt x="91471" y="32156"/>
                </a:lnTo>
                <a:lnTo>
                  <a:pt x="100024" y="36194"/>
                </a:lnTo>
                <a:lnTo>
                  <a:pt x="105862" y="44109"/>
                </a:lnTo>
                <a:lnTo>
                  <a:pt x="107295" y="56870"/>
                </a:lnTo>
                <a:lnTo>
                  <a:pt x="146996" y="56870"/>
                </a:lnTo>
                <a:lnTo>
                  <a:pt x="147321" y="51617"/>
                </a:lnTo>
                <a:lnTo>
                  <a:pt x="141946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433857" y="6489966"/>
            <a:ext cx="146685" cy="148590"/>
          </a:xfrm>
          <a:custGeom>
            <a:avLst/>
            <a:gdLst/>
            <a:ahLst/>
            <a:cxnLst/>
            <a:rect l="l" t="t" r="r" b="b"/>
            <a:pathLst>
              <a:path w="146684" h="148590">
                <a:moveTo>
                  <a:pt x="88872" y="0"/>
                </a:moveTo>
                <a:lnTo>
                  <a:pt x="32500" y="19600"/>
                </a:lnTo>
                <a:lnTo>
                  <a:pt x="607" y="74091"/>
                </a:lnTo>
                <a:lnTo>
                  <a:pt x="0" y="105301"/>
                </a:lnTo>
                <a:lnTo>
                  <a:pt x="10703" y="128593"/>
                </a:lnTo>
                <a:lnTo>
                  <a:pt x="31218" y="143161"/>
                </a:lnTo>
                <a:lnTo>
                  <a:pt x="60043" y="148196"/>
                </a:lnTo>
                <a:lnTo>
                  <a:pt x="81198" y="145423"/>
                </a:lnTo>
                <a:lnTo>
                  <a:pt x="100984" y="137642"/>
                </a:lnTo>
                <a:lnTo>
                  <a:pt x="118746" y="125661"/>
                </a:lnTo>
                <a:lnTo>
                  <a:pt x="128759" y="115455"/>
                </a:lnTo>
                <a:lnTo>
                  <a:pt x="70838" y="115455"/>
                </a:lnTo>
                <a:lnTo>
                  <a:pt x="56227" y="112385"/>
                </a:lnTo>
                <a:lnTo>
                  <a:pt x="47390" y="103822"/>
                </a:lnTo>
                <a:lnTo>
                  <a:pt x="43959" y="90734"/>
                </a:lnTo>
                <a:lnTo>
                  <a:pt x="45565" y="74091"/>
                </a:lnTo>
                <a:lnTo>
                  <a:pt x="51052" y="57456"/>
                </a:lnTo>
                <a:lnTo>
                  <a:pt x="59551" y="44372"/>
                </a:lnTo>
                <a:lnTo>
                  <a:pt x="71407" y="35810"/>
                </a:lnTo>
                <a:lnTo>
                  <a:pt x="86967" y="32740"/>
                </a:lnTo>
                <a:lnTo>
                  <a:pt x="146530" y="32740"/>
                </a:lnTo>
                <a:lnTo>
                  <a:pt x="137503" y="18173"/>
                </a:lnTo>
                <a:lnTo>
                  <a:pt x="124416" y="7969"/>
                </a:lnTo>
                <a:lnTo>
                  <a:pt x="107971" y="1965"/>
                </a:lnTo>
                <a:lnTo>
                  <a:pt x="88872" y="0"/>
                </a:lnTo>
                <a:close/>
              </a:path>
              <a:path w="146684" h="148590">
                <a:moveTo>
                  <a:pt x="105001" y="96494"/>
                </a:moveTo>
                <a:lnTo>
                  <a:pt x="96877" y="105999"/>
                </a:lnTo>
                <a:lnTo>
                  <a:pt x="88586" y="111790"/>
                </a:lnTo>
                <a:lnTo>
                  <a:pt x="79962" y="114673"/>
                </a:lnTo>
                <a:lnTo>
                  <a:pt x="70838" y="115455"/>
                </a:lnTo>
                <a:lnTo>
                  <a:pt x="128759" y="115455"/>
                </a:lnTo>
                <a:lnTo>
                  <a:pt x="133830" y="110286"/>
                </a:lnTo>
                <a:lnTo>
                  <a:pt x="105001" y="96494"/>
                </a:lnTo>
                <a:close/>
              </a:path>
              <a:path w="146684" h="148590">
                <a:moveTo>
                  <a:pt x="146530" y="32740"/>
                </a:moveTo>
                <a:lnTo>
                  <a:pt x="86967" y="32740"/>
                </a:lnTo>
                <a:lnTo>
                  <a:pt x="93470" y="33549"/>
                </a:lnTo>
                <a:lnTo>
                  <a:pt x="100984" y="36620"/>
                </a:lnTo>
                <a:lnTo>
                  <a:pt x="107809" y="42920"/>
                </a:lnTo>
                <a:lnTo>
                  <a:pt x="112240" y="53416"/>
                </a:lnTo>
                <a:lnTo>
                  <a:pt x="146530" y="32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270508" y="6489966"/>
            <a:ext cx="164465" cy="148590"/>
          </a:xfrm>
          <a:custGeom>
            <a:avLst/>
            <a:gdLst/>
            <a:ahLst/>
            <a:cxnLst/>
            <a:rect l="l" t="t" r="r" b="b"/>
            <a:pathLst>
              <a:path w="164465" h="148590">
                <a:moveTo>
                  <a:pt x="32765" y="98221"/>
                </a:moveTo>
                <a:lnTo>
                  <a:pt x="0" y="117170"/>
                </a:lnTo>
                <a:lnTo>
                  <a:pt x="13071" y="131469"/>
                </a:lnTo>
                <a:lnTo>
                  <a:pt x="28178" y="141084"/>
                </a:lnTo>
                <a:lnTo>
                  <a:pt x="46023" y="146498"/>
                </a:lnTo>
                <a:lnTo>
                  <a:pt x="67309" y="148196"/>
                </a:lnTo>
                <a:lnTo>
                  <a:pt x="92412" y="145475"/>
                </a:lnTo>
                <a:lnTo>
                  <a:pt x="116109" y="136777"/>
                </a:lnTo>
                <a:lnTo>
                  <a:pt x="134997" y="121294"/>
                </a:lnTo>
                <a:lnTo>
                  <a:pt x="136904" y="117170"/>
                </a:lnTo>
                <a:lnTo>
                  <a:pt x="74675" y="117170"/>
                </a:lnTo>
                <a:lnTo>
                  <a:pt x="61948" y="115906"/>
                </a:lnTo>
                <a:lnTo>
                  <a:pt x="50958" y="112220"/>
                </a:lnTo>
                <a:lnTo>
                  <a:pt x="41350" y="106272"/>
                </a:lnTo>
                <a:lnTo>
                  <a:pt x="32765" y="98221"/>
                </a:lnTo>
                <a:close/>
              </a:path>
              <a:path w="164465" h="148590">
                <a:moveTo>
                  <a:pt x="98297" y="0"/>
                </a:moveTo>
                <a:lnTo>
                  <a:pt x="74870" y="2720"/>
                </a:lnTo>
                <a:lnTo>
                  <a:pt x="52990" y="11418"/>
                </a:lnTo>
                <a:lnTo>
                  <a:pt x="35540" y="26901"/>
                </a:lnTo>
                <a:lnTo>
                  <a:pt x="25400" y="49974"/>
                </a:lnTo>
                <a:lnTo>
                  <a:pt x="33526" y="76253"/>
                </a:lnTo>
                <a:lnTo>
                  <a:pt x="61642" y="87021"/>
                </a:lnTo>
                <a:lnTo>
                  <a:pt x="90783" y="92620"/>
                </a:lnTo>
                <a:lnTo>
                  <a:pt x="101980" y="103390"/>
                </a:lnTo>
                <a:lnTo>
                  <a:pt x="97982" y="110633"/>
                </a:lnTo>
                <a:lnTo>
                  <a:pt x="90376" y="114804"/>
                </a:lnTo>
                <a:lnTo>
                  <a:pt x="81746" y="116713"/>
                </a:lnTo>
                <a:lnTo>
                  <a:pt x="74675" y="117170"/>
                </a:lnTo>
                <a:lnTo>
                  <a:pt x="136904" y="117170"/>
                </a:lnTo>
                <a:lnTo>
                  <a:pt x="145669" y="98221"/>
                </a:lnTo>
                <a:lnTo>
                  <a:pt x="137562" y="70194"/>
                </a:lnTo>
                <a:lnTo>
                  <a:pt x="109489" y="58805"/>
                </a:lnTo>
                <a:lnTo>
                  <a:pt x="80392" y="52910"/>
                </a:lnTo>
                <a:lnTo>
                  <a:pt x="69214" y="41363"/>
                </a:lnTo>
                <a:lnTo>
                  <a:pt x="70992" y="34467"/>
                </a:lnTo>
                <a:lnTo>
                  <a:pt x="78231" y="31026"/>
                </a:lnTo>
                <a:lnTo>
                  <a:pt x="151799" y="31026"/>
                </a:lnTo>
                <a:lnTo>
                  <a:pt x="163956" y="24129"/>
                </a:lnTo>
                <a:lnTo>
                  <a:pt x="148304" y="13089"/>
                </a:lnTo>
                <a:lnTo>
                  <a:pt x="131794" y="5602"/>
                </a:lnTo>
                <a:lnTo>
                  <a:pt x="114950" y="1346"/>
                </a:lnTo>
                <a:lnTo>
                  <a:pt x="98297" y="0"/>
                </a:lnTo>
                <a:close/>
              </a:path>
              <a:path w="164465" h="148590">
                <a:moveTo>
                  <a:pt x="151799" y="31026"/>
                </a:moveTo>
                <a:lnTo>
                  <a:pt x="89280" y="31026"/>
                </a:lnTo>
                <a:lnTo>
                  <a:pt x="100326" y="31968"/>
                </a:lnTo>
                <a:lnTo>
                  <a:pt x="111061" y="34686"/>
                </a:lnTo>
                <a:lnTo>
                  <a:pt x="120463" y="39019"/>
                </a:lnTo>
                <a:lnTo>
                  <a:pt x="127507" y="44805"/>
                </a:lnTo>
                <a:lnTo>
                  <a:pt x="151799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8495792" y="6258331"/>
            <a:ext cx="397789" cy="396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8003920" y="6258331"/>
            <a:ext cx="396367" cy="3963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113658" y="6535890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297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377" y="399999"/>
            <a:ext cx="596455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5393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0187" y="1029011"/>
            <a:ext cx="8583625" cy="282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82851" y="6428894"/>
            <a:ext cx="80010" cy="68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422651" y="6515296"/>
            <a:ext cx="1037589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#</a:t>
            </a:fld>
            <a:endParaRPr sz="1000"/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png"/><Relationship Id="rId3" Type="http://schemas.openxmlformats.org/officeDocument/2006/relationships/image" Target="../media/image289.png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0.png"/><Relationship Id="rId3" Type="http://schemas.openxmlformats.org/officeDocument/2006/relationships/image" Target="../media/image291.png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2.png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3.png"/><Relationship Id="rId3" Type="http://schemas.openxmlformats.org/officeDocument/2006/relationships/image" Target="../media/image294.png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5.png"/><Relationship Id="rId3" Type="http://schemas.openxmlformats.org/officeDocument/2006/relationships/image" Target="../media/image296.png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7.png"/><Relationship Id="rId3" Type="http://schemas.openxmlformats.org/officeDocument/2006/relationships/image" Target="../media/image298.png"/><Relationship Id="rId4" Type="http://schemas.openxmlformats.org/officeDocument/2006/relationships/image" Target="../media/image299.png"/><Relationship Id="rId5" Type="http://schemas.openxmlformats.org/officeDocument/2006/relationships/image" Target="../media/image300.png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1.png"/><Relationship Id="rId3" Type="http://schemas.openxmlformats.org/officeDocument/2006/relationships/image" Target="../media/image302.png"/><Relationship Id="rId4" Type="http://schemas.openxmlformats.org/officeDocument/2006/relationships/image" Target="../media/image303.png"/><Relationship Id="rId5" Type="http://schemas.openxmlformats.org/officeDocument/2006/relationships/image" Target="../media/image304.png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5.png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6.png"/><Relationship Id="rId3" Type="http://schemas.openxmlformats.org/officeDocument/2006/relationships/image" Target="../media/image307.png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9.png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0.png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1.png"/><Relationship Id="rId3" Type="http://schemas.openxmlformats.org/officeDocument/2006/relationships/image" Target="../media/image312.png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3.png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4.png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5.png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6.png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7.png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8.png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0.png"/><Relationship Id="rId3" Type="http://schemas.openxmlformats.org/officeDocument/2006/relationships/image" Target="../media/image321.png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2.png"/><Relationship Id="rId3" Type="http://schemas.openxmlformats.org/officeDocument/2006/relationships/image" Target="../media/image323.png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freescale.com/" TargetMode="External"/><Relationship Id="rId3" Type="http://schemas.openxmlformats.org/officeDocument/2006/relationships/image" Target="../media/image324.png"/><Relationship Id="rId4" Type="http://schemas.openxmlformats.org/officeDocument/2006/relationships/image" Target="../media/image325.png"/><Relationship Id="rId5" Type="http://schemas.openxmlformats.org/officeDocument/2006/relationships/image" Target="../media/image32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96.png"/><Relationship Id="rId16" Type="http://schemas.openxmlformats.org/officeDocument/2006/relationships/image" Target="../media/image97.png"/><Relationship Id="rId17" Type="http://schemas.openxmlformats.org/officeDocument/2006/relationships/image" Target="../media/image98.png"/><Relationship Id="rId18" Type="http://schemas.openxmlformats.org/officeDocument/2006/relationships/image" Target="../media/image99.png"/><Relationship Id="rId19" Type="http://schemas.openxmlformats.org/officeDocument/2006/relationships/image" Target="../media/image100.png"/><Relationship Id="rId20" Type="http://schemas.openxmlformats.org/officeDocument/2006/relationships/image" Target="../media/image101.png"/><Relationship Id="rId21" Type="http://schemas.openxmlformats.org/officeDocument/2006/relationships/image" Target="../media/image102.png"/><Relationship Id="rId22" Type="http://schemas.openxmlformats.org/officeDocument/2006/relationships/image" Target="../media/image103.png"/><Relationship Id="rId23" Type="http://schemas.openxmlformats.org/officeDocument/2006/relationships/image" Target="../media/image104.png"/><Relationship Id="rId24" Type="http://schemas.openxmlformats.org/officeDocument/2006/relationships/image" Target="../media/image105.png"/><Relationship Id="rId25" Type="http://schemas.openxmlformats.org/officeDocument/2006/relationships/image" Target="../media/image106.png"/><Relationship Id="rId26" Type="http://schemas.openxmlformats.org/officeDocument/2006/relationships/image" Target="../media/image107.png"/><Relationship Id="rId27" Type="http://schemas.openxmlformats.org/officeDocument/2006/relationships/image" Target="../media/image108.png"/><Relationship Id="rId28" Type="http://schemas.openxmlformats.org/officeDocument/2006/relationships/image" Target="../media/image109.png"/><Relationship Id="rId29" Type="http://schemas.openxmlformats.org/officeDocument/2006/relationships/image" Target="../media/image110.png"/><Relationship Id="rId30" Type="http://schemas.openxmlformats.org/officeDocument/2006/relationships/image" Target="../media/image111.png"/><Relationship Id="rId31" Type="http://schemas.openxmlformats.org/officeDocument/2006/relationships/image" Target="../media/image112.png"/><Relationship Id="rId32" Type="http://schemas.openxmlformats.org/officeDocument/2006/relationships/image" Target="../media/image113.png"/><Relationship Id="rId33" Type="http://schemas.openxmlformats.org/officeDocument/2006/relationships/image" Target="../media/image114.png"/><Relationship Id="rId34" Type="http://schemas.openxmlformats.org/officeDocument/2006/relationships/image" Target="../media/image115.png"/><Relationship Id="rId35" Type="http://schemas.openxmlformats.org/officeDocument/2006/relationships/image" Target="../media/image116.png"/><Relationship Id="rId36" Type="http://schemas.openxmlformats.org/officeDocument/2006/relationships/image" Target="../media/image11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Relationship Id="rId11" Type="http://schemas.openxmlformats.org/officeDocument/2006/relationships/image" Target="../media/image167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9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1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2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3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5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pass.freescale.net/doc/195331621/0201_IPUv3EX_In_MX51.ppt" TargetMode="External"/><Relationship Id="rId3" Type="http://schemas.openxmlformats.org/officeDocument/2006/relationships/hyperlink" Target="http://compass.freescale.net/livelink/livelink/218704608/iMX53_IPUv3M.ppt?func=doc.Fetch&amp;amp;nodeid=218704608" TargetMode="External"/><Relationship Id="rId4" Type="http://schemas.openxmlformats.org/officeDocument/2006/relationships/hyperlink" Target="http://compass.freescale.net/livelink/livelink/224514161/Day2-1-iMX6_Dual-Quad_NPI_Training_-_IPU.pptx?func=doc.Fetch&amp;amp;nodeid=224514161" TargetMode="External"/><Relationship Id="rId5" Type="http://schemas.openxmlformats.org/officeDocument/2006/relationships/image" Target="../media/image26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202.png"/><Relationship Id="rId9" Type="http://schemas.openxmlformats.org/officeDocument/2006/relationships/image" Target="../media/image203.png"/><Relationship Id="rId10" Type="http://schemas.openxmlformats.org/officeDocument/2006/relationships/image" Target="../media/image204.png"/><Relationship Id="rId11" Type="http://schemas.openxmlformats.org/officeDocument/2006/relationships/image" Target="../media/image205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6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7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8.png"/><Relationship Id="rId3" Type="http://schemas.openxmlformats.org/officeDocument/2006/relationships/image" Target="../media/image209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Relationship Id="rId3" Type="http://schemas.openxmlformats.org/officeDocument/2006/relationships/image" Target="../media/image211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2.png"/><Relationship Id="rId3" Type="http://schemas.openxmlformats.org/officeDocument/2006/relationships/image" Target="../media/image213.png"/><Relationship Id="rId4" Type="http://schemas.openxmlformats.org/officeDocument/2006/relationships/image" Target="../media/image214.png"/><Relationship Id="rId5" Type="http://schemas.openxmlformats.org/officeDocument/2006/relationships/image" Target="../media/image215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Relationship Id="rId10" Type="http://schemas.openxmlformats.org/officeDocument/2006/relationships/image" Target="../media/image224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image" Target="../media/image228.png"/><Relationship Id="rId6" Type="http://schemas.openxmlformats.org/officeDocument/2006/relationships/image" Target="../media/image229.png"/><Relationship Id="rId7" Type="http://schemas.openxmlformats.org/officeDocument/2006/relationships/image" Target="../media/image230.png"/><Relationship Id="rId8" Type="http://schemas.openxmlformats.org/officeDocument/2006/relationships/image" Target="../media/image23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pass.freescale.net/go/ipu" TargetMode="External"/><Relationship Id="rId3" Type="http://schemas.openxmlformats.org/officeDocument/2006/relationships/hyperlink" Target="http://compass.freescale.net/go/ipudes" TargetMode="External"/><Relationship Id="rId4" Type="http://schemas.openxmlformats.org/officeDocument/2006/relationships/hyperlink" Target="http://compass.freescale.net/livelink/livelink?func=ll&amp;amp;objId=222977460&amp;amp;objAction=browse&amp;amp;viewType=1" TargetMode="External"/><Relationship Id="rId5" Type="http://schemas.openxmlformats.org/officeDocument/2006/relationships/hyperlink" Target="http://compass.freescale.net/go/189478969" TargetMode="External"/><Relationship Id="rId6" Type="http://schemas.openxmlformats.org/officeDocument/2006/relationships/hyperlink" Target="mailto:IPUFORUM@freescale.com" TargetMode="External"/><Relationship Id="rId7" Type="http://schemas.openxmlformats.org/officeDocument/2006/relationships/hyperlink" Target="https://community.freescale.com/community/imx" TargetMode="External"/><Relationship Id="rId8" Type="http://schemas.openxmlformats.org/officeDocument/2006/relationships/image" Target="../media/image27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2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3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4.png"/><Relationship Id="rId3" Type="http://schemas.openxmlformats.org/officeDocument/2006/relationships/image" Target="../media/image235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6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7.png"/><Relationship Id="rId3" Type="http://schemas.openxmlformats.org/officeDocument/2006/relationships/image" Target="../media/image238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9.png"/><Relationship Id="rId3" Type="http://schemas.openxmlformats.org/officeDocument/2006/relationships/image" Target="../media/image240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1.png"/><Relationship Id="rId3" Type="http://schemas.openxmlformats.org/officeDocument/2006/relationships/image" Target="../media/image242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3.jpg"/><Relationship Id="rId3" Type="http://schemas.openxmlformats.org/officeDocument/2006/relationships/image" Target="../media/image244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5.jpg"/><Relationship Id="rId3" Type="http://schemas.openxmlformats.org/officeDocument/2006/relationships/image" Target="../media/image246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8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9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0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1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2.png"/><Relationship Id="rId3" Type="http://schemas.openxmlformats.org/officeDocument/2006/relationships/image" Target="../media/image253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4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5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6.png"/><Relationship Id="rId3" Type="http://schemas.openxmlformats.org/officeDocument/2006/relationships/image" Target="../media/image257.png"/><Relationship Id="rId4" Type="http://schemas.openxmlformats.org/officeDocument/2006/relationships/image" Target="../media/image258.png"/><Relationship Id="rId5" Type="http://schemas.openxmlformats.org/officeDocument/2006/relationships/image" Target="../media/image259.png"/><Relationship Id="rId6" Type="http://schemas.openxmlformats.org/officeDocument/2006/relationships/image" Target="../media/image260.png"/><Relationship Id="rId7" Type="http://schemas.openxmlformats.org/officeDocument/2006/relationships/image" Target="../media/image261.png"/><Relationship Id="rId8" Type="http://schemas.openxmlformats.org/officeDocument/2006/relationships/image" Target="../media/image262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3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5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6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7.pn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8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9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0.png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1.png"/><Relationship Id="rId3" Type="http://schemas.openxmlformats.org/officeDocument/2006/relationships/image" Target="../media/image272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3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4.pn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pn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7.pn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8.pn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4l2spec.bytesex.org/" TargetMode="External"/><Relationship Id="rId3" Type="http://schemas.openxmlformats.org/officeDocument/2006/relationships/hyperlink" Target="http://www.linuxtv.org/wiki/index.php/Main_Page" TargetMode="External"/><Relationship Id="rId4" Type="http://schemas.openxmlformats.org/officeDocument/2006/relationships/image" Target="../media/image279.png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0.png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1.png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2.pn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3.pn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4.png"/><Relationship Id="rId3" Type="http://schemas.openxmlformats.org/officeDocument/2006/relationships/image" Target="../media/image285.pn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6.png"/><Relationship Id="rId3" Type="http://schemas.openxmlformats.org/officeDocument/2006/relationships/image" Target="../media/image28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184" y="0"/>
            <a:ext cx="2335949" cy="5225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84651" y="6058306"/>
            <a:ext cx="62674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0">
                <a:solidFill>
                  <a:srgbClr val="585858"/>
                </a:solidFill>
                <a:latin typeface="Arial"/>
                <a:cs typeface="Arial"/>
              </a:rPr>
              <a:t>External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Use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25892" y="5924575"/>
            <a:ext cx="690880" cy="690880"/>
          </a:xfrm>
          <a:custGeom>
            <a:avLst/>
            <a:gdLst/>
            <a:ahLst/>
            <a:cxnLst/>
            <a:rect l="l" t="t" r="r" b="b"/>
            <a:pathLst>
              <a:path w="690879" h="690879">
                <a:moveTo>
                  <a:pt x="345312" y="0"/>
                </a:moveTo>
                <a:lnTo>
                  <a:pt x="298447" y="3152"/>
                </a:lnTo>
                <a:lnTo>
                  <a:pt x="253500" y="12335"/>
                </a:lnTo>
                <a:lnTo>
                  <a:pt x="210883" y="27137"/>
                </a:lnTo>
                <a:lnTo>
                  <a:pt x="171007" y="47147"/>
                </a:lnTo>
                <a:lnTo>
                  <a:pt x="134284" y="71953"/>
                </a:lnTo>
                <a:lnTo>
                  <a:pt x="101123" y="101144"/>
                </a:lnTo>
                <a:lnTo>
                  <a:pt x="71937" y="134308"/>
                </a:lnTo>
                <a:lnTo>
                  <a:pt x="47135" y="171034"/>
                </a:lnTo>
                <a:lnTo>
                  <a:pt x="27130" y="210910"/>
                </a:lnTo>
                <a:lnTo>
                  <a:pt x="12331" y="253525"/>
                </a:lnTo>
                <a:lnTo>
                  <a:pt x="3151" y="298467"/>
                </a:lnTo>
                <a:lnTo>
                  <a:pt x="0" y="345325"/>
                </a:lnTo>
                <a:lnTo>
                  <a:pt x="3151" y="392183"/>
                </a:lnTo>
                <a:lnTo>
                  <a:pt x="12331" y="437126"/>
                </a:lnTo>
                <a:lnTo>
                  <a:pt x="27130" y="479741"/>
                </a:lnTo>
                <a:lnTo>
                  <a:pt x="47135" y="519617"/>
                </a:lnTo>
                <a:lnTo>
                  <a:pt x="71937" y="556342"/>
                </a:lnTo>
                <a:lnTo>
                  <a:pt x="101123" y="589507"/>
                </a:lnTo>
                <a:lnTo>
                  <a:pt x="134284" y="618697"/>
                </a:lnTo>
                <a:lnTo>
                  <a:pt x="171007" y="643503"/>
                </a:lnTo>
                <a:lnTo>
                  <a:pt x="210883" y="663513"/>
                </a:lnTo>
                <a:lnTo>
                  <a:pt x="253500" y="678315"/>
                </a:lnTo>
                <a:lnTo>
                  <a:pt x="298447" y="687498"/>
                </a:lnTo>
                <a:lnTo>
                  <a:pt x="345312" y="690651"/>
                </a:lnTo>
                <a:lnTo>
                  <a:pt x="392152" y="687498"/>
                </a:lnTo>
                <a:lnTo>
                  <a:pt x="437081" y="678315"/>
                </a:lnTo>
                <a:lnTo>
                  <a:pt x="479688" y="663513"/>
                </a:lnTo>
                <a:lnTo>
                  <a:pt x="516590" y="644994"/>
                </a:lnTo>
                <a:lnTo>
                  <a:pt x="345312" y="644994"/>
                </a:lnTo>
                <a:lnTo>
                  <a:pt x="296678" y="641072"/>
                </a:lnTo>
                <a:lnTo>
                  <a:pt x="250548" y="629717"/>
                </a:lnTo>
                <a:lnTo>
                  <a:pt x="207540" y="611547"/>
                </a:lnTo>
                <a:lnTo>
                  <a:pt x="168268" y="587177"/>
                </a:lnTo>
                <a:lnTo>
                  <a:pt x="133349" y="557225"/>
                </a:lnTo>
                <a:lnTo>
                  <a:pt x="103399" y="522308"/>
                </a:lnTo>
                <a:lnTo>
                  <a:pt x="79032" y="483042"/>
                </a:lnTo>
                <a:lnTo>
                  <a:pt x="60865" y="440045"/>
                </a:lnTo>
                <a:lnTo>
                  <a:pt x="49513" y="393934"/>
                </a:lnTo>
                <a:lnTo>
                  <a:pt x="45592" y="345325"/>
                </a:lnTo>
                <a:lnTo>
                  <a:pt x="49513" y="296716"/>
                </a:lnTo>
                <a:lnTo>
                  <a:pt x="60865" y="250604"/>
                </a:lnTo>
                <a:lnTo>
                  <a:pt x="79032" y="207606"/>
                </a:lnTo>
                <a:lnTo>
                  <a:pt x="103399" y="168338"/>
                </a:lnTo>
                <a:lnTo>
                  <a:pt x="133349" y="133419"/>
                </a:lnTo>
                <a:lnTo>
                  <a:pt x="168268" y="103465"/>
                </a:lnTo>
                <a:lnTo>
                  <a:pt x="207540" y="79094"/>
                </a:lnTo>
                <a:lnTo>
                  <a:pt x="250548" y="60922"/>
                </a:lnTo>
                <a:lnTo>
                  <a:pt x="296678" y="49566"/>
                </a:lnTo>
                <a:lnTo>
                  <a:pt x="345312" y="45643"/>
                </a:lnTo>
                <a:lnTo>
                  <a:pt x="516565" y="45643"/>
                </a:lnTo>
                <a:lnTo>
                  <a:pt x="479688" y="27137"/>
                </a:lnTo>
                <a:lnTo>
                  <a:pt x="437081" y="12335"/>
                </a:lnTo>
                <a:lnTo>
                  <a:pt x="392152" y="3152"/>
                </a:lnTo>
                <a:lnTo>
                  <a:pt x="345312" y="0"/>
                </a:lnTo>
                <a:close/>
              </a:path>
              <a:path w="690879" h="690879">
                <a:moveTo>
                  <a:pt x="516565" y="45643"/>
                </a:moveTo>
                <a:lnTo>
                  <a:pt x="345312" y="45643"/>
                </a:lnTo>
                <a:lnTo>
                  <a:pt x="393913" y="49566"/>
                </a:lnTo>
                <a:lnTo>
                  <a:pt x="440015" y="60922"/>
                </a:lnTo>
                <a:lnTo>
                  <a:pt x="483002" y="79094"/>
                </a:lnTo>
                <a:lnTo>
                  <a:pt x="522257" y="103465"/>
                </a:lnTo>
                <a:lnTo>
                  <a:pt x="557164" y="133419"/>
                </a:lnTo>
                <a:lnTo>
                  <a:pt x="587107" y="168338"/>
                </a:lnTo>
                <a:lnTo>
                  <a:pt x="611469" y="207606"/>
                </a:lnTo>
                <a:lnTo>
                  <a:pt x="629634" y="250604"/>
                </a:lnTo>
                <a:lnTo>
                  <a:pt x="640985" y="296716"/>
                </a:lnTo>
                <a:lnTo>
                  <a:pt x="644905" y="345325"/>
                </a:lnTo>
                <a:lnTo>
                  <a:pt x="640985" y="393934"/>
                </a:lnTo>
                <a:lnTo>
                  <a:pt x="629634" y="440045"/>
                </a:lnTo>
                <a:lnTo>
                  <a:pt x="611469" y="483042"/>
                </a:lnTo>
                <a:lnTo>
                  <a:pt x="587107" y="522308"/>
                </a:lnTo>
                <a:lnTo>
                  <a:pt x="557164" y="557225"/>
                </a:lnTo>
                <a:lnTo>
                  <a:pt x="522257" y="587177"/>
                </a:lnTo>
                <a:lnTo>
                  <a:pt x="483002" y="611547"/>
                </a:lnTo>
                <a:lnTo>
                  <a:pt x="440015" y="629717"/>
                </a:lnTo>
                <a:lnTo>
                  <a:pt x="393913" y="641072"/>
                </a:lnTo>
                <a:lnTo>
                  <a:pt x="345312" y="644994"/>
                </a:lnTo>
                <a:lnTo>
                  <a:pt x="516590" y="644994"/>
                </a:lnTo>
                <a:lnTo>
                  <a:pt x="556287" y="618697"/>
                </a:lnTo>
                <a:lnTo>
                  <a:pt x="589454" y="589507"/>
                </a:lnTo>
                <a:lnTo>
                  <a:pt x="618650" y="556342"/>
                </a:lnTo>
                <a:lnTo>
                  <a:pt x="643461" y="519617"/>
                </a:lnTo>
                <a:lnTo>
                  <a:pt x="663477" y="479741"/>
                </a:lnTo>
                <a:lnTo>
                  <a:pt x="678285" y="437126"/>
                </a:lnTo>
                <a:lnTo>
                  <a:pt x="687472" y="392183"/>
                </a:lnTo>
                <a:lnTo>
                  <a:pt x="690626" y="345325"/>
                </a:lnTo>
                <a:lnTo>
                  <a:pt x="687472" y="298467"/>
                </a:lnTo>
                <a:lnTo>
                  <a:pt x="678285" y="253525"/>
                </a:lnTo>
                <a:lnTo>
                  <a:pt x="663477" y="210910"/>
                </a:lnTo>
                <a:lnTo>
                  <a:pt x="643461" y="171034"/>
                </a:lnTo>
                <a:lnTo>
                  <a:pt x="618650" y="134308"/>
                </a:lnTo>
                <a:lnTo>
                  <a:pt x="589454" y="101144"/>
                </a:lnTo>
                <a:lnTo>
                  <a:pt x="556287" y="71953"/>
                </a:lnTo>
                <a:lnTo>
                  <a:pt x="519561" y="47147"/>
                </a:lnTo>
                <a:lnTo>
                  <a:pt x="516565" y="45643"/>
                </a:lnTo>
                <a:close/>
              </a:path>
            </a:pathLst>
          </a:custGeom>
          <a:solidFill>
            <a:srgbClr val="E0E2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81701" y="6078067"/>
            <a:ext cx="250825" cy="384175"/>
          </a:xfrm>
          <a:custGeom>
            <a:avLst/>
            <a:gdLst/>
            <a:ahLst/>
            <a:cxnLst/>
            <a:rect l="l" t="t" r="r" b="b"/>
            <a:pathLst>
              <a:path w="250825" h="384175">
                <a:moveTo>
                  <a:pt x="42132" y="0"/>
                </a:moveTo>
                <a:lnTo>
                  <a:pt x="2881" y="27238"/>
                </a:lnTo>
                <a:lnTo>
                  <a:pt x="0" y="42056"/>
                </a:lnTo>
                <a:lnTo>
                  <a:pt x="2881" y="56873"/>
                </a:lnTo>
                <a:lnTo>
                  <a:pt x="11525" y="69900"/>
                </a:lnTo>
                <a:lnTo>
                  <a:pt x="133445" y="191833"/>
                </a:lnTo>
                <a:lnTo>
                  <a:pt x="11525" y="313766"/>
                </a:lnTo>
                <a:lnTo>
                  <a:pt x="2881" y="326785"/>
                </a:lnTo>
                <a:lnTo>
                  <a:pt x="0" y="341599"/>
                </a:lnTo>
                <a:lnTo>
                  <a:pt x="2881" y="356416"/>
                </a:lnTo>
                <a:lnTo>
                  <a:pt x="11525" y="369442"/>
                </a:lnTo>
                <a:lnTo>
                  <a:pt x="14192" y="372135"/>
                </a:lnTo>
                <a:lnTo>
                  <a:pt x="27279" y="380779"/>
                </a:lnTo>
                <a:lnTo>
                  <a:pt x="42116" y="383660"/>
                </a:lnTo>
                <a:lnTo>
                  <a:pt x="56929" y="380779"/>
                </a:lnTo>
                <a:lnTo>
                  <a:pt x="69945" y="372135"/>
                </a:lnTo>
                <a:lnTo>
                  <a:pt x="191865" y="250202"/>
                </a:lnTo>
                <a:lnTo>
                  <a:pt x="192157" y="250202"/>
                </a:lnTo>
                <a:lnTo>
                  <a:pt x="250412" y="191998"/>
                </a:lnTo>
                <a:lnTo>
                  <a:pt x="250285" y="191833"/>
                </a:lnTo>
                <a:lnTo>
                  <a:pt x="250412" y="191655"/>
                </a:lnTo>
                <a:lnTo>
                  <a:pt x="192170" y="133464"/>
                </a:lnTo>
                <a:lnTo>
                  <a:pt x="191865" y="133464"/>
                </a:lnTo>
                <a:lnTo>
                  <a:pt x="69945" y="11531"/>
                </a:lnTo>
                <a:lnTo>
                  <a:pt x="63742" y="6488"/>
                </a:lnTo>
                <a:lnTo>
                  <a:pt x="56896" y="2884"/>
                </a:lnTo>
                <a:lnTo>
                  <a:pt x="49621" y="721"/>
                </a:lnTo>
                <a:lnTo>
                  <a:pt x="42132" y="0"/>
                </a:lnTo>
                <a:close/>
              </a:path>
              <a:path w="250825" h="384175">
                <a:moveTo>
                  <a:pt x="192157" y="250202"/>
                </a:moveTo>
                <a:lnTo>
                  <a:pt x="191865" y="250202"/>
                </a:lnTo>
                <a:lnTo>
                  <a:pt x="191992" y="250367"/>
                </a:lnTo>
                <a:lnTo>
                  <a:pt x="192157" y="250202"/>
                </a:lnTo>
                <a:close/>
              </a:path>
              <a:path w="250825" h="384175">
                <a:moveTo>
                  <a:pt x="191992" y="133286"/>
                </a:moveTo>
                <a:lnTo>
                  <a:pt x="191865" y="133464"/>
                </a:lnTo>
                <a:lnTo>
                  <a:pt x="192170" y="133464"/>
                </a:lnTo>
                <a:lnTo>
                  <a:pt x="191992" y="133286"/>
                </a:lnTo>
                <a:close/>
              </a:path>
            </a:pathLst>
          </a:custGeom>
          <a:solidFill>
            <a:srgbClr val="E0E2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7117" y="758951"/>
            <a:ext cx="678180" cy="353695"/>
          </a:xfrm>
          <a:custGeom>
            <a:avLst/>
            <a:gdLst/>
            <a:ahLst/>
            <a:cxnLst/>
            <a:rect l="l" t="t" r="r" b="b"/>
            <a:pathLst>
              <a:path w="678180" h="353694">
                <a:moveTo>
                  <a:pt x="417753" y="0"/>
                </a:moveTo>
                <a:lnTo>
                  <a:pt x="0" y="232918"/>
                </a:lnTo>
                <a:lnTo>
                  <a:pt x="259930" y="353568"/>
                </a:lnTo>
                <a:lnTo>
                  <a:pt x="677672" y="120776"/>
                </a:lnTo>
                <a:lnTo>
                  <a:pt x="417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09865" y="950467"/>
            <a:ext cx="662305" cy="361315"/>
          </a:xfrm>
          <a:custGeom>
            <a:avLst/>
            <a:gdLst/>
            <a:ahLst/>
            <a:cxnLst/>
            <a:rect l="l" t="t" r="r" b="b"/>
            <a:pathLst>
              <a:path w="662305" h="361315">
                <a:moveTo>
                  <a:pt x="413956" y="0"/>
                </a:moveTo>
                <a:lnTo>
                  <a:pt x="0" y="232029"/>
                </a:lnTo>
                <a:lnTo>
                  <a:pt x="248348" y="360934"/>
                </a:lnTo>
                <a:lnTo>
                  <a:pt x="662241" y="128905"/>
                </a:lnTo>
                <a:lnTo>
                  <a:pt x="413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9499" y="1134617"/>
            <a:ext cx="678180" cy="368300"/>
          </a:xfrm>
          <a:custGeom>
            <a:avLst/>
            <a:gdLst/>
            <a:ahLst/>
            <a:cxnLst/>
            <a:rect l="l" t="t" r="r" b="b"/>
            <a:pathLst>
              <a:path w="678180" h="368300">
                <a:moveTo>
                  <a:pt x="417702" y="0"/>
                </a:moveTo>
                <a:lnTo>
                  <a:pt x="0" y="242570"/>
                </a:lnTo>
                <a:lnTo>
                  <a:pt x="259969" y="368300"/>
                </a:lnTo>
                <a:lnTo>
                  <a:pt x="677671" y="125730"/>
                </a:lnTo>
                <a:lnTo>
                  <a:pt x="4177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09637" y="1466088"/>
            <a:ext cx="678180" cy="368300"/>
          </a:xfrm>
          <a:custGeom>
            <a:avLst/>
            <a:gdLst/>
            <a:ahLst/>
            <a:cxnLst/>
            <a:rect l="l" t="t" r="r" b="b"/>
            <a:pathLst>
              <a:path w="678180" h="368300">
                <a:moveTo>
                  <a:pt x="417715" y="0"/>
                </a:moveTo>
                <a:lnTo>
                  <a:pt x="0" y="236727"/>
                </a:lnTo>
                <a:lnTo>
                  <a:pt x="259930" y="368300"/>
                </a:lnTo>
                <a:lnTo>
                  <a:pt x="677684" y="131445"/>
                </a:lnTo>
                <a:lnTo>
                  <a:pt x="4177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94713" y="1664970"/>
            <a:ext cx="669925" cy="353695"/>
          </a:xfrm>
          <a:custGeom>
            <a:avLst/>
            <a:gdLst/>
            <a:ahLst/>
            <a:cxnLst/>
            <a:rect l="l" t="t" r="r" b="b"/>
            <a:pathLst>
              <a:path w="669925" h="353694">
                <a:moveTo>
                  <a:pt x="413004" y="0"/>
                </a:moveTo>
                <a:lnTo>
                  <a:pt x="0" y="232790"/>
                </a:lnTo>
                <a:lnTo>
                  <a:pt x="256921" y="353440"/>
                </a:lnTo>
                <a:lnTo>
                  <a:pt x="669925" y="120650"/>
                </a:lnTo>
                <a:lnTo>
                  <a:pt x="413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7471" y="1790192"/>
            <a:ext cx="662305" cy="375920"/>
          </a:xfrm>
          <a:custGeom>
            <a:avLst/>
            <a:gdLst/>
            <a:ahLst/>
            <a:cxnLst/>
            <a:rect l="l" t="t" r="r" b="b"/>
            <a:pathLst>
              <a:path w="662305" h="375919">
                <a:moveTo>
                  <a:pt x="408254" y="0"/>
                </a:moveTo>
                <a:lnTo>
                  <a:pt x="0" y="250317"/>
                </a:lnTo>
                <a:lnTo>
                  <a:pt x="254025" y="375538"/>
                </a:lnTo>
                <a:lnTo>
                  <a:pt x="662279" y="134112"/>
                </a:lnTo>
                <a:lnTo>
                  <a:pt x="4082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7117" y="1981580"/>
            <a:ext cx="678180" cy="368300"/>
          </a:xfrm>
          <a:custGeom>
            <a:avLst/>
            <a:gdLst/>
            <a:ahLst/>
            <a:cxnLst/>
            <a:rect l="l" t="t" r="r" b="b"/>
            <a:pathLst>
              <a:path w="678180" h="368300">
                <a:moveTo>
                  <a:pt x="417753" y="0"/>
                </a:moveTo>
                <a:lnTo>
                  <a:pt x="0" y="242570"/>
                </a:lnTo>
                <a:lnTo>
                  <a:pt x="259930" y="368300"/>
                </a:lnTo>
                <a:lnTo>
                  <a:pt x="677672" y="125857"/>
                </a:lnTo>
                <a:lnTo>
                  <a:pt x="417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7243" y="2320417"/>
            <a:ext cx="678180" cy="368300"/>
          </a:xfrm>
          <a:custGeom>
            <a:avLst/>
            <a:gdLst/>
            <a:ahLst/>
            <a:cxnLst/>
            <a:rect l="l" t="t" r="r" b="b"/>
            <a:pathLst>
              <a:path w="678180" h="368300">
                <a:moveTo>
                  <a:pt x="417753" y="0"/>
                </a:moveTo>
                <a:lnTo>
                  <a:pt x="0" y="236728"/>
                </a:lnTo>
                <a:lnTo>
                  <a:pt x="259930" y="368300"/>
                </a:lnTo>
                <a:lnTo>
                  <a:pt x="677684" y="131572"/>
                </a:lnTo>
                <a:lnTo>
                  <a:pt x="417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84017" y="6307861"/>
            <a:ext cx="4645786" cy="353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86889" y="3523360"/>
            <a:ext cx="1057275" cy="973455"/>
          </a:xfrm>
          <a:custGeom>
            <a:avLst/>
            <a:gdLst/>
            <a:ahLst/>
            <a:cxnLst/>
            <a:rect l="l" t="t" r="r" b="b"/>
            <a:pathLst>
              <a:path w="1057275" h="973454">
                <a:moveTo>
                  <a:pt x="0" y="0"/>
                </a:moveTo>
                <a:lnTo>
                  <a:pt x="33528" y="436244"/>
                </a:lnTo>
                <a:lnTo>
                  <a:pt x="570357" y="973074"/>
                </a:lnTo>
                <a:lnTo>
                  <a:pt x="1057021" y="478155"/>
                </a:lnTo>
                <a:lnTo>
                  <a:pt x="1009104" y="427863"/>
                </a:lnTo>
                <a:lnTo>
                  <a:pt x="444627" y="427863"/>
                </a:lnTo>
                <a:lnTo>
                  <a:pt x="0" y="0"/>
                </a:lnTo>
                <a:close/>
              </a:path>
              <a:path w="1057275" h="973454">
                <a:moveTo>
                  <a:pt x="721360" y="125856"/>
                </a:moveTo>
                <a:lnTo>
                  <a:pt x="444627" y="427863"/>
                </a:lnTo>
                <a:lnTo>
                  <a:pt x="1009104" y="427863"/>
                </a:lnTo>
                <a:lnTo>
                  <a:pt x="721360" y="125856"/>
                </a:lnTo>
                <a:close/>
              </a:path>
            </a:pathLst>
          </a:custGeom>
          <a:solidFill>
            <a:srgbClr val="399F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55241" y="2919348"/>
            <a:ext cx="788669" cy="10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93825" y="3518027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0" y="0"/>
                </a:moveTo>
                <a:lnTo>
                  <a:pt x="1380744" y="1381125"/>
                </a:lnTo>
              </a:path>
            </a:pathLst>
          </a:custGeom>
          <a:ln w="38100">
            <a:solidFill>
              <a:srgbClr val="399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80173" y="3758310"/>
            <a:ext cx="822325" cy="998219"/>
          </a:xfrm>
          <a:custGeom>
            <a:avLst/>
            <a:gdLst/>
            <a:ahLst/>
            <a:cxnLst/>
            <a:rect l="l" t="t" r="r" b="b"/>
            <a:pathLst>
              <a:path w="822325" h="998220">
                <a:moveTo>
                  <a:pt x="822185" y="0"/>
                </a:moveTo>
                <a:lnTo>
                  <a:pt x="268452" y="469772"/>
                </a:lnTo>
                <a:lnTo>
                  <a:pt x="343954" y="654303"/>
                </a:lnTo>
                <a:lnTo>
                  <a:pt x="0" y="998219"/>
                </a:lnTo>
              </a:path>
            </a:pathLst>
          </a:custGeom>
          <a:ln w="28575">
            <a:solidFill>
              <a:srgbClr val="399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2083" y="3867277"/>
            <a:ext cx="746125" cy="511809"/>
          </a:xfrm>
          <a:custGeom>
            <a:avLst/>
            <a:gdLst/>
            <a:ahLst/>
            <a:cxnLst/>
            <a:rect l="l" t="t" r="r" b="b"/>
            <a:pathLst>
              <a:path w="746125" h="511810">
                <a:moveTo>
                  <a:pt x="745616" y="0"/>
                </a:moveTo>
                <a:lnTo>
                  <a:pt x="263169" y="402081"/>
                </a:lnTo>
                <a:lnTo>
                  <a:pt x="124269" y="402081"/>
                </a:lnTo>
                <a:lnTo>
                  <a:pt x="0" y="511810"/>
                </a:lnTo>
              </a:path>
            </a:pathLst>
          </a:custGeom>
          <a:ln w="28575">
            <a:solidFill>
              <a:srgbClr val="399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6678" y="3967988"/>
            <a:ext cx="478790" cy="654685"/>
          </a:xfrm>
          <a:custGeom>
            <a:avLst/>
            <a:gdLst/>
            <a:ahLst/>
            <a:cxnLst/>
            <a:rect l="l" t="t" r="r" b="b"/>
            <a:pathLst>
              <a:path w="478790" h="654685">
                <a:moveTo>
                  <a:pt x="478205" y="0"/>
                </a:moveTo>
                <a:lnTo>
                  <a:pt x="134226" y="293624"/>
                </a:lnTo>
                <a:lnTo>
                  <a:pt x="184556" y="469773"/>
                </a:lnTo>
                <a:lnTo>
                  <a:pt x="0" y="654304"/>
                </a:lnTo>
              </a:path>
            </a:pathLst>
          </a:custGeom>
          <a:ln w="28575">
            <a:solidFill>
              <a:srgbClr val="399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4069" y="4202938"/>
            <a:ext cx="889635" cy="763905"/>
          </a:xfrm>
          <a:custGeom>
            <a:avLst/>
            <a:gdLst/>
            <a:ahLst/>
            <a:cxnLst/>
            <a:rect l="l" t="t" r="r" b="b"/>
            <a:pathLst>
              <a:path w="889635" h="763904">
                <a:moveTo>
                  <a:pt x="0" y="763397"/>
                </a:moveTo>
                <a:lnTo>
                  <a:pt x="427774" y="310388"/>
                </a:lnTo>
                <a:lnTo>
                  <a:pt x="570395" y="318769"/>
                </a:lnTo>
                <a:lnTo>
                  <a:pt x="889292" y="0"/>
                </a:lnTo>
              </a:path>
            </a:pathLst>
          </a:custGeom>
          <a:ln w="28575">
            <a:solidFill>
              <a:srgbClr val="399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8568" y="4337050"/>
            <a:ext cx="587375" cy="621030"/>
          </a:xfrm>
          <a:custGeom>
            <a:avLst/>
            <a:gdLst/>
            <a:ahLst/>
            <a:cxnLst/>
            <a:rect l="l" t="t" r="r" b="b"/>
            <a:pathLst>
              <a:path w="587375" h="621029">
                <a:moveTo>
                  <a:pt x="0" y="620902"/>
                </a:moveTo>
                <a:lnTo>
                  <a:pt x="587222" y="0"/>
                </a:lnTo>
              </a:path>
            </a:pathLst>
          </a:custGeom>
          <a:ln w="28575">
            <a:solidFill>
              <a:srgbClr val="399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15072" y="4278376"/>
            <a:ext cx="1124585" cy="696595"/>
          </a:xfrm>
          <a:custGeom>
            <a:avLst/>
            <a:gdLst/>
            <a:ahLst/>
            <a:cxnLst/>
            <a:rect l="l" t="t" r="r" b="b"/>
            <a:pathLst>
              <a:path w="1124585" h="696595">
                <a:moveTo>
                  <a:pt x="0" y="696341"/>
                </a:moveTo>
                <a:lnTo>
                  <a:pt x="276771" y="411099"/>
                </a:lnTo>
                <a:lnTo>
                  <a:pt x="696252" y="411099"/>
                </a:lnTo>
                <a:lnTo>
                  <a:pt x="1124115" y="0"/>
                </a:lnTo>
              </a:path>
            </a:pathLst>
          </a:custGeom>
          <a:ln w="28575">
            <a:solidFill>
              <a:srgbClr val="399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77797" y="4328667"/>
            <a:ext cx="487045" cy="638175"/>
          </a:xfrm>
          <a:custGeom>
            <a:avLst/>
            <a:gdLst/>
            <a:ahLst/>
            <a:cxnLst/>
            <a:rect l="l" t="t" r="r" b="b"/>
            <a:pathLst>
              <a:path w="487044" h="638175">
                <a:moveTo>
                  <a:pt x="486536" y="0"/>
                </a:moveTo>
                <a:lnTo>
                  <a:pt x="100710" y="402716"/>
                </a:lnTo>
                <a:lnTo>
                  <a:pt x="134238" y="520191"/>
                </a:lnTo>
                <a:lnTo>
                  <a:pt x="0" y="637666"/>
                </a:lnTo>
              </a:path>
            </a:pathLst>
          </a:custGeom>
          <a:ln w="28575">
            <a:solidFill>
              <a:srgbClr val="399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18842" y="4538471"/>
            <a:ext cx="170180" cy="148590"/>
          </a:xfrm>
          <a:custGeom>
            <a:avLst/>
            <a:gdLst/>
            <a:ahLst/>
            <a:cxnLst/>
            <a:rect l="l" t="t" r="r" b="b"/>
            <a:pathLst>
              <a:path w="170180" h="148589">
                <a:moveTo>
                  <a:pt x="170052" y="0"/>
                </a:moveTo>
                <a:lnTo>
                  <a:pt x="0" y="148208"/>
                </a:lnTo>
              </a:path>
            </a:pathLst>
          </a:custGeom>
          <a:ln w="28575">
            <a:solidFill>
              <a:srgbClr val="399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37119" y="4253293"/>
            <a:ext cx="113030" cy="1129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9267" y="4352861"/>
            <a:ext cx="112966" cy="1130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5858" y="4734242"/>
            <a:ext cx="112966" cy="1129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27430" y="4597590"/>
            <a:ext cx="112966" cy="1130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62073" y="4677283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5" h="84454">
                <a:moveTo>
                  <a:pt x="0" y="42164"/>
                </a:moveTo>
                <a:lnTo>
                  <a:pt x="3319" y="25717"/>
                </a:lnTo>
                <a:lnTo>
                  <a:pt x="12366" y="12319"/>
                </a:lnTo>
                <a:lnTo>
                  <a:pt x="25771" y="3302"/>
                </a:lnTo>
                <a:lnTo>
                  <a:pt x="42163" y="0"/>
                </a:lnTo>
                <a:lnTo>
                  <a:pt x="58610" y="3302"/>
                </a:lnTo>
                <a:lnTo>
                  <a:pt x="72008" y="12319"/>
                </a:lnTo>
                <a:lnTo>
                  <a:pt x="81025" y="25717"/>
                </a:lnTo>
                <a:lnTo>
                  <a:pt x="84327" y="42164"/>
                </a:lnTo>
                <a:lnTo>
                  <a:pt x="81025" y="58556"/>
                </a:lnTo>
                <a:lnTo>
                  <a:pt x="72008" y="71961"/>
                </a:lnTo>
                <a:lnTo>
                  <a:pt x="58610" y="81008"/>
                </a:lnTo>
                <a:lnTo>
                  <a:pt x="42163" y="84328"/>
                </a:lnTo>
                <a:lnTo>
                  <a:pt x="25771" y="81008"/>
                </a:lnTo>
                <a:lnTo>
                  <a:pt x="12366" y="71961"/>
                </a:lnTo>
                <a:lnTo>
                  <a:pt x="3319" y="58556"/>
                </a:lnTo>
                <a:lnTo>
                  <a:pt x="0" y="42164"/>
                </a:lnTo>
                <a:close/>
              </a:path>
            </a:pathLst>
          </a:custGeom>
          <a:ln w="28575">
            <a:solidFill>
              <a:srgbClr val="399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72894" y="3948938"/>
            <a:ext cx="0" cy="970915"/>
          </a:xfrm>
          <a:custGeom>
            <a:avLst/>
            <a:gdLst/>
            <a:ahLst/>
            <a:cxnLst/>
            <a:rect l="l" t="t" r="r" b="b"/>
            <a:pathLst>
              <a:path w="0" h="970914">
                <a:moveTo>
                  <a:pt x="0" y="0"/>
                </a:moveTo>
                <a:lnTo>
                  <a:pt x="0" y="970914"/>
                </a:lnTo>
              </a:path>
            </a:pathLst>
          </a:custGeom>
          <a:ln w="8458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8167" y="3292983"/>
            <a:ext cx="1115060" cy="1086485"/>
          </a:xfrm>
          <a:custGeom>
            <a:avLst/>
            <a:gdLst/>
            <a:ahLst/>
            <a:cxnLst/>
            <a:rect l="l" t="t" r="r" b="b"/>
            <a:pathLst>
              <a:path w="1115060" h="1086485">
                <a:moveTo>
                  <a:pt x="1114920" y="0"/>
                </a:moveTo>
                <a:lnTo>
                  <a:pt x="0" y="1086103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2008" y="4957953"/>
            <a:ext cx="2063114" cy="0"/>
          </a:xfrm>
          <a:custGeom>
            <a:avLst/>
            <a:gdLst/>
            <a:ahLst/>
            <a:cxnLst/>
            <a:rect l="l" t="t" r="r" b="b"/>
            <a:pathLst>
              <a:path w="2063114" h="0">
                <a:moveTo>
                  <a:pt x="0" y="0"/>
                </a:moveTo>
                <a:lnTo>
                  <a:pt x="2062530" y="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41564" y="3657600"/>
            <a:ext cx="1694814" cy="1300480"/>
          </a:xfrm>
          <a:custGeom>
            <a:avLst/>
            <a:gdLst/>
            <a:ahLst/>
            <a:cxnLst/>
            <a:rect l="l" t="t" r="r" b="b"/>
            <a:pathLst>
              <a:path w="1694814" h="1300479">
                <a:moveTo>
                  <a:pt x="0" y="0"/>
                </a:moveTo>
                <a:lnTo>
                  <a:pt x="956297" y="989838"/>
                </a:lnTo>
                <a:lnTo>
                  <a:pt x="956297" y="1300352"/>
                </a:lnTo>
                <a:lnTo>
                  <a:pt x="1694548" y="1300352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53107" y="2034032"/>
            <a:ext cx="918844" cy="910590"/>
          </a:xfrm>
          <a:custGeom>
            <a:avLst/>
            <a:gdLst/>
            <a:ahLst/>
            <a:cxnLst/>
            <a:rect l="l" t="t" r="r" b="b"/>
            <a:pathLst>
              <a:path w="918844" h="910589">
                <a:moveTo>
                  <a:pt x="918718" y="0"/>
                </a:moveTo>
                <a:lnTo>
                  <a:pt x="320420" y="411479"/>
                </a:lnTo>
                <a:lnTo>
                  <a:pt x="376936" y="602741"/>
                </a:lnTo>
                <a:lnTo>
                  <a:pt x="0" y="910208"/>
                </a:lnTo>
              </a:path>
            </a:pathLst>
          </a:custGeom>
          <a:ln w="28575">
            <a:solidFill>
              <a:srgbClr val="FB8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83638" y="2123948"/>
            <a:ext cx="793750" cy="433705"/>
          </a:xfrm>
          <a:custGeom>
            <a:avLst/>
            <a:gdLst/>
            <a:ahLst/>
            <a:cxnLst/>
            <a:rect l="l" t="t" r="r" b="b"/>
            <a:pathLst>
              <a:path w="793750" h="433705">
                <a:moveTo>
                  <a:pt x="793623" y="0"/>
                </a:moveTo>
                <a:lnTo>
                  <a:pt x="272923" y="351281"/>
                </a:lnTo>
                <a:lnTo>
                  <a:pt x="134747" y="337185"/>
                </a:lnTo>
                <a:lnTo>
                  <a:pt x="0" y="433704"/>
                </a:lnTo>
              </a:path>
            </a:pathLst>
          </a:custGeom>
          <a:ln w="28575">
            <a:solidFill>
              <a:srgbClr val="FB8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91994" y="2230882"/>
            <a:ext cx="542290" cy="602615"/>
          </a:xfrm>
          <a:custGeom>
            <a:avLst/>
            <a:gdLst/>
            <a:ahLst/>
            <a:cxnLst/>
            <a:rect l="l" t="t" r="r" b="b"/>
            <a:pathLst>
              <a:path w="542289" h="602614">
                <a:moveTo>
                  <a:pt x="541782" y="0"/>
                </a:moveTo>
                <a:lnTo>
                  <a:pt x="169925" y="257301"/>
                </a:lnTo>
                <a:lnTo>
                  <a:pt x="202183" y="437641"/>
                </a:lnTo>
                <a:lnTo>
                  <a:pt x="0" y="602614"/>
                </a:lnTo>
              </a:path>
            </a:pathLst>
          </a:custGeom>
          <a:ln w="28574">
            <a:solidFill>
              <a:srgbClr val="FB8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15336" y="2491739"/>
            <a:ext cx="962025" cy="669925"/>
          </a:xfrm>
          <a:custGeom>
            <a:avLst/>
            <a:gdLst/>
            <a:ahLst/>
            <a:cxnLst/>
            <a:rect l="l" t="t" r="r" b="b"/>
            <a:pathLst>
              <a:path w="962025" h="669925">
                <a:moveTo>
                  <a:pt x="0" y="669544"/>
                </a:moveTo>
                <a:lnTo>
                  <a:pt x="471424" y="262127"/>
                </a:lnTo>
                <a:lnTo>
                  <a:pt x="612394" y="284861"/>
                </a:lnTo>
                <a:lnTo>
                  <a:pt x="961771" y="0"/>
                </a:lnTo>
              </a:path>
            </a:pathLst>
          </a:custGeom>
          <a:ln w="28575">
            <a:solidFill>
              <a:srgbClr val="FB8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60929" y="2587117"/>
            <a:ext cx="527050" cy="454659"/>
          </a:xfrm>
          <a:custGeom>
            <a:avLst/>
            <a:gdLst/>
            <a:ahLst/>
            <a:cxnLst/>
            <a:rect l="l" t="t" r="r" b="b"/>
            <a:pathLst>
              <a:path w="527050" h="454660">
                <a:moveTo>
                  <a:pt x="0" y="454660"/>
                </a:moveTo>
                <a:lnTo>
                  <a:pt x="527050" y="0"/>
                </a:lnTo>
              </a:path>
            </a:pathLst>
          </a:custGeom>
          <a:ln w="28575">
            <a:solidFill>
              <a:srgbClr val="FB8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64689" y="2605785"/>
            <a:ext cx="1188720" cy="579120"/>
          </a:xfrm>
          <a:custGeom>
            <a:avLst/>
            <a:gdLst/>
            <a:ahLst/>
            <a:cxnLst/>
            <a:rect l="l" t="t" r="r" b="b"/>
            <a:pathLst>
              <a:path w="1188720" h="579119">
                <a:moveTo>
                  <a:pt x="0" y="579119"/>
                </a:moveTo>
                <a:lnTo>
                  <a:pt x="304292" y="323341"/>
                </a:lnTo>
                <a:lnTo>
                  <a:pt x="721613" y="365760"/>
                </a:lnTo>
                <a:lnTo>
                  <a:pt x="1188720" y="0"/>
                </a:lnTo>
              </a:path>
            </a:pathLst>
          </a:custGeom>
          <a:ln w="28575">
            <a:solidFill>
              <a:srgbClr val="FB8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25064" y="2070480"/>
            <a:ext cx="523875" cy="343535"/>
          </a:xfrm>
          <a:custGeom>
            <a:avLst/>
            <a:gdLst/>
            <a:ahLst/>
            <a:cxnLst/>
            <a:rect l="l" t="t" r="r" b="b"/>
            <a:pathLst>
              <a:path w="523875" h="343535">
                <a:moveTo>
                  <a:pt x="523875" y="0"/>
                </a:moveTo>
                <a:lnTo>
                  <a:pt x="0" y="343027"/>
                </a:lnTo>
              </a:path>
            </a:pathLst>
          </a:custGeom>
          <a:ln w="25400">
            <a:solidFill>
              <a:srgbClr val="FB8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52229" y="2505392"/>
            <a:ext cx="112521" cy="1125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98103" y="2528887"/>
            <a:ext cx="112521" cy="1126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65667" y="2919031"/>
            <a:ext cx="112521" cy="1125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409888" y="2806636"/>
            <a:ext cx="112522" cy="1125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7507" y="1948052"/>
            <a:ext cx="2540635" cy="1682114"/>
          </a:xfrm>
          <a:custGeom>
            <a:avLst/>
            <a:gdLst/>
            <a:ahLst/>
            <a:cxnLst/>
            <a:rect l="l" t="t" r="r" b="b"/>
            <a:pathLst>
              <a:path w="2540635" h="1682114">
                <a:moveTo>
                  <a:pt x="2540571" y="0"/>
                </a:moveTo>
                <a:lnTo>
                  <a:pt x="0" y="1682115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082926" y="2886329"/>
            <a:ext cx="347345" cy="906144"/>
          </a:xfrm>
          <a:custGeom>
            <a:avLst/>
            <a:gdLst/>
            <a:ahLst/>
            <a:cxnLst/>
            <a:rect l="l" t="t" r="r" b="b"/>
            <a:pathLst>
              <a:path w="347344" h="906145">
                <a:moveTo>
                  <a:pt x="0" y="906145"/>
                </a:moveTo>
                <a:lnTo>
                  <a:pt x="346964" y="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41194" y="2281808"/>
            <a:ext cx="0" cy="612775"/>
          </a:xfrm>
          <a:custGeom>
            <a:avLst/>
            <a:gdLst/>
            <a:ahLst/>
            <a:cxnLst/>
            <a:rect l="l" t="t" r="r" b="b"/>
            <a:pathLst>
              <a:path w="0" h="612775">
                <a:moveTo>
                  <a:pt x="0" y="0"/>
                </a:moveTo>
                <a:lnTo>
                  <a:pt x="0" y="612393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1099" y="3427984"/>
            <a:ext cx="1016635" cy="800100"/>
          </a:xfrm>
          <a:custGeom>
            <a:avLst/>
            <a:gdLst/>
            <a:ahLst/>
            <a:cxnLst/>
            <a:rect l="l" t="t" r="r" b="b"/>
            <a:pathLst>
              <a:path w="1016635" h="800100">
                <a:moveTo>
                  <a:pt x="0" y="799718"/>
                </a:moveTo>
                <a:lnTo>
                  <a:pt x="641207" y="458977"/>
                </a:lnTo>
                <a:lnTo>
                  <a:pt x="606854" y="262508"/>
                </a:lnTo>
                <a:lnTo>
                  <a:pt x="1016302" y="0"/>
                </a:lnTo>
              </a:path>
            </a:pathLst>
          </a:custGeom>
          <a:ln w="28575">
            <a:solidFill>
              <a:srgbClr val="FB8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0609" y="3510660"/>
            <a:ext cx="607060" cy="537210"/>
          </a:xfrm>
          <a:custGeom>
            <a:avLst/>
            <a:gdLst/>
            <a:ahLst/>
            <a:cxnLst/>
            <a:rect l="l" t="t" r="r" b="b"/>
            <a:pathLst>
              <a:path w="607060" h="537210">
                <a:moveTo>
                  <a:pt x="0" y="537209"/>
                </a:moveTo>
                <a:lnTo>
                  <a:pt x="398703" y="323850"/>
                </a:lnTo>
                <a:lnTo>
                  <a:pt x="387146" y="140969"/>
                </a:lnTo>
                <a:lnTo>
                  <a:pt x="606856" y="0"/>
                </a:lnTo>
              </a:path>
            </a:pathLst>
          </a:custGeom>
          <a:ln w="28575">
            <a:solidFill>
              <a:srgbClr val="FB8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36095" y="3344743"/>
            <a:ext cx="111556" cy="1115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80705" y="3428744"/>
            <a:ext cx="111559" cy="1115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204972"/>
            <a:ext cx="520700" cy="1770380"/>
          </a:xfrm>
          <a:custGeom>
            <a:avLst/>
            <a:gdLst/>
            <a:ahLst/>
            <a:cxnLst/>
            <a:rect l="l" t="t" r="r" b="b"/>
            <a:pathLst>
              <a:path w="520700" h="1770379">
                <a:moveTo>
                  <a:pt x="0" y="1770126"/>
                </a:moveTo>
                <a:lnTo>
                  <a:pt x="520115" y="1770126"/>
                </a:lnTo>
                <a:lnTo>
                  <a:pt x="520115" y="0"/>
                </a:lnTo>
                <a:lnTo>
                  <a:pt x="0" y="0"/>
                </a:lnTo>
                <a:lnTo>
                  <a:pt x="0" y="17701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536444" y="3315715"/>
            <a:ext cx="453263" cy="6361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847848" y="1749932"/>
            <a:ext cx="842010" cy="3244850"/>
          </a:xfrm>
          <a:custGeom>
            <a:avLst/>
            <a:gdLst/>
            <a:ahLst/>
            <a:cxnLst/>
            <a:rect l="l" t="t" r="r" b="b"/>
            <a:pathLst>
              <a:path w="842010" h="3244850">
                <a:moveTo>
                  <a:pt x="0" y="3244850"/>
                </a:moveTo>
                <a:lnTo>
                  <a:pt x="841603" y="3244850"/>
                </a:lnTo>
                <a:lnTo>
                  <a:pt x="841603" y="0"/>
                </a:lnTo>
                <a:lnTo>
                  <a:pt x="0" y="0"/>
                </a:lnTo>
                <a:lnTo>
                  <a:pt x="0" y="3244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74927" y="2670555"/>
            <a:ext cx="1279525" cy="1279525"/>
          </a:xfrm>
          <a:custGeom>
            <a:avLst/>
            <a:gdLst/>
            <a:ahLst/>
            <a:cxnLst/>
            <a:rect l="l" t="t" r="r" b="b"/>
            <a:pathLst>
              <a:path w="1279525" h="1279525">
                <a:moveTo>
                  <a:pt x="0" y="639826"/>
                </a:moveTo>
                <a:lnTo>
                  <a:pt x="639825" y="0"/>
                </a:lnTo>
                <a:lnTo>
                  <a:pt x="1279524" y="639826"/>
                </a:lnTo>
                <a:lnTo>
                  <a:pt x="639825" y="1279525"/>
                </a:lnTo>
                <a:lnTo>
                  <a:pt x="0" y="639826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34539" y="3630167"/>
            <a:ext cx="401955" cy="396875"/>
          </a:xfrm>
          <a:custGeom>
            <a:avLst/>
            <a:gdLst/>
            <a:ahLst/>
            <a:cxnLst/>
            <a:rect l="l" t="t" r="r" b="b"/>
            <a:pathLst>
              <a:path w="401955" h="396875">
                <a:moveTo>
                  <a:pt x="0" y="0"/>
                </a:moveTo>
                <a:lnTo>
                  <a:pt x="401574" y="396493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014465" y="4914138"/>
            <a:ext cx="10096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0" b="1">
                <a:latin typeface="Arial"/>
                <a:cs typeface="Arial"/>
              </a:rPr>
              <a:t>TM</a:t>
            </a:r>
            <a:endParaRPr sz="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398265" y="4548251"/>
            <a:ext cx="238125" cy="124460"/>
          </a:xfrm>
          <a:custGeom>
            <a:avLst/>
            <a:gdLst/>
            <a:ahLst/>
            <a:cxnLst/>
            <a:rect l="l" t="t" r="r" b="b"/>
            <a:pathLst>
              <a:path w="238125" h="124460">
                <a:moveTo>
                  <a:pt x="146558" y="0"/>
                </a:moveTo>
                <a:lnTo>
                  <a:pt x="0" y="81661"/>
                </a:lnTo>
                <a:lnTo>
                  <a:pt x="91186" y="123951"/>
                </a:lnTo>
                <a:lnTo>
                  <a:pt x="237744" y="42291"/>
                </a:lnTo>
                <a:lnTo>
                  <a:pt x="146558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36060" y="4615434"/>
            <a:ext cx="232410" cy="127000"/>
          </a:xfrm>
          <a:custGeom>
            <a:avLst/>
            <a:gdLst/>
            <a:ahLst/>
            <a:cxnLst/>
            <a:rect l="l" t="t" r="r" b="b"/>
            <a:pathLst>
              <a:path w="232410" h="127000">
                <a:moveTo>
                  <a:pt x="145161" y="0"/>
                </a:moveTo>
                <a:lnTo>
                  <a:pt x="0" y="81407"/>
                </a:lnTo>
                <a:lnTo>
                  <a:pt x="87122" y="126619"/>
                </a:lnTo>
                <a:lnTo>
                  <a:pt x="232283" y="45212"/>
                </a:lnTo>
                <a:lnTo>
                  <a:pt x="145161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665728" y="4679950"/>
            <a:ext cx="238125" cy="129539"/>
          </a:xfrm>
          <a:custGeom>
            <a:avLst/>
            <a:gdLst/>
            <a:ahLst/>
            <a:cxnLst/>
            <a:rect l="l" t="t" r="r" b="b"/>
            <a:pathLst>
              <a:path w="238125" h="129539">
                <a:moveTo>
                  <a:pt x="146558" y="0"/>
                </a:moveTo>
                <a:lnTo>
                  <a:pt x="0" y="85089"/>
                </a:lnTo>
                <a:lnTo>
                  <a:pt x="91186" y="129286"/>
                </a:lnTo>
                <a:lnTo>
                  <a:pt x="237744" y="44195"/>
                </a:lnTo>
                <a:lnTo>
                  <a:pt x="146558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465829" y="4796282"/>
            <a:ext cx="238125" cy="129539"/>
          </a:xfrm>
          <a:custGeom>
            <a:avLst/>
            <a:gdLst/>
            <a:ahLst/>
            <a:cxnLst/>
            <a:rect l="l" t="t" r="r" b="b"/>
            <a:pathLst>
              <a:path w="238125" h="129539">
                <a:moveTo>
                  <a:pt x="146558" y="0"/>
                </a:moveTo>
                <a:lnTo>
                  <a:pt x="0" y="83058"/>
                </a:lnTo>
                <a:lnTo>
                  <a:pt x="91186" y="129159"/>
                </a:lnTo>
                <a:lnTo>
                  <a:pt x="237744" y="46101"/>
                </a:lnTo>
                <a:lnTo>
                  <a:pt x="146558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00958" y="4866004"/>
            <a:ext cx="234950" cy="124460"/>
          </a:xfrm>
          <a:custGeom>
            <a:avLst/>
            <a:gdLst/>
            <a:ahLst/>
            <a:cxnLst/>
            <a:rect l="l" t="t" r="r" b="b"/>
            <a:pathLst>
              <a:path w="234950" h="124460">
                <a:moveTo>
                  <a:pt x="144779" y="0"/>
                </a:moveTo>
                <a:lnTo>
                  <a:pt x="0" y="81661"/>
                </a:lnTo>
                <a:lnTo>
                  <a:pt x="90042" y="124079"/>
                </a:lnTo>
                <a:lnTo>
                  <a:pt x="234950" y="42418"/>
                </a:lnTo>
                <a:lnTo>
                  <a:pt x="144779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268598" y="4909946"/>
            <a:ext cx="232410" cy="132080"/>
          </a:xfrm>
          <a:custGeom>
            <a:avLst/>
            <a:gdLst/>
            <a:ahLst/>
            <a:cxnLst/>
            <a:rect l="l" t="t" r="r" b="b"/>
            <a:pathLst>
              <a:path w="232410" h="132079">
                <a:moveTo>
                  <a:pt x="143255" y="0"/>
                </a:moveTo>
                <a:lnTo>
                  <a:pt x="0" y="87883"/>
                </a:lnTo>
                <a:lnTo>
                  <a:pt x="89153" y="131698"/>
                </a:lnTo>
                <a:lnTo>
                  <a:pt x="232410" y="46989"/>
                </a:lnTo>
                <a:lnTo>
                  <a:pt x="143255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398265" y="4977129"/>
            <a:ext cx="238125" cy="129539"/>
          </a:xfrm>
          <a:custGeom>
            <a:avLst/>
            <a:gdLst/>
            <a:ahLst/>
            <a:cxnLst/>
            <a:rect l="l" t="t" r="r" b="b"/>
            <a:pathLst>
              <a:path w="238125" h="129539">
                <a:moveTo>
                  <a:pt x="146558" y="0"/>
                </a:moveTo>
                <a:lnTo>
                  <a:pt x="0" y="85090"/>
                </a:lnTo>
                <a:lnTo>
                  <a:pt x="91186" y="129159"/>
                </a:lnTo>
                <a:lnTo>
                  <a:pt x="237744" y="44069"/>
                </a:lnTo>
                <a:lnTo>
                  <a:pt x="146558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198367" y="5096002"/>
            <a:ext cx="238125" cy="129539"/>
          </a:xfrm>
          <a:custGeom>
            <a:avLst/>
            <a:gdLst/>
            <a:ahLst/>
            <a:cxnLst/>
            <a:rect l="l" t="t" r="r" b="b"/>
            <a:pathLst>
              <a:path w="238125" h="129539">
                <a:moveTo>
                  <a:pt x="146557" y="0"/>
                </a:moveTo>
                <a:lnTo>
                  <a:pt x="0" y="83058"/>
                </a:lnTo>
                <a:lnTo>
                  <a:pt x="91185" y="129159"/>
                </a:lnTo>
                <a:lnTo>
                  <a:pt x="237744" y="46100"/>
                </a:lnTo>
                <a:lnTo>
                  <a:pt x="146557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903471" y="4884165"/>
            <a:ext cx="191770" cy="340995"/>
          </a:xfrm>
          <a:custGeom>
            <a:avLst/>
            <a:gdLst/>
            <a:ahLst/>
            <a:cxnLst/>
            <a:rect l="l" t="t" r="r" b="b"/>
            <a:pathLst>
              <a:path w="191770" h="340995">
                <a:moveTo>
                  <a:pt x="116966" y="139445"/>
                </a:moveTo>
                <a:lnTo>
                  <a:pt x="38988" y="139445"/>
                </a:lnTo>
                <a:lnTo>
                  <a:pt x="0" y="340994"/>
                </a:lnTo>
                <a:lnTo>
                  <a:pt x="74675" y="340994"/>
                </a:lnTo>
                <a:lnTo>
                  <a:pt x="116966" y="139445"/>
                </a:lnTo>
                <a:close/>
              </a:path>
              <a:path w="191770" h="340995">
                <a:moveTo>
                  <a:pt x="175513" y="92963"/>
                </a:moveTo>
                <a:lnTo>
                  <a:pt x="9778" y="92963"/>
                </a:lnTo>
                <a:lnTo>
                  <a:pt x="0" y="139445"/>
                </a:lnTo>
                <a:lnTo>
                  <a:pt x="165735" y="139445"/>
                </a:lnTo>
                <a:lnTo>
                  <a:pt x="175513" y="92963"/>
                </a:lnTo>
                <a:close/>
              </a:path>
              <a:path w="191770" h="340995">
                <a:moveTo>
                  <a:pt x="143001" y="0"/>
                </a:moveTo>
                <a:lnTo>
                  <a:pt x="102322" y="6727"/>
                </a:lnTo>
                <a:lnTo>
                  <a:pt x="61206" y="45755"/>
                </a:lnTo>
                <a:lnTo>
                  <a:pt x="48767" y="92963"/>
                </a:lnTo>
                <a:lnTo>
                  <a:pt x="126745" y="92963"/>
                </a:lnTo>
                <a:lnTo>
                  <a:pt x="130048" y="77469"/>
                </a:lnTo>
                <a:lnTo>
                  <a:pt x="134129" y="68016"/>
                </a:lnTo>
                <a:lnTo>
                  <a:pt x="140985" y="62325"/>
                </a:lnTo>
                <a:lnTo>
                  <a:pt x="149675" y="59539"/>
                </a:lnTo>
                <a:lnTo>
                  <a:pt x="159257" y="58800"/>
                </a:lnTo>
                <a:lnTo>
                  <a:pt x="181990" y="58800"/>
                </a:lnTo>
                <a:lnTo>
                  <a:pt x="191769" y="3047"/>
                </a:lnTo>
                <a:lnTo>
                  <a:pt x="183703" y="1285"/>
                </a:lnTo>
                <a:lnTo>
                  <a:pt x="171053" y="380"/>
                </a:lnTo>
                <a:lnTo>
                  <a:pt x="156569" y="47"/>
                </a:lnTo>
                <a:lnTo>
                  <a:pt x="143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062857" y="4969383"/>
            <a:ext cx="202565" cy="255904"/>
          </a:xfrm>
          <a:custGeom>
            <a:avLst/>
            <a:gdLst/>
            <a:ahLst/>
            <a:cxnLst/>
            <a:rect l="l" t="t" r="r" b="b"/>
            <a:pathLst>
              <a:path w="202564" h="255904">
                <a:moveTo>
                  <a:pt x="127380" y="0"/>
                </a:moveTo>
                <a:lnTo>
                  <a:pt x="52196" y="0"/>
                </a:lnTo>
                <a:lnTo>
                  <a:pt x="0" y="255778"/>
                </a:lnTo>
                <a:lnTo>
                  <a:pt x="78358" y="255778"/>
                </a:lnTo>
                <a:lnTo>
                  <a:pt x="107822" y="109093"/>
                </a:lnTo>
                <a:lnTo>
                  <a:pt x="115357" y="91320"/>
                </a:lnTo>
                <a:lnTo>
                  <a:pt x="129047" y="79121"/>
                </a:lnTo>
                <a:lnTo>
                  <a:pt x="150096" y="71016"/>
                </a:lnTo>
                <a:lnTo>
                  <a:pt x="179704" y="65532"/>
                </a:lnTo>
                <a:lnTo>
                  <a:pt x="189483" y="65532"/>
                </a:lnTo>
                <a:lnTo>
                  <a:pt x="196962" y="28067"/>
                </a:lnTo>
                <a:lnTo>
                  <a:pt x="124078" y="28067"/>
                </a:lnTo>
                <a:lnTo>
                  <a:pt x="127380" y="0"/>
                </a:lnTo>
                <a:close/>
              </a:path>
              <a:path w="202564" h="255904">
                <a:moveTo>
                  <a:pt x="202564" y="0"/>
                </a:moveTo>
                <a:lnTo>
                  <a:pt x="180639" y="3474"/>
                </a:lnTo>
                <a:lnTo>
                  <a:pt x="159654" y="9318"/>
                </a:lnTo>
                <a:lnTo>
                  <a:pt x="140503" y="17520"/>
                </a:lnTo>
                <a:lnTo>
                  <a:pt x="124078" y="28067"/>
                </a:lnTo>
                <a:lnTo>
                  <a:pt x="196962" y="28067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355590" y="4964176"/>
            <a:ext cx="261620" cy="266065"/>
          </a:xfrm>
          <a:custGeom>
            <a:avLst/>
            <a:gdLst/>
            <a:ahLst/>
            <a:cxnLst/>
            <a:rect l="l" t="t" r="r" b="b"/>
            <a:pathLst>
              <a:path w="261620" h="266064">
                <a:moveTo>
                  <a:pt x="260372" y="46481"/>
                </a:moveTo>
                <a:lnTo>
                  <a:pt x="155067" y="46481"/>
                </a:lnTo>
                <a:lnTo>
                  <a:pt x="170090" y="47773"/>
                </a:lnTo>
                <a:lnTo>
                  <a:pt x="180863" y="52244"/>
                </a:lnTo>
                <a:lnTo>
                  <a:pt x="186803" y="60787"/>
                </a:lnTo>
                <a:lnTo>
                  <a:pt x="187325" y="74294"/>
                </a:lnTo>
                <a:lnTo>
                  <a:pt x="184023" y="92837"/>
                </a:lnTo>
                <a:lnTo>
                  <a:pt x="155067" y="99060"/>
                </a:lnTo>
                <a:lnTo>
                  <a:pt x="95851" y="108761"/>
                </a:lnTo>
                <a:lnTo>
                  <a:pt x="49672" y="125714"/>
                </a:lnTo>
                <a:lnTo>
                  <a:pt x="17424" y="152548"/>
                </a:lnTo>
                <a:lnTo>
                  <a:pt x="0" y="191897"/>
                </a:lnTo>
                <a:lnTo>
                  <a:pt x="267" y="223041"/>
                </a:lnTo>
                <a:lnTo>
                  <a:pt x="14144" y="246364"/>
                </a:lnTo>
                <a:lnTo>
                  <a:pt x="39522" y="260994"/>
                </a:lnTo>
                <a:lnTo>
                  <a:pt x="74295" y="266065"/>
                </a:lnTo>
                <a:lnTo>
                  <a:pt x="96019" y="263800"/>
                </a:lnTo>
                <a:lnTo>
                  <a:pt x="119887" y="257190"/>
                </a:lnTo>
                <a:lnTo>
                  <a:pt x="141946" y="246508"/>
                </a:lnTo>
                <a:lnTo>
                  <a:pt x="158242" y="232029"/>
                </a:lnTo>
                <a:lnTo>
                  <a:pt x="231896" y="232029"/>
                </a:lnTo>
                <a:lnTo>
                  <a:pt x="233412" y="219910"/>
                </a:lnTo>
                <a:lnTo>
                  <a:pt x="235152" y="210438"/>
                </a:lnTo>
                <a:lnTo>
                  <a:pt x="106552" y="210438"/>
                </a:lnTo>
                <a:lnTo>
                  <a:pt x="92971" y="209129"/>
                </a:lnTo>
                <a:lnTo>
                  <a:pt x="82391" y="204628"/>
                </a:lnTo>
                <a:lnTo>
                  <a:pt x="76620" y="196080"/>
                </a:lnTo>
                <a:lnTo>
                  <a:pt x="77470" y="182625"/>
                </a:lnTo>
                <a:lnTo>
                  <a:pt x="82698" y="170336"/>
                </a:lnTo>
                <a:lnTo>
                  <a:pt x="92440" y="161274"/>
                </a:lnTo>
                <a:lnTo>
                  <a:pt x="105205" y="155140"/>
                </a:lnTo>
                <a:lnTo>
                  <a:pt x="119507" y="151637"/>
                </a:lnTo>
                <a:lnTo>
                  <a:pt x="174371" y="136144"/>
                </a:lnTo>
                <a:lnTo>
                  <a:pt x="249580" y="136144"/>
                </a:lnTo>
                <a:lnTo>
                  <a:pt x="261620" y="74294"/>
                </a:lnTo>
                <a:lnTo>
                  <a:pt x="260372" y="46481"/>
                </a:lnTo>
                <a:close/>
              </a:path>
              <a:path w="261620" h="266064">
                <a:moveTo>
                  <a:pt x="231896" y="232029"/>
                </a:moveTo>
                <a:lnTo>
                  <a:pt x="161417" y="232029"/>
                </a:lnTo>
                <a:lnTo>
                  <a:pt x="159631" y="239055"/>
                </a:lnTo>
                <a:lnTo>
                  <a:pt x="159035" y="246046"/>
                </a:lnTo>
                <a:lnTo>
                  <a:pt x="159631" y="253013"/>
                </a:lnTo>
                <a:lnTo>
                  <a:pt x="161417" y="259969"/>
                </a:lnTo>
                <a:lnTo>
                  <a:pt x="232537" y="259969"/>
                </a:lnTo>
                <a:lnTo>
                  <a:pt x="231193" y="247378"/>
                </a:lnTo>
                <a:lnTo>
                  <a:pt x="231695" y="233632"/>
                </a:lnTo>
                <a:lnTo>
                  <a:pt x="231896" y="232029"/>
                </a:lnTo>
                <a:close/>
              </a:path>
              <a:path w="261620" h="266064">
                <a:moveTo>
                  <a:pt x="249580" y="136144"/>
                </a:moveTo>
                <a:lnTo>
                  <a:pt x="174371" y="136144"/>
                </a:lnTo>
                <a:lnTo>
                  <a:pt x="171196" y="154686"/>
                </a:lnTo>
                <a:lnTo>
                  <a:pt x="162452" y="179095"/>
                </a:lnTo>
                <a:lnTo>
                  <a:pt x="147351" y="196516"/>
                </a:lnTo>
                <a:lnTo>
                  <a:pt x="128012" y="206960"/>
                </a:lnTo>
                <a:lnTo>
                  <a:pt x="106552" y="210438"/>
                </a:lnTo>
                <a:lnTo>
                  <a:pt x="235152" y="210438"/>
                </a:lnTo>
                <a:lnTo>
                  <a:pt x="235795" y="206960"/>
                </a:lnTo>
                <a:lnTo>
                  <a:pt x="249580" y="136144"/>
                </a:lnTo>
                <a:close/>
              </a:path>
              <a:path w="261620" h="266064">
                <a:moveTo>
                  <a:pt x="158242" y="0"/>
                </a:moveTo>
                <a:lnTo>
                  <a:pt x="126339" y="2133"/>
                </a:lnTo>
                <a:lnTo>
                  <a:pt x="89614" y="12398"/>
                </a:lnTo>
                <a:lnTo>
                  <a:pt x="56532" y="36593"/>
                </a:lnTo>
                <a:lnTo>
                  <a:pt x="35560" y="80518"/>
                </a:lnTo>
                <a:lnTo>
                  <a:pt x="109855" y="80518"/>
                </a:lnTo>
                <a:lnTo>
                  <a:pt x="117812" y="64752"/>
                </a:lnTo>
                <a:lnTo>
                  <a:pt x="127603" y="54213"/>
                </a:lnTo>
                <a:lnTo>
                  <a:pt x="139823" y="48317"/>
                </a:lnTo>
                <a:lnTo>
                  <a:pt x="155067" y="46481"/>
                </a:lnTo>
                <a:lnTo>
                  <a:pt x="260372" y="46481"/>
                </a:lnTo>
                <a:lnTo>
                  <a:pt x="259986" y="37879"/>
                </a:lnTo>
                <a:lnTo>
                  <a:pt x="241411" y="15097"/>
                </a:lnTo>
                <a:lnTo>
                  <a:pt x="207095" y="3339"/>
                </a:lnTo>
                <a:lnTo>
                  <a:pt x="158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634990" y="4886705"/>
            <a:ext cx="146050" cy="338455"/>
          </a:xfrm>
          <a:custGeom>
            <a:avLst/>
            <a:gdLst/>
            <a:ahLst/>
            <a:cxnLst/>
            <a:rect l="l" t="t" r="r" b="b"/>
            <a:pathLst>
              <a:path w="146050" h="338454">
                <a:moveTo>
                  <a:pt x="145796" y="0"/>
                </a:moveTo>
                <a:lnTo>
                  <a:pt x="68072" y="0"/>
                </a:lnTo>
                <a:lnTo>
                  <a:pt x="0" y="338455"/>
                </a:lnTo>
                <a:lnTo>
                  <a:pt x="77724" y="338455"/>
                </a:lnTo>
                <a:lnTo>
                  <a:pt x="145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53525" y="4964176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159724" y="0"/>
                </a:moveTo>
                <a:lnTo>
                  <a:pt x="113877" y="6162"/>
                </a:lnTo>
                <a:lnTo>
                  <a:pt x="74248" y="24058"/>
                </a:lnTo>
                <a:lnTo>
                  <a:pt x="41629" y="52806"/>
                </a:lnTo>
                <a:lnTo>
                  <a:pt x="16813" y="91521"/>
                </a:lnTo>
                <a:lnTo>
                  <a:pt x="593" y="139319"/>
                </a:lnTo>
                <a:lnTo>
                  <a:pt x="0" y="189126"/>
                </a:lnTo>
                <a:lnTo>
                  <a:pt x="17658" y="229362"/>
                </a:lnTo>
                <a:lnTo>
                  <a:pt x="53582" y="256262"/>
                </a:lnTo>
                <a:lnTo>
                  <a:pt x="107781" y="266065"/>
                </a:lnTo>
                <a:lnTo>
                  <a:pt x="149217" y="261917"/>
                </a:lnTo>
                <a:lnTo>
                  <a:pt x="186092" y="249078"/>
                </a:lnTo>
                <a:lnTo>
                  <a:pt x="218705" y="226952"/>
                </a:lnTo>
                <a:lnTo>
                  <a:pt x="233486" y="210438"/>
                </a:lnTo>
                <a:lnTo>
                  <a:pt x="124037" y="210438"/>
                </a:lnTo>
                <a:lnTo>
                  <a:pt x="104574" y="207293"/>
                </a:lnTo>
                <a:lnTo>
                  <a:pt x="87874" y="196897"/>
                </a:lnTo>
                <a:lnTo>
                  <a:pt x="77888" y="177809"/>
                </a:lnTo>
                <a:lnTo>
                  <a:pt x="78571" y="148590"/>
                </a:lnTo>
                <a:lnTo>
                  <a:pt x="260435" y="148590"/>
                </a:lnTo>
                <a:lnTo>
                  <a:pt x="265506" y="103436"/>
                </a:lnTo>
                <a:lnTo>
                  <a:pt x="265326" y="102107"/>
                </a:lnTo>
                <a:lnTo>
                  <a:pt x="85048" y="102107"/>
                </a:lnTo>
                <a:lnTo>
                  <a:pt x="97456" y="80506"/>
                </a:lnTo>
                <a:lnTo>
                  <a:pt x="113829" y="66167"/>
                </a:lnTo>
                <a:lnTo>
                  <a:pt x="132036" y="58209"/>
                </a:lnTo>
                <a:lnTo>
                  <a:pt x="149945" y="55753"/>
                </a:lnTo>
                <a:lnTo>
                  <a:pt x="256081" y="55753"/>
                </a:lnTo>
                <a:lnTo>
                  <a:pt x="241900" y="30028"/>
                </a:lnTo>
                <a:lnTo>
                  <a:pt x="209151" y="8028"/>
                </a:lnTo>
                <a:lnTo>
                  <a:pt x="159724" y="0"/>
                </a:lnTo>
                <a:close/>
              </a:path>
              <a:path w="266064" h="266064">
                <a:moveTo>
                  <a:pt x="195411" y="170180"/>
                </a:moveTo>
                <a:lnTo>
                  <a:pt x="175579" y="188204"/>
                </a:lnTo>
                <a:lnTo>
                  <a:pt x="158486" y="200739"/>
                </a:lnTo>
                <a:lnTo>
                  <a:pt x="142011" y="208059"/>
                </a:lnTo>
                <a:lnTo>
                  <a:pt x="124037" y="210438"/>
                </a:lnTo>
                <a:lnTo>
                  <a:pt x="233486" y="210438"/>
                </a:lnTo>
                <a:lnTo>
                  <a:pt x="247354" y="194944"/>
                </a:lnTo>
                <a:lnTo>
                  <a:pt x="195411" y="170180"/>
                </a:lnTo>
                <a:close/>
              </a:path>
              <a:path w="266064" h="266064">
                <a:moveTo>
                  <a:pt x="256081" y="55753"/>
                </a:moveTo>
                <a:lnTo>
                  <a:pt x="149945" y="55753"/>
                </a:lnTo>
                <a:lnTo>
                  <a:pt x="165250" y="57781"/>
                </a:lnTo>
                <a:lnTo>
                  <a:pt x="179615" y="65024"/>
                </a:lnTo>
                <a:lnTo>
                  <a:pt x="189718" y="79220"/>
                </a:lnTo>
                <a:lnTo>
                  <a:pt x="192236" y="102107"/>
                </a:lnTo>
                <a:lnTo>
                  <a:pt x="265326" y="102107"/>
                </a:lnTo>
                <a:lnTo>
                  <a:pt x="260006" y="62874"/>
                </a:lnTo>
                <a:lnTo>
                  <a:pt x="256081" y="55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544310" y="4964176"/>
            <a:ext cx="264160" cy="266065"/>
          </a:xfrm>
          <a:custGeom>
            <a:avLst/>
            <a:gdLst/>
            <a:ahLst/>
            <a:cxnLst/>
            <a:rect l="l" t="t" r="r" b="b"/>
            <a:pathLst>
              <a:path w="264160" h="266064">
                <a:moveTo>
                  <a:pt x="157991" y="0"/>
                </a:moveTo>
                <a:lnTo>
                  <a:pt x="113389" y="6162"/>
                </a:lnTo>
                <a:lnTo>
                  <a:pt x="74090" y="24058"/>
                </a:lnTo>
                <a:lnTo>
                  <a:pt x="41497" y="52806"/>
                </a:lnTo>
                <a:lnTo>
                  <a:pt x="17011" y="91521"/>
                </a:lnTo>
                <a:lnTo>
                  <a:pt x="2035" y="139319"/>
                </a:lnTo>
                <a:lnTo>
                  <a:pt x="0" y="189126"/>
                </a:lnTo>
                <a:lnTo>
                  <a:pt x="17466" y="229362"/>
                </a:lnTo>
                <a:lnTo>
                  <a:pt x="53220" y="256262"/>
                </a:lnTo>
                <a:lnTo>
                  <a:pt x="106048" y="266065"/>
                </a:lnTo>
                <a:lnTo>
                  <a:pt x="147536" y="261917"/>
                </a:lnTo>
                <a:lnTo>
                  <a:pt x="184773" y="249078"/>
                </a:lnTo>
                <a:lnTo>
                  <a:pt x="218366" y="226952"/>
                </a:lnTo>
                <a:lnTo>
                  <a:pt x="234132" y="210438"/>
                </a:lnTo>
                <a:lnTo>
                  <a:pt x="122177" y="210438"/>
                </a:lnTo>
                <a:lnTo>
                  <a:pt x="102786" y="207293"/>
                </a:lnTo>
                <a:lnTo>
                  <a:pt x="86109" y="196897"/>
                </a:lnTo>
                <a:lnTo>
                  <a:pt x="76100" y="177809"/>
                </a:lnTo>
                <a:lnTo>
                  <a:pt x="76711" y="148590"/>
                </a:lnTo>
                <a:lnTo>
                  <a:pt x="258575" y="148590"/>
                </a:lnTo>
                <a:lnTo>
                  <a:pt x="263708" y="103436"/>
                </a:lnTo>
                <a:lnTo>
                  <a:pt x="263529" y="102107"/>
                </a:lnTo>
                <a:lnTo>
                  <a:pt x="86490" y="102107"/>
                </a:lnTo>
                <a:lnTo>
                  <a:pt x="97063" y="80506"/>
                </a:lnTo>
                <a:lnTo>
                  <a:pt x="112494" y="66167"/>
                </a:lnTo>
                <a:lnTo>
                  <a:pt x="130353" y="58209"/>
                </a:lnTo>
                <a:lnTo>
                  <a:pt x="148212" y="55753"/>
                </a:lnTo>
                <a:lnTo>
                  <a:pt x="254325" y="55753"/>
                </a:lnTo>
                <a:lnTo>
                  <a:pt x="240159" y="30028"/>
                </a:lnTo>
                <a:lnTo>
                  <a:pt x="207418" y="8028"/>
                </a:lnTo>
                <a:lnTo>
                  <a:pt x="157991" y="0"/>
                </a:lnTo>
                <a:close/>
              </a:path>
              <a:path w="264160" h="266064">
                <a:moveTo>
                  <a:pt x="193678" y="170180"/>
                </a:moveTo>
                <a:lnTo>
                  <a:pt x="173845" y="188204"/>
                </a:lnTo>
                <a:lnTo>
                  <a:pt x="156737" y="200739"/>
                </a:lnTo>
                <a:lnTo>
                  <a:pt x="140225" y="208059"/>
                </a:lnTo>
                <a:lnTo>
                  <a:pt x="122177" y="210438"/>
                </a:lnTo>
                <a:lnTo>
                  <a:pt x="234132" y="210438"/>
                </a:lnTo>
                <a:lnTo>
                  <a:pt x="248923" y="194944"/>
                </a:lnTo>
                <a:lnTo>
                  <a:pt x="193678" y="170180"/>
                </a:lnTo>
                <a:close/>
              </a:path>
              <a:path w="264160" h="266064">
                <a:moveTo>
                  <a:pt x="254325" y="55753"/>
                </a:moveTo>
                <a:lnTo>
                  <a:pt x="148212" y="55753"/>
                </a:lnTo>
                <a:lnTo>
                  <a:pt x="165320" y="57781"/>
                </a:lnTo>
                <a:lnTo>
                  <a:pt x="180296" y="65024"/>
                </a:lnTo>
                <a:lnTo>
                  <a:pt x="189771" y="79220"/>
                </a:lnTo>
                <a:lnTo>
                  <a:pt x="190376" y="102107"/>
                </a:lnTo>
                <a:lnTo>
                  <a:pt x="263529" y="102107"/>
                </a:lnTo>
                <a:lnTo>
                  <a:pt x="258246" y="62874"/>
                </a:lnTo>
                <a:lnTo>
                  <a:pt x="254325" y="55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771582" y="4964176"/>
            <a:ext cx="265430" cy="266065"/>
          </a:xfrm>
          <a:custGeom>
            <a:avLst/>
            <a:gdLst/>
            <a:ahLst/>
            <a:cxnLst/>
            <a:rect l="l" t="t" r="r" b="b"/>
            <a:pathLst>
              <a:path w="265429" h="266064">
                <a:moveTo>
                  <a:pt x="160079" y="0"/>
                </a:moveTo>
                <a:lnTo>
                  <a:pt x="114157" y="6162"/>
                </a:lnTo>
                <a:lnTo>
                  <a:pt x="74459" y="24058"/>
                </a:lnTo>
                <a:lnTo>
                  <a:pt x="41783" y="52806"/>
                </a:lnTo>
                <a:lnTo>
                  <a:pt x="16929" y="91521"/>
                </a:lnTo>
                <a:lnTo>
                  <a:pt x="694" y="139319"/>
                </a:lnTo>
                <a:lnTo>
                  <a:pt x="0" y="189126"/>
                </a:lnTo>
                <a:lnTo>
                  <a:pt x="17331" y="229362"/>
                </a:lnTo>
                <a:lnTo>
                  <a:pt x="52379" y="256262"/>
                </a:lnTo>
                <a:lnTo>
                  <a:pt x="104834" y="266065"/>
                </a:lnTo>
                <a:lnTo>
                  <a:pt x="148201" y="261917"/>
                </a:lnTo>
                <a:lnTo>
                  <a:pt x="186114" y="249078"/>
                </a:lnTo>
                <a:lnTo>
                  <a:pt x="219170" y="226952"/>
                </a:lnTo>
                <a:lnTo>
                  <a:pt x="234025" y="210438"/>
                </a:lnTo>
                <a:lnTo>
                  <a:pt x="121090" y="210438"/>
                </a:lnTo>
                <a:lnTo>
                  <a:pt x="103463" y="207293"/>
                </a:lnTo>
                <a:lnTo>
                  <a:pt x="87705" y="196897"/>
                </a:lnTo>
                <a:lnTo>
                  <a:pt x="78067" y="177809"/>
                </a:lnTo>
                <a:lnTo>
                  <a:pt x="78799" y="148590"/>
                </a:lnTo>
                <a:lnTo>
                  <a:pt x="260917" y="148590"/>
                </a:lnTo>
                <a:lnTo>
                  <a:pt x="264829" y="103436"/>
                </a:lnTo>
                <a:lnTo>
                  <a:pt x="264644" y="102107"/>
                </a:lnTo>
                <a:lnTo>
                  <a:pt x="85276" y="102107"/>
                </a:lnTo>
                <a:lnTo>
                  <a:pt x="95851" y="80506"/>
                </a:lnTo>
                <a:lnTo>
                  <a:pt x="111295" y="66167"/>
                </a:lnTo>
                <a:lnTo>
                  <a:pt x="129192" y="58209"/>
                </a:lnTo>
                <a:lnTo>
                  <a:pt x="147125" y="55753"/>
                </a:lnTo>
                <a:lnTo>
                  <a:pt x="255369" y="55753"/>
                </a:lnTo>
                <a:lnTo>
                  <a:pt x="241532" y="30028"/>
                </a:lnTo>
                <a:lnTo>
                  <a:pt x="209325" y="8028"/>
                </a:lnTo>
                <a:lnTo>
                  <a:pt x="160079" y="0"/>
                </a:lnTo>
                <a:close/>
              </a:path>
              <a:path w="265429" h="266064">
                <a:moveTo>
                  <a:pt x="192591" y="170180"/>
                </a:moveTo>
                <a:lnTo>
                  <a:pt x="174543" y="188204"/>
                </a:lnTo>
                <a:lnTo>
                  <a:pt x="158031" y="200739"/>
                </a:lnTo>
                <a:lnTo>
                  <a:pt x="140924" y="208059"/>
                </a:lnTo>
                <a:lnTo>
                  <a:pt x="121090" y="210438"/>
                </a:lnTo>
                <a:lnTo>
                  <a:pt x="234025" y="210438"/>
                </a:lnTo>
                <a:lnTo>
                  <a:pt x="247963" y="194944"/>
                </a:lnTo>
                <a:lnTo>
                  <a:pt x="192591" y="170180"/>
                </a:lnTo>
                <a:close/>
              </a:path>
              <a:path w="265429" h="266064">
                <a:moveTo>
                  <a:pt x="255369" y="55753"/>
                </a:moveTo>
                <a:lnTo>
                  <a:pt x="147125" y="55753"/>
                </a:lnTo>
                <a:lnTo>
                  <a:pt x="164284" y="57781"/>
                </a:lnTo>
                <a:lnTo>
                  <a:pt x="179621" y="65024"/>
                </a:lnTo>
                <a:lnTo>
                  <a:pt x="190077" y="79220"/>
                </a:lnTo>
                <a:lnTo>
                  <a:pt x="192591" y="102107"/>
                </a:lnTo>
                <a:lnTo>
                  <a:pt x="264644" y="102107"/>
                </a:lnTo>
                <a:lnTo>
                  <a:pt x="259200" y="62874"/>
                </a:lnTo>
                <a:lnTo>
                  <a:pt x="255369" y="55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089402" y="4964176"/>
            <a:ext cx="264795" cy="266065"/>
          </a:xfrm>
          <a:custGeom>
            <a:avLst/>
            <a:gdLst/>
            <a:ahLst/>
            <a:cxnLst/>
            <a:rect l="l" t="t" r="r" b="b"/>
            <a:pathLst>
              <a:path w="264795" h="266064">
                <a:moveTo>
                  <a:pt x="161157" y="0"/>
                </a:moveTo>
                <a:lnTo>
                  <a:pt x="117643" y="5819"/>
                </a:lnTo>
                <a:lnTo>
                  <a:pt x="77854" y="22782"/>
                </a:lnTo>
                <a:lnTo>
                  <a:pt x="43959" y="50145"/>
                </a:lnTo>
                <a:lnTo>
                  <a:pt x="18129" y="87164"/>
                </a:lnTo>
                <a:lnTo>
                  <a:pt x="2534" y="133096"/>
                </a:lnTo>
                <a:lnTo>
                  <a:pt x="0" y="179014"/>
                </a:lnTo>
                <a:lnTo>
                  <a:pt x="10815" y="216001"/>
                </a:lnTo>
                <a:lnTo>
                  <a:pt x="33578" y="243326"/>
                </a:lnTo>
                <a:lnTo>
                  <a:pt x="66888" y="260258"/>
                </a:lnTo>
                <a:lnTo>
                  <a:pt x="109341" y="266065"/>
                </a:lnTo>
                <a:lnTo>
                  <a:pt x="147382" y="261090"/>
                </a:lnTo>
                <a:lnTo>
                  <a:pt x="182970" y="247126"/>
                </a:lnTo>
                <a:lnTo>
                  <a:pt x="214890" y="225613"/>
                </a:lnTo>
                <a:lnTo>
                  <a:pt x="232729" y="207391"/>
                </a:lnTo>
                <a:lnTo>
                  <a:pt x="128772" y="207391"/>
                </a:lnTo>
                <a:lnTo>
                  <a:pt x="102597" y="201872"/>
                </a:lnTo>
                <a:lnTo>
                  <a:pt x="86720" y="186483"/>
                </a:lnTo>
                <a:lnTo>
                  <a:pt x="80534" y="162974"/>
                </a:lnTo>
                <a:lnTo>
                  <a:pt x="83433" y="133096"/>
                </a:lnTo>
                <a:lnTo>
                  <a:pt x="93276" y="103217"/>
                </a:lnTo>
                <a:lnTo>
                  <a:pt x="108548" y="79708"/>
                </a:lnTo>
                <a:lnTo>
                  <a:pt x="129868" y="64319"/>
                </a:lnTo>
                <a:lnTo>
                  <a:pt x="157855" y="58800"/>
                </a:lnTo>
                <a:lnTo>
                  <a:pt x="264662" y="58800"/>
                </a:lnTo>
                <a:lnTo>
                  <a:pt x="248454" y="32629"/>
                </a:lnTo>
                <a:lnTo>
                  <a:pt x="225007" y="14303"/>
                </a:lnTo>
                <a:lnTo>
                  <a:pt x="195511" y="3526"/>
                </a:lnTo>
                <a:lnTo>
                  <a:pt x="161157" y="0"/>
                </a:lnTo>
                <a:close/>
              </a:path>
              <a:path w="264795" h="266064">
                <a:moveTo>
                  <a:pt x="190240" y="173355"/>
                </a:moveTo>
                <a:lnTo>
                  <a:pt x="175618" y="190406"/>
                </a:lnTo>
                <a:lnTo>
                  <a:pt x="160697" y="200802"/>
                </a:lnTo>
                <a:lnTo>
                  <a:pt x="145181" y="205984"/>
                </a:lnTo>
                <a:lnTo>
                  <a:pt x="128772" y="207391"/>
                </a:lnTo>
                <a:lnTo>
                  <a:pt x="232729" y="207391"/>
                </a:lnTo>
                <a:lnTo>
                  <a:pt x="241929" y="197993"/>
                </a:lnTo>
                <a:lnTo>
                  <a:pt x="190240" y="173355"/>
                </a:lnTo>
                <a:close/>
              </a:path>
              <a:path w="264795" h="266064">
                <a:moveTo>
                  <a:pt x="264662" y="58800"/>
                </a:moveTo>
                <a:lnTo>
                  <a:pt x="157855" y="58800"/>
                </a:lnTo>
                <a:lnTo>
                  <a:pt x="169494" y="60255"/>
                </a:lnTo>
                <a:lnTo>
                  <a:pt x="182954" y="65770"/>
                </a:lnTo>
                <a:lnTo>
                  <a:pt x="195199" y="77071"/>
                </a:lnTo>
                <a:lnTo>
                  <a:pt x="203194" y="95885"/>
                </a:lnTo>
                <a:lnTo>
                  <a:pt x="264662" y="58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797552" y="4964176"/>
            <a:ext cx="294640" cy="266065"/>
          </a:xfrm>
          <a:custGeom>
            <a:avLst/>
            <a:gdLst/>
            <a:ahLst/>
            <a:cxnLst/>
            <a:rect l="l" t="t" r="r" b="b"/>
            <a:pathLst>
              <a:path w="294639" h="266064">
                <a:moveTo>
                  <a:pt x="58927" y="176403"/>
                </a:moveTo>
                <a:lnTo>
                  <a:pt x="0" y="210438"/>
                </a:lnTo>
                <a:lnTo>
                  <a:pt x="23518" y="236114"/>
                </a:lnTo>
                <a:lnTo>
                  <a:pt x="50704" y="253349"/>
                </a:lnTo>
                <a:lnTo>
                  <a:pt x="82796" y="263034"/>
                </a:lnTo>
                <a:lnTo>
                  <a:pt x="121031" y="266065"/>
                </a:lnTo>
                <a:lnTo>
                  <a:pt x="166038" y="261199"/>
                </a:lnTo>
                <a:lnTo>
                  <a:pt x="208581" y="245618"/>
                </a:lnTo>
                <a:lnTo>
                  <a:pt x="242528" y="217844"/>
                </a:lnTo>
                <a:lnTo>
                  <a:pt x="245962" y="210438"/>
                </a:lnTo>
                <a:lnTo>
                  <a:pt x="134112" y="210438"/>
                </a:lnTo>
                <a:lnTo>
                  <a:pt x="111345" y="208156"/>
                </a:lnTo>
                <a:lnTo>
                  <a:pt x="91614" y="201517"/>
                </a:lnTo>
                <a:lnTo>
                  <a:pt x="74336" y="190829"/>
                </a:lnTo>
                <a:lnTo>
                  <a:pt x="58927" y="176403"/>
                </a:lnTo>
                <a:close/>
              </a:path>
              <a:path w="294639" h="266064">
                <a:moveTo>
                  <a:pt x="176657" y="0"/>
                </a:moveTo>
                <a:lnTo>
                  <a:pt x="134590" y="4885"/>
                </a:lnTo>
                <a:lnTo>
                  <a:pt x="95297" y="20510"/>
                </a:lnTo>
                <a:lnTo>
                  <a:pt x="63982" y="48327"/>
                </a:lnTo>
                <a:lnTo>
                  <a:pt x="45847" y="89788"/>
                </a:lnTo>
                <a:lnTo>
                  <a:pt x="49869" y="125228"/>
                </a:lnTo>
                <a:lnTo>
                  <a:pt x="74897" y="145551"/>
                </a:lnTo>
                <a:lnTo>
                  <a:pt x="110839" y="156257"/>
                </a:lnTo>
                <a:lnTo>
                  <a:pt x="147606" y="162846"/>
                </a:lnTo>
                <a:lnTo>
                  <a:pt x="175110" y="170819"/>
                </a:lnTo>
                <a:lnTo>
                  <a:pt x="183261" y="185674"/>
                </a:lnTo>
                <a:lnTo>
                  <a:pt x="176027" y="198705"/>
                </a:lnTo>
                <a:lnTo>
                  <a:pt x="162353" y="206200"/>
                </a:lnTo>
                <a:lnTo>
                  <a:pt x="146845" y="209623"/>
                </a:lnTo>
                <a:lnTo>
                  <a:pt x="134112" y="210438"/>
                </a:lnTo>
                <a:lnTo>
                  <a:pt x="245962" y="210438"/>
                </a:lnTo>
                <a:lnTo>
                  <a:pt x="261747" y="176403"/>
                </a:lnTo>
                <a:lnTo>
                  <a:pt x="257680" y="138553"/>
                </a:lnTo>
                <a:lnTo>
                  <a:pt x="232640" y="116938"/>
                </a:lnTo>
                <a:lnTo>
                  <a:pt x="196707" y="105632"/>
                </a:lnTo>
                <a:lnTo>
                  <a:pt x="159958" y="98707"/>
                </a:lnTo>
                <a:lnTo>
                  <a:pt x="132474" y="90237"/>
                </a:lnTo>
                <a:lnTo>
                  <a:pt x="124333" y="74294"/>
                </a:lnTo>
                <a:lnTo>
                  <a:pt x="128591" y="66147"/>
                </a:lnTo>
                <a:lnTo>
                  <a:pt x="136207" y="60356"/>
                </a:lnTo>
                <a:lnTo>
                  <a:pt x="146871" y="56899"/>
                </a:lnTo>
                <a:lnTo>
                  <a:pt x="160274" y="55753"/>
                </a:lnTo>
                <a:lnTo>
                  <a:pt x="272594" y="55753"/>
                </a:lnTo>
                <a:lnTo>
                  <a:pt x="294513" y="43306"/>
                </a:lnTo>
                <a:lnTo>
                  <a:pt x="266400" y="23520"/>
                </a:lnTo>
                <a:lnTo>
                  <a:pt x="236775" y="10080"/>
                </a:lnTo>
                <a:lnTo>
                  <a:pt x="206555" y="2426"/>
                </a:lnTo>
                <a:lnTo>
                  <a:pt x="176657" y="0"/>
                </a:lnTo>
                <a:close/>
              </a:path>
              <a:path w="294639" h="266064">
                <a:moveTo>
                  <a:pt x="272594" y="55753"/>
                </a:moveTo>
                <a:lnTo>
                  <a:pt x="160274" y="55753"/>
                </a:lnTo>
                <a:lnTo>
                  <a:pt x="180207" y="57443"/>
                </a:lnTo>
                <a:lnTo>
                  <a:pt x="199532" y="62325"/>
                </a:lnTo>
                <a:lnTo>
                  <a:pt x="216406" y="70111"/>
                </a:lnTo>
                <a:lnTo>
                  <a:pt x="228981" y="80518"/>
                </a:lnTo>
                <a:lnTo>
                  <a:pt x="272594" y="55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3178555" y="1163827"/>
            <a:ext cx="541718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0">
                <a:latin typeface="Arial"/>
                <a:cs typeface="Arial"/>
              </a:rPr>
              <a:t>A</a:t>
            </a:r>
            <a:r>
              <a:rPr dirty="0" sz="2800" spc="-385" b="0">
                <a:latin typeface="Arial"/>
                <a:cs typeface="Arial"/>
              </a:rPr>
              <a:t> </a:t>
            </a:r>
            <a:r>
              <a:rPr dirty="0" sz="2800" spc="-75" b="0">
                <a:latin typeface="Arial"/>
                <a:cs typeface="Arial"/>
              </a:rPr>
              <a:t>Deep</a:t>
            </a:r>
            <a:r>
              <a:rPr dirty="0" sz="2800" spc="-195" b="0">
                <a:latin typeface="Arial"/>
                <a:cs typeface="Arial"/>
              </a:rPr>
              <a:t> </a:t>
            </a:r>
            <a:r>
              <a:rPr dirty="0" sz="2800" spc="-75" b="0">
                <a:latin typeface="Arial"/>
                <a:cs typeface="Arial"/>
              </a:rPr>
              <a:t>Dive</a:t>
            </a:r>
            <a:r>
              <a:rPr dirty="0" sz="2800" spc="-220" b="0">
                <a:latin typeface="Arial"/>
                <a:cs typeface="Arial"/>
              </a:rPr>
              <a:t> </a:t>
            </a:r>
            <a:r>
              <a:rPr dirty="0" sz="2800" spc="-75" b="0">
                <a:latin typeface="Arial"/>
                <a:cs typeface="Arial"/>
              </a:rPr>
              <a:t>into</a:t>
            </a:r>
            <a:r>
              <a:rPr dirty="0" sz="2800" spc="-229" b="0">
                <a:latin typeface="Arial"/>
                <a:cs typeface="Arial"/>
              </a:rPr>
              <a:t> </a:t>
            </a:r>
            <a:r>
              <a:rPr dirty="0" sz="2800" spc="-85">
                <a:solidFill>
                  <a:srgbClr val="E64F0C"/>
                </a:solidFill>
              </a:rPr>
              <a:t>Image</a:t>
            </a:r>
            <a:r>
              <a:rPr dirty="0" sz="2800" spc="-210">
                <a:solidFill>
                  <a:srgbClr val="E64F0C"/>
                </a:solidFill>
              </a:rPr>
              <a:t> </a:t>
            </a:r>
            <a:r>
              <a:rPr dirty="0" sz="2800" spc="-90">
                <a:solidFill>
                  <a:srgbClr val="E64F0C"/>
                </a:solidFill>
              </a:rPr>
              <a:t>Processing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-65" b="0">
                <a:latin typeface="Arial"/>
                <a:cs typeface="Arial"/>
              </a:rPr>
              <a:t>for</a:t>
            </a:r>
            <a:r>
              <a:rPr dirty="0" sz="2800" spc="-229" b="0">
                <a:latin typeface="Arial"/>
                <a:cs typeface="Arial"/>
              </a:rPr>
              <a:t> </a:t>
            </a:r>
            <a:r>
              <a:rPr dirty="0" sz="2800" spc="-75" b="0">
                <a:latin typeface="Arial"/>
                <a:cs typeface="Arial"/>
              </a:rPr>
              <a:t>i.MX</a:t>
            </a:r>
            <a:r>
              <a:rPr dirty="0" sz="2800" spc="-215" b="0">
                <a:latin typeface="Arial"/>
                <a:cs typeface="Arial"/>
              </a:rPr>
              <a:t> </a:t>
            </a:r>
            <a:r>
              <a:rPr dirty="0" sz="2800" spc="-5" b="0">
                <a:latin typeface="Arial"/>
                <a:cs typeface="Arial"/>
              </a:rPr>
              <a:t>6</a:t>
            </a:r>
            <a:r>
              <a:rPr dirty="0" sz="2800" spc="-360" b="0">
                <a:latin typeface="Arial"/>
                <a:cs typeface="Arial"/>
              </a:rPr>
              <a:t> </a:t>
            </a:r>
            <a:r>
              <a:rPr dirty="0" sz="2800" spc="-90" b="0">
                <a:latin typeface="Arial"/>
                <a:cs typeface="Arial"/>
              </a:rPr>
              <a:t>Application</a:t>
            </a:r>
            <a:r>
              <a:rPr dirty="0" sz="2800" spc="-240" b="0">
                <a:latin typeface="Arial"/>
                <a:cs typeface="Arial"/>
              </a:rPr>
              <a:t> </a:t>
            </a:r>
            <a:r>
              <a:rPr dirty="0" sz="2800" spc="-90" b="0">
                <a:latin typeface="Arial"/>
                <a:cs typeface="Arial"/>
              </a:rPr>
              <a:t>Processors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90113" y="2128520"/>
            <a:ext cx="3888104" cy="1533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>
                <a:solidFill>
                  <a:srgbClr val="6A747C"/>
                </a:solidFill>
                <a:latin typeface="Arial"/>
                <a:cs typeface="Arial"/>
              </a:rPr>
              <a:t>FTF-CON-F0119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65">
                <a:solidFill>
                  <a:srgbClr val="6A747C"/>
                </a:solidFill>
                <a:latin typeface="Arial"/>
                <a:cs typeface="Arial"/>
              </a:rPr>
              <a:t>Oliver </a:t>
            </a:r>
            <a:r>
              <a:rPr dirty="0" sz="1800" spc="-70">
                <a:solidFill>
                  <a:srgbClr val="6A747C"/>
                </a:solidFill>
                <a:latin typeface="Arial"/>
                <a:cs typeface="Arial"/>
              </a:rPr>
              <a:t>Brown </a:t>
            </a:r>
            <a:r>
              <a:rPr dirty="0" sz="1800">
                <a:solidFill>
                  <a:srgbClr val="6A747C"/>
                </a:solidFill>
                <a:latin typeface="Arial"/>
                <a:cs typeface="Arial"/>
              </a:rPr>
              <a:t>| </a:t>
            </a:r>
            <a:r>
              <a:rPr dirty="0" sz="1800" spc="-70">
                <a:solidFill>
                  <a:srgbClr val="6A747C"/>
                </a:solidFill>
                <a:latin typeface="Arial"/>
                <a:cs typeface="Arial"/>
              </a:rPr>
              <a:t>Senior Software</a:t>
            </a:r>
            <a:r>
              <a:rPr dirty="0" sz="1800" spc="-5">
                <a:solidFill>
                  <a:srgbClr val="6A747C"/>
                </a:solidFill>
                <a:latin typeface="Arial"/>
                <a:cs typeface="Arial"/>
              </a:rPr>
              <a:t> </a:t>
            </a:r>
            <a:r>
              <a:rPr dirty="0" sz="1800" spc="-70">
                <a:solidFill>
                  <a:srgbClr val="6A747C"/>
                </a:solidFill>
                <a:latin typeface="Arial"/>
                <a:cs typeface="Arial"/>
              </a:rPr>
              <a:t>Engineer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500">
                <a:solidFill>
                  <a:srgbClr val="6A747C"/>
                </a:solidFill>
                <a:latin typeface="Arial"/>
                <a:cs typeface="Arial"/>
              </a:rPr>
              <a:t>A P </a:t>
            </a:r>
            <a:r>
              <a:rPr dirty="0" sz="1500" spc="-5">
                <a:solidFill>
                  <a:srgbClr val="6A747C"/>
                </a:solidFill>
                <a:latin typeface="Arial"/>
                <a:cs typeface="Arial"/>
              </a:rPr>
              <a:t>R </a:t>
            </a:r>
            <a:r>
              <a:rPr dirty="0" sz="1500">
                <a:solidFill>
                  <a:srgbClr val="6A747C"/>
                </a:solidFill>
                <a:latin typeface="Arial"/>
                <a:cs typeface="Arial"/>
              </a:rPr>
              <a:t>. </a:t>
            </a:r>
            <a:r>
              <a:rPr dirty="0" sz="1500" spc="-5">
                <a:solidFill>
                  <a:srgbClr val="6A747C"/>
                </a:solidFill>
                <a:latin typeface="Arial"/>
                <a:cs typeface="Arial"/>
              </a:rPr>
              <a:t>1 0 </a:t>
            </a:r>
            <a:r>
              <a:rPr dirty="0" sz="1500">
                <a:solidFill>
                  <a:srgbClr val="6A747C"/>
                </a:solidFill>
                <a:latin typeface="Arial"/>
                <a:cs typeface="Arial"/>
              </a:rPr>
              <a:t>. </a:t>
            </a:r>
            <a:r>
              <a:rPr dirty="0" sz="1500" spc="-5">
                <a:solidFill>
                  <a:srgbClr val="6A747C"/>
                </a:solidFill>
                <a:latin typeface="Arial"/>
                <a:cs typeface="Arial"/>
              </a:rPr>
              <a:t>2 0 1</a:t>
            </a:r>
            <a:r>
              <a:rPr dirty="0" sz="1500" spc="375">
                <a:solidFill>
                  <a:srgbClr val="6A747C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6A747C"/>
                </a:solidFill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148202" y="180378"/>
            <a:ext cx="2242820" cy="5486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2729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Multimedia </a:t>
            </a:r>
            <a:r>
              <a:rPr dirty="0" spc="-5"/>
              <a:t>Processing</a:t>
            </a:r>
            <a:r>
              <a:rPr dirty="0" spc="-75"/>
              <a:t> </a:t>
            </a:r>
            <a:r>
              <a:rPr dirty="0" spc="-5"/>
              <a:t>Chain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7860" y="1035981"/>
            <a:ext cx="2369185" cy="114808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265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1500" spc="-5">
                <a:latin typeface="Arial"/>
                <a:cs typeface="Arial"/>
              </a:rPr>
              <a:t>Image Signal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Processing</a:t>
            </a:r>
            <a:endParaRPr sz="15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5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Bayer </a:t>
            </a:r>
            <a:r>
              <a:rPr dirty="0" sz="1400">
                <a:latin typeface="Arial"/>
                <a:cs typeface="Arial"/>
              </a:rPr>
              <a:t>-&gt; </a:t>
            </a:r>
            <a:r>
              <a:rPr dirty="0" sz="1400" spc="-10">
                <a:latin typeface="Arial"/>
                <a:cs typeface="Arial"/>
              </a:rPr>
              <a:t>YUV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conversion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ts val="1515"/>
              </a:lnSpc>
              <a:spcBef>
                <a:spcPts val="16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>
                <a:latin typeface="Arial"/>
                <a:cs typeface="Arial"/>
              </a:rPr>
              <a:t>Image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quality</a:t>
            </a:r>
            <a:endParaRPr sz="1400">
              <a:latin typeface="Arial"/>
              <a:cs typeface="Arial"/>
            </a:endParaRPr>
          </a:p>
          <a:p>
            <a:pPr marL="356870">
              <a:lnSpc>
                <a:spcPts val="1515"/>
              </a:lnSpc>
            </a:pPr>
            <a:r>
              <a:rPr dirty="0" sz="1400">
                <a:latin typeface="Arial"/>
                <a:cs typeface="Arial"/>
              </a:rPr>
              <a:t>enhancement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5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Camera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corrections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7860" y="2401739"/>
            <a:ext cx="2311400" cy="178816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265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1500" spc="-5">
                <a:latin typeface="Arial"/>
                <a:cs typeface="Arial"/>
              </a:rPr>
              <a:t>Image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Conversions</a:t>
            </a:r>
            <a:endParaRPr sz="15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5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De-interlacing</a:t>
            </a:r>
            <a:endParaRPr sz="1400">
              <a:latin typeface="Arial"/>
              <a:cs typeface="Arial"/>
            </a:endParaRPr>
          </a:p>
          <a:p>
            <a:pPr lvl="1" marL="356870" marR="384810" indent="-168910">
              <a:lnSpc>
                <a:spcPts val="1340"/>
              </a:lnSpc>
              <a:spcBef>
                <a:spcPts val="490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>
                <a:latin typeface="Arial"/>
                <a:cs typeface="Arial"/>
              </a:rPr>
              <a:t>Resizing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(resolution  </a:t>
            </a:r>
            <a:r>
              <a:rPr dirty="0" sz="1400" spc="-5">
                <a:latin typeface="Arial"/>
                <a:cs typeface="Arial"/>
              </a:rPr>
              <a:t>adjustment)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80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>
                <a:latin typeface="Arial"/>
                <a:cs typeface="Arial"/>
              </a:rPr>
              <a:t>Rotation &amp;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Inversion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5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Color </a:t>
            </a:r>
            <a:r>
              <a:rPr dirty="0" sz="1400">
                <a:latin typeface="Arial"/>
                <a:cs typeface="Arial"/>
              </a:rPr>
              <a:t>Space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Conversion</a:t>
            </a:r>
            <a:endParaRPr sz="1400">
              <a:latin typeface="Arial"/>
              <a:cs typeface="Arial"/>
            </a:endParaRPr>
          </a:p>
          <a:p>
            <a:pPr lvl="1" marL="356870" marR="5080" indent="-168910">
              <a:lnSpc>
                <a:spcPts val="1340"/>
              </a:lnSpc>
              <a:spcBef>
                <a:spcPts val="49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Pixel Format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Conversion  (packing…)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7860" y="4407432"/>
            <a:ext cx="2172970" cy="16605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265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1500" spc="-5">
                <a:latin typeface="Arial"/>
                <a:cs typeface="Arial"/>
              </a:rPr>
              <a:t>Display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Enhancement:</a:t>
            </a:r>
            <a:endParaRPr sz="1500">
              <a:latin typeface="Arial"/>
              <a:cs typeface="Arial"/>
            </a:endParaRPr>
          </a:p>
          <a:p>
            <a:pPr lvl="1" marL="356870" marR="33655" indent="-168910">
              <a:lnSpc>
                <a:spcPct val="80000"/>
              </a:lnSpc>
              <a:spcBef>
                <a:spcPts val="49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Color </a:t>
            </a:r>
            <a:r>
              <a:rPr dirty="0" sz="1400">
                <a:latin typeface="Arial"/>
                <a:cs typeface="Arial"/>
              </a:rPr>
              <a:t>adjustments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  gamut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mapping</a:t>
            </a:r>
            <a:endParaRPr sz="1400">
              <a:latin typeface="Arial"/>
              <a:cs typeface="Arial"/>
            </a:endParaRPr>
          </a:p>
          <a:p>
            <a:pPr lvl="1" marL="356870" marR="5080" indent="-168910">
              <a:lnSpc>
                <a:spcPts val="1340"/>
              </a:lnSpc>
              <a:spcBef>
                <a:spcPts val="49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Gamma </a:t>
            </a:r>
            <a:r>
              <a:rPr dirty="0" sz="1400">
                <a:latin typeface="Arial"/>
                <a:cs typeface="Arial"/>
              </a:rPr>
              <a:t>correction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  contrast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stretching</a:t>
            </a:r>
            <a:endParaRPr sz="1400">
              <a:latin typeface="Arial"/>
              <a:cs typeface="Arial"/>
            </a:endParaRPr>
          </a:p>
          <a:p>
            <a:pPr lvl="1" marL="356870" marR="36195" indent="-168910">
              <a:lnSpc>
                <a:spcPts val="1340"/>
              </a:lnSpc>
              <a:spcBef>
                <a:spcPts val="49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Compensation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low-  </a:t>
            </a:r>
            <a:r>
              <a:rPr dirty="0" sz="1400">
                <a:latin typeface="Arial"/>
                <a:cs typeface="Arial"/>
              </a:rPr>
              <a:t>light conditions and  backlight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650" y="4695761"/>
            <a:ext cx="1383030" cy="471805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marL="302260" marR="286385" indent="-9525">
              <a:lnSpc>
                <a:spcPct val="100000"/>
              </a:lnSpc>
              <a:spcBef>
                <a:spcPts val="385"/>
              </a:spcBef>
            </a:pPr>
            <a:r>
              <a:rPr dirty="0" sz="1200" spc="-5" b="1">
                <a:latin typeface="Arial"/>
                <a:cs typeface="Arial"/>
              </a:rPr>
              <a:t>Com</a:t>
            </a:r>
            <a:r>
              <a:rPr dirty="0" sz="1200" spc="-10" b="1">
                <a:latin typeface="Arial"/>
                <a:cs typeface="Arial"/>
              </a:rPr>
              <a:t>b</a:t>
            </a:r>
            <a:r>
              <a:rPr dirty="0" sz="1200" b="1">
                <a:latin typeface="Arial"/>
                <a:cs typeface="Arial"/>
              </a:rPr>
              <a:t>ining  </a:t>
            </a:r>
            <a:r>
              <a:rPr dirty="0" sz="1200" spc="0" b="1">
                <a:latin typeface="Arial"/>
                <a:cs typeface="Arial"/>
              </a:rPr>
              <a:t>with</a:t>
            </a:r>
            <a:r>
              <a:rPr dirty="0" sz="1200" spc="-11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Audio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3905" y="924305"/>
            <a:ext cx="33648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7970" algn="l"/>
              </a:tabLst>
            </a:pPr>
            <a:r>
              <a:rPr dirty="0" sz="1200" spc="-5" b="1">
                <a:latin typeface="Arial"/>
                <a:cs typeface="Arial"/>
              </a:rPr>
              <a:t>Image Sensor	</a:t>
            </a:r>
            <a:r>
              <a:rPr dirty="0" baseline="2314" sz="1800" spc="-7" b="1">
                <a:latin typeface="Arial"/>
                <a:cs typeface="Arial"/>
              </a:rPr>
              <a:t>Display</a:t>
            </a:r>
            <a:endParaRPr baseline="2314"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4382" y="2643885"/>
            <a:ext cx="1146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Camera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Preview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5353" y="1121719"/>
            <a:ext cx="259079" cy="197485"/>
          </a:xfrm>
          <a:custGeom>
            <a:avLst/>
            <a:gdLst/>
            <a:ahLst/>
            <a:cxnLst/>
            <a:rect l="l" t="t" r="r" b="b"/>
            <a:pathLst>
              <a:path w="259079" h="197484">
                <a:moveTo>
                  <a:pt x="39995" y="31293"/>
                </a:moveTo>
                <a:lnTo>
                  <a:pt x="5539" y="59458"/>
                </a:lnTo>
                <a:lnTo>
                  <a:pt x="616" y="98271"/>
                </a:lnTo>
                <a:lnTo>
                  <a:pt x="0" y="115796"/>
                </a:lnTo>
                <a:lnTo>
                  <a:pt x="616" y="128316"/>
                </a:lnTo>
                <a:lnTo>
                  <a:pt x="1232" y="133323"/>
                </a:lnTo>
                <a:lnTo>
                  <a:pt x="90445" y="197169"/>
                </a:lnTo>
                <a:lnTo>
                  <a:pt x="259024" y="53825"/>
                </a:lnTo>
                <a:lnTo>
                  <a:pt x="212809" y="32545"/>
                </a:lnTo>
                <a:lnTo>
                  <a:pt x="49217" y="32545"/>
                </a:lnTo>
                <a:lnTo>
                  <a:pt x="39995" y="31293"/>
                </a:lnTo>
                <a:close/>
              </a:path>
              <a:path w="259079" h="197484">
                <a:moveTo>
                  <a:pt x="142128" y="0"/>
                </a:moveTo>
                <a:lnTo>
                  <a:pt x="141512" y="625"/>
                </a:lnTo>
                <a:lnTo>
                  <a:pt x="139662" y="1877"/>
                </a:lnTo>
                <a:lnTo>
                  <a:pt x="137205" y="3755"/>
                </a:lnTo>
                <a:lnTo>
                  <a:pt x="133515" y="6258"/>
                </a:lnTo>
                <a:lnTo>
                  <a:pt x="128591" y="9388"/>
                </a:lnTo>
                <a:lnTo>
                  <a:pt x="123051" y="12517"/>
                </a:lnTo>
                <a:lnTo>
                  <a:pt x="116903" y="16272"/>
                </a:lnTo>
                <a:lnTo>
                  <a:pt x="77524" y="30667"/>
                </a:lnTo>
                <a:lnTo>
                  <a:pt x="59064" y="32545"/>
                </a:lnTo>
                <a:lnTo>
                  <a:pt x="212809" y="32545"/>
                </a:lnTo>
                <a:lnTo>
                  <a:pt x="142128" y="0"/>
                </a:lnTo>
                <a:close/>
              </a:path>
            </a:pathLst>
          </a:custGeom>
          <a:solidFill>
            <a:srgbClr val="8EB5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33950" y="703242"/>
            <a:ext cx="383540" cy="560070"/>
          </a:xfrm>
          <a:custGeom>
            <a:avLst/>
            <a:gdLst/>
            <a:ahLst/>
            <a:cxnLst/>
            <a:rect l="l" t="t" r="r" b="b"/>
            <a:pathLst>
              <a:path w="383539" h="560069">
                <a:moveTo>
                  <a:pt x="77896" y="29138"/>
                </a:moveTo>
                <a:lnTo>
                  <a:pt x="0" y="324518"/>
                </a:lnTo>
                <a:lnTo>
                  <a:pt x="0" y="339105"/>
                </a:lnTo>
                <a:lnTo>
                  <a:pt x="13293" y="347118"/>
                </a:lnTo>
                <a:lnTo>
                  <a:pt x="13293" y="362765"/>
                </a:lnTo>
                <a:lnTo>
                  <a:pt x="67437" y="389052"/>
                </a:lnTo>
                <a:lnTo>
                  <a:pt x="68667" y="389052"/>
                </a:lnTo>
                <a:lnTo>
                  <a:pt x="72974" y="389677"/>
                </a:lnTo>
                <a:lnTo>
                  <a:pt x="79126" y="389677"/>
                </a:lnTo>
                <a:lnTo>
                  <a:pt x="87123" y="390303"/>
                </a:lnTo>
                <a:lnTo>
                  <a:pt x="96970" y="391555"/>
                </a:lnTo>
                <a:lnTo>
                  <a:pt x="108041" y="392181"/>
                </a:lnTo>
                <a:lnTo>
                  <a:pt x="119737" y="393433"/>
                </a:lnTo>
                <a:lnTo>
                  <a:pt x="132658" y="394059"/>
                </a:lnTo>
                <a:lnTo>
                  <a:pt x="157883" y="396562"/>
                </a:lnTo>
                <a:lnTo>
                  <a:pt x="170804" y="397188"/>
                </a:lnTo>
                <a:lnTo>
                  <a:pt x="193563" y="399691"/>
                </a:lnTo>
                <a:lnTo>
                  <a:pt x="203410" y="400317"/>
                </a:lnTo>
                <a:lnTo>
                  <a:pt x="211407" y="401569"/>
                </a:lnTo>
                <a:lnTo>
                  <a:pt x="217564" y="402195"/>
                </a:lnTo>
                <a:lnTo>
                  <a:pt x="217564" y="403447"/>
                </a:lnTo>
                <a:lnTo>
                  <a:pt x="218180" y="407202"/>
                </a:lnTo>
                <a:lnTo>
                  <a:pt x="218180" y="412844"/>
                </a:lnTo>
                <a:lnTo>
                  <a:pt x="209566" y="450396"/>
                </a:lnTo>
                <a:lnTo>
                  <a:pt x="203410" y="461662"/>
                </a:lnTo>
                <a:lnTo>
                  <a:pt x="202177" y="461662"/>
                </a:lnTo>
                <a:lnTo>
                  <a:pt x="197870" y="462288"/>
                </a:lnTo>
                <a:lnTo>
                  <a:pt x="191722" y="462914"/>
                </a:lnTo>
                <a:lnTo>
                  <a:pt x="183725" y="464165"/>
                </a:lnTo>
                <a:lnTo>
                  <a:pt x="174494" y="465417"/>
                </a:lnTo>
                <a:lnTo>
                  <a:pt x="164031" y="466669"/>
                </a:lnTo>
                <a:lnTo>
                  <a:pt x="103734" y="476057"/>
                </a:lnTo>
                <a:lnTo>
                  <a:pt x="93279" y="478561"/>
                </a:lnTo>
                <a:lnTo>
                  <a:pt x="83433" y="480438"/>
                </a:lnTo>
                <a:lnTo>
                  <a:pt x="55131" y="503604"/>
                </a:lnTo>
                <a:lnTo>
                  <a:pt x="56361" y="509237"/>
                </a:lnTo>
                <a:lnTo>
                  <a:pt x="59438" y="514870"/>
                </a:lnTo>
                <a:lnTo>
                  <a:pt x="63744" y="519251"/>
                </a:lnTo>
                <a:lnTo>
                  <a:pt x="69282" y="521755"/>
                </a:lnTo>
                <a:lnTo>
                  <a:pt x="73589" y="523007"/>
                </a:lnTo>
                <a:lnTo>
                  <a:pt x="79742" y="524884"/>
                </a:lnTo>
                <a:lnTo>
                  <a:pt x="88356" y="527388"/>
                </a:lnTo>
                <a:lnTo>
                  <a:pt x="98203" y="529891"/>
                </a:lnTo>
                <a:lnTo>
                  <a:pt x="109890" y="533021"/>
                </a:lnTo>
                <a:lnTo>
                  <a:pt x="122195" y="536151"/>
                </a:lnTo>
                <a:lnTo>
                  <a:pt x="135115" y="539281"/>
                </a:lnTo>
                <a:lnTo>
                  <a:pt x="148653" y="542410"/>
                </a:lnTo>
                <a:lnTo>
                  <a:pt x="162190" y="546167"/>
                </a:lnTo>
                <a:lnTo>
                  <a:pt x="175727" y="549296"/>
                </a:lnTo>
                <a:lnTo>
                  <a:pt x="189256" y="551800"/>
                </a:lnTo>
                <a:lnTo>
                  <a:pt x="201569" y="554930"/>
                </a:lnTo>
                <a:lnTo>
                  <a:pt x="213257" y="556807"/>
                </a:lnTo>
                <a:lnTo>
                  <a:pt x="223712" y="558685"/>
                </a:lnTo>
                <a:lnTo>
                  <a:pt x="232326" y="559311"/>
                </a:lnTo>
                <a:lnTo>
                  <a:pt x="239715" y="559937"/>
                </a:lnTo>
                <a:lnTo>
                  <a:pt x="246479" y="559311"/>
                </a:lnTo>
                <a:lnTo>
                  <a:pt x="254477" y="558059"/>
                </a:lnTo>
                <a:lnTo>
                  <a:pt x="303703" y="539907"/>
                </a:lnTo>
                <a:lnTo>
                  <a:pt x="351079" y="515496"/>
                </a:lnTo>
                <a:lnTo>
                  <a:pt x="363383" y="506734"/>
                </a:lnTo>
                <a:lnTo>
                  <a:pt x="367690" y="503604"/>
                </a:lnTo>
                <a:lnTo>
                  <a:pt x="370147" y="501101"/>
                </a:lnTo>
                <a:lnTo>
                  <a:pt x="371380" y="496720"/>
                </a:lnTo>
                <a:lnTo>
                  <a:pt x="370147" y="492964"/>
                </a:lnTo>
                <a:lnTo>
                  <a:pt x="335076" y="479812"/>
                </a:lnTo>
                <a:lnTo>
                  <a:pt x="334459" y="476057"/>
                </a:lnTo>
                <a:lnTo>
                  <a:pt x="329544" y="432246"/>
                </a:lnTo>
                <a:lnTo>
                  <a:pt x="322771" y="389677"/>
                </a:lnTo>
                <a:lnTo>
                  <a:pt x="312933" y="350247"/>
                </a:lnTo>
                <a:lnTo>
                  <a:pt x="383068" y="72949"/>
                </a:lnTo>
                <a:lnTo>
                  <a:pt x="368914" y="45410"/>
                </a:lnTo>
                <a:lnTo>
                  <a:pt x="374519" y="32267"/>
                </a:lnTo>
                <a:lnTo>
                  <a:pt x="92046" y="32267"/>
                </a:lnTo>
                <a:lnTo>
                  <a:pt x="77896" y="29138"/>
                </a:lnTo>
                <a:close/>
              </a:path>
              <a:path w="383539" h="560069">
                <a:moveTo>
                  <a:pt x="342015" y="0"/>
                </a:moveTo>
                <a:lnTo>
                  <a:pt x="337352" y="0"/>
                </a:lnTo>
                <a:lnTo>
                  <a:pt x="331385" y="3468"/>
                </a:lnTo>
                <a:lnTo>
                  <a:pt x="92046" y="32267"/>
                </a:lnTo>
                <a:lnTo>
                  <a:pt x="374519" y="32267"/>
                </a:lnTo>
                <a:lnTo>
                  <a:pt x="376920" y="26634"/>
                </a:lnTo>
                <a:lnTo>
                  <a:pt x="342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0934" y="718602"/>
            <a:ext cx="319405" cy="327025"/>
          </a:xfrm>
          <a:custGeom>
            <a:avLst/>
            <a:gdLst/>
            <a:ahLst/>
            <a:cxnLst/>
            <a:rect l="l" t="t" r="r" b="b"/>
            <a:pathLst>
              <a:path w="319404" h="327025">
                <a:moveTo>
                  <a:pt x="70138" y="27547"/>
                </a:moveTo>
                <a:lnTo>
                  <a:pt x="0" y="311095"/>
                </a:lnTo>
                <a:lnTo>
                  <a:pt x="232569" y="326751"/>
                </a:lnTo>
                <a:lnTo>
                  <a:pt x="311512" y="29424"/>
                </a:lnTo>
                <a:lnTo>
                  <a:pt x="78752" y="29424"/>
                </a:lnTo>
                <a:lnTo>
                  <a:pt x="70138" y="27547"/>
                </a:lnTo>
                <a:close/>
              </a:path>
              <a:path w="319404" h="327025">
                <a:moveTo>
                  <a:pt x="319324" y="0"/>
                </a:moveTo>
                <a:lnTo>
                  <a:pt x="308861" y="5007"/>
                </a:lnTo>
                <a:lnTo>
                  <a:pt x="78752" y="29424"/>
                </a:lnTo>
                <a:lnTo>
                  <a:pt x="311512" y="29424"/>
                </a:lnTo>
                <a:lnTo>
                  <a:pt x="319324" y="0"/>
                </a:lnTo>
                <a:close/>
              </a:path>
            </a:pathLst>
          </a:custGeom>
          <a:solidFill>
            <a:srgbClr val="E4D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91501" y="719853"/>
            <a:ext cx="94615" cy="335280"/>
          </a:xfrm>
          <a:custGeom>
            <a:avLst/>
            <a:gdLst/>
            <a:ahLst/>
            <a:cxnLst/>
            <a:rect l="l" t="t" r="r" b="b"/>
            <a:pathLst>
              <a:path w="94614" h="335280">
                <a:moveTo>
                  <a:pt x="87988" y="0"/>
                </a:moveTo>
                <a:lnTo>
                  <a:pt x="0" y="330506"/>
                </a:lnTo>
                <a:lnTo>
                  <a:pt x="4923" y="334887"/>
                </a:lnTo>
                <a:lnTo>
                  <a:pt x="94136" y="2503"/>
                </a:lnTo>
                <a:lnTo>
                  <a:pt x="87988" y="0"/>
                </a:lnTo>
                <a:close/>
              </a:path>
            </a:pathLst>
          </a:custGeom>
          <a:solidFill>
            <a:srgbClr val="F1E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02581" y="726738"/>
            <a:ext cx="95250" cy="337820"/>
          </a:xfrm>
          <a:custGeom>
            <a:avLst/>
            <a:gdLst/>
            <a:ahLst/>
            <a:cxnLst/>
            <a:rect l="l" t="t" r="r" b="b"/>
            <a:pathLst>
              <a:path w="95250" h="337819">
                <a:moveTo>
                  <a:pt x="89212" y="0"/>
                </a:moveTo>
                <a:lnTo>
                  <a:pt x="0" y="332384"/>
                </a:lnTo>
                <a:lnTo>
                  <a:pt x="4923" y="337391"/>
                </a:lnTo>
                <a:lnTo>
                  <a:pt x="94752" y="6267"/>
                </a:lnTo>
                <a:lnTo>
                  <a:pt x="89212" y="0"/>
                </a:lnTo>
                <a:close/>
              </a:path>
            </a:pathLst>
          </a:custGeom>
          <a:solidFill>
            <a:srgbClr val="F1E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66931" y="1049108"/>
            <a:ext cx="196215" cy="24765"/>
          </a:xfrm>
          <a:custGeom>
            <a:avLst/>
            <a:gdLst/>
            <a:ahLst/>
            <a:cxnLst/>
            <a:rect l="l" t="t" r="r" b="b"/>
            <a:pathLst>
              <a:path w="196214" h="24765">
                <a:moveTo>
                  <a:pt x="185317" y="11265"/>
                </a:moveTo>
                <a:lnTo>
                  <a:pt x="52917" y="11265"/>
                </a:lnTo>
                <a:lnTo>
                  <a:pt x="86756" y="12517"/>
                </a:lnTo>
                <a:lnTo>
                  <a:pt x="145820" y="17524"/>
                </a:lnTo>
                <a:lnTo>
                  <a:pt x="157508" y="19402"/>
                </a:lnTo>
                <a:lnTo>
                  <a:pt x="168587" y="20653"/>
                </a:lnTo>
                <a:lnTo>
                  <a:pt x="177201" y="21905"/>
                </a:lnTo>
                <a:lnTo>
                  <a:pt x="184582" y="22531"/>
                </a:lnTo>
                <a:lnTo>
                  <a:pt x="190114" y="23783"/>
                </a:lnTo>
                <a:lnTo>
                  <a:pt x="193196" y="24409"/>
                </a:lnTo>
                <a:lnTo>
                  <a:pt x="194420" y="24409"/>
                </a:lnTo>
                <a:lnTo>
                  <a:pt x="195653" y="12517"/>
                </a:lnTo>
                <a:lnTo>
                  <a:pt x="185317" y="11265"/>
                </a:lnTo>
                <a:close/>
              </a:path>
              <a:path w="196214" h="24765">
                <a:moveTo>
                  <a:pt x="57224" y="0"/>
                </a:moveTo>
                <a:lnTo>
                  <a:pt x="34455" y="0"/>
                </a:lnTo>
                <a:lnTo>
                  <a:pt x="25841" y="625"/>
                </a:lnTo>
                <a:lnTo>
                  <a:pt x="18458" y="625"/>
                </a:lnTo>
                <a:lnTo>
                  <a:pt x="12305" y="1251"/>
                </a:lnTo>
                <a:lnTo>
                  <a:pt x="7998" y="1877"/>
                </a:lnTo>
                <a:lnTo>
                  <a:pt x="4922" y="1877"/>
                </a:lnTo>
                <a:lnTo>
                  <a:pt x="3076" y="2503"/>
                </a:lnTo>
                <a:lnTo>
                  <a:pt x="2460" y="2503"/>
                </a:lnTo>
                <a:lnTo>
                  <a:pt x="0" y="11891"/>
                </a:lnTo>
                <a:lnTo>
                  <a:pt x="17842" y="11265"/>
                </a:lnTo>
                <a:lnTo>
                  <a:pt x="185317" y="11265"/>
                </a:lnTo>
                <a:lnTo>
                  <a:pt x="145820" y="6258"/>
                </a:lnTo>
                <a:lnTo>
                  <a:pt x="104591" y="2503"/>
                </a:lnTo>
                <a:lnTo>
                  <a:pt x="86756" y="1251"/>
                </a:lnTo>
                <a:lnTo>
                  <a:pt x="57224" y="0"/>
                </a:lnTo>
                <a:close/>
              </a:path>
            </a:pathLst>
          </a:custGeom>
          <a:solidFill>
            <a:srgbClr val="6BAC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82313" y="751156"/>
            <a:ext cx="249183" cy="276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17343" y="758041"/>
            <a:ext cx="83820" cy="30480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2448" y="0"/>
                </a:moveTo>
                <a:lnTo>
                  <a:pt x="0" y="304210"/>
                </a:lnTo>
                <a:lnTo>
                  <a:pt x="8005" y="300455"/>
                </a:lnTo>
                <a:lnTo>
                  <a:pt x="83681" y="8136"/>
                </a:lnTo>
                <a:lnTo>
                  <a:pt x="82448" y="0"/>
                </a:lnTo>
                <a:close/>
              </a:path>
            </a:pathLst>
          </a:custGeom>
          <a:solidFill>
            <a:srgbClr val="AA9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00156" y="1067884"/>
            <a:ext cx="288563" cy="18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77972" y="780572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4">
                <a:moveTo>
                  <a:pt x="10454" y="0"/>
                </a:moveTo>
                <a:lnTo>
                  <a:pt x="6147" y="625"/>
                </a:lnTo>
                <a:lnTo>
                  <a:pt x="3073" y="3129"/>
                </a:lnTo>
                <a:lnTo>
                  <a:pt x="607" y="6258"/>
                </a:lnTo>
                <a:lnTo>
                  <a:pt x="0" y="10014"/>
                </a:lnTo>
                <a:lnTo>
                  <a:pt x="607" y="13769"/>
                </a:lnTo>
                <a:lnTo>
                  <a:pt x="3073" y="16272"/>
                </a:lnTo>
                <a:lnTo>
                  <a:pt x="6147" y="18776"/>
                </a:lnTo>
                <a:lnTo>
                  <a:pt x="10454" y="19402"/>
                </a:lnTo>
                <a:lnTo>
                  <a:pt x="14145" y="18776"/>
                </a:lnTo>
                <a:lnTo>
                  <a:pt x="17835" y="16272"/>
                </a:lnTo>
                <a:lnTo>
                  <a:pt x="20301" y="13769"/>
                </a:lnTo>
                <a:lnTo>
                  <a:pt x="20918" y="10014"/>
                </a:lnTo>
                <a:lnTo>
                  <a:pt x="20301" y="6258"/>
                </a:lnTo>
                <a:lnTo>
                  <a:pt x="17835" y="3129"/>
                </a:lnTo>
                <a:lnTo>
                  <a:pt x="14145" y="625"/>
                </a:lnTo>
                <a:lnTo>
                  <a:pt x="104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54112" y="2084323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80">
                <a:moveTo>
                  <a:pt x="31750" y="538226"/>
                </a:moveTo>
                <a:lnTo>
                  <a:pt x="0" y="538226"/>
                </a:lnTo>
                <a:lnTo>
                  <a:pt x="38100" y="614426"/>
                </a:lnTo>
                <a:lnTo>
                  <a:pt x="69850" y="550926"/>
                </a:lnTo>
                <a:lnTo>
                  <a:pt x="31750" y="550926"/>
                </a:lnTo>
                <a:lnTo>
                  <a:pt x="31750" y="538226"/>
                </a:lnTo>
                <a:close/>
              </a:path>
              <a:path w="76200" h="614680">
                <a:moveTo>
                  <a:pt x="44450" y="0"/>
                </a:moveTo>
                <a:lnTo>
                  <a:pt x="31750" y="0"/>
                </a:lnTo>
                <a:lnTo>
                  <a:pt x="31750" y="550926"/>
                </a:lnTo>
                <a:lnTo>
                  <a:pt x="44450" y="550926"/>
                </a:lnTo>
                <a:lnTo>
                  <a:pt x="44450" y="0"/>
                </a:lnTo>
                <a:close/>
              </a:path>
              <a:path w="76200" h="614680">
                <a:moveTo>
                  <a:pt x="76200" y="538226"/>
                </a:moveTo>
                <a:lnTo>
                  <a:pt x="44450" y="538226"/>
                </a:lnTo>
                <a:lnTo>
                  <a:pt x="44450" y="550926"/>
                </a:lnTo>
                <a:lnTo>
                  <a:pt x="69850" y="550926"/>
                </a:lnTo>
                <a:lnTo>
                  <a:pt x="76200" y="538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90267" y="4997830"/>
            <a:ext cx="224281" cy="93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90395" y="4721352"/>
            <a:ext cx="376555" cy="134620"/>
          </a:xfrm>
          <a:custGeom>
            <a:avLst/>
            <a:gdLst/>
            <a:ahLst/>
            <a:cxnLst/>
            <a:rect l="l" t="t" r="r" b="b"/>
            <a:pathLst>
              <a:path w="376555" h="134620">
                <a:moveTo>
                  <a:pt x="301862" y="30355"/>
                </a:moveTo>
                <a:lnTo>
                  <a:pt x="0" y="122428"/>
                </a:lnTo>
                <a:lnTo>
                  <a:pt x="3810" y="134493"/>
                </a:lnTo>
                <a:lnTo>
                  <a:pt x="305541" y="42422"/>
                </a:lnTo>
                <a:lnTo>
                  <a:pt x="301862" y="30355"/>
                </a:lnTo>
                <a:close/>
              </a:path>
              <a:path w="376555" h="134620">
                <a:moveTo>
                  <a:pt x="363357" y="26670"/>
                </a:moveTo>
                <a:lnTo>
                  <a:pt x="313944" y="26670"/>
                </a:lnTo>
                <a:lnTo>
                  <a:pt x="317627" y="38735"/>
                </a:lnTo>
                <a:lnTo>
                  <a:pt x="305541" y="42422"/>
                </a:lnTo>
                <a:lnTo>
                  <a:pt x="314832" y="72898"/>
                </a:lnTo>
                <a:lnTo>
                  <a:pt x="363357" y="26670"/>
                </a:lnTo>
                <a:close/>
              </a:path>
              <a:path w="376555" h="134620">
                <a:moveTo>
                  <a:pt x="313944" y="26670"/>
                </a:moveTo>
                <a:lnTo>
                  <a:pt x="301862" y="30355"/>
                </a:lnTo>
                <a:lnTo>
                  <a:pt x="305541" y="42422"/>
                </a:lnTo>
                <a:lnTo>
                  <a:pt x="317627" y="38735"/>
                </a:lnTo>
                <a:lnTo>
                  <a:pt x="313944" y="26670"/>
                </a:lnTo>
                <a:close/>
              </a:path>
              <a:path w="376555" h="134620">
                <a:moveTo>
                  <a:pt x="292607" y="0"/>
                </a:moveTo>
                <a:lnTo>
                  <a:pt x="301862" y="30355"/>
                </a:lnTo>
                <a:lnTo>
                  <a:pt x="313944" y="26670"/>
                </a:lnTo>
                <a:lnTo>
                  <a:pt x="363357" y="26670"/>
                </a:lnTo>
                <a:lnTo>
                  <a:pt x="376555" y="14097"/>
                </a:lnTo>
                <a:lnTo>
                  <a:pt x="292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74798" y="2852673"/>
            <a:ext cx="1536700" cy="76200"/>
          </a:xfrm>
          <a:custGeom>
            <a:avLst/>
            <a:gdLst/>
            <a:ahLst/>
            <a:cxnLst/>
            <a:rect l="l" t="t" r="r" b="b"/>
            <a:pathLst>
              <a:path w="1536700" h="76200">
                <a:moveTo>
                  <a:pt x="1460500" y="0"/>
                </a:moveTo>
                <a:lnTo>
                  <a:pt x="1460500" y="76200"/>
                </a:lnTo>
                <a:lnTo>
                  <a:pt x="1524000" y="44450"/>
                </a:lnTo>
                <a:lnTo>
                  <a:pt x="1473327" y="44450"/>
                </a:lnTo>
                <a:lnTo>
                  <a:pt x="1473327" y="31750"/>
                </a:lnTo>
                <a:lnTo>
                  <a:pt x="1524000" y="31750"/>
                </a:lnTo>
                <a:lnTo>
                  <a:pt x="1460500" y="0"/>
                </a:lnTo>
                <a:close/>
              </a:path>
              <a:path w="1536700" h="76200">
                <a:moveTo>
                  <a:pt x="14605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460500" y="44450"/>
                </a:lnTo>
                <a:lnTo>
                  <a:pt x="1460500" y="31750"/>
                </a:lnTo>
                <a:close/>
              </a:path>
              <a:path w="1536700" h="76200">
                <a:moveTo>
                  <a:pt x="1524000" y="31750"/>
                </a:moveTo>
                <a:lnTo>
                  <a:pt x="1473327" y="31750"/>
                </a:lnTo>
                <a:lnTo>
                  <a:pt x="1473327" y="44450"/>
                </a:lnTo>
                <a:lnTo>
                  <a:pt x="1524000" y="44450"/>
                </a:lnTo>
                <a:lnTo>
                  <a:pt x="1536700" y="38100"/>
                </a:lnTo>
                <a:lnTo>
                  <a:pt x="15240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03748" y="1895475"/>
            <a:ext cx="7620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268601" y="4503673"/>
            <a:ext cx="882650" cy="32385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wrap="square" lIns="0" tIns="66675" rIns="0" bIns="0" rtlCol="0" vert="horz">
            <a:spAutoFit/>
          </a:bodyPr>
          <a:lstStyle/>
          <a:p>
            <a:pPr marL="149860">
              <a:lnSpc>
                <a:spcPct val="100000"/>
              </a:lnSpc>
              <a:spcBef>
                <a:spcPts val="525"/>
              </a:spcBef>
            </a:pPr>
            <a:r>
              <a:rPr dirty="0" sz="1200" spc="-5" b="1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14550" y="4929251"/>
            <a:ext cx="1228725" cy="4572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30"/>
              </a:spcBef>
            </a:pPr>
            <a:r>
              <a:rPr dirty="0" sz="1200" spc="-5" b="1">
                <a:latin typeface="Arial"/>
                <a:cs typeface="Arial"/>
              </a:rPr>
              <a:t>Communication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b="1">
                <a:latin typeface="Arial"/>
                <a:cs typeface="Arial"/>
              </a:rPr>
              <a:t>Network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11626" y="4705286"/>
            <a:ext cx="1373505" cy="46228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85750" marR="277495" indent="5715">
              <a:lnSpc>
                <a:spcPct val="100000"/>
              </a:lnSpc>
              <a:spcBef>
                <a:spcPts val="350"/>
              </a:spcBef>
            </a:pPr>
            <a:r>
              <a:rPr dirty="0" sz="1200" spc="-5" b="1">
                <a:latin typeface="Arial"/>
                <a:cs typeface="Arial"/>
              </a:rPr>
              <a:t>Separation  from</a:t>
            </a:r>
            <a:r>
              <a:rPr dirty="0" sz="1200" spc="-12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Audio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65548" y="4273550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44450" y="63500"/>
                </a:moveTo>
                <a:lnTo>
                  <a:pt x="31750" y="63500"/>
                </a:lnTo>
                <a:lnTo>
                  <a:pt x="31750" y="422275"/>
                </a:lnTo>
                <a:lnTo>
                  <a:pt x="44450" y="422275"/>
                </a:lnTo>
                <a:lnTo>
                  <a:pt x="44450" y="63500"/>
                </a:lnTo>
                <a:close/>
              </a:path>
              <a:path w="76200" h="42227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2227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49600" y="4729353"/>
            <a:ext cx="462280" cy="139065"/>
          </a:xfrm>
          <a:custGeom>
            <a:avLst/>
            <a:gdLst/>
            <a:ahLst/>
            <a:cxnLst/>
            <a:rect l="l" t="t" r="r" b="b"/>
            <a:pathLst>
              <a:path w="462279" h="139064">
                <a:moveTo>
                  <a:pt x="386449" y="108315"/>
                </a:moveTo>
                <a:lnTo>
                  <a:pt x="378840" y="139065"/>
                </a:lnTo>
                <a:lnTo>
                  <a:pt x="461899" y="120396"/>
                </a:lnTo>
                <a:lnTo>
                  <a:pt x="451327" y="111379"/>
                </a:lnTo>
                <a:lnTo>
                  <a:pt x="398779" y="111379"/>
                </a:lnTo>
                <a:lnTo>
                  <a:pt x="386449" y="108315"/>
                </a:lnTo>
                <a:close/>
              </a:path>
              <a:path w="462279" h="139064">
                <a:moveTo>
                  <a:pt x="389525" y="95880"/>
                </a:moveTo>
                <a:lnTo>
                  <a:pt x="386449" y="108315"/>
                </a:lnTo>
                <a:lnTo>
                  <a:pt x="398779" y="111379"/>
                </a:lnTo>
                <a:lnTo>
                  <a:pt x="401827" y="98933"/>
                </a:lnTo>
                <a:lnTo>
                  <a:pt x="389525" y="95880"/>
                </a:lnTo>
                <a:close/>
              </a:path>
              <a:path w="462279" h="139064">
                <a:moveTo>
                  <a:pt x="397128" y="65151"/>
                </a:moveTo>
                <a:lnTo>
                  <a:pt x="389525" y="95880"/>
                </a:lnTo>
                <a:lnTo>
                  <a:pt x="401827" y="98933"/>
                </a:lnTo>
                <a:lnTo>
                  <a:pt x="398779" y="111379"/>
                </a:lnTo>
                <a:lnTo>
                  <a:pt x="451327" y="111379"/>
                </a:lnTo>
                <a:lnTo>
                  <a:pt x="397128" y="65151"/>
                </a:lnTo>
                <a:close/>
              </a:path>
              <a:path w="462279" h="139064">
                <a:moveTo>
                  <a:pt x="3175" y="0"/>
                </a:moveTo>
                <a:lnTo>
                  <a:pt x="0" y="12319"/>
                </a:lnTo>
                <a:lnTo>
                  <a:pt x="386449" y="108315"/>
                </a:lnTo>
                <a:lnTo>
                  <a:pt x="389525" y="95880"/>
                </a:lnTo>
                <a:lnTo>
                  <a:pt x="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41496" y="4987925"/>
            <a:ext cx="270510" cy="98425"/>
          </a:xfrm>
          <a:custGeom>
            <a:avLst/>
            <a:gdLst/>
            <a:ahLst/>
            <a:cxnLst/>
            <a:rect l="l" t="t" r="r" b="b"/>
            <a:pathLst>
              <a:path w="270510" h="98425">
                <a:moveTo>
                  <a:pt x="194989" y="30540"/>
                </a:moveTo>
                <a:lnTo>
                  <a:pt x="0" y="85979"/>
                </a:lnTo>
                <a:lnTo>
                  <a:pt x="3555" y="98170"/>
                </a:lnTo>
                <a:lnTo>
                  <a:pt x="198484" y="42835"/>
                </a:lnTo>
                <a:lnTo>
                  <a:pt x="194989" y="30540"/>
                </a:lnTo>
                <a:close/>
              </a:path>
              <a:path w="270510" h="98425">
                <a:moveTo>
                  <a:pt x="257762" y="27050"/>
                </a:moveTo>
                <a:lnTo>
                  <a:pt x="207263" y="27050"/>
                </a:lnTo>
                <a:lnTo>
                  <a:pt x="210692" y="39369"/>
                </a:lnTo>
                <a:lnTo>
                  <a:pt x="198484" y="42835"/>
                </a:lnTo>
                <a:lnTo>
                  <a:pt x="207137" y="73279"/>
                </a:lnTo>
                <a:lnTo>
                  <a:pt x="257762" y="27050"/>
                </a:lnTo>
                <a:close/>
              </a:path>
              <a:path w="270510" h="98425">
                <a:moveTo>
                  <a:pt x="207263" y="27050"/>
                </a:moveTo>
                <a:lnTo>
                  <a:pt x="194989" y="30540"/>
                </a:lnTo>
                <a:lnTo>
                  <a:pt x="198484" y="42835"/>
                </a:lnTo>
                <a:lnTo>
                  <a:pt x="210692" y="39369"/>
                </a:lnTo>
                <a:lnTo>
                  <a:pt x="207263" y="27050"/>
                </a:lnTo>
                <a:close/>
              </a:path>
              <a:path w="270510" h="98425">
                <a:moveTo>
                  <a:pt x="186308" y="0"/>
                </a:moveTo>
                <a:lnTo>
                  <a:pt x="194989" y="30540"/>
                </a:lnTo>
                <a:lnTo>
                  <a:pt x="207263" y="27050"/>
                </a:lnTo>
                <a:lnTo>
                  <a:pt x="257762" y="27050"/>
                </a:lnTo>
                <a:lnTo>
                  <a:pt x="270001" y="15875"/>
                </a:lnTo>
                <a:lnTo>
                  <a:pt x="186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01650" y="2698750"/>
            <a:ext cx="1383030" cy="422275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230504" marR="222885" indent="238760">
              <a:lnSpc>
                <a:spcPct val="100000"/>
              </a:lnSpc>
              <a:spcBef>
                <a:spcPts val="190"/>
              </a:spcBef>
            </a:pPr>
            <a:r>
              <a:rPr dirty="0" sz="1200" spc="-5" b="1">
                <a:latin typeface="Arial"/>
                <a:cs typeface="Arial"/>
              </a:rPr>
              <a:t>Image  </a:t>
            </a:r>
            <a:r>
              <a:rPr dirty="0" sz="1200" spc="-5" b="1">
                <a:latin typeface="Arial"/>
                <a:cs typeface="Arial"/>
              </a:rPr>
              <a:t>Co</a:t>
            </a:r>
            <a:r>
              <a:rPr dirty="0" sz="1200" spc="-10" b="1">
                <a:latin typeface="Arial"/>
                <a:cs typeface="Arial"/>
              </a:rPr>
              <a:t>n</a:t>
            </a:r>
            <a:r>
              <a:rPr dirty="0" sz="1200" spc="-25" b="1">
                <a:latin typeface="Arial"/>
                <a:cs typeface="Arial"/>
              </a:rPr>
              <a:t>v</a:t>
            </a:r>
            <a:r>
              <a:rPr dirty="0" sz="1200" spc="-5" b="1">
                <a:latin typeface="Arial"/>
                <a:cs typeface="Arial"/>
              </a:rPr>
              <a:t>ers</a:t>
            </a:r>
            <a:r>
              <a:rPr dirty="0" sz="1200" spc="-5" b="1">
                <a:latin typeface="Arial"/>
                <a:cs typeface="Arial"/>
              </a:rPr>
              <a:t>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63637" y="3659123"/>
            <a:ext cx="76200" cy="230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54112" y="3928998"/>
            <a:ext cx="76200" cy="767080"/>
          </a:xfrm>
          <a:custGeom>
            <a:avLst/>
            <a:gdLst/>
            <a:ahLst/>
            <a:cxnLst/>
            <a:rect l="l" t="t" r="r" b="b"/>
            <a:pathLst>
              <a:path w="76200" h="767079">
                <a:moveTo>
                  <a:pt x="31750" y="690626"/>
                </a:moveTo>
                <a:lnTo>
                  <a:pt x="0" y="690626"/>
                </a:lnTo>
                <a:lnTo>
                  <a:pt x="38100" y="766826"/>
                </a:lnTo>
                <a:lnTo>
                  <a:pt x="69850" y="703326"/>
                </a:lnTo>
                <a:lnTo>
                  <a:pt x="31750" y="703326"/>
                </a:lnTo>
                <a:lnTo>
                  <a:pt x="31750" y="690626"/>
                </a:lnTo>
                <a:close/>
              </a:path>
              <a:path w="76200" h="767079">
                <a:moveTo>
                  <a:pt x="44450" y="0"/>
                </a:moveTo>
                <a:lnTo>
                  <a:pt x="31750" y="0"/>
                </a:lnTo>
                <a:lnTo>
                  <a:pt x="31750" y="703326"/>
                </a:lnTo>
                <a:lnTo>
                  <a:pt x="44450" y="703326"/>
                </a:lnTo>
                <a:lnTo>
                  <a:pt x="44450" y="0"/>
                </a:lnTo>
                <a:close/>
              </a:path>
              <a:path w="76200" h="767079">
                <a:moveTo>
                  <a:pt x="76200" y="690626"/>
                </a:moveTo>
                <a:lnTo>
                  <a:pt x="44450" y="690626"/>
                </a:lnTo>
                <a:lnTo>
                  <a:pt x="44450" y="703326"/>
                </a:lnTo>
                <a:lnTo>
                  <a:pt x="69850" y="703326"/>
                </a:lnTo>
                <a:lnTo>
                  <a:pt x="76200" y="690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01650" y="3505200"/>
            <a:ext cx="1383030" cy="422275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910"/>
              </a:spcBef>
            </a:pPr>
            <a:r>
              <a:rPr dirty="0" sz="1200" spc="-5" b="1">
                <a:latin typeface="Arial"/>
                <a:cs typeface="Arial"/>
              </a:rPr>
              <a:t>Compression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54112" y="1239774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31750" y="346075"/>
                </a:moveTo>
                <a:lnTo>
                  <a:pt x="0" y="346075"/>
                </a:lnTo>
                <a:lnTo>
                  <a:pt x="38100" y="422275"/>
                </a:lnTo>
                <a:lnTo>
                  <a:pt x="69850" y="358775"/>
                </a:lnTo>
                <a:lnTo>
                  <a:pt x="31750" y="358775"/>
                </a:lnTo>
                <a:lnTo>
                  <a:pt x="31750" y="346075"/>
                </a:lnTo>
                <a:close/>
              </a:path>
              <a:path w="76200" h="422275">
                <a:moveTo>
                  <a:pt x="44450" y="0"/>
                </a:moveTo>
                <a:lnTo>
                  <a:pt x="31750" y="0"/>
                </a:lnTo>
                <a:lnTo>
                  <a:pt x="31750" y="358775"/>
                </a:lnTo>
                <a:lnTo>
                  <a:pt x="44450" y="358775"/>
                </a:lnTo>
                <a:lnTo>
                  <a:pt x="44450" y="0"/>
                </a:lnTo>
                <a:close/>
              </a:path>
              <a:path w="76200" h="422275">
                <a:moveTo>
                  <a:pt x="76200" y="346075"/>
                </a:moveTo>
                <a:lnTo>
                  <a:pt x="44450" y="346075"/>
                </a:lnTo>
                <a:lnTo>
                  <a:pt x="44450" y="358775"/>
                </a:lnTo>
                <a:lnTo>
                  <a:pt x="69850" y="358775"/>
                </a:lnTo>
                <a:lnTo>
                  <a:pt x="76200" y="346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03748" y="1279525"/>
            <a:ext cx="76200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54112" y="5157723"/>
            <a:ext cx="76200" cy="384175"/>
          </a:xfrm>
          <a:custGeom>
            <a:avLst/>
            <a:gdLst/>
            <a:ahLst/>
            <a:cxnLst/>
            <a:rect l="l" t="t" r="r" b="b"/>
            <a:pathLst>
              <a:path w="76200" h="384175">
                <a:moveTo>
                  <a:pt x="44450" y="63500"/>
                </a:moveTo>
                <a:lnTo>
                  <a:pt x="31750" y="63500"/>
                </a:lnTo>
                <a:lnTo>
                  <a:pt x="31750" y="384175"/>
                </a:lnTo>
                <a:lnTo>
                  <a:pt x="44450" y="384175"/>
                </a:lnTo>
                <a:lnTo>
                  <a:pt x="44450" y="63500"/>
                </a:lnTo>
                <a:close/>
              </a:path>
              <a:path w="76200" h="38417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417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65548" y="5157723"/>
            <a:ext cx="76200" cy="374650"/>
          </a:xfrm>
          <a:custGeom>
            <a:avLst/>
            <a:gdLst/>
            <a:ahLst/>
            <a:cxnLst/>
            <a:rect l="l" t="t" r="r" b="b"/>
            <a:pathLst>
              <a:path w="76200" h="374650">
                <a:moveTo>
                  <a:pt x="31750" y="298450"/>
                </a:moveTo>
                <a:lnTo>
                  <a:pt x="0" y="298450"/>
                </a:lnTo>
                <a:lnTo>
                  <a:pt x="38100" y="374650"/>
                </a:lnTo>
                <a:lnTo>
                  <a:pt x="69850" y="311150"/>
                </a:lnTo>
                <a:lnTo>
                  <a:pt x="31750" y="311150"/>
                </a:lnTo>
                <a:lnTo>
                  <a:pt x="31750" y="298450"/>
                </a:lnTo>
                <a:close/>
              </a:path>
              <a:path w="76200" h="374650">
                <a:moveTo>
                  <a:pt x="44450" y="0"/>
                </a:moveTo>
                <a:lnTo>
                  <a:pt x="31750" y="0"/>
                </a:lnTo>
                <a:lnTo>
                  <a:pt x="31750" y="311150"/>
                </a:lnTo>
                <a:lnTo>
                  <a:pt x="44450" y="311150"/>
                </a:lnTo>
                <a:lnTo>
                  <a:pt x="44450" y="0"/>
                </a:lnTo>
                <a:close/>
              </a:path>
              <a:path w="76200" h="374650">
                <a:moveTo>
                  <a:pt x="76200" y="298450"/>
                </a:moveTo>
                <a:lnTo>
                  <a:pt x="44450" y="298450"/>
                </a:lnTo>
                <a:lnTo>
                  <a:pt x="44450" y="311150"/>
                </a:lnTo>
                <a:lnTo>
                  <a:pt x="69850" y="311150"/>
                </a:lnTo>
                <a:lnTo>
                  <a:pt x="76200" y="298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39750" y="5532437"/>
            <a:ext cx="1304925" cy="228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80"/>
              </a:spcBef>
            </a:pPr>
            <a:r>
              <a:rPr dirty="0" sz="1000" spc="-10" b="1">
                <a:latin typeface="Arial"/>
                <a:cs typeface="Arial"/>
              </a:rPr>
              <a:t>Audio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Compression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73526" y="5532437"/>
            <a:ext cx="1459230" cy="228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280"/>
              </a:spcBef>
            </a:pPr>
            <a:r>
              <a:rPr dirty="0" sz="1000" spc="-10" b="1">
                <a:latin typeface="Arial"/>
                <a:cs typeface="Arial"/>
              </a:rPr>
              <a:t>Audio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De-compression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11626" y="3276663"/>
            <a:ext cx="1383030" cy="421005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309880" marR="246379" indent="-55244">
              <a:lnSpc>
                <a:spcPct val="100000"/>
              </a:lnSpc>
              <a:spcBef>
                <a:spcPts val="185"/>
              </a:spcBef>
            </a:pPr>
            <a:r>
              <a:rPr dirty="0" sz="1200" spc="-10" b="1">
                <a:latin typeface="Arial"/>
                <a:cs typeface="Arial"/>
              </a:rPr>
              <a:t>D</a:t>
            </a:r>
            <a:r>
              <a:rPr dirty="0" sz="1200" spc="-5" b="1">
                <a:latin typeface="Arial"/>
                <a:cs typeface="Arial"/>
              </a:rPr>
              <a:t>e</a:t>
            </a:r>
            <a:r>
              <a:rPr dirty="0" sz="1200" spc="-10" b="1">
                <a:latin typeface="Arial"/>
                <a:cs typeface="Arial"/>
              </a:rPr>
              <a:t>-</a:t>
            </a:r>
            <a:r>
              <a:rPr dirty="0" sz="1200" spc="-5" b="1">
                <a:latin typeface="Arial"/>
                <a:cs typeface="Arial"/>
              </a:rPr>
              <a:t>bloc</a:t>
            </a:r>
            <a:r>
              <a:rPr dirty="0" sz="1200" spc="-5" b="1">
                <a:latin typeface="Arial"/>
                <a:cs typeface="Arial"/>
              </a:rPr>
              <a:t>k</a:t>
            </a:r>
            <a:r>
              <a:rPr dirty="0" sz="1200" b="1">
                <a:latin typeface="Arial"/>
                <a:cs typeface="Arial"/>
              </a:rPr>
              <a:t>ing  </a:t>
            </a:r>
            <a:r>
              <a:rPr dirty="0" sz="1200" spc="-5" b="1">
                <a:latin typeface="Arial"/>
                <a:cs typeface="Arial"/>
              </a:rPr>
              <a:t>De-ringing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92212" y="2314575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5" h="0">
                <a:moveTo>
                  <a:pt x="0" y="0"/>
                </a:moveTo>
                <a:lnTo>
                  <a:pt x="8827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74926" y="2314575"/>
            <a:ext cx="0" cy="576580"/>
          </a:xfrm>
          <a:custGeom>
            <a:avLst/>
            <a:gdLst/>
            <a:ahLst/>
            <a:cxnLst/>
            <a:rect l="l" t="t" r="r" b="b"/>
            <a:pathLst>
              <a:path w="0" h="576580">
                <a:moveTo>
                  <a:pt x="0" y="0"/>
                </a:moveTo>
                <a:lnTo>
                  <a:pt x="0" y="5761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65548" y="3694048"/>
            <a:ext cx="762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487926" y="1471612"/>
            <a:ext cx="1306830" cy="421005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153035" marR="143510" indent="229870">
              <a:lnSpc>
                <a:spcPct val="100000"/>
              </a:lnSpc>
              <a:spcBef>
                <a:spcPts val="180"/>
              </a:spcBef>
            </a:pPr>
            <a:r>
              <a:rPr dirty="0" sz="1200" spc="-5" b="1">
                <a:latin typeface="Arial"/>
                <a:cs typeface="Arial"/>
              </a:rPr>
              <a:t>Display  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nhanc</a:t>
            </a:r>
            <a:r>
              <a:rPr dirty="0" sz="1200" spc="-5" b="1">
                <a:latin typeface="Arial"/>
                <a:cs typeface="Arial"/>
              </a:rPr>
              <a:t>eme</a:t>
            </a:r>
            <a:r>
              <a:rPr dirty="0" sz="1200" b="1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11626" y="2700337"/>
            <a:ext cx="1383030" cy="421005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231140" marR="222250" indent="238760">
              <a:lnSpc>
                <a:spcPct val="100000"/>
              </a:lnSpc>
              <a:spcBef>
                <a:spcPts val="180"/>
              </a:spcBef>
            </a:pPr>
            <a:r>
              <a:rPr dirty="0" sz="1200" spc="-5" b="1">
                <a:latin typeface="Arial"/>
                <a:cs typeface="Arial"/>
              </a:rPr>
              <a:t>Image  </a:t>
            </a:r>
            <a:r>
              <a:rPr dirty="0" sz="1200" spc="-5" b="1">
                <a:latin typeface="Arial"/>
                <a:cs typeface="Arial"/>
              </a:rPr>
              <a:t>Co</a:t>
            </a:r>
            <a:r>
              <a:rPr dirty="0" sz="1200" spc="-10" b="1">
                <a:latin typeface="Arial"/>
                <a:cs typeface="Arial"/>
              </a:rPr>
              <a:t>n</a:t>
            </a:r>
            <a:r>
              <a:rPr dirty="0" sz="1200" spc="-25" b="1">
                <a:latin typeface="Arial"/>
                <a:cs typeface="Arial"/>
              </a:rPr>
              <a:t>v</a:t>
            </a:r>
            <a:r>
              <a:rPr dirty="0" sz="1200" spc="-5" b="1">
                <a:latin typeface="Arial"/>
                <a:cs typeface="Arial"/>
              </a:rPr>
              <a:t>ers</a:t>
            </a:r>
            <a:r>
              <a:rPr dirty="0" sz="1200" spc="-5" b="1">
                <a:latin typeface="Arial"/>
                <a:cs typeface="Arial"/>
              </a:rPr>
              <a:t>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11626" y="3849687"/>
            <a:ext cx="1383030" cy="421005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905"/>
              </a:spcBef>
            </a:pPr>
            <a:r>
              <a:rPr dirty="0" sz="1200" spc="-5" b="1">
                <a:latin typeface="Arial"/>
                <a:cs typeface="Arial"/>
              </a:rPr>
              <a:t>De-compression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2125" y="1662176"/>
            <a:ext cx="1392555" cy="422275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283845" marR="218440" indent="-58419">
              <a:lnSpc>
                <a:spcPct val="100000"/>
              </a:lnSpc>
              <a:spcBef>
                <a:spcPts val="185"/>
              </a:spcBef>
            </a:pPr>
            <a:r>
              <a:rPr dirty="0" sz="1200" spc="-5" b="1">
                <a:latin typeface="Arial"/>
                <a:cs typeface="Arial"/>
              </a:rPr>
              <a:t>Image</a:t>
            </a:r>
            <a:r>
              <a:rPr dirty="0" sz="1200" spc="-9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Signal  </a:t>
            </a:r>
            <a:r>
              <a:rPr dirty="0" sz="1200" spc="-5" b="1">
                <a:latin typeface="Arial"/>
                <a:cs typeface="Arial"/>
              </a:rPr>
              <a:t>Processing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54112" y="3121025"/>
            <a:ext cx="76200" cy="384175"/>
          </a:xfrm>
          <a:custGeom>
            <a:avLst/>
            <a:gdLst/>
            <a:ahLst/>
            <a:cxnLst/>
            <a:rect l="l" t="t" r="r" b="b"/>
            <a:pathLst>
              <a:path w="76200" h="384175">
                <a:moveTo>
                  <a:pt x="31750" y="307975"/>
                </a:moveTo>
                <a:lnTo>
                  <a:pt x="0" y="307975"/>
                </a:lnTo>
                <a:lnTo>
                  <a:pt x="38100" y="384175"/>
                </a:lnTo>
                <a:lnTo>
                  <a:pt x="69850" y="320675"/>
                </a:lnTo>
                <a:lnTo>
                  <a:pt x="31750" y="320675"/>
                </a:lnTo>
                <a:lnTo>
                  <a:pt x="31750" y="307975"/>
                </a:lnTo>
                <a:close/>
              </a:path>
              <a:path w="76200" h="384175">
                <a:moveTo>
                  <a:pt x="44450" y="0"/>
                </a:moveTo>
                <a:lnTo>
                  <a:pt x="31750" y="0"/>
                </a:lnTo>
                <a:lnTo>
                  <a:pt x="31750" y="320675"/>
                </a:lnTo>
                <a:lnTo>
                  <a:pt x="44450" y="320675"/>
                </a:lnTo>
                <a:lnTo>
                  <a:pt x="44450" y="0"/>
                </a:lnTo>
                <a:close/>
              </a:path>
              <a:path w="76200" h="384175">
                <a:moveTo>
                  <a:pt x="76200" y="307975"/>
                </a:moveTo>
                <a:lnTo>
                  <a:pt x="44450" y="307975"/>
                </a:lnTo>
                <a:lnTo>
                  <a:pt x="44450" y="320675"/>
                </a:lnTo>
                <a:lnTo>
                  <a:pt x="69850" y="320675"/>
                </a:lnTo>
                <a:lnTo>
                  <a:pt x="76200" y="3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36600" y="711263"/>
            <a:ext cx="1044575" cy="5921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487926" y="2047938"/>
            <a:ext cx="1306830" cy="421005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dirty="0" sz="1200" spc="-5" b="1">
                <a:latin typeface="Arial"/>
                <a:cs typeface="Arial"/>
              </a:rPr>
              <a:t>Video/Graphics</a:t>
            </a:r>
            <a:endParaRPr sz="12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Combining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02250" y="2698750"/>
            <a:ext cx="1155700" cy="422275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175260" marR="166370" indent="71120">
              <a:lnSpc>
                <a:spcPct val="100000"/>
              </a:lnSpc>
              <a:spcBef>
                <a:spcPts val="190"/>
              </a:spcBef>
            </a:pPr>
            <a:r>
              <a:rPr dirty="0" sz="1200" spc="-5" b="1">
                <a:latin typeface="Arial"/>
                <a:cs typeface="Arial"/>
              </a:rPr>
              <a:t>Graphics  </a:t>
            </a:r>
            <a:r>
              <a:rPr dirty="0" sz="1200" spc="-5" b="1">
                <a:latin typeface="Arial"/>
                <a:cs typeface="Arial"/>
              </a:rPr>
              <a:t>G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ner</a:t>
            </a:r>
            <a:r>
              <a:rPr dirty="0" sz="1200" spc="-5" b="1">
                <a:latin typeface="Arial"/>
                <a:cs typeface="Arial"/>
              </a:rPr>
              <a:t>a</a:t>
            </a:r>
            <a:r>
              <a:rPr dirty="0" sz="1200" b="1">
                <a:latin typeface="Arial"/>
                <a:cs typeface="Arial"/>
              </a:rPr>
              <a:t>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265548" y="3124200"/>
            <a:ext cx="76200" cy="152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75223" y="2470150"/>
            <a:ext cx="114300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68773" y="2468498"/>
            <a:ext cx="114300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1037945"/>
            <a:ext cx="8388350" cy="156337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00" spc="-5" b="1">
                <a:latin typeface="Arial"/>
                <a:cs typeface="Arial"/>
              </a:rPr>
              <a:t>To capture </a:t>
            </a:r>
            <a:r>
              <a:rPr dirty="0" sz="1400" b="1">
                <a:latin typeface="Arial"/>
                <a:cs typeface="Arial"/>
              </a:rPr>
              <a:t>frames in allocated </a:t>
            </a:r>
            <a:r>
              <a:rPr dirty="0" sz="1400" spc="-5" b="1">
                <a:latin typeface="Arial"/>
                <a:cs typeface="Arial"/>
              </a:rPr>
              <a:t>buffers (using </a:t>
            </a:r>
            <a:r>
              <a:rPr dirty="0" sz="1400" b="1">
                <a:latin typeface="Arial"/>
                <a:cs typeface="Arial"/>
              </a:rPr>
              <a:t>IC</a:t>
            </a:r>
            <a:r>
              <a:rPr dirty="0" sz="1400" spc="-2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channel)</a:t>
            </a:r>
            <a:endParaRPr sz="1400">
              <a:latin typeface="Arial"/>
              <a:cs typeface="Arial"/>
            </a:endParaRPr>
          </a:p>
          <a:p>
            <a:pPr marL="187960" marR="5080" indent="-175260">
              <a:lnSpc>
                <a:spcPts val="1340"/>
              </a:lnSpc>
              <a:spcBef>
                <a:spcPts val="490"/>
              </a:spcBef>
              <a:buClr>
                <a:srgbClr val="252525"/>
              </a:buClr>
              <a:buSzPct val="78571"/>
              <a:buChar char="•"/>
              <a:tabLst>
                <a:tab pos="187960" algn="l"/>
              </a:tabLst>
            </a:pPr>
            <a:r>
              <a:rPr dirty="0" sz="1400" spc="-5">
                <a:latin typeface="Arial"/>
                <a:cs typeface="Arial"/>
              </a:rPr>
              <a:t>Resizing/rotation/CSC </a:t>
            </a:r>
            <a:r>
              <a:rPr dirty="0" sz="1400">
                <a:latin typeface="Arial"/>
                <a:cs typeface="Arial"/>
              </a:rPr>
              <a:t>can be done in </a:t>
            </a:r>
            <a:r>
              <a:rPr dirty="0" sz="1400" spc="-5">
                <a:latin typeface="Arial"/>
                <a:cs typeface="Arial"/>
              </a:rPr>
              <a:t>IC(PRP_ENC) </a:t>
            </a:r>
            <a:r>
              <a:rPr dirty="0" sz="1400">
                <a:latin typeface="Arial"/>
                <a:cs typeface="Arial"/>
              </a:rPr>
              <a:t>channels. Manually control the buffer ready flags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  interrupt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handler.</a:t>
            </a:r>
            <a:endParaRPr sz="14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75"/>
              </a:spcBef>
              <a:buClr>
                <a:srgbClr val="252525"/>
              </a:buClr>
              <a:buSzPct val="78571"/>
              <a:buChar char="•"/>
              <a:tabLst>
                <a:tab pos="187960" algn="l"/>
              </a:tabLst>
            </a:pPr>
            <a:r>
              <a:rPr dirty="0" sz="1400">
                <a:latin typeface="Arial"/>
                <a:cs typeface="Arial"/>
              </a:rPr>
              <a:t>MXC V4L2 capture maintains the numbers of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buffers.</a:t>
            </a:r>
            <a:endParaRPr sz="1400">
              <a:latin typeface="Arial"/>
              <a:cs typeface="Arial"/>
            </a:endParaRPr>
          </a:p>
          <a:p>
            <a:pPr marL="187960" marR="45720" indent="-175260">
              <a:lnSpc>
                <a:spcPct val="80000"/>
              </a:lnSpc>
              <a:spcBef>
                <a:spcPts val="470"/>
              </a:spcBef>
              <a:buClr>
                <a:srgbClr val="252525"/>
              </a:buClr>
              <a:buSzPct val="78571"/>
              <a:buChar char="•"/>
              <a:tabLst>
                <a:tab pos="187960" algn="l"/>
              </a:tabLst>
            </a:pPr>
            <a:r>
              <a:rPr dirty="0" sz="1400">
                <a:latin typeface="Arial"/>
                <a:cs typeface="Arial"/>
              </a:rPr>
              <a:t>Users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get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captured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buffer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calling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VIDIOC_DQBUF</a:t>
            </a:r>
            <a:r>
              <a:rPr dirty="0" sz="1500" spc="-495">
                <a:latin typeface="Courier New"/>
                <a:cs typeface="Courier New"/>
              </a:rPr>
              <a:t> </a:t>
            </a:r>
            <a:r>
              <a:rPr dirty="0" sz="1500" spc="-5">
                <a:latin typeface="Arial"/>
                <a:cs typeface="Arial"/>
              </a:rPr>
              <a:t>ioctl</a:t>
            </a:r>
            <a:r>
              <a:rPr dirty="0" sz="15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return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buffer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kernel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  calling </a:t>
            </a:r>
            <a:r>
              <a:rPr dirty="0" sz="1500" spc="-5">
                <a:latin typeface="Courier New"/>
                <a:cs typeface="Courier New"/>
              </a:rPr>
              <a:t>VIDIOC_DQBUF</a:t>
            </a:r>
            <a:r>
              <a:rPr dirty="0" sz="1500" spc="-535">
                <a:latin typeface="Courier New"/>
                <a:cs typeface="Courier New"/>
              </a:rPr>
              <a:t> </a:t>
            </a:r>
            <a:r>
              <a:rPr dirty="0" sz="1500" spc="-5">
                <a:latin typeface="Arial"/>
                <a:cs typeface="Arial"/>
              </a:rPr>
              <a:t>ioctl </a:t>
            </a:r>
            <a:r>
              <a:rPr dirty="0" sz="140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80"/>
              </a:spcBef>
              <a:buClr>
                <a:srgbClr val="252525"/>
              </a:buClr>
              <a:buSzPct val="78571"/>
              <a:buChar char="•"/>
              <a:tabLst>
                <a:tab pos="187960" algn="l"/>
              </a:tabLst>
            </a:pPr>
            <a:r>
              <a:rPr dirty="0" sz="1400" spc="-5">
                <a:latin typeface="Arial"/>
                <a:cs typeface="Arial"/>
              </a:rPr>
              <a:t>NOTE: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Camera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preview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capturing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frames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buffers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at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same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4780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Features </a:t>
            </a:r>
            <a:r>
              <a:rPr dirty="0"/>
              <a:t>of MXC </a:t>
            </a:r>
            <a:r>
              <a:rPr dirty="0" spc="-5"/>
              <a:t>V4L2</a:t>
            </a:r>
            <a:r>
              <a:rPr dirty="0" spc="-30"/>
              <a:t> </a:t>
            </a:r>
            <a:r>
              <a:rPr dirty="0" spc="-5"/>
              <a:t>Capture</a:t>
            </a:r>
          </a:p>
        </p:txBody>
      </p:sp>
      <p:sp>
        <p:nvSpPr>
          <p:cNvPr id="4" name="object 4"/>
          <p:cNvSpPr/>
          <p:nvPr/>
        </p:nvSpPr>
        <p:spPr>
          <a:xfrm>
            <a:off x="1346200" y="2611602"/>
            <a:ext cx="6418326" cy="3781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4780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Features </a:t>
            </a:r>
            <a:r>
              <a:rPr dirty="0"/>
              <a:t>of MXC </a:t>
            </a:r>
            <a:r>
              <a:rPr dirty="0" spc="-5"/>
              <a:t>V4L2</a:t>
            </a:r>
            <a:r>
              <a:rPr dirty="0" spc="-30"/>
              <a:t> </a:t>
            </a:r>
            <a:r>
              <a:rPr dirty="0" spc="-5"/>
              <a:t>Capture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40383"/>
            <a:ext cx="8430260" cy="12382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500" spc="-15" b="1">
                <a:latin typeface="Arial"/>
                <a:cs typeface="Arial"/>
              </a:rPr>
              <a:t>To </a:t>
            </a:r>
            <a:r>
              <a:rPr dirty="0" sz="1500" spc="-5" b="1">
                <a:latin typeface="Arial"/>
                <a:cs typeface="Arial"/>
              </a:rPr>
              <a:t>capture frames </a:t>
            </a:r>
            <a:r>
              <a:rPr dirty="0" sz="1500" b="1">
                <a:latin typeface="Arial"/>
                <a:cs typeface="Arial"/>
              </a:rPr>
              <a:t>in </a:t>
            </a:r>
            <a:r>
              <a:rPr dirty="0" sz="1500" spc="-5" b="1">
                <a:latin typeface="Arial"/>
                <a:cs typeface="Arial"/>
              </a:rPr>
              <a:t>allocated buffers (using SMFC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channel)</a:t>
            </a:r>
            <a:endParaRPr sz="15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30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1500" spc="-5">
                <a:latin typeface="Arial"/>
                <a:cs typeface="Arial"/>
              </a:rPr>
              <a:t>No resizing/rotation/CSC can be done. Manually control the buffer ready flags in interrupt</a:t>
            </a:r>
            <a:r>
              <a:rPr dirty="0" sz="1500" spc="15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handler.</a:t>
            </a:r>
            <a:endParaRPr sz="15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40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1500" spc="-5">
                <a:latin typeface="Arial"/>
                <a:cs typeface="Arial"/>
              </a:rPr>
              <a:t>MXC V4L2 capture maintains numbers </a:t>
            </a:r>
            <a:r>
              <a:rPr dirty="0" sz="1500">
                <a:latin typeface="Arial"/>
                <a:cs typeface="Arial"/>
              </a:rPr>
              <a:t>of</a:t>
            </a:r>
            <a:r>
              <a:rPr dirty="0" sz="1500" spc="-7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buffers.</a:t>
            </a:r>
            <a:endParaRPr sz="1500">
              <a:latin typeface="Arial"/>
              <a:cs typeface="Arial"/>
            </a:endParaRPr>
          </a:p>
          <a:p>
            <a:pPr marL="187960" marR="241300" indent="-175260">
              <a:lnSpc>
                <a:spcPts val="1630"/>
              </a:lnSpc>
              <a:spcBef>
                <a:spcPts val="455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1500" spc="-5">
                <a:latin typeface="Arial"/>
                <a:cs typeface="Arial"/>
              </a:rPr>
              <a:t>Users can get the captured buffer by calling </a:t>
            </a:r>
            <a:r>
              <a:rPr dirty="0" sz="1700" spc="-5">
                <a:latin typeface="Courier New"/>
                <a:cs typeface="Courier New"/>
              </a:rPr>
              <a:t>VIDIOC_QBUF </a:t>
            </a:r>
            <a:r>
              <a:rPr dirty="0" sz="1700" spc="-5">
                <a:latin typeface="Arial"/>
                <a:cs typeface="Arial"/>
              </a:rPr>
              <a:t>ioctrl</a:t>
            </a:r>
            <a:r>
              <a:rPr dirty="0" sz="1700" spc="-31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and return the buffer to the  kernel by calling </a:t>
            </a:r>
            <a:r>
              <a:rPr dirty="0" sz="1700" spc="-5">
                <a:latin typeface="Courier New"/>
                <a:cs typeface="Courier New"/>
              </a:rPr>
              <a:t>VIDIOC_QBUF</a:t>
            </a:r>
            <a:r>
              <a:rPr dirty="0" sz="1700" spc="-509">
                <a:latin typeface="Courier New"/>
                <a:cs typeface="Courier New"/>
              </a:rPr>
              <a:t> </a:t>
            </a:r>
            <a:r>
              <a:rPr dirty="0" sz="1700" spc="-5">
                <a:latin typeface="Arial"/>
                <a:cs typeface="Arial"/>
              </a:rPr>
              <a:t>ioctrl</a:t>
            </a:r>
            <a:r>
              <a:rPr dirty="0" sz="1500" spc="-5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4300" y="2501734"/>
            <a:ext cx="6380226" cy="3800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3262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Features </a:t>
            </a:r>
            <a:r>
              <a:rPr dirty="0"/>
              <a:t>of MXC </a:t>
            </a:r>
            <a:r>
              <a:rPr dirty="0" spc="-5"/>
              <a:t>V4L2</a:t>
            </a:r>
            <a:r>
              <a:rPr dirty="0" spc="-55"/>
              <a:t> </a:t>
            </a:r>
            <a:r>
              <a:rPr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28883"/>
            <a:ext cx="8392795" cy="461835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39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Support for playing video using one framebuffer at a</a:t>
            </a:r>
            <a:r>
              <a:rPr dirty="0" sz="2200" spc="1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time: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27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DP-BG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framebuffer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25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DP-FG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framebuffer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26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DC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framebuffer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229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Support for the following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modes: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259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IC normal mode – resizing / CSC / rotation, using PP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channel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26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IC bypass mode – CSC, using DP or DC channel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directly</a:t>
            </a:r>
            <a:endParaRPr sz="2000">
              <a:latin typeface="Arial"/>
              <a:cs typeface="Arial"/>
            </a:endParaRPr>
          </a:p>
          <a:p>
            <a:pPr lvl="1" marL="356870" marR="5080" indent="-168910">
              <a:lnSpc>
                <a:spcPts val="2160"/>
              </a:lnSpc>
              <a:spcBef>
                <a:spcPts val="53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IC horizontal/vertical split </a:t>
            </a:r>
            <a:r>
              <a:rPr dirty="0" sz="2000" spc="-5">
                <a:latin typeface="Arial"/>
                <a:cs typeface="Arial"/>
              </a:rPr>
              <a:t>mode </a:t>
            </a:r>
            <a:r>
              <a:rPr dirty="0" sz="2000">
                <a:latin typeface="Arial"/>
                <a:cs typeface="Arial"/>
              </a:rPr>
              <a:t>– resizing / CSC / rotation, support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high  resolution output, using PP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channel</a:t>
            </a:r>
            <a:endParaRPr sz="2000">
              <a:latin typeface="Arial"/>
              <a:cs typeface="Arial"/>
            </a:endParaRPr>
          </a:p>
          <a:p>
            <a:pPr lvl="1" marL="356870" marR="238125" indent="-168910">
              <a:lnSpc>
                <a:spcPts val="2160"/>
              </a:lnSpc>
              <a:spcBef>
                <a:spcPts val="484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VDI-IC </a:t>
            </a:r>
            <a:r>
              <a:rPr dirty="0" sz="2000" spc="-5">
                <a:latin typeface="Arial"/>
                <a:cs typeface="Arial"/>
              </a:rPr>
              <a:t>video </a:t>
            </a:r>
            <a:r>
              <a:rPr dirty="0" sz="2000">
                <a:latin typeface="Arial"/>
                <a:cs typeface="Arial"/>
              </a:rPr>
              <a:t>deinterlacing mode - deinterlacing / resizing / CSC /  rotation, using PRP_VF channel, including high motion mode and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low  motion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mode.</a:t>
            </a:r>
            <a:endParaRPr sz="2000">
              <a:latin typeface="Arial"/>
              <a:cs typeface="Arial"/>
            </a:endParaRPr>
          </a:p>
          <a:p>
            <a:pPr marL="12700" marR="464820">
              <a:lnSpc>
                <a:spcPts val="2380"/>
              </a:lnSpc>
              <a:spcBef>
                <a:spcPts val="490"/>
              </a:spcBef>
            </a:pPr>
            <a:r>
              <a:rPr dirty="0" sz="2200" spc="-5">
                <a:latin typeface="Arial"/>
                <a:cs typeface="Arial"/>
              </a:rPr>
              <a:t>Note: V4L2 output and V4L2 capture can run at the same time if  there is no IC or DP/DC channel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conflict.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3262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Features </a:t>
            </a:r>
            <a:r>
              <a:rPr dirty="0"/>
              <a:t>of MXC </a:t>
            </a:r>
            <a:r>
              <a:rPr dirty="0" spc="-5"/>
              <a:t>V4L2</a:t>
            </a:r>
            <a:r>
              <a:rPr dirty="0" spc="-55"/>
              <a:t> </a:t>
            </a:r>
            <a:r>
              <a:rPr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40383"/>
            <a:ext cx="8304530" cy="141668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500" spc="-5" b="1">
                <a:latin typeface="Arial"/>
                <a:cs typeface="Arial"/>
              </a:rPr>
              <a:t>IC normal mode (using PP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channel</a:t>
            </a:r>
            <a:r>
              <a:rPr dirty="0" sz="1500" spc="-5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 marL="187960" marR="5080" indent="-175260">
              <a:lnSpc>
                <a:spcPct val="80000"/>
              </a:lnSpc>
              <a:spcBef>
                <a:spcPts val="490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1500" spc="-5">
                <a:latin typeface="Arial"/>
                <a:cs typeface="Arial"/>
              </a:rPr>
              <a:t>Resizing/rotation/CSC. Manually control the </a:t>
            </a:r>
            <a:r>
              <a:rPr dirty="0" sz="1500">
                <a:latin typeface="Arial"/>
                <a:cs typeface="Arial"/>
              </a:rPr>
              <a:t>IC </a:t>
            </a:r>
            <a:r>
              <a:rPr dirty="0" sz="1500" spc="-5">
                <a:latin typeface="Arial"/>
                <a:cs typeface="Arial"/>
              </a:rPr>
              <a:t>output/display input buffer ready flags in interrupt  handler and control </a:t>
            </a:r>
            <a:r>
              <a:rPr dirty="0" sz="1500">
                <a:latin typeface="Arial"/>
                <a:cs typeface="Arial"/>
              </a:rPr>
              <a:t>IC </a:t>
            </a:r>
            <a:r>
              <a:rPr dirty="0" sz="1500" spc="-5">
                <a:latin typeface="Arial"/>
                <a:cs typeface="Arial"/>
              </a:rPr>
              <a:t>input buffer ready flags in timer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handler.</a:t>
            </a:r>
            <a:endParaRPr sz="15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45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1500" spc="-5">
                <a:latin typeface="Arial"/>
                <a:cs typeface="Arial"/>
              </a:rPr>
              <a:t>MXC V4L2 </a:t>
            </a:r>
            <a:r>
              <a:rPr dirty="0" sz="1500">
                <a:latin typeface="Arial"/>
                <a:cs typeface="Arial"/>
              </a:rPr>
              <a:t>output maintains numbers of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buffers.</a:t>
            </a:r>
            <a:endParaRPr sz="1500">
              <a:latin typeface="Arial"/>
              <a:cs typeface="Arial"/>
            </a:endParaRPr>
          </a:p>
          <a:p>
            <a:pPr marL="187960" marR="71755" indent="-175260">
              <a:lnSpc>
                <a:spcPct val="80000"/>
              </a:lnSpc>
              <a:spcBef>
                <a:spcPts val="434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1500" spc="-5">
                <a:latin typeface="Arial"/>
                <a:cs typeface="Arial"/>
              </a:rPr>
              <a:t>Users can show the buffer on one framebuffer by calling </a:t>
            </a:r>
            <a:r>
              <a:rPr dirty="0" sz="1700" spc="-5">
                <a:latin typeface="Courier New"/>
                <a:cs typeface="Courier New"/>
              </a:rPr>
              <a:t>VIDIOC_DQBUF</a:t>
            </a:r>
            <a:r>
              <a:rPr dirty="0" sz="1700" spc="-365">
                <a:latin typeface="Courier New"/>
                <a:cs typeface="Courier New"/>
              </a:rPr>
              <a:t> </a:t>
            </a:r>
            <a:r>
              <a:rPr dirty="0" sz="1500" spc="-5">
                <a:latin typeface="Arial"/>
                <a:cs typeface="Arial"/>
              </a:rPr>
              <a:t>ioctrl and return the  buffer to the kernel by calling </a:t>
            </a:r>
            <a:r>
              <a:rPr dirty="0" sz="1700" spc="-5">
                <a:latin typeface="Courier New"/>
                <a:cs typeface="Courier New"/>
              </a:rPr>
              <a:t>VIDIOC_DQBUF</a:t>
            </a:r>
            <a:r>
              <a:rPr dirty="0" sz="1700" spc="-595">
                <a:latin typeface="Courier New"/>
                <a:cs typeface="Courier New"/>
              </a:rPr>
              <a:t> </a:t>
            </a:r>
            <a:r>
              <a:rPr dirty="0" sz="1500" spc="-5">
                <a:latin typeface="Arial"/>
                <a:cs typeface="Arial"/>
              </a:rPr>
              <a:t>ioctrl.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8100" y="2558288"/>
            <a:ext cx="6427851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3262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Features </a:t>
            </a:r>
            <a:r>
              <a:rPr dirty="0"/>
              <a:t>of MXC </a:t>
            </a:r>
            <a:r>
              <a:rPr dirty="0" spc="-5"/>
              <a:t>V4L2</a:t>
            </a:r>
            <a:r>
              <a:rPr dirty="0" spc="-55"/>
              <a:t> </a:t>
            </a:r>
            <a:r>
              <a:rPr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49527"/>
            <a:ext cx="8516620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latin typeface="Arial"/>
                <a:cs typeface="Arial"/>
              </a:rPr>
              <a:t>IC </a:t>
            </a:r>
            <a:r>
              <a:rPr dirty="0" sz="1700" b="1">
                <a:latin typeface="Arial"/>
                <a:cs typeface="Arial"/>
              </a:rPr>
              <a:t>bypass mode (using DP or DC</a:t>
            </a:r>
            <a:r>
              <a:rPr dirty="0" sz="1700" spc="-4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channel)</a:t>
            </a:r>
            <a:endParaRPr sz="1700">
              <a:latin typeface="Arial"/>
              <a:cs typeface="Arial"/>
            </a:endParaRPr>
          </a:p>
          <a:p>
            <a:pPr marL="187960" marR="5080" indent="-175260">
              <a:lnSpc>
                <a:spcPct val="80000"/>
              </a:lnSpc>
              <a:spcBef>
                <a:spcPts val="484"/>
              </a:spcBef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CSC can be done, but no resizing or </a:t>
            </a:r>
            <a:r>
              <a:rPr dirty="0" sz="1700" spc="-5">
                <a:latin typeface="Arial"/>
                <a:cs typeface="Arial"/>
              </a:rPr>
              <a:t>rotation </a:t>
            </a:r>
            <a:r>
              <a:rPr dirty="0" sz="1700">
                <a:latin typeface="Arial"/>
                <a:cs typeface="Arial"/>
              </a:rPr>
              <a:t>can be done. Manually control </a:t>
            </a:r>
            <a:r>
              <a:rPr dirty="0" sz="1700" spc="-5">
                <a:latin typeface="Arial"/>
                <a:cs typeface="Arial"/>
              </a:rPr>
              <a:t>the </a:t>
            </a:r>
            <a:r>
              <a:rPr dirty="0" sz="1700">
                <a:latin typeface="Arial"/>
                <a:cs typeface="Arial"/>
              </a:rPr>
              <a:t>display  output </a:t>
            </a:r>
            <a:r>
              <a:rPr dirty="0" sz="1700" spc="-5">
                <a:latin typeface="Arial"/>
                <a:cs typeface="Arial"/>
              </a:rPr>
              <a:t>buffer </a:t>
            </a:r>
            <a:r>
              <a:rPr dirty="0" sz="1700">
                <a:latin typeface="Arial"/>
                <a:cs typeface="Arial"/>
              </a:rPr>
              <a:t>ready </a:t>
            </a:r>
            <a:r>
              <a:rPr dirty="0" sz="1700" spc="-5">
                <a:latin typeface="Arial"/>
                <a:cs typeface="Arial"/>
              </a:rPr>
              <a:t>flags </a:t>
            </a:r>
            <a:r>
              <a:rPr dirty="0" sz="1700">
                <a:latin typeface="Arial"/>
                <a:cs typeface="Arial"/>
              </a:rPr>
              <a:t>in </a:t>
            </a:r>
            <a:r>
              <a:rPr dirty="0" sz="1700" spc="-5">
                <a:latin typeface="Arial"/>
                <a:cs typeface="Arial"/>
              </a:rPr>
              <a:t>the interrupt</a:t>
            </a:r>
            <a:r>
              <a:rPr dirty="0" sz="1700" spc="3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handler.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ts val="2030"/>
              </a:lnSpc>
              <a:spcBef>
                <a:spcPts val="95"/>
              </a:spcBef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MXC V4L2 output maintains numbers of</a:t>
            </a:r>
            <a:r>
              <a:rPr dirty="0" sz="1700" spc="-15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buffers.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ts val="2270"/>
              </a:lnSpc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Users can show </a:t>
            </a:r>
            <a:r>
              <a:rPr dirty="0" sz="1700" spc="-5">
                <a:latin typeface="Arial"/>
                <a:cs typeface="Arial"/>
              </a:rPr>
              <a:t>the buffer </a:t>
            </a:r>
            <a:r>
              <a:rPr dirty="0" sz="1700">
                <a:latin typeface="Arial"/>
                <a:cs typeface="Arial"/>
              </a:rPr>
              <a:t>on one </a:t>
            </a:r>
            <a:r>
              <a:rPr dirty="0" sz="1900" spc="-5">
                <a:latin typeface="Courier New"/>
                <a:cs typeface="Courier New"/>
              </a:rPr>
              <a:t>VIDIOC_QBUF </a:t>
            </a:r>
            <a:r>
              <a:rPr dirty="0" sz="1700">
                <a:latin typeface="Arial"/>
                <a:cs typeface="Arial"/>
              </a:rPr>
              <a:t>VIDIOC_QBUF</a:t>
            </a:r>
            <a:r>
              <a:rPr dirty="0" sz="1700" spc="5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ioctrl.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8412" y="2492870"/>
            <a:ext cx="6446774" cy="3762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5551" y="6441594"/>
            <a:ext cx="54610" cy="43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30"/>
              </a:lnSpc>
            </a:pPr>
            <a:r>
              <a:rPr dirty="0" sz="300" spc="-5" b="1">
                <a:latin typeface="Arial"/>
                <a:cs typeface="Arial"/>
              </a:rPr>
              <a:t>TM</a:t>
            </a:r>
            <a:endParaRPr sz="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1223" y="6258331"/>
            <a:ext cx="132715" cy="69215"/>
          </a:xfrm>
          <a:custGeom>
            <a:avLst/>
            <a:gdLst/>
            <a:ahLst/>
            <a:cxnLst/>
            <a:rect l="l" t="t" r="r" b="b"/>
            <a:pathLst>
              <a:path w="132715" h="69214">
                <a:moveTo>
                  <a:pt x="81610" y="0"/>
                </a:moveTo>
                <a:lnTo>
                  <a:pt x="0" y="45478"/>
                </a:lnTo>
                <a:lnTo>
                  <a:pt x="50787" y="69062"/>
                </a:lnTo>
                <a:lnTo>
                  <a:pt x="132384" y="23583"/>
                </a:lnTo>
                <a:lnTo>
                  <a:pt x="81610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7944" y="6295745"/>
            <a:ext cx="129539" cy="71120"/>
          </a:xfrm>
          <a:custGeom>
            <a:avLst/>
            <a:gdLst/>
            <a:ahLst/>
            <a:cxnLst/>
            <a:rect l="l" t="t" r="r" b="b"/>
            <a:pathLst>
              <a:path w="129540" h="71120">
                <a:moveTo>
                  <a:pt x="80860" y="0"/>
                </a:moveTo>
                <a:lnTo>
                  <a:pt x="0" y="45313"/>
                </a:lnTo>
                <a:lnTo>
                  <a:pt x="48514" y="70497"/>
                </a:lnTo>
                <a:lnTo>
                  <a:pt x="129374" y="25171"/>
                </a:lnTo>
                <a:lnTo>
                  <a:pt x="80860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0156" y="6331711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89">
                <a:moveTo>
                  <a:pt x="81597" y="0"/>
                </a:moveTo>
                <a:lnTo>
                  <a:pt x="0" y="47370"/>
                </a:lnTo>
                <a:lnTo>
                  <a:pt x="50774" y="71932"/>
                </a:lnTo>
                <a:lnTo>
                  <a:pt x="132372" y="24561"/>
                </a:lnTo>
                <a:lnTo>
                  <a:pt x="81597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8840" y="6396456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89">
                <a:moveTo>
                  <a:pt x="81597" y="0"/>
                </a:moveTo>
                <a:lnTo>
                  <a:pt x="0" y="46240"/>
                </a:lnTo>
                <a:lnTo>
                  <a:pt x="50774" y="71932"/>
                </a:lnTo>
                <a:lnTo>
                  <a:pt x="132372" y="25692"/>
                </a:lnTo>
                <a:lnTo>
                  <a:pt x="81597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4050" y="6435293"/>
            <a:ext cx="131445" cy="69215"/>
          </a:xfrm>
          <a:custGeom>
            <a:avLst/>
            <a:gdLst/>
            <a:ahLst/>
            <a:cxnLst/>
            <a:rect l="l" t="t" r="r" b="b"/>
            <a:pathLst>
              <a:path w="131445" h="69215">
                <a:moveTo>
                  <a:pt x="80670" y="0"/>
                </a:moveTo>
                <a:lnTo>
                  <a:pt x="0" y="45478"/>
                </a:lnTo>
                <a:lnTo>
                  <a:pt x="50203" y="69062"/>
                </a:lnTo>
                <a:lnTo>
                  <a:pt x="130873" y="23583"/>
                </a:lnTo>
                <a:lnTo>
                  <a:pt x="80670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9023" y="6459753"/>
            <a:ext cx="129539" cy="73660"/>
          </a:xfrm>
          <a:custGeom>
            <a:avLst/>
            <a:gdLst/>
            <a:ahLst/>
            <a:cxnLst/>
            <a:rect l="l" t="t" r="r" b="b"/>
            <a:pathLst>
              <a:path w="129540" h="73659">
                <a:moveTo>
                  <a:pt x="79743" y="0"/>
                </a:moveTo>
                <a:lnTo>
                  <a:pt x="0" y="48920"/>
                </a:lnTo>
                <a:lnTo>
                  <a:pt x="49618" y="73380"/>
                </a:lnTo>
                <a:lnTo>
                  <a:pt x="129362" y="26212"/>
                </a:lnTo>
                <a:lnTo>
                  <a:pt x="79743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1223" y="6497167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90">
                <a:moveTo>
                  <a:pt x="81610" y="0"/>
                </a:moveTo>
                <a:lnTo>
                  <a:pt x="0" y="47370"/>
                </a:lnTo>
                <a:lnTo>
                  <a:pt x="50787" y="71932"/>
                </a:lnTo>
                <a:lnTo>
                  <a:pt x="132384" y="24561"/>
                </a:lnTo>
                <a:lnTo>
                  <a:pt x="81610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9907" y="6563347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90">
                <a:moveTo>
                  <a:pt x="81610" y="0"/>
                </a:moveTo>
                <a:lnTo>
                  <a:pt x="0" y="46240"/>
                </a:lnTo>
                <a:lnTo>
                  <a:pt x="50774" y="71932"/>
                </a:lnTo>
                <a:lnTo>
                  <a:pt x="132384" y="25692"/>
                </a:lnTo>
                <a:lnTo>
                  <a:pt x="81610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2528" y="6445364"/>
            <a:ext cx="107314" cy="190500"/>
          </a:xfrm>
          <a:custGeom>
            <a:avLst/>
            <a:gdLst/>
            <a:ahLst/>
            <a:cxnLst/>
            <a:rect l="l" t="t" r="r" b="b"/>
            <a:pathLst>
              <a:path w="107315" h="190500">
                <a:moveTo>
                  <a:pt x="65176" y="77698"/>
                </a:moveTo>
                <a:lnTo>
                  <a:pt x="21729" y="77698"/>
                </a:lnTo>
                <a:lnTo>
                  <a:pt x="0" y="189915"/>
                </a:lnTo>
                <a:lnTo>
                  <a:pt x="41643" y="189915"/>
                </a:lnTo>
                <a:lnTo>
                  <a:pt x="65176" y="77698"/>
                </a:lnTo>
                <a:close/>
              </a:path>
              <a:path w="107315" h="190500">
                <a:moveTo>
                  <a:pt x="97764" y="51803"/>
                </a:moveTo>
                <a:lnTo>
                  <a:pt x="5435" y="51803"/>
                </a:lnTo>
                <a:lnTo>
                  <a:pt x="0" y="77698"/>
                </a:lnTo>
                <a:lnTo>
                  <a:pt x="92329" y="77698"/>
                </a:lnTo>
                <a:lnTo>
                  <a:pt x="97764" y="51803"/>
                </a:lnTo>
                <a:close/>
              </a:path>
              <a:path w="107315" h="190500">
                <a:moveTo>
                  <a:pt x="79654" y="0"/>
                </a:moveTo>
                <a:lnTo>
                  <a:pt x="56997" y="3751"/>
                </a:lnTo>
                <a:lnTo>
                  <a:pt x="42317" y="13168"/>
                </a:lnTo>
                <a:lnTo>
                  <a:pt x="34089" y="25497"/>
                </a:lnTo>
                <a:lnTo>
                  <a:pt x="27152" y="51803"/>
                </a:lnTo>
                <a:lnTo>
                  <a:pt x="70599" y="51803"/>
                </a:lnTo>
                <a:lnTo>
                  <a:pt x="74231" y="34531"/>
                </a:lnTo>
                <a:lnTo>
                  <a:pt x="81470" y="32804"/>
                </a:lnTo>
                <a:lnTo>
                  <a:pt x="101384" y="32804"/>
                </a:lnTo>
                <a:lnTo>
                  <a:pt x="106807" y="1727"/>
                </a:lnTo>
                <a:lnTo>
                  <a:pt x="102310" y="728"/>
                </a:lnTo>
                <a:lnTo>
                  <a:pt x="95269" y="215"/>
                </a:lnTo>
                <a:lnTo>
                  <a:pt x="87208" y="26"/>
                </a:lnTo>
                <a:lnTo>
                  <a:pt x="79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61288" y="6492849"/>
            <a:ext cx="113030" cy="142875"/>
          </a:xfrm>
          <a:custGeom>
            <a:avLst/>
            <a:gdLst/>
            <a:ahLst/>
            <a:cxnLst/>
            <a:rect l="l" t="t" r="r" b="b"/>
            <a:pathLst>
              <a:path w="113030" h="142875">
                <a:moveTo>
                  <a:pt x="70967" y="0"/>
                </a:moveTo>
                <a:lnTo>
                  <a:pt x="29108" y="0"/>
                </a:lnTo>
                <a:lnTo>
                  <a:pt x="0" y="142430"/>
                </a:lnTo>
                <a:lnTo>
                  <a:pt x="43675" y="142430"/>
                </a:lnTo>
                <a:lnTo>
                  <a:pt x="60045" y="60794"/>
                </a:lnTo>
                <a:lnTo>
                  <a:pt x="64257" y="50888"/>
                </a:lnTo>
                <a:lnTo>
                  <a:pt x="71880" y="44076"/>
                </a:lnTo>
                <a:lnTo>
                  <a:pt x="83596" y="39544"/>
                </a:lnTo>
                <a:lnTo>
                  <a:pt x="100088" y="36474"/>
                </a:lnTo>
                <a:lnTo>
                  <a:pt x="105537" y="36474"/>
                </a:lnTo>
                <a:lnTo>
                  <a:pt x="109694" y="15633"/>
                </a:lnTo>
                <a:lnTo>
                  <a:pt x="69151" y="15633"/>
                </a:lnTo>
                <a:lnTo>
                  <a:pt x="70967" y="0"/>
                </a:lnTo>
                <a:close/>
              </a:path>
              <a:path w="113030" h="142875">
                <a:moveTo>
                  <a:pt x="112814" y="0"/>
                </a:moveTo>
                <a:lnTo>
                  <a:pt x="100619" y="1955"/>
                </a:lnTo>
                <a:lnTo>
                  <a:pt x="88934" y="5211"/>
                </a:lnTo>
                <a:lnTo>
                  <a:pt x="78274" y="9770"/>
                </a:lnTo>
                <a:lnTo>
                  <a:pt x="69151" y="15633"/>
                </a:lnTo>
                <a:lnTo>
                  <a:pt x="109694" y="15633"/>
                </a:lnTo>
                <a:lnTo>
                  <a:pt x="112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81277" y="6489966"/>
            <a:ext cx="146050" cy="148590"/>
          </a:xfrm>
          <a:custGeom>
            <a:avLst/>
            <a:gdLst/>
            <a:ahLst/>
            <a:cxnLst/>
            <a:rect l="l" t="t" r="r" b="b"/>
            <a:pathLst>
              <a:path w="146050" h="148590">
                <a:moveTo>
                  <a:pt x="144881" y="25844"/>
                </a:moveTo>
                <a:lnTo>
                  <a:pt x="86233" y="25844"/>
                </a:lnTo>
                <a:lnTo>
                  <a:pt x="94605" y="26572"/>
                </a:lnTo>
                <a:lnTo>
                  <a:pt x="100631" y="29079"/>
                </a:lnTo>
                <a:lnTo>
                  <a:pt x="103967" y="33849"/>
                </a:lnTo>
                <a:lnTo>
                  <a:pt x="104266" y="41363"/>
                </a:lnTo>
                <a:lnTo>
                  <a:pt x="102489" y="51701"/>
                </a:lnTo>
                <a:lnTo>
                  <a:pt x="86233" y="55143"/>
                </a:lnTo>
                <a:lnTo>
                  <a:pt x="53292" y="60555"/>
                </a:lnTo>
                <a:lnTo>
                  <a:pt x="27590" y="70005"/>
                </a:lnTo>
                <a:lnTo>
                  <a:pt x="9651" y="84947"/>
                </a:lnTo>
                <a:lnTo>
                  <a:pt x="0" y="106832"/>
                </a:lnTo>
                <a:lnTo>
                  <a:pt x="109" y="124204"/>
                </a:lnTo>
                <a:lnTo>
                  <a:pt x="7826" y="137210"/>
                </a:lnTo>
                <a:lnTo>
                  <a:pt x="21949" y="145369"/>
                </a:lnTo>
                <a:lnTo>
                  <a:pt x="41275" y="148196"/>
                </a:lnTo>
                <a:lnTo>
                  <a:pt x="53435" y="146930"/>
                </a:lnTo>
                <a:lnTo>
                  <a:pt x="66738" y="143240"/>
                </a:lnTo>
                <a:lnTo>
                  <a:pt x="78993" y="137287"/>
                </a:lnTo>
                <a:lnTo>
                  <a:pt x="88010" y="129235"/>
                </a:lnTo>
                <a:lnTo>
                  <a:pt x="129075" y="129235"/>
                </a:lnTo>
                <a:lnTo>
                  <a:pt x="129913" y="122453"/>
                </a:lnTo>
                <a:lnTo>
                  <a:pt x="130877" y="117170"/>
                </a:lnTo>
                <a:lnTo>
                  <a:pt x="59309" y="117170"/>
                </a:lnTo>
                <a:lnTo>
                  <a:pt x="51714" y="116443"/>
                </a:lnTo>
                <a:lnTo>
                  <a:pt x="45799" y="113941"/>
                </a:lnTo>
                <a:lnTo>
                  <a:pt x="42574" y="109176"/>
                </a:lnTo>
                <a:lnTo>
                  <a:pt x="43053" y="101663"/>
                </a:lnTo>
                <a:lnTo>
                  <a:pt x="46007" y="94852"/>
                </a:lnTo>
                <a:lnTo>
                  <a:pt x="51450" y="89819"/>
                </a:lnTo>
                <a:lnTo>
                  <a:pt x="58537" y="86402"/>
                </a:lnTo>
                <a:lnTo>
                  <a:pt x="66421" y="84442"/>
                </a:lnTo>
                <a:lnTo>
                  <a:pt x="97028" y="75818"/>
                </a:lnTo>
                <a:lnTo>
                  <a:pt x="138868" y="75818"/>
                </a:lnTo>
                <a:lnTo>
                  <a:pt x="145541" y="41363"/>
                </a:lnTo>
                <a:lnTo>
                  <a:pt x="144881" y="25844"/>
                </a:lnTo>
                <a:close/>
              </a:path>
              <a:path w="146050" h="148590">
                <a:moveTo>
                  <a:pt x="129075" y="129235"/>
                </a:moveTo>
                <a:lnTo>
                  <a:pt x="89915" y="129235"/>
                </a:lnTo>
                <a:lnTo>
                  <a:pt x="88010" y="134404"/>
                </a:lnTo>
                <a:lnTo>
                  <a:pt x="88010" y="139572"/>
                </a:lnTo>
                <a:lnTo>
                  <a:pt x="89915" y="144741"/>
                </a:lnTo>
                <a:lnTo>
                  <a:pt x="129412" y="144741"/>
                </a:lnTo>
                <a:lnTo>
                  <a:pt x="128690" y="137744"/>
                </a:lnTo>
                <a:lnTo>
                  <a:pt x="128968" y="130098"/>
                </a:lnTo>
                <a:lnTo>
                  <a:pt x="129075" y="129235"/>
                </a:lnTo>
                <a:close/>
              </a:path>
              <a:path w="146050" h="148590">
                <a:moveTo>
                  <a:pt x="138868" y="75818"/>
                </a:moveTo>
                <a:lnTo>
                  <a:pt x="97028" y="75818"/>
                </a:lnTo>
                <a:lnTo>
                  <a:pt x="95249" y="86156"/>
                </a:lnTo>
                <a:lnTo>
                  <a:pt x="90402" y="99725"/>
                </a:lnTo>
                <a:lnTo>
                  <a:pt x="81994" y="109416"/>
                </a:lnTo>
                <a:lnTo>
                  <a:pt x="71229" y="115231"/>
                </a:lnTo>
                <a:lnTo>
                  <a:pt x="59309" y="117170"/>
                </a:lnTo>
                <a:lnTo>
                  <a:pt x="130877" y="117170"/>
                </a:lnTo>
                <a:lnTo>
                  <a:pt x="131234" y="115231"/>
                </a:lnTo>
                <a:lnTo>
                  <a:pt x="138868" y="75818"/>
                </a:lnTo>
                <a:close/>
              </a:path>
              <a:path w="146050" h="148590">
                <a:moveTo>
                  <a:pt x="88010" y="0"/>
                </a:moveTo>
                <a:lnTo>
                  <a:pt x="70298" y="1185"/>
                </a:lnTo>
                <a:lnTo>
                  <a:pt x="49847" y="6896"/>
                </a:lnTo>
                <a:lnTo>
                  <a:pt x="31396" y="20359"/>
                </a:lnTo>
                <a:lnTo>
                  <a:pt x="19684" y="44805"/>
                </a:lnTo>
                <a:lnTo>
                  <a:pt x="61086" y="44805"/>
                </a:lnTo>
                <a:lnTo>
                  <a:pt x="65498" y="36029"/>
                </a:lnTo>
                <a:lnTo>
                  <a:pt x="70945" y="30157"/>
                </a:lnTo>
                <a:lnTo>
                  <a:pt x="77749" y="26869"/>
                </a:lnTo>
                <a:lnTo>
                  <a:pt x="86233" y="25844"/>
                </a:lnTo>
                <a:lnTo>
                  <a:pt x="144881" y="25844"/>
                </a:lnTo>
                <a:lnTo>
                  <a:pt x="144678" y="21088"/>
                </a:lnTo>
                <a:lnTo>
                  <a:pt x="134350" y="8404"/>
                </a:lnTo>
                <a:lnTo>
                  <a:pt x="115234" y="1858"/>
                </a:lnTo>
                <a:lnTo>
                  <a:pt x="88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36851" y="6446811"/>
            <a:ext cx="81280" cy="188595"/>
          </a:xfrm>
          <a:custGeom>
            <a:avLst/>
            <a:gdLst/>
            <a:ahLst/>
            <a:cxnLst/>
            <a:rect l="l" t="t" r="r" b="b"/>
            <a:pathLst>
              <a:path w="81280" h="188595">
                <a:moveTo>
                  <a:pt x="81153" y="0"/>
                </a:moveTo>
                <a:lnTo>
                  <a:pt x="37846" y="0"/>
                </a:lnTo>
                <a:lnTo>
                  <a:pt x="0" y="188468"/>
                </a:lnTo>
                <a:lnTo>
                  <a:pt x="43306" y="188468"/>
                </a:lnTo>
                <a:lnTo>
                  <a:pt x="81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7467" y="6489966"/>
            <a:ext cx="147955" cy="148590"/>
          </a:xfrm>
          <a:custGeom>
            <a:avLst/>
            <a:gdLst/>
            <a:ahLst/>
            <a:cxnLst/>
            <a:rect l="l" t="t" r="r" b="b"/>
            <a:pathLst>
              <a:path w="147955" h="148590">
                <a:moveTo>
                  <a:pt x="88956" y="0"/>
                </a:moveTo>
                <a:lnTo>
                  <a:pt x="31763" y="20680"/>
                </a:lnTo>
                <a:lnTo>
                  <a:pt x="335" y="77546"/>
                </a:lnTo>
                <a:lnTo>
                  <a:pt x="0" y="105301"/>
                </a:lnTo>
                <a:lnTo>
                  <a:pt x="9833" y="127730"/>
                </a:lnTo>
                <a:lnTo>
                  <a:pt x="29837" y="142729"/>
                </a:lnTo>
                <a:lnTo>
                  <a:pt x="60012" y="148196"/>
                </a:lnTo>
                <a:lnTo>
                  <a:pt x="83104" y="145880"/>
                </a:lnTo>
                <a:lnTo>
                  <a:pt x="103648" y="138717"/>
                </a:lnTo>
                <a:lnTo>
                  <a:pt x="121818" y="126384"/>
                </a:lnTo>
                <a:lnTo>
                  <a:pt x="130073" y="117170"/>
                </a:lnTo>
                <a:lnTo>
                  <a:pt x="69067" y="117170"/>
                </a:lnTo>
                <a:lnTo>
                  <a:pt x="58240" y="115420"/>
                </a:lnTo>
                <a:lnTo>
                  <a:pt x="48943" y="109634"/>
                </a:lnTo>
                <a:lnTo>
                  <a:pt x="43377" y="99001"/>
                </a:lnTo>
                <a:lnTo>
                  <a:pt x="43744" y="82715"/>
                </a:lnTo>
                <a:lnTo>
                  <a:pt x="145013" y="82715"/>
                </a:lnTo>
                <a:lnTo>
                  <a:pt x="147250" y="56870"/>
                </a:lnTo>
                <a:lnTo>
                  <a:pt x="47363" y="56870"/>
                </a:lnTo>
                <a:lnTo>
                  <a:pt x="54283" y="44833"/>
                </a:lnTo>
                <a:lnTo>
                  <a:pt x="63410" y="36837"/>
                </a:lnTo>
                <a:lnTo>
                  <a:pt x="73556" y="32397"/>
                </a:lnTo>
                <a:lnTo>
                  <a:pt x="83533" y="31026"/>
                </a:lnTo>
                <a:lnTo>
                  <a:pt x="142264" y="31026"/>
                </a:lnTo>
                <a:lnTo>
                  <a:pt x="140726" y="25203"/>
                </a:lnTo>
                <a:lnTo>
                  <a:pt x="121877" y="6866"/>
                </a:lnTo>
                <a:lnTo>
                  <a:pt x="88956" y="0"/>
                </a:lnTo>
                <a:close/>
              </a:path>
              <a:path w="147955" h="148590">
                <a:moveTo>
                  <a:pt x="108844" y="94780"/>
                </a:moveTo>
                <a:lnTo>
                  <a:pt x="97800" y="104820"/>
                </a:lnTo>
                <a:lnTo>
                  <a:pt x="88279" y="111790"/>
                </a:lnTo>
                <a:lnTo>
                  <a:pt x="79097" y="115852"/>
                </a:lnTo>
                <a:lnTo>
                  <a:pt x="69067" y="117170"/>
                </a:lnTo>
                <a:lnTo>
                  <a:pt x="130073" y="117170"/>
                </a:lnTo>
                <a:lnTo>
                  <a:pt x="137787" y="108559"/>
                </a:lnTo>
                <a:lnTo>
                  <a:pt x="108844" y="94780"/>
                </a:lnTo>
                <a:close/>
              </a:path>
              <a:path w="147955" h="148590">
                <a:moveTo>
                  <a:pt x="142264" y="31026"/>
                </a:moveTo>
                <a:lnTo>
                  <a:pt x="83533" y="31026"/>
                </a:lnTo>
                <a:lnTo>
                  <a:pt x="92035" y="32156"/>
                </a:lnTo>
                <a:lnTo>
                  <a:pt x="100030" y="36194"/>
                </a:lnTo>
                <a:lnTo>
                  <a:pt x="105653" y="44109"/>
                </a:lnTo>
                <a:lnTo>
                  <a:pt x="107040" y="56870"/>
                </a:lnTo>
                <a:lnTo>
                  <a:pt x="147250" y="56870"/>
                </a:lnTo>
                <a:lnTo>
                  <a:pt x="147704" y="51617"/>
                </a:lnTo>
                <a:lnTo>
                  <a:pt x="142264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29436" y="6489966"/>
            <a:ext cx="146685" cy="148590"/>
          </a:xfrm>
          <a:custGeom>
            <a:avLst/>
            <a:gdLst/>
            <a:ahLst/>
            <a:cxnLst/>
            <a:rect l="l" t="t" r="r" b="b"/>
            <a:pathLst>
              <a:path w="146684" h="148590">
                <a:moveTo>
                  <a:pt x="87947" y="0"/>
                </a:moveTo>
                <a:lnTo>
                  <a:pt x="31651" y="20680"/>
                </a:lnTo>
                <a:lnTo>
                  <a:pt x="1129" y="77546"/>
                </a:lnTo>
                <a:lnTo>
                  <a:pt x="0" y="105301"/>
                </a:lnTo>
                <a:lnTo>
                  <a:pt x="9721" y="127730"/>
                </a:lnTo>
                <a:lnTo>
                  <a:pt x="29615" y="142729"/>
                </a:lnTo>
                <a:lnTo>
                  <a:pt x="59003" y="148196"/>
                </a:lnTo>
                <a:lnTo>
                  <a:pt x="82123" y="145880"/>
                </a:lnTo>
                <a:lnTo>
                  <a:pt x="102864" y="138717"/>
                </a:lnTo>
                <a:lnTo>
                  <a:pt x="121570" y="126384"/>
                </a:lnTo>
                <a:lnTo>
                  <a:pt x="130364" y="117170"/>
                </a:lnTo>
                <a:lnTo>
                  <a:pt x="68046" y="117170"/>
                </a:lnTo>
                <a:lnTo>
                  <a:pt x="57226" y="115420"/>
                </a:lnTo>
                <a:lnTo>
                  <a:pt x="47932" y="109634"/>
                </a:lnTo>
                <a:lnTo>
                  <a:pt x="42367" y="99001"/>
                </a:lnTo>
                <a:lnTo>
                  <a:pt x="42735" y="82715"/>
                </a:lnTo>
                <a:lnTo>
                  <a:pt x="143992" y="82715"/>
                </a:lnTo>
                <a:lnTo>
                  <a:pt x="146218" y="56870"/>
                </a:lnTo>
                <a:lnTo>
                  <a:pt x="48158" y="56870"/>
                </a:lnTo>
                <a:lnTo>
                  <a:pt x="54034" y="44833"/>
                </a:lnTo>
                <a:lnTo>
                  <a:pt x="62626" y="36837"/>
                </a:lnTo>
                <a:lnTo>
                  <a:pt x="72575" y="32397"/>
                </a:lnTo>
                <a:lnTo>
                  <a:pt x="82524" y="31026"/>
                </a:lnTo>
                <a:lnTo>
                  <a:pt x="141237" y="31026"/>
                </a:lnTo>
                <a:lnTo>
                  <a:pt x="139701" y="25203"/>
                </a:lnTo>
                <a:lnTo>
                  <a:pt x="120866" y="6866"/>
                </a:lnTo>
                <a:lnTo>
                  <a:pt x="87947" y="0"/>
                </a:lnTo>
                <a:close/>
              </a:path>
              <a:path w="146684" h="148590">
                <a:moveTo>
                  <a:pt x="107835" y="94780"/>
                </a:moveTo>
                <a:lnTo>
                  <a:pt x="96790" y="104820"/>
                </a:lnTo>
                <a:lnTo>
                  <a:pt x="87269" y="111790"/>
                </a:lnTo>
                <a:lnTo>
                  <a:pt x="78083" y="115852"/>
                </a:lnTo>
                <a:lnTo>
                  <a:pt x="68046" y="117170"/>
                </a:lnTo>
                <a:lnTo>
                  <a:pt x="130364" y="117170"/>
                </a:lnTo>
                <a:lnTo>
                  <a:pt x="138582" y="108559"/>
                </a:lnTo>
                <a:lnTo>
                  <a:pt x="107835" y="94780"/>
                </a:lnTo>
                <a:close/>
              </a:path>
              <a:path w="146684" h="148590">
                <a:moveTo>
                  <a:pt x="141237" y="31026"/>
                </a:moveTo>
                <a:lnTo>
                  <a:pt x="82524" y="31026"/>
                </a:lnTo>
                <a:lnTo>
                  <a:pt x="92048" y="32156"/>
                </a:lnTo>
                <a:lnTo>
                  <a:pt x="100383" y="36194"/>
                </a:lnTo>
                <a:lnTo>
                  <a:pt x="105666" y="44109"/>
                </a:lnTo>
                <a:lnTo>
                  <a:pt x="106031" y="56870"/>
                </a:lnTo>
                <a:lnTo>
                  <a:pt x="146218" y="56870"/>
                </a:lnTo>
                <a:lnTo>
                  <a:pt x="146670" y="51617"/>
                </a:lnTo>
                <a:lnTo>
                  <a:pt x="141237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12817" y="6489966"/>
            <a:ext cx="147955" cy="148590"/>
          </a:xfrm>
          <a:custGeom>
            <a:avLst/>
            <a:gdLst/>
            <a:ahLst/>
            <a:cxnLst/>
            <a:rect l="l" t="t" r="r" b="b"/>
            <a:pathLst>
              <a:path w="147955" h="148590">
                <a:moveTo>
                  <a:pt x="89261" y="0"/>
                </a:moveTo>
                <a:lnTo>
                  <a:pt x="31904" y="20680"/>
                </a:lnTo>
                <a:lnTo>
                  <a:pt x="361" y="77546"/>
                </a:lnTo>
                <a:lnTo>
                  <a:pt x="0" y="105301"/>
                </a:lnTo>
                <a:lnTo>
                  <a:pt x="9663" y="127730"/>
                </a:lnTo>
                <a:lnTo>
                  <a:pt x="29186" y="142729"/>
                </a:lnTo>
                <a:lnTo>
                  <a:pt x="58400" y="148196"/>
                </a:lnTo>
                <a:lnTo>
                  <a:pt x="82577" y="145880"/>
                </a:lnTo>
                <a:lnTo>
                  <a:pt x="103707" y="138717"/>
                </a:lnTo>
                <a:lnTo>
                  <a:pt x="122122" y="126384"/>
                </a:lnTo>
                <a:lnTo>
                  <a:pt x="130410" y="117170"/>
                </a:lnTo>
                <a:lnTo>
                  <a:pt x="67417" y="117170"/>
                </a:lnTo>
                <a:lnTo>
                  <a:pt x="57620" y="115420"/>
                </a:lnTo>
                <a:lnTo>
                  <a:pt x="48859" y="109634"/>
                </a:lnTo>
                <a:lnTo>
                  <a:pt x="43503" y="99001"/>
                </a:lnTo>
                <a:lnTo>
                  <a:pt x="43922" y="82715"/>
                </a:lnTo>
                <a:lnTo>
                  <a:pt x="145395" y="82715"/>
                </a:lnTo>
                <a:lnTo>
                  <a:pt x="146996" y="56870"/>
                </a:lnTo>
                <a:lnTo>
                  <a:pt x="47478" y="56870"/>
                </a:lnTo>
                <a:lnTo>
                  <a:pt x="53391" y="44833"/>
                </a:lnTo>
                <a:lnTo>
                  <a:pt x="62019" y="36837"/>
                </a:lnTo>
                <a:lnTo>
                  <a:pt x="71981" y="32397"/>
                </a:lnTo>
                <a:lnTo>
                  <a:pt x="81895" y="31026"/>
                </a:lnTo>
                <a:lnTo>
                  <a:pt x="141946" y="31026"/>
                </a:lnTo>
                <a:lnTo>
                  <a:pt x="140426" y="25203"/>
                </a:lnTo>
                <a:lnTo>
                  <a:pt x="121981" y="6866"/>
                </a:lnTo>
                <a:lnTo>
                  <a:pt x="89261" y="0"/>
                </a:lnTo>
                <a:close/>
              </a:path>
              <a:path w="147955" h="148590">
                <a:moveTo>
                  <a:pt x="107295" y="94780"/>
                </a:moveTo>
                <a:lnTo>
                  <a:pt x="97260" y="104820"/>
                </a:lnTo>
                <a:lnTo>
                  <a:pt x="88070" y="111790"/>
                </a:lnTo>
                <a:lnTo>
                  <a:pt x="78523" y="115852"/>
                </a:lnTo>
                <a:lnTo>
                  <a:pt x="67417" y="117170"/>
                </a:lnTo>
                <a:lnTo>
                  <a:pt x="130410" y="117170"/>
                </a:lnTo>
                <a:lnTo>
                  <a:pt x="138156" y="108559"/>
                </a:lnTo>
                <a:lnTo>
                  <a:pt x="107295" y="94780"/>
                </a:lnTo>
                <a:close/>
              </a:path>
              <a:path w="147955" h="148590">
                <a:moveTo>
                  <a:pt x="141946" y="31026"/>
                </a:moveTo>
                <a:lnTo>
                  <a:pt x="81895" y="31026"/>
                </a:lnTo>
                <a:lnTo>
                  <a:pt x="91471" y="32156"/>
                </a:lnTo>
                <a:lnTo>
                  <a:pt x="100024" y="36194"/>
                </a:lnTo>
                <a:lnTo>
                  <a:pt x="105862" y="44109"/>
                </a:lnTo>
                <a:lnTo>
                  <a:pt x="107295" y="56870"/>
                </a:lnTo>
                <a:lnTo>
                  <a:pt x="146996" y="56870"/>
                </a:lnTo>
                <a:lnTo>
                  <a:pt x="147321" y="51617"/>
                </a:lnTo>
                <a:lnTo>
                  <a:pt x="141946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33857" y="6489966"/>
            <a:ext cx="146685" cy="148590"/>
          </a:xfrm>
          <a:custGeom>
            <a:avLst/>
            <a:gdLst/>
            <a:ahLst/>
            <a:cxnLst/>
            <a:rect l="l" t="t" r="r" b="b"/>
            <a:pathLst>
              <a:path w="146684" h="148590">
                <a:moveTo>
                  <a:pt x="88872" y="0"/>
                </a:moveTo>
                <a:lnTo>
                  <a:pt x="32500" y="19600"/>
                </a:lnTo>
                <a:lnTo>
                  <a:pt x="607" y="74091"/>
                </a:lnTo>
                <a:lnTo>
                  <a:pt x="0" y="105301"/>
                </a:lnTo>
                <a:lnTo>
                  <a:pt x="10703" y="128593"/>
                </a:lnTo>
                <a:lnTo>
                  <a:pt x="31218" y="143161"/>
                </a:lnTo>
                <a:lnTo>
                  <a:pt x="60043" y="148196"/>
                </a:lnTo>
                <a:lnTo>
                  <a:pt x="81198" y="145423"/>
                </a:lnTo>
                <a:lnTo>
                  <a:pt x="100984" y="137642"/>
                </a:lnTo>
                <a:lnTo>
                  <a:pt x="118746" y="125661"/>
                </a:lnTo>
                <a:lnTo>
                  <a:pt x="128759" y="115455"/>
                </a:lnTo>
                <a:lnTo>
                  <a:pt x="70838" y="115455"/>
                </a:lnTo>
                <a:lnTo>
                  <a:pt x="56227" y="112385"/>
                </a:lnTo>
                <a:lnTo>
                  <a:pt x="47390" y="103822"/>
                </a:lnTo>
                <a:lnTo>
                  <a:pt x="43959" y="90734"/>
                </a:lnTo>
                <a:lnTo>
                  <a:pt x="45565" y="74091"/>
                </a:lnTo>
                <a:lnTo>
                  <a:pt x="51052" y="57456"/>
                </a:lnTo>
                <a:lnTo>
                  <a:pt x="59551" y="44372"/>
                </a:lnTo>
                <a:lnTo>
                  <a:pt x="71407" y="35810"/>
                </a:lnTo>
                <a:lnTo>
                  <a:pt x="86967" y="32740"/>
                </a:lnTo>
                <a:lnTo>
                  <a:pt x="146530" y="32740"/>
                </a:lnTo>
                <a:lnTo>
                  <a:pt x="137503" y="18173"/>
                </a:lnTo>
                <a:lnTo>
                  <a:pt x="124416" y="7969"/>
                </a:lnTo>
                <a:lnTo>
                  <a:pt x="107971" y="1965"/>
                </a:lnTo>
                <a:lnTo>
                  <a:pt x="88872" y="0"/>
                </a:lnTo>
                <a:close/>
              </a:path>
              <a:path w="146684" h="148590">
                <a:moveTo>
                  <a:pt x="105001" y="96494"/>
                </a:moveTo>
                <a:lnTo>
                  <a:pt x="96877" y="105999"/>
                </a:lnTo>
                <a:lnTo>
                  <a:pt x="88586" y="111790"/>
                </a:lnTo>
                <a:lnTo>
                  <a:pt x="79962" y="114673"/>
                </a:lnTo>
                <a:lnTo>
                  <a:pt x="70838" y="115455"/>
                </a:lnTo>
                <a:lnTo>
                  <a:pt x="128759" y="115455"/>
                </a:lnTo>
                <a:lnTo>
                  <a:pt x="133830" y="110286"/>
                </a:lnTo>
                <a:lnTo>
                  <a:pt x="105001" y="96494"/>
                </a:lnTo>
                <a:close/>
              </a:path>
              <a:path w="146684" h="148590">
                <a:moveTo>
                  <a:pt x="146530" y="32740"/>
                </a:moveTo>
                <a:lnTo>
                  <a:pt x="86967" y="32740"/>
                </a:lnTo>
                <a:lnTo>
                  <a:pt x="93470" y="33549"/>
                </a:lnTo>
                <a:lnTo>
                  <a:pt x="100984" y="36620"/>
                </a:lnTo>
                <a:lnTo>
                  <a:pt x="107809" y="42920"/>
                </a:lnTo>
                <a:lnTo>
                  <a:pt x="112240" y="53416"/>
                </a:lnTo>
                <a:lnTo>
                  <a:pt x="146530" y="32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70508" y="6489966"/>
            <a:ext cx="164465" cy="148590"/>
          </a:xfrm>
          <a:custGeom>
            <a:avLst/>
            <a:gdLst/>
            <a:ahLst/>
            <a:cxnLst/>
            <a:rect l="l" t="t" r="r" b="b"/>
            <a:pathLst>
              <a:path w="164465" h="148590">
                <a:moveTo>
                  <a:pt x="32765" y="98221"/>
                </a:moveTo>
                <a:lnTo>
                  <a:pt x="0" y="117170"/>
                </a:lnTo>
                <a:lnTo>
                  <a:pt x="13071" y="131469"/>
                </a:lnTo>
                <a:lnTo>
                  <a:pt x="28178" y="141084"/>
                </a:lnTo>
                <a:lnTo>
                  <a:pt x="46023" y="146498"/>
                </a:lnTo>
                <a:lnTo>
                  <a:pt x="67309" y="148196"/>
                </a:lnTo>
                <a:lnTo>
                  <a:pt x="92412" y="145475"/>
                </a:lnTo>
                <a:lnTo>
                  <a:pt x="116109" y="136777"/>
                </a:lnTo>
                <a:lnTo>
                  <a:pt x="134997" y="121294"/>
                </a:lnTo>
                <a:lnTo>
                  <a:pt x="136904" y="117170"/>
                </a:lnTo>
                <a:lnTo>
                  <a:pt x="74675" y="117170"/>
                </a:lnTo>
                <a:lnTo>
                  <a:pt x="61948" y="115906"/>
                </a:lnTo>
                <a:lnTo>
                  <a:pt x="50958" y="112220"/>
                </a:lnTo>
                <a:lnTo>
                  <a:pt x="41350" y="106272"/>
                </a:lnTo>
                <a:lnTo>
                  <a:pt x="32765" y="98221"/>
                </a:lnTo>
                <a:close/>
              </a:path>
              <a:path w="164465" h="148590">
                <a:moveTo>
                  <a:pt x="98297" y="0"/>
                </a:moveTo>
                <a:lnTo>
                  <a:pt x="74870" y="2720"/>
                </a:lnTo>
                <a:lnTo>
                  <a:pt x="52990" y="11418"/>
                </a:lnTo>
                <a:lnTo>
                  <a:pt x="35540" y="26901"/>
                </a:lnTo>
                <a:lnTo>
                  <a:pt x="25400" y="49974"/>
                </a:lnTo>
                <a:lnTo>
                  <a:pt x="33526" y="76253"/>
                </a:lnTo>
                <a:lnTo>
                  <a:pt x="61642" y="87021"/>
                </a:lnTo>
                <a:lnTo>
                  <a:pt x="90783" y="92620"/>
                </a:lnTo>
                <a:lnTo>
                  <a:pt x="101980" y="103390"/>
                </a:lnTo>
                <a:lnTo>
                  <a:pt x="97982" y="110633"/>
                </a:lnTo>
                <a:lnTo>
                  <a:pt x="90376" y="114804"/>
                </a:lnTo>
                <a:lnTo>
                  <a:pt x="81746" y="116713"/>
                </a:lnTo>
                <a:lnTo>
                  <a:pt x="74675" y="117170"/>
                </a:lnTo>
                <a:lnTo>
                  <a:pt x="136904" y="117170"/>
                </a:lnTo>
                <a:lnTo>
                  <a:pt x="145669" y="98221"/>
                </a:lnTo>
                <a:lnTo>
                  <a:pt x="137562" y="70194"/>
                </a:lnTo>
                <a:lnTo>
                  <a:pt x="109489" y="58805"/>
                </a:lnTo>
                <a:lnTo>
                  <a:pt x="80392" y="52910"/>
                </a:lnTo>
                <a:lnTo>
                  <a:pt x="69214" y="41363"/>
                </a:lnTo>
                <a:lnTo>
                  <a:pt x="70992" y="34467"/>
                </a:lnTo>
                <a:lnTo>
                  <a:pt x="78231" y="31026"/>
                </a:lnTo>
                <a:lnTo>
                  <a:pt x="151799" y="31026"/>
                </a:lnTo>
                <a:lnTo>
                  <a:pt x="163956" y="24129"/>
                </a:lnTo>
                <a:lnTo>
                  <a:pt x="148304" y="13089"/>
                </a:lnTo>
                <a:lnTo>
                  <a:pt x="131794" y="5602"/>
                </a:lnTo>
                <a:lnTo>
                  <a:pt x="114950" y="1346"/>
                </a:lnTo>
                <a:lnTo>
                  <a:pt x="98297" y="0"/>
                </a:lnTo>
                <a:close/>
              </a:path>
              <a:path w="164465" h="148590">
                <a:moveTo>
                  <a:pt x="151799" y="31026"/>
                </a:moveTo>
                <a:lnTo>
                  <a:pt x="89280" y="31026"/>
                </a:lnTo>
                <a:lnTo>
                  <a:pt x="100326" y="31968"/>
                </a:lnTo>
                <a:lnTo>
                  <a:pt x="111061" y="34686"/>
                </a:lnTo>
                <a:lnTo>
                  <a:pt x="120463" y="39019"/>
                </a:lnTo>
                <a:lnTo>
                  <a:pt x="127507" y="44805"/>
                </a:lnTo>
                <a:lnTo>
                  <a:pt x="151799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95792" y="6258331"/>
            <a:ext cx="397789" cy="396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03920" y="6258331"/>
            <a:ext cx="396367" cy="396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13658" y="6535890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297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3262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Features </a:t>
            </a:r>
            <a:r>
              <a:rPr dirty="0"/>
              <a:t>of MXC </a:t>
            </a:r>
            <a:r>
              <a:rPr dirty="0" spc="-5"/>
              <a:t>V4L2</a:t>
            </a:r>
            <a:r>
              <a:rPr dirty="0" spc="-55"/>
              <a:t> </a:t>
            </a:r>
            <a:r>
              <a:rPr dirty="0"/>
              <a:t>Output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03377" y="1040383"/>
            <a:ext cx="8265795" cy="159956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229"/>
              </a:spcBef>
              <a:buClr>
                <a:srgbClr val="252525"/>
              </a:buClr>
              <a:buSzPct val="80000"/>
              <a:buFont typeface="Arial"/>
              <a:buChar char="•"/>
              <a:tabLst>
                <a:tab pos="187960" algn="l"/>
              </a:tabLst>
            </a:pPr>
            <a:r>
              <a:rPr dirty="0" sz="1500" spc="-5" b="1">
                <a:latin typeface="Arial"/>
                <a:cs typeface="Arial"/>
              </a:rPr>
              <a:t>IC horizontal split mode (using PP</a:t>
            </a:r>
            <a:r>
              <a:rPr dirty="0" sz="1500" spc="-8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channel)</a:t>
            </a:r>
            <a:endParaRPr sz="1500">
              <a:latin typeface="Arial"/>
              <a:cs typeface="Arial"/>
            </a:endParaRPr>
          </a:p>
          <a:p>
            <a:pPr marL="187960" marR="5080" indent="-175260">
              <a:lnSpc>
                <a:spcPct val="80100"/>
              </a:lnSpc>
              <a:spcBef>
                <a:spcPts val="484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1500" spc="-5">
                <a:latin typeface="Arial"/>
                <a:cs typeface="Arial"/>
              </a:rPr>
              <a:t>Resizing/rotation/CSC. Manually control the </a:t>
            </a:r>
            <a:r>
              <a:rPr dirty="0" sz="1500">
                <a:latin typeface="Arial"/>
                <a:cs typeface="Arial"/>
              </a:rPr>
              <a:t>IC </a:t>
            </a:r>
            <a:r>
              <a:rPr dirty="0" sz="1500" spc="-5">
                <a:latin typeface="Arial"/>
                <a:cs typeface="Arial"/>
              </a:rPr>
              <a:t>output/IC input (right stripe)/display input buffer  ready flags in the interrupt handler and control </a:t>
            </a:r>
            <a:r>
              <a:rPr dirty="0" sz="1500">
                <a:latin typeface="Arial"/>
                <a:cs typeface="Arial"/>
              </a:rPr>
              <a:t>IC </a:t>
            </a:r>
            <a:r>
              <a:rPr dirty="0" sz="1500" spc="-5">
                <a:latin typeface="Arial"/>
                <a:cs typeface="Arial"/>
              </a:rPr>
              <a:t>input </a:t>
            </a:r>
            <a:r>
              <a:rPr dirty="0" sz="1500">
                <a:latin typeface="Arial"/>
                <a:cs typeface="Arial"/>
              </a:rPr>
              <a:t>(left </a:t>
            </a:r>
            <a:r>
              <a:rPr dirty="0" sz="1500" spc="-5">
                <a:latin typeface="Arial"/>
                <a:cs typeface="Arial"/>
              </a:rPr>
              <a:t>stripe) buffer ready flags in the timer  </a:t>
            </a:r>
            <a:r>
              <a:rPr dirty="0" sz="1500">
                <a:latin typeface="Arial"/>
                <a:cs typeface="Arial"/>
              </a:rPr>
              <a:t>handler.</a:t>
            </a:r>
            <a:endParaRPr sz="15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40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1500" spc="-5">
                <a:latin typeface="Arial"/>
                <a:cs typeface="Arial"/>
              </a:rPr>
              <a:t>MXC V4L2 output maintains the number </a:t>
            </a:r>
            <a:r>
              <a:rPr dirty="0" sz="1500">
                <a:latin typeface="Arial"/>
                <a:cs typeface="Arial"/>
              </a:rPr>
              <a:t>of</a:t>
            </a:r>
            <a:r>
              <a:rPr dirty="0" sz="1500" spc="-8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buffers.</a:t>
            </a:r>
            <a:endParaRPr sz="1500">
              <a:latin typeface="Arial"/>
              <a:cs typeface="Arial"/>
            </a:endParaRPr>
          </a:p>
          <a:p>
            <a:pPr marL="187960" marR="162560" indent="-175260">
              <a:lnSpc>
                <a:spcPts val="1630"/>
              </a:lnSpc>
              <a:spcBef>
                <a:spcPts val="420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1500" spc="-5">
                <a:latin typeface="Arial"/>
                <a:cs typeface="Arial"/>
              </a:rPr>
              <a:t>Users can show the buffer on one framebuffer by calling </a:t>
            </a:r>
            <a:r>
              <a:rPr dirty="0" sz="1700" spc="-5">
                <a:latin typeface="Courier New"/>
                <a:cs typeface="Courier New"/>
              </a:rPr>
              <a:t>VIDIOC_QBUF</a:t>
            </a:r>
            <a:r>
              <a:rPr dirty="0" sz="1700" spc="-370">
                <a:latin typeface="Courier New"/>
                <a:cs typeface="Courier New"/>
              </a:rPr>
              <a:t> </a:t>
            </a:r>
            <a:r>
              <a:rPr dirty="0" sz="1500" spc="-5">
                <a:latin typeface="Arial"/>
                <a:cs typeface="Arial"/>
              </a:rPr>
              <a:t>ioctrl and return the  buffer to kernel by calling </a:t>
            </a:r>
            <a:r>
              <a:rPr dirty="0" sz="1700" spc="-5">
                <a:latin typeface="Courier New"/>
                <a:cs typeface="Courier New"/>
              </a:rPr>
              <a:t>VIDIOC_QBUF</a:t>
            </a:r>
            <a:r>
              <a:rPr dirty="0" sz="1700" spc="-605">
                <a:latin typeface="Courier New"/>
                <a:cs typeface="Courier New"/>
              </a:rPr>
              <a:t> </a:t>
            </a:r>
            <a:r>
              <a:rPr dirty="0" sz="1500" spc="-5">
                <a:latin typeface="Arial"/>
                <a:cs typeface="Arial"/>
              </a:rPr>
              <a:t>ioctrl.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08100" y="2784424"/>
            <a:ext cx="6427851" cy="3771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105</a:t>
            </a:fld>
            <a:endParaRPr sz="10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5551" y="6441594"/>
            <a:ext cx="54610" cy="43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30"/>
              </a:lnSpc>
            </a:pPr>
            <a:r>
              <a:rPr dirty="0" sz="300" spc="-5" b="1">
                <a:latin typeface="Arial"/>
                <a:cs typeface="Arial"/>
              </a:rPr>
              <a:t>TM</a:t>
            </a:r>
            <a:endParaRPr sz="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1223" y="6258331"/>
            <a:ext cx="132715" cy="69215"/>
          </a:xfrm>
          <a:custGeom>
            <a:avLst/>
            <a:gdLst/>
            <a:ahLst/>
            <a:cxnLst/>
            <a:rect l="l" t="t" r="r" b="b"/>
            <a:pathLst>
              <a:path w="132715" h="69214">
                <a:moveTo>
                  <a:pt x="81610" y="0"/>
                </a:moveTo>
                <a:lnTo>
                  <a:pt x="0" y="45478"/>
                </a:lnTo>
                <a:lnTo>
                  <a:pt x="50787" y="69062"/>
                </a:lnTo>
                <a:lnTo>
                  <a:pt x="132384" y="23583"/>
                </a:lnTo>
                <a:lnTo>
                  <a:pt x="81610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7944" y="6295745"/>
            <a:ext cx="129539" cy="71120"/>
          </a:xfrm>
          <a:custGeom>
            <a:avLst/>
            <a:gdLst/>
            <a:ahLst/>
            <a:cxnLst/>
            <a:rect l="l" t="t" r="r" b="b"/>
            <a:pathLst>
              <a:path w="129540" h="71120">
                <a:moveTo>
                  <a:pt x="80860" y="0"/>
                </a:moveTo>
                <a:lnTo>
                  <a:pt x="0" y="45313"/>
                </a:lnTo>
                <a:lnTo>
                  <a:pt x="48514" y="70497"/>
                </a:lnTo>
                <a:lnTo>
                  <a:pt x="129374" y="25171"/>
                </a:lnTo>
                <a:lnTo>
                  <a:pt x="80860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0156" y="6331711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89">
                <a:moveTo>
                  <a:pt x="81597" y="0"/>
                </a:moveTo>
                <a:lnTo>
                  <a:pt x="0" y="47370"/>
                </a:lnTo>
                <a:lnTo>
                  <a:pt x="50774" y="71932"/>
                </a:lnTo>
                <a:lnTo>
                  <a:pt x="132372" y="24561"/>
                </a:lnTo>
                <a:lnTo>
                  <a:pt x="81597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8840" y="6396456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89">
                <a:moveTo>
                  <a:pt x="81597" y="0"/>
                </a:moveTo>
                <a:lnTo>
                  <a:pt x="0" y="46240"/>
                </a:lnTo>
                <a:lnTo>
                  <a:pt x="50774" y="71932"/>
                </a:lnTo>
                <a:lnTo>
                  <a:pt x="132372" y="25692"/>
                </a:lnTo>
                <a:lnTo>
                  <a:pt x="81597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4050" y="6435293"/>
            <a:ext cx="131445" cy="69215"/>
          </a:xfrm>
          <a:custGeom>
            <a:avLst/>
            <a:gdLst/>
            <a:ahLst/>
            <a:cxnLst/>
            <a:rect l="l" t="t" r="r" b="b"/>
            <a:pathLst>
              <a:path w="131445" h="69215">
                <a:moveTo>
                  <a:pt x="80670" y="0"/>
                </a:moveTo>
                <a:lnTo>
                  <a:pt x="0" y="45478"/>
                </a:lnTo>
                <a:lnTo>
                  <a:pt x="50203" y="69062"/>
                </a:lnTo>
                <a:lnTo>
                  <a:pt x="130873" y="23583"/>
                </a:lnTo>
                <a:lnTo>
                  <a:pt x="80670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9023" y="6459753"/>
            <a:ext cx="129539" cy="73660"/>
          </a:xfrm>
          <a:custGeom>
            <a:avLst/>
            <a:gdLst/>
            <a:ahLst/>
            <a:cxnLst/>
            <a:rect l="l" t="t" r="r" b="b"/>
            <a:pathLst>
              <a:path w="129540" h="73659">
                <a:moveTo>
                  <a:pt x="79743" y="0"/>
                </a:moveTo>
                <a:lnTo>
                  <a:pt x="0" y="48920"/>
                </a:lnTo>
                <a:lnTo>
                  <a:pt x="49618" y="73380"/>
                </a:lnTo>
                <a:lnTo>
                  <a:pt x="129362" y="26212"/>
                </a:lnTo>
                <a:lnTo>
                  <a:pt x="79743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1223" y="6497167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90">
                <a:moveTo>
                  <a:pt x="81610" y="0"/>
                </a:moveTo>
                <a:lnTo>
                  <a:pt x="0" y="47370"/>
                </a:lnTo>
                <a:lnTo>
                  <a:pt x="50787" y="71932"/>
                </a:lnTo>
                <a:lnTo>
                  <a:pt x="132384" y="24561"/>
                </a:lnTo>
                <a:lnTo>
                  <a:pt x="81610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9907" y="6563347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90">
                <a:moveTo>
                  <a:pt x="81610" y="0"/>
                </a:moveTo>
                <a:lnTo>
                  <a:pt x="0" y="46240"/>
                </a:lnTo>
                <a:lnTo>
                  <a:pt x="50774" y="71932"/>
                </a:lnTo>
                <a:lnTo>
                  <a:pt x="132384" y="25692"/>
                </a:lnTo>
                <a:lnTo>
                  <a:pt x="81610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2528" y="6445364"/>
            <a:ext cx="107314" cy="190500"/>
          </a:xfrm>
          <a:custGeom>
            <a:avLst/>
            <a:gdLst/>
            <a:ahLst/>
            <a:cxnLst/>
            <a:rect l="l" t="t" r="r" b="b"/>
            <a:pathLst>
              <a:path w="107315" h="190500">
                <a:moveTo>
                  <a:pt x="65176" y="77698"/>
                </a:moveTo>
                <a:lnTo>
                  <a:pt x="21729" y="77698"/>
                </a:lnTo>
                <a:lnTo>
                  <a:pt x="0" y="189915"/>
                </a:lnTo>
                <a:lnTo>
                  <a:pt x="41643" y="189915"/>
                </a:lnTo>
                <a:lnTo>
                  <a:pt x="65176" y="77698"/>
                </a:lnTo>
                <a:close/>
              </a:path>
              <a:path w="107315" h="190500">
                <a:moveTo>
                  <a:pt x="97764" y="51803"/>
                </a:moveTo>
                <a:lnTo>
                  <a:pt x="5435" y="51803"/>
                </a:lnTo>
                <a:lnTo>
                  <a:pt x="0" y="77698"/>
                </a:lnTo>
                <a:lnTo>
                  <a:pt x="92329" y="77698"/>
                </a:lnTo>
                <a:lnTo>
                  <a:pt x="97764" y="51803"/>
                </a:lnTo>
                <a:close/>
              </a:path>
              <a:path w="107315" h="190500">
                <a:moveTo>
                  <a:pt x="79654" y="0"/>
                </a:moveTo>
                <a:lnTo>
                  <a:pt x="56997" y="3751"/>
                </a:lnTo>
                <a:lnTo>
                  <a:pt x="42317" y="13168"/>
                </a:lnTo>
                <a:lnTo>
                  <a:pt x="34089" y="25497"/>
                </a:lnTo>
                <a:lnTo>
                  <a:pt x="27152" y="51803"/>
                </a:lnTo>
                <a:lnTo>
                  <a:pt x="70599" y="51803"/>
                </a:lnTo>
                <a:lnTo>
                  <a:pt x="74231" y="34531"/>
                </a:lnTo>
                <a:lnTo>
                  <a:pt x="81470" y="32804"/>
                </a:lnTo>
                <a:lnTo>
                  <a:pt x="101384" y="32804"/>
                </a:lnTo>
                <a:lnTo>
                  <a:pt x="106807" y="1727"/>
                </a:lnTo>
                <a:lnTo>
                  <a:pt x="102310" y="728"/>
                </a:lnTo>
                <a:lnTo>
                  <a:pt x="95269" y="215"/>
                </a:lnTo>
                <a:lnTo>
                  <a:pt x="87208" y="26"/>
                </a:lnTo>
                <a:lnTo>
                  <a:pt x="79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61288" y="6492849"/>
            <a:ext cx="113030" cy="142875"/>
          </a:xfrm>
          <a:custGeom>
            <a:avLst/>
            <a:gdLst/>
            <a:ahLst/>
            <a:cxnLst/>
            <a:rect l="l" t="t" r="r" b="b"/>
            <a:pathLst>
              <a:path w="113030" h="142875">
                <a:moveTo>
                  <a:pt x="70967" y="0"/>
                </a:moveTo>
                <a:lnTo>
                  <a:pt x="29108" y="0"/>
                </a:lnTo>
                <a:lnTo>
                  <a:pt x="0" y="142430"/>
                </a:lnTo>
                <a:lnTo>
                  <a:pt x="43675" y="142430"/>
                </a:lnTo>
                <a:lnTo>
                  <a:pt x="60045" y="60794"/>
                </a:lnTo>
                <a:lnTo>
                  <a:pt x="64257" y="50888"/>
                </a:lnTo>
                <a:lnTo>
                  <a:pt x="71880" y="44076"/>
                </a:lnTo>
                <a:lnTo>
                  <a:pt x="83596" y="39544"/>
                </a:lnTo>
                <a:lnTo>
                  <a:pt x="100088" y="36474"/>
                </a:lnTo>
                <a:lnTo>
                  <a:pt x="105537" y="36474"/>
                </a:lnTo>
                <a:lnTo>
                  <a:pt x="109694" y="15633"/>
                </a:lnTo>
                <a:lnTo>
                  <a:pt x="69151" y="15633"/>
                </a:lnTo>
                <a:lnTo>
                  <a:pt x="70967" y="0"/>
                </a:lnTo>
                <a:close/>
              </a:path>
              <a:path w="113030" h="142875">
                <a:moveTo>
                  <a:pt x="112814" y="0"/>
                </a:moveTo>
                <a:lnTo>
                  <a:pt x="100619" y="1955"/>
                </a:lnTo>
                <a:lnTo>
                  <a:pt x="88934" y="5211"/>
                </a:lnTo>
                <a:lnTo>
                  <a:pt x="78274" y="9770"/>
                </a:lnTo>
                <a:lnTo>
                  <a:pt x="69151" y="15633"/>
                </a:lnTo>
                <a:lnTo>
                  <a:pt x="109694" y="15633"/>
                </a:lnTo>
                <a:lnTo>
                  <a:pt x="112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81277" y="6489966"/>
            <a:ext cx="146050" cy="148590"/>
          </a:xfrm>
          <a:custGeom>
            <a:avLst/>
            <a:gdLst/>
            <a:ahLst/>
            <a:cxnLst/>
            <a:rect l="l" t="t" r="r" b="b"/>
            <a:pathLst>
              <a:path w="146050" h="148590">
                <a:moveTo>
                  <a:pt x="144881" y="25844"/>
                </a:moveTo>
                <a:lnTo>
                  <a:pt x="86233" y="25844"/>
                </a:lnTo>
                <a:lnTo>
                  <a:pt x="94605" y="26572"/>
                </a:lnTo>
                <a:lnTo>
                  <a:pt x="100631" y="29079"/>
                </a:lnTo>
                <a:lnTo>
                  <a:pt x="103967" y="33849"/>
                </a:lnTo>
                <a:lnTo>
                  <a:pt x="104266" y="41363"/>
                </a:lnTo>
                <a:lnTo>
                  <a:pt x="102489" y="51701"/>
                </a:lnTo>
                <a:lnTo>
                  <a:pt x="86233" y="55143"/>
                </a:lnTo>
                <a:lnTo>
                  <a:pt x="53292" y="60555"/>
                </a:lnTo>
                <a:lnTo>
                  <a:pt x="27590" y="70005"/>
                </a:lnTo>
                <a:lnTo>
                  <a:pt x="9651" y="84947"/>
                </a:lnTo>
                <a:lnTo>
                  <a:pt x="0" y="106832"/>
                </a:lnTo>
                <a:lnTo>
                  <a:pt x="109" y="124204"/>
                </a:lnTo>
                <a:lnTo>
                  <a:pt x="7826" y="137210"/>
                </a:lnTo>
                <a:lnTo>
                  <a:pt x="21949" y="145369"/>
                </a:lnTo>
                <a:lnTo>
                  <a:pt x="41275" y="148196"/>
                </a:lnTo>
                <a:lnTo>
                  <a:pt x="53435" y="146930"/>
                </a:lnTo>
                <a:lnTo>
                  <a:pt x="66738" y="143240"/>
                </a:lnTo>
                <a:lnTo>
                  <a:pt x="78993" y="137287"/>
                </a:lnTo>
                <a:lnTo>
                  <a:pt x="88010" y="129235"/>
                </a:lnTo>
                <a:lnTo>
                  <a:pt x="129075" y="129235"/>
                </a:lnTo>
                <a:lnTo>
                  <a:pt x="129913" y="122453"/>
                </a:lnTo>
                <a:lnTo>
                  <a:pt x="130877" y="117170"/>
                </a:lnTo>
                <a:lnTo>
                  <a:pt x="59309" y="117170"/>
                </a:lnTo>
                <a:lnTo>
                  <a:pt x="51714" y="116443"/>
                </a:lnTo>
                <a:lnTo>
                  <a:pt x="45799" y="113941"/>
                </a:lnTo>
                <a:lnTo>
                  <a:pt x="42574" y="109176"/>
                </a:lnTo>
                <a:lnTo>
                  <a:pt x="43053" y="101663"/>
                </a:lnTo>
                <a:lnTo>
                  <a:pt x="46007" y="94852"/>
                </a:lnTo>
                <a:lnTo>
                  <a:pt x="51450" y="89819"/>
                </a:lnTo>
                <a:lnTo>
                  <a:pt x="58537" y="86402"/>
                </a:lnTo>
                <a:lnTo>
                  <a:pt x="66421" y="84442"/>
                </a:lnTo>
                <a:lnTo>
                  <a:pt x="97028" y="75818"/>
                </a:lnTo>
                <a:lnTo>
                  <a:pt x="138868" y="75818"/>
                </a:lnTo>
                <a:lnTo>
                  <a:pt x="145541" y="41363"/>
                </a:lnTo>
                <a:lnTo>
                  <a:pt x="144881" y="25844"/>
                </a:lnTo>
                <a:close/>
              </a:path>
              <a:path w="146050" h="148590">
                <a:moveTo>
                  <a:pt x="129075" y="129235"/>
                </a:moveTo>
                <a:lnTo>
                  <a:pt x="89915" y="129235"/>
                </a:lnTo>
                <a:lnTo>
                  <a:pt x="88010" y="134404"/>
                </a:lnTo>
                <a:lnTo>
                  <a:pt x="88010" y="139572"/>
                </a:lnTo>
                <a:lnTo>
                  <a:pt x="89915" y="144741"/>
                </a:lnTo>
                <a:lnTo>
                  <a:pt x="129412" y="144741"/>
                </a:lnTo>
                <a:lnTo>
                  <a:pt x="128690" y="137744"/>
                </a:lnTo>
                <a:lnTo>
                  <a:pt x="128968" y="130098"/>
                </a:lnTo>
                <a:lnTo>
                  <a:pt x="129075" y="129235"/>
                </a:lnTo>
                <a:close/>
              </a:path>
              <a:path w="146050" h="148590">
                <a:moveTo>
                  <a:pt x="138868" y="75818"/>
                </a:moveTo>
                <a:lnTo>
                  <a:pt x="97028" y="75818"/>
                </a:lnTo>
                <a:lnTo>
                  <a:pt x="95249" y="86156"/>
                </a:lnTo>
                <a:lnTo>
                  <a:pt x="90402" y="99725"/>
                </a:lnTo>
                <a:lnTo>
                  <a:pt x="81994" y="109416"/>
                </a:lnTo>
                <a:lnTo>
                  <a:pt x="71229" y="115231"/>
                </a:lnTo>
                <a:lnTo>
                  <a:pt x="59309" y="117170"/>
                </a:lnTo>
                <a:lnTo>
                  <a:pt x="130877" y="117170"/>
                </a:lnTo>
                <a:lnTo>
                  <a:pt x="131234" y="115231"/>
                </a:lnTo>
                <a:lnTo>
                  <a:pt x="138868" y="75818"/>
                </a:lnTo>
                <a:close/>
              </a:path>
              <a:path w="146050" h="148590">
                <a:moveTo>
                  <a:pt x="88010" y="0"/>
                </a:moveTo>
                <a:lnTo>
                  <a:pt x="70298" y="1185"/>
                </a:lnTo>
                <a:lnTo>
                  <a:pt x="49847" y="6896"/>
                </a:lnTo>
                <a:lnTo>
                  <a:pt x="31396" y="20359"/>
                </a:lnTo>
                <a:lnTo>
                  <a:pt x="19684" y="44805"/>
                </a:lnTo>
                <a:lnTo>
                  <a:pt x="61086" y="44805"/>
                </a:lnTo>
                <a:lnTo>
                  <a:pt x="65498" y="36029"/>
                </a:lnTo>
                <a:lnTo>
                  <a:pt x="70945" y="30157"/>
                </a:lnTo>
                <a:lnTo>
                  <a:pt x="77749" y="26869"/>
                </a:lnTo>
                <a:lnTo>
                  <a:pt x="86233" y="25844"/>
                </a:lnTo>
                <a:lnTo>
                  <a:pt x="144881" y="25844"/>
                </a:lnTo>
                <a:lnTo>
                  <a:pt x="144678" y="21088"/>
                </a:lnTo>
                <a:lnTo>
                  <a:pt x="134350" y="8404"/>
                </a:lnTo>
                <a:lnTo>
                  <a:pt x="115234" y="1858"/>
                </a:lnTo>
                <a:lnTo>
                  <a:pt x="88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36851" y="6446811"/>
            <a:ext cx="81280" cy="188595"/>
          </a:xfrm>
          <a:custGeom>
            <a:avLst/>
            <a:gdLst/>
            <a:ahLst/>
            <a:cxnLst/>
            <a:rect l="l" t="t" r="r" b="b"/>
            <a:pathLst>
              <a:path w="81280" h="188595">
                <a:moveTo>
                  <a:pt x="81153" y="0"/>
                </a:moveTo>
                <a:lnTo>
                  <a:pt x="37846" y="0"/>
                </a:lnTo>
                <a:lnTo>
                  <a:pt x="0" y="188468"/>
                </a:lnTo>
                <a:lnTo>
                  <a:pt x="43306" y="188468"/>
                </a:lnTo>
                <a:lnTo>
                  <a:pt x="81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7467" y="6489966"/>
            <a:ext cx="147955" cy="148590"/>
          </a:xfrm>
          <a:custGeom>
            <a:avLst/>
            <a:gdLst/>
            <a:ahLst/>
            <a:cxnLst/>
            <a:rect l="l" t="t" r="r" b="b"/>
            <a:pathLst>
              <a:path w="147955" h="148590">
                <a:moveTo>
                  <a:pt x="88956" y="0"/>
                </a:moveTo>
                <a:lnTo>
                  <a:pt x="31763" y="20680"/>
                </a:lnTo>
                <a:lnTo>
                  <a:pt x="335" y="77546"/>
                </a:lnTo>
                <a:lnTo>
                  <a:pt x="0" y="105301"/>
                </a:lnTo>
                <a:lnTo>
                  <a:pt x="9833" y="127730"/>
                </a:lnTo>
                <a:lnTo>
                  <a:pt x="29837" y="142729"/>
                </a:lnTo>
                <a:lnTo>
                  <a:pt x="60012" y="148196"/>
                </a:lnTo>
                <a:lnTo>
                  <a:pt x="83104" y="145880"/>
                </a:lnTo>
                <a:lnTo>
                  <a:pt x="103648" y="138717"/>
                </a:lnTo>
                <a:lnTo>
                  <a:pt x="121818" y="126384"/>
                </a:lnTo>
                <a:lnTo>
                  <a:pt x="130073" y="117170"/>
                </a:lnTo>
                <a:lnTo>
                  <a:pt x="69067" y="117170"/>
                </a:lnTo>
                <a:lnTo>
                  <a:pt x="58240" y="115420"/>
                </a:lnTo>
                <a:lnTo>
                  <a:pt x="48943" y="109634"/>
                </a:lnTo>
                <a:lnTo>
                  <a:pt x="43377" y="99001"/>
                </a:lnTo>
                <a:lnTo>
                  <a:pt x="43744" y="82715"/>
                </a:lnTo>
                <a:lnTo>
                  <a:pt x="145013" y="82715"/>
                </a:lnTo>
                <a:lnTo>
                  <a:pt x="147250" y="56870"/>
                </a:lnTo>
                <a:lnTo>
                  <a:pt x="47363" y="56870"/>
                </a:lnTo>
                <a:lnTo>
                  <a:pt x="54283" y="44833"/>
                </a:lnTo>
                <a:lnTo>
                  <a:pt x="63410" y="36837"/>
                </a:lnTo>
                <a:lnTo>
                  <a:pt x="73556" y="32397"/>
                </a:lnTo>
                <a:lnTo>
                  <a:pt x="83533" y="31026"/>
                </a:lnTo>
                <a:lnTo>
                  <a:pt x="142264" y="31026"/>
                </a:lnTo>
                <a:lnTo>
                  <a:pt x="140726" y="25203"/>
                </a:lnTo>
                <a:lnTo>
                  <a:pt x="121877" y="6866"/>
                </a:lnTo>
                <a:lnTo>
                  <a:pt x="88956" y="0"/>
                </a:lnTo>
                <a:close/>
              </a:path>
              <a:path w="147955" h="148590">
                <a:moveTo>
                  <a:pt x="108844" y="94780"/>
                </a:moveTo>
                <a:lnTo>
                  <a:pt x="97800" y="104820"/>
                </a:lnTo>
                <a:lnTo>
                  <a:pt x="88279" y="111790"/>
                </a:lnTo>
                <a:lnTo>
                  <a:pt x="79097" y="115852"/>
                </a:lnTo>
                <a:lnTo>
                  <a:pt x="69067" y="117170"/>
                </a:lnTo>
                <a:lnTo>
                  <a:pt x="130073" y="117170"/>
                </a:lnTo>
                <a:lnTo>
                  <a:pt x="137787" y="108559"/>
                </a:lnTo>
                <a:lnTo>
                  <a:pt x="108844" y="94780"/>
                </a:lnTo>
                <a:close/>
              </a:path>
              <a:path w="147955" h="148590">
                <a:moveTo>
                  <a:pt x="142264" y="31026"/>
                </a:moveTo>
                <a:lnTo>
                  <a:pt x="83533" y="31026"/>
                </a:lnTo>
                <a:lnTo>
                  <a:pt x="92035" y="32156"/>
                </a:lnTo>
                <a:lnTo>
                  <a:pt x="100030" y="36194"/>
                </a:lnTo>
                <a:lnTo>
                  <a:pt x="105653" y="44109"/>
                </a:lnTo>
                <a:lnTo>
                  <a:pt x="107040" y="56870"/>
                </a:lnTo>
                <a:lnTo>
                  <a:pt x="147250" y="56870"/>
                </a:lnTo>
                <a:lnTo>
                  <a:pt x="147704" y="51617"/>
                </a:lnTo>
                <a:lnTo>
                  <a:pt x="142264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29436" y="6489966"/>
            <a:ext cx="146685" cy="148590"/>
          </a:xfrm>
          <a:custGeom>
            <a:avLst/>
            <a:gdLst/>
            <a:ahLst/>
            <a:cxnLst/>
            <a:rect l="l" t="t" r="r" b="b"/>
            <a:pathLst>
              <a:path w="146684" h="148590">
                <a:moveTo>
                  <a:pt x="87947" y="0"/>
                </a:moveTo>
                <a:lnTo>
                  <a:pt x="31651" y="20680"/>
                </a:lnTo>
                <a:lnTo>
                  <a:pt x="1129" y="77546"/>
                </a:lnTo>
                <a:lnTo>
                  <a:pt x="0" y="105301"/>
                </a:lnTo>
                <a:lnTo>
                  <a:pt x="9721" y="127730"/>
                </a:lnTo>
                <a:lnTo>
                  <a:pt x="29615" y="142729"/>
                </a:lnTo>
                <a:lnTo>
                  <a:pt x="59003" y="148196"/>
                </a:lnTo>
                <a:lnTo>
                  <a:pt x="82123" y="145880"/>
                </a:lnTo>
                <a:lnTo>
                  <a:pt x="102864" y="138717"/>
                </a:lnTo>
                <a:lnTo>
                  <a:pt x="121570" y="126384"/>
                </a:lnTo>
                <a:lnTo>
                  <a:pt x="130364" y="117170"/>
                </a:lnTo>
                <a:lnTo>
                  <a:pt x="68046" y="117170"/>
                </a:lnTo>
                <a:lnTo>
                  <a:pt x="57226" y="115420"/>
                </a:lnTo>
                <a:lnTo>
                  <a:pt x="47932" y="109634"/>
                </a:lnTo>
                <a:lnTo>
                  <a:pt x="42367" y="99001"/>
                </a:lnTo>
                <a:lnTo>
                  <a:pt x="42735" y="82715"/>
                </a:lnTo>
                <a:lnTo>
                  <a:pt x="143992" y="82715"/>
                </a:lnTo>
                <a:lnTo>
                  <a:pt x="146218" y="56870"/>
                </a:lnTo>
                <a:lnTo>
                  <a:pt x="48158" y="56870"/>
                </a:lnTo>
                <a:lnTo>
                  <a:pt x="54034" y="44833"/>
                </a:lnTo>
                <a:lnTo>
                  <a:pt x="62626" y="36837"/>
                </a:lnTo>
                <a:lnTo>
                  <a:pt x="72575" y="32397"/>
                </a:lnTo>
                <a:lnTo>
                  <a:pt x="82524" y="31026"/>
                </a:lnTo>
                <a:lnTo>
                  <a:pt x="141237" y="31026"/>
                </a:lnTo>
                <a:lnTo>
                  <a:pt x="139701" y="25203"/>
                </a:lnTo>
                <a:lnTo>
                  <a:pt x="120866" y="6866"/>
                </a:lnTo>
                <a:lnTo>
                  <a:pt x="87947" y="0"/>
                </a:lnTo>
                <a:close/>
              </a:path>
              <a:path w="146684" h="148590">
                <a:moveTo>
                  <a:pt x="107835" y="94780"/>
                </a:moveTo>
                <a:lnTo>
                  <a:pt x="96790" y="104820"/>
                </a:lnTo>
                <a:lnTo>
                  <a:pt x="87269" y="111790"/>
                </a:lnTo>
                <a:lnTo>
                  <a:pt x="78083" y="115852"/>
                </a:lnTo>
                <a:lnTo>
                  <a:pt x="68046" y="117170"/>
                </a:lnTo>
                <a:lnTo>
                  <a:pt x="130364" y="117170"/>
                </a:lnTo>
                <a:lnTo>
                  <a:pt x="138582" y="108559"/>
                </a:lnTo>
                <a:lnTo>
                  <a:pt x="107835" y="94780"/>
                </a:lnTo>
                <a:close/>
              </a:path>
              <a:path w="146684" h="148590">
                <a:moveTo>
                  <a:pt x="141237" y="31026"/>
                </a:moveTo>
                <a:lnTo>
                  <a:pt x="82524" y="31026"/>
                </a:lnTo>
                <a:lnTo>
                  <a:pt x="92048" y="32156"/>
                </a:lnTo>
                <a:lnTo>
                  <a:pt x="100383" y="36194"/>
                </a:lnTo>
                <a:lnTo>
                  <a:pt x="105666" y="44109"/>
                </a:lnTo>
                <a:lnTo>
                  <a:pt x="106031" y="56870"/>
                </a:lnTo>
                <a:lnTo>
                  <a:pt x="146218" y="56870"/>
                </a:lnTo>
                <a:lnTo>
                  <a:pt x="146670" y="51617"/>
                </a:lnTo>
                <a:lnTo>
                  <a:pt x="141237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12817" y="6489966"/>
            <a:ext cx="147955" cy="148590"/>
          </a:xfrm>
          <a:custGeom>
            <a:avLst/>
            <a:gdLst/>
            <a:ahLst/>
            <a:cxnLst/>
            <a:rect l="l" t="t" r="r" b="b"/>
            <a:pathLst>
              <a:path w="147955" h="148590">
                <a:moveTo>
                  <a:pt x="89261" y="0"/>
                </a:moveTo>
                <a:lnTo>
                  <a:pt x="31904" y="20680"/>
                </a:lnTo>
                <a:lnTo>
                  <a:pt x="361" y="77546"/>
                </a:lnTo>
                <a:lnTo>
                  <a:pt x="0" y="105301"/>
                </a:lnTo>
                <a:lnTo>
                  <a:pt x="9663" y="127730"/>
                </a:lnTo>
                <a:lnTo>
                  <a:pt x="29186" y="142729"/>
                </a:lnTo>
                <a:lnTo>
                  <a:pt x="58400" y="148196"/>
                </a:lnTo>
                <a:lnTo>
                  <a:pt x="82577" y="145880"/>
                </a:lnTo>
                <a:lnTo>
                  <a:pt x="103707" y="138717"/>
                </a:lnTo>
                <a:lnTo>
                  <a:pt x="122122" y="126384"/>
                </a:lnTo>
                <a:lnTo>
                  <a:pt x="130410" y="117170"/>
                </a:lnTo>
                <a:lnTo>
                  <a:pt x="67417" y="117170"/>
                </a:lnTo>
                <a:lnTo>
                  <a:pt x="57620" y="115420"/>
                </a:lnTo>
                <a:lnTo>
                  <a:pt x="48859" y="109634"/>
                </a:lnTo>
                <a:lnTo>
                  <a:pt x="43503" y="99001"/>
                </a:lnTo>
                <a:lnTo>
                  <a:pt x="43922" y="82715"/>
                </a:lnTo>
                <a:lnTo>
                  <a:pt x="145395" y="82715"/>
                </a:lnTo>
                <a:lnTo>
                  <a:pt x="146996" y="56870"/>
                </a:lnTo>
                <a:lnTo>
                  <a:pt x="47478" y="56870"/>
                </a:lnTo>
                <a:lnTo>
                  <a:pt x="53391" y="44833"/>
                </a:lnTo>
                <a:lnTo>
                  <a:pt x="62019" y="36837"/>
                </a:lnTo>
                <a:lnTo>
                  <a:pt x="71981" y="32397"/>
                </a:lnTo>
                <a:lnTo>
                  <a:pt x="81895" y="31026"/>
                </a:lnTo>
                <a:lnTo>
                  <a:pt x="141946" y="31026"/>
                </a:lnTo>
                <a:lnTo>
                  <a:pt x="140426" y="25203"/>
                </a:lnTo>
                <a:lnTo>
                  <a:pt x="121981" y="6866"/>
                </a:lnTo>
                <a:lnTo>
                  <a:pt x="89261" y="0"/>
                </a:lnTo>
                <a:close/>
              </a:path>
              <a:path w="147955" h="148590">
                <a:moveTo>
                  <a:pt x="107295" y="94780"/>
                </a:moveTo>
                <a:lnTo>
                  <a:pt x="97260" y="104820"/>
                </a:lnTo>
                <a:lnTo>
                  <a:pt x="88070" y="111790"/>
                </a:lnTo>
                <a:lnTo>
                  <a:pt x="78523" y="115852"/>
                </a:lnTo>
                <a:lnTo>
                  <a:pt x="67417" y="117170"/>
                </a:lnTo>
                <a:lnTo>
                  <a:pt x="130410" y="117170"/>
                </a:lnTo>
                <a:lnTo>
                  <a:pt x="138156" y="108559"/>
                </a:lnTo>
                <a:lnTo>
                  <a:pt x="107295" y="94780"/>
                </a:lnTo>
                <a:close/>
              </a:path>
              <a:path w="147955" h="148590">
                <a:moveTo>
                  <a:pt x="141946" y="31026"/>
                </a:moveTo>
                <a:lnTo>
                  <a:pt x="81895" y="31026"/>
                </a:lnTo>
                <a:lnTo>
                  <a:pt x="91471" y="32156"/>
                </a:lnTo>
                <a:lnTo>
                  <a:pt x="100024" y="36194"/>
                </a:lnTo>
                <a:lnTo>
                  <a:pt x="105862" y="44109"/>
                </a:lnTo>
                <a:lnTo>
                  <a:pt x="107295" y="56870"/>
                </a:lnTo>
                <a:lnTo>
                  <a:pt x="146996" y="56870"/>
                </a:lnTo>
                <a:lnTo>
                  <a:pt x="147321" y="51617"/>
                </a:lnTo>
                <a:lnTo>
                  <a:pt x="141946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33857" y="6489966"/>
            <a:ext cx="146685" cy="148590"/>
          </a:xfrm>
          <a:custGeom>
            <a:avLst/>
            <a:gdLst/>
            <a:ahLst/>
            <a:cxnLst/>
            <a:rect l="l" t="t" r="r" b="b"/>
            <a:pathLst>
              <a:path w="146684" h="148590">
                <a:moveTo>
                  <a:pt x="88872" y="0"/>
                </a:moveTo>
                <a:lnTo>
                  <a:pt x="32500" y="19600"/>
                </a:lnTo>
                <a:lnTo>
                  <a:pt x="607" y="74091"/>
                </a:lnTo>
                <a:lnTo>
                  <a:pt x="0" y="105301"/>
                </a:lnTo>
                <a:lnTo>
                  <a:pt x="10703" y="128593"/>
                </a:lnTo>
                <a:lnTo>
                  <a:pt x="31218" y="143161"/>
                </a:lnTo>
                <a:lnTo>
                  <a:pt x="60043" y="148196"/>
                </a:lnTo>
                <a:lnTo>
                  <a:pt x="81198" y="145423"/>
                </a:lnTo>
                <a:lnTo>
                  <a:pt x="100984" y="137642"/>
                </a:lnTo>
                <a:lnTo>
                  <a:pt x="118746" y="125661"/>
                </a:lnTo>
                <a:lnTo>
                  <a:pt x="128759" y="115455"/>
                </a:lnTo>
                <a:lnTo>
                  <a:pt x="70838" y="115455"/>
                </a:lnTo>
                <a:lnTo>
                  <a:pt x="56227" y="112385"/>
                </a:lnTo>
                <a:lnTo>
                  <a:pt x="47390" y="103822"/>
                </a:lnTo>
                <a:lnTo>
                  <a:pt x="43959" y="90734"/>
                </a:lnTo>
                <a:lnTo>
                  <a:pt x="45565" y="74091"/>
                </a:lnTo>
                <a:lnTo>
                  <a:pt x="51052" y="57456"/>
                </a:lnTo>
                <a:lnTo>
                  <a:pt x="59551" y="44372"/>
                </a:lnTo>
                <a:lnTo>
                  <a:pt x="71407" y="35810"/>
                </a:lnTo>
                <a:lnTo>
                  <a:pt x="86967" y="32740"/>
                </a:lnTo>
                <a:lnTo>
                  <a:pt x="146530" y="32740"/>
                </a:lnTo>
                <a:lnTo>
                  <a:pt x="137503" y="18173"/>
                </a:lnTo>
                <a:lnTo>
                  <a:pt x="124416" y="7969"/>
                </a:lnTo>
                <a:lnTo>
                  <a:pt x="107971" y="1965"/>
                </a:lnTo>
                <a:lnTo>
                  <a:pt x="88872" y="0"/>
                </a:lnTo>
                <a:close/>
              </a:path>
              <a:path w="146684" h="148590">
                <a:moveTo>
                  <a:pt x="105001" y="96494"/>
                </a:moveTo>
                <a:lnTo>
                  <a:pt x="96877" y="105999"/>
                </a:lnTo>
                <a:lnTo>
                  <a:pt x="88586" y="111790"/>
                </a:lnTo>
                <a:lnTo>
                  <a:pt x="79962" y="114673"/>
                </a:lnTo>
                <a:lnTo>
                  <a:pt x="70838" y="115455"/>
                </a:lnTo>
                <a:lnTo>
                  <a:pt x="128759" y="115455"/>
                </a:lnTo>
                <a:lnTo>
                  <a:pt x="133830" y="110286"/>
                </a:lnTo>
                <a:lnTo>
                  <a:pt x="105001" y="96494"/>
                </a:lnTo>
                <a:close/>
              </a:path>
              <a:path w="146684" h="148590">
                <a:moveTo>
                  <a:pt x="146530" y="32740"/>
                </a:moveTo>
                <a:lnTo>
                  <a:pt x="86967" y="32740"/>
                </a:lnTo>
                <a:lnTo>
                  <a:pt x="93470" y="33549"/>
                </a:lnTo>
                <a:lnTo>
                  <a:pt x="100984" y="36620"/>
                </a:lnTo>
                <a:lnTo>
                  <a:pt x="107809" y="42920"/>
                </a:lnTo>
                <a:lnTo>
                  <a:pt x="112240" y="53416"/>
                </a:lnTo>
                <a:lnTo>
                  <a:pt x="146530" y="32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70508" y="6489966"/>
            <a:ext cx="164465" cy="148590"/>
          </a:xfrm>
          <a:custGeom>
            <a:avLst/>
            <a:gdLst/>
            <a:ahLst/>
            <a:cxnLst/>
            <a:rect l="l" t="t" r="r" b="b"/>
            <a:pathLst>
              <a:path w="164465" h="148590">
                <a:moveTo>
                  <a:pt x="32765" y="98221"/>
                </a:moveTo>
                <a:lnTo>
                  <a:pt x="0" y="117170"/>
                </a:lnTo>
                <a:lnTo>
                  <a:pt x="13071" y="131469"/>
                </a:lnTo>
                <a:lnTo>
                  <a:pt x="28178" y="141084"/>
                </a:lnTo>
                <a:lnTo>
                  <a:pt x="46023" y="146498"/>
                </a:lnTo>
                <a:lnTo>
                  <a:pt x="67309" y="148196"/>
                </a:lnTo>
                <a:lnTo>
                  <a:pt x="92412" y="145475"/>
                </a:lnTo>
                <a:lnTo>
                  <a:pt x="116109" y="136777"/>
                </a:lnTo>
                <a:lnTo>
                  <a:pt x="134997" y="121294"/>
                </a:lnTo>
                <a:lnTo>
                  <a:pt x="136904" y="117170"/>
                </a:lnTo>
                <a:lnTo>
                  <a:pt x="74675" y="117170"/>
                </a:lnTo>
                <a:lnTo>
                  <a:pt x="61948" y="115906"/>
                </a:lnTo>
                <a:lnTo>
                  <a:pt x="50958" y="112220"/>
                </a:lnTo>
                <a:lnTo>
                  <a:pt x="41350" y="106272"/>
                </a:lnTo>
                <a:lnTo>
                  <a:pt x="32765" y="98221"/>
                </a:lnTo>
                <a:close/>
              </a:path>
              <a:path w="164465" h="148590">
                <a:moveTo>
                  <a:pt x="98297" y="0"/>
                </a:moveTo>
                <a:lnTo>
                  <a:pt x="74870" y="2720"/>
                </a:lnTo>
                <a:lnTo>
                  <a:pt x="52990" y="11418"/>
                </a:lnTo>
                <a:lnTo>
                  <a:pt x="35540" y="26901"/>
                </a:lnTo>
                <a:lnTo>
                  <a:pt x="25400" y="49974"/>
                </a:lnTo>
                <a:lnTo>
                  <a:pt x="33526" y="76253"/>
                </a:lnTo>
                <a:lnTo>
                  <a:pt x="61642" y="87021"/>
                </a:lnTo>
                <a:lnTo>
                  <a:pt x="90783" y="92620"/>
                </a:lnTo>
                <a:lnTo>
                  <a:pt x="101980" y="103390"/>
                </a:lnTo>
                <a:lnTo>
                  <a:pt x="97982" y="110633"/>
                </a:lnTo>
                <a:lnTo>
                  <a:pt x="90376" y="114804"/>
                </a:lnTo>
                <a:lnTo>
                  <a:pt x="81746" y="116713"/>
                </a:lnTo>
                <a:lnTo>
                  <a:pt x="74675" y="117170"/>
                </a:lnTo>
                <a:lnTo>
                  <a:pt x="136904" y="117170"/>
                </a:lnTo>
                <a:lnTo>
                  <a:pt x="145669" y="98221"/>
                </a:lnTo>
                <a:lnTo>
                  <a:pt x="137562" y="70194"/>
                </a:lnTo>
                <a:lnTo>
                  <a:pt x="109489" y="58805"/>
                </a:lnTo>
                <a:lnTo>
                  <a:pt x="80392" y="52910"/>
                </a:lnTo>
                <a:lnTo>
                  <a:pt x="69214" y="41363"/>
                </a:lnTo>
                <a:lnTo>
                  <a:pt x="70992" y="34467"/>
                </a:lnTo>
                <a:lnTo>
                  <a:pt x="78231" y="31026"/>
                </a:lnTo>
                <a:lnTo>
                  <a:pt x="151799" y="31026"/>
                </a:lnTo>
                <a:lnTo>
                  <a:pt x="163956" y="24129"/>
                </a:lnTo>
                <a:lnTo>
                  <a:pt x="148304" y="13089"/>
                </a:lnTo>
                <a:lnTo>
                  <a:pt x="131794" y="5602"/>
                </a:lnTo>
                <a:lnTo>
                  <a:pt x="114950" y="1346"/>
                </a:lnTo>
                <a:lnTo>
                  <a:pt x="98297" y="0"/>
                </a:lnTo>
                <a:close/>
              </a:path>
              <a:path w="164465" h="148590">
                <a:moveTo>
                  <a:pt x="151799" y="31026"/>
                </a:moveTo>
                <a:lnTo>
                  <a:pt x="89280" y="31026"/>
                </a:lnTo>
                <a:lnTo>
                  <a:pt x="100326" y="31968"/>
                </a:lnTo>
                <a:lnTo>
                  <a:pt x="111061" y="34686"/>
                </a:lnTo>
                <a:lnTo>
                  <a:pt x="120463" y="39019"/>
                </a:lnTo>
                <a:lnTo>
                  <a:pt x="127507" y="44805"/>
                </a:lnTo>
                <a:lnTo>
                  <a:pt x="151799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95792" y="6258331"/>
            <a:ext cx="397789" cy="396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03920" y="6258331"/>
            <a:ext cx="396367" cy="396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13658" y="6535890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297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3262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Features </a:t>
            </a:r>
            <a:r>
              <a:rPr dirty="0"/>
              <a:t>of MXC </a:t>
            </a:r>
            <a:r>
              <a:rPr dirty="0" spc="-5"/>
              <a:t>V4L2</a:t>
            </a:r>
            <a:r>
              <a:rPr dirty="0" spc="-55"/>
              <a:t> </a:t>
            </a:r>
            <a:r>
              <a:rPr dirty="0"/>
              <a:t>Output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03377" y="1049527"/>
            <a:ext cx="8449945" cy="1512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SzPct val="79411"/>
              <a:buFont typeface="Arial"/>
              <a:buChar char="•"/>
              <a:tabLst>
                <a:tab pos="187960" algn="l"/>
              </a:tabLst>
            </a:pPr>
            <a:r>
              <a:rPr dirty="0" sz="1700" spc="-5" b="1">
                <a:latin typeface="Arial"/>
                <a:cs typeface="Arial"/>
              </a:rPr>
              <a:t>VDI-IC </a:t>
            </a:r>
            <a:r>
              <a:rPr dirty="0" sz="1700" spc="-10" b="1">
                <a:latin typeface="Arial"/>
                <a:cs typeface="Arial"/>
              </a:rPr>
              <a:t>video </a:t>
            </a:r>
            <a:r>
              <a:rPr dirty="0" sz="1700" b="1">
                <a:latin typeface="Arial"/>
                <a:cs typeface="Arial"/>
              </a:rPr>
              <a:t>deinterlacing mode (using PRP_VF</a:t>
            </a:r>
            <a:r>
              <a:rPr dirty="0" sz="1700" spc="1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channel)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ts val="1835"/>
              </a:lnSpc>
              <a:spcBef>
                <a:spcPts val="80"/>
              </a:spcBef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Resizing/rotation/CSC can be done. Manually control </a:t>
            </a:r>
            <a:r>
              <a:rPr dirty="0" sz="1700" spc="-5">
                <a:latin typeface="Arial"/>
                <a:cs typeface="Arial"/>
              </a:rPr>
              <a:t>the IC </a:t>
            </a:r>
            <a:r>
              <a:rPr dirty="0" sz="1700">
                <a:latin typeface="Arial"/>
                <a:cs typeface="Arial"/>
              </a:rPr>
              <a:t>output/display input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buffer</a:t>
            </a:r>
            <a:endParaRPr sz="1700">
              <a:latin typeface="Arial"/>
              <a:cs typeface="Arial"/>
            </a:endParaRPr>
          </a:p>
          <a:p>
            <a:pPr marL="187960">
              <a:lnSpc>
                <a:spcPts val="1835"/>
              </a:lnSpc>
            </a:pPr>
            <a:r>
              <a:rPr dirty="0" sz="1700">
                <a:latin typeface="Arial"/>
                <a:cs typeface="Arial"/>
              </a:rPr>
              <a:t>ready flags in interrupt handler and control </a:t>
            </a:r>
            <a:r>
              <a:rPr dirty="0" sz="1700" spc="-5">
                <a:latin typeface="Arial"/>
                <a:cs typeface="Arial"/>
              </a:rPr>
              <a:t>IC </a:t>
            </a:r>
            <a:r>
              <a:rPr dirty="0" sz="1700">
                <a:latin typeface="Arial"/>
                <a:cs typeface="Arial"/>
              </a:rPr>
              <a:t>input </a:t>
            </a:r>
            <a:r>
              <a:rPr dirty="0" sz="1700" spc="-5">
                <a:latin typeface="Arial"/>
                <a:cs typeface="Arial"/>
              </a:rPr>
              <a:t>buffer </a:t>
            </a:r>
            <a:r>
              <a:rPr dirty="0" sz="1700">
                <a:latin typeface="Arial"/>
                <a:cs typeface="Arial"/>
              </a:rPr>
              <a:t>ready flags in </a:t>
            </a:r>
            <a:r>
              <a:rPr dirty="0" sz="1700" spc="-5">
                <a:latin typeface="Arial"/>
                <a:cs typeface="Arial"/>
              </a:rPr>
              <a:t>timer</a:t>
            </a:r>
            <a:r>
              <a:rPr dirty="0" sz="1700" spc="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handler.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MXC V4L2 output maintains </a:t>
            </a:r>
            <a:r>
              <a:rPr dirty="0" sz="1700" spc="-5">
                <a:latin typeface="Arial"/>
                <a:cs typeface="Arial"/>
              </a:rPr>
              <a:t>the </a:t>
            </a:r>
            <a:r>
              <a:rPr dirty="0" sz="1700">
                <a:latin typeface="Arial"/>
                <a:cs typeface="Arial"/>
              </a:rPr>
              <a:t>numbers of buffers.</a:t>
            </a:r>
            <a:endParaRPr sz="1700">
              <a:latin typeface="Arial"/>
              <a:cs typeface="Arial"/>
            </a:endParaRPr>
          </a:p>
          <a:p>
            <a:pPr marL="187960" marR="267970" indent="-175260">
              <a:lnSpc>
                <a:spcPct val="80000"/>
              </a:lnSpc>
              <a:spcBef>
                <a:spcPts val="500"/>
              </a:spcBef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Users can show </a:t>
            </a:r>
            <a:r>
              <a:rPr dirty="0" sz="1700" spc="-5">
                <a:latin typeface="Arial"/>
                <a:cs typeface="Arial"/>
              </a:rPr>
              <a:t>the buffer </a:t>
            </a:r>
            <a:r>
              <a:rPr dirty="0" sz="1700">
                <a:latin typeface="Arial"/>
                <a:cs typeface="Arial"/>
              </a:rPr>
              <a:t>on one </a:t>
            </a:r>
            <a:r>
              <a:rPr dirty="0" sz="1700" spc="-5">
                <a:latin typeface="Arial"/>
                <a:cs typeface="Arial"/>
              </a:rPr>
              <a:t>framebuffer </a:t>
            </a:r>
            <a:r>
              <a:rPr dirty="0" sz="1700">
                <a:latin typeface="Arial"/>
                <a:cs typeface="Arial"/>
              </a:rPr>
              <a:t>by calling VIDIOC_DQBUF </a:t>
            </a:r>
            <a:r>
              <a:rPr dirty="0" sz="1700" spc="-5">
                <a:latin typeface="Arial"/>
                <a:cs typeface="Arial"/>
              </a:rPr>
              <a:t>ioctrl </a:t>
            </a:r>
            <a:r>
              <a:rPr dirty="0" sz="1700">
                <a:latin typeface="Arial"/>
                <a:cs typeface="Arial"/>
              </a:rPr>
              <a:t>and  </a:t>
            </a:r>
            <a:r>
              <a:rPr dirty="0" sz="1700" spc="-5">
                <a:latin typeface="Arial"/>
                <a:cs typeface="Arial"/>
              </a:rPr>
              <a:t>return the buffer to the </a:t>
            </a:r>
            <a:r>
              <a:rPr dirty="0" sz="1700">
                <a:latin typeface="Arial"/>
                <a:cs typeface="Arial"/>
              </a:rPr>
              <a:t>kernel by calling VIDIOC_QBUF</a:t>
            </a:r>
            <a:r>
              <a:rPr dirty="0" sz="1700" spc="5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ioctrl.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46200" y="2709367"/>
            <a:ext cx="6440551" cy="3790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105</a:t>
            </a:fld>
            <a:endParaRPr sz="10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63169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How </a:t>
            </a:r>
            <a:r>
              <a:rPr dirty="0"/>
              <a:t>do </a:t>
            </a:r>
            <a:r>
              <a:rPr dirty="0" spc="0"/>
              <a:t>we </a:t>
            </a:r>
            <a:r>
              <a:rPr dirty="0"/>
              <a:t>integrate </a:t>
            </a:r>
            <a:r>
              <a:rPr dirty="0" spc="-5"/>
              <a:t>IPUv3 </a:t>
            </a:r>
            <a:r>
              <a:rPr dirty="0"/>
              <a:t>into MXC</a:t>
            </a:r>
            <a:r>
              <a:rPr dirty="0" spc="-135"/>
              <a:t> </a:t>
            </a:r>
            <a:r>
              <a:rPr dirty="0" spc="-5"/>
              <a:t>V4L2?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2763"/>
            <a:ext cx="8356600" cy="2557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indent="-175260">
              <a:lnSpc>
                <a:spcPts val="2630"/>
              </a:lnSpc>
              <a:spcBef>
                <a:spcPts val="9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Based on analysis of the IPUv3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spec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ts val="2615"/>
              </a:lnSpc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What channel should we use for the</a:t>
            </a:r>
            <a:r>
              <a:rPr dirty="0" sz="2200" spc="7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framebuffer?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ts val="2610"/>
              </a:lnSpc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What channel should we use for V4L2 capture and V4L2</a:t>
            </a:r>
            <a:r>
              <a:rPr dirty="0" sz="2200" spc="1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output?</a:t>
            </a:r>
            <a:endParaRPr sz="2200">
              <a:latin typeface="Arial"/>
              <a:cs typeface="Arial"/>
            </a:endParaRPr>
          </a:p>
          <a:p>
            <a:pPr marL="187960" marR="191770" indent="-175260">
              <a:lnSpc>
                <a:spcPct val="80000"/>
              </a:lnSpc>
              <a:spcBef>
                <a:spcPts val="509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IPU low-level API design – enable/disable channel, init/unit  channel, init channel buffer, interrupt handler register</a:t>
            </a:r>
            <a:r>
              <a:rPr dirty="0" sz="2200" spc="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interface…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ts val="2605"/>
              </a:lnSpc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Invoke IPU low-level APIs from the </a:t>
            </a:r>
            <a:r>
              <a:rPr dirty="0" sz="2200" spc="-10">
                <a:latin typeface="Arial"/>
                <a:cs typeface="Arial"/>
              </a:rPr>
              <a:t>MXC </a:t>
            </a:r>
            <a:r>
              <a:rPr dirty="0" sz="2200" spc="-5">
                <a:latin typeface="Arial"/>
                <a:cs typeface="Arial"/>
              </a:rPr>
              <a:t>V4L2</a:t>
            </a:r>
            <a:r>
              <a:rPr dirty="0" sz="2200" spc="9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driver.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ts val="2365"/>
              </a:lnSpc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Ensure backwards compatibility in the IPU </a:t>
            </a:r>
            <a:r>
              <a:rPr dirty="0" sz="2200">
                <a:latin typeface="Arial"/>
                <a:cs typeface="Arial"/>
              </a:rPr>
              <a:t>low-level </a:t>
            </a:r>
            <a:r>
              <a:rPr dirty="0" sz="2200" spc="-5">
                <a:latin typeface="Arial"/>
                <a:cs typeface="Arial"/>
              </a:rPr>
              <a:t>APIs in</a:t>
            </a:r>
            <a:r>
              <a:rPr dirty="0" sz="2200" spc="1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cases</a:t>
            </a:r>
            <a:endParaRPr sz="2200">
              <a:latin typeface="Arial"/>
              <a:cs typeface="Arial"/>
            </a:endParaRPr>
          </a:p>
          <a:p>
            <a:pPr marL="187960">
              <a:lnSpc>
                <a:spcPts val="2375"/>
              </a:lnSpc>
            </a:pPr>
            <a:r>
              <a:rPr dirty="0" sz="2200" spc="-5">
                <a:latin typeface="Arial"/>
                <a:cs typeface="Arial"/>
              </a:rPr>
              <a:t>where the hardware has not changed</a:t>
            </a:r>
            <a:r>
              <a:rPr dirty="0" sz="2200" spc="7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dramatically.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107</a:t>
            </a:fld>
            <a:endParaRPr sz="10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4585589"/>
            <a:ext cx="1302513" cy="1224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6148" y="4843653"/>
            <a:ext cx="708660" cy="708660"/>
          </a:xfrm>
          <a:custGeom>
            <a:avLst/>
            <a:gdLst/>
            <a:ahLst/>
            <a:cxnLst/>
            <a:rect l="l" t="t" r="r" b="b"/>
            <a:pathLst>
              <a:path w="708660" h="708660">
                <a:moveTo>
                  <a:pt x="354330" y="0"/>
                </a:moveTo>
                <a:lnTo>
                  <a:pt x="306248" y="3234"/>
                </a:lnTo>
                <a:lnTo>
                  <a:pt x="260133" y="12655"/>
                </a:lnTo>
                <a:lnTo>
                  <a:pt x="216407" y="27842"/>
                </a:lnTo>
                <a:lnTo>
                  <a:pt x="175491" y="48372"/>
                </a:lnTo>
                <a:lnTo>
                  <a:pt x="137808" y="73824"/>
                </a:lnTo>
                <a:lnTo>
                  <a:pt x="103779" y="103774"/>
                </a:lnTo>
                <a:lnTo>
                  <a:pt x="73828" y="137802"/>
                </a:lnTo>
                <a:lnTo>
                  <a:pt x="48375" y="175485"/>
                </a:lnTo>
                <a:lnTo>
                  <a:pt x="27844" y="216402"/>
                </a:lnTo>
                <a:lnTo>
                  <a:pt x="12656" y="260129"/>
                </a:lnTo>
                <a:lnTo>
                  <a:pt x="3234" y="306246"/>
                </a:lnTo>
                <a:lnTo>
                  <a:pt x="0" y="354330"/>
                </a:lnTo>
                <a:lnTo>
                  <a:pt x="3234" y="402413"/>
                </a:lnTo>
                <a:lnTo>
                  <a:pt x="12656" y="448530"/>
                </a:lnTo>
                <a:lnTo>
                  <a:pt x="27844" y="492257"/>
                </a:lnTo>
                <a:lnTo>
                  <a:pt x="48375" y="533174"/>
                </a:lnTo>
                <a:lnTo>
                  <a:pt x="73828" y="570857"/>
                </a:lnTo>
                <a:lnTo>
                  <a:pt x="103779" y="604885"/>
                </a:lnTo>
                <a:lnTo>
                  <a:pt x="137808" y="634835"/>
                </a:lnTo>
                <a:lnTo>
                  <a:pt x="175491" y="660287"/>
                </a:lnTo>
                <a:lnTo>
                  <a:pt x="216407" y="680817"/>
                </a:lnTo>
                <a:lnTo>
                  <a:pt x="260133" y="696004"/>
                </a:lnTo>
                <a:lnTo>
                  <a:pt x="306248" y="705425"/>
                </a:lnTo>
                <a:lnTo>
                  <a:pt x="354330" y="708660"/>
                </a:lnTo>
                <a:lnTo>
                  <a:pt x="402408" y="705425"/>
                </a:lnTo>
                <a:lnTo>
                  <a:pt x="448520" y="696004"/>
                </a:lnTo>
                <a:lnTo>
                  <a:pt x="492245" y="680817"/>
                </a:lnTo>
                <a:lnTo>
                  <a:pt x="530150" y="661797"/>
                </a:lnTo>
                <a:lnTo>
                  <a:pt x="354330" y="661797"/>
                </a:lnTo>
                <a:lnTo>
                  <a:pt x="308890" y="658463"/>
                </a:lnTo>
                <a:lnTo>
                  <a:pt x="265521" y="648778"/>
                </a:lnTo>
                <a:lnTo>
                  <a:pt x="224698" y="633218"/>
                </a:lnTo>
                <a:lnTo>
                  <a:pt x="186896" y="612259"/>
                </a:lnTo>
                <a:lnTo>
                  <a:pt x="152591" y="586377"/>
                </a:lnTo>
                <a:lnTo>
                  <a:pt x="122259" y="556046"/>
                </a:lnTo>
                <a:lnTo>
                  <a:pt x="96376" y="521744"/>
                </a:lnTo>
                <a:lnTo>
                  <a:pt x="75416" y="483945"/>
                </a:lnTo>
                <a:lnTo>
                  <a:pt x="59856" y="443126"/>
                </a:lnTo>
                <a:lnTo>
                  <a:pt x="50171" y="399762"/>
                </a:lnTo>
                <a:lnTo>
                  <a:pt x="46837" y="354330"/>
                </a:lnTo>
                <a:lnTo>
                  <a:pt x="50171" y="308897"/>
                </a:lnTo>
                <a:lnTo>
                  <a:pt x="59856" y="265533"/>
                </a:lnTo>
                <a:lnTo>
                  <a:pt x="75416" y="224714"/>
                </a:lnTo>
                <a:lnTo>
                  <a:pt x="96376" y="186915"/>
                </a:lnTo>
                <a:lnTo>
                  <a:pt x="122259" y="152613"/>
                </a:lnTo>
                <a:lnTo>
                  <a:pt x="152591" y="122282"/>
                </a:lnTo>
                <a:lnTo>
                  <a:pt x="186896" y="96400"/>
                </a:lnTo>
                <a:lnTo>
                  <a:pt x="224698" y="75441"/>
                </a:lnTo>
                <a:lnTo>
                  <a:pt x="265521" y="59881"/>
                </a:lnTo>
                <a:lnTo>
                  <a:pt x="308890" y="50196"/>
                </a:lnTo>
                <a:lnTo>
                  <a:pt x="354330" y="46863"/>
                </a:lnTo>
                <a:lnTo>
                  <a:pt x="530150" y="46863"/>
                </a:lnTo>
                <a:lnTo>
                  <a:pt x="492245" y="27842"/>
                </a:lnTo>
                <a:lnTo>
                  <a:pt x="448520" y="12655"/>
                </a:lnTo>
                <a:lnTo>
                  <a:pt x="402408" y="3234"/>
                </a:lnTo>
                <a:lnTo>
                  <a:pt x="354330" y="0"/>
                </a:lnTo>
                <a:close/>
              </a:path>
              <a:path w="708660" h="708660">
                <a:moveTo>
                  <a:pt x="530150" y="46863"/>
                </a:moveTo>
                <a:lnTo>
                  <a:pt x="354330" y="46863"/>
                </a:lnTo>
                <a:lnTo>
                  <a:pt x="399766" y="50196"/>
                </a:lnTo>
                <a:lnTo>
                  <a:pt x="443132" y="59881"/>
                </a:lnTo>
                <a:lnTo>
                  <a:pt x="483953" y="75441"/>
                </a:lnTo>
                <a:lnTo>
                  <a:pt x="521753" y="96400"/>
                </a:lnTo>
                <a:lnTo>
                  <a:pt x="556057" y="122282"/>
                </a:lnTo>
                <a:lnTo>
                  <a:pt x="586388" y="152613"/>
                </a:lnTo>
                <a:lnTo>
                  <a:pt x="612271" y="186915"/>
                </a:lnTo>
                <a:lnTo>
                  <a:pt x="633231" y="224714"/>
                </a:lnTo>
                <a:lnTo>
                  <a:pt x="648790" y="265533"/>
                </a:lnTo>
                <a:lnTo>
                  <a:pt x="658475" y="308897"/>
                </a:lnTo>
                <a:lnTo>
                  <a:pt x="661809" y="354330"/>
                </a:lnTo>
                <a:lnTo>
                  <a:pt x="658475" y="399762"/>
                </a:lnTo>
                <a:lnTo>
                  <a:pt x="648790" y="443126"/>
                </a:lnTo>
                <a:lnTo>
                  <a:pt x="633231" y="483945"/>
                </a:lnTo>
                <a:lnTo>
                  <a:pt x="612271" y="521744"/>
                </a:lnTo>
                <a:lnTo>
                  <a:pt x="586388" y="556046"/>
                </a:lnTo>
                <a:lnTo>
                  <a:pt x="556057" y="586377"/>
                </a:lnTo>
                <a:lnTo>
                  <a:pt x="521753" y="612259"/>
                </a:lnTo>
                <a:lnTo>
                  <a:pt x="483953" y="633218"/>
                </a:lnTo>
                <a:lnTo>
                  <a:pt x="443132" y="648778"/>
                </a:lnTo>
                <a:lnTo>
                  <a:pt x="399766" y="658463"/>
                </a:lnTo>
                <a:lnTo>
                  <a:pt x="354330" y="661797"/>
                </a:lnTo>
                <a:lnTo>
                  <a:pt x="530150" y="661797"/>
                </a:lnTo>
                <a:lnTo>
                  <a:pt x="570841" y="634835"/>
                </a:lnTo>
                <a:lnTo>
                  <a:pt x="604869" y="604885"/>
                </a:lnTo>
                <a:lnTo>
                  <a:pt x="634820" y="570857"/>
                </a:lnTo>
                <a:lnTo>
                  <a:pt x="660272" y="533174"/>
                </a:lnTo>
                <a:lnTo>
                  <a:pt x="680802" y="492257"/>
                </a:lnTo>
                <a:lnTo>
                  <a:pt x="695990" y="448530"/>
                </a:lnTo>
                <a:lnTo>
                  <a:pt x="705412" y="402413"/>
                </a:lnTo>
                <a:lnTo>
                  <a:pt x="708647" y="354330"/>
                </a:lnTo>
                <a:lnTo>
                  <a:pt x="705412" y="306246"/>
                </a:lnTo>
                <a:lnTo>
                  <a:pt x="695990" y="260129"/>
                </a:lnTo>
                <a:lnTo>
                  <a:pt x="680802" y="216402"/>
                </a:lnTo>
                <a:lnTo>
                  <a:pt x="660272" y="175485"/>
                </a:lnTo>
                <a:lnTo>
                  <a:pt x="634820" y="137802"/>
                </a:lnTo>
                <a:lnTo>
                  <a:pt x="604869" y="103774"/>
                </a:lnTo>
                <a:lnTo>
                  <a:pt x="570841" y="73824"/>
                </a:lnTo>
                <a:lnTo>
                  <a:pt x="533159" y="48372"/>
                </a:lnTo>
                <a:lnTo>
                  <a:pt x="530150" y="46863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8714" y="5001133"/>
            <a:ext cx="257175" cy="393700"/>
          </a:xfrm>
          <a:custGeom>
            <a:avLst/>
            <a:gdLst/>
            <a:ahLst/>
            <a:cxnLst/>
            <a:rect l="l" t="t" r="r" b="b"/>
            <a:pathLst>
              <a:path w="257175" h="393700">
                <a:moveTo>
                  <a:pt x="43148" y="0"/>
                </a:moveTo>
                <a:lnTo>
                  <a:pt x="2957" y="27945"/>
                </a:lnTo>
                <a:lnTo>
                  <a:pt x="0" y="43132"/>
                </a:lnTo>
                <a:lnTo>
                  <a:pt x="2957" y="58342"/>
                </a:lnTo>
                <a:lnTo>
                  <a:pt x="11830" y="71755"/>
                </a:lnTo>
                <a:lnTo>
                  <a:pt x="136937" y="196850"/>
                </a:lnTo>
                <a:lnTo>
                  <a:pt x="11830" y="321945"/>
                </a:lnTo>
                <a:lnTo>
                  <a:pt x="2957" y="335303"/>
                </a:lnTo>
                <a:lnTo>
                  <a:pt x="0" y="350520"/>
                </a:lnTo>
                <a:lnTo>
                  <a:pt x="2957" y="365736"/>
                </a:lnTo>
                <a:lnTo>
                  <a:pt x="11830" y="379095"/>
                </a:lnTo>
                <a:lnTo>
                  <a:pt x="14585" y="381762"/>
                </a:lnTo>
                <a:lnTo>
                  <a:pt x="27948" y="390691"/>
                </a:lnTo>
                <a:lnTo>
                  <a:pt x="43149" y="393668"/>
                </a:lnTo>
                <a:lnTo>
                  <a:pt x="58353" y="390691"/>
                </a:lnTo>
                <a:lnTo>
                  <a:pt x="71723" y="381762"/>
                </a:lnTo>
                <a:lnTo>
                  <a:pt x="196830" y="256667"/>
                </a:lnTo>
                <a:lnTo>
                  <a:pt x="197262" y="256667"/>
                </a:lnTo>
                <a:lnTo>
                  <a:pt x="256901" y="196977"/>
                </a:lnTo>
                <a:lnTo>
                  <a:pt x="256724" y="196850"/>
                </a:lnTo>
                <a:lnTo>
                  <a:pt x="256901" y="196596"/>
                </a:lnTo>
                <a:lnTo>
                  <a:pt x="197135" y="136906"/>
                </a:lnTo>
                <a:lnTo>
                  <a:pt x="196830" y="136906"/>
                </a:lnTo>
                <a:lnTo>
                  <a:pt x="71723" y="11811"/>
                </a:lnTo>
                <a:lnTo>
                  <a:pt x="65384" y="6643"/>
                </a:lnTo>
                <a:lnTo>
                  <a:pt x="58354" y="2952"/>
                </a:lnTo>
                <a:lnTo>
                  <a:pt x="50865" y="738"/>
                </a:lnTo>
                <a:lnTo>
                  <a:pt x="43148" y="0"/>
                </a:lnTo>
                <a:close/>
              </a:path>
              <a:path w="257175" h="393700">
                <a:moveTo>
                  <a:pt x="197262" y="256667"/>
                </a:moveTo>
                <a:lnTo>
                  <a:pt x="196830" y="256667"/>
                </a:lnTo>
                <a:lnTo>
                  <a:pt x="197008" y="256921"/>
                </a:lnTo>
                <a:lnTo>
                  <a:pt x="197262" y="256667"/>
                </a:lnTo>
                <a:close/>
              </a:path>
              <a:path w="257175" h="393700">
                <a:moveTo>
                  <a:pt x="197008" y="136779"/>
                </a:moveTo>
                <a:lnTo>
                  <a:pt x="196830" y="136906"/>
                </a:lnTo>
                <a:lnTo>
                  <a:pt x="197135" y="136906"/>
                </a:lnTo>
                <a:lnTo>
                  <a:pt x="197008" y="136779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29588" y="4979034"/>
            <a:ext cx="369189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65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2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7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dirty="0" sz="2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85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r>
              <a:rPr dirty="0" sz="2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2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95">
                <a:solidFill>
                  <a:srgbClr val="FFFFFF"/>
                </a:solidFill>
                <a:latin typeface="Arial"/>
                <a:cs typeface="Arial"/>
              </a:rPr>
              <a:t>Tips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107</a:t>
            </a:fld>
            <a:endParaRPr sz="10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1498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</a:t>
            </a:r>
            <a:r>
              <a:rPr dirty="0" spc="-80"/>
              <a:t> </a:t>
            </a:r>
            <a:r>
              <a:rPr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29011"/>
            <a:ext cx="6359525" cy="230441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5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Use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VDOA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For more efficient DDR access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pattern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9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Refresh the display at the rate of the</a:t>
            </a:r>
            <a:r>
              <a:rPr dirty="0" sz="2200" spc="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content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For displays the perform frame rate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conversion.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Sometimes called 24P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cinema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Significantly reduces the amount of data read by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IPU.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107</a:t>
            </a:fld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077" y="258720"/>
            <a:ext cx="627380" cy="340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400" b="1">
                <a:solidFill>
                  <a:srgbClr val="35393E"/>
                </a:solidFill>
                <a:latin typeface="Arial"/>
                <a:cs typeface="Arial"/>
              </a:rPr>
              <a:t>Mult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0267" y="217119"/>
            <a:ext cx="62388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imedia Processing Chain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85762" y="1393825"/>
            <a:ext cx="6259830" cy="1651000"/>
          </a:xfrm>
          <a:custGeom>
            <a:avLst/>
            <a:gdLst/>
            <a:ahLst/>
            <a:cxnLst/>
            <a:rect l="l" t="t" r="r" b="b"/>
            <a:pathLst>
              <a:path w="6259830" h="1651000">
                <a:moveTo>
                  <a:pt x="0" y="1651000"/>
                </a:moveTo>
                <a:lnTo>
                  <a:pt x="6259449" y="1651000"/>
                </a:lnTo>
                <a:lnTo>
                  <a:pt x="6259449" y="0"/>
                </a:lnTo>
                <a:lnTo>
                  <a:pt x="0" y="0"/>
                </a:lnTo>
                <a:lnTo>
                  <a:pt x="0" y="165100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5762" y="1393825"/>
            <a:ext cx="1689100" cy="844550"/>
          </a:xfrm>
          <a:custGeom>
            <a:avLst/>
            <a:gdLst/>
            <a:ahLst/>
            <a:cxnLst/>
            <a:rect l="l" t="t" r="r" b="b"/>
            <a:pathLst>
              <a:path w="1689100" h="844550">
                <a:moveTo>
                  <a:pt x="0" y="844550"/>
                </a:moveTo>
                <a:lnTo>
                  <a:pt x="1689100" y="844550"/>
                </a:lnTo>
                <a:lnTo>
                  <a:pt x="1689100" y="0"/>
                </a:lnTo>
                <a:lnTo>
                  <a:pt x="0" y="0"/>
                </a:lnTo>
                <a:lnTo>
                  <a:pt x="0" y="844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5762" y="1393825"/>
            <a:ext cx="1612900" cy="768350"/>
          </a:xfrm>
          <a:custGeom>
            <a:avLst/>
            <a:gdLst/>
            <a:ahLst/>
            <a:cxnLst/>
            <a:rect l="l" t="t" r="r" b="b"/>
            <a:pathLst>
              <a:path w="1612900" h="768350">
                <a:moveTo>
                  <a:pt x="0" y="768350"/>
                </a:moveTo>
                <a:lnTo>
                  <a:pt x="1612900" y="768350"/>
                </a:lnTo>
                <a:lnTo>
                  <a:pt x="1612900" y="0"/>
                </a:lnTo>
                <a:lnTo>
                  <a:pt x="0" y="0"/>
                </a:lnTo>
                <a:lnTo>
                  <a:pt x="0" y="76835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5762" y="1376933"/>
            <a:ext cx="1612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116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Camera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5762" y="4427601"/>
            <a:ext cx="4762500" cy="1383030"/>
          </a:xfrm>
          <a:custGeom>
            <a:avLst/>
            <a:gdLst/>
            <a:ahLst/>
            <a:cxnLst/>
            <a:rect l="l" t="t" r="r" b="b"/>
            <a:pathLst>
              <a:path w="4762500" h="1383029">
                <a:moveTo>
                  <a:pt x="0" y="1382649"/>
                </a:moveTo>
                <a:lnTo>
                  <a:pt x="4762500" y="1382649"/>
                </a:lnTo>
                <a:lnTo>
                  <a:pt x="4762500" y="0"/>
                </a:lnTo>
                <a:lnTo>
                  <a:pt x="0" y="0"/>
                </a:lnTo>
                <a:lnTo>
                  <a:pt x="0" y="138264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5762" y="3044825"/>
            <a:ext cx="4762500" cy="1344930"/>
          </a:xfrm>
          <a:custGeom>
            <a:avLst/>
            <a:gdLst/>
            <a:ahLst/>
            <a:cxnLst/>
            <a:rect l="l" t="t" r="r" b="b"/>
            <a:pathLst>
              <a:path w="4762500" h="1344929">
                <a:moveTo>
                  <a:pt x="0" y="1344676"/>
                </a:moveTo>
                <a:lnTo>
                  <a:pt x="4762500" y="1344676"/>
                </a:lnTo>
                <a:lnTo>
                  <a:pt x="4762500" y="0"/>
                </a:lnTo>
                <a:lnTo>
                  <a:pt x="0" y="0"/>
                </a:lnTo>
                <a:lnTo>
                  <a:pt x="0" y="134467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33905" y="924305"/>
            <a:ext cx="1024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Image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Sensor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650" y="4695761"/>
            <a:ext cx="1383030" cy="471805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marL="302260" marR="286385" indent="-9525">
              <a:lnSpc>
                <a:spcPct val="100000"/>
              </a:lnSpc>
              <a:spcBef>
                <a:spcPts val="385"/>
              </a:spcBef>
            </a:pPr>
            <a:r>
              <a:rPr dirty="0" sz="1200" spc="-5" b="1">
                <a:latin typeface="Arial"/>
                <a:cs typeface="Arial"/>
              </a:rPr>
              <a:t>Com</a:t>
            </a:r>
            <a:r>
              <a:rPr dirty="0" sz="1200" spc="-10" b="1">
                <a:latin typeface="Arial"/>
                <a:cs typeface="Arial"/>
              </a:rPr>
              <a:t>b</a:t>
            </a:r>
            <a:r>
              <a:rPr dirty="0" sz="1200" b="1">
                <a:latin typeface="Arial"/>
                <a:cs typeface="Arial"/>
              </a:rPr>
              <a:t>ining  </a:t>
            </a:r>
            <a:r>
              <a:rPr dirty="0" sz="1200" spc="0" b="1">
                <a:latin typeface="Arial"/>
                <a:cs typeface="Arial"/>
              </a:rPr>
              <a:t>with</a:t>
            </a:r>
            <a:r>
              <a:rPr dirty="0" sz="1200" spc="-11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Audio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9810" y="914780"/>
            <a:ext cx="568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Display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5889" y="1438503"/>
            <a:ext cx="1179195" cy="958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 indent="635">
              <a:lnSpc>
                <a:spcPct val="120000"/>
              </a:lnSpc>
              <a:spcBef>
                <a:spcPts val="100"/>
              </a:spcBef>
            </a:pPr>
            <a:r>
              <a:rPr dirty="0" sz="1700" b="1">
                <a:latin typeface="Arial"/>
                <a:cs typeface="Arial"/>
              </a:rPr>
              <a:t>Image  </a:t>
            </a:r>
            <a:r>
              <a:rPr dirty="0" sz="1700" b="1">
                <a:latin typeface="Arial"/>
                <a:cs typeface="Arial"/>
              </a:rPr>
              <a:t>Process</a:t>
            </a:r>
            <a:r>
              <a:rPr dirty="0" sz="1700" spc="-10" b="1">
                <a:latin typeface="Arial"/>
                <a:cs typeface="Arial"/>
              </a:rPr>
              <a:t>i</a:t>
            </a:r>
            <a:r>
              <a:rPr dirty="0" sz="1700" b="1">
                <a:latin typeface="Arial"/>
                <a:cs typeface="Arial"/>
              </a:rPr>
              <a:t>ng  </a:t>
            </a:r>
            <a:r>
              <a:rPr dirty="0" sz="1700" b="1">
                <a:latin typeface="Arial"/>
                <a:cs typeface="Arial"/>
              </a:rPr>
              <a:t>Unit</a:t>
            </a:r>
            <a:r>
              <a:rPr dirty="0" sz="1700" spc="-5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(IPU)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7082" y="2643885"/>
            <a:ext cx="1134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Camera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Preview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85353" y="1121719"/>
            <a:ext cx="259079" cy="197485"/>
          </a:xfrm>
          <a:custGeom>
            <a:avLst/>
            <a:gdLst/>
            <a:ahLst/>
            <a:cxnLst/>
            <a:rect l="l" t="t" r="r" b="b"/>
            <a:pathLst>
              <a:path w="259079" h="197484">
                <a:moveTo>
                  <a:pt x="39995" y="31293"/>
                </a:moveTo>
                <a:lnTo>
                  <a:pt x="5539" y="59458"/>
                </a:lnTo>
                <a:lnTo>
                  <a:pt x="616" y="98271"/>
                </a:lnTo>
                <a:lnTo>
                  <a:pt x="0" y="115796"/>
                </a:lnTo>
                <a:lnTo>
                  <a:pt x="616" y="128316"/>
                </a:lnTo>
                <a:lnTo>
                  <a:pt x="1232" y="133323"/>
                </a:lnTo>
                <a:lnTo>
                  <a:pt x="90445" y="197169"/>
                </a:lnTo>
                <a:lnTo>
                  <a:pt x="259024" y="53825"/>
                </a:lnTo>
                <a:lnTo>
                  <a:pt x="212809" y="32545"/>
                </a:lnTo>
                <a:lnTo>
                  <a:pt x="49217" y="32545"/>
                </a:lnTo>
                <a:lnTo>
                  <a:pt x="39995" y="31293"/>
                </a:lnTo>
                <a:close/>
              </a:path>
              <a:path w="259079" h="197484">
                <a:moveTo>
                  <a:pt x="142128" y="0"/>
                </a:moveTo>
                <a:lnTo>
                  <a:pt x="141512" y="625"/>
                </a:lnTo>
                <a:lnTo>
                  <a:pt x="139662" y="1877"/>
                </a:lnTo>
                <a:lnTo>
                  <a:pt x="137205" y="3755"/>
                </a:lnTo>
                <a:lnTo>
                  <a:pt x="133515" y="6258"/>
                </a:lnTo>
                <a:lnTo>
                  <a:pt x="128591" y="9388"/>
                </a:lnTo>
                <a:lnTo>
                  <a:pt x="123051" y="12517"/>
                </a:lnTo>
                <a:lnTo>
                  <a:pt x="116903" y="16272"/>
                </a:lnTo>
                <a:lnTo>
                  <a:pt x="77524" y="30667"/>
                </a:lnTo>
                <a:lnTo>
                  <a:pt x="59064" y="32545"/>
                </a:lnTo>
                <a:lnTo>
                  <a:pt x="212809" y="32545"/>
                </a:lnTo>
                <a:lnTo>
                  <a:pt x="142128" y="0"/>
                </a:lnTo>
                <a:close/>
              </a:path>
            </a:pathLst>
          </a:custGeom>
          <a:solidFill>
            <a:srgbClr val="8EB5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33950" y="703242"/>
            <a:ext cx="383540" cy="560070"/>
          </a:xfrm>
          <a:custGeom>
            <a:avLst/>
            <a:gdLst/>
            <a:ahLst/>
            <a:cxnLst/>
            <a:rect l="l" t="t" r="r" b="b"/>
            <a:pathLst>
              <a:path w="383539" h="560069">
                <a:moveTo>
                  <a:pt x="77896" y="29138"/>
                </a:moveTo>
                <a:lnTo>
                  <a:pt x="0" y="324518"/>
                </a:lnTo>
                <a:lnTo>
                  <a:pt x="0" y="339105"/>
                </a:lnTo>
                <a:lnTo>
                  <a:pt x="13293" y="347118"/>
                </a:lnTo>
                <a:lnTo>
                  <a:pt x="13293" y="362765"/>
                </a:lnTo>
                <a:lnTo>
                  <a:pt x="67437" y="389052"/>
                </a:lnTo>
                <a:lnTo>
                  <a:pt x="68667" y="389052"/>
                </a:lnTo>
                <a:lnTo>
                  <a:pt x="72974" y="389677"/>
                </a:lnTo>
                <a:lnTo>
                  <a:pt x="79126" y="389677"/>
                </a:lnTo>
                <a:lnTo>
                  <a:pt x="87123" y="390303"/>
                </a:lnTo>
                <a:lnTo>
                  <a:pt x="96970" y="391555"/>
                </a:lnTo>
                <a:lnTo>
                  <a:pt x="108041" y="392181"/>
                </a:lnTo>
                <a:lnTo>
                  <a:pt x="119737" y="393433"/>
                </a:lnTo>
                <a:lnTo>
                  <a:pt x="132658" y="394059"/>
                </a:lnTo>
                <a:lnTo>
                  <a:pt x="157883" y="396562"/>
                </a:lnTo>
                <a:lnTo>
                  <a:pt x="170804" y="397188"/>
                </a:lnTo>
                <a:lnTo>
                  <a:pt x="193563" y="399691"/>
                </a:lnTo>
                <a:lnTo>
                  <a:pt x="203410" y="400317"/>
                </a:lnTo>
                <a:lnTo>
                  <a:pt x="211407" y="401569"/>
                </a:lnTo>
                <a:lnTo>
                  <a:pt x="217564" y="402195"/>
                </a:lnTo>
                <a:lnTo>
                  <a:pt x="217564" y="403447"/>
                </a:lnTo>
                <a:lnTo>
                  <a:pt x="218180" y="407202"/>
                </a:lnTo>
                <a:lnTo>
                  <a:pt x="218180" y="412844"/>
                </a:lnTo>
                <a:lnTo>
                  <a:pt x="209566" y="450396"/>
                </a:lnTo>
                <a:lnTo>
                  <a:pt x="203410" y="461662"/>
                </a:lnTo>
                <a:lnTo>
                  <a:pt x="202177" y="461662"/>
                </a:lnTo>
                <a:lnTo>
                  <a:pt x="197870" y="462288"/>
                </a:lnTo>
                <a:lnTo>
                  <a:pt x="191722" y="462914"/>
                </a:lnTo>
                <a:lnTo>
                  <a:pt x="183725" y="464165"/>
                </a:lnTo>
                <a:lnTo>
                  <a:pt x="174494" y="465417"/>
                </a:lnTo>
                <a:lnTo>
                  <a:pt x="164031" y="466669"/>
                </a:lnTo>
                <a:lnTo>
                  <a:pt x="103734" y="476057"/>
                </a:lnTo>
                <a:lnTo>
                  <a:pt x="93279" y="478561"/>
                </a:lnTo>
                <a:lnTo>
                  <a:pt x="83433" y="480438"/>
                </a:lnTo>
                <a:lnTo>
                  <a:pt x="55131" y="503604"/>
                </a:lnTo>
                <a:lnTo>
                  <a:pt x="56361" y="509237"/>
                </a:lnTo>
                <a:lnTo>
                  <a:pt x="59438" y="514870"/>
                </a:lnTo>
                <a:lnTo>
                  <a:pt x="63744" y="519251"/>
                </a:lnTo>
                <a:lnTo>
                  <a:pt x="69282" y="521755"/>
                </a:lnTo>
                <a:lnTo>
                  <a:pt x="73589" y="523007"/>
                </a:lnTo>
                <a:lnTo>
                  <a:pt x="79742" y="524884"/>
                </a:lnTo>
                <a:lnTo>
                  <a:pt x="88356" y="527388"/>
                </a:lnTo>
                <a:lnTo>
                  <a:pt x="98203" y="529891"/>
                </a:lnTo>
                <a:lnTo>
                  <a:pt x="109890" y="533021"/>
                </a:lnTo>
                <a:lnTo>
                  <a:pt x="122195" y="536151"/>
                </a:lnTo>
                <a:lnTo>
                  <a:pt x="135115" y="539281"/>
                </a:lnTo>
                <a:lnTo>
                  <a:pt x="148653" y="542410"/>
                </a:lnTo>
                <a:lnTo>
                  <a:pt x="162190" y="546167"/>
                </a:lnTo>
                <a:lnTo>
                  <a:pt x="175727" y="549296"/>
                </a:lnTo>
                <a:lnTo>
                  <a:pt x="189256" y="551800"/>
                </a:lnTo>
                <a:lnTo>
                  <a:pt x="201569" y="554930"/>
                </a:lnTo>
                <a:lnTo>
                  <a:pt x="213257" y="556807"/>
                </a:lnTo>
                <a:lnTo>
                  <a:pt x="223712" y="558685"/>
                </a:lnTo>
                <a:lnTo>
                  <a:pt x="232326" y="559311"/>
                </a:lnTo>
                <a:lnTo>
                  <a:pt x="239715" y="559937"/>
                </a:lnTo>
                <a:lnTo>
                  <a:pt x="246479" y="559311"/>
                </a:lnTo>
                <a:lnTo>
                  <a:pt x="254477" y="558059"/>
                </a:lnTo>
                <a:lnTo>
                  <a:pt x="303703" y="539907"/>
                </a:lnTo>
                <a:lnTo>
                  <a:pt x="351079" y="515496"/>
                </a:lnTo>
                <a:lnTo>
                  <a:pt x="363383" y="506734"/>
                </a:lnTo>
                <a:lnTo>
                  <a:pt x="367690" y="503604"/>
                </a:lnTo>
                <a:lnTo>
                  <a:pt x="370147" y="501101"/>
                </a:lnTo>
                <a:lnTo>
                  <a:pt x="371380" y="496720"/>
                </a:lnTo>
                <a:lnTo>
                  <a:pt x="370147" y="492964"/>
                </a:lnTo>
                <a:lnTo>
                  <a:pt x="335076" y="479812"/>
                </a:lnTo>
                <a:lnTo>
                  <a:pt x="334459" y="476057"/>
                </a:lnTo>
                <a:lnTo>
                  <a:pt x="329544" y="432246"/>
                </a:lnTo>
                <a:lnTo>
                  <a:pt x="322771" y="389677"/>
                </a:lnTo>
                <a:lnTo>
                  <a:pt x="312933" y="350247"/>
                </a:lnTo>
                <a:lnTo>
                  <a:pt x="383068" y="72949"/>
                </a:lnTo>
                <a:lnTo>
                  <a:pt x="368914" y="45410"/>
                </a:lnTo>
                <a:lnTo>
                  <a:pt x="374519" y="32267"/>
                </a:lnTo>
                <a:lnTo>
                  <a:pt x="92046" y="32267"/>
                </a:lnTo>
                <a:lnTo>
                  <a:pt x="77896" y="29138"/>
                </a:lnTo>
                <a:close/>
              </a:path>
              <a:path w="383539" h="560069">
                <a:moveTo>
                  <a:pt x="342015" y="0"/>
                </a:moveTo>
                <a:lnTo>
                  <a:pt x="337352" y="0"/>
                </a:lnTo>
                <a:lnTo>
                  <a:pt x="331385" y="3468"/>
                </a:lnTo>
                <a:lnTo>
                  <a:pt x="92046" y="32267"/>
                </a:lnTo>
                <a:lnTo>
                  <a:pt x="374519" y="32267"/>
                </a:lnTo>
                <a:lnTo>
                  <a:pt x="376920" y="26634"/>
                </a:lnTo>
                <a:lnTo>
                  <a:pt x="342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0934" y="718602"/>
            <a:ext cx="319405" cy="327025"/>
          </a:xfrm>
          <a:custGeom>
            <a:avLst/>
            <a:gdLst/>
            <a:ahLst/>
            <a:cxnLst/>
            <a:rect l="l" t="t" r="r" b="b"/>
            <a:pathLst>
              <a:path w="319404" h="327025">
                <a:moveTo>
                  <a:pt x="70138" y="27547"/>
                </a:moveTo>
                <a:lnTo>
                  <a:pt x="0" y="311095"/>
                </a:lnTo>
                <a:lnTo>
                  <a:pt x="232569" y="326751"/>
                </a:lnTo>
                <a:lnTo>
                  <a:pt x="311512" y="29424"/>
                </a:lnTo>
                <a:lnTo>
                  <a:pt x="78752" y="29424"/>
                </a:lnTo>
                <a:lnTo>
                  <a:pt x="70138" y="27547"/>
                </a:lnTo>
                <a:close/>
              </a:path>
              <a:path w="319404" h="327025">
                <a:moveTo>
                  <a:pt x="319324" y="0"/>
                </a:moveTo>
                <a:lnTo>
                  <a:pt x="308861" y="5007"/>
                </a:lnTo>
                <a:lnTo>
                  <a:pt x="78752" y="29424"/>
                </a:lnTo>
                <a:lnTo>
                  <a:pt x="311512" y="29424"/>
                </a:lnTo>
                <a:lnTo>
                  <a:pt x="319324" y="0"/>
                </a:lnTo>
                <a:close/>
              </a:path>
            </a:pathLst>
          </a:custGeom>
          <a:solidFill>
            <a:srgbClr val="E4D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91501" y="719853"/>
            <a:ext cx="94615" cy="335280"/>
          </a:xfrm>
          <a:custGeom>
            <a:avLst/>
            <a:gdLst/>
            <a:ahLst/>
            <a:cxnLst/>
            <a:rect l="l" t="t" r="r" b="b"/>
            <a:pathLst>
              <a:path w="94614" h="335280">
                <a:moveTo>
                  <a:pt x="87988" y="0"/>
                </a:moveTo>
                <a:lnTo>
                  <a:pt x="0" y="330506"/>
                </a:lnTo>
                <a:lnTo>
                  <a:pt x="4923" y="334887"/>
                </a:lnTo>
                <a:lnTo>
                  <a:pt x="94136" y="2503"/>
                </a:lnTo>
                <a:lnTo>
                  <a:pt x="87988" y="0"/>
                </a:lnTo>
                <a:close/>
              </a:path>
            </a:pathLst>
          </a:custGeom>
          <a:solidFill>
            <a:srgbClr val="F1E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02581" y="726738"/>
            <a:ext cx="95250" cy="337820"/>
          </a:xfrm>
          <a:custGeom>
            <a:avLst/>
            <a:gdLst/>
            <a:ahLst/>
            <a:cxnLst/>
            <a:rect l="l" t="t" r="r" b="b"/>
            <a:pathLst>
              <a:path w="95250" h="337819">
                <a:moveTo>
                  <a:pt x="89212" y="0"/>
                </a:moveTo>
                <a:lnTo>
                  <a:pt x="0" y="332384"/>
                </a:lnTo>
                <a:lnTo>
                  <a:pt x="4923" y="337391"/>
                </a:lnTo>
                <a:lnTo>
                  <a:pt x="94752" y="6267"/>
                </a:lnTo>
                <a:lnTo>
                  <a:pt x="89212" y="0"/>
                </a:lnTo>
                <a:close/>
              </a:path>
            </a:pathLst>
          </a:custGeom>
          <a:solidFill>
            <a:srgbClr val="F1E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66931" y="1049108"/>
            <a:ext cx="196215" cy="24765"/>
          </a:xfrm>
          <a:custGeom>
            <a:avLst/>
            <a:gdLst/>
            <a:ahLst/>
            <a:cxnLst/>
            <a:rect l="l" t="t" r="r" b="b"/>
            <a:pathLst>
              <a:path w="196214" h="24765">
                <a:moveTo>
                  <a:pt x="185317" y="11265"/>
                </a:moveTo>
                <a:lnTo>
                  <a:pt x="52917" y="11265"/>
                </a:lnTo>
                <a:lnTo>
                  <a:pt x="86756" y="12517"/>
                </a:lnTo>
                <a:lnTo>
                  <a:pt x="145820" y="17524"/>
                </a:lnTo>
                <a:lnTo>
                  <a:pt x="157508" y="19402"/>
                </a:lnTo>
                <a:lnTo>
                  <a:pt x="168587" y="20653"/>
                </a:lnTo>
                <a:lnTo>
                  <a:pt x="177201" y="21905"/>
                </a:lnTo>
                <a:lnTo>
                  <a:pt x="184582" y="22531"/>
                </a:lnTo>
                <a:lnTo>
                  <a:pt x="190114" y="23783"/>
                </a:lnTo>
                <a:lnTo>
                  <a:pt x="193196" y="24409"/>
                </a:lnTo>
                <a:lnTo>
                  <a:pt x="194420" y="24409"/>
                </a:lnTo>
                <a:lnTo>
                  <a:pt x="195653" y="12517"/>
                </a:lnTo>
                <a:lnTo>
                  <a:pt x="185317" y="11265"/>
                </a:lnTo>
                <a:close/>
              </a:path>
              <a:path w="196214" h="24765">
                <a:moveTo>
                  <a:pt x="57224" y="0"/>
                </a:moveTo>
                <a:lnTo>
                  <a:pt x="34455" y="0"/>
                </a:lnTo>
                <a:lnTo>
                  <a:pt x="25841" y="625"/>
                </a:lnTo>
                <a:lnTo>
                  <a:pt x="18458" y="625"/>
                </a:lnTo>
                <a:lnTo>
                  <a:pt x="12305" y="1251"/>
                </a:lnTo>
                <a:lnTo>
                  <a:pt x="7998" y="1877"/>
                </a:lnTo>
                <a:lnTo>
                  <a:pt x="4922" y="1877"/>
                </a:lnTo>
                <a:lnTo>
                  <a:pt x="3076" y="2503"/>
                </a:lnTo>
                <a:lnTo>
                  <a:pt x="2460" y="2503"/>
                </a:lnTo>
                <a:lnTo>
                  <a:pt x="0" y="11891"/>
                </a:lnTo>
                <a:lnTo>
                  <a:pt x="17842" y="11265"/>
                </a:lnTo>
                <a:lnTo>
                  <a:pt x="185317" y="11265"/>
                </a:lnTo>
                <a:lnTo>
                  <a:pt x="145820" y="6258"/>
                </a:lnTo>
                <a:lnTo>
                  <a:pt x="104591" y="2503"/>
                </a:lnTo>
                <a:lnTo>
                  <a:pt x="86756" y="1251"/>
                </a:lnTo>
                <a:lnTo>
                  <a:pt x="57224" y="0"/>
                </a:lnTo>
                <a:close/>
              </a:path>
            </a:pathLst>
          </a:custGeom>
          <a:solidFill>
            <a:srgbClr val="6BAC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82313" y="751156"/>
            <a:ext cx="249183" cy="276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17343" y="758041"/>
            <a:ext cx="83820" cy="30480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2448" y="0"/>
                </a:moveTo>
                <a:lnTo>
                  <a:pt x="0" y="304210"/>
                </a:lnTo>
                <a:lnTo>
                  <a:pt x="8005" y="300455"/>
                </a:lnTo>
                <a:lnTo>
                  <a:pt x="83681" y="8136"/>
                </a:lnTo>
                <a:lnTo>
                  <a:pt x="82448" y="0"/>
                </a:lnTo>
                <a:close/>
              </a:path>
            </a:pathLst>
          </a:custGeom>
          <a:solidFill>
            <a:srgbClr val="AA9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00156" y="1067884"/>
            <a:ext cx="288563" cy="18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77972" y="780572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4">
                <a:moveTo>
                  <a:pt x="10454" y="0"/>
                </a:moveTo>
                <a:lnTo>
                  <a:pt x="6147" y="625"/>
                </a:lnTo>
                <a:lnTo>
                  <a:pt x="3073" y="3129"/>
                </a:lnTo>
                <a:lnTo>
                  <a:pt x="607" y="6258"/>
                </a:lnTo>
                <a:lnTo>
                  <a:pt x="0" y="10014"/>
                </a:lnTo>
                <a:lnTo>
                  <a:pt x="607" y="13769"/>
                </a:lnTo>
                <a:lnTo>
                  <a:pt x="3073" y="16272"/>
                </a:lnTo>
                <a:lnTo>
                  <a:pt x="6147" y="18776"/>
                </a:lnTo>
                <a:lnTo>
                  <a:pt x="10454" y="19402"/>
                </a:lnTo>
                <a:lnTo>
                  <a:pt x="14145" y="18776"/>
                </a:lnTo>
                <a:lnTo>
                  <a:pt x="17835" y="16272"/>
                </a:lnTo>
                <a:lnTo>
                  <a:pt x="20301" y="13769"/>
                </a:lnTo>
                <a:lnTo>
                  <a:pt x="20918" y="10014"/>
                </a:lnTo>
                <a:lnTo>
                  <a:pt x="20301" y="6258"/>
                </a:lnTo>
                <a:lnTo>
                  <a:pt x="17835" y="3129"/>
                </a:lnTo>
                <a:lnTo>
                  <a:pt x="14145" y="625"/>
                </a:lnTo>
                <a:lnTo>
                  <a:pt x="104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54112" y="2084323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80">
                <a:moveTo>
                  <a:pt x="31750" y="538226"/>
                </a:moveTo>
                <a:lnTo>
                  <a:pt x="0" y="538226"/>
                </a:lnTo>
                <a:lnTo>
                  <a:pt x="38100" y="614426"/>
                </a:lnTo>
                <a:lnTo>
                  <a:pt x="69850" y="550926"/>
                </a:lnTo>
                <a:lnTo>
                  <a:pt x="31750" y="550926"/>
                </a:lnTo>
                <a:lnTo>
                  <a:pt x="31750" y="538226"/>
                </a:lnTo>
                <a:close/>
              </a:path>
              <a:path w="76200" h="614680">
                <a:moveTo>
                  <a:pt x="44450" y="0"/>
                </a:moveTo>
                <a:lnTo>
                  <a:pt x="31750" y="0"/>
                </a:lnTo>
                <a:lnTo>
                  <a:pt x="31750" y="550926"/>
                </a:lnTo>
                <a:lnTo>
                  <a:pt x="44450" y="550926"/>
                </a:lnTo>
                <a:lnTo>
                  <a:pt x="44450" y="0"/>
                </a:lnTo>
                <a:close/>
              </a:path>
              <a:path w="76200" h="614680">
                <a:moveTo>
                  <a:pt x="76200" y="538226"/>
                </a:moveTo>
                <a:lnTo>
                  <a:pt x="44450" y="538226"/>
                </a:lnTo>
                <a:lnTo>
                  <a:pt x="44450" y="550926"/>
                </a:lnTo>
                <a:lnTo>
                  <a:pt x="69850" y="550926"/>
                </a:lnTo>
                <a:lnTo>
                  <a:pt x="76200" y="538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90267" y="4997830"/>
            <a:ext cx="224281" cy="93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90395" y="4721352"/>
            <a:ext cx="376555" cy="134620"/>
          </a:xfrm>
          <a:custGeom>
            <a:avLst/>
            <a:gdLst/>
            <a:ahLst/>
            <a:cxnLst/>
            <a:rect l="l" t="t" r="r" b="b"/>
            <a:pathLst>
              <a:path w="376555" h="134620">
                <a:moveTo>
                  <a:pt x="301862" y="30355"/>
                </a:moveTo>
                <a:lnTo>
                  <a:pt x="0" y="122428"/>
                </a:lnTo>
                <a:lnTo>
                  <a:pt x="3810" y="134493"/>
                </a:lnTo>
                <a:lnTo>
                  <a:pt x="305541" y="42422"/>
                </a:lnTo>
                <a:lnTo>
                  <a:pt x="301862" y="30355"/>
                </a:lnTo>
                <a:close/>
              </a:path>
              <a:path w="376555" h="134620">
                <a:moveTo>
                  <a:pt x="363357" y="26670"/>
                </a:moveTo>
                <a:lnTo>
                  <a:pt x="313944" y="26670"/>
                </a:lnTo>
                <a:lnTo>
                  <a:pt x="317627" y="38735"/>
                </a:lnTo>
                <a:lnTo>
                  <a:pt x="305541" y="42422"/>
                </a:lnTo>
                <a:lnTo>
                  <a:pt x="314832" y="72898"/>
                </a:lnTo>
                <a:lnTo>
                  <a:pt x="363357" y="26670"/>
                </a:lnTo>
                <a:close/>
              </a:path>
              <a:path w="376555" h="134620">
                <a:moveTo>
                  <a:pt x="313944" y="26670"/>
                </a:moveTo>
                <a:lnTo>
                  <a:pt x="301862" y="30355"/>
                </a:lnTo>
                <a:lnTo>
                  <a:pt x="305541" y="42422"/>
                </a:lnTo>
                <a:lnTo>
                  <a:pt x="317627" y="38735"/>
                </a:lnTo>
                <a:lnTo>
                  <a:pt x="313944" y="26670"/>
                </a:lnTo>
                <a:close/>
              </a:path>
              <a:path w="376555" h="134620">
                <a:moveTo>
                  <a:pt x="292607" y="0"/>
                </a:moveTo>
                <a:lnTo>
                  <a:pt x="301862" y="30355"/>
                </a:lnTo>
                <a:lnTo>
                  <a:pt x="313944" y="26670"/>
                </a:lnTo>
                <a:lnTo>
                  <a:pt x="363357" y="26670"/>
                </a:lnTo>
                <a:lnTo>
                  <a:pt x="376555" y="14097"/>
                </a:lnTo>
                <a:lnTo>
                  <a:pt x="292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74798" y="2852673"/>
            <a:ext cx="1536700" cy="76200"/>
          </a:xfrm>
          <a:custGeom>
            <a:avLst/>
            <a:gdLst/>
            <a:ahLst/>
            <a:cxnLst/>
            <a:rect l="l" t="t" r="r" b="b"/>
            <a:pathLst>
              <a:path w="1536700" h="76200">
                <a:moveTo>
                  <a:pt x="1460500" y="0"/>
                </a:moveTo>
                <a:lnTo>
                  <a:pt x="1460500" y="76200"/>
                </a:lnTo>
                <a:lnTo>
                  <a:pt x="1524000" y="44450"/>
                </a:lnTo>
                <a:lnTo>
                  <a:pt x="1473327" y="44450"/>
                </a:lnTo>
                <a:lnTo>
                  <a:pt x="1473327" y="31750"/>
                </a:lnTo>
                <a:lnTo>
                  <a:pt x="1524000" y="31750"/>
                </a:lnTo>
                <a:lnTo>
                  <a:pt x="1460500" y="0"/>
                </a:lnTo>
                <a:close/>
              </a:path>
              <a:path w="1536700" h="76200">
                <a:moveTo>
                  <a:pt x="14605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460500" y="44450"/>
                </a:lnTo>
                <a:lnTo>
                  <a:pt x="1460500" y="31750"/>
                </a:lnTo>
                <a:close/>
              </a:path>
              <a:path w="1536700" h="76200">
                <a:moveTo>
                  <a:pt x="1524000" y="31750"/>
                </a:moveTo>
                <a:lnTo>
                  <a:pt x="1473327" y="31750"/>
                </a:lnTo>
                <a:lnTo>
                  <a:pt x="1473327" y="44450"/>
                </a:lnTo>
                <a:lnTo>
                  <a:pt x="1524000" y="44450"/>
                </a:lnTo>
                <a:lnTo>
                  <a:pt x="1536700" y="38100"/>
                </a:lnTo>
                <a:lnTo>
                  <a:pt x="15240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03748" y="1895475"/>
            <a:ext cx="7620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68601" y="4503673"/>
            <a:ext cx="882650" cy="323850"/>
          </a:xfrm>
          <a:custGeom>
            <a:avLst/>
            <a:gdLst/>
            <a:ahLst/>
            <a:cxnLst/>
            <a:rect l="l" t="t" r="r" b="b"/>
            <a:pathLst>
              <a:path w="882650" h="323850">
                <a:moveTo>
                  <a:pt x="0" y="323850"/>
                </a:moveTo>
                <a:lnTo>
                  <a:pt x="882650" y="323850"/>
                </a:lnTo>
                <a:lnTo>
                  <a:pt x="882650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68601" y="4503673"/>
            <a:ext cx="882650" cy="323850"/>
          </a:xfrm>
          <a:custGeom>
            <a:avLst/>
            <a:gdLst/>
            <a:ahLst/>
            <a:cxnLst/>
            <a:rect l="l" t="t" r="r" b="b"/>
            <a:pathLst>
              <a:path w="882650" h="323850">
                <a:moveTo>
                  <a:pt x="0" y="323850"/>
                </a:moveTo>
                <a:lnTo>
                  <a:pt x="882650" y="323850"/>
                </a:lnTo>
                <a:lnTo>
                  <a:pt x="882650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14550" y="4929251"/>
            <a:ext cx="1228725" cy="457200"/>
          </a:xfrm>
          <a:custGeom>
            <a:avLst/>
            <a:gdLst/>
            <a:ahLst/>
            <a:cxnLst/>
            <a:rect l="l" t="t" r="r" b="b"/>
            <a:pathLst>
              <a:path w="1228725" h="457200">
                <a:moveTo>
                  <a:pt x="0" y="457200"/>
                </a:moveTo>
                <a:lnTo>
                  <a:pt x="1228725" y="457200"/>
                </a:lnTo>
                <a:lnTo>
                  <a:pt x="12287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114550" y="4929251"/>
            <a:ext cx="1228725" cy="457200"/>
          </a:xfrm>
          <a:custGeom>
            <a:avLst/>
            <a:gdLst/>
            <a:ahLst/>
            <a:cxnLst/>
            <a:rect l="l" t="t" r="r" b="b"/>
            <a:pathLst>
              <a:path w="1228725" h="457200">
                <a:moveTo>
                  <a:pt x="0" y="457200"/>
                </a:moveTo>
                <a:lnTo>
                  <a:pt x="1228725" y="457200"/>
                </a:lnTo>
                <a:lnTo>
                  <a:pt x="12287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611626" y="4705286"/>
            <a:ext cx="1373505" cy="46228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85750" marR="277495" indent="5715">
              <a:lnSpc>
                <a:spcPct val="100000"/>
              </a:lnSpc>
              <a:spcBef>
                <a:spcPts val="350"/>
              </a:spcBef>
            </a:pPr>
            <a:r>
              <a:rPr dirty="0" sz="1200" spc="-5" b="1">
                <a:latin typeface="Arial"/>
                <a:cs typeface="Arial"/>
              </a:rPr>
              <a:t>Separation  from</a:t>
            </a:r>
            <a:r>
              <a:rPr dirty="0" sz="1200" spc="-12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Audio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65548" y="4273550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44450" y="63500"/>
                </a:moveTo>
                <a:lnTo>
                  <a:pt x="31750" y="63500"/>
                </a:lnTo>
                <a:lnTo>
                  <a:pt x="31750" y="422275"/>
                </a:lnTo>
                <a:lnTo>
                  <a:pt x="44450" y="422275"/>
                </a:lnTo>
                <a:lnTo>
                  <a:pt x="44450" y="63500"/>
                </a:lnTo>
                <a:close/>
              </a:path>
              <a:path w="76200" h="42227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2227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49600" y="4729353"/>
            <a:ext cx="462280" cy="139065"/>
          </a:xfrm>
          <a:custGeom>
            <a:avLst/>
            <a:gdLst/>
            <a:ahLst/>
            <a:cxnLst/>
            <a:rect l="l" t="t" r="r" b="b"/>
            <a:pathLst>
              <a:path w="462279" h="139064">
                <a:moveTo>
                  <a:pt x="386449" y="108315"/>
                </a:moveTo>
                <a:lnTo>
                  <a:pt x="378840" y="139065"/>
                </a:lnTo>
                <a:lnTo>
                  <a:pt x="461899" y="120396"/>
                </a:lnTo>
                <a:lnTo>
                  <a:pt x="451327" y="111379"/>
                </a:lnTo>
                <a:lnTo>
                  <a:pt x="398779" y="111379"/>
                </a:lnTo>
                <a:lnTo>
                  <a:pt x="386449" y="108315"/>
                </a:lnTo>
                <a:close/>
              </a:path>
              <a:path w="462279" h="139064">
                <a:moveTo>
                  <a:pt x="389525" y="95880"/>
                </a:moveTo>
                <a:lnTo>
                  <a:pt x="386449" y="108315"/>
                </a:lnTo>
                <a:lnTo>
                  <a:pt x="398779" y="111379"/>
                </a:lnTo>
                <a:lnTo>
                  <a:pt x="401827" y="98933"/>
                </a:lnTo>
                <a:lnTo>
                  <a:pt x="389525" y="95880"/>
                </a:lnTo>
                <a:close/>
              </a:path>
              <a:path w="462279" h="139064">
                <a:moveTo>
                  <a:pt x="397128" y="65151"/>
                </a:moveTo>
                <a:lnTo>
                  <a:pt x="389525" y="95880"/>
                </a:lnTo>
                <a:lnTo>
                  <a:pt x="401827" y="98933"/>
                </a:lnTo>
                <a:lnTo>
                  <a:pt x="398779" y="111379"/>
                </a:lnTo>
                <a:lnTo>
                  <a:pt x="451327" y="111379"/>
                </a:lnTo>
                <a:lnTo>
                  <a:pt x="397128" y="65151"/>
                </a:lnTo>
                <a:close/>
              </a:path>
              <a:path w="462279" h="139064">
                <a:moveTo>
                  <a:pt x="3175" y="0"/>
                </a:moveTo>
                <a:lnTo>
                  <a:pt x="0" y="12319"/>
                </a:lnTo>
                <a:lnTo>
                  <a:pt x="386449" y="108315"/>
                </a:lnTo>
                <a:lnTo>
                  <a:pt x="389525" y="95880"/>
                </a:lnTo>
                <a:lnTo>
                  <a:pt x="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41496" y="4987925"/>
            <a:ext cx="270510" cy="98425"/>
          </a:xfrm>
          <a:custGeom>
            <a:avLst/>
            <a:gdLst/>
            <a:ahLst/>
            <a:cxnLst/>
            <a:rect l="l" t="t" r="r" b="b"/>
            <a:pathLst>
              <a:path w="270510" h="98425">
                <a:moveTo>
                  <a:pt x="194989" y="30540"/>
                </a:moveTo>
                <a:lnTo>
                  <a:pt x="0" y="85979"/>
                </a:lnTo>
                <a:lnTo>
                  <a:pt x="3555" y="98170"/>
                </a:lnTo>
                <a:lnTo>
                  <a:pt x="198484" y="42835"/>
                </a:lnTo>
                <a:lnTo>
                  <a:pt x="194989" y="30540"/>
                </a:lnTo>
                <a:close/>
              </a:path>
              <a:path w="270510" h="98425">
                <a:moveTo>
                  <a:pt x="257762" y="27050"/>
                </a:moveTo>
                <a:lnTo>
                  <a:pt x="207263" y="27050"/>
                </a:lnTo>
                <a:lnTo>
                  <a:pt x="210692" y="39369"/>
                </a:lnTo>
                <a:lnTo>
                  <a:pt x="198484" y="42835"/>
                </a:lnTo>
                <a:lnTo>
                  <a:pt x="207137" y="73279"/>
                </a:lnTo>
                <a:lnTo>
                  <a:pt x="257762" y="27050"/>
                </a:lnTo>
                <a:close/>
              </a:path>
              <a:path w="270510" h="98425">
                <a:moveTo>
                  <a:pt x="207263" y="27050"/>
                </a:moveTo>
                <a:lnTo>
                  <a:pt x="194989" y="30540"/>
                </a:lnTo>
                <a:lnTo>
                  <a:pt x="198484" y="42835"/>
                </a:lnTo>
                <a:lnTo>
                  <a:pt x="210692" y="39369"/>
                </a:lnTo>
                <a:lnTo>
                  <a:pt x="207263" y="27050"/>
                </a:lnTo>
                <a:close/>
              </a:path>
              <a:path w="270510" h="98425">
                <a:moveTo>
                  <a:pt x="186308" y="0"/>
                </a:moveTo>
                <a:lnTo>
                  <a:pt x="194989" y="30540"/>
                </a:lnTo>
                <a:lnTo>
                  <a:pt x="207263" y="27050"/>
                </a:lnTo>
                <a:lnTo>
                  <a:pt x="257762" y="27050"/>
                </a:lnTo>
                <a:lnTo>
                  <a:pt x="270001" y="15875"/>
                </a:lnTo>
                <a:lnTo>
                  <a:pt x="186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1650" y="2698750"/>
            <a:ext cx="1383030" cy="422275"/>
          </a:xfrm>
          <a:custGeom>
            <a:avLst/>
            <a:gdLst/>
            <a:ahLst/>
            <a:cxnLst/>
            <a:rect l="l" t="t" r="r" b="b"/>
            <a:pathLst>
              <a:path w="1383030" h="422275">
                <a:moveTo>
                  <a:pt x="0" y="422275"/>
                </a:moveTo>
                <a:lnTo>
                  <a:pt x="1382776" y="422275"/>
                </a:lnTo>
                <a:lnTo>
                  <a:pt x="1382776" y="0"/>
                </a:lnTo>
                <a:lnTo>
                  <a:pt x="0" y="0"/>
                </a:lnTo>
                <a:lnTo>
                  <a:pt x="0" y="42227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01650" y="2698750"/>
            <a:ext cx="1383030" cy="422275"/>
          </a:xfrm>
          <a:custGeom>
            <a:avLst/>
            <a:gdLst/>
            <a:ahLst/>
            <a:cxnLst/>
            <a:rect l="l" t="t" r="r" b="b"/>
            <a:pathLst>
              <a:path w="1383030" h="422275">
                <a:moveTo>
                  <a:pt x="0" y="422275"/>
                </a:moveTo>
                <a:lnTo>
                  <a:pt x="1382776" y="422275"/>
                </a:lnTo>
                <a:lnTo>
                  <a:pt x="1382776" y="0"/>
                </a:lnTo>
                <a:lnTo>
                  <a:pt x="0" y="0"/>
                </a:lnTo>
                <a:lnTo>
                  <a:pt x="0" y="4222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08000" y="2705893"/>
            <a:ext cx="1370330" cy="339090"/>
          </a:xfrm>
          <a:prstGeom prst="rect">
            <a:avLst/>
          </a:prstGeom>
          <a:solidFill>
            <a:srgbClr val="FFFF66"/>
          </a:solidFill>
        </p:spPr>
        <p:txBody>
          <a:bodyPr wrap="square" lIns="0" tIns="17145" rIns="0" bIns="0" rtlCol="0" vert="horz">
            <a:spAutoFit/>
          </a:bodyPr>
          <a:lstStyle/>
          <a:p>
            <a:pPr marL="224154" marR="216535" indent="238760">
              <a:lnSpc>
                <a:spcPct val="100000"/>
              </a:lnSpc>
              <a:spcBef>
                <a:spcPts val="135"/>
              </a:spcBef>
            </a:pPr>
            <a:r>
              <a:rPr dirty="0" sz="1200" spc="-5" b="1">
                <a:latin typeface="Arial"/>
                <a:cs typeface="Arial"/>
              </a:rPr>
              <a:t>Image  </a:t>
            </a:r>
            <a:r>
              <a:rPr dirty="0" sz="1200" spc="-5" b="1">
                <a:latin typeface="Arial"/>
                <a:cs typeface="Arial"/>
              </a:rPr>
              <a:t>Co</a:t>
            </a:r>
            <a:r>
              <a:rPr dirty="0" sz="1200" spc="-10" b="1">
                <a:latin typeface="Arial"/>
                <a:cs typeface="Arial"/>
              </a:rPr>
              <a:t>n</a:t>
            </a:r>
            <a:r>
              <a:rPr dirty="0" sz="1200" spc="-25" b="1">
                <a:latin typeface="Arial"/>
                <a:cs typeface="Arial"/>
              </a:rPr>
              <a:t>v</a:t>
            </a:r>
            <a:r>
              <a:rPr dirty="0" sz="1200" spc="-5" b="1">
                <a:latin typeface="Arial"/>
                <a:cs typeface="Arial"/>
              </a:rPr>
              <a:t>ers</a:t>
            </a:r>
            <a:r>
              <a:rPr dirty="0" sz="1200" spc="-5" b="1">
                <a:latin typeface="Arial"/>
                <a:cs typeface="Arial"/>
              </a:rPr>
              <a:t>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63637" y="3659123"/>
            <a:ext cx="76200" cy="230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54112" y="3928998"/>
            <a:ext cx="76200" cy="767080"/>
          </a:xfrm>
          <a:custGeom>
            <a:avLst/>
            <a:gdLst/>
            <a:ahLst/>
            <a:cxnLst/>
            <a:rect l="l" t="t" r="r" b="b"/>
            <a:pathLst>
              <a:path w="76200" h="767079">
                <a:moveTo>
                  <a:pt x="31750" y="690626"/>
                </a:moveTo>
                <a:lnTo>
                  <a:pt x="0" y="690626"/>
                </a:lnTo>
                <a:lnTo>
                  <a:pt x="38100" y="766826"/>
                </a:lnTo>
                <a:lnTo>
                  <a:pt x="69850" y="703326"/>
                </a:lnTo>
                <a:lnTo>
                  <a:pt x="31750" y="703326"/>
                </a:lnTo>
                <a:lnTo>
                  <a:pt x="31750" y="690626"/>
                </a:lnTo>
                <a:close/>
              </a:path>
              <a:path w="76200" h="767079">
                <a:moveTo>
                  <a:pt x="44450" y="0"/>
                </a:moveTo>
                <a:lnTo>
                  <a:pt x="31750" y="0"/>
                </a:lnTo>
                <a:lnTo>
                  <a:pt x="31750" y="703326"/>
                </a:lnTo>
                <a:lnTo>
                  <a:pt x="44450" y="703326"/>
                </a:lnTo>
                <a:lnTo>
                  <a:pt x="44450" y="0"/>
                </a:lnTo>
                <a:close/>
              </a:path>
              <a:path w="76200" h="767079">
                <a:moveTo>
                  <a:pt x="76200" y="690626"/>
                </a:moveTo>
                <a:lnTo>
                  <a:pt x="44450" y="690626"/>
                </a:lnTo>
                <a:lnTo>
                  <a:pt x="44450" y="703326"/>
                </a:lnTo>
                <a:lnTo>
                  <a:pt x="69850" y="703326"/>
                </a:lnTo>
                <a:lnTo>
                  <a:pt x="76200" y="690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01650" y="3505200"/>
            <a:ext cx="1383030" cy="422275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910"/>
              </a:spcBef>
            </a:pPr>
            <a:r>
              <a:rPr dirty="0" sz="1200" spc="-5" b="1">
                <a:latin typeface="Arial"/>
                <a:cs typeface="Arial"/>
              </a:rPr>
              <a:t>Compression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54112" y="1239774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31750" y="346075"/>
                </a:moveTo>
                <a:lnTo>
                  <a:pt x="0" y="346075"/>
                </a:lnTo>
                <a:lnTo>
                  <a:pt x="38100" y="422275"/>
                </a:lnTo>
                <a:lnTo>
                  <a:pt x="69850" y="358775"/>
                </a:lnTo>
                <a:lnTo>
                  <a:pt x="31750" y="358775"/>
                </a:lnTo>
                <a:lnTo>
                  <a:pt x="31750" y="346075"/>
                </a:lnTo>
                <a:close/>
              </a:path>
              <a:path w="76200" h="422275">
                <a:moveTo>
                  <a:pt x="44450" y="0"/>
                </a:moveTo>
                <a:lnTo>
                  <a:pt x="31750" y="0"/>
                </a:lnTo>
                <a:lnTo>
                  <a:pt x="31750" y="358775"/>
                </a:lnTo>
                <a:lnTo>
                  <a:pt x="44450" y="358775"/>
                </a:lnTo>
                <a:lnTo>
                  <a:pt x="44450" y="0"/>
                </a:lnTo>
                <a:close/>
              </a:path>
              <a:path w="76200" h="422275">
                <a:moveTo>
                  <a:pt x="76200" y="346075"/>
                </a:moveTo>
                <a:lnTo>
                  <a:pt x="44450" y="346075"/>
                </a:lnTo>
                <a:lnTo>
                  <a:pt x="44450" y="358775"/>
                </a:lnTo>
                <a:lnTo>
                  <a:pt x="69850" y="358775"/>
                </a:lnTo>
                <a:lnTo>
                  <a:pt x="76200" y="346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03748" y="1279525"/>
            <a:ext cx="76200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154173" y="3209010"/>
            <a:ext cx="1191895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700" spc="-10" b="1">
                <a:latin typeface="Arial"/>
                <a:cs typeface="Arial"/>
              </a:rPr>
              <a:t>Video  </a:t>
            </a:r>
            <a:r>
              <a:rPr dirty="0" sz="1700" b="1">
                <a:latin typeface="Arial"/>
                <a:cs typeface="Arial"/>
              </a:rPr>
              <a:t>Process</a:t>
            </a:r>
            <a:r>
              <a:rPr dirty="0" sz="1700" spc="-10" b="1">
                <a:latin typeface="Arial"/>
                <a:cs typeface="Arial"/>
              </a:rPr>
              <a:t>i</a:t>
            </a:r>
            <a:r>
              <a:rPr dirty="0" sz="1700" b="1">
                <a:latin typeface="Arial"/>
                <a:cs typeface="Arial"/>
              </a:rPr>
              <a:t>ng  </a:t>
            </a:r>
            <a:r>
              <a:rPr dirty="0" sz="1700" b="1">
                <a:latin typeface="Arial"/>
                <a:cs typeface="Arial"/>
              </a:rPr>
              <a:t>Unit</a:t>
            </a:r>
            <a:r>
              <a:rPr dirty="0" sz="1700" spc="-7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(VPU)</a:t>
            </a:r>
            <a:endParaRPr sz="17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54112" y="5157723"/>
            <a:ext cx="76200" cy="384175"/>
          </a:xfrm>
          <a:custGeom>
            <a:avLst/>
            <a:gdLst/>
            <a:ahLst/>
            <a:cxnLst/>
            <a:rect l="l" t="t" r="r" b="b"/>
            <a:pathLst>
              <a:path w="76200" h="384175">
                <a:moveTo>
                  <a:pt x="44450" y="63500"/>
                </a:moveTo>
                <a:lnTo>
                  <a:pt x="31750" y="63500"/>
                </a:lnTo>
                <a:lnTo>
                  <a:pt x="31750" y="384175"/>
                </a:lnTo>
                <a:lnTo>
                  <a:pt x="44450" y="384175"/>
                </a:lnTo>
                <a:lnTo>
                  <a:pt x="44450" y="63500"/>
                </a:lnTo>
                <a:close/>
              </a:path>
              <a:path w="76200" h="38417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417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65548" y="5157723"/>
            <a:ext cx="76200" cy="374650"/>
          </a:xfrm>
          <a:custGeom>
            <a:avLst/>
            <a:gdLst/>
            <a:ahLst/>
            <a:cxnLst/>
            <a:rect l="l" t="t" r="r" b="b"/>
            <a:pathLst>
              <a:path w="76200" h="374650">
                <a:moveTo>
                  <a:pt x="31750" y="298450"/>
                </a:moveTo>
                <a:lnTo>
                  <a:pt x="0" y="298450"/>
                </a:lnTo>
                <a:lnTo>
                  <a:pt x="38100" y="374650"/>
                </a:lnTo>
                <a:lnTo>
                  <a:pt x="69850" y="311150"/>
                </a:lnTo>
                <a:lnTo>
                  <a:pt x="31750" y="311150"/>
                </a:lnTo>
                <a:lnTo>
                  <a:pt x="31750" y="298450"/>
                </a:lnTo>
                <a:close/>
              </a:path>
              <a:path w="76200" h="374650">
                <a:moveTo>
                  <a:pt x="44450" y="0"/>
                </a:moveTo>
                <a:lnTo>
                  <a:pt x="31750" y="0"/>
                </a:lnTo>
                <a:lnTo>
                  <a:pt x="31750" y="311150"/>
                </a:lnTo>
                <a:lnTo>
                  <a:pt x="44450" y="311150"/>
                </a:lnTo>
                <a:lnTo>
                  <a:pt x="44450" y="0"/>
                </a:lnTo>
                <a:close/>
              </a:path>
              <a:path w="76200" h="374650">
                <a:moveTo>
                  <a:pt x="76200" y="298450"/>
                </a:moveTo>
                <a:lnTo>
                  <a:pt x="44450" y="298450"/>
                </a:lnTo>
                <a:lnTo>
                  <a:pt x="44450" y="311150"/>
                </a:lnTo>
                <a:lnTo>
                  <a:pt x="69850" y="311150"/>
                </a:lnTo>
                <a:lnTo>
                  <a:pt x="76200" y="298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39750" y="5532437"/>
            <a:ext cx="1304925" cy="228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80"/>
              </a:spcBef>
            </a:pPr>
            <a:r>
              <a:rPr dirty="0" sz="1000" spc="-10" b="1">
                <a:latin typeface="Arial"/>
                <a:cs typeface="Arial"/>
              </a:rPr>
              <a:t>Audio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Compression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73526" y="5532437"/>
            <a:ext cx="1459230" cy="228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280"/>
              </a:spcBef>
            </a:pPr>
            <a:r>
              <a:rPr dirty="0" sz="1000" spc="-10" b="1">
                <a:latin typeface="Arial"/>
                <a:cs typeface="Arial"/>
              </a:rPr>
              <a:t>Audio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De-compression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11626" y="3276663"/>
            <a:ext cx="1383030" cy="421005"/>
          </a:xfrm>
          <a:custGeom>
            <a:avLst/>
            <a:gdLst/>
            <a:ahLst/>
            <a:cxnLst/>
            <a:rect l="l" t="t" r="r" b="b"/>
            <a:pathLst>
              <a:path w="1383029" h="421004">
                <a:moveTo>
                  <a:pt x="0" y="420687"/>
                </a:moveTo>
                <a:lnTo>
                  <a:pt x="1382649" y="420687"/>
                </a:lnTo>
                <a:lnTo>
                  <a:pt x="1382649" y="0"/>
                </a:lnTo>
                <a:lnTo>
                  <a:pt x="0" y="0"/>
                </a:lnTo>
                <a:lnTo>
                  <a:pt x="0" y="42068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611626" y="3276663"/>
            <a:ext cx="1383030" cy="421005"/>
          </a:xfrm>
          <a:custGeom>
            <a:avLst/>
            <a:gdLst/>
            <a:ahLst/>
            <a:cxnLst/>
            <a:rect l="l" t="t" r="r" b="b"/>
            <a:pathLst>
              <a:path w="1383029" h="421004">
                <a:moveTo>
                  <a:pt x="0" y="420687"/>
                </a:moveTo>
                <a:lnTo>
                  <a:pt x="1382649" y="420687"/>
                </a:lnTo>
                <a:lnTo>
                  <a:pt x="1382649" y="0"/>
                </a:lnTo>
                <a:lnTo>
                  <a:pt x="0" y="0"/>
                </a:lnTo>
                <a:lnTo>
                  <a:pt x="0" y="420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854577" y="3287395"/>
            <a:ext cx="8985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310" marR="5080" indent="-55244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D</a:t>
            </a:r>
            <a:r>
              <a:rPr dirty="0" sz="1200" spc="-5" b="1">
                <a:latin typeface="Arial"/>
                <a:cs typeface="Arial"/>
              </a:rPr>
              <a:t>e</a:t>
            </a:r>
            <a:r>
              <a:rPr dirty="0" sz="1200" spc="-10" b="1">
                <a:latin typeface="Arial"/>
                <a:cs typeface="Arial"/>
              </a:rPr>
              <a:t>-</a:t>
            </a:r>
            <a:r>
              <a:rPr dirty="0" sz="1200" spc="-5" b="1">
                <a:latin typeface="Arial"/>
                <a:cs typeface="Arial"/>
              </a:rPr>
              <a:t>bloc</a:t>
            </a:r>
            <a:r>
              <a:rPr dirty="0" sz="1200" spc="-5" b="1">
                <a:latin typeface="Arial"/>
                <a:cs typeface="Arial"/>
              </a:rPr>
              <a:t>k</a:t>
            </a:r>
            <a:r>
              <a:rPr dirty="0" sz="1200" b="1">
                <a:latin typeface="Arial"/>
                <a:cs typeface="Arial"/>
              </a:rPr>
              <a:t>ing  </a:t>
            </a:r>
            <a:r>
              <a:rPr dirty="0" sz="1200" spc="-5" b="1">
                <a:latin typeface="Arial"/>
                <a:cs typeface="Arial"/>
              </a:rPr>
              <a:t>De-ringing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192212" y="2314575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5" h="0">
                <a:moveTo>
                  <a:pt x="0" y="0"/>
                </a:moveTo>
                <a:lnTo>
                  <a:pt x="8827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74926" y="2314575"/>
            <a:ext cx="0" cy="576580"/>
          </a:xfrm>
          <a:custGeom>
            <a:avLst/>
            <a:gdLst/>
            <a:ahLst/>
            <a:cxnLst/>
            <a:rect l="l" t="t" r="r" b="b"/>
            <a:pathLst>
              <a:path w="0" h="576580">
                <a:moveTo>
                  <a:pt x="0" y="0"/>
                </a:moveTo>
                <a:lnTo>
                  <a:pt x="0" y="5761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65548" y="3694048"/>
            <a:ext cx="762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4487926" y="1471612"/>
            <a:ext cx="1306830" cy="421005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153035" marR="143510" indent="229870">
              <a:lnSpc>
                <a:spcPct val="100000"/>
              </a:lnSpc>
              <a:spcBef>
                <a:spcPts val="180"/>
              </a:spcBef>
            </a:pPr>
            <a:r>
              <a:rPr dirty="0" sz="1200" spc="-5" b="1">
                <a:latin typeface="Arial"/>
                <a:cs typeface="Arial"/>
              </a:rPr>
              <a:t>Display  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nhanc</a:t>
            </a:r>
            <a:r>
              <a:rPr dirty="0" sz="1200" spc="-5" b="1">
                <a:latin typeface="Arial"/>
                <a:cs typeface="Arial"/>
              </a:rPr>
              <a:t>eme</a:t>
            </a:r>
            <a:r>
              <a:rPr dirty="0" sz="1200" b="1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11626" y="2700337"/>
            <a:ext cx="1383030" cy="421005"/>
          </a:xfrm>
          <a:custGeom>
            <a:avLst/>
            <a:gdLst/>
            <a:ahLst/>
            <a:cxnLst/>
            <a:rect l="l" t="t" r="r" b="b"/>
            <a:pathLst>
              <a:path w="1383029" h="421005">
                <a:moveTo>
                  <a:pt x="0" y="420687"/>
                </a:moveTo>
                <a:lnTo>
                  <a:pt x="1382649" y="420687"/>
                </a:lnTo>
                <a:lnTo>
                  <a:pt x="1382649" y="0"/>
                </a:lnTo>
                <a:lnTo>
                  <a:pt x="0" y="0"/>
                </a:lnTo>
                <a:lnTo>
                  <a:pt x="0" y="42068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1626" y="2700337"/>
            <a:ext cx="1383030" cy="421005"/>
          </a:xfrm>
          <a:custGeom>
            <a:avLst/>
            <a:gdLst/>
            <a:ahLst/>
            <a:cxnLst/>
            <a:rect l="l" t="t" r="r" b="b"/>
            <a:pathLst>
              <a:path w="1383029" h="421005">
                <a:moveTo>
                  <a:pt x="0" y="420687"/>
                </a:moveTo>
                <a:lnTo>
                  <a:pt x="1382649" y="420687"/>
                </a:lnTo>
                <a:lnTo>
                  <a:pt x="1382649" y="0"/>
                </a:lnTo>
                <a:lnTo>
                  <a:pt x="0" y="0"/>
                </a:lnTo>
                <a:lnTo>
                  <a:pt x="0" y="420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617976" y="2705893"/>
            <a:ext cx="1370330" cy="339090"/>
          </a:xfrm>
          <a:prstGeom prst="rect">
            <a:avLst/>
          </a:prstGeom>
          <a:solidFill>
            <a:srgbClr val="FFFF66"/>
          </a:solidFill>
        </p:spPr>
        <p:txBody>
          <a:bodyPr wrap="square" lIns="0" tIns="17780" rIns="0" bIns="0" rtlCol="0" vert="horz">
            <a:spAutoFit/>
          </a:bodyPr>
          <a:lstStyle/>
          <a:p>
            <a:pPr marL="224790" marR="215900" indent="238760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latin typeface="Arial"/>
                <a:cs typeface="Arial"/>
              </a:rPr>
              <a:t>Image  </a:t>
            </a:r>
            <a:r>
              <a:rPr dirty="0" sz="1200" spc="-5" b="1">
                <a:latin typeface="Arial"/>
                <a:cs typeface="Arial"/>
              </a:rPr>
              <a:t>Co</a:t>
            </a:r>
            <a:r>
              <a:rPr dirty="0" sz="1200" spc="-10" b="1">
                <a:latin typeface="Arial"/>
                <a:cs typeface="Arial"/>
              </a:rPr>
              <a:t>n</a:t>
            </a:r>
            <a:r>
              <a:rPr dirty="0" sz="1200" spc="-25" b="1">
                <a:latin typeface="Arial"/>
                <a:cs typeface="Arial"/>
              </a:rPr>
              <a:t>v</a:t>
            </a:r>
            <a:r>
              <a:rPr dirty="0" sz="1200" spc="-5" b="1">
                <a:latin typeface="Arial"/>
                <a:cs typeface="Arial"/>
              </a:rPr>
              <a:t>ers</a:t>
            </a:r>
            <a:r>
              <a:rPr dirty="0" sz="1200" spc="-5" b="1">
                <a:latin typeface="Arial"/>
                <a:cs typeface="Arial"/>
              </a:rPr>
              <a:t>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611626" y="3849687"/>
            <a:ext cx="1383030" cy="421005"/>
          </a:xfrm>
          <a:custGeom>
            <a:avLst/>
            <a:gdLst/>
            <a:ahLst/>
            <a:cxnLst/>
            <a:rect l="l" t="t" r="r" b="b"/>
            <a:pathLst>
              <a:path w="1383029" h="421004">
                <a:moveTo>
                  <a:pt x="0" y="420687"/>
                </a:moveTo>
                <a:lnTo>
                  <a:pt x="1382649" y="420687"/>
                </a:lnTo>
                <a:lnTo>
                  <a:pt x="1382649" y="0"/>
                </a:lnTo>
                <a:lnTo>
                  <a:pt x="0" y="0"/>
                </a:lnTo>
                <a:lnTo>
                  <a:pt x="0" y="42068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611626" y="3849687"/>
            <a:ext cx="1383030" cy="421005"/>
          </a:xfrm>
          <a:custGeom>
            <a:avLst/>
            <a:gdLst/>
            <a:ahLst/>
            <a:cxnLst/>
            <a:rect l="l" t="t" r="r" b="b"/>
            <a:pathLst>
              <a:path w="1383029" h="421004">
                <a:moveTo>
                  <a:pt x="0" y="420687"/>
                </a:moveTo>
                <a:lnTo>
                  <a:pt x="1382649" y="420687"/>
                </a:lnTo>
                <a:lnTo>
                  <a:pt x="1382649" y="0"/>
                </a:lnTo>
                <a:lnTo>
                  <a:pt x="0" y="0"/>
                </a:lnTo>
                <a:lnTo>
                  <a:pt x="0" y="420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3693033" y="3952113"/>
            <a:ext cx="1219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De-compression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2125" y="1662176"/>
            <a:ext cx="1392555" cy="422275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283845" marR="218440" indent="-58419">
              <a:lnSpc>
                <a:spcPct val="100000"/>
              </a:lnSpc>
              <a:spcBef>
                <a:spcPts val="185"/>
              </a:spcBef>
            </a:pPr>
            <a:r>
              <a:rPr dirty="0" sz="1200" spc="-5" b="1">
                <a:latin typeface="Arial"/>
                <a:cs typeface="Arial"/>
              </a:rPr>
              <a:t>Image</a:t>
            </a:r>
            <a:r>
              <a:rPr dirty="0" sz="1200" spc="-9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Signal  </a:t>
            </a:r>
            <a:r>
              <a:rPr dirty="0" sz="1200" spc="-5" b="1">
                <a:latin typeface="Arial"/>
                <a:cs typeface="Arial"/>
              </a:rPr>
              <a:t>Processing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54112" y="3121025"/>
            <a:ext cx="76200" cy="384175"/>
          </a:xfrm>
          <a:custGeom>
            <a:avLst/>
            <a:gdLst/>
            <a:ahLst/>
            <a:cxnLst/>
            <a:rect l="l" t="t" r="r" b="b"/>
            <a:pathLst>
              <a:path w="76200" h="384175">
                <a:moveTo>
                  <a:pt x="31750" y="307975"/>
                </a:moveTo>
                <a:lnTo>
                  <a:pt x="0" y="307975"/>
                </a:lnTo>
                <a:lnTo>
                  <a:pt x="38100" y="384175"/>
                </a:lnTo>
                <a:lnTo>
                  <a:pt x="69850" y="320675"/>
                </a:lnTo>
                <a:lnTo>
                  <a:pt x="31750" y="320675"/>
                </a:lnTo>
                <a:lnTo>
                  <a:pt x="31750" y="307975"/>
                </a:lnTo>
                <a:close/>
              </a:path>
              <a:path w="76200" h="384175">
                <a:moveTo>
                  <a:pt x="44450" y="0"/>
                </a:moveTo>
                <a:lnTo>
                  <a:pt x="31750" y="0"/>
                </a:lnTo>
                <a:lnTo>
                  <a:pt x="31750" y="320675"/>
                </a:lnTo>
                <a:lnTo>
                  <a:pt x="44450" y="320675"/>
                </a:lnTo>
                <a:lnTo>
                  <a:pt x="44450" y="0"/>
                </a:lnTo>
                <a:close/>
              </a:path>
              <a:path w="76200" h="384175">
                <a:moveTo>
                  <a:pt x="76200" y="307975"/>
                </a:moveTo>
                <a:lnTo>
                  <a:pt x="44450" y="307975"/>
                </a:lnTo>
                <a:lnTo>
                  <a:pt x="44450" y="320675"/>
                </a:lnTo>
                <a:lnTo>
                  <a:pt x="69850" y="320675"/>
                </a:lnTo>
                <a:lnTo>
                  <a:pt x="76200" y="3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36600" y="711263"/>
            <a:ext cx="1044575" cy="5921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6742048" y="1074191"/>
            <a:ext cx="2230120" cy="46672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67335" marR="597535" indent="-175260">
              <a:lnSpc>
                <a:spcPts val="1300"/>
              </a:lnSpc>
              <a:spcBef>
                <a:spcPts val="340"/>
              </a:spcBef>
              <a:buClr>
                <a:srgbClr val="252525"/>
              </a:buClr>
              <a:buSzPct val="79166"/>
              <a:buChar char="•"/>
              <a:tabLst>
                <a:tab pos="267335" algn="l"/>
                <a:tab pos="267970" algn="l"/>
              </a:tabLst>
            </a:pPr>
            <a:r>
              <a:rPr dirty="0" sz="1200" spc="-5">
                <a:latin typeface="Arial"/>
                <a:cs typeface="Arial"/>
              </a:rPr>
              <a:t>Comprehensive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HW  </a:t>
            </a:r>
            <a:r>
              <a:rPr dirty="0" sz="1200" spc="-5">
                <a:latin typeface="Arial"/>
                <a:cs typeface="Arial"/>
              </a:rPr>
              <a:t>support:</a:t>
            </a:r>
            <a:endParaRPr sz="1200">
              <a:latin typeface="Arial"/>
              <a:cs typeface="Arial"/>
            </a:endParaRPr>
          </a:p>
          <a:p>
            <a:pPr marL="267335" marR="210820" indent="-175260">
              <a:lnSpc>
                <a:spcPts val="1080"/>
              </a:lnSpc>
              <a:spcBef>
                <a:spcPts val="505"/>
              </a:spcBef>
              <a:buClr>
                <a:srgbClr val="252525"/>
              </a:buClr>
              <a:buSzPct val="80000"/>
              <a:buChar char="•"/>
              <a:tabLst>
                <a:tab pos="267335" algn="l"/>
                <a:tab pos="267970" algn="l"/>
              </a:tabLst>
            </a:pPr>
            <a:r>
              <a:rPr dirty="0" sz="1000" spc="-5">
                <a:latin typeface="Arial"/>
                <a:cs typeface="Arial"/>
              </a:rPr>
              <a:t>Video/graphics fully handled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by  IPU, </a:t>
            </a:r>
            <a:r>
              <a:rPr dirty="0" sz="1000" spc="-10">
                <a:latin typeface="Arial"/>
                <a:cs typeface="Arial"/>
              </a:rPr>
              <a:t>VPU </a:t>
            </a:r>
            <a:r>
              <a:rPr dirty="0" sz="1000" spc="-5">
                <a:latin typeface="Arial"/>
                <a:cs typeface="Arial"/>
              </a:rPr>
              <a:t>and GPU.</a:t>
            </a:r>
            <a:endParaRPr sz="1000">
              <a:latin typeface="Arial"/>
              <a:cs typeface="Arial"/>
            </a:endParaRPr>
          </a:p>
          <a:p>
            <a:pPr marL="267335" marR="318135">
              <a:lnSpc>
                <a:spcPts val="1080"/>
              </a:lnSpc>
            </a:pPr>
            <a:r>
              <a:rPr dirty="0" sz="1000" spc="-5">
                <a:latin typeface="Arial"/>
                <a:cs typeface="Arial"/>
              </a:rPr>
              <a:t>-&gt; The CPU does not </a:t>
            </a:r>
            <a:r>
              <a:rPr dirty="0" sz="1000" spc="-10">
                <a:latin typeface="Arial"/>
                <a:cs typeface="Arial"/>
              </a:rPr>
              <a:t>have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to  touch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pixels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415276" y="4579937"/>
            <a:ext cx="1343025" cy="306705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455"/>
              </a:spcBef>
            </a:pPr>
            <a:r>
              <a:rPr dirty="0" sz="1200" spc="-5" b="1">
                <a:latin typeface="Arial"/>
                <a:cs typeface="Arial"/>
              </a:rPr>
              <a:t>HW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Accelerated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87926" y="2047938"/>
            <a:ext cx="1306830" cy="421005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dirty="0" sz="1200" spc="-5" b="1">
                <a:latin typeface="Arial"/>
                <a:cs typeface="Arial"/>
              </a:rPr>
              <a:t>Video/Graphics</a:t>
            </a:r>
            <a:endParaRPr sz="12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Combining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148326" y="2584450"/>
            <a:ext cx="1497330" cy="1805305"/>
          </a:xfrm>
          <a:custGeom>
            <a:avLst/>
            <a:gdLst/>
            <a:ahLst/>
            <a:cxnLst/>
            <a:rect l="l" t="t" r="r" b="b"/>
            <a:pathLst>
              <a:path w="1497329" h="1805304">
                <a:moveTo>
                  <a:pt x="0" y="1805051"/>
                </a:moveTo>
                <a:lnTo>
                  <a:pt x="1496949" y="1805051"/>
                </a:lnTo>
                <a:lnTo>
                  <a:pt x="1496949" y="0"/>
                </a:lnTo>
                <a:lnTo>
                  <a:pt x="0" y="0"/>
                </a:lnTo>
                <a:lnTo>
                  <a:pt x="0" y="1805051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5302250" y="2698750"/>
            <a:ext cx="1155700" cy="422275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175260" marR="166370" indent="71120">
              <a:lnSpc>
                <a:spcPct val="100000"/>
              </a:lnSpc>
              <a:spcBef>
                <a:spcPts val="190"/>
              </a:spcBef>
            </a:pPr>
            <a:r>
              <a:rPr dirty="0" sz="1200" spc="-5" b="1">
                <a:latin typeface="Arial"/>
                <a:cs typeface="Arial"/>
              </a:rPr>
              <a:t>Graphics  </a:t>
            </a:r>
            <a:r>
              <a:rPr dirty="0" sz="1200" spc="-5" b="1">
                <a:latin typeface="Arial"/>
                <a:cs typeface="Arial"/>
              </a:rPr>
              <a:t>G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ner</a:t>
            </a:r>
            <a:r>
              <a:rPr dirty="0" sz="1200" spc="-5" b="1">
                <a:latin typeface="Arial"/>
                <a:cs typeface="Arial"/>
              </a:rPr>
              <a:t>a</a:t>
            </a:r>
            <a:r>
              <a:rPr dirty="0" sz="1200" b="1">
                <a:latin typeface="Arial"/>
                <a:cs typeface="Arial"/>
              </a:rPr>
              <a:t>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217921" y="3091408"/>
            <a:ext cx="1357630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270">
              <a:lnSpc>
                <a:spcPct val="120000"/>
              </a:lnSpc>
              <a:spcBef>
                <a:spcPts val="100"/>
              </a:spcBef>
            </a:pPr>
            <a:r>
              <a:rPr dirty="0" sz="1700" b="1">
                <a:latin typeface="Arial"/>
                <a:cs typeface="Arial"/>
              </a:rPr>
              <a:t>Graphics  Processing  Units</a:t>
            </a:r>
            <a:r>
              <a:rPr dirty="0" sz="1700" spc="-114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(GPUs)  </a:t>
            </a:r>
            <a:r>
              <a:rPr dirty="0" sz="1700" spc="-10" b="1">
                <a:latin typeface="Arial"/>
                <a:cs typeface="Arial"/>
              </a:rPr>
              <a:t>And</a:t>
            </a:r>
            <a:r>
              <a:rPr dirty="0" sz="1700" spc="-90" b="1">
                <a:latin typeface="Arial"/>
                <a:cs typeface="Arial"/>
              </a:rPr>
              <a:t> </a:t>
            </a:r>
            <a:r>
              <a:rPr dirty="0" sz="1700" spc="-10" b="1">
                <a:latin typeface="Arial"/>
                <a:cs typeface="Arial"/>
              </a:rPr>
              <a:t>ARM</a:t>
            </a:r>
            <a:endParaRPr sz="17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65548" y="3124200"/>
            <a:ext cx="76200" cy="152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475223" y="2470150"/>
            <a:ext cx="114300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668773" y="2468498"/>
            <a:ext cx="114300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385762" y="4557725"/>
            <a:ext cx="4762500" cy="1223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0350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R="66675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Arial"/>
                <a:cs typeface="Arial"/>
              </a:rPr>
              <a:t>Communication</a:t>
            </a:r>
            <a:endParaRPr sz="1200">
              <a:latin typeface="Arial"/>
              <a:cs typeface="Arial"/>
            </a:endParaRPr>
          </a:p>
          <a:p>
            <a:pPr algn="ctr" marR="68580">
              <a:lnSpc>
                <a:spcPct val="100000"/>
              </a:lnSpc>
            </a:pPr>
            <a:r>
              <a:rPr dirty="0" sz="1200" b="1">
                <a:latin typeface="Arial"/>
                <a:cs typeface="Arial"/>
              </a:rPr>
              <a:t>Network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R="146050">
              <a:lnSpc>
                <a:spcPct val="100000"/>
              </a:lnSpc>
            </a:pPr>
            <a:r>
              <a:rPr dirty="0" sz="1700" spc="-10" b="1">
                <a:latin typeface="Arial"/>
                <a:cs typeface="Arial"/>
              </a:rPr>
              <a:t>ARM</a:t>
            </a:r>
            <a:endParaRPr sz="17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1498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</a:t>
            </a:r>
            <a:r>
              <a:rPr dirty="0" spc="-80"/>
              <a:t> </a:t>
            </a:r>
            <a:r>
              <a:rPr dirty="0"/>
              <a:t>tips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0" rIns="0" bIns="0" rtlCol="0" vert="horz">
            <a:spAutoFit/>
          </a:bodyPr>
          <a:lstStyle/>
          <a:p>
            <a:pPr marL="210820" indent="-175260">
              <a:lnSpc>
                <a:spcPct val="100000"/>
              </a:lnSpc>
              <a:spcBef>
                <a:spcPts val="650"/>
              </a:spcBef>
              <a:buClr>
                <a:srgbClr val="252525"/>
              </a:buClr>
              <a:buSzPct val="79545"/>
              <a:buChar char="•"/>
              <a:tabLst>
                <a:tab pos="211454" algn="l"/>
              </a:tabLst>
            </a:pPr>
            <a:r>
              <a:rPr dirty="0" spc="-5"/>
              <a:t>Buffer</a:t>
            </a:r>
            <a:r>
              <a:rPr dirty="0" spc="-10"/>
              <a:t> </a:t>
            </a:r>
            <a:r>
              <a:rPr dirty="0" spc="-5"/>
              <a:t>management</a:t>
            </a:r>
          </a:p>
          <a:p>
            <a:pPr lvl="1" marL="379730" indent="-168910">
              <a:lnSpc>
                <a:spcPct val="100000"/>
              </a:lnSpc>
              <a:spcBef>
                <a:spcPts val="505"/>
              </a:spcBef>
              <a:buSzPct val="80000"/>
              <a:buChar char="−"/>
              <a:tabLst>
                <a:tab pos="449580" algn="l"/>
              </a:tabLst>
            </a:pPr>
            <a:r>
              <a:rPr dirty="0" sz="2000" spc="-5">
                <a:latin typeface="Arial"/>
                <a:cs typeface="Arial"/>
              </a:rPr>
              <a:t>IPU </a:t>
            </a:r>
            <a:r>
              <a:rPr dirty="0" sz="2000">
                <a:latin typeface="Arial"/>
                <a:cs typeface="Arial"/>
              </a:rPr>
              <a:t>write channel needs a free buffer in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DDR to start writing</a:t>
            </a:r>
            <a:r>
              <a:rPr dirty="0" sz="2000" spc="-2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lvl="1" marL="379730" marR="19685" indent="-168910">
              <a:lnSpc>
                <a:spcPct val="100000"/>
              </a:lnSpc>
              <a:spcBef>
                <a:spcPts val="490"/>
              </a:spcBef>
              <a:buSzPct val="80000"/>
              <a:buChar char="−"/>
              <a:tabLst>
                <a:tab pos="449580" algn="l"/>
              </a:tabLst>
            </a:pPr>
            <a:r>
              <a:rPr dirty="0" sz="2000">
                <a:latin typeface="Arial"/>
                <a:cs typeface="Arial"/>
              </a:rPr>
              <a:t>If there’s </a:t>
            </a:r>
            <a:r>
              <a:rPr dirty="0" sz="2000" spc="-5">
                <a:latin typeface="Arial"/>
                <a:cs typeface="Arial"/>
              </a:rPr>
              <a:t>no </a:t>
            </a:r>
            <a:r>
              <a:rPr dirty="0" sz="2000">
                <a:latin typeface="Arial"/>
                <a:cs typeface="Arial"/>
              </a:rPr>
              <a:t>free </a:t>
            </a:r>
            <a:r>
              <a:rPr dirty="0" sz="2000" spc="-5">
                <a:latin typeface="Arial"/>
                <a:cs typeface="Arial"/>
              </a:rPr>
              <a:t>buffer IPU’s internal </a:t>
            </a:r>
            <a:r>
              <a:rPr dirty="0" sz="2000">
                <a:latin typeface="Arial"/>
                <a:cs typeface="Arial"/>
              </a:rPr>
              <a:t>FIFOs are </a:t>
            </a:r>
            <a:r>
              <a:rPr dirty="0" sz="2000" spc="-5">
                <a:latin typeface="Arial"/>
                <a:cs typeface="Arial"/>
              </a:rPr>
              <a:t>filled, causing additional  </a:t>
            </a:r>
            <a:r>
              <a:rPr dirty="0" sz="2000">
                <a:latin typeface="Arial"/>
                <a:cs typeface="Arial"/>
              </a:rPr>
              <a:t>latencies</a:t>
            </a:r>
            <a:endParaRPr sz="2000">
              <a:latin typeface="Arial"/>
              <a:cs typeface="Arial"/>
            </a:endParaRPr>
          </a:p>
          <a:p>
            <a:pPr lvl="1" marL="379730" marR="508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449580" algn="l"/>
              </a:tabLst>
            </a:pPr>
            <a:r>
              <a:rPr dirty="0" sz="2000">
                <a:latin typeface="Arial"/>
                <a:cs typeface="Arial"/>
              </a:rPr>
              <a:t>Buffer </a:t>
            </a:r>
            <a:r>
              <a:rPr dirty="0" sz="2000" spc="-5">
                <a:latin typeface="Arial"/>
                <a:cs typeface="Arial"/>
              </a:rPr>
              <a:t>management </a:t>
            </a:r>
            <a:r>
              <a:rPr dirty="0" sz="2000">
                <a:latin typeface="Arial"/>
                <a:cs typeface="Arial"/>
              </a:rPr>
              <a:t>system </a:t>
            </a:r>
            <a:r>
              <a:rPr dirty="0" sz="2000" spc="-5">
                <a:latin typeface="Arial"/>
                <a:cs typeface="Arial"/>
              </a:rPr>
              <a:t>should guarantee </a:t>
            </a:r>
            <a:r>
              <a:rPr dirty="0" sz="2000">
                <a:latin typeface="Arial"/>
                <a:cs typeface="Arial"/>
              </a:rPr>
              <a:t>that there’re </a:t>
            </a:r>
            <a:r>
              <a:rPr dirty="0" sz="2000" spc="-5">
                <a:latin typeface="Arial"/>
                <a:cs typeface="Arial"/>
              </a:rPr>
              <a:t>always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free  buffer </a:t>
            </a:r>
            <a:r>
              <a:rPr dirty="0" sz="2000">
                <a:latin typeface="Arial"/>
                <a:cs typeface="Arial"/>
              </a:rPr>
              <a:t>for </a:t>
            </a:r>
            <a:r>
              <a:rPr dirty="0" sz="2000" spc="-5">
                <a:latin typeface="Arial"/>
                <a:cs typeface="Arial"/>
              </a:rPr>
              <a:t>IPU’s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usage.</a:t>
            </a:r>
            <a:endParaRPr sz="2000">
              <a:latin typeface="Arial"/>
              <a:cs typeface="Arial"/>
            </a:endParaRPr>
          </a:p>
          <a:p>
            <a:pPr lvl="1" marL="37973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449580" algn="l"/>
              </a:tabLst>
            </a:pPr>
            <a:r>
              <a:rPr dirty="0" sz="2000" spc="-5">
                <a:latin typeface="Arial"/>
                <a:cs typeface="Arial"/>
              </a:rPr>
              <a:t>IPU </a:t>
            </a:r>
            <a:r>
              <a:rPr dirty="0" sz="2000">
                <a:latin typeface="Arial"/>
                <a:cs typeface="Arial"/>
              </a:rPr>
              <a:t>can start writing the data to that free buffer immediately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avoiding</a:t>
            </a:r>
            <a:endParaRPr sz="20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</a:pPr>
            <a:r>
              <a:rPr dirty="0" sz="2000"/>
              <a:t>unnecessary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107</a:t>
            </a:fld>
            <a:endParaRPr sz="10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1498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</a:t>
            </a:r>
            <a:r>
              <a:rPr dirty="0" spc="-80"/>
              <a:t> </a:t>
            </a:r>
            <a:r>
              <a:rPr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29011"/>
            <a:ext cx="8519795" cy="392811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5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10">
                <a:latin typeface="Arial"/>
                <a:cs typeface="Arial"/>
              </a:rPr>
              <a:t>Move </a:t>
            </a:r>
            <a:r>
              <a:rPr dirty="0" sz="2200" spc="-5">
                <a:latin typeface="Arial"/>
                <a:cs typeface="Arial"/>
              </a:rPr>
              <a:t>load from the</a:t>
            </a:r>
            <a:r>
              <a:rPr dirty="0" sz="2200" spc="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IC</a:t>
            </a:r>
            <a:endParaRPr sz="2200">
              <a:latin typeface="Arial"/>
              <a:cs typeface="Arial"/>
            </a:endParaRPr>
          </a:p>
          <a:p>
            <a:pPr lvl="1" marL="356870" marR="44450" indent="-168910">
              <a:lnSpc>
                <a:spcPct val="100000"/>
              </a:lnSpc>
              <a:spcBef>
                <a:spcPts val="50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Perform CSC (Color Space Conversion), in DP (Display Processor),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  not in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IC. (Save memory bandwidth, and lower load on the</a:t>
            </a:r>
            <a:r>
              <a:rPr dirty="0" sz="2000" spc="-2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IC).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84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Move combining tasks to the VDIC (if not used as de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interlacer)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Consider the IC processing speed, for the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tasks</a:t>
            </a:r>
            <a:endParaRPr sz="20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509"/>
              </a:spcBef>
              <a:buSzPct val="77777"/>
              <a:buFont typeface="Wingdings"/>
              <a:buChar char=""/>
              <a:tabLst>
                <a:tab pos="439420" algn="l"/>
              </a:tabLst>
            </a:pPr>
            <a:r>
              <a:rPr dirty="0" sz="1800" spc="-5">
                <a:latin typeface="Arial"/>
                <a:cs typeface="Arial"/>
              </a:rPr>
              <a:t>Resize </a:t>
            </a:r>
            <a:r>
              <a:rPr dirty="0" sz="1800">
                <a:latin typeface="Arial"/>
                <a:cs typeface="Arial"/>
              </a:rPr>
              <a:t>– </a:t>
            </a:r>
            <a:r>
              <a:rPr dirty="0" sz="1800" spc="-5">
                <a:latin typeface="Arial"/>
                <a:cs typeface="Arial"/>
              </a:rPr>
              <a:t>2</a:t>
            </a:r>
            <a:r>
              <a:rPr dirty="0" sz="1800" spc="-10">
                <a:latin typeface="Arial"/>
                <a:cs typeface="Arial"/>
              </a:rPr>
              <a:t> cycles/pixel</a:t>
            </a:r>
            <a:endParaRPr sz="18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490"/>
              </a:spcBef>
              <a:buSzPct val="80555"/>
              <a:buFont typeface="Wingdings"/>
              <a:buChar char=""/>
              <a:tabLst>
                <a:tab pos="439420" algn="l"/>
              </a:tabLst>
            </a:pPr>
            <a:r>
              <a:rPr dirty="0" sz="1800" spc="-5">
                <a:latin typeface="Arial"/>
                <a:cs typeface="Arial"/>
              </a:rPr>
              <a:t>Combine </a:t>
            </a:r>
            <a:r>
              <a:rPr dirty="0" sz="1800">
                <a:latin typeface="Arial"/>
                <a:cs typeface="Arial"/>
              </a:rPr>
              <a:t>– 2 </a:t>
            </a:r>
            <a:r>
              <a:rPr dirty="0" sz="1800" spc="-10">
                <a:latin typeface="Arial"/>
                <a:cs typeface="Arial"/>
              </a:rPr>
              <a:t>cycles/pixel</a:t>
            </a:r>
            <a:endParaRPr sz="18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500"/>
              </a:spcBef>
              <a:buSzPct val="77777"/>
              <a:buFont typeface="Wingdings"/>
              <a:buChar char=""/>
              <a:tabLst>
                <a:tab pos="439420" algn="l"/>
              </a:tabLst>
            </a:pPr>
            <a:r>
              <a:rPr dirty="0" sz="1800" spc="-5">
                <a:latin typeface="Arial"/>
                <a:cs typeface="Arial"/>
              </a:rPr>
              <a:t>CSC </a:t>
            </a:r>
            <a:r>
              <a:rPr dirty="0" sz="1800">
                <a:latin typeface="Arial"/>
                <a:cs typeface="Arial"/>
              </a:rPr>
              <a:t>– </a:t>
            </a:r>
            <a:r>
              <a:rPr dirty="0" sz="1800" spc="-5">
                <a:latin typeface="Arial"/>
                <a:cs typeface="Arial"/>
              </a:rPr>
              <a:t>3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cycles/pixel</a:t>
            </a:r>
            <a:endParaRPr sz="18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84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Flipping an image (a.k.a 180º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rotation)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Use </a:t>
            </a:r>
            <a:r>
              <a:rPr dirty="0" sz="2000" spc="-5">
                <a:latin typeface="Arial"/>
                <a:cs typeface="Arial"/>
              </a:rPr>
              <a:t>H-flip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V-flip </a:t>
            </a:r>
            <a:r>
              <a:rPr dirty="0" sz="2000">
                <a:latin typeface="Arial"/>
                <a:cs typeface="Arial"/>
              </a:rPr>
              <a:t>transfers, done by IDMAC and IC, and not using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IRT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module.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107</a:t>
            </a:fld>
            <a:endParaRPr sz="10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9667" y="321563"/>
            <a:ext cx="3032760" cy="499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tips- </a:t>
            </a:r>
            <a:r>
              <a:rPr dirty="0"/>
              <a:t>Optimizing memory</a:t>
            </a:r>
            <a:r>
              <a:rPr dirty="0" spc="-85"/>
              <a:t> </a:t>
            </a:r>
            <a:r>
              <a:rPr dirty="0" spc="-5"/>
              <a:t>accesses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2216" y="698171"/>
            <a:ext cx="7518400" cy="137668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81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Optimize Pixel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formats</a:t>
            </a:r>
            <a:endParaRPr sz="2200">
              <a:latin typeface="Arial"/>
              <a:cs typeface="Arial"/>
            </a:endParaRPr>
          </a:p>
          <a:p>
            <a:pPr lvl="1" marL="571500" indent="-132080">
              <a:lnSpc>
                <a:spcPct val="100000"/>
              </a:lnSpc>
              <a:spcBef>
                <a:spcPts val="509"/>
              </a:spcBef>
              <a:buSzPct val="78125"/>
              <a:buChar char="•"/>
              <a:tabLst>
                <a:tab pos="572135" algn="l"/>
              </a:tabLst>
            </a:pPr>
            <a:r>
              <a:rPr dirty="0" sz="1600" spc="-5">
                <a:latin typeface="Arial"/>
                <a:cs typeface="Arial"/>
              </a:rPr>
              <a:t>The larger the chunks of data are – the easier it is on the</a:t>
            </a:r>
            <a:r>
              <a:rPr dirty="0" sz="1600" spc="1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DDR</a:t>
            </a:r>
            <a:endParaRPr sz="1600">
              <a:latin typeface="Arial"/>
              <a:cs typeface="Arial"/>
            </a:endParaRPr>
          </a:p>
          <a:p>
            <a:pPr lvl="1" marL="571500" indent="-132080">
              <a:lnSpc>
                <a:spcPct val="100000"/>
              </a:lnSpc>
              <a:spcBef>
                <a:spcPts val="500"/>
              </a:spcBef>
              <a:buSzPct val="78125"/>
              <a:buChar char="•"/>
              <a:tabLst>
                <a:tab pos="572135" algn="l"/>
              </a:tabLst>
            </a:pPr>
            <a:r>
              <a:rPr dirty="0" sz="1600" spc="-5">
                <a:latin typeface="Arial"/>
                <a:cs typeface="Arial"/>
              </a:rPr>
              <a:t>The smaller amount of bursts – better for the memory bus</a:t>
            </a:r>
            <a:r>
              <a:rPr dirty="0" sz="1600" spc="1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 lvl="1" marL="571500" indent="-132080">
              <a:lnSpc>
                <a:spcPct val="100000"/>
              </a:lnSpc>
              <a:spcBef>
                <a:spcPts val="500"/>
              </a:spcBef>
              <a:buSzPct val="78125"/>
              <a:buChar char="•"/>
              <a:tabLst>
                <a:tab pos="572135" algn="l"/>
              </a:tabLst>
            </a:pPr>
            <a:r>
              <a:rPr dirty="0" sz="1600" spc="-5">
                <a:latin typeface="Arial"/>
                <a:cs typeface="Arial"/>
              </a:rPr>
              <a:t>Choose the mode that </a:t>
            </a:r>
            <a:r>
              <a:rPr dirty="0" sz="1600" spc="-10">
                <a:latin typeface="Arial"/>
                <a:cs typeface="Arial"/>
              </a:rPr>
              <a:t>works </a:t>
            </a:r>
            <a:r>
              <a:rPr dirty="0" sz="1600" spc="-5">
                <a:latin typeface="Arial"/>
                <a:cs typeface="Arial"/>
              </a:rPr>
              <a:t>best for the specific use case and avoid the</a:t>
            </a:r>
            <a:r>
              <a:rPr dirty="0" sz="1600" spc="2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rest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0103" y="2088642"/>
          <a:ext cx="8377555" cy="4133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95"/>
                <a:gridCol w="1417320"/>
                <a:gridCol w="1645919"/>
                <a:gridCol w="1061085"/>
                <a:gridCol w="1435735"/>
                <a:gridCol w="1682750"/>
              </a:tblGrid>
              <a:tr h="659130">
                <a:tc>
                  <a:txBody>
                    <a:bodyPr/>
                    <a:lstStyle/>
                    <a:p>
                      <a:pPr marL="74295">
                        <a:lnSpc>
                          <a:spcPts val="141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Format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55880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Amount of data</a:t>
                      </a:r>
                      <a:r>
                        <a:rPr dirty="0" sz="1200" spc="-7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per  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macro</a:t>
                      </a:r>
                      <a:r>
                        <a:rPr dirty="0" sz="1200" spc="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block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DDR3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x64</a:t>
                      </a:r>
                      <a:r>
                        <a:rPr dirty="0" sz="1200" spc="-5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212725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Amount of</a:t>
                      </a:r>
                      <a:r>
                        <a:rPr dirty="0" sz="1200" spc="-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bursts  per 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macro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block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0"/>
                        </a:lnSpc>
                      </a:pPr>
                      <a:r>
                        <a:rPr dirty="0" sz="12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Target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</a:tr>
              <a:tr h="659130">
                <a:tc>
                  <a:txBody>
                    <a:bodyPr/>
                    <a:lstStyle/>
                    <a:p>
                      <a:pPr marL="7429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YUV422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interleaved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256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Best: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5565" marR="681355">
                        <a:lnSpc>
                          <a:spcPct val="100000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IPU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=&gt;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IPU;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VDOA =&gt;</a:t>
                      </a:r>
                      <a:r>
                        <a:rPr dirty="0" sz="1200" spc="-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IPU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7429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YUV422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4295" marR="35814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partial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rl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256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+ 8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 +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marL="74295" marR="210185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YUV422</a:t>
                      </a:r>
                      <a:r>
                        <a:rPr dirty="0" sz="12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non  interleaved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256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291465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+ 4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+ 4 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+1+1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</a:tr>
              <a:tr h="445134">
                <a:tc>
                  <a:txBody>
                    <a:bodyPr/>
                    <a:lstStyle/>
                    <a:p>
                      <a:pPr marL="7429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YUV420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interleaved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256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74295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YUV420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4295" marR="35814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partial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rl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(NV12)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192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+ 8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 +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Best: VPU =&gt;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VDOA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(decode)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Best: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IPU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=&gt;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VPU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(encode)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marL="74295" marR="210185">
                        <a:lnSpc>
                          <a:spcPts val="1440"/>
                        </a:lnSpc>
                        <a:spcBef>
                          <a:spcPts val="2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YUV420</a:t>
                      </a:r>
                      <a:r>
                        <a:rPr dirty="0" sz="12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non  interleaved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192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291465">
                        <a:lnSpc>
                          <a:spcPts val="1440"/>
                        </a:lnSpc>
                        <a:spcBef>
                          <a:spcPts val="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+ 4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+ 4 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+1+1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1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107</a:t>
            </a:fld>
            <a:endParaRPr sz="10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1752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IPUv3M</a:t>
            </a:r>
            <a:r>
              <a:rPr dirty="0" spc="-70"/>
              <a:t> </a:t>
            </a:r>
            <a:r>
              <a:rPr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29011"/>
            <a:ext cx="8516620" cy="310070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5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How to work efficiently with the memory</a:t>
            </a:r>
            <a:r>
              <a:rPr dirty="0" sz="2200" spc="5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system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Use real </a:t>
            </a:r>
            <a:r>
              <a:rPr dirty="0" sz="2000" spc="-5">
                <a:latin typeface="Arial"/>
                <a:cs typeface="Arial"/>
              </a:rPr>
              <a:t>time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channels</a:t>
            </a:r>
            <a:endParaRPr sz="20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495"/>
              </a:spcBef>
              <a:buSzPct val="80555"/>
              <a:buFont typeface="Wingdings"/>
              <a:buChar char=""/>
              <a:tabLst>
                <a:tab pos="439420" algn="l"/>
              </a:tabLst>
            </a:pPr>
            <a:r>
              <a:rPr dirty="0" sz="1800" spc="-5">
                <a:latin typeface="Arial"/>
                <a:cs typeface="Arial"/>
              </a:rPr>
              <a:t>Marking </a:t>
            </a:r>
            <a:r>
              <a:rPr dirty="0" sz="1800">
                <a:latin typeface="Arial"/>
                <a:cs typeface="Arial"/>
              </a:rPr>
              <a:t>IPU </a:t>
            </a:r>
            <a:r>
              <a:rPr dirty="0" sz="1800" spc="-5">
                <a:latin typeface="Arial"/>
                <a:cs typeface="Arial"/>
              </a:rPr>
              <a:t>accesses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an AXI </a:t>
            </a:r>
            <a:r>
              <a:rPr dirty="0" sz="1800">
                <a:latin typeface="Arial"/>
                <a:cs typeface="Arial"/>
              </a:rPr>
              <a:t>ID to </a:t>
            </a:r>
            <a:r>
              <a:rPr dirty="0" sz="1800" spc="-10">
                <a:latin typeface="Arial"/>
                <a:cs typeface="Arial"/>
              </a:rPr>
              <a:t>bypass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PL301’s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arbitration</a:t>
            </a:r>
            <a:endParaRPr sz="18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Lock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feature</a:t>
            </a:r>
            <a:endParaRPr sz="2000">
              <a:latin typeface="Arial"/>
              <a:cs typeface="Arial"/>
            </a:endParaRPr>
          </a:p>
          <a:p>
            <a:pPr lvl="2" marL="439420" marR="5080" indent="-125095">
              <a:lnSpc>
                <a:spcPct val="100000"/>
              </a:lnSpc>
              <a:spcBef>
                <a:spcPts val="509"/>
              </a:spcBef>
              <a:buSzPct val="77777"/>
              <a:buFont typeface="Wingdings"/>
              <a:buChar char=""/>
              <a:tabLst>
                <a:tab pos="502284" algn="l"/>
              </a:tabLst>
            </a:pPr>
            <a:r>
              <a:rPr dirty="0" sz="1800" spc="-5">
                <a:latin typeface="Arial"/>
                <a:cs typeface="Arial"/>
              </a:rPr>
              <a:t>issue a series </a:t>
            </a:r>
            <a:r>
              <a:rPr dirty="0" sz="1800">
                <a:latin typeface="Arial"/>
                <a:cs typeface="Arial"/>
              </a:rPr>
              <a:t>of IPU </a:t>
            </a:r>
            <a:r>
              <a:rPr dirty="0" sz="1800" spc="-5">
                <a:latin typeface="Arial"/>
                <a:cs typeface="Arial"/>
              </a:rPr>
              <a:t>bursts the belong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same channel </a:t>
            </a:r>
            <a:r>
              <a:rPr dirty="0" sz="1800">
                <a:latin typeface="Arial"/>
                <a:cs typeface="Arial"/>
              </a:rPr>
              <a:t>– </a:t>
            </a:r>
            <a:r>
              <a:rPr dirty="0" sz="1800" spc="-5">
                <a:latin typeface="Arial"/>
                <a:cs typeface="Arial"/>
              </a:rPr>
              <a:t>better chance </a:t>
            </a:r>
            <a:r>
              <a:rPr dirty="0" sz="1800">
                <a:latin typeface="Arial"/>
                <a:cs typeface="Arial"/>
              </a:rPr>
              <a:t>for  </a:t>
            </a:r>
            <a:r>
              <a:rPr dirty="0" sz="1800" spc="-5">
                <a:latin typeface="Arial"/>
                <a:cs typeface="Arial"/>
              </a:rPr>
              <a:t>DDR hit</a:t>
            </a:r>
            <a:endParaRPr sz="18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84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Conditional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read</a:t>
            </a:r>
            <a:endParaRPr sz="2000">
              <a:latin typeface="Arial"/>
              <a:cs typeface="Arial"/>
            </a:endParaRPr>
          </a:p>
          <a:p>
            <a:pPr lvl="2" marL="439420" marR="8255" indent="-125095">
              <a:lnSpc>
                <a:spcPct val="100000"/>
              </a:lnSpc>
              <a:spcBef>
                <a:spcPts val="509"/>
              </a:spcBef>
              <a:buSzPct val="80555"/>
              <a:buFont typeface="Wingdings"/>
              <a:buChar char=""/>
              <a:tabLst>
                <a:tab pos="43942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an alpha </a:t>
            </a:r>
            <a:r>
              <a:rPr dirty="0" sz="1800">
                <a:latin typeface="Arial"/>
                <a:cs typeface="Arial"/>
              </a:rPr>
              <a:t>mask </a:t>
            </a:r>
            <a:r>
              <a:rPr dirty="0" sz="1800" spc="-5">
                <a:latin typeface="Arial"/>
                <a:cs typeface="Arial"/>
              </a:rPr>
              <a:t>is provided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overlay plane transparent </a:t>
            </a:r>
            <a:r>
              <a:rPr dirty="0" sz="1800" spc="-10">
                <a:latin typeface="Arial"/>
                <a:cs typeface="Arial"/>
              </a:rPr>
              <a:t>pixels </a:t>
            </a:r>
            <a:r>
              <a:rPr dirty="0" sz="1800" spc="-5">
                <a:latin typeface="Arial"/>
                <a:cs typeface="Arial"/>
              </a:rPr>
              <a:t>are not read 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107</a:t>
            </a:fld>
            <a:endParaRPr sz="10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1498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</a:t>
            </a:r>
            <a:r>
              <a:rPr dirty="0" spc="-80"/>
              <a:t> </a:t>
            </a:r>
            <a:r>
              <a:rPr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99819"/>
            <a:ext cx="46869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Recommended Display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Connectivity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6944" y="624035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06" y="0"/>
                </a:moveTo>
                <a:lnTo>
                  <a:pt x="0" y="0"/>
                </a:lnTo>
                <a:lnTo>
                  <a:pt x="9506" y="0"/>
                </a:lnTo>
                <a:close/>
              </a:path>
            </a:pathLst>
          </a:custGeom>
          <a:solidFill>
            <a:srgbClr val="D0D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46657" y="624035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06" y="0"/>
                </a:moveTo>
                <a:lnTo>
                  <a:pt x="0" y="0"/>
                </a:lnTo>
                <a:lnTo>
                  <a:pt x="9506" y="0"/>
                </a:lnTo>
                <a:close/>
              </a:path>
            </a:pathLst>
          </a:custGeom>
          <a:solidFill>
            <a:srgbClr val="D0D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56116" y="6240358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9823" y="0"/>
                </a:moveTo>
                <a:lnTo>
                  <a:pt x="0" y="0"/>
                </a:lnTo>
                <a:lnTo>
                  <a:pt x="9823" y="0"/>
                </a:lnTo>
                <a:close/>
              </a:path>
            </a:pathLst>
          </a:custGeom>
          <a:solidFill>
            <a:srgbClr val="D0D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65829" y="624035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06" y="0"/>
                </a:moveTo>
                <a:lnTo>
                  <a:pt x="0" y="0"/>
                </a:lnTo>
                <a:lnTo>
                  <a:pt x="9506" y="0"/>
                </a:lnTo>
                <a:close/>
              </a:path>
            </a:pathLst>
          </a:custGeom>
          <a:solidFill>
            <a:srgbClr val="D0D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75541" y="624035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06" y="0"/>
                </a:moveTo>
                <a:lnTo>
                  <a:pt x="0" y="0"/>
                </a:lnTo>
                <a:lnTo>
                  <a:pt x="9506" y="0"/>
                </a:lnTo>
                <a:close/>
              </a:path>
            </a:pathLst>
          </a:custGeom>
          <a:solidFill>
            <a:srgbClr val="D0D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84874" y="624035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06" y="0"/>
                </a:moveTo>
                <a:lnTo>
                  <a:pt x="0" y="0"/>
                </a:lnTo>
                <a:lnTo>
                  <a:pt x="9506" y="0"/>
                </a:lnTo>
                <a:close/>
              </a:path>
            </a:pathLst>
          </a:custGeom>
          <a:solidFill>
            <a:srgbClr val="D0D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94587" y="624035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06" y="0"/>
                </a:moveTo>
                <a:lnTo>
                  <a:pt x="0" y="0"/>
                </a:lnTo>
                <a:lnTo>
                  <a:pt x="9506" y="0"/>
                </a:lnTo>
                <a:close/>
              </a:path>
            </a:pathLst>
          </a:custGeom>
          <a:solidFill>
            <a:srgbClr val="D0D6E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55901" y="1658840"/>
          <a:ext cx="5053330" cy="4581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/>
                <a:gridCol w="609600"/>
                <a:gridCol w="609600"/>
                <a:gridCol w="609600"/>
                <a:gridCol w="609600"/>
                <a:gridCol w="609600"/>
                <a:gridCol w="608964"/>
                <a:gridCol w="609600"/>
              </a:tblGrid>
              <a:tr h="151765">
                <a:tc>
                  <a:txBody>
                    <a:bodyPr/>
                    <a:lstStyle/>
                    <a:p>
                      <a:pPr marL="22796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900" spc="-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.MX51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1841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10">
                          <a:latin typeface="Calibri"/>
                          <a:cs typeface="Calibri"/>
                        </a:rPr>
                        <a:t>IPU_DISP1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10">
                          <a:latin typeface="Calibri"/>
                          <a:cs typeface="Calibri"/>
                        </a:rPr>
                        <a:t>port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5242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24-bi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900" spc="-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10">
                          <a:latin typeface="Calibri"/>
                          <a:cs typeface="Calibri"/>
                        </a:rPr>
                        <a:t>RGB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RGB666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RGB565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RGB555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24-bi</a:t>
                      </a:r>
                      <a:r>
                        <a:rPr dirty="0" sz="900" spc="-1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t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YCbCr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-10">
                          <a:latin typeface="Calibri"/>
                          <a:cs typeface="Calibri"/>
                        </a:rPr>
                        <a:t>YCbCr4:4:4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397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Y0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Y0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397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Y1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Y1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397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Y2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Y2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397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Y3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Y3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397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Y4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Y4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397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Y5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Y5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397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Y6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Y6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397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B7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Y7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Y7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349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Cb0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Cb0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349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Cb1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Cb1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DISP1_DAT10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349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Cb2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Cb2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349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Cb3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Cb3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DISP1_DAT12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349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Cb4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Cb4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DISP1_DAT13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349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Cb5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Cb5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DISP1_DAT14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349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Cb6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Cb6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DISP1_DAT15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349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G7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Cb7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Cb7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DISP1_DAT16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4604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Cr0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Cr0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DISP1_DAT17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4604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Cr1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Cr1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DISP1_DAT18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4604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Cr2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Cr2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DISP1_DAT19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4604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Cr3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Cr3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DISP1_DAT20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4604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Cr4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Cr4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DISP1_DAT21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4604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Cr5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Cr5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5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DISP1_DAT22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4604">
                        <a:lnSpc>
                          <a:spcPts val="1065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5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Cr6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5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Cr6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27940">
                        <a:lnSpc>
                          <a:spcPts val="1065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DISP1_DAT23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4604">
                        <a:lnSpc>
                          <a:spcPts val="1065"/>
                        </a:lnSpc>
                        <a:spcBef>
                          <a:spcPts val="35"/>
                        </a:spcBef>
                      </a:pPr>
                      <a:r>
                        <a:rPr dirty="0" sz="900" spc="25">
                          <a:latin typeface="Calibri"/>
                          <a:cs typeface="Calibri"/>
                        </a:rPr>
                        <a:t>R7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65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Cr7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065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Cr7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161925">
                        <a:lnSpc>
                          <a:spcPts val="1065"/>
                        </a:lnSpc>
                        <a:spcBef>
                          <a:spcPts val="35"/>
                        </a:spcBef>
                      </a:pPr>
                      <a:r>
                        <a:rPr dirty="0" sz="900" spc="10">
                          <a:latin typeface="Calibri"/>
                          <a:cs typeface="Calibri"/>
                        </a:rPr>
                        <a:t>DI1_PIN2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marL="22225">
                        <a:lnSpc>
                          <a:spcPts val="1065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HSYNC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2400">
                <a:tc>
                  <a:txBody>
                    <a:bodyPr/>
                    <a:lstStyle/>
                    <a:p>
                      <a:pPr marL="161925">
                        <a:lnSpc>
                          <a:spcPts val="1065"/>
                        </a:lnSpc>
                        <a:spcBef>
                          <a:spcPts val="35"/>
                        </a:spcBef>
                      </a:pPr>
                      <a:r>
                        <a:rPr dirty="0" sz="900" spc="10">
                          <a:latin typeface="Calibri"/>
                          <a:cs typeface="Calibri"/>
                        </a:rPr>
                        <a:t>DI1_PIN3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marL="12700">
                        <a:lnSpc>
                          <a:spcPts val="1065"/>
                        </a:lnSpc>
                        <a:spcBef>
                          <a:spcPts val="35"/>
                        </a:spcBef>
                      </a:pPr>
                      <a:r>
                        <a:rPr dirty="0" sz="900" spc="0">
                          <a:latin typeface="Calibri"/>
                          <a:cs typeface="Calibri"/>
                        </a:rPr>
                        <a:t>VSYNC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2400">
                <a:tc>
                  <a:txBody>
                    <a:bodyPr/>
                    <a:lstStyle/>
                    <a:p>
                      <a:pPr marL="133350">
                        <a:lnSpc>
                          <a:spcPts val="1065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DI1_PIN15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marL="7620">
                        <a:lnSpc>
                          <a:spcPts val="1065"/>
                        </a:lnSpc>
                        <a:spcBef>
                          <a:spcPts val="35"/>
                        </a:spcBef>
                      </a:pPr>
                      <a:r>
                        <a:rPr dirty="0" sz="900" spc="15">
                          <a:latin typeface="Calibri"/>
                          <a:cs typeface="Calibri"/>
                        </a:rPr>
                        <a:t>DRDY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765">
                <a:tc>
                  <a:txBody>
                    <a:bodyPr/>
                    <a:lstStyle/>
                    <a:p>
                      <a:pPr marL="56515">
                        <a:lnSpc>
                          <a:spcPts val="1065"/>
                        </a:lnSpc>
                        <a:spcBef>
                          <a:spcPts val="35"/>
                        </a:spcBef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DI1_DISP_CLK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0D6E4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marL="12065">
                        <a:lnSpc>
                          <a:spcPts val="1065"/>
                        </a:lnSpc>
                        <a:spcBef>
                          <a:spcPts val="35"/>
                        </a:spcBef>
                      </a:pPr>
                      <a:r>
                        <a:rPr dirty="0" sz="900" spc="-15">
                          <a:latin typeface="Calibri"/>
                          <a:cs typeface="Calibri"/>
                        </a:rPr>
                        <a:t>CLK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107</a:t>
            </a:fld>
            <a:endParaRPr sz="10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20542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debug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29011"/>
            <a:ext cx="8527415" cy="413448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5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IPU error interrupts &amp; status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bits</a:t>
            </a:r>
            <a:endParaRPr sz="2200">
              <a:latin typeface="Arial"/>
              <a:cs typeface="Arial"/>
            </a:endParaRPr>
          </a:p>
          <a:p>
            <a:pPr lvl="1" marL="356870" marR="5080" indent="-168910">
              <a:lnSpc>
                <a:spcPct val="100000"/>
              </a:lnSpc>
              <a:spcBef>
                <a:spcPts val="50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 spc="-5">
                <a:latin typeface="Arial"/>
                <a:cs typeface="Arial"/>
              </a:rPr>
              <a:t>IPU </a:t>
            </a:r>
            <a:r>
              <a:rPr dirty="0" sz="2000">
                <a:latin typeface="Arial"/>
                <a:cs typeface="Arial"/>
              </a:rPr>
              <a:t>errors are reported on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IPU_INT_STAT_5, IPU_INT_STAT_6,  IPU_INT_STAT_9 and IPU_INT_STAT_10 registers. The 1st debug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step  should be inspecting these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bits</a:t>
            </a:r>
            <a:endParaRPr sz="20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495"/>
              </a:spcBef>
              <a:buSzPct val="80555"/>
              <a:buFont typeface="Wingdings"/>
              <a:buChar char=""/>
              <a:tabLst>
                <a:tab pos="439420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flickering display is normally a result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a system bus load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(DDR).</a:t>
            </a:r>
            <a:endParaRPr sz="18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500"/>
              </a:spcBef>
              <a:buSzPct val="77777"/>
              <a:buFont typeface="Wingdings"/>
              <a:buChar char=""/>
              <a:tabLst>
                <a:tab pos="439420" algn="l"/>
              </a:tabLst>
            </a:pPr>
            <a:r>
              <a:rPr dirty="0" sz="1800" spc="-5">
                <a:latin typeface="Arial"/>
                <a:cs typeface="Arial"/>
              </a:rPr>
              <a:t>These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5">
                <a:latin typeface="Arial"/>
                <a:cs typeface="Arial"/>
              </a:rPr>
              <a:t>be </a:t>
            </a:r>
            <a:r>
              <a:rPr dirty="0" sz="1800" spc="-10">
                <a:latin typeface="Arial"/>
                <a:cs typeface="Arial"/>
              </a:rPr>
              <a:t>reported </a:t>
            </a:r>
            <a:r>
              <a:rPr dirty="0" sz="1800" spc="-5">
                <a:latin typeface="Arial"/>
                <a:cs typeface="Arial"/>
              </a:rPr>
              <a:t>as “new </a:t>
            </a:r>
            <a:r>
              <a:rPr dirty="0" sz="1800">
                <a:latin typeface="Arial"/>
                <a:cs typeface="Arial"/>
              </a:rPr>
              <a:t>frame </a:t>
            </a:r>
            <a:r>
              <a:rPr dirty="0" sz="1800" spc="-10">
                <a:latin typeface="Arial"/>
                <a:cs typeface="Arial"/>
              </a:rPr>
              <a:t>before </a:t>
            </a:r>
            <a:r>
              <a:rPr dirty="0" sz="1800" spc="-5">
                <a:latin typeface="Arial"/>
                <a:cs typeface="Arial"/>
              </a:rPr>
              <a:t>end of </a:t>
            </a:r>
            <a:r>
              <a:rPr dirty="0" sz="1800">
                <a:latin typeface="Arial"/>
                <a:cs typeface="Arial"/>
              </a:rPr>
              <a:t>frame </a:t>
            </a:r>
            <a:r>
              <a:rPr dirty="0" sz="1800" spc="-5">
                <a:latin typeface="Arial"/>
                <a:cs typeface="Arial"/>
              </a:rPr>
              <a:t>error”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438784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IDMAC_NFB4EOF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register.</a:t>
            </a:r>
            <a:endParaRPr sz="1800">
              <a:latin typeface="Arial"/>
              <a:cs typeface="Arial"/>
            </a:endParaRPr>
          </a:p>
          <a:p>
            <a:pPr lvl="2" marL="439420" marR="168910" indent="-125095">
              <a:lnSpc>
                <a:spcPct val="100000"/>
              </a:lnSpc>
              <a:spcBef>
                <a:spcPts val="500"/>
              </a:spcBef>
              <a:buSzPct val="77777"/>
              <a:buFont typeface="Wingdings"/>
              <a:buChar char=""/>
              <a:tabLst>
                <a:tab pos="439420" algn="l"/>
              </a:tabLst>
            </a:pPr>
            <a:r>
              <a:rPr dirty="0" sz="1800" spc="-5">
                <a:latin typeface="Arial"/>
                <a:cs typeface="Arial"/>
              </a:rPr>
              <a:t>Bus loads that causes errors on the </a:t>
            </a:r>
            <a:r>
              <a:rPr dirty="0" sz="1800">
                <a:latin typeface="Arial"/>
                <a:cs typeface="Arial"/>
              </a:rPr>
              <a:t>CSI </a:t>
            </a:r>
            <a:r>
              <a:rPr dirty="0" sz="1800" spc="-5">
                <a:latin typeface="Arial"/>
                <a:cs typeface="Arial"/>
              </a:rPr>
              <a:t>side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5">
                <a:latin typeface="Arial"/>
                <a:cs typeface="Arial"/>
              </a:rPr>
              <a:t>be reported on *FRM_LOST*  </a:t>
            </a:r>
            <a:r>
              <a:rPr dirty="0" sz="1800">
                <a:latin typeface="Arial"/>
                <a:cs typeface="Arial"/>
              </a:rPr>
              <a:t>status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  <a:p>
            <a:pPr lvl="2" marL="439420" marR="43180" indent="-125095">
              <a:lnSpc>
                <a:spcPct val="100000"/>
              </a:lnSpc>
              <a:spcBef>
                <a:spcPts val="484"/>
              </a:spcBef>
              <a:buSzPct val="80555"/>
              <a:buFont typeface="Wingdings"/>
              <a:buChar char=""/>
              <a:tabLst>
                <a:tab pos="439420" algn="l"/>
              </a:tabLst>
            </a:pPr>
            <a:r>
              <a:rPr dirty="0" sz="1800" spc="-5">
                <a:latin typeface="Arial"/>
                <a:cs typeface="Arial"/>
              </a:rPr>
              <a:t>Some </a:t>
            </a:r>
            <a:r>
              <a:rPr dirty="0" sz="1800">
                <a:latin typeface="Arial"/>
                <a:cs typeface="Arial"/>
              </a:rPr>
              <a:t>of IPU </a:t>
            </a:r>
            <a:r>
              <a:rPr dirty="0" sz="1800" spc="-5">
                <a:latin typeface="Arial"/>
                <a:cs typeface="Arial"/>
              </a:rPr>
              <a:t>internal signals can be routed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pins and measured using </a:t>
            </a:r>
            <a:r>
              <a:rPr dirty="0" sz="1800">
                <a:latin typeface="Arial"/>
                <a:cs typeface="Arial"/>
              </a:rPr>
              <a:t>the IPU  </a:t>
            </a:r>
            <a:r>
              <a:rPr dirty="0" sz="1800" spc="-5">
                <a:latin typeface="Arial"/>
                <a:cs typeface="Arial"/>
              </a:rPr>
              <a:t>diagnostics unit. These can be used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capture errors/interupts and </a:t>
            </a:r>
            <a:r>
              <a:rPr dirty="0" sz="1800">
                <a:latin typeface="Arial"/>
                <a:cs typeface="Arial"/>
              </a:rPr>
              <a:t>track  </a:t>
            </a:r>
            <a:r>
              <a:rPr dirty="0" sz="1800" spc="-5">
                <a:latin typeface="Arial"/>
                <a:cs typeface="Arial"/>
              </a:rPr>
              <a:t>internal </a:t>
            </a:r>
            <a:r>
              <a:rPr dirty="0" sz="1800" spc="-10">
                <a:latin typeface="Arial"/>
                <a:cs typeface="Arial"/>
              </a:rPr>
              <a:t>flows. </a:t>
            </a:r>
            <a:r>
              <a:rPr dirty="0" sz="1800">
                <a:latin typeface="Arial"/>
                <a:cs typeface="Arial"/>
              </a:rPr>
              <a:t>(the IOMUX </a:t>
            </a:r>
            <a:r>
              <a:rPr dirty="0" sz="1800" spc="-10">
                <a:latin typeface="Arial"/>
                <a:cs typeface="Arial"/>
              </a:rPr>
              <a:t>needs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be configured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output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ipu_diagbus  </a:t>
            </a:r>
            <a:r>
              <a:rPr dirty="0" sz="1800" spc="-5">
                <a:latin typeface="Arial"/>
                <a:cs typeface="Arial"/>
              </a:rPr>
              <a:t>signals)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107</a:t>
            </a:fld>
            <a:endParaRPr sz="10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20542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debug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29011"/>
            <a:ext cx="8378825" cy="426148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5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IPU diagnostics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unit</a:t>
            </a:r>
            <a:endParaRPr sz="2200">
              <a:latin typeface="Arial"/>
              <a:cs typeface="Arial"/>
            </a:endParaRPr>
          </a:p>
          <a:p>
            <a:pPr lvl="1" marL="356870" marR="5080" indent="-168910">
              <a:lnSpc>
                <a:spcPct val="100000"/>
              </a:lnSpc>
              <a:spcBef>
                <a:spcPts val="50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Some of </a:t>
            </a:r>
            <a:r>
              <a:rPr dirty="0" sz="2000" spc="-5">
                <a:latin typeface="Arial"/>
                <a:cs typeface="Arial"/>
              </a:rPr>
              <a:t>IPU </a:t>
            </a:r>
            <a:r>
              <a:rPr dirty="0" sz="2000">
                <a:latin typeface="Arial"/>
                <a:cs typeface="Arial"/>
              </a:rPr>
              <a:t>internal signals can be routed to pins and measured</a:t>
            </a:r>
            <a:r>
              <a:rPr dirty="0" sz="2000" spc="-2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using  the </a:t>
            </a:r>
            <a:r>
              <a:rPr dirty="0" sz="2000" spc="-5">
                <a:latin typeface="Arial"/>
                <a:cs typeface="Arial"/>
              </a:rPr>
              <a:t>IPU </a:t>
            </a:r>
            <a:r>
              <a:rPr dirty="0" sz="2000">
                <a:latin typeface="Arial"/>
                <a:cs typeface="Arial"/>
              </a:rPr>
              <a:t>diagnostics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unit.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84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These can be used to capture errors/interupts and track internal</a:t>
            </a:r>
            <a:r>
              <a:rPr dirty="0" sz="2000" spc="-2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flows.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The IOMUX needs to be configured to output the ipu_diagbus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signals.</a:t>
            </a:r>
            <a:endParaRPr sz="2000">
              <a:latin typeface="Arial"/>
              <a:cs typeface="Arial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Clr>
                <a:srgbClr val="252525"/>
              </a:buClr>
              <a:buSzPct val="79545"/>
              <a:buChar char="•"/>
              <a:tabLst>
                <a:tab pos="263525" algn="l"/>
                <a:tab pos="264160" algn="l"/>
              </a:tabLst>
            </a:pPr>
            <a:r>
              <a:rPr dirty="0" sz="2200" spc="-5">
                <a:latin typeface="Arial"/>
                <a:cs typeface="Arial"/>
              </a:rPr>
              <a:t>Task status and flow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control</a:t>
            </a:r>
            <a:endParaRPr sz="2200">
              <a:latin typeface="Arial"/>
              <a:cs typeface="Arial"/>
            </a:endParaRPr>
          </a:p>
          <a:p>
            <a:pPr lvl="1" marL="356870" marR="45974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A frozen display is sometimes a result of wrong control of the</a:t>
            </a:r>
            <a:r>
              <a:rPr dirty="0" sz="2000" spc="-2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buffer  management within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IPU.</a:t>
            </a:r>
            <a:endParaRPr sz="2000">
              <a:latin typeface="Arial"/>
              <a:cs typeface="Arial"/>
            </a:endParaRPr>
          </a:p>
          <a:p>
            <a:pPr lvl="1" marL="356870" marR="186055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  <a:tab pos="2543175" algn="l"/>
              </a:tabLst>
            </a:pPr>
            <a:r>
              <a:rPr dirty="0" sz="2000">
                <a:latin typeface="Arial"/>
                <a:cs typeface="Arial"/>
              </a:rPr>
              <a:t>The status of each flow controlled by the FSU can be monitored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using  the</a:t>
            </a:r>
            <a:r>
              <a:rPr dirty="0" sz="2000" spc="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TASKS_STAT	</a:t>
            </a:r>
            <a:r>
              <a:rPr dirty="0" sz="2000">
                <a:latin typeface="Arial"/>
                <a:cs typeface="Arial"/>
              </a:rPr>
              <a:t>status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registers.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In some cases a user may </a:t>
            </a:r>
            <a:r>
              <a:rPr dirty="0" sz="2000" spc="-5">
                <a:latin typeface="Arial"/>
                <a:cs typeface="Arial"/>
              </a:rPr>
              <a:t>track </a:t>
            </a:r>
            <a:r>
              <a:rPr dirty="0" sz="2000">
                <a:latin typeface="Arial"/>
                <a:cs typeface="Arial"/>
              </a:rPr>
              <a:t>the BUF_RDY and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CUR_BUF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indications of the flow </a:t>
            </a:r>
            <a:r>
              <a:rPr dirty="0" sz="2000" spc="-10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track the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flow.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107</a:t>
            </a:fld>
            <a:endParaRPr sz="10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6113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Dual video-in use case</a:t>
            </a:r>
            <a:r>
              <a:rPr dirty="0" spc="-20"/>
              <a:t> </a:t>
            </a:r>
            <a:r>
              <a:rPr dirty="0" spc="-5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7312025" y="1231900"/>
            <a:ext cx="1473200" cy="4229100"/>
          </a:xfrm>
          <a:custGeom>
            <a:avLst/>
            <a:gdLst/>
            <a:ahLst/>
            <a:cxnLst/>
            <a:rect l="l" t="t" r="r" b="b"/>
            <a:pathLst>
              <a:path w="1473200" h="4229100">
                <a:moveTo>
                  <a:pt x="1227708" y="0"/>
                </a:moveTo>
                <a:lnTo>
                  <a:pt x="245491" y="0"/>
                </a:lnTo>
                <a:lnTo>
                  <a:pt x="196036" y="4990"/>
                </a:lnTo>
                <a:lnTo>
                  <a:pt x="149965" y="19302"/>
                </a:lnTo>
                <a:lnTo>
                  <a:pt x="108266" y="41944"/>
                </a:lnTo>
                <a:lnTo>
                  <a:pt x="71929" y="71929"/>
                </a:lnTo>
                <a:lnTo>
                  <a:pt x="41944" y="108266"/>
                </a:lnTo>
                <a:lnTo>
                  <a:pt x="19302" y="149965"/>
                </a:lnTo>
                <a:lnTo>
                  <a:pt x="4990" y="196036"/>
                </a:lnTo>
                <a:lnTo>
                  <a:pt x="0" y="245490"/>
                </a:lnTo>
                <a:lnTo>
                  <a:pt x="0" y="3983608"/>
                </a:lnTo>
                <a:lnTo>
                  <a:pt x="4990" y="4033063"/>
                </a:lnTo>
                <a:lnTo>
                  <a:pt x="19302" y="4079134"/>
                </a:lnTo>
                <a:lnTo>
                  <a:pt x="41944" y="4120833"/>
                </a:lnTo>
                <a:lnTo>
                  <a:pt x="71929" y="4157170"/>
                </a:lnTo>
                <a:lnTo>
                  <a:pt x="108266" y="4187155"/>
                </a:lnTo>
                <a:lnTo>
                  <a:pt x="149965" y="4209797"/>
                </a:lnTo>
                <a:lnTo>
                  <a:pt x="196036" y="4224109"/>
                </a:lnTo>
                <a:lnTo>
                  <a:pt x="245491" y="4229100"/>
                </a:lnTo>
                <a:lnTo>
                  <a:pt x="1227708" y="4229100"/>
                </a:lnTo>
                <a:lnTo>
                  <a:pt x="1277163" y="4224109"/>
                </a:lnTo>
                <a:lnTo>
                  <a:pt x="1323234" y="4209797"/>
                </a:lnTo>
                <a:lnTo>
                  <a:pt x="1364933" y="4187155"/>
                </a:lnTo>
                <a:lnTo>
                  <a:pt x="1401270" y="4157170"/>
                </a:lnTo>
                <a:lnTo>
                  <a:pt x="1431255" y="4120833"/>
                </a:lnTo>
                <a:lnTo>
                  <a:pt x="1453897" y="4079134"/>
                </a:lnTo>
                <a:lnTo>
                  <a:pt x="1468209" y="4033063"/>
                </a:lnTo>
                <a:lnTo>
                  <a:pt x="1473200" y="3983608"/>
                </a:lnTo>
                <a:lnTo>
                  <a:pt x="1473200" y="245490"/>
                </a:lnTo>
                <a:lnTo>
                  <a:pt x="1468209" y="196036"/>
                </a:lnTo>
                <a:lnTo>
                  <a:pt x="1453897" y="149965"/>
                </a:lnTo>
                <a:lnTo>
                  <a:pt x="1431255" y="108266"/>
                </a:lnTo>
                <a:lnTo>
                  <a:pt x="1401270" y="71929"/>
                </a:lnTo>
                <a:lnTo>
                  <a:pt x="1364933" y="41944"/>
                </a:lnTo>
                <a:lnTo>
                  <a:pt x="1323234" y="19302"/>
                </a:lnTo>
                <a:lnTo>
                  <a:pt x="1277163" y="4990"/>
                </a:lnTo>
                <a:lnTo>
                  <a:pt x="122770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12025" y="1231900"/>
            <a:ext cx="1473200" cy="4229100"/>
          </a:xfrm>
          <a:custGeom>
            <a:avLst/>
            <a:gdLst/>
            <a:ahLst/>
            <a:cxnLst/>
            <a:rect l="l" t="t" r="r" b="b"/>
            <a:pathLst>
              <a:path w="1473200" h="4229100">
                <a:moveTo>
                  <a:pt x="0" y="245490"/>
                </a:moveTo>
                <a:lnTo>
                  <a:pt x="4990" y="196036"/>
                </a:lnTo>
                <a:lnTo>
                  <a:pt x="19302" y="149965"/>
                </a:lnTo>
                <a:lnTo>
                  <a:pt x="41944" y="108266"/>
                </a:lnTo>
                <a:lnTo>
                  <a:pt x="71929" y="71929"/>
                </a:lnTo>
                <a:lnTo>
                  <a:pt x="108266" y="41944"/>
                </a:lnTo>
                <a:lnTo>
                  <a:pt x="149965" y="19302"/>
                </a:lnTo>
                <a:lnTo>
                  <a:pt x="196036" y="4990"/>
                </a:lnTo>
                <a:lnTo>
                  <a:pt x="245491" y="0"/>
                </a:lnTo>
                <a:lnTo>
                  <a:pt x="1227708" y="0"/>
                </a:lnTo>
                <a:lnTo>
                  <a:pt x="1277163" y="4990"/>
                </a:lnTo>
                <a:lnTo>
                  <a:pt x="1323234" y="19302"/>
                </a:lnTo>
                <a:lnTo>
                  <a:pt x="1364933" y="41944"/>
                </a:lnTo>
                <a:lnTo>
                  <a:pt x="1401270" y="71929"/>
                </a:lnTo>
                <a:lnTo>
                  <a:pt x="1431255" y="108266"/>
                </a:lnTo>
                <a:lnTo>
                  <a:pt x="1453897" y="149965"/>
                </a:lnTo>
                <a:lnTo>
                  <a:pt x="1468209" y="196036"/>
                </a:lnTo>
                <a:lnTo>
                  <a:pt x="1473200" y="245490"/>
                </a:lnTo>
                <a:lnTo>
                  <a:pt x="1473200" y="3983608"/>
                </a:lnTo>
                <a:lnTo>
                  <a:pt x="1468209" y="4033063"/>
                </a:lnTo>
                <a:lnTo>
                  <a:pt x="1453897" y="4079134"/>
                </a:lnTo>
                <a:lnTo>
                  <a:pt x="1431255" y="4120833"/>
                </a:lnTo>
                <a:lnTo>
                  <a:pt x="1401270" y="4157170"/>
                </a:lnTo>
                <a:lnTo>
                  <a:pt x="1364933" y="4187155"/>
                </a:lnTo>
                <a:lnTo>
                  <a:pt x="1323234" y="4209797"/>
                </a:lnTo>
                <a:lnTo>
                  <a:pt x="1277163" y="4224109"/>
                </a:lnTo>
                <a:lnTo>
                  <a:pt x="1227708" y="4229100"/>
                </a:lnTo>
                <a:lnTo>
                  <a:pt x="245491" y="4229100"/>
                </a:lnTo>
                <a:lnTo>
                  <a:pt x="196036" y="4224109"/>
                </a:lnTo>
                <a:lnTo>
                  <a:pt x="149965" y="4209797"/>
                </a:lnTo>
                <a:lnTo>
                  <a:pt x="108266" y="4187155"/>
                </a:lnTo>
                <a:lnTo>
                  <a:pt x="71929" y="4157170"/>
                </a:lnTo>
                <a:lnTo>
                  <a:pt x="41944" y="4120833"/>
                </a:lnTo>
                <a:lnTo>
                  <a:pt x="19302" y="4079134"/>
                </a:lnTo>
                <a:lnTo>
                  <a:pt x="4990" y="4033063"/>
                </a:lnTo>
                <a:lnTo>
                  <a:pt x="0" y="3983608"/>
                </a:lnTo>
                <a:lnTo>
                  <a:pt x="0" y="245490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25588" y="1331213"/>
            <a:ext cx="850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Mem</a:t>
            </a:r>
            <a:r>
              <a:rPr dirty="0" sz="1800" spc="-15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99350" y="4716398"/>
            <a:ext cx="925830" cy="518159"/>
          </a:xfrm>
          <a:custGeom>
            <a:avLst/>
            <a:gdLst/>
            <a:ahLst/>
            <a:cxnLst/>
            <a:rect l="l" t="t" r="r" b="b"/>
            <a:pathLst>
              <a:path w="925829" h="518160">
                <a:moveTo>
                  <a:pt x="839216" y="0"/>
                </a:moveTo>
                <a:lnTo>
                  <a:pt x="86232" y="0"/>
                </a:lnTo>
                <a:lnTo>
                  <a:pt x="52667" y="6796"/>
                </a:lnTo>
                <a:lnTo>
                  <a:pt x="25257" y="25320"/>
                </a:lnTo>
                <a:lnTo>
                  <a:pt x="6776" y="52774"/>
                </a:lnTo>
                <a:lnTo>
                  <a:pt x="0" y="86359"/>
                </a:lnTo>
                <a:lnTo>
                  <a:pt x="0" y="431292"/>
                </a:lnTo>
                <a:lnTo>
                  <a:pt x="6776" y="464877"/>
                </a:lnTo>
                <a:lnTo>
                  <a:pt x="25257" y="492331"/>
                </a:lnTo>
                <a:lnTo>
                  <a:pt x="52667" y="510855"/>
                </a:lnTo>
                <a:lnTo>
                  <a:pt x="86232" y="517651"/>
                </a:lnTo>
                <a:lnTo>
                  <a:pt x="839216" y="517651"/>
                </a:lnTo>
                <a:lnTo>
                  <a:pt x="872801" y="510855"/>
                </a:lnTo>
                <a:lnTo>
                  <a:pt x="900255" y="492331"/>
                </a:lnTo>
                <a:lnTo>
                  <a:pt x="918779" y="464877"/>
                </a:lnTo>
                <a:lnTo>
                  <a:pt x="925576" y="431292"/>
                </a:lnTo>
                <a:lnTo>
                  <a:pt x="925576" y="86359"/>
                </a:lnTo>
                <a:lnTo>
                  <a:pt x="918779" y="52774"/>
                </a:lnTo>
                <a:lnTo>
                  <a:pt x="900255" y="25320"/>
                </a:lnTo>
                <a:lnTo>
                  <a:pt x="872801" y="6796"/>
                </a:lnTo>
                <a:lnTo>
                  <a:pt x="839216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99350" y="4716398"/>
            <a:ext cx="925830" cy="518159"/>
          </a:xfrm>
          <a:custGeom>
            <a:avLst/>
            <a:gdLst/>
            <a:ahLst/>
            <a:cxnLst/>
            <a:rect l="l" t="t" r="r" b="b"/>
            <a:pathLst>
              <a:path w="925829" h="518160">
                <a:moveTo>
                  <a:pt x="0" y="86359"/>
                </a:moveTo>
                <a:lnTo>
                  <a:pt x="6776" y="52774"/>
                </a:lnTo>
                <a:lnTo>
                  <a:pt x="25257" y="25320"/>
                </a:lnTo>
                <a:lnTo>
                  <a:pt x="52667" y="6796"/>
                </a:lnTo>
                <a:lnTo>
                  <a:pt x="86232" y="0"/>
                </a:lnTo>
                <a:lnTo>
                  <a:pt x="839216" y="0"/>
                </a:lnTo>
                <a:lnTo>
                  <a:pt x="872801" y="6796"/>
                </a:lnTo>
                <a:lnTo>
                  <a:pt x="900255" y="25320"/>
                </a:lnTo>
                <a:lnTo>
                  <a:pt x="918779" y="52774"/>
                </a:lnTo>
                <a:lnTo>
                  <a:pt x="925576" y="86359"/>
                </a:lnTo>
                <a:lnTo>
                  <a:pt x="925576" y="431292"/>
                </a:lnTo>
                <a:lnTo>
                  <a:pt x="918779" y="464877"/>
                </a:lnTo>
                <a:lnTo>
                  <a:pt x="900255" y="492331"/>
                </a:lnTo>
                <a:lnTo>
                  <a:pt x="872801" y="510855"/>
                </a:lnTo>
                <a:lnTo>
                  <a:pt x="839216" y="517651"/>
                </a:lnTo>
                <a:lnTo>
                  <a:pt x="86232" y="517651"/>
                </a:lnTo>
                <a:lnTo>
                  <a:pt x="52667" y="510855"/>
                </a:lnTo>
                <a:lnTo>
                  <a:pt x="25257" y="492331"/>
                </a:lnTo>
                <a:lnTo>
                  <a:pt x="6776" y="464877"/>
                </a:lnTo>
                <a:lnTo>
                  <a:pt x="0" y="431292"/>
                </a:lnTo>
                <a:lnTo>
                  <a:pt x="0" y="8635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81276" y="1233550"/>
            <a:ext cx="4022725" cy="3298825"/>
          </a:xfrm>
          <a:custGeom>
            <a:avLst/>
            <a:gdLst/>
            <a:ahLst/>
            <a:cxnLst/>
            <a:rect l="l" t="t" r="r" b="b"/>
            <a:pathLst>
              <a:path w="4022725" h="3298825">
                <a:moveTo>
                  <a:pt x="3472815" y="0"/>
                </a:moveTo>
                <a:lnTo>
                  <a:pt x="549782" y="0"/>
                </a:lnTo>
                <a:lnTo>
                  <a:pt x="502342" y="2017"/>
                </a:lnTo>
                <a:lnTo>
                  <a:pt x="456023" y="7961"/>
                </a:lnTo>
                <a:lnTo>
                  <a:pt x="410990" y="17665"/>
                </a:lnTo>
                <a:lnTo>
                  <a:pt x="367408" y="30966"/>
                </a:lnTo>
                <a:lnTo>
                  <a:pt x="325443" y="47697"/>
                </a:lnTo>
                <a:lnTo>
                  <a:pt x="285258" y="67694"/>
                </a:lnTo>
                <a:lnTo>
                  <a:pt x="247019" y="90791"/>
                </a:lnTo>
                <a:lnTo>
                  <a:pt x="210892" y="116825"/>
                </a:lnTo>
                <a:lnTo>
                  <a:pt x="177040" y="145630"/>
                </a:lnTo>
                <a:lnTo>
                  <a:pt x="145630" y="177040"/>
                </a:lnTo>
                <a:lnTo>
                  <a:pt x="116825" y="210892"/>
                </a:lnTo>
                <a:lnTo>
                  <a:pt x="90791" y="247019"/>
                </a:lnTo>
                <a:lnTo>
                  <a:pt x="67694" y="285258"/>
                </a:lnTo>
                <a:lnTo>
                  <a:pt x="47697" y="325443"/>
                </a:lnTo>
                <a:lnTo>
                  <a:pt x="30966" y="367408"/>
                </a:lnTo>
                <a:lnTo>
                  <a:pt x="17665" y="410990"/>
                </a:lnTo>
                <a:lnTo>
                  <a:pt x="7961" y="456023"/>
                </a:lnTo>
                <a:lnTo>
                  <a:pt x="2017" y="502342"/>
                </a:lnTo>
                <a:lnTo>
                  <a:pt x="0" y="549783"/>
                </a:lnTo>
                <a:lnTo>
                  <a:pt x="0" y="2748915"/>
                </a:lnTo>
                <a:lnTo>
                  <a:pt x="2017" y="2796355"/>
                </a:lnTo>
                <a:lnTo>
                  <a:pt x="7961" y="2842674"/>
                </a:lnTo>
                <a:lnTo>
                  <a:pt x="17665" y="2887707"/>
                </a:lnTo>
                <a:lnTo>
                  <a:pt x="30966" y="2931289"/>
                </a:lnTo>
                <a:lnTo>
                  <a:pt x="47697" y="2973254"/>
                </a:lnTo>
                <a:lnTo>
                  <a:pt x="67694" y="3013439"/>
                </a:lnTo>
                <a:lnTo>
                  <a:pt x="90791" y="3051678"/>
                </a:lnTo>
                <a:lnTo>
                  <a:pt x="116825" y="3087805"/>
                </a:lnTo>
                <a:lnTo>
                  <a:pt x="145630" y="3121657"/>
                </a:lnTo>
                <a:lnTo>
                  <a:pt x="177040" y="3153067"/>
                </a:lnTo>
                <a:lnTo>
                  <a:pt x="210892" y="3181872"/>
                </a:lnTo>
                <a:lnTo>
                  <a:pt x="247019" y="3207906"/>
                </a:lnTo>
                <a:lnTo>
                  <a:pt x="285258" y="3231003"/>
                </a:lnTo>
                <a:lnTo>
                  <a:pt x="325443" y="3251000"/>
                </a:lnTo>
                <a:lnTo>
                  <a:pt x="367408" y="3267731"/>
                </a:lnTo>
                <a:lnTo>
                  <a:pt x="410990" y="3281032"/>
                </a:lnTo>
                <a:lnTo>
                  <a:pt x="456023" y="3290736"/>
                </a:lnTo>
                <a:lnTo>
                  <a:pt x="502342" y="3296680"/>
                </a:lnTo>
                <a:lnTo>
                  <a:pt x="549782" y="3298698"/>
                </a:lnTo>
                <a:lnTo>
                  <a:pt x="3472815" y="3298698"/>
                </a:lnTo>
                <a:lnTo>
                  <a:pt x="3520256" y="3296680"/>
                </a:lnTo>
                <a:lnTo>
                  <a:pt x="3566578" y="3290736"/>
                </a:lnTo>
                <a:lnTo>
                  <a:pt x="3611615" y="3281032"/>
                </a:lnTo>
                <a:lnTo>
                  <a:pt x="3655203" y="3267731"/>
                </a:lnTo>
                <a:lnTo>
                  <a:pt x="3697176" y="3251000"/>
                </a:lnTo>
                <a:lnTo>
                  <a:pt x="3737369" y="3231003"/>
                </a:lnTo>
                <a:lnTo>
                  <a:pt x="3775617" y="3207906"/>
                </a:lnTo>
                <a:lnTo>
                  <a:pt x="3811754" y="3181872"/>
                </a:lnTo>
                <a:lnTo>
                  <a:pt x="3845615" y="3153067"/>
                </a:lnTo>
                <a:lnTo>
                  <a:pt x="3877036" y="3121657"/>
                </a:lnTo>
                <a:lnTo>
                  <a:pt x="3905850" y="3087805"/>
                </a:lnTo>
                <a:lnTo>
                  <a:pt x="3931894" y="3051678"/>
                </a:lnTo>
                <a:lnTo>
                  <a:pt x="3955000" y="3013439"/>
                </a:lnTo>
                <a:lnTo>
                  <a:pt x="3975006" y="2973254"/>
                </a:lnTo>
                <a:lnTo>
                  <a:pt x="3991744" y="2931289"/>
                </a:lnTo>
                <a:lnTo>
                  <a:pt x="4005050" y="2887707"/>
                </a:lnTo>
                <a:lnTo>
                  <a:pt x="4014759" y="2842674"/>
                </a:lnTo>
                <a:lnTo>
                  <a:pt x="4020706" y="2796355"/>
                </a:lnTo>
                <a:lnTo>
                  <a:pt x="4022725" y="2748915"/>
                </a:lnTo>
                <a:lnTo>
                  <a:pt x="4022598" y="549783"/>
                </a:lnTo>
                <a:lnTo>
                  <a:pt x="4020580" y="502342"/>
                </a:lnTo>
                <a:lnTo>
                  <a:pt x="4014636" y="456023"/>
                </a:lnTo>
                <a:lnTo>
                  <a:pt x="4004932" y="410990"/>
                </a:lnTo>
                <a:lnTo>
                  <a:pt x="3991631" y="367408"/>
                </a:lnTo>
                <a:lnTo>
                  <a:pt x="3974900" y="325443"/>
                </a:lnTo>
                <a:lnTo>
                  <a:pt x="3954903" y="285258"/>
                </a:lnTo>
                <a:lnTo>
                  <a:pt x="3931806" y="247019"/>
                </a:lnTo>
                <a:lnTo>
                  <a:pt x="3905772" y="210892"/>
                </a:lnTo>
                <a:lnTo>
                  <a:pt x="3876967" y="177040"/>
                </a:lnTo>
                <a:lnTo>
                  <a:pt x="3845557" y="145630"/>
                </a:lnTo>
                <a:lnTo>
                  <a:pt x="3811705" y="116825"/>
                </a:lnTo>
                <a:lnTo>
                  <a:pt x="3775578" y="90791"/>
                </a:lnTo>
                <a:lnTo>
                  <a:pt x="3737339" y="67694"/>
                </a:lnTo>
                <a:lnTo>
                  <a:pt x="3697154" y="47697"/>
                </a:lnTo>
                <a:lnTo>
                  <a:pt x="3655189" y="30966"/>
                </a:lnTo>
                <a:lnTo>
                  <a:pt x="3611607" y="17665"/>
                </a:lnTo>
                <a:lnTo>
                  <a:pt x="3566574" y="7961"/>
                </a:lnTo>
                <a:lnTo>
                  <a:pt x="3520255" y="2017"/>
                </a:lnTo>
                <a:lnTo>
                  <a:pt x="3472815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81276" y="1233550"/>
            <a:ext cx="4022725" cy="3298825"/>
          </a:xfrm>
          <a:custGeom>
            <a:avLst/>
            <a:gdLst/>
            <a:ahLst/>
            <a:cxnLst/>
            <a:rect l="l" t="t" r="r" b="b"/>
            <a:pathLst>
              <a:path w="4022725" h="3298825">
                <a:moveTo>
                  <a:pt x="0" y="549783"/>
                </a:moveTo>
                <a:lnTo>
                  <a:pt x="2017" y="502342"/>
                </a:lnTo>
                <a:lnTo>
                  <a:pt x="7961" y="456023"/>
                </a:lnTo>
                <a:lnTo>
                  <a:pt x="17665" y="410990"/>
                </a:lnTo>
                <a:lnTo>
                  <a:pt x="30966" y="367408"/>
                </a:lnTo>
                <a:lnTo>
                  <a:pt x="47697" y="325443"/>
                </a:lnTo>
                <a:lnTo>
                  <a:pt x="67694" y="285258"/>
                </a:lnTo>
                <a:lnTo>
                  <a:pt x="90791" y="247019"/>
                </a:lnTo>
                <a:lnTo>
                  <a:pt x="116825" y="210892"/>
                </a:lnTo>
                <a:lnTo>
                  <a:pt x="145630" y="177040"/>
                </a:lnTo>
                <a:lnTo>
                  <a:pt x="177040" y="145630"/>
                </a:lnTo>
                <a:lnTo>
                  <a:pt x="210892" y="116825"/>
                </a:lnTo>
                <a:lnTo>
                  <a:pt x="247019" y="90791"/>
                </a:lnTo>
                <a:lnTo>
                  <a:pt x="285258" y="67694"/>
                </a:lnTo>
                <a:lnTo>
                  <a:pt x="325443" y="47697"/>
                </a:lnTo>
                <a:lnTo>
                  <a:pt x="367408" y="30966"/>
                </a:lnTo>
                <a:lnTo>
                  <a:pt x="410990" y="17665"/>
                </a:lnTo>
                <a:lnTo>
                  <a:pt x="456023" y="7961"/>
                </a:lnTo>
                <a:lnTo>
                  <a:pt x="502342" y="2017"/>
                </a:lnTo>
                <a:lnTo>
                  <a:pt x="549782" y="0"/>
                </a:lnTo>
                <a:lnTo>
                  <a:pt x="3472815" y="0"/>
                </a:lnTo>
                <a:lnTo>
                  <a:pt x="3520255" y="2017"/>
                </a:lnTo>
                <a:lnTo>
                  <a:pt x="3566574" y="7961"/>
                </a:lnTo>
                <a:lnTo>
                  <a:pt x="3611607" y="17665"/>
                </a:lnTo>
                <a:lnTo>
                  <a:pt x="3655189" y="30966"/>
                </a:lnTo>
                <a:lnTo>
                  <a:pt x="3697154" y="47697"/>
                </a:lnTo>
                <a:lnTo>
                  <a:pt x="3737339" y="67694"/>
                </a:lnTo>
                <a:lnTo>
                  <a:pt x="3775578" y="90791"/>
                </a:lnTo>
                <a:lnTo>
                  <a:pt x="3811705" y="116825"/>
                </a:lnTo>
                <a:lnTo>
                  <a:pt x="3845557" y="145630"/>
                </a:lnTo>
                <a:lnTo>
                  <a:pt x="3876967" y="177040"/>
                </a:lnTo>
                <a:lnTo>
                  <a:pt x="3905772" y="210892"/>
                </a:lnTo>
                <a:lnTo>
                  <a:pt x="3931806" y="247019"/>
                </a:lnTo>
                <a:lnTo>
                  <a:pt x="3954903" y="285258"/>
                </a:lnTo>
                <a:lnTo>
                  <a:pt x="3974900" y="325443"/>
                </a:lnTo>
                <a:lnTo>
                  <a:pt x="3991631" y="367408"/>
                </a:lnTo>
                <a:lnTo>
                  <a:pt x="4004932" y="410990"/>
                </a:lnTo>
                <a:lnTo>
                  <a:pt x="4014636" y="456023"/>
                </a:lnTo>
                <a:lnTo>
                  <a:pt x="4020580" y="502342"/>
                </a:lnTo>
                <a:lnTo>
                  <a:pt x="4022598" y="549783"/>
                </a:lnTo>
                <a:lnTo>
                  <a:pt x="4022725" y="2748915"/>
                </a:lnTo>
                <a:lnTo>
                  <a:pt x="4020706" y="2796355"/>
                </a:lnTo>
                <a:lnTo>
                  <a:pt x="4014759" y="2842674"/>
                </a:lnTo>
                <a:lnTo>
                  <a:pt x="4005050" y="2887707"/>
                </a:lnTo>
                <a:lnTo>
                  <a:pt x="3991744" y="2931289"/>
                </a:lnTo>
                <a:lnTo>
                  <a:pt x="3975006" y="2973254"/>
                </a:lnTo>
                <a:lnTo>
                  <a:pt x="3955000" y="3013439"/>
                </a:lnTo>
                <a:lnTo>
                  <a:pt x="3931894" y="3051678"/>
                </a:lnTo>
                <a:lnTo>
                  <a:pt x="3905850" y="3087805"/>
                </a:lnTo>
                <a:lnTo>
                  <a:pt x="3877036" y="3121657"/>
                </a:lnTo>
                <a:lnTo>
                  <a:pt x="3845615" y="3153067"/>
                </a:lnTo>
                <a:lnTo>
                  <a:pt x="3811754" y="3181872"/>
                </a:lnTo>
                <a:lnTo>
                  <a:pt x="3775617" y="3207906"/>
                </a:lnTo>
                <a:lnTo>
                  <a:pt x="3737369" y="3231003"/>
                </a:lnTo>
                <a:lnTo>
                  <a:pt x="3697176" y="3251000"/>
                </a:lnTo>
                <a:lnTo>
                  <a:pt x="3655203" y="3267731"/>
                </a:lnTo>
                <a:lnTo>
                  <a:pt x="3611615" y="3281032"/>
                </a:lnTo>
                <a:lnTo>
                  <a:pt x="3566578" y="3290736"/>
                </a:lnTo>
                <a:lnTo>
                  <a:pt x="3520256" y="3296680"/>
                </a:lnTo>
                <a:lnTo>
                  <a:pt x="3472815" y="3298698"/>
                </a:lnTo>
                <a:lnTo>
                  <a:pt x="549782" y="3298698"/>
                </a:lnTo>
                <a:lnTo>
                  <a:pt x="502342" y="3296680"/>
                </a:lnTo>
                <a:lnTo>
                  <a:pt x="456023" y="3290736"/>
                </a:lnTo>
                <a:lnTo>
                  <a:pt x="410990" y="3281032"/>
                </a:lnTo>
                <a:lnTo>
                  <a:pt x="367408" y="3267731"/>
                </a:lnTo>
                <a:lnTo>
                  <a:pt x="325443" y="3251000"/>
                </a:lnTo>
                <a:lnTo>
                  <a:pt x="285258" y="3231003"/>
                </a:lnTo>
                <a:lnTo>
                  <a:pt x="247019" y="3207906"/>
                </a:lnTo>
                <a:lnTo>
                  <a:pt x="210892" y="3181872"/>
                </a:lnTo>
                <a:lnTo>
                  <a:pt x="177040" y="3153067"/>
                </a:lnTo>
                <a:lnTo>
                  <a:pt x="145630" y="3121657"/>
                </a:lnTo>
                <a:lnTo>
                  <a:pt x="116825" y="3087805"/>
                </a:lnTo>
                <a:lnTo>
                  <a:pt x="90791" y="3051678"/>
                </a:lnTo>
                <a:lnTo>
                  <a:pt x="67694" y="3013439"/>
                </a:lnTo>
                <a:lnTo>
                  <a:pt x="47697" y="2973254"/>
                </a:lnTo>
                <a:lnTo>
                  <a:pt x="30966" y="2931289"/>
                </a:lnTo>
                <a:lnTo>
                  <a:pt x="17665" y="2887707"/>
                </a:lnTo>
                <a:lnTo>
                  <a:pt x="7961" y="2842674"/>
                </a:lnTo>
                <a:lnTo>
                  <a:pt x="2017" y="2796355"/>
                </a:lnTo>
                <a:lnTo>
                  <a:pt x="0" y="2748915"/>
                </a:lnTo>
                <a:lnTo>
                  <a:pt x="0" y="549783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92375" y="1304658"/>
            <a:ext cx="1050290" cy="367030"/>
          </a:xfrm>
          <a:custGeom>
            <a:avLst/>
            <a:gdLst/>
            <a:ahLst/>
            <a:cxnLst/>
            <a:rect l="l" t="t" r="r" b="b"/>
            <a:pathLst>
              <a:path w="1050289" h="367030">
                <a:moveTo>
                  <a:pt x="0" y="366788"/>
                </a:moveTo>
                <a:lnTo>
                  <a:pt x="1049909" y="366788"/>
                </a:lnTo>
                <a:lnTo>
                  <a:pt x="1049909" y="0"/>
                </a:lnTo>
                <a:lnTo>
                  <a:pt x="0" y="0"/>
                </a:lnTo>
                <a:lnTo>
                  <a:pt x="0" y="36678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71369" y="1331722"/>
            <a:ext cx="407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6698" y="4932298"/>
            <a:ext cx="2922905" cy="843280"/>
          </a:xfrm>
          <a:custGeom>
            <a:avLst/>
            <a:gdLst/>
            <a:ahLst/>
            <a:cxnLst/>
            <a:rect l="l" t="t" r="r" b="b"/>
            <a:pathLst>
              <a:path w="2922904" h="843279">
                <a:moveTo>
                  <a:pt x="28575" y="600075"/>
                </a:moveTo>
                <a:lnTo>
                  <a:pt x="0" y="600075"/>
                </a:lnTo>
                <a:lnTo>
                  <a:pt x="0" y="843038"/>
                </a:lnTo>
                <a:lnTo>
                  <a:pt x="2476500" y="843038"/>
                </a:lnTo>
                <a:lnTo>
                  <a:pt x="2476500" y="828751"/>
                </a:lnTo>
                <a:lnTo>
                  <a:pt x="28575" y="828751"/>
                </a:lnTo>
                <a:lnTo>
                  <a:pt x="14350" y="814463"/>
                </a:lnTo>
                <a:lnTo>
                  <a:pt x="28575" y="814463"/>
                </a:lnTo>
                <a:lnTo>
                  <a:pt x="28575" y="600075"/>
                </a:lnTo>
                <a:close/>
              </a:path>
              <a:path w="2922904" h="843279">
                <a:moveTo>
                  <a:pt x="28575" y="814463"/>
                </a:moveTo>
                <a:lnTo>
                  <a:pt x="14350" y="814463"/>
                </a:lnTo>
                <a:lnTo>
                  <a:pt x="28575" y="828751"/>
                </a:lnTo>
                <a:lnTo>
                  <a:pt x="28575" y="814463"/>
                </a:lnTo>
                <a:close/>
              </a:path>
              <a:path w="2922904" h="843279">
                <a:moveTo>
                  <a:pt x="2447925" y="814463"/>
                </a:moveTo>
                <a:lnTo>
                  <a:pt x="28575" y="814463"/>
                </a:lnTo>
                <a:lnTo>
                  <a:pt x="28575" y="828751"/>
                </a:lnTo>
                <a:lnTo>
                  <a:pt x="2447925" y="828751"/>
                </a:lnTo>
                <a:lnTo>
                  <a:pt x="2447925" y="814463"/>
                </a:lnTo>
                <a:close/>
              </a:path>
              <a:path w="2922904" h="843279">
                <a:moveTo>
                  <a:pt x="2836926" y="28575"/>
                </a:moveTo>
                <a:lnTo>
                  <a:pt x="2447925" y="28575"/>
                </a:lnTo>
                <a:lnTo>
                  <a:pt x="2447925" y="828751"/>
                </a:lnTo>
                <a:lnTo>
                  <a:pt x="2462149" y="814463"/>
                </a:lnTo>
                <a:lnTo>
                  <a:pt x="2476500" y="814463"/>
                </a:lnTo>
                <a:lnTo>
                  <a:pt x="2476500" y="57150"/>
                </a:lnTo>
                <a:lnTo>
                  <a:pt x="2462149" y="57150"/>
                </a:lnTo>
                <a:lnTo>
                  <a:pt x="2476500" y="42925"/>
                </a:lnTo>
                <a:lnTo>
                  <a:pt x="2836926" y="42925"/>
                </a:lnTo>
                <a:lnTo>
                  <a:pt x="2836926" y="28575"/>
                </a:lnTo>
                <a:close/>
              </a:path>
              <a:path w="2922904" h="843279">
                <a:moveTo>
                  <a:pt x="2476500" y="814463"/>
                </a:moveTo>
                <a:lnTo>
                  <a:pt x="2462149" y="814463"/>
                </a:lnTo>
                <a:lnTo>
                  <a:pt x="2447925" y="828751"/>
                </a:lnTo>
                <a:lnTo>
                  <a:pt x="2476500" y="828751"/>
                </a:lnTo>
                <a:lnTo>
                  <a:pt x="2476500" y="814463"/>
                </a:lnTo>
                <a:close/>
              </a:path>
              <a:path w="2922904" h="843279">
                <a:moveTo>
                  <a:pt x="2836926" y="0"/>
                </a:moveTo>
                <a:lnTo>
                  <a:pt x="2836926" y="85725"/>
                </a:lnTo>
                <a:lnTo>
                  <a:pt x="2894160" y="57150"/>
                </a:lnTo>
                <a:lnTo>
                  <a:pt x="2851150" y="57150"/>
                </a:lnTo>
                <a:lnTo>
                  <a:pt x="2851150" y="28575"/>
                </a:lnTo>
                <a:lnTo>
                  <a:pt x="2893991" y="28575"/>
                </a:lnTo>
                <a:lnTo>
                  <a:pt x="2836926" y="0"/>
                </a:lnTo>
                <a:close/>
              </a:path>
              <a:path w="2922904" h="843279">
                <a:moveTo>
                  <a:pt x="2476500" y="42925"/>
                </a:moveTo>
                <a:lnTo>
                  <a:pt x="2462149" y="57150"/>
                </a:lnTo>
                <a:lnTo>
                  <a:pt x="2476500" y="57150"/>
                </a:lnTo>
                <a:lnTo>
                  <a:pt x="2476500" y="42925"/>
                </a:lnTo>
                <a:close/>
              </a:path>
              <a:path w="2922904" h="843279">
                <a:moveTo>
                  <a:pt x="2836926" y="42925"/>
                </a:moveTo>
                <a:lnTo>
                  <a:pt x="2476500" y="42925"/>
                </a:lnTo>
                <a:lnTo>
                  <a:pt x="2476500" y="57150"/>
                </a:lnTo>
                <a:lnTo>
                  <a:pt x="2836926" y="57150"/>
                </a:lnTo>
                <a:lnTo>
                  <a:pt x="2836926" y="42925"/>
                </a:lnTo>
                <a:close/>
              </a:path>
              <a:path w="2922904" h="843279">
                <a:moveTo>
                  <a:pt x="2893991" y="28575"/>
                </a:moveTo>
                <a:lnTo>
                  <a:pt x="2851150" y="28575"/>
                </a:lnTo>
                <a:lnTo>
                  <a:pt x="2851150" y="57150"/>
                </a:lnTo>
                <a:lnTo>
                  <a:pt x="2894160" y="57150"/>
                </a:lnTo>
                <a:lnTo>
                  <a:pt x="2922651" y="42925"/>
                </a:lnTo>
                <a:lnTo>
                  <a:pt x="2893991" y="28575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67100" y="4117975"/>
            <a:ext cx="4032250" cy="719455"/>
          </a:xfrm>
          <a:custGeom>
            <a:avLst/>
            <a:gdLst/>
            <a:ahLst/>
            <a:cxnLst/>
            <a:rect l="l" t="t" r="r" b="b"/>
            <a:pathLst>
              <a:path w="4032250" h="719454">
                <a:moveTo>
                  <a:pt x="57150" y="71374"/>
                </a:moveTo>
                <a:lnTo>
                  <a:pt x="28575" y="71374"/>
                </a:lnTo>
                <a:lnTo>
                  <a:pt x="28575" y="719074"/>
                </a:lnTo>
                <a:lnTo>
                  <a:pt x="4032250" y="719074"/>
                </a:lnTo>
                <a:lnTo>
                  <a:pt x="4032250" y="704850"/>
                </a:lnTo>
                <a:lnTo>
                  <a:pt x="57150" y="704850"/>
                </a:lnTo>
                <a:lnTo>
                  <a:pt x="42799" y="690499"/>
                </a:lnTo>
                <a:lnTo>
                  <a:pt x="57150" y="690499"/>
                </a:lnTo>
                <a:lnTo>
                  <a:pt x="57150" y="71374"/>
                </a:lnTo>
                <a:close/>
              </a:path>
              <a:path w="4032250" h="719454">
                <a:moveTo>
                  <a:pt x="57150" y="690499"/>
                </a:moveTo>
                <a:lnTo>
                  <a:pt x="42799" y="690499"/>
                </a:lnTo>
                <a:lnTo>
                  <a:pt x="57150" y="704850"/>
                </a:lnTo>
                <a:lnTo>
                  <a:pt x="57150" y="690499"/>
                </a:lnTo>
                <a:close/>
              </a:path>
              <a:path w="4032250" h="719454">
                <a:moveTo>
                  <a:pt x="4032250" y="690499"/>
                </a:moveTo>
                <a:lnTo>
                  <a:pt x="57150" y="690499"/>
                </a:lnTo>
                <a:lnTo>
                  <a:pt x="57150" y="704850"/>
                </a:lnTo>
                <a:lnTo>
                  <a:pt x="4032250" y="704850"/>
                </a:lnTo>
                <a:lnTo>
                  <a:pt x="4032250" y="690499"/>
                </a:lnTo>
                <a:close/>
              </a:path>
              <a:path w="4032250" h="719454">
                <a:moveTo>
                  <a:pt x="42799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38" y="71374"/>
                </a:lnTo>
                <a:lnTo>
                  <a:pt x="42799" y="0"/>
                </a:lnTo>
                <a:close/>
              </a:path>
              <a:path w="4032250" h="719454">
                <a:moveTo>
                  <a:pt x="78538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38" y="7137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7175" y="3671951"/>
            <a:ext cx="1143000" cy="841375"/>
          </a:xfrm>
          <a:custGeom>
            <a:avLst/>
            <a:gdLst/>
            <a:ahLst/>
            <a:cxnLst/>
            <a:rect l="l" t="t" r="r" b="b"/>
            <a:pathLst>
              <a:path w="1143000" h="841375">
                <a:moveTo>
                  <a:pt x="1002766" y="0"/>
                </a:moveTo>
                <a:lnTo>
                  <a:pt x="140233" y="0"/>
                </a:lnTo>
                <a:lnTo>
                  <a:pt x="95910" y="7144"/>
                </a:lnTo>
                <a:lnTo>
                  <a:pt x="57415" y="27041"/>
                </a:lnTo>
                <a:lnTo>
                  <a:pt x="27058" y="57387"/>
                </a:lnTo>
                <a:lnTo>
                  <a:pt x="7149" y="95877"/>
                </a:lnTo>
                <a:lnTo>
                  <a:pt x="0" y="140207"/>
                </a:lnTo>
                <a:lnTo>
                  <a:pt x="0" y="701040"/>
                </a:lnTo>
                <a:lnTo>
                  <a:pt x="7149" y="745370"/>
                </a:lnTo>
                <a:lnTo>
                  <a:pt x="27058" y="783860"/>
                </a:lnTo>
                <a:lnTo>
                  <a:pt x="57415" y="814206"/>
                </a:lnTo>
                <a:lnTo>
                  <a:pt x="95910" y="834103"/>
                </a:lnTo>
                <a:lnTo>
                  <a:pt x="140233" y="841248"/>
                </a:lnTo>
                <a:lnTo>
                  <a:pt x="1002766" y="841248"/>
                </a:lnTo>
                <a:lnTo>
                  <a:pt x="1047109" y="834103"/>
                </a:lnTo>
                <a:lnTo>
                  <a:pt x="1085606" y="814206"/>
                </a:lnTo>
                <a:lnTo>
                  <a:pt x="1115956" y="783860"/>
                </a:lnTo>
                <a:lnTo>
                  <a:pt x="1135855" y="745370"/>
                </a:lnTo>
                <a:lnTo>
                  <a:pt x="1143000" y="701040"/>
                </a:lnTo>
                <a:lnTo>
                  <a:pt x="1143000" y="140207"/>
                </a:lnTo>
                <a:lnTo>
                  <a:pt x="1135855" y="95877"/>
                </a:lnTo>
                <a:lnTo>
                  <a:pt x="1115956" y="57387"/>
                </a:lnTo>
                <a:lnTo>
                  <a:pt x="1085606" y="27041"/>
                </a:lnTo>
                <a:lnTo>
                  <a:pt x="1047109" y="7144"/>
                </a:lnTo>
                <a:lnTo>
                  <a:pt x="100276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7175" y="3671951"/>
            <a:ext cx="1143000" cy="841375"/>
          </a:xfrm>
          <a:custGeom>
            <a:avLst/>
            <a:gdLst/>
            <a:ahLst/>
            <a:cxnLst/>
            <a:rect l="l" t="t" r="r" b="b"/>
            <a:pathLst>
              <a:path w="1143000" h="841375">
                <a:moveTo>
                  <a:pt x="0" y="140207"/>
                </a:moveTo>
                <a:lnTo>
                  <a:pt x="7149" y="95877"/>
                </a:lnTo>
                <a:lnTo>
                  <a:pt x="27058" y="57387"/>
                </a:lnTo>
                <a:lnTo>
                  <a:pt x="57415" y="27041"/>
                </a:lnTo>
                <a:lnTo>
                  <a:pt x="95910" y="7144"/>
                </a:lnTo>
                <a:lnTo>
                  <a:pt x="140233" y="0"/>
                </a:lnTo>
                <a:lnTo>
                  <a:pt x="1002766" y="0"/>
                </a:lnTo>
                <a:lnTo>
                  <a:pt x="1047109" y="7144"/>
                </a:lnTo>
                <a:lnTo>
                  <a:pt x="1085606" y="27041"/>
                </a:lnTo>
                <a:lnTo>
                  <a:pt x="1115956" y="57387"/>
                </a:lnTo>
                <a:lnTo>
                  <a:pt x="1135855" y="95877"/>
                </a:lnTo>
                <a:lnTo>
                  <a:pt x="1143000" y="140207"/>
                </a:lnTo>
                <a:lnTo>
                  <a:pt x="1143000" y="701040"/>
                </a:lnTo>
                <a:lnTo>
                  <a:pt x="1135855" y="745370"/>
                </a:lnTo>
                <a:lnTo>
                  <a:pt x="1115956" y="783860"/>
                </a:lnTo>
                <a:lnTo>
                  <a:pt x="1085606" y="814206"/>
                </a:lnTo>
                <a:lnTo>
                  <a:pt x="1047109" y="834103"/>
                </a:lnTo>
                <a:lnTo>
                  <a:pt x="1002766" y="841248"/>
                </a:lnTo>
                <a:lnTo>
                  <a:pt x="140233" y="841248"/>
                </a:lnTo>
                <a:lnTo>
                  <a:pt x="95910" y="834103"/>
                </a:lnTo>
                <a:lnTo>
                  <a:pt x="57415" y="814206"/>
                </a:lnTo>
                <a:lnTo>
                  <a:pt x="27058" y="783860"/>
                </a:lnTo>
                <a:lnTo>
                  <a:pt x="7149" y="745370"/>
                </a:lnTo>
                <a:lnTo>
                  <a:pt x="0" y="701040"/>
                </a:lnTo>
                <a:lnTo>
                  <a:pt x="0" y="140207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0350" y="3792473"/>
            <a:ext cx="1097280" cy="304800"/>
          </a:xfrm>
          <a:custGeom>
            <a:avLst/>
            <a:gdLst/>
            <a:ahLst/>
            <a:cxnLst/>
            <a:rect l="l" t="t" r="r" b="b"/>
            <a:pathLst>
              <a:path w="1097280" h="304800">
                <a:moveTo>
                  <a:pt x="0" y="304800"/>
                </a:moveTo>
                <a:lnTo>
                  <a:pt x="1096962" y="304800"/>
                </a:lnTo>
                <a:lnTo>
                  <a:pt x="109696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39039" y="3820159"/>
            <a:ext cx="7645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SPL</a:t>
            </a:r>
            <a:r>
              <a:rPr dirty="0" sz="1400" spc="-110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7066" y="2375154"/>
            <a:ext cx="602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RGB,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60Hz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2173" y="3848100"/>
            <a:ext cx="409575" cy="238125"/>
          </a:xfrm>
          <a:custGeom>
            <a:avLst/>
            <a:gdLst/>
            <a:ahLst/>
            <a:cxnLst/>
            <a:rect l="l" t="t" r="r" b="b"/>
            <a:pathLst>
              <a:path w="409575" h="238125">
                <a:moveTo>
                  <a:pt x="85725" y="152400"/>
                </a:moveTo>
                <a:lnTo>
                  <a:pt x="0" y="195199"/>
                </a:lnTo>
                <a:lnTo>
                  <a:pt x="85725" y="238125"/>
                </a:lnTo>
                <a:lnTo>
                  <a:pt x="85725" y="209550"/>
                </a:lnTo>
                <a:lnTo>
                  <a:pt x="71500" y="209550"/>
                </a:lnTo>
                <a:lnTo>
                  <a:pt x="71500" y="180975"/>
                </a:lnTo>
                <a:lnTo>
                  <a:pt x="85725" y="180975"/>
                </a:lnTo>
                <a:lnTo>
                  <a:pt x="85725" y="152400"/>
                </a:lnTo>
                <a:close/>
              </a:path>
              <a:path w="409575" h="238125">
                <a:moveTo>
                  <a:pt x="85725" y="180975"/>
                </a:moveTo>
                <a:lnTo>
                  <a:pt x="71500" y="180975"/>
                </a:lnTo>
                <a:lnTo>
                  <a:pt x="71500" y="209550"/>
                </a:lnTo>
                <a:lnTo>
                  <a:pt x="85725" y="209550"/>
                </a:lnTo>
                <a:lnTo>
                  <a:pt x="85725" y="180975"/>
                </a:lnTo>
                <a:close/>
              </a:path>
              <a:path w="409575" h="238125">
                <a:moveTo>
                  <a:pt x="188975" y="180975"/>
                </a:moveTo>
                <a:lnTo>
                  <a:pt x="85725" y="180975"/>
                </a:lnTo>
                <a:lnTo>
                  <a:pt x="85725" y="209550"/>
                </a:lnTo>
                <a:lnTo>
                  <a:pt x="217550" y="209550"/>
                </a:lnTo>
                <a:lnTo>
                  <a:pt x="217550" y="195199"/>
                </a:lnTo>
                <a:lnTo>
                  <a:pt x="188975" y="195199"/>
                </a:lnTo>
                <a:lnTo>
                  <a:pt x="188975" y="180975"/>
                </a:lnTo>
                <a:close/>
              </a:path>
              <a:path w="409575" h="238125">
                <a:moveTo>
                  <a:pt x="409575" y="0"/>
                </a:moveTo>
                <a:lnTo>
                  <a:pt x="188975" y="0"/>
                </a:lnTo>
                <a:lnTo>
                  <a:pt x="188975" y="195199"/>
                </a:lnTo>
                <a:lnTo>
                  <a:pt x="203200" y="180975"/>
                </a:lnTo>
                <a:lnTo>
                  <a:pt x="217550" y="180975"/>
                </a:lnTo>
                <a:lnTo>
                  <a:pt x="217550" y="28575"/>
                </a:lnTo>
                <a:lnTo>
                  <a:pt x="203200" y="28575"/>
                </a:lnTo>
                <a:lnTo>
                  <a:pt x="217550" y="14224"/>
                </a:lnTo>
                <a:lnTo>
                  <a:pt x="409575" y="14224"/>
                </a:lnTo>
                <a:lnTo>
                  <a:pt x="409575" y="0"/>
                </a:lnTo>
                <a:close/>
              </a:path>
              <a:path w="409575" h="238125">
                <a:moveTo>
                  <a:pt x="217550" y="180975"/>
                </a:moveTo>
                <a:lnTo>
                  <a:pt x="203200" y="180975"/>
                </a:lnTo>
                <a:lnTo>
                  <a:pt x="188975" y="195199"/>
                </a:lnTo>
                <a:lnTo>
                  <a:pt x="217550" y="195199"/>
                </a:lnTo>
                <a:lnTo>
                  <a:pt x="217550" y="180975"/>
                </a:lnTo>
                <a:close/>
              </a:path>
              <a:path w="409575" h="238125">
                <a:moveTo>
                  <a:pt x="217550" y="14224"/>
                </a:moveTo>
                <a:lnTo>
                  <a:pt x="203200" y="28575"/>
                </a:lnTo>
                <a:lnTo>
                  <a:pt x="217550" y="28575"/>
                </a:lnTo>
                <a:lnTo>
                  <a:pt x="217550" y="14224"/>
                </a:lnTo>
                <a:close/>
              </a:path>
              <a:path w="409575" h="238125">
                <a:moveTo>
                  <a:pt x="409575" y="14224"/>
                </a:moveTo>
                <a:lnTo>
                  <a:pt x="217550" y="14224"/>
                </a:lnTo>
                <a:lnTo>
                  <a:pt x="217550" y="28575"/>
                </a:lnTo>
                <a:lnTo>
                  <a:pt x="409575" y="28575"/>
                </a:lnTo>
                <a:lnTo>
                  <a:pt x="409575" y="1422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31176" y="2208276"/>
            <a:ext cx="916305" cy="422275"/>
          </a:xfrm>
          <a:custGeom>
            <a:avLst/>
            <a:gdLst/>
            <a:ahLst/>
            <a:cxnLst/>
            <a:rect l="l" t="t" r="r" b="b"/>
            <a:pathLst>
              <a:path w="916304" h="422275">
                <a:moveTo>
                  <a:pt x="845566" y="0"/>
                </a:moveTo>
                <a:lnTo>
                  <a:pt x="70357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89"/>
                </a:lnTo>
                <a:lnTo>
                  <a:pt x="5528" y="379198"/>
                </a:lnTo>
                <a:lnTo>
                  <a:pt x="20605" y="401605"/>
                </a:lnTo>
                <a:lnTo>
                  <a:pt x="42969" y="416726"/>
                </a:lnTo>
                <a:lnTo>
                  <a:pt x="70357" y="422275"/>
                </a:lnTo>
                <a:lnTo>
                  <a:pt x="845566" y="422275"/>
                </a:lnTo>
                <a:lnTo>
                  <a:pt x="872954" y="416726"/>
                </a:lnTo>
                <a:lnTo>
                  <a:pt x="895318" y="401605"/>
                </a:lnTo>
                <a:lnTo>
                  <a:pt x="910395" y="379198"/>
                </a:lnTo>
                <a:lnTo>
                  <a:pt x="915924" y="351789"/>
                </a:lnTo>
                <a:lnTo>
                  <a:pt x="915924" y="70358"/>
                </a:lnTo>
                <a:lnTo>
                  <a:pt x="910395" y="42969"/>
                </a:lnTo>
                <a:lnTo>
                  <a:pt x="895318" y="20605"/>
                </a:lnTo>
                <a:lnTo>
                  <a:pt x="872954" y="5528"/>
                </a:lnTo>
                <a:lnTo>
                  <a:pt x="845566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31176" y="2208276"/>
            <a:ext cx="916305" cy="422275"/>
          </a:xfrm>
          <a:custGeom>
            <a:avLst/>
            <a:gdLst/>
            <a:ahLst/>
            <a:cxnLst/>
            <a:rect l="l" t="t" r="r" b="b"/>
            <a:pathLst>
              <a:path w="916304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7" y="0"/>
                </a:lnTo>
                <a:lnTo>
                  <a:pt x="845566" y="0"/>
                </a:lnTo>
                <a:lnTo>
                  <a:pt x="872954" y="5528"/>
                </a:lnTo>
                <a:lnTo>
                  <a:pt x="895318" y="20605"/>
                </a:lnTo>
                <a:lnTo>
                  <a:pt x="910395" y="42969"/>
                </a:lnTo>
                <a:lnTo>
                  <a:pt x="915924" y="70358"/>
                </a:lnTo>
                <a:lnTo>
                  <a:pt x="915924" y="351789"/>
                </a:lnTo>
                <a:lnTo>
                  <a:pt x="910395" y="379198"/>
                </a:lnTo>
                <a:lnTo>
                  <a:pt x="895318" y="401605"/>
                </a:lnTo>
                <a:lnTo>
                  <a:pt x="872954" y="416726"/>
                </a:lnTo>
                <a:lnTo>
                  <a:pt x="845566" y="422275"/>
                </a:lnTo>
                <a:lnTo>
                  <a:pt x="70357" y="422275"/>
                </a:lnTo>
                <a:lnTo>
                  <a:pt x="42969" y="416726"/>
                </a:lnTo>
                <a:lnTo>
                  <a:pt x="20605" y="401605"/>
                </a:lnTo>
                <a:lnTo>
                  <a:pt x="5528" y="379198"/>
                </a:lnTo>
                <a:lnTo>
                  <a:pt x="0" y="351789"/>
                </a:lnTo>
                <a:lnTo>
                  <a:pt x="0" y="703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85875" y="1652523"/>
            <a:ext cx="1186180" cy="333375"/>
          </a:xfrm>
          <a:custGeom>
            <a:avLst/>
            <a:gdLst/>
            <a:ahLst/>
            <a:cxnLst/>
            <a:rect l="l" t="t" r="r" b="b"/>
            <a:pathLst>
              <a:path w="1186180" h="333375">
                <a:moveTo>
                  <a:pt x="1100074" y="247650"/>
                </a:moveTo>
                <a:lnTo>
                  <a:pt x="1100074" y="333375"/>
                </a:lnTo>
                <a:lnTo>
                  <a:pt x="1157308" y="304800"/>
                </a:lnTo>
                <a:lnTo>
                  <a:pt x="1114425" y="304800"/>
                </a:lnTo>
                <a:lnTo>
                  <a:pt x="1114425" y="276225"/>
                </a:lnTo>
                <a:lnTo>
                  <a:pt x="1157139" y="276225"/>
                </a:lnTo>
                <a:lnTo>
                  <a:pt x="1100074" y="247650"/>
                </a:lnTo>
                <a:close/>
              </a:path>
              <a:path w="1186180" h="333375">
                <a:moveTo>
                  <a:pt x="577850" y="14350"/>
                </a:moveTo>
                <a:lnTo>
                  <a:pt x="577850" y="304800"/>
                </a:lnTo>
                <a:lnTo>
                  <a:pt x="1100074" y="304800"/>
                </a:lnTo>
                <a:lnTo>
                  <a:pt x="1100074" y="290575"/>
                </a:lnTo>
                <a:lnTo>
                  <a:pt x="606425" y="290575"/>
                </a:lnTo>
                <a:lnTo>
                  <a:pt x="592201" y="276225"/>
                </a:lnTo>
                <a:lnTo>
                  <a:pt x="606425" y="276225"/>
                </a:lnTo>
                <a:lnTo>
                  <a:pt x="606425" y="28575"/>
                </a:lnTo>
                <a:lnTo>
                  <a:pt x="592201" y="28575"/>
                </a:lnTo>
                <a:lnTo>
                  <a:pt x="577850" y="14350"/>
                </a:lnTo>
                <a:close/>
              </a:path>
              <a:path w="1186180" h="333375">
                <a:moveTo>
                  <a:pt x="1157139" y="276225"/>
                </a:moveTo>
                <a:lnTo>
                  <a:pt x="1114425" y="276225"/>
                </a:lnTo>
                <a:lnTo>
                  <a:pt x="1114425" y="304800"/>
                </a:lnTo>
                <a:lnTo>
                  <a:pt x="1157308" y="304800"/>
                </a:lnTo>
                <a:lnTo>
                  <a:pt x="1185799" y="290575"/>
                </a:lnTo>
                <a:lnTo>
                  <a:pt x="1157139" y="276225"/>
                </a:lnTo>
                <a:close/>
              </a:path>
              <a:path w="1186180" h="333375">
                <a:moveTo>
                  <a:pt x="606425" y="276225"/>
                </a:moveTo>
                <a:lnTo>
                  <a:pt x="592201" y="276225"/>
                </a:lnTo>
                <a:lnTo>
                  <a:pt x="606425" y="290575"/>
                </a:lnTo>
                <a:lnTo>
                  <a:pt x="606425" y="276225"/>
                </a:lnTo>
                <a:close/>
              </a:path>
              <a:path w="1186180" h="333375">
                <a:moveTo>
                  <a:pt x="1100074" y="276225"/>
                </a:moveTo>
                <a:lnTo>
                  <a:pt x="606425" y="276225"/>
                </a:lnTo>
                <a:lnTo>
                  <a:pt x="606425" y="290575"/>
                </a:lnTo>
                <a:lnTo>
                  <a:pt x="1100074" y="290575"/>
                </a:lnTo>
                <a:lnTo>
                  <a:pt x="1100074" y="276225"/>
                </a:lnTo>
                <a:close/>
              </a:path>
              <a:path w="1186180" h="333375">
                <a:moveTo>
                  <a:pt x="606425" y="0"/>
                </a:moveTo>
                <a:lnTo>
                  <a:pt x="0" y="0"/>
                </a:lnTo>
                <a:lnTo>
                  <a:pt x="0" y="28575"/>
                </a:lnTo>
                <a:lnTo>
                  <a:pt x="577850" y="28575"/>
                </a:lnTo>
                <a:lnTo>
                  <a:pt x="577850" y="14350"/>
                </a:lnTo>
                <a:lnTo>
                  <a:pt x="606425" y="14350"/>
                </a:lnTo>
                <a:lnTo>
                  <a:pt x="606425" y="0"/>
                </a:lnTo>
                <a:close/>
              </a:path>
              <a:path w="1186180" h="333375">
                <a:moveTo>
                  <a:pt x="606425" y="14350"/>
                </a:moveTo>
                <a:lnTo>
                  <a:pt x="577850" y="14350"/>
                </a:lnTo>
                <a:lnTo>
                  <a:pt x="592201" y="28575"/>
                </a:lnTo>
                <a:lnTo>
                  <a:pt x="606425" y="28575"/>
                </a:lnTo>
                <a:lnTo>
                  <a:pt x="606425" y="143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7175" y="2254250"/>
            <a:ext cx="1028700" cy="736600"/>
          </a:xfrm>
          <a:custGeom>
            <a:avLst/>
            <a:gdLst/>
            <a:ahLst/>
            <a:cxnLst/>
            <a:rect l="l" t="t" r="r" b="b"/>
            <a:pathLst>
              <a:path w="1028700" h="736600">
                <a:moveTo>
                  <a:pt x="905929" y="0"/>
                </a:moveTo>
                <a:lnTo>
                  <a:pt x="122770" y="0"/>
                </a:lnTo>
                <a:lnTo>
                  <a:pt x="74982" y="9651"/>
                </a:lnTo>
                <a:lnTo>
                  <a:pt x="35958" y="35972"/>
                </a:lnTo>
                <a:lnTo>
                  <a:pt x="9647" y="75009"/>
                </a:lnTo>
                <a:lnTo>
                  <a:pt x="0" y="122809"/>
                </a:lnTo>
                <a:lnTo>
                  <a:pt x="0" y="613790"/>
                </a:lnTo>
                <a:lnTo>
                  <a:pt x="9647" y="661590"/>
                </a:lnTo>
                <a:lnTo>
                  <a:pt x="35958" y="700627"/>
                </a:lnTo>
                <a:lnTo>
                  <a:pt x="74982" y="726948"/>
                </a:lnTo>
                <a:lnTo>
                  <a:pt x="122770" y="736600"/>
                </a:lnTo>
                <a:lnTo>
                  <a:pt x="905929" y="736600"/>
                </a:lnTo>
                <a:lnTo>
                  <a:pt x="953717" y="726948"/>
                </a:lnTo>
                <a:lnTo>
                  <a:pt x="992741" y="700627"/>
                </a:lnTo>
                <a:lnTo>
                  <a:pt x="1019052" y="661590"/>
                </a:lnTo>
                <a:lnTo>
                  <a:pt x="1028700" y="613790"/>
                </a:lnTo>
                <a:lnTo>
                  <a:pt x="1028700" y="122809"/>
                </a:lnTo>
                <a:lnTo>
                  <a:pt x="1019052" y="75009"/>
                </a:lnTo>
                <a:lnTo>
                  <a:pt x="992741" y="35972"/>
                </a:lnTo>
                <a:lnTo>
                  <a:pt x="953717" y="9651"/>
                </a:lnTo>
                <a:lnTo>
                  <a:pt x="90592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7175" y="2254250"/>
            <a:ext cx="1028700" cy="736600"/>
          </a:xfrm>
          <a:custGeom>
            <a:avLst/>
            <a:gdLst/>
            <a:ahLst/>
            <a:cxnLst/>
            <a:rect l="l" t="t" r="r" b="b"/>
            <a:pathLst>
              <a:path w="1028700" h="736600">
                <a:moveTo>
                  <a:pt x="0" y="122809"/>
                </a:moveTo>
                <a:lnTo>
                  <a:pt x="9647" y="75009"/>
                </a:lnTo>
                <a:lnTo>
                  <a:pt x="35958" y="35972"/>
                </a:lnTo>
                <a:lnTo>
                  <a:pt x="74982" y="9651"/>
                </a:lnTo>
                <a:lnTo>
                  <a:pt x="122770" y="0"/>
                </a:lnTo>
                <a:lnTo>
                  <a:pt x="905929" y="0"/>
                </a:lnTo>
                <a:lnTo>
                  <a:pt x="953717" y="9651"/>
                </a:lnTo>
                <a:lnTo>
                  <a:pt x="992741" y="35972"/>
                </a:lnTo>
                <a:lnTo>
                  <a:pt x="1019052" y="75009"/>
                </a:lnTo>
                <a:lnTo>
                  <a:pt x="1028700" y="122809"/>
                </a:lnTo>
                <a:lnTo>
                  <a:pt x="1028700" y="613790"/>
                </a:lnTo>
                <a:lnTo>
                  <a:pt x="1019052" y="661590"/>
                </a:lnTo>
                <a:lnTo>
                  <a:pt x="992741" y="700627"/>
                </a:lnTo>
                <a:lnTo>
                  <a:pt x="953717" y="726948"/>
                </a:lnTo>
                <a:lnTo>
                  <a:pt x="905929" y="736600"/>
                </a:lnTo>
                <a:lnTo>
                  <a:pt x="122770" y="736600"/>
                </a:lnTo>
                <a:lnTo>
                  <a:pt x="74982" y="726948"/>
                </a:lnTo>
                <a:lnTo>
                  <a:pt x="35958" y="700627"/>
                </a:lnTo>
                <a:lnTo>
                  <a:pt x="9647" y="661590"/>
                </a:lnTo>
                <a:lnTo>
                  <a:pt x="0" y="613790"/>
                </a:lnTo>
                <a:lnTo>
                  <a:pt x="0" y="122809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07898" y="2361945"/>
            <a:ext cx="5283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latin typeface="Arial"/>
                <a:cs typeface="Arial"/>
              </a:rPr>
              <a:t>Vid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  </a:t>
            </a:r>
            <a:r>
              <a:rPr dirty="0" sz="1600" spc="-10">
                <a:latin typeface="Arial"/>
                <a:cs typeface="Arial"/>
              </a:rPr>
              <a:t>RGB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89225" y="1776348"/>
            <a:ext cx="1065530" cy="917575"/>
          </a:xfrm>
          <a:custGeom>
            <a:avLst/>
            <a:gdLst/>
            <a:ahLst/>
            <a:cxnLst/>
            <a:rect l="l" t="t" r="r" b="b"/>
            <a:pathLst>
              <a:path w="1065529" h="917575">
                <a:moveTo>
                  <a:pt x="690499" y="889000"/>
                </a:moveTo>
                <a:lnTo>
                  <a:pt x="0" y="889000"/>
                </a:lnTo>
                <a:lnTo>
                  <a:pt x="0" y="917575"/>
                </a:lnTo>
                <a:lnTo>
                  <a:pt x="719074" y="917575"/>
                </a:lnTo>
                <a:lnTo>
                  <a:pt x="719074" y="903351"/>
                </a:lnTo>
                <a:lnTo>
                  <a:pt x="690499" y="903351"/>
                </a:lnTo>
                <a:lnTo>
                  <a:pt x="690499" y="889000"/>
                </a:lnTo>
                <a:close/>
              </a:path>
              <a:path w="1065529" h="917575">
                <a:moveTo>
                  <a:pt x="979424" y="28575"/>
                </a:moveTo>
                <a:lnTo>
                  <a:pt x="690499" y="28575"/>
                </a:lnTo>
                <a:lnTo>
                  <a:pt x="690499" y="903351"/>
                </a:lnTo>
                <a:lnTo>
                  <a:pt x="704850" y="889000"/>
                </a:lnTo>
                <a:lnTo>
                  <a:pt x="719074" y="889000"/>
                </a:lnTo>
                <a:lnTo>
                  <a:pt x="719074" y="57150"/>
                </a:lnTo>
                <a:lnTo>
                  <a:pt x="704850" y="57150"/>
                </a:lnTo>
                <a:lnTo>
                  <a:pt x="719074" y="42925"/>
                </a:lnTo>
                <a:lnTo>
                  <a:pt x="979424" y="42925"/>
                </a:lnTo>
                <a:lnTo>
                  <a:pt x="979424" y="28575"/>
                </a:lnTo>
                <a:close/>
              </a:path>
              <a:path w="1065529" h="917575">
                <a:moveTo>
                  <a:pt x="719074" y="889000"/>
                </a:moveTo>
                <a:lnTo>
                  <a:pt x="704850" y="889000"/>
                </a:lnTo>
                <a:lnTo>
                  <a:pt x="690499" y="903351"/>
                </a:lnTo>
                <a:lnTo>
                  <a:pt x="719074" y="903351"/>
                </a:lnTo>
                <a:lnTo>
                  <a:pt x="719074" y="889000"/>
                </a:lnTo>
                <a:close/>
              </a:path>
              <a:path w="1065529" h="917575">
                <a:moveTo>
                  <a:pt x="979424" y="0"/>
                </a:moveTo>
                <a:lnTo>
                  <a:pt x="979424" y="85725"/>
                </a:lnTo>
                <a:lnTo>
                  <a:pt x="1036658" y="57150"/>
                </a:lnTo>
                <a:lnTo>
                  <a:pt x="993775" y="57150"/>
                </a:lnTo>
                <a:lnTo>
                  <a:pt x="993775" y="28575"/>
                </a:lnTo>
                <a:lnTo>
                  <a:pt x="1036489" y="28575"/>
                </a:lnTo>
                <a:lnTo>
                  <a:pt x="979424" y="0"/>
                </a:lnTo>
                <a:close/>
              </a:path>
              <a:path w="1065529" h="917575">
                <a:moveTo>
                  <a:pt x="719074" y="42925"/>
                </a:moveTo>
                <a:lnTo>
                  <a:pt x="704850" y="57150"/>
                </a:lnTo>
                <a:lnTo>
                  <a:pt x="719074" y="57150"/>
                </a:lnTo>
                <a:lnTo>
                  <a:pt x="719074" y="42925"/>
                </a:lnTo>
                <a:close/>
              </a:path>
              <a:path w="1065529" h="917575">
                <a:moveTo>
                  <a:pt x="979424" y="42925"/>
                </a:moveTo>
                <a:lnTo>
                  <a:pt x="719074" y="42925"/>
                </a:lnTo>
                <a:lnTo>
                  <a:pt x="719074" y="57150"/>
                </a:lnTo>
                <a:lnTo>
                  <a:pt x="979424" y="57150"/>
                </a:lnTo>
                <a:lnTo>
                  <a:pt x="979424" y="42925"/>
                </a:lnTo>
                <a:close/>
              </a:path>
              <a:path w="1065529" h="917575">
                <a:moveTo>
                  <a:pt x="1036489" y="28575"/>
                </a:moveTo>
                <a:lnTo>
                  <a:pt x="993775" y="28575"/>
                </a:lnTo>
                <a:lnTo>
                  <a:pt x="993775" y="57150"/>
                </a:lnTo>
                <a:lnTo>
                  <a:pt x="1036658" y="57150"/>
                </a:lnTo>
                <a:lnTo>
                  <a:pt x="1065149" y="42925"/>
                </a:lnTo>
                <a:lnTo>
                  <a:pt x="1036489" y="28575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7175" y="1298575"/>
            <a:ext cx="1028700" cy="736600"/>
          </a:xfrm>
          <a:custGeom>
            <a:avLst/>
            <a:gdLst/>
            <a:ahLst/>
            <a:cxnLst/>
            <a:rect l="l" t="t" r="r" b="b"/>
            <a:pathLst>
              <a:path w="1028700" h="736600">
                <a:moveTo>
                  <a:pt x="905929" y="0"/>
                </a:moveTo>
                <a:lnTo>
                  <a:pt x="122770" y="0"/>
                </a:lnTo>
                <a:lnTo>
                  <a:pt x="74982" y="9651"/>
                </a:lnTo>
                <a:lnTo>
                  <a:pt x="35958" y="35972"/>
                </a:lnTo>
                <a:lnTo>
                  <a:pt x="9647" y="75009"/>
                </a:lnTo>
                <a:lnTo>
                  <a:pt x="0" y="122809"/>
                </a:lnTo>
                <a:lnTo>
                  <a:pt x="0" y="613790"/>
                </a:lnTo>
                <a:lnTo>
                  <a:pt x="9647" y="661590"/>
                </a:lnTo>
                <a:lnTo>
                  <a:pt x="35958" y="700627"/>
                </a:lnTo>
                <a:lnTo>
                  <a:pt x="74982" y="726948"/>
                </a:lnTo>
                <a:lnTo>
                  <a:pt x="122770" y="736600"/>
                </a:lnTo>
                <a:lnTo>
                  <a:pt x="905929" y="736600"/>
                </a:lnTo>
                <a:lnTo>
                  <a:pt x="953717" y="726948"/>
                </a:lnTo>
                <a:lnTo>
                  <a:pt x="992741" y="700627"/>
                </a:lnTo>
                <a:lnTo>
                  <a:pt x="1019052" y="661590"/>
                </a:lnTo>
                <a:lnTo>
                  <a:pt x="1028700" y="613790"/>
                </a:lnTo>
                <a:lnTo>
                  <a:pt x="1028700" y="122809"/>
                </a:lnTo>
                <a:lnTo>
                  <a:pt x="1019052" y="75009"/>
                </a:lnTo>
                <a:lnTo>
                  <a:pt x="992741" y="35972"/>
                </a:lnTo>
                <a:lnTo>
                  <a:pt x="953717" y="9651"/>
                </a:lnTo>
                <a:lnTo>
                  <a:pt x="90592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7175" y="1298575"/>
            <a:ext cx="1028700" cy="736600"/>
          </a:xfrm>
          <a:custGeom>
            <a:avLst/>
            <a:gdLst/>
            <a:ahLst/>
            <a:cxnLst/>
            <a:rect l="l" t="t" r="r" b="b"/>
            <a:pathLst>
              <a:path w="1028700" h="736600">
                <a:moveTo>
                  <a:pt x="0" y="122809"/>
                </a:moveTo>
                <a:lnTo>
                  <a:pt x="9647" y="75009"/>
                </a:lnTo>
                <a:lnTo>
                  <a:pt x="35958" y="35972"/>
                </a:lnTo>
                <a:lnTo>
                  <a:pt x="74982" y="9651"/>
                </a:lnTo>
                <a:lnTo>
                  <a:pt x="122770" y="0"/>
                </a:lnTo>
                <a:lnTo>
                  <a:pt x="905929" y="0"/>
                </a:lnTo>
                <a:lnTo>
                  <a:pt x="953717" y="9651"/>
                </a:lnTo>
                <a:lnTo>
                  <a:pt x="992741" y="35972"/>
                </a:lnTo>
                <a:lnTo>
                  <a:pt x="1019052" y="75009"/>
                </a:lnTo>
                <a:lnTo>
                  <a:pt x="1028700" y="122809"/>
                </a:lnTo>
                <a:lnTo>
                  <a:pt x="1028700" y="613790"/>
                </a:lnTo>
                <a:lnTo>
                  <a:pt x="1019052" y="661590"/>
                </a:lnTo>
                <a:lnTo>
                  <a:pt x="992741" y="700627"/>
                </a:lnTo>
                <a:lnTo>
                  <a:pt x="953717" y="726948"/>
                </a:lnTo>
                <a:lnTo>
                  <a:pt x="905929" y="736600"/>
                </a:lnTo>
                <a:lnTo>
                  <a:pt x="122770" y="736600"/>
                </a:lnTo>
                <a:lnTo>
                  <a:pt x="74982" y="726948"/>
                </a:lnTo>
                <a:lnTo>
                  <a:pt x="35958" y="700627"/>
                </a:lnTo>
                <a:lnTo>
                  <a:pt x="9647" y="661590"/>
                </a:lnTo>
                <a:lnTo>
                  <a:pt x="0" y="613790"/>
                </a:lnTo>
                <a:lnTo>
                  <a:pt x="0" y="122809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38378" y="1435100"/>
            <a:ext cx="46609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 marR="5080" indent="-381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Vid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  </a:t>
            </a:r>
            <a:r>
              <a:rPr dirty="0" sz="1400" spc="-10">
                <a:latin typeface="Arial"/>
                <a:cs typeface="Arial"/>
              </a:rPr>
              <a:t>YUV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05451" y="2317750"/>
            <a:ext cx="875030" cy="513080"/>
          </a:xfrm>
          <a:custGeom>
            <a:avLst/>
            <a:gdLst/>
            <a:ahLst/>
            <a:cxnLst/>
            <a:rect l="l" t="t" r="r" b="b"/>
            <a:pathLst>
              <a:path w="875029" h="513080">
                <a:moveTo>
                  <a:pt x="789177" y="0"/>
                </a:moveTo>
                <a:lnTo>
                  <a:pt x="85344" y="0"/>
                </a:lnTo>
                <a:lnTo>
                  <a:pt x="52131" y="6711"/>
                </a:lnTo>
                <a:lnTo>
                  <a:pt x="25003" y="25018"/>
                </a:lnTo>
                <a:lnTo>
                  <a:pt x="6709" y="52185"/>
                </a:lnTo>
                <a:lnTo>
                  <a:pt x="0" y="85471"/>
                </a:lnTo>
                <a:lnTo>
                  <a:pt x="0" y="427354"/>
                </a:lnTo>
                <a:lnTo>
                  <a:pt x="6709" y="460567"/>
                </a:lnTo>
                <a:lnTo>
                  <a:pt x="25003" y="487695"/>
                </a:lnTo>
                <a:lnTo>
                  <a:pt x="52131" y="505989"/>
                </a:lnTo>
                <a:lnTo>
                  <a:pt x="85344" y="512699"/>
                </a:lnTo>
                <a:lnTo>
                  <a:pt x="789177" y="512699"/>
                </a:lnTo>
                <a:lnTo>
                  <a:pt x="822463" y="505989"/>
                </a:lnTo>
                <a:lnTo>
                  <a:pt x="849630" y="487695"/>
                </a:lnTo>
                <a:lnTo>
                  <a:pt x="867937" y="460567"/>
                </a:lnTo>
                <a:lnTo>
                  <a:pt x="874649" y="427354"/>
                </a:lnTo>
                <a:lnTo>
                  <a:pt x="874649" y="85471"/>
                </a:lnTo>
                <a:lnTo>
                  <a:pt x="867937" y="52185"/>
                </a:lnTo>
                <a:lnTo>
                  <a:pt x="849630" y="25018"/>
                </a:lnTo>
                <a:lnTo>
                  <a:pt x="822463" y="6711"/>
                </a:lnTo>
                <a:lnTo>
                  <a:pt x="789177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05451" y="2317750"/>
            <a:ext cx="875030" cy="513080"/>
          </a:xfrm>
          <a:custGeom>
            <a:avLst/>
            <a:gdLst/>
            <a:ahLst/>
            <a:cxnLst/>
            <a:rect l="l" t="t" r="r" b="b"/>
            <a:pathLst>
              <a:path w="875029" h="513080">
                <a:moveTo>
                  <a:pt x="0" y="85471"/>
                </a:moveTo>
                <a:lnTo>
                  <a:pt x="6709" y="52185"/>
                </a:lnTo>
                <a:lnTo>
                  <a:pt x="25003" y="25018"/>
                </a:lnTo>
                <a:lnTo>
                  <a:pt x="52131" y="6711"/>
                </a:lnTo>
                <a:lnTo>
                  <a:pt x="85344" y="0"/>
                </a:lnTo>
                <a:lnTo>
                  <a:pt x="789177" y="0"/>
                </a:lnTo>
                <a:lnTo>
                  <a:pt x="822463" y="6711"/>
                </a:lnTo>
                <a:lnTo>
                  <a:pt x="849630" y="25018"/>
                </a:lnTo>
                <a:lnTo>
                  <a:pt x="867937" y="52185"/>
                </a:lnTo>
                <a:lnTo>
                  <a:pt x="874649" y="85471"/>
                </a:lnTo>
                <a:lnTo>
                  <a:pt x="874649" y="427354"/>
                </a:lnTo>
                <a:lnTo>
                  <a:pt x="867937" y="460567"/>
                </a:lnTo>
                <a:lnTo>
                  <a:pt x="849630" y="487695"/>
                </a:lnTo>
                <a:lnTo>
                  <a:pt x="822463" y="505989"/>
                </a:lnTo>
                <a:lnTo>
                  <a:pt x="789177" y="512699"/>
                </a:lnTo>
                <a:lnTo>
                  <a:pt x="85344" y="512699"/>
                </a:lnTo>
                <a:lnTo>
                  <a:pt x="52131" y="505989"/>
                </a:lnTo>
                <a:lnTo>
                  <a:pt x="25003" y="487695"/>
                </a:lnTo>
                <a:lnTo>
                  <a:pt x="6709" y="460567"/>
                </a:lnTo>
                <a:lnTo>
                  <a:pt x="0" y="427354"/>
                </a:lnTo>
                <a:lnTo>
                  <a:pt x="0" y="85471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341746" y="2342514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0">
                <a:latin typeface="Arial"/>
                <a:cs typeface="Arial"/>
              </a:rPr>
              <a:t>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89703" y="2555875"/>
            <a:ext cx="90931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(PP -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copy)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63166" y="817245"/>
            <a:ext cx="59055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YUV,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20Hz  ITU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656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63166" y="1228725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Rea</a:t>
            </a:r>
            <a:r>
              <a:rPr dirty="0" sz="900">
                <a:latin typeface="Arial"/>
                <a:cs typeface="Arial"/>
              </a:rPr>
              <a:t>r-</a:t>
            </a:r>
            <a:r>
              <a:rPr dirty="0" sz="900" spc="-5">
                <a:latin typeface="Arial"/>
                <a:cs typeface="Arial"/>
              </a:rPr>
              <a:t>View  </a:t>
            </a:r>
            <a:r>
              <a:rPr dirty="0" sz="900" spc="-5">
                <a:latin typeface="Arial"/>
                <a:cs typeface="Arial"/>
              </a:rPr>
              <a:t>Cam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11623" y="1720850"/>
            <a:ext cx="3397250" cy="167005"/>
          </a:xfrm>
          <a:custGeom>
            <a:avLst/>
            <a:gdLst/>
            <a:ahLst/>
            <a:cxnLst/>
            <a:rect l="l" t="t" r="r" b="b"/>
            <a:pathLst>
              <a:path w="3397250" h="167005">
                <a:moveTo>
                  <a:pt x="3340100" y="80899"/>
                </a:moveTo>
                <a:lnTo>
                  <a:pt x="3311525" y="80899"/>
                </a:lnTo>
                <a:lnTo>
                  <a:pt x="3354451" y="166624"/>
                </a:lnTo>
                <a:lnTo>
                  <a:pt x="3390085" y="95250"/>
                </a:lnTo>
                <a:lnTo>
                  <a:pt x="3340100" y="95250"/>
                </a:lnTo>
                <a:lnTo>
                  <a:pt x="3340100" y="80899"/>
                </a:lnTo>
                <a:close/>
              </a:path>
              <a:path w="3397250" h="167005">
                <a:moveTo>
                  <a:pt x="3340100" y="14224"/>
                </a:moveTo>
                <a:lnTo>
                  <a:pt x="3340100" y="95250"/>
                </a:lnTo>
                <a:lnTo>
                  <a:pt x="3368675" y="95250"/>
                </a:lnTo>
                <a:lnTo>
                  <a:pt x="3368675" y="28575"/>
                </a:lnTo>
                <a:lnTo>
                  <a:pt x="3354451" y="28575"/>
                </a:lnTo>
                <a:lnTo>
                  <a:pt x="3340100" y="14224"/>
                </a:lnTo>
                <a:close/>
              </a:path>
              <a:path w="3397250" h="167005">
                <a:moveTo>
                  <a:pt x="3397250" y="80899"/>
                </a:moveTo>
                <a:lnTo>
                  <a:pt x="3368675" y="80899"/>
                </a:lnTo>
                <a:lnTo>
                  <a:pt x="3368675" y="95250"/>
                </a:lnTo>
                <a:lnTo>
                  <a:pt x="3390085" y="95250"/>
                </a:lnTo>
                <a:lnTo>
                  <a:pt x="3397250" y="80899"/>
                </a:lnTo>
                <a:close/>
              </a:path>
              <a:path w="3397250" h="167005">
                <a:moveTo>
                  <a:pt x="3368675" y="0"/>
                </a:moveTo>
                <a:lnTo>
                  <a:pt x="0" y="0"/>
                </a:lnTo>
                <a:lnTo>
                  <a:pt x="0" y="28575"/>
                </a:lnTo>
                <a:lnTo>
                  <a:pt x="3340100" y="28575"/>
                </a:lnTo>
                <a:lnTo>
                  <a:pt x="3340100" y="14224"/>
                </a:lnTo>
                <a:lnTo>
                  <a:pt x="3368675" y="14224"/>
                </a:lnTo>
                <a:lnTo>
                  <a:pt x="3368675" y="0"/>
                </a:lnTo>
                <a:close/>
              </a:path>
              <a:path w="3397250" h="167005">
                <a:moveTo>
                  <a:pt x="3368675" y="14224"/>
                </a:moveTo>
                <a:lnTo>
                  <a:pt x="3340100" y="14224"/>
                </a:lnTo>
                <a:lnTo>
                  <a:pt x="3354451" y="28575"/>
                </a:lnTo>
                <a:lnTo>
                  <a:pt x="3368675" y="28575"/>
                </a:lnTo>
                <a:lnTo>
                  <a:pt x="3368675" y="1422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509761" y="1713102"/>
            <a:ext cx="1473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2x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502525" y="1887601"/>
            <a:ext cx="925830" cy="517525"/>
          </a:xfrm>
          <a:custGeom>
            <a:avLst/>
            <a:gdLst/>
            <a:ahLst/>
            <a:cxnLst/>
            <a:rect l="l" t="t" r="r" b="b"/>
            <a:pathLst>
              <a:path w="925829" h="517525">
                <a:moveTo>
                  <a:pt x="839216" y="0"/>
                </a:moveTo>
                <a:lnTo>
                  <a:pt x="86232" y="0"/>
                </a:lnTo>
                <a:lnTo>
                  <a:pt x="52667" y="6776"/>
                </a:lnTo>
                <a:lnTo>
                  <a:pt x="25257" y="25257"/>
                </a:lnTo>
                <a:lnTo>
                  <a:pt x="6776" y="52667"/>
                </a:lnTo>
                <a:lnTo>
                  <a:pt x="0" y="86233"/>
                </a:lnTo>
                <a:lnTo>
                  <a:pt x="0" y="431164"/>
                </a:lnTo>
                <a:lnTo>
                  <a:pt x="6776" y="464750"/>
                </a:lnTo>
                <a:lnTo>
                  <a:pt x="25257" y="492204"/>
                </a:lnTo>
                <a:lnTo>
                  <a:pt x="52667" y="510728"/>
                </a:lnTo>
                <a:lnTo>
                  <a:pt x="86232" y="517525"/>
                </a:lnTo>
                <a:lnTo>
                  <a:pt x="839216" y="517525"/>
                </a:lnTo>
                <a:lnTo>
                  <a:pt x="872801" y="510728"/>
                </a:lnTo>
                <a:lnTo>
                  <a:pt x="900255" y="492204"/>
                </a:lnTo>
                <a:lnTo>
                  <a:pt x="918779" y="464750"/>
                </a:lnTo>
                <a:lnTo>
                  <a:pt x="925576" y="431164"/>
                </a:lnTo>
                <a:lnTo>
                  <a:pt x="925576" y="86233"/>
                </a:lnTo>
                <a:lnTo>
                  <a:pt x="918779" y="52667"/>
                </a:lnTo>
                <a:lnTo>
                  <a:pt x="900255" y="25257"/>
                </a:lnTo>
                <a:lnTo>
                  <a:pt x="872801" y="6776"/>
                </a:lnTo>
                <a:lnTo>
                  <a:pt x="839216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02525" y="1887601"/>
            <a:ext cx="925830" cy="517525"/>
          </a:xfrm>
          <a:custGeom>
            <a:avLst/>
            <a:gdLst/>
            <a:ahLst/>
            <a:cxnLst/>
            <a:rect l="l" t="t" r="r" b="b"/>
            <a:pathLst>
              <a:path w="925829" h="517525">
                <a:moveTo>
                  <a:pt x="0" y="86233"/>
                </a:moveTo>
                <a:lnTo>
                  <a:pt x="6776" y="52667"/>
                </a:lnTo>
                <a:lnTo>
                  <a:pt x="25257" y="25257"/>
                </a:lnTo>
                <a:lnTo>
                  <a:pt x="52667" y="6776"/>
                </a:lnTo>
                <a:lnTo>
                  <a:pt x="86232" y="0"/>
                </a:lnTo>
                <a:lnTo>
                  <a:pt x="839216" y="0"/>
                </a:lnTo>
                <a:lnTo>
                  <a:pt x="872801" y="6776"/>
                </a:lnTo>
                <a:lnTo>
                  <a:pt x="900255" y="25257"/>
                </a:lnTo>
                <a:lnTo>
                  <a:pt x="918779" y="52667"/>
                </a:lnTo>
                <a:lnTo>
                  <a:pt x="925576" y="86233"/>
                </a:lnTo>
                <a:lnTo>
                  <a:pt x="925576" y="431164"/>
                </a:lnTo>
                <a:lnTo>
                  <a:pt x="918779" y="464750"/>
                </a:lnTo>
                <a:lnTo>
                  <a:pt x="900255" y="492204"/>
                </a:lnTo>
                <a:lnTo>
                  <a:pt x="872801" y="510728"/>
                </a:lnTo>
                <a:lnTo>
                  <a:pt x="839216" y="517525"/>
                </a:lnTo>
                <a:lnTo>
                  <a:pt x="86232" y="517525"/>
                </a:lnTo>
                <a:lnTo>
                  <a:pt x="52667" y="510728"/>
                </a:lnTo>
                <a:lnTo>
                  <a:pt x="25257" y="492204"/>
                </a:lnTo>
                <a:lnTo>
                  <a:pt x="6776" y="464750"/>
                </a:lnTo>
                <a:lnTo>
                  <a:pt x="0" y="431164"/>
                </a:lnTo>
                <a:lnTo>
                  <a:pt x="0" y="862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736585" y="2021204"/>
            <a:ext cx="460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6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97061" y="2719832"/>
            <a:ext cx="1473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3x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400675" y="2131948"/>
            <a:ext cx="2101850" cy="186055"/>
          </a:xfrm>
          <a:custGeom>
            <a:avLst/>
            <a:gdLst/>
            <a:ahLst/>
            <a:cxnLst/>
            <a:rect l="l" t="t" r="r" b="b"/>
            <a:pathLst>
              <a:path w="2101850" h="186055">
                <a:moveTo>
                  <a:pt x="28575" y="100075"/>
                </a:moveTo>
                <a:lnTo>
                  <a:pt x="0" y="100075"/>
                </a:lnTo>
                <a:lnTo>
                  <a:pt x="42799" y="185800"/>
                </a:lnTo>
                <a:lnTo>
                  <a:pt x="78602" y="114300"/>
                </a:lnTo>
                <a:lnTo>
                  <a:pt x="28575" y="114300"/>
                </a:lnTo>
                <a:lnTo>
                  <a:pt x="28575" y="100075"/>
                </a:lnTo>
                <a:close/>
              </a:path>
              <a:path w="2101850" h="186055">
                <a:moveTo>
                  <a:pt x="2101850" y="0"/>
                </a:moveTo>
                <a:lnTo>
                  <a:pt x="28575" y="0"/>
                </a:lnTo>
                <a:lnTo>
                  <a:pt x="28575" y="114300"/>
                </a:lnTo>
                <a:lnTo>
                  <a:pt x="57150" y="114300"/>
                </a:lnTo>
                <a:lnTo>
                  <a:pt x="57150" y="28575"/>
                </a:lnTo>
                <a:lnTo>
                  <a:pt x="42799" y="28575"/>
                </a:lnTo>
                <a:lnTo>
                  <a:pt x="57150" y="14350"/>
                </a:lnTo>
                <a:lnTo>
                  <a:pt x="2101850" y="14350"/>
                </a:lnTo>
                <a:lnTo>
                  <a:pt x="2101850" y="0"/>
                </a:lnTo>
                <a:close/>
              </a:path>
              <a:path w="2101850" h="186055">
                <a:moveTo>
                  <a:pt x="85725" y="100075"/>
                </a:moveTo>
                <a:lnTo>
                  <a:pt x="57150" y="100075"/>
                </a:lnTo>
                <a:lnTo>
                  <a:pt x="57150" y="114300"/>
                </a:lnTo>
                <a:lnTo>
                  <a:pt x="78602" y="114300"/>
                </a:lnTo>
                <a:lnTo>
                  <a:pt x="85725" y="100075"/>
                </a:lnTo>
                <a:close/>
              </a:path>
              <a:path w="2101850" h="186055">
                <a:moveTo>
                  <a:pt x="57150" y="14350"/>
                </a:moveTo>
                <a:lnTo>
                  <a:pt x="42799" y="28575"/>
                </a:lnTo>
                <a:lnTo>
                  <a:pt x="57150" y="28575"/>
                </a:lnTo>
                <a:lnTo>
                  <a:pt x="57150" y="14350"/>
                </a:lnTo>
                <a:close/>
              </a:path>
              <a:path w="2101850" h="186055">
                <a:moveTo>
                  <a:pt x="2101850" y="14350"/>
                </a:moveTo>
                <a:lnTo>
                  <a:pt x="57150" y="14350"/>
                </a:lnTo>
                <a:lnTo>
                  <a:pt x="57150" y="28575"/>
                </a:lnTo>
                <a:lnTo>
                  <a:pt x="2101850" y="28575"/>
                </a:lnTo>
                <a:lnTo>
                  <a:pt x="2101850" y="143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80100" y="2560573"/>
            <a:ext cx="1659255" cy="560705"/>
          </a:xfrm>
          <a:custGeom>
            <a:avLst/>
            <a:gdLst/>
            <a:ahLst/>
            <a:cxnLst/>
            <a:rect l="l" t="t" r="r" b="b"/>
            <a:pathLst>
              <a:path w="1659254" h="560705">
                <a:moveTo>
                  <a:pt x="1573149" y="474725"/>
                </a:moveTo>
                <a:lnTo>
                  <a:pt x="1573149" y="560451"/>
                </a:lnTo>
                <a:lnTo>
                  <a:pt x="1630214" y="531876"/>
                </a:lnTo>
                <a:lnTo>
                  <a:pt x="1587500" y="531876"/>
                </a:lnTo>
                <a:lnTo>
                  <a:pt x="1587500" y="503300"/>
                </a:lnTo>
                <a:lnTo>
                  <a:pt x="1630383" y="503300"/>
                </a:lnTo>
                <a:lnTo>
                  <a:pt x="1573149" y="474725"/>
                </a:lnTo>
                <a:close/>
              </a:path>
              <a:path w="1659254" h="560705">
                <a:moveTo>
                  <a:pt x="922274" y="14350"/>
                </a:moveTo>
                <a:lnTo>
                  <a:pt x="922274" y="531876"/>
                </a:lnTo>
                <a:lnTo>
                  <a:pt x="1573149" y="531876"/>
                </a:lnTo>
                <a:lnTo>
                  <a:pt x="1573149" y="517525"/>
                </a:lnTo>
                <a:lnTo>
                  <a:pt x="950849" y="517525"/>
                </a:lnTo>
                <a:lnTo>
                  <a:pt x="936625" y="503300"/>
                </a:lnTo>
                <a:lnTo>
                  <a:pt x="950849" y="503300"/>
                </a:lnTo>
                <a:lnTo>
                  <a:pt x="950849" y="28575"/>
                </a:lnTo>
                <a:lnTo>
                  <a:pt x="936625" y="28575"/>
                </a:lnTo>
                <a:lnTo>
                  <a:pt x="922274" y="14350"/>
                </a:lnTo>
                <a:close/>
              </a:path>
              <a:path w="1659254" h="560705">
                <a:moveTo>
                  <a:pt x="1630383" y="503300"/>
                </a:moveTo>
                <a:lnTo>
                  <a:pt x="1587500" y="503300"/>
                </a:lnTo>
                <a:lnTo>
                  <a:pt x="1587500" y="531876"/>
                </a:lnTo>
                <a:lnTo>
                  <a:pt x="1630214" y="531876"/>
                </a:lnTo>
                <a:lnTo>
                  <a:pt x="1658874" y="517525"/>
                </a:lnTo>
                <a:lnTo>
                  <a:pt x="1630383" y="503300"/>
                </a:lnTo>
                <a:close/>
              </a:path>
              <a:path w="1659254" h="560705">
                <a:moveTo>
                  <a:pt x="950849" y="503300"/>
                </a:moveTo>
                <a:lnTo>
                  <a:pt x="936625" y="503300"/>
                </a:lnTo>
                <a:lnTo>
                  <a:pt x="950849" y="517525"/>
                </a:lnTo>
                <a:lnTo>
                  <a:pt x="950849" y="503300"/>
                </a:lnTo>
                <a:close/>
              </a:path>
              <a:path w="1659254" h="560705">
                <a:moveTo>
                  <a:pt x="1573149" y="503300"/>
                </a:moveTo>
                <a:lnTo>
                  <a:pt x="950849" y="503300"/>
                </a:lnTo>
                <a:lnTo>
                  <a:pt x="950849" y="517525"/>
                </a:lnTo>
                <a:lnTo>
                  <a:pt x="1573149" y="517525"/>
                </a:lnTo>
                <a:lnTo>
                  <a:pt x="1573149" y="503300"/>
                </a:lnTo>
                <a:close/>
              </a:path>
              <a:path w="1659254" h="560705">
                <a:moveTo>
                  <a:pt x="950849" y="0"/>
                </a:moveTo>
                <a:lnTo>
                  <a:pt x="0" y="0"/>
                </a:lnTo>
                <a:lnTo>
                  <a:pt x="0" y="28575"/>
                </a:lnTo>
                <a:lnTo>
                  <a:pt x="922274" y="28575"/>
                </a:lnTo>
                <a:lnTo>
                  <a:pt x="922274" y="14350"/>
                </a:lnTo>
                <a:lnTo>
                  <a:pt x="950849" y="14350"/>
                </a:lnTo>
                <a:lnTo>
                  <a:pt x="950849" y="0"/>
                </a:lnTo>
                <a:close/>
              </a:path>
              <a:path w="1659254" h="560705">
                <a:moveTo>
                  <a:pt x="950849" y="14350"/>
                </a:moveTo>
                <a:lnTo>
                  <a:pt x="922274" y="14350"/>
                </a:lnTo>
                <a:lnTo>
                  <a:pt x="936625" y="28575"/>
                </a:lnTo>
                <a:lnTo>
                  <a:pt x="950849" y="28575"/>
                </a:lnTo>
                <a:lnTo>
                  <a:pt x="950849" y="143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53325" y="3310001"/>
            <a:ext cx="916305" cy="382905"/>
          </a:xfrm>
          <a:custGeom>
            <a:avLst/>
            <a:gdLst/>
            <a:ahLst/>
            <a:cxnLst/>
            <a:rect l="l" t="t" r="r" b="b"/>
            <a:pathLst>
              <a:path w="916304" h="382904">
                <a:moveTo>
                  <a:pt x="852170" y="0"/>
                </a:moveTo>
                <a:lnTo>
                  <a:pt x="63753" y="0"/>
                </a:lnTo>
                <a:lnTo>
                  <a:pt x="38951" y="4996"/>
                </a:lnTo>
                <a:lnTo>
                  <a:pt x="18684" y="18637"/>
                </a:lnTo>
                <a:lnTo>
                  <a:pt x="5014" y="38897"/>
                </a:lnTo>
                <a:lnTo>
                  <a:pt x="0" y="63753"/>
                </a:lnTo>
                <a:lnTo>
                  <a:pt x="0" y="318769"/>
                </a:lnTo>
                <a:lnTo>
                  <a:pt x="5014" y="343572"/>
                </a:lnTo>
                <a:lnTo>
                  <a:pt x="18684" y="363839"/>
                </a:lnTo>
                <a:lnTo>
                  <a:pt x="38951" y="377509"/>
                </a:lnTo>
                <a:lnTo>
                  <a:pt x="63753" y="382524"/>
                </a:lnTo>
                <a:lnTo>
                  <a:pt x="852170" y="382524"/>
                </a:lnTo>
                <a:lnTo>
                  <a:pt x="877046" y="377509"/>
                </a:lnTo>
                <a:lnTo>
                  <a:pt x="897350" y="363839"/>
                </a:lnTo>
                <a:lnTo>
                  <a:pt x="911034" y="343572"/>
                </a:lnTo>
                <a:lnTo>
                  <a:pt x="916051" y="318769"/>
                </a:lnTo>
                <a:lnTo>
                  <a:pt x="916051" y="63753"/>
                </a:lnTo>
                <a:lnTo>
                  <a:pt x="911034" y="38897"/>
                </a:lnTo>
                <a:lnTo>
                  <a:pt x="897350" y="18637"/>
                </a:lnTo>
                <a:lnTo>
                  <a:pt x="877046" y="4996"/>
                </a:lnTo>
                <a:lnTo>
                  <a:pt x="852170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53325" y="3310001"/>
            <a:ext cx="916305" cy="382905"/>
          </a:xfrm>
          <a:custGeom>
            <a:avLst/>
            <a:gdLst/>
            <a:ahLst/>
            <a:cxnLst/>
            <a:rect l="l" t="t" r="r" b="b"/>
            <a:pathLst>
              <a:path w="916304" h="382904">
                <a:moveTo>
                  <a:pt x="0" y="63753"/>
                </a:moveTo>
                <a:lnTo>
                  <a:pt x="5014" y="38897"/>
                </a:lnTo>
                <a:lnTo>
                  <a:pt x="18684" y="18637"/>
                </a:lnTo>
                <a:lnTo>
                  <a:pt x="38951" y="4996"/>
                </a:lnTo>
                <a:lnTo>
                  <a:pt x="63753" y="0"/>
                </a:lnTo>
                <a:lnTo>
                  <a:pt x="852170" y="0"/>
                </a:lnTo>
                <a:lnTo>
                  <a:pt x="877046" y="4996"/>
                </a:lnTo>
                <a:lnTo>
                  <a:pt x="897350" y="18637"/>
                </a:lnTo>
                <a:lnTo>
                  <a:pt x="911034" y="38897"/>
                </a:lnTo>
                <a:lnTo>
                  <a:pt x="916051" y="63753"/>
                </a:lnTo>
                <a:lnTo>
                  <a:pt x="916051" y="318769"/>
                </a:lnTo>
                <a:lnTo>
                  <a:pt x="911034" y="343572"/>
                </a:lnTo>
                <a:lnTo>
                  <a:pt x="897350" y="363839"/>
                </a:lnTo>
                <a:lnTo>
                  <a:pt x="877046" y="377509"/>
                </a:lnTo>
                <a:lnTo>
                  <a:pt x="852170" y="382524"/>
                </a:lnTo>
                <a:lnTo>
                  <a:pt x="63753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43800" y="3109848"/>
            <a:ext cx="916305" cy="382905"/>
          </a:xfrm>
          <a:custGeom>
            <a:avLst/>
            <a:gdLst/>
            <a:ahLst/>
            <a:cxnLst/>
            <a:rect l="l" t="t" r="r" b="b"/>
            <a:pathLst>
              <a:path w="916304" h="382904">
                <a:moveTo>
                  <a:pt x="852170" y="0"/>
                </a:moveTo>
                <a:lnTo>
                  <a:pt x="63753" y="0"/>
                </a:lnTo>
                <a:lnTo>
                  <a:pt x="38951" y="5016"/>
                </a:lnTo>
                <a:lnTo>
                  <a:pt x="18684" y="18700"/>
                </a:lnTo>
                <a:lnTo>
                  <a:pt x="5014" y="39004"/>
                </a:lnTo>
                <a:lnTo>
                  <a:pt x="0" y="63880"/>
                </a:lnTo>
                <a:lnTo>
                  <a:pt x="0" y="318897"/>
                </a:lnTo>
                <a:lnTo>
                  <a:pt x="5014" y="343699"/>
                </a:lnTo>
                <a:lnTo>
                  <a:pt x="18684" y="363966"/>
                </a:lnTo>
                <a:lnTo>
                  <a:pt x="38951" y="377636"/>
                </a:lnTo>
                <a:lnTo>
                  <a:pt x="63753" y="382650"/>
                </a:lnTo>
                <a:lnTo>
                  <a:pt x="852170" y="382650"/>
                </a:lnTo>
                <a:lnTo>
                  <a:pt x="877046" y="377636"/>
                </a:lnTo>
                <a:lnTo>
                  <a:pt x="897350" y="363966"/>
                </a:lnTo>
                <a:lnTo>
                  <a:pt x="911034" y="343699"/>
                </a:lnTo>
                <a:lnTo>
                  <a:pt x="916051" y="318897"/>
                </a:lnTo>
                <a:lnTo>
                  <a:pt x="916051" y="63880"/>
                </a:lnTo>
                <a:lnTo>
                  <a:pt x="911034" y="39004"/>
                </a:lnTo>
                <a:lnTo>
                  <a:pt x="897350" y="18700"/>
                </a:lnTo>
                <a:lnTo>
                  <a:pt x="877046" y="5016"/>
                </a:lnTo>
                <a:lnTo>
                  <a:pt x="852170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543800" y="3109848"/>
            <a:ext cx="916305" cy="382905"/>
          </a:xfrm>
          <a:custGeom>
            <a:avLst/>
            <a:gdLst/>
            <a:ahLst/>
            <a:cxnLst/>
            <a:rect l="l" t="t" r="r" b="b"/>
            <a:pathLst>
              <a:path w="916304" h="382904">
                <a:moveTo>
                  <a:pt x="0" y="63880"/>
                </a:moveTo>
                <a:lnTo>
                  <a:pt x="5014" y="39004"/>
                </a:lnTo>
                <a:lnTo>
                  <a:pt x="18684" y="18700"/>
                </a:lnTo>
                <a:lnTo>
                  <a:pt x="38951" y="5016"/>
                </a:lnTo>
                <a:lnTo>
                  <a:pt x="63753" y="0"/>
                </a:lnTo>
                <a:lnTo>
                  <a:pt x="852170" y="0"/>
                </a:lnTo>
                <a:lnTo>
                  <a:pt x="877046" y="5016"/>
                </a:lnTo>
                <a:lnTo>
                  <a:pt x="897350" y="18700"/>
                </a:lnTo>
                <a:lnTo>
                  <a:pt x="911034" y="39004"/>
                </a:lnTo>
                <a:lnTo>
                  <a:pt x="916051" y="63880"/>
                </a:lnTo>
                <a:lnTo>
                  <a:pt x="916051" y="318897"/>
                </a:lnTo>
                <a:lnTo>
                  <a:pt x="911034" y="343699"/>
                </a:lnTo>
                <a:lnTo>
                  <a:pt x="897350" y="363966"/>
                </a:lnTo>
                <a:lnTo>
                  <a:pt x="877046" y="377636"/>
                </a:lnTo>
                <a:lnTo>
                  <a:pt x="852170" y="382650"/>
                </a:lnTo>
                <a:lnTo>
                  <a:pt x="63753" y="382650"/>
                </a:lnTo>
                <a:lnTo>
                  <a:pt x="38951" y="377636"/>
                </a:lnTo>
                <a:lnTo>
                  <a:pt x="18684" y="363966"/>
                </a:lnTo>
                <a:lnTo>
                  <a:pt x="5014" y="343699"/>
                </a:lnTo>
                <a:lnTo>
                  <a:pt x="0" y="318897"/>
                </a:lnTo>
                <a:lnTo>
                  <a:pt x="0" y="638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539101" y="2886075"/>
            <a:ext cx="925830" cy="382905"/>
          </a:xfrm>
          <a:custGeom>
            <a:avLst/>
            <a:gdLst/>
            <a:ahLst/>
            <a:cxnLst/>
            <a:rect l="l" t="t" r="r" b="b"/>
            <a:pathLst>
              <a:path w="925829" h="382904">
                <a:moveTo>
                  <a:pt x="861695" y="0"/>
                </a:moveTo>
                <a:lnTo>
                  <a:pt x="63753" y="0"/>
                </a:lnTo>
                <a:lnTo>
                  <a:pt x="38897" y="5014"/>
                </a:lnTo>
                <a:lnTo>
                  <a:pt x="18637" y="18684"/>
                </a:lnTo>
                <a:lnTo>
                  <a:pt x="4996" y="38951"/>
                </a:lnTo>
                <a:lnTo>
                  <a:pt x="0" y="63753"/>
                </a:lnTo>
                <a:lnTo>
                  <a:pt x="0" y="318770"/>
                </a:lnTo>
                <a:lnTo>
                  <a:pt x="4996" y="343646"/>
                </a:lnTo>
                <a:lnTo>
                  <a:pt x="18637" y="363950"/>
                </a:lnTo>
                <a:lnTo>
                  <a:pt x="38897" y="377634"/>
                </a:lnTo>
                <a:lnTo>
                  <a:pt x="63753" y="382650"/>
                </a:lnTo>
                <a:lnTo>
                  <a:pt x="861695" y="382650"/>
                </a:lnTo>
                <a:lnTo>
                  <a:pt x="886497" y="377634"/>
                </a:lnTo>
                <a:lnTo>
                  <a:pt x="906764" y="363950"/>
                </a:lnTo>
                <a:lnTo>
                  <a:pt x="920434" y="343646"/>
                </a:lnTo>
                <a:lnTo>
                  <a:pt x="925449" y="318770"/>
                </a:lnTo>
                <a:lnTo>
                  <a:pt x="925449" y="63753"/>
                </a:lnTo>
                <a:lnTo>
                  <a:pt x="920434" y="38951"/>
                </a:lnTo>
                <a:lnTo>
                  <a:pt x="906764" y="18684"/>
                </a:lnTo>
                <a:lnTo>
                  <a:pt x="886497" y="5014"/>
                </a:lnTo>
                <a:lnTo>
                  <a:pt x="861695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539101" y="2886075"/>
            <a:ext cx="925830" cy="382905"/>
          </a:xfrm>
          <a:custGeom>
            <a:avLst/>
            <a:gdLst/>
            <a:ahLst/>
            <a:cxnLst/>
            <a:rect l="l" t="t" r="r" b="b"/>
            <a:pathLst>
              <a:path w="925829" h="382904">
                <a:moveTo>
                  <a:pt x="0" y="63753"/>
                </a:moveTo>
                <a:lnTo>
                  <a:pt x="4996" y="38951"/>
                </a:lnTo>
                <a:lnTo>
                  <a:pt x="18637" y="18684"/>
                </a:lnTo>
                <a:lnTo>
                  <a:pt x="38897" y="5014"/>
                </a:lnTo>
                <a:lnTo>
                  <a:pt x="63753" y="0"/>
                </a:lnTo>
                <a:lnTo>
                  <a:pt x="861695" y="0"/>
                </a:lnTo>
                <a:lnTo>
                  <a:pt x="886497" y="5014"/>
                </a:lnTo>
                <a:lnTo>
                  <a:pt x="906764" y="18684"/>
                </a:lnTo>
                <a:lnTo>
                  <a:pt x="920434" y="38951"/>
                </a:lnTo>
                <a:lnTo>
                  <a:pt x="925449" y="63753"/>
                </a:lnTo>
                <a:lnTo>
                  <a:pt x="925449" y="318770"/>
                </a:lnTo>
                <a:lnTo>
                  <a:pt x="920434" y="343646"/>
                </a:lnTo>
                <a:lnTo>
                  <a:pt x="906764" y="363950"/>
                </a:lnTo>
                <a:lnTo>
                  <a:pt x="886497" y="377634"/>
                </a:lnTo>
                <a:lnTo>
                  <a:pt x="861695" y="382650"/>
                </a:lnTo>
                <a:lnTo>
                  <a:pt x="63753" y="382650"/>
                </a:lnTo>
                <a:lnTo>
                  <a:pt x="38897" y="377634"/>
                </a:lnTo>
                <a:lnTo>
                  <a:pt x="18637" y="363950"/>
                </a:lnTo>
                <a:lnTo>
                  <a:pt x="4996" y="343646"/>
                </a:lnTo>
                <a:lnTo>
                  <a:pt x="0" y="318770"/>
                </a:lnTo>
                <a:lnTo>
                  <a:pt x="0" y="637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651495" y="2985973"/>
            <a:ext cx="7023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024376" y="4929123"/>
            <a:ext cx="1132205" cy="603885"/>
          </a:xfrm>
          <a:custGeom>
            <a:avLst/>
            <a:gdLst/>
            <a:ahLst/>
            <a:cxnLst/>
            <a:rect l="l" t="t" r="r" b="b"/>
            <a:pathLst>
              <a:path w="1132204" h="603885">
                <a:moveTo>
                  <a:pt x="1031239" y="0"/>
                </a:moveTo>
                <a:lnTo>
                  <a:pt x="100457" y="0"/>
                </a:lnTo>
                <a:lnTo>
                  <a:pt x="61346" y="7911"/>
                </a:lnTo>
                <a:lnTo>
                  <a:pt x="29416" y="29479"/>
                </a:lnTo>
                <a:lnTo>
                  <a:pt x="7891" y="61454"/>
                </a:lnTo>
                <a:lnTo>
                  <a:pt x="0" y="100583"/>
                </a:lnTo>
                <a:lnTo>
                  <a:pt x="0" y="502792"/>
                </a:lnTo>
                <a:lnTo>
                  <a:pt x="7891" y="541922"/>
                </a:lnTo>
                <a:lnTo>
                  <a:pt x="29416" y="573897"/>
                </a:lnTo>
                <a:lnTo>
                  <a:pt x="61346" y="595465"/>
                </a:lnTo>
                <a:lnTo>
                  <a:pt x="100457" y="603376"/>
                </a:lnTo>
                <a:lnTo>
                  <a:pt x="1031239" y="603376"/>
                </a:lnTo>
                <a:lnTo>
                  <a:pt x="1070423" y="595465"/>
                </a:lnTo>
                <a:lnTo>
                  <a:pt x="1102391" y="573897"/>
                </a:lnTo>
                <a:lnTo>
                  <a:pt x="1123930" y="541922"/>
                </a:lnTo>
                <a:lnTo>
                  <a:pt x="1131824" y="502792"/>
                </a:lnTo>
                <a:lnTo>
                  <a:pt x="1131824" y="100583"/>
                </a:lnTo>
                <a:lnTo>
                  <a:pt x="1123930" y="61454"/>
                </a:lnTo>
                <a:lnTo>
                  <a:pt x="1102391" y="29479"/>
                </a:lnTo>
                <a:lnTo>
                  <a:pt x="1070423" y="7911"/>
                </a:lnTo>
                <a:lnTo>
                  <a:pt x="1031239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24376" y="4929123"/>
            <a:ext cx="1132205" cy="603885"/>
          </a:xfrm>
          <a:custGeom>
            <a:avLst/>
            <a:gdLst/>
            <a:ahLst/>
            <a:cxnLst/>
            <a:rect l="l" t="t" r="r" b="b"/>
            <a:pathLst>
              <a:path w="1132204" h="603885">
                <a:moveTo>
                  <a:pt x="0" y="100583"/>
                </a:moveTo>
                <a:lnTo>
                  <a:pt x="7891" y="61454"/>
                </a:lnTo>
                <a:lnTo>
                  <a:pt x="29416" y="29479"/>
                </a:lnTo>
                <a:lnTo>
                  <a:pt x="61346" y="7911"/>
                </a:lnTo>
                <a:lnTo>
                  <a:pt x="100457" y="0"/>
                </a:lnTo>
                <a:lnTo>
                  <a:pt x="1031239" y="0"/>
                </a:lnTo>
                <a:lnTo>
                  <a:pt x="1070423" y="7911"/>
                </a:lnTo>
                <a:lnTo>
                  <a:pt x="1102391" y="29479"/>
                </a:lnTo>
                <a:lnTo>
                  <a:pt x="1123930" y="61454"/>
                </a:lnTo>
                <a:lnTo>
                  <a:pt x="1131824" y="100583"/>
                </a:lnTo>
                <a:lnTo>
                  <a:pt x="1131824" y="502792"/>
                </a:lnTo>
                <a:lnTo>
                  <a:pt x="1123930" y="541922"/>
                </a:lnTo>
                <a:lnTo>
                  <a:pt x="1102391" y="573897"/>
                </a:lnTo>
                <a:lnTo>
                  <a:pt x="1070423" y="595465"/>
                </a:lnTo>
                <a:lnTo>
                  <a:pt x="1031239" y="603376"/>
                </a:lnTo>
                <a:lnTo>
                  <a:pt x="100457" y="603376"/>
                </a:lnTo>
                <a:lnTo>
                  <a:pt x="61346" y="595465"/>
                </a:lnTo>
                <a:lnTo>
                  <a:pt x="29416" y="573897"/>
                </a:lnTo>
                <a:lnTo>
                  <a:pt x="7891" y="541922"/>
                </a:lnTo>
                <a:lnTo>
                  <a:pt x="0" y="502792"/>
                </a:lnTo>
                <a:lnTo>
                  <a:pt x="0" y="100583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330446" y="5075935"/>
            <a:ext cx="5213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499350" y="4563998"/>
            <a:ext cx="925830" cy="517525"/>
          </a:xfrm>
          <a:custGeom>
            <a:avLst/>
            <a:gdLst/>
            <a:ahLst/>
            <a:cxnLst/>
            <a:rect l="l" t="t" r="r" b="b"/>
            <a:pathLst>
              <a:path w="925829" h="517525">
                <a:moveTo>
                  <a:pt x="839216" y="0"/>
                </a:moveTo>
                <a:lnTo>
                  <a:pt x="86232" y="0"/>
                </a:lnTo>
                <a:lnTo>
                  <a:pt x="52667" y="6796"/>
                </a:lnTo>
                <a:lnTo>
                  <a:pt x="25257" y="25320"/>
                </a:lnTo>
                <a:lnTo>
                  <a:pt x="6776" y="52774"/>
                </a:lnTo>
                <a:lnTo>
                  <a:pt x="0" y="86359"/>
                </a:lnTo>
                <a:lnTo>
                  <a:pt x="0" y="431292"/>
                </a:lnTo>
                <a:lnTo>
                  <a:pt x="6776" y="464857"/>
                </a:lnTo>
                <a:lnTo>
                  <a:pt x="25257" y="492267"/>
                </a:lnTo>
                <a:lnTo>
                  <a:pt x="52667" y="510748"/>
                </a:lnTo>
                <a:lnTo>
                  <a:pt x="86232" y="517525"/>
                </a:lnTo>
                <a:lnTo>
                  <a:pt x="839216" y="517525"/>
                </a:lnTo>
                <a:lnTo>
                  <a:pt x="872801" y="510748"/>
                </a:lnTo>
                <a:lnTo>
                  <a:pt x="900255" y="492267"/>
                </a:lnTo>
                <a:lnTo>
                  <a:pt x="918779" y="464857"/>
                </a:lnTo>
                <a:lnTo>
                  <a:pt x="925576" y="431292"/>
                </a:lnTo>
                <a:lnTo>
                  <a:pt x="925576" y="86359"/>
                </a:lnTo>
                <a:lnTo>
                  <a:pt x="918779" y="52774"/>
                </a:lnTo>
                <a:lnTo>
                  <a:pt x="900255" y="25320"/>
                </a:lnTo>
                <a:lnTo>
                  <a:pt x="872801" y="6796"/>
                </a:lnTo>
                <a:lnTo>
                  <a:pt x="839216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499350" y="4563998"/>
            <a:ext cx="925830" cy="517525"/>
          </a:xfrm>
          <a:custGeom>
            <a:avLst/>
            <a:gdLst/>
            <a:ahLst/>
            <a:cxnLst/>
            <a:rect l="l" t="t" r="r" b="b"/>
            <a:pathLst>
              <a:path w="925829" h="517525">
                <a:moveTo>
                  <a:pt x="0" y="86359"/>
                </a:moveTo>
                <a:lnTo>
                  <a:pt x="6776" y="52774"/>
                </a:lnTo>
                <a:lnTo>
                  <a:pt x="25257" y="25320"/>
                </a:lnTo>
                <a:lnTo>
                  <a:pt x="52667" y="6796"/>
                </a:lnTo>
                <a:lnTo>
                  <a:pt x="86232" y="0"/>
                </a:lnTo>
                <a:lnTo>
                  <a:pt x="839216" y="0"/>
                </a:lnTo>
                <a:lnTo>
                  <a:pt x="872801" y="6796"/>
                </a:lnTo>
                <a:lnTo>
                  <a:pt x="900255" y="25320"/>
                </a:lnTo>
                <a:lnTo>
                  <a:pt x="918779" y="52774"/>
                </a:lnTo>
                <a:lnTo>
                  <a:pt x="925576" y="86359"/>
                </a:lnTo>
                <a:lnTo>
                  <a:pt x="925576" y="431292"/>
                </a:lnTo>
                <a:lnTo>
                  <a:pt x="918779" y="464857"/>
                </a:lnTo>
                <a:lnTo>
                  <a:pt x="900255" y="492267"/>
                </a:lnTo>
                <a:lnTo>
                  <a:pt x="872801" y="510748"/>
                </a:lnTo>
                <a:lnTo>
                  <a:pt x="839216" y="517525"/>
                </a:lnTo>
                <a:lnTo>
                  <a:pt x="86232" y="517525"/>
                </a:lnTo>
                <a:lnTo>
                  <a:pt x="52667" y="510748"/>
                </a:lnTo>
                <a:lnTo>
                  <a:pt x="25257" y="492267"/>
                </a:lnTo>
                <a:lnTo>
                  <a:pt x="6776" y="464857"/>
                </a:lnTo>
                <a:lnTo>
                  <a:pt x="0" y="431292"/>
                </a:lnTo>
                <a:lnTo>
                  <a:pt x="0" y="863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7602093" y="4655565"/>
            <a:ext cx="7239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Ins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0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tal 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156200" y="3259073"/>
            <a:ext cx="2387600" cy="1986280"/>
          </a:xfrm>
          <a:custGeom>
            <a:avLst/>
            <a:gdLst/>
            <a:ahLst/>
            <a:cxnLst/>
            <a:rect l="l" t="t" r="r" b="b"/>
            <a:pathLst>
              <a:path w="2387600" h="1986279">
                <a:moveTo>
                  <a:pt x="1634998" y="1957451"/>
                </a:moveTo>
                <a:lnTo>
                  <a:pt x="0" y="1957451"/>
                </a:lnTo>
                <a:lnTo>
                  <a:pt x="0" y="1986026"/>
                </a:lnTo>
                <a:lnTo>
                  <a:pt x="1663573" y="1986026"/>
                </a:lnTo>
                <a:lnTo>
                  <a:pt x="1663573" y="1971675"/>
                </a:lnTo>
                <a:lnTo>
                  <a:pt x="1634998" y="1971675"/>
                </a:lnTo>
                <a:lnTo>
                  <a:pt x="1634998" y="1957451"/>
                </a:lnTo>
                <a:close/>
              </a:path>
              <a:path w="2387600" h="1986279">
                <a:moveTo>
                  <a:pt x="2301875" y="28575"/>
                </a:moveTo>
                <a:lnTo>
                  <a:pt x="1634998" y="28575"/>
                </a:lnTo>
                <a:lnTo>
                  <a:pt x="1634998" y="1971675"/>
                </a:lnTo>
                <a:lnTo>
                  <a:pt x="1649349" y="1957451"/>
                </a:lnTo>
                <a:lnTo>
                  <a:pt x="1663573" y="1957450"/>
                </a:lnTo>
                <a:lnTo>
                  <a:pt x="1663573" y="57150"/>
                </a:lnTo>
                <a:lnTo>
                  <a:pt x="1649349" y="57150"/>
                </a:lnTo>
                <a:lnTo>
                  <a:pt x="1663573" y="42925"/>
                </a:lnTo>
                <a:lnTo>
                  <a:pt x="2301875" y="42925"/>
                </a:lnTo>
                <a:lnTo>
                  <a:pt x="2301875" y="28575"/>
                </a:lnTo>
                <a:close/>
              </a:path>
              <a:path w="2387600" h="1986279">
                <a:moveTo>
                  <a:pt x="1663573" y="1957450"/>
                </a:moveTo>
                <a:lnTo>
                  <a:pt x="1649349" y="1957451"/>
                </a:lnTo>
                <a:lnTo>
                  <a:pt x="1634998" y="1971675"/>
                </a:lnTo>
                <a:lnTo>
                  <a:pt x="1663573" y="1971675"/>
                </a:lnTo>
                <a:lnTo>
                  <a:pt x="1663573" y="1957450"/>
                </a:lnTo>
                <a:close/>
              </a:path>
              <a:path w="2387600" h="1986279">
                <a:moveTo>
                  <a:pt x="2301875" y="0"/>
                </a:moveTo>
                <a:lnTo>
                  <a:pt x="2301875" y="85725"/>
                </a:lnTo>
                <a:lnTo>
                  <a:pt x="2359109" y="57150"/>
                </a:lnTo>
                <a:lnTo>
                  <a:pt x="2316099" y="57150"/>
                </a:lnTo>
                <a:lnTo>
                  <a:pt x="2316099" y="28575"/>
                </a:lnTo>
                <a:lnTo>
                  <a:pt x="2358940" y="28575"/>
                </a:lnTo>
                <a:lnTo>
                  <a:pt x="2301875" y="0"/>
                </a:lnTo>
                <a:close/>
              </a:path>
              <a:path w="2387600" h="1986279">
                <a:moveTo>
                  <a:pt x="1663573" y="42925"/>
                </a:moveTo>
                <a:lnTo>
                  <a:pt x="1649349" y="57150"/>
                </a:lnTo>
                <a:lnTo>
                  <a:pt x="1663573" y="57150"/>
                </a:lnTo>
                <a:lnTo>
                  <a:pt x="1663573" y="42925"/>
                </a:lnTo>
                <a:close/>
              </a:path>
              <a:path w="2387600" h="1986279">
                <a:moveTo>
                  <a:pt x="2301875" y="42925"/>
                </a:moveTo>
                <a:lnTo>
                  <a:pt x="1663573" y="42925"/>
                </a:lnTo>
                <a:lnTo>
                  <a:pt x="1663573" y="57150"/>
                </a:lnTo>
                <a:lnTo>
                  <a:pt x="2301875" y="57150"/>
                </a:lnTo>
                <a:lnTo>
                  <a:pt x="2301875" y="42925"/>
                </a:lnTo>
                <a:close/>
              </a:path>
              <a:path w="2387600" h="1986279">
                <a:moveTo>
                  <a:pt x="2358940" y="28575"/>
                </a:moveTo>
                <a:lnTo>
                  <a:pt x="2316099" y="28575"/>
                </a:lnTo>
                <a:lnTo>
                  <a:pt x="2316099" y="57150"/>
                </a:lnTo>
                <a:lnTo>
                  <a:pt x="2359109" y="57150"/>
                </a:lnTo>
                <a:lnTo>
                  <a:pt x="2387600" y="42925"/>
                </a:lnTo>
                <a:lnTo>
                  <a:pt x="2358940" y="28575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46525" y="3692525"/>
            <a:ext cx="4079875" cy="212725"/>
          </a:xfrm>
          <a:custGeom>
            <a:avLst/>
            <a:gdLst/>
            <a:ahLst/>
            <a:cxnLst/>
            <a:rect l="l" t="t" r="r" b="b"/>
            <a:pathLst>
              <a:path w="4079875" h="212725">
                <a:moveTo>
                  <a:pt x="85725" y="127000"/>
                </a:moveTo>
                <a:lnTo>
                  <a:pt x="0" y="169799"/>
                </a:lnTo>
                <a:lnTo>
                  <a:pt x="85725" y="212725"/>
                </a:lnTo>
                <a:lnTo>
                  <a:pt x="85725" y="184150"/>
                </a:lnTo>
                <a:lnTo>
                  <a:pt x="71374" y="184150"/>
                </a:lnTo>
                <a:lnTo>
                  <a:pt x="71374" y="155575"/>
                </a:lnTo>
                <a:lnTo>
                  <a:pt x="85725" y="155575"/>
                </a:lnTo>
                <a:lnTo>
                  <a:pt x="85725" y="127000"/>
                </a:lnTo>
                <a:close/>
              </a:path>
              <a:path w="4079875" h="212725">
                <a:moveTo>
                  <a:pt x="85725" y="155575"/>
                </a:moveTo>
                <a:lnTo>
                  <a:pt x="71374" y="155575"/>
                </a:lnTo>
                <a:lnTo>
                  <a:pt x="71374" y="184150"/>
                </a:lnTo>
                <a:lnTo>
                  <a:pt x="85725" y="184150"/>
                </a:lnTo>
                <a:lnTo>
                  <a:pt x="85725" y="155575"/>
                </a:lnTo>
                <a:close/>
              </a:path>
              <a:path w="4079875" h="212725">
                <a:moveTo>
                  <a:pt x="4051300" y="155575"/>
                </a:moveTo>
                <a:lnTo>
                  <a:pt x="85725" y="155575"/>
                </a:lnTo>
                <a:lnTo>
                  <a:pt x="85725" y="184150"/>
                </a:lnTo>
                <a:lnTo>
                  <a:pt x="4079875" y="184150"/>
                </a:lnTo>
                <a:lnTo>
                  <a:pt x="4079875" y="169799"/>
                </a:lnTo>
                <a:lnTo>
                  <a:pt x="4051300" y="169799"/>
                </a:lnTo>
                <a:lnTo>
                  <a:pt x="4051300" y="155575"/>
                </a:lnTo>
                <a:close/>
              </a:path>
              <a:path w="4079875" h="212725">
                <a:moveTo>
                  <a:pt x="4079875" y="0"/>
                </a:moveTo>
                <a:lnTo>
                  <a:pt x="4051300" y="0"/>
                </a:lnTo>
                <a:lnTo>
                  <a:pt x="4051300" y="169799"/>
                </a:lnTo>
                <a:lnTo>
                  <a:pt x="4065524" y="155575"/>
                </a:lnTo>
                <a:lnTo>
                  <a:pt x="4079875" y="155575"/>
                </a:lnTo>
                <a:lnTo>
                  <a:pt x="4079875" y="0"/>
                </a:lnTo>
                <a:close/>
              </a:path>
              <a:path w="4079875" h="212725">
                <a:moveTo>
                  <a:pt x="4079875" y="155575"/>
                </a:moveTo>
                <a:lnTo>
                  <a:pt x="4065524" y="155575"/>
                </a:lnTo>
                <a:lnTo>
                  <a:pt x="4051300" y="169799"/>
                </a:lnTo>
                <a:lnTo>
                  <a:pt x="4079875" y="169799"/>
                </a:lnTo>
                <a:lnTo>
                  <a:pt x="4079875" y="155575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071876" y="3605276"/>
            <a:ext cx="875030" cy="513080"/>
          </a:xfrm>
          <a:custGeom>
            <a:avLst/>
            <a:gdLst/>
            <a:ahLst/>
            <a:cxnLst/>
            <a:rect l="l" t="t" r="r" b="b"/>
            <a:pathLst>
              <a:path w="875029" h="513079">
                <a:moveTo>
                  <a:pt x="789177" y="0"/>
                </a:moveTo>
                <a:lnTo>
                  <a:pt x="85343" y="0"/>
                </a:lnTo>
                <a:lnTo>
                  <a:pt x="52131" y="6709"/>
                </a:lnTo>
                <a:lnTo>
                  <a:pt x="25003" y="25003"/>
                </a:lnTo>
                <a:lnTo>
                  <a:pt x="6709" y="52131"/>
                </a:lnTo>
                <a:lnTo>
                  <a:pt x="0" y="85343"/>
                </a:lnTo>
                <a:lnTo>
                  <a:pt x="0" y="427228"/>
                </a:lnTo>
                <a:lnTo>
                  <a:pt x="6709" y="460513"/>
                </a:lnTo>
                <a:lnTo>
                  <a:pt x="25003" y="487680"/>
                </a:lnTo>
                <a:lnTo>
                  <a:pt x="52131" y="505987"/>
                </a:lnTo>
                <a:lnTo>
                  <a:pt x="85343" y="512699"/>
                </a:lnTo>
                <a:lnTo>
                  <a:pt x="789177" y="512699"/>
                </a:lnTo>
                <a:lnTo>
                  <a:pt x="822463" y="505987"/>
                </a:lnTo>
                <a:lnTo>
                  <a:pt x="849630" y="487680"/>
                </a:lnTo>
                <a:lnTo>
                  <a:pt x="867937" y="460513"/>
                </a:lnTo>
                <a:lnTo>
                  <a:pt x="874649" y="427228"/>
                </a:lnTo>
                <a:lnTo>
                  <a:pt x="874649" y="85343"/>
                </a:lnTo>
                <a:lnTo>
                  <a:pt x="867937" y="52131"/>
                </a:lnTo>
                <a:lnTo>
                  <a:pt x="849630" y="25003"/>
                </a:lnTo>
                <a:lnTo>
                  <a:pt x="822463" y="6709"/>
                </a:lnTo>
                <a:lnTo>
                  <a:pt x="789177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071876" y="3605276"/>
            <a:ext cx="875030" cy="513080"/>
          </a:xfrm>
          <a:custGeom>
            <a:avLst/>
            <a:gdLst/>
            <a:ahLst/>
            <a:cxnLst/>
            <a:rect l="l" t="t" r="r" b="b"/>
            <a:pathLst>
              <a:path w="875029" h="513079">
                <a:moveTo>
                  <a:pt x="0" y="85343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3" y="0"/>
                </a:lnTo>
                <a:lnTo>
                  <a:pt x="789177" y="0"/>
                </a:lnTo>
                <a:lnTo>
                  <a:pt x="822463" y="6709"/>
                </a:lnTo>
                <a:lnTo>
                  <a:pt x="849630" y="25003"/>
                </a:lnTo>
                <a:lnTo>
                  <a:pt x="867937" y="52131"/>
                </a:lnTo>
                <a:lnTo>
                  <a:pt x="874649" y="85343"/>
                </a:lnTo>
                <a:lnTo>
                  <a:pt x="874649" y="427228"/>
                </a:lnTo>
                <a:lnTo>
                  <a:pt x="867937" y="460513"/>
                </a:lnTo>
                <a:lnTo>
                  <a:pt x="849630" y="487680"/>
                </a:lnTo>
                <a:lnTo>
                  <a:pt x="822463" y="505987"/>
                </a:lnTo>
                <a:lnTo>
                  <a:pt x="789177" y="512699"/>
                </a:lnTo>
                <a:lnTo>
                  <a:pt x="85343" y="512699"/>
                </a:lnTo>
                <a:lnTo>
                  <a:pt x="52131" y="505987"/>
                </a:lnTo>
                <a:lnTo>
                  <a:pt x="25003" y="487680"/>
                </a:lnTo>
                <a:lnTo>
                  <a:pt x="6709" y="460513"/>
                </a:lnTo>
                <a:lnTo>
                  <a:pt x="0" y="427228"/>
                </a:lnTo>
                <a:lnTo>
                  <a:pt x="0" y="85343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372992" y="3736975"/>
            <a:ext cx="2717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"/>
                <a:cs typeface="Arial"/>
              </a:rPr>
              <a:t>DP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470150" y="1639951"/>
            <a:ext cx="211454" cy="601980"/>
          </a:xfrm>
          <a:custGeom>
            <a:avLst/>
            <a:gdLst/>
            <a:ahLst/>
            <a:cxnLst/>
            <a:rect l="l" t="t" r="r" b="b"/>
            <a:pathLst>
              <a:path w="211455" h="601980">
                <a:moveTo>
                  <a:pt x="175894" y="0"/>
                </a:moveTo>
                <a:lnTo>
                  <a:pt x="35179" y="0"/>
                </a:lnTo>
                <a:lnTo>
                  <a:pt x="21484" y="2764"/>
                </a:lnTo>
                <a:lnTo>
                  <a:pt x="10302" y="10302"/>
                </a:lnTo>
                <a:lnTo>
                  <a:pt x="2764" y="21484"/>
                </a:lnTo>
                <a:lnTo>
                  <a:pt x="0" y="35178"/>
                </a:lnTo>
                <a:lnTo>
                  <a:pt x="0" y="566420"/>
                </a:lnTo>
                <a:lnTo>
                  <a:pt x="2764" y="580114"/>
                </a:lnTo>
                <a:lnTo>
                  <a:pt x="10302" y="591296"/>
                </a:lnTo>
                <a:lnTo>
                  <a:pt x="21484" y="598834"/>
                </a:lnTo>
                <a:lnTo>
                  <a:pt x="35179" y="601599"/>
                </a:lnTo>
                <a:lnTo>
                  <a:pt x="175894" y="601599"/>
                </a:lnTo>
                <a:lnTo>
                  <a:pt x="189609" y="598834"/>
                </a:lnTo>
                <a:lnTo>
                  <a:pt x="200834" y="591296"/>
                </a:lnTo>
                <a:lnTo>
                  <a:pt x="208416" y="580114"/>
                </a:lnTo>
                <a:lnTo>
                  <a:pt x="211200" y="566420"/>
                </a:lnTo>
                <a:lnTo>
                  <a:pt x="211200" y="35178"/>
                </a:lnTo>
                <a:lnTo>
                  <a:pt x="208416" y="21484"/>
                </a:lnTo>
                <a:lnTo>
                  <a:pt x="200834" y="10302"/>
                </a:lnTo>
                <a:lnTo>
                  <a:pt x="189609" y="2764"/>
                </a:lnTo>
                <a:lnTo>
                  <a:pt x="17589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70150" y="1639951"/>
            <a:ext cx="211454" cy="601980"/>
          </a:xfrm>
          <a:custGeom>
            <a:avLst/>
            <a:gdLst/>
            <a:ahLst/>
            <a:cxnLst/>
            <a:rect l="l" t="t" r="r" b="b"/>
            <a:pathLst>
              <a:path w="211455" h="601980">
                <a:moveTo>
                  <a:pt x="35179" y="601599"/>
                </a:moveTo>
                <a:lnTo>
                  <a:pt x="21484" y="598834"/>
                </a:lnTo>
                <a:lnTo>
                  <a:pt x="10302" y="591296"/>
                </a:lnTo>
                <a:lnTo>
                  <a:pt x="2764" y="580114"/>
                </a:lnTo>
                <a:lnTo>
                  <a:pt x="0" y="566420"/>
                </a:lnTo>
                <a:lnTo>
                  <a:pt x="0" y="35178"/>
                </a:lnTo>
                <a:lnTo>
                  <a:pt x="2764" y="21484"/>
                </a:lnTo>
                <a:lnTo>
                  <a:pt x="10302" y="10302"/>
                </a:lnTo>
                <a:lnTo>
                  <a:pt x="21484" y="2764"/>
                </a:lnTo>
                <a:lnTo>
                  <a:pt x="35179" y="0"/>
                </a:lnTo>
                <a:lnTo>
                  <a:pt x="175894" y="0"/>
                </a:lnTo>
                <a:lnTo>
                  <a:pt x="189609" y="2764"/>
                </a:lnTo>
                <a:lnTo>
                  <a:pt x="200834" y="10302"/>
                </a:lnTo>
                <a:lnTo>
                  <a:pt x="208416" y="21484"/>
                </a:lnTo>
                <a:lnTo>
                  <a:pt x="211200" y="35178"/>
                </a:lnTo>
                <a:lnTo>
                  <a:pt x="211200" y="566420"/>
                </a:lnTo>
                <a:lnTo>
                  <a:pt x="208416" y="580114"/>
                </a:lnTo>
                <a:lnTo>
                  <a:pt x="200834" y="591296"/>
                </a:lnTo>
                <a:lnTo>
                  <a:pt x="189609" y="598834"/>
                </a:lnTo>
                <a:lnTo>
                  <a:pt x="175894" y="601599"/>
                </a:lnTo>
                <a:lnTo>
                  <a:pt x="35179" y="601599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2481919" y="1802841"/>
            <a:ext cx="196215" cy="2800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CSI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682875" y="1692275"/>
            <a:ext cx="1054100" cy="265430"/>
          </a:xfrm>
          <a:custGeom>
            <a:avLst/>
            <a:gdLst/>
            <a:ahLst/>
            <a:cxnLst/>
            <a:rect l="l" t="t" r="r" b="b"/>
            <a:pathLst>
              <a:path w="1054100" h="265430">
                <a:moveTo>
                  <a:pt x="511175" y="236474"/>
                </a:moveTo>
                <a:lnTo>
                  <a:pt x="0" y="236474"/>
                </a:lnTo>
                <a:lnTo>
                  <a:pt x="0" y="265049"/>
                </a:lnTo>
                <a:lnTo>
                  <a:pt x="539750" y="265049"/>
                </a:lnTo>
                <a:lnTo>
                  <a:pt x="539750" y="250825"/>
                </a:lnTo>
                <a:lnTo>
                  <a:pt x="511175" y="250825"/>
                </a:lnTo>
                <a:lnTo>
                  <a:pt x="511175" y="236474"/>
                </a:lnTo>
                <a:close/>
              </a:path>
              <a:path w="1054100" h="265430">
                <a:moveTo>
                  <a:pt x="968375" y="28575"/>
                </a:moveTo>
                <a:lnTo>
                  <a:pt x="511175" y="28575"/>
                </a:lnTo>
                <a:lnTo>
                  <a:pt x="511175" y="250825"/>
                </a:lnTo>
                <a:lnTo>
                  <a:pt x="525399" y="236474"/>
                </a:lnTo>
                <a:lnTo>
                  <a:pt x="539750" y="236474"/>
                </a:lnTo>
                <a:lnTo>
                  <a:pt x="539750" y="57150"/>
                </a:lnTo>
                <a:lnTo>
                  <a:pt x="525399" y="57150"/>
                </a:lnTo>
                <a:lnTo>
                  <a:pt x="539750" y="42799"/>
                </a:lnTo>
                <a:lnTo>
                  <a:pt x="968375" y="42799"/>
                </a:lnTo>
                <a:lnTo>
                  <a:pt x="968375" y="28575"/>
                </a:lnTo>
                <a:close/>
              </a:path>
              <a:path w="1054100" h="265430">
                <a:moveTo>
                  <a:pt x="539750" y="236474"/>
                </a:moveTo>
                <a:lnTo>
                  <a:pt x="525399" y="236474"/>
                </a:lnTo>
                <a:lnTo>
                  <a:pt x="511175" y="250825"/>
                </a:lnTo>
                <a:lnTo>
                  <a:pt x="539750" y="250825"/>
                </a:lnTo>
                <a:lnTo>
                  <a:pt x="539750" y="236474"/>
                </a:lnTo>
                <a:close/>
              </a:path>
              <a:path w="1054100" h="265430">
                <a:moveTo>
                  <a:pt x="968375" y="0"/>
                </a:moveTo>
                <a:lnTo>
                  <a:pt x="968375" y="85725"/>
                </a:lnTo>
                <a:lnTo>
                  <a:pt x="1025440" y="57150"/>
                </a:lnTo>
                <a:lnTo>
                  <a:pt x="982599" y="57150"/>
                </a:lnTo>
                <a:lnTo>
                  <a:pt x="982599" y="28575"/>
                </a:lnTo>
                <a:lnTo>
                  <a:pt x="1025609" y="28575"/>
                </a:lnTo>
                <a:lnTo>
                  <a:pt x="968375" y="0"/>
                </a:lnTo>
                <a:close/>
              </a:path>
              <a:path w="1054100" h="265430">
                <a:moveTo>
                  <a:pt x="539750" y="42799"/>
                </a:moveTo>
                <a:lnTo>
                  <a:pt x="525399" y="57150"/>
                </a:lnTo>
                <a:lnTo>
                  <a:pt x="539750" y="57150"/>
                </a:lnTo>
                <a:lnTo>
                  <a:pt x="539750" y="42799"/>
                </a:lnTo>
                <a:close/>
              </a:path>
              <a:path w="1054100" h="265430">
                <a:moveTo>
                  <a:pt x="968375" y="42799"/>
                </a:moveTo>
                <a:lnTo>
                  <a:pt x="539750" y="42799"/>
                </a:lnTo>
                <a:lnTo>
                  <a:pt x="539750" y="57150"/>
                </a:lnTo>
                <a:lnTo>
                  <a:pt x="968375" y="57150"/>
                </a:lnTo>
                <a:lnTo>
                  <a:pt x="968375" y="42799"/>
                </a:lnTo>
                <a:close/>
              </a:path>
              <a:path w="1054100" h="265430">
                <a:moveTo>
                  <a:pt x="1025609" y="28575"/>
                </a:moveTo>
                <a:lnTo>
                  <a:pt x="982599" y="28575"/>
                </a:lnTo>
                <a:lnTo>
                  <a:pt x="982599" y="57150"/>
                </a:lnTo>
                <a:lnTo>
                  <a:pt x="1025440" y="57150"/>
                </a:lnTo>
                <a:lnTo>
                  <a:pt x="1054100" y="42799"/>
                </a:lnTo>
                <a:lnTo>
                  <a:pt x="1025609" y="28575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476500" y="2376551"/>
            <a:ext cx="211454" cy="601980"/>
          </a:xfrm>
          <a:custGeom>
            <a:avLst/>
            <a:gdLst/>
            <a:ahLst/>
            <a:cxnLst/>
            <a:rect l="l" t="t" r="r" b="b"/>
            <a:pathLst>
              <a:path w="211455" h="601980">
                <a:moveTo>
                  <a:pt x="175894" y="0"/>
                </a:moveTo>
                <a:lnTo>
                  <a:pt x="35179" y="0"/>
                </a:lnTo>
                <a:lnTo>
                  <a:pt x="21484" y="2764"/>
                </a:lnTo>
                <a:lnTo>
                  <a:pt x="10302" y="10302"/>
                </a:lnTo>
                <a:lnTo>
                  <a:pt x="2764" y="21484"/>
                </a:lnTo>
                <a:lnTo>
                  <a:pt x="0" y="35178"/>
                </a:lnTo>
                <a:lnTo>
                  <a:pt x="0" y="566420"/>
                </a:lnTo>
                <a:lnTo>
                  <a:pt x="2764" y="580114"/>
                </a:lnTo>
                <a:lnTo>
                  <a:pt x="10302" y="591296"/>
                </a:lnTo>
                <a:lnTo>
                  <a:pt x="21484" y="598834"/>
                </a:lnTo>
                <a:lnTo>
                  <a:pt x="35179" y="601599"/>
                </a:lnTo>
                <a:lnTo>
                  <a:pt x="175894" y="601599"/>
                </a:lnTo>
                <a:lnTo>
                  <a:pt x="189609" y="598834"/>
                </a:lnTo>
                <a:lnTo>
                  <a:pt x="200834" y="591296"/>
                </a:lnTo>
                <a:lnTo>
                  <a:pt x="208416" y="580114"/>
                </a:lnTo>
                <a:lnTo>
                  <a:pt x="211200" y="566420"/>
                </a:lnTo>
                <a:lnTo>
                  <a:pt x="211200" y="35178"/>
                </a:lnTo>
                <a:lnTo>
                  <a:pt x="208416" y="21484"/>
                </a:lnTo>
                <a:lnTo>
                  <a:pt x="200834" y="10302"/>
                </a:lnTo>
                <a:lnTo>
                  <a:pt x="189609" y="2764"/>
                </a:lnTo>
                <a:lnTo>
                  <a:pt x="17589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76500" y="2376551"/>
            <a:ext cx="211454" cy="601980"/>
          </a:xfrm>
          <a:custGeom>
            <a:avLst/>
            <a:gdLst/>
            <a:ahLst/>
            <a:cxnLst/>
            <a:rect l="l" t="t" r="r" b="b"/>
            <a:pathLst>
              <a:path w="211455" h="601980">
                <a:moveTo>
                  <a:pt x="35179" y="601599"/>
                </a:moveTo>
                <a:lnTo>
                  <a:pt x="21484" y="598834"/>
                </a:lnTo>
                <a:lnTo>
                  <a:pt x="10302" y="591296"/>
                </a:lnTo>
                <a:lnTo>
                  <a:pt x="2764" y="580114"/>
                </a:lnTo>
                <a:lnTo>
                  <a:pt x="0" y="566420"/>
                </a:lnTo>
                <a:lnTo>
                  <a:pt x="0" y="35178"/>
                </a:lnTo>
                <a:lnTo>
                  <a:pt x="2764" y="21484"/>
                </a:lnTo>
                <a:lnTo>
                  <a:pt x="10302" y="10302"/>
                </a:lnTo>
                <a:lnTo>
                  <a:pt x="21484" y="2764"/>
                </a:lnTo>
                <a:lnTo>
                  <a:pt x="35179" y="0"/>
                </a:lnTo>
                <a:lnTo>
                  <a:pt x="175894" y="0"/>
                </a:lnTo>
                <a:lnTo>
                  <a:pt x="189609" y="2764"/>
                </a:lnTo>
                <a:lnTo>
                  <a:pt x="200834" y="10302"/>
                </a:lnTo>
                <a:lnTo>
                  <a:pt x="208416" y="21484"/>
                </a:lnTo>
                <a:lnTo>
                  <a:pt x="211200" y="35178"/>
                </a:lnTo>
                <a:lnTo>
                  <a:pt x="211200" y="566420"/>
                </a:lnTo>
                <a:lnTo>
                  <a:pt x="208416" y="580114"/>
                </a:lnTo>
                <a:lnTo>
                  <a:pt x="200834" y="591296"/>
                </a:lnTo>
                <a:lnTo>
                  <a:pt x="189609" y="598834"/>
                </a:lnTo>
                <a:lnTo>
                  <a:pt x="175894" y="601599"/>
                </a:lnTo>
                <a:lnTo>
                  <a:pt x="35179" y="601599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2488269" y="2539568"/>
            <a:ext cx="196215" cy="2800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CSI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285875" y="2608198"/>
            <a:ext cx="1192530" cy="114300"/>
          </a:xfrm>
          <a:custGeom>
            <a:avLst/>
            <a:gdLst/>
            <a:ahLst/>
            <a:cxnLst/>
            <a:rect l="l" t="t" r="r" b="b"/>
            <a:pathLst>
              <a:path w="1192530" h="114300">
                <a:moveTo>
                  <a:pt x="1106424" y="28575"/>
                </a:moveTo>
                <a:lnTo>
                  <a:pt x="1106424" y="114300"/>
                </a:lnTo>
                <a:lnTo>
                  <a:pt x="1163658" y="85725"/>
                </a:lnTo>
                <a:lnTo>
                  <a:pt x="1120775" y="85725"/>
                </a:lnTo>
                <a:lnTo>
                  <a:pt x="1120775" y="57150"/>
                </a:lnTo>
                <a:lnTo>
                  <a:pt x="1163489" y="57150"/>
                </a:lnTo>
                <a:lnTo>
                  <a:pt x="1106424" y="28575"/>
                </a:lnTo>
                <a:close/>
              </a:path>
              <a:path w="1192530" h="114300">
                <a:moveTo>
                  <a:pt x="581025" y="14350"/>
                </a:moveTo>
                <a:lnTo>
                  <a:pt x="581025" y="85725"/>
                </a:lnTo>
                <a:lnTo>
                  <a:pt x="1106424" y="85725"/>
                </a:lnTo>
                <a:lnTo>
                  <a:pt x="1106424" y="71500"/>
                </a:lnTo>
                <a:lnTo>
                  <a:pt x="609600" y="71500"/>
                </a:lnTo>
                <a:lnTo>
                  <a:pt x="595376" y="57150"/>
                </a:lnTo>
                <a:lnTo>
                  <a:pt x="609600" y="57150"/>
                </a:lnTo>
                <a:lnTo>
                  <a:pt x="609600" y="28575"/>
                </a:lnTo>
                <a:lnTo>
                  <a:pt x="595376" y="28575"/>
                </a:lnTo>
                <a:lnTo>
                  <a:pt x="581025" y="14350"/>
                </a:lnTo>
                <a:close/>
              </a:path>
              <a:path w="1192530" h="114300">
                <a:moveTo>
                  <a:pt x="1163489" y="57150"/>
                </a:moveTo>
                <a:lnTo>
                  <a:pt x="1120775" y="57150"/>
                </a:lnTo>
                <a:lnTo>
                  <a:pt x="1120775" y="85725"/>
                </a:lnTo>
                <a:lnTo>
                  <a:pt x="1163658" y="85725"/>
                </a:lnTo>
                <a:lnTo>
                  <a:pt x="1192149" y="71500"/>
                </a:lnTo>
                <a:lnTo>
                  <a:pt x="1163489" y="57150"/>
                </a:lnTo>
                <a:close/>
              </a:path>
              <a:path w="1192530" h="114300">
                <a:moveTo>
                  <a:pt x="609600" y="57150"/>
                </a:moveTo>
                <a:lnTo>
                  <a:pt x="595376" y="57150"/>
                </a:lnTo>
                <a:lnTo>
                  <a:pt x="609600" y="71500"/>
                </a:lnTo>
                <a:lnTo>
                  <a:pt x="609600" y="57150"/>
                </a:lnTo>
                <a:close/>
              </a:path>
              <a:path w="1192530" h="114300">
                <a:moveTo>
                  <a:pt x="1106424" y="57150"/>
                </a:moveTo>
                <a:lnTo>
                  <a:pt x="609600" y="57150"/>
                </a:lnTo>
                <a:lnTo>
                  <a:pt x="609600" y="71500"/>
                </a:lnTo>
                <a:lnTo>
                  <a:pt x="1106424" y="71500"/>
                </a:lnTo>
                <a:lnTo>
                  <a:pt x="1106424" y="57150"/>
                </a:lnTo>
                <a:close/>
              </a:path>
              <a:path w="1192530" h="114300">
                <a:moveTo>
                  <a:pt x="609600" y="0"/>
                </a:moveTo>
                <a:lnTo>
                  <a:pt x="0" y="0"/>
                </a:lnTo>
                <a:lnTo>
                  <a:pt x="0" y="28575"/>
                </a:lnTo>
                <a:lnTo>
                  <a:pt x="581025" y="28575"/>
                </a:lnTo>
                <a:lnTo>
                  <a:pt x="581025" y="14350"/>
                </a:lnTo>
                <a:lnTo>
                  <a:pt x="609600" y="14350"/>
                </a:lnTo>
                <a:lnTo>
                  <a:pt x="609600" y="0"/>
                </a:lnTo>
                <a:close/>
              </a:path>
              <a:path w="1192530" h="114300">
                <a:moveTo>
                  <a:pt x="609600" y="14350"/>
                </a:moveTo>
                <a:lnTo>
                  <a:pt x="581025" y="14350"/>
                </a:lnTo>
                <a:lnTo>
                  <a:pt x="595376" y="28575"/>
                </a:lnTo>
                <a:lnTo>
                  <a:pt x="609600" y="28575"/>
                </a:lnTo>
                <a:lnTo>
                  <a:pt x="609600" y="143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449576" y="3740150"/>
            <a:ext cx="211454" cy="601980"/>
          </a:xfrm>
          <a:custGeom>
            <a:avLst/>
            <a:gdLst/>
            <a:ahLst/>
            <a:cxnLst/>
            <a:rect l="l" t="t" r="r" b="b"/>
            <a:pathLst>
              <a:path w="211455" h="601979">
                <a:moveTo>
                  <a:pt x="175894" y="0"/>
                </a:moveTo>
                <a:lnTo>
                  <a:pt x="35179" y="0"/>
                </a:lnTo>
                <a:lnTo>
                  <a:pt x="21484" y="2764"/>
                </a:lnTo>
                <a:lnTo>
                  <a:pt x="10302" y="10302"/>
                </a:lnTo>
                <a:lnTo>
                  <a:pt x="2764" y="21484"/>
                </a:lnTo>
                <a:lnTo>
                  <a:pt x="0" y="35179"/>
                </a:lnTo>
                <a:lnTo>
                  <a:pt x="0" y="566419"/>
                </a:lnTo>
                <a:lnTo>
                  <a:pt x="2764" y="580114"/>
                </a:lnTo>
                <a:lnTo>
                  <a:pt x="10302" y="591296"/>
                </a:lnTo>
                <a:lnTo>
                  <a:pt x="21484" y="598834"/>
                </a:lnTo>
                <a:lnTo>
                  <a:pt x="35179" y="601599"/>
                </a:lnTo>
                <a:lnTo>
                  <a:pt x="175894" y="601599"/>
                </a:lnTo>
                <a:lnTo>
                  <a:pt x="189589" y="598834"/>
                </a:lnTo>
                <a:lnTo>
                  <a:pt x="200771" y="591296"/>
                </a:lnTo>
                <a:lnTo>
                  <a:pt x="208309" y="580114"/>
                </a:lnTo>
                <a:lnTo>
                  <a:pt x="211074" y="566419"/>
                </a:lnTo>
                <a:lnTo>
                  <a:pt x="211074" y="35179"/>
                </a:lnTo>
                <a:lnTo>
                  <a:pt x="208309" y="21484"/>
                </a:lnTo>
                <a:lnTo>
                  <a:pt x="200771" y="10302"/>
                </a:lnTo>
                <a:lnTo>
                  <a:pt x="189589" y="2764"/>
                </a:lnTo>
                <a:lnTo>
                  <a:pt x="17589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449576" y="3740150"/>
            <a:ext cx="211454" cy="601980"/>
          </a:xfrm>
          <a:custGeom>
            <a:avLst/>
            <a:gdLst/>
            <a:ahLst/>
            <a:cxnLst/>
            <a:rect l="l" t="t" r="r" b="b"/>
            <a:pathLst>
              <a:path w="211455" h="601979">
                <a:moveTo>
                  <a:pt x="35179" y="601599"/>
                </a:moveTo>
                <a:lnTo>
                  <a:pt x="21484" y="598834"/>
                </a:lnTo>
                <a:lnTo>
                  <a:pt x="10302" y="591296"/>
                </a:lnTo>
                <a:lnTo>
                  <a:pt x="2764" y="580114"/>
                </a:lnTo>
                <a:lnTo>
                  <a:pt x="0" y="566419"/>
                </a:lnTo>
                <a:lnTo>
                  <a:pt x="0" y="35179"/>
                </a:lnTo>
                <a:lnTo>
                  <a:pt x="2764" y="21484"/>
                </a:lnTo>
                <a:lnTo>
                  <a:pt x="10302" y="10302"/>
                </a:lnTo>
                <a:lnTo>
                  <a:pt x="21484" y="2764"/>
                </a:lnTo>
                <a:lnTo>
                  <a:pt x="35179" y="0"/>
                </a:lnTo>
                <a:lnTo>
                  <a:pt x="175894" y="0"/>
                </a:lnTo>
                <a:lnTo>
                  <a:pt x="189589" y="2764"/>
                </a:lnTo>
                <a:lnTo>
                  <a:pt x="200771" y="10302"/>
                </a:lnTo>
                <a:lnTo>
                  <a:pt x="208309" y="21484"/>
                </a:lnTo>
                <a:lnTo>
                  <a:pt x="211074" y="35179"/>
                </a:lnTo>
                <a:lnTo>
                  <a:pt x="211074" y="566419"/>
                </a:lnTo>
                <a:lnTo>
                  <a:pt x="208309" y="580114"/>
                </a:lnTo>
                <a:lnTo>
                  <a:pt x="200771" y="591296"/>
                </a:lnTo>
                <a:lnTo>
                  <a:pt x="189589" y="598834"/>
                </a:lnTo>
                <a:lnTo>
                  <a:pt x="175894" y="601599"/>
                </a:lnTo>
                <a:lnTo>
                  <a:pt x="35179" y="601599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2461218" y="3953992"/>
            <a:ext cx="196215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"/>
                <a:cs typeface="Arial"/>
              </a:rPr>
              <a:t>DI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400175" y="4029075"/>
            <a:ext cx="1050925" cy="106680"/>
          </a:xfrm>
          <a:custGeom>
            <a:avLst/>
            <a:gdLst/>
            <a:ahLst/>
            <a:cxnLst/>
            <a:rect l="l" t="t" r="r" b="b"/>
            <a:pathLst>
              <a:path w="1050925" h="106679">
                <a:moveTo>
                  <a:pt x="85725" y="20574"/>
                </a:moveTo>
                <a:lnTo>
                  <a:pt x="0" y="63500"/>
                </a:lnTo>
                <a:lnTo>
                  <a:pt x="85725" y="106299"/>
                </a:lnTo>
                <a:lnTo>
                  <a:pt x="85725" y="77724"/>
                </a:lnTo>
                <a:lnTo>
                  <a:pt x="71374" y="77724"/>
                </a:lnTo>
                <a:lnTo>
                  <a:pt x="71374" y="49149"/>
                </a:lnTo>
                <a:lnTo>
                  <a:pt x="85725" y="49149"/>
                </a:lnTo>
                <a:lnTo>
                  <a:pt x="85725" y="20574"/>
                </a:lnTo>
                <a:close/>
              </a:path>
              <a:path w="1050925" h="106679">
                <a:moveTo>
                  <a:pt x="85725" y="49149"/>
                </a:moveTo>
                <a:lnTo>
                  <a:pt x="71374" y="49149"/>
                </a:lnTo>
                <a:lnTo>
                  <a:pt x="71374" y="77724"/>
                </a:lnTo>
                <a:lnTo>
                  <a:pt x="85725" y="77724"/>
                </a:lnTo>
                <a:lnTo>
                  <a:pt x="85725" y="49149"/>
                </a:lnTo>
                <a:close/>
              </a:path>
              <a:path w="1050925" h="106679">
                <a:moveTo>
                  <a:pt x="511175" y="49149"/>
                </a:moveTo>
                <a:lnTo>
                  <a:pt x="85725" y="49149"/>
                </a:lnTo>
                <a:lnTo>
                  <a:pt x="85725" y="77724"/>
                </a:lnTo>
                <a:lnTo>
                  <a:pt x="539750" y="77724"/>
                </a:lnTo>
                <a:lnTo>
                  <a:pt x="539750" y="63500"/>
                </a:lnTo>
                <a:lnTo>
                  <a:pt x="511175" y="63500"/>
                </a:lnTo>
                <a:lnTo>
                  <a:pt x="511175" y="49149"/>
                </a:lnTo>
                <a:close/>
              </a:path>
              <a:path w="1050925" h="106679">
                <a:moveTo>
                  <a:pt x="1050925" y="0"/>
                </a:moveTo>
                <a:lnTo>
                  <a:pt x="511175" y="0"/>
                </a:lnTo>
                <a:lnTo>
                  <a:pt x="511175" y="63500"/>
                </a:lnTo>
                <a:lnTo>
                  <a:pt x="525399" y="49149"/>
                </a:lnTo>
                <a:lnTo>
                  <a:pt x="539750" y="49149"/>
                </a:lnTo>
                <a:lnTo>
                  <a:pt x="539750" y="28575"/>
                </a:lnTo>
                <a:lnTo>
                  <a:pt x="525399" y="28575"/>
                </a:lnTo>
                <a:lnTo>
                  <a:pt x="539750" y="14224"/>
                </a:lnTo>
                <a:lnTo>
                  <a:pt x="1050925" y="14224"/>
                </a:lnTo>
                <a:lnTo>
                  <a:pt x="1050925" y="0"/>
                </a:lnTo>
                <a:close/>
              </a:path>
              <a:path w="1050925" h="106679">
                <a:moveTo>
                  <a:pt x="539750" y="49149"/>
                </a:moveTo>
                <a:lnTo>
                  <a:pt x="525399" y="49149"/>
                </a:lnTo>
                <a:lnTo>
                  <a:pt x="511175" y="63500"/>
                </a:lnTo>
                <a:lnTo>
                  <a:pt x="539750" y="63500"/>
                </a:lnTo>
                <a:lnTo>
                  <a:pt x="539750" y="49149"/>
                </a:lnTo>
                <a:close/>
              </a:path>
              <a:path w="1050925" h="106679">
                <a:moveTo>
                  <a:pt x="539750" y="14224"/>
                </a:moveTo>
                <a:lnTo>
                  <a:pt x="525399" y="28575"/>
                </a:lnTo>
                <a:lnTo>
                  <a:pt x="539750" y="28575"/>
                </a:lnTo>
                <a:lnTo>
                  <a:pt x="539750" y="14224"/>
                </a:lnTo>
                <a:close/>
              </a:path>
              <a:path w="1050925" h="106679">
                <a:moveTo>
                  <a:pt x="1050925" y="14224"/>
                </a:moveTo>
                <a:lnTo>
                  <a:pt x="539750" y="14224"/>
                </a:lnTo>
                <a:lnTo>
                  <a:pt x="539750" y="28575"/>
                </a:lnTo>
                <a:lnTo>
                  <a:pt x="1050925" y="28575"/>
                </a:lnTo>
                <a:lnTo>
                  <a:pt x="1050925" y="1422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754501" y="1679575"/>
            <a:ext cx="563880" cy="279400"/>
          </a:xfrm>
          <a:custGeom>
            <a:avLst/>
            <a:gdLst/>
            <a:ahLst/>
            <a:cxnLst/>
            <a:rect l="l" t="t" r="r" b="b"/>
            <a:pathLst>
              <a:path w="563879" h="279400">
                <a:moveTo>
                  <a:pt x="516889" y="0"/>
                </a:moveTo>
                <a:lnTo>
                  <a:pt x="46482" y="0"/>
                </a:lnTo>
                <a:lnTo>
                  <a:pt x="28396" y="3657"/>
                </a:lnTo>
                <a:lnTo>
                  <a:pt x="13620" y="13636"/>
                </a:lnTo>
                <a:lnTo>
                  <a:pt x="3655" y="28449"/>
                </a:lnTo>
                <a:lnTo>
                  <a:pt x="0" y="46609"/>
                </a:lnTo>
                <a:lnTo>
                  <a:pt x="0" y="232790"/>
                </a:lnTo>
                <a:lnTo>
                  <a:pt x="3655" y="250950"/>
                </a:lnTo>
                <a:lnTo>
                  <a:pt x="13620" y="265763"/>
                </a:lnTo>
                <a:lnTo>
                  <a:pt x="28396" y="275742"/>
                </a:lnTo>
                <a:lnTo>
                  <a:pt x="46482" y="279400"/>
                </a:lnTo>
                <a:lnTo>
                  <a:pt x="516889" y="279400"/>
                </a:lnTo>
                <a:lnTo>
                  <a:pt x="535049" y="275742"/>
                </a:lnTo>
                <a:lnTo>
                  <a:pt x="549862" y="265763"/>
                </a:lnTo>
                <a:lnTo>
                  <a:pt x="559841" y="250950"/>
                </a:lnTo>
                <a:lnTo>
                  <a:pt x="563499" y="232790"/>
                </a:lnTo>
                <a:lnTo>
                  <a:pt x="563499" y="46609"/>
                </a:lnTo>
                <a:lnTo>
                  <a:pt x="559841" y="28449"/>
                </a:lnTo>
                <a:lnTo>
                  <a:pt x="549862" y="13636"/>
                </a:lnTo>
                <a:lnTo>
                  <a:pt x="535049" y="3657"/>
                </a:lnTo>
                <a:lnTo>
                  <a:pt x="51688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754501" y="1679575"/>
            <a:ext cx="563880" cy="279400"/>
          </a:xfrm>
          <a:custGeom>
            <a:avLst/>
            <a:gdLst/>
            <a:ahLst/>
            <a:cxnLst/>
            <a:rect l="l" t="t" r="r" b="b"/>
            <a:pathLst>
              <a:path w="563879" h="279400">
                <a:moveTo>
                  <a:pt x="0" y="46609"/>
                </a:moveTo>
                <a:lnTo>
                  <a:pt x="3655" y="28449"/>
                </a:lnTo>
                <a:lnTo>
                  <a:pt x="13620" y="13636"/>
                </a:lnTo>
                <a:lnTo>
                  <a:pt x="28396" y="3657"/>
                </a:lnTo>
                <a:lnTo>
                  <a:pt x="46482" y="0"/>
                </a:lnTo>
                <a:lnTo>
                  <a:pt x="516889" y="0"/>
                </a:lnTo>
                <a:lnTo>
                  <a:pt x="535049" y="3657"/>
                </a:lnTo>
                <a:lnTo>
                  <a:pt x="549862" y="13636"/>
                </a:lnTo>
                <a:lnTo>
                  <a:pt x="559841" y="28449"/>
                </a:lnTo>
                <a:lnTo>
                  <a:pt x="563499" y="46609"/>
                </a:lnTo>
                <a:lnTo>
                  <a:pt x="563499" y="232790"/>
                </a:lnTo>
                <a:lnTo>
                  <a:pt x="559841" y="250950"/>
                </a:lnTo>
                <a:lnTo>
                  <a:pt x="549862" y="265763"/>
                </a:lnTo>
                <a:lnTo>
                  <a:pt x="535049" y="275742"/>
                </a:lnTo>
                <a:lnTo>
                  <a:pt x="516889" y="279400"/>
                </a:lnTo>
                <a:lnTo>
                  <a:pt x="46482" y="279400"/>
                </a:lnTo>
                <a:lnTo>
                  <a:pt x="28396" y="275742"/>
                </a:lnTo>
                <a:lnTo>
                  <a:pt x="13620" y="265763"/>
                </a:lnTo>
                <a:lnTo>
                  <a:pt x="3655" y="250950"/>
                </a:lnTo>
                <a:lnTo>
                  <a:pt x="0" y="232790"/>
                </a:lnTo>
                <a:lnTo>
                  <a:pt x="0" y="46609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736975" y="1478025"/>
            <a:ext cx="875030" cy="513080"/>
          </a:xfrm>
          <a:custGeom>
            <a:avLst/>
            <a:gdLst/>
            <a:ahLst/>
            <a:cxnLst/>
            <a:rect l="l" t="t" r="r" b="b"/>
            <a:pathLst>
              <a:path w="875029" h="513080">
                <a:moveTo>
                  <a:pt x="789304" y="0"/>
                </a:moveTo>
                <a:lnTo>
                  <a:pt x="85471" y="0"/>
                </a:lnTo>
                <a:lnTo>
                  <a:pt x="52185" y="6709"/>
                </a:lnTo>
                <a:lnTo>
                  <a:pt x="25018" y="25003"/>
                </a:lnTo>
                <a:lnTo>
                  <a:pt x="6711" y="52131"/>
                </a:lnTo>
                <a:lnTo>
                  <a:pt x="0" y="85344"/>
                </a:lnTo>
                <a:lnTo>
                  <a:pt x="0" y="427227"/>
                </a:lnTo>
                <a:lnTo>
                  <a:pt x="6711" y="460513"/>
                </a:lnTo>
                <a:lnTo>
                  <a:pt x="25018" y="487680"/>
                </a:lnTo>
                <a:lnTo>
                  <a:pt x="52185" y="505987"/>
                </a:lnTo>
                <a:lnTo>
                  <a:pt x="85471" y="512699"/>
                </a:lnTo>
                <a:lnTo>
                  <a:pt x="789304" y="512699"/>
                </a:lnTo>
                <a:lnTo>
                  <a:pt x="822537" y="505987"/>
                </a:lnTo>
                <a:lnTo>
                  <a:pt x="849709" y="487680"/>
                </a:lnTo>
                <a:lnTo>
                  <a:pt x="868046" y="460513"/>
                </a:lnTo>
                <a:lnTo>
                  <a:pt x="874776" y="427227"/>
                </a:lnTo>
                <a:lnTo>
                  <a:pt x="874776" y="85344"/>
                </a:lnTo>
                <a:lnTo>
                  <a:pt x="868046" y="52131"/>
                </a:lnTo>
                <a:lnTo>
                  <a:pt x="849709" y="25003"/>
                </a:lnTo>
                <a:lnTo>
                  <a:pt x="822537" y="6709"/>
                </a:lnTo>
                <a:lnTo>
                  <a:pt x="78930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736975" y="1478025"/>
            <a:ext cx="875030" cy="513080"/>
          </a:xfrm>
          <a:custGeom>
            <a:avLst/>
            <a:gdLst/>
            <a:ahLst/>
            <a:cxnLst/>
            <a:rect l="l" t="t" r="r" b="b"/>
            <a:pathLst>
              <a:path w="875029" h="513080">
                <a:moveTo>
                  <a:pt x="0" y="85344"/>
                </a:moveTo>
                <a:lnTo>
                  <a:pt x="6711" y="52131"/>
                </a:lnTo>
                <a:lnTo>
                  <a:pt x="25018" y="25003"/>
                </a:lnTo>
                <a:lnTo>
                  <a:pt x="52185" y="6709"/>
                </a:lnTo>
                <a:lnTo>
                  <a:pt x="85471" y="0"/>
                </a:lnTo>
                <a:lnTo>
                  <a:pt x="789304" y="0"/>
                </a:lnTo>
                <a:lnTo>
                  <a:pt x="822537" y="6709"/>
                </a:lnTo>
                <a:lnTo>
                  <a:pt x="849709" y="25003"/>
                </a:lnTo>
                <a:lnTo>
                  <a:pt x="868046" y="52131"/>
                </a:lnTo>
                <a:lnTo>
                  <a:pt x="874776" y="85344"/>
                </a:lnTo>
                <a:lnTo>
                  <a:pt x="874776" y="427227"/>
                </a:lnTo>
                <a:lnTo>
                  <a:pt x="868046" y="460513"/>
                </a:lnTo>
                <a:lnTo>
                  <a:pt x="849709" y="487680"/>
                </a:lnTo>
                <a:lnTo>
                  <a:pt x="822537" y="505987"/>
                </a:lnTo>
                <a:lnTo>
                  <a:pt x="789304" y="512699"/>
                </a:lnTo>
                <a:lnTo>
                  <a:pt x="85471" y="512699"/>
                </a:lnTo>
                <a:lnTo>
                  <a:pt x="52185" y="505987"/>
                </a:lnTo>
                <a:lnTo>
                  <a:pt x="25018" y="487680"/>
                </a:lnTo>
                <a:lnTo>
                  <a:pt x="6711" y="460513"/>
                </a:lnTo>
                <a:lnTo>
                  <a:pt x="0" y="427227"/>
                </a:lnTo>
                <a:lnTo>
                  <a:pt x="0" y="85344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611623" y="1720850"/>
            <a:ext cx="2927350" cy="1400175"/>
          </a:xfrm>
          <a:custGeom>
            <a:avLst/>
            <a:gdLst/>
            <a:ahLst/>
            <a:cxnLst/>
            <a:rect l="l" t="t" r="r" b="b"/>
            <a:pathLst>
              <a:path w="2927350" h="1400175">
                <a:moveTo>
                  <a:pt x="28575" y="0"/>
                </a:moveTo>
                <a:lnTo>
                  <a:pt x="0" y="0"/>
                </a:lnTo>
                <a:lnTo>
                  <a:pt x="0" y="28575"/>
                </a:lnTo>
                <a:lnTo>
                  <a:pt x="28575" y="28575"/>
                </a:lnTo>
                <a:lnTo>
                  <a:pt x="28575" y="0"/>
                </a:lnTo>
                <a:close/>
              </a:path>
              <a:path w="2927350" h="1400175">
                <a:moveTo>
                  <a:pt x="85725" y="0"/>
                </a:moveTo>
                <a:lnTo>
                  <a:pt x="57150" y="0"/>
                </a:lnTo>
                <a:lnTo>
                  <a:pt x="5715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927350" h="1400175">
                <a:moveTo>
                  <a:pt x="142875" y="0"/>
                </a:moveTo>
                <a:lnTo>
                  <a:pt x="114300" y="0"/>
                </a:lnTo>
                <a:lnTo>
                  <a:pt x="114300" y="28575"/>
                </a:lnTo>
                <a:lnTo>
                  <a:pt x="142875" y="28575"/>
                </a:lnTo>
                <a:lnTo>
                  <a:pt x="142875" y="0"/>
                </a:lnTo>
                <a:close/>
              </a:path>
              <a:path w="2927350" h="1400175">
                <a:moveTo>
                  <a:pt x="163575" y="36575"/>
                </a:moveTo>
                <a:lnTo>
                  <a:pt x="135000" y="36575"/>
                </a:lnTo>
                <a:lnTo>
                  <a:pt x="135000" y="65150"/>
                </a:lnTo>
                <a:lnTo>
                  <a:pt x="163575" y="65150"/>
                </a:lnTo>
                <a:lnTo>
                  <a:pt x="163575" y="36575"/>
                </a:lnTo>
                <a:close/>
              </a:path>
              <a:path w="2927350" h="1400175">
                <a:moveTo>
                  <a:pt x="163575" y="93725"/>
                </a:moveTo>
                <a:lnTo>
                  <a:pt x="135000" y="93725"/>
                </a:lnTo>
                <a:lnTo>
                  <a:pt x="135000" y="122300"/>
                </a:lnTo>
                <a:lnTo>
                  <a:pt x="163575" y="122300"/>
                </a:lnTo>
                <a:lnTo>
                  <a:pt x="163575" y="93725"/>
                </a:lnTo>
                <a:close/>
              </a:path>
              <a:path w="2927350" h="1400175">
                <a:moveTo>
                  <a:pt x="163575" y="150875"/>
                </a:moveTo>
                <a:lnTo>
                  <a:pt x="135000" y="150875"/>
                </a:lnTo>
                <a:lnTo>
                  <a:pt x="135000" y="179450"/>
                </a:lnTo>
                <a:lnTo>
                  <a:pt x="163575" y="179450"/>
                </a:lnTo>
                <a:lnTo>
                  <a:pt x="163575" y="150875"/>
                </a:lnTo>
                <a:close/>
              </a:path>
              <a:path w="2927350" h="1400175">
                <a:moveTo>
                  <a:pt x="163575" y="208025"/>
                </a:moveTo>
                <a:lnTo>
                  <a:pt x="135000" y="208025"/>
                </a:lnTo>
                <a:lnTo>
                  <a:pt x="135000" y="236600"/>
                </a:lnTo>
                <a:lnTo>
                  <a:pt x="163575" y="236600"/>
                </a:lnTo>
                <a:lnTo>
                  <a:pt x="163575" y="208025"/>
                </a:lnTo>
                <a:close/>
              </a:path>
              <a:path w="2927350" h="1400175">
                <a:moveTo>
                  <a:pt x="163575" y="265175"/>
                </a:moveTo>
                <a:lnTo>
                  <a:pt x="135000" y="265175"/>
                </a:lnTo>
                <a:lnTo>
                  <a:pt x="135000" y="293750"/>
                </a:lnTo>
                <a:lnTo>
                  <a:pt x="163575" y="293750"/>
                </a:lnTo>
                <a:lnTo>
                  <a:pt x="163575" y="265175"/>
                </a:lnTo>
                <a:close/>
              </a:path>
              <a:path w="2927350" h="1400175">
                <a:moveTo>
                  <a:pt x="163575" y="322325"/>
                </a:moveTo>
                <a:lnTo>
                  <a:pt x="135000" y="322325"/>
                </a:lnTo>
                <a:lnTo>
                  <a:pt x="135000" y="350900"/>
                </a:lnTo>
                <a:lnTo>
                  <a:pt x="163575" y="350900"/>
                </a:lnTo>
                <a:lnTo>
                  <a:pt x="163575" y="322325"/>
                </a:lnTo>
                <a:close/>
              </a:path>
              <a:path w="2927350" h="1400175">
                <a:moveTo>
                  <a:pt x="163575" y="379475"/>
                </a:moveTo>
                <a:lnTo>
                  <a:pt x="135000" y="379475"/>
                </a:lnTo>
                <a:lnTo>
                  <a:pt x="135000" y="408050"/>
                </a:lnTo>
                <a:lnTo>
                  <a:pt x="163575" y="408050"/>
                </a:lnTo>
                <a:lnTo>
                  <a:pt x="163575" y="379475"/>
                </a:lnTo>
                <a:close/>
              </a:path>
              <a:path w="2927350" h="1400175">
                <a:moveTo>
                  <a:pt x="163575" y="436625"/>
                </a:moveTo>
                <a:lnTo>
                  <a:pt x="135000" y="436625"/>
                </a:lnTo>
                <a:lnTo>
                  <a:pt x="135000" y="465200"/>
                </a:lnTo>
                <a:lnTo>
                  <a:pt x="163575" y="465200"/>
                </a:lnTo>
                <a:lnTo>
                  <a:pt x="163575" y="436625"/>
                </a:lnTo>
                <a:close/>
              </a:path>
              <a:path w="2927350" h="1400175">
                <a:moveTo>
                  <a:pt x="163575" y="493775"/>
                </a:moveTo>
                <a:lnTo>
                  <a:pt x="135000" y="493775"/>
                </a:lnTo>
                <a:lnTo>
                  <a:pt x="135000" y="522350"/>
                </a:lnTo>
                <a:lnTo>
                  <a:pt x="163575" y="522350"/>
                </a:lnTo>
                <a:lnTo>
                  <a:pt x="163575" y="493775"/>
                </a:lnTo>
                <a:close/>
              </a:path>
              <a:path w="2927350" h="1400175">
                <a:moveTo>
                  <a:pt x="163575" y="550926"/>
                </a:moveTo>
                <a:lnTo>
                  <a:pt x="135000" y="550926"/>
                </a:lnTo>
                <a:lnTo>
                  <a:pt x="135000" y="579501"/>
                </a:lnTo>
                <a:lnTo>
                  <a:pt x="163575" y="579501"/>
                </a:lnTo>
                <a:lnTo>
                  <a:pt x="163575" y="550926"/>
                </a:lnTo>
                <a:close/>
              </a:path>
              <a:path w="2927350" h="1400175">
                <a:moveTo>
                  <a:pt x="163575" y="608076"/>
                </a:moveTo>
                <a:lnTo>
                  <a:pt x="135000" y="608076"/>
                </a:lnTo>
                <a:lnTo>
                  <a:pt x="135000" y="636651"/>
                </a:lnTo>
                <a:lnTo>
                  <a:pt x="163575" y="636651"/>
                </a:lnTo>
                <a:lnTo>
                  <a:pt x="163575" y="608076"/>
                </a:lnTo>
                <a:close/>
              </a:path>
              <a:path w="2927350" h="1400175">
                <a:moveTo>
                  <a:pt x="163575" y="665226"/>
                </a:moveTo>
                <a:lnTo>
                  <a:pt x="135000" y="665226"/>
                </a:lnTo>
                <a:lnTo>
                  <a:pt x="135000" y="693801"/>
                </a:lnTo>
                <a:lnTo>
                  <a:pt x="163575" y="693801"/>
                </a:lnTo>
                <a:lnTo>
                  <a:pt x="163575" y="665226"/>
                </a:lnTo>
                <a:close/>
              </a:path>
              <a:path w="2927350" h="1400175">
                <a:moveTo>
                  <a:pt x="163575" y="722376"/>
                </a:moveTo>
                <a:lnTo>
                  <a:pt x="135000" y="722376"/>
                </a:lnTo>
                <a:lnTo>
                  <a:pt x="135000" y="750951"/>
                </a:lnTo>
                <a:lnTo>
                  <a:pt x="163575" y="750951"/>
                </a:lnTo>
                <a:lnTo>
                  <a:pt x="163575" y="722376"/>
                </a:lnTo>
                <a:close/>
              </a:path>
              <a:path w="2927350" h="1400175">
                <a:moveTo>
                  <a:pt x="163575" y="779526"/>
                </a:moveTo>
                <a:lnTo>
                  <a:pt x="135000" y="779526"/>
                </a:lnTo>
                <a:lnTo>
                  <a:pt x="135000" y="808101"/>
                </a:lnTo>
                <a:lnTo>
                  <a:pt x="163575" y="808101"/>
                </a:lnTo>
                <a:lnTo>
                  <a:pt x="163575" y="779526"/>
                </a:lnTo>
                <a:close/>
              </a:path>
              <a:path w="2927350" h="1400175">
                <a:moveTo>
                  <a:pt x="163575" y="836676"/>
                </a:moveTo>
                <a:lnTo>
                  <a:pt x="135000" y="836676"/>
                </a:lnTo>
                <a:lnTo>
                  <a:pt x="135000" y="865251"/>
                </a:lnTo>
                <a:lnTo>
                  <a:pt x="163575" y="865251"/>
                </a:lnTo>
                <a:lnTo>
                  <a:pt x="163575" y="836676"/>
                </a:lnTo>
                <a:close/>
              </a:path>
              <a:path w="2927350" h="1400175">
                <a:moveTo>
                  <a:pt x="163575" y="893826"/>
                </a:moveTo>
                <a:lnTo>
                  <a:pt x="135000" y="893826"/>
                </a:lnTo>
                <a:lnTo>
                  <a:pt x="135000" y="922401"/>
                </a:lnTo>
                <a:lnTo>
                  <a:pt x="163575" y="922401"/>
                </a:lnTo>
                <a:lnTo>
                  <a:pt x="163575" y="893826"/>
                </a:lnTo>
                <a:close/>
              </a:path>
              <a:path w="2927350" h="1400175">
                <a:moveTo>
                  <a:pt x="163575" y="950976"/>
                </a:moveTo>
                <a:lnTo>
                  <a:pt x="135000" y="950976"/>
                </a:lnTo>
                <a:lnTo>
                  <a:pt x="135000" y="979551"/>
                </a:lnTo>
                <a:lnTo>
                  <a:pt x="163575" y="979551"/>
                </a:lnTo>
                <a:lnTo>
                  <a:pt x="163575" y="950976"/>
                </a:lnTo>
                <a:close/>
              </a:path>
              <a:path w="2927350" h="1400175">
                <a:moveTo>
                  <a:pt x="163575" y="1008126"/>
                </a:moveTo>
                <a:lnTo>
                  <a:pt x="135000" y="1008126"/>
                </a:lnTo>
                <a:lnTo>
                  <a:pt x="135000" y="1036701"/>
                </a:lnTo>
                <a:lnTo>
                  <a:pt x="163575" y="1036701"/>
                </a:lnTo>
                <a:lnTo>
                  <a:pt x="163575" y="1008126"/>
                </a:lnTo>
                <a:close/>
              </a:path>
              <a:path w="2927350" h="1400175">
                <a:moveTo>
                  <a:pt x="163575" y="1065276"/>
                </a:moveTo>
                <a:lnTo>
                  <a:pt x="135000" y="1065276"/>
                </a:lnTo>
                <a:lnTo>
                  <a:pt x="135000" y="1093851"/>
                </a:lnTo>
                <a:lnTo>
                  <a:pt x="163575" y="1093851"/>
                </a:lnTo>
                <a:lnTo>
                  <a:pt x="163575" y="1065276"/>
                </a:lnTo>
                <a:close/>
              </a:path>
              <a:path w="2927350" h="1400175">
                <a:moveTo>
                  <a:pt x="163575" y="1122426"/>
                </a:moveTo>
                <a:lnTo>
                  <a:pt x="135000" y="1122426"/>
                </a:lnTo>
                <a:lnTo>
                  <a:pt x="135000" y="1151001"/>
                </a:lnTo>
                <a:lnTo>
                  <a:pt x="163575" y="1151001"/>
                </a:lnTo>
                <a:lnTo>
                  <a:pt x="163575" y="1122426"/>
                </a:lnTo>
                <a:close/>
              </a:path>
              <a:path w="2927350" h="1400175">
                <a:moveTo>
                  <a:pt x="163575" y="1179576"/>
                </a:moveTo>
                <a:lnTo>
                  <a:pt x="135000" y="1179576"/>
                </a:lnTo>
                <a:lnTo>
                  <a:pt x="135000" y="1208151"/>
                </a:lnTo>
                <a:lnTo>
                  <a:pt x="163575" y="1208151"/>
                </a:lnTo>
                <a:lnTo>
                  <a:pt x="163575" y="1179576"/>
                </a:lnTo>
                <a:close/>
              </a:path>
              <a:path w="2927350" h="1400175">
                <a:moveTo>
                  <a:pt x="163575" y="1236726"/>
                </a:moveTo>
                <a:lnTo>
                  <a:pt x="135000" y="1236726"/>
                </a:lnTo>
                <a:lnTo>
                  <a:pt x="135000" y="1265301"/>
                </a:lnTo>
                <a:lnTo>
                  <a:pt x="163575" y="1265301"/>
                </a:lnTo>
                <a:lnTo>
                  <a:pt x="163575" y="1236726"/>
                </a:lnTo>
                <a:close/>
              </a:path>
              <a:path w="2927350" h="1400175">
                <a:moveTo>
                  <a:pt x="163575" y="1293876"/>
                </a:moveTo>
                <a:lnTo>
                  <a:pt x="135000" y="1293876"/>
                </a:lnTo>
                <a:lnTo>
                  <a:pt x="135000" y="1322451"/>
                </a:lnTo>
                <a:lnTo>
                  <a:pt x="163575" y="1322451"/>
                </a:lnTo>
                <a:lnTo>
                  <a:pt x="163575" y="1293876"/>
                </a:lnTo>
                <a:close/>
              </a:path>
              <a:path w="2927350" h="1400175">
                <a:moveTo>
                  <a:pt x="157297" y="1351026"/>
                </a:moveTo>
                <a:lnTo>
                  <a:pt x="135000" y="1351026"/>
                </a:lnTo>
                <a:lnTo>
                  <a:pt x="135000" y="1371600"/>
                </a:lnTo>
                <a:lnTo>
                  <a:pt x="171450" y="1371600"/>
                </a:lnTo>
                <a:lnTo>
                  <a:pt x="171450" y="1357249"/>
                </a:lnTo>
                <a:lnTo>
                  <a:pt x="163575" y="1357249"/>
                </a:lnTo>
                <a:lnTo>
                  <a:pt x="157297" y="1351026"/>
                </a:lnTo>
                <a:close/>
              </a:path>
              <a:path w="2927350" h="1400175">
                <a:moveTo>
                  <a:pt x="171450" y="1343025"/>
                </a:moveTo>
                <a:lnTo>
                  <a:pt x="149225" y="1343025"/>
                </a:lnTo>
                <a:lnTo>
                  <a:pt x="163575" y="1357249"/>
                </a:lnTo>
                <a:lnTo>
                  <a:pt x="163575" y="1351026"/>
                </a:lnTo>
                <a:lnTo>
                  <a:pt x="171450" y="1351026"/>
                </a:lnTo>
                <a:lnTo>
                  <a:pt x="171450" y="1343025"/>
                </a:lnTo>
                <a:close/>
              </a:path>
              <a:path w="2927350" h="1400175">
                <a:moveTo>
                  <a:pt x="171450" y="1351026"/>
                </a:moveTo>
                <a:lnTo>
                  <a:pt x="163575" y="1351026"/>
                </a:lnTo>
                <a:lnTo>
                  <a:pt x="163575" y="1357249"/>
                </a:lnTo>
                <a:lnTo>
                  <a:pt x="171450" y="1357249"/>
                </a:lnTo>
                <a:lnTo>
                  <a:pt x="171450" y="1351026"/>
                </a:lnTo>
                <a:close/>
              </a:path>
              <a:path w="2927350" h="1400175">
                <a:moveTo>
                  <a:pt x="228600" y="1343025"/>
                </a:moveTo>
                <a:lnTo>
                  <a:pt x="200025" y="1343025"/>
                </a:lnTo>
                <a:lnTo>
                  <a:pt x="200025" y="1371600"/>
                </a:lnTo>
                <a:lnTo>
                  <a:pt x="228600" y="1371600"/>
                </a:lnTo>
                <a:lnTo>
                  <a:pt x="228600" y="1343025"/>
                </a:lnTo>
                <a:close/>
              </a:path>
              <a:path w="2927350" h="1400175">
                <a:moveTo>
                  <a:pt x="285750" y="1343025"/>
                </a:moveTo>
                <a:lnTo>
                  <a:pt x="257175" y="1343025"/>
                </a:lnTo>
                <a:lnTo>
                  <a:pt x="257175" y="1371600"/>
                </a:lnTo>
                <a:lnTo>
                  <a:pt x="285750" y="1371600"/>
                </a:lnTo>
                <a:lnTo>
                  <a:pt x="285750" y="1343025"/>
                </a:lnTo>
                <a:close/>
              </a:path>
              <a:path w="2927350" h="1400175">
                <a:moveTo>
                  <a:pt x="342900" y="1343025"/>
                </a:moveTo>
                <a:lnTo>
                  <a:pt x="314325" y="1343025"/>
                </a:lnTo>
                <a:lnTo>
                  <a:pt x="314325" y="1371600"/>
                </a:lnTo>
                <a:lnTo>
                  <a:pt x="342900" y="1371600"/>
                </a:lnTo>
                <a:lnTo>
                  <a:pt x="342900" y="1343025"/>
                </a:lnTo>
                <a:close/>
              </a:path>
              <a:path w="2927350" h="1400175">
                <a:moveTo>
                  <a:pt x="400050" y="1343025"/>
                </a:moveTo>
                <a:lnTo>
                  <a:pt x="371475" y="1343025"/>
                </a:lnTo>
                <a:lnTo>
                  <a:pt x="371475" y="1371600"/>
                </a:lnTo>
                <a:lnTo>
                  <a:pt x="400050" y="1371600"/>
                </a:lnTo>
                <a:lnTo>
                  <a:pt x="400050" y="1343025"/>
                </a:lnTo>
                <a:close/>
              </a:path>
              <a:path w="2927350" h="1400175">
                <a:moveTo>
                  <a:pt x="457200" y="1343025"/>
                </a:moveTo>
                <a:lnTo>
                  <a:pt x="428625" y="1343025"/>
                </a:lnTo>
                <a:lnTo>
                  <a:pt x="428625" y="1371600"/>
                </a:lnTo>
                <a:lnTo>
                  <a:pt x="457200" y="1371600"/>
                </a:lnTo>
                <a:lnTo>
                  <a:pt x="457200" y="1343025"/>
                </a:lnTo>
                <a:close/>
              </a:path>
              <a:path w="2927350" h="1400175">
                <a:moveTo>
                  <a:pt x="514350" y="1343025"/>
                </a:moveTo>
                <a:lnTo>
                  <a:pt x="485775" y="1343025"/>
                </a:lnTo>
                <a:lnTo>
                  <a:pt x="485775" y="1371600"/>
                </a:lnTo>
                <a:lnTo>
                  <a:pt x="514350" y="1371600"/>
                </a:lnTo>
                <a:lnTo>
                  <a:pt x="514350" y="1343025"/>
                </a:lnTo>
                <a:close/>
              </a:path>
              <a:path w="2927350" h="1400175">
                <a:moveTo>
                  <a:pt x="571500" y="1343025"/>
                </a:moveTo>
                <a:lnTo>
                  <a:pt x="542925" y="1343025"/>
                </a:lnTo>
                <a:lnTo>
                  <a:pt x="542925" y="1371600"/>
                </a:lnTo>
                <a:lnTo>
                  <a:pt x="571500" y="1371600"/>
                </a:lnTo>
                <a:lnTo>
                  <a:pt x="571500" y="1343025"/>
                </a:lnTo>
                <a:close/>
              </a:path>
              <a:path w="2927350" h="1400175">
                <a:moveTo>
                  <a:pt x="628650" y="1343025"/>
                </a:moveTo>
                <a:lnTo>
                  <a:pt x="600075" y="1343025"/>
                </a:lnTo>
                <a:lnTo>
                  <a:pt x="600075" y="1371600"/>
                </a:lnTo>
                <a:lnTo>
                  <a:pt x="628650" y="1371600"/>
                </a:lnTo>
                <a:lnTo>
                  <a:pt x="628650" y="1343025"/>
                </a:lnTo>
                <a:close/>
              </a:path>
              <a:path w="2927350" h="1400175">
                <a:moveTo>
                  <a:pt x="685800" y="1343025"/>
                </a:moveTo>
                <a:lnTo>
                  <a:pt x="657225" y="1343025"/>
                </a:lnTo>
                <a:lnTo>
                  <a:pt x="657225" y="1371600"/>
                </a:lnTo>
                <a:lnTo>
                  <a:pt x="685800" y="1371600"/>
                </a:lnTo>
                <a:lnTo>
                  <a:pt x="685800" y="1343025"/>
                </a:lnTo>
                <a:close/>
              </a:path>
              <a:path w="2927350" h="1400175">
                <a:moveTo>
                  <a:pt x="742950" y="1343025"/>
                </a:moveTo>
                <a:lnTo>
                  <a:pt x="714375" y="1343025"/>
                </a:lnTo>
                <a:lnTo>
                  <a:pt x="714375" y="1371600"/>
                </a:lnTo>
                <a:lnTo>
                  <a:pt x="742950" y="1371600"/>
                </a:lnTo>
                <a:lnTo>
                  <a:pt x="742950" y="1343025"/>
                </a:lnTo>
                <a:close/>
              </a:path>
              <a:path w="2927350" h="1400175">
                <a:moveTo>
                  <a:pt x="800100" y="1343025"/>
                </a:moveTo>
                <a:lnTo>
                  <a:pt x="771525" y="1343025"/>
                </a:lnTo>
                <a:lnTo>
                  <a:pt x="771525" y="1371600"/>
                </a:lnTo>
                <a:lnTo>
                  <a:pt x="800100" y="1371600"/>
                </a:lnTo>
                <a:lnTo>
                  <a:pt x="800100" y="1343025"/>
                </a:lnTo>
                <a:close/>
              </a:path>
              <a:path w="2927350" h="1400175">
                <a:moveTo>
                  <a:pt x="857250" y="1343025"/>
                </a:moveTo>
                <a:lnTo>
                  <a:pt x="828675" y="1343025"/>
                </a:lnTo>
                <a:lnTo>
                  <a:pt x="828675" y="1371600"/>
                </a:lnTo>
                <a:lnTo>
                  <a:pt x="857250" y="1371600"/>
                </a:lnTo>
                <a:lnTo>
                  <a:pt x="857250" y="1343025"/>
                </a:lnTo>
                <a:close/>
              </a:path>
              <a:path w="2927350" h="1400175">
                <a:moveTo>
                  <a:pt x="914400" y="1343025"/>
                </a:moveTo>
                <a:lnTo>
                  <a:pt x="885825" y="1343025"/>
                </a:lnTo>
                <a:lnTo>
                  <a:pt x="885825" y="1371600"/>
                </a:lnTo>
                <a:lnTo>
                  <a:pt x="914400" y="1371600"/>
                </a:lnTo>
                <a:lnTo>
                  <a:pt x="914400" y="1343025"/>
                </a:lnTo>
                <a:close/>
              </a:path>
              <a:path w="2927350" h="1400175">
                <a:moveTo>
                  <a:pt x="971550" y="1343025"/>
                </a:moveTo>
                <a:lnTo>
                  <a:pt x="942975" y="1343025"/>
                </a:lnTo>
                <a:lnTo>
                  <a:pt x="942975" y="1371600"/>
                </a:lnTo>
                <a:lnTo>
                  <a:pt x="971550" y="1371600"/>
                </a:lnTo>
                <a:lnTo>
                  <a:pt x="971550" y="1343025"/>
                </a:lnTo>
                <a:close/>
              </a:path>
              <a:path w="2927350" h="1400175">
                <a:moveTo>
                  <a:pt x="1028700" y="1343025"/>
                </a:moveTo>
                <a:lnTo>
                  <a:pt x="1000125" y="1343025"/>
                </a:lnTo>
                <a:lnTo>
                  <a:pt x="1000125" y="1371600"/>
                </a:lnTo>
                <a:lnTo>
                  <a:pt x="1028700" y="1371600"/>
                </a:lnTo>
                <a:lnTo>
                  <a:pt x="1028700" y="1343025"/>
                </a:lnTo>
                <a:close/>
              </a:path>
              <a:path w="2927350" h="1400175">
                <a:moveTo>
                  <a:pt x="1085850" y="1343025"/>
                </a:moveTo>
                <a:lnTo>
                  <a:pt x="1057275" y="1343025"/>
                </a:lnTo>
                <a:lnTo>
                  <a:pt x="1057275" y="1371600"/>
                </a:lnTo>
                <a:lnTo>
                  <a:pt x="1085850" y="1371600"/>
                </a:lnTo>
                <a:lnTo>
                  <a:pt x="1085850" y="1343025"/>
                </a:lnTo>
                <a:close/>
              </a:path>
              <a:path w="2927350" h="1400175">
                <a:moveTo>
                  <a:pt x="1143000" y="1343025"/>
                </a:moveTo>
                <a:lnTo>
                  <a:pt x="1114425" y="1343025"/>
                </a:lnTo>
                <a:lnTo>
                  <a:pt x="1114425" y="1371600"/>
                </a:lnTo>
                <a:lnTo>
                  <a:pt x="1143000" y="1371600"/>
                </a:lnTo>
                <a:lnTo>
                  <a:pt x="1143000" y="1343025"/>
                </a:lnTo>
                <a:close/>
              </a:path>
              <a:path w="2927350" h="1400175">
                <a:moveTo>
                  <a:pt x="1200150" y="1343025"/>
                </a:moveTo>
                <a:lnTo>
                  <a:pt x="1171575" y="1343025"/>
                </a:lnTo>
                <a:lnTo>
                  <a:pt x="1171575" y="1371600"/>
                </a:lnTo>
                <a:lnTo>
                  <a:pt x="1200150" y="1371600"/>
                </a:lnTo>
                <a:lnTo>
                  <a:pt x="1200150" y="1343025"/>
                </a:lnTo>
                <a:close/>
              </a:path>
              <a:path w="2927350" h="1400175">
                <a:moveTo>
                  <a:pt x="1257300" y="1343025"/>
                </a:moveTo>
                <a:lnTo>
                  <a:pt x="1228725" y="1343025"/>
                </a:lnTo>
                <a:lnTo>
                  <a:pt x="1228725" y="1371600"/>
                </a:lnTo>
                <a:lnTo>
                  <a:pt x="1257300" y="1371600"/>
                </a:lnTo>
                <a:lnTo>
                  <a:pt x="1257300" y="1343025"/>
                </a:lnTo>
                <a:close/>
              </a:path>
              <a:path w="2927350" h="1400175">
                <a:moveTo>
                  <a:pt x="1314450" y="1343025"/>
                </a:moveTo>
                <a:lnTo>
                  <a:pt x="1285875" y="1343025"/>
                </a:lnTo>
                <a:lnTo>
                  <a:pt x="1285875" y="1371600"/>
                </a:lnTo>
                <a:lnTo>
                  <a:pt x="1314450" y="1371600"/>
                </a:lnTo>
                <a:lnTo>
                  <a:pt x="1314450" y="1343025"/>
                </a:lnTo>
                <a:close/>
              </a:path>
              <a:path w="2927350" h="1400175">
                <a:moveTo>
                  <a:pt x="1371600" y="1343025"/>
                </a:moveTo>
                <a:lnTo>
                  <a:pt x="1343025" y="1343025"/>
                </a:lnTo>
                <a:lnTo>
                  <a:pt x="1343025" y="1371600"/>
                </a:lnTo>
                <a:lnTo>
                  <a:pt x="1371600" y="1371600"/>
                </a:lnTo>
                <a:lnTo>
                  <a:pt x="1371600" y="1343025"/>
                </a:lnTo>
                <a:close/>
              </a:path>
              <a:path w="2927350" h="1400175">
                <a:moveTo>
                  <a:pt x="1428750" y="1343025"/>
                </a:moveTo>
                <a:lnTo>
                  <a:pt x="1400175" y="1343025"/>
                </a:lnTo>
                <a:lnTo>
                  <a:pt x="1400175" y="1371600"/>
                </a:lnTo>
                <a:lnTo>
                  <a:pt x="1428750" y="1371600"/>
                </a:lnTo>
                <a:lnTo>
                  <a:pt x="1428750" y="1343025"/>
                </a:lnTo>
                <a:close/>
              </a:path>
              <a:path w="2927350" h="1400175">
                <a:moveTo>
                  <a:pt x="1485900" y="1343025"/>
                </a:moveTo>
                <a:lnTo>
                  <a:pt x="1457325" y="1343025"/>
                </a:lnTo>
                <a:lnTo>
                  <a:pt x="1457325" y="1371600"/>
                </a:lnTo>
                <a:lnTo>
                  <a:pt x="1485900" y="1371600"/>
                </a:lnTo>
                <a:lnTo>
                  <a:pt x="1485900" y="1343025"/>
                </a:lnTo>
                <a:close/>
              </a:path>
              <a:path w="2927350" h="1400175">
                <a:moveTo>
                  <a:pt x="1543050" y="1343025"/>
                </a:moveTo>
                <a:lnTo>
                  <a:pt x="1514475" y="1343025"/>
                </a:lnTo>
                <a:lnTo>
                  <a:pt x="1514475" y="1371600"/>
                </a:lnTo>
                <a:lnTo>
                  <a:pt x="1543050" y="1371600"/>
                </a:lnTo>
                <a:lnTo>
                  <a:pt x="1543050" y="1343025"/>
                </a:lnTo>
                <a:close/>
              </a:path>
              <a:path w="2927350" h="1400175">
                <a:moveTo>
                  <a:pt x="1600200" y="1343025"/>
                </a:moveTo>
                <a:lnTo>
                  <a:pt x="1571625" y="1343025"/>
                </a:lnTo>
                <a:lnTo>
                  <a:pt x="1571625" y="1371600"/>
                </a:lnTo>
                <a:lnTo>
                  <a:pt x="1600200" y="1371600"/>
                </a:lnTo>
                <a:lnTo>
                  <a:pt x="1600200" y="1343025"/>
                </a:lnTo>
                <a:close/>
              </a:path>
              <a:path w="2927350" h="1400175">
                <a:moveTo>
                  <a:pt x="1657350" y="1343025"/>
                </a:moveTo>
                <a:lnTo>
                  <a:pt x="1628775" y="1343025"/>
                </a:lnTo>
                <a:lnTo>
                  <a:pt x="1628775" y="1371600"/>
                </a:lnTo>
                <a:lnTo>
                  <a:pt x="1657350" y="1371600"/>
                </a:lnTo>
                <a:lnTo>
                  <a:pt x="1657350" y="1343025"/>
                </a:lnTo>
                <a:close/>
              </a:path>
              <a:path w="2927350" h="1400175">
                <a:moveTo>
                  <a:pt x="1714500" y="1343025"/>
                </a:moveTo>
                <a:lnTo>
                  <a:pt x="1685925" y="1343025"/>
                </a:lnTo>
                <a:lnTo>
                  <a:pt x="1685925" y="1371600"/>
                </a:lnTo>
                <a:lnTo>
                  <a:pt x="1714500" y="1371600"/>
                </a:lnTo>
                <a:lnTo>
                  <a:pt x="1714500" y="1343025"/>
                </a:lnTo>
                <a:close/>
              </a:path>
              <a:path w="2927350" h="1400175">
                <a:moveTo>
                  <a:pt x="1771650" y="1343025"/>
                </a:moveTo>
                <a:lnTo>
                  <a:pt x="1743075" y="1343025"/>
                </a:lnTo>
                <a:lnTo>
                  <a:pt x="1743075" y="1371600"/>
                </a:lnTo>
                <a:lnTo>
                  <a:pt x="1771650" y="1371600"/>
                </a:lnTo>
                <a:lnTo>
                  <a:pt x="1771650" y="1343025"/>
                </a:lnTo>
                <a:close/>
              </a:path>
              <a:path w="2927350" h="1400175">
                <a:moveTo>
                  <a:pt x="1828800" y="1343025"/>
                </a:moveTo>
                <a:lnTo>
                  <a:pt x="1800225" y="1343025"/>
                </a:lnTo>
                <a:lnTo>
                  <a:pt x="1800225" y="1371600"/>
                </a:lnTo>
                <a:lnTo>
                  <a:pt x="1828800" y="1371600"/>
                </a:lnTo>
                <a:lnTo>
                  <a:pt x="1828800" y="1343025"/>
                </a:lnTo>
                <a:close/>
              </a:path>
              <a:path w="2927350" h="1400175">
                <a:moveTo>
                  <a:pt x="1885950" y="1343025"/>
                </a:moveTo>
                <a:lnTo>
                  <a:pt x="1857375" y="1343025"/>
                </a:lnTo>
                <a:lnTo>
                  <a:pt x="1857375" y="1371600"/>
                </a:lnTo>
                <a:lnTo>
                  <a:pt x="1885950" y="1371600"/>
                </a:lnTo>
                <a:lnTo>
                  <a:pt x="1885950" y="1343025"/>
                </a:lnTo>
                <a:close/>
              </a:path>
              <a:path w="2927350" h="1400175">
                <a:moveTo>
                  <a:pt x="1943100" y="1343025"/>
                </a:moveTo>
                <a:lnTo>
                  <a:pt x="1914525" y="1343025"/>
                </a:lnTo>
                <a:lnTo>
                  <a:pt x="1914525" y="1371600"/>
                </a:lnTo>
                <a:lnTo>
                  <a:pt x="1943100" y="1371600"/>
                </a:lnTo>
                <a:lnTo>
                  <a:pt x="1943100" y="1343025"/>
                </a:lnTo>
                <a:close/>
              </a:path>
              <a:path w="2927350" h="1400175">
                <a:moveTo>
                  <a:pt x="2000250" y="1343025"/>
                </a:moveTo>
                <a:lnTo>
                  <a:pt x="1971675" y="1343025"/>
                </a:lnTo>
                <a:lnTo>
                  <a:pt x="1971675" y="1371600"/>
                </a:lnTo>
                <a:lnTo>
                  <a:pt x="2000250" y="1371600"/>
                </a:lnTo>
                <a:lnTo>
                  <a:pt x="2000250" y="1343025"/>
                </a:lnTo>
                <a:close/>
              </a:path>
              <a:path w="2927350" h="1400175">
                <a:moveTo>
                  <a:pt x="2057400" y="1343025"/>
                </a:moveTo>
                <a:lnTo>
                  <a:pt x="2028825" y="1343025"/>
                </a:lnTo>
                <a:lnTo>
                  <a:pt x="2028825" y="1371600"/>
                </a:lnTo>
                <a:lnTo>
                  <a:pt x="2057400" y="1371600"/>
                </a:lnTo>
                <a:lnTo>
                  <a:pt x="2057400" y="1343025"/>
                </a:lnTo>
                <a:close/>
              </a:path>
              <a:path w="2927350" h="1400175">
                <a:moveTo>
                  <a:pt x="2114550" y="1343025"/>
                </a:moveTo>
                <a:lnTo>
                  <a:pt x="2085975" y="1343025"/>
                </a:lnTo>
                <a:lnTo>
                  <a:pt x="2085975" y="1371600"/>
                </a:lnTo>
                <a:lnTo>
                  <a:pt x="2114550" y="1371600"/>
                </a:lnTo>
                <a:lnTo>
                  <a:pt x="2114550" y="1343025"/>
                </a:lnTo>
                <a:close/>
              </a:path>
              <a:path w="2927350" h="1400175">
                <a:moveTo>
                  <a:pt x="2171700" y="1343025"/>
                </a:moveTo>
                <a:lnTo>
                  <a:pt x="2143125" y="1343025"/>
                </a:lnTo>
                <a:lnTo>
                  <a:pt x="2143125" y="1371600"/>
                </a:lnTo>
                <a:lnTo>
                  <a:pt x="2171700" y="1371600"/>
                </a:lnTo>
                <a:lnTo>
                  <a:pt x="2171700" y="1343025"/>
                </a:lnTo>
                <a:close/>
              </a:path>
              <a:path w="2927350" h="1400175">
                <a:moveTo>
                  <a:pt x="2228850" y="1343025"/>
                </a:moveTo>
                <a:lnTo>
                  <a:pt x="2200275" y="1343025"/>
                </a:lnTo>
                <a:lnTo>
                  <a:pt x="2200275" y="1371600"/>
                </a:lnTo>
                <a:lnTo>
                  <a:pt x="2228850" y="1371600"/>
                </a:lnTo>
                <a:lnTo>
                  <a:pt x="2228850" y="1343025"/>
                </a:lnTo>
                <a:close/>
              </a:path>
              <a:path w="2927350" h="1400175">
                <a:moveTo>
                  <a:pt x="2286000" y="1343025"/>
                </a:moveTo>
                <a:lnTo>
                  <a:pt x="2257425" y="1343025"/>
                </a:lnTo>
                <a:lnTo>
                  <a:pt x="2257425" y="1371600"/>
                </a:lnTo>
                <a:lnTo>
                  <a:pt x="2286000" y="1371600"/>
                </a:lnTo>
                <a:lnTo>
                  <a:pt x="2286000" y="1343025"/>
                </a:lnTo>
                <a:close/>
              </a:path>
              <a:path w="2927350" h="1400175">
                <a:moveTo>
                  <a:pt x="2343150" y="1343025"/>
                </a:moveTo>
                <a:lnTo>
                  <a:pt x="2314575" y="1343025"/>
                </a:lnTo>
                <a:lnTo>
                  <a:pt x="2314575" y="1371600"/>
                </a:lnTo>
                <a:lnTo>
                  <a:pt x="2343150" y="1371600"/>
                </a:lnTo>
                <a:lnTo>
                  <a:pt x="2343150" y="1343025"/>
                </a:lnTo>
                <a:close/>
              </a:path>
              <a:path w="2927350" h="1400175">
                <a:moveTo>
                  <a:pt x="2400300" y="1343025"/>
                </a:moveTo>
                <a:lnTo>
                  <a:pt x="2371725" y="1343025"/>
                </a:lnTo>
                <a:lnTo>
                  <a:pt x="2371725" y="1371600"/>
                </a:lnTo>
                <a:lnTo>
                  <a:pt x="2400300" y="1371600"/>
                </a:lnTo>
                <a:lnTo>
                  <a:pt x="2400300" y="1343025"/>
                </a:lnTo>
                <a:close/>
              </a:path>
              <a:path w="2927350" h="1400175">
                <a:moveTo>
                  <a:pt x="2457450" y="1343025"/>
                </a:moveTo>
                <a:lnTo>
                  <a:pt x="2428875" y="1343025"/>
                </a:lnTo>
                <a:lnTo>
                  <a:pt x="2428875" y="1371600"/>
                </a:lnTo>
                <a:lnTo>
                  <a:pt x="2457450" y="1371600"/>
                </a:lnTo>
                <a:lnTo>
                  <a:pt x="2457450" y="1343025"/>
                </a:lnTo>
                <a:close/>
              </a:path>
              <a:path w="2927350" h="1400175">
                <a:moveTo>
                  <a:pt x="2514600" y="1343025"/>
                </a:moveTo>
                <a:lnTo>
                  <a:pt x="2486025" y="1343025"/>
                </a:lnTo>
                <a:lnTo>
                  <a:pt x="2486025" y="1371600"/>
                </a:lnTo>
                <a:lnTo>
                  <a:pt x="2514600" y="1371600"/>
                </a:lnTo>
                <a:lnTo>
                  <a:pt x="2514600" y="1343025"/>
                </a:lnTo>
                <a:close/>
              </a:path>
              <a:path w="2927350" h="1400175">
                <a:moveTo>
                  <a:pt x="2571750" y="1343025"/>
                </a:moveTo>
                <a:lnTo>
                  <a:pt x="2543175" y="1343025"/>
                </a:lnTo>
                <a:lnTo>
                  <a:pt x="2543175" y="1371600"/>
                </a:lnTo>
                <a:lnTo>
                  <a:pt x="2571750" y="1371600"/>
                </a:lnTo>
                <a:lnTo>
                  <a:pt x="2571750" y="1343025"/>
                </a:lnTo>
                <a:close/>
              </a:path>
              <a:path w="2927350" h="1400175">
                <a:moveTo>
                  <a:pt x="2628900" y="1343025"/>
                </a:moveTo>
                <a:lnTo>
                  <a:pt x="2600325" y="1343025"/>
                </a:lnTo>
                <a:lnTo>
                  <a:pt x="2600325" y="1371600"/>
                </a:lnTo>
                <a:lnTo>
                  <a:pt x="2628900" y="1371600"/>
                </a:lnTo>
                <a:lnTo>
                  <a:pt x="2628900" y="1343025"/>
                </a:lnTo>
                <a:close/>
              </a:path>
              <a:path w="2927350" h="1400175">
                <a:moveTo>
                  <a:pt x="2686050" y="1343025"/>
                </a:moveTo>
                <a:lnTo>
                  <a:pt x="2657475" y="1343025"/>
                </a:lnTo>
                <a:lnTo>
                  <a:pt x="2657475" y="1371600"/>
                </a:lnTo>
                <a:lnTo>
                  <a:pt x="2686050" y="1371600"/>
                </a:lnTo>
                <a:lnTo>
                  <a:pt x="2686050" y="1343025"/>
                </a:lnTo>
                <a:close/>
              </a:path>
              <a:path w="2927350" h="1400175">
                <a:moveTo>
                  <a:pt x="2743200" y="1343025"/>
                </a:moveTo>
                <a:lnTo>
                  <a:pt x="2714625" y="1343025"/>
                </a:lnTo>
                <a:lnTo>
                  <a:pt x="2714625" y="1371600"/>
                </a:lnTo>
                <a:lnTo>
                  <a:pt x="2743200" y="1371600"/>
                </a:lnTo>
                <a:lnTo>
                  <a:pt x="2743200" y="1343025"/>
                </a:lnTo>
                <a:close/>
              </a:path>
              <a:path w="2927350" h="1400175">
                <a:moveTo>
                  <a:pt x="2800350" y="1343025"/>
                </a:moveTo>
                <a:lnTo>
                  <a:pt x="2771775" y="1343025"/>
                </a:lnTo>
                <a:lnTo>
                  <a:pt x="2771775" y="1371600"/>
                </a:lnTo>
                <a:lnTo>
                  <a:pt x="2800350" y="1371600"/>
                </a:lnTo>
                <a:lnTo>
                  <a:pt x="2800350" y="1343025"/>
                </a:lnTo>
                <a:close/>
              </a:path>
              <a:path w="2927350" h="1400175">
                <a:moveTo>
                  <a:pt x="2841625" y="1314450"/>
                </a:moveTo>
                <a:lnTo>
                  <a:pt x="2841625" y="1400175"/>
                </a:lnTo>
                <a:lnTo>
                  <a:pt x="2898690" y="1371600"/>
                </a:lnTo>
                <a:lnTo>
                  <a:pt x="2855976" y="1371600"/>
                </a:lnTo>
                <a:lnTo>
                  <a:pt x="2855976" y="1343025"/>
                </a:lnTo>
                <a:lnTo>
                  <a:pt x="2898859" y="1343025"/>
                </a:lnTo>
                <a:lnTo>
                  <a:pt x="2841625" y="1314450"/>
                </a:lnTo>
                <a:close/>
              </a:path>
              <a:path w="2927350" h="1400175">
                <a:moveTo>
                  <a:pt x="2841625" y="1343025"/>
                </a:moveTo>
                <a:lnTo>
                  <a:pt x="2828925" y="1343025"/>
                </a:lnTo>
                <a:lnTo>
                  <a:pt x="2828925" y="1371600"/>
                </a:lnTo>
                <a:lnTo>
                  <a:pt x="2841625" y="1371600"/>
                </a:lnTo>
                <a:lnTo>
                  <a:pt x="2841625" y="1343025"/>
                </a:lnTo>
                <a:close/>
              </a:path>
              <a:path w="2927350" h="1400175">
                <a:moveTo>
                  <a:pt x="2898859" y="1343025"/>
                </a:moveTo>
                <a:lnTo>
                  <a:pt x="2855976" y="1343025"/>
                </a:lnTo>
                <a:lnTo>
                  <a:pt x="2855976" y="1371600"/>
                </a:lnTo>
                <a:lnTo>
                  <a:pt x="2898690" y="1371600"/>
                </a:lnTo>
                <a:lnTo>
                  <a:pt x="2927350" y="1357249"/>
                </a:lnTo>
                <a:lnTo>
                  <a:pt x="2898859" y="1343025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4862576" y="2916682"/>
            <a:ext cx="1407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Bypass path, depending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on  needs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637278" y="1521078"/>
            <a:ext cx="4394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Inverted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989323" y="1502410"/>
            <a:ext cx="67564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09245" indent="8382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IC  </a:t>
            </a:r>
            <a:r>
              <a:rPr dirty="0" sz="1400">
                <a:latin typeface="Arial"/>
                <a:cs typeface="Arial"/>
              </a:rPr>
              <a:t>(V</a:t>
            </a:r>
            <a:r>
              <a:rPr dirty="0" sz="1400" spc="-10">
                <a:latin typeface="Arial"/>
                <a:cs typeface="Arial"/>
              </a:rPr>
              <a:t>F</a:t>
            </a:r>
            <a:r>
              <a:rPr dirty="0" sz="140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830"/>
              </a:spcBef>
            </a:pPr>
            <a:r>
              <a:rPr dirty="0" sz="900" spc="-5">
                <a:latin typeface="Arial"/>
                <a:cs typeface="Arial"/>
              </a:rPr>
              <a:t>Inverted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657725" y="5598667"/>
            <a:ext cx="8610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Inverted, 60Hz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245353" y="5033264"/>
            <a:ext cx="8610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Inverted, 60Hz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221095" y="681101"/>
            <a:ext cx="1583055" cy="1294130"/>
          </a:xfrm>
          <a:custGeom>
            <a:avLst/>
            <a:gdLst/>
            <a:ahLst/>
            <a:cxnLst/>
            <a:rect l="l" t="t" r="r" b="b"/>
            <a:pathLst>
              <a:path w="1583054" h="1294130">
                <a:moveTo>
                  <a:pt x="1021206" y="777875"/>
                </a:moveTo>
                <a:lnTo>
                  <a:pt x="714882" y="777875"/>
                </a:lnTo>
                <a:lnTo>
                  <a:pt x="1582674" y="1293749"/>
                </a:lnTo>
                <a:lnTo>
                  <a:pt x="1021206" y="777875"/>
                </a:lnTo>
                <a:close/>
              </a:path>
              <a:path w="1583054" h="1294130">
                <a:moveTo>
                  <a:pt x="1095882" y="0"/>
                </a:moveTo>
                <a:lnTo>
                  <a:pt x="129539" y="0"/>
                </a:lnTo>
                <a:lnTo>
                  <a:pt x="79134" y="10185"/>
                </a:lnTo>
                <a:lnTo>
                  <a:pt x="37957" y="37957"/>
                </a:lnTo>
                <a:lnTo>
                  <a:pt x="10185" y="79134"/>
                </a:lnTo>
                <a:lnTo>
                  <a:pt x="0" y="129539"/>
                </a:lnTo>
                <a:lnTo>
                  <a:pt x="0" y="648208"/>
                </a:lnTo>
                <a:lnTo>
                  <a:pt x="10185" y="698632"/>
                </a:lnTo>
                <a:lnTo>
                  <a:pt x="37957" y="739854"/>
                </a:lnTo>
                <a:lnTo>
                  <a:pt x="79134" y="767669"/>
                </a:lnTo>
                <a:lnTo>
                  <a:pt x="129539" y="777875"/>
                </a:lnTo>
                <a:lnTo>
                  <a:pt x="1095882" y="777875"/>
                </a:lnTo>
                <a:lnTo>
                  <a:pt x="1146361" y="767669"/>
                </a:lnTo>
                <a:lnTo>
                  <a:pt x="1187576" y="739854"/>
                </a:lnTo>
                <a:lnTo>
                  <a:pt x="1215362" y="698632"/>
                </a:lnTo>
                <a:lnTo>
                  <a:pt x="1225550" y="648208"/>
                </a:lnTo>
                <a:lnTo>
                  <a:pt x="1225550" y="129539"/>
                </a:lnTo>
                <a:lnTo>
                  <a:pt x="1215362" y="79134"/>
                </a:lnTo>
                <a:lnTo>
                  <a:pt x="1187577" y="37957"/>
                </a:lnTo>
                <a:lnTo>
                  <a:pt x="1146361" y="10185"/>
                </a:lnTo>
                <a:lnTo>
                  <a:pt x="1095882" y="0"/>
                </a:lnTo>
                <a:close/>
              </a:path>
            </a:pathLst>
          </a:custGeom>
          <a:solidFill>
            <a:srgbClr val="FFFF99">
              <a:alpha val="4117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221095" y="681101"/>
            <a:ext cx="1583055" cy="1294130"/>
          </a:xfrm>
          <a:custGeom>
            <a:avLst/>
            <a:gdLst/>
            <a:ahLst/>
            <a:cxnLst/>
            <a:rect l="l" t="t" r="r" b="b"/>
            <a:pathLst>
              <a:path w="1583054" h="1294130">
                <a:moveTo>
                  <a:pt x="0" y="129539"/>
                </a:moveTo>
                <a:lnTo>
                  <a:pt x="10185" y="79134"/>
                </a:lnTo>
                <a:lnTo>
                  <a:pt x="37957" y="37957"/>
                </a:lnTo>
                <a:lnTo>
                  <a:pt x="79134" y="10185"/>
                </a:lnTo>
                <a:lnTo>
                  <a:pt x="129539" y="0"/>
                </a:lnTo>
                <a:lnTo>
                  <a:pt x="714882" y="0"/>
                </a:lnTo>
                <a:lnTo>
                  <a:pt x="1021206" y="0"/>
                </a:lnTo>
                <a:lnTo>
                  <a:pt x="1095882" y="0"/>
                </a:lnTo>
                <a:lnTo>
                  <a:pt x="1146361" y="10185"/>
                </a:lnTo>
                <a:lnTo>
                  <a:pt x="1187577" y="37957"/>
                </a:lnTo>
                <a:lnTo>
                  <a:pt x="1215362" y="79134"/>
                </a:lnTo>
                <a:lnTo>
                  <a:pt x="1225550" y="129539"/>
                </a:lnTo>
                <a:lnTo>
                  <a:pt x="1225550" y="453644"/>
                </a:lnTo>
                <a:lnTo>
                  <a:pt x="1225550" y="648208"/>
                </a:lnTo>
                <a:lnTo>
                  <a:pt x="1215362" y="698632"/>
                </a:lnTo>
                <a:lnTo>
                  <a:pt x="1187576" y="739854"/>
                </a:lnTo>
                <a:lnTo>
                  <a:pt x="1146361" y="767669"/>
                </a:lnTo>
                <a:lnTo>
                  <a:pt x="1095882" y="777875"/>
                </a:lnTo>
                <a:lnTo>
                  <a:pt x="1021206" y="777875"/>
                </a:lnTo>
                <a:lnTo>
                  <a:pt x="1582674" y="1293749"/>
                </a:lnTo>
                <a:lnTo>
                  <a:pt x="714882" y="777875"/>
                </a:lnTo>
                <a:lnTo>
                  <a:pt x="129539" y="777875"/>
                </a:lnTo>
                <a:lnTo>
                  <a:pt x="79134" y="767669"/>
                </a:lnTo>
                <a:lnTo>
                  <a:pt x="37957" y="739854"/>
                </a:lnTo>
                <a:lnTo>
                  <a:pt x="10185" y="698632"/>
                </a:lnTo>
                <a:lnTo>
                  <a:pt x="0" y="648208"/>
                </a:lnTo>
                <a:lnTo>
                  <a:pt x="0" y="453644"/>
                </a:lnTo>
                <a:lnTo>
                  <a:pt x="0" y="1295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6368541" y="749300"/>
            <a:ext cx="93091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Temp </a:t>
            </a:r>
            <a:r>
              <a:rPr dirty="0" sz="1000" spc="-5">
                <a:latin typeface="Arial"/>
                <a:cs typeface="Arial"/>
              </a:rPr>
              <a:t>is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needed  for cases </a:t>
            </a:r>
            <a:r>
              <a:rPr dirty="0" sz="1000" spc="-10">
                <a:latin typeface="Arial"/>
                <a:cs typeface="Arial"/>
              </a:rPr>
              <a:t>BG  </a:t>
            </a:r>
            <a:r>
              <a:rPr dirty="0" sz="1000" spc="-5">
                <a:latin typeface="Arial"/>
                <a:cs typeface="Arial"/>
              </a:rPr>
              <a:t>freq &gt; </a:t>
            </a:r>
            <a:r>
              <a:rPr dirty="0" sz="1000" spc="-10">
                <a:latin typeface="Arial"/>
                <a:cs typeface="Arial"/>
              </a:rPr>
              <a:t>Vid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9" name="object 8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107</a:t>
            </a:fld>
            <a:endParaRPr sz="10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582295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Playback, </a:t>
            </a:r>
            <a:r>
              <a:rPr dirty="0" spc="-5"/>
              <a:t>HD1080p H.264 </a:t>
            </a:r>
            <a:r>
              <a:rPr dirty="0"/>
              <a:t>HP </a:t>
            </a:r>
            <a:r>
              <a:rPr dirty="0" spc="-5"/>
              <a:t>–&gt;</a:t>
            </a:r>
            <a:r>
              <a:rPr dirty="0" spc="35"/>
              <a:t> </a:t>
            </a:r>
            <a:r>
              <a:rPr dirty="0" spc="-5"/>
              <a:t>Display</a:t>
            </a:r>
          </a:p>
        </p:txBody>
      </p:sp>
      <p:sp>
        <p:nvSpPr>
          <p:cNvPr id="3" name="object 3"/>
          <p:cNvSpPr/>
          <p:nvPr/>
        </p:nvSpPr>
        <p:spPr>
          <a:xfrm>
            <a:off x="7416800" y="850900"/>
            <a:ext cx="1473200" cy="4889500"/>
          </a:xfrm>
          <a:custGeom>
            <a:avLst/>
            <a:gdLst/>
            <a:ahLst/>
            <a:cxnLst/>
            <a:rect l="l" t="t" r="r" b="b"/>
            <a:pathLst>
              <a:path w="1473200" h="4889500">
                <a:moveTo>
                  <a:pt x="1227708" y="0"/>
                </a:moveTo>
                <a:lnTo>
                  <a:pt x="245491" y="0"/>
                </a:lnTo>
                <a:lnTo>
                  <a:pt x="196036" y="4990"/>
                </a:lnTo>
                <a:lnTo>
                  <a:pt x="149965" y="19302"/>
                </a:lnTo>
                <a:lnTo>
                  <a:pt x="108266" y="41944"/>
                </a:lnTo>
                <a:lnTo>
                  <a:pt x="71929" y="71929"/>
                </a:lnTo>
                <a:lnTo>
                  <a:pt x="41944" y="108266"/>
                </a:lnTo>
                <a:lnTo>
                  <a:pt x="19302" y="149965"/>
                </a:lnTo>
                <a:lnTo>
                  <a:pt x="4990" y="196036"/>
                </a:lnTo>
                <a:lnTo>
                  <a:pt x="0" y="245490"/>
                </a:lnTo>
                <a:lnTo>
                  <a:pt x="0" y="4644009"/>
                </a:lnTo>
                <a:lnTo>
                  <a:pt x="4990" y="4693477"/>
                </a:lnTo>
                <a:lnTo>
                  <a:pt x="19302" y="4739556"/>
                </a:lnTo>
                <a:lnTo>
                  <a:pt x="41944" y="4781256"/>
                </a:lnTo>
                <a:lnTo>
                  <a:pt x="71929" y="4817589"/>
                </a:lnTo>
                <a:lnTo>
                  <a:pt x="108266" y="4847568"/>
                </a:lnTo>
                <a:lnTo>
                  <a:pt x="149965" y="4870205"/>
                </a:lnTo>
                <a:lnTo>
                  <a:pt x="196036" y="4884511"/>
                </a:lnTo>
                <a:lnTo>
                  <a:pt x="245491" y="4889500"/>
                </a:lnTo>
                <a:lnTo>
                  <a:pt x="1227708" y="4889500"/>
                </a:lnTo>
                <a:lnTo>
                  <a:pt x="1277163" y="4884511"/>
                </a:lnTo>
                <a:lnTo>
                  <a:pt x="1323234" y="4870205"/>
                </a:lnTo>
                <a:lnTo>
                  <a:pt x="1364933" y="4847568"/>
                </a:lnTo>
                <a:lnTo>
                  <a:pt x="1401270" y="4817589"/>
                </a:lnTo>
                <a:lnTo>
                  <a:pt x="1431255" y="4781256"/>
                </a:lnTo>
                <a:lnTo>
                  <a:pt x="1453897" y="4739556"/>
                </a:lnTo>
                <a:lnTo>
                  <a:pt x="1468209" y="4693477"/>
                </a:lnTo>
                <a:lnTo>
                  <a:pt x="1473200" y="4644009"/>
                </a:lnTo>
                <a:lnTo>
                  <a:pt x="1473200" y="245490"/>
                </a:lnTo>
                <a:lnTo>
                  <a:pt x="1468209" y="196036"/>
                </a:lnTo>
                <a:lnTo>
                  <a:pt x="1453897" y="149965"/>
                </a:lnTo>
                <a:lnTo>
                  <a:pt x="1431255" y="108266"/>
                </a:lnTo>
                <a:lnTo>
                  <a:pt x="1401270" y="71929"/>
                </a:lnTo>
                <a:lnTo>
                  <a:pt x="1364933" y="41944"/>
                </a:lnTo>
                <a:lnTo>
                  <a:pt x="1323234" y="19302"/>
                </a:lnTo>
                <a:lnTo>
                  <a:pt x="1277163" y="4990"/>
                </a:lnTo>
                <a:lnTo>
                  <a:pt x="122770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16800" y="850900"/>
            <a:ext cx="1473200" cy="4889500"/>
          </a:xfrm>
          <a:custGeom>
            <a:avLst/>
            <a:gdLst/>
            <a:ahLst/>
            <a:cxnLst/>
            <a:rect l="l" t="t" r="r" b="b"/>
            <a:pathLst>
              <a:path w="1473200" h="4889500">
                <a:moveTo>
                  <a:pt x="0" y="245490"/>
                </a:moveTo>
                <a:lnTo>
                  <a:pt x="4990" y="196036"/>
                </a:lnTo>
                <a:lnTo>
                  <a:pt x="19302" y="149965"/>
                </a:lnTo>
                <a:lnTo>
                  <a:pt x="41944" y="108266"/>
                </a:lnTo>
                <a:lnTo>
                  <a:pt x="71929" y="71929"/>
                </a:lnTo>
                <a:lnTo>
                  <a:pt x="108266" y="41944"/>
                </a:lnTo>
                <a:lnTo>
                  <a:pt x="149965" y="19302"/>
                </a:lnTo>
                <a:lnTo>
                  <a:pt x="196036" y="4990"/>
                </a:lnTo>
                <a:lnTo>
                  <a:pt x="245491" y="0"/>
                </a:lnTo>
                <a:lnTo>
                  <a:pt x="1227708" y="0"/>
                </a:lnTo>
                <a:lnTo>
                  <a:pt x="1277163" y="4990"/>
                </a:lnTo>
                <a:lnTo>
                  <a:pt x="1323234" y="19302"/>
                </a:lnTo>
                <a:lnTo>
                  <a:pt x="1364933" y="41944"/>
                </a:lnTo>
                <a:lnTo>
                  <a:pt x="1401270" y="71929"/>
                </a:lnTo>
                <a:lnTo>
                  <a:pt x="1431255" y="108266"/>
                </a:lnTo>
                <a:lnTo>
                  <a:pt x="1453897" y="149965"/>
                </a:lnTo>
                <a:lnTo>
                  <a:pt x="1468209" y="196036"/>
                </a:lnTo>
                <a:lnTo>
                  <a:pt x="1473200" y="245490"/>
                </a:lnTo>
                <a:lnTo>
                  <a:pt x="1473200" y="4644009"/>
                </a:lnTo>
                <a:lnTo>
                  <a:pt x="1468209" y="4693477"/>
                </a:lnTo>
                <a:lnTo>
                  <a:pt x="1453897" y="4739556"/>
                </a:lnTo>
                <a:lnTo>
                  <a:pt x="1431255" y="4781256"/>
                </a:lnTo>
                <a:lnTo>
                  <a:pt x="1401270" y="4817589"/>
                </a:lnTo>
                <a:lnTo>
                  <a:pt x="1364933" y="4847568"/>
                </a:lnTo>
                <a:lnTo>
                  <a:pt x="1323234" y="4870205"/>
                </a:lnTo>
                <a:lnTo>
                  <a:pt x="1277163" y="4884511"/>
                </a:lnTo>
                <a:lnTo>
                  <a:pt x="1227708" y="4889500"/>
                </a:lnTo>
                <a:lnTo>
                  <a:pt x="245491" y="4889500"/>
                </a:lnTo>
                <a:lnTo>
                  <a:pt x="196036" y="4884511"/>
                </a:lnTo>
                <a:lnTo>
                  <a:pt x="149965" y="4870205"/>
                </a:lnTo>
                <a:lnTo>
                  <a:pt x="108266" y="4847568"/>
                </a:lnTo>
                <a:lnTo>
                  <a:pt x="71929" y="4817589"/>
                </a:lnTo>
                <a:lnTo>
                  <a:pt x="41944" y="4781256"/>
                </a:lnTo>
                <a:lnTo>
                  <a:pt x="19302" y="4739556"/>
                </a:lnTo>
                <a:lnTo>
                  <a:pt x="4990" y="4693477"/>
                </a:lnTo>
                <a:lnTo>
                  <a:pt x="0" y="4644009"/>
                </a:lnTo>
                <a:lnTo>
                  <a:pt x="0" y="245490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86051" y="852550"/>
            <a:ext cx="4216400" cy="4737100"/>
          </a:xfrm>
          <a:custGeom>
            <a:avLst/>
            <a:gdLst/>
            <a:ahLst/>
            <a:cxnLst/>
            <a:rect l="l" t="t" r="r" b="b"/>
            <a:pathLst>
              <a:path w="4216400" h="4737100">
                <a:moveTo>
                  <a:pt x="3513582" y="0"/>
                </a:moveTo>
                <a:lnTo>
                  <a:pt x="702691" y="0"/>
                </a:lnTo>
                <a:lnTo>
                  <a:pt x="654577" y="1620"/>
                </a:lnTo>
                <a:lnTo>
                  <a:pt x="607334" y="6414"/>
                </a:lnTo>
                <a:lnTo>
                  <a:pt x="561066" y="14275"/>
                </a:lnTo>
                <a:lnTo>
                  <a:pt x="515878" y="25098"/>
                </a:lnTo>
                <a:lnTo>
                  <a:pt x="471875" y="38781"/>
                </a:lnTo>
                <a:lnTo>
                  <a:pt x="429160" y="55217"/>
                </a:lnTo>
                <a:lnTo>
                  <a:pt x="387840" y="74302"/>
                </a:lnTo>
                <a:lnTo>
                  <a:pt x="348017" y="95932"/>
                </a:lnTo>
                <a:lnTo>
                  <a:pt x="309798" y="120001"/>
                </a:lnTo>
                <a:lnTo>
                  <a:pt x="273286" y="146406"/>
                </a:lnTo>
                <a:lnTo>
                  <a:pt x="238586" y="175041"/>
                </a:lnTo>
                <a:lnTo>
                  <a:pt x="205803" y="205803"/>
                </a:lnTo>
                <a:lnTo>
                  <a:pt x="175041" y="238586"/>
                </a:lnTo>
                <a:lnTo>
                  <a:pt x="146406" y="273286"/>
                </a:lnTo>
                <a:lnTo>
                  <a:pt x="120001" y="309798"/>
                </a:lnTo>
                <a:lnTo>
                  <a:pt x="95932" y="348017"/>
                </a:lnTo>
                <a:lnTo>
                  <a:pt x="74302" y="387840"/>
                </a:lnTo>
                <a:lnTo>
                  <a:pt x="55217" y="429160"/>
                </a:lnTo>
                <a:lnTo>
                  <a:pt x="38781" y="471875"/>
                </a:lnTo>
                <a:lnTo>
                  <a:pt x="25098" y="515878"/>
                </a:lnTo>
                <a:lnTo>
                  <a:pt x="14275" y="561066"/>
                </a:lnTo>
                <a:lnTo>
                  <a:pt x="6414" y="607334"/>
                </a:lnTo>
                <a:lnTo>
                  <a:pt x="1620" y="654577"/>
                </a:lnTo>
                <a:lnTo>
                  <a:pt x="0" y="702690"/>
                </a:lnTo>
                <a:lnTo>
                  <a:pt x="0" y="4034281"/>
                </a:lnTo>
                <a:lnTo>
                  <a:pt x="1620" y="4082395"/>
                </a:lnTo>
                <a:lnTo>
                  <a:pt x="6414" y="4129639"/>
                </a:lnTo>
                <a:lnTo>
                  <a:pt x="14275" y="4175909"/>
                </a:lnTo>
                <a:lnTo>
                  <a:pt x="25098" y="4221099"/>
                </a:lnTo>
                <a:lnTo>
                  <a:pt x="38781" y="4265104"/>
                </a:lnTo>
                <a:lnTo>
                  <a:pt x="55217" y="4307822"/>
                </a:lnTo>
                <a:lnTo>
                  <a:pt x="74302" y="4349146"/>
                </a:lnTo>
                <a:lnTo>
                  <a:pt x="95932" y="4388971"/>
                </a:lnTo>
                <a:lnTo>
                  <a:pt x="120001" y="4427194"/>
                </a:lnTo>
                <a:lnTo>
                  <a:pt x="146406" y="4463710"/>
                </a:lnTo>
                <a:lnTo>
                  <a:pt x="175041" y="4498414"/>
                </a:lnTo>
                <a:lnTo>
                  <a:pt x="205803" y="4531201"/>
                </a:lnTo>
                <a:lnTo>
                  <a:pt x="238586" y="4561966"/>
                </a:lnTo>
                <a:lnTo>
                  <a:pt x="273286" y="4590606"/>
                </a:lnTo>
                <a:lnTo>
                  <a:pt x="309798" y="4617014"/>
                </a:lnTo>
                <a:lnTo>
                  <a:pt x="348017" y="4641088"/>
                </a:lnTo>
                <a:lnTo>
                  <a:pt x="387840" y="4662721"/>
                </a:lnTo>
                <a:lnTo>
                  <a:pt x="429160" y="4681809"/>
                </a:lnTo>
                <a:lnTo>
                  <a:pt x="471875" y="4698248"/>
                </a:lnTo>
                <a:lnTo>
                  <a:pt x="515878" y="4711932"/>
                </a:lnTo>
                <a:lnTo>
                  <a:pt x="561066" y="4722758"/>
                </a:lnTo>
                <a:lnTo>
                  <a:pt x="607334" y="4730621"/>
                </a:lnTo>
                <a:lnTo>
                  <a:pt x="654577" y="4735415"/>
                </a:lnTo>
                <a:lnTo>
                  <a:pt x="702691" y="4737036"/>
                </a:lnTo>
                <a:lnTo>
                  <a:pt x="3513582" y="4737036"/>
                </a:lnTo>
                <a:lnTo>
                  <a:pt x="3561695" y="4735415"/>
                </a:lnTo>
                <a:lnTo>
                  <a:pt x="3608938" y="4730621"/>
                </a:lnTo>
                <a:lnTo>
                  <a:pt x="3655206" y="4722758"/>
                </a:lnTo>
                <a:lnTo>
                  <a:pt x="3700394" y="4711932"/>
                </a:lnTo>
                <a:lnTo>
                  <a:pt x="3744397" y="4698248"/>
                </a:lnTo>
                <a:lnTo>
                  <a:pt x="3787112" y="4681809"/>
                </a:lnTo>
                <a:lnTo>
                  <a:pt x="3828432" y="4662721"/>
                </a:lnTo>
                <a:lnTo>
                  <a:pt x="3868255" y="4641088"/>
                </a:lnTo>
                <a:lnTo>
                  <a:pt x="3906474" y="4617014"/>
                </a:lnTo>
                <a:lnTo>
                  <a:pt x="3942986" y="4590606"/>
                </a:lnTo>
                <a:lnTo>
                  <a:pt x="3977686" y="4561966"/>
                </a:lnTo>
                <a:lnTo>
                  <a:pt x="4010469" y="4531201"/>
                </a:lnTo>
                <a:lnTo>
                  <a:pt x="4041231" y="4498414"/>
                </a:lnTo>
                <a:lnTo>
                  <a:pt x="4069866" y="4463710"/>
                </a:lnTo>
                <a:lnTo>
                  <a:pt x="4096271" y="4427194"/>
                </a:lnTo>
                <a:lnTo>
                  <a:pt x="4120340" y="4388971"/>
                </a:lnTo>
                <a:lnTo>
                  <a:pt x="4141970" y="4349146"/>
                </a:lnTo>
                <a:lnTo>
                  <a:pt x="4161055" y="4307822"/>
                </a:lnTo>
                <a:lnTo>
                  <a:pt x="4177491" y="4265104"/>
                </a:lnTo>
                <a:lnTo>
                  <a:pt x="4191174" y="4221099"/>
                </a:lnTo>
                <a:lnTo>
                  <a:pt x="4201997" y="4175909"/>
                </a:lnTo>
                <a:lnTo>
                  <a:pt x="4209858" y="4129639"/>
                </a:lnTo>
                <a:lnTo>
                  <a:pt x="4214652" y="4082395"/>
                </a:lnTo>
                <a:lnTo>
                  <a:pt x="4216273" y="4034281"/>
                </a:lnTo>
                <a:lnTo>
                  <a:pt x="4216273" y="702690"/>
                </a:lnTo>
                <a:lnTo>
                  <a:pt x="4214652" y="654577"/>
                </a:lnTo>
                <a:lnTo>
                  <a:pt x="4209858" y="607334"/>
                </a:lnTo>
                <a:lnTo>
                  <a:pt x="4201997" y="561066"/>
                </a:lnTo>
                <a:lnTo>
                  <a:pt x="4191174" y="515878"/>
                </a:lnTo>
                <a:lnTo>
                  <a:pt x="4177491" y="471875"/>
                </a:lnTo>
                <a:lnTo>
                  <a:pt x="4161055" y="429160"/>
                </a:lnTo>
                <a:lnTo>
                  <a:pt x="4141970" y="387840"/>
                </a:lnTo>
                <a:lnTo>
                  <a:pt x="4120340" y="348017"/>
                </a:lnTo>
                <a:lnTo>
                  <a:pt x="4096271" y="309798"/>
                </a:lnTo>
                <a:lnTo>
                  <a:pt x="4069866" y="273286"/>
                </a:lnTo>
                <a:lnTo>
                  <a:pt x="4041231" y="238586"/>
                </a:lnTo>
                <a:lnTo>
                  <a:pt x="4010469" y="205803"/>
                </a:lnTo>
                <a:lnTo>
                  <a:pt x="3977686" y="175041"/>
                </a:lnTo>
                <a:lnTo>
                  <a:pt x="3942986" y="146406"/>
                </a:lnTo>
                <a:lnTo>
                  <a:pt x="3906474" y="120001"/>
                </a:lnTo>
                <a:lnTo>
                  <a:pt x="3868255" y="95932"/>
                </a:lnTo>
                <a:lnTo>
                  <a:pt x="3828432" y="74302"/>
                </a:lnTo>
                <a:lnTo>
                  <a:pt x="3787112" y="55217"/>
                </a:lnTo>
                <a:lnTo>
                  <a:pt x="3744397" y="38781"/>
                </a:lnTo>
                <a:lnTo>
                  <a:pt x="3700394" y="25098"/>
                </a:lnTo>
                <a:lnTo>
                  <a:pt x="3655206" y="14275"/>
                </a:lnTo>
                <a:lnTo>
                  <a:pt x="3608938" y="6414"/>
                </a:lnTo>
                <a:lnTo>
                  <a:pt x="3561695" y="1620"/>
                </a:lnTo>
                <a:lnTo>
                  <a:pt x="3513582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86051" y="852550"/>
            <a:ext cx="4216400" cy="4737100"/>
          </a:xfrm>
          <a:custGeom>
            <a:avLst/>
            <a:gdLst/>
            <a:ahLst/>
            <a:cxnLst/>
            <a:rect l="l" t="t" r="r" b="b"/>
            <a:pathLst>
              <a:path w="4216400" h="4737100">
                <a:moveTo>
                  <a:pt x="0" y="702690"/>
                </a:moveTo>
                <a:lnTo>
                  <a:pt x="1620" y="654577"/>
                </a:lnTo>
                <a:lnTo>
                  <a:pt x="6414" y="607334"/>
                </a:lnTo>
                <a:lnTo>
                  <a:pt x="14275" y="561066"/>
                </a:lnTo>
                <a:lnTo>
                  <a:pt x="25098" y="515878"/>
                </a:lnTo>
                <a:lnTo>
                  <a:pt x="38781" y="471875"/>
                </a:lnTo>
                <a:lnTo>
                  <a:pt x="55217" y="429160"/>
                </a:lnTo>
                <a:lnTo>
                  <a:pt x="74302" y="387840"/>
                </a:lnTo>
                <a:lnTo>
                  <a:pt x="95932" y="348017"/>
                </a:lnTo>
                <a:lnTo>
                  <a:pt x="120001" y="309798"/>
                </a:lnTo>
                <a:lnTo>
                  <a:pt x="146406" y="273286"/>
                </a:lnTo>
                <a:lnTo>
                  <a:pt x="175041" y="238586"/>
                </a:lnTo>
                <a:lnTo>
                  <a:pt x="205803" y="205803"/>
                </a:lnTo>
                <a:lnTo>
                  <a:pt x="238586" y="175041"/>
                </a:lnTo>
                <a:lnTo>
                  <a:pt x="273286" y="146406"/>
                </a:lnTo>
                <a:lnTo>
                  <a:pt x="309798" y="120001"/>
                </a:lnTo>
                <a:lnTo>
                  <a:pt x="348017" y="95932"/>
                </a:lnTo>
                <a:lnTo>
                  <a:pt x="387840" y="74302"/>
                </a:lnTo>
                <a:lnTo>
                  <a:pt x="429160" y="55217"/>
                </a:lnTo>
                <a:lnTo>
                  <a:pt x="471875" y="38781"/>
                </a:lnTo>
                <a:lnTo>
                  <a:pt x="515878" y="25098"/>
                </a:lnTo>
                <a:lnTo>
                  <a:pt x="561066" y="14275"/>
                </a:lnTo>
                <a:lnTo>
                  <a:pt x="607334" y="6414"/>
                </a:lnTo>
                <a:lnTo>
                  <a:pt x="654577" y="1620"/>
                </a:lnTo>
                <a:lnTo>
                  <a:pt x="702691" y="0"/>
                </a:lnTo>
                <a:lnTo>
                  <a:pt x="3513582" y="0"/>
                </a:lnTo>
                <a:lnTo>
                  <a:pt x="3561695" y="1620"/>
                </a:lnTo>
                <a:lnTo>
                  <a:pt x="3608938" y="6414"/>
                </a:lnTo>
                <a:lnTo>
                  <a:pt x="3655206" y="14275"/>
                </a:lnTo>
                <a:lnTo>
                  <a:pt x="3700394" y="25098"/>
                </a:lnTo>
                <a:lnTo>
                  <a:pt x="3744397" y="38781"/>
                </a:lnTo>
                <a:lnTo>
                  <a:pt x="3787112" y="55217"/>
                </a:lnTo>
                <a:lnTo>
                  <a:pt x="3828432" y="74302"/>
                </a:lnTo>
                <a:lnTo>
                  <a:pt x="3868255" y="95932"/>
                </a:lnTo>
                <a:lnTo>
                  <a:pt x="3906474" y="120001"/>
                </a:lnTo>
                <a:lnTo>
                  <a:pt x="3942986" y="146406"/>
                </a:lnTo>
                <a:lnTo>
                  <a:pt x="3977686" y="175041"/>
                </a:lnTo>
                <a:lnTo>
                  <a:pt x="4010469" y="205803"/>
                </a:lnTo>
                <a:lnTo>
                  <a:pt x="4041231" y="238586"/>
                </a:lnTo>
                <a:lnTo>
                  <a:pt x="4069866" y="273286"/>
                </a:lnTo>
                <a:lnTo>
                  <a:pt x="4096271" y="309798"/>
                </a:lnTo>
                <a:lnTo>
                  <a:pt x="4120340" y="348017"/>
                </a:lnTo>
                <a:lnTo>
                  <a:pt x="4141970" y="387840"/>
                </a:lnTo>
                <a:lnTo>
                  <a:pt x="4161055" y="429160"/>
                </a:lnTo>
                <a:lnTo>
                  <a:pt x="4177491" y="471875"/>
                </a:lnTo>
                <a:lnTo>
                  <a:pt x="4191174" y="515878"/>
                </a:lnTo>
                <a:lnTo>
                  <a:pt x="4201997" y="561066"/>
                </a:lnTo>
                <a:lnTo>
                  <a:pt x="4209858" y="607334"/>
                </a:lnTo>
                <a:lnTo>
                  <a:pt x="4214652" y="654577"/>
                </a:lnTo>
                <a:lnTo>
                  <a:pt x="4216273" y="702690"/>
                </a:lnTo>
                <a:lnTo>
                  <a:pt x="4216400" y="4034281"/>
                </a:lnTo>
                <a:lnTo>
                  <a:pt x="4214652" y="4082395"/>
                </a:lnTo>
                <a:lnTo>
                  <a:pt x="4209858" y="4129639"/>
                </a:lnTo>
                <a:lnTo>
                  <a:pt x="4201997" y="4175909"/>
                </a:lnTo>
                <a:lnTo>
                  <a:pt x="4191174" y="4221099"/>
                </a:lnTo>
                <a:lnTo>
                  <a:pt x="4177491" y="4265104"/>
                </a:lnTo>
                <a:lnTo>
                  <a:pt x="4161055" y="4307822"/>
                </a:lnTo>
                <a:lnTo>
                  <a:pt x="4141970" y="4349146"/>
                </a:lnTo>
                <a:lnTo>
                  <a:pt x="4120340" y="4388971"/>
                </a:lnTo>
                <a:lnTo>
                  <a:pt x="4096271" y="4427194"/>
                </a:lnTo>
                <a:lnTo>
                  <a:pt x="4069866" y="4463710"/>
                </a:lnTo>
                <a:lnTo>
                  <a:pt x="4041231" y="4498414"/>
                </a:lnTo>
                <a:lnTo>
                  <a:pt x="4010469" y="4531201"/>
                </a:lnTo>
                <a:lnTo>
                  <a:pt x="3977686" y="4561966"/>
                </a:lnTo>
                <a:lnTo>
                  <a:pt x="3942986" y="4590606"/>
                </a:lnTo>
                <a:lnTo>
                  <a:pt x="3906474" y="4617014"/>
                </a:lnTo>
                <a:lnTo>
                  <a:pt x="3868255" y="4641088"/>
                </a:lnTo>
                <a:lnTo>
                  <a:pt x="3828432" y="4662721"/>
                </a:lnTo>
                <a:lnTo>
                  <a:pt x="3787112" y="4681809"/>
                </a:lnTo>
                <a:lnTo>
                  <a:pt x="3744397" y="4698248"/>
                </a:lnTo>
                <a:lnTo>
                  <a:pt x="3700394" y="4711932"/>
                </a:lnTo>
                <a:lnTo>
                  <a:pt x="3655206" y="4722758"/>
                </a:lnTo>
                <a:lnTo>
                  <a:pt x="3608938" y="4730621"/>
                </a:lnTo>
                <a:lnTo>
                  <a:pt x="3561695" y="4735415"/>
                </a:lnTo>
                <a:lnTo>
                  <a:pt x="3513582" y="4737036"/>
                </a:lnTo>
                <a:lnTo>
                  <a:pt x="702691" y="4737036"/>
                </a:lnTo>
                <a:lnTo>
                  <a:pt x="654577" y="4735415"/>
                </a:lnTo>
                <a:lnTo>
                  <a:pt x="607334" y="4730621"/>
                </a:lnTo>
                <a:lnTo>
                  <a:pt x="561066" y="4722758"/>
                </a:lnTo>
                <a:lnTo>
                  <a:pt x="515878" y="4711932"/>
                </a:lnTo>
                <a:lnTo>
                  <a:pt x="471875" y="4698248"/>
                </a:lnTo>
                <a:lnTo>
                  <a:pt x="429160" y="4681809"/>
                </a:lnTo>
                <a:lnTo>
                  <a:pt x="387840" y="4662721"/>
                </a:lnTo>
                <a:lnTo>
                  <a:pt x="348017" y="4641088"/>
                </a:lnTo>
                <a:lnTo>
                  <a:pt x="309798" y="4617014"/>
                </a:lnTo>
                <a:lnTo>
                  <a:pt x="273286" y="4590606"/>
                </a:lnTo>
                <a:lnTo>
                  <a:pt x="238586" y="4561966"/>
                </a:lnTo>
                <a:lnTo>
                  <a:pt x="205803" y="4531201"/>
                </a:lnTo>
                <a:lnTo>
                  <a:pt x="175041" y="4498414"/>
                </a:lnTo>
                <a:lnTo>
                  <a:pt x="146406" y="4463710"/>
                </a:lnTo>
                <a:lnTo>
                  <a:pt x="120001" y="4427194"/>
                </a:lnTo>
                <a:lnTo>
                  <a:pt x="95932" y="4388971"/>
                </a:lnTo>
                <a:lnTo>
                  <a:pt x="74302" y="4349146"/>
                </a:lnTo>
                <a:lnTo>
                  <a:pt x="55217" y="4307822"/>
                </a:lnTo>
                <a:lnTo>
                  <a:pt x="38781" y="4265104"/>
                </a:lnTo>
                <a:lnTo>
                  <a:pt x="25098" y="4221099"/>
                </a:lnTo>
                <a:lnTo>
                  <a:pt x="14275" y="4175909"/>
                </a:lnTo>
                <a:lnTo>
                  <a:pt x="6414" y="4129639"/>
                </a:lnTo>
                <a:lnTo>
                  <a:pt x="1620" y="4082395"/>
                </a:lnTo>
                <a:lnTo>
                  <a:pt x="0" y="4034281"/>
                </a:lnTo>
                <a:lnTo>
                  <a:pt x="0" y="702690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16961" y="954671"/>
            <a:ext cx="1100455" cy="365760"/>
          </a:xfrm>
          <a:custGeom>
            <a:avLst/>
            <a:gdLst/>
            <a:ahLst/>
            <a:cxnLst/>
            <a:rect l="l" t="t" r="r" b="b"/>
            <a:pathLst>
              <a:path w="1100454" h="365759">
                <a:moveTo>
                  <a:pt x="0" y="365493"/>
                </a:moveTo>
                <a:lnTo>
                  <a:pt x="1100455" y="365493"/>
                </a:lnTo>
                <a:lnTo>
                  <a:pt x="1100455" y="0"/>
                </a:lnTo>
                <a:lnTo>
                  <a:pt x="0" y="0"/>
                </a:lnTo>
                <a:lnTo>
                  <a:pt x="0" y="36549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96082" y="981836"/>
            <a:ext cx="407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24801" y="1038225"/>
            <a:ext cx="1390650" cy="336550"/>
          </a:xfrm>
          <a:custGeom>
            <a:avLst/>
            <a:gdLst/>
            <a:ahLst/>
            <a:cxnLst/>
            <a:rect l="l" t="t" r="r" b="b"/>
            <a:pathLst>
              <a:path w="1390650" h="336550">
                <a:moveTo>
                  <a:pt x="0" y="336550"/>
                </a:moveTo>
                <a:lnTo>
                  <a:pt x="1390650" y="336550"/>
                </a:lnTo>
                <a:lnTo>
                  <a:pt x="139065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504556" y="1066927"/>
            <a:ext cx="7581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67076" y="4581525"/>
            <a:ext cx="1257300" cy="736600"/>
          </a:xfrm>
          <a:custGeom>
            <a:avLst/>
            <a:gdLst/>
            <a:ahLst/>
            <a:cxnLst/>
            <a:rect l="l" t="t" r="r" b="b"/>
            <a:pathLst>
              <a:path w="1257300" h="736600">
                <a:moveTo>
                  <a:pt x="1134490" y="0"/>
                </a:moveTo>
                <a:lnTo>
                  <a:pt x="122681" y="0"/>
                </a:lnTo>
                <a:lnTo>
                  <a:pt x="74902" y="9652"/>
                </a:lnTo>
                <a:lnTo>
                  <a:pt x="35909" y="35972"/>
                </a:lnTo>
                <a:lnTo>
                  <a:pt x="9632" y="75009"/>
                </a:lnTo>
                <a:lnTo>
                  <a:pt x="0" y="122808"/>
                </a:lnTo>
                <a:lnTo>
                  <a:pt x="0" y="613791"/>
                </a:lnTo>
                <a:lnTo>
                  <a:pt x="9632" y="661590"/>
                </a:lnTo>
                <a:lnTo>
                  <a:pt x="35909" y="700627"/>
                </a:lnTo>
                <a:lnTo>
                  <a:pt x="74902" y="726947"/>
                </a:lnTo>
                <a:lnTo>
                  <a:pt x="122681" y="736600"/>
                </a:lnTo>
                <a:lnTo>
                  <a:pt x="1134490" y="736600"/>
                </a:lnTo>
                <a:lnTo>
                  <a:pt x="1182290" y="726947"/>
                </a:lnTo>
                <a:lnTo>
                  <a:pt x="1221327" y="700627"/>
                </a:lnTo>
                <a:lnTo>
                  <a:pt x="1247648" y="661590"/>
                </a:lnTo>
                <a:lnTo>
                  <a:pt x="1257300" y="613791"/>
                </a:lnTo>
                <a:lnTo>
                  <a:pt x="1257300" y="122808"/>
                </a:lnTo>
                <a:lnTo>
                  <a:pt x="1247648" y="75009"/>
                </a:lnTo>
                <a:lnTo>
                  <a:pt x="1221327" y="35972"/>
                </a:lnTo>
                <a:lnTo>
                  <a:pt x="1182290" y="9652"/>
                </a:lnTo>
                <a:lnTo>
                  <a:pt x="113449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67076" y="4581525"/>
            <a:ext cx="1257300" cy="736600"/>
          </a:xfrm>
          <a:custGeom>
            <a:avLst/>
            <a:gdLst/>
            <a:ahLst/>
            <a:cxnLst/>
            <a:rect l="l" t="t" r="r" b="b"/>
            <a:pathLst>
              <a:path w="1257300" h="736600">
                <a:moveTo>
                  <a:pt x="0" y="122808"/>
                </a:moveTo>
                <a:lnTo>
                  <a:pt x="9632" y="75009"/>
                </a:lnTo>
                <a:lnTo>
                  <a:pt x="35909" y="35972"/>
                </a:lnTo>
                <a:lnTo>
                  <a:pt x="74902" y="9652"/>
                </a:lnTo>
                <a:lnTo>
                  <a:pt x="122681" y="0"/>
                </a:lnTo>
                <a:lnTo>
                  <a:pt x="1134490" y="0"/>
                </a:lnTo>
                <a:lnTo>
                  <a:pt x="1182290" y="9651"/>
                </a:lnTo>
                <a:lnTo>
                  <a:pt x="1221327" y="35972"/>
                </a:lnTo>
                <a:lnTo>
                  <a:pt x="1247648" y="75009"/>
                </a:lnTo>
                <a:lnTo>
                  <a:pt x="1257300" y="122808"/>
                </a:lnTo>
                <a:lnTo>
                  <a:pt x="1257300" y="613791"/>
                </a:lnTo>
                <a:lnTo>
                  <a:pt x="1247648" y="661590"/>
                </a:lnTo>
                <a:lnTo>
                  <a:pt x="1221327" y="700627"/>
                </a:lnTo>
                <a:lnTo>
                  <a:pt x="1182290" y="726947"/>
                </a:lnTo>
                <a:lnTo>
                  <a:pt x="1134490" y="736600"/>
                </a:lnTo>
                <a:lnTo>
                  <a:pt x="122681" y="736600"/>
                </a:lnTo>
                <a:lnTo>
                  <a:pt x="74902" y="726947"/>
                </a:lnTo>
                <a:lnTo>
                  <a:pt x="35909" y="700627"/>
                </a:lnTo>
                <a:lnTo>
                  <a:pt x="9632" y="661590"/>
                </a:lnTo>
                <a:lnTo>
                  <a:pt x="0" y="613791"/>
                </a:lnTo>
                <a:lnTo>
                  <a:pt x="0" y="122808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44367" y="4626521"/>
            <a:ext cx="845819" cy="366395"/>
          </a:xfrm>
          <a:custGeom>
            <a:avLst/>
            <a:gdLst/>
            <a:ahLst/>
            <a:cxnLst/>
            <a:rect l="l" t="t" r="r" b="b"/>
            <a:pathLst>
              <a:path w="845820" h="366395">
                <a:moveTo>
                  <a:pt x="0" y="366102"/>
                </a:moveTo>
                <a:lnTo>
                  <a:pt x="845311" y="366102"/>
                </a:lnTo>
                <a:lnTo>
                  <a:pt x="845311" y="0"/>
                </a:lnTo>
                <a:lnTo>
                  <a:pt x="0" y="0"/>
                </a:lnTo>
                <a:lnTo>
                  <a:pt x="0" y="36610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043554" y="4654422"/>
            <a:ext cx="647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 spc="-15">
                <a:latin typeface="Arial"/>
                <a:cs typeface="Arial"/>
              </a:rPr>
              <a:t>C</a:t>
            </a:r>
            <a:r>
              <a:rPr dirty="0" sz="1800">
                <a:latin typeface="Arial"/>
                <a:cs typeface="Arial"/>
              </a:rPr>
              <a:t>/DI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27550" y="4578350"/>
            <a:ext cx="1257300" cy="736600"/>
          </a:xfrm>
          <a:custGeom>
            <a:avLst/>
            <a:gdLst/>
            <a:ahLst/>
            <a:cxnLst/>
            <a:rect l="l" t="t" r="r" b="b"/>
            <a:pathLst>
              <a:path w="1257300" h="736600">
                <a:moveTo>
                  <a:pt x="1134490" y="0"/>
                </a:moveTo>
                <a:lnTo>
                  <a:pt x="122809" y="0"/>
                </a:lnTo>
                <a:lnTo>
                  <a:pt x="75009" y="9652"/>
                </a:lnTo>
                <a:lnTo>
                  <a:pt x="35972" y="35972"/>
                </a:lnTo>
                <a:lnTo>
                  <a:pt x="9651" y="75009"/>
                </a:lnTo>
                <a:lnTo>
                  <a:pt x="0" y="122808"/>
                </a:lnTo>
                <a:lnTo>
                  <a:pt x="0" y="613791"/>
                </a:lnTo>
                <a:lnTo>
                  <a:pt x="9651" y="661590"/>
                </a:lnTo>
                <a:lnTo>
                  <a:pt x="35972" y="700627"/>
                </a:lnTo>
                <a:lnTo>
                  <a:pt x="75009" y="726947"/>
                </a:lnTo>
                <a:lnTo>
                  <a:pt x="122809" y="736600"/>
                </a:lnTo>
                <a:lnTo>
                  <a:pt x="1134490" y="736600"/>
                </a:lnTo>
                <a:lnTo>
                  <a:pt x="1182290" y="726947"/>
                </a:lnTo>
                <a:lnTo>
                  <a:pt x="1221327" y="700627"/>
                </a:lnTo>
                <a:lnTo>
                  <a:pt x="1247648" y="661590"/>
                </a:lnTo>
                <a:lnTo>
                  <a:pt x="1257300" y="613791"/>
                </a:lnTo>
                <a:lnTo>
                  <a:pt x="1257300" y="122808"/>
                </a:lnTo>
                <a:lnTo>
                  <a:pt x="1247648" y="75009"/>
                </a:lnTo>
                <a:lnTo>
                  <a:pt x="1221327" y="35972"/>
                </a:lnTo>
                <a:lnTo>
                  <a:pt x="1182290" y="9652"/>
                </a:lnTo>
                <a:lnTo>
                  <a:pt x="113449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27550" y="4578350"/>
            <a:ext cx="1257300" cy="736600"/>
          </a:xfrm>
          <a:custGeom>
            <a:avLst/>
            <a:gdLst/>
            <a:ahLst/>
            <a:cxnLst/>
            <a:rect l="l" t="t" r="r" b="b"/>
            <a:pathLst>
              <a:path w="1257300" h="736600">
                <a:moveTo>
                  <a:pt x="0" y="122808"/>
                </a:moveTo>
                <a:lnTo>
                  <a:pt x="9651" y="75009"/>
                </a:lnTo>
                <a:lnTo>
                  <a:pt x="35972" y="35972"/>
                </a:lnTo>
                <a:lnTo>
                  <a:pt x="75009" y="9652"/>
                </a:lnTo>
                <a:lnTo>
                  <a:pt x="122809" y="0"/>
                </a:lnTo>
                <a:lnTo>
                  <a:pt x="1134490" y="0"/>
                </a:lnTo>
                <a:lnTo>
                  <a:pt x="1182290" y="9651"/>
                </a:lnTo>
                <a:lnTo>
                  <a:pt x="1221327" y="35972"/>
                </a:lnTo>
                <a:lnTo>
                  <a:pt x="1247648" y="75009"/>
                </a:lnTo>
                <a:lnTo>
                  <a:pt x="1257300" y="122808"/>
                </a:lnTo>
                <a:lnTo>
                  <a:pt x="1257300" y="613791"/>
                </a:lnTo>
                <a:lnTo>
                  <a:pt x="1247648" y="661590"/>
                </a:lnTo>
                <a:lnTo>
                  <a:pt x="1221327" y="700627"/>
                </a:lnTo>
                <a:lnTo>
                  <a:pt x="1182290" y="726947"/>
                </a:lnTo>
                <a:lnTo>
                  <a:pt x="1134490" y="736600"/>
                </a:lnTo>
                <a:lnTo>
                  <a:pt x="122809" y="736600"/>
                </a:lnTo>
                <a:lnTo>
                  <a:pt x="75009" y="726947"/>
                </a:lnTo>
                <a:lnTo>
                  <a:pt x="35972" y="700627"/>
                </a:lnTo>
                <a:lnTo>
                  <a:pt x="9651" y="661590"/>
                </a:lnTo>
                <a:lnTo>
                  <a:pt x="0" y="613791"/>
                </a:lnTo>
                <a:lnTo>
                  <a:pt x="0" y="122808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04969" y="4623346"/>
            <a:ext cx="845819" cy="366395"/>
          </a:xfrm>
          <a:custGeom>
            <a:avLst/>
            <a:gdLst/>
            <a:ahLst/>
            <a:cxnLst/>
            <a:rect l="l" t="t" r="r" b="b"/>
            <a:pathLst>
              <a:path w="845820" h="366395">
                <a:moveTo>
                  <a:pt x="0" y="366102"/>
                </a:moveTo>
                <a:lnTo>
                  <a:pt x="845312" y="366102"/>
                </a:lnTo>
                <a:lnTo>
                  <a:pt x="845312" y="0"/>
                </a:lnTo>
                <a:lnTo>
                  <a:pt x="0" y="0"/>
                </a:lnTo>
                <a:lnTo>
                  <a:pt x="0" y="36610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56809" y="4651375"/>
            <a:ext cx="342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DP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16501" y="3030473"/>
            <a:ext cx="1257300" cy="737235"/>
          </a:xfrm>
          <a:custGeom>
            <a:avLst/>
            <a:gdLst/>
            <a:ahLst/>
            <a:cxnLst/>
            <a:rect l="l" t="t" r="r" b="b"/>
            <a:pathLst>
              <a:path w="1257300" h="737235">
                <a:moveTo>
                  <a:pt x="1134490" y="0"/>
                </a:moveTo>
                <a:lnTo>
                  <a:pt x="122682" y="126"/>
                </a:lnTo>
                <a:lnTo>
                  <a:pt x="74902" y="9705"/>
                </a:lnTo>
                <a:lnTo>
                  <a:pt x="35909" y="35988"/>
                </a:lnTo>
                <a:lnTo>
                  <a:pt x="9632" y="75011"/>
                </a:lnTo>
                <a:lnTo>
                  <a:pt x="0" y="122809"/>
                </a:lnTo>
                <a:lnTo>
                  <a:pt x="0" y="613918"/>
                </a:lnTo>
                <a:lnTo>
                  <a:pt x="9632" y="661717"/>
                </a:lnTo>
                <a:lnTo>
                  <a:pt x="35909" y="700754"/>
                </a:lnTo>
                <a:lnTo>
                  <a:pt x="74902" y="727075"/>
                </a:lnTo>
                <a:lnTo>
                  <a:pt x="122682" y="736726"/>
                </a:lnTo>
                <a:lnTo>
                  <a:pt x="1134490" y="736726"/>
                </a:lnTo>
                <a:lnTo>
                  <a:pt x="1182290" y="727075"/>
                </a:lnTo>
                <a:lnTo>
                  <a:pt x="1221327" y="700754"/>
                </a:lnTo>
                <a:lnTo>
                  <a:pt x="1247648" y="661717"/>
                </a:lnTo>
                <a:lnTo>
                  <a:pt x="1257300" y="613918"/>
                </a:lnTo>
                <a:lnTo>
                  <a:pt x="1257300" y="122809"/>
                </a:lnTo>
                <a:lnTo>
                  <a:pt x="1247648" y="75009"/>
                </a:lnTo>
                <a:lnTo>
                  <a:pt x="1221327" y="35972"/>
                </a:lnTo>
                <a:lnTo>
                  <a:pt x="1182290" y="9651"/>
                </a:lnTo>
                <a:lnTo>
                  <a:pt x="113449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16501" y="3030473"/>
            <a:ext cx="1257300" cy="737235"/>
          </a:xfrm>
          <a:custGeom>
            <a:avLst/>
            <a:gdLst/>
            <a:ahLst/>
            <a:cxnLst/>
            <a:rect l="l" t="t" r="r" b="b"/>
            <a:pathLst>
              <a:path w="1257300" h="737235">
                <a:moveTo>
                  <a:pt x="0" y="122809"/>
                </a:moveTo>
                <a:lnTo>
                  <a:pt x="9632" y="75011"/>
                </a:lnTo>
                <a:lnTo>
                  <a:pt x="35909" y="35988"/>
                </a:lnTo>
                <a:lnTo>
                  <a:pt x="74902" y="9705"/>
                </a:lnTo>
                <a:lnTo>
                  <a:pt x="122682" y="126"/>
                </a:lnTo>
                <a:lnTo>
                  <a:pt x="1134490" y="0"/>
                </a:lnTo>
                <a:lnTo>
                  <a:pt x="1182290" y="9651"/>
                </a:lnTo>
                <a:lnTo>
                  <a:pt x="1221327" y="35972"/>
                </a:lnTo>
                <a:lnTo>
                  <a:pt x="1247648" y="75009"/>
                </a:lnTo>
                <a:lnTo>
                  <a:pt x="1257300" y="122809"/>
                </a:lnTo>
                <a:lnTo>
                  <a:pt x="1257300" y="613918"/>
                </a:lnTo>
                <a:lnTo>
                  <a:pt x="1247648" y="661717"/>
                </a:lnTo>
                <a:lnTo>
                  <a:pt x="1221327" y="700754"/>
                </a:lnTo>
                <a:lnTo>
                  <a:pt x="1182290" y="727074"/>
                </a:lnTo>
                <a:lnTo>
                  <a:pt x="1134490" y="736726"/>
                </a:lnTo>
                <a:lnTo>
                  <a:pt x="122682" y="736726"/>
                </a:lnTo>
                <a:lnTo>
                  <a:pt x="74902" y="727075"/>
                </a:lnTo>
                <a:lnTo>
                  <a:pt x="35909" y="700754"/>
                </a:lnTo>
                <a:lnTo>
                  <a:pt x="9632" y="661717"/>
                </a:lnTo>
                <a:lnTo>
                  <a:pt x="0" y="613918"/>
                </a:lnTo>
                <a:lnTo>
                  <a:pt x="0" y="122809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93792" y="3075470"/>
            <a:ext cx="845819" cy="366395"/>
          </a:xfrm>
          <a:custGeom>
            <a:avLst/>
            <a:gdLst/>
            <a:ahLst/>
            <a:cxnLst/>
            <a:rect l="l" t="t" r="r" b="b"/>
            <a:pathLst>
              <a:path w="845820" h="366395">
                <a:moveTo>
                  <a:pt x="0" y="366102"/>
                </a:moveTo>
                <a:lnTo>
                  <a:pt x="845312" y="366102"/>
                </a:lnTo>
                <a:lnTo>
                  <a:pt x="845312" y="0"/>
                </a:lnTo>
                <a:lnTo>
                  <a:pt x="0" y="0"/>
                </a:lnTo>
                <a:lnTo>
                  <a:pt x="0" y="36610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989703" y="3102991"/>
            <a:ext cx="255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18025" y="2066925"/>
            <a:ext cx="1257300" cy="736600"/>
          </a:xfrm>
          <a:custGeom>
            <a:avLst/>
            <a:gdLst/>
            <a:ahLst/>
            <a:cxnLst/>
            <a:rect l="l" t="t" r="r" b="b"/>
            <a:pathLst>
              <a:path w="1257300" h="736600">
                <a:moveTo>
                  <a:pt x="1134490" y="0"/>
                </a:moveTo>
                <a:lnTo>
                  <a:pt x="122809" y="0"/>
                </a:lnTo>
                <a:lnTo>
                  <a:pt x="75009" y="9651"/>
                </a:lnTo>
                <a:lnTo>
                  <a:pt x="35972" y="35972"/>
                </a:lnTo>
                <a:lnTo>
                  <a:pt x="9651" y="75009"/>
                </a:lnTo>
                <a:lnTo>
                  <a:pt x="0" y="122809"/>
                </a:lnTo>
                <a:lnTo>
                  <a:pt x="0" y="613790"/>
                </a:lnTo>
                <a:lnTo>
                  <a:pt x="9651" y="661590"/>
                </a:lnTo>
                <a:lnTo>
                  <a:pt x="35972" y="700627"/>
                </a:lnTo>
                <a:lnTo>
                  <a:pt x="75009" y="726948"/>
                </a:lnTo>
                <a:lnTo>
                  <a:pt x="122809" y="736600"/>
                </a:lnTo>
                <a:lnTo>
                  <a:pt x="1134490" y="736600"/>
                </a:lnTo>
                <a:lnTo>
                  <a:pt x="1182290" y="726948"/>
                </a:lnTo>
                <a:lnTo>
                  <a:pt x="1221327" y="700627"/>
                </a:lnTo>
                <a:lnTo>
                  <a:pt x="1247648" y="661590"/>
                </a:lnTo>
                <a:lnTo>
                  <a:pt x="1257300" y="613790"/>
                </a:lnTo>
                <a:lnTo>
                  <a:pt x="1257300" y="122809"/>
                </a:lnTo>
                <a:lnTo>
                  <a:pt x="1247648" y="75009"/>
                </a:lnTo>
                <a:lnTo>
                  <a:pt x="1221327" y="35972"/>
                </a:lnTo>
                <a:lnTo>
                  <a:pt x="1182290" y="9651"/>
                </a:lnTo>
                <a:lnTo>
                  <a:pt x="113449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18025" y="2066925"/>
            <a:ext cx="1257300" cy="736600"/>
          </a:xfrm>
          <a:custGeom>
            <a:avLst/>
            <a:gdLst/>
            <a:ahLst/>
            <a:cxnLst/>
            <a:rect l="l" t="t" r="r" b="b"/>
            <a:pathLst>
              <a:path w="1257300" h="736600">
                <a:moveTo>
                  <a:pt x="0" y="122809"/>
                </a:moveTo>
                <a:lnTo>
                  <a:pt x="9651" y="75009"/>
                </a:lnTo>
                <a:lnTo>
                  <a:pt x="35972" y="35972"/>
                </a:lnTo>
                <a:lnTo>
                  <a:pt x="75009" y="9651"/>
                </a:lnTo>
                <a:lnTo>
                  <a:pt x="122809" y="0"/>
                </a:lnTo>
                <a:lnTo>
                  <a:pt x="1134490" y="0"/>
                </a:lnTo>
                <a:lnTo>
                  <a:pt x="1182290" y="9651"/>
                </a:lnTo>
                <a:lnTo>
                  <a:pt x="1221327" y="35972"/>
                </a:lnTo>
                <a:lnTo>
                  <a:pt x="1247648" y="75009"/>
                </a:lnTo>
                <a:lnTo>
                  <a:pt x="1257300" y="122809"/>
                </a:lnTo>
                <a:lnTo>
                  <a:pt x="1257300" y="613790"/>
                </a:lnTo>
                <a:lnTo>
                  <a:pt x="1247648" y="661590"/>
                </a:lnTo>
                <a:lnTo>
                  <a:pt x="1221327" y="700627"/>
                </a:lnTo>
                <a:lnTo>
                  <a:pt x="1182290" y="726948"/>
                </a:lnTo>
                <a:lnTo>
                  <a:pt x="1134490" y="736600"/>
                </a:lnTo>
                <a:lnTo>
                  <a:pt x="122809" y="736600"/>
                </a:lnTo>
                <a:lnTo>
                  <a:pt x="75009" y="726948"/>
                </a:lnTo>
                <a:lnTo>
                  <a:pt x="35972" y="700627"/>
                </a:lnTo>
                <a:lnTo>
                  <a:pt x="9651" y="661590"/>
                </a:lnTo>
                <a:lnTo>
                  <a:pt x="0" y="613790"/>
                </a:lnTo>
                <a:lnTo>
                  <a:pt x="0" y="122809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95444" y="2111921"/>
            <a:ext cx="845819" cy="366395"/>
          </a:xfrm>
          <a:custGeom>
            <a:avLst/>
            <a:gdLst/>
            <a:ahLst/>
            <a:cxnLst/>
            <a:rect l="l" t="t" r="r" b="b"/>
            <a:pathLst>
              <a:path w="845820" h="366394">
                <a:moveTo>
                  <a:pt x="0" y="366102"/>
                </a:moveTo>
                <a:lnTo>
                  <a:pt x="845312" y="366102"/>
                </a:lnTo>
                <a:lnTo>
                  <a:pt x="845312" y="0"/>
                </a:lnTo>
                <a:lnTo>
                  <a:pt x="0" y="0"/>
                </a:lnTo>
                <a:lnTo>
                  <a:pt x="0" y="36610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915280" y="2139188"/>
            <a:ext cx="407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VDI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52776" y="1408175"/>
            <a:ext cx="1257300" cy="736600"/>
          </a:xfrm>
          <a:custGeom>
            <a:avLst/>
            <a:gdLst/>
            <a:ahLst/>
            <a:cxnLst/>
            <a:rect l="l" t="t" r="r" b="b"/>
            <a:pathLst>
              <a:path w="1257300" h="736600">
                <a:moveTo>
                  <a:pt x="1134490" y="0"/>
                </a:moveTo>
                <a:lnTo>
                  <a:pt x="122681" y="0"/>
                </a:lnTo>
                <a:lnTo>
                  <a:pt x="74902" y="9632"/>
                </a:lnTo>
                <a:lnTo>
                  <a:pt x="35909" y="35909"/>
                </a:lnTo>
                <a:lnTo>
                  <a:pt x="9632" y="74902"/>
                </a:lnTo>
                <a:lnTo>
                  <a:pt x="0" y="122682"/>
                </a:lnTo>
                <a:lnTo>
                  <a:pt x="0" y="613790"/>
                </a:lnTo>
                <a:lnTo>
                  <a:pt x="9632" y="661590"/>
                </a:lnTo>
                <a:lnTo>
                  <a:pt x="35909" y="700627"/>
                </a:lnTo>
                <a:lnTo>
                  <a:pt x="74902" y="726948"/>
                </a:lnTo>
                <a:lnTo>
                  <a:pt x="122681" y="736600"/>
                </a:lnTo>
                <a:lnTo>
                  <a:pt x="1134490" y="736600"/>
                </a:lnTo>
                <a:lnTo>
                  <a:pt x="1182290" y="726948"/>
                </a:lnTo>
                <a:lnTo>
                  <a:pt x="1221327" y="700627"/>
                </a:lnTo>
                <a:lnTo>
                  <a:pt x="1247648" y="661590"/>
                </a:lnTo>
                <a:lnTo>
                  <a:pt x="1257300" y="613790"/>
                </a:lnTo>
                <a:lnTo>
                  <a:pt x="1257300" y="122682"/>
                </a:lnTo>
                <a:lnTo>
                  <a:pt x="1247648" y="74902"/>
                </a:lnTo>
                <a:lnTo>
                  <a:pt x="1221327" y="35909"/>
                </a:lnTo>
                <a:lnTo>
                  <a:pt x="1182290" y="9632"/>
                </a:lnTo>
                <a:lnTo>
                  <a:pt x="113449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52776" y="1408175"/>
            <a:ext cx="1257300" cy="736600"/>
          </a:xfrm>
          <a:custGeom>
            <a:avLst/>
            <a:gdLst/>
            <a:ahLst/>
            <a:cxnLst/>
            <a:rect l="l" t="t" r="r" b="b"/>
            <a:pathLst>
              <a:path w="1257300" h="736600">
                <a:moveTo>
                  <a:pt x="0" y="122682"/>
                </a:moveTo>
                <a:lnTo>
                  <a:pt x="9632" y="74902"/>
                </a:lnTo>
                <a:lnTo>
                  <a:pt x="35909" y="35909"/>
                </a:lnTo>
                <a:lnTo>
                  <a:pt x="74902" y="9632"/>
                </a:lnTo>
                <a:lnTo>
                  <a:pt x="122681" y="0"/>
                </a:lnTo>
                <a:lnTo>
                  <a:pt x="1134490" y="0"/>
                </a:lnTo>
                <a:lnTo>
                  <a:pt x="1182290" y="9632"/>
                </a:lnTo>
                <a:lnTo>
                  <a:pt x="1221327" y="35909"/>
                </a:lnTo>
                <a:lnTo>
                  <a:pt x="1247648" y="74902"/>
                </a:lnTo>
                <a:lnTo>
                  <a:pt x="1257300" y="122682"/>
                </a:lnTo>
                <a:lnTo>
                  <a:pt x="1257300" y="613790"/>
                </a:lnTo>
                <a:lnTo>
                  <a:pt x="1247648" y="661590"/>
                </a:lnTo>
                <a:lnTo>
                  <a:pt x="1221327" y="700627"/>
                </a:lnTo>
                <a:lnTo>
                  <a:pt x="1182290" y="726948"/>
                </a:lnTo>
                <a:lnTo>
                  <a:pt x="1134490" y="736600"/>
                </a:lnTo>
                <a:lnTo>
                  <a:pt x="122681" y="736600"/>
                </a:lnTo>
                <a:lnTo>
                  <a:pt x="74902" y="726948"/>
                </a:lnTo>
                <a:lnTo>
                  <a:pt x="35909" y="700627"/>
                </a:lnTo>
                <a:lnTo>
                  <a:pt x="9632" y="661590"/>
                </a:lnTo>
                <a:lnTo>
                  <a:pt x="0" y="613790"/>
                </a:lnTo>
                <a:lnTo>
                  <a:pt x="0" y="122682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30067" y="1453045"/>
            <a:ext cx="845819" cy="366395"/>
          </a:xfrm>
          <a:custGeom>
            <a:avLst/>
            <a:gdLst/>
            <a:ahLst/>
            <a:cxnLst/>
            <a:rect l="l" t="t" r="r" b="b"/>
            <a:pathLst>
              <a:path w="845820" h="366394">
                <a:moveTo>
                  <a:pt x="0" y="366102"/>
                </a:moveTo>
                <a:lnTo>
                  <a:pt x="845311" y="366102"/>
                </a:lnTo>
                <a:lnTo>
                  <a:pt x="845311" y="0"/>
                </a:lnTo>
                <a:lnTo>
                  <a:pt x="0" y="0"/>
                </a:lnTo>
                <a:lnTo>
                  <a:pt x="0" y="36610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049651" y="1480185"/>
            <a:ext cx="407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64501" y="3463925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774826" y="0"/>
                </a:moveTo>
                <a:lnTo>
                  <a:pt x="63753" y="0"/>
                </a:lnTo>
                <a:lnTo>
                  <a:pt x="38951" y="5016"/>
                </a:lnTo>
                <a:lnTo>
                  <a:pt x="18684" y="18700"/>
                </a:lnTo>
                <a:lnTo>
                  <a:pt x="5014" y="39004"/>
                </a:lnTo>
                <a:lnTo>
                  <a:pt x="0" y="63880"/>
                </a:lnTo>
                <a:lnTo>
                  <a:pt x="0" y="319277"/>
                </a:lnTo>
                <a:lnTo>
                  <a:pt x="5014" y="344154"/>
                </a:lnTo>
                <a:lnTo>
                  <a:pt x="18684" y="364458"/>
                </a:lnTo>
                <a:lnTo>
                  <a:pt x="38951" y="378142"/>
                </a:lnTo>
                <a:lnTo>
                  <a:pt x="63753" y="383158"/>
                </a:lnTo>
                <a:lnTo>
                  <a:pt x="774826" y="383158"/>
                </a:lnTo>
                <a:lnTo>
                  <a:pt x="799703" y="378142"/>
                </a:lnTo>
                <a:lnTo>
                  <a:pt x="820007" y="364458"/>
                </a:lnTo>
                <a:lnTo>
                  <a:pt x="833691" y="344154"/>
                </a:lnTo>
                <a:lnTo>
                  <a:pt x="838707" y="319277"/>
                </a:lnTo>
                <a:lnTo>
                  <a:pt x="838707" y="63880"/>
                </a:lnTo>
                <a:lnTo>
                  <a:pt x="833691" y="39004"/>
                </a:lnTo>
                <a:lnTo>
                  <a:pt x="820007" y="18700"/>
                </a:lnTo>
                <a:lnTo>
                  <a:pt x="799703" y="5016"/>
                </a:lnTo>
                <a:lnTo>
                  <a:pt x="774826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64501" y="3463925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0" y="63880"/>
                </a:moveTo>
                <a:lnTo>
                  <a:pt x="5014" y="39004"/>
                </a:lnTo>
                <a:lnTo>
                  <a:pt x="18684" y="18700"/>
                </a:lnTo>
                <a:lnTo>
                  <a:pt x="38951" y="5016"/>
                </a:lnTo>
                <a:lnTo>
                  <a:pt x="63753" y="0"/>
                </a:lnTo>
                <a:lnTo>
                  <a:pt x="774826" y="0"/>
                </a:lnTo>
                <a:lnTo>
                  <a:pt x="799703" y="5016"/>
                </a:lnTo>
                <a:lnTo>
                  <a:pt x="820007" y="18700"/>
                </a:lnTo>
                <a:lnTo>
                  <a:pt x="833691" y="39004"/>
                </a:lnTo>
                <a:lnTo>
                  <a:pt x="838707" y="63880"/>
                </a:lnTo>
                <a:lnTo>
                  <a:pt x="838707" y="319277"/>
                </a:lnTo>
                <a:lnTo>
                  <a:pt x="833691" y="344154"/>
                </a:lnTo>
                <a:lnTo>
                  <a:pt x="820007" y="364458"/>
                </a:lnTo>
                <a:lnTo>
                  <a:pt x="799703" y="378142"/>
                </a:lnTo>
                <a:lnTo>
                  <a:pt x="774826" y="383158"/>
                </a:lnTo>
                <a:lnTo>
                  <a:pt x="63753" y="383158"/>
                </a:lnTo>
                <a:lnTo>
                  <a:pt x="38951" y="378142"/>
                </a:lnTo>
                <a:lnTo>
                  <a:pt x="18684" y="364458"/>
                </a:lnTo>
                <a:lnTo>
                  <a:pt x="5014" y="344154"/>
                </a:lnTo>
                <a:lnTo>
                  <a:pt x="0" y="319277"/>
                </a:lnTo>
                <a:lnTo>
                  <a:pt x="0" y="638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65517" y="3857116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774826" y="0"/>
                </a:moveTo>
                <a:lnTo>
                  <a:pt x="63880" y="0"/>
                </a:lnTo>
                <a:lnTo>
                  <a:pt x="39004" y="5016"/>
                </a:lnTo>
                <a:lnTo>
                  <a:pt x="18700" y="18700"/>
                </a:lnTo>
                <a:lnTo>
                  <a:pt x="5016" y="39004"/>
                </a:lnTo>
                <a:lnTo>
                  <a:pt x="0" y="63880"/>
                </a:lnTo>
                <a:lnTo>
                  <a:pt x="0" y="319277"/>
                </a:lnTo>
                <a:lnTo>
                  <a:pt x="5016" y="344080"/>
                </a:lnTo>
                <a:lnTo>
                  <a:pt x="18700" y="364347"/>
                </a:lnTo>
                <a:lnTo>
                  <a:pt x="39004" y="378017"/>
                </a:lnTo>
                <a:lnTo>
                  <a:pt x="63880" y="383031"/>
                </a:lnTo>
                <a:lnTo>
                  <a:pt x="774826" y="383031"/>
                </a:lnTo>
                <a:lnTo>
                  <a:pt x="799703" y="378017"/>
                </a:lnTo>
                <a:lnTo>
                  <a:pt x="820007" y="364347"/>
                </a:lnTo>
                <a:lnTo>
                  <a:pt x="833691" y="344080"/>
                </a:lnTo>
                <a:lnTo>
                  <a:pt x="838707" y="319277"/>
                </a:lnTo>
                <a:lnTo>
                  <a:pt x="838707" y="63880"/>
                </a:lnTo>
                <a:lnTo>
                  <a:pt x="833691" y="39004"/>
                </a:lnTo>
                <a:lnTo>
                  <a:pt x="820007" y="18700"/>
                </a:lnTo>
                <a:lnTo>
                  <a:pt x="799703" y="5016"/>
                </a:lnTo>
                <a:lnTo>
                  <a:pt x="774826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65517" y="3857116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0" y="63880"/>
                </a:moveTo>
                <a:lnTo>
                  <a:pt x="5016" y="39004"/>
                </a:lnTo>
                <a:lnTo>
                  <a:pt x="18700" y="18700"/>
                </a:lnTo>
                <a:lnTo>
                  <a:pt x="39004" y="5016"/>
                </a:lnTo>
                <a:lnTo>
                  <a:pt x="63880" y="0"/>
                </a:lnTo>
                <a:lnTo>
                  <a:pt x="774826" y="0"/>
                </a:lnTo>
                <a:lnTo>
                  <a:pt x="799703" y="5016"/>
                </a:lnTo>
                <a:lnTo>
                  <a:pt x="820007" y="18700"/>
                </a:lnTo>
                <a:lnTo>
                  <a:pt x="833691" y="39004"/>
                </a:lnTo>
                <a:lnTo>
                  <a:pt x="838707" y="63880"/>
                </a:lnTo>
                <a:lnTo>
                  <a:pt x="838707" y="319277"/>
                </a:lnTo>
                <a:lnTo>
                  <a:pt x="833691" y="344080"/>
                </a:lnTo>
                <a:lnTo>
                  <a:pt x="820007" y="364347"/>
                </a:lnTo>
                <a:lnTo>
                  <a:pt x="799703" y="378017"/>
                </a:lnTo>
                <a:lnTo>
                  <a:pt x="774826" y="383031"/>
                </a:lnTo>
                <a:lnTo>
                  <a:pt x="63880" y="383031"/>
                </a:lnTo>
                <a:lnTo>
                  <a:pt x="39004" y="378017"/>
                </a:lnTo>
                <a:lnTo>
                  <a:pt x="18700" y="364347"/>
                </a:lnTo>
                <a:lnTo>
                  <a:pt x="5016" y="344080"/>
                </a:lnTo>
                <a:lnTo>
                  <a:pt x="0" y="319277"/>
                </a:lnTo>
                <a:lnTo>
                  <a:pt x="0" y="638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74026" y="4640198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774826" y="0"/>
                </a:moveTo>
                <a:lnTo>
                  <a:pt x="63753" y="0"/>
                </a:lnTo>
                <a:lnTo>
                  <a:pt x="38951" y="5034"/>
                </a:lnTo>
                <a:lnTo>
                  <a:pt x="18684" y="18748"/>
                </a:lnTo>
                <a:lnTo>
                  <a:pt x="5014" y="39058"/>
                </a:lnTo>
                <a:lnTo>
                  <a:pt x="0" y="63881"/>
                </a:lnTo>
                <a:lnTo>
                  <a:pt x="0" y="319277"/>
                </a:lnTo>
                <a:lnTo>
                  <a:pt x="5014" y="344154"/>
                </a:lnTo>
                <a:lnTo>
                  <a:pt x="18684" y="364458"/>
                </a:lnTo>
                <a:lnTo>
                  <a:pt x="38951" y="378142"/>
                </a:lnTo>
                <a:lnTo>
                  <a:pt x="63753" y="383158"/>
                </a:lnTo>
                <a:lnTo>
                  <a:pt x="774826" y="383158"/>
                </a:lnTo>
                <a:lnTo>
                  <a:pt x="799703" y="378142"/>
                </a:lnTo>
                <a:lnTo>
                  <a:pt x="820007" y="364458"/>
                </a:lnTo>
                <a:lnTo>
                  <a:pt x="833691" y="344154"/>
                </a:lnTo>
                <a:lnTo>
                  <a:pt x="838707" y="319277"/>
                </a:lnTo>
                <a:lnTo>
                  <a:pt x="838707" y="63881"/>
                </a:lnTo>
                <a:lnTo>
                  <a:pt x="833691" y="39058"/>
                </a:lnTo>
                <a:lnTo>
                  <a:pt x="820007" y="18748"/>
                </a:lnTo>
                <a:lnTo>
                  <a:pt x="799703" y="5034"/>
                </a:lnTo>
                <a:lnTo>
                  <a:pt x="774826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74026" y="4640198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0" y="63881"/>
                </a:moveTo>
                <a:lnTo>
                  <a:pt x="5014" y="39058"/>
                </a:lnTo>
                <a:lnTo>
                  <a:pt x="18684" y="18748"/>
                </a:lnTo>
                <a:lnTo>
                  <a:pt x="38951" y="5034"/>
                </a:lnTo>
                <a:lnTo>
                  <a:pt x="63753" y="0"/>
                </a:lnTo>
                <a:lnTo>
                  <a:pt x="774826" y="0"/>
                </a:lnTo>
                <a:lnTo>
                  <a:pt x="799703" y="5034"/>
                </a:lnTo>
                <a:lnTo>
                  <a:pt x="820007" y="18748"/>
                </a:lnTo>
                <a:lnTo>
                  <a:pt x="833691" y="39058"/>
                </a:lnTo>
                <a:lnTo>
                  <a:pt x="838707" y="63881"/>
                </a:lnTo>
                <a:lnTo>
                  <a:pt x="838707" y="319277"/>
                </a:lnTo>
                <a:lnTo>
                  <a:pt x="833691" y="344154"/>
                </a:lnTo>
                <a:lnTo>
                  <a:pt x="820007" y="364458"/>
                </a:lnTo>
                <a:lnTo>
                  <a:pt x="799703" y="378142"/>
                </a:lnTo>
                <a:lnTo>
                  <a:pt x="774826" y="383158"/>
                </a:lnTo>
                <a:lnTo>
                  <a:pt x="63753" y="383158"/>
                </a:lnTo>
                <a:lnTo>
                  <a:pt x="38951" y="378142"/>
                </a:lnTo>
                <a:lnTo>
                  <a:pt x="18684" y="364458"/>
                </a:lnTo>
                <a:lnTo>
                  <a:pt x="5014" y="344154"/>
                </a:lnTo>
                <a:lnTo>
                  <a:pt x="0" y="319277"/>
                </a:lnTo>
                <a:lnTo>
                  <a:pt x="0" y="638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75042" y="5033390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774826" y="0"/>
                </a:moveTo>
                <a:lnTo>
                  <a:pt x="63880" y="0"/>
                </a:lnTo>
                <a:lnTo>
                  <a:pt x="39004" y="5016"/>
                </a:lnTo>
                <a:lnTo>
                  <a:pt x="18700" y="18700"/>
                </a:lnTo>
                <a:lnTo>
                  <a:pt x="5016" y="39004"/>
                </a:lnTo>
                <a:lnTo>
                  <a:pt x="0" y="63880"/>
                </a:lnTo>
                <a:lnTo>
                  <a:pt x="0" y="319277"/>
                </a:lnTo>
                <a:lnTo>
                  <a:pt x="5016" y="344154"/>
                </a:lnTo>
                <a:lnTo>
                  <a:pt x="18700" y="364458"/>
                </a:lnTo>
                <a:lnTo>
                  <a:pt x="39004" y="378142"/>
                </a:lnTo>
                <a:lnTo>
                  <a:pt x="63880" y="383158"/>
                </a:lnTo>
                <a:lnTo>
                  <a:pt x="774826" y="383158"/>
                </a:lnTo>
                <a:lnTo>
                  <a:pt x="799703" y="378142"/>
                </a:lnTo>
                <a:lnTo>
                  <a:pt x="820007" y="364458"/>
                </a:lnTo>
                <a:lnTo>
                  <a:pt x="833691" y="344154"/>
                </a:lnTo>
                <a:lnTo>
                  <a:pt x="838707" y="319277"/>
                </a:lnTo>
                <a:lnTo>
                  <a:pt x="838707" y="63880"/>
                </a:lnTo>
                <a:lnTo>
                  <a:pt x="833691" y="39004"/>
                </a:lnTo>
                <a:lnTo>
                  <a:pt x="820007" y="18700"/>
                </a:lnTo>
                <a:lnTo>
                  <a:pt x="799703" y="5016"/>
                </a:lnTo>
                <a:lnTo>
                  <a:pt x="774826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75042" y="5033390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0" y="63880"/>
                </a:moveTo>
                <a:lnTo>
                  <a:pt x="5016" y="39004"/>
                </a:lnTo>
                <a:lnTo>
                  <a:pt x="18700" y="18700"/>
                </a:lnTo>
                <a:lnTo>
                  <a:pt x="39004" y="5016"/>
                </a:lnTo>
                <a:lnTo>
                  <a:pt x="63880" y="0"/>
                </a:lnTo>
                <a:lnTo>
                  <a:pt x="774826" y="0"/>
                </a:lnTo>
                <a:lnTo>
                  <a:pt x="799703" y="5016"/>
                </a:lnTo>
                <a:lnTo>
                  <a:pt x="820007" y="18700"/>
                </a:lnTo>
                <a:lnTo>
                  <a:pt x="833691" y="39004"/>
                </a:lnTo>
                <a:lnTo>
                  <a:pt x="838707" y="63880"/>
                </a:lnTo>
                <a:lnTo>
                  <a:pt x="838707" y="319277"/>
                </a:lnTo>
                <a:lnTo>
                  <a:pt x="833691" y="344154"/>
                </a:lnTo>
                <a:lnTo>
                  <a:pt x="820007" y="364458"/>
                </a:lnTo>
                <a:lnTo>
                  <a:pt x="799703" y="378142"/>
                </a:lnTo>
                <a:lnTo>
                  <a:pt x="774826" y="383158"/>
                </a:lnTo>
                <a:lnTo>
                  <a:pt x="63880" y="383158"/>
                </a:lnTo>
                <a:lnTo>
                  <a:pt x="39004" y="378142"/>
                </a:lnTo>
                <a:lnTo>
                  <a:pt x="18700" y="364458"/>
                </a:lnTo>
                <a:lnTo>
                  <a:pt x="5016" y="344154"/>
                </a:lnTo>
                <a:lnTo>
                  <a:pt x="0" y="319277"/>
                </a:lnTo>
                <a:lnTo>
                  <a:pt x="0" y="638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30800" y="3613150"/>
            <a:ext cx="2433955" cy="396875"/>
          </a:xfrm>
          <a:custGeom>
            <a:avLst/>
            <a:gdLst/>
            <a:ahLst/>
            <a:cxnLst/>
            <a:rect l="l" t="t" r="r" b="b"/>
            <a:pathLst>
              <a:path w="2433954" h="396875">
                <a:moveTo>
                  <a:pt x="28575" y="153924"/>
                </a:moveTo>
                <a:lnTo>
                  <a:pt x="0" y="153924"/>
                </a:lnTo>
                <a:lnTo>
                  <a:pt x="0" y="396875"/>
                </a:lnTo>
                <a:lnTo>
                  <a:pt x="1796923" y="396875"/>
                </a:lnTo>
                <a:lnTo>
                  <a:pt x="1796923" y="382524"/>
                </a:lnTo>
                <a:lnTo>
                  <a:pt x="28575" y="382524"/>
                </a:lnTo>
                <a:lnTo>
                  <a:pt x="14224" y="368300"/>
                </a:lnTo>
                <a:lnTo>
                  <a:pt x="28575" y="368300"/>
                </a:lnTo>
                <a:lnTo>
                  <a:pt x="28575" y="153924"/>
                </a:lnTo>
                <a:close/>
              </a:path>
              <a:path w="2433954" h="396875">
                <a:moveTo>
                  <a:pt x="28575" y="368300"/>
                </a:moveTo>
                <a:lnTo>
                  <a:pt x="14224" y="368300"/>
                </a:lnTo>
                <a:lnTo>
                  <a:pt x="28575" y="382524"/>
                </a:lnTo>
                <a:lnTo>
                  <a:pt x="28575" y="368300"/>
                </a:lnTo>
                <a:close/>
              </a:path>
              <a:path w="2433954" h="396875">
                <a:moveTo>
                  <a:pt x="1768348" y="368300"/>
                </a:moveTo>
                <a:lnTo>
                  <a:pt x="28575" y="368300"/>
                </a:lnTo>
                <a:lnTo>
                  <a:pt x="28575" y="382524"/>
                </a:lnTo>
                <a:lnTo>
                  <a:pt x="1768348" y="382524"/>
                </a:lnTo>
                <a:lnTo>
                  <a:pt x="1768348" y="368300"/>
                </a:lnTo>
                <a:close/>
              </a:path>
              <a:path w="2433954" h="396875">
                <a:moveTo>
                  <a:pt x="2347849" y="28575"/>
                </a:moveTo>
                <a:lnTo>
                  <a:pt x="1768348" y="28575"/>
                </a:lnTo>
                <a:lnTo>
                  <a:pt x="1768348" y="382524"/>
                </a:lnTo>
                <a:lnTo>
                  <a:pt x="1782699" y="368300"/>
                </a:lnTo>
                <a:lnTo>
                  <a:pt x="1796923" y="368300"/>
                </a:lnTo>
                <a:lnTo>
                  <a:pt x="1796923" y="57150"/>
                </a:lnTo>
                <a:lnTo>
                  <a:pt x="1782699" y="57150"/>
                </a:lnTo>
                <a:lnTo>
                  <a:pt x="1796923" y="42799"/>
                </a:lnTo>
                <a:lnTo>
                  <a:pt x="2347849" y="42799"/>
                </a:lnTo>
                <a:lnTo>
                  <a:pt x="2347849" y="28575"/>
                </a:lnTo>
                <a:close/>
              </a:path>
              <a:path w="2433954" h="396875">
                <a:moveTo>
                  <a:pt x="1796923" y="368300"/>
                </a:moveTo>
                <a:lnTo>
                  <a:pt x="1782699" y="368300"/>
                </a:lnTo>
                <a:lnTo>
                  <a:pt x="1768348" y="382524"/>
                </a:lnTo>
                <a:lnTo>
                  <a:pt x="1796923" y="382524"/>
                </a:lnTo>
                <a:lnTo>
                  <a:pt x="1796923" y="368300"/>
                </a:lnTo>
                <a:close/>
              </a:path>
              <a:path w="2433954" h="396875">
                <a:moveTo>
                  <a:pt x="2347849" y="0"/>
                </a:moveTo>
                <a:lnTo>
                  <a:pt x="2347849" y="85725"/>
                </a:lnTo>
                <a:lnTo>
                  <a:pt x="2404914" y="57150"/>
                </a:lnTo>
                <a:lnTo>
                  <a:pt x="2362200" y="57150"/>
                </a:lnTo>
                <a:lnTo>
                  <a:pt x="2362200" y="28575"/>
                </a:lnTo>
                <a:lnTo>
                  <a:pt x="2405083" y="28575"/>
                </a:lnTo>
                <a:lnTo>
                  <a:pt x="2347849" y="0"/>
                </a:lnTo>
                <a:close/>
              </a:path>
              <a:path w="2433954" h="396875">
                <a:moveTo>
                  <a:pt x="1796923" y="42799"/>
                </a:moveTo>
                <a:lnTo>
                  <a:pt x="1782699" y="57150"/>
                </a:lnTo>
                <a:lnTo>
                  <a:pt x="1796923" y="57150"/>
                </a:lnTo>
                <a:lnTo>
                  <a:pt x="1796923" y="42799"/>
                </a:lnTo>
                <a:close/>
              </a:path>
              <a:path w="2433954" h="396875">
                <a:moveTo>
                  <a:pt x="2347849" y="42799"/>
                </a:moveTo>
                <a:lnTo>
                  <a:pt x="1796923" y="42799"/>
                </a:lnTo>
                <a:lnTo>
                  <a:pt x="1796923" y="57150"/>
                </a:lnTo>
                <a:lnTo>
                  <a:pt x="2347849" y="57150"/>
                </a:lnTo>
                <a:lnTo>
                  <a:pt x="2347849" y="42799"/>
                </a:lnTo>
                <a:close/>
              </a:path>
              <a:path w="2433954" h="396875">
                <a:moveTo>
                  <a:pt x="2405083" y="28575"/>
                </a:moveTo>
                <a:lnTo>
                  <a:pt x="2362200" y="28575"/>
                </a:lnTo>
                <a:lnTo>
                  <a:pt x="2362200" y="57150"/>
                </a:lnTo>
                <a:lnTo>
                  <a:pt x="2404914" y="57150"/>
                </a:lnTo>
                <a:lnTo>
                  <a:pt x="2433574" y="42799"/>
                </a:lnTo>
                <a:lnTo>
                  <a:pt x="2405083" y="2857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13273" y="5211698"/>
            <a:ext cx="2462530" cy="346075"/>
          </a:xfrm>
          <a:custGeom>
            <a:avLst/>
            <a:gdLst/>
            <a:ahLst/>
            <a:cxnLst/>
            <a:rect l="l" t="t" r="r" b="b"/>
            <a:pathLst>
              <a:path w="2462529" h="346075">
                <a:moveTo>
                  <a:pt x="57150" y="174625"/>
                </a:moveTo>
                <a:lnTo>
                  <a:pt x="28575" y="174625"/>
                </a:lnTo>
                <a:lnTo>
                  <a:pt x="28575" y="346075"/>
                </a:lnTo>
                <a:lnTo>
                  <a:pt x="1059052" y="346075"/>
                </a:lnTo>
                <a:lnTo>
                  <a:pt x="1059052" y="331850"/>
                </a:lnTo>
                <a:lnTo>
                  <a:pt x="57150" y="331850"/>
                </a:lnTo>
                <a:lnTo>
                  <a:pt x="42925" y="317500"/>
                </a:lnTo>
                <a:lnTo>
                  <a:pt x="57150" y="317500"/>
                </a:lnTo>
                <a:lnTo>
                  <a:pt x="57150" y="174625"/>
                </a:lnTo>
                <a:close/>
              </a:path>
              <a:path w="2462529" h="346075">
                <a:moveTo>
                  <a:pt x="57150" y="317500"/>
                </a:moveTo>
                <a:lnTo>
                  <a:pt x="42925" y="317500"/>
                </a:lnTo>
                <a:lnTo>
                  <a:pt x="57150" y="331850"/>
                </a:lnTo>
                <a:lnTo>
                  <a:pt x="57150" y="317500"/>
                </a:lnTo>
                <a:close/>
              </a:path>
              <a:path w="2462529" h="346075">
                <a:moveTo>
                  <a:pt x="1030477" y="317500"/>
                </a:moveTo>
                <a:lnTo>
                  <a:pt x="57150" y="317500"/>
                </a:lnTo>
                <a:lnTo>
                  <a:pt x="57150" y="331850"/>
                </a:lnTo>
                <a:lnTo>
                  <a:pt x="1030477" y="331850"/>
                </a:lnTo>
                <a:lnTo>
                  <a:pt x="1030477" y="317500"/>
                </a:lnTo>
                <a:close/>
              </a:path>
              <a:path w="2462529" h="346075">
                <a:moveTo>
                  <a:pt x="2462276" y="0"/>
                </a:moveTo>
                <a:lnTo>
                  <a:pt x="1030477" y="0"/>
                </a:lnTo>
                <a:lnTo>
                  <a:pt x="1030477" y="331850"/>
                </a:lnTo>
                <a:lnTo>
                  <a:pt x="1044701" y="317500"/>
                </a:lnTo>
                <a:lnTo>
                  <a:pt x="1059052" y="317500"/>
                </a:lnTo>
                <a:lnTo>
                  <a:pt x="1059052" y="28575"/>
                </a:lnTo>
                <a:lnTo>
                  <a:pt x="1044701" y="28575"/>
                </a:lnTo>
                <a:lnTo>
                  <a:pt x="1059052" y="14350"/>
                </a:lnTo>
                <a:lnTo>
                  <a:pt x="2462276" y="14350"/>
                </a:lnTo>
                <a:lnTo>
                  <a:pt x="2462276" y="0"/>
                </a:lnTo>
                <a:close/>
              </a:path>
              <a:path w="2462529" h="346075">
                <a:moveTo>
                  <a:pt x="1059052" y="317500"/>
                </a:moveTo>
                <a:lnTo>
                  <a:pt x="1044701" y="317500"/>
                </a:lnTo>
                <a:lnTo>
                  <a:pt x="1030477" y="331850"/>
                </a:lnTo>
                <a:lnTo>
                  <a:pt x="1059052" y="331850"/>
                </a:lnTo>
                <a:lnTo>
                  <a:pt x="1059052" y="317500"/>
                </a:lnTo>
                <a:close/>
              </a:path>
              <a:path w="2462529" h="346075">
                <a:moveTo>
                  <a:pt x="42925" y="103250"/>
                </a:moveTo>
                <a:lnTo>
                  <a:pt x="0" y="188975"/>
                </a:lnTo>
                <a:lnTo>
                  <a:pt x="28575" y="188975"/>
                </a:lnTo>
                <a:lnTo>
                  <a:pt x="28575" y="174625"/>
                </a:lnTo>
                <a:lnTo>
                  <a:pt x="78560" y="174625"/>
                </a:lnTo>
                <a:lnTo>
                  <a:pt x="42925" y="103250"/>
                </a:lnTo>
                <a:close/>
              </a:path>
              <a:path w="2462529" h="346075">
                <a:moveTo>
                  <a:pt x="78560" y="174625"/>
                </a:moveTo>
                <a:lnTo>
                  <a:pt x="57150" y="174625"/>
                </a:lnTo>
                <a:lnTo>
                  <a:pt x="57150" y="188975"/>
                </a:lnTo>
                <a:lnTo>
                  <a:pt x="85725" y="188975"/>
                </a:lnTo>
                <a:lnTo>
                  <a:pt x="78560" y="174625"/>
                </a:lnTo>
                <a:close/>
              </a:path>
              <a:path w="2462529" h="346075">
                <a:moveTo>
                  <a:pt x="1059052" y="14350"/>
                </a:moveTo>
                <a:lnTo>
                  <a:pt x="1044701" y="28575"/>
                </a:lnTo>
                <a:lnTo>
                  <a:pt x="1059052" y="28575"/>
                </a:lnTo>
                <a:lnTo>
                  <a:pt x="1059052" y="14350"/>
                </a:lnTo>
                <a:close/>
              </a:path>
              <a:path w="2462529" h="346075">
                <a:moveTo>
                  <a:pt x="2462276" y="14350"/>
                </a:moveTo>
                <a:lnTo>
                  <a:pt x="1059052" y="14350"/>
                </a:lnTo>
                <a:lnTo>
                  <a:pt x="1059052" y="28575"/>
                </a:lnTo>
                <a:lnTo>
                  <a:pt x="2462276" y="28575"/>
                </a:lnTo>
                <a:lnTo>
                  <a:pt x="2462276" y="143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24248" y="4906898"/>
            <a:ext cx="503555" cy="85725"/>
          </a:xfrm>
          <a:custGeom>
            <a:avLst/>
            <a:gdLst/>
            <a:ahLst/>
            <a:cxnLst/>
            <a:rect l="l" t="t" r="r" b="b"/>
            <a:pathLst>
              <a:path w="503554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0" y="57150"/>
                </a:lnTo>
                <a:lnTo>
                  <a:pt x="7150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503554" h="85725">
                <a:moveTo>
                  <a:pt x="85725" y="28575"/>
                </a:moveTo>
                <a:lnTo>
                  <a:pt x="71500" y="28575"/>
                </a:lnTo>
                <a:lnTo>
                  <a:pt x="7150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503554" h="85725">
                <a:moveTo>
                  <a:pt x="23812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66700" y="57150"/>
                </a:lnTo>
                <a:lnTo>
                  <a:pt x="266700" y="53975"/>
                </a:lnTo>
                <a:lnTo>
                  <a:pt x="252475" y="53975"/>
                </a:lnTo>
                <a:lnTo>
                  <a:pt x="263525" y="42925"/>
                </a:lnTo>
                <a:lnTo>
                  <a:pt x="238125" y="42925"/>
                </a:lnTo>
                <a:lnTo>
                  <a:pt x="238125" y="28575"/>
                </a:lnTo>
                <a:close/>
              </a:path>
              <a:path w="503554" h="85725">
                <a:moveTo>
                  <a:pt x="266700" y="39750"/>
                </a:moveTo>
                <a:lnTo>
                  <a:pt x="252475" y="53975"/>
                </a:lnTo>
                <a:lnTo>
                  <a:pt x="266700" y="53975"/>
                </a:lnTo>
                <a:lnTo>
                  <a:pt x="266700" y="39750"/>
                </a:lnTo>
                <a:close/>
              </a:path>
              <a:path w="503554" h="85725">
                <a:moveTo>
                  <a:pt x="503300" y="39750"/>
                </a:moveTo>
                <a:lnTo>
                  <a:pt x="266700" y="39750"/>
                </a:lnTo>
                <a:lnTo>
                  <a:pt x="266700" y="53975"/>
                </a:lnTo>
                <a:lnTo>
                  <a:pt x="503300" y="53975"/>
                </a:lnTo>
                <a:lnTo>
                  <a:pt x="503300" y="39750"/>
                </a:lnTo>
                <a:close/>
              </a:path>
              <a:path w="503554" h="85725">
                <a:moveTo>
                  <a:pt x="503300" y="25400"/>
                </a:moveTo>
                <a:lnTo>
                  <a:pt x="238125" y="25400"/>
                </a:lnTo>
                <a:lnTo>
                  <a:pt x="238125" y="42925"/>
                </a:lnTo>
                <a:lnTo>
                  <a:pt x="252475" y="28575"/>
                </a:lnTo>
                <a:lnTo>
                  <a:pt x="503300" y="28575"/>
                </a:lnTo>
                <a:lnTo>
                  <a:pt x="503300" y="25400"/>
                </a:lnTo>
                <a:close/>
              </a:path>
              <a:path w="503554" h="85725">
                <a:moveTo>
                  <a:pt x="503300" y="28575"/>
                </a:moveTo>
                <a:lnTo>
                  <a:pt x="252475" y="28575"/>
                </a:lnTo>
                <a:lnTo>
                  <a:pt x="238125" y="42925"/>
                </a:lnTo>
                <a:lnTo>
                  <a:pt x="263525" y="42925"/>
                </a:lnTo>
                <a:lnTo>
                  <a:pt x="266700" y="39750"/>
                </a:lnTo>
                <a:lnTo>
                  <a:pt x="503300" y="39750"/>
                </a:lnTo>
                <a:lnTo>
                  <a:pt x="503300" y="28575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2737" y="5238750"/>
            <a:ext cx="557530" cy="182880"/>
          </a:xfrm>
          <a:custGeom>
            <a:avLst/>
            <a:gdLst/>
            <a:ahLst/>
            <a:cxnLst/>
            <a:rect l="l" t="t" r="r" b="b"/>
            <a:pathLst>
              <a:path w="557530" h="182879">
                <a:moveTo>
                  <a:pt x="471487" y="96774"/>
                </a:moveTo>
                <a:lnTo>
                  <a:pt x="471487" y="182499"/>
                </a:lnTo>
                <a:lnTo>
                  <a:pt x="528722" y="153924"/>
                </a:lnTo>
                <a:lnTo>
                  <a:pt x="485775" y="153924"/>
                </a:lnTo>
                <a:lnTo>
                  <a:pt x="485775" y="125349"/>
                </a:lnTo>
                <a:lnTo>
                  <a:pt x="528552" y="125349"/>
                </a:lnTo>
                <a:lnTo>
                  <a:pt x="471487" y="96774"/>
                </a:lnTo>
                <a:close/>
              </a:path>
              <a:path w="557530" h="182879">
                <a:moveTo>
                  <a:pt x="263512" y="14224"/>
                </a:moveTo>
                <a:lnTo>
                  <a:pt x="263512" y="153924"/>
                </a:lnTo>
                <a:lnTo>
                  <a:pt x="471487" y="153924"/>
                </a:lnTo>
                <a:lnTo>
                  <a:pt x="471487" y="139700"/>
                </a:lnTo>
                <a:lnTo>
                  <a:pt x="292087" y="139700"/>
                </a:lnTo>
                <a:lnTo>
                  <a:pt x="277799" y="125349"/>
                </a:lnTo>
                <a:lnTo>
                  <a:pt x="292087" y="125349"/>
                </a:lnTo>
                <a:lnTo>
                  <a:pt x="292087" y="28575"/>
                </a:lnTo>
                <a:lnTo>
                  <a:pt x="277799" y="28575"/>
                </a:lnTo>
                <a:lnTo>
                  <a:pt x="263512" y="14224"/>
                </a:lnTo>
                <a:close/>
              </a:path>
              <a:path w="557530" h="182879">
                <a:moveTo>
                  <a:pt x="528552" y="125349"/>
                </a:moveTo>
                <a:lnTo>
                  <a:pt x="485775" y="125349"/>
                </a:lnTo>
                <a:lnTo>
                  <a:pt x="485775" y="153924"/>
                </a:lnTo>
                <a:lnTo>
                  <a:pt x="528722" y="153924"/>
                </a:lnTo>
                <a:lnTo>
                  <a:pt x="557212" y="139700"/>
                </a:lnTo>
                <a:lnTo>
                  <a:pt x="528552" y="125349"/>
                </a:lnTo>
                <a:close/>
              </a:path>
              <a:path w="557530" h="182879">
                <a:moveTo>
                  <a:pt x="292087" y="125349"/>
                </a:moveTo>
                <a:lnTo>
                  <a:pt x="277799" y="125349"/>
                </a:lnTo>
                <a:lnTo>
                  <a:pt x="292087" y="139700"/>
                </a:lnTo>
                <a:lnTo>
                  <a:pt x="292087" y="125349"/>
                </a:lnTo>
                <a:close/>
              </a:path>
              <a:path w="557530" h="182879">
                <a:moveTo>
                  <a:pt x="471487" y="125349"/>
                </a:moveTo>
                <a:lnTo>
                  <a:pt x="292087" y="125349"/>
                </a:lnTo>
                <a:lnTo>
                  <a:pt x="292087" y="139700"/>
                </a:lnTo>
                <a:lnTo>
                  <a:pt x="471487" y="139700"/>
                </a:lnTo>
                <a:lnTo>
                  <a:pt x="471487" y="125349"/>
                </a:lnTo>
                <a:close/>
              </a:path>
              <a:path w="557530" h="182879">
                <a:moveTo>
                  <a:pt x="292087" y="0"/>
                </a:moveTo>
                <a:lnTo>
                  <a:pt x="0" y="0"/>
                </a:lnTo>
                <a:lnTo>
                  <a:pt x="0" y="28575"/>
                </a:lnTo>
                <a:lnTo>
                  <a:pt x="263512" y="28575"/>
                </a:lnTo>
                <a:lnTo>
                  <a:pt x="263512" y="14224"/>
                </a:lnTo>
                <a:lnTo>
                  <a:pt x="292087" y="14224"/>
                </a:lnTo>
                <a:lnTo>
                  <a:pt x="292087" y="0"/>
                </a:lnTo>
                <a:close/>
              </a:path>
              <a:path w="557530" h="182879">
                <a:moveTo>
                  <a:pt x="292087" y="14224"/>
                </a:moveTo>
                <a:lnTo>
                  <a:pt x="263512" y="14224"/>
                </a:lnTo>
                <a:lnTo>
                  <a:pt x="277799" y="28575"/>
                </a:lnTo>
                <a:lnTo>
                  <a:pt x="292087" y="28575"/>
                </a:lnTo>
                <a:lnTo>
                  <a:pt x="292087" y="1422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4962" y="5470525"/>
            <a:ext cx="570230" cy="182880"/>
          </a:xfrm>
          <a:custGeom>
            <a:avLst/>
            <a:gdLst/>
            <a:ahLst/>
            <a:cxnLst/>
            <a:rect l="l" t="t" r="r" b="b"/>
            <a:pathLst>
              <a:path w="570230" h="182879">
                <a:moveTo>
                  <a:pt x="484187" y="96774"/>
                </a:moveTo>
                <a:lnTo>
                  <a:pt x="484187" y="182562"/>
                </a:lnTo>
                <a:lnTo>
                  <a:pt x="541337" y="153987"/>
                </a:lnTo>
                <a:lnTo>
                  <a:pt x="498475" y="153987"/>
                </a:lnTo>
                <a:lnTo>
                  <a:pt x="498475" y="125412"/>
                </a:lnTo>
                <a:lnTo>
                  <a:pt x="541379" y="125412"/>
                </a:lnTo>
                <a:lnTo>
                  <a:pt x="484187" y="96774"/>
                </a:lnTo>
                <a:close/>
              </a:path>
              <a:path w="570230" h="182879">
                <a:moveTo>
                  <a:pt x="269875" y="14224"/>
                </a:moveTo>
                <a:lnTo>
                  <a:pt x="269875" y="153987"/>
                </a:lnTo>
                <a:lnTo>
                  <a:pt x="484187" y="153987"/>
                </a:lnTo>
                <a:lnTo>
                  <a:pt x="484187" y="139700"/>
                </a:lnTo>
                <a:lnTo>
                  <a:pt x="298450" y="139700"/>
                </a:lnTo>
                <a:lnTo>
                  <a:pt x="284162" y="125412"/>
                </a:lnTo>
                <a:lnTo>
                  <a:pt x="298450" y="125412"/>
                </a:lnTo>
                <a:lnTo>
                  <a:pt x="298450" y="28575"/>
                </a:lnTo>
                <a:lnTo>
                  <a:pt x="284162" y="28575"/>
                </a:lnTo>
                <a:lnTo>
                  <a:pt x="269875" y="14224"/>
                </a:lnTo>
                <a:close/>
              </a:path>
              <a:path w="570230" h="182879">
                <a:moveTo>
                  <a:pt x="541379" y="125412"/>
                </a:moveTo>
                <a:lnTo>
                  <a:pt x="498475" y="125412"/>
                </a:lnTo>
                <a:lnTo>
                  <a:pt x="498475" y="153987"/>
                </a:lnTo>
                <a:lnTo>
                  <a:pt x="541337" y="153987"/>
                </a:lnTo>
                <a:lnTo>
                  <a:pt x="569912" y="139700"/>
                </a:lnTo>
                <a:lnTo>
                  <a:pt x="541379" y="125412"/>
                </a:lnTo>
                <a:close/>
              </a:path>
              <a:path w="570230" h="182879">
                <a:moveTo>
                  <a:pt x="298450" y="125412"/>
                </a:moveTo>
                <a:lnTo>
                  <a:pt x="284162" y="125412"/>
                </a:lnTo>
                <a:lnTo>
                  <a:pt x="298450" y="139700"/>
                </a:lnTo>
                <a:lnTo>
                  <a:pt x="298450" y="125412"/>
                </a:lnTo>
                <a:close/>
              </a:path>
              <a:path w="570230" h="182879">
                <a:moveTo>
                  <a:pt x="484187" y="125412"/>
                </a:moveTo>
                <a:lnTo>
                  <a:pt x="298450" y="125412"/>
                </a:lnTo>
                <a:lnTo>
                  <a:pt x="298450" y="139700"/>
                </a:lnTo>
                <a:lnTo>
                  <a:pt x="484187" y="139700"/>
                </a:lnTo>
                <a:lnTo>
                  <a:pt x="484187" y="125412"/>
                </a:lnTo>
                <a:close/>
              </a:path>
              <a:path w="570230" h="182879">
                <a:moveTo>
                  <a:pt x="298450" y="0"/>
                </a:moveTo>
                <a:lnTo>
                  <a:pt x="0" y="0"/>
                </a:lnTo>
                <a:lnTo>
                  <a:pt x="0" y="28575"/>
                </a:lnTo>
                <a:lnTo>
                  <a:pt x="269875" y="28575"/>
                </a:lnTo>
                <a:lnTo>
                  <a:pt x="269875" y="14224"/>
                </a:lnTo>
                <a:lnTo>
                  <a:pt x="298450" y="14224"/>
                </a:lnTo>
                <a:lnTo>
                  <a:pt x="298450" y="0"/>
                </a:lnTo>
                <a:close/>
              </a:path>
              <a:path w="570230" h="182879">
                <a:moveTo>
                  <a:pt x="298450" y="14224"/>
                </a:moveTo>
                <a:lnTo>
                  <a:pt x="269875" y="14224"/>
                </a:lnTo>
                <a:lnTo>
                  <a:pt x="284162" y="28575"/>
                </a:lnTo>
                <a:lnTo>
                  <a:pt x="298450" y="28575"/>
                </a:lnTo>
                <a:lnTo>
                  <a:pt x="298450" y="1422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031544" y="5306314"/>
            <a:ext cx="12922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60 Frames per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sec  30 Frames per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5750" y="1898650"/>
            <a:ext cx="1143000" cy="841375"/>
          </a:xfrm>
          <a:custGeom>
            <a:avLst/>
            <a:gdLst/>
            <a:ahLst/>
            <a:cxnLst/>
            <a:rect l="l" t="t" r="r" b="b"/>
            <a:pathLst>
              <a:path w="1143000" h="841375">
                <a:moveTo>
                  <a:pt x="1002791" y="0"/>
                </a:moveTo>
                <a:lnTo>
                  <a:pt x="140233" y="0"/>
                </a:lnTo>
                <a:lnTo>
                  <a:pt x="95910" y="7144"/>
                </a:lnTo>
                <a:lnTo>
                  <a:pt x="57415" y="27041"/>
                </a:lnTo>
                <a:lnTo>
                  <a:pt x="27058" y="57387"/>
                </a:lnTo>
                <a:lnTo>
                  <a:pt x="7149" y="95877"/>
                </a:lnTo>
                <a:lnTo>
                  <a:pt x="0" y="140208"/>
                </a:lnTo>
                <a:lnTo>
                  <a:pt x="0" y="701166"/>
                </a:lnTo>
                <a:lnTo>
                  <a:pt x="7149" y="745497"/>
                </a:lnTo>
                <a:lnTo>
                  <a:pt x="27058" y="783987"/>
                </a:lnTo>
                <a:lnTo>
                  <a:pt x="57415" y="814333"/>
                </a:lnTo>
                <a:lnTo>
                  <a:pt x="95910" y="834230"/>
                </a:lnTo>
                <a:lnTo>
                  <a:pt x="140233" y="841375"/>
                </a:lnTo>
                <a:lnTo>
                  <a:pt x="1002791" y="841375"/>
                </a:lnTo>
                <a:lnTo>
                  <a:pt x="1047122" y="834230"/>
                </a:lnTo>
                <a:lnTo>
                  <a:pt x="1085612" y="814333"/>
                </a:lnTo>
                <a:lnTo>
                  <a:pt x="1115958" y="783987"/>
                </a:lnTo>
                <a:lnTo>
                  <a:pt x="1135855" y="745497"/>
                </a:lnTo>
                <a:lnTo>
                  <a:pt x="1143000" y="701166"/>
                </a:lnTo>
                <a:lnTo>
                  <a:pt x="1143000" y="140208"/>
                </a:lnTo>
                <a:lnTo>
                  <a:pt x="1135855" y="95877"/>
                </a:lnTo>
                <a:lnTo>
                  <a:pt x="1115958" y="57387"/>
                </a:lnTo>
                <a:lnTo>
                  <a:pt x="1085612" y="27041"/>
                </a:lnTo>
                <a:lnTo>
                  <a:pt x="1047122" y="7144"/>
                </a:lnTo>
                <a:lnTo>
                  <a:pt x="1002791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5750" y="1898650"/>
            <a:ext cx="1143000" cy="841375"/>
          </a:xfrm>
          <a:custGeom>
            <a:avLst/>
            <a:gdLst/>
            <a:ahLst/>
            <a:cxnLst/>
            <a:rect l="l" t="t" r="r" b="b"/>
            <a:pathLst>
              <a:path w="1143000" h="841375">
                <a:moveTo>
                  <a:pt x="0" y="140208"/>
                </a:moveTo>
                <a:lnTo>
                  <a:pt x="7149" y="95877"/>
                </a:lnTo>
                <a:lnTo>
                  <a:pt x="27058" y="57387"/>
                </a:lnTo>
                <a:lnTo>
                  <a:pt x="57415" y="27041"/>
                </a:lnTo>
                <a:lnTo>
                  <a:pt x="95910" y="7144"/>
                </a:lnTo>
                <a:lnTo>
                  <a:pt x="140233" y="0"/>
                </a:lnTo>
                <a:lnTo>
                  <a:pt x="1002791" y="0"/>
                </a:lnTo>
                <a:lnTo>
                  <a:pt x="1047122" y="7144"/>
                </a:lnTo>
                <a:lnTo>
                  <a:pt x="1085612" y="27041"/>
                </a:lnTo>
                <a:lnTo>
                  <a:pt x="1115958" y="57387"/>
                </a:lnTo>
                <a:lnTo>
                  <a:pt x="1135855" y="95877"/>
                </a:lnTo>
                <a:lnTo>
                  <a:pt x="1143000" y="140208"/>
                </a:lnTo>
                <a:lnTo>
                  <a:pt x="1143000" y="701166"/>
                </a:lnTo>
                <a:lnTo>
                  <a:pt x="1135855" y="745497"/>
                </a:lnTo>
                <a:lnTo>
                  <a:pt x="1115958" y="783987"/>
                </a:lnTo>
                <a:lnTo>
                  <a:pt x="1085612" y="814333"/>
                </a:lnTo>
                <a:lnTo>
                  <a:pt x="1047122" y="834230"/>
                </a:lnTo>
                <a:lnTo>
                  <a:pt x="1002791" y="841375"/>
                </a:lnTo>
                <a:lnTo>
                  <a:pt x="140233" y="841375"/>
                </a:lnTo>
                <a:lnTo>
                  <a:pt x="95910" y="834230"/>
                </a:lnTo>
                <a:lnTo>
                  <a:pt x="57415" y="814333"/>
                </a:lnTo>
                <a:lnTo>
                  <a:pt x="27058" y="783987"/>
                </a:lnTo>
                <a:lnTo>
                  <a:pt x="7149" y="745497"/>
                </a:lnTo>
                <a:lnTo>
                  <a:pt x="0" y="701166"/>
                </a:lnTo>
                <a:lnTo>
                  <a:pt x="0" y="140208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8925" y="2019300"/>
            <a:ext cx="1097280" cy="304800"/>
          </a:xfrm>
          <a:custGeom>
            <a:avLst/>
            <a:gdLst/>
            <a:ahLst/>
            <a:cxnLst/>
            <a:rect l="l" t="t" r="r" b="b"/>
            <a:pathLst>
              <a:path w="1097280" h="304800">
                <a:moveTo>
                  <a:pt x="0" y="304800"/>
                </a:moveTo>
                <a:lnTo>
                  <a:pt x="1096962" y="304800"/>
                </a:lnTo>
                <a:lnTo>
                  <a:pt x="109696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55168" y="2046554"/>
            <a:ext cx="7651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SP</a:t>
            </a:r>
            <a:r>
              <a:rPr dirty="0" sz="1400" spc="-10">
                <a:latin typeface="Arial"/>
                <a:cs typeface="Arial"/>
              </a:rPr>
              <a:t>L</a:t>
            </a:r>
            <a:r>
              <a:rPr dirty="0" sz="1400" spc="-110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113273" y="4035425"/>
            <a:ext cx="3533775" cy="542925"/>
          </a:xfrm>
          <a:custGeom>
            <a:avLst/>
            <a:gdLst/>
            <a:ahLst/>
            <a:cxnLst/>
            <a:rect l="l" t="t" r="r" b="b"/>
            <a:pathLst>
              <a:path w="3533775" h="542925">
                <a:moveTo>
                  <a:pt x="28575" y="457200"/>
                </a:moveTo>
                <a:lnTo>
                  <a:pt x="0" y="457200"/>
                </a:lnTo>
                <a:lnTo>
                  <a:pt x="42925" y="542925"/>
                </a:lnTo>
                <a:lnTo>
                  <a:pt x="78623" y="471424"/>
                </a:lnTo>
                <a:lnTo>
                  <a:pt x="28575" y="471424"/>
                </a:lnTo>
                <a:lnTo>
                  <a:pt x="28575" y="457200"/>
                </a:lnTo>
                <a:close/>
              </a:path>
              <a:path w="3533775" h="542925">
                <a:moveTo>
                  <a:pt x="3505200" y="358775"/>
                </a:moveTo>
                <a:lnTo>
                  <a:pt x="28575" y="358775"/>
                </a:lnTo>
                <a:lnTo>
                  <a:pt x="28575" y="471424"/>
                </a:lnTo>
                <a:lnTo>
                  <a:pt x="57150" y="471424"/>
                </a:lnTo>
                <a:lnTo>
                  <a:pt x="57150" y="387350"/>
                </a:lnTo>
                <a:lnTo>
                  <a:pt x="42925" y="387350"/>
                </a:lnTo>
                <a:lnTo>
                  <a:pt x="57150" y="372999"/>
                </a:lnTo>
                <a:lnTo>
                  <a:pt x="3505200" y="372999"/>
                </a:lnTo>
                <a:lnTo>
                  <a:pt x="3505200" y="358775"/>
                </a:lnTo>
                <a:close/>
              </a:path>
              <a:path w="3533775" h="542925">
                <a:moveTo>
                  <a:pt x="85725" y="457200"/>
                </a:moveTo>
                <a:lnTo>
                  <a:pt x="57150" y="457200"/>
                </a:lnTo>
                <a:lnTo>
                  <a:pt x="57150" y="471424"/>
                </a:lnTo>
                <a:lnTo>
                  <a:pt x="78623" y="471424"/>
                </a:lnTo>
                <a:lnTo>
                  <a:pt x="85725" y="457200"/>
                </a:lnTo>
                <a:close/>
              </a:path>
              <a:path w="3533775" h="542925">
                <a:moveTo>
                  <a:pt x="57150" y="372999"/>
                </a:moveTo>
                <a:lnTo>
                  <a:pt x="42925" y="387350"/>
                </a:lnTo>
                <a:lnTo>
                  <a:pt x="57150" y="387350"/>
                </a:lnTo>
                <a:lnTo>
                  <a:pt x="57150" y="372999"/>
                </a:lnTo>
                <a:close/>
              </a:path>
              <a:path w="3533775" h="542925">
                <a:moveTo>
                  <a:pt x="3533775" y="358775"/>
                </a:moveTo>
                <a:lnTo>
                  <a:pt x="3519551" y="358775"/>
                </a:lnTo>
                <a:lnTo>
                  <a:pt x="3505200" y="372999"/>
                </a:lnTo>
                <a:lnTo>
                  <a:pt x="57150" y="372999"/>
                </a:lnTo>
                <a:lnTo>
                  <a:pt x="57150" y="387350"/>
                </a:lnTo>
                <a:lnTo>
                  <a:pt x="3533775" y="387350"/>
                </a:lnTo>
                <a:lnTo>
                  <a:pt x="3533775" y="358775"/>
                </a:lnTo>
                <a:close/>
              </a:path>
              <a:path w="3533775" h="542925">
                <a:moveTo>
                  <a:pt x="3505200" y="14224"/>
                </a:moveTo>
                <a:lnTo>
                  <a:pt x="3505200" y="372999"/>
                </a:lnTo>
                <a:lnTo>
                  <a:pt x="3519551" y="358775"/>
                </a:lnTo>
                <a:lnTo>
                  <a:pt x="3533775" y="358775"/>
                </a:lnTo>
                <a:lnTo>
                  <a:pt x="3533775" y="28575"/>
                </a:lnTo>
                <a:lnTo>
                  <a:pt x="3519551" y="28575"/>
                </a:lnTo>
                <a:lnTo>
                  <a:pt x="3505200" y="14224"/>
                </a:lnTo>
                <a:close/>
              </a:path>
              <a:path w="3533775" h="542925">
                <a:moveTo>
                  <a:pt x="3533775" y="0"/>
                </a:moveTo>
                <a:lnTo>
                  <a:pt x="3290951" y="0"/>
                </a:lnTo>
                <a:lnTo>
                  <a:pt x="3290951" y="28575"/>
                </a:lnTo>
                <a:lnTo>
                  <a:pt x="3505200" y="28575"/>
                </a:lnTo>
                <a:lnTo>
                  <a:pt x="3505200" y="14224"/>
                </a:lnTo>
                <a:lnTo>
                  <a:pt x="3533775" y="14224"/>
                </a:lnTo>
                <a:lnTo>
                  <a:pt x="3533775" y="0"/>
                </a:lnTo>
                <a:close/>
              </a:path>
              <a:path w="3533775" h="542925">
                <a:moveTo>
                  <a:pt x="3533775" y="14224"/>
                </a:moveTo>
                <a:lnTo>
                  <a:pt x="3505200" y="14224"/>
                </a:lnTo>
                <a:lnTo>
                  <a:pt x="3519551" y="28575"/>
                </a:lnTo>
                <a:lnTo>
                  <a:pt x="3533775" y="28575"/>
                </a:lnTo>
                <a:lnTo>
                  <a:pt x="3533775" y="1422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28750" y="2276475"/>
            <a:ext cx="1338580" cy="2687955"/>
          </a:xfrm>
          <a:custGeom>
            <a:avLst/>
            <a:gdLst/>
            <a:ahLst/>
            <a:cxnLst/>
            <a:rect l="l" t="t" r="r" b="b"/>
            <a:pathLst>
              <a:path w="1338580" h="2687954">
                <a:moveTo>
                  <a:pt x="655701" y="42799"/>
                </a:moveTo>
                <a:lnTo>
                  <a:pt x="655701" y="2687574"/>
                </a:lnTo>
                <a:lnTo>
                  <a:pt x="1338199" y="2687574"/>
                </a:lnTo>
                <a:lnTo>
                  <a:pt x="1338199" y="2673350"/>
                </a:lnTo>
                <a:lnTo>
                  <a:pt x="684276" y="2673350"/>
                </a:lnTo>
                <a:lnTo>
                  <a:pt x="669925" y="2658999"/>
                </a:lnTo>
                <a:lnTo>
                  <a:pt x="684276" y="2658999"/>
                </a:lnTo>
                <a:lnTo>
                  <a:pt x="684276" y="57150"/>
                </a:lnTo>
                <a:lnTo>
                  <a:pt x="669925" y="57150"/>
                </a:lnTo>
                <a:lnTo>
                  <a:pt x="655701" y="42799"/>
                </a:lnTo>
                <a:close/>
              </a:path>
              <a:path w="1338580" h="2687954">
                <a:moveTo>
                  <a:pt x="684276" y="2658999"/>
                </a:moveTo>
                <a:lnTo>
                  <a:pt x="669925" y="2658999"/>
                </a:lnTo>
                <a:lnTo>
                  <a:pt x="684276" y="2673350"/>
                </a:lnTo>
                <a:lnTo>
                  <a:pt x="684276" y="2658999"/>
                </a:lnTo>
                <a:close/>
              </a:path>
              <a:path w="1338580" h="2687954">
                <a:moveTo>
                  <a:pt x="1338199" y="2658999"/>
                </a:moveTo>
                <a:lnTo>
                  <a:pt x="684276" y="2658999"/>
                </a:lnTo>
                <a:lnTo>
                  <a:pt x="684276" y="2673350"/>
                </a:lnTo>
                <a:lnTo>
                  <a:pt x="1338199" y="2673350"/>
                </a:lnTo>
                <a:lnTo>
                  <a:pt x="1338199" y="2658999"/>
                </a:lnTo>
                <a:close/>
              </a:path>
              <a:path w="1338580" h="2687954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338580" h="2687954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338580" h="2687954">
                <a:moveTo>
                  <a:pt x="684276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655701" y="57150"/>
                </a:lnTo>
                <a:lnTo>
                  <a:pt x="655701" y="42799"/>
                </a:lnTo>
                <a:lnTo>
                  <a:pt x="684276" y="42799"/>
                </a:lnTo>
                <a:lnTo>
                  <a:pt x="684276" y="28575"/>
                </a:lnTo>
                <a:close/>
              </a:path>
              <a:path w="1338580" h="2687954">
                <a:moveTo>
                  <a:pt x="684276" y="42799"/>
                </a:moveTo>
                <a:lnTo>
                  <a:pt x="655701" y="42799"/>
                </a:lnTo>
                <a:lnTo>
                  <a:pt x="669925" y="57150"/>
                </a:lnTo>
                <a:lnTo>
                  <a:pt x="684276" y="57150"/>
                </a:lnTo>
                <a:lnTo>
                  <a:pt x="684276" y="427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109464" y="1712976"/>
            <a:ext cx="2459990" cy="1317625"/>
          </a:xfrm>
          <a:custGeom>
            <a:avLst/>
            <a:gdLst/>
            <a:ahLst/>
            <a:cxnLst/>
            <a:rect l="l" t="t" r="r" b="b"/>
            <a:pathLst>
              <a:path w="2459990" h="1317625">
                <a:moveTo>
                  <a:pt x="0" y="1228598"/>
                </a:moveTo>
                <a:lnTo>
                  <a:pt x="35687" y="1317625"/>
                </a:lnTo>
                <a:lnTo>
                  <a:pt x="78030" y="1247775"/>
                </a:lnTo>
                <a:lnTo>
                  <a:pt x="55752" y="1247775"/>
                </a:lnTo>
                <a:lnTo>
                  <a:pt x="27305" y="1244981"/>
                </a:lnTo>
                <a:lnTo>
                  <a:pt x="28777" y="1230996"/>
                </a:lnTo>
                <a:lnTo>
                  <a:pt x="0" y="1228598"/>
                </a:lnTo>
                <a:close/>
              </a:path>
              <a:path w="2459990" h="1317625">
                <a:moveTo>
                  <a:pt x="28777" y="1230996"/>
                </a:moveTo>
                <a:lnTo>
                  <a:pt x="27305" y="1244981"/>
                </a:lnTo>
                <a:lnTo>
                  <a:pt x="55752" y="1247775"/>
                </a:lnTo>
                <a:lnTo>
                  <a:pt x="57107" y="1233356"/>
                </a:lnTo>
                <a:lnTo>
                  <a:pt x="28777" y="1230996"/>
                </a:lnTo>
                <a:close/>
              </a:path>
              <a:path w="2459990" h="1317625">
                <a:moveTo>
                  <a:pt x="57107" y="1233356"/>
                </a:moveTo>
                <a:lnTo>
                  <a:pt x="55752" y="1247775"/>
                </a:lnTo>
                <a:lnTo>
                  <a:pt x="78030" y="1247775"/>
                </a:lnTo>
                <a:lnTo>
                  <a:pt x="85344" y="1235710"/>
                </a:lnTo>
                <a:lnTo>
                  <a:pt x="57107" y="1233356"/>
                </a:lnTo>
                <a:close/>
              </a:path>
              <a:path w="2459990" h="1317625">
                <a:moveTo>
                  <a:pt x="2459482" y="0"/>
                </a:moveTo>
                <a:lnTo>
                  <a:pt x="2345943" y="1904"/>
                </a:lnTo>
                <a:lnTo>
                  <a:pt x="2232152" y="7493"/>
                </a:lnTo>
                <a:lnTo>
                  <a:pt x="2118741" y="16763"/>
                </a:lnTo>
                <a:lnTo>
                  <a:pt x="2005964" y="29337"/>
                </a:lnTo>
                <a:lnTo>
                  <a:pt x="1894205" y="45338"/>
                </a:lnTo>
                <a:lnTo>
                  <a:pt x="1783461" y="64643"/>
                </a:lnTo>
                <a:lnTo>
                  <a:pt x="1674114" y="86995"/>
                </a:lnTo>
                <a:lnTo>
                  <a:pt x="1566417" y="112395"/>
                </a:lnTo>
                <a:lnTo>
                  <a:pt x="1460372" y="140588"/>
                </a:lnTo>
                <a:lnTo>
                  <a:pt x="1356360" y="171576"/>
                </a:lnTo>
                <a:lnTo>
                  <a:pt x="1254506" y="205232"/>
                </a:lnTo>
                <a:lnTo>
                  <a:pt x="1155191" y="241426"/>
                </a:lnTo>
                <a:lnTo>
                  <a:pt x="1058545" y="279908"/>
                </a:lnTo>
                <a:lnTo>
                  <a:pt x="964691" y="320801"/>
                </a:lnTo>
                <a:lnTo>
                  <a:pt x="874013" y="363854"/>
                </a:lnTo>
                <a:lnTo>
                  <a:pt x="786638" y="408939"/>
                </a:lnTo>
                <a:lnTo>
                  <a:pt x="702690" y="455929"/>
                </a:lnTo>
                <a:lnTo>
                  <a:pt x="622681" y="504571"/>
                </a:lnTo>
                <a:lnTo>
                  <a:pt x="546608" y="555116"/>
                </a:lnTo>
                <a:lnTo>
                  <a:pt x="474599" y="607313"/>
                </a:lnTo>
                <a:lnTo>
                  <a:pt x="407162" y="660781"/>
                </a:lnTo>
                <a:lnTo>
                  <a:pt x="344424" y="715772"/>
                </a:lnTo>
                <a:lnTo>
                  <a:pt x="286385" y="771906"/>
                </a:lnTo>
                <a:lnTo>
                  <a:pt x="233425" y="829437"/>
                </a:lnTo>
                <a:lnTo>
                  <a:pt x="185927" y="887729"/>
                </a:lnTo>
                <a:lnTo>
                  <a:pt x="143763" y="947038"/>
                </a:lnTo>
                <a:lnTo>
                  <a:pt x="107569" y="1007237"/>
                </a:lnTo>
                <a:lnTo>
                  <a:pt x="77215" y="1068451"/>
                </a:lnTo>
                <a:lnTo>
                  <a:pt x="53212" y="1129919"/>
                </a:lnTo>
                <a:lnTo>
                  <a:pt x="35687" y="1192022"/>
                </a:lnTo>
                <a:lnTo>
                  <a:pt x="28777" y="1230996"/>
                </a:lnTo>
                <a:lnTo>
                  <a:pt x="57107" y="1233356"/>
                </a:lnTo>
                <a:lnTo>
                  <a:pt x="57531" y="1228852"/>
                </a:lnTo>
                <a:lnTo>
                  <a:pt x="63373" y="1199134"/>
                </a:lnTo>
                <a:lnTo>
                  <a:pt x="80010" y="1139698"/>
                </a:lnTo>
                <a:lnTo>
                  <a:pt x="103124" y="1080643"/>
                </a:lnTo>
                <a:lnTo>
                  <a:pt x="131952" y="1021969"/>
                </a:lnTo>
                <a:lnTo>
                  <a:pt x="167132" y="963676"/>
                </a:lnTo>
                <a:lnTo>
                  <a:pt x="208152" y="905763"/>
                </a:lnTo>
                <a:lnTo>
                  <a:pt x="254508" y="848740"/>
                </a:lnTo>
                <a:lnTo>
                  <a:pt x="306324" y="792479"/>
                </a:lnTo>
                <a:lnTo>
                  <a:pt x="363220" y="737362"/>
                </a:lnTo>
                <a:lnTo>
                  <a:pt x="424941" y="683133"/>
                </a:lnTo>
                <a:lnTo>
                  <a:pt x="491489" y="630427"/>
                </a:lnTo>
                <a:lnTo>
                  <a:pt x="562356" y="578865"/>
                </a:lnTo>
                <a:lnTo>
                  <a:pt x="637539" y="529082"/>
                </a:lnTo>
                <a:lnTo>
                  <a:pt x="716661" y="480822"/>
                </a:lnTo>
                <a:lnTo>
                  <a:pt x="799719" y="434213"/>
                </a:lnTo>
                <a:lnTo>
                  <a:pt x="886206" y="389636"/>
                </a:lnTo>
                <a:lnTo>
                  <a:pt x="976122" y="346963"/>
                </a:lnTo>
                <a:lnTo>
                  <a:pt x="1069213" y="306450"/>
                </a:lnTo>
                <a:lnTo>
                  <a:pt x="1164971" y="268224"/>
                </a:lnTo>
                <a:lnTo>
                  <a:pt x="1263523" y="232410"/>
                </a:lnTo>
                <a:lnTo>
                  <a:pt x="1364614" y="199009"/>
                </a:lnTo>
                <a:lnTo>
                  <a:pt x="1467739" y="168148"/>
                </a:lnTo>
                <a:lnTo>
                  <a:pt x="1572894" y="140208"/>
                </a:lnTo>
                <a:lnTo>
                  <a:pt x="1679829" y="114935"/>
                </a:lnTo>
                <a:lnTo>
                  <a:pt x="1788414" y="92710"/>
                </a:lnTo>
                <a:lnTo>
                  <a:pt x="1898268" y="73660"/>
                </a:lnTo>
                <a:lnTo>
                  <a:pt x="2009139" y="57785"/>
                </a:lnTo>
                <a:lnTo>
                  <a:pt x="2121027" y="45212"/>
                </a:lnTo>
                <a:lnTo>
                  <a:pt x="2233421" y="35940"/>
                </a:lnTo>
                <a:lnTo>
                  <a:pt x="2346325" y="30479"/>
                </a:lnTo>
                <a:lnTo>
                  <a:pt x="2459990" y="28575"/>
                </a:lnTo>
                <a:lnTo>
                  <a:pt x="2459482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69200" y="1508125"/>
            <a:ext cx="838835" cy="436880"/>
          </a:xfrm>
          <a:custGeom>
            <a:avLst/>
            <a:gdLst/>
            <a:ahLst/>
            <a:cxnLst/>
            <a:rect l="l" t="t" r="r" b="b"/>
            <a:pathLst>
              <a:path w="838834" h="436880">
                <a:moveTo>
                  <a:pt x="766064" y="0"/>
                </a:moveTo>
                <a:lnTo>
                  <a:pt x="72771" y="0"/>
                </a:lnTo>
                <a:lnTo>
                  <a:pt x="44416" y="5709"/>
                </a:lnTo>
                <a:lnTo>
                  <a:pt x="21288" y="21288"/>
                </a:lnTo>
                <a:lnTo>
                  <a:pt x="5709" y="44416"/>
                </a:lnTo>
                <a:lnTo>
                  <a:pt x="0" y="72771"/>
                </a:lnTo>
                <a:lnTo>
                  <a:pt x="0" y="363727"/>
                </a:lnTo>
                <a:lnTo>
                  <a:pt x="5709" y="392009"/>
                </a:lnTo>
                <a:lnTo>
                  <a:pt x="21288" y="415099"/>
                </a:lnTo>
                <a:lnTo>
                  <a:pt x="44416" y="430664"/>
                </a:lnTo>
                <a:lnTo>
                  <a:pt x="72771" y="436372"/>
                </a:lnTo>
                <a:lnTo>
                  <a:pt x="766064" y="436372"/>
                </a:lnTo>
                <a:lnTo>
                  <a:pt x="794345" y="430664"/>
                </a:lnTo>
                <a:lnTo>
                  <a:pt x="817435" y="415099"/>
                </a:lnTo>
                <a:lnTo>
                  <a:pt x="833000" y="392009"/>
                </a:lnTo>
                <a:lnTo>
                  <a:pt x="838707" y="363727"/>
                </a:lnTo>
                <a:lnTo>
                  <a:pt x="838707" y="72771"/>
                </a:lnTo>
                <a:lnTo>
                  <a:pt x="833000" y="44416"/>
                </a:lnTo>
                <a:lnTo>
                  <a:pt x="817435" y="21288"/>
                </a:lnTo>
                <a:lnTo>
                  <a:pt x="794345" y="5709"/>
                </a:lnTo>
                <a:lnTo>
                  <a:pt x="766064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69200" y="1508125"/>
            <a:ext cx="838835" cy="436880"/>
          </a:xfrm>
          <a:custGeom>
            <a:avLst/>
            <a:gdLst/>
            <a:ahLst/>
            <a:cxnLst/>
            <a:rect l="l" t="t" r="r" b="b"/>
            <a:pathLst>
              <a:path w="838834" h="436880">
                <a:moveTo>
                  <a:pt x="0" y="72771"/>
                </a:moveTo>
                <a:lnTo>
                  <a:pt x="5709" y="44416"/>
                </a:lnTo>
                <a:lnTo>
                  <a:pt x="21288" y="21288"/>
                </a:lnTo>
                <a:lnTo>
                  <a:pt x="44416" y="5709"/>
                </a:lnTo>
                <a:lnTo>
                  <a:pt x="72771" y="0"/>
                </a:lnTo>
                <a:lnTo>
                  <a:pt x="766064" y="0"/>
                </a:lnTo>
                <a:lnTo>
                  <a:pt x="794345" y="5709"/>
                </a:lnTo>
                <a:lnTo>
                  <a:pt x="817435" y="21288"/>
                </a:lnTo>
                <a:lnTo>
                  <a:pt x="833000" y="44416"/>
                </a:lnTo>
                <a:lnTo>
                  <a:pt x="838707" y="72771"/>
                </a:lnTo>
                <a:lnTo>
                  <a:pt x="838707" y="363727"/>
                </a:lnTo>
                <a:lnTo>
                  <a:pt x="833000" y="392009"/>
                </a:lnTo>
                <a:lnTo>
                  <a:pt x="817435" y="415099"/>
                </a:lnTo>
                <a:lnTo>
                  <a:pt x="794345" y="430664"/>
                </a:lnTo>
                <a:lnTo>
                  <a:pt x="766064" y="436372"/>
                </a:lnTo>
                <a:lnTo>
                  <a:pt x="72771" y="436372"/>
                </a:lnTo>
                <a:lnTo>
                  <a:pt x="44416" y="430664"/>
                </a:lnTo>
                <a:lnTo>
                  <a:pt x="21288" y="415099"/>
                </a:lnTo>
                <a:lnTo>
                  <a:pt x="5709" y="392009"/>
                </a:lnTo>
                <a:lnTo>
                  <a:pt x="0" y="363727"/>
                </a:lnTo>
                <a:lnTo>
                  <a:pt x="0" y="727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70216" y="1955926"/>
            <a:ext cx="838835" cy="436880"/>
          </a:xfrm>
          <a:custGeom>
            <a:avLst/>
            <a:gdLst/>
            <a:ahLst/>
            <a:cxnLst/>
            <a:rect l="l" t="t" r="r" b="b"/>
            <a:pathLst>
              <a:path w="838834" h="436880">
                <a:moveTo>
                  <a:pt x="766063" y="0"/>
                </a:moveTo>
                <a:lnTo>
                  <a:pt x="72770" y="0"/>
                </a:lnTo>
                <a:lnTo>
                  <a:pt x="44469" y="5726"/>
                </a:lnTo>
                <a:lnTo>
                  <a:pt x="21335" y="21336"/>
                </a:lnTo>
                <a:lnTo>
                  <a:pt x="5726" y="44469"/>
                </a:lnTo>
                <a:lnTo>
                  <a:pt x="0" y="72771"/>
                </a:lnTo>
                <a:lnTo>
                  <a:pt x="0" y="363727"/>
                </a:lnTo>
                <a:lnTo>
                  <a:pt x="5726" y="392029"/>
                </a:lnTo>
                <a:lnTo>
                  <a:pt x="21336" y="415163"/>
                </a:lnTo>
                <a:lnTo>
                  <a:pt x="44469" y="430772"/>
                </a:lnTo>
                <a:lnTo>
                  <a:pt x="72770" y="436499"/>
                </a:lnTo>
                <a:lnTo>
                  <a:pt x="766063" y="436499"/>
                </a:lnTo>
                <a:lnTo>
                  <a:pt x="794365" y="430772"/>
                </a:lnTo>
                <a:lnTo>
                  <a:pt x="817498" y="415163"/>
                </a:lnTo>
                <a:lnTo>
                  <a:pt x="833108" y="392029"/>
                </a:lnTo>
                <a:lnTo>
                  <a:pt x="838834" y="363727"/>
                </a:lnTo>
                <a:lnTo>
                  <a:pt x="838834" y="72771"/>
                </a:lnTo>
                <a:lnTo>
                  <a:pt x="833108" y="44469"/>
                </a:lnTo>
                <a:lnTo>
                  <a:pt x="817499" y="21336"/>
                </a:lnTo>
                <a:lnTo>
                  <a:pt x="794365" y="5726"/>
                </a:lnTo>
                <a:lnTo>
                  <a:pt x="766063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70216" y="1955926"/>
            <a:ext cx="838835" cy="436880"/>
          </a:xfrm>
          <a:custGeom>
            <a:avLst/>
            <a:gdLst/>
            <a:ahLst/>
            <a:cxnLst/>
            <a:rect l="l" t="t" r="r" b="b"/>
            <a:pathLst>
              <a:path w="838834" h="436880">
                <a:moveTo>
                  <a:pt x="0" y="72771"/>
                </a:moveTo>
                <a:lnTo>
                  <a:pt x="5726" y="44469"/>
                </a:lnTo>
                <a:lnTo>
                  <a:pt x="21335" y="21335"/>
                </a:lnTo>
                <a:lnTo>
                  <a:pt x="44469" y="5726"/>
                </a:lnTo>
                <a:lnTo>
                  <a:pt x="72770" y="0"/>
                </a:lnTo>
                <a:lnTo>
                  <a:pt x="766063" y="0"/>
                </a:lnTo>
                <a:lnTo>
                  <a:pt x="794365" y="5726"/>
                </a:lnTo>
                <a:lnTo>
                  <a:pt x="817499" y="21336"/>
                </a:lnTo>
                <a:lnTo>
                  <a:pt x="833108" y="44469"/>
                </a:lnTo>
                <a:lnTo>
                  <a:pt x="838834" y="72771"/>
                </a:lnTo>
                <a:lnTo>
                  <a:pt x="838834" y="363727"/>
                </a:lnTo>
                <a:lnTo>
                  <a:pt x="833108" y="392029"/>
                </a:lnTo>
                <a:lnTo>
                  <a:pt x="817498" y="415163"/>
                </a:lnTo>
                <a:lnTo>
                  <a:pt x="794365" y="430772"/>
                </a:lnTo>
                <a:lnTo>
                  <a:pt x="766063" y="436499"/>
                </a:lnTo>
                <a:lnTo>
                  <a:pt x="72770" y="436499"/>
                </a:lnTo>
                <a:lnTo>
                  <a:pt x="44469" y="430772"/>
                </a:lnTo>
                <a:lnTo>
                  <a:pt x="21336" y="415163"/>
                </a:lnTo>
                <a:lnTo>
                  <a:pt x="5726" y="392029"/>
                </a:lnTo>
                <a:lnTo>
                  <a:pt x="0" y="363727"/>
                </a:lnTo>
                <a:lnTo>
                  <a:pt x="0" y="727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7683500" y="1547875"/>
            <a:ext cx="614680" cy="822325"/>
          </a:xfrm>
          <a:prstGeom prst="rect">
            <a:avLst/>
          </a:prstGeom>
          <a:solidFill>
            <a:srgbClr val="3596B8"/>
          </a:solidFill>
        </p:spPr>
        <p:txBody>
          <a:bodyPr wrap="square" lIns="0" tIns="41275" rIns="0" bIns="0" rtlCol="0" vert="horz">
            <a:spAutoFit/>
          </a:bodyPr>
          <a:lstStyle/>
          <a:p>
            <a:pPr algn="just" marL="137160" marR="104139" indent="-22860">
              <a:lnSpc>
                <a:spcPct val="100000"/>
              </a:lnSpc>
              <a:spcBef>
                <a:spcPts val="325"/>
              </a:spcBef>
            </a:pPr>
            <a:r>
              <a:rPr dirty="0" sz="1200" spc="-25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id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o  </a:t>
            </a:r>
            <a:r>
              <a:rPr dirty="0" sz="1200" spc="-5">
                <a:latin typeface="Arial"/>
                <a:cs typeface="Arial"/>
              </a:rPr>
              <a:t>720p  YUV  4:2:0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643876" y="3505136"/>
            <a:ext cx="692150" cy="640080"/>
          </a:xfrm>
          <a:prstGeom prst="rect">
            <a:avLst/>
          </a:prstGeom>
          <a:solidFill>
            <a:srgbClr val="3596B8"/>
          </a:solidFill>
        </p:spPr>
        <p:txBody>
          <a:bodyPr wrap="square" lIns="0" tIns="41910" rIns="0" bIns="0" rtlCol="0" vert="horz">
            <a:spAutoFit/>
          </a:bodyPr>
          <a:lstStyle/>
          <a:p>
            <a:pPr marL="175260" marR="99060" indent="-60960">
              <a:lnSpc>
                <a:spcPct val="100000"/>
              </a:lnSpc>
              <a:spcBef>
                <a:spcPts val="330"/>
              </a:spcBef>
            </a:pPr>
            <a:r>
              <a:rPr dirty="0" sz="1200" spc="30">
                <a:latin typeface="Arial"/>
                <a:cs typeface="Arial"/>
              </a:rPr>
              <a:t>W</a:t>
            </a:r>
            <a:r>
              <a:rPr dirty="0" sz="1200" spc="-10">
                <a:latin typeface="Arial"/>
                <a:cs typeface="Arial"/>
              </a:rPr>
              <a:t>X</a:t>
            </a:r>
            <a:r>
              <a:rPr dirty="0" sz="1200">
                <a:latin typeface="Arial"/>
                <a:cs typeface="Arial"/>
              </a:rPr>
              <a:t>GA  </a:t>
            </a:r>
            <a:r>
              <a:rPr dirty="0" sz="1200" spc="-5">
                <a:latin typeface="Arial"/>
                <a:cs typeface="Arial"/>
              </a:rPr>
              <a:t>YUV  4:2:2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43876" y="4695888"/>
            <a:ext cx="690880" cy="640080"/>
          </a:xfrm>
          <a:prstGeom prst="rect">
            <a:avLst/>
          </a:prstGeom>
          <a:solidFill>
            <a:srgbClr val="3596B8"/>
          </a:solidFill>
        </p:spPr>
        <p:txBody>
          <a:bodyPr wrap="square" lIns="0" tIns="41910" rIns="0" bIns="0" rtlCol="0" vert="horz">
            <a:spAutoFit/>
          </a:bodyPr>
          <a:lstStyle/>
          <a:p>
            <a:pPr algn="ctr" marL="133985" marR="116205" indent="-8890">
              <a:lnSpc>
                <a:spcPct val="100000"/>
              </a:lnSpc>
              <a:spcBef>
                <a:spcPts val="330"/>
              </a:spcBef>
            </a:pPr>
            <a:r>
              <a:rPr dirty="0" sz="1200">
                <a:latin typeface="Arial"/>
                <a:cs typeface="Arial"/>
              </a:rPr>
              <a:t>GUI  </a:t>
            </a:r>
            <a:r>
              <a:rPr dirty="0" sz="1200">
                <a:latin typeface="Arial"/>
                <a:cs typeface="Arial"/>
              </a:rPr>
              <a:t>RGBA  </a:t>
            </a:r>
            <a:r>
              <a:rPr dirty="0" sz="1200" spc="-5">
                <a:latin typeface="Arial"/>
                <a:cs typeface="Arial"/>
              </a:rPr>
              <a:t>8888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107</a:t>
            </a:fld>
            <a:endParaRPr sz="10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76212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Dual </a:t>
            </a:r>
            <a:r>
              <a:rPr dirty="0" spc="-10"/>
              <a:t>Playback, </a:t>
            </a:r>
            <a:r>
              <a:rPr dirty="0" spc="-5"/>
              <a:t>HD720p H.264 </a:t>
            </a:r>
            <a:r>
              <a:rPr dirty="0"/>
              <a:t>HP </a:t>
            </a:r>
            <a:r>
              <a:rPr dirty="0" spc="-5"/>
              <a:t>–&gt; WSVGA</a:t>
            </a:r>
            <a:r>
              <a:rPr dirty="0" spc="-15"/>
              <a:t> </a:t>
            </a:r>
            <a:r>
              <a:rPr dirty="0" spc="-5"/>
              <a:t>Display</a:t>
            </a:r>
          </a:p>
        </p:txBody>
      </p:sp>
      <p:sp>
        <p:nvSpPr>
          <p:cNvPr id="3" name="object 3"/>
          <p:cNvSpPr/>
          <p:nvPr/>
        </p:nvSpPr>
        <p:spPr>
          <a:xfrm>
            <a:off x="7416800" y="850900"/>
            <a:ext cx="1473200" cy="4889500"/>
          </a:xfrm>
          <a:custGeom>
            <a:avLst/>
            <a:gdLst/>
            <a:ahLst/>
            <a:cxnLst/>
            <a:rect l="l" t="t" r="r" b="b"/>
            <a:pathLst>
              <a:path w="1473200" h="4889500">
                <a:moveTo>
                  <a:pt x="1227708" y="0"/>
                </a:moveTo>
                <a:lnTo>
                  <a:pt x="245491" y="0"/>
                </a:lnTo>
                <a:lnTo>
                  <a:pt x="196036" y="4990"/>
                </a:lnTo>
                <a:lnTo>
                  <a:pt x="149965" y="19302"/>
                </a:lnTo>
                <a:lnTo>
                  <a:pt x="108266" y="41944"/>
                </a:lnTo>
                <a:lnTo>
                  <a:pt x="71929" y="71929"/>
                </a:lnTo>
                <a:lnTo>
                  <a:pt x="41944" y="108266"/>
                </a:lnTo>
                <a:lnTo>
                  <a:pt x="19302" y="149965"/>
                </a:lnTo>
                <a:lnTo>
                  <a:pt x="4990" y="196036"/>
                </a:lnTo>
                <a:lnTo>
                  <a:pt x="0" y="245490"/>
                </a:lnTo>
                <a:lnTo>
                  <a:pt x="0" y="4644009"/>
                </a:lnTo>
                <a:lnTo>
                  <a:pt x="4990" y="4693477"/>
                </a:lnTo>
                <a:lnTo>
                  <a:pt x="19302" y="4739556"/>
                </a:lnTo>
                <a:lnTo>
                  <a:pt x="41944" y="4781256"/>
                </a:lnTo>
                <a:lnTo>
                  <a:pt x="71929" y="4817589"/>
                </a:lnTo>
                <a:lnTo>
                  <a:pt x="108266" y="4847568"/>
                </a:lnTo>
                <a:lnTo>
                  <a:pt x="149965" y="4870205"/>
                </a:lnTo>
                <a:lnTo>
                  <a:pt x="196036" y="4884511"/>
                </a:lnTo>
                <a:lnTo>
                  <a:pt x="245491" y="4889500"/>
                </a:lnTo>
                <a:lnTo>
                  <a:pt x="1227708" y="4889500"/>
                </a:lnTo>
                <a:lnTo>
                  <a:pt x="1277163" y="4884511"/>
                </a:lnTo>
                <a:lnTo>
                  <a:pt x="1323234" y="4870205"/>
                </a:lnTo>
                <a:lnTo>
                  <a:pt x="1364933" y="4847568"/>
                </a:lnTo>
                <a:lnTo>
                  <a:pt x="1401270" y="4817589"/>
                </a:lnTo>
                <a:lnTo>
                  <a:pt x="1431255" y="4781256"/>
                </a:lnTo>
                <a:lnTo>
                  <a:pt x="1453897" y="4739556"/>
                </a:lnTo>
                <a:lnTo>
                  <a:pt x="1468209" y="4693477"/>
                </a:lnTo>
                <a:lnTo>
                  <a:pt x="1473200" y="4644009"/>
                </a:lnTo>
                <a:lnTo>
                  <a:pt x="1473200" y="245490"/>
                </a:lnTo>
                <a:lnTo>
                  <a:pt x="1468209" y="196036"/>
                </a:lnTo>
                <a:lnTo>
                  <a:pt x="1453897" y="149965"/>
                </a:lnTo>
                <a:lnTo>
                  <a:pt x="1431255" y="108266"/>
                </a:lnTo>
                <a:lnTo>
                  <a:pt x="1401270" y="71929"/>
                </a:lnTo>
                <a:lnTo>
                  <a:pt x="1364933" y="41944"/>
                </a:lnTo>
                <a:lnTo>
                  <a:pt x="1323234" y="19302"/>
                </a:lnTo>
                <a:lnTo>
                  <a:pt x="1277163" y="4990"/>
                </a:lnTo>
                <a:lnTo>
                  <a:pt x="122770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16800" y="850900"/>
            <a:ext cx="1473200" cy="4889500"/>
          </a:xfrm>
          <a:custGeom>
            <a:avLst/>
            <a:gdLst/>
            <a:ahLst/>
            <a:cxnLst/>
            <a:rect l="l" t="t" r="r" b="b"/>
            <a:pathLst>
              <a:path w="1473200" h="4889500">
                <a:moveTo>
                  <a:pt x="0" y="245490"/>
                </a:moveTo>
                <a:lnTo>
                  <a:pt x="4990" y="196036"/>
                </a:lnTo>
                <a:lnTo>
                  <a:pt x="19302" y="149965"/>
                </a:lnTo>
                <a:lnTo>
                  <a:pt x="41944" y="108266"/>
                </a:lnTo>
                <a:lnTo>
                  <a:pt x="71929" y="71929"/>
                </a:lnTo>
                <a:lnTo>
                  <a:pt x="108266" y="41944"/>
                </a:lnTo>
                <a:lnTo>
                  <a:pt x="149965" y="19302"/>
                </a:lnTo>
                <a:lnTo>
                  <a:pt x="196036" y="4990"/>
                </a:lnTo>
                <a:lnTo>
                  <a:pt x="245491" y="0"/>
                </a:lnTo>
                <a:lnTo>
                  <a:pt x="1227708" y="0"/>
                </a:lnTo>
                <a:lnTo>
                  <a:pt x="1277163" y="4990"/>
                </a:lnTo>
                <a:lnTo>
                  <a:pt x="1323234" y="19302"/>
                </a:lnTo>
                <a:lnTo>
                  <a:pt x="1364933" y="41944"/>
                </a:lnTo>
                <a:lnTo>
                  <a:pt x="1401270" y="71929"/>
                </a:lnTo>
                <a:lnTo>
                  <a:pt x="1431255" y="108266"/>
                </a:lnTo>
                <a:lnTo>
                  <a:pt x="1453897" y="149965"/>
                </a:lnTo>
                <a:lnTo>
                  <a:pt x="1468209" y="196036"/>
                </a:lnTo>
                <a:lnTo>
                  <a:pt x="1473200" y="245490"/>
                </a:lnTo>
                <a:lnTo>
                  <a:pt x="1473200" y="4644009"/>
                </a:lnTo>
                <a:lnTo>
                  <a:pt x="1468209" y="4693477"/>
                </a:lnTo>
                <a:lnTo>
                  <a:pt x="1453897" y="4739556"/>
                </a:lnTo>
                <a:lnTo>
                  <a:pt x="1431255" y="4781256"/>
                </a:lnTo>
                <a:lnTo>
                  <a:pt x="1401270" y="4817589"/>
                </a:lnTo>
                <a:lnTo>
                  <a:pt x="1364933" y="4847568"/>
                </a:lnTo>
                <a:lnTo>
                  <a:pt x="1323234" y="4870205"/>
                </a:lnTo>
                <a:lnTo>
                  <a:pt x="1277163" y="4884511"/>
                </a:lnTo>
                <a:lnTo>
                  <a:pt x="1227708" y="4889500"/>
                </a:lnTo>
                <a:lnTo>
                  <a:pt x="245491" y="4889500"/>
                </a:lnTo>
                <a:lnTo>
                  <a:pt x="196036" y="4884511"/>
                </a:lnTo>
                <a:lnTo>
                  <a:pt x="149965" y="4870205"/>
                </a:lnTo>
                <a:lnTo>
                  <a:pt x="108266" y="4847568"/>
                </a:lnTo>
                <a:lnTo>
                  <a:pt x="71929" y="4817589"/>
                </a:lnTo>
                <a:lnTo>
                  <a:pt x="41944" y="4781256"/>
                </a:lnTo>
                <a:lnTo>
                  <a:pt x="19302" y="4739556"/>
                </a:lnTo>
                <a:lnTo>
                  <a:pt x="4990" y="4693477"/>
                </a:lnTo>
                <a:lnTo>
                  <a:pt x="0" y="4644009"/>
                </a:lnTo>
                <a:lnTo>
                  <a:pt x="0" y="245490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74051" y="1449450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774826" y="0"/>
                </a:moveTo>
                <a:lnTo>
                  <a:pt x="63753" y="0"/>
                </a:lnTo>
                <a:lnTo>
                  <a:pt x="38951" y="5014"/>
                </a:lnTo>
                <a:lnTo>
                  <a:pt x="18684" y="18684"/>
                </a:lnTo>
                <a:lnTo>
                  <a:pt x="5014" y="38951"/>
                </a:lnTo>
                <a:lnTo>
                  <a:pt x="0" y="63753"/>
                </a:lnTo>
                <a:lnTo>
                  <a:pt x="0" y="319150"/>
                </a:lnTo>
                <a:lnTo>
                  <a:pt x="5014" y="344027"/>
                </a:lnTo>
                <a:lnTo>
                  <a:pt x="18684" y="364331"/>
                </a:lnTo>
                <a:lnTo>
                  <a:pt x="38951" y="378015"/>
                </a:lnTo>
                <a:lnTo>
                  <a:pt x="63753" y="383032"/>
                </a:lnTo>
                <a:lnTo>
                  <a:pt x="774826" y="383032"/>
                </a:lnTo>
                <a:lnTo>
                  <a:pt x="799703" y="378015"/>
                </a:lnTo>
                <a:lnTo>
                  <a:pt x="820007" y="364331"/>
                </a:lnTo>
                <a:lnTo>
                  <a:pt x="833691" y="344027"/>
                </a:lnTo>
                <a:lnTo>
                  <a:pt x="838707" y="319150"/>
                </a:lnTo>
                <a:lnTo>
                  <a:pt x="838707" y="63753"/>
                </a:lnTo>
                <a:lnTo>
                  <a:pt x="833691" y="38951"/>
                </a:lnTo>
                <a:lnTo>
                  <a:pt x="820007" y="18684"/>
                </a:lnTo>
                <a:lnTo>
                  <a:pt x="799703" y="5014"/>
                </a:lnTo>
                <a:lnTo>
                  <a:pt x="774826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74051" y="1449450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0" y="63753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3" y="0"/>
                </a:lnTo>
                <a:lnTo>
                  <a:pt x="774826" y="0"/>
                </a:lnTo>
                <a:lnTo>
                  <a:pt x="799703" y="5014"/>
                </a:lnTo>
                <a:lnTo>
                  <a:pt x="820007" y="18684"/>
                </a:lnTo>
                <a:lnTo>
                  <a:pt x="833691" y="38951"/>
                </a:lnTo>
                <a:lnTo>
                  <a:pt x="838707" y="63753"/>
                </a:lnTo>
                <a:lnTo>
                  <a:pt x="838707" y="319150"/>
                </a:lnTo>
                <a:lnTo>
                  <a:pt x="833691" y="344027"/>
                </a:lnTo>
                <a:lnTo>
                  <a:pt x="820007" y="364331"/>
                </a:lnTo>
                <a:lnTo>
                  <a:pt x="799703" y="378015"/>
                </a:lnTo>
                <a:lnTo>
                  <a:pt x="774826" y="383032"/>
                </a:lnTo>
                <a:lnTo>
                  <a:pt x="63753" y="383032"/>
                </a:lnTo>
                <a:lnTo>
                  <a:pt x="38951" y="378015"/>
                </a:lnTo>
                <a:lnTo>
                  <a:pt x="18684" y="364331"/>
                </a:lnTo>
                <a:lnTo>
                  <a:pt x="5014" y="344027"/>
                </a:lnTo>
                <a:lnTo>
                  <a:pt x="0" y="319150"/>
                </a:lnTo>
                <a:lnTo>
                  <a:pt x="0" y="637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75067" y="1842516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774826" y="0"/>
                </a:moveTo>
                <a:lnTo>
                  <a:pt x="63880" y="0"/>
                </a:lnTo>
                <a:lnTo>
                  <a:pt x="39004" y="5016"/>
                </a:lnTo>
                <a:lnTo>
                  <a:pt x="18700" y="18700"/>
                </a:lnTo>
                <a:lnTo>
                  <a:pt x="5016" y="39004"/>
                </a:lnTo>
                <a:lnTo>
                  <a:pt x="0" y="63881"/>
                </a:lnTo>
                <a:lnTo>
                  <a:pt x="0" y="319278"/>
                </a:lnTo>
                <a:lnTo>
                  <a:pt x="5016" y="344154"/>
                </a:lnTo>
                <a:lnTo>
                  <a:pt x="18700" y="364458"/>
                </a:lnTo>
                <a:lnTo>
                  <a:pt x="39004" y="378142"/>
                </a:lnTo>
                <a:lnTo>
                  <a:pt x="63880" y="383159"/>
                </a:lnTo>
                <a:lnTo>
                  <a:pt x="774826" y="383159"/>
                </a:lnTo>
                <a:lnTo>
                  <a:pt x="799703" y="378142"/>
                </a:lnTo>
                <a:lnTo>
                  <a:pt x="820007" y="364458"/>
                </a:lnTo>
                <a:lnTo>
                  <a:pt x="833691" y="344154"/>
                </a:lnTo>
                <a:lnTo>
                  <a:pt x="838707" y="319278"/>
                </a:lnTo>
                <a:lnTo>
                  <a:pt x="838707" y="63881"/>
                </a:lnTo>
                <a:lnTo>
                  <a:pt x="833691" y="39004"/>
                </a:lnTo>
                <a:lnTo>
                  <a:pt x="820007" y="18700"/>
                </a:lnTo>
                <a:lnTo>
                  <a:pt x="799703" y="5016"/>
                </a:lnTo>
                <a:lnTo>
                  <a:pt x="774826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75067" y="1842516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0" y="63881"/>
                </a:moveTo>
                <a:lnTo>
                  <a:pt x="5016" y="39004"/>
                </a:lnTo>
                <a:lnTo>
                  <a:pt x="18700" y="18700"/>
                </a:lnTo>
                <a:lnTo>
                  <a:pt x="39004" y="5016"/>
                </a:lnTo>
                <a:lnTo>
                  <a:pt x="63880" y="0"/>
                </a:lnTo>
                <a:lnTo>
                  <a:pt x="774826" y="0"/>
                </a:lnTo>
                <a:lnTo>
                  <a:pt x="799703" y="5016"/>
                </a:lnTo>
                <a:lnTo>
                  <a:pt x="820007" y="18700"/>
                </a:lnTo>
                <a:lnTo>
                  <a:pt x="833691" y="39004"/>
                </a:lnTo>
                <a:lnTo>
                  <a:pt x="838707" y="63881"/>
                </a:lnTo>
                <a:lnTo>
                  <a:pt x="838707" y="319278"/>
                </a:lnTo>
                <a:lnTo>
                  <a:pt x="833691" y="344154"/>
                </a:lnTo>
                <a:lnTo>
                  <a:pt x="820007" y="364458"/>
                </a:lnTo>
                <a:lnTo>
                  <a:pt x="799703" y="378142"/>
                </a:lnTo>
                <a:lnTo>
                  <a:pt x="774826" y="383159"/>
                </a:lnTo>
                <a:lnTo>
                  <a:pt x="63880" y="383159"/>
                </a:lnTo>
                <a:lnTo>
                  <a:pt x="39004" y="378142"/>
                </a:lnTo>
                <a:lnTo>
                  <a:pt x="18700" y="364458"/>
                </a:lnTo>
                <a:lnTo>
                  <a:pt x="5016" y="344154"/>
                </a:lnTo>
                <a:lnTo>
                  <a:pt x="0" y="319278"/>
                </a:lnTo>
                <a:lnTo>
                  <a:pt x="0" y="638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86051" y="852550"/>
            <a:ext cx="4216400" cy="4737100"/>
          </a:xfrm>
          <a:custGeom>
            <a:avLst/>
            <a:gdLst/>
            <a:ahLst/>
            <a:cxnLst/>
            <a:rect l="l" t="t" r="r" b="b"/>
            <a:pathLst>
              <a:path w="4216400" h="4737100">
                <a:moveTo>
                  <a:pt x="3513582" y="0"/>
                </a:moveTo>
                <a:lnTo>
                  <a:pt x="702691" y="0"/>
                </a:lnTo>
                <a:lnTo>
                  <a:pt x="654577" y="1620"/>
                </a:lnTo>
                <a:lnTo>
                  <a:pt x="607334" y="6414"/>
                </a:lnTo>
                <a:lnTo>
                  <a:pt x="561066" y="14275"/>
                </a:lnTo>
                <a:lnTo>
                  <a:pt x="515878" y="25098"/>
                </a:lnTo>
                <a:lnTo>
                  <a:pt x="471875" y="38781"/>
                </a:lnTo>
                <a:lnTo>
                  <a:pt x="429160" y="55217"/>
                </a:lnTo>
                <a:lnTo>
                  <a:pt x="387840" y="74302"/>
                </a:lnTo>
                <a:lnTo>
                  <a:pt x="348017" y="95932"/>
                </a:lnTo>
                <a:lnTo>
                  <a:pt x="309798" y="120001"/>
                </a:lnTo>
                <a:lnTo>
                  <a:pt x="273286" y="146406"/>
                </a:lnTo>
                <a:lnTo>
                  <a:pt x="238586" y="175041"/>
                </a:lnTo>
                <a:lnTo>
                  <a:pt x="205803" y="205803"/>
                </a:lnTo>
                <a:lnTo>
                  <a:pt x="175041" y="238586"/>
                </a:lnTo>
                <a:lnTo>
                  <a:pt x="146406" y="273286"/>
                </a:lnTo>
                <a:lnTo>
                  <a:pt x="120001" y="309798"/>
                </a:lnTo>
                <a:lnTo>
                  <a:pt x="95932" y="348017"/>
                </a:lnTo>
                <a:lnTo>
                  <a:pt x="74302" y="387840"/>
                </a:lnTo>
                <a:lnTo>
                  <a:pt x="55217" y="429160"/>
                </a:lnTo>
                <a:lnTo>
                  <a:pt x="38781" y="471875"/>
                </a:lnTo>
                <a:lnTo>
                  <a:pt x="25098" y="515878"/>
                </a:lnTo>
                <a:lnTo>
                  <a:pt x="14275" y="561066"/>
                </a:lnTo>
                <a:lnTo>
                  <a:pt x="6414" y="607334"/>
                </a:lnTo>
                <a:lnTo>
                  <a:pt x="1620" y="654577"/>
                </a:lnTo>
                <a:lnTo>
                  <a:pt x="0" y="702690"/>
                </a:lnTo>
                <a:lnTo>
                  <a:pt x="0" y="4034281"/>
                </a:lnTo>
                <a:lnTo>
                  <a:pt x="1620" y="4082395"/>
                </a:lnTo>
                <a:lnTo>
                  <a:pt x="6414" y="4129639"/>
                </a:lnTo>
                <a:lnTo>
                  <a:pt x="14275" y="4175909"/>
                </a:lnTo>
                <a:lnTo>
                  <a:pt x="25098" y="4221099"/>
                </a:lnTo>
                <a:lnTo>
                  <a:pt x="38781" y="4265104"/>
                </a:lnTo>
                <a:lnTo>
                  <a:pt x="55217" y="4307822"/>
                </a:lnTo>
                <a:lnTo>
                  <a:pt x="74302" y="4349146"/>
                </a:lnTo>
                <a:lnTo>
                  <a:pt x="95932" y="4388971"/>
                </a:lnTo>
                <a:lnTo>
                  <a:pt x="120001" y="4427194"/>
                </a:lnTo>
                <a:lnTo>
                  <a:pt x="146406" y="4463710"/>
                </a:lnTo>
                <a:lnTo>
                  <a:pt x="175041" y="4498414"/>
                </a:lnTo>
                <a:lnTo>
                  <a:pt x="205803" y="4531201"/>
                </a:lnTo>
                <a:lnTo>
                  <a:pt x="238586" y="4561966"/>
                </a:lnTo>
                <a:lnTo>
                  <a:pt x="273286" y="4590606"/>
                </a:lnTo>
                <a:lnTo>
                  <a:pt x="309798" y="4617014"/>
                </a:lnTo>
                <a:lnTo>
                  <a:pt x="348017" y="4641088"/>
                </a:lnTo>
                <a:lnTo>
                  <a:pt x="387840" y="4662721"/>
                </a:lnTo>
                <a:lnTo>
                  <a:pt x="429160" y="4681809"/>
                </a:lnTo>
                <a:lnTo>
                  <a:pt x="471875" y="4698248"/>
                </a:lnTo>
                <a:lnTo>
                  <a:pt x="515878" y="4711932"/>
                </a:lnTo>
                <a:lnTo>
                  <a:pt x="561066" y="4722758"/>
                </a:lnTo>
                <a:lnTo>
                  <a:pt x="607334" y="4730621"/>
                </a:lnTo>
                <a:lnTo>
                  <a:pt x="654577" y="4735415"/>
                </a:lnTo>
                <a:lnTo>
                  <a:pt x="702691" y="4737036"/>
                </a:lnTo>
                <a:lnTo>
                  <a:pt x="3513582" y="4737036"/>
                </a:lnTo>
                <a:lnTo>
                  <a:pt x="3561695" y="4735415"/>
                </a:lnTo>
                <a:lnTo>
                  <a:pt x="3608938" y="4730621"/>
                </a:lnTo>
                <a:lnTo>
                  <a:pt x="3655206" y="4722758"/>
                </a:lnTo>
                <a:lnTo>
                  <a:pt x="3700394" y="4711932"/>
                </a:lnTo>
                <a:lnTo>
                  <a:pt x="3744397" y="4698248"/>
                </a:lnTo>
                <a:lnTo>
                  <a:pt x="3787112" y="4681809"/>
                </a:lnTo>
                <a:lnTo>
                  <a:pt x="3828432" y="4662721"/>
                </a:lnTo>
                <a:lnTo>
                  <a:pt x="3868255" y="4641088"/>
                </a:lnTo>
                <a:lnTo>
                  <a:pt x="3906474" y="4617014"/>
                </a:lnTo>
                <a:lnTo>
                  <a:pt x="3942986" y="4590606"/>
                </a:lnTo>
                <a:lnTo>
                  <a:pt x="3977686" y="4561966"/>
                </a:lnTo>
                <a:lnTo>
                  <a:pt x="4010469" y="4531201"/>
                </a:lnTo>
                <a:lnTo>
                  <a:pt x="4041231" y="4498414"/>
                </a:lnTo>
                <a:lnTo>
                  <a:pt x="4069866" y="4463710"/>
                </a:lnTo>
                <a:lnTo>
                  <a:pt x="4096271" y="4427194"/>
                </a:lnTo>
                <a:lnTo>
                  <a:pt x="4120340" y="4388971"/>
                </a:lnTo>
                <a:lnTo>
                  <a:pt x="4141970" y="4349146"/>
                </a:lnTo>
                <a:lnTo>
                  <a:pt x="4161055" y="4307822"/>
                </a:lnTo>
                <a:lnTo>
                  <a:pt x="4177491" y="4265104"/>
                </a:lnTo>
                <a:lnTo>
                  <a:pt x="4191174" y="4221099"/>
                </a:lnTo>
                <a:lnTo>
                  <a:pt x="4201997" y="4175909"/>
                </a:lnTo>
                <a:lnTo>
                  <a:pt x="4209858" y="4129639"/>
                </a:lnTo>
                <a:lnTo>
                  <a:pt x="4214652" y="4082395"/>
                </a:lnTo>
                <a:lnTo>
                  <a:pt x="4216273" y="4034281"/>
                </a:lnTo>
                <a:lnTo>
                  <a:pt x="4216273" y="702690"/>
                </a:lnTo>
                <a:lnTo>
                  <a:pt x="4214652" y="654577"/>
                </a:lnTo>
                <a:lnTo>
                  <a:pt x="4209858" y="607334"/>
                </a:lnTo>
                <a:lnTo>
                  <a:pt x="4201997" y="561066"/>
                </a:lnTo>
                <a:lnTo>
                  <a:pt x="4191174" y="515878"/>
                </a:lnTo>
                <a:lnTo>
                  <a:pt x="4177491" y="471875"/>
                </a:lnTo>
                <a:lnTo>
                  <a:pt x="4161055" y="429160"/>
                </a:lnTo>
                <a:lnTo>
                  <a:pt x="4141970" y="387840"/>
                </a:lnTo>
                <a:lnTo>
                  <a:pt x="4120340" y="348017"/>
                </a:lnTo>
                <a:lnTo>
                  <a:pt x="4096271" y="309798"/>
                </a:lnTo>
                <a:lnTo>
                  <a:pt x="4069866" y="273286"/>
                </a:lnTo>
                <a:lnTo>
                  <a:pt x="4041231" y="238586"/>
                </a:lnTo>
                <a:lnTo>
                  <a:pt x="4010469" y="205803"/>
                </a:lnTo>
                <a:lnTo>
                  <a:pt x="3977686" y="175041"/>
                </a:lnTo>
                <a:lnTo>
                  <a:pt x="3942986" y="146406"/>
                </a:lnTo>
                <a:lnTo>
                  <a:pt x="3906474" y="120001"/>
                </a:lnTo>
                <a:lnTo>
                  <a:pt x="3868255" y="95932"/>
                </a:lnTo>
                <a:lnTo>
                  <a:pt x="3828432" y="74302"/>
                </a:lnTo>
                <a:lnTo>
                  <a:pt x="3787112" y="55217"/>
                </a:lnTo>
                <a:lnTo>
                  <a:pt x="3744397" y="38781"/>
                </a:lnTo>
                <a:lnTo>
                  <a:pt x="3700394" y="25098"/>
                </a:lnTo>
                <a:lnTo>
                  <a:pt x="3655206" y="14275"/>
                </a:lnTo>
                <a:lnTo>
                  <a:pt x="3608938" y="6414"/>
                </a:lnTo>
                <a:lnTo>
                  <a:pt x="3561695" y="1620"/>
                </a:lnTo>
                <a:lnTo>
                  <a:pt x="3513582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86051" y="852550"/>
            <a:ext cx="4216400" cy="4737100"/>
          </a:xfrm>
          <a:custGeom>
            <a:avLst/>
            <a:gdLst/>
            <a:ahLst/>
            <a:cxnLst/>
            <a:rect l="l" t="t" r="r" b="b"/>
            <a:pathLst>
              <a:path w="4216400" h="4737100">
                <a:moveTo>
                  <a:pt x="0" y="702690"/>
                </a:moveTo>
                <a:lnTo>
                  <a:pt x="1620" y="654577"/>
                </a:lnTo>
                <a:lnTo>
                  <a:pt x="6414" y="607334"/>
                </a:lnTo>
                <a:lnTo>
                  <a:pt x="14275" y="561066"/>
                </a:lnTo>
                <a:lnTo>
                  <a:pt x="25098" y="515878"/>
                </a:lnTo>
                <a:lnTo>
                  <a:pt x="38781" y="471875"/>
                </a:lnTo>
                <a:lnTo>
                  <a:pt x="55217" y="429160"/>
                </a:lnTo>
                <a:lnTo>
                  <a:pt x="74302" y="387840"/>
                </a:lnTo>
                <a:lnTo>
                  <a:pt x="95932" y="348017"/>
                </a:lnTo>
                <a:lnTo>
                  <a:pt x="120001" y="309798"/>
                </a:lnTo>
                <a:lnTo>
                  <a:pt x="146406" y="273286"/>
                </a:lnTo>
                <a:lnTo>
                  <a:pt x="175041" y="238586"/>
                </a:lnTo>
                <a:lnTo>
                  <a:pt x="205803" y="205803"/>
                </a:lnTo>
                <a:lnTo>
                  <a:pt x="238586" y="175041"/>
                </a:lnTo>
                <a:lnTo>
                  <a:pt x="273286" y="146406"/>
                </a:lnTo>
                <a:lnTo>
                  <a:pt x="309798" y="120001"/>
                </a:lnTo>
                <a:lnTo>
                  <a:pt x="348017" y="95932"/>
                </a:lnTo>
                <a:lnTo>
                  <a:pt x="387840" y="74302"/>
                </a:lnTo>
                <a:lnTo>
                  <a:pt x="429160" y="55217"/>
                </a:lnTo>
                <a:lnTo>
                  <a:pt x="471875" y="38781"/>
                </a:lnTo>
                <a:lnTo>
                  <a:pt x="515878" y="25098"/>
                </a:lnTo>
                <a:lnTo>
                  <a:pt x="561066" y="14275"/>
                </a:lnTo>
                <a:lnTo>
                  <a:pt x="607334" y="6414"/>
                </a:lnTo>
                <a:lnTo>
                  <a:pt x="654577" y="1620"/>
                </a:lnTo>
                <a:lnTo>
                  <a:pt x="702691" y="0"/>
                </a:lnTo>
                <a:lnTo>
                  <a:pt x="3513582" y="0"/>
                </a:lnTo>
                <a:lnTo>
                  <a:pt x="3561695" y="1620"/>
                </a:lnTo>
                <a:lnTo>
                  <a:pt x="3608938" y="6414"/>
                </a:lnTo>
                <a:lnTo>
                  <a:pt x="3655206" y="14275"/>
                </a:lnTo>
                <a:lnTo>
                  <a:pt x="3700394" y="25098"/>
                </a:lnTo>
                <a:lnTo>
                  <a:pt x="3744397" y="38781"/>
                </a:lnTo>
                <a:lnTo>
                  <a:pt x="3787112" y="55217"/>
                </a:lnTo>
                <a:lnTo>
                  <a:pt x="3828432" y="74302"/>
                </a:lnTo>
                <a:lnTo>
                  <a:pt x="3868255" y="95932"/>
                </a:lnTo>
                <a:lnTo>
                  <a:pt x="3906474" y="120001"/>
                </a:lnTo>
                <a:lnTo>
                  <a:pt x="3942986" y="146406"/>
                </a:lnTo>
                <a:lnTo>
                  <a:pt x="3977686" y="175041"/>
                </a:lnTo>
                <a:lnTo>
                  <a:pt x="4010469" y="205803"/>
                </a:lnTo>
                <a:lnTo>
                  <a:pt x="4041231" y="238586"/>
                </a:lnTo>
                <a:lnTo>
                  <a:pt x="4069866" y="273286"/>
                </a:lnTo>
                <a:lnTo>
                  <a:pt x="4096271" y="309798"/>
                </a:lnTo>
                <a:lnTo>
                  <a:pt x="4120340" y="348017"/>
                </a:lnTo>
                <a:lnTo>
                  <a:pt x="4141970" y="387840"/>
                </a:lnTo>
                <a:lnTo>
                  <a:pt x="4161055" y="429160"/>
                </a:lnTo>
                <a:lnTo>
                  <a:pt x="4177491" y="471875"/>
                </a:lnTo>
                <a:lnTo>
                  <a:pt x="4191174" y="515878"/>
                </a:lnTo>
                <a:lnTo>
                  <a:pt x="4201997" y="561066"/>
                </a:lnTo>
                <a:lnTo>
                  <a:pt x="4209858" y="607334"/>
                </a:lnTo>
                <a:lnTo>
                  <a:pt x="4214652" y="654577"/>
                </a:lnTo>
                <a:lnTo>
                  <a:pt x="4216273" y="702690"/>
                </a:lnTo>
                <a:lnTo>
                  <a:pt x="4216400" y="4034281"/>
                </a:lnTo>
                <a:lnTo>
                  <a:pt x="4214652" y="4082395"/>
                </a:lnTo>
                <a:lnTo>
                  <a:pt x="4209858" y="4129639"/>
                </a:lnTo>
                <a:lnTo>
                  <a:pt x="4201997" y="4175909"/>
                </a:lnTo>
                <a:lnTo>
                  <a:pt x="4191174" y="4221099"/>
                </a:lnTo>
                <a:lnTo>
                  <a:pt x="4177491" y="4265104"/>
                </a:lnTo>
                <a:lnTo>
                  <a:pt x="4161055" y="4307822"/>
                </a:lnTo>
                <a:lnTo>
                  <a:pt x="4141970" y="4349146"/>
                </a:lnTo>
                <a:lnTo>
                  <a:pt x="4120340" y="4388971"/>
                </a:lnTo>
                <a:lnTo>
                  <a:pt x="4096271" y="4427194"/>
                </a:lnTo>
                <a:lnTo>
                  <a:pt x="4069866" y="4463710"/>
                </a:lnTo>
                <a:lnTo>
                  <a:pt x="4041231" y="4498414"/>
                </a:lnTo>
                <a:lnTo>
                  <a:pt x="4010469" y="4531201"/>
                </a:lnTo>
                <a:lnTo>
                  <a:pt x="3977686" y="4561966"/>
                </a:lnTo>
                <a:lnTo>
                  <a:pt x="3942986" y="4590606"/>
                </a:lnTo>
                <a:lnTo>
                  <a:pt x="3906474" y="4617014"/>
                </a:lnTo>
                <a:lnTo>
                  <a:pt x="3868255" y="4641088"/>
                </a:lnTo>
                <a:lnTo>
                  <a:pt x="3828432" y="4662721"/>
                </a:lnTo>
                <a:lnTo>
                  <a:pt x="3787112" y="4681809"/>
                </a:lnTo>
                <a:lnTo>
                  <a:pt x="3744397" y="4698248"/>
                </a:lnTo>
                <a:lnTo>
                  <a:pt x="3700394" y="4711932"/>
                </a:lnTo>
                <a:lnTo>
                  <a:pt x="3655206" y="4722758"/>
                </a:lnTo>
                <a:lnTo>
                  <a:pt x="3608938" y="4730621"/>
                </a:lnTo>
                <a:lnTo>
                  <a:pt x="3561695" y="4735415"/>
                </a:lnTo>
                <a:lnTo>
                  <a:pt x="3513582" y="4737036"/>
                </a:lnTo>
                <a:lnTo>
                  <a:pt x="702691" y="4737036"/>
                </a:lnTo>
                <a:lnTo>
                  <a:pt x="654577" y="4735415"/>
                </a:lnTo>
                <a:lnTo>
                  <a:pt x="607334" y="4730621"/>
                </a:lnTo>
                <a:lnTo>
                  <a:pt x="561066" y="4722758"/>
                </a:lnTo>
                <a:lnTo>
                  <a:pt x="515878" y="4711932"/>
                </a:lnTo>
                <a:lnTo>
                  <a:pt x="471875" y="4698248"/>
                </a:lnTo>
                <a:lnTo>
                  <a:pt x="429160" y="4681809"/>
                </a:lnTo>
                <a:lnTo>
                  <a:pt x="387840" y="4662721"/>
                </a:lnTo>
                <a:lnTo>
                  <a:pt x="348017" y="4641088"/>
                </a:lnTo>
                <a:lnTo>
                  <a:pt x="309798" y="4617014"/>
                </a:lnTo>
                <a:lnTo>
                  <a:pt x="273286" y="4590606"/>
                </a:lnTo>
                <a:lnTo>
                  <a:pt x="238586" y="4561966"/>
                </a:lnTo>
                <a:lnTo>
                  <a:pt x="205803" y="4531201"/>
                </a:lnTo>
                <a:lnTo>
                  <a:pt x="175041" y="4498414"/>
                </a:lnTo>
                <a:lnTo>
                  <a:pt x="146406" y="4463710"/>
                </a:lnTo>
                <a:lnTo>
                  <a:pt x="120001" y="4427194"/>
                </a:lnTo>
                <a:lnTo>
                  <a:pt x="95932" y="4388971"/>
                </a:lnTo>
                <a:lnTo>
                  <a:pt x="74302" y="4349146"/>
                </a:lnTo>
                <a:lnTo>
                  <a:pt x="55217" y="4307822"/>
                </a:lnTo>
                <a:lnTo>
                  <a:pt x="38781" y="4265104"/>
                </a:lnTo>
                <a:lnTo>
                  <a:pt x="25098" y="4221099"/>
                </a:lnTo>
                <a:lnTo>
                  <a:pt x="14275" y="4175909"/>
                </a:lnTo>
                <a:lnTo>
                  <a:pt x="6414" y="4129639"/>
                </a:lnTo>
                <a:lnTo>
                  <a:pt x="1620" y="4082395"/>
                </a:lnTo>
                <a:lnTo>
                  <a:pt x="0" y="4034281"/>
                </a:lnTo>
                <a:lnTo>
                  <a:pt x="0" y="702690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16961" y="954671"/>
            <a:ext cx="1100455" cy="365760"/>
          </a:xfrm>
          <a:custGeom>
            <a:avLst/>
            <a:gdLst/>
            <a:ahLst/>
            <a:cxnLst/>
            <a:rect l="l" t="t" r="r" b="b"/>
            <a:pathLst>
              <a:path w="1100454" h="365759">
                <a:moveTo>
                  <a:pt x="0" y="365493"/>
                </a:moveTo>
                <a:lnTo>
                  <a:pt x="1100455" y="365493"/>
                </a:lnTo>
                <a:lnTo>
                  <a:pt x="1100455" y="0"/>
                </a:lnTo>
                <a:lnTo>
                  <a:pt x="0" y="0"/>
                </a:lnTo>
                <a:lnTo>
                  <a:pt x="0" y="36549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96082" y="981836"/>
            <a:ext cx="407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24801" y="1038225"/>
            <a:ext cx="1390650" cy="336550"/>
          </a:xfrm>
          <a:custGeom>
            <a:avLst/>
            <a:gdLst/>
            <a:ahLst/>
            <a:cxnLst/>
            <a:rect l="l" t="t" r="r" b="b"/>
            <a:pathLst>
              <a:path w="1390650" h="336550">
                <a:moveTo>
                  <a:pt x="0" y="336550"/>
                </a:moveTo>
                <a:lnTo>
                  <a:pt x="1390650" y="336550"/>
                </a:lnTo>
                <a:lnTo>
                  <a:pt x="139065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04556" y="1066927"/>
            <a:ext cx="7581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5326" y="4576698"/>
            <a:ext cx="1257300" cy="737235"/>
          </a:xfrm>
          <a:custGeom>
            <a:avLst/>
            <a:gdLst/>
            <a:ahLst/>
            <a:cxnLst/>
            <a:rect l="l" t="t" r="r" b="b"/>
            <a:pathLst>
              <a:path w="1257300" h="737235">
                <a:moveTo>
                  <a:pt x="1134490" y="0"/>
                </a:moveTo>
                <a:lnTo>
                  <a:pt x="122681" y="0"/>
                </a:lnTo>
                <a:lnTo>
                  <a:pt x="74902" y="9652"/>
                </a:lnTo>
                <a:lnTo>
                  <a:pt x="35909" y="35972"/>
                </a:lnTo>
                <a:lnTo>
                  <a:pt x="9632" y="75009"/>
                </a:lnTo>
                <a:lnTo>
                  <a:pt x="0" y="122808"/>
                </a:lnTo>
                <a:lnTo>
                  <a:pt x="0" y="613918"/>
                </a:lnTo>
                <a:lnTo>
                  <a:pt x="9632" y="661717"/>
                </a:lnTo>
                <a:lnTo>
                  <a:pt x="35909" y="700754"/>
                </a:lnTo>
                <a:lnTo>
                  <a:pt x="74902" y="727074"/>
                </a:lnTo>
                <a:lnTo>
                  <a:pt x="122681" y="736726"/>
                </a:lnTo>
                <a:lnTo>
                  <a:pt x="1134490" y="736726"/>
                </a:lnTo>
                <a:lnTo>
                  <a:pt x="1182290" y="727074"/>
                </a:lnTo>
                <a:lnTo>
                  <a:pt x="1221327" y="700754"/>
                </a:lnTo>
                <a:lnTo>
                  <a:pt x="1247648" y="661717"/>
                </a:lnTo>
                <a:lnTo>
                  <a:pt x="1257300" y="613918"/>
                </a:lnTo>
                <a:lnTo>
                  <a:pt x="1257300" y="122808"/>
                </a:lnTo>
                <a:lnTo>
                  <a:pt x="1247648" y="75009"/>
                </a:lnTo>
                <a:lnTo>
                  <a:pt x="1221327" y="35972"/>
                </a:lnTo>
                <a:lnTo>
                  <a:pt x="1182290" y="9652"/>
                </a:lnTo>
                <a:lnTo>
                  <a:pt x="113449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35326" y="4576698"/>
            <a:ext cx="1257300" cy="737235"/>
          </a:xfrm>
          <a:custGeom>
            <a:avLst/>
            <a:gdLst/>
            <a:ahLst/>
            <a:cxnLst/>
            <a:rect l="l" t="t" r="r" b="b"/>
            <a:pathLst>
              <a:path w="1257300" h="737235">
                <a:moveTo>
                  <a:pt x="0" y="122808"/>
                </a:moveTo>
                <a:lnTo>
                  <a:pt x="9632" y="75009"/>
                </a:lnTo>
                <a:lnTo>
                  <a:pt x="35909" y="35972"/>
                </a:lnTo>
                <a:lnTo>
                  <a:pt x="74902" y="9652"/>
                </a:lnTo>
                <a:lnTo>
                  <a:pt x="122681" y="0"/>
                </a:lnTo>
                <a:lnTo>
                  <a:pt x="1134490" y="0"/>
                </a:lnTo>
                <a:lnTo>
                  <a:pt x="1182290" y="9651"/>
                </a:lnTo>
                <a:lnTo>
                  <a:pt x="1221327" y="35972"/>
                </a:lnTo>
                <a:lnTo>
                  <a:pt x="1247648" y="75009"/>
                </a:lnTo>
                <a:lnTo>
                  <a:pt x="1257300" y="122808"/>
                </a:lnTo>
                <a:lnTo>
                  <a:pt x="1257300" y="613918"/>
                </a:lnTo>
                <a:lnTo>
                  <a:pt x="1247648" y="661717"/>
                </a:lnTo>
                <a:lnTo>
                  <a:pt x="1221327" y="700754"/>
                </a:lnTo>
                <a:lnTo>
                  <a:pt x="1182290" y="727074"/>
                </a:lnTo>
                <a:lnTo>
                  <a:pt x="1134490" y="736726"/>
                </a:lnTo>
                <a:lnTo>
                  <a:pt x="122681" y="736726"/>
                </a:lnTo>
                <a:lnTo>
                  <a:pt x="74902" y="727074"/>
                </a:lnTo>
                <a:lnTo>
                  <a:pt x="35909" y="700754"/>
                </a:lnTo>
                <a:lnTo>
                  <a:pt x="9632" y="661717"/>
                </a:lnTo>
                <a:lnTo>
                  <a:pt x="0" y="613918"/>
                </a:lnTo>
                <a:lnTo>
                  <a:pt x="0" y="122808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12617" y="4621695"/>
            <a:ext cx="845819" cy="366395"/>
          </a:xfrm>
          <a:custGeom>
            <a:avLst/>
            <a:gdLst/>
            <a:ahLst/>
            <a:cxnLst/>
            <a:rect l="l" t="t" r="r" b="b"/>
            <a:pathLst>
              <a:path w="845820" h="366395">
                <a:moveTo>
                  <a:pt x="0" y="366102"/>
                </a:moveTo>
                <a:lnTo>
                  <a:pt x="845311" y="366102"/>
                </a:lnTo>
                <a:lnTo>
                  <a:pt x="845311" y="0"/>
                </a:lnTo>
                <a:lnTo>
                  <a:pt x="0" y="0"/>
                </a:lnTo>
                <a:lnTo>
                  <a:pt x="0" y="36610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011804" y="4649470"/>
            <a:ext cx="647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 spc="-15">
                <a:latin typeface="Arial"/>
                <a:cs typeface="Arial"/>
              </a:rPr>
              <a:t>C</a:t>
            </a:r>
            <a:r>
              <a:rPr dirty="0" sz="1800">
                <a:latin typeface="Arial"/>
                <a:cs typeface="Arial"/>
              </a:rPr>
              <a:t>/DI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27550" y="4578350"/>
            <a:ext cx="1257300" cy="736600"/>
          </a:xfrm>
          <a:custGeom>
            <a:avLst/>
            <a:gdLst/>
            <a:ahLst/>
            <a:cxnLst/>
            <a:rect l="l" t="t" r="r" b="b"/>
            <a:pathLst>
              <a:path w="1257300" h="736600">
                <a:moveTo>
                  <a:pt x="1134490" y="0"/>
                </a:moveTo>
                <a:lnTo>
                  <a:pt x="122809" y="0"/>
                </a:lnTo>
                <a:lnTo>
                  <a:pt x="75009" y="9652"/>
                </a:lnTo>
                <a:lnTo>
                  <a:pt x="35972" y="35972"/>
                </a:lnTo>
                <a:lnTo>
                  <a:pt x="9651" y="75009"/>
                </a:lnTo>
                <a:lnTo>
                  <a:pt x="0" y="122808"/>
                </a:lnTo>
                <a:lnTo>
                  <a:pt x="0" y="613791"/>
                </a:lnTo>
                <a:lnTo>
                  <a:pt x="9651" y="661590"/>
                </a:lnTo>
                <a:lnTo>
                  <a:pt x="35972" y="700627"/>
                </a:lnTo>
                <a:lnTo>
                  <a:pt x="75009" y="726947"/>
                </a:lnTo>
                <a:lnTo>
                  <a:pt x="122809" y="736600"/>
                </a:lnTo>
                <a:lnTo>
                  <a:pt x="1134490" y="736600"/>
                </a:lnTo>
                <a:lnTo>
                  <a:pt x="1182290" y="726947"/>
                </a:lnTo>
                <a:lnTo>
                  <a:pt x="1221327" y="700627"/>
                </a:lnTo>
                <a:lnTo>
                  <a:pt x="1247648" y="661590"/>
                </a:lnTo>
                <a:lnTo>
                  <a:pt x="1257300" y="613791"/>
                </a:lnTo>
                <a:lnTo>
                  <a:pt x="1257300" y="122808"/>
                </a:lnTo>
                <a:lnTo>
                  <a:pt x="1247648" y="75009"/>
                </a:lnTo>
                <a:lnTo>
                  <a:pt x="1221327" y="35972"/>
                </a:lnTo>
                <a:lnTo>
                  <a:pt x="1182290" y="9652"/>
                </a:lnTo>
                <a:lnTo>
                  <a:pt x="113449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27550" y="4578350"/>
            <a:ext cx="1257300" cy="736600"/>
          </a:xfrm>
          <a:custGeom>
            <a:avLst/>
            <a:gdLst/>
            <a:ahLst/>
            <a:cxnLst/>
            <a:rect l="l" t="t" r="r" b="b"/>
            <a:pathLst>
              <a:path w="1257300" h="736600">
                <a:moveTo>
                  <a:pt x="0" y="122808"/>
                </a:moveTo>
                <a:lnTo>
                  <a:pt x="9651" y="75009"/>
                </a:lnTo>
                <a:lnTo>
                  <a:pt x="35972" y="35972"/>
                </a:lnTo>
                <a:lnTo>
                  <a:pt x="75009" y="9652"/>
                </a:lnTo>
                <a:lnTo>
                  <a:pt x="122809" y="0"/>
                </a:lnTo>
                <a:lnTo>
                  <a:pt x="1134490" y="0"/>
                </a:lnTo>
                <a:lnTo>
                  <a:pt x="1182290" y="9651"/>
                </a:lnTo>
                <a:lnTo>
                  <a:pt x="1221327" y="35972"/>
                </a:lnTo>
                <a:lnTo>
                  <a:pt x="1247648" y="75009"/>
                </a:lnTo>
                <a:lnTo>
                  <a:pt x="1257300" y="122808"/>
                </a:lnTo>
                <a:lnTo>
                  <a:pt x="1257300" y="613791"/>
                </a:lnTo>
                <a:lnTo>
                  <a:pt x="1247648" y="661590"/>
                </a:lnTo>
                <a:lnTo>
                  <a:pt x="1221327" y="700627"/>
                </a:lnTo>
                <a:lnTo>
                  <a:pt x="1182290" y="726947"/>
                </a:lnTo>
                <a:lnTo>
                  <a:pt x="1134490" y="736600"/>
                </a:lnTo>
                <a:lnTo>
                  <a:pt x="122809" y="736600"/>
                </a:lnTo>
                <a:lnTo>
                  <a:pt x="75009" y="726947"/>
                </a:lnTo>
                <a:lnTo>
                  <a:pt x="35972" y="700627"/>
                </a:lnTo>
                <a:lnTo>
                  <a:pt x="9651" y="661590"/>
                </a:lnTo>
                <a:lnTo>
                  <a:pt x="0" y="613791"/>
                </a:lnTo>
                <a:lnTo>
                  <a:pt x="0" y="122808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04969" y="4623346"/>
            <a:ext cx="845819" cy="366395"/>
          </a:xfrm>
          <a:custGeom>
            <a:avLst/>
            <a:gdLst/>
            <a:ahLst/>
            <a:cxnLst/>
            <a:rect l="l" t="t" r="r" b="b"/>
            <a:pathLst>
              <a:path w="845820" h="366395">
                <a:moveTo>
                  <a:pt x="0" y="366102"/>
                </a:moveTo>
                <a:lnTo>
                  <a:pt x="845312" y="366102"/>
                </a:lnTo>
                <a:lnTo>
                  <a:pt x="845312" y="0"/>
                </a:lnTo>
                <a:lnTo>
                  <a:pt x="0" y="0"/>
                </a:lnTo>
                <a:lnTo>
                  <a:pt x="0" y="36610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956809" y="4651375"/>
            <a:ext cx="342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DP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16501" y="2698750"/>
            <a:ext cx="1257300" cy="736600"/>
          </a:xfrm>
          <a:custGeom>
            <a:avLst/>
            <a:gdLst/>
            <a:ahLst/>
            <a:cxnLst/>
            <a:rect l="l" t="t" r="r" b="b"/>
            <a:pathLst>
              <a:path w="1257300" h="736600">
                <a:moveTo>
                  <a:pt x="1134490" y="0"/>
                </a:moveTo>
                <a:lnTo>
                  <a:pt x="122682" y="0"/>
                </a:lnTo>
                <a:lnTo>
                  <a:pt x="74902" y="9651"/>
                </a:lnTo>
                <a:lnTo>
                  <a:pt x="35909" y="35972"/>
                </a:lnTo>
                <a:lnTo>
                  <a:pt x="9632" y="75009"/>
                </a:lnTo>
                <a:lnTo>
                  <a:pt x="0" y="122809"/>
                </a:lnTo>
                <a:lnTo>
                  <a:pt x="0" y="613790"/>
                </a:lnTo>
                <a:lnTo>
                  <a:pt x="9632" y="661590"/>
                </a:lnTo>
                <a:lnTo>
                  <a:pt x="35909" y="700627"/>
                </a:lnTo>
                <a:lnTo>
                  <a:pt x="74902" y="726948"/>
                </a:lnTo>
                <a:lnTo>
                  <a:pt x="122682" y="736600"/>
                </a:lnTo>
                <a:lnTo>
                  <a:pt x="1134490" y="736600"/>
                </a:lnTo>
                <a:lnTo>
                  <a:pt x="1182290" y="726948"/>
                </a:lnTo>
                <a:lnTo>
                  <a:pt x="1221327" y="700627"/>
                </a:lnTo>
                <a:lnTo>
                  <a:pt x="1247648" y="661590"/>
                </a:lnTo>
                <a:lnTo>
                  <a:pt x="1257300" y="613790"/>
                </a:lnTo>
                <a:lnTo>
                  <a:pt x="1257300" y="122809"/>
                </a:lnTo>
                <a:lnTo>
                  <a:pt x="1247648" y="75009"/>
                </a:lnTo>
                <a:lnTo>
                  <a:pt x="1221327" y="35972"/>
                </a:lnTo>
                <a:lnTo>
                  <a:pt x="1182290" y="9651"/>
                </a:lnTo>
                <a:lnTo>
                  <a:pt x="113449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16501" y="2698750"/>
            <a:ext cx="1257300" cy="736600"/>
          </a:xfrm>
          <a:custGeom>
            <a:avLst/>
            <a:gdLst/>
            <a:ahLst/>
            <a:cxnLst/>
            <a:rect l="l" t="t" r="r" b="b"/>
            <a:pathLst>
              <a:path w="1257300" h="736600">
                <a:moveTo>
                  <a:pt x="0" y="122809"/>
                </a:moveTo>
                <a:lnTo>
                  <a:pt x="9632" y="75009"/>
                </a:lnTo>
                <a:lnTo>
                  <a:pt x="35909" y="35972"/>
                </a:lnTo>
                <a:lnTo>
                  <a:pt x="74902" y="9651"/>
                </a:lnTo>
                <a:lnTo>
                  <a:pt x="122682" y="0"/>
                </a:lnTo>
                <a:lnTo>
                  <a:pt x="1134490" y="0"/>
                </a:lnTo>
                <a:lnTo>
                  <a:pt x="1182290" y="9651"/>
                </a:lnTo>
                <a:lnTo>
                  <a:pt x="1221327" y="35972"/>
                </a:lnTo>
                <a:lnTo>
                  <a:pt x="1247648" y="75009"/>
                </a:lnTo>
                <a:lnTo>
                  <a:pt x="1257300" y="122809"/>
                </a:lnTo>
                <a:lnTo>
                  <a:pt x="1257300" y="613790"/>
                </a:lnTo>
                <a:lnTo>
                  <a:pt x="1247648" y="661590"/>
                </a:lnTo>
                <a:lnTo>
                  <a:pt x="1221327" y="700627"/>
                </a:lnTo>
                <a:lnTo>
                  <a:pt x="1182290" y="726948"/>
                </a:lnTo>
                <a:lnTo>
                  <a:pt x="1134490" y="736600"/>
                </a:lnTo>
                <a:lnTo>
                  <a:pt x="122682" y="736600"/>
                </a:lnTo>
                <a:lnTo>
                  <a:pt x="74902" y="726948"/>
                </a:lnTo>
                <a:lnTo>
                  <a:pt x="35909" y="700627"/>
                </a:lnTo>
                <a:lnTo>
                  <a:pt x="9632" y="661590"/>
                </a:lnTo>
                <a:lnTo>
                  <a:pt x="0" y="613790"/>
                </a:lnTo>
                <a:lnTo>
                  <a:pt x="0" y="122809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93792" y="2743746"/>
            <a:ext cx="845819" cy="366395"/>
          </a:xfrm>
          <a:custGeom>
            <a:avLst/>
            <a:gdLst/>
            <a:ahLst/>
            <a:cxnLst/>
            <a:rect l="l" t="t" r="r" b="b"/>
            <a:pathLst>
              <a:path w="845820" h="366394">
                <a:moveTo>
                  <a:pt x="0" y="366102"/>
                </a:moveTo>
                <a:lnTo>
                  <a:pt x="845312" y="366102"/>
                </a:lnTo>
                <a:lnTo>
                  <a:pt x="845312" y="0"/>
                </a:lnTo>
                <a:lnTo>
                  <a:pt x="0" y="0"/>
                </a:lnTo>
                <a:lnTo>
                  <a:pt x="0" y="36610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989703" y="2771394"/>
            <a:ext cx="255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18025" y="1778000"/>
            <a:ext cx="1257300" cy="736600"/>
          </a:xfrm>
          <a:custGeom>
            <a:avLst/>
            <a:gdLst/>
            <a:ahLst/>
            <a:cxnLst/>
            <a:rect l="l" t="t" r="r" b="b"/>
            <a:pathLst>
              <a:path w="1257300" h="736600">
                <a:moveTo>
                  <a:pt x="1134490" y="0"/>
                </a:moveTo>
                <a:lnTo>
                  <a:pt x="122809" y="0"/>
                </a:lnTo>
                <a:lnTo>
                  <a:pt x="75009" y="9651"/>
                </a:lnTo>
                <a:lnTo>
                  <a:pt x="35972" y="35972"/>
                </a:lnTo>
                <a:lnTo>
                  <a:pt x="9651" y="75009"/>
                </a:lnTo>
                <a:lnTo>
                  <a:pt x="0" y="122809"/>
                </a:lnTo>
                <a:lnTo>
                  <a:pt x="0" y="613790"/>
                </a:lnTo>
                <a:lnTo>
                  <a:pt x="9651" y="661590"/>
                </a:lnTo>
                <a:lnTo>
                  <a:pt x="35972" y="700627"/>
                </a:lnTo>
                <a:lnTo>
                  <a:pt x="75009" y="726948"/>
                </a:lnTo>
                <a:lnTo>
                  <a:pt x="122809" y="736600"/>
                </a:lnTo>
                <a:lnTo>
                  <a:pt x="1134490" y="736600"/>
                </a:lnTo>
                <a:lnTo>
                  <a:pt x="1182290" y="726948"/>
                </a:lnTo>
                <a:lnTo>
                  <a:pt x="1221327" y="700627"/>
                </a:lnTo>
                <a:lnTo>
                  <a:pt x="1247648" y="661590"/>
                </a:lnTo>
                <a:lnTo>
                  <a:pt x="1257300" y="613790"/>
                </a:lnTo>
                <a:lnTo>
                  <a:pt x="1257300" y="122809"/>
                </a:lnTo>
                <a:lnTo>
                  <a:pt x="1247648" y="75009"/>
                </a:lnTo>
                <a:lnTo>
                  <a:pt x="1221327" y="35972"/>
                </a:lnTo>
                <a:lnTo>
                  <a:pt x="1182290" y="9651"/>
                </a:lnTo>
                <a:lnTo>
                  <a:pt x="113449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18025" y="1778000"/>
            <a:ext cx="1257300" cy="736600"/>
          </a:xfrm>
          <a:custGeom>
            <a:avLst/>
            <a:gdLst/>
            <a:ahLst/>
            <a:cxnLst/>
            <a:rect l="l" t="t" r="r" b="b"/>
            <a:pathLst>
              <a:path w="1257300" h="736600">
                <a:moveTo>
                  <a:pt x="0" y="122809"/>
                </a:moveTo>
                <a:lnTo>
                  <a:pt x="9651" y="75009"/>
                </a:lnTo>
                <a:lnTo>
                  <a:pt x="35972" y="35972"/>
                </a:lnTo>
                <a:lnTo>
                  <a:pt x="75009" y="9651"/>
                </a:lnTo>
                <a:lnTo>
                  <a:pt x="122809" y="0"/>
                </a:lnTo>
                <a:lnTo>
                  <a:pt x="1134490" y="0"/>
                </a:lnTo>
                <a:lnTo>
                  <a:pt x="1182290" y="9651"/>
                </a:lnTo>
                <a:lnTo>
                  <a:pt x="1221327" y="35972"/>
                </a:lnTo>
                <a:lnTo>
                  <a:pt x="1247648" y="75009"/>
                </a:lnTo>
                <a:lnTo>
                  <a:pt x="1257300" y="122809"/>
                </a:lnTo>
                <a:lnTo>
                  <a:pt x="1257300" y="613790"/>
                </a:lnTo>
                <a:lnTo>
                  <a:pt x="1247648" y="661590"/>
                </a:lnTo>
                <a:lnTo>
                  <a:pt x="1221327" y="700627"/>
                </a:lnTo>
                <a:lnTo>
                  <a:pt x="1182290" y="726948"/>
                </a:lnTo>
                <a:lnTo>
                  <a:pt x="1134490" y="736600"/>
                </a:lnTo>
                <a:lnTo>
                  <a:pt x="122809" y="736600"/>
                </a:lnTo>
                <a:lnTo>
                  <a:pt x="75009" y="726948"/>
                </a:lnTo>
                <a:lnTo>
                  <a:pt x="35972" y="700627"/>
                </a:lnTo>
                <a:lnTo>
                  <a:pt x="9651" y="661590"/>
                </a:lnTo>
                <a:lnTo>
                  <a:pt x="0" y="613790"/>
                </a:lnTo>
                <a:lnTo>
                  <a:pt x="0" y="122809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95444" y="1822996"/>
            <a:ext cx="845819" cy="366395"/>
          </a:xfrm>
          <a:custGeom>
            <a:avLst/>
            <a:gdLst/>
            <a:ahLst/>
            <a:cxnLst/>
            <a:rect l="l" t="t" r="r" b="b"/>
            <a:pathLst>
              <a:path w="845820" h="366394">
                <a:moveTo>
                  <a:pt x="0" y="366102"/>
                </a:moveTo>
                <a:lnTo>
                  <a:pt x="845312" y="366102"/>
                </a:lnTo>
                <a:lnTo>
                  <a:pt x="845312" y="0"/>
                </a:lnTo>
                <a:lnTo>
                  <a:pt x="0" y="0"/>
                </a:lnTo>
                <a:lnTo>
                  <a:pt x="0" y="36610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915280" y="1850263"/>
            <a:ext cx="407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VDI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52776" y="1408175"/>
            <a:ext cx="1257300" cy="736600"/>
          </a:xfrm>
          <a:custGeom>
            <a:avLst/>
            <a:gdLst/>
            <a:ahLst/>
            <a:cxnLst/>
            <a:rect l="l" t="t" r="r" b="b"/>
            <a:pathLst>
              <a:path w="1257300" h="736600">
                <a:moveTo>
                  <a:pt x="1134490" y="0"/>
                </a:moveTo>
                <a:lnTo>
                  <a:pt x="122681" y="0"/>
                </a:lnTo>
                <a:lnTo>
                  <a:pt x="74902" y="9632"/>
                </a:lnTo>
                <a:lnTo>
                  <a:pt x="35909" y="35909"/>
                </a:lnTo>
                <a:lnTo>
                  <a:pt x="9632" y="74902"/>
                </a:lnTo>
                <a:lnTo>
                  <a:pt x="0" y="122682"/>
                </a:lnTo>
                <a:lnTo>
                  <a:pt x="0" y="613790"/>
                </a:lnTo>
                <a:lnTo>
                  <a:pt x="9632" y="661590"/>
                </a:lnTo>
                <a:lnTo>
                  <a:pt x="35909" y="700627"/>
                </a:lnTo>
                <a:lnTo>
                  <a:pt x="74902" y="726948"/>
                </a:lnTo>
                <a:lnTo>
                  <a:pt x="122681" y="736600"/>
                </a:lnTo>
                <a:lnTo>
                  <a:pt x="1134490" y="736600"/>
                </a:lnTo>
                <a:lnTo>
                  <a:pt x="1182290" y="726948"/>
                </a:lnTo>
                <a:lnTo>
                  <a:pt x="1221327" y="700627"/>
                </a:lnTo>
                <a:lnTo>
                  <a:pt x="1247648" y="661590"/>
                </a:lnTo>
                <a:lnTo>
                  <a:pt x="1257300" y="613790"/>
                </a:lnTo>
                <a:lnTo>
                  <a:pt x="1257300" y="122682"/>
                </a:lnTo>
                <a:lnTo>
                  <a:pt x="1247648" y="74902"/>
                </a:lnTo>
                <a:lnTo>
                  <a:pt x="1221327" y="35909"/>
                </a:lnTo>
                <a:lnTo>
                  <a:pt x="1182290" y="9632"/>
                </a:lnTo>
                <a:lnTo>
                  <a:pt x="113449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52776" y="1408175"/>
            <a:ext cx="1257300" cy="736600"/>
          </a:xfrm>
          <a:custGeom>
            <a:avLst/>
            <a:gdLst/>
            <a:ahLst/>
            <a:cxnLst/>
            <a:rect l="l" t="t" r="r" b="b"/>
            <a:pathLst>
              <a:path w="1257300" h="736600">
                <a:moveTo>
                  <a:pt x="0" y="122682"/>
                </a:moveTo>
                <a:lnTo>
                  <a:pt x="9632" y="74902"/>
                </a:lnTo>
                <a:lnTo>
                  <a:pt x="35909" y="35909"/>
                </a:lnTo>
                <a:lnTo>
                  <a:pt x="74902" y="9632"/>
                </a:lnTo>
                <a:lnTo>
                  <a:pt x="122681" y="0"/>
                </a:lnTo>
                <a:lnTo>
                  <a:pt x="1134490" y="0"/>
                </a:lnTo>
                <a:lnTo>
                  <a:pt x="1182290" y="9632"/>
                </a:lnTo>
                <a:lnTo>
                  <a:pt x="1221327" y="35909"/>
                </a:lnTo>
                <a:lnTo>
                  <a:pt x="1247648" y="74902"/>
                </a:lnTo>
                <a:lnTo>
                  <a:pt x="1257300" y="122682"/>
                </a:lnTo>
                <a:lnTo>
                  <a:pt x="1257300" y="613790"/>
                </a:lnTo>
                <a:lnTo>
                  <a:pt x="1247648" y="661590"/>
                </a:lnTo>
                <a:lnTo>
                  <a:pt x="1221327" y="700627"/>
                </a:lnTo>
                <a:lnTo>
                  <a:pt x="1182290" y="726948"/>
                </a:lnTo>
                <a:lnTo>
                  <a:pt x="1134490" y="736600"/>
                </a:lnTo>
                <a:lnTo>
                  <a:pt x="122681" y="736600"/>
                </a:lnTo>
                <a:lnTo>
                  <a:pt x="74902" y="726948"/>
                </a:lnTo>
                <a:lnTo>
                  <a:pt x="35909" y="700627"/>
                </a:lnTo>
                <a:lnTo>
                  <a:pt x="9632" y="661590"/>
                </a:lnTo>
                <a:lnTo>
                  <a:pt x="0" y="613790"/>
                </a:lnTo>
                <a:lnTo>
                  <a:pt x="0" y="122682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30067" y="1453045"/>
            <a:ext cx="845819" cy="366395"/>
          </a:xfrm>
          <a:custGeom>
            <a:avLst/>
            <a:gdLst/>
            <a:ahLst/>
            <a:cxnLst/>
            <a:rect l="l" t="t" r="r" b="b"/>
            <a:pathLst>
              <a:path w="845820" h="366394">
                <a:moveTo>
                  <a:pt x="0" y="366102"/>
                </a:moveTo>
                <a:lnTo>
                  <a:pt x="845311" y="366102"/>
                </a:lnTo>
                <a:lnTo>
                  <a:pt x="845311" y="0"/>
                </a:lnTo>
                <a:lnTo>
                  <a:pt x="0" y="0"/>
                </a:lnTo>
                <a:lnTo>
                  <a:pt x="0" y="36610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049651" y="1480185"/>
            <a:ext cx="407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29148" y="2030476"/>
            <a:ext cx="2440305" cy="668655"/>
          </a:xfrm>
          <a:custGeom>
            <a:avLst/>
            <a:gdLst/>
            <a:ahLst/>
            <a:cxnLst/>
            <a:rect l="l" t="t" r="r" b="b"/>
            <a:pathLst>
              <a:path w="2440304" h="668655">
                <a:moveTo>
                  <a:pt x="2439924" y="0"/>
                </a:moveTo>
                <a:lnTo>
                  <a:pt x="2325497" y="888"/>
                </a:lnTo>
                <a:lnTo>
                  <a:pt x="2326131" y="29463"/>
                </a:lnTo>
                <a:lnTo>
                  <a:pt x="2440178" y="28575"/>
                </a:lnTo>
                <a:lnTo>
                  <a:pt x="2439924" y="0"/>
                </a:lnTo>
                <a:close/>
              </a:path>
              <a:path w="2440304" h="668655">
                <a:moveTo>
                  <a:pt x="2239772" y="3048"/>
                </a:moveTo>
                <a:lnTo>
                  <a:pt x="2212721" y="3683"/>
                </a:lnTo>
                <a:lnTo>
                  <a:pt x="2125218" y="7238"/>
                </a:lnTo>
                <a:lnTo>
                  <a:pt x="2126487" y="35813"/>
                </a:lnTo>
                <a:lnTo>
                  <a:pt x="2213482" y="32258"/>
                </a:lnTo>
                <a:lnTo>
                  <a:pt x="2240406" y="31623"/>
                </a:lnTo>
                <a:lnTo>
                  <a:pt x="2239772" y="3048"/>
                </a:lnTo>
                <a:close/>
              </a:path>
              <a:path w="2440304" h="668655">
                <a:moveTo>
                  <a:pt x="2039493" y="11684"/>
                </a:moveTo>
                <a:lnTo>
                  <a:pt x="1987169" y="14604"/>
                </a:lnTo>
                <a:lnTo>
                  <a:pt x="1925193" y="19050"/>
                </a:lnTo>
                <a:lnTo>
                  <a:pt x="1927225" y="47625"/>
                </a:lnTo>
                <a:lnTo>
                  <a:pt x="1988693" y="43179"/>
                </a:lnTo>
                <a:lnTo>
                  <a:pt x="2041017" y="40259"/>
                </a:lnTo>
                <a:lnTo>
                  <a:pt x="2039493" y="11684"/>
                </a:lnTo>
                <a:close/>
              </a:path>
              <a:path w="2440304" h="668655">
                <a:moveTo>
                  <a:pt x="1839468" y="25781"/>
                </a:moveTo>
                <a:lnTo>
                  <a:pt x="1765046" y="32258"/>
                </a:lnTo>
                <a:lnTo>
                  <a:pt x="1725422" y="36449"/>
                </a:lnTo>
                <a:lnTo>
                  <a:pt x="1728343" y="64770"/>
                </a:lnTo>
                <a:lnTo>
                  <a:pt x="1767458" y="60833"/>
                </a:lnTo>
                <a:lnTo>
                  <a:pt x="1842007" y="54228"/>
                </a:lnTo>
                <a:lnTo>
                  <a:pt x="1839468" y="25781"/>
                </a:lnTo>
                <a:close/>
              </a:path>
              <a:path w="2440304" h="668655">
                <a:moveTo>
                  <a:pt x="1639951" y="45465"/>
                </a:moveTo>
                <a:lnTo>
                  <a:pt x="1548256" y="56261"/>
                </a:lnTo>
                <a:lnTo>
                  <a:pt x="1526285" y="59182"/>
                </a:lnTo>
                <a:lnTo>
                  <a:pt x="1530096" y="87502"/>
                </a:lnTo>
                <a:lnTo>
                  <a:pt x="1551685" y="84582"/>
                </a:lnTo>
                <a:lnTo>
                  <a:pt x="1643379" y="73787"/>
                </a:lnTo>
                <a:lnTo>
                  <a:pt x="1639951" y="45465"/>
                </a:lnTo>
                <a:close/>
              </a:path>
              <a:path w="2440304" h="668655">
                <a:moveTo>
                  <a:pt x="1441069" y="70612"/>
                </a:moveTo>
                <a:lnTo>
                  <a:pt x="1338706" y="85978"/>
                </a:lnTo>
                <a:lnTo>
                  <a:pt x="1327912" y="87757"/>
                </a:lnTo>
                <a:lnTo>
                  <a:pt x="1332611" y="115950"/>
                </a:lnTo>
                <a:lnTo>
                  <a:pt x="1342898" y="114173"/>
                </a:lnTo>
                <a:lnTo>
                  <a:pt x="1445386" y="98806"/>
                </a:lnTo>
                <a:lnTo>
                  <a:pt x="1441069" y="70612"/>
                </a:lnTo>
                <a:close/>
              </a:path>
              <a:path w="2440304" h="668655">
                <a:moveTo>
                  <a:pt x="1243329" y="101853"/>
                </a:moveTo>
                <a:lnTo>
                  <a:pt x="1236979" y="102870"/>
                </a:lnTo>
                <a:lnTo>
                  <a:pt x="1137792" y="120903"/>
                </a:lnTo>
                <a:lnTo>
                  <a:pt x="1130427" y="122427"/>
                </a:lnTo>
                <a:lnTo>
                  <a:pt x="1136014" y="150368"/>
                </a:lnTo>
                <a:lnTo>
                  <a:pt x="1143000" y="148971"/>
                </a:lnTo>
                <a:lnTo>
                  <a:pt x="1248028" y="129921"/>
                </a:lnTo>
                <a:lnTo>
                  <a:pt x="1243329" y="101853"/>
                </a:lnTo>
                <a:close/>
              </a:path>
              <a:path w="2440304" h="668655">
                <a:moveTo>
                  <a:pt x="1046352" y="139319"/>
                </a:moveTo>
                <a:lnTo>
                  <a:pt x="1041400" y="140208"/>
                </a:lnTo>
                <a:lnTo>
                  <a:pt x="947674" y="160654"/>
                </a:lnTo>
                <a:lnTo>
                  <a:pt x="934212" y="163829"/>
                </a:lnTo>
                <a:lnTo>
                  <a:pt x="940815" y="191643"/>
                </a:lnTo>
                <a:lnTo>
                  <a:pt x="953770" y="188595"/>
                </a:lnTo>
                <a:lnTo>
                  <a:pt x="1046988" y="168275"/>
                </a:lnTo>
                <a:lnTo>
                  <a:pt x="1051940" y="167259"/>
                </a:lnTo>
                <a:lnTo>
                  <a:pt x="1046352" y="139319"/>
                </a:lnTo>
                <a:close/>
              </a:path>
              <a:path w="2440304" h="668655">
                <a:moveTo>
                  <a:pt x="850518" y="183896"/>
                </a:moveTo>
                <a:lnTo>
                  <a:pt x="769874" y="204850"/>
                </a:lnTo>
                <a:lnTo>
                  <a:pt x="739775" y="213233"/>
                </a:lnTo>
                <a:lnTo>
                  <a:pt x="747522" y="240791"/>
                </a:lnTo>
                <a:lnTo>
                  <a:pt x="777113" y="232537"/>
                </a:lnTo>
                <a:lnTo>
                  <a:pt x="857758" y="211582"/>
                </a:lnTo>
                <a:lnTo>
                  <a:pt x="850518" y="183896"/>
                </a:lnTo>
                <a:close/>
              </a:path>
              <a:path w="2440304" h="668655">
                <a:moveTo>
                  <a:pt x="657225" y="237236"/>
                </a:moveTo>
                <a:lnTo>
                  <a:pt x="606298" y="252857"/>
                </a:lnTo>
                <a:lnTo>
                  <a:pt x="548004" y="272161"/>
                </a:lnTo>
                <a:lnTo>
                  <a:pt x="557022" y="299338"/>
                </a:lnTo>
                <a:lnTo>
                  <a:pt x="614552" y="280162"/>
                </a:lnTo>
                <a:lnTo>
                  <a:pt x="665479" y="264540"/>
                </a:lnTo>
                <a:lnTo>
                  <a:pt x="657225" y="237236"/>
                </a:lnTo>
                <a:close/>
              </a:path>
              <a:path w="2440304" h="668655">
                <a:moveTo>
                  <a:pt x="466851" y="301116"/>
                </a:moveTo>
                <a:lnTo>
                  <a:pt x="458470" y="304164"/>
                </a:lnTo>
                <a:lnTo>
                  <a:pt x="391160" y="330962"/>
                </a:lnTo>
                <a:lnTo>
                  <a:pt x="360172" y="344677"/>
                </a:lnTo>
                <a:lnTo>
                  <a:pt x="371728" y="370713"/>
                </a:lnTo>
                <a:lnTo>
                  <a:pt x="401700" y="357632"/>
                </a:lnTo>
                <a:lnTo>
                  <a:pt x="468249" y="331088"/>
                </a:lnTo>
                <a:lnTo>
                  <a:pt x="476630" y="328040"/>
                </a:lnTo>
                <a:lnTo>
                  <a:pt x="466851" y="301116"/>
                </a:lnTo>
                <a:close/>
              </a:path>
              <a:path w="2440304" h="668655">
                <a:moveTo>
                  <a:pt x="282066" y="381126"/>
                </a:moveTo>
                <a:lnTo>
                  <a:pt x="270383" y="386841"/>
                </a:lnTo>
                <a:lnTo>
                  <a:pt x="217424" y="415544"/>
                </a:lnTo>
                <a:lnTo>
                  <a:pt x="181228" y="437896"/>
                </a:lnTo>
                <a:lnTo>
                  <a:pt x="196341" y="462279"/>
                </a:lnTo>
                <a:lnTo>
                  <a:pt x="231139" y="440689"/>
                </a:lnTo>
                <a:lnTo>
                  <a:pt x="282955" y="412496"/>
                </a:lnTo>
                <a:lnTo>
                  <a:pt x="294513" y="406781"/>
                </a:lnTo>
                <a:lnTo>
                  <a:pt x="282066" y="381126"/>
                </a:lnTo>
                <a:close/>
              </a:path>
              <a:path w="2440304" h="668655">
                <a:moveTo>
                  <a:pt x="0" y="573786"/>
                </a:moveTo>
                <a:lnTo>
                  <a:pt x="16001" y="668274"/>
                </a:lnTo>
                <a:lnTo>
                  <a:pt x="81914" y="598804"/>
                </a:lnTo>
                <a:lnTo>
                  <a:pt x="0" y="573786"/>
                </a:lnTo>
                <a:close/>
              </a:path>
              <a:path w="2440304" h="668655">
                <a:moveTo>
                  <a:pt x="110236" y="489203"/>
                </a:moveTo>
                <a:lnTo>
                  <a:pt x="74549" y="520953"/>
                </a:lnTo>
                <a:lnTo>
                  <a:pt x="46862" y="552323"/>
                </a:lnTo>
                <a:lnTo>
                  <a:pt x="34798" y="569087"/>
                </a:lnTo>
                <a:lnTo>
                  <a:pt x="34162" y="569976"/>
                </a:lnTo>
                <a:lnTo>
                  <a:pt x="33781" y="570991"/>
                </a:lnTo>
                <a:lnTo>
                  <a:pt x="30352" y="578865"/>
                </a:lnTo>
                <a:lnTo>
                  <a:pt x="56641" y="590169"/>
                </a:lnTo>
                <a:lnTo>
                  <a:pt x="58909" y="584962"/>
                </a:lnTo>
                <a:lnTo>
                  <a:pt x="58547" y="584962"/>
                </a:lnTo>
                <a:lnTo>
                  <a:pt x="60071" y="582295"/>
                </a:lnTo>
                <a:lnTo>
                  <a:pt x="60458" y="582295"/>
                </a:lnTo>
                <a:lnTo>
                  <a:pt x="68834" y="570611"/>
                </a:lnTo>
                <a:lnTo>
                  <a:pt x="80899" y="556133"/>
                </a:lnTo>
                <a:lnTo>
                  <a:pt x="94487" y="541527"/>
                </a:lnTo>
                <a:lnTo>
                  <a:pt x="109220" y="527176"/>
                </a:lnTo>
                <a:lnTo>
                  <a:pt x="128524" y="511175"/>
                </a:lnTo>
                <a:lnTo>
                  <a:pt x="110236" y="489203"/>
                </a:lnTo>
                <a:close/>
              </a:path>
              <a:path w="2440304" h="668655">
                <a:moveTo>
                  <a:pt x="60071" y="582295"/>
                </a:moveTo>
                <a:lnTo>
                  <a:pt x="58547" y="584962"/>
                </a:lnTo>
                <a:lnTo>
                  <a:pt x="59470" y="583673"/>
                </a:lnTo>
                <a:lnTo>
                  <a:pt x="60071" y="582295"/>
                </a:lnTo>
                <a:close/>
              </a:path>
              <a:path w="2440304" h="668655">
                <a:moveTo>
                  <a:pt x="59470" y="583673"/>
                </a:moveTo>
                <a:lnTo>
                  <a:pt x="58547" y="584962"/>
                </a:lnTo>
                <a:lnTo>
                  <a:pt x="58909" y="584962"/>
                </a:lnTo>
                <a:lnTo>
                  <a:pt x="59470" y="583673"/>
                </a:lnTo>
                <a:close/>
              </a:path>
              <a:path w="2440304" h="668655">
                <a:moveTo>
                  <a:pt x="60458" y="582295"/>
                </a:moveTo>
                <a:lnTo>
                  <a:pt x="60071" y="582295"/>
                </a:lnTo>
                <a:lnTo>
                  <a:pt x="59470" y="583673"/>
                </a:lnTo>
                <a:lnTo>
                  <a:pt x="60458" y="58229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30800" y="3435350"/>
            <a:ext cx="2441575" cy="411480"/>
          </a:xfrm>
          <a:custGeom>
            <a:avLst/>
            <a:gdLst/>
            <a:ahLst/>
            <a:cxnLst/>
            <a:rect l="l" t="t" r="r" b="b"/>
            <a:pathLst>
              <a:path w="2441575" h="411479">
                <a:moveTo>
                  <a:pt x="28575" y="0"/>
                </a:moveTo>
                <a:lnTo>
                  <a:pt x="0" y="0"/>
                </a:lnTo>
                <a:lnTo>
                  <a:pt x="0" y="114300"/>
                </a:lnTo>
                <a:lnTo>
                  <a:pt x="28575" y="114300"/>
                </a:lnTo>
                <a:lnTo>
                  <a:pt x="28575" y="0"/>
                </a:lnTo>
                <a:close/>
              </a:path>
              <a:path w="2441575" h="411479">
                <a:moveTo>
                  <a:pt x="28575" y="200025"/>
                </a:moveTo>
                <a:lnTo>
                  <a:pt x="0" y="200025"/>
                </a:lnTo>
                <a:lnTo>
                  <a:pt x="0" y="314325"/>
                </a:lnTo>
                <a:lnTo>
                  <a:pt x="28575" y="314325"/>
                </a:lnTo>
                <a:lnTo>
                  <a:pt x="28575" y="200025"/>
                </a:lnTo>
                <a:close/>
              </a:path>
              <a:path w="2441575" h="411479">
                <a:moveTo>
                  <a:pt x="160274" y="353949"/>
                </a:moveTo>
                <a:lnTo>
                  <a:pt x="45974" y="353949"/>
                </a:lnTo>
                <a:lnTo>
                  <a:pt x="45974" y="382524"/>
                </a:lnTo>
                <a:lnTo>
                  <a:pt x="160274" y="382524"/>
                </a:lnTo>
                <a:lnTo>
                  <a:pt x="160274" y="353949"/>
                </a:lnTo>
                <a:close/>
              </a:path>
              <a:path w="2441575" h="411479">
                <a:moveTo>
                  <a:pt x="360299" y="353949"/>
                </a:moveTo>
                <a:lnTo>
                  <a:pt x="245999" y="353949"/>
                </a:lnTo>
                <a:lnTo>
                  <a:pt x="245999" y="382524"/>
                </a:lnTo>
                <a:lnTo>
                  <a:pt x="360299" y="382524"/>
                </a:lnTo>
                <a:lnTo>
                  <a:pt x="360299" y="353949"/>
                </a:lnTo>
                <a:close/>
              </a:path>
              <a:path w="2441575" h="411479">
                <a:moveTo>
                  <a:pt x="560324" y="353949"/>
                </a:moveTo>
                <a:lnTo>
                  <a:pt x="446024" y="353949"/>
                </a:lnTo>
                <a:lnTo>
                  <a:pt x="446024" y="382524"/>
                </a:lnTo>
                <a:lnTo>
                  <a:pt x="560324" y="382524"/>
                </a:lnTo>
                <a:lnTo>
                  <a:pt x="560324" y="353949"/>
                </a:lnTo>
                <a:close/>
              </a:path>
              <a:path w="2441575" h="411479">
                <a:moveTo>
                  <a:pt x="760349" y="353949"/>
                </a:moveTo>
                <a:lnTo>
                  <a:pt x="646049" y="353949"/>
                </a:lnTo>
                <a:lnTo>
                  <a:pt x="646049" y="382524"/>
                </a:lnTo>
                <a:lnTo>
                  <a:pt x="760349" y="382524"/>
                </a:lnTo>
                <a:lnTo>
                  <a:pt x="760349" y="353949"/>
                </a:lnTo>
                <a:close/>
              </a:path>
              <a:path w="2441575" h="411479">
                <a:moveTo>
                  <a:pt x="960374" y="353949"/>
                </a:moveTo>
                <a:lnTo>
                  <a:pt x="846074" y="353949"/>
                </a:lnTo>
                <a:lnTo>
                  <a:pt x="846074" y="382524"/>
                </a:lnTo>
                <a:lnTo>
                  <a:pt x="960374" y="382524"/>
                </a:lnTo>
                <a:lnTo>
                  <a:pt x="960374" y="353949"/>
                </a:lnTo>
                <a:close/>
              </a:path>
              <a:path w="2441575" h="411479">
                <a:moveTo>
                  <a:pt x="1160399" y="353949"/>
                </a:moveTo>
                <a:lnTo>
                  <a:pt x="1046099" y="353949"/>
                </a:lnTo>
                <a:lnTo>
                  <a:pt x="1046099" y="382524"/>
                </a:lnTo>
                <a:lnTo>
                  <a:pt x="1160399" y="382524"/>
                </a:lnTo>
                <a:lnTo>
                  <a:pt x="1160399" y="353949"/>
                </a:lnTo>
                <a:close/>
              </a:path>
              <a:path w="2441575" h="411479">
                <a:moveTo>
                  <a:pt x="1360424" y="353949"/>
                </a:moveTo>
                <a:lnTo>
                  <a:pt x="1246124" y="353949"/>
                </a:lnTo>
                <a:lnTo>
                  <a:pt x="1246124" y="382524"/>
                </a:lnTo>
                <a:lnTo>
                  <a:pt x="1360424" y="382524"/>
                </a:lnTo>
                <a:lnTo>
                  <a:pt x="1360424" y="353949"/>
                </a:lnTo>
                <a:close/>
              </a:path>
              <a:path w="2441575" h="411479">
                <a:moveTo>
                  <a:pt x="1560449" y="353949"/>
                </a:moveTo>
                <a:lnTo>
                  <a:pt x="1446149" y="353949"/>
                </a:lnTo>
                <a:lnTo>
                  <a:pt x="1446149" y="382524"/>
                </a:lnTo>
                <a:lnTo>
                  <a:pt x="1560449" y="382524"/>
                </a:lnTo>
                <a:lnTo>
                  <a:pt x="1560449" y="353949"/>
                </a:lnTo>
                <a:close/>
              </a:path>
              <a:path w="2441575" h="411479">
                <a:moveTo>
                  <a:pt x="1760474" y="353949"/>
                </a:moveTo>
                <a:lnTo>
                  <a:pt x="1646174" y="353949"/>
                </a:lnTo>
                <a:lnTo>
                  <a:pt x="1646174" y="382524"/>
                </a:lnTo>
                <a:lnTo>
                  <a:pt x="1760474" y="382524"/>
                </a:lnTo>
                <a:lnTo>
                  <a:pt x="1760474" y="353949"/>
                </a:lnTo>
                <a:close/>
              </a:path>
              <a:path w="2441575" h="411479">
                <a:moveTo>
                  <a:pt x="1960499" y="353949"/>
                </a:moveTo>
                <a:lnTo>
                  <a:pt x="1846199" y="353949"/>
                </a:lnTo>
                <a:lnTo>
                  <a:pt x="1846199" y="382524"/>
                </a:lnTo>
                <a:lnTo>
                  <a:pt x="1960499" y="382524"/>
                </a:lnTo>
                <a:lnTo>
                  <a:pt x="1960499" y="353949"/>
                </a:lnTo>
                <a:close/>
              </a:path>
              <a:path w="2441575" h="411479">
                <a:moveTo>
                  <a:pt x="2160524" y="353949"/>
                </a:moveTo>
                <a:lnTo>
                  <a:pt x="2046224" y="353949"/>
                </a:lnTo>
                <a:lnTo>
                  <a:pt x="2046224" y="382524"/>
                </a:lnTo>
                <a:lnTo>
                  <a:pt x="2160524" y="382524"/>
                </a:lnTo>
                <a:lnTo>
                  <a:pt x="2160524" y="353949"/>
                </a:lnTo>
                <a:close/>
              </a:path>
              <a:path w="2441575" h="411479">
                <a:moveTo>
                  <a:pt x="2355850" y="325374"/>
                </a:moveTo>
                <a:lnTo>
                  <a:pt x="2355850" y="411099"/>
                </a:lnTo>
                <a:lnTo>
                  <a:pt x="2413084" y="382524"/>
                </a:lnTo>
                <a:lnTo>
                  <a:pt x="2360549" y="382524"/>
                </a:lnTo>
                <a:lnTo>
                  <a:pt x="2360549" y="353949"/>
                </a:lnTo>
                <a:lnTo>
                  <a:pt x="2412915" y="353949"/>
                </a:lnTo>
                <a:lnTo>
                  <a:pt x="2355850" y="325374"/>
                </a:lnTo>
                <a:close/>
              </a:path>
              <a:path w="2441575" h="411479">
                <a:moveTo>
                  <a:pt x="2355850" y="353949"/>
                </a:moveTo>
                <a:lnTo>
                  <a:pt x="2246249" y="353949"/>
                </a:lnTo>
                <a:lnTo>
                  <a:pt x="2246249" y="382524"/>
                </a:lnTo>
                <a:lnTo>
                  <a:pt x="2355850" y="382524"/>
                </a:lnTo>
                <a:lnTo>
                  <a:pt x="2355850" y="353949"/>
                </a:lnTo>
                <a:close/>
              </a:path>
              <a:path w="2441575" h="411479">
                <a:moveTo>
                  <a:pt x="2412915" y="353949"/>
                </a:moveTo>
                <a:lnTo>
                  <a:pt x="2360549" y="353949"/>
                </a:lnTo>
                <a:lnTo>
                  <a:pt x="2360549" y="382524"/>
                </a:lnTo>
                <a:lnTo>
                  <a:pt x="2413084" y="382524"/>
                </a:lnTo>
                <a:lnTo>
                  <a:pt x="2441575" y="368300"/>
                </a:lnTo>
                <a:lnTo>
                  <a:pt x="2412915" y="35394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21050" y="4182998"/>
            <a:ext cx="4253230" cy="393700"/>
          </a:xfrm>
          <a:custGeom>
            <a:avLst/>
            <a:gdLst/>
            <a:ahLst/>
            <a:cxnLst/>
            <a:rect l="l" t="t" r="r" b="b"/>
            <a:pathLst>
              <a:path w="4253230" h="393700">
                <a:moveTo>
                  <a:pt x="4252849" y="0"/>
                </a:moveTo>
                <a:lnTo>
                  <a:pt x="4138549" y="0"/>
                </a:lnTo>
                <a:lnTo>
                  <a:pt x="4138549" y="28575"/>
                </a:lnTo>
                <a:lnTo>
                  <a:pt x="4252849" y="28575"/>
                </a:lnTo>
                <a:lnTo>
                  <a:pt x="4252849" y="0"/>
                </a:lnTo>
                <a:close/>
              </a:path>
              <a:path w="4253230" h="393700">
                <a:moveTo>
                  <a:pt x="4052824" y="0"/>
                </a:moveTo>
                <a:lnTo>
                  <a:pt x="3938524" y="0"/>
                </a:lnTo>
                <a:lnTo>
                  <a:pt x="3938524" y="28575"/>
                </a:lnTo>
                <a:lnTo>
                  <a:pt x="4052824" y="28575"/>
                </a:lnTo>
                <a:lnTo>
                  <a:pt x="4052824" y="0"/>
                </a:lnTo>
                <a:close/>
              </a:path>
              <a:path w="4253230" h="393700">
                <a:moveTo>
                  <a:pt x="3852799" y="0"/>
                </a:moveTo>
                <a:lnTo>
                  <a:pt x="3738499" y="0"/>
                </a:lnTo>
                <a:lnTo>
                  <a:pt x="3738499" y="28575"/>
                </a:lnTo>
                <a:lnTo>
                  <a:pt x="3852799" y="28575"/>
                </a:lnTo>
                <a:lnTo>
                  <a:pt x="3852799" y="0"/>
                </a:lnTo>
                <a:close/>
              </a:path>
              <a:path w="4253230" h="393700">
                <a:moveTo>
                  <a:pt x="3652774" y="0"/>
                </a:moveTo>
                <a:lnTo>
                  <a:pt x="3538474" y="0"/>
                </a:lnTo>
                <a:lnTo>
                  <a:pt x="3538474" y="28575"/>
                </a:lnTo>
                <a:lnTo>
                  <a:pt x="3652774" y="28575"/>
                </a:lnTo>
                <a:lnTo>
                  <a:pt x="3652774" y="0"/>
                </a:lnTo>
                <a:close/>
              </a:path>
              <a:path w="4253230" h="393700">
                <a:moveTo>
                  <a:pt x="3452749" y="0"/>
                </a:moveTo>
                <a:lnTo>
                  <a:pt x="3338449" y="0"/>
                </a:lnTo>
                <a:lnTo>
                  <a:pt x="3338449" y="28575"/>
                </a:lnTo>
                <a:lnTo>
                  <a:pt x="3452749" y="28575"/>
                </a:lnTo>
                <a:lnTo>
                  <a:pt x="3452749" y="0"/>
                </a:lnTo>
                <a:close/>
              </a:path>
              <a:path w="4253230" h="393700">
                <a:moveTo>
                  <a:pt x="3252724" y="0"/>
                </a:moveTo>
                <a:lnTo>
                  <a:pt x="3138424" y="0"/>
                </a:lnTo>
                <a:lnTo>
                  <a:pt x="3138424" y="28575"/>
                </a:lnTo>
                <a:lnTo>
                  <a:pt x="3252724" y="28575"/>
                </a:lnTo>
                <a:lnTo>
                  <a:pt x="3252724" y="0"/>
                </a:lnTo>
                <a:close/>
              </a:path>
              <a:path w="4253230" h="393700">
                <a:moveTo>
                  <a:pt x="3052699" y="0"/>
                </a:moveTo>
                <a:lnTo>
                  <a:pt x="2938399" y="0"/>
                </a:lnTo>
                <a:lnTo>
                  <a:pt x="2938399" y="28575"/>
                </a:lnTo>
                <a:lnTo>
                  <a:pt x="3052699" y="28575"/>
                </a:lnTo>
                <a:lnTo>
                  <a:pt x="3052699" y="0"/>
                </a:lnTo>
                <a:close/>
              </a:path>
              <a:path w="4253230" h="393700">
                <a:moveTo>
                  <a:pt x="2852674" y="0"/>
                </a:moveTo>
                <a:lnTo>
                  <a:pt x="2738374" y="0"/>
                </a:lnTo>
                <a:lnTo>
                  <a:pt x="2738374" y="28575"/>
                </a:lnTo>
                <a:lnTo>
                  <a:pt x="2852674" y="28575"/>
                </a:lnTo>
                <a:lnTo>
                  <a:pt x="2852674" y="0"/>
                </a:lnTo>
                <a:close/>
              </a:path>
              <a:path w="4253230" h="393700">
                <a:moveTo>
                  <a:pt x="2652649" y="0"/>
                </a:moveTo>
                <a:lnTo>
                  <a:pt x="2538349" y="0"/>
                </a:lnTo>
                <a:lnTo>
                  <a:pt x="2538349" y="28575"/>
                </a:lnTo>
                <a:lnTo>
                  <a:pt x="2652649" y="28575"/>
                </a:lnTo>
                <a:lnTo>
                  <a:pt x="2652649" y="0"/>
                </a:lnTo>
                <a:close/>
              </a:path>
              <a:path w="4253230" h="393700">
                <a:moveTo>
                  <a:pt x="2452624" y="0"/>
                </a:moveTo>
                <a:lnTo>
                  <a:pt x="2338324" y="0"/>
                </a:lnTo>
                <a:lnTo>
                  <a:pt x="2338324" y="28575"/>
                </a:lnTo>
                <a:lnTo>
                  <a:pt x="2452624" y="28575"/>
                </a:lnTo>
                <a:lnTo>
                  <a:pt x="2452624" y="0"/>
                </a:lnTo>
                <a:close/>
              </a:path>
              <a:path w="4253230" h="393700">
                <a:moveTo>
                  <a:pt x="2252599" y="0"/>
                </a:moveTo>
                <a:lnTo>
                  <a:pt x="2138299" y="0"/>
                </a:lnTo>
                <a:lnTo>
                  <a:pt x="2138299" y="28575"/>
                </a:lnTo>
                <a:lnTo>
                  <a:pt x="2252599" y="28575"/>
                </a:lnTo>
                <a:lnTo>
                  <a:pt x="2252599" y="0"/>
                </a:lnTo>
                <a:close/>
              </a:path>
              <a:path w="4253230" h="393700">
                <a:moveTo>
                  <a:pt x="2052574" y="0"/>
                </a:moveTo>
                <a:lnTo>
                  <a:pt x="1938274" y="0"/>
                </a:lnTo>
                <a:lnTo>
                  <a:pt x="1938274" y="28575"/>
                </a:lnTo>
                <a:lnTo>
                  <a:pt x="2052574" y="28575"/>
                </a:lnTo>
                <a:lnTo>
                  <a:pt x="2052574" y="0"/>
                </a:lnTo>
                <a:close/>
              </a:path>
              <a:path w="4253230" h="393700">
                <a:moveTo>
                  <a:pt x="1852549" y="0"/>
                </a:moveTo>
                <a:lnTo>
                  <a:pt x="1738249" y="0"/>
                </a:lnTo>
                <a:lnTo>
                  <a:pt x="1738249" y="28575"/>
                </a:lnTo>
                <a:lnTo>
                  <a:pt x="1852549" y="28575"/>
                </a:lnTo>
                <a:lnTo>
                  <a:pt x="1852549" y="0"/>
                </a:lnTo>
                <a:close/>
              </a:path>
              <a:path w="4253230" h="393700">
                <a:moveTo>
                  <a:pt x="1652524" y="0"/>
                </a:moveTo>
                <a:lnTo>
                  <a:pt x="1538224" y="0"/>
                </a:lnTo>
                <a:lnTo>
                  <a:pt x="1538224" y="28575"/>
                </a:lnTo>
                <a:lnTo>
                  <a:pt x="1652524" y="28575"/>
                </a:lnTo>
                <a:lnTo>
                  <a:pt x="1652524" y="0"/>
                </a:lnTo>
                <a:close/>
              </a:path>
              <a:path w="4253230" h="393700">
                <a:moveTo>
                  <a:pt x="1452499" y="0"/>
                </a:moveTo>
                <a:lnTo>
                  <a:pt x="1338199" y="0"/>
                </a:lnTo>
                <a:lnTo>
                  <a:pt x="1338199" y="28575"/>
                </a:lnTo>
                <a:lnTo>
                  <a:pt x="1452499" y="28575"/>
                </a:lnTo>
                <a:lnTo>
                  <a:pt x="1452499" y="0"/>
                </a:lnTo>
                <a:close/>
              </a:path>
              <a:path w="4253230" h="393700">
                <a:moveTo>
                  <a:pt x="1252474" y="0"/>
                </a:moveTo>
                <a:lnTo>
                  <a:pt x="1138174" y="0"/>
                </a:lnTo>
                <a:lnTo>
                  <a:pt x="1138174" y="28575"/>
                </a:lnTo>
                <a:lnTo>
                  <a:pt x="1252474" y="28575"/>
                </a:lnTo>
                <a:lnTo>
                  <a:pt x="1252474" y="0"/>
                </a:lnTo>
                <a:close/>
              </a:path>
              <a:path w="4253230" h="393700">
                <a:moveTo>
                  <a:pt x="1052449" y="0"/>
                </a:moveTo>
                <a:lnTo>
                  <a:pt x="938149" y="0"/>
                </a:lnTo>
                <a:lnTo>
                  <a:pt x="938149" y="28575"/>
                </a:lnTo>
                <a:lnTo>
                  <a:pt x="1052449" y="28575"/>
                </a:lnTo>
                <a:lnTo>
                  <a:pt x="1052449" y="0"/>
                </a:lnTo>
                <a:close/>
              </a:path>
              <a:path w="4253230" h="393700">
                <a:moveTo>
                  <a:pt x="852424" y="0"/>
                </a:moveTo>
                <a:lnTo>
                  <a:pt x="738124" y="0"/>
                </a:lnTo>
                <a:lnTo>
                  <a:pt x="738124" y="28575"/>
                </a:lnTo>
                <a:lnTo>
                  <a:pt x="852424" y="28575"/>
                </a:lnTo>
                <a:lnTo>
                  <a:pt x="852424" y="0"/>
                </a:lnTo>
                <a:close/>
              </a:path>
              <a:path w="4253230" h="393700">
                <a:moveTo>
                  <a:pt x="652399" y="0"/>
                </a:moveTo>
                <a:lnTo>
                  <a:pt x="538099" y="0"/>
                </a:lnTo>
                <a:lnTo>
                  <a:pt x="538099" y="28575"/>
                </a:lnTo>
                <a:lnTo>
                  <a:pt x="652399" y="28575"/>
                </a:lnTo>
                <a:lnTo>
                  <a:pt x="652399" y="0"/>
                </a:lnTo>
                <a:close/>
              </a:path>
              <a:path w="4253230" h="393700">
                <a:moveTo>
                  <a:pt x="452374" y="0"/>
                </a:moveTo>
                <a:lnTo>
                  <a:pt x="338074" y="0"/>
                </a:lnTo>
                <a:lnTo>
                  <a:pt x="338074" y="28575"/>
                </a:lnTo>
                <a:lnTo>
                  <a:pt x="452374" y="28575"/>
                </a:lnTo>
                <a:lnTo>
                  <a:pt x="452374" y="0"/>
                </a:lnTo>
                <a:close/>
              </a:path>
              <a:path w="4253230" h="393700">
                <a:moveTo>
                  <a:pt x="252349" y="0"/>
                </a:moveTo>
                <a:lnTo>
                  <a:pt x="138049" y="0"/>
                </a:lnTo>
                <a:lnTo>
                  <a:pt x="138049" y="28575"/>
                </a:lnTo>
                <a:lnTo>
                  <a:pt x="252349" y="28575"/>
                </a:lnTo>
                <a:lnTo>
                  <a:pt x="252349" y="0"/>
                </a:lnTo>
                <a:close/>
              </a:path>
              <a:path w="4253230" h="393700">
                <a:moveTo>
                  <a:pt x="52324" y="0"/>
                </a:moveTo>
                <a:lnTo>
                  <a:pt x="28575" y="0"/>
                </a:lnTo>
                <a:lnTo>
                  <a:pt x="28575" y="119125"/>
                </a:lnTo>
                <a:lnTo>
                  <a:pt x="57150" y="119125"/>
                </a:lnTo>
                <a:lnTo>
                  <a:pt x="57150" y="28575"/>
                </a:lnTo>
                <a:lnTo>
                  <a:pt x="42799" y="28575"/>
                </a:lnTo>
                <a:lnTo>
                  <a:pt x="52324" y="19134"/>
                </a:lnTo>
                <a:lnTo>
                  <a:pt x="52324" y="0"/>
                </a:lnTo>
                <a:close/>
              </a:path>
              <a:path w="4253230" h="393700">
                <a:moveTo>
                  <a:pt x="52324" y="19134"/>
                </a:moveTo>
                <a:lnTo>
                  <a:pt x="42799" y="28575"/>
                </a:lnTo>
                <a:lnTo>
                  <a:pt x="52324" y="28575"/>
                </a:lnTo>
                <a:lnTo>
                  <a:pt x="52324" y="19134"/>
                </a:lnTo>
                <a:close/>
              </a:path>
              <a:path w="4253230" h="393700">
                <a:moveTo>
                  <a:pt x="57150" y="14350"/>
                </a:moveTo>
                <a:lnTo>
                  <a:pt x="52324" y="19134"/>
                </a:lnTo>
                <a:lnTo>
                  <a:pt x="52324" y="28575"/>
                </a:lnTo>
                <a:lnTo>
                  <a:pt x="57150" y="28575"/>
                </a:lnTo>
                <a:lnTo>
                  <a:pt x="57150" y="14350"/>
                </a:lnTo>
                <a:close/>
              </a:path>
              <a:path w="4253230" h="393700">
                <a:moveTo>
                  <a:pt x="28575" y="307975"/>
                </a:moveTo>
                <a:lnTo>
                  <a:pt x="0" y="307975"/>
                </a:lnTo>
                <a:lnTo>
                  <a:pt x="42799" y="393700"/>
                </a:lnTo>
                <a:lnTo>
                  <a:pt x="80128" y="319150"/>
                </a:lnTo>
                <a:lnTo>
                  <a:pt x="28575" y="319150"/>
                </a:lnTo>
                <a:lnTo>
                  <a:pt x="28575" y="307975"/>
                </a:lnTo>
                <a:close/>
              </a:path>
              <a:path w="4253230" h="393700">
                <a:moveTo>
                  <a:pt x="57150" y="204850"/>
                </a:moveTo>
                <a:lnTo>
                  <a:pt x="28575" y="204850"/>
                </a:lnTo>
                <a:lnTo>
                  <a:pt x="28575" y="319150"/>
                </a:lnTo>
                <a:lnTo>
                  <a:pt x="57150" y="319150"/>
                </a:lnTo>
                <a:lnTo>
                  <a:pt x="57150" y="204850"/>
                </a:lnTo>
                <a:close/>
              </a:path>
              <a:path w="4253230" h="393700">
                <a:moveTo>
                  <a:pt x="85725" y="307975"/>
                </a:moveTo>
                <a:lnTo>
                  <a:pt x="57150" y="307975"/>
                </a:lnTo>
                <a:lnTo>
                  <a:pt x="57150" y="319150"/>
                </a:lnTo>
                <a:lnTo>
                  <a:pt x="80128" y="319150"/>
                </a:lnTo>
                <a:lnTo>
                  <a:pt x="85725" y="307975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13273" y="5314950"/>
            <a:ext cx="2462530" cy="165100"/>
          </a:xfrm>
          <a:custGeom>
            <a:avLst/>
            <a:gdLst/>
            <a:ahLst/>
            <a:cxnLst/>
            <a:rect l="l" t="t" r="r" b="b"/>
            <a:pathLst>
              <a:path w="2462529" h="165100">
                <a:moveTo>
                  <a:pt x="57150" y="71374"/>
                </a:moveTo>
                <a:lnTo>
                  <a:pt x="28575" y="71374"/>
                </a:lnTo>
                <a:lnTo>
                  <a:pt x="28575" y="165100"/>
                </a:lnTo>
                <a:lnTo>
                  <a:pt x="2462276" y="165100"/>
                </a:lnTo>
                <a:lnTo>
                  <a:pt x="2462276" y="150749"/>
                </a:lnTo>
                <a:lnTo>
                  <a:pt x="57150" y="150749"/>
                </a:lnTo>
                <a:lnTo>
                  <a:pt x="42925" y="136525"/>
                </a:lnTo>
                <a:lnTo>
                  <a:pt x="57150" y="136525"/>
                </a:lnTo>
                <a:lnTo>
                  <a:pt x="57150" y="71374"/>
                </a:lnTo>
                <a:close/>
              </a:path>
              <a:path w="2462529" h="165100">
                <a:moveTo>
                  <a:pt x="57150" y="136525"/>
                </a:moveTo>
                <a:lnTo>
                  <a:pt x="42925" y="136525"/>
                </a:lnTo>
                <a:lnTo>
                  <a:pt x="57150" y="150749"/>
                </a:lnTo>
                <a:lnTo>
                  <a:pt x="57150" y="136525"/>
                </a:lnTo>
                <a:close/>
              </a:path>
              <a:path w="2462529" h="165100">
                <a:moveTo>
                  <a:pt x="2462276" y="136525"/>
                </a:moveTo>
                <a:lnTo>
                  <a:pt x="57150" y="136525"/>
                </a:lnTo>
                <a:lnTo>
                  <a:pt x="57150" y="150749"/>
                </a:lnTo>
                <a:lnTo>
                  <a:pt x="2462276" y="150749"/>
                </a:lnTo>
                <a:lnTo>
                  <a:pt x="2462276" y="136525"/>
                </a:lnTo>
                <a:close/>
              </a:path>
              <a:path w="2462529" h="16510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2462529" h="16510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92498" y="4902200"/>
            <a:ext cx="535305" cy="85725"/>
          </a:xfrm>
          <a:custGeom>
            <a:avLst/>
            <a:gdLst/>
            <a:ahLst/>
            <a:cxnLst/>
            <a:rect l="l" t="t" r="r" b="b"/>
            <a:pathLst>
              <a:path w="535304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0" y="57150"/>
                </a:lnTo>
                <a:lnTo>
                  <a:pt x="7150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535304" h="85725">
                <a:moveTo>
                  <a:pt x="254000" y="42799"/>
                </a:moveTo>
                <a:lnTo>
                  <a:pt x="254000" y="58674"/>
                </a:lnTo>
                <a:lnTo>
                  <a:pt x="535051" y="58674"/>
                </a:lnTo>
                <a:lnTo>
                  <a:pt x="535051" y="57150"/>
                </a:lnTo>
                <a:lnTo>
                  <a:pt x="268350" y="57150"/>
                </a:lnTo>
                <a:lnTo>
                  <a:pt x="254000" y="42799"/>
                </a:lnTo>
                <a:close/>
              </a:path>
              <a:path w="535304" h="85725">
                <a:moveTo>
                  <a:pt x="85725" y="28575"/>
                </a:moveTo>
                <a:lnTo>
                  <a:pt x="71500" y="28575"/>
                </a:lnTo>
                <a:lnTo>
                  <a:pt x="7150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535304" h="85725">
                <a:moveTo>
                  <a:pt x="28257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54000" y="57150"/>
                </a:lnTo>
                <a:lnTo>
                  <a:pt x="254000" y="42799"/>
                </a:lnTo>
                <a:lnTo>
                  <a:pt x="280938" y="42799"/>
                </a:lnTo>
                <a:lnTo>
                  <a:pt x="268350" y="30099"/>
                </a:lnTo>
                <a:lnTo>
                  <a:pt x="282575" y="30099"/>
                </a:lnTo>
                <a:lnTo>
                  <a:pt x="282575" y="28575"/>
                </a:lnTo>
                <a:close/>
              </a:path>
              <a:path w="535304" h="85725">
                <a:moveTo>
                  <a:pt x="280938" y="42799"/>
                </a:moveTo>
                <a:lnTo>
                  <a:pt x="254000" y="42799"/>
                </a:lnTo>
                <a:lnTo>
                  <a:pt x="268350" y="57150"/>
                </a:lnTo>
                <a:lnTo>
                  <a:pt x="535051" y="57150"/>
                </a:lnTo>
                <a:lnTo>
                  <a:pt x="535051" y="44450"/>
                </a:lnTo>
                <a:lnTo>
                  <a:pt x="282575" y="44450"/>
                </a:lnTo>
                <a:lnTo>
                  <a:pt x="280938" y="42799"/>
                </a:lnTo>
                <a:close/>
              </a:path>
              <a:path w="535304" h="85725">
                <a:moveTo>
                  <a:pt x="282575" y="30099"/>
                </a:moveTo>
                <a:lnTo>
                  <a:pt x="268350" y="30099"/>
                </a:lnTo>
                <a:lnTo>
                  <a:pt x="282575" y="44450"/>
                </a:lnTo>
                <a:lnTo>
                  <a:pt x="282575" y="30099"/>
                </a:lnTo>
                <a:close/>
              </a:path>
              <a:path w="535304" h="85725">
                <a:moveTo>
                  <a:pt x="535051" y="30099"/>
                </a:moveTo>
                <a:lnTo>
                  <a:pt x="282575" y="30099"/>
                </a:lnTo>
                <a:lnTo>
                  <a:pt x="282575" y="44450"/>
                </a:lnTo>
                <a:lnTo>
                  <a:pt x="535051" y="44450"/>
                </a:lnTo>
                <a:lnTo>
                  <a:pt x="535051" y="300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92199" y="2376423"/>
            <a:ext cx="1143000" cy="2583180"/>
          </a:xfrm>
          <a:custGeom>
            <a:avLst/>
            <a:gdLst/>
            <a:ahLst/>
            <a:cxnLst/>
            <a:rect l="l" t="t" r="r" b="b"/>
            <a:pathLst>
              <a:path w="1143000" h="2583179">
                <a:moveTo>
                  <a:pt x="379475" y="42925"/>
                </a:moveTo>
                <a:lnTo>
                  <a:pt x="379475" y="2582926"/>
                </a:lnTo>
                <a:lnTo>
                  <a:pt x="1143000" y="2582926"/>
                </a:lnTo>
                <a:lnTo>
                  <a:pt x="1143000" y="2568575"/>
                </a:lnTo>
                <a:lnTo>
                  <a:pt x="408050" y="2568575"/>
                </a:lnTo>
                <a:lnTo>
                  <a:pt x="393826" y="2554351"/>
                </a:lnTo>
                <a:lnTo>
                  <a:pt x="408050" y="2554351"/>
                </a:lnTo>
                <a:lnTo>
                  <a:pt x="408050" y="57150"/>
                </a:lnTo>
                <a:lnTo>
                  <a:pt x="393826" y="57150"/>
                </a:lnTo>
                <a:lnTo>
                  <a:pt x="379475" y="42925"/>
                </a:lnTo>
                <a:close/>
              </a:path>
              <a:path w="1143000" h="2583179">
                <a:moveTo>
                  <a:pt x="408050" y="2554351"/>
                </a:moveTo>
                <a:lnTo>
                  <a:pt x="393826" y="2554351"/>
                </a:lnTo>
                <a:lnTo>
                  <a:pt x="408050" y="2568575"/>
                </a:lnTo>
                <a:lnTo>
                  <a:pt x="408050" y="2554351"/>
                </a:lnTo>
                <a:close/>
              </a:path>
              <a:path w="1143000" h="2583179">
                <a:moveTo>
                  <a:pt x="1143000" y="2554351"/>
                </a:moveTo>
                <a:lnTo>
                  <a:pt x="408050" y="2554351"/>
                </a:lnTo>
                <a:lnTo>
                  <a:pt x="408050" y="2568575"/>
                </a:lnTo>
                <a:lnTo>
                  <a:pt x="1143000" y="2568575"/>
                </a:lnTo>
                <a:lnTo>
                  <a:pt x="1143000" y="2554351"/>
                </a:lnTo>
                <a:close/>
              </a:path>
              <a:path w="1143000" h="2583179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0" y="57150"/>
                </a:lnTo>
                <a:lnTo>
                  <a:pt x="7150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143000" h="2583179">
                <a:moveTo>
                  <a:pt x="85725" y="28575"/>
                </a:moveTo>
                <a:lnTo>
                  <a:pt x="71500" y="28575"/>
                </a:lnTo>
                <a:lnTo>
                  <a:pt x="7150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143000" h="2583179">
                <a:moveTo>
                  <a:pt x="408050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379475" y="57150"/>
                </a:lnTo>
                <a:lnTo>
                  <a:pt x="379475" y="42925"/>
                </a:lnTo>
                <a:lnTo>
                  <a:pt x="408050" y="42925"/>
                </a:lnTo>
                <a:lnTo>
                  <a:pt x="408050" y="28575"/>
                </a:lnTo>
                <a:close/>
              </a:path>
              <a:path w="1143000" h="2583179">
                <a:moveTo>
                  <a:pt x="408050" y="42925"/>
                </a:moveTo>
                <a:lnTo>
                  <a:pt x="379475" y="42925"/>
                </a:lnTo>
                <a:lnTo>
                  <a:pt x="393826" y="57150"/>
                </a:lnTo>
                <a:lnTo>
                  <a:pt x="408050" y="57150"/>
                </a:lnTo>
                <a:lnTo>
                  <a:pt x="408050" y="42925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9262" y="1998726"/>
            <a:ext cx="1143635" cy="841375"/>
          </a:xfrm>
          <a:custGeom>
            <a:avLst/>
            <a:gdLst/>
            <a:ahLst/>
            <a:cxnLst/>
            <a:rect l="l" t="t" r="r" b="b"/>
            <a:pathLst>
              <a:path w="1143635" h="841375">
                <a:moveTo>
                  <a:pt x="1002728" y="0"/>
                </a:moveTo>
                <a:lnTo>
                  <a:pt x="140233" y="0"/>
                </a:lnTo>
                <a:lnTo>
                  <a:pt x="95910" y="7144"/>
                </a:lnTo>
                <a:lnTo>
                  <a:pt x="57415" y="27041"/>
                </a:lnTo>
                <a:lnTo>
                  <a:pt x="27058" y="57387"/>
                </a:lnTo>
                <a:lnTo>
                  <a:pt x="7149" y="95877"/>
                </a:lnTo>
                <a:lnTo>
                  <a:pt x="0" y="140208"/>
                </a:lnTo>
                <a:lnTo>
                  <a:pt x="0" y="701039"/>
                </a:lnTo>
                <a:lnTo>
                  <a:pt x="7149" y="745370"/>
                </a:lnTo>
                <a:lnTo>
                  <a:pt x="27058" y="783860"/>
                </a:lnTo>
                <a:lnTo>
                  <a:pt x="57415" y="814206"/>
                </a:lnTo>
                <a:lnTo>
                  <a:pt x="95910" y="834103"/>
                </a:lnTo>
                <a:lnTo>
                  <a:pt x="140233" y="841248"/>
                </a:lnTo>
                <a:lnTo>
                  <a:pt x="1002728" y="841248"/>
                </a:lnTo>
                <a:lnTo>
                  <a:pt x="1047071" y="834103"/>
                </a:lnTo>
                <a:lnTo>
                  <a:pt x="1085593" y="814206"/>
                </a:lnTo>
                <a:lnTo>
                  <a:pt x="1115976" y="783860"/>
                </a:lnTo>
                <a:lnTo>
                  <a:pt x="1135905" y="745370"/>
                </a:lnTo>
                <a:lnTo>
                  <a:pt x="1143063" y="701039"/>
                </a:lnTo>
                <a:lnTo>
                  <a:pt x="1143063" y="140208"/>
                </a:lnTo>
                <a:lnTo>
                  <a:pt x="1135905" y="95877"/>
                </a:lnTo>
                <a:lnTo>
                  <a:pt x="1115976" y="57387"/>
                </a:lnTo>
                <a:lnTo>
                  <a:pt x="1085593" y="27041"/>
                </a:lnTo>
                <a:lnTo>
                  <a:pt x="1047071" y="7144"/>
                </a:lnTo>
                <a:lnTo>
                  <a:pt x="1002728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9262" y="1998726"/>
            <a:ext cx="1143635" cy="841375"/>
          </a:xfrm>
          <a:custGeom>
            <a:avLst/>
            <a:gdLst/>
            <a:ahLst/>
            <a:cxnLst/>
            <a:rect l="l" t="t" r="r" b="b"/>
            <a:pathLst>
              <a:path w="1143635" h="841375">
                <a:moveTo>
                  <a:pt x="0" y="140208"/>
                </a:moveTo>
                <a:lnTo>
                  <a:pt x="7149" y="95877"/>
                </a:lnTo>
                <a:lnTo>
                  <a:pt x="27058" y="57387"/>
                </a:lnTo>
                <a:lnTo>
                  <a:pt x="57415" y="27041"/>
                </a:lnTo>
                <a:lnTo>
                  <a:pt x="95910" y="7144"/>
                </a:lnTo>
                <a:lnTo>
                  <a:pt x="140233" y="0"/>
                </a:lnTo>
                <a:lnTo>
                  <a:pt x="1002728" y="0"/>
                </a:lnTo>
                <a:lnTo>
                  <a:pt x="1047071" y="7144"/>
                </a:lnTo>
                <a:lnTo>
                  <a:pt x="1085593" y="27041"/>
                </a:lnTo>
                <a:lnTo>
                  <a:pt x="1115976" y="57387"/>
                </a:lnTo>
                <a:lnTo>
                  <a:pt x="1135905" y="95877"/>
                </a:lnTo>
                <a:lnTo>
                  <a:pt x="1143063" y="140208"/>
                </a:lnTo>
                <a:lnTo>
                  <a:pt x="1143063" y="701039"/>
                </a:lnTo>
                <a:lnTo>
                  <a:pt x="1135905" y="745370"/>
                </a:lnTo>
                <a:lnTo>
                  <a:pt x="1115976" y="783860"/>
                </a:lnTo>
                <a:lnTo>
                  <a:pt x="1085593" y="814206"/>
                </a:lnTo>
                <a:lnTo>
                  <a:pt x="1047071" y="834103"/>
                </a:lnTo>
                <a:lnTo>
                  <a:pt x="1002728" y="841248"/>
                </a:lnTo>
                <a:lnTo>
                  <a:pt x="140233" y="841248"/>
                </a:lnTo>
                <a:lnTo>
                  <a:pt x="95910" y="834103"/>
                </a:lnTo>
                <a:lnTo>
                  <a:pt x="57415" y="814206"/>
                </a:lnTo>
                <a:lnTo>
                  <a:pt x="27058" y="783860"/>
                </a:lnTo>
                <a:lnTo>
                  <a:pt x="7149" y="745370"/>
                </a:lnTo>
                <a:lnTo>
                  <a:pt x="0" y="701039"/>
                </a:lnTo>
                <a:lnTo>
                  <a:pt x="0" y="140208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52437" y="2119376"/>
            <a:ext cx="1097280" cy="304800"/>
          </a:xfrm>
          <a:custGeom>
            <a:avLst/>
            <a:gdLst/>
            <a:ahLst/>
            <a:cxnLst/>
            <a:rect l="l" t="t" r="r" b="b"/>
            <a:pathLst>
              <a:path w="1097280" h="304800">
                <a:moveTo>
                  <a:pt x="0" y="304800"/>
                </a:moveTo>
                <a:lnTo>
                  <a:pt x="1096962" y="304800"/>
                </a:lnTo>
                <a:lnTo>
                  <a:pt x="109696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44068" y="2176398"/>
            <a:ext cx="73914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SPL</a:t>
            </a:r>
            <a:r>
              <a:rPr dirty="0" sz="1400" spc="-110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5750" y="1898650"/>
            <a:ext cx="1143000" cy="841375"/>
          </a:xfrm>
          <a:custGeom>
            <a:avLst/>
            <a:gdLst/>
            <a:ahLst/>
            <a:cxnLst/>
            <a:rect l="l" t="t" r="r" b="b"/>
            <a:pathLst>
              <a:path w="1143000" h="841375">
                <a:moveTo>
                  <a:pt x="1002791" y="0"/>
                </a:moveTo>
                <a:lnTo>
                  <a:pt x="140233" y="0"/>
                </a:lnTo>
                <a:lnTo>
                  <a:pt x="95910" y="7144"/>
                </a:lnTo>
                <a:lnTo>
                  <a:pt x="57415" y="27041"/>
                </a:lnTo>
                <a:lnTo>
                  <a:pt x="27058" y="57387"/>
                </a:lnTo>
                <a:lnTo>
                  <a:pt x="7149" y="95877"/>
                </a:lnTo>
                <a:lnTo>
                  <a:pt x="0" y="140208"/>
                </a:lnTo>
                <a:lnTo>
                  <a:pt x="0" y="701166"/>
                </a:lnTo>
                <a:lnTo>
                  <a:pt x="7149" y="745497"/>
                </a:lnTo>
                <a:lnTo>
                  <a:pt x="27058" y="783987"/>
                </a:lnTo>
                <a:lnTo>
                  <a:pt x="57415" y="814333"/>
                </a:lnTo>
                <a:lnTo>
                  <a:pt x="95910" y="834230"/>
                </a:lnTo>
                <a:lnTo>
                  <a:pt x="140233" y="841375"/>
                </a:lnTo>
                <a:lnTo>
                  <a:pt x="1002791" y="841375"/>
                </a:lnTo>
                <a:lnTo>
                  <a:pt x="1047122" y="834230"/>
                </a:lnTo>
                <a:lnTo>
                  <a:pt x="1085612" y="814333"/>
                </a:lnTo>
                <a:lnTo>
                  <a:pt x="1115958" y="783987"/>
                </a:lnTo>
                <a:lnTo>
                  <a:pt x="1135855" y="745497"/>
                </a:lnTo>
                <a:lnTo>
                  <a:pt x="1143000" y="701166"/>
                </a:lnTo>
                <a:lnTo>
                  <a:pt x="1143000" y="140208"/>
                </a:lnTo>
                <a:lnTo>
                  <a:pt x="1135855" y="95877"/>
                </a:lnTo>
                <a:lnTo>
                  <a:pt x="1115958" y="57387"/>
                </a:lnTo>
                <a:lnTo>
                  <a:pt x="1085612" y="27041"/>
                </a:lnTo>
                <a:lnTo>
                  <a:pt x="1047122" y="7144"/>
                </a:lnTo>
                <a:lnTo>
                  <a:pt x="1002791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5750" y="1898650"/>
            <a:ext cx="1143000" cy="841375"/>
          </a:xfrm>
          <a:custGeom>
            <a:avLst/>
            <a:gdLst/>
            <a:ahLst/>
            <a:cxnLst/>
            <a:rect l="l" t="t" r="r" b="b"/>
            <a:pathLst>
              <a:path w="1143000" h="841375">
                <a:moveTo>
                  <a:pt x="0" y="140208"/>
                </a:moveTo>
                <a:lnTo>
                  <a:pt x="7149" y="95877"/>
                </a:lnTo>
                <a:lnTo>
                  <a:pt x="27058" y="57387"/>
                </a:lnTo>
                <a:lnTo>
                  <a:pt x="57415" y="27041"/>
                </a:lnTo>
                <a:lnTo>
                  <a:pt x="95910" y="7144"/>
                </a:lnTo>
                <a:lnTo>
                  <a:pt x="140233" y="0"/>
                </a:lnTo>
                <a:lnTo>
                  <a:pt x="1002791" y="0"/>
                </a:lnTo>
                <a:lnTo>
                  <a:pt x="1047122" y="7144"/>
                </a:lnTo>
                <a:lnTo>
                  <a:pt x="1085612" y="27041"/>
                </a:lnTo>
                <a:lnTo>
                  <a:pt x="1115958" y="57387"/>
                </a:lnTo>
                <a:lnTo>
                  <a:pt x="1135855" y="95877"/>
                </a:lnTo>
                <a:lnTo>
                  <a:pt x="1143000" y="140208"/>
                </a:lnTo>
                <a:lnTo>
                  <a:pt x="1143000" y="701166"/>
                </a:lnTo>
                <a:lnTo>
                  <a:pt x="1135855" y="745497"/>
                </a:lnTo>
                <a:lnTo>
                  <a:pt x="1115958" y="783987"/>
                </a:lnTo>
                <a:lnTo>
                  <a:pt x="1085612" y="814333"/>
                </a:lnTo>
                <a:lnTo>
                  <a:pt x="1047122" y="834230"/>
                </a:lnTo>
                <a:lnTo>
                  <a:pt x="1002791" y="841375"/>
                </a:lnTo>
                <a:lnTo>
                  <a:pt x="140233" y="841375"/>
                </a:lnTo>
                <a:lnTo>
                  <a:pt x="95910" y="834230"/>
                </a:lnTo>
                <a:lnTo>
                  <a:pt x="57415" y="814333"/>
                </a:lnTo>
                <a:lnTo>
                  <a:pt x="27058" y="783987"/>
                </a:lnTo>
                <a:lnTo>
                  <a:pt x="7149" y="745497"/>
                </a:lnTo>
                <a:lnTo>
                  <a:pt x="0" y="701166"/>
                </a:lnTo>
                <a:lnTo>
                  <a:pt x="0" y="140208"/>
                </a:lnTo>
                <a:close/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8925" y="2019300"/>
            <a:ext cx="1097280" cy="304800"/>
          </a:xfrm>
          <a:custGeom>
            <a:avLst/>
            <a:gdLst/>
            <a:ahLst/>
            <a:cxnLst/>
            <a:rect l="l" t="t" r="r" b="b"/>
            <a:pathLst>
              <a:path w="1097280" h="304800">
                <a:moveTo>
                  <a:pt x="0" y="304800"/>
                </a:moveTo>
                <a:lnTo>
                  <a:pt x="1096962" y="304800"/>
                </a:lnTo>
                <a:lnTo>
                  <a:pt x="109696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55168" y="2046554"/>
            <a:ext cx="7651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SP</a:t>
            </a:r>
            <a:r>
              <a:rPr dirty="0" sz="1400" spc="-10">
                <a:latin typeface="Arial"/>
                <a:cs typeface="Arial"/>
              </a:rPr>
              <a:t>L</a:t>
            </a:r>
            <a:r>
              <a:rPr dirty="0" sz="1400" spc="-110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73673" y="3024123"/>
            <a:ext cx="3035300" cy="1802130"/>
          </a:xfrm>
          <a:custGeom>
            <a:avLst/>
            <a:gdLst/>
            <a:ahLst/>
            <a:cxnLst/>
            <a:rect l="l" t="t" r="r" b="b"/>
            <a:pathLst>
              <a:path w="3035300" h="1802129">
                <a:moveTo>
                  <a:pt x="2906776" y="1773301"/>
                </a:moveTo>
                <a:lnTo>
                  <a:pt x="2792476" y="1773301"/>
                </a:lnTo>
                <a:lnTo>
                  <a:pt x="2792476" y="1801876"/>
                </a:lnTo>
                <a:lnTo>
                  <a:pt x="2906776" y="1801876"/>
                </a:lnTo>
                <a:lnTo>
                  <a:pt x="2906776" y="1773301"/>
                </a:lnTo>
                <a:close/>
              </a:path>
              <a:path w="3035300" h="1802129">
                <a:moveTo>
                  <a:pt x="3006725" y="1773301"/>
                </a:moveTo>
                <a:lnTo>
                  <a:pt x="2992501" y="1773301"/>
                </a:lnTo>
                <a:lnTo>
                  <a:pt x="2992501" y="1801876"/>
                </a:lnTo>
                <a:lnTo>
                  <a:pt x="3035300" y="1801876"/>
                </a:lnTo>
                <a:lnTo>
                  <a:pt x="3035300" y="1787525"/>
                </a:lnTo>
                <a:lnTo>
                  <a:pt x="3006725" y="1787525"/>
                </a:lnTo>
                <a:lnTo>
                  <a:pt x="3006725" y="1773301"/>
                </a:lnTo>
                <a:close/>
              </a:path>
              <a:path w="3035300" h="1802129">
                <a:moveTo>
                  <a:pt x="3035300" y="1701800"/>
                </a:moveTo>
                <a:lnTo>
                  <a:pt x="3006725" y="1701800"/>
                </a:lnTo>
                <a:lnTo>
                  <a:pt x="3006725" y="1787525"/>
                </a:lnTo>
                <a:lnTo>
                  <a:pt x="3021076" y="1773301"/>
                </a:lnTo>
                <a:lnTo>
                  <a:pt x="3035300" y="1773301"/>
                </a:lnTo>
                <a:lnTo>
                  <a:pt x="3035300" y="1701800"/>
                </a:lnTo>
                <a:close/>
              </a:path>
              <a:path w="3035300" h="1802129">
                <a:moveTo>
                  <a:pt x="3035300" y="1773301"/>
                </a:moveTo>
                <a:lnTo>
                  <a:pt x="3021076" y="1773301"/>
                </a:lnTo>
                <a:lnTo>
                  <a:pt x="3006725" y="1787525"/>
                </a:lnTo>
                <a:lnTo>
                  <a:pt x="3035300" y="1787525"/>
                </a:lnTo>
                <a:lnTo>
                  <a:pt x="3035300" y="1773301"/>
                </a:lnTo>
                <a:close/>
              </a:path>
              <a:path w="3035300" h="1802129">
                <a:moveTo>
                  <a:pt x="3035300" y="1501775"/>
                </a:moveTo>
                <a:lnTo>
                  <a:pt x="3006725" y="1501775"/>
                </a:lnTo>
                <a:lnTo>
                  <a:pt x="3006725" y="1616075"/>
                </a:lnTo>
                <a:lnTo>
                  <a:pt x="3035300" y="1616075"/>
                </a:lnTo>
                <a:lnTo>
                  <a:pt x="3035300" y="1501775"/>
                </a:lnTo>
                <a:close/>
              </a:path>
              <a:path w="3035300" h="1802129">
                <a:moveTo>
                  <a:pt x="3035300" y="1301750"/>
                </a:moveTo>
                <a:lnTo>
                  <a:pt x="3006725" y="1301750"/>
                </a:lnTo>
                <a:lnTo>
                  <a:pt x="3006725" y="1416050"/>
                </a:lnTo>
                <a:lnTo>
                  <a:pt x="3035300" y="1416050"/>
                </a:lnTo>
                <a:lnTo>
                  <a:pt x="3035300" y="1301750"/>
                </a:lnTo>
                <a:close/>
              </a:path>
              <a:path w="3035300" h="1802129">
                <a:moveTo>
                  <a:pt x="3035300" y="1101725"/>
                </a:moveTo>
                <a:lnTo>
                  <a:pt x="3006725" y="1101725"/>
                </a:lnTo>
                <a:lnTo>
                  <a:pt x="3006725" y="1216025"/>
                </a:lnTo>
                <a:lnTo>
                  <a:pt x="3035300" y="1216025"/>
                </a:lnTo>
                <a:lnTo>
                  <a:pt x="3035300" y="1101725"/>
                </a:lnTo>
                <a:close/>
              </a:path>
              <a:path w="3035300" h="1802129">
                <a:moveTo>
                  <a:pt x="3035300" y="901700"/>
                </a:moveTo>
                <a:lnTo>
                  <a:pt x="3006725" y="901700"/>
                </a:lnTo>
                <a:lnTo>
                  <a:pt x="3006725" y="1016000"/>
                </a:lnTo>
                <a:lnTo>
                  <a:pt x="3035300" y="1016000"/>
                </a:lnTo>
                <a:lnTo>
                  <a:pt x="3035300" y="901700"/>
                </a:lnTo>
                <a:close/>
              </a:path>
              <a:path w="3035300" h="1802129">
                <a:moveTo>
                  <a:pt x="3035300" y="701675"/>
                </a:moveTo>
                <a:lnTo>
                  <a:pt x="3006725" y="701675"/>
                </a:lnTo>
                <a:lnTo>
                  <a:pt x="3006725" y="815975"/>
                </a:lnTo>
                <a:lnTo>
                  <a:pt x="3035300" y="815975"/>
                </a:lnTo>
                <a:lnTo>
                  <a:pt x="3035300" y="701675"/>
                </a:lnTo>
                <a:close/>
              </a:path>
              <a:path w="3035300" h="1802129">
                <a:moveTo>
                  <a:pt x="3035300" y="501650"/>
                </a:moveTo>
                <a:lnTo>
                  <a:pt x="3006725" y="501650"/>
                </a:lnTo>
                <a:lnTo>
                  <a:pt x="3006725" y="615950"/>
                </a:lnTo>
                <a:lnTo>
                  <a:pt x="3035300" y="615950"/>
                </a:lnTo>
                <a:lnTo>
                  <a:pt x="3035300" y="501650"/>
                </a:lnTo>
                <a:close/>
              </a:path>
              <a:path w="3035300" h="1802129">
                <a:moveTo>
                  <a:pt x="3035300" y="301625"/>
                </a:moveTo>
                <a:lnTo>
                  <a:pt x="3006725" y="301625"/>
                </a:lnTo>
                <a:lnTo>
                  <a:pt x="3006725" y="415925"/>
                </a:lnTo>
                <a:lnTo>
                  <a:pt x="3035300" y="415925"/>
                </a:lnTo>
                <a:lnTo>
                  <a:pt x="3035300" y="301625"/>
                </a:lnTo>
                <a:close/>
              </a:path>
              <a:path w="3035300" h="1802129">
                <a:moveTo>
                  <a:pt x="3035300" y="101600"/>
                </a:moveTo>
                <a:lnTo>
                  <a:pt x="3006725" y="101600"/>
                </a:lnTo>
                <a:lnTo>
                  <a:pt x="3006725" y="215900"/>
                </a:lnTo>
                <a:lnTo>
                  <a:pt x="3035300" y="215900"/>
                </a:lnTo>
                <a:lnTo>
                  <a:pt x="3035300" y="101600"/>
                </a:lnTo>
                <a:close/>
              </a:path>
              <a:path w="3035300" h="1802129">
                <a:moveTo>
                  <a:pt x="2994025" y="28575"/>
                </a:moveTo>
                <a:lnTo>
                  <a:pt x="2879725" y="28575"/>
                </a:lnTo>
                <a:lnTo>
                  <a:pt x="2879725" y="57150"/>
                </a:lnTo>
                <a:lnTo>
                  <a:pt x="2994025" y="57150"/>
                </a:lnTo>
                <a:lnTo>
                  <a:pt x="2994025" y="28575"/>
                </a:lnTo>
                <a:close/>
              </a:path>
              <a:path w="3035300" h="1802129">
                <a:moveTo>
                  <a:pt x="2794000" y="28575"/>
                </a:moveTo>
                <a:lnTo>
                  <a:pt x="2679700" y="28575"/>
                </a:lnTo>
                <a:lnTo>
                  <a:pt x="2679700" y="57150"/>
                </a:lnTo>
                <a:lnTo>
                  <a:pt x="2794000" y="57150"/>
                </a:lnTo>
                <a:lnTo>
                  <a:pt x="2794000" y="28575"/>
                </a:lnTo>
                <a:close/>
              </a:path>
              <a:path w="3035300" h="1802129">
                <a:moveTo>
                  <a:pt x="2593975" y="28575"/>
                </a:moveTo>
                <a:lnTo>
                  <a:pt x="2479675" y="28575"/>
                </a:lnTo>
                <a:lnTo>
                  <a:pt x="2479675" y="57150"/>
                </a:lnTo>
                <a:lnTo>
                  <a:pt x="2593975" y="57150"/>
                </a:lnTo>
                <a:lnTo>
                  <a:pt x="2593975" y="28575"/>
                </a:lnTo>
                <a:close/>
              </a:path>
              <a:path w="3035300" h="1802129">
                <a:moveTo>
                  <a:pt x="2393950" y="28575"/>
                </a:moveTo>
                <a:lnTo>
                  <a:pt x="2279650" y="28575"/>
                </a:lnTo>
                <a:lnTo>
                  <a:pt x="2279650" y="57150"/>
                </a:lnTo>
                <a:lnTo>
                  <a:pt x="2393950" y="57150"/>
                </a:lnTo>
                <a:lnTo>
                  <a:pt x="2393950" y="28575"/>
                </a:lnTo>
                <a:close/>
              </a:path>
              <a:path w="3035300" h="1802129">
                <a:moveTo>
                  <a:pt x="2193925" y="28575"/>
                </a:moveTo>
                <a:lnTo>
                  <a:pt x="2079625" y="28575"/>
                </a:lnTo>
                <a:lnTo>
                  <a:pt x="2079625" y="57150"/>
                </a:lnTo>
                <a:lnTo>
                  <a:pt x="2193925" y="57150"/>
                </a:lnTo>
                <a:lnTo>
                  <a:pt x="2193925" y="28575"/>
                </a:lnTo>
                <a:close/>
              </a:path>
              <a:path w="3035300" h="1802129">
                <a:moveTo>
                  <a:pt x="1993900" y="28575"/>
                </a:moveTo>
                <a:lnTo>
                  <a:pt x="1879600" y="28575"/>
                </a:lnTo>
                <a:lnTo>
                  <a:pt x="1879600" y="57150"/>
                </a:lnTo>
                <a:lnTo>
                  <a:pt x="1993900" y="57150"/>
                </a:lnTo>
                <a:lnTo>
                  <a:pt x="1993900" y="28575"/>
                </a:lnTo>
                <a:close/>
              </a:path>
              <a:path w="3035300" h="1802129">
                <a:moveTo>
                  <a:pt x="1793875" y="28575"/>
                </a:moveTo>
                <a:lnTo>
                  <a:pt x="1679575" y="28575"/>
                </a:lnTo>
                <a:lnTo>
                  <a:pt x="1679575" y="57150"/>
                </a:lnTo>
                <a:lnTo>
                  <a:pt x="1793875" y="57150"/>
                </a:lnTo>
                <a:lnTo>
                  <a:pt x="1793875" y="28575"/>
                </a:lnTo>
                <a:close/>
              </a:path>
              <a:path w="3035300" h="1802129">
                <a:moveTo>
                  <a:pt x="1593850" y="28575"/>
                </a:moveTo>
                <a:lnTo>
                  <a:pt x="1479550" y="28575"/>
                </a:lnTo>
                <a:lnTo>
                  <a:pt x="1479550" y="57150"/>
                </a:lnTo>
                <a:lnTo>
                  <a:pt x="1593850" y="57150"/>
                </a:lnTo>
                <a:lnTo>
                  <a:pt x="1593850" y="28575"/>
                </a:lnTo>
                <a:close/>
              </a:path>
              <a:path w="3035300" h="1802129">
                <a:moveTo>
                  <a:pt x="1393825" y="28575"/>
                </a:moveTo>
                <a:lnTo>
                  <a:pt x="1279525" y="28575"/>
                </a:lnTo>
                <a:lnTo>
                  <a:pt x="1279525" y="57150"/>
                </a:lnTo>
                <a:lnTo>
                  <a:pt x="1393825" y="57150"/>
                </a:lnTo>
                <a:lnTo>
                  <a:pt x="1393825" y="28575"/>
                </a:lnTo>
                <a:close/>
              </a:path>
              <a:path w="3035300" h="1802129">
                <a:moveTo>
                  <a:pt x="1193800" y="28575"/>
                </a:moveTo>
                <a:lnTo>
                  <a:pt x="1079500" y="28575"/>
                </a:lnTo>
                <a:lnTo>
                  <a:pt x="1079500" y="57150"/>
                </a:lnTo>
                <a:lnTo>
                  <a:pt x="1193800" y="57150"/>
                </a:lnTo>
                <a:lnTo>
                  <a:pt x="1193800" y="28575"/>
                </a:lnTo>
                <a:close/>
              </a:path>
              <a:path w="3035300" h="1802129">
                <a:moveTo>
                  <a:pt x="993775" y="28575"/>
                </a:moveTo>
                <a:lnTo>
                  <a:pt x="879475" y="28575"/>
                </a:lnTo>
                <a:lnTo>
                  <a:pt x="879475" y="57150"/>
                </a:lnTo>
                <a:lnTo>
                  <a:pt x="993775" y="57150"/>
                </a:lnTo>
                <a:lnTo>
                  <a:pt x="993775" y="28575"/>
                </a:lnTo>
                <a:close/>
              </a:path>
              <a:path w="3035300" h="1802129">
                <a:moveTo>
                  <a:pt x="793750" y="28575"/>
                </a:moveTo>
                <a:lnTo>
                  <a:pt x="679450" y="28575"/>
                </a:lnTo>
                <a:lnTo>
                  <a:pt x="679450" y="57150"/>
                </a:lnTo>
                <a:lnTo>
                  <a:pt x="793750" y="57150"/>
                </a:lnTo>
                <a:lnTo>
                  <a:pt x="793750" y="28575"/>
                </a:lnTo>
                <a:close/>
              </a:path>
              <a:path w="3035300" h="1802129">
                <a:moveTo>
                  <a:pt x="593725" y="28575"/>
                </a:moveTo>
                <a:lnTo>
                  <a:pt x="479425" y="28575"/>
                </a:lnTo>
                <a:lnTo>
                  <a:pt x="479425" y="57150"/>
                </a:lnTo>
                <a:lnTo>
                  <a:pt x="593725" y="57150"/>
                </a:lnTo>
                <a:lnTo>
                  <a:pt x="593725" y="28575"/>
                </a:lnTo>
                <a:close/>
              </a:path>
              <a:path w="3035300" h="1802129">
                <a:moveTo>
                  <a:pt x="393700" y="28575"/>
                </a:moveTo>
                <a:lnTo>
                  <a:pt x="279400" y="28575"/>
                </a:lnTo>
                <a:lnTo>
                  <a:pt x="279400" y="57150"/>
                </a:lnTo>
                <a:lnTo>
                  <a:pt x="393700" y="57150"/>
                </a:lnTo>
                <a:lnTo>
                  <a:pt x="393700" y="28575"/>
                </a:lnTo>
                <a:close/>
              </a:path>
              <a:path w="3035300" h="1802129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9375" y="57150"/>
                </a:lnTo>
                <a:lnTo>
                  <a:pt x="79375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3035300" h="1802129">
                <a:moveTo>
                  <a:pt x="85725" y="28575"/>
                </a:moveTo>
                <a:lnTo>
                  <a:pt x="79375" y="28575"/>
                </a:lnTo>
                <a:lnTo>
                  <a:pt x="79375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3035300" h="1802129">
                <a:moveTo>
                  <a:pt x="19367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93675" y="57150"/>
                </a:lnTo>
                <a:lnTo>
                  <a:pt x="193675" y="2857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113273" y="3692525"/>
            <a:ext cx="3604260" cy="885825"/>
          </a:xfrm>
          <a:custGeom>
            <a:avLst/>
            <a:gdLst/>
            <a:ahLst/>
            <a:cxnLst/>
            <a:rect l="l" t="t" r="r" b="b"/>
            <a:pathLst>
              <a:path w="3604259" h="885825">
                <a:moveTo>
                  <a:pt x="28575" y="800100"/>
                </a:moveTo>
                <a:lnTo>
                  <a:pt x="0" y="800100"/>
                </a:lnTo>
                <a:lnTo>
                  <a:pt x="42925" y="885825"/>
                </a:lnTo>
                <a:lnTo>
                  <a:pt x="78623" y="814324"/>
                </a:lnTo>
                <a:lnTo>
                  <a:pt x="28575" y="814324"/>
                </a:lnTo>
                <a:lnTo>
                  <a:pt x="28575" y="800100"/>
                </a:lnTo>
                <a:close/>
              </a:path>
              <a:path w="3604259" h="885825">
                <a:moveTo>
                  <a:pt x="3575177" y="714375"/>
                </a:moveTo>
                <a:lnTo>
                  <a:pt x="28575" y="714375"/>
                </a:lnTo>
                <a:lnTo>
                  <a:pt x="28575" y="814324"/>
                </a:lnTo>
                <a:lnTo>
                  <a:pt x="57150" y="814324"/>
                </a:lnTo>
                <a:lnTo>
                  <a:pt x="57150" y="742950"/>
                </a:lnTo>
                <a:lnTo>
                  <a:pt x="42925" y="742950"/>
                </a:lnTo>
                <a:lnTo>
                  <a:pt x="57150" y="728599"/>
                </a:lnTo>
                <a:lnTo>
                  <a:pt x="3575177" y="728599"/>
                </a:lnTo>
                <a:lnTo>
                  <a:pt x="3575177" y="714375"/>
                </a:lnTo>
                <a:close/>
              </a:path>
              <a:path w="3604259" h="885825">
                <a:moveTo>
                  <a:pt x="85725" y="800100"/>
                </a:moveTo>
                <a:lnTo>
                  <a:pt x="57150" y="800100"/>
                </a:lnTo>
                <a:lnTo>
                  <a:pt x="57150" y="814324"/>
                </a:lnTo>
                <a:lnTo>
                  <a:pt x="78623" y="814324"/>
                </a:lnTo>
                <a:lnTo>
                  <a:pt x="85725" y="800100"/>
                </a:lnTo>
                <a:close/>
              </a:path>
              <a:path w="3604259" h="885825">
                <a:moveTo>
                  <a:pt x="57150" y="728599"/>
                </a:moveTo>
                <a:lnTo>
                  <a:pt x="42925" y="742950"/>
                </a:lnTo>
                <a:lnTo>
                  <a:pt x="57150" y="742950"/>
                </a:lnTo>
                <a:lnTo>
                  <a:pt x="57150" y="728599"/>
                </a:lnTo>
                <a:close/>
              </a:path>
              <a:path w="3604259" h="885825">
                <a:moveTo>
                  <a:pt x="3603752" y="714375"/>
                </a:moveTo>
                <a:lnTo>
                  <a:pt x="3589528" y="714375"/>
                </a:lnTo>
                <a:lnTo>
                  <a:pt x="3575177" y="728599"/>
                </a:lnTo>
                <a:lnTo>
                  <a:pt x="57150" y="728599"/>
                </a:lnTo>
                <a:lnTo>
                  <a:pt x="57150" y="742950"/>
                </a:lnTo>
                <a:lnTo>
                  <a:pt x="3603752" y="742950"/>
                </a:lnTo>
                <a:lnTo>
                  <a:pt x="3603752" y="714375"/>
                </a:lnTo>
                <a:close/>
              </a:path>
              <a:path w="3604259" h="885825">
                <a:moveTo>
                  <a:pt x="3575177" y="14224"/>
                </a:moveTo>
                <a:lnTo>
                  <a:pt x="3575177" y="728599"/>
                </a:lnTo>
                <a:lnTo>
                  <a:pt x="3589528" y="714375"/>
                </a:lnTo>
                <a:lnTo>
                  <a:pt x="3603752" y="714375"/>
                </a:lnTo>
                <a:lnTo>
                  <a:pt x="3603752" y="28575"/>
                </a:lnTo>
                <a:lnTo>
                  <a:pt x="3589528" y="28575"/>
                </a:lnTo>
                <a:lnTo>
                  <a:pt x="3575177" y="14224"/>
                </a:lnTo>
                <a:close/>
              </a:path>
              <a:path w="3604259" h="885825">
                <a:moveTo>
                  <a:pt x="3603752" y="0"/>
                </a:moveTo>
                <a:lnTo>
                  <a:pt x="3486150" y="0"/>
                </a:lnTo>
                <a:lnTo>
                  <a:pt x="3486150" y="28575"/>
                </a:lnTo>
                <a:lnTo>
                  <a:pt x="3575177" y="28575"/>
                </a:lnTo>
                <a:lnTo>
                  <a:pt x="3575177" y="14224"/>
                </a:lnTo>
                <a:lnTo>
                  <a:pt x="3603752" y="14224"/>
                </a:lnTo>
                <a:lnTo>
                  <a:pt x="3603752" y="0"/>
                </a:lnTo>
                <a:close/>
              </a:path>
              <a:path w="3604259" h="885825">
                <a:moveTo>
                  <a:pt x="3603752" y="14224"/>
                </a:moveTo>
                <a:lnTo>
                  <a:pt x="3575177" y="14224"/>
                </a:lnTo>
                <a:lnTo>
                  <a:pt x="3589528" y="28575"/>
                </a:lnTo>
                <a:lnTo>
                  <a:pt x="3603752" y="28575"/>
                </a:lnTo>
                <a:lnTo>
                  <a:pt x="3603752" y="1422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28750" y="2276475"/>
            <a:ext cx="1306830" cy="2682875"/>
          </a:xfrm>
          <a:custGeom>
            <a:avLst/>
            <a:gdLst/>
            <a:ahLst/>
            <a:cxnLst/>
            <a:rect l="l" t="t" r="r" b="b"/>
            <a:pathLst>
              <a:path w="1306830" h="2682875">
                <a:moveTo>
                  <a:pt x="373125" y="42799"/>
                </a:moveTo>
                <a:lnTo>
                  <a:pt x="373125" y="2682875"/>
                </a:lnTo>
                <a:lnTo>
                  <a:pt x="1306449" y="2682875"/>
                </a:lnTo>
                <a:lnTo>
                  <a:pt x="1306449" y="2668524"/>
                </a:lnTo>
                <a:lnTo>
                  <a:pt x="401700" y="2668524"/>
                </a:lnTo>
                <a:lnTo>
                  <a:pt x="387350" y="2654300"/>
                </a:lnTo>
                <a:lnTo>
                  <a:pt x="401700" y="2654300"/>
                </a:lnTo>
                <a:lnTo>
                  <a:pt x="401700" y="57150"/>
                </a:lnTo>
                <a:lnTo>
                  <a:pt x="387350" y="57150"/>
                </a:lnTo>
                <a:lnTo>
                  <a:pt x="373125" y="42799"/>
                </a:lnTo>
                <a:close/>
              </a:path>
              <a:path w="1306830" h="2682875">
                <a:moveTo>
                  <a:pt x="401700" y="2654300"/>
                </a:moveTo>
                <a:lnTo>
                  <a:pt x="387350" y="2654300"/>
                </a:lnTo>
                <a:lnTo>
                  <a:pt x="401700" y="2668524"/>
                </a:lnTo>
                <a:lnTo>
                  <a:pt x="401700" y="2654300"/>
                </a:lnTo>
                <a:close/>
              </a:path>
              <a:path w="1306830" h="2682875">
                <a:moveTo>
                  <a:pt x="1306449" y="2654300"/>
                </a:moveTo>
                <a:lnTo>
                  <a:pt x="401700" y="2654300"/>
                </a:lnTo>
                <a:lnTo>
                  <a:pt x="401700" y="2668524"/>
                </a:lnTo>
                <a:lnTo>
                  <a:pt x="1306449" y="2668524"/>
                </a:lnTo>
                <a:lnTo>
                  <a:pt x="1306449" y="2654300"/>
                </a:lnTo>
                <a:close/>
              </a:path>
              <a:path w="1306830" h="268287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306830" h="268287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306830" h="2682875">
                <a:moveTo>
                  <a:pt x="401700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373125" y="57150"/>
                </a:lnTo>
                <a:lnTo>
                  <a:pt x="373125" y="42799"/>
                </a:lnTo>
                <a:lnTo>
                  <a:pt x="401700" y="42799"/>
                </a:lnTo>
                <a:lnTo>
                  <a:pt x="401700" y="28575"/>
                </a:lnTo>
                <a:close/>
              </a:path>
              <a:path w="1306830" h="2682875">
                <a:moveTo>
                  <a:pt x="401700" y="42799"/>
                </a:moveTo>
                <a:lnTo>
                  <a:pt x="373125" y="42799"/>
                </a:lnTo>
                <a:lnTo>
                  <a:pt x="387350" y="57150"/>
                </a:lnTo>
                <a:lnTo>
                  <a:pt x="401700" y="57150"/>
                </a:lnTo>
                <a:lnTo>
                  <a:pt x="401700" y="4279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114035" y="1627251"/>
            <a:ext cx="2660650" cy="1071880"/>
          </a:xfrm>
          <a:custGeom>
            <a:avLst/>
            <a:gdLst/>
            <a:ahLst/>
            <a:cxnLst/>
            <a:rect l="l" t="t" r="r" b="b"/>
            <a:pathLst>
              <a:path w="2660650" h="1071880">
                <a:moveTo>
                  <a:pt x="0" y="980948"/>
                </a:moveTo>
                <a:lnTo>
                  <a:pt x="31114" y="1071499"/>
                </a:lnTo>
                <a:lnTo>
                  <a:pt x="77282" y="1003553"/>
                </a:lnTo>
                <a:lnTo>
                  <a:pt x="54610" y="1003553"/>
                </a:lnTo>
                <a:lnTo>
                  <a:pt x="26542" y="997965"/>
                </a:lnTo>
                <a:lnTo>
                  <a:pt x="29213" y="984834"/>
                </a:lnTo>
                <a:lnTo>
                  <a:pt x="0" y="980948"/>
                </a:lnTo>
                <a:close/>
              </a:path>
              <a:path w="2660650" h="1071880">
                <a:moveTo>
                  <a:pt x="29213" y="984834"/>
                </a:moveTo>
                <a:lnTo>
                  <a:pt x="26542" y="997965"/>
                </a:lnTo>
                <a:lnTo>
                  <a:pt x="54610" y="1003553"/>
                </a:lnTo>
                <a:lnTo>
                  <a:pt x="57486" y="988595"/>
                </a:lnTo>
                <a:lnTo>
                  <a:pt x="29213" y="984834"/>
                </a:lnTo>
                <a:close/>
              </a:path>
              <a:path w="2660650" h="1071880">
                <a:moveTo>
                  <a:pt x="57486" y="988595"/>
                </a:moveTo>
                <a:lnTo>
                  <a:pt x="54610" y="1003553"/>
                </a:lnTo>
                <a:lnTo>
                  <a:pt x="77282" y="1003553"/>
                </a:lnTo>
                <a:lnTo>
                  <a:pt x="84962" y="992251"/>
                </a:lnTo>
                <a:lnTo>
                  <a:pt x="57486" y="988595"/>
                </a:lnTo>
                <a:close/>
              </a:path>
              <a:path w="2660650" h="1071880">
                <a:moveTo>
                  <a:pt x="2659761" y="0"/>
                </a:moveTo>
                <a:lnTo>
                  <a:pt x="2536697" y="1524"/>
                </a:lnTo>
                <a:lnTo>
                  <a:pt x="2413381" y="6096"/>
                </a:lnTo>
                <a:lnTo>
                  <a:pt x="2290444" y="13588"/>
                </a:lnTo>
                <a:lnTo>
                  <a:pt x="2168397" y="23749"/>
                </a:lnTo>
                <a:lnTo>
                  <a:pt x="2047366" y="36702"/>
                </a:lnTo>
                <a:lnTo>
                  <a:pt x="1927352" y="52450"/>
                </a:lnTo>
                <a:lnTo>
                  <a:pt x="1808988" y="70612"/>
                </a:lnTo>
                <a:lnTo>
                  <a:pt x="1692274" y="91059"/>
                </a:lnTo>
                <a:lnTo>
                  <a:pt x="1577339" y="114046"/>
                </a:lnTo>
                <a:lnTo>
                  <a:pt x="1464690" y="139064"/>
                </a:lnTo>
                <a:lnTo>
                  <a:pt x="1354454" y="166370"/>
                </a:lnTo>
                <a:lnTo>
                  <a:pt x="1246759" y="195707"/>
                </a:lnTo>
                <a:lnTo>
                  <a:pt x="1142111" y="226949"/>
                </a:lnTo>
                <a:lnTo>
                  <a:pt x="1040384" y="259969"/>
                </a:lnTo>
                <a:lnTo>
                  <a:pt x="942086" y="294894"/>
                </a:lnTo>
                <a:lnTo>
                  <a:pt x="847471" y="331343"/>
                </a:lnTo>
                <a:lnTo>
                  <a:pt x="756665" y="369443"/>
                </a:lnTo>
                <a:lnTo>
                  <a:pt x="669925" y="408939"/>
                </a:lnTo>
                <a:lnTo>
                  <a:pt x="587375" y="449961"/>
                </a:lnTo>
                <a:lnTo>
                  <a:pt x="509524" y="492125"/>
                </a:lnTo>
                <a:lnTo>
                  <a:pt x="436372" y="535559"/>
                </a:lnTo>
                <a:lnTo>
                  <a:pt x="368300" y="580136"/>
                </a:lnTo>
                <a:lnTo>
                  <a:pt x="305435" y="625728"/>
                </a:lnTo>
                <a:lnTo>
                  <a:pt x="248030" y="672211"/>
                </a:lnTo>
                <a:lnTo>
                  <a:pt x="196341" y="719709"/>
                </a:lnTo>
                <a:lnTo>
                  <a:pt x="150494" y="768096"/>
                </a:lnTo>
                <a:lnTo>
                  <a:pt x="110998" y="817118"/>
                </a:lnTo>
                <a:lnTo>
                  <a:pt x="77977" y="866775"/>
                </a:lnTo>
                <a:lnTo>
                  <a:pt x="51688" y="917066"/>
                </a:lnTo>
                <a:lnTo>
                  <a:pt x="32638" y="967994"/>
                </a:lnTo>
                <a:lnTo>
                  <a:pt x="29213" y="984834"/>
                </a:lnTo>
                <a:lnTo>
                  <a:pt x="57486" y="988595"/>
                </a:lnTo>
                <a:lnTo>
                  <a:pt x="59689" y="977138"/>
                </a:lnTo>
                <a:lnTo>
                  <a:pt x="67690" y="953388"/>
                </a:lnTo>
                <a:lnTo>
                  <a:pt x="89026" y="905763"/>
                </a:lnTo>
                <a:lnTo>
                  <a:pt x="117093" y="858265"/>
                </a:lnTo>
                <a:lnTo>
                  <a:pt x="151764" y="810895"/>
                </a:lnTo>
                <a:lnTo>
                  <a:pt x="192912" y="763904"/>
                </a:lnTo>
                <a:lnTo>
                  <a:pt x="266064" y="694436"/>
                </a:lnTo>
                <a:lnTo>
                  <a:pt x="322199" y="648843"/>
                </a:lnTo>
                <a:lnTo>
                  <a:pt x="383921" y="604012"/>
                </a:lnTo>
                <a:lnTo>
                  <a:pt x="450850" y="560197"/>
                </a:lnTo>
                <a:lnTo>
                  <a:pt x="523113" y="517271"/>
                </a:lnTo>
                <a:lnTo>
                  <a:pt x="600075" y="475488"/>
                </a:lnTo>
                <a:lnTo>
                  <a:pt x="681736" y="434975"/>
                </a:lnTo>
                <a:lnTo>
                  <a:pt x="767588" y="395859"/>
                </a:lnTo>
                <a:lnTo>
                  <a:pt x="857758" y="358013"/>
                </a:lnTo>
                <a:lnTo>
                  <a:pt x="951738" y="321818"/>
                </a:lnTo>
                <a:lnTo>
                  <a:pt x="1049274" y="287147"/>
                </a:lnTo>
                <a:lnTo>
                  <a:pt x="1150239" y="254253"/>
                </a:lnTo>
                <a:lnTo>
                  <a:pt x="1254378" y="223265"/>
                </a:lnTo>
                <a:lnTo>
                  <a:pt x="1361186" y="194056"/>
                </a:lnTo>
                <a:lnTo>
                  <a:pt x="1470914" y="167004"/>
                </a:lnTo>
                <a:lnTo>
                  <a:pt x="1582928" y="141986"/>
                </a:lnTo>
                <a:lnTo>
                  <a:pt x="1697228" y="119252"/>
                </a:lnTo>
                <a:lnTo>
                  <a:pt x="1813306" y="98806"/>
                </a:lnTo>
                <a:lnTo>
                  <a:pt x="1931035" y="80772"/>
                </a:lnTo>
                <a:lnTo>
                  <a:pt x="2050414" y="65150"/>
                </a:lnTo>
                <a:lnTo>
                  <a:pt x="2170811" y="52197"/>
                </a:lnTo>
                <a:lnTo>
                  <a:pt x="2292222" y="42037"/>
                </a:lnTo>
                <a:lnTo>
                  <a:pt x="2414396" y="34671"/>
                </a:lnTo>
                <a:lnTo>
                  <a:pt x="2536952" y="30099"/>
                </a:lnTo>
                <a:lnTo>
                  <a:pt x="2660141" y="28575"/>
                </a:lnTo>
                <a:lnTo>
                  <a:pt x="265976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69200" y="1852676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774826" y="0"/>
                </a:moveTo>
                <a:lnTo>
                  <a:pt x="63880" y="0"/>
                </a:lnTo>
                <a:lnTo>
                  <a:pt x="39004" y="5014"/>
                </a:lnTo>
                <a:lnTo>
                  <a:pt x="18700" y="18684"/>
                </a:lnTo>
                <a:lnTo>
                  <a:pt x="5016" y="38951"/>
                </a:lnTo>
                <a:lnTo>
                  <a:pt x="0" y="63753"/>
                </a:lnTo>
                <a:lnTo>
                  <a:pt x="0" y="319150"/>
                </a:lnTo>
                <a:lnTo>
                  <a:pt x="5016" y="344027"/>
                </a:lnTo>
                <a:lnTo>
                  <a:pt x="18700" y="364331"/>
                </a:lnTo>
                <a:lnTo>
                  <a:pt x="39004" y="378015"/>
                </a:lnTo>
                <a:lnTo>
                  <a:pt x="63880" y="383032"/>
                </a:lnTo>
                <a:lnTo>
                  <a:pt x="774826" y="383032"/>
                </a:lnTo>
                <a:lnTo>
                  <a:pt x="799703" y="378015"/>
                </a:lnTo>
                <a:lnTo>
                  <a:pt x="820007" y="364331"/>
                </a:lnTo>
                <a:lnTo>
                  <a:pt x="833691" y="344027"/>
                </a:lnTo>
                <a:lnTo>
                  <a:pt x="838707" y="319150"/>
                </a:lnTo>
                <a:lnTo>
                  <a:pt x="838707" y="63753"/>
                </a:lnTo>
                <a:lnTo>
                  <a:pt x="833691" y="38951"/>
                </a:lnTo>
                <a:lnTo>
                  <a:pt x="820007" y="18684"/>
                </a:lnTo>
                <a:lnTo>
                  <a:pt x="799703" y="5014"/>
                </a:lnTo>
                <a:lnTo>
                  <a:pt x="774826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69200" y="1852676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0" y="63753"/>
                </a:moveTo>
                <a:lnTo>
                  <a:pt x="5016" y="38951"/>
                </a:lnTo>
                <a:lnTo>
                  <a:pt x="18700" y="18684"/>
                </a:lnTo>
                <a:lnTo>
                  <a:pt x="39004" y="5014"/>
                </a:lnTo>
                <a:lnTo>
                  <a:pt x="63880" y="0"/>
                </a:lnTo>
                <a:lnTo>
                  <a:pt x="774826" y="0"/>
                </a:lnTo>
                <a:lnTo>
                  <a:pt x="799703" y="5014"/>
                </a:lnTo>
                <a:lnTo>
                  <a:pt x="820007" y="18684"/>
                </a:lnTo>
                <a:lnTo>
                  <a:pt x="833691" y="38951"/>
                </a:lnTo>
                <a:lnTo>
                  <a:pt x="838707" y="63753"/>
                </a:lnTo>
                <a:lnTo>
                  <a:pt x="838707" y="319150"/>
                </a:lnTo>
                <a:lnTo>
                  <a:pt x="833691" y="344027"/>
                </a:lnTo>
                <a:lnTo>
                  <a:pt x="820007" y="364331"/>
                </a:lnTo>
                <a:lnTo>
                  <a:pt x="799703" y="378015"/>
                </a:lnTo>
                <a:lnTo>
                  <a:pt x="774826" y="383032"/>
                </a:lnTo>
                <a:lnTo>
                  <a:pt x="63880" y="383032"/>
                </a:lnTo>
                <a:lnTo>
                  <a:pt x="39004" y="378015"/>
                </a:lnTo>
                <a:lnTo>
                  <a:pt x="18700" y="364331"/>
                </a:lnTo>
                <a:lnTo>
                  <a:pt x="5016" y="344027"/>
                </a:lnTo>
                <a:lnTo>
                  <a:pt x="0" y="319150"/>
                </a:lnTo>
                <a:lnTo>
                  <a:pt x="0" y="637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70216" y="2245741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774953" y="0"/>
                </a:moveTo>
                <a:lnTo>
                  <a:pt x="63880" y="0"/>
                </a:lnTo>
                <a:lnTo>
                  <a:pt x="39004" y="5016"/>
                </a:lnTo>
                <a:lnTo>
                  <a:pt x="18700" y="18700"/>
                </a:lnTo>
                <a:lnTo>
                  <a:pt x="5016" y="39004"/>
                </a:lnTo>
                <a:lnTo>
                  <a:pt x="0" y="63881"/>
                </a:lnTo>
                <a:lnTo>
                  <a:pt x="0" y="319278"/>
                </a:lnTo>
                <a:lnTo>
                  <a:pt x="5016" y="344154"/>
                </a:lnTo>
                <a:lnTo>
                  <a:pt x="18700" y="364458"/>
                </a:lnTo>
                <a:lnTo>
                  <a:pt x="39004" y="378142"/>
                </a:lnTo>
                <a:lnTo>
                  <a:pt x="63880" y="383159"/>
                </a:lnTo>
                <a:lnTo>
                  <a:pt x="774953" y="383159"/>
                </a:lnTo>
                <a:lnTo>
                  <a:pt x="799776" y="378142"/>
                </a:lnTo>
                <a:lnTo>
                  <a:pt x="820086" y="364458"/>
                </a:lnTo>
                <a:lnTo>
                  <a:pt x="833800" y="344154"/>
                </a:lnTo>
                <a:lnTo>
                  <a:pt x="838834" y="319278"/>
                </a:lnTo>
                <a:lnTo>
                  <a:pt x="838834" y="63881"/>
                </a:lnTo>
                <a:lnTo>
                  <a:pt x="833800" y="39004"/>
                </a:lnTo>
                <a:lnTo>
                  <a:pt x="820086" y="18700"/>
                </a:lnTo>
                <a:lnTo>
                  <a:pt x="799776" y="5016"/>
                </a:lnTo>
                <a:lnTo>
                  <a:pt x="774953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570216" y="2245741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0" y="63881"/>
                </a:moveTo>
                <a:lnTo>
                  <a:pt x="5016" y="39004"/>
                </a:lnTo>
                <a:lnTo>
                  <a:pt x="18700" y="18700"/>
                </a:lnTo>
                <a:lnTo>
                  <a:pt x="39004" y="5016"/>
                </a:lnTo>
                <a:lnTo>
                  <a:pt x="63880" y="0"/>
                </a:lnTo>
                <a:lnTo>
                  <a:pt x="774953" y="0"/>
                </a:lnTo>
                <a:lnTo>
                  <a:pt x="799776" y="5016"/>
                </a:lnTo>
                <a:lnTo>
                  <a:pt x="820086" y="18700"/>
                </a:lnTo>
                <a:lnTo>
                  <a:pt x="833800" y="39004"/>
                </a:lnTo>
                <a:lnTo>
                  <a:pt x="838834" y="63881"/>
                </a:lnTo>
                <a:lnTo>
                  <a:pt x="838834" y="319278"/>
                </a:lnTo>
                <a:lnTo>
                  <a:pt x="833800" y="344154"/>
                </a:lnTo>
                <a:lnTo>
                  <a:pt x="820086" y="364458"/>
                </a:lnTo>
                <a:lnTo>
                  <a:pt x="799776" y="378142"/>
                </a:lnTo>
                <a:lnTo>
                  <a:pt x="774953" y="383159"/>
                </a:lnTo>
                <a:lnTo>
                  <a:pt x="63880" y="383159"/>
                </a:lnTo>
                <a:lnTo>
                  <a:pt x="39004" y="378142"/>
                </a:lnTo>
                <a:lnTo>
                  <a:pt x="18700" y="364458"/>
                </a:lnTo>
                <a:lnTo>
                  <a:pt x="5016" y="344154"/>
                </a:lnTo>
                <a:lnTo>
                  <a:pt x="0" y="319278"/>
                </a:lnTo>
                <a:lnTo>
                  <a:pt x="0" y="638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7797800" y="1646301"/>
            <a:ext cx="614680" cy="822325"/>
          </a:xfrm>
          <a:prstGeom prst="rect">
            <a:avLst/>
          </a:prstGeom>
          <a:solidFill>
            <a:srgbClr val="3596B8"/>
          </a:solidFill>
        </p:spPr>
        <p:txBody>
          <a:bodyPr wrap="square" lIns="0" tIns="41275" rIns="0" bIns="0" rtlCol="0" vert="horz">
            <a:spAutoFit/>
          </a:bodyPr>
          <a:lstStyle/>
          <a:p>
            <a:pPr algn="just" marL="137160" marR="104139" indent="-22860">
              <a:lnSpc>
                <a:spcPct val="100000"/>
              </a:lnSpc>
              <a:spcBef>
                <a:spcPts val="325"/>
              </a:spcBef>
            </a:pPr>
            <a:r>
              <a:rPr dirty="0" sz="1200" spc="-25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id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o  </a:t>
            </a:r>
            <a:r>
              <a:rPr dirty="0" sz="1200" spc="-5">
                <a:latin typeface="Arial"/>
                <a:cs typeface="Arial"/>
              </a:rPr>
              <a:t>720p  YUV  4:2:0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130800" y="3270250"/>
            <a:ext cx="2628900" cy="408305"/>
          </a:xfrm>
          <a:custGeom>
            <a:avLst/>
            <a:gdLst/>
            <a:ahLst/>
            <a:cxnLst/>
            <a:rect l="l" t="t" r="r" b="b"/>
            <a:pathLst>
              <a:path w="2628900" h="408304">
                <a:moveTo>
                  <a:pt x="28575" y="165100"/>
                </a:moveTo>
                <a:lnTo>
                  <a:pt x="0" y="165100"/>
                </a:lnTo>
                <a:lnTo>
                  <a:pt x="0" y="407924"/>
                </a:lnTo>
                <a:lnTo>
                  <a:pt x="1651000" y="407924"/>
                </a:lnTo>
                <a:lnTo>
                  <a:pt x="1651000" y="393700"/>
                </a:lnTo>
                <a:lnTo>
                  <a:pt x="28575" y="393700"/>
                </a:lnTo>
                <a:lnTo>
                  <a:pt x="14224" y="379349"/>
                </a:lnTo>
                <a:lnTo>
                  <a:pt x="28575" y="379349"/>
                </a:lnTo>
                <a:lnTo>
                  <a:pt x="28575" y="165100"/>
                </a:lnTo>
                <a:close/>
              </a:path>
              <a:path w="2628900" h="408304">
                <a:moveTo>
                  <a:pt x="28575" y="379349"/>
                </a:moveTo>
                <a:lnTo>
                  <a:pt x="14224" y="379349"/>
                </a:lnTo>
                <a:lnTo>
                  <a:pt x="28575" y="393700"/>
                </a:lnTo>
                <a:lnTo>
                  <a:pt x="28575" y="379349"/>
                </a:lnTo>
                <a:close/>
              </a:path>
              <a:path w="2628900" h="408304">
                <a:moveTo>
                  <a:pt x="1622425" y="379349"/>
                </a:moveTo>
                <a:lnTo>
                  <a:pt x="28575" y="379349"/>
                </a:lnTo>
                <a:lnTo>
                  <a:pt x="28575" y="393700"/>
                </a:lnTo>
                <a:lnTo>
                  <a:pt x="1622425" y="393700"/>
                </a:lnTo>
                <a:lnTo>
                  <a:pt x="1622425" y="379349"/>
                </a:lnTo>
                <a:close/>
              </a:path>
              <a:path w="2628900" h="408304">
                <a:moveTo>
                  <a:pt x="2543175" y="28575"/>
                </a:moveTo>
                <a:lnTo>
                  <a:pt x="1622425" y="28575"/>
                </a:lnTo>
                <a:lnTo>
                  <a:pt x="1622425" y="393700"/>
                </a:lnTo>
                <a:lnTo>
                  <a:pt x="1636649" y="379349"/>
                </a:lnTo>
                <a:lnTo>
                  <a:pt x="1651000" y="379349"/>
                </a:lnTo>
                <a:lnTo>
                  <a:pt x="1651000" y="57150"/>
                </a:lnTo>
                <a:lnTo>
                  <a:pt x="1636649" y="57150"/>
                </a:lnTo>
                <a:lnTo>
                  <a:pt x="1651000" y="42799"/>
                </a:lnTo>
                <a:lnTo>
                  <a:pt x="2543175" y="42799"/>
                </a:lnTo>
                <a:lnTo>
                  <a:pt x="2543175" y="28575"/>
                </a:lnTo>
                <a:close/>
              </a:path>
              <a:path w="2628900" h="408304">
                <a:moveTo>
                  <a:pt x="1651000" y="379349"/>
                </a:moveTo>
                <a:lnTo>
                  <a:pt x="1636649" y="379349"/>
                </a:lnTo>
                <a:lnTo>
                  <a:pt x="1622425" y="393700"/>
                </a:lnTo>
                <a:lnTo>
                  <a:pt x="1651000" y="393700"/>
                </a:lnTo>
                <a:lnTo>
                  <a:pt x="1651000" y="379349"/>
                </a:lnTo>
                <a:close/>
              </a:path>
              <a:path w="2628900" h="408304">
                <a:moveTo>
                  <a:pt x="2543175" y="0"/>
                </a:moveTo>
                <a:lnTo>
                  <a:pt x="2543175" y="85725"/>
                </a:lnTo>
                <a:lnTo>
                  <a:pt x="2600240" y="57150"/>
                </a:lnTo>
                <a:lnTo>
                  <a:pt x="2557399" y="57150"/>
                </a:lnTo>
                <a:lnTo>
                  <a:pt x="2557399" y="28575"/>
                </a:lnTo>
                <a:lnTo>
                  <a:pt x="2600409" y="28575"/>
                </a:lnTo>
                <a:lnTo>
                  <a:pt x="2543175" y="0"/>
                </a:lnTo>
                <a:close/>
              </a:path>
              <a:path w="2628900" h="408304">
                <a:moveTo>
                  <a:pt x="1651000" y="42799"/>
                </a:moveTo>
                <a:lnTo>
                  <a:pt x="1636649" y="57150"/>
                </a:lnTo>
                <a:lnTo>
                  <a:pt x="1651000" y="57150"/>
                </a:lnTo>
                <a:lnTo>
                  <a:pt x="1651000" y="42799"/>
                </a:lnTo>
                <a:close/>
              </a:path>
              <a:path w="2628900" h="408304">
                <a:moveTo>
                  <a:pt x="2543175" y="42799"/>
                </a:moveTo>
                <a:lnTo>
                  <a:pt x="1651000" y="42799"/>
                </a:lnTo>
                <a:lnTo>
                  <a:pt x="1651000" y="57150"/>
                </a:lnTo>
                <a:lnTo>
                  <a:pt x="2543175" y="57150"/>
                </a:lnTo>
                <a:lnTo>
                  <a:pt x="2543175" y="42799"/>
                </a:lnTo>
                <a:close/>
              </a:path>
              <a:path w="2628900" h="408304">
                <a:moveTo>
                  <a:pt x="2600409" y="28575"/>
                </a:moveTo>
                <a:lnTo>
                  <a:pt x="2557399" y="28575"/>
                </a:lnTo>
                <a:lnTo>
                  <a:pt x="2557399" y="57150"/>
                </a:lnTo>
                <a:lnTo>
                  <a:pt x="2600240" y="57150"/>
                </a:lnTo>
                <a:lnTo>
                  <a:pt x="2628900" y="42799"/>
                </a:lnTo>
                <a:lnTo>
                  <a:pt x="2600409" y="2857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12737" y="5238750"/>
            <a:ext cx="557530" cy="182880"/>
          </a:xfrm>
          <a:custGeom>
            <a:avLst/>
            <a:gdLst/>
            <a:ahLst/>
            <a:cxnLst/>
            <a:rect l="l" t="t" r="r" b="b"/>
            <a:pathLst>
              <a:path w="557530" h="182879">
                <a:moveTo>
                  <a:pt x="471487" y="96774"/>
                </a:moveTo>
                <a:lnTo>
                  <a:pt x="471487" y="182499"/>
                </a:lnTo>
                <a:lnTo>
                  <a:pt x="528722" y="153924"/>
                </a:lnTo>
                <a:lnTo>
                  <a:pt x="485775" y="153924"/>
                </a:lnTo>
                <a:lnTo>
                  <a:pt x="485775" y="125349"/>
                </a:lnTo>
                <a:lnTo>
                  <a:pt x="528552" y="125349"/>
                </a:lnTo>
                <a:lnTo>
                  <a:pt x="471487" y="96774"/>
                </a:lnTo>
                <a:close/>
              </a:path>
              <a:path w="557530" h="182879">
                <a:moveTo>
                  <a:pt x="263512" y="14224"/>
                </a:moveTo>
                <a:lnTo>
                  <a:pt x="263512" y="153924"/>
                </a:lnTo>
                <a:lnTo>
                  <a:pt x="471487" y="153924"/>
                </a:lnTo>
                <a:lnTo>
                  <a:pt x="471487" y="139700"/>
                </a:lnTo>
                <a:lnTo>
                  <a:pt x="292087" y="139700"/>
                </a:lnTo>
                <a:lnTo>
                  <a:pt x="277799" y="125349"/>
                </a:lnTo>
                <a:lnTo>
                  <a:pt x="292087" y="125349"/>
                </a:lnTo>
                <a:lnTo>
                  <a:pt x="292087" y="28575"/>
                </a:lnTo>
                <a:lnTo>
                  <a:pt x="277799" y="28575"/>
                </a:lnTo>
                <a:lnTo>
                  <a:pt x="263512" y="14224"/>
                </a:lnTo>
                <a:close/>
              </a:path>
              <a:path w="557530" h="182879">
                <a:moveTo>
                  <a:pt x="528552" y="125349"/>
                </a:moveTo>
                <a:lnTo>
                  <a:pt x="485775" y="125349"/>
                </a:lnTo>
                <a:lnTo>
                  <a:pt x="485775" y="153924"/>
                </a:lnTo>
                <a:lnTo>
                  <a:pt x="528722" y="153924"/>
                </a:lnTo>
                <a:lnTo>
                  <a:pt x="557212" y="139700"/>
                </a:lnTo>
                <a:lnTo>
                  <a:pt x="528552" y="125349"/>
                </a:lnTo>
                <a:close/>
              </a:path>
              <a:path w="557530" h="182879">
                <a:moveTo>
                  <a:pt x="292087" y="125349"/>
                </a:moveTo>
                <a:lnTo>
                  <a:pt x="277799" y="125349"/>
                </a:lnTo>
                <a:lnTo>
                  <a:pt x="292087" y="139700"/>
                </a:lnTo>
                <a:lnTo>
                  <a:pt x="292087" y="125349"/>
                </a:lnTo>
                <a:close/>
              </a:path>
              <a:path w="557530" h="182879">
                <a:moveTo>
                  <a:pt x="471487" y="125349"/>
                </a:moveTo>
                <a:lnTo>
                  <a:pt x="292087" y="125349"/>
                </a:lnTo>
                <a:lnTo>
                  <a:pt x="292087" y="139700"/>
                </a:lnTo>
                <a:lnTo>
                  <a:pt x="471487" y="139700"/>
                </a:lnTo>
                <a:lnTo>
                  <a:pt x="471487" y="125349"/>
                </a:lnTo>
                <a:close/>
              </a:path>
              <a:path w="557530" h="182879">
                <a:moveTo>
                  <a:pt x="292087" y="0"/>
                </a:moveTo>
                <a:lnTo>
                  <a:pt x="0" y="0"/>
                </a:lnTo>
                <a:lnTo>
                  <a:pt x="0" y="28575"/>
                </a:lnTo>
                <a:lnTo>
                  <a:pt x="263512" y="28575"/>
                </a:lnTo>
                <a:lnTo>
                  <a:pt x="263512" y="14224"/>
                </a:lnTo>
                <a:lnTo>
                  <a:pt x="292087" y="14224"/>
                </a:lnTo>
                <a:lnTo>
                  <a:pt x="292087" y="0"/>
                </a:lnTo>
                <a:close/>
              </a:path>
              <a:path w="557530" h="182879">
                <a:moveTo>
                  <a:pt x="292087" y="14224"/>
                </a:moveTo>
                <a:lnTo>
                  <a:pt x="263512" y="14224"/>
                </a:lnTo>
                <a:lnTo>
                  <a:pt x="277799" y="28575"/>
                </a:lnTo>
                <a:lnTo>
                  <a:pt x="292087" y="28575"/>
                </a:lnTo>
                <a:lnTo>
                  <a:pt x="292087" y="1422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4962" y="5470525"/>
            <a:ext cx="570230" cy="182880"/>
          </a:xfrm>
          <a:custGeom>
            <a:avLst/>
            <a:gdLst/>
            <a:ahLst/>
            <a:cxnLst/>
            <a:rect l="l" t="t" r="r" b="b"/>
            <a:pathLst>
              <a:path w="570230" h="182879">
                <a:moveTo>
                  <a:pt x="484187" y="96774"/>
                </a:moveTo>
                <a:lnTo>
                  <a:pt x="484187" y="182562"/>
                </a:lnTo>
                <a:lnTo>
                  <a:pt x="541337" y="153987"/>
                </a:lnTo>
                <a:lnTo>
                  <a:pt x="498475" y="153987"/>
                </a:lnTo>
                <a:lnTo>
                  <a:pt x="498475" y="125412"/>
                </a:lnTo>
                <a:lnTo>
                  <a:pt x="541379" y="125412"/>
                </a:lnTo>
                <a:lnTo>
                  <a:pt x="484187" y="96774"/>
                </a:lnTo>
                <a:close/>
              </a:path>
              <a:path w="570230" h="182879">
                <a:moveTo>
                  <a:pt x="269875" y="14224"/>
                </a:moveTo>
                <a:lnTo>
                  <a:pt x="269875" y="153987"/>
                </a:lnTo>
                <a:lnTo>
                  <a:pt x="484187" y="153987"/>
                </a:lnTo>
                <a:lnTo>
                  <a:pt x="484187" y="139700"/>
                </a:lnTo>
                <a:lnTo>
                  <a:pt x="298450" y="139700"/>
                </a:lnTo>
                <a:lnTo>
                  <a:pt x="284162" y="125412"/>
                </a:lnTo>
                <a:lnTo>
                  <a:pt x="298450" y="125412"/>
                </a:lnTo>
                <a:lnTo>
                  <a:pt x="298450" y="28575"/>
                </a:lnTo>
                <a:lnTo>
                  <a:pt x="284162" y="28575"/>
                </a:lnTo>
                <a:lnTo>
                  <a:pt x="269875" y="14224"/>
                </a:lnTo>
                <a:close/>
              </a:path>
              <a:path w="570230" h="182879">
                <a:moveTo>
                  <a:pt x="541379" y="125412"/>
                </a:moveTo>
                <a:lnTo>
                  <a:pt x="498475" y="125412"/>
                </a:lnTo>
                <a:lnTo>
                  <a:pt x="498475" y="153987"/>
                </a:lnTo>
                <a:lnTo>
                  <a:pt x="541337" y="153987"/>
                </a:lnTo>
                <a:lnTo>
                  <a:pt x="569912" y="139700"/>
                </a:lnTo>
                <a:lnTo>
                  <a:pt x="541379" y="125412"/>
                </a:lnTo>
                <a:close/>
              </a:path>
              <a:path w="570230" h="182879">
                <a:moveTo>
                  <a:pt x="298450" y="125412"/>
                </a:moveTo>
                <a:lnTo>
                  <a:pt x="284162" y="125412"/>
                </a:lnTo>
                <a:lnTo>
                  <a:pt x="298450" y="139700"/>
                </a:lnTo>
                <a:lnTo>
                  <a:pt x="298450" y="125412"/>
                </a:lnTo>
                <a:close/>
              </a:path>
              <a:path w="570230" h="182879">
                <a:moveTo>
                  <a:pt x="484187" y="125412"/>
                </a:moveTo>
                <a:lnTo>
                  <a:pt x="298450" y="125412"/>
                </a:lnTo>
                <a:lnTo>
                  <a:pt x="298450" y="139700"/>
                </a:lnTo>
                <a:lnTo>
                  <a:pt x="484187" y="139700"/>
                </a:lnTo>
                <a:lnTo>
                  <a:pt x="484187" y="125412"/>
                </a:lnTo>
                <a:close/>
              </a:path>
              <a:path w="570230" h="182879">
                <a:moveTo>
                  <a:pt x="298450" y="0"/>
                </a:moveTo>
                <a:lnTo>
                  <a:pt x="0" y="0"/>
                </a:lnTo>
                <a:lnTo>
                  <a:pt x="0" y="28575"/>
                </a:lnTo>
                <a:lnTo>
                  <a:pt x="269875" y="28575"/>
                </a:lnTo>
                <a:lnTo>
                  <a:pt x="269875" y="14224"/>
                </a:lnTo>
                <a:lnTo>
                  <a:pt x="298450" y="14224"/>
                </a:lnTo>
                <a:lnTo>
                  <a:pt x="298450" y="0"/>
                </a:lnTo>
                <a:close/>
              </a:path>
              <a:path w="570230" h="182879">
                <a:moveTo>
                  <a:pt x="298450" y="14224"/>
                </a:moveTo>
                <a:lnTo>
                  <a:pt x="269875" y="14224"/>
                </a:lnTo>
                <a:lnTo>
                  <a:pt x="284162" y="28575"/>
                </a:lnTo>
                <a:lnTo>
                  <a:pt x="298450" y="28575"/>
                </a:lnTo>
                <a:lnTo>
                  <a:pt x="298450" y="1422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031544" y="5306314"/>
            <a:ext cx="12922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60 Frames per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sec  30 Frames per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sec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572375" y="3611626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774826" y="0"/>
                </a:moveTo>
                <a:lnTo>
                  <a:pt x="63880" y="0"/>
                </a:lnTo>
                <a:lnTo>
                  <a:pt x="39004" y="5014"/>
                </a:lnTo>
                <a:lnTo>
                  <a:pt x="18700" y="18684"/>
                </a:lnTo>
                <a:lnTo>
                  <a:pt x="5016" y="38951"/>
                </a:lnTo>
                <a:lnTo>
                  <a:pt x="0" y="63754"/>
                </a:lnTo>
                <a:lnTo>
                  <a:pt x="0" y="319150"/>
                </a:lnTo>
                <a:lnTo>
                  <a:pt x="5016" y="344027"/>
                </a:lnTo>
                <a:lnTo>
                  <a:pt x="18700" y="364331"/>
                </a:lnTo>
                <a:lnTo>
                  <a:pt x="39004" y="378015"/>
                </a:lnTo>
                <a:lnTo>
                  <a:pt x="63880" y="383031"/>
                </a:lnTo>
                <a:lnTo>
                  <a:pt x="774826" y="383031"/>
                </a:lnTo>
                <a:lnTo>
                  <a:pt x="799703" y="378015"/>
                </a:lnTo>
                <a:lnTo>
                  <a:pt x="820007" y="364331"/>
                </a:lnTo>
                <a:lnTo>
                  <a:pt x="833691" y="344027"/>
                </a:lnTo>
                <a:lnTo>
                  <a:pt x="838707" y="319150"/>
                </a:lnTo>
                <a:lnTo>
                  <a:pt x="838707" y="63754"/>
                </a:lnTo>
                <a:lnTo>
                  <a:pt x="833691" y="38951"/>
                </a:lnTo>
                <a:lnTo>
                  <a:pt x="820007" y="18684"/>
                </a:lnTo>
                <a:lnTo>
                  <a:pt x="799703" y="5014"/>
                </a:lnTo>
                <a:lnTo>
                  <a:pt x="774826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572375" y="3611626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0" y="63754"/>
                </a:moveTo>
                <a:lnTo>
                  <a:pt x="5016" y="38951"/>
                </a:lnTo>
                <a:lnTo>
                  <a:pt x="18700" y="18684"/>
                </a:lnTo>
                <a:lnTo>
                  <a:pt x="39004" y="5014"/>
                </a:lnTo>
                <a:lnTo>
                  <a:pt x="63880" y="0"/>
                </a:lnTo>
                <a:lnTo>
                  <a:pt x="774826" y="0"/>
                </a:lnTo>
                <a:lnTo>
                  <a:pt x="799703" y="5014"/>
                </a:lnTo>
                <a:lnTo>
                  <a:pt x="820007" y="18684"/>
                </a:lnTo>
                <a:lnTo>
                  <a:pt x="833691" y="38951"/>
                </a:lnTo>
                <a:lnTo>
                  <a:pt x="838707" y="63754"/>
                </a:lnTo>
                <a:lnTo>
                  <a:pt x="838707" y="319150"/>
                </a:lnTo>
                <a:lnTo>
                  <a:pt x="833691" y="344027"/>
                </a:lnTo>
                <a:lnTo>
                  <a:pt x="820007" y="364331"/>
                </a:lnTo>
                <a:lnTo>
                  <a:pt x="799703" y="378015"/>
                </a:lnTo>
                <a:lnTo>
                  <a:pt x="774826" y="383031"/>
                </a:lnTo>
                <a:lnTo>
                  <a:pt x="63880" y="383031"/>
                </a:lnTo>
                <a:lnTo>
                  <a:pt x="39004" y="378015"/>
                </a:lnTo>
                <a:lnTo>
                  <a:pt x="18700" y="364331"/>
                </a:lnTo>
                <a:lnTo>
                  <a:pt x="5016" y="344027"/>
                </a:lnTo>
                <a:lnTo>
                  <a:pt x="0" y="319150"/>
                </a:lnTo>
                <a:lnTo>
                  <a:pt x="0" y="637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573391" y="4004690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774953" y="0"/>
                </a:moveTo>
                <a:lnTo>
                  <a:pt x="63880" y="0"/>
                </a:lnTo>
                <a:lnTo>
                  <a:pt x="39004" y="5016"/>
                </a:lnTo>
                <a:lnTo>
                  <a:pt x="18700" y="18700"/>
                </a:lnTo>
                <a:lnTo>
                  <a:pt x="5016" y="39004"/>
                </a:lnTo>
                <a:lnTo>
                  <a:pt x="0" y="63880"/>
                </a:lnTo>
                <a:lnTo>
                  <a:pt x="0" y="319277"/>
                </a:lnTo>
                <a:lnTo>
                  <a:pt x="5016" y="344154"/>
                </a:lnTo>
                <a:lnTo>
                  <a:pt x="18700" y="364458"/>
                </a:lnTo>
                <a:lnTo>
                  <a:pt x="39004" y="378142"/>
                </a:lnTo>
                <a:lnTo>
                  <a:pt x="63880" y="383158"/>
                </a:lnTo>
                <a:lnTo>
                  <a:pt x="774953" y="383158"/>
                </a:lnTo>
                <a:lnTo>
                  <a:pt x="799776" y="378142"/>
                </a:lnTo>
                <a:lnTo>
                  <a:pt x="820086" y="364458"/>
                </a:lnTo>
                <a:lnTo>
                  <a:pt x="833800" y="344154"/>
                </a:lnTo>
                <a:lnTo>
                  <a:pt x="838834" y="319277"/>
                </a:lnTo>
                <a:lnTo>
                  <a:pt x="838834" y="63880"/>
                </a:lnTo>
                <a:lnTo>
                  <a:pt x="833800" y="39004"/>
                </a:lnTo>
                <a:lnTo>
                  <a:pt x="820086" y="18700"/>
                </a:lnTo>
                <a:lnTo>
                  <a:pt x="799776" y="5016"/>
                </a:lnTo>
                <a:lnTo>
                  <a:pt x="774953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573391" y="4004690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0" y="63880"/>
                </a:moveTo>
                <a:lnTo>
                  <a:pt x="5016" y="39004"/>
                </a:lnTo>
                <a:lnTo>
                  <a:pt x="18700" y="18700"/>
                </a:lnTo>
                <a:lnTo>
                  <a:pt x="39004" y="5016"/>
                </a:lnTo>
                <a:lnTo>
                  <a:pt x="63880" y="0"/>
                </a:lnTo>
                <a:lnTo>
                  <a:pt x="774953" y="0"/>
                </a:lnTo>
                <a:lnTo>
                  <a:pt x="799776" y="5016"/>
                </a:lnTo>
                <a:lnTo>
                  <a:pt x="820086" y="18700"/>
                </a:lnTo>
                <a:lnTo>
                  <a:pt x="833800" y="39004"/>
                </a:lnTo>
                <a:lnTo>
                  <a:pt x="838834" y="63880"/>
                </a:lnTo>
                <a:lnTo>
                  <a:pt x="838834" y="319277"/>
                </a:lnTo>
                <a:lnTo>
                  <a:pt x="833800" y="344154"/>
                </a:lnTo>
                <a:lnTo>
                  <a:pt x="820086" y="364458"/>
                </a:lnTo>
                <a:lnTo>
                  <a:pt x="799776" y="378142"/>
                </a:lnTo>
                <a:lnTo>
                  <a:pt x="774953" y="383158"/>
                </a:lnTo>
                <a:lnTo>
                  <a:pt x="63880" y="383158"/>
                </a:lnTo>
                <a:lnTo>
                  <a:pt x="39004" y="378142"/>
                </a:lnTo>
                <a:lnTo>
                  <a:pt x="18700" y="364458"/>
                </a:lnTo>
                <a:lnTo>
                  <a:pt x="5016" y="344154"/>
                </a:lnTo>
                <a:lnTo>
                  <a:pt x="0" y="319277"/>
                </a:lnTo>
                <a:lnTo>
                  <a:pt x="0" y="638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7605776" y="3889375"/>
            <a:ext cx="781050" cy="457200"/>
          </a:xfrm>
          <a:prstGeom prst="rect">
            <a:avLst/>
          </a:prstGeom>
          <a:solidFill>
            <a:srgbClr val="3596B8"/>
          </a:solidFill>
        </p:spPr>
        <p:txBody>
          <a:bodyPr wrap="square" lIns="0" tIns="41910" rIns="0" bIns="0" rtlCol="0" vert="horz">
            <a:spAutoFit/>
          </a:bodyPr>
          <a:lstStyle/>
          <a:p>
            <a:pPr marL="263525" marR="217170" indent="-38100">
              <a:lnSpc>
                <a:spcPct val="100000"/>
              </a:lnSpc>
              <a:spcBef>
                <a:spcPts val="330"/>
              </a:spcBef>
            </a:pPr>
            <a:r>
              <a:rPr dirty="0" sz="1200">
                <a:latin typeface="Arial"/>
                <a:cs typeface="Arial"/>
              </a:rPr>
              <a:t>RGB  </a:t>
            </a:r>
            <a:r>
              <a:rPr dirty="0" sz="1200" spc="-5">
                <a:latin typeface="Arial"/>
                <a:cs typeface="Arial"/>
              </a:rPr>
              <a:t>888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759700" y="3121025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774826" y="0"/>
                </a:moveTo>
                <a:lnTo>
                  <a:pt x="63880" y="0"/>
                </a:lnTo>
                <a:lnTo>
                  <a:pt x="39004" y="5016"/>
                </a:lnTo>
                <a:lnTo>
                  <a:pt x="18700" y="18700"/>
                </a:lnTo>
                <a:lnTo>
                  <a:pt x="5016" y="39004"/>
                </a:lnTo>
                <a:lnTo>
                  <a:pt x="0" y="63880"/>
                </a:lnTo>
                <a:lnTo>
                  <a:pt x="0" y="319277"/>
                </a:lnTo>
                <a:lnTo>
                  <a:pt x="5016" y="344154"/>
                </a:lnTo>
                <a:lnTo>
                  <a:pt x="18700" y="364458"/>
                </a:lnTo>
                <a:lnTo>
                  <a:pt x="39004" y="378142"/>
                </a:lnTo>
                <a:lnTo>
                  <a:pt x="63880" y="383159"/>
                </a:lnTo>
                <a:lnTo>
                  <a:pt x="774826" y="383159"/>
                </a:lnTo>
                <a:lnTo>
                  <a:pt x="799703" y="378142"/>
                </a:lnTo>
                <a:lnTo>
                  <a:pt x="820007" y="364458"/>
                </a:lnTo>
                <a:lnTo>
                  <a:pt x="833691" y="344154"/>
                </a:lnTo>
                <a:lnTo>
                  <a:pt x="838707" y="319277"/>
                </a:lnTo>
                <a:lnTo>
                  <a:pt x="838707" y="63880"/>
                </a:lnTo>
                <a:lnTo>
                  <a:pt x="833691" y="39004"/>
                </a:lnTo>
                <a:lnTo>
                  <a:pt x="820007" y="18700"/>
                </a:lnTo>
                <a:lnTo>
                  <a:pt x="799703" y="5016"/>
                </a:lnTo>
                <a:lnTo>
                  <a:pt x="774826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759700" y="3121025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0" y="63880"/>
                </a:moveTo>
                <a:lnTo>
                  <a:pt x="5016" y="39004"/>
                </a:lnTo>
                <a:lnTo>
                  <a:pt x="18700" y="18700"/>
                </a:lnTo>
                <a:lnTo>
                  <a:pt x="39004" y="5016"/>
                </a:lnTo>
                <a:lnTo>
                  <a:pt x="63880" y="0"/>
                </a:lnTo>
                <a:lnTo>
                  <a:pt x="774826" y="0"/>
                </a:lnTo>
                <a:lnTo>
                  <a:pt x="799703" y="5016"/>
                </a:lnTo>
                <a:lnTo>
                  <a:pt x="820007" y="18700"/>
                </a:lnTo>
                <a:lnTo>
                  <a:pt x="833691" y="39004"/>
                </a:lnTo>
                <a:lnTo>
                  <a:pt x="838707" y="63880"/>
                </a:lnTo>
                <a:lnTo>
                  <a:pt x="838707" y="319277"/>
                </a:lnTo>
                <a:lnTo>
                  <a:pt x="833691" y="344154"/>
                </a:lnTo>
                <a:lnTo>
                  <a:pt x="820007" y="364458"/>
                </a:lnTo>
                <a:lnTo>
                  <a:pt x="799703" y="378142"/>
                </a:lnTo>
                <a:lnTo>
                  <a:pt x="774826" y="383159"/>
                </a:lnTo>
                <a:lnTo>
                  <a:pt x="63880" y="383159"/>
                </a:lnTo>
                <a:lnTo>
                  <a:pt x="39004" y="378142"/>
                </a:lnTo>
                <a:lnTo>
                  <a:pt x="18700" y="364458"/>
                </a:lnTo>
                <a:lnTo>
                  <a:pt x="5016" y="344154"/>
                </a:lnTo>
                <a:lnTo>
                  <a:pt x="0" y="319277"/>
                </a:lnTo>
                <a:lnTo>
                  <a:pt x="0" y="638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760716" y="3514216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774953" y="0"/>
                </a:moveTo>
                <a:lnTo>
                  <a:pt x="63880" y="0"/>
                </a:lnTo>
                <a:lnTo>
                  <a:pt x="39004" y="5016"/>
                </a:lnTo>
                <a:lnTo>
                  <a:pt x="18700" y="18700"/>
                </a:lnTo>
                <a:lnTo>
                  <a:pt x="5016" y="39004"/>
                </a:lnTo>
                <a:lnTo>
                  <a:pt x="0" y="63881"/>
                </a:lnTo>
                <a:lnTo>
                  <a:pt x="0" y="319278"/>
                </a:lnTo>
                <a:lnTo>
                  <a:pt x="5016" y="344100"/>
                </a:lnTo>
                <a:lnTo>
                  <a:pt x="18700" y="364410"/>
                </a:lnTo>
                <a:lnTo>
                  <a:pt x="39004" y="378124"/>
                </a:lnTo>
                <a:lnTo>
                  <a:pt x="63880" y="383159"/>
                </a:lnTo>
                <a:lnTo>
                  <a:pt x="774953" y="383159"/>
                </a:lnTo>
                <a:lnTo>
                  <a:pt x="799776" y="378124"/>
                </a:lnTo>
                <a:lnTo>
                  <a:pt x="820086" y="364410"/>
                </a:lnTo>
                <a:lnTo>
                  <a:pt x="833800" y="344100"/>
                </a:lnTo>
                <a:lnTo>
                  <a:pt x="838834" y="319278"/>
                </a:lnTo>
                <a:lnTo>
                  <a:pt x="838834" y="63881"/>
                </a:lnTo>
                <a:lnTo>
                  <a:pt x="833800" y="39004"/>
                </a:lnTo>
                <a:lnTo>
                  <a:pt x="820086" y="18700"/>
                </a:lnTo>
                <a:lnTo>
                  <a:pt x="799776" y="5016"/>
                </a:lnTo>
                <a:lnTo>
                  <a:pt x="774953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760716" y="3514216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0" y="63881"/>
                </a:moveTo>
                <a:lnTo>
                  <a:pt x="5016" y="39004"/>
                </a:lnTo>
                <a:lnTo>
                  <a:pt x="18700" y="18700"/>
                </a:lnTo>
                <a:lnTo>
                  <a:pt x="39004" y="5016"/>
                </a:lnTo>
                <a:lnTo>
                  <a:pt x="63880" y="0"/>
                </a:lnTo>
                <a:lnTo>
                  <a:pt x="774953" y="0"/>
                </a:lnTo>
                <a:lnTo>
                  <a:pt x="799776" y="5016"/>
                </a:lnTo>
                <a:lnTo>
                  <a:pt x="820086" y="18700"/>
                </a:lnTo>
                <a:lnTo>
                  <a:pt x="833800" y="39004"/>
                </a:lnTo>
                <a:lnTo>
                  <a:pt x="838834" y="63881"/>
                </a:lnTo>
                <a:lnTo>
                  <a:pt x="838834" y="319278"/>
                </a:lnTo>
                <a:lnTo>
                  <a:pt x="833800" y="344100"/>
                </a:lnTo>
                <a:lnTo>
                  <a:pt x="820086" y="364410"/>
                </a:lnTo>
                <a:lnTo>
                  <a:pt x="799776" y="378124"/>
                </a:lnTo>
                <a:lnTo>
                  <a:pt x="774953" y="383159"/>
                </a:lnTo>
                <a:lnTo>
                  <a:pt x="63880" y="383159"/>
                </a:lnTo>
                <a:lnTo>
                  <a:pt x="39004" y="378124"/>
                </a:lnTo>
                <a:lnTo>
                  <a:pt x="18700" y="364410"/>
                </a:lnTo>
                <a:lnTo>
                  <a:pt x="5016" y="344100"/>
                </a:lnTo>
                <a:lnTo>
                  <a:pt x="0" y="319278"/>
                </a:lnTo>
                <a:lnTo>
                  <a:pt x="0" y="638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7797800" y="3171888"/>
            <a:ext cx="768350" cy="640080"/>
          </a:xfrm>
          <a:prstGeom prst="rect">
            <a:avLst/>
          </a:prstGeom>
          <a:solidFill>
            <a:srgbClr val="3596B8"/>
          </a:solidFill>
        </p:spPr>
        <p:txBody>
          <a:bodyPr wrap="square" lIns="0" tIns="41910" rIns="0" bIns="0" rtlCol="0" vert="horz">
            <a:spAutoFit/>
          </a:bodyPr>
          <a:lstStyle/>
          <a:p>
            <a:pPr marL="213360" marR="85725" indent="-111760">
              <a:lnSpc>
                <a:spcPct val="100000"/>
              </a:lnSpc>
              <a:spcBef>
                <a:spcPts val="330"/>
              </a:spcBef>
            </a:pPr>
            <a:r>
              <a:rPr dirty="0" sz="1200" spc="30">
                <a:latin typeface="Arial"/>
                <a:cs typeface="Arial"/>
              </a:rPr>
              <a:t>W</a:t>
            </a:r>
            <a:r>
              <a:rPr dirty="0" sz="1200" spc="-10">
                <a:latin typeface="Arial"/>
                <a:cs typeface="Arial"/>
              </a:rPr>
              <a:t>S</a:t>
            </a:r>
            <a:r>
              <a:rPr dirty="0" sz="1200">
                <a:latin typeface="Arial"/>
                <a:cs typeface="Arial"/>
              </a:rPr>
              <a:t>VGA  </a:t>
            </a:r>
            <a:r>
              <a:rPr dirty="0" sz="1200" spc="-5">
                <a:latin typeface="Arial"/>
                <a:cs typeface="Arial"/>
              </a:rPr>
              <a:t>YUV  4:2:2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727950" y="4619625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774826" y="0"/>
                </a:moveTo>
                <a:lnTo>
                  <a:pt x="63880" y="0"/>
                </a:lnTo>
                <a:lnTo>
                  <a:pt x="39004" y="5016"/>
                </a:lnTo>
                <a:lnTo>
                  <a:pt x="18700" y="18700"/>
                </a:lnTo>
                <a:lnTo>
                  <a:pt x="5016" y="39004"/>
                </a:lnTo>
                <a:lnTo>
                  <a:pt x="0" y="63881"/>
                </a:lnTo>
                <a:lnTo>
                  <a:pt x="0" y="319277"/>
                </a:lnTo>
                <a:lnTo>
                  <a:pt x="5016" y="344154"/>
                </a:lnTo>
                <a:lnTo>
                  <a:pt x="18700" y="364458"/>
                </a:lnTo>
                <a:lnTo>
                  <a:pt x="39004" y="378142"/>
                </a:lnTo>
                <a:lnTo>
                  <a:pt x="63880" y="383158"/>
                </a:lnTo>
                <a:lnTo>
                  <a:pt x="774826" y="383158"/>
                </a:lnTo>
                <a:lnTo>
                  <a:pt x="799703" y="378142"/>
                </a:lnTo>
                <a:lnTo>
                  <a:pt x="820007" y="364458"/>
                </a:lnTo>
                <a:lnTo>
                  <a:pt x="833691" y="344154"/>
                </a:lnTo>
                <a:lnTo>
                  <a:pt x="838707" y="319277"/>
                </a:lnTo>
                <a:lnTo>
                  <a:pt x="838707" y="63881"/>
                </a:lnTo>
                <a:lnTo>
                  <a:pt x="833691" y="39004"/>
                </a:lnTo>
                <a:lnTo>
                  <a:pt x="820007" y="18700"/>
                </a:lnTo>
                <a:lnTo>
                  <a:pt x="799703" y="5016"/>
                </a:lnTo>
                <a:lnTo>
                  <a:pt x="774826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727950" y="4619625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0" y="63881"/>
                </a:moveTo>
                <a:lnTo>
                  <a:pt x="5016" y="39004"/>
                </a:lnTo>
                <a:lnTo>
                  <a:pt x="18700" y="18700"/>
                </a:lnTo>
                <a:lnTo>
                  <a:pt x="39004" y="5016"/>
                </a:lnTo>
                <a:lnTo>
                  <a:pt x="63880" y="0"/>
                </a:lnTo>
                <a:lnTo>
                  <a:pt x="774826" y="0"/>
                </a:lnTo>
                <a:lnTo>
                  <a:pt x="799703" y="5016"/>
                </a:lnTo>
                <a:lnTo>
                  <a:pt x="820007" y="18700"/>
                </a:lnTo>
                <a:lnTo>
                  <a:pt x="833691" y="39004"/>
                </a:lnTo>
                <a:lnTo>
                  <a:pt x="838707" y="63881"/>
                </a:lnTo>
                <a:lnTo>
                  <a:pt x="838707" y="319277"/>
                </a:lnTo>
                <a:lnTo>
                  <a:pt x="833691" y="344154"/>
                </a:lnTo>
                <a:lnTo>
                  <a:pt x="820007" y="364458"/>
                </a:lnTo>
                <a:lnTo>
                  <a:pt x="799703" y="378142"/>
                </a:lnTo>
                <a:lnTo>
                  <a:pt x="774826" y="383158"/>
                </a:lnTo>
                <a:lnTo>
                  <a:pt x="63880" y="383158"/>
                </a:lnTo>
                <a:lnTo>
                  <a:pt x="39004" y="378142"/>
                </a:lnTo>
                <a:lnTo>
                  <a:pt x="18700" y="364458"/>
                </a:lnTo>
                <a:lnTo>
                  <a:pt x="5016" y="344154"/>
                </a:lnTo>
                <a:lnTo>
                  <a:pt x="0" y="319277"/>
                </a:lnTo>
                <a:lnTo>
                  <a:pt x="0" y="638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728966" y="5012816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774953" y="0"/>
                </a:moveTo>
                <a:lnTo>
                  <a:pt x="63880" y="0"/>
                </a:lnTo>
                <a:lnTo>
                  <a:pt x="39004" y="5016"/>
                </a:lnTo>
                <a:lnTo>
                  <a:pt x="18700" y="18700"/>
                </a:lnTo>
                <a:lnTo>
                  <a:pt x="5016" y="39004"/>
                </a:lnTo>
                <a:lnTo>
                  <a:pt x="0" y="63880"/>
                </a:lnTo>
                <a:lnTo>
                  <a:pt x="0" y="319277"/>
                </a:lnTo>
                <a:lnTo>
                  <a:pt x="5016" y="344100"/>
                </a:lnTo>
                <a:lnTo>
                  <a:pt x="18700" y="364410"/>
                </a:lnTo>
                <a:lnTo>
                  <a:pt x="39004" y="378124"/>
                </a:lnTo>
                <a:lnTo>
                  <a:pt x="63880" y="383158"/>
                </a:lnTo>
                <a:lnTo>
                  <a:pt x="774953" y="383158"/>
                </a:lnTo>
                <a:lnTo>
                  <a:pt x="799776" y="378124"/>
                </a:lnTo>
                <a:lnTo>
                  <a:pt x="820086" y="364410"/>
                </a:lnTo>
                <a:lnTo>
                  <a:pt x="833800" y="344100"/>
                </a:lnTo>
                <a:lnTo>
                  <a:pt x="838834" y="319277"/>
                </a:lnTo>
                <a:lnTo>
                  <a:pt x="838834" y="63880"/>
                </a:lnTo>
                <a:lnTo>
                  <a:pt x="833800" y="39004"/>
                </a:lnTo>
                <a:lnTo>
                  <a:pt x="820086" y="18700"/>
                </a:lnTo>
                <a:lnTo>
                  <a:pt x="799776" y="5016"/>
                </a:lnTo>
                <a:lnTo>
                  <a:pt x="774953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728966" y="5012816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0" y="63880"/>
                </a:moveTo>
                <a:lnTo>
                  <a:pt x="5016" y="39004"/>
                </a:lnTo>
                <a:lnTo>
                  <a:pt x="18700" y="18700"/>
                </a:lnTo>
                <a:lnTo>
                  <a:pt x="39004" y="5016"/>
                </a:lnTo>
                <a:lnTo>
                  <a:pt x="63880" y="0"/>
                </a:lnTo>
                <a:lnTo>
                  <a:pt x="774953" y="0"/>
                </a:lnTo>
                <a:lnTo>
                  <a:pt x="799776" y="5016"/>
                </a:lnTo>
                <a:lnTo>
                  <a:pt x="820086" y="18700"/>
                </a:lnTo>
                <a:lnTo>
                  <a:pt x="833800" y="39004"/>
                </a:lnTo>
                <a:lnTo>
                  <a:pt x="838834" y="63880"/>
                </a:lnTo>
                <a:lnTo>
                  <a:pt x="838834" y="319277"/>
                </a:lnTo>
                <a:lnTo>
                  <a:pt x="833800" y="344100"/>
                </a:lnTo>
                <a:lnTo>
                  <a:pt x="820086" y="364410"/>
                </a:lnTo>
                <a:lnTo>
                  <a:pt x="799776" y="378124"/>
                </a:lnTo>
                <a:lnTo>
                  <a:pt x="774953" y="383158"/>
                </a:lnTo>
                <a:lnTo>
                  <a:pt x="63880" y="383158"/>
                </a:lnTo>
                <a:lnTo>
                  <a:pt x="39004" y="378124"/>
                </a:lnTo>
                <a:lnTo>
                  <a:pt x="18700" y="364410"/>
                </a:lnTo>
                <a:lnTo>
                  <a:pt x="5016" y="344100"/>
                </a:lnTo>
                <a:lnTo>
                  <a:pt x="0" y="319277"/>
                </a:lnTo>
                <a:lnTo>
                  <a:pt x="0" y="638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74026" y="4879975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774826" y="0"/>
                </a:moveTo>
                <a:lnTo>
                  <a:pt x="63753" y="0"/>
                </a:lnTo>
                <a:lnTo>
                  <a:pt x="38951" y="5016"/>
                </a:lnTo>
                <a:lnTo>
                  <a:pt x="18684" y="18700"/>
                </a:lnTo>
                <a:lnTo>
                  <a:pt x="5014" y="39004"/>
                </a:lnTo>
                <a:lnTo>
                  <a:pt x="0" y="63881"/>
                </a:lnTo>
                <a:lnTo>
                  <a:pt x="0" y="319277"/>
                </a:lnTo>
                <a:lnTo>
                  <a:pt x="5014" y="344154"/>
                </a:lnTo>
                <a:lnTo>
                  <a:pt x="18684" y="364458"/>
                </a:lnTo>
                <a:lnTo>
                  <a:pt x="38951" y="378142"/>
                </a:lnTo>
                <a:lnTo>
                  <a:pt x="63753" y="383159"/>
                </a:lnTo>
                <a:lnTo>
                  <a:pt x="774826" y="383159"/>
                </a:lnTo>
                <a:lnTo>
                  <a:pt x="799703" y="378142"/>
                </a:lnTo>
                <a:lnTo>
                  <a:pt x="820007" y="364458"/>
                </a:lnTo>
                <a:lnTo>
                  <a:pt x="833691" y="344154"/>
                </a:lnTo>
                <a:lnTo>
                  <a:pt x="838707" y="319277"/>
                </a:lnTo>
                <a:lnTo>
                  <a:pt x="838707" y="63881"/>
                </a:lnTo>
                <a:lnTo>
                  <a:pt x="833691" y="39004"/>
                </a:lnTo>
                <a:lnTo>
                  <a:pt x="820007" y="18700"/>
                </a:lnTo>
                <a:lnTo>
                  <a:pt x="799703" y="5016"/>
                </a:lnTo>
                <a:lnTo>
                  <a:pt x="774826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574026" y="4879975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0" y="63881"/>
                </a:moveTo>
                <a:lnTo>
                  <a:pt x="5014" y="39004"/>
                </a:lnTo>
                <a:lnTo>
                  <a:pt x="18684" y="18700"/>
                </a:lnTo>
                <a:lnTo>
                  <a:pt x="38951" y="5016"/>
                </a:lnTo>
                <a:lnTo>
                  <a:pt x="63753" y="0"/>
                </a:lnTo>
                <a:lnTo>
                  <a:pt x="774826" y="0"/>
                </a:lnTo>
                <a:lnTo>
                  <a:pt x="799703" y="5016"/>
                </a:lnTo>
                <a:lnTo>
                  <a:pt x="820007" y="18700"/>
                </a:lnTo>
                <a:lnTo>
                  <a:pt x="833691" y="39004"/>
                </a:lnTo>
                <a:lnTo>
                  <a:pt x="838707" y="63881"/>
                </a:lnTo>
                <a:lnTo>
                  <a:pt x="838707" y="319277"/>
                </a:lnTo>
                <a:lnTo>
                  <a:pt x="833691" y="344154"/>
                </a:lnTo>
                <a:lnTo>
                  <a:pt x="820007" y="364458"/>
                </a:lnTo>
                <a:lnTo>
                  <a:pt x="799703" y="378142"/>
                </a:lnTo>
                <a:lnTo>
                  <a:pt x="774826" y="383159"/>
                </a:lnTo>
                <a:lnTo>
                  <a:pt x="63753" y="383159"/>
                </a:lnTo>
                <a:lnTo>
                  <a:pt x="38951" y="378142"/>
                </a:lnTo>
                <a:lnTo>
                  <a:pt x="18684" y="364458"/>
                </a:lnTo>
                <a:lnTo>
                  <a:pt x="5014" y="344154"/>
                </a:lnTo>
                <a:lnTo>
                  <a:pt x="0" y="319277"/>
                </a:lnTo>
                <a:lnTo>
                  <a:pt x="0" y="638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575042" y="5273166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774826" y="0"/>
                </a:moveTo>
                <a:lnTo>
                  <a:pt x="63880" y="0"/>
                </a:lnTo>
                <a:lnTo>
                  <a:pt x="39004" y="5016"/>
                </a:lnTo>
                <a:lnTo>
                  <a:pt x="18700" y="18700"/>
                </a:lnTo>
                <a:lnTo>
                  <a:pt x="5016" y="39004"/>
                </a:lnTo>
                <a:lnTo>
                  <a:pt x="0" y="63881"/>
                </a:lnTo>
                <a:lnTo>
                  <a:pt x="0" y="319239"/>
                </a:lnTo>
                <a:lnTo>
                  <a:pt x="5016" y="344095"/>
                </a:lnTo>
                <a:lnTo>
                  <a:pt x="18700" y="364393"/>
                </a:lnTo>
                <a:lnTo>
                  <a:pt x="39004" y="378077"/>
                </a:lnTo>
                <a:lnTo>
                  <a:pt x="63880" y="383095"/>
                </a:lnTo>
                <a:lnTo>
                  <a:pt x="774826" y="383095"/>
                </a:lnTo>
                <a:lnTo>
                  <a:pt x="799703" y="378077"/>
                </a:lnTo>
                <a:lnTo>
                  <a:pt x="820007" y="364393"/>
                </a:lnTo>
                <a:lnTo>
                  <a:pt x="833691" y="344095"/>
                </a:lnTo>
                <a:lnTo>
                  <a:pt x="838707" y="319239"/>
                </a:lnTo>
                <a:lnTo>
                  <a:pt x="838707" y="63881"/>
                </a:lnTo>
                <a:lnTo>
                  <a:pt x="833691" y="39004"/>
                </a:lnTo>
                <a:lnTo>
                  <a:pt x="820007" y="18700"/>
                </a:lnTo>
                <a:lnTo>
                  <a:pt x="799703" y="5016"/>
                </a:lnTo>
                <a:lnTo>
                  <a:pt x="774826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575042" y="5273166"/>
            <a:ext cx="838835" cy="383540"/>
          </a:xfrm>
          <a:custGeom>
            <a:avLst/>
            <a:gdLst/>
            <a:ahLst/>
            <a:cxnLst/>
            <a:rect l="l" t="t" r="r" b="b"/>
            <a:pathLst>
              <a:path w="838834" h="383539">
                <a:moveTo>
                  <a:pt x="0" y="63881"/>
                </a:moveTo>
                <a:lnTo>
                  <a:pt x="5016" y="39004"/>
                </a:lnTo>
                <a:lnTo>
                  <a:pt x="18700" y="18700"/>
                </a:lnTo>
                <a:lnTo>
                  <a:pt x="39004" y="5016"/>
                </a:lnTo>
                <a:lnTo>
                  <a:pt x="63880" y="0"/>
                </a:lnTo>
                <a:lnTo>
                  <a:pt x="774826" y="0"/>
                </a:lnTo>
                <a:lnTo>
                  <a:pt x="799703" y="5016"/>
                </a:lnTo>
                <a:lnTo>
                  <a:pt x="820007" y="18700"/>
                </a:lnTo>
                <a:lnTo>
                  <a:pt x="833691" y="39004"/>
                </a:lnTo>
                <a:lnTo>
                  <a:pt x="838707" y="63881"/>
                </a:lnTo>
                <a:lnTo>
                  <a:pt x="838707" y="319239"/>
                </a:lnTo>
                <a:lnTo>
                  <a:pt x="833691" y="344095"/>
                </a:lnTo>
                <a:lnTo>
                  <a:pt x="820007" y="364393"/>
                </a:lnTo>
                <a:lnTo>
                  <a:pt x="799703" y="378077"/>
                </a:lnTo>
                <a:lnTo>
                  <a:pt x="774826" y="383095"/>
                </a:lnTo>
                <a:lnTo>
                  <a:pt x="63880" y="383095"/>
                </a:lnTo>
                <a:lnTo>
                  <a:pt x="39004" y="378077"/>
                </a:lnTo>
                <a:lnTo>
                  <a:pt x="18700" y="364393"/>
                </a:lnTo>
                <a:lnTo>
                  <a:pt x="5016" y="344095"/>
                </a:lnTo>
                <a:lnTo>
                  <a:pt x="0" y="319239"/>
                </a:lnTo>
                <a:lnTo>
                  <a:pt x="0" y="638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7759700" y="4735512"/>
            <a:ext cx="690880" cy="640080"/>
          </a:xfrm>
          <a:prstGeom prst="rect">
            <a:avLst/>
          </a:prstGeom>
          <a:solidFill>
            <a:srgbClr val="3596B8"/>
          </a:solidFill>
        </p:spPr>
        <p:txBody>
          <a:bodyPr wrap="square" lIns="0" tIns="41910" rIns="0" bIns="0" rtlCol="0" vert="horz">
            <a:spAutoFit/>
          </a:bodyPr>
          <a:lstStyle/>
          <a:p>
            <a:pPr algn="ctr" marL="133985" marR="116205" indent="-8890">
              <a:lnSpc>
                <a:spcPct val="100000"/>
              </a:lnSpc>
              <a:spcBef>
                <a:spcPts val="330"/>
              </a:spcBef>
            </a:pPr>
            <a:r>
              <a:rPr dirty="0" sz="1200">
                <a:latin typeface="Arial"/>
                <a:cs typeface="Arial"/>
              </a:rPr>
              <a:t>GUI  </a:t>
            </a:r>
            <a:r>
              <a:rPr dirty="0" sz="1200">
                <a:latin typeface="Arial"/>
                <a:cs typeface="Arial"/>
              </a:rPr>
              <a:t>RGBA  </a:t>
            </a:r>
            <a:r>
              <a:rPr dirty="0" sz="1200" spc="-5">
                <a:latin typeface="Arial"/>
                <a:cs typeface="Arial"/>
              </a:rPr>
              <a:t>8888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107</a:t>
            </a:fld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4585589"/>
            <a:ext cx="1302513" cy="1224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6148" y="4843653"/>
            <a:ext cx="708660" cy="708660"/>
          </a:xfrm>
          <a:custGeom>
            <a:avLst/>
            <a:gdLst/>
            <a:ahLst/>
            <a:cxnLst/>
            <a:rect l="l" t="t" r="r" b="b"/>
            <a:pathLst>
              <a:path w="708660" h="708660">
                <a:moveTo>
                  <a:pt x="354330" y="0"/>
                </a:moveTo>
                <a:lnTo>
                  <a:pt x="306248" y="3234"/>
                </a:lnTo>
                <a:lnTo>
                  <a:pt x="260133" y="12655"/>
                </a:lnTo>
                <a:lnTo>
                  <a:pt x="216407" y="27842"/>
                </a:lnTo>
                <a:lnTo>
                  <a:pt x="175491" y="48372"/>
                </a:lnTo>
                <a:lnTo>
                  <a:pt x="137808" y="73824"/>
                </a:lnTo>
                <a:lnTo>
                  <a:pt x="103779" y="103774"/>
                </a:lnTo>
                <a:lnTo>
                  <a:pt x="73828" y="137802"/>
                </a:lnTo>
                <a:lnTo>
                  <a:pt x="48375" y="175485"/>
                </a:lnTo>
                <a:lnTo>
                  <a:pt x="27844" y="216402"/>
                </a:lnTo>
                <a:lnTo>
                  <a:pt x="12656" y="260129"/>
                </a:lnTo>
                <a:lnTo>
                  <a:pt x="3234" y="306246"/>
                </a:lnTo>
                <a:lnTo>
                  <a:pt x="0" y="354330"/>
                </a:lnTo>
                <a:lnTo>
                  <a:pt x="3234" y="402413"/>
                </a:lnTo>
                <a:lnTo>
                  <a:pt x="12656" y="448530"/>
                </a:lnTo>
                <a:lnTo>
                  <a:pt x="27844" y="492257"/>
                </a:lnTo>
                <a:lnTo>
                  <a:pt x="48375" y="533174"/>
                </a:lnTo>
                <a:lnTo>
                  <a:pt x="73828" y="570857"/>
                </a:lnTo>
                <a:lnTo>
                  <a:pt x="103779" y="604885"/>
                </a:lnTo>
                <a:lnTo>
                  <a:pt x="137808" y="634835"/>
                </a:lnTo>
                <a:lnTo>
                  <a:pt x="175491" y="660287"/>
                </a:lnTo>
                <a:lnTo>
                  <a:pt x="216407" y="680817"/>
                </a:lnTo>
                <a:lnTo>
                  <a:pt x="260133" y="696004"/>
                </a:lnTo>
                <a:lnTo>
                  <a:pt x="306248" y="705425"/>
                </a:lnTo>
                <a:lnTo>
                  <a:pt x="354330" y="708660"/>
                </a:lnTo>
                <a:lnTo>
                  <a:pt x="402408" y="705425"/>
                </a:lnTo>
                <a:lnTo>
                  <a:pt x="448520" y="696004"/>
                </a:lnTo>
                <a:lnTo>
                  <a:pt x="492245" y="680817"/>
                </a:lnTo>
                <a:lnTo>
                  <a:pt x="530150" y="661797"/>
                </a:lnTo>
                <a:lnTo>
                  <a:pt x="354330" y="661797"/>
                </a:lnTo>
                <a:lnTo>
                  <a:pt x="308890" y="658463"/>
                </a:lnTo>
                <a:lnTo>
                  <a:pt x="265521" y="648778"/>
                </a:lnTo>
                <a:lnTo>
                  <a:pt x="224698" y="633218"/>
                </a:lnTo>
                <a:lnTo>
                  <a:pt x="186896" y="612259"/>
                </a:lnTo>
                <a:lnTo>
                  <a:pt x="152591" y="586377"/>
                </a:lnTo>
                <a:lnTo>
                  <a:pt x="122259" y="556046"/>
                </a:lnTo>
                <a:lnTo>
                  <a:pt x="96376" y="521744"/>
                </a:lnTo>
                <a:lnTo>
                  <a:pt x="75416" y="483945"/>
                </a:lnTo>
                <a:lnTo>
                  <a:pt x="59856" y="443126"/>
                </a:lnTo>
                <a:lnTo>
                  <a:pt x="50171" y="399762"/>
                </a:lnTo>
                <a:lnTo>
                  <a:pt x="46837" y="354330"/>
                </a:lnTo>
                <a:lnTo>
                  <a:pt x="50171" y="308897"/>
                </a:lnTo>
                <a:lnTo>
                  <a:pt x="59856" y="265533"/>
                </a:lnTo>
                <a:lnTo>
                  <a:pt x="75416" y="224714"/>
                </a:lnTo>
                <a:lnTo>
                  <a:pt x="96376" y="186915"/>
                </a:lnTo>
                <a:lnTo>
                  <a:pt x="122259" y="152613"/>
                </a:lnTo>
                <a:lnTo>
                  <a:pt x="152591" y="122282"/>
                </a:lnTo>
                <a:lnTo>
                  <a:pt x="186896" y="96400"/>
                </a:lnTo>
                <a:lnTo>
                  <a:pt x="224698" y="75441"/>
                </a:lnTo>
                <a:lnTo>
                  <a:pt x="265521" y="59881"/>
                </a:lnTo>
                <a:lnTo>
                  <a:pt x="308890" y="50196"/>
                </a:lnTo>
                <a:lnTo>
                  <a:pt x="354330" y="46863"/>
                </a:lnTo>
                <a:lnTo>
                  <a:pt x="530150" y="46863"/>
                </a:lnTo>
                <a:lnTo>
                  <a:pt x="492245" y="27842"/>
                </a:lnTo>
                <a:lnTo>
                  <a:pt x="448520" y="12655"/>
                </a:lnTo>
                <a:lnTo>
                  <a:pt x="402408" y="3234"/>
                </a:lnTo>
                <a:lnTo>
                  <a:pt x="354330" y="0"/>
                </a:lnTo>
                <a:close/>
              </a:path>
              <a:path w="708660" h="708660">
                <a:moveTo>
                  <a:pt x="530150" y="46863"/>
                </a:moveTo>
                <a:lnTo>
                  <a:pt x="354330" y="46863"/>
                </a:lnTo>
                <a:lnTo>
                  <a:pt x="399766" y="50196"/>
                </a:lnTo>
                <a:lnTo>
                  <a:pt x="443132" y="59881"/>
                </a:lnTo>
                <a:lnTo>
                  <a:pt x="483953" y="75441"/>
                </a:lnTo>
                <a:lnTo>
                  <a:pt x="521753" y="96400"/>
                </a:lnTo>
                <a:lnTo>
                  <a:pt x="556057" y="122282"/>
                </a:lnTo>
                <a:lnTo>
                  <a:pt x="586388" y="152613"/>
                </a:lnTo>
                <a:lnTo>
                  <a:pt x="612271" y="186915"/>
                </a:lnTo>
                <a:lnTo>
                  <a:pt x="633231" y="224714"/>
                </a:lnTo>
                <a:lnTo>
                  <a:pt x="648790" y="265533"/>
                </a:lnTo>
                <a:lnTo>
                  <a:pt x="658475" y="308897"/>
                </a:lnTo>
                <a:lnTo>
                  <a:pt x="661809" y="354330"/>
                </a:lnTo>
                <a:lnTo>
                  <a:pt x="658475" y="399762"/>
                </a:lnTo>
                <a:lnTo>
                  <a:pt x="648790" y="443126"/>
                </a:lnTo>
                <a:lnTo>
                  <a:pt x="633231" y="483945"/>
                </a:lnTo>
                <a:lnTo>
                  <a:pt x="612271" y="521744"/>
                </a:lnTo>
                <a:lnTo>
                  <a:pt x="586388" y="556046"/>
                </a:lnTo>
                <a:lnTo>
                  <a:pt x="556057" y="586377"/>
                </a:lnTo>
                <a:lnTo>
                  <a:pt x="521753" y="612259"/>
                </a:lnTo>
                <a:lnTo>
                  <a:pt x="483953" y="633218"/>
                </a:lnTo>
                <a:lnTo>
                  <a:pt x="443132" y="648778"/>
                </a:lnTo>
                <a:lnTo>
                  <a:pt x="399766" y="658463"/>
                </a:lnTo>
                <a:lnTo>
                  <a:pt x="354330" y="661797"/>
                </a:lnTo>
                <a:lnTo>
                  <a:pt x="530150" y="661797"/>
                </a:lnTo>
                <a:lnTo>
                  <a:pt x="570841" y="634835"/>
                </a:lnTo>
                <a:lnTo>
                  <a:pt x="604869" y="604885"/>
                </a:lnTo>
                <a:lnTo>
                  <a:pt x="634820" y="570857"/>
                </a:lnTo>
                <a:lnTo>
                  <a:pt x="660272" y="533174"/>
                </a:lnTo>
                <a:lnTo>
                  <a:pt x="680802" y="492257"/>
                </a:lnTo>
                <a:lnTo>
                  <a:pt x="695990" y="448530"/>
                </a:lnTo>
                <a:lnTo>
                  <a:pt x="705412" y="402413"/>
                </a:lnTo>
                <a:lnTo>
                  <a:pt x="708647" y="354330"/>
                </a:lnTo>
                <a:lnTo>
                  <a:pt x="705412" y="306246"/>
                </a:lnTo>
                <a:lnTo>
                  <a:pt x="695990" y="260129"/>
                </a:lnTo>
                <a:lnTo>
                  <a:pt x="680802" y="216402"/>
                </a:lnTo>
                <a:lnTo>
                  <a:pt x="660272" y="175485"/>
                </a:lnTo>
                <a:lnTo>
                  <a:pt x="634820" y="137802"/>
                </a:lnTo>
                <a:lnTo>
                  <a:pt x="604869" y="103774"/>
                </a:lnTo>
                <a:lnTo>
                  <a:pt x="570841" y="73824"/>
                </a:lnTo>
                <a:lnTo>
                  <a:pt x="533159" y="48372"/>
                </a:lnTo>
                <a:lnTo>
                  <a:pt x="530150" y="46863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8714" y="5001133"/>
            <a:ext cx="257175" cy="393700"/>
          </a:xfrm>
          <a:custGeom>
            <a:avLst/>
            <a:gdLst/>
            <a:ahLst/>
            <a:cxnLst/>
            <a:rect l="l" t="t" r="r" b="b"/>
            <a:pathLst>
              <a:path w="257175" h="393700">
                <a:moveTo>
                  <a:pt x="43148" y="0"/>
                </a:moveTo>
                <a:lnTo>
                  <a:pt x="2957" y="27945"/>
                </a:lnTo>
                <a:lnTo>
                  <a:pt x="0" y="43132"/>
                </a:lnTo>
                <a:lnTo>
                  <a:pt x="2957" y="58342"/>
                </a:lnTo>
                <a:lnTo>
                  <a:pt x="11830" y="71755"/>
                </a:lnTo>
                <a:lnTo>
                  <a:pt x="136937" y="196850"/>
                </a:lnTo>
                <a:lnTo>
                  <a:pt x="11830" y="321945"/>
                </a:lnTo>
                <a:lnTo>
                  <a:pt x="2957" y="335303"/>
                </a:lnTo>
                <a:lnTo>
                  <a:pt x="0" y="350520"/>
                </a:lnTo>
                <a:lnTo>
                  <a:pt x="2957" y="365736"/>
                </a:lnTo>
                <a:lnTo>
                  <a:pt x="11830" y="379095"/>
                </a:lnTo>
                <a:lnTo>
                  <a:pt x="14585" y="381762"/>
                </a:lnTo>
                <a:lnTo>
                  <a:pt x="27948" y="390691"/>
                </a:lnTo>
                <a:lnTo>
                  <a:pt x="43149" y="393668"/>
                </a:lnTo>
                <a:lnTo>
                  <a:pt x="58353" y="390691"/>
                </a:lnTo>
                <a:lnTo>
                  <a:pt x="71723" y="381762"/>
                </a:lnTo>
                <a:lnTo>
                  <a:pt x="196830" y="256667"/>
                </a:lnTo>
                <a:lnTo>
                  <a:pt x="197262" y="256667"/>
                </a:lnTo>
                <a:lnTo>
                  <a:pt x="256901" y="196977"/>
                </a:lnTo>
                <a:lnTo>
                  <a:pt x="256724" y="196850"/>
                </a:lnTo>
                <a:lnTo>
                  <a:pt x="256901" y="196596"/>
                </a:lnTo>
                <a:lnTo>
                  <a:pt x="197135" y="136906"/>
                </a:lnTo>
                <a:lnTo>
                  <a:pt x="196830" y="136906"/>
                </a:lnTo>
                <a:lnTo>
                  <a:pt x="71723" y="11811"/>
                </a:lnTo>
                <a:lnTo>
                  <a:pt x="65384" y="6643"/>
                </a:lnTo>
                <a:lnTo>
                  <a:pt x="58354" y="2952"/>
                </a:lnTo>
                <a:lnTo>
                  <a:pt x="50865" y="738"/>
                </a:lnTo>
                <a:lnTo>
                  <a:pt x="43148" y="0"/>
                </a:lnTo>
                <a:close/>
              </a:path>
              <a:path w="257175" h="393700">
                <a:moveTo>
                  <a:pt x="197262" y="256667"/>
                </a:moveTo>
                <a:lnTo>
                  <a:pt x="196830" y="256667"/>
                </a:lnTo>
                <a:lnTo>
                  <a:pt x="197008" y="256921"/>
                </a:lnTo>
                <a:lnTo>
                  <a:pt x="197262" y="256667"/>
                </a:lnTo>
                <a:close/>
              </a:path>
              <a:path w="257175" h="393700">
                <a:moveTo>
                  <a:pt x="197008" y="136779"/>
                </a:moveTo>
                <a:lnTo>
                  <a:pt x="196830" y="136906"/>
                </a:lnTo>
                <a:lnTo>
                  <a:pt x="197135" y="136906"/>
                </a:lnTo>
                <a:lnTo>
                  <a:pt x="197008" y="136779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29588" y="4979034"/>
            <a:ext cx="219456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85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dirty="0" sz="2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85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4585589"/>
            <a:ext cx="1302513" cy="1224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6148" y="4843653"/>
            <a:ext cx="708660" cy="708660"/>
          </a:xfrm>
          <a:custGeom>
            <a:avLst/>
            <a:gdLst/>
            <a:ahLst/>
            <a:cxnLst/>
            <a:rect l="l" t="t" r="r" b="b"/>
            <a:pathLst>
              <a:path w="708660" h="708660">
                <a:moveTo>
                  <a:pt x="354330" y="0"/>
                </a:moveTo>
                <a:lnTo>
                  <a:pt x="306248" y="3234"/>
                </a:lnTo>
                <a:lnTo>
                  <a:pt x="260133" y="12655"/>
                </a:lnTo>
                <a:lnTo>
                  <a:pt x="216407" y="27842"/>
                </a:lnTo>
                <a:lnTo>
                  <a:pt x="175491" y="48372"/>
                </a:lnTo>
                <a:lnTo>
                  <a:pt x="137808" y="73824"/>
                </a:lnTo>
                <a:lnTo>
                  <a:pt x="103779" y="103774"/>
                </a:lnTo>
                <a:lnTo>
                  <a:pt x="73828" y="137802"/>
                </a:lnTo>
                <a:lnTo>
                  <a:pt x="48375" y="175485"/>
                </a:lnTo>
                <a:lnTo>
                  <a:pt x="27844" y="216402"/>
                </a:lnTo>
                <a:lnTo>
                  <a:pt x="12656" y="260129"/>
                </a:lnTo>
                <a:lnTo>
                  <a:pt x="3234" y="306246"/>
                </a:lnTo>
                <a:lnTo>
                  <a:pt x="0" y="354330"/>
                </a:lnTo>
                <a:lnTo>
                  <a:pt x="3234" y="402413"/>
                </a:lnTo>
                <a:lnTo>
                  <a:pt x="12656" y="448530"/>
                </a:lnTo>
                <a:lnTo>
                  <a:pt x="27844" y="492257"/>
                </a:lnTo>
                <a:lnTo>
                  <a:pt x="48375" y="533174"/>
                </a:lnTo>
                <a:lnTo>
                  <a:pt x="73828" y="570857"/>
                </a:lnTo>
                <a:lnTo>
                  <a:pt x="103779" y="604885"/>
                </a:lnTo>
                <a:lnTo>
                  <a:pt x="137808" y="634835"/>
                </a:lnTo>
                <a:lnTo>
                  <a:pt x="175491" y="660287"/>
                </a:lnTo>
                <a:lnTo>
                  <a:pt x="216407" y="680817"/>
                </a:lnTo>
                <a:lnTo>
                  <a:pt x="260133" y="696004"/>
                </a:lnTo>
                <a:lnTo>
                  <a:pt x="306248" y="705425"/>
                </a:lnTo>
                <a:lnTo>
                  <a:pt x="354330" y="708660"/>
                </a:lnTo>
                <a:lnTo>
                  <a:pt x="402408" y="705425"/>
                </a:lnTo>
                <a:lnTo>
                  <a:pt x="448520" y="696004"/>
                </a:lnTo>
                <a:lnTo>
                  <a:pt x="492245" y="680817"/>
                </a:lnTo>
                <a:lnTo>
                  <a:pt x="530150" y="661797"/>
                </a:lnTo>
                <a:lnTo>
                  <a:pt x="354330" y="661797"/>
                </a:lnTo>
                <a:lnTo>
                  <a:pt x="308890" y="658463"/>
                </a:lnTo>
                <a:lnTo>
                  <a:pt x="265521" y="648778"/>
                </a:lnTo>
                <a:lnTo>
                  <a:pt x="224698" y="633218"/>
                </a:lnTo>
                <a:lnTo>
                  <a:pt x="186896" y="612259"/>
                </a:lnTo>
                <a:lnTo>
                  <a:pt x="152591" y="586377"/>
                </a:lnTo>
                <a:lnTo>
                  <a:pt x="122259" y="556046"/>
                </a:lnTo>
                <a:lnTo>
                  <a:pt x="96376" y="521744"/>
                </a:lnTo>
                <a:lnTo>
                  <a:pt x="75416" y="483945"/>
                </a:lnTo>
                <a:lnTo>
                  <a:pt x="59856" y="443126"/>
                </a:lnTo>
                <a:lnTo>
                  <a:pt x="50171" y="399762"/>
                </a:lnTo>
                <a:lnTo>
                  <a:pt x="46837" y="354330"/>
                </a:lnTo>
                <a:lnTo>
                  <a:pt x="50171" y="308897"/>
                </a:lnTo>
                <a:lnTo>
                  <a:pt x="59856" y="265533"/>
                </a:lnTo>
                <a:lnTo>
                  <a:pt x="75416" y="224714"/>
                </a:lnTo>
                <a:lnTo>
                  <a:pt x="96376" y="186915"/>
                </a:lnTo>
                <a:lnTo>
                  <a:pt x="122259" y="152613"/>
                </a:lnTo>
                <a:lnTo>
                  <a:pt x="152591" y="122282"/>
                </a:lnTo>
                <a:lnTo>
                  <a:pt x="186896" y="96400"/>
                </a:lnTo>
                <a:lnTo>
                  <a:pt x="224698" y="75441"/>
                </a:lnTo>
                <a:lnTo>
                  <a:pt x="265521" y="59881"/>
                </a:lnTo>
                <a:lnTo>
                  <a:pt x="308890" y="50196"/>
                </a:lnTo>
                <a:lnTo>
                  <a:pt x="354330" y="46863"/>
                </a:lnTo>
                <a:lnTo>
                  <a:pt x="530150" y="46863"/>
                </a:lnTo>
                <a:lnTo>
                  <a:pt x="492245" y="27842"/>
                </a:lnTo>
                <a:lnTo>
                  <a:pt x="448520" y="12655"/>
                </a:lnTo>
                <a:lnTo>
                  <a:pt x="402408" y="3234"/>
                </a:lnTo>
                <a:lnTo>
                  <a:pt x="354330" y="0"/>
                </a:lnTo>
                <a:close/>
              </a:path>
              <a:path w="708660" h="708660">
                <a:moveTo>
                  <a:pt x="530150" y="46863"/>
                </a:moveTo>
                <a:lnTo>
                  <a:pt x="354330" y="46863"/>
                </a:lnTo>
                <a:lnTo>
                  <a:pt x="399766" y="50196"/>
                </a:lnTo>
                <a:lnTo>
                  <a:pt x="443132" y="59881"/>
                </a:lnTo>
                <a:lnTo>
                  <a:pt x="483953" y="75441"/>
                </a:lnTo>
                <a:lnTo>
                  <a:pt x="521753" y="96400"/>
                </a:lnTo>
                <a:lnTo>
                  <a:pt x="556057" y="122282"/>
                </a:lnTo>
                <a:lnTo>
                  <a:pt x="586388" y="152613"/>
                </a:lnTo>
                <a:lnTo>
                  <a:pt x="612271" y="186915"/>
                </a:lnTo>
                <a:lnTo>
                  <a:pt x="633231" y="224714"/>
                </a:lnTo>
                <a:lnTo>
                  <a:pt x="648790" y="265533"/>
                </a:lnTo>
                <a:lnTo>
                  <a:pt x="658475" y="308897"/>
                </a:lnTo>
                <a:lnTo>
                  <a:pt x="661809" y="354330"/>
                </a:lnTo>
                <a:lnTo>
                  <a:pt x="658475" y="399762"/>
                </a:lnTo>
                <a:lnTo>
                  <a:pt x="648790" y="443126"/>
                </a:lnTo>
                <a:lnTo>
                  <a:pt x="633231" y="483945"/>
                </a:lnTo>
                <a:lnTo>
                  <a:pt x="612271" y="521744"/>
                </a:lnTo>
                <a:lnTo>
                  <a:pt x="586388" y="556046"/>
                </a:lnTo>
                <a:lnTo>
                  <a:pt x="556057" y="586377"/>
                </a:lnTo>
                <a:lnTo>
                  <a:pt x="521753" y="612259"/>
                </a:lnTo>
                <a:lnTo>
                  <a:pt x="483953" y="633218"/>
                </a:lnTo>
                <a:lnTo>
                  <a:pt x="443132" y="648778"/>
                </a:lnTo>
                <a:lnTo>
                  <a:pt x="399766" y="658463"/>
                </a:lnTo>
                <a:lnTo>
                  <a:pt x="354330" y="661797"/>
                </a:lnTo>
                <a:lnTo>
                  <a:pt x="530150" y="661797"/>
                </a:lnTo>
                <a:lnTo>
                  <a:pt x="570841" y="634835"/>
                </a:lnTo>
                <a:lnTo>
                  <a:pt x="604869" y="604885"/>
                </a:lnTo>
                <a:lnTo>
                  <a:pt x="634820" y="570857"/>
                </a:lnTo>
                <a:lnTo>
                  <a:pt x="660272" y="533174"/>
                </a:lnTo>
                <a:lnTo>
                  <a:pt x="680802" y="492257"/>
                </a:lnTo>
                <a:lnTo>
                  <a:pt x="695990" y="448530"/>
                </a:lnTo>
                <a:lnTo>
                  <a:pt x="705412" y="402413"/>
                </a:lnTo>
                <a:lnTo>
                  <a:pt x="708647" y="354330"/>
                </a:lnTo>
                <a:lnTo>
                  <a:pt x="705412" y="306246"/>
                </a:lnTo>
                <a:lnTo>
                  <a:pt x="695990" y="260129"/>
                </a:lnTo>
                <a:lnTo>
                  <a:pt x="680802" y="216402"/>
                </a:lnTo>
                <a:lnTo>
                  <a:pt x="660272" y="175485"/>
                </a:lnTo>
                <a:lnTo>
                  <a:pt x="634820" y="137802"/>
                </a:lnTo>
                <a:lnTo>
                  <a:pt x="604869" y="103774"/>
                </a:lnTo>
                <a:lnTo>
                  <a:pt x="570841" y="73824"/>
                </a:lnTo>
                <a:lnTo>
                  <a:pt x="533159" y="48372"/>
                </a:lnTo>
                <a:lnTo>
                  <a:pt x="530150" y="46863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8714" y="5001133"/>
            <a:ext cx="257175" cy="393700"/>
          </a:xfrm>
          <a:custGeom>
            <a:avLst/>
            <a:gdLst/>
            <a:ahLst/>
            <a:cxnLst/>
            <a:rect l="l" t="t" r="r" b="b"/>
            <a:pathLst>
              <a:path w="257175" h="393700">
                <a:moveTo>
                  <a:pt x="43148" y="0"/>
                </a:moveTo>
                <a:lnTo>
                  <a:pt x="2957" y="27945"/>
                </a:lnTo>
                <a:lnTo>
                  <a:pt x="0" y="43132"/>
                </a:lnTo>
                <a:lnTo>
                  <a:pt x="2957" y="58342"/>
                </a:lnTo>
                <a:lnTo>
                  <a:pt x="11830" y="71755"/>
                </a:lnTo>
                <a:lnTo>
                  <a:pt x="136937" y="196850"/>
                </a:lnTo>
                <a:lnTo>
                  <a:pt x="11830" y="321945"/>
                </a:lnTo>
                <a:lnTo>
                  <a:pt x="2957" y="335303"/>
                </a:lnTo>
                <a:lnTo>
                  <a:pt x="0" y="350520"/>
                </a:lnTo>
                <a:lnTo>
                  <a:pt x="2957" y="365736"/>
                </a:lnTo>
                <a:lnTo>
                  <a:pt x="11830" y="379095"/>
                </a:lnTo>
                <a:lnTo>
                  <a:pt x="14585" y="381762"/>
                </a:lnTo>
                <a:lnTo>
                  <a:pt x="27948" y="390691"/>
                </a:lnTo>
                <a:lnTo>
                  <a:pt x="43149" y="393668"/>
                </a:lnTo>
                <a:lnTo>
                  <a:pt x="58353" y="390691"/>
                </a:lnTo>
                <a:lnTo>
                  <a:pt x="71723" y="381762"/>
                </a:lnTo>
                <a:lnTo>
                  <a:pt x="196830" y="256667"/>
                </a:lnTo>
                <a:lnTo>
                  <a:pt x="197262" y="256667"/>
                </a:lnTo>
                <a:lnTo>
                  <a:pt x="256901" y="196977"/>
                </a:lnTo>
                <a:lnTo>
                  <a:pt x="256724" y="196850"/>
                </a:lnTo>
                <a:lnTo>
                  <a:pt x="256901" y="196596"/>
                </a:lnTo>
                <a:lnTo>
                  <a:pt x="197135" y="136906"/>
                </a:lnTo>
                <a:lnTo>
                  <a:pt x="196830" y="136906"/>
                </a:lnTo>
                <a:lnTo>
                  <a:pt x="71723" y="11811"/>
                </a:lnTo>
                <a:lnTo>
                  <a:pt x="65384" y="6643"/>
                </a:lnTo>
                <a:lnTo>
                  <a:pt x="58354" y="2952"/>
                </a:lnTo>
                <a:lnTo>
                  <a:pt x="50865" y="738"/>
                </a:lnTo>
                <a:lnTo>
                  <a:pt x="43148" y="0"/>
                </a:lnTo>
                <a:close/>
              </a:path>
              <a:path w="257175" h="393700">
                <a:moveTo>
                  <a:pt x="197262" y="256667"/>
                </a:moveTo>
                <a:lnTo>
                  <a:pt x="196830" y="256667"/>
                </a:lnTo>
                <a:lnTo>
                  <a:pt x="197008" y="256921"/>
                </a:lnTo>
                <a:lnTo>
                  <a:pt x="197262" y="256667"/>
                </a:lnTo>
                <a:close/>
              </a:path>
              <a:path w="257175" h="393700">
                <a:moveTo>
                  <a:pt x="197008" y="136779"/>
                </a:moveTo>
                <a:lnTo>
                  <a:pt x="196830" y="136906"/>
                </a:lnTo>
                <a:lnTo>
                  <a:pt x="197135" y="136906"/>
                </a:lnTo>
                <a:lnTo>
                  <a:pt x="197008" y="136779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29588" y="4963795"/>
            <a:ext cx="94106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800" spc="-8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107</a:t>
            </a:fld>
            <a:endParaRPr sz="10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4585589"/>
            <a:ext cx="1302513" cy="1224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6148" y="4843653"/>
            <a:ext cx="708660" cy="708660"/>
          </a:xfrm>
          <a:custGeom>
            <a:avLst/>
            <a:gdLst/>
            <a:ahLst/>
            <a:cxnLst/>
            <a:rect l="l" t="t" r="r" b="b"/>
            <a:pathLst>
              <a:path w="708660" h="708660">
                <a:moveTo>
                  <a:pt x="354330" y="0"/>
                </a:moveTo>
                <a:lnTo>
                  <a:pt x="306248" y="3234"/>
                </a:lnTo>
                <a:lnTo>
                  <a:pt x="260133" y="12655"/>
                </a:lnTo>
                <a:lnTo>
                  <a:pt x="216407" y="27842"/>
                </a:lnTo>
                <a:lnTo>
                  <a:pt x="175491" y="48372"/>
                </a:lnTo>
                <a:lnTo>
                  <a:pt x="137808" y="73824"/>
                </a:lnTo>
                <a:lnTo>
                  <a:pt x="103779" y="103774"/>
                </a:lnTo>
                <a:lnTo>
                  <a:pt x="73828" y="137802"/>
                </a:lnTo>
                <a:lnTo>
                  <a:pt x="48375" y="175485"/>
                </a:lnTo>
                <a:lnTo>
                  <a:pt x="27844" y="216402"/>
                </a:lnTo>
                <a:lnTo>
                  <a:pt x="12656" y="260129"/>
                </a:lnTo>
                <a:lnTo>
                  <a:pt x="3234" y="306246"/>
                </a:lnTo>
                <a:lnTo>
                  <a:pt x="0" y="354330"/>
                </a:lnTo>
                <a:lnTo>
                  <a:pt x="3234" y="402413"/>
                </a:lnTo>
                <a:lnTo>
                  <a:pt x="12656" y="448530"/>
                </a:lnTo>
                <a:lnTo>
                  <a:pt x="27844" y="492257"/>
                </a:lnTo>
                <a:lnTo>
                  <a:pt x="48375" y="533174"/>
                </a:lnTo>
                <a:lnTo>
                  <a:pt x="73828" y="570857"/>
                </a:lnTo>
                <a:lnTo>
                  <a:pt x="103779" y="604885"/>
                </a:lnTo>
                <a:lnTo>
                  <a:pt x="137808" y="634835"/>
                </a:lnTo>
                <a:lnTo>
                  <a:pt x="175491" y="660287"/>
                </a:lnTo>
                <a:lnTo>
                  <a:pt x="216407" y="680817"/>
                </a:lnTo>
                <a:lnTo>
                  <a:pt x="260133" y="696004"/>
                </a:lnTo>
                <a:lnTo>
                  <a:pt x="306248" y="705425"/>
                </a:lnTo>
                <a:lnTo>
                  <a:pt x="354330" y="708660"/>
                </a:lnTo>
                <a:lnTo>
                  <a:pt x="402408" y="705425"/>
                </a:lnTo>
                <a:lnTo>
                  <a:pt x="448520" y="696004"/>
                </a:lnTo>
                <a:lnTo>
                  <a:pt x="492245" y="680817"/>
                </a:lnTo>
                <a:lnTo>
                  <a:pt x="530150" y="661797"/>
                </a:lnTo>
                <a:lnTo>
                  <a:pt x="354330" y="661797"/>
                </a:lnTo>
                <a:lnTo>
                  <a:pt x="308890" y="658463"/>
                </a:lnTo>
                <a:lnTo>
                  <a:pt x="265521" y="648778"/>
                </a:lnTo>
                <a:lnTo>
                  <a:pt x="224698" y="633218"/>
                </a:lnTo>
                <a:lnTo>
                  <a:pt x="186896" y="612259"/>
                </a:lnTo>
                <a:lnTo>
                  <a:pt x="152591" y="586377"/>
                </a:lnTo>
                <a:lnTo>
                  <a:pt x="122259" y="556046"/>
                </a:lnTo>
                <a:lnTo>
                  <a:pt x="96376" y="521744"/>
                </a:lnTo>
                <a:lnTo>
                  <a:pt x="75416" y="483945"/>
                </a:lnTo>
                <a:lnTo>
                  <a:pt x="59856" y="443126"/>
                </a:lnTo>
                <a:lnTo>
                  <a:pt x="50171" y="399762"/>
                </a:lnTo>
                <a:lnTo>
                  <a:pt x="46837" y="354330"/>
                </a:lnTo>
                <a:lnTo>
                  <a:pt x="50171" y="308897"/>
                </a:lnTo>
                <a:lnTo>
                  <a:pt x="59856" y="265533"/>
                </a:lnTo>
                <a:lnTo>
                  <a:pt x="75416" y="224714"/>
                </a:lnTo>
                <a:lnTo>
                  <a:pt x="96376" y="186915"/>
                </a:lnTo>
                <a:lnTo>
                  <a:pt x="122259" y="152613"/>
                </a:lnTo>
                <a:lnTo>
                  <a:pt x="152591" y="122282"/>
                </a:lnTo>
                <a:lnTo>
                  <a:pt x="186896" y="96400"/>
                </a:lnTo>
                <a:lnTo>
                  <a:pt x="224698" y="75441"/>
                </a:lnTo>
                <a:lnTo>
                  <a:pt x="265521" y="59881"/>
                </a:lnTo>
                <a:lnTo>
                  <a:pt x="308890" y="50196"/>
                </a:lnTo>
                <a:lnTo>
                  <a:pt x="354330" y="46863"/>
                </a:lnTo>
                <a:lnTo>
                  <a:pt x="530150" y="46863"/>
                </a:lnTo>
                <a:lnTo>
                  <a:pt x="492245" y="27842"/>
                </a:lnTo>
                <a:lnTo>
                  <a:pt x="448520" y="12655"/>
                </a:lnTo>
                <a:lnTo>
                  <a:pt x="402408" y="3234"/>
                </a:lnTo>
                <a:lnTo>
                  <a:pt x="354330" y="0"/>
                </a:lnTo>
                <a:close/>
              </a:path>
              <a:path w="708660" h="708660">
                <a:moveTo>
                  <a:pt x="530150" y="46863"/>
                </a:moveTo>
                <a:lnTo>
                  <a:pt x="354330" y="46863"/>
                </a:lnTo>
                <a:lnTo>
                  <a:pt x="399766" y="50196"/>
                </a:lnTo>
                <a:lnTo>
                  <a:pt x="443132" y="59881"/>
                </a:lnTo>
                <a:lnTo>
                  <a:pt x="483953" y="75441"/>
                </a:lnTo>
                <a:lnTo>
                  <a:pt x="521753" y="96400"/>
                </a:lnTo>
                <a:lnTo>
                  <a:pt x="556057" y="122282"/>
                </a:lnTo>
                <a:lnTo>
                  <a:pt x="586388" y="152613"/>
                </a:lnTo>
                <a:lnTo>
                  <a:pt x="612271" y="186915"/>
                </a:lnTo>
                <a:lnTo>
                  <a:pt x="633231" y="224714"/>
                </a:lnTo>
                <a:lnTo>
                  <a:pt x="648790" y="265533"/>
                </a:lnTo>
                <a:lnTo>
                  <a:pt x="658475" y="308897"/>
                </a:lnTo>
                <a:lnTo>
                  <a:pt x="661809" y="354330"/>
                </a:lnTo>
                <a:lnTo>
                  <a:pt x="658475" y="399762"/>
                </a:lnTo>
                <a:lnTo>
                  <a:pt x="648790" y="443126"/>
                </a:lnTo>
                <a:lnTo>
                  <a:pt x="633231" y="483945"/>
                </a:lnTo>
                <a:lnTo>
                  <a:pt x="612271" y="521744"/>
                </a:lnTo>
                <a:lnTo>
                  <a:pt x="586388" y="556046"/>
                </a:lnTo>
                <a:lnTo>
                  <a:pt x="556057" y="586377"/>
                </a:lnTo>
                <a:lnTo>
                  <a:pt x="521753" y="612259"/>
                </a:lnTo>
                <a:lnTo>
                  <a:pt x="483953" y="633218"/>
                </a:lnTo>
                <a:lnTo>
                  <a:pt x="443132" y="648778"/>
                </a:lnTo>
                <a:lnTo>
                  <a:pt x="399766" y="658463"/>
                </a:lnTo>
                <a:lnTo>
                  <a:pt x="354330" y="661797"/>
                </a:lnTo>
                <a:lnTo>
                  <a:pt x="530150" y="661797"/>
                </a:lnTo>
                <a:lnTo>
                  <a:pt x="570841" y="634835"/>
                </a:lnTo>
                <a:lnTo>
                  <a:pt x="604869" y="604885"/>
                </a:lnTo>
                <a:lnTo>
                  <a:pt x="634820" y="570857"/>
                </a:lnTo>
                <a:lnTo>
                  <a:pt x="660272" y="533174"/>
                </a:lnTo>
                <a:lnTo>
                  <a:pt x="680802" y="492257"/>
                </a:lnTo>
                <a:lnTo>
                  <a:pt x="695990" y="448530"/>
                </a:lnTo>
                <a:lnTo>
                  <a:pt x="705412" y="402413"/>
                </a:lnTo>
                <a:lnTo>
                  <a:pt x="708647" y="354330"/>
                </a:lnTo>
                <a:lnTo>
                  <a:pt x="705412" y="306246"/>
                </a:lnTo>
                <a:lnTo>
                  <a:pt x="695990" y="260129"/>
                </a:lnTo>
                <a:lnTo>
                  <a:pt x="680802" y="216402"/>
                </a:lnTo>
                <a:lnTo>
                  <a:pt x="660272" y="175485"/>
                </a:lnTo>
                <a:lnTo>
                  <a:pt x="634820" y="137802"/>
                </a:lnTo>
                <a:lnTo>
                  <a:pt x="604869" y="103774"/>
                </a:lnTo>
                <a:lnTo>
                  <a:pt x="570841" y="73824"/>
                </a:lnTo>
                <a:lnTo>
                  <a:pt x="533159" y="48372"/>
                </a:lnTo>
                <a:lnTo>
                  <a:pt x="530150" y="46863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8714" y="5001133"/>
            <a:ext cx="257175" cy="393700"/>
          </a:xfrm>
          <a:custGeom>
            <a:avLst/>
            <a:gdLst/>
            <a:ahLst/>
            <a:cxnLst/>
            <a:rect l="l" t="t" r="r" b="b"/>
            <a:pathLst>
              <a:path w="257175" h="393700">
                <a:moveTo>
                  <a:pt x="43148" y="0"/>
                </a:moveTo>
                <a:lnTo>
                  <a:pt x="2957" y="27945"/>
                </a:lnTo>
                <a:lnTo>
                  <a:pt x="0" y="43132"/>
                </a:lnTo>
                <a:lnTo>
                  <a:pt x="2957" y="58342"/>
                </a:lnTo>
                <a:lnTo>
                  <a:pt x="11830" y="71755"/>
                </a:lnTo>
                <a:lnTo>
                  <a:pt x="136937" y="196850"/>
                </a:lnTo>
                <a:lnTo>
                  <a:pt x="11830" y="321945"/>
                </a:lnTo>
                <a:lnTo>
                  <a:pt x="2957" y="335303"/>
                </a:lnTo>
                <a:lnTo>
                  <a:pt x="0" y="350520"/>
                </a:lnTo>
                <a:lnTo>
                  <a:pt x="2957" y="365736"/>
                </a:lnTo>
                <a:lnTo>
                  <a:pt x="11830" y="379095"/>
                </a:lnTo>
                <a:lnTo>
                  <a:pt x="14585" y="381762"/>
                </a:lnTo>
                <a:lnTo>
                  <a:pt x="27948" y="390691"/>
                </a:lnTo>
                <a:lnTo>
                  <a:pt x="43149" y="393668"/>
                </a:lnTo>
                <a:lnTo>
                  <a:pt x="58353" y="390691"/>
                </a:lnTo>
                <a:lnTo>
                  <a:pt x="71723" y="381762"/>
                </a:lnTo>
                <a:lnTo>
                  <a:pt x="196830" y="256667"/>
                </a:lnTo>
                <a:lnTo>
                  <a:pt x="197262" y="256667"/>
                </a:lnTo>
                <a:lnTo>
                  <a:pt x="256901" y="196977"/>
                </a:lnTo>
                <a:lnTo>
                  <a:pt x="256724" y="196850"/>
                </a:lnTo>
                <a:lnTo>
                  <a:pt x="256901" y="196596"/>
                </a:lnTo>
                <a:lnTo>
                  <a:pt x="197135" y="136906"/>
                </a:lnTo>
                <a:lnTo>
                  <a:pt x="196830" y="136906"/>
                </a:lnTo>
                <a:lnTo>
                  <a:pt x="71723" y="11811"/>
                </a:lnTo>
                <a:lnTo>
                  <a:pt x="65384" y="6643"/>
                </a:lnTo>
                <a:lnTo>
                  <a:pt x="58354" y="2952"/>
                </a:lnTo>
                <a:lnTo>
                  <a:pt x="50865" y="738"/>
                </a:lnTo>
                <a:lnTo>
                  <a:pt x="43148" y="0"/>
                </a:lnTo>
                <a:close/>
              </a:path>
              <a:path w="257175" h="393700">
                <a:moveTo>
                  <a:pt x="197262" y="256667"/>
                </a:moveTo>
                <a:lnTo>
                  <a:pt x="196830" y="256667"/>
                </a:lnTo>
                <a:lnTo>
                  <a:pt x="197008" y="256921"/>
                </a:lnTo>
                <a:lnTo>
                  <a:pt x="197262" y="256667"/>
                </a:lnTo>
                <a:close/>
              </a:path>
              <a:path w="257175" h="393700">
                <a:moveTo>
                  <a:pt x="197008" y="136779"/>
                </a:moveTo>
                <a:lnTo>
                  <a:pt x="196830" y="136906"/>
                </a:lnTo>
                <a:lnTo>
                  <a:pt x="197135" y="136906"/>
                </a:lnTo>
                <a:lnTo>
                  <a:pt x="197008" y="136779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29588" y="4963795"/>
            <a:ext cx="9055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Q &amp;</a:t>
            </a:r>
            <a:r>
              <a:rPr dirty="0" sz="2800" spc="-6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107</a:t>
            </a:fld>
            <a:endParaRPr sz="10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4266" y="2195829"/>
            <a:ext cx="1517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5" b="1">
                <a:latin typeface="Arial"/>
                <a:cs typeface="Arial"/>
              </a:rPr>
              <a:t>TM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50261" y="1710944"/>
            <a:ext cx="365760" cy="191135"/>
          </a:xfrm>
          <a:custGeom>
            <a:avLst/>
            <a:gdLst/>
            <a:ahLst/>
            <a:cxnLst/>
            <a:rect l="l" t="t" r="r" b="b"/>
            <a:pathLst>
              <a:path w="365760" h="191135">
                <a:moveTo>
                  <a:pt x="225298" y="0"/>
                </a:moveTo>
                <a:lnTo>
                  <a:pt x="0" y="125602"/>
                </a:lnTo>
                <a:lnTo>
                  <a:pt x="140081" y="190753"/>
                </a:lnTo>
                <a:lnTo>
                  <a:pt x="365379" y="65150"/>
                </a:lnTo>
                <a:lnTo>
                  <a:pt x="225298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61970" y="1814322"/>
            <a:ext cx="357505" cy="194945"/>
          </a:xfrm>
          <a:custGeom>
            <a:avLst/>
            <a:gdLst/>
            <a:ahLst/>
            <a:cxnLst/>
            <a:rect l="l" t="t" r="r" b="b"/>
            <a:pathLst>
              <a:path w="357505" h="194944">
                <a:moveTo>
                  <a:pt x="223266" y="0"/>
                </a:moveTo>
                <a:lnTo>
                  <a:pt x="0" y="125094"/>
                </a:lnTo>
                <a:lnTo>
                  <a:pt x="133985" y="194563"/>
                </a:lnTo>
                <a:lnTo>
                  <a:pt x="357251" y="69468"/>
                </a:lnTo>
                <a:lnTo>
                  <a:pt x="223266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61360" y="1913508"/>
            <a:ext cx="365760" cy="198755"/>
          </a:xfrm>
          <a:custGeom>
            <a:avLst/>
            <a:gdLst/>
            <a:ahLst/>
            <a:cxnLst/>
            <a:rect l="l" t="t" r="r" b="b"/>
            <a:pathLst>
              <a:path w="365760" h="198755">
                <a:moveTo>
                  <a:pt x="225297" y="0"/>
                </a:moveTo>
                <a:lnTo>
                  <a:pt x="0" y="130810"/>
                </a:lnTo>
                <a:lnTo>
                  <a:pt x="140207" y="198627"/>
                </a:lnTo>
                <a:lnTo>
                  <a:pt x="365506" y="67817"/>
                </a:lnTo>
                <a:lnTo>
                  <a:pt x="225297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54020" y="2092325"/>
            <a:ext cx="365760" cy="198755"/>
          </a:xfrm>
          <a:custGeom>
            <a:avLst/>
            <a:gdLst/>
            <a:ahLst/>
            <a:cxnLst/>
            <a:rect l="l" t="t" r="r" b="b"/>
            <a:pathLst>
              <a:path w="365760" h="198755">
                <a:moveTo>
                  <a:pt x="225298" y="0"/>
                </a:moveTo>
                <a:lnTo>
                  <a:pt x="0" y="127635"/>
                </a:lnTo>
                <a:lnTo>
                  <a:pt x="140208" y="198627"/>
                </a:lnTo>
                <a:lnTo>
                  <a:pt x="365506" y="70865"/>
                </a:lnTo>
                <a:lnTo>
                  <a:pt x="225298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61666" y="2199513"/>
            <a:ext cx="361315" cy="191135"/>
          </a:xfrm>
          <a:custGeom>
            <a:avLst/>
            <a:gdLst/>
            <a:ahLst/>
            <a:cxnLst/>
            <a:rect l="l" t="t" r="r" b="b"/>
            <a:pathLst>
              <a:path w="361314" h="191135">
                <a:moveTo>
                  <a:pt x="222757" y="0"/>
                </a:moveTo>
                <a:lnTo>
                  <a:pt x="0" y="125602"/>
                </a:lnTo>
                <a:lnTo>
                  <a:pt x="138556" y="190626"/>
                </a:lnTo>
                <a:lnTo>
                  <a:pt x="361314" y="65150"/>
                </a:lnTo>
                <a:lnTo>
                  <a:pt x="222757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50872" y="2267076"/>
            <a:ext cx="357505" cy="202565"/>
          </a:xfrm>
          <a:custGeom>
            <a:avLst/>
            <a:gdLst/>
            <a:ahLst/>
            <a:cxnLst/>
            <a:rect l="l" t="t" r="r" b="b"/>
            <a:pathLst>
              <a:path w="357505" h="202564">
                <a:moveTo>
                  <a:pt x="220217" y="0"/>
                </a:moveTo>
                <a:lnTo>
                  <a:pt x="0" y="135000"/>
                </a:lnTo>
                <a:lnTo>
                  <a:pt x="137032" y="202564"/>
                </a:lnTo>
                <a:lnTo>
                  <a:pt x="357123" y="72389"/>
                </a:lnTo>
                <a:lnTo>
                  <a:pt x="220217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50261" y="2370327"/>
            <a:ext cx="365760" cy="198755"/>
          </a:xfrm>
          <a:custGeom>
            <a:avLst/>
            <a:gdLst/>
            <a:ahLst/>
            <a:cxnLst/>
            <a:rect l="l" t="t" r="r" b="b"/>
            <a:pathLst>
              <a:path w="365760" h="198755">
                <a:moveTo>
                  <a:pt x="225298" y="0"/>
                </a:moveTo>
                <a:lnTo>
                  <a:pt x="0" y="130810"/>
                </a:lnTo>
                <a:lnTo>
                  <a:pt x="140081" y="198627"/>
                </a:lnTo>
                <a:lnTo>
                  <a:pt x="365379" y="67818"/>
                </a:lnTo>
                <a:lnTo>
                  <a:pt x="225298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42922" y="2553080"/>
            <a:ext cx="365760" cy="198755"/>
          </a:xfrm>
          <a:custGeom>
            <a:avLst/>
            <a:gdLst/>
            <a:ahLst/>
            <a:cxnLst/>
            <a:rect l="l" t="t" r="r" b="b"/>
            <a:pathLst>
              <a:path w="365760" h="198755">
                <a:moveTo>
                  <a:pt x="225297" y="0"/>
                </a:moveTo>
                <a:lnTo>
                  <a:pt x="0" y="127635"/>
                </a:lnTo>
                <a:lnTo>
                  <a:pt x="140207" y="198501"/>
                </a:lnTo>
                <a:lnTo>
                  <a:pt x="365505" y="70866"/>
                </a:lnTo>
                <a:lnTo>
                  <a:pt x="225297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26867" y="2227326"/>
            <a:ext cx="295275" cy="524510"/>
          </a:xfrm>
          <a:custGeom>
            <a:avLst/>
            <a:gdLst/>
            <a:ahLst/>
            <a:cxnLst/>
            <a:rect l="l" t="t" r="r" b="b"/>
            <a:pathLst>
              <a:path w="295275" h="524510">
                <a:moveTo>
                  <a:pt x="179831" y="214502"/>
                </a:moveTo>
                <a:lnTo>
                  <a:pt x="59943" y="214502"/>
                </a:lnTo>
                <a:lnTo>
                  <a:pt x="0" y="524256"/>
                </a:lnTo>
                <a:lnTo>
                  <a:pt x="114934" y="524256"/>
                </a:lnTo>
                <a:lnTo>
                  <a:pt x="179831" y="214502"/>
                </a:lnTo>
                <a:close/>
              </a:path>
              <a:path w="295275" h="524510">
                <a:moveTo>
                  <a:pt x="269874" y="143001"/>
                </a:moveTo>
                <a:lnTo>
                  <a:pt x="14985" y="143001"/>
                </a:lnTo>
                <a:lnTo>
                  <a:pt x="0" y="214502"/>
                </a:lnTo>
                <a:lnTo>
                  <a:pt x="254888" y="214502"/>
                </a:lnTo>
                <a:lnTo>
                  <a:pt x="269874" y="143001"/>
                </a:lnTo>
                <a:close/>
              </a:path>
              <a:path w="295275" h="524510">
                <a:moveTo>
                  <a:pt x="219836" y="0"/>
                </a:moveTo>
                <a:lnTo>
                  <a:pt x="157293" y="10354"/>
                </a:lnTo>
                <a:lnTo>
                  <a:pt x="116776" y="36353"/>
                </a:lnTo>
                <a:lnTo>
                  <a:pt x="94071" y="70401"/>
                </a:lnTo>
                <a:lnTo>
                  <a:pt x="74930" y="143001"/>
                </a:lnTo>
                <a:lnTo>
                  <a:pt x="194818" y="143001"/>
                </a:lnTo>
                <a:lnTo>
                  <a:pt x="199897" y="119125"/>
                </a:lnTo>
                <a:lnTo>
                  <a:pt x="206208" y="104642"/>
                </a:lnTo>
                <a:lnTo>
                  <a:pt x="216757" y="95932"/>
                </a:lnTo>
                <a:lnTo>
                  <a:pt x="230116" y="91676"/>
                </a:lnTo>
                <a:lnTo>
                  <a:pt x="244856" y="90550"/>
                </a:lnTo>
                <a:lnTo>
                  <a:pt x="279781" y="90550"/>
                </a:lnTo>
                <a:lnTo>
                  <a:pt x="294767" y="4825"/>
                </a:lnTo>
                <a:lnTo>
                  <a:pt x="282398" y="2035"/>
                </a:lnTo>
                <a:lnTo>
                  <a:pt x="262969" y="603"/>
                </a:lnTo>
                <a:lnTo>
                  <a:pt x="240706" y="75"/>
                </a:lnTo>
                <a:lnTo>
                  <a:pt x="219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71850" y="2358389"/>
            <a:ext cx="311785" cy="393700"/>
          </a:xfrm>
          <a:custGeom>
            <a:avLst/>
            <a:gdLst/>
            <a:ahLst/>
            <a:cxnLst/>
            <a:rect l="l" t="t" r="r" b="b"/>
            <a:pathLst>
              <a:path w="311785" h="393700">
                <a:moveTo>
                  <a:pt x="195961" y="0"/>
                </a:moveTo>
                <a:lnTo>
                  <a:pt x="80390" y="0"/>
                </a:lnTo>
                <a:lnTo>
                  <a:pt x="0" y="393192"/>
                </a:lnTo>
                <a:lnTo>
                  <a:pt x="120523" y="393192"/>
                </a:lnTo>
                <a:lnTo>
                  <a:pt x="165735" y="167894"/>
                </a:lnTo>
                <a:lnTo>
                  <a:pt x="177411" y="140537"/>
                </a:lnTo>
                <a:lnTo>
                  <a:pt x="198469" y="121729"/>
                </a:lnTo>
                <a:lnTo>
                  <a:pt x="230814" y="109208"/>
                </a:lnTo>
                <a:lnTo>
                  <a:pt x="276351" y="100711"/>
                </a:lnTo>
                <a:lnTo>
                  <a:pt x="291338" y="100711"/>
                </a:lnTo>
                <a:lnTo>
                  <a:pt x="302873" y="43180"/>
                </a:lnTo>
                <a:lnTo>
                  <a:pt x="190880" y="43180"/>
                </a:lnTo>
                <a:lnTo>
                  <a:pt x="195961" y="0"/>
                </a:lnTo>
                <a:close/>
              </a:path>
              <a:path w="311785" h="393700">
                <a:moveTo>
                  <a:pt x="311530" y="0"/>
                </a:moveTo>
                <a:lnTo>
                  <a:pt x="277856" y="5407"/>
                </a:lnTo>
                <a:lnTo>
                  <a:pt x="245586" y="14398"/>
                </a:lnTo>
                <a:lnTo>
                  <a:pt x="216126" y="26985"/>
                </a:lnTo>
                <a:lnTo>
                  <a:pt x="190880" y="43180"/>
                </a:lnTo>
                <a:lnTo>
                  <a:pt x="302873" y="43180"/>
                </a:lnTo>
                <a:lnTo>
                  <a:pt x="311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59400" y="2350516"/>
            <a:ext cx="402590" cy="409575"/>
          </a:xfrm>
          <a:custGeom>
            <a:avLst/>
            <a:gdLst/>
            <a:ahLst/>
            <a:cxnLst/>
            <a:rect l="l" t="t" r="r" b="b"/>
            <a:pathLst>
              <a:path w="402589" h="409575">
                <a:moveTo>
                  <a:pt x="402270" y="71374"/>
                </a:moveTo>
                <a:lnTo>
                  <a:pt x="238251" y="71374"/>
                </a:lnTo>
                <a:lnTo>
                  <a:pt x="261387" y="73364"/>
                </a:lnTo>
                <a:lnTo>
                  <a:pt x="277987" y="80248"/>
                </a:lnTo>
                <a:lnTo>
                  <a:pt x="287133" y="93394"/>
                </a:lnTo>
                <a:lnTo>
                  <a:pt x="287909" y="114173"/>
                </a:lnTo>
                <a:lnTo>
                  <a:pt x="282955" y="142621"/>
                </a:lnTo>
                <a:lnTo>
                  <a:pt x="238251" y="152146"/>
                </a:lnTo>
                <a:lnTo>
                  <a:pt x="175456" y="161097"/>
                </a:lnTo>
                <a:lnTo>
                  <a:pt x="121336" y="174394"/>
                </a:lnTo>
                <a:lnTo>
                  <a:pt x="76311" y="193230"/>
                </a:lnTo>
                <a:lnTo>
                  <a:pt x="40799" y="218797"/>
                </a:lnTo>
                <a:lnTo>
                  <a:pt x="15222" y="252287"/>
                </a:lnTo>
                <a:lnTo>
                  <a:pt x="0" y="294894"/>
                </a:lnTo>
                <a:lnTo>
                  <a:pt x="408" y="342844"/>
                </a:lnTo>
                <a:lnTo>
                  <a:pt x="21748" y="378745"/>
                </a:lnTo>
                <a:lnTo>
                  <a:pt x="60757" y="401264"/>
                </a:lnTo>
                <a:lnTo>
                  <a:pt x="114173" y="409067"/>
                </a:lnTo>
                <a:lnTo>
                  <a:pt x="147623" y="405570"/>
                </a:lnTo>
                <a:lnTo>
                  <a:pt x="184324" y="395382"/>
                </a:lnTo>
                <a:lnTo>
                  <a:pt x="218239" y="378956"/>
                </a:lnTo>
                <a:lnTo>
                  <a:pt x="243332" y="356743"/>
                </a:lnTo>
                <a:lnTo>
                  <a:pt x="356565" y="356743"/>
                </a:lnTo>
                <a:lnTo>
                  <a:pt x="358898" y="338016"/>
                </a:lnTo>
                <a:lnTo>
                  <a:pt x="361571" y="323469"/>
                </a:lnTo>
                <a:lnTo>
                  <a:pt x="163829" y="323469"/>
                </a:lnTo>
                <a:lnTo>
                  <a:pt x="142914" y="321460"/>
                </a:lnTo>
                <a:lnTo>
                  <a:pt x="126619" y="314547"/>
                </a:lnTo>
                <a:lnTo>
                  <a:pt x="117752" y="301394"/>
                </a:lnTo>
                <a:lnTo>
                  <a:pt x="119125" y="280670"/>
                </a:lnTo>
                <a:lnTo>
                  <a:pt x="127117" y="261852"/>
                </a:lnTo>
                <a:lnTo>
                  <a:pt x="142097" y="247951"/>
                </a:lnTo>
                <a:lnTo>
                  <a:pt x="161720" y="238504"/>
                </a:lnTo>
                <a:lnTo>
                  <a:pt x="183641" y="233045"/>
                </a:lnTo>
                <a:lnTo>
                  <a:pt x="268097" y="209296"/>
                </a:lnTo>
                <a:lnTo>
                  <a:pt x="383648" y="209296"/>
                </a:lnTo>
                <a:lnTo>
                  <a:pt x="402082" y="114173"/>
                </a:lnTo>
                <a:lnTo>
                  <a:pt x="402270" y="71374"/>
                </a:lnTo>
                <a:close/>
              </a:path>
              <a:path w="402589" h="409575">
                <a:moveTo>
                  <a:pt x="356565" y="356743"/>
                </a:moveTo>
                <a:lnTo>
                  <a:pt x="248285" y="356743"/>
                </a:lnTo>
                <a:lnTo>
                  <a:pt x="245498" y="367430"/>
                </a:lnTo>
                <a:lnTo>
                  <a:pt x="244570" y="378142"/>
                </a:lnTo>
                <a:lnTo>
                  <a:pt x="245498" y="388854"/>
                </a:lnTo>
                <a:lnTo>
                  <a:pt x="248285" y="399542"/>
                </a:lnTo>
                <a:lnTo>
                  <a:pt x="357504" y="399542"/>
                </a:lnTo>
                <a:lnTo>
                  <a:pt x="355492" y="380239"/>
                </a:lnTo>
                <a:lnTo>
                  <a:pt x="356266" y="359140"/>
                </a:lnTo>
                <a:lnTo>
                  <a:pt x="356565" y="356743"/>
                </a:lnTo>
                <a:close/>
              </a:path>
              <a:path w="402589" h="409575">
                <a:moveTo>
                  <a:pt x="383648" y="209296"/>
                </a:moveTo>
                <a:lnTo>
                  <a:pt x="268097" y="209296"/>
                </a:lnTo>
                <a:lnTo>
                  <a:pt x="263144" y="237871"/>
                </a:lnTo>
                <a:lnTo>
                  <a:pt x="249733" y="275302"/>
                </a:lnTo>
                <a:lnTo>
                  <a:pt x="226536" y="302053"/>
                </a:lnTo>
                <a:lnTo>
                  <a:pt x="196814" y="318113"/>
                </a:lnTo>
                <a:lnTo>
                  <a:pt x="163829" y="323469"/>
                </a:lnTo>
                <a:lnTo>
                  <a:pt x="361571" y="323469"/>
                </a:lnTo>
                <a:lnTo>
                  <a:pt x="362560" y="318113"/>
                </a:lnTo>
                <a:lnTo>
                  <a:pt x="383648" y="209296"/>
                </a:lnTo>
                <a:close/>
              </a:path>
              <a:path w="402589" h="409575">
                <a:moveTo>
                  <a:pt x="243332" y="0"/>
                </a:moveTo>
                <a:lnTo>
                  <a:pt x="175664" y="6698"/>
                </a:lnTo>
                <a:lnTo>
                  <a:pt x="137826" y="19034"/>
                </a:lnTo>
                <a:lnTo>
                  <a:pt x="102465" y="40884"/>
                </a:lnTo>
                <a:lnTo>
                  <a:pt x="73440" y="74891"/>
                </a:lnTo>
                <a:lnTo>
                  <a:pt x="54610" y="123698"/>
                </a:lnTo>
                <a:lnTo>
                  <a:pt x="168783" y="123698"/>
                </a:lnTo>
                <a:lnTo>
                  <a:pt x="181030" y="99448"/>
                </a:lnTo>
                <a:lnTo>
                  <a:pt x="196087" y="83248"/>
                </a:lnTo>
                <a:lnTo>
                  <a:pt x="214860" y="74191"/>
                </a:lnTo>
                <a:lnTo>
                  <a:pt x="238251" y="71374"/>
                </a:lnTo>
                <a:lnTo>
                  <a:pt x="402270" y="71374"/>
                </a:lnTo>
                <a:lnTo>
                  <a:pt x="402287" y="67576"/>
                </a:lnTo>
                <a:lnTo>
                  <a:pt x="385557" y="34920"/>
                </a:lnTo>
                <a:lnTo>
                  <a:pt x="352850" y="14146"/>
                </a:lnTo>
                <a:lnTo>
                  <a:pt x="305123" y="3193"/>
                </a:lnTo>
                <a:lnTo>
                  <a:pt x="243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88914" y="2231263"/>
            <a:ext cx="224790" cy="520700"/>
          </a:xfrm>
          <a:custGeom>
            <a:avLst/>
            <a:gdLst/>
            <a:ahLst/>
            <a:cxnLst/>
            <a:rect l="l" t="t" r="r" b="b"/>
            <a:pathLst>
              <a:path w="224789" h="520700">
                <a:moveTo>
                  <a:pt x="224282" y="0"/>
                </a:moveTo>
                <a:lnTo>
                  <a:pt x="104648" y="0"/>
                </a:lnTo>
                <a:lnTo>
                  <a:pt x="0" y="520319"/>
                </a:lnTo>
                <a:lnTo>
                  <a:pt x="119634" y="520319"/>
                </a:lnTo>
                <a:lnTo>
                  <a:pt x="224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61976" y="2350516"/>
            <a:ext cx="410845" cy="409575"/>
          </a:xfrm>
          <a:custGeom>
            <a:avLst/>
            <a:gdLst/>
            <a:ahLst/>
            <a:cxnLst/>
            <a:rect l="l" t="t" r="r" b="b"/>
            <a:pathLst>
              <a:path w="410845" h="409575">
                <a:moveTo>
                  <a:pt x="248607" y="0"/>
                </a:moveTo>
                <a:lnTo>
                  <a:pt x="203477" y="3730"/>
                </a:lnTo>
                <a:lnTo>
                  <a:pt x="161917" y="14702"/>
                </a:lnTo>
                <a:lnTo>
                  <a:pt x="124221" y="32582"/>
                </a:lnTo>
                <a:lnTo>
                  <a:pt x="90682" y="57038"/>
                </a:lnTo>
                <a:lnTo>
                  <a:pt x="61597" y="87740"/>
                </a:lnTo>
                <a:lnTo>
                  <a:pt x="37259" y="124354"/>
                </a:lnTo>
                <a:lnTo>
                  <a:pt x="17963" y="166550"/>
                </a:lnTo>
                <a:lnTo>
                  <a:pt x="4005" y="213995"/>
                </a:lnTo>
                <a:lnTo>
                  <a:pt x="0" y="259270"/>
                </a:lnTo>
                <a:lnTo>
                  <a:pt x="5181" y="300543"/>
                </a:lnTo>
                <a:lnTo>
                  <a:pt x="19543" y="336732"/>
                </a:lnTo>
                <a:lnTo>
                  <a:pt x="43084" y="366759"/>
                </a:lnTo>
                <a:lnTo>
                  <a:pt x="75797" y="389543"/>
                </a:lnTo>
                <a:lnTo>
                  <a:pt x="117678" y="404006"/>
                </a:lnTo>
                <a:lnTo>
                  <a:pt x="168724" y="409067"/>
                </a:lnTo>
                <a:lnTo>
                  <a:pt x="220306" y="404996"/>
                </a:lnTo>
                <a:lnTo>
                  <a:pt x="267316" y="392477"/>
                </a:lnTo>
                <a:lnTo>
                  <a:pt x="309998" y="371046"/>
                </a:lnTo>
                <a:lnTo>
                  <a:pt x="348596" y="340239"/>
                </a:lnTo>
                <a:lnTo>
                  <a:pt x="362937" y="323469"/>
                </a:lnTo>
                <a:lnTo>
                  <a:pt x="193616" y="323469"/>
                </a:lnTo>
                <a:lnTo>
                  <a:pt x="163771" y="318625"/>
                </a:lnTo>
                <a:lnTo>
                  <a:pt x="138117" y="302625"/>
                </a:lnTo>
                <a:lnTo>
                  <a:pt x="122750" y="273266"/>
                </a:lnTo>
                <a:lnTo>
                  <a:pt x="123766" y="228346"/>
                </a:lnTo>
                <a:lnTo>
                  <a:pt x="403420" y="228346"/>
                </a:lnTo>
                <a:lnTo>
                  <a:pt x="410056" y="184368"/>
                </a:lnTo>
                <a:lnTo>
                  <a:pt x="410534" y="156972"/>
                </a:lnTo>
                <a:lnTo>
                  <a:pt x="133799" y="156972"/>
                </a:lnTo>
                <a:lnTo>
                  <a:pt x="152896" y="123745"/>
                </a:lnTo>
                <a:lnTo>
                  <a:pt x="178090" y="101663"/>
                </a:lnTo>
                <a:lnTo>
                  <a:pt x="206093" y="89392"/>
                </a:lnTo>
                <a:lnTo>
                  <a:pt x="233621" y="85598"/>
                </a:lnTo>
                <a:lnTo>
                  <a:pt x="397756" y="85598"/>
                </a:lnTo>
                <a:lnTo>
                  <a:pt x="391498" y="69548"/>
                </a:lnTo>
                <a:lnTo>
                  <a:pt x="369954" y="40873"/>
                </a:lnTo>
                <a:lnTo>
                  <a:pt x="339465" y="18944"/>
                </a:lnTo>
                <a:lnTo>
                  <a:pt x="299269" y="4930"/>
                </a:lnTo>
                <a:lnTo>
                  <a:pt x="248607" y="0"/>
                </a:lnTo>
                <a:close/>
              </a:path>
              <a:path w="410845" h="409575">
                <a:moveTo>
                  <a:pt x="303471" y="261620"/>
                </a:moveTo>
                <a:lnTo>
                  <a:pt x="273018" y="289339"/>
                </a:lnTo>
                <a:lnTo>
                  <a:pt x="246733" y="308594"/>
                </a:lnTo>
                <a:lnTo>
                  <a:pt x="221353" y="319823"/>
                </a:lnTo>
                <a:lnTo>
                  <a:pt x="193616" y="323469"/>
                </a:lnTo>
                <a:lnTo>
                  <a:pt x="362937" y="323469"/>
                </a:lnTo>
                <a:lnTo>
                  <a:pt x="383354" y="299593"/>
                </a:lnTo>
                <a:lnTo>
                  <a:pt x="303471" y="261620"/>
                </a:lnTo>
                <a:close/>
              </a:path>
              <a:path w="410845" h="409575">
                <a:moveTo>
                  <a:pt x="397756" y="85598"/>
                </a:moveTo>
                <a:lnTo>
                  <a:pt x="233621" y="85598"/>
                </a:lnTo>
                <a:lnTo>
                  <a:pt x="257102" y="88713"/>
                </a:lnTo>
                <a:lnTo>
                  <a:pt x="279166" y="99853"/>
                </a:lnTo>
                <a:lnTo>
                  <a:pt x="294682" y="121709"/>
                </a:lnTo>
                <a:lnTo>
                  <a:pt x="298518" y="156972"/>
                </a:lnTo>
                <a:lnTo>
                  <a:pt x="410534" y="156972"/>
                </a:lnTo>
                <a:lnTo>
                  <a:pt x="410788" y="142464"/>
                </a:lnTo>
                <a:lnTo>
                  <a:pt x="404855" y="103801"/>
                </a:lnTo>
                <a:lnTo>
                  <a:pt x="397756" y="85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09728" y="2350516"/>
            <a:ext cx="407670" cy="409575"/>
          </a:xfrm>
          <a:custGeom>
            <a:avLst/>
            <a:gdLst/>
            <a:ahLst/>
            <a:cxnLst/>
            <a:rect l="l" t="t" r="r" b="b"/>
            <a:pathLst>
              <a:path w="407670" h="409575">
                <a:moveTo>
                  <a:pt x="245228" y="0"/>
                </a:moveTo>
                <a:lnTo>
                  <a:pt x="195510" y="4862"/>
                </a:lnTo>
                <a:lnTo>
                  <a:pt x="149642" y="19120"/>
                </a:lnTo>
                <a:lnTo>
                  <a:pt x="108411" y="42277"/>
                </a:lnTo>
                <a:lnTo>
                  <a:pt x="72602" y="73839"/>
                </a:lnTo>
                <a:lnTo>
                  <a:pt x="43003" y="113309"/>
                </a:lnTo>
                <a:lnTo>
                  <a:pt x="20400" y="160193"/>
                </a:lnTo>
                <a:lnTo>
                  <a:pt x="5579" y="213995"/>
                </a:lnTo>
                <a:lnTo>
                  <a:pt x="0" y="259270"/>
                </a:lnTo>
                <a:lnTo>
                  <a:pt x="4473" y="300543"/>
                </a:lnTo>
                <a:lnTo>
                  <a:pt x="18648" y="336732"/>
                </a:lnTo>
                <a:lnTo>
                  <a:pt x="42174" y="366759"/>
                </a:lnTo>
                <a:lnTo>
                  <a:pt x="74699" y="389543"/>
                </a:lnTo>
                <a:lnTo>
                  <a:pt x="115873" y="404006"/>
                </a:lnTo>
                <a:lnTo>
                  <a:pt x="165345" y="409067"/>
                </a:lnTo>
                <a:lnTo>
                  <a:pt x="216968" y="404996"/>
                </a:lnTo>
                <a:lnTo>
                  <a:pt x="264262" y="392477"/>
                </a:lnTo>
                <a:lnTo>
                  <a:pt x="307717" y="371046"/>
                </a:lnTo>
                <a:lnTo>
                  <a:pt x="347818" y="340239"/>
                </a:lnTo>
                <a:lnTo>
                  <a:pt x="363182" y="323469"/>
                </a:lnTo>
                <a:lnTo>
                  <a:pt x="190237" y="323469"/>
                </a:lnTo>
                <a:lnTo>
                  <a:pt x="160392" y="318625"/>
                </a:lnTo>
                <a:lnTo>
                  <a:pt x="134738" y="302625"/>
                </a:lnTo>
                <a:lnTo>
                  <a:pt x="119371" y="273266"/>
                </a:lnTo>
                <a:lnTo>
                  <a:pt x="120387" y="228346"/>
                </a:lnTo>
                <a:lnTo>
                  <a:pt x="400041" y="228346"/>
                </a:lnTo>
                <a:lnTo>
                  <a:pt x="406677" y="184368"/>
                </a:lnTo>
                <a:lnTo>
                  <a:pt x="407155" y="156972"/>
                </a:lnTo>
                <a:lnTo>
                  <a:pt x="135373" y="156972"/>
                </a:lnTo>
                <a:lnTo>
                  <a:pt x="151607" y="123745"/>
                </a:lnTo>
                <a:lnTo>
                  <a:pt x="175330" y="101663"/>
                </a:lnTo>
                <a:lnTo>
                  <a:pt x="202792" y="89392"/>
                </a:lnTo>
                <a:lnTo>
                  <a:pt x="230242" y="85598"/>
                </a:lnTo>
                <a:lnTo>
                  <a:pt x="394377" y="85598"/>
                </a:lnTo>
                <a:lnTo>
                  <a:pt x="388118" y="69548"/>
                </a:lnTo>
                <a:lnTo>
                  <a:pt x="366575" y="40873"/>
                </a:lnTo>
                <a:lnTo>
                  <a:pt x="336086" y="18944"/>
                </a:lnTo>
                <a:lnTo>
                  <a:pt x="295890" y="4930"/>
                </a:lnTo>
                <a:lnTo>
                  <a:pt x="245228" y="0"/>
                </a:lnTo>
                <a:close/>
              </a:path>
              <a:path w="407670" h="409575">
                <a:moveTo>
                  <a:pt x="300092" y="261620"/>
                </a:moveTo>
                <a:lnTo>
                  <a:pt x="269639" y="289339"/>
                </a:lnTo>
                <a:lnTo>
                  <a:pt x="243354" y="308594"/>
                </a:lnTo>
                <a:lnTo>
                  <a:pt x="217974" y="319823"/>
                </a:lnTo>
                <a:lnTo>
                  <a:pt x="190237" y="323469"/>
                </a:lnTo>
                <a:lnTo>
                  <a:pt x="363182" y="323469"/>
                </a:lnTo>
                <a:lnTo>
                  <a:pt x="385055" y="299593"/>
                </a:lnTo>
                <a:lnTo>
                  <a:pt x="300092" y="261620"/>
                </a:lnTo>
                <a:close/>
              </a:path>
              <a:path w="407670" h="409575">
                <a:moveTo>
                  <a:pt x="394377" y="85598"/>
                </a:moveTo>
                <a:lnTo>
                  <a:pt x="230242" y="85598"/>
                </a:lnTo>
                <a:lnTo>
                  <a:pt x="256527" y="88713"/>
                </a:lnTo>
                <a:lnTo>
                  <a:pt x="279549" y="99853"/>
                </a:lnTo>
                <a:lnTo>
                  <a:pt x="294142" y="121709"/>
                </a:lnTo>
                <a:lnTo>
                  <a:pt x="295139" y="156972"/>
                </a:lnTo>
                <a:lnTo>
                  <a:pt x="407155" y="156972"/>
                </a:lnTo>
                <a:lnTo>
                  <a:pt x="407409" y="142464"/>
                </a:lnTo>
                <a:lnTo>
                  <a:pt x="401476" y="103801"/>
                </a:lnTo>
                <a:lnTo>
                  <a:pt x="394377" y="85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95969" y="2350516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249128" y="0"/>
                </a:moveTo>
                <a:lnTo>
                  <a:pt x="203910" y="3730"/>
                </a:lnTo>
                <a:lnTo>
                  <a:pt x="162270" y="14702"/>
                </a:lnTo>
                <a:lnTo>
                  <a:pt x="124503" y="32582"/>
                </a:lnTo>
                <a:lnTo>
                  <a:pt x="90902" y="57038"/>
                </a:lnTo>
                <a:lnTo>
                  <a:pt x="61760" y="87740"/>
                </a:lnTo>
                <a:lnTo>
                  <a:pt x="37370" y="124354"/>
                </a:lnTo>
                <a:lnTo>
                  <a:pt x="18025" y="166550"/>
                </a:lnTo>
                <a:lnTo>
                  <a:pt x="4018" y="213995"/>
                </a:lnTo>
                <a:lnTo>
                  <a:pt x="0" y="259270"/>
                </a:lnTo>
                <a:lnTo>
                  <a:pt x="5085" y="300543"/>
                </a:lnTo>
                <a:lnTo>
                  <a:pt x="19187" y="336732"/>
                </a:lnTo>
                <a:lnTo>
                  <a:pt x="74098" y="389543"/>
                </a:lnTo>
                <a:lnTo>
                  <a:pt x="114733" y="404006"/>
                </a:lnTo>
                <a:lnTo>
                  <a:pt x="164038" y="409067"/>
                </a:lnTo>
                <a:lnTo>
                  <a:pt x="218127" y="404996"/>
                </a:lnTo>
                <a:lnTo>
                  <a:pt x="266711" y="392477"/>
                </a:lnTo>
                <a:lnTo>
                  <a:pt x="310260" y="371046"/>
                </a:lnTo>
                <a:lnTo>
                  <a:pt x="349243" y="340239"/>
                </a:lnTo>
                <a:lnTo>
                  <a:pt x="363637" y="323469"/>
                </a:lnTo>
                <a:lnTo>
                  <a:pt x="189057" y="323469"/>
                </a:lnTo>
                <a:lnTo>
                  <a:pt x="162002" y="318625"/>
                </a:lnTo>
                <a:lnTo>
                  <a:pt x="137781" y="302625"/>
                </a:lnTo>
                <a:lnTo>
                  <a:pt x="122942" y="273266"/>
                </a:lnTo>
                <a:lnTo>
                  <a:pt x="124033" y="228346"/>
                </a:lnTo>
                <a:lnTo>
                  <a:pt x="404195" y="228346"/>
                </a:lnTo>
                <a:lnTo>
                  <a:pt x="409409" y="184368"/>
                </a:lnTo>
                <a:lnTo>
                  <a:pt x="409449" y="156972"/>
                </a:lnTo>
                <a:lnTo>
                  <a:pt x="134066" y="156972"/>
                </a:lnTo>
                <a:lnTo>
                  <a:pt x="150302" y="123745"/>
                </a:lnTo>
                <a:lnTo>
                  <a:pt x="174040" y="101663"/>
                </a:lnTo>
                <a:lnTo>
                  <a:pt x="201539" y="89392"/>
                </a:lnTo>
                <a:lnTo>
                  <a:pt x="229062" y="85598"/>
                </a:lnTo>
                <a:lnTo>
                  <a:pt x="396502" y="85598"/>
                </a:lnTo>
                <a:lnTo>
                  <a:pt x="390384" y="69548"/>
                </a:lnTo>
                <a:lnTo>
                  <a:pt x="369362" y="40873"/>
                </a:lnTo>
                <a:lnTo>
                  <a:pt x="339437" y="18944"/>
                </a:lnTo>
                <a:lnTo>
                  <a:pt x="299672" y="4930"/>
                </a:lnTo>
                <a:lnTo>
                  <a:pt x="249128" y="0"/>
                </a:lnTo>
                <a:close/>
              </a:path>
              <a:path w="409575" h="409575">
                <a:moveTo>
                  <a:pt x="299166" y="261620"/>
                </a:moveTo>
                <a:lnTo>
                  <a:pt x="271353" y="289339"/>
                </a:lnTo>
                <a:lnTo>
                  <a:pt x="245922" y="308594"/>
                </a:lnTo>
                <a:lnTo>
                  <a:pt x="219585" y="319823"/>
                </a:lnTo>
                <a:lnTo>
                  <a:pt x="189057" y="323469"/>
                </a:lnTo>
                <a:lnTo>
                  <a:pt x="363637" y="323469"/>
                </a:lnTo>
                <a:lnTo>
                  <a:pt x="384129" y="299593"/>
                </a:lnTo>
                <a:lnTo>
                  <a:pt x="299166" y="261620"/>
                </a:lnTo>
                <a:close/>
              </a:path>
              <a:path w="409575" h="409575">
                <a:moveTo>
                  <a:pt x="396502" y="85598"/>
                </a:moveTo>
                <a:lnTo>
                  <a:pt x="229062" y="85598"/>
                </a:lnTo>
                <a:lnTo>
                  <a:pt x="255500" y="88713"/>
                </a:lnTo>
                <a:lnTo>
                  <a:pt x="279116" y="99853"/>
                </a:lnTo>
                <a:lnTo>
                  <a:pt x="295231" y="121709"/>
                </a:lnTo>
                <a:lnTo>
                  <a:pt x="299166" y="156972"/>
                </a:lnTo>
                <a:lnTo>
                  <a:pt x="409449" y="156972"/>
                </a:lnTo>
                <a:lnTo>
                  <a:pt x="409470" y="142464"/>
                </a:lnTo>
                <a:lnTo>
                  <a:pt x="403441" y="103801"/>
                </a:lnTo>
                <a:lnTo>
                  <a:pt x="396502" y="85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49129" y="2350516"/>
            <a:ext cx="408305" cy="409575"/>
          </a:xfrm>
          <a:custGeom>
            <a:avLst/>
            <a:gdLst/>
            <a:ahLst/>
            <a:cxnLst/>
            <a:rect l="l" t="t" r="r" b="b"/>
            <a:pathLst>
              <a:path w="408304" h="409575">
                <a:moveTo>
                  <a:pt x="248726" y="0"/>
                </a:moveTo>
                <a:lnTo>
                  <a:pt x="200496" y="4588"/>
                </a:lnTo>
                <a:lnTo>
                  <a:pt x="154701" y="18076"/>
                </a:lnTo>
                <a:lnTo>
                  <a:pt x="112562" y="40048"/>
                </a:lnTo>
                <a:lnTo>
                  <a:pt x="75302" y="70089"/>
                </a:lnTo>
                <a:lnTo>
                  <a:pt x="44143" y="107783"/>
                </a:lnTo>
                <a:lnTo>
                  <a:pt x="20306" y="152715"/>
                </a:lnTo>
                <a:lnTo>
                  <a:pt x="5013" y="204470"/>
                </a:lnTo>
                <a:lnTo>
                  <a:pt x="0" y="256271"/>
                </a:lnTo>
                <a:lnTo>
                  <a:pt x="5774" y="301237"/>
                </a:lnTo>
                <a:lnTo>
                  <a:pt x="21555" y="338954"/>
                </a:lnTo>
                <a:lnTo>
                  <a:pt x="46559" y="369008"/>
                </a:lnTo>
                <a:lnTo>
                  <a:pt x="80006" y="390987"/>
                </a:lnTo>
                <a:lnTo>
                  <a:pt x="121112" y="404478"/>
                </a:lnTo>
                <a:lnTo>
                  <a:pt x="169097" y="409067"/>
                </a:lnTo>
                <a:lnTo>
                  <a:pt x="216107" y="404121"/>
                </a:lnTo>
                <a:lnTo>
                  <a:pt x="260953" y="390043"/>
                </a:lnTo>
                <a:lnTo>
                  <a:pt x="302691" y="367973"/>
                </a:lnTo>
                <a:lnTo>
                  <a:pt x="340374" y="339052"/>
                </a:lnTo>
                <a:lnTo>
                  <a:pt x="359635" y="318643"/>
                </a:lnTo>
                <a:lnTo>
                  <a:pt x="198942" y="318643"/>
                </a:lnTo>
                <a:lnTo>
                  <a:pt x="158689" y="310179"/>
                </a:lnTo>
                <a:lnTo>
                  <a:pt x="134283" y="286559"/>
                </a:lnTo>
                <a:lnTo>
                  <a:pt x="124808" y="250438"/>
                </a:lnTo>
                <a:lnTo>
                  <a:pt x="129346" y="204470"/>
                </a:lnTo>
                <a:lnTo>
                  <a:pt x="144383" y="158555"/>
                </a:lnTo>
                <a:lnTo>
                  <a:pt x="167827" y="122427"/>
                </a:lnTo>
                <a:lnTo>
                  <a:pt x="200605" y="98778"/>
                </a:lnTo>
                <a:lnTo>
                  <a:pt x="243646" y="90297"/>
                </a:lnTo>
                <a:lnTo>
                  <a:pt x="407857" y="90297"/>
                </a:lnTo>
                <a:lnTo>
                  <a:pt x="382975" y="50095"/>
                </a:lnTo>
                <a:lnTo>
                  <a:pt x="346913" y="21955"/>
                </a:lnTo>
                <a:lnTo>
                  <a:pt x="301540" y="5411"/>
                </a:lnTo>
                <a:lnTo>
                  <a:pt x="248726" y="0"/>
                </a:lnTo>
                <a:close/>
              </a:path>
              <a:path w="408304" h="409575">
                <a:moveTo>
                  <a:pt x="293430" y="266319"/>
                </a:moveTo>
                <a:lnTo>
                  <a:pt x="270969" y="292550"/>
                </a:lnTo>
                <a:lnTo>
                  <a:pt x="248043" y="308530"/>
                </a:lnTo>
                <a:lnTo>
                  <a:pt x="224189" y="316485"/>
                </a:lnTo>
                <a:lnTo>
                  <a:pt x="198942" y="318643"/>
                </a:lnTo>
                <a:lnTo>
                  <a:pt x="359635" y="318643"/>
                </a:lnTo>
                <a:lnTo>
                  <a:pt x="373059" y="304419"/>
                </a:lnTo>
                <a:lnTo>
                  <a:pt x="293430" y="266319"/>
                </a:lnTo>
                <a:close/>
              </a:path>
              <a:path w="408304" h="409575">
                <a:moveTo>
                  <a:pt x="407857" y="90297"/>
                </a:moveTo>
                <a:lnTo>
                  <a:pt x="243646" y="90297"/>
                </a:lnTo>
                <a:lnTo>
                  <a:pt x="261541" y="92529"/>
                </a:lnTo>
                <a:lnTo>
                  <a:pt x="282222" y="101012"/>
                </a:lnTo>
                <a:lnTo>
                  <a:pt x="301046" y="118425"/>
                </a:lnTo>
                <a:lnTo>
                  <a:pt x="313369" y="147447"/>
                </a:lnTo>
                <a:lnTo>
                  <a:pt x="407857" y="90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01515" y="2350516"/>
            <a:ext cx="452755" cy="409575"/>
          </a:xfrm>
          <a:custGeom>
            <a:avLst/>
            <a:gdLst/>
            <a:ahLst/>
            <a:cxnLst/>
            <a:rect l="l" t="t" r="r" b="b"/>
            <a:pathLst>
              <a:path w="452754" h="409575">
                <a:moveTo>
                  <a:pt x="90424" y="271145"/>
                </a:moveTo>
                <a:lnTo>
                  <a:pt x="0" y="323469"/>
                </a:lnTo>
                <a:lnTo>
                  <a:pt x="36125" y="362936"/>
                </a:lnTo>
                <a:lnTo>
                  <a:pt x="77930" y="389461"/>
                </a:lnTo>
                <a:lnTo>
                  <a:pt x="127283" y="404389"/>
                </a:lnTo>
                <a:lnTo>
                  <a:pt x="186055" y="409067"/>
                </a:lnTo>
                <a:lnTo>
                  <a:pt x="232123" y="405782"/>
                </a:lnTo>
                <a:lnTo>
                  <a:pt x="277913" y="395492"/>
                </a:lnTo>
                <a:lnTo>
                  <a:pt x="320627" y="377539"/>
                </a:lnTo>
                <a:lnTo>
                  <a:pt x="357467" y="351267"/>
                </a:lnTo>
                <a:lnTo>
                  <a:pt x="379684" y="323469"/>
                </a:lnTo>
                <a:lnTo>
                  <a:pt x="206121" y="323469"/>
                </a:lnTo>
                <a:lnTo>
                  <a:pt x="171076" y="319972"/>
                </a:lnTo>
                <a:lnTo>
                  <a:pt x="140747" y="309784"/>
                </a:lnTo>
                <a:lnTo>
                  <a:pt x="114180" y="293358"/>
                </a:lnTo>
                <a:lnTo>
                  <a:pt x="90424" y="271145"/>
                </a:lnTo>
                <a:close/>
              </a:path>
              <a:path w="452754" h="409575">
                <a:moveTo>
                  <a:pt x="271525" y="0"/>
                </a:moveTo>
                <a:lnTo>
                  <a:pt x="228340" y="3275"/>
                </a:lnTo>
                <a:lnTo>
                  <a:pt x="185843" y="13546"/>
                </a:lnTo>
                <a:lnTo>
                  <a:pt x="146415" y="31480"/>
                </a:lnTo>
                <a:lnTo>
                  <a:pt x="112437" y="57742"/>
                </a:lnTo>
                <a:lnTo>
                  <a:pt x="86291" y="93001"/>
                </a:lnTo>
                <a:lnTo>
                  <a:pt x="70358" y="137922"/>
                </a:lnTo>
                <a:lnTo>
                  <a:pt x="70137" y="177267"/>
                </a:lnTo>
                <a:lnTo>
                  <a:pt x="86563" y="205026"/>
                </a:lnTo>
                <a:lnTo>
                  <a:pt x="115038" y="223703"/>
                </a:lnTo>
                <a:lnTo>
                  <a:pt x="150967" y="235805"/>
                </a:lnTo>
                <a:lnTo>
                  <a:pt x="189754" y="243836"/>
                </a:lnTo>
                <a:lnTo>
                  <a:pt x="226803" y="250302"/>
                </a:lnTo>
                <a:lnTo>
                  <a:pt x="257517" y="257710"/>
                </a:lnTo>
                <a:lnTo>
                  <a:pt x="277301" y="268563"/>
                </a:lnTo>
                <a:lnTo>
                  <a:pt x="281559" y="285369"/>
                </a:lnTo>
                <a:lnTo>
                  <a:pt x="270521" y="305359"/>
                </a:lnTo>
                <a:lnTo>
                  <a:pt x="249555" y="316896"/>
                </a:lnTo>
                <a:lnTo>
                  <a:pt x="225730" y="322195"/>
                </a:lnTo>
                <a:lnTo>
                  <a:pt x="206121" y="323469"/>
                </a:lnTo>
                <a:lnTo>
                  <a:pt x="379684" y="323469"/>
                </a:lnTo>
                <a:lnTo>
                  <a:pt x="385636" y="316021"/>
                </a:lnTo>
                <a:lnTo>
                  <a:pt x="402336" y="271145"/>
                </a:lnTo>
                <a:lnTo>
                  <a:pt x="402556" y="229118"/>
                </a:lnTo>
                <a:lnTo>
                  <a:pt x="386130" y="199538"/>
                </a:lnTo>
                <a:lnTo>
                  <a:pt x="357655" y="179705"/>
                </a:lnTo>
                <a:lnTo>
                  <a:pt x="321726" y="166917"/>
                </a:lnTo>
                <a:lnTo>
                  <a:pt x="282939" y="158475"/>
                </a:lnTo>
                <a:lnTo>
                  <a:pt x="245890" y="151680"/>
                </a:lnTo>
                <a:lnTo>
                  <a:pt x="215176" y="143831"/>
                </a:lnTo>
                <a:lnTo>
                  <a:pt x="195392" y="132228"/>
                </a:lnTo>
                <a:lnTo>
                  <a:pt x="191135" y="114173"/>
                </a:lnTo>
                <a:lnTo>
                  <a:pt x="197623" y="101671"/>
                </a:lnTo>
                <a:lnTo>
                  <a:pt x="209327" y="92741"/>
                </a:lnTo>
                <a:lnTo>
                  <a:pt x="225746" y="87383"/>
                </a:lnTo>
                <a:lnTo>
                  <a:pt x="246380" y="85598"/>
                </a:lnTo>
                <a:lnTo>
                  <a:pt x="419100" y="85598"/>
                </a:lnTo>
                <a:lnTo>
                  <a:pt x="452627" y="66548"/>
                </a:lnTo>
                <a:lnTo>
                  <a:pt x="409453" y="36058"/>
                </a:lnTo>
                <a:lnTo>
                  <a:pt x="363934" y="15414"/>
                </a:lnTo>
                <a:lnTo>
                  <a:pt x="317486" y="3700"/>
                </a:lnTo>
                <a:lnTo>
                  <a:pt x="271525" y="0"/>
                </a:lnTo>
                <a:close/>
              </a:path>
              <a:path w="452754" h="409575">
                <a:moveTo>
                  <a:pt x="419100" y="85598"/>
                </a:moveTo>
                <a:lnTo>
                  <a:pt x="246380" y="85598"/>
                </a:lnTo>
                <a:lnTo>
                  <a:pt x="277034" y="88193"/>
                </a:lnTo>
                <a:lnTo>
                  <a:pt x="306736" y="95694"/>
                </a:lnTo>
                <a:lnTo>
                  <a:pt x="332676" y="107672"/>
                </a:lnTo>
                <a:lnTo>
                  <a:pt x="352044" y="123698"/>
                </a:lnTo>
                <a:lnTo>
                  <a:pt x="419100" y="85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62426" y="6224117"/>
            <a:ext cx="281876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7E7E7E"/>
                </a:solidFill>
                <a:latin typeface="Arial"/>
                <a:cs typeface="Arial"/>
              </a:rPr>
              <a:t>© 2014 Freescale Semiconductor, Inc. | </a:t>
            </a:r>
            <a:r>
              <a:rPr dirty="0" sz="900" b="1" i="1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900" spc="-165" b="1" i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900" spc="-5" b="1" i="1">
                <a:solidFill>
                  <a:srgbClr val="7E7E7E"/>
                </a:solidFill>
                <a:latin typeface="Arial"/>
                <a:cs typeface="Arial"/>
              </a:rPr>
              <a:t>Use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07078" y="5293867"/>
            <a:ext cx="16167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7E7E7E"/>
                </a:solidFill>
                <a:latin typeface="Arial"/>
                <a:cs typeface="Arial"/>
                <a:hlinkClick r:id="rId2"/>
              </a:rPr>
              <a:t>www.Freescale.com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36135" y="47339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202" y="375965"/>
                </a:lnTo>
                <a:lnTo>
                  <a:pt x="274308" y="361627"/>
                </a:lnTo>
                <a:lnTo>
                  <a:pt x="309678" y="339132"/>
                </a:lnTo>
                <a:lnTo>
                  <a:pt x="339172" y="309625"/>
                </a:lnTo>
                <a:lnTo>
                  <a:pt x="361650" y="274253"/>
                </a:lnTo>
                <a:lnTo>
                  <a:pt x="375972" y="234162"/>
                </a:lnTo>
                <a:lnTo>
                  <a:pt x="381000" y="190500"/>
                </a:lnTo>
                <a:lnTo>
                  <a:pt x="375972" y="146837"/>
                </a:lnTo>
                <a:lnTo>
                  <a:pt x="361650" y="106746"/>
                </a:lnTo>
                <a:lnTo>
                  <a:pt x="339172" y="71374"/>
                </a:lnTo>
                <a:lnTo>
                  <a:pt x="309678" y="41867"/>
                </a:lnTo>
                <a:lnTo>
                  <a:pt x="274308" y="19372"/>
                </a:lnTo>
                <a:lnTo>
                  <a:pt x="23420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61230" y="4836540"/>
            <a:ext cx="130937" cy="175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36210" y="47339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202" y="375965"/>
                </a:lnTo>
                <a:lnTo>
                  <a:pt x="274308" y="361627"/>
                </a:lnTo>
                <a:lnTo>
                  <a:pt x="309678" y="339132"/>
                </a:lnTo>
                <a:lnTo>
                  <a:pt x="339172" y="309625"/>
                </a:lnTo>
                <a:lnTo>
                  <a:pt x="361650" y="274253"/>
                </a:lnTo>
                <a:lnTo>
                  <a:pt x="375972" y="234162"/>
                </a:lnTo>
                <a:lnTo>
                  <a:pt x="381000" y="190500"/>
                </a:lnTo>
                <a:lnTo>
                  <a:pt x="375972" y="146837"/>
                </a:lnTo>
                <a:lnTo>
                  <a:pt x="361650" y="106746"/>
                </a:lnTo>
                <a:lnTo>
                  <a:pt x="339172" y="71374"/>
                </a:lnTo>
                <a:lnTo>
                  <a:pt x="309678" y="41867"/>
                </a:lnTo>
                <a:lnTo>
                  <a:pt x="274308" y="19372"/>
                </a:lnTo>
                <a:lnTo>
                  <a:pt x="23420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68290" y="4804536"/>
            <a:ext cx="116967" cy="239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75196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i.MX37, i.MX51, i.MX53, </a:t>
            </a:r>
            <a:r>
              <a:rPr dirty="0"/>
              <a:t>i.MX6 D/Q – </a:t>
            </a:r>
            <a:r>
              <a:rPr dirty="0" spc="-5"/>
              <a:t>Display</a:t>
            </a:r>
            <a:r>
              <a:rPr dirty="0" spc="-25"/>
              <a:t> </a:t>
            </a:r>
            <a:r>
              <a:rPr dirty="0" spc="-5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43432"/>
            <a:ext cx="5662295" cy="4622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latin typeface="Arial"/>
                <a:cs typeface="Arial"/>
              </a:rPr>
              <a:t>How to calculate the display</a:t>
            </a:r>
            <a:r>
              <a:rPr dirty="0" sz="1900" spc="7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resolution?</a:t>
            </a:r>
            <a:endParaRPr sz="19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SzPct val="78947"/>
              <a:buChar char="•"/>
              <a:tabLst>
                <a:tab pos="187960" algn="l"/>
              </a:tabLst>
            </a:pPr>
            <a:r>
              <a:rPr dirty="0" sz="1900" spc="-5">
                <a:latin typeface="Arial"/>
                <a:cs typeface="Arial"/>
              </a:rPr>
              <a:t>FW = Frame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Width</a:t>
            </a:r>
            <a:endParaRPr sz="19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5"/>
              </a:spcBef>
              <a:buClr>
                <a:srgbClr val="252525"/>
              </a:buClr>
              <a:buSzPct val="78947"/>
              <a:buChar char="•"/>
              <a:tabLst>
                <a:tab pos="187960" algn="l"/>
              </a:tabLst>
            </a:pPr>
            <a:r>
              <a:rPr dirty="0" sz="1900" spc="-5">
                <a:latin typeface="Arial"/>
                <a:cs typeface="Arial"/>
              </a:rPr>
              <a:t>FH = Frame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Height</a:t>
            </a:r>
            <a:endParaRPr sz="19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SzPct val="78947"/>
              <a:buChar char="•"/>
              <a:tabLst>
                <a:tab pos="187960" algn="l"/>
              </a:tabLst>
            </a:pPr>
            <a:r>
              <a:rPr dirty="0" sz="1900" spc="-5">
                <a:latin typeface="Arial"/>
                <a:cs typeface="Arial"/>
              </a:rPr>
              <a:t>FPS = Frame rate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(fps)</a:t>
            </a:r>
            <a:endParaRPr sz="19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SzPct val="78947"/>
              <a:buChar char="•"/>
              <a:tabLst>
                <a:tab pos="187960" algn="l"/>
              </a:tabLst>
            </a:pPr>
            <a:r>
              <a:rPr dirty="0" sz="1900" spc="-5">
                <a:latin typeface="Arial"/>
                <a:cs typeface="Arial"/>
              </a:rPr>
              <a:t>BI = Blanking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interval</a:t>
            </a:r>
            <a:endParaRPr sz="19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90"/>
              </a:spcBef>
              <a:buSzPct val="79411"/>
              <a:buChar char="−"/>
              <a:tabLst>
                <a:tab pos="357505" algn="l"/>
              </a:tabLst>
            </a:pPr>
            <a:r>
              <a:rPr dirty="0" sz="1700">
                <a:latin typeface="Arial"/>
                <a:cs typeface="Arial"/>
              </a:rPr>
              <a:t>Provided in </a:t>
            </a:r>
            <a:r>
              <a:rPr dirty="0" sz="1700" spc="-5">
                <a:latin typeface="Arial"/>
                <a:cs typeface="Arial"/>
              </a:rPr>
              <a:t>the display’s </a:t>
            </a:r>
            <a:r>
              <a:rPr dirty="0" sz="1700">
                <a:latin typeface="Arial"/>
                <a:cs typeface="Arial"/>
              </a:rPr>
              <a:t>DS </a:t>
            </a:r>
            <a:r>
              <a:rPr dirty="0" sz="1700" spc="-5">
                <a:latin typeface="Arial"/>
                <a:cs typeface="Arial"/>
              </a:rPr>
              <a:t>up to 35%</a:t>
            </a:r>
            <a:r>
              <a:rPr dirty="0" sz="1700" spc="1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(1.35).</a:t>
            </a:r>
            <a:endParaRPr sz="17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95"/>
              </a:spcBef>
              <a:buSzPct val="79411"/>
              <a:buChar char="−"/>
              <a:tabLst>
                <a:tab pos="357505" algn="l"/>
              </a:tabLst>
            </a:pPr>
            <a:r>
              <a:rPr dirty="0" sz="1700">
                <a:latin typeface="Arial"/>
                <a:cs typeface="Arial"/>
              </a:rPr>
              <a:t>Use min</a:t>
            </a:r>
            <a:r>
              <a:rPr dirty="0" sz="1700" spc="-4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values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−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839210" algn="l"/>
              </a:tabLst>
            </a:pPr>
            <a:r>
              <a:rPr dirty="0" sz="1900" spc="-5">
                <a:latin typeface="Arial"/>
                <a:cs typeface="Arial"/>
              </a:rPr>
              <a:t>The pixel clock [MHz]</a:t>
            </a:r>
            <a:r>
              <a:rPr dirty="0" sz="1900" spc="1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is</a:t>
            </a:r>
            <a:r>
              <a:rPr dirty="0" sz="1900" spc="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calculated	according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to: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940685">
              <a:lnSpc>
                <a:spcPct val="100000"/>
              </a:lnSpc>
            </a:pPr>
            <a:r>
              <a:rPr dirty="0" sz="1900" spc="-5" b="1">
                <a:solidFill>
                  <a:srgbClr val="3596B8"/>
                </a:solidFill>
                <a:latin typeface="Arial"/>
                <a:cs typeface="Arial"/>
              </a:rPr>
              <a:t>F = FW X FH X FPS X</a:t>
            </a:r>
            <a:r>
              <a:rPr dirty="0" sz="1900" spc="-85" b="1">
                <a:solidFill>
                  <a:srgbClr val="3596B8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596B8"/>
                </a:solidFill>
                <a:latin typeface="Arial"/>
                <a:cs typeface="Arial"/>
              </a:rPr>
              <a:t>BI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8947"/>
              <a:buChar char="•"/>
              <a:tabLst>
                <a:tab pos="187960" algn="l"/>
              </a:tabLst>
            </a:pPr>
            <a:r>
              <a:rPr dirty="0" sz="1900" spc="-5">
                <a:latin typeface="Arial"/>
                <a:cs typeface="Arial"/>
              </a:rPr>
              <a:t>Few things to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consider:</a:t>
            </a:r>
            <a:endParaRPr sz="19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90"/>
              </a:spcBef>
              <a:buSzPct val="79411"/>
              <a:buChar char="−"/>
              <a:tabLst>
                <a:tab pos="357505" algn="l"/>
              </a:tabLst>
            </a:pPr>
            <a:r>
              <a:rPr dirty="0" sz="1700" spc="-5">
                <a:latin typeface="Arial"/>
                <a:cs typeface="Arial"/>
              </a:rPr>
              <a:t>Data format (pixel </a:t>
            </a:r>
            <a:r>
              <a:rPr dirty="0" sz="1700">
                <a:latin typeface="Arial"/>
                <a:cs typeface="Arial"/>
              </a:rPr>
              <a:t>per</a:t>
            </a:r>
            <a:r>
              <a:rPr dirty="0" sz="1700" spc="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clock?)</a:t>
            </a:r>
            <a:endParaRPr sz="17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95"/>
              </a:spcBef>
              <a:buSzPct val="79411"/>
              <a:buChar char="−"/>
              <a:tabLst>
                <a:tab pos="357505" algn="l"/>
              </a:tabLst>
            </a:pPr>
            <a:r>
              <a:rPr dirty="0" sz="1700" spc="-5">
                <a:latin typeface="Arial"/>
                <a:cs typeface="Arial"/>
              </a:rPr>
              <a:t>Display’s clock </a:t>
            </a:r>
            <a:r>
              <a:rPr dirty="0" sz="1700">
                <a:latin typeface="Arial"/>
                <a:cs typeface="Arial"/>
              </a:rPr>
              <a:t>source </a:t>
            </a:r>
            <a:r>
              <a:rPr dirty="0" sz="1700" spc="-5">
                <a:latin typeface="Arial"/>
                <a:cs typeface="Arial"/>
              </a:rPr>
              <a:t>(DI#_CLK_EXT</a:t>
            </a:r>
            <a:r>
              <a:rPr dirty="0" sz="1700" spc="-45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bit)</a:t>
            </a:r>
            <a:endParaRPr sz="17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95"/>
              </a:spcBef>
              <a:buSzPct val="79411"/>
              <a:buChar char="−"/>
              <a:tabLst>
                <a:tab pos="357505" algn="l"/>
              </a:tabLst>
            </a:pPr>
            <a:r>
              <a:rPr dirty="0" sz="1700">
                <a:latin typeface="Arial"/>
                <a:cs typeface="Arial"/>
              </a:rPr>
              <a:t>The load on </a:t>
            </a:r>
            <a:r>
              <a:rPr dirty="0" sz="1700" spc="-5">
                <a:latin typeface="Arial"/>
                <a:cs typeface="Arial"/>
              </a:rPr>
              <a:t>the </a:t>
            </a:r>
            <a:r>
              <a:rPr dirty="0" sz="1700">
                <a:latin typeface="Arial"/>
                <a:cs typeface="Arial"/>
              </a:rPr>
              <a:t>display controller</a:t>
            </a:r>
            <a:r>
              <a:rPr dirty="0" sz="1700" spc="-4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(DC)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75196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i.MX37, i.MX51, i.MX53, </a:t>
            </a:r>
            <a:r>
              <a:rPr dirty="0"/>
              <a:t>i.MX6 D/Q – </a:t>
            </a:r>
            <a:r>
              <a:rPr dirty="0" spc="-5"/>
              <a:t>Display</a:t>
            </a:r>
            <a:r>
              <a:rPr dirty="0" spc="-25"/>
              <a:t> </a:t>
            </a:r>
            <a:r>
              <a:rPr dirty="0" spc="-5"/>
              <a:t>Support</a:t>
            </a:r>
          </a:p>
        </p:txBody>
      </p:sp>
      <p:sp>
        <p:nvSpPr>
          <p:cNvPr id="3" name="object 3"/>
          <p:cNvSpPr/>
          <p:nvPr/>
        </p:nvSpPr>
        <p:spPr>
          <a:xfrm>
            <a:off x="4851400" y="2018410"/>
            <a:ext cx="1978025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51400" y="2247010"/>
            <a:ext cx="1978025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1400" y="5279771"/>
            <a:ext cx="1978025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8125" y="1265300"/>
          <a:ext cx="8917940" cy="4843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25"/>
                <a:gridCol w="1790700"/>
                <a:gridCol w="1981200"/>
                <a:gridCol w="1978025"/>
                <a:gridCol w="2313940"/>
              </a:tblGrid>
              <a:tr h="518159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Feature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1310" marR="247650" indent="-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i.MX51</a:t>
                      </a:r>
                      <a:r>
                        <a:rPr dirty="0" sz="14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(IPUv3EX) 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i.MX37</a:t>
                      </a:r>
                      <a:r>
                        <a:rPr dirty="0" sz="1400" spc="-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(IPUv3D)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i.MX53</a:t>
                      </a:r>
                      <a:r>
                        <a:rPr dirty="0" sz="140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(IPUv3M)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47700" marR="624840" indent="1016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i.MX6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D/Q 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(2 x</a:t>
                      </a:r>
                      <a:r>
                        <a:rPr dirty="0" sz="1400" spc="-1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IPUv3H)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228600">
                <a:tc rowSpan="3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Throughput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#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outputs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Pixel clock</a:t>
                      </a:r>
                      <a:r>
                        <a:rPr dirty="0" sz="9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rate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Up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133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MHz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Up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200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MHz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Up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266 MHz per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IPU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Resolution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00" spc="-10">
                          <a:latin typeface="Arial"/>
                          <a:cs typeface="Arial"/>
                        </a:rPr>
                        <a:t>(@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60</a:t>
                      </a:r>
                      <a:r>
                        <a:rPr dirty="0" sz="7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Hz)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WXGA+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(1600x900)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ctr" marL="12700">
                        <a:lnSpc>
                          <a:spcPct val="100000"/>
                        </a:lnSpc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720p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(1280x720)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SVGA</a:t>
                      </a:r>
                      <a:r>
                        <a:rPr dirty="0" sz="90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(800x600)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WUXGA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(1920x1200)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ctr" marL="12065">
                        <a:lnSpc>
                          <a:spcPct val="100000"/>
                        </a:lnSpc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1080p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(1920x1080)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+ WVGA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(800x480)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108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 x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4XGA</a:t>
                      </a:r>
                      <a:r>
                        <a:rPr dirty="0" sz="900" spc="-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(2048x1536)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ctr" marL="12700">
                        <a:lnSpc>
                          <a:spcPts val="12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 x [1080p + WXGA</a:t>
                      </a:r>
                      <a:r>
                        <a:rPr dirty="0" sz="100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(1280x720)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365760">
                <a:tc rowSpan="6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Interfaces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Parallel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69595" marR="551815" indent="1536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0" b="1">
                          <a:latin typeface="Arial"/>
                          <a:cs typeface="Arial"/>
                        </a:rPr>
                        <a:t>Two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ports  24 bits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9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bits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6564" marR="1705610" indent="1536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0" b="1">
                          <a:latin typeface="Arial"/>
                          <a:cs typeface="Arial"/>
                        </a:rPr>
                        <a:t>Two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ports  24 bits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24</a:t>
                      </a:r>
                      <a:r>
                        <a:rPr dirty="0" sz="9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bits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1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Synchronous (for display refresh) and asynchronous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(to</a:t>
                      </a:r>
                      <a:r>
                        <a:rPr dirty="0" sz="900" spc="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memory)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Very flexible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glue-less connection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RAM-less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displays,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display controllers, and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TV</a:t>
                      </a:r>
                      <a:r>
                        <a:rPr dirty="0" sz="900" spc="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encoders.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LVDS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0" b="1">
                          <a:latin typeface="Arial"/>
                          <a:cs typeface="Arial"/>
                        </a:rPr>
                        <a:t>Two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channels; consumer version (multiple pairs); 2x 85 MHz or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170MHz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HDMI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One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port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MIPI/DSI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7070" marR="422275" indent="-2438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One port, 2 lanes x 1 Gbps  (non-Automotive)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50228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Analog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43560" marR="5219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One port;</a:t>
                      </a:r>
                      <a:r>
                        <a:rPr dirty="0" sz="900" spc="-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TV-out 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i.MX37:</a:t>
                      </a:r>
                      <a:r>
                        <a:rPr dirty="0" sz="9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SDTV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i.MX51: also 720p60 or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1080i/p30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Also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VGA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ctr" marL="11430">
                        <a:lnSpc>
                          <a:spcPct val="100000"/>
                        </a:lnSpc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Rate increased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1080p60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None (phased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out)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Display Content Authentication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(CRC)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Yes, for 2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displays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365760">
                <a:tc rowSpan="4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Processing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On-the-fly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combining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(for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high resolution</a:t>
                      </a:r>
                      <a:r>
                        <a:rPr dirty="0" sz="9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displays)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planes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ctr" marL="9525">
                        <a:lnSpc>
                          <a:spcPct val="10000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(up to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3 more planes for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lower</a:t>
                      </a:r>
                      <a:r>
                        <a:rPr dirty="0" sz="9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resolutions)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0020" marR="140970" indent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For 2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displays,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2 planes for each  (6 more planes for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lower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resolutions)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Off-line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combining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Up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MP/sec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Up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200+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MP/sec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Up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500+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MP/sec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Display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enhancement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964055" marR="650875" indent="-12954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Color adjustment and smart gamut mapping; gamma correction and contrast enhancement 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Supporting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effective proprietary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algorithms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9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Backlight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power</a:t>
                      </a:r>
                      <a:r>
                        <a:rPr dirty="0" sz="9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optimization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402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Yes; Supporting efficient proprietary</a:t>
                      </a:r>
                      <a:r>
                        <a:rPr dirty="0" sz="9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algorithms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077" y="258720"/>
            <a:ext cx="508634" cy="340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400" b="1">
                <a:solidFill>
                  <a:srgbClr val="35393E"/>
                </a:solidFill>
                <a:latin typeface="Arial"/>
                <a:cs typeface="Arial"/>
              </a:rPr>
              <a:t>IPU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689" y="217119"/>
            <a:ext cx="78784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i.MX6 D/Q </a:t>
            </a:r>
            <a:r>
              <a:rPr dirty="0" spc="-5"/>
              <a:t>(IPUv3H) </a:t>
            </a:r>
            <a:r>
              <a:rPr dirty="0"/>
              <a:t>– Maximal </a:t>
            </a:r>
            <a:r>
              <a:rPr dirty="0" spc="-5"/>
              <a:t>Resolution </a:t>
            </a:r>
            <a:r>
              <a:rPr dirty="0"/>
              <a:t>&amp;</a:t>
            </a:r>
            <a:r>
              <a:rPr dirty="0" spc="-45"/>
              <a:t> </a:t>
            </a:r>
            <a:r>
              <a:rPr dirty="0" spc="-5"/>
              <a:t>Refresh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377" y="583183"/>
            <a:ext cx="685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5393E"/>
                </a:solidFill>
                <a:latin typeface="Arial"/>
                <a:cs typeface="Arial"/>
              </a:rPr>
              <a:t>R</a:t>
            </a:r>
            <a:r>
              <a:rPr dirty="0" sz="2400" spc="-15" b="1">
                <a:solidFill>
                  <a:srgbClr val="35393E"/>
                </a:solidFill>
                <a:latin typeface="Arial"/>
                <a:cs typeface="Arial"/>
              </a:rPr>
              <a:t>a</a:t>
            </a:r>
            <a:r>
              <a:rPr dirty="0" sz="2400" spc="-5" b="1">
                <a:solidFill>
                  <a:srgbClr val="35393E"/>
                </a:solidFill>
                <a:latin typeface="Arial"/>
                <a:cs typeface="Arial"/>
              </a:rPr>
              <a:t>te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65775" y="612775"/>
          <a:ext cx="3590925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350"/>
                <a:gridCol w="533400"/>
                <a:gridCol w="225425"/>
                <a:gridCol w="558800"/>
                <a:gridCol w="755650"/>
                <a:gridCol w="730250"/>
              </a:tblGrid>
              <a:tr h="2286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43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Name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Resolution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just" marL="125095" marR="102870" indent="196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Maximal  Refresh  Rate</a:t>
                      </a:r>
                      <a:r>
                        <a:rPr dirty="0" sz="900" spc="-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[Hz]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Width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Height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9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[MP]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VGA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640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480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0.31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666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PAL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720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480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0.35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592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0">
                          <a:latin typeface="Arial"/>
                          <a:cs typeface="Arial"/>
                        </a:rPr>
                        <a:t>WVGA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800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480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0.38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NTSC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720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576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0.41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493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SVGA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800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0.48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0">
                          <a:latin typeface="Arial"/>
                          <a:cs typeface="Arial"/>
                        </a:rPr>
                        <a:t>WSVGA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1024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0.61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XGA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1024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768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0.79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HD720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1280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720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0.92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WXGA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1366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768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195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WXGA+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1440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900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SXGA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1280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1024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156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SXGA+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1400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1050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1.47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139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WSXGA+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1680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1050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1.76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UXGA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1.92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HD1080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1920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1080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2.07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WUXGA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1920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2.30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9VGA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1920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1440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2.76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4XGA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2048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1536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3.15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HD1440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2560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1440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3.69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4WXGA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2560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1600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4.10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4K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9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2K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4096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2048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8.39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66542" y="4613846"/>
          <a:ext cx="2611755" cy="188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975"/>
                <a:gridCol w="212725"/>
                <a:gridCol w="333375"/>
                <a:gridCol w="779144"/>
                <a:gridCol w="158750"/>
              </a:tblGrid>
              <a:tr h="620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24130">
                        <a:lnSpc>
                          <a:spcPct val="100000"/>
                        </a:lnSpc>
                      </a:pPr>
                      <a:r>
                        <a:rPr dirty="0" sz="700" spc="-10" b="1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800 </a:t>
                      </a:r>
                      <a:r>
                        <a:rPr dirty="0" sz="700" spc="-5" b="1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x </a:t>
                      </a:r>
                      <a:r>
                        <a:rPr dirty="0" sz="700" spc="-10" b="1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480</a:t>
                      </a:r>
                      <a:r>
                        <a:rPr dirty="0" sz="700" spc="5" b="1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 b="1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(WVGA)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ctr" marL="48895">
                        <a:lnSpc>
                          <a:spcPct val="100000"/>
                        </a:lnSpc>
                      </a:pPr>
                      <a:r>
                        <a:rPr dirty="0" sz="700" spc="-5" b="1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~331</a:t>
                      </a:r>
                      <a:r>
                        <a:rPr dirty="0" sz="700" spc="0" b="1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Hz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53975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FF33CC"/>
                      </a:solidFill>
                      <a:prstDash val="solid"/>
                    </a:lnR>
                    <a:lnT w="53975">
                      <a:solidFill>
                        <a:srgbClr val="FF33CC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33CC"/>
                      </a:solidFill>
                      <a:prstDash val="solid"/>
                    </a:lnL>
                    <a:lnR w="38100">
                      <a:solidFill>
                        <a:srgbClr val="990000"/>
                      </a:solidFill>
                      <a:prstDash val="solid"/>
                    </a:lnR>
                    <a:lnT w="53975">
                      <a:solidFill>
                        <a:srgbClr val="990000"/>
                      </a:solidFill>
                      <a:prstDash val="solid"/>
                    </a:lnT>
                    <a:lnB w="38100">
                      <a:solidFill>
                        <a:srgbClr val="99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990000"/>
                      </a:solidFill>
                      <a:prstDash val="solid"/>
                    </a:lnL>
                    <a:lnR w="38100">
                      <a:solidFill>
                        <a:srgbClr val="FF9900"/>
                      </a:solidFill>
                      <a:prstDash val="solid"/>
                    </a:lnR>
                    <a:lnT w="53975">
                      <a:solidFill>
                        <a:srgbClr val="FF99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9900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</a:tcPr>
                </a:tc>
              </a:tr>
              <a:tr h="254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dirty="0" sz="700" spc="-1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1280 </a:t>
                      </a:r>
                      <a:r>
                        <a:rPr dirty="0" sz="700" spc="-5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x </a:t>
                      </a:r>
                      <a:r>
                        <a:rPr dirty="0" sz="700" spc="-1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720 (HD720) </a:t>
                      </a:r>
                      <a:r>
                        <a:rPr dirty="0" sz="700" spc="-5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~138</a:t>
                      </a:r>
                      <a:r>
                        <a:rPr dirty="0" sz="700" spc="65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Hz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38100">
                      <a:solidFill>
                        <a:srgbClr val="FF33CC"/>
                      </a:solidFill>
                      <a:prstDash val="solid"/>
                    </a:lnL>
                    <a:lnR w="38100">
                      <a:solidFill>
                        <a:srgbClr val="FF33CC"/>
                      </a:solidFill>
                      <a:prstDash val="solid"/>
                    </a:lnR>
                    <a:lnB w="38100">
                      <a:solidFill>
                        <a:srgbClr val="99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33CC"/>
                      </a:solidFill>
                      <a:prstDash val="solid"/>
                    </a:lnL>
                    <a:lnR w="38100">
                      <a:solidFill>
                        <a:srgbClr val="990000"/>
                      </a:solidFill>
                      <a:prstDash val="solid"/>
                    </a:lnR>
                    <a:lnT w="53975">
                      <a:solidFill>
                        <a:srgbClr val="990000"/>
                      </a:solidFill>
                      <a:prstDash val="solid"/>
                    </a:lnT>
                    <a:lnB w="38100">
                      <a:solidFill>
                        <a:srgbClr val="99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990000"/>
                      </a:solidFill>
                      <a:prstDash val="solid"/>
                    </a:lnL>
                    <a:lnR w="38100">
                      <a:solidFill>
                        <a:srgbClr val="FF9900"/>
                      </a:solidFill>
                      <a:prstDash val="solid"/>
                    </a:lnR>
                    <a:lnT w="53975">
                      <a:solidFill>
                        <a:srgbClr val="FF99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9900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</a:tcPr>
                </a:tc>
              </a:tr>
              <a:tr h="1028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33CC"/>
                      </a:solidFill>
                      <a:prstDash val="solid"/>
                    </a:lnL>
                    <a:lnR w="38100">
                      <a:solidFill>
                        <a:srgbClr val="FF33CC"/>
                      </a:solidFill>
                      <a:prstDash val="solid"/>
                    </a:lnR>
                    <a:lnT w="38100">
                      <a:solidFill>
                        <a:srgbClr val="990000"/>
                      </a:solidFill>
                      <a:prstDash val="solid"/>
                    </a:lnT>
                    <a:lnB w="38100">
                      <a:solidFill>
                        <a:srgbClr val="FF33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33CC"/>
                      </a:solidFill>
                      <a:prstDash val="solid"/>
                    </a:lnL>
                    <a:lnR w="38100">
                      <a:solidFill>
                        <a:srgbClr val="FF99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9900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</a:tcPr>
                </a:tc>
              </a:tr>
              <a:tr h="304800">
                <a:tc gridSpan="4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700" spc="-10" b="1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1024 </a:t>
                      </a:r>
                      <a:r>
                        <a:rPr dirty="0" sz="700" spc="-5" b="1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x </a:t>
                      </a:r>
                      <a:r>
                        <a:rPr dirty="0" sz="700" spc="-10" b="1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768 (XGA) </a:t>
                      </a:r>
                      <a:r>
                        <a:rPr dirty="0" sz="700" spc="-5" b="1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~161</a:t>
                      </a:r>
                      <a:r>
                        <a:rPr dirty="0" sz="700" spc="100" b="1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Hz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38100">
                      <a:solidFill>
                        <a:srgbClr val="FF9900"/>
                      </a:solidFill>
                      <a:prstDash val="solid"/>
                    </a:lnL>
                    <a:lnR w="38100">
                      <a:solidFill>
                        <a:srgbClr val="FF9900"/>
                      </a:solidFill>
                      <a:prstDash val="solid"/>
                    </a:lnR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9900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</a:tcPr>
                </a:tc>
              </a:tr>
              <a:tr h="560070">
                <a:tc gridSpan="5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700" spc="-10" b="1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1920 </a:t>
                      </a:r>
                      <a:r>
                        <a:rPr dirty="0" sz="700" spc="-5" b="1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x </a:t>
                      </a:r>
                      <a:r>
                        <a:rPr dirty="0" sz="700" spc="-10" b="1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1080 (HD1080) </a:t>
                      </a:r>
                      <a:r>
                        <a:rPr dirty="0" sz="700" spc="-5" b="1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~61</a:t>
                      </a:r>
                      <a:r>
                        <a:rPr dirty="0" sz="700" spc="80" b="1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Hz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dirty="0" sz="700" spc="-10" b="1">
                          <a:solidFill>
                            <a:srgbClr val="E64F0C"/>
                          </a:solidFill>
                          <a:latin typeface="Arial"/>
                          <a:cs typeface="Arial"/>
                        </a:rPr>
                        <a:t>2048 </a:t>
                      </a:r>
                      <a:r>
                        <a:rPr dirty="0" sz="700" spc="-5" b="1">
                          <a:solidFill>
                            <a:srgbClr val="E64F0C"/>
                          </a:solidFill>
                          <a:latin typeface="Arial"/>
                          <a:cs typeface="Arial"/>
                        </a:rPr>
                        <a:t>x </a:t>
                      </a:r>
                      <a:r>
                        <a:rPr dirty="0" sz="700" spc="-10" b="1">
                          <a:solidFill>
                            <a:srgbClr val="E64F0C"/>
                          </a:solidFill>
                          <a:latin typeface="Arial"/>
                          <a:cs typeface="Arial"/>
                        </a:rPr>
                        <a:t>1536 (4XGA) </a:t>
                      </a:r>
                      <a:r>
                        <a:rPr dirty="0" sz="700" spc="-5" b="1">
                          <a:solidFill>
                            <a:srgbClr val="E64F0C"/>
                          </a:solidFill>
                          <a:latin typeface="Arial"/>
                          <a:cs typeface="Arial"/>
                        </a:rPr>
                        <a:t>~40</a:t>
                      </a:r>
                      <a:r>
                        <a:rPr dirty="0" sz="700" spc="90" b="1">
                          <a:solidFill>
                            <a:srgbClr val="E64F0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solidFill>
                            <a:srgbClr val="E64F0C"/>
                          </a:solidFill>
                          <a:latin typeface="Arial"/>
                          <a:cs typeface="Arial"/>
                        </a:rPr>
                        <a:t>Hz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3810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03377" y="1066291"/>
            <a:ext cx="5127625" cy="351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SzPct val="79166"/>
              <a:buChar char="•"/>
              <a:tabLst>
                <a:tab pos="187325" algn="l"/>
                <a:tab pos="187960" algn="l"/>
              </a:tabLst>
            </a:pPr>
            <a:r>
              <a:rPr dirty="0" sz="1200" spc="-5">
                <a:latin typeface="Arial"/>
                <a:cs typeface="Arial"/>
              </a:rPr>
              <a:t>Capabilities</a:t>
            </a:r>
            <a:endParaRPr sz="1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0"/>
              </a:spcBef>
              <a:buSzPct val="77272"/>
              <a:buChar char="−"/>
              <a:tabLst>
                <a:tab pos="357505" algn="l"/>
              </a:tabLst>
            </a:pPr>
            <a:r>
              <a:rPr dirty="0" sz="1100" spc="-5">
                <a:latin typeface="Arial"/>
                <a:cs typeface="Arial"/>
              </a:rPr>
              <a:t>Maximal display resolution: 4096x4096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pixels</a:t>
            </a:r>
            <a:endParaRPr sz="11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5"/>
              </a:spcBef>
              <a:buSzPct val="77272"/>
              <a:buChar char="−"/>
              <a:tabLst>
                <a:tab pos="357505" algn="l"/>
              </a:tabLst>
            </a:pPr>
            <a:r>
              <a:rPr dirty="0" sz="1100" spc="-5">
                <a:latin typeface="Arial"/>
                <a:cs typeface="Arial"/>
              </a:rPr>
              <a:t>Maximal pixel </a:t>
            </a:r>
            <a:r>
              <a:rPr dirty="0" sz="1100">
                <a:latin typeface="Arial"/>
                <a:cs typeface="Arial"/>
              </a:rPr>
              <a:t>rate: 264 </a:t>
            </a:r>
            <a:r>
              <a:rPr dirty="0" sz="1100" spc="-5">
                <a:latin typeface="Arial"/>
                <a:cs typeface="Arial"/>
              </a:rPr>
              <a:t>MP/sec </a:t>
            </a:r>
            <a:r>
              <a:rPr dirty="0" sz="1100" spc="-5">
                <a:solidFill>
                  <a:srgbClr val="3596B8"/>
                </a:solidFill>
                <a:latin typeface="Arial"/>
                <a:cs typeface="Arial"/>
              </a:rPr>
              <a:t>(200MP/sec </a:t>
            </a:r>
            <a:r>
              <a:rPr dirty="0" sz="1100">
                <a:solidFill>
                  <a:srgbClr val="3596B8"/>
                </a:solidFill>
                <a:latin typeface="Arial"/>
                <a:cs typeface="Arial"/>
              </a:rPr>
              <a:t>on </a:t>
            </a:r>
            <a:r>
              <a:rPr dirty="0" sz="1100" spc="-5">
                <a:solidFill>
                  <a:srgbClr val="3596B8"/>
                </a:solidFill>
                <a:latin typeface="Arial"/>
                <a:cs typeface="Arial"/>
              </a:rPr>
              <a:t>MX53, 133MP/sec </a:t>
            </a:r>
            <a:r>
              <a:rPr dirty="0" sz="1100">
                <a:solidFill>
                  <a:srgbClr val="3596B8"/>
                </a:solidFill>
                <a:latin typeface="Arial"/>
                <a:cs typeface="Arial"/>
              </a:rPr>
              <a:t>on</a:t>
            </a:r>
            <a:r>
              <a:rPr dirty="0" sz="1100" spc="5">
                <a:solidFill>
                  <a:srgbClr val="3596B8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596B8"/>
                </a:solidFill>
                <a:latin typeface="Arial"/>
                <a:cs typeface="Arial"/>
              </a:rPr>
              <a:t>MX51)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−"/>
            </a:pPr>
            <a:endParaRPr sz="125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9166"/>
              <a:buChar char="•"/>
              <a:tabLst>
                <a:tab pos="187325" algn="l"/>
                <a:tab pos="187960" algn="l"/>
              </a:tabLst>
            </a:pPr>
            <a:r>
              <a:rPr dirty="0" sz="1200" spc="-5">
                <a:latin typeface="Arial"/>
                <a:cs typeface="Arial"/>
              </a:rPr>
              <a:t>Display </a:t>
            </a:r>
            <a:r>
              <a:rPr dirty="0" sz="1200">
                <a:latin typeface="Arial"/>
                <a:cs typeface="Arial"/>
              </a:rPr>
              <a:t>refresh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rate</a:t>
            </a:r>
            <a:endParaRPr sz="1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5"/>
              </a:spcBef>
              <a:buSzPct val="77272"/>
              <a:buChar char="−"/>
              <a:tabLst>
                <a:tab pos="357505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maximal </a:t>
            </a:r>
            <a:r>
              <a:rPr dirty="0" sz="1100">
                <a:latin typeface="Arial"/>
                <a:cs typeface="Arial"/>
              </a:rPr>
              <a:t>refresh rate </a:t>
            </a:r>
            <a:r>
              <a:rPr dirty="0" sz="1100" spc="-5">
                <a:latin typeface="Arial"/>
                <a:cs typeface="Arial"/>
              </a:rPr>
              <a:t>is: </a:t>
            </a:r>
            <a:r>
              <a:rPr dirty="0" sz="1100">
                <a:latin typeface="Arial"/>
                <a:cs typeface="Arial"/>
              </a:rPr>
              <a:t>264M / </a:t>
            </a:r>
            <a:r>
              <a:rPr dirty="0" sz="1100" spc="-5">
                <a:latin typeface="Arial"/>
                <a:cs typeface="Arial"/>
              </a:rPr>
              <a:t>(W </a:t>
            </a:r>
            <a:r>
              <a:rPr dirty="0" sz="1100">
                <a:latin typeface="Arial"/>
                <a:cs typeface="Arial"/>
              </a:rPr>
              <a:t>* H *</a:t>
            </a:r>
            <a:r>
              <a:rPr dirty="0" sz="1100" spc="-1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B)</a:t>
            </a:r>
            <a:endParaRPr sz="11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60"/>
              </a:spcBef>
              <a:buSzPct val="80000"/>
              <a:buFont typeface="Wingdings"/>
              <a:buChar char=""/>
              <a:tabLst>
                <a:tab pos="439420" algn="l"/>
              </a:tabLst>
            </a:pPr>
            <a:r>
              <a:rPr dirty="0" sz="1000" spc="0">
                <a:latin typeface="Arial"/>
                <a:cs typeface="Arial"/>
              </a:rPr>
              <a:t>W*H </a:t>
            </a:r>
            <a:r>
              <a:rPr dirty="0" sz="1000" spc="-5">
                <a:latin typeface="Arial"/>
                <a:cs typeface="Arial"/>
              </a:rPr>
              <a:t>is the display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resolution</a:t>
            </a:r>
            <a:endParaRPr sz="1000">
              <a:latin typeface="Arial"/>
              <a:cs typeface="Arial"/>
            </a:endParaRPr>
          </a:p>
          <a:p>
            <a:pPr lvl="2" marL="439420" marR="76835" indent="-125095">
              <a:lnSpc>
                <a:spcPts val="960"/>
              </a:lnSpc>
              <a:spcBef>
                <a:spcPts val="290"/>
              </a:spcBef>
              <a:buSzPct val="80000"/>
              <a:buFont typeface="Wingdings"/>
              <a:buChar char=""/>
              <a:tabLst>
                <a:tab pos="439420" algn="l"/>
              </a:tabLst>
            </a:pPr>
            <a:r>
              <a:rPr dirty="0" sz="1000" spc="-5">
                <a:latin typeface="Arial"/>
                <a:cs typeface="Arial"/>
              </a:rPr>
              <a:t>B is a factor </a:t>
            </a:r>
            <a:r>
              <a:rPr dirty="0" sz="1000" spc="-10">
                <a:latin typeface="Arial"/>
                <a:cs typeface="Arial"/>
              </a:rPr>
              <a:t>&gt;1 </a:t>
            </a:r>
            <a:r>
              <a:rPr dirty="0" sz="1000" spc="-5">
                <a:latin typeface="Arial"/>
                <a:cs typeface="Arial"/>
              </a:rPr>
              <a:t>reflecting blanking overhead, e.g. as specified by </a:t>
            </a:r>
            <a:r>
              <a:rPr dirty="0" sz="1000" spc="-10">
                <a:latin typeface="Arial"/>
                <a:cs typeface="Arial"/>
              </a:rPr>
              <a:t>VESA, </a:t>
            </a:r>
            <a:r>
              <a:rPr dirty="0" sz="1000" spc="-5">
                <a:latin typeface="Arial"/>
                <a:cs typeface="Arial"/>
              </a:rPr>
              <a:t>CEA-861-  D,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0"/>
              </a:spcBef>
              <a:buSzPct val="77272"/>
              <a:buChar char="−"/>
              <a:tabLst>
                <a:tab pos="357505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table provides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maximal </a:t>
            </a:r>
            <a:r>
              <a:rPr dirty="0" sz="1100">
                <a:latin typeface="Arial"/>
                <a:cs typeface="Arial"/>
              </a:rPr>
              <a:t>refresh rates for some </a:t>
            </a:r>
            <a:r>
              <a:rPr dirty="0" sz="1100" spc="-5">
                <a:latin typeface="Arial"/>
                <a:cs typeface="Arial"/>
              </a:rPr>
              <a:t>typical</a:t>
            </a:r>
            <a:r>
              <a:rPr dirty="0" sz="1100" spc="-1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resolutions</a:t>
            </a:r>
            <a:endParaRPr sz="11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5"/>
              </a:spcBef>
              <a:buSzPct val="77272"/>
              <a:buChar char="−"/>
              <a:tabLst>
                <a:tab pos="357505" algn="l"/>
              </a:tabLst>
            </a:pPr>
            <a:r>
              <a:rPr dirty="0" sz="1100" spc="-5">
                <a:latin typeface="Arial"/>
                <a:cs typeface="Arial"/>
              </a:rPr>
              <a:t>Usually, </a:t>
            </a:r>
            <a:r>
              <a:rPr dirty="0" sz="1100">
                <a:latin typeface="Arial"/>
                <a:cs typeface="Arial"/>
              </a:rPr>
              <a:t>the refresh rate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>
                <a:latin typeface="Arial"/>
                <a:cs typeface="Arial"/>
              </a:rPr>
              <a:t>required to be at </a:t>
            </a:r>
            <a:r>
              <a:rPr dirty="0" sz="1100" spc="-5">
                <a:latin typeface="Arial"/>
                <a:cs typeface="Arial"/>
              </a:rPr>
              <a:t>least </a:t>
            </a:r>
            <a:r>
              <a:rPr dirty="0" sz="1100">
                <a:latin typeface="Arial"/>
                <a:cs typeface="Arial"/>
              </a:rPr>
              <a:t>60 </a:t>
            </a:r>
            <a:r>
              <a:rPr dirty="0" sz="1100" spc="-10">
                <a:latin typeface="Arial"/>
                <a:cs typeface="Arial"/>
              </a:rPr>
              <a:t>Hz,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prevent</a:t>
            </a:r>
            <a:r>
              <a:rPr dirty="0" sz="1100" spc="-1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blinking.</a:t>
            </a:r>
            <a:endParaRPr sz="11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5"/>
              </a:spcBef>
              <a:buSzPct val="77272"/>
              <a:buChar char="−"/>
              <a:tabLst>
                <a:tab pos="357505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blanking </a:t>
            </a:r>
            <a:r>
              <a:rPr dirty="0" sz="1100">
                <a:latin typeface="Arial"/>
                <a:cs typeface="Arial"/>
              </a:rPr>
              <a:t>overhead factor assumed for the </a:t>
            </a:r>
            <a:r>
              <a:rPr dirty="0" sz="1100" spc="-5">
                <a:latin typeface="Arial"/>
                <a:cs typeface="Arial"/>
              </a:rPr>
              <a:t>calculation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1.3.</a:t>
            </a:r>
            <a:endParaRPr sz="1100">
              <a:latin typeface="Arial"/>
              <a:cs typeface="Arial"/>
            </a:endParaRPr>
          </a:p>
          <a:p>
            <a:pPr lvl="2" marL="439420" marR="197485" indent="-125095">
              <a:lnSpc>
                <a:spcPts val="960"/>
              </a:lnSpc>
              <a:spcBef>
                <a:spcPts val="295"/>
              </a:spcBef>
              <a:buSzPct val="80000"/>
              <a:buFont typeface="Wingdings"/>
              <a:buChar char=""/>
              <a:tabLst>
                <a:tab pos="439420" algn="l"/>
              </a:tabLst>
            </a:pPr>
            <a:r>
              <a:rPr dirty="0" sz="1000" spc="-5">
                <a:latin typeface="Arial"/>
                <a:cs typeface="Arial"/>
              </a:rPr>
              <a:t>The actual factor depends on the display and is often closer to 1, </a:t>
            </a:r>
            <a:r>
              <a:rPr dirty="0" sz="1000" spc="-10">
                <a:latin typeface="Arial"/>
                <a:cs typeface="Arial"/>
              </a:rPr>
              <a:t>allowing </a:t>
            </a:r>
            <a:r>
              <a:rPr dirty="0" sz="1000" spc="-5">
                <a:latin typeface="Arial"/>
                <a:cs typeface="Arial"/>
              </a:rPr>
              <a:t>higher  resolutions @ 60 Hz (e.g.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HD1440).</a:t>
            </a:r>
            <a:endParaRPr sz="10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65"/>
              </a:spcBef>
              <a:buSzPct val="80000"/>
              <a:buFont typeface="Wingdings"/>
              <a:buChar char=""/>
              <a:tabLst>
                <a:tab pos="439420" algn="l"/>
              </a:tabLst>
            </a:pPr>
            <a:r>
              <a:rPr dirty="0" sz="1000" spc="-5">
                <a:latin typeface="Arial"/>
                <a:cs typeface="Arial"/>
              </a:rPr>
              <a:t>For example, for HD1080, the standard specifies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B~1.2</a:t>
            </a:r>
            <a:endParaRPr sz="1000">
              <a:latin typeface="Arial"/>
              <a:cs typeface="Arial"/>
            </a:endParaRPr>
          </a:p>
          <a:p>
            <a:pPr lvl="1" marL="356870" marR="261620" indent="-168910">
              <a:lnSpc>
                <a:spcPct val="80000"/>
              </a:lnSpc>
              <a:spcBef>
                <a:spcPts val="290"/>
              </a:spcBef>
              <a:buSzPct val="77272"/>
              <a:buChar char="−"/>
              <a:tabLst>
                <a:tab pos="357505" algn="l"/>
              </a:tabLst>
            </a:pPr>
            <a:r>
              <a:rPr dirty="0" sz="1100" spc="-5">
                <a:latin typeface="Arial"/>
                <a:cs typeface="Arial"/>
              </a:rPr>
              <a:t>This is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capability </a:t>
            </a:r>
            <a:r>
              <a:rPr dirty="0" sz="1100">
                <a:latin typeface="Arial"/>
                <a:cs typeface="Arial"/>
              </a:rPr>
              <a:t>of each of the </a:t>
            </a:r>
            <a:r>
              <a:rPr dirty="0" sz="1100" spc="-5">
                <a:latin typeface="Arial"/>
                <a:cs typeface="Arial"/>
              </a:rPr>
              <a:t>two IPUs, </a:t>
            </a:r>
            <a:r>
              <a:rPr dirty="0" sz="1100">
                <a:latin typeface="Arial"/>
                <a:cs typeface="Arial"/>
              </a:rPr>
              <a:t>so the total </a:t>
            </a:r>
            <a:r>
              <a:rPr dirty="0" sz="1100" spc="-5">
                <a:latin typeface="Arial"/>
                <a:cs typeface="Arial"/>
              </a:rPr>
              <a:t>capability </a:t>
            </a:r>
            <a:r>
              <a:rPr dirty="0" sz="1100">
                <a:latin typeface="Arial"/>
                <a:cs typeface="Arial"/>
              </a:rPr>
              <a:t>of the  processor </a:t>
            </a:r>
            <a:r>
              <a:rPr dirty="0" sz="1100" spc="-5">
                <a:latin typeface="Arial"/>
                <a:cs typeface="Arial"/>
              </a:rPr>
              <a:t>is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doubled.</a:t>
            </a:r>
            <a:endParaRPr sz="1100">
              <a:latin typeface="Arial"/>
              <a:cs typeface="Arial"/>
            </a:endParaRPr>
          </a:p>
          <a:p>
            <a:pPr lvl="1" marL="356870" marR="5080" indent="-168910">
              <a:lnSpc>
                <a:spcPts val="1060"/>
              </a:lnSpc>
              <a:spcBef>
                <a:spcPts val="284"/>
              </a:spcBef>
              <a:buSzPct val="77272"/>
              <a:buChar char="−"/>
              <a:tabLst>
                <a:tab pos="357505" algn="l"/>
              </a:tabLst>
            </a:pPr>
            <a:r>
              <a:rPr dirty="0" sz="1100" spc="-5">
                <a:latin typeface="Arial"/>
                <a:cs typeface="Arial"/>
              </a:rPr>
              <a:t>Note: </a:t>
            </a:r>
            <a:r>
              <a:rPr dirty="0" sz="1100">
                <a:latin typeface="Arial"/>
                <a:cs typeface="Arial"/>
              </a:rPr>
              <a:t>these rates refer </a:t>
            </a:r>
            <a:r>
              <a:rPr dirty="0" sz="1100" spc="-5">
                <a:latin typeface="Arial"/>
                <a:cs typeface="Arial"/>
              </a:rPr>
              <a:t>only </a:t>
            </a:r>
            <a:r>
              <a:rPr dirty="0" sz="1100">
                <a:latin typeface="Arial"/>
                <a:cs typeface="Arial"/>
              </a:rPr>
              <a:t>to screen refresh, gated by the </a:t>
            </a:r>
            <a:r>
              <a:rPr dirty="0" sz="1100" spc="-5">
                <a:latin typeface="Arial"/>
                <a:cs typeface="Arial"/>
              </a:rPr>
              <a:t>capabilities </a:t>
            </a:r>
            <a:r>
              <a:rPr dirty="0" sz="1100">
                <a:latin typeface="Arial"/>
                <a:cs typeface="Arial"/>
              </a:rPr>
              <a:t>of the  </a:t>
            </a:r>
            <a:r>
              <a:rPr dirty="0" sz="1100" spc="-5">
                <a:latin typeface="Arial"/>
                <a:cs typeface="Arial"/>
              </a:rPr>
              <a:t>display </a:t>
            </a:r>
            <a:r>
              <a:rPr dirty="0" sz="1100">
                <a:latin typeface="Arial"/>
                <a:cs typeface="Arial"/>
              </a:rPr>
              <a:t>port. A full use case </a:t>
            </a:r>
            <a:r>
              <a:rPr dirty="0" sz="1100" spc="-5">
                <a:latin typeface="Arial"/>
                <a:cs typeface="Arial"/>
              </a:rPr>
              <a:t>typically includes additional activities </a:t>
            </a:r>
            <a:r>
              <a:rPr dirty="0" sz="1100">
                <a:latin typeface="Arial"/>
                <a:cs typeface="Arial"/>
              </a:rPr>
              <a:t>and to  confirm </a:t>
            </a:r>
            <a:r>
              <a:rPr dirty="0" sz="1100" spc="-5">
                <a:latin typeface="Arial"/>
                <a:cs typeface="Arial"/>
              </a:rPr>
              <a:t>its </a:t>
            </a:r>
            <a:r>
              <a:rPr dirty="0" sz="1100">
                <a:latin typeface="Arial"/>
                <a:cs typeface="Arial"/>
              </a:rPr>
              <a:t>support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given </a:t>
            </a:r>
            <a:r>
              <a:rPr dirty="0" sz="1100">
                <a:latin typeface="Arial"/>
                <a:cs typeface="Arial"/>
              </a:rPr>
              <a:t>refresh rate, </a:t>
            </a:r>
            <a:r>
              <a:rPr dirty="0" sz="1100" spc="-5">
                <a:latin typeface="Arial"/>
                <a:cs typeface="Arial"/>
              </a:rPr>
              <a:t>additional </a:t>
            </a:r>
            <a:r>
              <a:rPr dirty="0" sz="1100">
                <a:latin typeface="Arial"/>
                <a:cs typeface="Arial"/>
              </a:rPr>
              <a:t>aspects – </a:t>
            </a:r>
            <a:r>
              <a:rPr dirty="0" sz="1100" spc="-5">
                <a:latin typeface="Arial"/>
                <a:cs typeface="Arial"/>
              </a:rPr>
              <a:t>video  </a:t>
            </a:r>
            <a:r>
              <a:rPr dirty="0" sz="1100">
                <a:latin typeface="Arial"/>
                <a:cs typeface="Arial"/>
              </a:rPr>
              <a:t>processing </a:t>
            </a:r>
            <a:r>
              <a:rPr dirty="0" sz="1100" spc="-5">
                <a:latin typeface="Arial"/>
                <a:cs typeface="Arial"/>
              </a:rPr>
              <a:t>capabilities, capacity </a:t>
            </a:r>
            <a:r>
              <a:rPr dirty="0" sz="1100">
                <a:latin typeface="Arial"/>
                <a:cs typeface="Arial"/>
              </a:rPr>
              <a:t>of the memory </a:t>
            </a:r>
            <a:r>
              <a:rPr dirty="0" sz="1100" spc="-5">
                <a:latin typeface="Arial"/>
                <a:cs typeface="Arial"/>
              </a:rPr>
              <a:t>system, </a:t>
            </a:r>
            <a:r>
              <a:rPr dirty="0" sz="1100">
                <a:latin typeface="Arial"/>
                <a:cs typeface="Arial"/>
              </a:rPr>
              <a:t>etc. –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also  analyzed</a:t>
            </a:r>
            <a:r>
              <a:rPr dirty="0" sz="1100" spc="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carefully.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77273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IPU in i.MX6 D/Q </a:t>
            </a:r>
            <a:r>
              <a:rPr dirty="0" spc="-5"/>
              <a:t>(IPUv3H) </a:t>
            </a:r>
            <a:r>
              <a:rPr dirty="0"/>
              <a:t>– </a:t>
            </a:r>
            <a:r>
              <a:rPr dirty="0" spc="-5"/>
              <a:t>Dual-Display</a:t>
            </a:r>
            <a:r>
              <a:rPr dirty="0" spc="-25"/>
              <a:t> </a:t>
            </a:r>
            <a:r>
              <a:rPr dirty="0" spc="-5"/>
              <a:t>Capabilities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3835146"/>
            <a:ext cx="8239759" cy="2310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indent="-175260">
              <a:lnSpc>
                <a:spcPts val="1855"/>
              </a:lnSpc>
              <a:spcBef>
                <a:spcPts val="95"/>
              </a:spcBef>
              <a:buClr>
                <a:srgbClr val="252525"/>
              </a:buClr>
              <a:buSzPct val="78125"/>
              <a:buChar char="•"/>
              <a:tabLst>
                <a:tab pos="187960" algn="l"/>
              </a:tabLst>
            </a:pPr>
            <a:r>
              <a:rPr dirty="0" sz="1600" spc="-10">
                <a:latin typeface="Arial"/>
                <a:cs typeface="Arial"/>
              </a:rPr>
              <a:t>Notes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ts val="1310"/>
              </a:lnSpc>
              <a:buSzPct val="79166"/>
              <a:buFont typeface="Arial"/>
              <a:buChar char="−"/>
              <a:tabLst>
                <a:tab pos="357505" algn="l"/>
              </a:tabLst>
            </a:pPr>
            <a:r>
              <a:rPr dirty="0" sz="1200" spc="-5" b="1" i="1" u="heavy">
                <a:latin typeface="Arial"/>
                <a:cs typeface="Arial"/>
              </a:rPr>
              <a:t>This is the capability </a:t>
            </a:r>
            <a:r>
              <a:rPr dirty="0" sz="1200" b="1" i="1" u="heavy">
                <a:latin typeface="Arial"/>
                <a:cs typeface="Arial"/>
              </a:rPr>
              <a:t>of </a:t>
            </a:r>
            <a:r>
              <a:rPr dirty="0" sz="1200" spc="-5" b="1" i="1" u="heavy">
                <a:latin typeface="Arial"/>
                <a:cs typeface="Arial"/>
              </a:rPr>
              <a:t>each </a:t>
            </a:r>
            <a:r>
              <a:rPr dirty="0" sz="1200" b="1" i="1" u="heavy">
                <a:latin typeface="Arial"/>
                <a:cs typeface="Arial"/>
              </a:rPr>
              <a:t>of </a:t>
            </a:r>
            <a:r>
              <a:rPr dirty="0" sz="1200" spc="-5" b="1" i="1" u="heavy">
                <a:latin typeface="Arial"/>
                <a:cs typeface="Arial"/>
              </a:rPr>
              <a:t>the </a:t>
            </a:r>
            <a:r>
              <a:rPr dirty="0" sz="1200" b="1" i="1" u="heavy">
                <a:latin typeface="Arial"/>
                <a:cs typeface="Arial"/>
              </a:rPr>
              <a:t>two </a:t>
            </a:r>
            <a:r>
              <a:rPr dirty="0" sz="1200" spc="-5" b="1" i="1" u="heavy">
                <a:latin typeface="Arial"/>
                <a:cs typeface="Arial"/>
              </a:rPr>
              <a:t>IPUs, so the total capability </a:t>
            </a:r>
            <a:r>
              <a:rPr dirty="0" sz="1200" b="1" i="1" u="heavy">
                <a:latin typeface="Arial"/>
                <a:cs typeface="Arial"/>
              </a:rPr>
              <a:t>of </a:t>
            </a:r>
            <a:r>
              <a:rPr dirty="0" sz="1200" spc="-5" b="1" i="1" u="heavy">
                <a:latin typeface="Arial"/>
                <a:cs typeface="Arial"/>
              </a:rPr>
              <a:t>the processor is</a:t>
            </a:r>
            <a:r>
              <a:rPr dirty="0" sz="1200" spc="90" b="1" i="1" u="heavy">
                <a:latin typeface="Arial"/>
                <a:cs typeface="Arial"/>
              </a:rPr>
              <a:t> </a:t>
            </a:r>
            <a:r>
              <a:rPr dirty="0" sz="1200" b="1" i="1" u="heavy">
                <a:latin typeface="Arial"/>
                <a:cs typeface="Arial"/>
              </a:rPr>
              <a:t>doubled.</a:t>
            </a:r>
            <a:endParaRPr sz="1200">
              <a:latin typeface="Arial"/>
              <a:cs typeface="Arial"/>
            </a:endParaRPr>
          </a:p>
          <a:p>
            <a:pPr lvl="1" marL="356870" indent="-168910">
              <a:lnSpc>
                <a:spcPts val="1350"/>
              </a:lnSpc>
              <a:buSzPct val="79166"/>
              <a:buChar char="−"/>
              <a:tabLst>
                <a:tab pos="357505" algn="l"/>
              </a:tabLst>
            </a:pPr>
            <a:r>
              <a:rPr dirty="0" sz="1200" spc="-5">
                <a:latin typeface="Arial"/>
                <a:cs typeface="Arial"/>
              </a:rPr>
              <a:t>The maximal pixel clock </a:t>
            </a:r>
            <a:r>
              <a:rPr dirty="0" sz="1200">
                <a:latin typeface="Arial"/>
                <a:cs typeface="Arial"/>
              </a:rPr>
              <a:t>rate </a:t>
            </a:r>
            <a:r>
              <a:rPr dirty="0" sz="1200" spc="-5">
                <a:latin typeface="Arial"/>
                <a:cs typeface="Arial"/>
              </a:rPr>
              <a:t>supported by the display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ports</a:t>
            </a:r>
            <a:endParaRPr sz="1200">
              <a:latin typeface="Arial"/>
              <a:cs typeface="Arial"/>
            </a:endParaRPr>
          </a:p>
          <a:p>
            <a:pPr lvl="2" marL="439420" indent="-125095">
              <a:lnSpc>
                <a:spcPts val="1145"/>
              </a:lnSpc>
              <a:buSzPct val="80000"/>
              <a:buFont typeface="Wingdings"/>
              <a:buChar char=""/>
              <a:tabLst>
                <a:tab pos="439420" algn="l"/>
              </a:tabLst>
            </a:pPr>
            <a:r>
              <a:rPr dirty="0" sz="1000" spc="-5">
                <a:latin typeface="Arial"/>
                <a:cs typeface="Arial"/>
              </a:rPr>
              <a:t>Each </a:t>
            </a:r>
            <a:r>
              <a:rPr dirty="0" sz="1000" spc="-10">
                <a:latin typeface="Arial"/>
                <a:cs typeface="Arial"/>
              </a:rPr>
              <a:t>display: </a:t>
            </a:r>
            <a:r>
              <a:rPr dirty="0" sz="1000" spc="-5">
                <a:latin typeface="Arial"/>
                <a:cs typeface="Arial"/>
              </a:rPr>
              <a:t>220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MHz</a:t>
            </a:r>
            <a:endParaRPr sz="1000">
              <a:latin typeface="Arial"/>
              <a:cs typeface="Arial"/>
            </a:endParaRPr>
          </a:p>
          <a:p>
            <a:pPr lvl="2" marL="439420" indent="-125095">
              <a:lnSpc>
                <a:spcPts val="1100"/>
              </a:lnSpc>
              <a:buSzPct val="80000"/>
              <a:buFont typeface="Wingdings"/>
              <a:buChar char=""/>
              <a:tabLst>
                <a:tab pos="439420" algn="l"/>
              </a:tabLst>
            </a:pPr>
            <a:r>
              <a:rPr dirty="0" sz="1000" spc="-5">
                <a:latin typeface="Arial"/>
                <a:cs typeface="Arial"/>
              </a:rPr>
              <a:t>Total: 240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MHz</a:t>
            </a:r>
            <a:endParaRPr sz="1000">
              <a:latin typeface="Arial"/>
              <a:cs typeface="Arial"/>
            </a:endParaRPr>
          </a:p>
          <a:p>
            <a:pPr lvl="1" marL="356870" indent="-168910">
              <a:lnSpc>
                <a:spcPts val="1305"/>
              </a:lnSpc>
              <a:buSzPct val="79166"/>
              <a:buChar char="−"/>
              <a:tabLst>
                <a:tab pos="357505" algn="l"/>
              </a:tabLst>
            </a:pP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TV, </a:t>
            </a:r>
            <a:r>
              <a:rPr dirty="0" sz="1200" spc="-5">
                <a:latin typeface="Arial"/>
                <a:cs typeface="Arial"/>
              </a:rPr>
              <a:t>the clock </a:t>
            </a:r>
            <a:r>
              <a:rPr dirty="0" sz="1200">
                <a:latin typeface="Arial"/>
                <a:cs typeface="Arial"/>
              </a:rPr>
              <a:t>rate </a:t>
            </a:r>
            <a:r>
              <a:rPr dirty="0" sz="1200" spc="-5">
                <a:latin typeface="Arial"/>
                <a:cs typeface="Arial"/>
              </a:rPr>
              <a:t>is fixed by the corresponding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standards</a:t>
            </a:r>
            <a:endParaRPr sz="1200">
              <a:latin typeface="Arial"/>
              <a:cs typeface="Arial"/>
            </a:endParaRPr>
          </a:p>
          <a:p>
            <a:pPr lvl="1" marL="356870" indent="-168910">
              <a:lnSpc>
                <a:spcPts val="1350"/>
              </a:lnSpc>
              <a:buSzPct val="79166"/>
              <a:buChar char="−"/>
              <a:tabLst>
                <a:tab pos="357505" algn="l"/>
              </a:tabLst>
            </a:pP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other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displays</a:t>
            </a:r>
            <a:endParaRPr sz="1200">
              <a:latin typeface="Arial"/>
              <a:cs typeface="Arial"/>
            </a:endParaRPr>
          </a:p>
          <a:p>
            <a:pPr lvl="2" marL="439420" indent="-125095">
              <a:lnSpc>
                <a:spcPts val="1145"/>
              </a:lnSpc>
              <a:buSzPct val="80000"/>
              <a:buFont typeface="Wingdings"/>
              <a:buChar char=""/>
              <a:tabLst>
                <a:tab pos="439420" algn="l"/>
              </a:tabLst>
            </a:pPr>
            <a:r>
              <a:rPr dirty="0" sz="1000" spc="-5">
                <a:latin typeface="Arial"/>
                <a:cs typeface="Arial"/>
              </a:rPr>
              <a:t>The assumed screen refresh rate </a:t>
            </a:r>
            <a:r>
              <a:rPr dirty="0" sz="1000" spc="-10">
                <a:latin typeface="Arial"/>
                <a:cs typeface="Arial"/>
              </a:rPr>
              <a:t>is </a:t>
            </a:r>
            <a:r>
              <a:rPr dirty="0" sz="1000" spc="-5">
                <a:latin typeface="Arial"/>
                <a:cs typeface="Arial"/>
              </a:rPr>
              <a:t>60</a:t>
            </a:r>
            <a:r>
              <a:rPr dirty="0" sz="1000" spc="-1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Hz</a:t>
            </a:r>
            <a:endParaRPr sz="1000">
              <a:latin typeface="Arial"/>
              <a:cs typeface="Arial"/>
            </a:endParaRPr>
          </a:p>
          <a:p>
            <a:pPr lvl="2" marL="439420" indent="-125095">
              <a:lnSpc>
                <a:spcPts val="990"/>
              </a:lnSpc>
              <a:buSzPct val="80000"/>
              <a:buFont typeface="Wingdings"/>
              <a:buChar char=""/>
              <a:tabLst>
                <a:tab pos="439420" algn="l"/>
              </a:tabLst>
            </a:pPr>
            <a:r>
              <a:rPr dirty="0" sz="1000" spc="-5">
                <a:latin typeface="Arial"/>
                <a:cs typeface="Arial"/>
              </a:rPr>
              <a:t>The blanking overhead – impacting the pixel clock rate – </a:t>
            </a:r>
            <a:r>
              <a:rPr dirty="0" sz="1000">
                <a:latin typeface="Arial"/>
                <a:cs typeface="Arial"/>
              </a:rPr>
              <a:t>may </a:t>
            </a:r>
            <a:r>
              <a:rPr dirty="0" sz="1000" spc="-5">
                <a:latin typeface="Arial"/>
                <a:cs typeface="Arial"/>
              </a:rPr>
              <a:t>vary </a:t>
            </a:r>
            <a:r>
              <a:rPr dirty="0" sz="1000" spc="-10">
                <a:latin typeface="Arial"/>
                <a:cs typeface="Arial"/>
              </a:rPr>
              <a:t>between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displays.</a:t>
            </a:r>
            <a:endParaRPr sz="1000">
              <a:latin typeface="Arial"/>
              <a:cs typeface="Arial"/>
            </a:endParaRPr>
          </a:p>
          <a:p>
            <a:pPr marL="438784">
              <a:lnSpc>
                <a:spcPts val="1005"/>
              </a:lnSpc>
            </a:pPr>
            <a:r>
              <a:rPr dirty="0" sz="1000" spc="-5">
                <a:latin typeface="Arial"/>
                <a:cs typeface="Arial"/>
              </a:rPr>
              <a:t>The table refers – for concreteness – to the </a:t>
            </a:r>
            <a:r>
              <a:rPr dirty="0" sz="1000" spc="-10">
                <a:latin typeface="Arial"/>
                <a:cs typeface="Arial"/>
              </a:rPr>
              <a:t>VESA </a:t>
            </a:r>
            <a:r>
              <a:rPr dirty="0" sz="1000" spc="-5">
                <a:latin typeface="Arial"/>
                <a:cs typeface="Arial"/>
              </a:rPr>
              <a:t>CVT (Coordinated </a:t>
            </a:r>
            <a:r>
              <a:rPr dirty="0" sz="1000" spc="-10">
                <a:latin typeface="Arial"/>
                <a:cs typeface="Arial"/>
              </a:rPr>
              <a:t>Video </a:t>
            </a:r>
            <a:r>
              <a:rPr dirty="0" sz="1000" spc="-5">
                <a:latin typeface="Arial"/>
                <a:cs typeface="Arial"/>
              </a:rPr>
              <a:t>Timing)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specification</a:t>
            </a:r>
            <a:endParaRPr sz="1000">
              <a:latin typeface="Arial"/>
              <a:cs typeface="Arial"/>
            </a:endParaRPr>
          </a:p>
          <a:p>
            <a:pPr lvl="3" marL="571500" indent="-132080">
              <a:lnSpc>
                <a:spcPts val="1050"/>
              </a:lnSpc>
              <a:buSzPct val="77777"/>
              <a:buChar char="•"/>
              <a:tabLst>
                <a:tab pos="572135" algn="l"/>
              </a:tabLst>
            </a:pPr>
            <a:r>
              <a:rPr dirty="0" sz="900">
                <a:latin typeface="Arial"/>
                <a:cs typeface="Arial"/>
              </a:rPr>
              <a:t>“</a:t>
            </a:r>
            <a:r>
              <a:rPr dirty="0" sz="900" b="1">
                <a:solidFill>
                  <a:srgbClr val="008000"/>
                </a:solidFill>
                <a:latin typeface="Arial"/>
                <a:cs typeface="Arial"/>
              </a:rPr>
              <a:t>Full </a:t>
            </a:r>
            <a:r>
              <a:rPr dirty="0" sz="900" spc="-5" b="1">
                <a:solidFill>
                  <a:srgbClr val="008000"/>
                </a:solidFill>
                <a:latin typeface="Arial"/>
                <a:cs typeface="Arial"/>
              </a:rPr>
              <a:t>support</a:t>
            </a:r>
            <a:r>
              <a:rPr dirty="0" sz="900" spc="-5">
                <a:latin typeface="Arial"/>
                <a:cs typeface="Arial"/>
              </a:rPr>
              <a:t>”: allowing </a:t>
            </a:r>
            <a:r>
              <a:rPr dirty="0" sz="900">
                <a:latin typeface="Arial"/>
                <a:cs typeface="Arial"/>
              </a:rPr>
              <a:t>full blanking </a:t>
            </a:r>
            <a:r>
              <a:rPr dirty="0" sz="900" spc="-5">
                <a:latin typeface="Arial"/>
                <a:cs typeface="Arial"/>
              </a:rPr>
              <a:t>(which </a:t>
            </a:r>
            <a:r>
              <a:rPr dirty="0" sz="900">
                <a:latin typeface="Arial"/>
                <a:cs typeface="Arial"/>
              </a:rPr>
              <a:t>is </a:t>
            </a:r>
            <a:r>
              <a:rPr dirty="0" sz="900" spc="-5">
                <a:latin typeface="Arial"/>
                <a:cs typeface="Arial"/>
              </a:rPr>
              <a:t>typically </a:t>
            </a:r>
            <a:r>
              <a:rPr dirty="0" sz="900">
                <a:latin typeface="Arial"/>
                <a:cs typeface="Arial"/>
              </a:rPr>
              <a:t>required for</a:t>
            </a:r>
            <a:r>
              <a:rPr dirty="0" sz="900" spc="-13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CRTs)</a:t>
            </a:r>
            <a:endParaRPr sz="900">
              <a:latin typeface="Arial"/>
              <a:cs typeface="Arial"/>
            </a:endParaRPr>
          </a:p>
          <a:p>
            <a:pPr lvl="3" marL="571500" indent="-132080">
              <a:lnSpc>
                <a:spcPts val="1000"/>
              </a:lnSpc>
              <a:buSzPct val="77777"/>
              <a:buChar char="•"/>
              <a:tabLst>
                <a:tab pos="572135" algn="l"/>
              </a:tabLst>
            </a:pPr>
            <a:r>
              <a:rPr dirty="0" sz="900" spc="-5">
                <a:latin typeface="Arial"/>
                <a:cs typeface="Arial"/>
              </a:rPr>
              <a:t>“</a:t>
            </a:r>
            <a:r>
              <a:rPr dirty="0" sz="900" spc="-5" b="1">
                <a:solidFill>
                  <a:srgbClr val="3333FF"/>
                </a:solidFill>
                <a:latin typeface="Arial"/>
                <a:cs typeface="Arial"/>
              </a:rPr>
              <a:t>Partial</a:t>
            </a:r>
            <a:r>
              <a:rPr dirty="0" sz="900" spc="-25" b="1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3333FF"/>
                </a:solidFill>
                <a:latin typeface="Arial"/>
                <a:cs typeface="Arial"/>
              </a:rPr>
              <a:t>support</a:t>
            </a:r>
            <a:r>
              <a:rPr dirty="0" sz="900" spc="-5">
                <a:latin typeface="Arial"/>
                <a:cs typeface="Arial"/>
              </a:rPr>
              <a:t>”: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allowing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only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reduced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blanking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(which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still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typically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sufficient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 digital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displays,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e.g.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LCDs)</a:t>
            </a:r>
            <a:endParaRPr sz="900">
              <a:latin typeface="Arial"/>
              <a:cs typeface="Arial"/>
            </a:endParaRPr>
          </a:p>
          <a:p>
            <a:pPr lvl="1" marL="356870" indent="-168910">
              <a:lnSpc>
                <a:spcPts val="1160"/>
              </a:lnSpc>
              <a:buSzPct val="79166"/>
              <a:buChar char="−"/>
              <a:tabLst>
                <a:tab pos="357505" algn="l"/>
              </a:tabLst>
            </a:pPr>
            <a:r>
              <a:rPr dirty="0" sz="1200" spc="-5">
                <a:latin typeface="Arial"/>
                <a:cs typeface="Arial"/>
              </a:rPr>
              <a:t>The above table describes only the capabilities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the display ports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perform screen </a:t>
            </a:r>
            <a:r>
              <a:rPr dirty="0" sz="1200">
                <a:latin typeface="Arial"/>
                <a:cs typeface="Arial"/>
              </a:rPr>
              <a:t>refresh. A full </a:t>
            </a:r>
            <a:r>
              <a:rPr dirty="0" sz="1200" spc="-5">
                <a:latin typeface="Arial"/>
                <a:cs typeface="Arial"/>
              </a:rPr>
              <a:t>use case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typically</a:t>
            </a:r>
            <a:endParaRPr sz="1200">
              <a:latin typeface="Arial"/>
              <a:cs typeface="Arial"/>
            </a:endParaRPr>
          </a:p>
          <a:p>
            <a:pPr marL="356870">
              <a:lnSpc>
                <a:spcPts val="1010"/>
              </a:lnSpc>
            </a:pPr>
            <a:r>
              <a:rPr dirty="0" sz="1200">
                <a:latin typeface="Arial"/>
                <a:cs typeface="Arial"/>
              </a:rPr>
              <a:t>includes </a:t>
            </a:r>
            <a:r>
              <a:rPr dirty="0" sz="1200" spc="-5">
                <a:latin typeface="Arial"/>
                <a:cs typeface="Arial"/>
              </a:rPr>
              <a:t>additional activities </a:t>
            </a:r>
            <a:r>
              <a:rPr dirty="0" sz="1200">
                <a:latin typeface="Arial"/>
                <a:cs typeface="Arial"/>
              </a:rPr>
              <a:t>and to confirm its support </a:t>
            </a:r>
            <a:r>
              <a:rPr dirty="0" sz="1200" spc="-5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given </a:t>
            </a:r>
            <a:r>
              <a:rPr dirty="0" sz="1200">
                <a:latin typeface="Arial"/>
                <a:cs typeface="Arial"/>
              </a:rPr>
              <a:t>display </a:t>
            </a:r>
            <a:r>
              <a:rPr dirty="0" sz="1200" spc="-5">
                <a:latin typeface="Arial"/>
                <a:cs typeface="Arial"/>
              </a:rPr>
              <a:t>configuration, additional </a:t>
            </a:r>
            <a:r>
              <a:rPr dirty="0" sz="1200">
                <a:latin typeface="Arial"/>
                <a:cs typeface="Arial"/>
              </a:rPr>
              <a:t>aspects –</a:t>
            </a:r>
            <a:r>
              <a:rPr dirty="0" sz="1200" spc="-114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video</a:t>
            </a:r>
            <a:endParaRPr sz="1200">
              <a:latin typeface="Arial"/>
              <a:cs typeface="Arial"/>
            </a:endParaRPr>
          </a:p>
          <a:p>
            <a:pPr marL="356870">
              <a:lnSpc>
                <a:spcPts val="1225"/>
              </a:lnSpc>
            </a:pPr>
            <a:r>
              <a:rPr dirty="0" sz="1200" spc="-5">
                <a:latin typeface="Arial"/>
                <a:cs typeface="Arial"/>
              </a:rPr>
              <a:t>processing capabilities, capacity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the memory system, </a:t>
            </a:r>
            <a:r>
              <a:rPr dirty="0" sz="1200">
                <a:latin typeface="Arial"/>
                <a:cs typeface="Arial"/>
              </a:rPr>
              <a:t>etc. – </a:t>
            </a:r>
            <a:r>
              <a:rPr dirty="0" sz="1200" spc="-5">
                <a:latin typeface="Arial"/>
                <a:cs typeface="Arial"/>
              </a:rPr>
              <a:t>should be also analyzed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carefully.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2930" y="1077912"/>
          <a:ext cx="8307705" cy="2705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6525"/>
                <a:gridCol w="956945"/>
                <a:gridCol w="841375"/>
                <a:gridCol w="1033779"/>
                <a:gridCol w="957579"/>
                <a:gridCol w="957579"/>
                <a:gridCol w="841375"/>
              </a:tblGrid>
              <a:tr h="518159">
                <a:tc>
                  <a:txBody>
                    <a:bodyPr/>
                    <a:lstStyle/>
                    <a:p>
                      <a:pPr marL="16586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Second</a:t>
                      </a:r>
                      <a:r>
                        <a:rPr dirty="0" sz="10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Display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First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Display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2715" marR="95250" indent="1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SDTV 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480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/5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76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25 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(27</a:t>
                      </a:r>
                      <a:r>
                        <a:rPr dirty="0" sz="9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MHz)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0" marR="83185" indent="44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WSVGA 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(1024x600)  (44-49</a:t>
                      </a:r>
                      <a:r>
                        <a:rPr dirty="0" sz="9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MHz)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0" marR="81915" indent="-1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HDTV 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720p60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/1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08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30 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(74.25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MHz)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8435" marR="141605" indent="57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WXGA 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(1366x768)  (72-85</a:t>
                      </a:r>
                      <a:r>
                        <a:rPr dirty="0" sz="9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MHz)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0" marR="78105" indent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15" b="1">
                          <a:latin typeface="Arial"/>
                          <a:cs typeface="Arial"/>
                        </a:rPr>
                        <a:t>WSXGA+ 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(1680x1050)  (119-146</a:t>
                      </a:r>
                      <a:r>
                        <a:rPr dirty="0" sz="9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MHz)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3189" marR="86995" indent="1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HDTV 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1080p60  (148.5</a:t>
                      </a:r>
                      <a:r>
                        <a:rPr dirty="0" sz="9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MHz)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WXGA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(1366x768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~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1.0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MP;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72-85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MHz)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SXGA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(1280x1024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~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1.3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MP;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91-109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MHz)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1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Partial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Partial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15" b="1">
                          <a:latin typeface="Arial"/>
                          <a:cs typeface="Arial"/>
                        </a:rPr>
                        <a:t>SXGA+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(1400x1050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~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1.5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MP;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101-122</a:t>
                      </a:r>
                      <a:r>
                        <a:rPr dirty="0" sz="9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MHz)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Partial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 spc="-15" b="1">
                          <a:latin typeface="Arial"/>
                          <a:cs typeface="Arial"/>
                        </a:rPr>
                        <a:t>WSXGA+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(1680x1050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~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1.8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MP;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119-146</a:t>
                      </a:r>
                      <a:r>
                        <a:rPr dirty="0" sz="9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MHz)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1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Partial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UXGA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(1600x1200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~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1.9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MP;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130-161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MHz)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1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Partial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WUXGA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(1920x1200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~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2.3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MP;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154-193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MHz)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Partial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Partial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9VGA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(1920x1440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~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2.8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MP;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185-234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MHz)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Partial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Partial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4XGA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(2048x1536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~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3.2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MP;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209-267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MHz)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Partial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628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i.MX6 D/Q </a:t>
            </a:r>
            <a:r>
              <a:rPr dirty="0" spc="-5"/>
              <a:t>Display Ports</a:t>
            </a:r>
            <a:r>
              <a:rPr dirty="0" spc="-50"/>
              <a:t> </a:t>
            </a:r>
            <a:r>
              <a:rPr dirty="0" spc="-5"/>
              <a:t>Muxing</a:t>
            </a:r>
          </a:p>
        </p:txBody>
      </p:sp>
      <p:sp>
        <p:nvSpPr>
          <p:cNvPr id="3" name="object 3"/>
          <p:cNvSpPr/>
          <p:nvPr/>
        </p:nvSpPr>
        <p:spPr>
          <a:xfrm>
            <a:off x="2356866" y="3465829"/>
            <a:ext cx="0" cy="215900"/>
          </a:xfrm>
          <a:custGeom>
            <a:avLst/>
            <a:gdLst/>
            <a:ahLst/>
            <a:cxnLst/>
            <a:rect l="l" t="t" r="r" b="b"/>
            <a:pathLst>
              <a:path w="0"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2971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42007" y="3448050"/>
            <a:ext cx="2965450" cy="0"/>
          </a:xfrm>
          <a:custGeom>
            <a:avLst/>
            <a:gdLst/>
            <a:ahLst/>
            <a:cxnLst/>
            <a:rect l="l" t="t" r="r" b="b"/>
            <a:pathLst>
              <a:path w="2965450" h="0">
                <a:moveTo>
                  <a:pt x="0" y="0"/>
                </a:moveTo>
                <a:lnTo>
                  <a:pt x="2965450" y="0"/>
                </a:lnTo>
              </a:path>
            </a:pathLst>
          </a:custGeom>
          <a:ln w="355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42007" y="3430778"/>
            <a:ext cx="2965450" cy="250825"/>
          </a:xfrm>
          <a:custGeom>
            <a:avLst/>
            <a:gdLst/>
            <a:ahLst/>
            <a:cxnLst/>
            <a:rect l="l" t="t" r="r" b="b"/>
            <a:pathLst>
              <a:path w="2965450" h="250825">
                <a:moveTo>
                  <a:pt x="2965450" y="0"/>
                </a:moveTo>
                <a:lnTo>
                  <a:pt x="2965450" y="35560"/>
                </a:lnTo>
                <a:lnTo>
                  <a:pt x="29718" y="35560"/>
                </a:lnTo>
                <a:lnTo>
                  <a:pt x="29718" y="250825"/>
                </a:lnTo>
                <a:lnTo>
                  <a:pt x="0" y="250825"/>
                </a:lnTo>
                <a:lnTo>
                  <a:pt x="0" y="0"/>
                </a:lnTo>
                <a:lnTo>
                  <a:pt x="2965450" y="0"/>
                </a:lnTo>
                <a:close/>
              </a:path>
            </a:pathLst>
          </a:custGeom>
          <a:ln w="25400">
            <a:solidFill>
              <a:srgbClr val="D995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0117" y="3365500"/>
            <a:ext cx="0" cy="215900"/>
          </a:xfrm>
          <a:custGeom>
            <a:avLst/>
            <a:gdLst/>
            <a:ahLst/>
            <a:cxnLst/>
            <a:rect l="l" t="t" r="r" b="b"/>
            <a:pathLst>
              <a:path w="0"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36144">
            <a:solidFill>
              <a:srgbClr val="F1DC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72157" y="3347084"/>
            <a:ext cx="2218055" cy="0"/>
          </a:xfrm>
          <a:custGeom>
            <a:avLst/>
            <a:gdLst/>
            <a:ahLst/>
            <a:cxnLst/>
            <a:rect l="l" t="t" r="r" b="b"/>
            <a:pathLst>
              <a:path w="2218054" h="0">
                <a:moveTo>
                  <a:pt x="0" y="0"/>
                </a:moveTo>
                <a:lnTo>
                  <a:pt x="2217801" y="0"/>
                </a:lnTo>
              </a:path>
            </a:pathLst>
          </a:custGeom>
          <a:ln w="36830">
            <a:solidFill>
              <a:srgbClr val="F1DC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21344" y="3347084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 h="0">
                <a:moveTo>
                  <a:pt x="0" y="0"/>
                </a:moveTo>
                <a:lnTo>
                  <a:pt x="93662" y="0"/>
                </a:lnTo>
              </a:path>
            </a:pathLst>
          </a:custGeom>
          <a:ln w="36830">
            <a:solidFill>
              <a:srgbClr val="F1DC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2045" y="3347084"/>
            <a:ext cx="1193800" cy="0"/>
          </a:xfrm>
          <a:custGeom>
            <a:avLst/>
            <a:gdLst/>
            <a:ahLst/>
            <a:cxnLst/>
            <a:rect l="l" t="t" r="r" b="b"/>
            <a:pathLst>
              <a:path w="1193800" h="0">
                <a:moveTo>
                  <a:pt x="0" y="0"/>
                </a:moveTo>
                <a:lnTo>
                  <a:pt x="1193736" y="0"/>
                </a:lnTo>
              </a:path>
            </a:pathLst>
          </a:custGeom>
          <a:ln w="36830">
            <a:solidFill>
              <a:srgbClr val="F1DC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2045" y="3329178"/>
            <a:ext cx="3618229" cy="252729"/>
          </a:xfrm>
          <a:custGeom>
            <a:avLst/>
            <a:gdLst/>
            <a:ahLst/>
            <a:cxnLst/>
            <a:rect l="l" t="t" r="r" b="b"/>
            <a:pathLst>
              <a:path w="3618229" h="252729">
                <a:moveTo>
                  <a:pt x="3617912" y="0"/>
                </a:moveTo>
                <a:lnTo>
                  <a:pt x="3617912" y="35813"/>
                </a:lnTo>
                <a:lnTo>
                  <a:pt x="36144" y="35813"/>
                </a:lnTo>
                <a:lnTo>
                  <a:pt x="36144" y="252475"/>
                </a:lnTo>
                <a:lnTo>
                  <a:pt x="0" y="252475"/>
                </a:lnTo>
                <a:lnTo>
                  <a:pt x="0" y="0"/>
                </a:lnTo>
                <a:lnTo>
                  <a:pt x="3617912" y="0"/>
                </a:lnTo>
                <a:close/>
              </a:path>
            </a:pathLst>
          </a:custGeom>
          <a:ln w="25400">
            <a:solidFill>
              <a:srgbClr val="D995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43582" y="3216529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550"/>
                </a:lnTo>
              </a:path>
            </a:pathLst>
          </a:custGeom>
          <a:ln w="57150">
            <a:solidFill>
              <a:srgbClr val="4F78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9184" y="3265170"/>
            <a:ext cx="0" cy="316230"/>
          </a:xfrm>
          <a:custGeom>
            <a:avLst/>
            <a:gdLst/>
            <a:ahLst/>
            <a:cxnLst/>
            <a:rect l="l" t="t" r="r" b="b"/>
            <a:pathLst>
              <a:path w="0" h="316229">
                <a:moveTo>
                  <a:pt x="0" y="0"/>
                </a:moveTo>
                <a:lnTo>
                  <a:pt x="0" y="316230"/>
                </a:lnTo>
              </a:path>
            </a:pathLst>
          </a:custGeom>
          <a:ln w="35902">
            <a:solidFill>
              <a:srgbClr val="D6E3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21344" y="3247389"/>
            <a:ext cx="1595755" cy="0"/>
          </a:xfrm>
          <a:custGeom>
            <a:avLst/>
            <a:gdLst/>
            <a:ahLst/>
            <a:cxnLst/>
            <a:rect l="l" t="t" r="r" b="b"/>
            <a:pathLst>
              <a:path w="1595754" h="0">
                <a:moveTo>
                  <a:pt x="0" y="0"/>
                </a:moveTo>
                <a:lnTo>
                  <a:pt x="1595437" y="0"/>
                </a:lnTo>
              </a:path>
            </a:pathLst>
          </a:custGeom>
          <a:ln w="35559">
            <a:solidFill>
              <a:srgbClr val="D6E3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1233" y="3247389"/>
            <a:ext cx="1344930" cy="0"/>
          </a:xfrm>
          <a:custGeom>
            <a:avLst/>
            <a:gdLst/>
            <a:ahLst/>
            <a:cxnLst/>
            <a:rect l="l" t="t" r="r" b="b"/>
            <a:pathLst>
              <a:path w="1344930" h="0">
                <a:moveTo>
                  <a:pt x="0" y="0"/>
                </a:moveTo>
                <a:lnTo>
                  <a:pt x="1344549" y="0"/>
                </a:lnTo>
              </a:path>
            </a:pathLst>
          </a:custGeom>
          <a:ln w="35559">
            <a:solidFill>
              <a:srgbClr val="D6E3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1233" y="3229229"/>
            <a:ext cx="2995930" cy="352425"/>
          </a:xfrm>
          <a:custGeom>
            <a:avLst/>
            <a:gdLst/>
            <a:ahLst/>
            <a:cxnLst/>
            <a:rect l="l" t="t" r="r" b="b"/>
            <a:pathLst>
              <a:path w="2995929" h="352425">
                <a:moveTo>
                  <a:pt x="2995549" y="0"/>
                </a:moveTo>
                <a:lnTo>
                  <a:pt x="2995549" y="35813"/>
                </a:lnTo>
                <a:lnTo>
                  <a:pt x="35902" y="35813"/>
                </a:lnTo>
                <a:lnTo>
                  <a:pt x="35902" y="352425"/>
                </a:lnTo>
                <a:lnTo>
                  <a:pt x="0" y="352425"/>
                </a:lnTo>
                <a:lnTo>
                  <a:pt x="0" y="0"/>
                </a:lnTo>
                <a:lnTo>
                  <a:pt x="2995549" y="0"/>
                </a:lnTo>
                <a:close/>
              </a:path>
            </a:pathLst>
          </a:custGeom>
          <a:ln w="25400">
            <a:solidFill>
              <a:srgbClr val="7792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03065" y="2612389"/>
            <a:ext cx="0" cy="656590"/>
          </a:xfrm>
          <a:custGeom>
            <a:avLst/>
            <a:gdLst/>
            <a:ahLst/>
            <a:cxnLst/>
            <a:rect l="l" t="t" r="r" b="b"/>
            <a:pathLst>
              <a:path w="0" h="656589">
                <a:moveTo>
                  <a:pt x="0" y="0"/>
                </a:moveTo>
                <a:lnTo>
                  <a:pt x="0" y="656589"/>
                </a:lnTo>
              </a:path>
            </a:pathLst>
          </a:custGeom>
          <a:ln w="36067">
            <a:solidFill>
              <a:srgbClr val="D6E3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85032" y="2594610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 h="0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35560">
            <a:solidFill>
              <a:srgbClr val="D6E3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85032" y="2576702"/>
            <a:ext cx="352425" cy="692150"/>
          </a:xfrm>
          <a:custGeom>
            <a:avLst/>
            <a:gdLst/>
            <a:ahLst/>
            <a:cxnLst/>
            <a:rect l="l" t="t" r="r" b="b"/>
            <a:pathLst>
              <a:path w="352425" h="692150">
                <a:moveTo>
                  <a:pt x="352425" y="0"/>
                </a:moveTo>
                <a:lnTo>
                  <a:pt x="352425" y="35051"/>
                </a:lnTo>
                <a:lnTo>
                  <a:pt x="36067" y="35051"/>
                </a:lnTo>
                <a:lnTo>
                  <a:pt x="36067" y="692150"/>
                </a:lnTo>
                <a:lnTo>
                  <a:pt x="0" y="692150"/>
                </a:lnTo>
                <a:lnTo>
                  <a:pt x="0" y="0"/>
                </a:lnTo>
                <a:lnTo>
                  <a:pt x="352425" y="0"/>
                </a:lnTo>
                <a:close/>
              </a:path>
            </a:pathLst>
          </a:custGeom>
          <a:ln w="25400">
            <a:solidFill>
              <a:srgbClr val="7792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07928" y="2612389"/>
            <a:ext cx="0" cy="756920"/>
          </a:xfrm>
          <a:custGeom>
            <a:avLst/>
            <a:gdLst/>
            <a:ahLst/>
            <a:cxnLst/>
            <a:rect l="l" t="t" r="r" b="b"/>
            <a:pathLst>
              <a:path w="0" h="756920">
                <a:moveTo>
                  <a:pt x="0" y="0"/>
                </a:moveTo>
                <a:lnTo>
                  <a:pt x="0" y="756920"/>
                </a:lnTo>
              </a:path>
            </a:pathLst>
          </a:custGeom>
          <a:ln w="35940">
            <a:solidFill>
              <a:srgbClr val="F1DC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89958" y="2594610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 h="0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35560">
            <a:solidFill>
              <a:srgbClr val="F1DC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89958" y="2576702"/>
            <a:ext cx="352425" cy="792480"/>
          </a:xfrm>
          <a:custGeom>
            <a:avLst/>
            <a:gdLst/>
            <a:ahLst/>
            <a:cxnLst/>
            <a:rect l="l" t="t" r="r" b="b"/>
            <a:pathLst>
              <a:path w="352425" h="792479">
                <a:moveTo>
                  <a:pt x="352425" y="0"/>
                </a:moveTo>
                <a:lnTo>
                  <a:pt x="352425" y="35051"/>
                </a:lnTo>
                <a:lnTo>
                  <a:pt x="35940" y="35051"/>
                </a:lnTo>
                <a:lnTo>
                  <a:pt x="35940" y="792226"/>
                </a:lnTo>
                <a:lnTo>
                  <a:pt x="0" y="792226"/>
                </a:lnTo>
                <a:lnTo>
                  <a:pt x="0" y="0"/>
                </a:lnTo>
                <a:lnTo>
                  <a:pt x="352425" y="0"/>
                </a:lnTo>
                <a:close/>
              </a:path>
            </a:pathLst>
          </a:custGeom>
          <a:ln w="25399">
            <a:solidFill>
              <a:srgbClr val="D995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99791" y="2612389"/>
            <a:ext cx="0" cy="551180"/>
          </a:xfrm>
          <a:custGeom>
            <a:avLst/>
            <a:gdLst/>
            <a:ahLst/>
            <a:cxnLst/>
            <a:rect l="l" t="t" r="r" b="b"/>
            <a:pathLst>
              <a:path w="0" h="551180">
                <a:moveTo>
                  <a:pt x="0" y="0"/>
                </a:moveTo>
                <a:lnTo>
                  <a:pt x="0" y="551179"/>
                </a:lnTo>
              </a:path>
            </a:pathLst>
          </a:custGeom>
          <a:ln w="36068">
            <a:solidFill>
              <a:srgbClr val="D6E3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81757" y="2594610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 h="0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35560">
            <a:solidFill>
              <a:srgbClr val="D6E3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81757" y="2576702"/>
            <a:ext cx="352425" cy="587375"/>
          </a:xfrm>
          <a:custGeom>
            <a:avLst/>
            <a:gdLst/>
            <a:ahLst/>
            <a:cxnLst/>
            <a:rect l="l" t="t" r="r" b="b"/>
            <a:pathLst>
              <a:path w="352425" h="587375">
                <a:moveTo>
                  <a:pt x="352425" y="0"/>
                </a:moveTo>
                <a:lnTo>
                  <a:pt x="352425" y="35179"/>
                </a:lnTo>
                <a:lnTo>
                  <a:pt x="36068" y="35179"/>
                </a:lnTo>
                <a:lnTo>
                  <a:pt x="36068" y="587375"/>
                </a:lnTo>
                <a:lnTo>
                  <a:pt x="0" y="587375"/>
                </a:lnTo>
                <a:lnTo>
                  <a:pt x="0" y="0"/>
                </a:lnTo>
                <a:lnTo>
                  <a:pt x="352425" y="0"/>
                </a:lnTo>
                <a:close/>
              </a:path>
            </a:pathLst>
          </a:custGeom>
          <a:ln w="25400">
            <a:solidFill>
              <a:srgbClr val="7792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8059" y="2913379"/>
            <a:ext cx="0" cy="617220"/>
          </a:xfrm>
          <a:custGeom>
            <a:avLst/>
            <a:gdLst/>
            <a:ahLst/>
            <a:cxnLst/>
            <a:rect l="l" t="t" r="r" b="b"/>
            <a:pathLst>
              <a:path w="0" h="617220">
                <a:moveTo>
                  <a:pt x="0" y="0"/>
                </a:moveTo>
                <a:lnTo>
                  <a:pt x="0" y="617220"/>
                </a:lnTo>
              </a:path>
            </a:pathLst>
          </a:custGeom>
          <a:ln w="16903">
            <a:solidFill>
              <a:srgbClr val="F795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9608" y="2894964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5" h="0">
                <a:moveTo>
                  <a:pt x="0" y="0"/>
                </a:moveTo>
                <a:lnTo>
                  <a:pt x="350837" y="0"/>
                </a:lnTo>
              </a:path>
            </a:pathLst>
          </a:custGeom>
          <a:ln w="36829">
            <a:solidFill>
              <a:srgbClr val="F795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9608" y="2876804"/>
            <a:ext cx="351155" cy="654050"/>
          </a:xfrm>
          <a:custGeom>
            <a:avLst/>
            <a:gdLst/>
            <a:ahLst/>
            <a:cxnLst/>
            <a:rect l="l" t="t" r="r" b="b"/>
            <a:pathLst>
              <a:path w="351155" h="654050">
                <a:moveTo>
                  <a:pt x="350837" y="0"/>
                </a:moveTo>
                <a:lnTo>
                  <a:pt x="350837" y="35941"/>
                </a:lnTo>
                <a:lnTo>
                  <a:pt x="16903" y="35941"/>
                </a:lnTo>
                <a:lnTo>
                  <a:pt x="16903" y="654050"/>
                </a:lnTo>
                <a:lnTo>
                  <a:pt x="0" y="654050"/>
                </a:lnTo>
                <a:lnTo>
                  <a:pt x="0" y="0"/>
                </a:lnTo>
                <a:lnTo>
                  <a:pt x="350837" y="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1563" y="4006596"/>
            <a:ext cx="647699" cy="345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9475" y="4044696"/>
            <a:ext cx="551688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8808" y="4034028"/>
            <a:ext cx="552450" cy="250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8808" y="4034028"/>
            <a:ext cx="552450" cy="250825"/>
          </a:xfrm>
          <a:custGeom>
            <a:avLst/>
            <a:gdLst/>
            <a:ahLst/>
            <a:cxnLst/>
            <a:rect l="l" t="t" r="r" b="b"/>
            <a:pathLst>
              <a:path w="552450" h="250825">
                <a:moveTo>
                  <a:pt x="0" y="41910"/>
                </a:moveTo>
                <a:lnTo>
                  <a:pt x="3285" y="25610"/>
                </a:lnTo>
                <a:lnTo>
                  <a:pt x="12245" y="12287"/>
                </a:lnTo>
                <a:lnTo>
                  <a:pt x="25535" y="3298"/>
                </a:lnTo>
                <a:lnTo>
                  <a:pt x="41808" y="0"/>
                </a:lnTo>
                <a:lnTo>
                  <a:pt x="510641" y="0"/>
                </a:lnTo>
                <a:lnTo>
                  <a:pt x="526914" y="3298"/>
                </a:lnTo>
                <a:lnTo>
                  <a:pt x="540204" y="12287"/>
                </a:lnTo>
                <a:lnTo>
                  <a:pt x="549164" y="25610"/>
                </a:lnTo>
                <a:lnTo>
                  <a:pt x="552450" y="41910"/>
                </a:lnTo>
                <a:lnTo>
                  <a:pt x="552450" y="209042"/>
                </a:lnTo>
                <a:lnTo>
                  <a:pt x="549164" y="225321"/>
                </a:lnTo>
                <a:lnTo>
                  <a:pt x="540204" y="238601"/>
                </a:lnTo>
                <a:lnTo>
                  <a:pt x="526914" y="247546"/>
                </a:lnTo>
                <a:lnTo>
                  <a:pt x="510641" y="250825"/>
                </a:lnTo>
                <a:lnTo>
                  <a:pt x="41808" y="250825"/>
                </a:lnTo>
                <a:lnTo>
                  <a:pt x="25535" y="247546"/>
                </a:lnTo>
                <a:lnTo>
                  <a:pt x="12245" y="238601"/>
                </a:lnTo>
                <a:lnTo>
                  <a:pt x="3285" y="225321"/>
                </a:lnTo>
                <a:lnTo>
                  <a:pt x="0" y="209042"/>
                </a:lnTo>
                <a:lnTo>
                  <a:pt x="0" y="41910"/>
                </a:lnTo>
                <a:close/>
              </a:path>
            </a:pathLst>
          </a:custGeom>
          <a:ln w="9524">
            <a:solidFill>
              <a:srgbClr val="6770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70712" y="4078935"/>
            <a:ext cx="34734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Calibri"/>
                <a:cs typeface="Calibri"/>
              </a:rPr>
              <a:t>DCIC</a:t>
            </a:r>
            <a:r>
              <a:rPr dirty="0" sz="800" spc="-65" b="1">
                <a:latin typeface="Calibri"/>
                <a:cs typeface="Calibri"/>
              </a:rPr>
              <a:t> </a:t>
            </a:r>
            <a:r>
              <a:rPr dirty="0" sz="800" spc="-5" b="1">
                <a:latin typeface="Calibri"/>
                <a:cs typeface="Calibri"/>
              </a:rPr>
              <a:t>#0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28800" y="4006596"/>
            <a:ext cx="647700" cy="345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88235" y="4044696"/>
            <a:ext cx="551688" cy="237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76932" y="4034028"/>
            <a:ext cx="552450" cy="250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76932" y="4034028"/>
            <a:ext cx="552450" cy="250825"/>
          </a:xfrm>
          <a:custGeom>
            <a:avLst/>
            <a:gdLst/>
            <a:ahLst/>
            <a:cxnLst/>
            <a:rect l="l" t="t" r="r" b="b"/>
            <a:pathLst>
              <a:path w="552450" h="250825">
                <a:moveTo>
                  <a:pt x="0" y="41910"/>
                </a:moveTo>
                <a:lnTo>
                  <a:pt x="3278" y="25610"/>
                </a:lnTo>
                <a:lnTo>
                  <a:pt x="12223" y="12287"/>
                </a:lnTo>
                <a:lnTo>
                  <a:pt x="25503" y="3298"/>
                </a:lnTo>
                <a:lnTo>
                  <a:pt x="41783" y="0"/>
                </a:lnTo>
                <a:lnTo>
                  <a:pt x="510667" y="0"/>
                </a:lnTo>
                <a:lnTo>
                  <a:pt x="526946" y="3298"/>
                </a:lnTo>
                <a:lnTo>
                  <a:pt x="540226" y="12287"/>
                </a:lnTo>
                <a:lnTo>
                  <a:pt x="549171" y="25610"/>
                </a:lnTo>
                <a:lnTo>
                  <a:pt x="552450" y="41910"/>
                </a:lnTo>
                <a:lnTo>
                  <a:pt x="552450" y="209042"/>
                </a:lnTo>
                <a:lnTo>
                  <a:pt x="549171" y="225321"/>
                </a:lnTo>
                <a:lnTo>
                  <a:pt x="540226" y="238601"/>
                </a:lnTo>
                <a:lnTo>
                  <a:pt x="526946" y="247546"/>
                </a:lnTo>
                <a:lnTo>
                  <a:pt x="510667" y="250825"/>
                </a:lnTo>
                <a:lnTo>
                  <a:pt x="41783" y="250825"/>
                </a:lnTo>
                <a:lnTo>
                  <a:pt x="25503" y="247546"/>
                </a:lnTo>
                <a:lnTo>
                  <a:pt x="12223" y="238601"/>
                </a:lnTo>
                <a:lnTo>
                  <a:pt x="3278" y="225321"/>
                </a:lnTo>
                <a:lnTo>
                  <a:pt x="0" y="209042"/>
                </a:lnTo>
                <a:lnTo>
                  <a:pt x="0" y="41910"/>
                </a:lnTo>
                <a:close/>
              </a:path>
            </a:pathLst>
          </a:custGeom>
          <a:ln w="9525">
            <a:solidFill>
              <a:srgbClr val="B60C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979167" y="4078935"/>
            <a:ext cx="34734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Calibri"/>
                <a:cs typeface="Calibri"/>
              </a:rPr>
              <a:t>DCIC</a:t>
            </a:r>
            <a:r>
              <a:rPr dirty="0" sz="800" spc="-65" b="1">
                <a:latin typeface="Calibri"/>
                <a:cs typeface="Calibri"/>
              </a:rPr>
              <a:t> </a:t>
            </a:r>
            <a:r>
              <a:rPr dirty="0" sz="800" spc="-5" b="1">
                <a:latin typeface="Calibri"/>
                <a:cs typeface="Calibri"/>
              </a:rPr>
              <a:t>#1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78482" y="3781678"/>
            <a:ext cx="149225" cy="2523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78482" y="3781678"/>
            <a:ext cx="149225" cy="252729"/>
          </a:xfrm>
          <a:custGeom>
            <a:avLst/>
            <a:gdLst/>
            <a:ahLst/>
            <a:cxnLst/>
            <a:rect l="l" t="t" r="r" b="b"/>
            <a:pathLst>
              <a:path w="149225" h="252729">
                <a:moveTo>
                  <a:pt x="0" y="177800"/>
                </a:moveTo>
                <a:lnTo>
                  <a:pt x="51307" y="177800"/>
                </a:lnTo>
                <a:lnTo>
                  <a:pt x="51307" y="0"/>
                </a:lnTo>
                <a:lnTo>
                  <a:pt x="98043" y="0"/>
                </a:lnTo>
                <a:lnTo>
                  <a:pt x="98043" y="177800"/>
                </a:lnTo>
                <a:lnTo>
                  <a:pt x="149225" y="177800"/>
                </a:lnTo>
                <a:lnTo>
                  <a:pt x="74675" y="252349"/>
                </a:lnTo>
                <a:lnTo>
                  <a:pt x="0" y="177800"/>
                </a:lnTo>
                <a:close/>
              </a:path>
            </a:pathLst>
          </a:custGeom>
          <a:ln w="25399">
            <a:solidFill>
              <a:srgbClr val="8509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0420" y="3781678"/>
            <a:ext cx="150812" cy="2523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70420" y="3781678"/>
            <a:ext cx="151130" cy="252729"/>
          </a:xfrm>
          <a:custGeom>
            <a:avLst/>
            <a:gdLst/>
            <a:ahLst/>
            <a:cxnLst/>
            <a:rect l="l" t="t" r="r" b="b"/>
            <a:pathLst>
              <a:path w="151129" h="252729">
                <a:moveTo>
                  <a:pt x="0" y="177038"/>
                </a:moveTo>
                <a:lnTo>
                  <a:pt x="51841" y="177038"/>
                </a:lnTo>
                <a:lnTo>
                  <a:pt x="51841" y="0"/>
                </a:lnTo>
                <a:lnTo>
                  <a:pt x="98971" y="0"/>
                </a:lnTo>
                <a:lnTo>
                  <a:pt x="98971" y="177038"/>
                </a:lnTo>
                <a:lnTo>
                  <a:pt x="150812" y="177038"/>
                </a:lnTo>
                <a:lnTo>
                  <a:pt x="75399" y="252349"/>
                </a:lnTo>
                <a:lnTo>
                  <a:pt x="0" y="177038"/>
                </a:lnTo>
                <a:close/>
              </a:path>
            </a:pathLst>
          </a:custGeom>
          <a:ln w="25400">
            <a:solidFill>
              <a:srgbClr val="4B52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933700" y="2749295"/>
            <a:ext cx="649224" cy="3459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87039" y="2787395"/>
            <a:ext cx="566927" cy="2377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81832" y="2776727"/>
            <a:ext cx="554355" cy="250825"/>
          </a:xfrm>
          <a:custGeom>
            <a:avLst/>
            <a:gdLst/>
            <a:ahLst/>
            <a:cxnLst/>
            <a:rect l="l" t="t" r="r" b="b"/>
            <a:pathLst>
              <a:path w="554354" h="250825">
                <a:moveTo>
                  <a:pt x="512191" y="0"/>
                </a:moveTo>
                <a:lnTo>
                  <a:pt x="41783" y="0"/>
                </a:lnTo>
                <a:lnTo>
                  <a:pt x="25503" y="3298"/>
                </a:lnTo>
                <a:lnTo>
                  <a:pt x="12223" y="12287"/>
                </a:lnTo>
                <a:lnTo>
                  <a:pt x="3278" y="25610"/>
                </a:lnTo>
                <a:lnTo>
                  <a:pt x="0" y="41910"/>
                </a:lnTo>
                <a:lnTo>
                  <a:pt x="0" y="209042"/>
                </a:lnTo>
                <a:lnTo>
                  <a:pt x="3278" y="225321"/>
                </a:lnTo>
                <a:lnTo>
                  <a:pt x="12223" y="238601"/>
                </a:lnTo>
                <a:lnTo>
                  <a:pt x="25503" y="247546"/>
                </a:lnTo>
                <a:lnTo>
                  <a:pt x="41783" y="250825"/>
                </a:lnTo>
                <a:lnTo>
                  <a:pt x="512191" y="250825"/>
                </a:lnTo>
                <a:lnTo>
                  <a:pt x="528470" y="247546"/>
                </a:lnTo>
                <a:lnTo>
                  <a:pt x="541750" y="238601"/>
                </a:lnTo>
                <a:lnTo>
                  <a:pt x="550695" y="225321"/>
                </a:lnTo>
                <a:lnTo>
                  <a:pt x="553974" y="209042"/>
                </a:lnTo>
                <a:lnTo>
                  <a:pt x="553974" y="41910"/>
                </a:lnTo>
                <a:lnTo>
                  <a:pt x="550695" y="25610"/>
                </a:lnTo>
                <a:lnTo>
                  <a:pt x="541750" y="12287"/>
                </a:lnTo>
                <a:lnTo>
                  <a:pt x="528470" y="3298"/>
                </a:lnTo>
                <a:lnTo>
                  <a:pt x="512191" y="0"/>
                </a:lnTo>
                <a:close/>
              </a:path>
            </a:pathLst>
          </a:custGeom>
          <a:solidFill>
            <a:srgbClr val="C5E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81832" y="2776727"/>
            <a:ext cx="554355" cy="250825"/>
          </a:xfrm>
          <a:custGeom>
            <a:avLst/>
            <a:gdLst/>
            <a:ahLst/>
            <a:cxnLst/>
            <a:rect l="l" t="t" r="r" b="b"/>
            <a:pathLst>
              <a:path w="554354" h="250825">
                <a:moveTo>
                  <a:pt x="0" y="41910"/>
                </a:moveTo>
                <a:lnTo>
                  <a:pt x="3278" y="25610"/>
                </a:lnTo>
                <a:lnTo>
                  <a:pt x="12223" y="12287"/>
                </a:lnTo>
                <a:lnTo>
                  <a:pt x="25503" y="3298"/>
                </a:lnTo>
                <a:lnTo>
                  <a:pt x="41783" y="0"/>
                </a:lnTo>
                <a:lnTo>
                  <a:pt x="512191" y="0"/>
                </a:lnTo>
                <a:lnTo>
                  <a:pt x="528470" y="3298"/>
                </a:lnTo>
                <a:lnTo>
                  <a:pt x="541750" y="12287"/>
                </a:lnTo>
                <a:lnTo>
                  <a:pt x="550695" y="25610"/>
                </a:lnTo>
                <a:lnTo>
                  <a:pt x="553974" y="41910"/>
                </a:lnTo>
                <a:lnTo>
                  <a:pt x="553974" y="209042"/>
                </a:lnTo>
                <a:lnTo>
                  <a:pt x="550695" y="225321"/>
                </a:lnTo>
                <a:lnTo>
                  <a:pt x="541750" y="238601"/>
                </a:lnTo>
                <a:lnTo>
                  <a:pt x="528470" y="247546"/>
                </a:lnTo>
                <a:lnTo>
                  <a:pt x="512191" y="250825"/>
                </a:lnTo>
                <a:lnTo>
                  <a:pt x="41783" y="250825"/>
                </a:lnTo>
                <a:lnTo>
                  <a:pt x="25503" y="247546"/>
                </a:lnTo>
                <a:lnTo>
                  <a:pt x="12223" y="238601"/>
                </a:lnTo>
                <a:lnTo>
                  <a:pt x="3278" y="225321"/>
                </a:lnTo>
                <a:lnTo>
                  <a:pt x="0" y="209042"/>
                </a:lnTo>
                <a:lnTo>
                  <a:pt x="0" y="41910"/>
                </a:lnTo>
                <a:close/>
              </a:path>
            </a:pathLst>
          </a:custGeom>
          <a:ln w="9525">
            <a:solidFill>
              <a:srgbClr val="3550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078226" y="2821685"/>
            <a:ext cx="3625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Calibri"/>
                <a:cs typeface="Calibri"/>
              </a:rPr>
              <a:t>LVDS</a:t>
            </a:r>
            <a:r>
              <a:rPr dirty="0" sz="800" spc="-80" b="1">
                <a:latin typeface="Calibri"/>
                <a:cs typeface="Calibri"/>
              </a:rPr>
              <a:t> </a:t>
            </a:r>
            <a:r>
              <a:rPr dirty="0" sz="800" spc="-5" b="1">
                <a:latin typeface="Calibri"/>
                <a:cs typeface="Calibri"/>
              </a:rPr>
              <a:t>#0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739896" y="2749295"/>
            <a:ext cx="646176" cy="345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90188" y="2787395"/>
            <a:ext cx="566927" cy="2377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86632" y="2776727"/>
            <a:ext cx="552450" cy="250825"/>
          </a:xfrm>
          <a:custGeom>
            <a:avLst/>
            <a:gdLst/>
            <a:ahLst/>
            <a:cxnLst/>
            <a:rect l="l" t="t" r="r" b="b"/>
            <a:pathLst>
              <a:path w="552450" h="250825">
                <a:moveTo>
                  <a:pt x="510666" y="0"/>
                </a:moveTo>
                <a:lnTo>
                  <a:pt x="41909" y="0"/>
                </a:ln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0" y="209042"/>
                </a:lnTo>
                <a:lnTo>
                  <a:pt x="3298" y="225321"/>
                </a:lnTo>
                <a:lnTo>
                  <a:pt x="12287" y="238601"/>
                </a:lnTo>
                <a:lnTo>
                  <a:pt x="25610" y="247546"/>
                </a:lnTo>
                <a:lnTo>
                  <a:pt x="41909" y="250825"/>
                </a:lnTo>
                <a:lnTo>
                  <a:pt x="510666" y="250825"/>
                </a:lnTo>
                <a:lnTo>
                  <a:pt x="526946" y="247546"/>
                </a:lnTo>
                <a:lnTo>
                  <a:pt x="540226" y="238601"/>
                </a:lnTo>
                <a:lnTo>
                  <a:pt x="549171" y="225321"/>
                </a:lnTo>
                <a:lnTo>
                  <a:pt x="552450" y="209042"/>
                </a:lnTo>
                <a:lnTo>
                  <a:pt x="552450" y="41910"/>
                </a:lnTo>
                <a:lnTo>
                  <a:pt x="549171" y="25610"/>
                </a:lnTo>
                <a:lnTo>
                  <a:pt x="540226" y="12287"/>
                </a:lnTo>
                <a:lnTo>
                  <a:pt x="526946" y="3298"/>
                </a:lnTo>
                <a:lnTo>
                  <a:pt x="510666" y="0"/>
                </a:lnTo>
                <a:close/>
              </a:path>
            </a:pathLst>
          </a:custGeom>
          <a:solidFill>
            <a:srgbClr val="C5E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86632" y="2776727"/>
            <a:ext cx="552450" cy="250825"/>
          </a:xfrm>
          <a:custGeom>
            <a:avLst/>
            <a:gdLst/>
            <a:ahLst/>
            <a:cxnLst/>
            <a:rect l="l" t="t" r="r" b="b"/>
            <a:pathLst>
              <a:path w="552450" h="250825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09" y="0"/>
                </a:lnTo>
                <a:lnTo>
                  <a:pt x="510666" y="0"/>
                </a:lnTo>
                <a:lnTo>
                  <a:pt x="526946" y="3298"/>
                </a:lnTo>
                <a:lnTo>
                  <a:pt x="540226" y="12287"/>
                </a:lnTo>
                <a:lnTo>
                  <a:pt x="549171" y="25610"/>
                </a:lnTo>
                <a:lnTo>
                  <a:pt x="552450" y="41910"/>
                </a:lnTo>
                <a:lnTo>
                  <a:pt x="552450" y="209042"/>
                </a:lnTo>
                <a:lnTo>
                  <a:pt x="549171" y="225321"/>
                </a:lnTo>
                <a:lnTo>
                  <a:pt x="540226" y="238601"/>
                </a:lnTo>
                <a:lnTo>
                  <a:pt x="526946" y="247546"/>
                </a:lnTo>
                <a:lnTo>
                  <a:pt x="510666" y="250825"/>
                </a:lnTo>
                <a:lnTo>
                  <a:pt x="41909" y="250825"/>
                </a:lnTo>
                <a:lnTo>
                  <a:pt x="25610" y="247546"/>
                </a:lnTo>
                <a:lnTo>
                  <a:pt x="12287" y="238601"/>
                </a:lnTo>
                <a:lnTo>
                  <a:pt x="3298" y="225321"/>
                </a:lnTo>
                <a:lnTo>
                  <a:pt x="0" y="209042"/>
                </a:lnTo>
                <a:lnTo>
                  <a:pt x="0" y="41910"/>
                </a:lnTo>
                <a:close/>
              </a:path>
            </a:pathLst>
          </a:custGeom>
          <a:ln w="9525">
            <a:solidFill>
              <a:srgbClr val="3550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881373" y="2821685"/>
            <a:ext cx="3625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Calibri"/>
                <a:cs typeface="Calibri"/>
              </a:rPr>
              <a:t>LVDS</a:t>
            </a:r>
            <a:r>
              <a:rPr dirty="0" sz="800" spc="-80" b="1">
                <a:latin typeface="Calibri"/>
                <a:cs typeface="Calibri"/>
              </a:rPr>
              <a:t> </a:t>
            </a:r>
            <a:r>
              <a:rPr dirty="0" sz="800" spc="-5" b="1">
                <a:latin typeface="Calibri"/>
                <a:cs typeface="Calibri"/>
              </a:rPr>
              <a:t>#1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72083" y="2625851"/>
            <a:ext cx="676656" cy="4541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2855" y="2657855"/>
            <a:ext cx="536448" cy="3596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33933" y="2667254"/>
            <a:ext cx="552450" cy="332105"/>
          </a:xfrm>
          <a:custGeom>
            <a:avLst/>
            <a:gdLst/>
            <a:ahLst/>
            <a:cxnLst/>
            <a:rect l="l" t="t" r="r" b="b"/>
            <a:pathLst>
              <a:path w="552450" h="332105">
                <a:moveTo>
                  <a:pt x="497154" y="0"/>
                </a:moveTo>
                <a:lnTo>
                  <a:pt x="55295" y="0"/>
                </a:lnTo>
                <a:lnTo>
                  <a:pt x="33770" y="4345"/>
                </a:lnTo>
                <a:lnTo>
                  <a:pt x="16194" y="16192"/>
                </a:lnTo>
                <a:lnTo>
                  <a:pt x="4344" y="33754"/>
                </a:lnTo>
                <a:lnTo>
                  <a:pt x="0" y="55245"/>
                </a:lnTo>
                <a:lnTo>
                  <a:pt x="0" y="276479"/>
                </a:lnTo>
                <a:lnTo>
                  <a:pt x="4344" y="297969"/>
                </a:lnTo>
                <a:lnTo>
                  <a:pt x="16194" y="315531"/>
                </a:lnTo>
                <a:lnTo>
                  <a:pt x="33770" y="327378"/>
                </a:lnTo>
                <a:lnTo>
                  <a:pt x="55295" y="331724"/>
                </a:lnTo>
                <a:lnTo>
                  <a:pt x="497154" y="331724"/>
                </a:lnTo>
                <a:lnTo>
                  <a:pt x="518674" y="327378"/>
                </a:lnTo>
                <a:lnTo>
                  <a:pt x="536251" y="315531"/>
                </a:lnTo>
                <a:lnTo>
                  <a:pt x="548103" y="297969"/>
                </a:lnTo>
                <a:lnTo>
                  <a:pt x="552450" y="276479"/>
                </a:lnTo>
                <a:lnTo>
                  <a:pt x="552450" y="55245"/>
                </a:lnTo>
                <a:lnTo>
                  <a:pt x="548103" y="33754"/>
                </a:lnTo>
                <a:lnTo>
                  <a:pt x="536251" y="16192"/>
                </a:lnTo>
                <a:lnTo>
                  <a:pt x="518674" y="4345"/>
                </a:lnTo>
                <a:lnTo>
                  <a:pt x="497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33933" y="2667254"/>
            <a:ext cx="552450" cy="332105"/>
          </a:xfrm>
          <a:custGeom>
            <a:avLst/>
            <a:gdLst/>
            <a:ahLst/>
            <a:cxnLst/>
            <a:rect l="l" t="t" r="r" b="b"/>
            <a:pathLst>
              <a:path w="552450" h="332105">
                <a:moveTo>
                  <a:pt x="0" y="55245"/>
                </a:moveTo>
                <a:lnTo>
                  <a:pt x="4344" y="33754"/>
                </a:lnTo>
                <a:lnTo>
                  <a:pt x="16194" y="16192"/>
                </a:lnTo>
                <a:lnTo>
                  <a:pt x="33770" y="4345"/>
                </a:lnTo>
                <a:lnTo>
                  <a:pt x="55295" y="0"/>
                </a:lnTo>
                <a:lnTo>
                  <a:pt x="497154" y="0"/>
                </a:lnTo>
                <a:lnTo>
                  <a:pt x="518674" y="4345"/>
                </a:lnTo>
                <a:lnTo>
                  <a:pt x="536251" y="16192"/>
                </a:lnTo>
                <a:lnTo>
                  <a:pt x="548103" y="33754"/>
                </a:lnTo>
                <a:lnTo>
                  <a:pt x="552450" y="55245"/>
                </a:lnTo>
                <a:lnTo>
                  <a:pt x="552450" y="276479"/>
                </a:lnTo>
                <a:lnTo>
                  <a:pt x="548103" y="297969"/>
                </a:lnTo>
                <a:lnTo>
                  <a:pt x="536251" y="315531"/>
                </a:lnTo>
                <a:lnTo>
                  <a:pt x="518674" y="327378"/>
                </a:lnTo>
                <a:lnTo>
                  <a:pt x="497154" y="331724"/>
                </a:lnTo>
                <a:lnTo>
                  <a:pt x="55295" y="331724"/>
                </a:lnTo>
                <a:lnTo>
                  <a:pt x="33770" y="327378"/>
                </a:lnTo>
                <a:lnTo>
                  <a:pt x="16194" y="315531"/>
                </a:lnTo>
                <a:lnTo>
                  <a:pt x="4344" y="297969"/>
                </a:lnTo>
                <a:lnTo>
                  <a:pt x="0" y="276479"/>
                </a:lnTo>
                <a:lnTo>
                  <a:pt x="0" y="5524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844702" y="2691510"/>
            <a:ext cx="330835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800" spc="-5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solidFill>
                  <a:srgbClr val="FFFFFF"/>
                </a:solidFill>
                <a:latin typeface="Calibri"/>
                <a:cs typeface="Calibri"/>
              </a:rPr>
              <a:t>#0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986657" y="2275077"/>
            <a:ext cx="151130" cy="501650"/>
          </a:xfrm>
          <a:custGeom>
            <a:avLst/>
            <a:gdLst/>
            <a:ahLst/>
            <a:cxnLst/>
            <a:rect l="l" t="t" r="r" b="b"/>
            <a:pathLst>
              <a:path w="151129" h="501650">
                <a:moveTo>
                  <a:pt x="150875" y="426338"/>
                </a:moveTo>
                <a:lnTo>
                  <a:pt x="0" y="426338"/>
                </a:lnTo>
                <a:lnTo>
                  <a:pt x="75437" y="501650"/>
                </a:lnTo>
                <a:lnTo>
                  <a:pt x="150875" y="426338"/>
                </a:lnTo>
                <a:close/>
              </a:path>
              <a:path w="151129" h="501650">
                <a:moveTo>
                  <a:pt x="99059" y="0"/>
                </a:moveTo>
                <a:lnTo>
                  <a:pt x="51942" y="0"/>
                </a:lnTo>
                <a:lnTo>
                  <a:pt x="51942" y="426338"/>
                </a:lnTo>
                <a:lnTo>
                  <a:pt x="99059" y="426338"/>
                </a:lnTo>
                <a:lnTo>
                  <a:pt x="99059" y="0"/>
                </a:lnTo>
                <a:close/>
              </a:path>
            </a:pathLst>
          </a:custGeom>
          <a:solidFill>
            <a:srgbClr val="C5E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86657" y="2275077"/>
            <a:ext cx="151130" cy="501650"/>
          </a:xfrm>
          <a:custGeom>
            <a:avLst/>
            <a:gdLst/>
            <a:ahLst/>
            <a:cxnLst/>
            <a:rect l="l" t="t" r="r" b="b"/>
            <a:pathLst>
              <a:path w="151129" h="501650">
                <a:moveTo>
                  <a:pt x="0" y="426338"/>
                </a:moveTo>
                <a:lnTo>
                  <a:pt x="51942" y="426338"/>
                </a:lnTo>
                <a:lnTo>
                  <a:pt x="51942" y="0"/>
                </a:lnTo>
                <a:lnTo>
                  <a:pt x="99059" y="0"/>
                </a:lnTo>
                <a:lnTo>
                  <a:pt x="99059" y="426338"/>
                </a:lnTo>
                <a:lnTo>
                  <a:pt x="150875" y="426338"/>
                </a:lnTo>
                <a:lnTo>
                  <a:pt x="75437" y="501650"/>
                </a:lnTo>
                <a:lnTo>
                  <a:pt x="0" y="426338"/>
                </a:lnTo>
                <a:close/>
              </a:path>
            </a:pathLst>
          </a:custGeom>
          <a:ln w="25400">
            <a:solidFill>
              <a:srgbClr val="4F78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183382" y="2275077"/>
            <a:ext cx="151130" cy="501650"/>
          </a:xfrm>
          <a:custGeom>
            <a:avLst/>
            <a:gdLst/>
            <a:ahLst/>
            <a:cxnLst/>
            <a:rect l="l" t="t" r="r" b="b"/>
            <a:pathLst>
              <a:path w="151129" h="501650">
                <a:moveTo>
                  <a:pt x="150876" y="426338"/>
                </a:moveTo>
                <a:lnTo>
                  <a:pt x="0" y="426338"/>
                </a:lnTo>
                <a:lnTo>
                  <a:pt x="75438" y="501650"/>
                </a:lnTo>
                <a:lnTo>
                  <a:pt x="150876" y="426338"/>
                </a:lnTo>
                <a:close/>
              </a:path>
              <a:path w="151129" h="501650">
                <a:moveTo>
                  <a:pt x="99059" y="0"/>
                </a:moveTo>
                <a:lnTo>
                  <a:pt x="51943" y="0"/>
                </a:lnTo>
                <a:lnTo>
                  <a:pt x="51943" y="426338"/>
                </a:lnTo>
                <a:lnTo>
                  <a:pt x="99059" y="426338"/>
                </a:lnTo>
                <a:lnTo>
                  <a:pt x="99059" y="0"/>
                </a:lnTo>
                <a:close/>
              </a:path>
            </a:pathLst>
          </a:custGeom>
          <a:solidFill>
            <a:srgbClr val="C5E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183382" y="2275077"/>
            <a:ext cx="151130" cy="501650"/>
          </a:xfrm>
          <a:custGeom>
            <a:avLst/>
            <a:gdLst/>
            <a:ahLst/>
            <a:cxnLst/>
            <a:rect l="l" t="t" r="r" b="b"/>
            <a:pathLst>
              <a:path w="151129" h="501650">
                <a:moveTo>
                  <a:pt x="0" y="426338"/>
                </a:moveTo>
                <a:lnTo>
                  <a:pt x="51943" y="426338"/>
                </a:lnTo>
                <a:lnTo>
                  <a:pt x="51943" y="0"/>
                </a:lnTo>
                <a:lnTo>
                  <a:pt x="99059" y="0"/>
                </a:lnTo>
                <a:lnTo>
                  <a:pt x="99059" y="426338"/>
                </a:lnTo>
                <a:lnTo>
                  <a:pt x="150876" y="426338"/>
                </a:lnTo>
                <a:lnTo>
                  <a:pt x="75438" y="501650"/>
                </a:lnTo>
                <a:lnTo>
                  <a:pt x="0" y="426338"/>
                </a:lnTo>
                <a:close/>
              </a:path>
            </a:pathLst>
          </a:custGeom>
          <a:ln w="25400">
            <a:solidFill>
              <a:srgbClr val="4F78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5384" y="1982851"/>
            <a:ext cx="1208405" cy="252095"/>
          </a:xfrm>
          <a:custGeom>
            <a:avLst/>
            <a:gdLst/>
            <a:ahLst/>
            <a:cxnLst/>
            <a:rect l="l" t="t" r="r" b="b"/>
            <a:pathLst>
              <a:path w="1208405" h="252094">
                <a:moveTo>
                  <a:pt x="1208151" y="0"/>
                </a:moveTo>
                <a:lnTo>
                  <a:pt x="0" y="0"/>
                </a:lnTo>
                <a:lnTo>
                  <a:pt x="173977" y="251713"/>
                </a:lnTo>
                <a:lnTo>
                  <a:pt x="1034160" y="251713"/>
                </a:lnTo>
                <a:lnTo>
                  <a:pt x="1208151" y="0"/>
                </a:lnTo>
                <a:close/>
              </a:path>
            </a:pathLst>
          </a:custGeom>
          <a:solidFill>
            <a:srgbClr val="2B28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5384" y="1982851"/>
            <a:ext cx="1208405" cy="252095"/>
          </a:xfrm>
          <a:custGeom>
            <a:avLst/>
            <a:gdLst/>
            <a:ahLst/>
            <a:cxnLst/>
            <a:rect l="l" t="t" r="r" b="b"/>
            <a:pathLst>
              <a:path w="1208405" h="252094">
                <a:moveTo>
                  <a:pt x="1208151" y="0"/>
                </a:moveTo>
                <a:lnTo>
                  <a:pt x="1034160" y="251713"/>
                </a:lnTo>
                <a:lnTo>
                  <a:pt x="173977" y="251713"/>
                </a:lnTo>
                <a:lnTo>
                  <a:pt x="0" y="0"/>
                </a:lnTo>
                <a:lnTo>
                  <a:pt x="1208151" y="0"/>
                </a:lnTo>
                <a:close/>
              </a:path>
            </a:pathLst>
          </a:custGeom>
          <a:ln w="25400">
            <a:solidFill>
              <a:srgbClr val="1D1A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00075" y="1981200"/>
            <a:ext cx="771525" cy="2762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736847" y="2174367"/>
            <a:ext cx="652780" cy="250190"/>
          </a:xfrm>
          <a:custGeom>
            <a:avLst/>
            <a:gdLst/>
            <a:ahLst/>
            <a:cxnLst/>
            <a:rect l="l" t="t" r="r" b="b"/>
            <a:pathLst>
              <a:path w="652779" h="250189">
                <a:moveTo>
                  <a:pt x="652652" y="0"/>
                </a:moveTo>
                <a:lnTo>
                  <a:pt x="0" y="0"/>
                </a:lnTo>
                <a:lnTo>
                  <a:pt x="172974" y="250190"/>
                </a:lnTo>
                <a:lnTo>
                  <a:pt x="479805" y="250190"/>
                </a:lnTo>
                <a:lnTo>
                  <a:pt x="652652" y="0"/>
                </a:lnTo>
                <a:close/>
              </a:path>
            </a:pathLst>
          </a:custGeom>
          <a:solidFill>
            <a:srgbClr val="C5E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736847" y="2174367"/>
            <a:ext cx="652780" cy="250190"/>
          </a:xfrm>
          <a:custGeom>
            <a:avLst/>
            <a:gdLst/>
            <a:ahLst/>
            <a:cxnLst/>
            <a:rect l="l" t="t" r="r" b="b"/>
            <a:pathLst>
              <a:path w="652779" h="250189">
                <a:moveTo>
                  <a:pt x="652652" y="0"/>
                </a:moveTo>
                <a:lnTo>
                  <a:pt x="479805" y="250190"/>
                </a:lnTo>
                <a:lnTo>
                  <a:pt x="172974" y="250190"/>
                </a:lnTo>
                <a:lnTo>
                  <a:pt x="0" y="0"/>
                </a:lnTo>
                <a:lnTo>
                  <a:pt x="652652" y="0"/>
                </a:lnTo>
                <a:close/>
              </a:path>
            </a:pathLst>
          </a:custGeom>
          <a:ln w="25399">
            <a:solidFill>
              <a:srgbClr val="4F78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829050" y="2190750"/>
            <a:ext cx="428625" cy="2000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931922" y="2174367"/>
            <a:ext cx="652780" cy="250190"/>
          </a:xfrm>
          <a:custGeom>
            <a:avLst/>
            <a:gdLst/>
            <a:ahLst/>
            <a:cxnLst/>
            <a:rect l="l" t="t" r="r" b="b"/>
            <a:pathLst>
              <a:path w="652779" h="250189">
                <a:moveTo>
                  <a:pt x="652779" y="0"/>
                </a:moveTo>
                <a:lnTo>
                  <a:pt x="0" y="0"/>
                </a:lnTo>
                <a:lnTo>
                  <a:pt x="172973" y="250190"/>
                </a:lnTo>
                <a:lnTo>
                  <a:pt x="479805" y="250190"/>
                </a:lnTo>
                <a:lnTo>
                  <a:pt x="652779" y="0"/>
                </a:lnTo>
                <a:close/>
              </a:path>
            </a:pathLst>
          </a:custGeom>
          <a:solidFill>
            <a:srgbClr val="C5E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931922" y="2174367"/>
            <a:ext cx="652780" cy="250190"/>
          </a:xfrm>
          <a:custGeom>
            <a:avLst/>
            <a:gdLst/>
            <a:ahLst/>
            <a:cxnLst/>
            <a:rect l="l" t="t" r="r" b="b"/>
            <a:pathLst>
              <a:path w="652779" h="250189">
                <a:moveTo>
                  <a:pt x="652779" y="0"/>
                </a:moveTo>
                <a:lnTo>
                  <a:pt x="479805" y="250190"/>
                </a:lnTo>
                <a:lnTo>
                  <a:pt x="172973" y="250190"/>
                </a:lnTo>
                <a:lnTo>
                  <a:pt x="0" y="0"/>
                </a:lnTo>
                <a:lnTo>
                  <a:pt x="652779" y="0"/>
                </a:lnTo>
                <a:close/>
              </a:path>
            </a:pathLst>
          </a:custGeom>
          <a:ln w="25400">
            <a:solidFill>
              <a:srgbClr val="4F78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057525" y="2190750"/>
            <a:ext cx="371475" cy="1809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093563" y="3116452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550"/>
                </a:lnTo>
              </a:path>
            </a:pathLst>
          </a:custGeom>
          <a:ln w="55562">
            <a:solidFill>
              <a:srgbClr val="4F78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543044" y="2749295"/>
            <a:ext cx="646176" cy="3459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594859" y="2764535"/>
            <a:ext cx="569976" cy="2758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589907" y="2776727"/>
            <a:ext cx="552450" cy="250825"/>
          </a:xfrm>
          <a:custGeom>
            <a:avLst/>
            <a:gdLst/>
            <a:ahLst/>
            <a:cxnLst/>
            <a:rect l="l" t="t" r="r" b="b"/>
            <a:pathLst>
              <a:path w="552450" h="250825">
                <a:moveTo>
                  <a:pt x="510666" y="0"/>
                </a:moveTo>
                <a:lnTo>
                  <a:pt x="41909" y="0"/>
                </a:ln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0" y="209042"/>
                </a:lnTo>
                <a:lnTo>
                  <a:pt x="3298" y="225321"/>
                </a:lnTo>
                <a:lnTo>
                  <a:pt x="12287" y="238601"/>
                </a:lnTo>
                <a:lnTo>
                  <a:pt x="25610" y="247546"/>
                </a:lnTo>
                <a:lnTo>
                  <a:pt x="41909" y="250825"/>
                </a:lnTo>
                <a:lnTo>
                  <a:pt x="510666" y="250825"/>
                </a:lnTo>
                <a:lnTo>
                  <a:pt x="526946" y="247546"/>
                </a:lnTo>
                <a:lnTo>
                  <a:pt x="540226" y="238601"/>
                </a:lnTo>
                <a:lnTo>
                  <a:pt x="549171" y="225321"/>
                </a:lnTo>
                <a:lnTo>
                  <a:pt x="552450" y="209042"/>
                </a:lnTo>
                <a:lnTo>
                  <a:pt x="552450" y="41910"/>
                </a:lnTo>
                <a:lnTo>
                  <a:pt x="549171" y="25610"/>
                </a:lnTo>
                <a:lnTo>
                  <a:pt x="540226" y="12287"/>
                </a:lnTo>
                <a:lnTo>
                  <a:pt x="526946" y="3298"/>
                </a:lnTo>
                <a:lnTo>
                  <a:pt x="510666" y="0"/>
                </a:lnTo>
                <a:close/>
              </a:path>
            </a:pathLst>
          </a:custGeom>
          <a:solidFill>
            <a:srgbClr val="FBDB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589907" y="2776727"/>
            <a:ext cx="552450" cy="250825"/>
          </a:xfrm>
          <a:custGeom>
            <a:avLst/>
            <a:gdLst/>
            <a:ahLst/>
            <a:cxnLst/>
            <a:rect l="l" t="t" r="r" b="b"/>
            <a:pathLst>
              <a:path w="552450" h="250825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09" y="0"/>
                </a:lnTo>
                <a:lnTo>
                  <a:pt x="510666" y="0"/>
                </a:lnTo>
                <a:lnTo>
                  <a:pt x="526946" y="3298"/>
                </a:lnTo>
                <a:lnTo>
                  <a:pt x="540226" y="12287"/>
                </a:lnTo>
                <a:lnTo>
                  <a:pt x="549171" y="25610"/>
                </a:lnTo>
                <a:lnTo>
                  <a:pt x="552450" y="41910"/>
                </a:lnTo>
                <a:lnTo>
                  <a:pt x="552450" y="209042"/>
                </a:lnTo>
                <a:lnTo>
                  <a:pt x="549171" y="225321"/>
                </a:lnTo>
                <a:lnTo>
                  <a:pt x="540226" y="238601"/>
                </a:lnTo>
                <a:lnTo>
                  <a:pt x="526946" y="247546"/>
                </a:lnTo>
                <a:lnTo>
                  <a:pt x="510666" y="250825"/>
                </a:lnTo>
                <a:lnTo>
                  <a:pt x="41909" y="250825"/>
                </a:lnTo>
                <a:lnTo>
                  <a:pt x="25610" y="247546"/>
                </a:lnTo>
                <a:lnTo>
                  <a:pt x="12287" y="238601"/>
                </a:lnTo>
                <a:lnTo>
                  <a:pt x="3298" y="225321"/>
                </a:lnTo>
                <a:lnTo>
                  <a:pt x="0" y="209042"/>
                </a:lnTo>
                <a:lnTo>
                  <a:pt x="0" y="41910"/>
                </a:lnTo>
                <a:close/>
              </a:path>
            </a:pathLst>
          </a:custGeom>
          <a:ln w="9525">
            <a:solidFill>
              <a:srgbClr val="AC3A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4701666" y="2806445"/>
            <a:ext cx="3289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Calibri"/>
                <a:cs typeface="Calibri"/>
              </a:rPr>
              <a:t>HD</a:t>
            </a:r>
            <a:r>
              <a:rPr dirty="0" sz="1000" spc="-5" b="1">
                <a:latin typeface="Calibri"/>
                <a:cs typeface="Calibri"/>
              </a:rPr>
              <a:t>MI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791583" y="2275077"/>
            <a:ext cx="151130" cy="501650"/>
          </a:xfrm>
          <a:custGeom>
            <a:avLst/>
            <a:gdLst/>
            <a:ahLst/>
            <a:cxnLst/>
            <a:rect l="l" t="t" r="r" b="b"/>
            <a:pathLst>
              <a:path w="151129" h="501650">
                <a:moveTo>
                  <a:pt x="150749" y="426338"/>
                </a:moveTo>
                <a:lnTo>
                  <a:pt x="0" y="426338"/>
                </a:lnTo>
                <a:lnTo>
                  <a:pt x="75437" y="501650"/>
                </a:lnTo>
                <a:lnTo>
                  <a:pt x="150749" y="426338"/>
                </a:lnTo>
                <a:close/>
              </a:path>
              <a:path w="151129" h="501650">
                <a:moveTo>
                  <a:pt x="98932" y="0"/>
                </a:moveTo>
                <a:lnTo>
                  <a:pt x="51815" y="0"/>
                </a:lnTo>
                <a:lnTo>
                  <a:pt x="51815" y="426338"/>
                </a:lnTo>
                <a:lnTo>
                  <a:pt x="98932" y="426338"/>
                </a:lnTo>
                <a:lnTo>
                  <a:pt x="98932" y="0"/>
                </a:lnTo>
                <a:close/>
              </a:path>
            </a:pathLst>
          </a:custGeom>
          <a:solidFill>
            <a:srgbClr val="FBDB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791583" y="2275077"/>
            <a:ext cx="151130" cy="501650"/>
          </a:xfrm>
          <a:custGeom>
            <a:avLst/>
            <a:gdLst/>
            <a:ahLst/>
            <a:cxnLst/>
            <a:rect l="l" t="t" r="r" b="b"/>
            <a:pathLst>
              <a:path w="151129" h="501650">
                <a:moveTo>
                  <a:pt x="0" y="426338"/>
                </a:moveTo>
                <a:lnTo>
                  <a:pt x="51815" y="426338"/>
                </a:lnTo>
                <a:lnTo>
                  <a:pt x="51815" y="0"/>
                </a:lnTo>
                <a:lnTo>
                  <a:pt x="98932" y="0"/>
                </a:lnTo>
                <a:lnTo>
                  <a:pt x="98932" y="426338"/>
                </a:lnTo>
                <a:lnTo>
                  <a:pt x="150749" y="426338"/>
                </a:lnTo>
                <a:lnTo>
                  <a:pt x="75437" y="501650"/>
                </a:lnTo>
                <a:lnTo>
                  <a:pt x="0" y="426338"/>
                </a:lnTo>
                <a:close/>
              </a:path>
            </a:pathLst>
          </a:custGeom>
          <a:ln w="25399">
            <a:solidFill>
              <a:srgbClr val="F792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540122" y="2174367"/>
            <a:ext cx="652780" cy="250190"/>
          </a:xfrm>
          <a:custGeom>
            <a:avLst/>
            <a:gdLst/>
            <a:ahLst/>
            <a:cxnLst/>
            <a:rect l="l" t="t" r="r" b="b"/>
            <a:pathLst>
              <a:path w="652779" h="250189">
                <a:moveTo>
                  <a:pt x="652652" y="0"/>
                </a:moveTo>
                <a:lnTo>
                  <a:pt x="0" y="0"/>
                </a:lnTo>
                <a:lnTo>
                  <a:pt x="172974" y="250190"/>
                </a:lnTo>
                <a:lnTo>
                  <a:pt x="479805" y="250190"/>
                </a:lnTo>
                <a:lnTo>
                  <a:pt x="652652" y="0"/>
                </a:lnTo>
                <a:close/>
              </a:path>
            </a:pathLst>
          </a:custGeom>
          <a:solidFill>
            <a:srgbClr val="FBDB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540122" y="2174367"/>
            <a:ext cx="652780" cy="250190"/>
          </a:xfrm>
          <a:custGeom>
            <a:avLst/>
            <a:gdLst/>
            <a:ahLst/>
            <a:cxnLst/>
            <a:rect l="l" t="t" r="r" b="b"/>
            <a:pathLst>
              <a:path w="652779" h="250189">
                <a:moveTo>
                  <a:pt x="652652" y="0"/>
                </a:moveTo>
                <a:lnTo>
                  <a:pt x="479805" y="250190"/>
                </a:lnTo>
                <a:lnTo>
                  <a:pt x="172974" y="250190"/>
                </a:lnTo>
                <a:lnTo>
                  <a:pt x="0" y="0"/>
                </a:lnTo>
                <a:lnTo>
                  <a:pt x="652652" y="0"/>
                </a:lnTo>
                <a:close/>
              </a:path>
            </a:pathLst>
          </a:custGeom>
          <a:ln w="25399">
            <a:solidFill>
              <a:srgbClr val="F792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638675" y="2190750"/>
            <a:ext cx="419100" cy="2000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88321" y="3163570"/>
            <a:ext cx="0" cy="367030"/>
          </a:xfrm>
          <a:custGeom>
            <a:avLst/>
            <a:gdLst/>
            <a:ahLst/>
            <a:cxnLst/>
            <a:rect l="l" t="t" r="r" b="b"/>
            <a:pathLst>
              <a:path w="0" h="367029">
                <a:moveTo>
                  <a:pt x="0" y="0"/>
                </a:moveTo>
                <a:lnTo>
                  <a:pt x="0" y="367030"/>
                </a:lnTo>
              </a:path>
            </a:pathLst>
          </a:custGeom>
          <a:ln w="35801">
            <a:solidFill>
              <a:srgbClr val="D6E3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70420" y="3146425"/>
            <a:ext cx="2311400" cy="0"/>
          </a:xfrm>
          <a:custGeom>
            <a:avLst/>
            <a:gdLst/>
            <a:ahLst/>
            <a:cxnLst/>
            <a:rect l="l" t="t" r="r" b="b"/>
            <a:pathLst>
              <a:path w="2311400" h="0">
                <a:moveTo>
                  <a:pt x="0" y="0"/>
                </a:moveTo>
                <a:lnTo>
                  <a:pt x="2311336" y="0"/>
                </a:lnTo>
              </a:path>
            </a:pathLst>
          </a:custGeom>
          <a:ln w="34289">
            <a:solidFill>
              <a:srgbClr val="D6E3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70420" y="3129152"/>
            <a:ext cx="2311400" cy="401955"/>
          </a:xfrm>
          <a:custGeom>
            <a:avLst/>
            <a:gdLst/>
            <a:ahLst/>
            <a:cxnLst/>
            <a:rect l="l" t="t" r="r" b="b"/>
            <a:pathLst>
              <a:path w="2311400" h="401954">
                <a:moveTo>
                  <a:pt x="2311336" y="0"/>
                </a:moveTo>
                <a:lnTo>
                  <a:pt x="2311336" y="34798"/>
                </a:lnTo>
                <a:lnTo>
                  <a:pt x="35801" y="34798"/>
                </a:lnTo>
                <a:lnTo>
                  <a:pt x="35801" y="401700"/>
                </a:lnTo>
                <a:lnTo>
                  <a:pt x="0" y="401700"/>
                </a:lnTo>
                <a:lnTo>
                  <a:pt x="0" y="0"/>
                </a:lnTo>
                <a:lnTo>
                  <a:pt x="2311336" y="0"/>
                </a:lnTo>
                <a:close/>
              </a:path>
            </a:pathLst>
          </a:custGeom>
          <a:ln w="25400">
            <a:solidFill>
              <a:srgbClr val="7792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945639" y="2907029"/>
            <a:ext cx="0" cy="623570"/>
          </a:xfrm>
          <a:custGeom>
            <a:avLst/>
            <a:gdLst/>
            <a:ahLst/>
            <a:cxnLst/>
            <a:rect l="l" t="t" r="r" b="b"/>
            <a:pathLst>
              <a:path w="0" h="623570">
                <a:moveTo>
                  <a:pt x="0" y="0"/>
                </a:moveTo>
                <a:lnTo>
                  <a:pt x="0" y="623570"/>
                </a:lnTo>
              </a:path>
            </a:pathLst>
          </a:custGeom>
          <a:ln w="35814">
            <a:solidFill>
              <a:srgbClr val="E64F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927732" y="289178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5" h="0">
                <a:moveTo>
                  <a:pt x="0" y="0"/>
                </a:moveTo>
                <a:lnTo>
                  <a:pt x="350774" y="0"/>
                </a:lnTo>
              </a:path>
            </a:pathLst>
          </a:custGeom>
          <a:ln w="30479">
            <a:solidFill>
              <a:srgbClr val="E64F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927732" y="2876804"/>
            <a:ext cx="351155" cy="654050"/>
          </a:xfrm>
          <a:custGeom>
            <a:avLst/>
            <a:gdLst/>
            <a:ahLst/>
            <a:cxnLst/>
            <a:rect l="l" t="t" r="r" b="b"/>
            <a:pathLst>
              <a:path w="351155" h="654050">
                <a:moveTo>
                  <a:pt x="350774" y="0"/>
                </a:moveTo>
                <a:lnTo>
                  <a:pt x="350774" y="29845"/>
                </a:lnTo>
                <a:lnTo>
                  <a:pt x="35814" y="29845"/>
                </a:lnTo>
                <a:lnTo>
                  <a:pt x="35814" y="654050"/>
                </a:lnTo>
                <a:lnTo>
                  <a:pt x="0" y="654050"/>
                </a:lnTo>
                <a:lnTo>
                  <a:pt x="0" y="0"/>
                </a:lnTo>
                <a:lnTo>
                  <a:pt x="350774" y="0"/>
                </a:lnTo>
                <a:close/>
              </a:path>
            </a:pathLst>
          </a:custGeom>
          <a:ln w="25400">
            <a:solidFill>
              <a:srgbClr val="8B38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965960" y="2625851"/>
            <a:ext cx="676656" cy="45415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046732" y="2657855"/>
            <a:ext cx="536448" cy="3596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027682" y="2667254"/>
            <a:ext cx="552450" cy="332105"/>
          </a:xfrm>
          <a:custGeom>
            <a:avLst/>
            <a:gdLst/>
            <a:ahLst/>
            <a:cxnLst/>
            <a:rect l="l" t="t" r="r" b="b"/>
            <a:pathLst>
              <a:path w="552450" h="332105">
                <a:moveTo>
                  <a:pt x="497205" y="0"/>
                </a:moveTo>
                <a:lnTo>
                  <a:pt x="55372" y="0"/>
                </a:lnTo>
                <a:lnTo>
                  <a:pt x="33807" y="4345"/>
                </a:lnTo>
                <a:lnTo>
                  <a:pt x="16208" y="16192"/>
                </a:lnTo>
                <a:lnTo>
                  <a:pt x="4347" y="33754"/>
                </a:lnTo>
                <a:lnTo>
                  <a:pt x="0" y="55245"/>
                </a:lnTo>
                <a:lnTo>
                  <a:pt x="0" y="276479"/>
                </a:lnTo>
                <a:lnTo>
                  <a:pt x="4347" y="297969"/>
                </a:lnTo>
                <a:lnTo>
                  <a:pt x="16208" y="315531"/>
                </a:lnTo>
                <a:lnTo>
                  <a:pt x="33807" y="327378"/>
                </a:lnTo>
                <a:lnTo>
                  <a:pt x="55372" y="331724"/>
                </a:lnTo>
                <a:lnTo>
                  <a:pt x="497205" y="331724"/>
                </a:lnTo>
                <a:lnTo>
                  <a:pt x="518749" y="327378"/>
                </a:lnTo>
                <a:lnTo>
                  <a:pt x="536305" y="315531"/>
                </a:lnTo>
                <a:lnTo>
                  <a:pt x="548122" y="297969"/>
                </a:lnTo>
                <a:lnTo>
                  <a:pt x="552450" y="276479"/>
                </a:lnTo>
                <a:lnTo>
                  <a:pt x="552450" y="55245"/>
                </a:lnTo>
                <a:lnTo>
                  <a:pt x="548122" y="33754"/>
                </a:lnTo>
                <a:lnTo>
                  <a:pt x="536305" y="16192"/>
                </a:lnTo>
                <a:lnTo>
                  <a:pt x="518749" y="4345"/>
                </a:lnTo>
                <a:lnTo>
                  <a:pt x="497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027682" y="2667254"/>
            <a:ext cx="552450" cy="332105"/>
          </a:xfrm>
          <a:custGeom>
            <a:avLst/>
            <a:gdLst/>
            <a:ahLst/>
            <a:cxnLst/>
            <a:rect l="l" t="t" r="r" b="b"/>
            <a:pathLst>
              <a:path w="552450" h="332105">
                <a:moveTo>
                  <a:pt x="0" y="55245"/>
                </a:moveTo>
                <a:lnTo>
                  <a:pt x="4347" y="33754"/>
                </a:lnTo>
                <a:lnTo>
                  <a:pt x="16208" y="16192"/>
                </a:lnTo>
                <a:lnTo>
                  <a:pt x="33807" y="4345"/>
                </a:lnTo>
                <a:lnTo>
                  <a:pt x="55372" y="0"/>
                </a:lnTo>
                <a:lnTo>
                  <a:pt x="497205" y="0"/>
                </a:lnTo>
                <a:lnTo>
                  <a:pt x="518749" y="4345"/>
                </a:lnTo>
                <a:lnTo>
                  <a:pt x="536305" y="16192"/>
                </a:lnTo>
                <a:lnTo>
                  <a:pt x="548122" y="33754"/>
                </a:lnTo>
                <a:lnTo>
                  <a:pt x="552450" y="55245"/>
                </a:lnTo>
                <a:lnTo>
                  <a:pt x="552450" y="276479"/>
                </a:lnTo>
                <a:lnTo>
                  <a:pt x="548122" y="297969"/>
                </a:lnTo>
                <a:lnTo>
                  <a:pt x="536305" y="315531"/>
                </a:lnTo>
                <a:lnTo>
                  <a:pt x="518749" y="327378"/>
                </a:lnTo>
                <a:lnTo>
                  <a:pt x="497205" y="331724"/>
                </a:lnTo>
                <a:lnTo>
                  <a:pt x="55372" y="331724"/>
                </a:lnTo>
                <a:lnTo>
                  <a:pt x="33807" y="327378"/>
                </a:lnTo>
                <a:lnTo>
                  <a:pt x="16208" y="315531"/>
                </a:lnTo>
                <a:lnTo>
                  <a:pt x="4347" y="297969"/>
                </a:lnTo>
                <a:lnTo>
                  <a:pt x="0" y="276479"/>
                </a:lnTo>
                <a:lnTo>
                  <a:pt x="0" y="5524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2138552" y="2691510"/>
            <a:ext cx="330835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800" spc="-5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solidFill>
                  <a:srgbClr val="FFFFFF"/>
                </a:solidFill>
                <a:latin typeface="Calibri"/>
                <a:cs typeface="Calibri"/>
              </a:rPr>
              <a:t>#1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827022" y="3530727"/>
            <a:ext cx="652780" cy="252095"/>
          </a:xfrm>
          <a:custGeom>
            <a:avLst/>
            <a:gdLst/>
            <a:ahLst/>
            <a:cxnLst/>
            <a:rect l="l" t="t" r="r" b="b"/>
            <a:pathLst>
              <a:path w="652780" h="252095">
                <a:moveTo>
                  <a:pt x="652779" y="0"/>
                </a:moveTo>
                <a:lnTo>
                  <a:pt x="0" y="0"/>
                </a:lnTo>
                <a:lnTo>
                  <a:pt x="173989" y="251587"/>
                </a:lnTo>
                <a:lnTo>
                  <a:pt x="478789" y="251587"/>
                </a:lnTo>
                <a:lnTo>
                  <a:pt x="652779" y="0"/>
                </a:lnTo>
                <a:close/>
              </a:path>
            </a:pathLst>
          </a:custGeom>
          <a:solidFill>
            <a:srgbClr val="B611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827022" y="3530727"/>
            <a:ext cx="652780" cy="252095"/>
          </a:xfrm>
          <a:custGeom>
            <a:avLst/>
            <a:gdLst/>
            <a:ahLst/>
            <a:cxnLst/>
            <a:rect l="l" t="t" r="r" b="b"/>
            <a:pathLst>
              <a:path w="652780" h="252095">
                <a:moveTo>
                  <a:pt x="652779" y="0"/>
                </a:moveTo>
                <a:lnTo>
                  <a:pt x="478789" y="251587"/>
                </a:lnTo>
                <a:lnTo>
                  <a:pt x="173989" y="251587"/>
                </a:lnTo>
                <a:lnTo>
                  <a:pt x="0" y="0"/>
                </a:lnTo>
                <a:lnTo>
                  <a:pt x="652779" y="0"/>
                </a:lnTo>
                <a:close/>
              </a:path>
            </a:pathLst>
          </a:custGeom>
          <a:ln w="25400">
            <a:solidFill>
              <a:srgbClr val="8509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924050" y="3486150"/>
            <a:ext cx="419100" cy="3238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18935" y="3530727"/>
            <a:ext cx="652780" cy="252095"/>
          </a:xfrm>
          <a:custGeom>
            <a:avLst/>
            <a:gdLst/>
            <a:ahLst/>
            <a:cxnLst/>
            <a:rect l="l" t="t" r="r" b="b"/>
            <a:pathLst>
              <a:path w="652780" h="252095">
                <a:moveTo>
                  <a:pt x="652729" y="0"/>
                </a:moveTo>
                <a:lnTo>
                  <a:pt x="0" y="0"/>
                </a:lnTo>
                <a:lnTo>
                  <a:pt x="173977" y="251587"/>
                </a:lnTo>
                <a:lnTo>
                  <a:pt x="478751" y="251587"/>
                </a:lnTo>
                <a:lnTo>
                  <a:pt x="652729" y="0"/>
                </a:lnTo>
                <a:close/>
              </a:path>
            </a:pathLst>
          </a:custGeom>
          <a:solidFill>
            <a:srgbClr val="6A74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18935" y="3530727"/>
            <a:ext cx="652780" cy="252095"/>
          </a:xfrm>
          <a:custGeom>
            <a:avLst/>
            <a:gdLst/>
            <a:ahLst/>
            <a:cxnLst/>
            <a:rect l="l" t="t" r="r" b="b"/>
            <a:pathLst>
              <a:path w="652780" h="252095">
                <a:moveTo>
                  <a:pt x="652729" y="0"/>
                </a:moveTo>
                <a:lnTo>
                  <a:pt x="478751" y="251587"/>
                </a:lnTo>
                <a:lnTo>
                  <a:pt x="173977" y="251587"/>
                </a:lnTo>
                <a:lnTo>
                  <a:pt x="0" y="0"/>
                </a:lnTo>
                <a:lnTo>
                  <a:pt x="652729" y="0"/>
                </a:lnTo>
                <a:close/>
              </a:path>
            </a:pathLst>
          </a:custGeom>
          <a:ln w="25400">
            <a:solidFill>
              <a:srgbClr val="4B52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19100" y="3486150"/>
            <a:ext cx="419100" cy="32385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84745" y="3654678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 h="0">
                <a:moveTo>
                  <a:pt x="0" y="0"/>
                </a:moveTo>
                <a:lnTo>
                  <a:pt x="2254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400807" y="3654678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5" h="0">
                <a:moveTo>
                  <a:pt x="0" y="0"/>
                </a:moveTo>
                <a:lnTo>
                  <a:pt x="22377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951077" y="3655567"/>
            <a:ext cx="52514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L</a:t>
            </a:r>
            <a:r>
              <a:rPr dirty="0" sz="1100" spc="0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ckab</a:t>
            </a:r>
            <a:r>
              <a:rPr dirty="0" sz="1100" spc="-5">
                <a:latin typeface="Calibri"/>
                <a:cs typeface="Calibri"/>
              </a:rPr>
              <a:t>l</a:t>
            </a:r>
            <a:r>
              <a:rPr dirty="0" sz="1100">
                <a:latin typeface="Calibri"/>
                <a:cs typeface="Calibri"/>
              </a:rPr>
              <a:t>e  </a:t>
            </a:r>
            <a:r>
              <a:rPr dirty="0" sz="1100">
                <a:latin typeface="Calibri"/>
                <a:cs typeface="Calibri"/>
              </a:rPr>
              <a:t>control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457704" y="3655567"/>
            <a:ext cx="52514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L</a:t>
            </a:r>
            <a:r>
              <a:rPr dirty="0" sz="1100" spc="0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ckab</a:t>
            </a:r>
            <a:r>
              <a:rPr dirty="0" sz="1100" spc="-5">
                <a:latin typeface="Calibri"/>
                <a:cs typeface="Calibri"/>
              </a:rPr>
              <a:t>l</a:t>
            </a:r>
            <a:r>
              <a:rPr dirty="0" sz="1100">
                <a:latin typeface="Calibri"/>
                <a:cs typeface="Calibri"/>
              </a:rPr>
              <a:t>e  </a:t>
            </a:r>
            <a:r>
              <a:rPr dirty="0" sz="1100">
                <a:latin typeface="Calibri"/>
                <a:cs typeface="Calibri"/>
              </a:rPr>
              <a:t>control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95808" y="1419478"/>
            <a:ext cx="76200" cy="554355"/>
          </a:xfrm>
          <a:custGeom>
            <a:avLst/>
            <a:gdLst/>
            <a:ahLst/>
            <a:cxnLst/>
            <a:rect l="l" t="t" r="r" b="b"/>
            <a:pathLst>
              <a:path w="76200" h="554355">
                <a:moveTo>
                  <a:pt x="31750" y="477774"/>
                </a:moveTo>
                <a:lnTo>
                  <a:pt x="0" y="477774"/>
                </a:lnTo>
                <a:lnTo>
                  <a:pt x="38100" y="553974"/>
                </a:lnTo>
                <a:lnTo>
                  <a:pt x="69850" y="490474"/>
                </a:lnTo>
                <a:lnTo>
                  <a:pt x="31750" y="490474"/>
                </a:lnTo>
                <a:lnTo>
                  <a:pt x="31750" y="477774"/>
                </a:lnTo>
                <a:close/>
              </a:path>
              <a:path w="76200" h="554355">
                <a:moveTo>
                  <a:pt x="44450" y="0"/>
                </a:moveTo>
                <a:lnTo>
                  <a:pt x="31750" y="0"/>
                </a:lnTo>
                <a:lnTo>
                  <a:pt x="31750" y="490474"/>
                </a:lnTo>
                <a:lnTo>
                  <a:pt x="44450" y="490474"/>
                </a:lnTo>
                <a:lnTo>
                  <a:pt x="44450" y="0"/>
                </a:lnTo>
                <a:close/>
              </a:path>
              <a:path w="76200" h="554355">
                <a:moveTo>
                  <a:pt x="76200" y="477774"/>
                </a:moveTo>
                <a:lnTo>
                  <a:pt x="44450" y="477774"/>
                </a:lnTo>
                <a:lnTo>
                  <a:pt x="44450" y="490474"/>
                </a:lnTo>
                <a:lnTo>
                  <a:pt x="69850" y="490474"/>
                </a:lnTo>
                <a:lnTo>
                  <a:pt x="76200" y="477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95820" y="1419478"/>
            <a:ext cx="76200" cy="554355"/>
          </a:xfrm>
          <a:custGeom>
            <a:avLst/>
            <a:gdLst/>
            <a:ahLst/>
            <a:cxnLst/>
            <a:rect l="l" t="t" r="r" b="b"/>
            <a:pathLst>
              <a:path w="76200" h="554355">
                <a:moveTo>
                  <a:pt x="44450" y="63500"/>
                </a:moveTo>
                <a:lnTo>
                  <a:pt x="31750" y="63500"/>
                </a:lnTo>
                <a:lnTo>
                  <a:pt x="31750" y="553974"/>
                </a:lnTo>
                <a:lnTo>
                  <a:pt x="44450" y="553974"/>
                </a:lnTo>
                <a:lnTo>
                  <a:pt x="44450" y="63500"/>
                </a:lnTo>
                <a:close/>
              </a:path>
              <a:path w="76200" h="5543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43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46645" y="1419478"/>
            <a:ext cx="76200" cy="554355"/>
          </a:xfrm>
          <a:custGeom>
            <a:avLst/>
            <a:gdLst/>
            <a:ahLst/>
            <a:cxnLst/>
            <a:rect l="l" t="t" r="r" b="b"/>
            <a:pathLst>
              <a:path w="76200" h="554355">
                <a:moveTo>
                  <a:pt x="31750" y="477774"/>
                </a:moveTo>
                <a:lnTo>
                  <a:pt x="0" y="477774"/>
                </a:lnTo>
                <a:lnTo>
                  <a:pt x="38100" y="553974"/>
                </a:lnTo>
                <a:lnTo>
                  <a:pt x="69850" y="490474"/>
                </a:lnTo>
                <a:lnTo>
                  <a:pt x="31750" y="490474"/>
                </a:lnTo>
                <a:lnTo>
                  <a:pt x="31750" y="477774"/>
                </a:lnTo>
                <a:close/>
              </a:path>
              <a:path w="76200" h="554355">
                <a:moveTo>
                  <a:pt x="44450" y="0"/>
                </a:moveTo>
                <a:lnTo>
                  <a:pt x="31750" y="0"/>
                </a:lnTo>
                <a:lnTo>
                  <a:pt x="31750" y="490474"/>
                </a:lnTo>
                <a:lnTo>
                  <a:pt x="44450" y="490474"/>
                </a:lnTo>
                <a:lnTo>
                  <a:pt x="44450" y="0"/>
                </a:lnTo>
                <a:close/>
              </a:path>
              <a:path w="76200" h="554355">
                <a:moveTo>
                  <a:pt x="76200" y="477774"/>
                </a:moveTo>
                <a:lnTo>
                  <a:pt x="44450" y="477774"/>
                </a:lnTo>
                <a:lnTo>
                  <a:pt x="44450" y="490474"/>
                </a:lnTo>
                <a:lnTo>
                  <a:pt x="69850" y="490474"/>
                </a:lnTo>
                <a:lnTo>
                  <a:pt x="76200" y="477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948245" y="1419478"/>
            <a:ext cx="76200" cy="554355"/>
          </a:xfrm>
          <a:custGeom>
            <a:avLst/>
            <a:gdLst/>
            <a:ahLst/>
            <a:cxnLst/>
            <a:rect l="l" t="t" r="r" b="b"/>
            <a:pathLst>
              <a:path w="76200" h="554355">
                <a:moveTo>
                  <a:pt x="44450" y="63500"/>
                </a:moveTo>
                <a:lnTo>
                  <a:pt x="31750" y="63500"/>
                </a:lnTo>
                <a:lnTo>
                  <a:pt x="31750" y="553974"/>
                </a:lnTo>
                <a:lnTo>
                  <a:pt x="44450" y="553974"/>
                </a:lnTo>
                <a:lnTo>
                  <a:pt x="44450" y="63500"/>
                </a:lnTo>
                <a:close/>
              </a:path>
              <a:path w="76200" h="5543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43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299083" y="1419478"/>
            <a:ext cx="76200" cy="554355"/>
          </a:xfrm>
          <a:custGeom>
            <a:avLst/>
            <a:gdLst/>
            <a:ahLst/>
            <a:cxnLst/>
            <a:rect l="l" t="t" r="r" b="b"/>
            <a:pathLst>
              <a:path w="76200" h="554355">
                <a:moveTo>
                  <a:pt x="31750" y="477774"/>
                </a:moveTo>
                <a:lnTo>
                  <a:pt x="0" y="477774"/>
                </a:lnTo>
                <a:lnTo>
                  <a:pt x="38100" y="553974"/>
                </a:lnTo>
                <a:lnTo>
                  <a:pt x="69850" y="490474"/>
                </a:lnTo>
                <a:lnTo>
                  <a:pt x="31750" y="490474"/>
                </a:lnTo>
                <a:lnTo>
                  <a:pt x="31750" y="477774"/>
                </a:lnTo>
                <a:close/>
              </a:path>
              <a:path w="76200" h="554355">
                <a:moveTo>
                  <a:pt x="44450" y="0"/>
                </a:moveTo>
                <a:lnTo>
                  <a:pt x="31750" y="0"/>
                </a:lnTo>
                <a:lnTo>
                  <a:pt x="31750" y="490474"/>
                </a:lnTo>
                <a:lnTo>
                  <a:pt x="44450" y="490474"/>
                </a:lnTo>
                <a:lnTo>
                  <a:pt x="44450" y="0"/>
                </a:lnTo>
                <a:close/>
              </a:path>
              <a:path w="76200" h="554355">
                <a:moveTo>
                  <a:pt x="76200" y="477774"/>
                </a:moveTo>
                <a:lnTo>
                  <a:pt x="44450" y="477774"/>
                </a:lnTo>
                <a:lnTo>
                  <a:pt x="44450" y="490474"/>
                </a:lnTo>
                <a:lnTo>
                  <a:pt x="69850" y="490474"/>
                </a:lnTo>
                <a:lnTo>
                  <a:pt x="76200" y="477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400683" y="1419478"/>
            <a:ext cx="76200" cy="554355"/>
          </a:xfrm>
          <a:custGeom>
            <a:avLst/>
            <a:gdLst/>
            <a:ahLst/>
            <a:cxnLst/>
            <a:rect l="l" t="t" r="r" b="b"/>
            <a:pathLst>
              <a:path w="76200" h="554355">
                <a:moveTo>
                  <a:pt x="44450" y="63500"/>
                </a:moveTo>
                <a:lnTo>
                  <a:pt x="31750" y="63500"/>
                </a:lnTo>
                <a:lnTo>
                  <a:pt x="31750" y="553974"/>
                </a:lnTo>
                <a:lnTo>
                  <a:pt x="44450" y="553974"/>
                </a:lnTo>
                <a:lnTo>
                  <a:pt x="44450" y="63500"/>
                </a:lnTo>
                <a:close/>
              </a:path>
              <a:path w="76200" h="5543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43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902332" y="1419478"/>
            <a:ext cx="76200" cy="554355"/>
          </a:xfrm>
          <a:custGeom>
            <a:avLst/>
            <a:gdLst/>
            <a:ahLst/>
            <a:cxnLst/>
            <a:rect l="l" t="t" r="r" b="b"/>
            <a:pathLst>
              <a:path w="76200" h="554355">
                <a:moveTo>
                  <a:pt x="31750" y="477774"/>
                </a:moveTo>
                <a:lnTo>
                  <a:pt x="0" y="477774"/>
                </a:lnTo>
                <a:lnTo>
                  <a:pt x="38100" y="553974"/>
                </a:lnTo>
                <a:lnTo>
                  <a:pt x="69850" y="490474"/>
                </a:lnTo>
                <a:lnTo>
                  <a:pt x="31750" y="490474"/>
                </a:lnTo>
                <a:lnTo>
                  <a:pt x="31750" y="477774"/>
                </a:lnTo>
                <a:close/>
              </a:path>
              <a:path w="76200" h="554355">
                <a:moveTo>
                  <a:pt x="44450" y="0"/>
                </a:moveTo>
                <a:lnTo>
                  <a:pt x="31750" y="0"/>
                </a:lnTo>
                <a:lnTo>
                  <a:pt x="31750" y="490474"/>
                </a:lnTo>
                <a:lnTo>
                  <a:pt x="44450" y="490474"/>
                </a:lnTo>
                <a:lnTo>
                  <a:pt x="44450" y="0"/>
                </a:lnTo>
                <a:close/>
              </a:path>
              <a:path w="76200" h="554355">
                <a:moveTo>
                  <a:pt x="76200" y="477774"/>
                </a:moveTo>
                <a:lnTo>
                  <a:pt x="44450" y="477774"/>
                </a:lnTo>
                <a:lnTo>
                  <a:pt x="44450" y="490474"/>
                </a:lnTo>
                <a:lnTo>
                  <a:pt x="69850" y="490474"/>
                </a:lnTo>
                <a:lnTo>
                  <a:pt x="76200" y="477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002282" y="1419478"/>
            <a:ext cx="76200" cy="554355"/>
          </a:xfrm>
          <a:custGeom>
            <a:avLst/>
            <a:gdLst/>
            <a:ahLst/>
            <a:cxnLst/>
            <a:rect l="l" t="t" r="r" b="b"/>
            <a:pathLst>
              <a:path w="76200" h="554355">
                <a:moveTo>
                  <a:pt x="44450" y="63500"/>
                </a:moveTo>
                <a:lnTo>
                  <a:pt x="31750" y="63500"/>
                </a:lnTo>
                <a:lnTo>
                  <a:pt x="31750" y="553974"/>
                </a:lnTo>
                <a:lnTo>
                  <a:pt x="44450" y="553974"/>
                </a:lnTo>
                <a:lnTo>
                  <a:pt x="44450" y="63500"/>
                </a:lnTo>
                <a:close/>
              </a:path>
              <a:path w="76200" h="5543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43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364479" y="2790444"/>
            <a:ext cx="565403" cy="2636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487923" y="2767583"/>
            <a:ext cx="339851" cy="27736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370957" y="2776727"/>
            <a:ext cx="552450" cy="250825"/>
          </a:xfrm>
          <a:custGeom>
            <a:avLst/>
            <a:gdLst/>
            <a:ahLst/>
            <a:cxnLst/>
            <a:rect l="l" t="t" r="r" b="b"/>
            <a:pathLst>
              <a:path w="552450" h="250825">
                <a:moveTo>
                  <a:pt x="510666" y="0"/>
                </a:moveTo>
                <a:lnTo>
                  <a:pt x="41909" y="0"/>
                </a:ln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0" y="209042"/>
                </a:lnTo>
                <a:lnTo>
                  <a:pt x="3298" y="225321"/>
                </a:lnTo>
                <a:lnTo>
                  <a:pt x="12287" y="238601"/>
                </a:lnTo>
                <a:lnTo>
                  <a:pt x="25610" y="247546"/>
                </a:lnTo>
                <a:lnTo>
                  <a:pt x="41909" y="250825"/>
                </a:lnTo>
                <a:lnTo>
                  <a:pt x="510666" y="250825"/>
                </a:lnTo>
                <a:lnTo>
                  <a:pt x="526946" y="247546"/>
                </a:lnTo>
                <a:lnTo>
                  <a:pt x="540226" y="238601"/>
                </a:lnTo>
                <a:lnTo>
                  <a:pt x="549171" y="225321"/>
                </a:lnTo>
                <a:lnTo>
                  <a:pt x="552450" y="209042"/>
                </a:lnTo>
                <a:lnTo>
                  <a:pt x="552450" y="41910"/>
                </a:lnTo>
                <a:lnTo>
                  <a:pt x="549171" y="25610"/>
                </a:lnTo>
                <a:lnTo>
                  <a:pt x="540226" y="12287"/>
                </a:lnTo>
                <a:lnTo>
                  <a:pt x="526946" y="3298"/>
                </a:lnTo>
                <a:lnTo>
                  <a:pt x="5106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370957" y="2776727"/>
            <a:ext cx="552450" cy="250825"/>
          </a:xfrm>
          <a:custGeom>
            <a:avLst/>
            <a:gdLst/>
            <a:ahLst/>
            <a:cxnLst/>
            <a:rect l="l" t="t" r="r" b="b"/>
            <a:pathLst>
              <a:path w="552450" h="250825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09" y="0"/>
                </a:lnTo>
                <a:lnTo>
                  <a:pt x="510666" y="0"/>
                </a:lnTo>
                <a:lnTo>
                  <a:pt x="526946" y="3298"/>
                </a:lnTo>
                <a:lnTo>
                  <a:pt x="540226" y="12287"/>
                </a:lnTo>
                <a:lnTo>
                  <a:pt x="549171" y="25610"/>
                </a:lnTo>
                <a:lnTo>
                  <a:pt x="552450" y="41910"/>
                </a:lnTo>
                <a:lnTo>
                  <a:pt x="552450" y="209042"/>
                </a:lnTo>
                <a:lnTo>
                  <a:pt x="549171" y="225321"/>
                </a:lnTo>
                <a:lnTo>
                  <a:pt x="540226" y="238601"/>
                </a:lnTo>
                <a:lnTo>
                  <a:pt x="526946" y="247546"/>
                </a:lnTo>
                <a:lnTo>
                  <a:pt x="510666" y="250825"/>
                </a:lnTo>
                <a:lnTo>
                  <a:pt x="41909" y="250825"/>
                </a:lnTo>
                <a:lnTo>
                  <a:pt x="25610" y="247546"/>
                </a:lnTo>
                <a:lnTo>
                  <a:pt x="12287" y="238601"/>
                </a:lnTo>
                <a:lnTo>
                  <a:pt x="3298" y="225321"/>
                </a:lnTo>
                <a:lnTo>
                  <a:pt x="0" y="209042"/>
                </a:lnTo>
                <a:lnTo>
                  <a:pt x="0" y="41910"/>
                </a:lnTo>
                <a:close/>
              </a:path>
            </a:pathLst>
          </a:custGeom>
          <a:ln w="9525">
            <a:solidFill>
              <a:srgbClr val="9437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5539232" y="1031265"/>
            <a:ext cx="3348990" cy="52838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610235" indent="-175260">
              <a:lnSpc>
                <a:spcPct val="100000"/>
              </a:lnSpc>
              <a:spcBef>
                <a:spcPts val="320"/>
              </a:spcBef>
              <a:buClr>
                <a:srgbClr val="252525"/>
              </a:buClr>
              <a:buSzPct val="78571"/>
              <a:buChar char="•"/>
              <a:tabLst>
                <a:tab pos="610870" algn="l"/>
              </a:tabLst>
            </a:pPr>
            <a:r>
              <a:rPr dirty="0" sz="1400">
                <a:latin typeface="Arial"/>
                <a:cs typeface="Arial"/>
              </a:rPr>
              <a:t>Six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ports</a:t>
            </a:r>
            <a:endParaRPr sz="1400">
              <a:latin typeface="Arial"/>
              <a:cs typeface="Arial"/>
            </a:endParaRPr>
          </a:p>
          <a:p>
            <a:pPr lvl="1" marL="779780" marR="6985" indent="-169545">
              <a:lnSpc>
                <a:spcPts val="1250"/>
              </a:lnSpc>
              <a:spcBef>
                <a:spcPts val="495"/>
              </a:spcBef>
              <a:buSzPct val="80769"/>
              <a:buChar char="−"/>
              <a:tabLst>
                <a:tab pos="780415" algn="l"/>
              </a:tabLst>
            </a:pPr>
            <a:r>
              <a:rPr dirty="0" sz="1300" spc="-10">
                <a:latin typeface="Arial"/>
                <a:cs typeface="Arial"/>
              </a:rPr>
              <a:t>Two </a:t>
            </a:r>
            <a:r>
              <a:rPr dirty="0" sz="1300" spc="-5">
                <a:latin typeface="Arial"/>
                <a:cs typeface="Arial"/>
              </a:rPr>
              <a:t>parallel - driven directly by the  </a:t>
            </a:r>
            <a:r>
              <a:rPr dirty="0" sz="1300" spc="-10">
                <a:latin typeface="Arial"/>
                <a:cs typeface="Arial"/>
              </a:rPr>
              <a:t>IPU</a:t>
            </a:r>
            <a:endParaRPr sz="1300">
              <a:latin typeface="Arial"/>
              <a:cs typeface="Arial"/>
            </a:endParaRPr>
          </a:p>
          <a:p>
            <a:pPr lvl="1" marL="779780" marR="247650" indent="-169545">
              <a:lnSpc>
                <a:spcPts val="1250"/>
              </a:lnSpc>
              <a:spcBef>
                <a:spcPts val="500"/>
              </a:spcBef>
              <a:buSzPct val="80769"/>
              <a:buChar char="−"/>
              <a:tabLst>
                <a:tab pos="780415" algn="l"/>
              </a:tabLst>
            </a:pPr>
            <a:r>
              <a:rPr dirty="0" sz="1300" spc="-10">
                <a:latin typeface="Arial"/>
                <a:cs typeface="Arial"/>
              </a:rPr>
              <a:t>Two </a:t>
            </a:r>
            <a:r>
              <a:rPr dirty="0" sz="1300" spc="-5">
                <a:latin typeface="Arial"/>
                <a:cs typeface="Arial"/>
              </a:rPr>
              <a:t>LVDS channels - driven by  </a:t>
            </a:r>
            <a:r>
              <a:rPr dirty="0" sz="1300" spc="-10">
                <a:latin typeface="Arial"/>
                <a:cs typeface="Arial"/>
              </a:rPr>
              <a:t>the LVDS</a:t>
            </a:r>
            <a:r>
              <a:rPr dirty="0" sz="1300" spc="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bridge</a:t>
            </a:r>
            <a:endParaRPr sz="1300">
              <a:latin typeface="Arial"/>
              <a:cs typeface="Arial"/>
            </a:endParaRPr>
          </a:p>
          <a:p>
            <a:pPr lvl="1" marL="779780" marR="185420" indent="-169545">
              <a:lnSpc>
                <a:spcPts val="1250"/>
              </a:lnSpc>
              <a:spcBef>
                <a:spcPts val="489"/>
              </a:spcBef>
              <a:buSzPct val="80769"/>
              <a:buChar char="−"/>
              <a:tabLst>
                <a:tab pos="780415" algn="l"/>
              </a:tabLst>
            </a:pPr>
            <a:r>
              <a:rPr dirty="0" sz="1300" spc="-5">
                <a:latin typeface="Arial"/>
                <a:cs typeface="Arial"/>
              </a:rPr>
              <a:t>One </a:t>
            </a:r>
            <a:r>
              <a:rPr dirty="0" sz="1300" spc="-10">
                <a:latin typeface="Arial"/>
                <a:cs typeface="Arial"/>
              </a:rPr>
              <a:t>HDMI </a:t>
            </a:r>
            <a:r>
              <a:rPr dirty="0" sz="1300" spc="-5">
                <a:latin typeface="Arial"/>
                <a:cs typeface="Arial"/>
              </a:rPr>
              <a:t>– driven by the </a:t>
            </a:r>
            <a:r>
              <a:rPr dirty="0" sz="1300" spc="-10">
                <a:latin typeface="Arial"/>
                <a:cs typeface="Arial"/>
              </a:rPr>
              <a:t>HDMI  transmitter</a:t>
            </a:r>
            <a:endParaRPr sz="1300">
              <a:latin typeface="Arial"/>
              <a:cs typeface="Arial"/>
            </a:endParaRPr>
          </a:p>
          <a:p>
            <a:pPr lvl="1" marL="779780" marR="403225" indent="-169545">
              <a:lnSpc>
                <a:spcPts val="1250"/>
              </a:lnSpc>
              <a:spcBef>
                <a:spcPts val="500"/>
              </a:spcBef>
              <a:buSzPct val="80769"/>
              <a:buChar char="−"/>
              <a:tabLst>
                <a:tab pos="780415" algn="l"/>
              </a:tabLst>
            </a:pPr>
            <a:r>
              <a:rPr dirty="0" sz="1300" spc="-5">
                <a:latin typeface="Arial"/>
                <a:cs typeface="Arial"/>
              </a:rPr>
              <a:t>One MIPI-DSI – driven by the  MIPI-DSI</a:t>
            </a:r>
            <a:r>
              <a:rPr dirty="0" sz="1300" spc="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transmitter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434"/>
              </a:lnSpc>
            </a:pPr>
            <a:r>
              <a:rPr dirty="0" sz="800">
                <a:latin typeface="Calibri"/>
                <a:cs typeface="Calibri"/>
              </a:rPr>
              <a:t>MIPI</a:t>
            </a:r>
            <a:endParaRPr sz="800">
              <a:latin typeface="Calibri"/>
              <a:cs typeface="Calibri"/>
            </a:endParaRPr>
          </a:p>
          <a:p>
            <a:pPr marL="40005">
              <a:lnSpc>
                <a:spcPts val="1420"/>
              </a:lnSpc>
              <a:tabLst>
                <a:tab pos="434975" algn="l"/>
              </a:tabLst>
            </a:pPr>
            <a:r>
              <a:rPr dirty="0" baseline="6944" sz="1200">
                <a:latin typeface="Calibri"/>
                <a:cs typeface="Calibri"/>
              </a:rPr>
              <a:t>DSI	</a:t>
            </a:r>
            <a:r>
              <a:rPr dirty="0" sz="1100" spc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r>
              <a:rPr dirty="0" sz="1100" spc="31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Four </a:t>
            </a:r>
            <a:r>
              <a:rPr dirty="0" sz="1400">
                <a:latin typeface="Arial"/>
                <a:cs typeface="Arial"/>
              </a:rPr>
              <a:t>simultaneous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  <a:p>
            <a:pPr lvl="1" marL="779780" marR="278765" indent="-169545">
              <a:lnSpc>
                <a:spcPts val="1250"/>
              </a:lnSpc>
              <a:spcBef>
                <a:spcPts val="480"/>
              </a:spcBef>
              <a:buSzPct val="80769"/>
              <a:buChar char="−"/>
              <a:tabLst>
                <a:tab pos="780415" algn="l"/>
              </a:tabLst>
            </a:pPr>
            <a:r>
              <a:rPr dirty="0" sz="1300" spc="-10">
                <a:latin typeface="Arial"/>
                <a:cs typeface="Arial"/>
              </a:rPr>
              <a:t>Each IPU has two display ports  </a:t>
            </a:r>
            <a:r>
              <a:rPr dirty="0" sz="1300" spc="-5">
                <a:latin typeface="Arial"/>
                <a:cs typeface="Arial"/>
              </a:rPr>
              <a:t>(DI0 and</a:t>
            </a:r>
            <a:r>
              <a:rPr dirty="0" sz="1300" spc="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DI1)</a:t>
            </a:r>
            <a:endParaRPr sz="1300">
              <a:latin typeface="Arial"/>
              <a:cs typeface="Arial"/>
            </a:endParaRPr>
          </a:p>
          <a:p>
            <a:pPr lvl="1" marL="779780" marR="5080" indent="-169545">
              <a:lnSpc>
                <a:spcPct val="80000"/>
              </a:lnSpc>
              <a:spcBef>
                <a:spcPts val="509"/>
              </a:spcBef>
              <a:buSzPct val="80769"/>
              <a:buChar char="−"/>
              <a:tabLst>
                <a:tab pos="780415" algn="l"/>
              </a:tabLst>
            </a:pPr>
            <a:r>
              <a:rPr dirty="0" sz="1300" spc="-5">
                <a:latin typeface="Arial"/>
                <a:cs typeface="Arial"/>
              </a:rPr>
              <a:t>Therefore, up to four external ports  can be active at any </a:t>
            </a:r>
            <a:r>
              <a:rPr dirty="0" sz="1300" spc="-10">
                <a:latin typeface="Arial"/>
                <a:cs typeface="Arial"/>
              </a:rPr>
              <a:t>given</a:t>
            </a:r>
            <a:r>
              <a:rPr dirty="0" sz="1300" spc="6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time.</a:t>
            </a:r>
            <a:endParaRPr sz="1300">
              <a:latin typeface="Arial"/>
              <a:cs typeface="Arial"/>
            </a:endParaRPr>
          </a:p>
          <a:p>
            <a:pPr lvl="1" marL="779780" marR="303530" indent="-169545">
              <a:lnSpc>
                <a:spcPts val="1250"/>
              </a:lnSpc>
              <a:spcBef>
                <a:spcPts val="489"/>
              </a:spcBef>
              <a:buSzPct val="80769"/>
              <a:buChar char="−"/>
              <a:tabLst>
                <a:tab pos="780415" algn="l"/>
              </a:tabLst>
            </a:pPr>
            <a:r>
              <a:rPr dirty="0" sz="1300" spc="-10">
                <a:latin typeface="Arial"/>
                <a:cs typeface="Arial"/>
              </a:rPr>
              <a:t>Additional asynchronous data  </a:t>
            </a:r>
            <a:r>
              <a:rPr dirty="0" sz="1300" spc="-5">
                <a:latin typeface="Arial"/>
                <a:cs typeface="Arial"/>
              </a:rPr>
              <a:t>flows can be sent through the  parallel ports and the MIPI-DSI  port</a:t>
            </a:r>
            <a:endParaRPr sz="1300">
              <a:latin typeface="Arial"/>
              <a:cs typeface="Arial"/>
            </a:endParaRPr>
          </a:p>
          <a:p>
            <a:pPr marL="610235" marR="246379" indent="-175260">
              <a:lnSpc>
                <a:spcPts val="1350"/>
              </a:lnSpc>
              <a:spcBef>
                <a:spcPts val="480"/>
              </a:spcBef>
              <a:buClr>
                <a:srgbClr val="252525"/>
              </a:buClr>
              <a:buSzPct val="78571"/>
              <a:buChar char="•"/>
              <a:tabLst>
                <a:tab pos="610870" algn="l"/>
              </a:tabLst>
            </a:pPr>
            <a:r>
              <a:rPr dirty="0" sz="1400">
                <a:latin typeface="Arial"/>
                <a:cs typeface="Arial"/>
              </a:rPr>
              <a:t>Display Content Integrity</a:t>
            </a:r>
            <a:r>
              <a:rPr dirty="0" sz="1400" spc="-1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Check  </a:t>
            </a:r>
            <a:r>
              <a:rPr dirty="0" sz="1400" spc="-5">
                <a:latin typeface="Arial"/>
                <a:cs typeface="Arial"/>
              </a:rPr>
              <a:t>(DCIC)</a:t>
            </a:r>
            <a:endParaRPr sz="1400">
              <a:latin typeface="Arial"/>
              <a:cs typeface="Arial"/>
            </a:endParaRPr>
          </a:p>
          <a:p>
            <a:pPr lvl="1" marL="779780" marR="97155" indent="-169545">
              <a:lnSpc>
                <a:spcPts val="1250"/>
              </a:lnSpc>
              <a:spcBef>
                <a:spcPts val="500"/>
              </a:spcBef>
              <a:buSzPct val="80769"/>
              <a:buChar char="−"/>
              <a:tabLst>
                <a:tab pos="780415" algn="l"/>
              </a:tabLst>
            </a:pPr>
            <a:r>
              <a:rPr dirty="0" sz="1300" spc="-5">
                <a:latin typeface="Arial"/>
                <a:cs typeface="Arial"/>
              </a:rPr>
              <a:t>For parallel interfaces: probes the  I/O </a:t>
            </a:r>
            <a:r>
              <a:rPr dirty="0" sz="1300" spc="-10">
                <a:latin typeface="Arial"/>
                <a:cs typeface="Arial"/>
              </a:rPr>
              <a:t>loopback (essentially  </a:t>
            </a:r>
            <a:r>
              <a:rPr dirty="0" sz="1300" spc="-5">
                <a:latin typeface="Arial"/>
                <a:cs typeface="Arial"/>
              </a:rPr>
              <a:t>equivalent to probing the external  wires)</a:t>
            </a:r>
            <a:endParaRPr sz="1300">
              <a:latin typeface="Arial"/>
              <a:cs typeface="Arial"/>
            </a:endParaRPr>
          </a:p>
          <a:p>
            <a:pPr lvl="1" marL="779780" marR="246379" indent="-169545">
              <a:lnSpc>
                <a:spcPct val="80100"/>
              </a:lnSpc>
              <a:spcBef>
                <a:spcPts val="509"/>
              </a:spcBef>
              <a:buSzPct val="80769"/>
              <a:buChar char="−"/>
              <a:tabLst>
                <a:tab pos="780415" algn="l"/>
              </a:tabLst>
            </a:pPr>
            <a:r>
              <a:rPr dirty="0" sz="1300" spc="-5">
                <a:latin typeface="Arial"/>
                <a:cs typeface="Arial"/>
              </a:rPr>
              <a:t>For other integrated interfaces  (e.g. LVDS): probes the IPU  output (essentially equivalent to  </a:t>
            </a:r>
            <a:r>
              <a:rPr dirty="0" sz="1300" spc="-10">
                <a:latin typeface="Arial"/>
                <a:cs typeface="Arial"/>
              </a:rPr>
              <a:t>the inputs </a:t>
            </a:r>
            <a:r>
              <a:rPr dirty="0" sz="1300" spc="-5">
                <a:latin typeface="Arial"/>
                <a:cs typeface="Arial"/>
              </a:rPr>
              <a:t>to </a:t>
            </a:r>
            <a:r>
              <a:rPr dirty="0" sz="1300" spc="-10">
                <a:latin typeface="Arial"/>
                <a:cs typeface="Arial"/>
              </a:rPr>
              <a:t>the</a:t>
            </a:r>
            <a:r>
              <a:rPr dirty="0" sz="1300" spc="5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serializers)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570982" y="2275077"/>
            <a:ext cx="151130" cy="501650"/>
          </a:xfrm>
          <a:custGeom>
            <a:avLst/>
            <a:gdLst/>
            <a:ahLst/>
            <a:cxnLst/>
            <a:rect l="l" t="t" r="r" b="b"/>
            <a:pathLst>
              <a:path w="151129" h="501650">
                <a:moveTo>
                  <a:pt x="150875" y="426338"/>
                </a:moveTo>
                <a:lnTo>
                  <a:pt x="0" y="426338"/>
                </a:lnTo>
                <a:lnTo>
                  <a:pt x="75437" y="501650"/>
                </a:lnTo>
                <a:lnTo>
                  <a:pt x="150875" y="426338"/>
                </a:lnTo>
                <a:close/>
              </a:path>
              <a:path w="151129" h="501650">
                <a:moveTo>
                  <a:pt x="99059" y="0"/>
                </a:moveTo>
                <a:lnTo>
                  <a:pt x="51942" y="0"/>
                </a:lnTo>
                <a:lnTo>
                  <a:pt x="51942" y="426338"/>
                </a:lnTo>
                <a:lnTo>
                  <a:pt x="99059" y="426338"/>
                </a:lnTo>
                <a:lnTo>
                  <a:pt x="99059" y="0"/>
                </a:lnTo>
                <a:close/>
              </a:path>
            </a:pathLst>
          </a:custGeom>
          <a:solidFill>
            <a:srgbClr val="FBDB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570982" y="2275077"/>
            <a:ext cx="151130" cy="501650"/>
          </a:xfrm>
          <a:custGeom>
            <a:avLst/>
            <a:gdLst/>
            <a:ahLst/>
            <a:cxnLst/>
            <a:rect l="l" t="t" r="r" b="b"/>
            <a:pathLst>
              <a:path w="151129" h="501650">
                <a:moveTo>
                  <a:pt x="0" y="426338"/>
                </a:moveTo>
                <a:lnTo>
                  <a:pt x="51942" y="426338"/>
                </a:lnTo>
                <a:lnTo>
                  <a:pt x="51942" y="0"/>
                </a:lnTo>
                <a:lnTo>
                  <a:pt x="99059" y="0"/>
                </a:lnTo>
                <a:lnTo>
                  <a:pt x="99059" y="426338"/>
                </a:lnTo>
                <a:lnTo>
                  <a:pt x="150875" y="426338"/>
                </a:lnTo>
                <a:lnTo>
                  <a:pt x="75437" y="501650"/>
                </a:lnTo>
                <a:lnTo>
                  <a:pt x="0" y="426338"/>
                </a:lnTo>
                <a:close/>
              </a:path>
            </a:pathLst>
          </a:custGeom>
          <a:ln w="25400">
            <a:solidFill>
              <a:srgbClr val="F792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058032" y="1833752"/>
            <a:ext cx="76200" cy="339725"/>
          </a:xfrm>
          <a:custGeom>
            <a:avLst/>
            <a:gdLst/>
            <a:ahLst/>
            <a:cxnLst/>
            <a:rect l="l" t="t" r="r" b="b"/>
            <a:pathLst>
              <a:path w="76200" h="339725">
                <a:moveTo>
                  <a:pt x="31750" y="263525"/>
                </a:moveTo>
                <a:lnTo>
                  <a:pt x="0" y="263525"/>
                </a:lnTo>
                <a:lnTo>
                  <a:pt x="38100" y="339725"/>
                </a:lnTo>
                <a:lnTo>
                  <a:pt x="69850" y="276225"/>
                </a:lnTo>
                <a:lnTo>
                  <a:pt x="31750" y="276225"/>
                </a:lnTo>
                <a:lnTo>
                  <a:pt x="31750" y="263525"/>
                </a:lnTo>
                <a:close/>
              </a:path>
              <a:path w="76200" h="339725">
                <a:moveTo>
                  <a:pt x="31750" y="74921"/>
                </a:moveTo>
                <a:lnTo>
                  <a:pt x="31750" y="276225"/>
                </a:lnTo>
                <a:lnTo>
                  <a:pt x="44450" y="276225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339725">
                <a:moveTo>
                  <a:pt x="76200" y="263525"/>
                </a:moveTo>
                <a:lnTo>
                  <a:pt x="44450" y="263525"/>
                </a:lnTo>
                <a:lnTo>
                  <a:pt x="44450" y="276225"/>
                </a:lnTo>
                <a:lnTo>
                  <a:pt x="69850" y="276225"/>
                </a:lnTo>
                <a:lnTo>
                  <a:pt x="76200" y="263525"/>
                </a:lnTo>
                <a:close/>
              </a:path>
              <a:path w="76200" h="339725">
                <a:moveTo>
                  <a:pt x="44450" y="38100"/>
                </a:moveTo>
                <a:lnTo>
                  <a:pt x="31750" y="381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339725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339725">
                <a:moveTo>
                  <a:pt x="38100" y="0"/>
                </a:moveTo>
                <a:lnTo>
                  <a:pt x="23252" y="3006"/>
                </a:lnTo>
                <a:lnTo>
                  <a:pt x="11144" y="11191"/>
                </a:lnTo>
                <a:lnTo>
                  <a:pt x="2988" y="23306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306"/>
                </a:lnTo>
                <a:lnTo>
                  <a:pt x="65055" y="11191"/>
                </a:lnTo>
                <a:lnTo>
                  <a:pt x="52947" y="3006"/>
                </a:lnTo>
                <a:lnTo>
                  <a:pt x="38100" y="0"/>
                </a:lnTo>
                <a:close/>
              </a:path>
              <a:path w="76200" h="339725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157982" y="1733804"/>
            <a:ext cx="76200" cy="440055"/>
          </a:xfrm>
          <a:custGeom>
            <a:avLst/>
            <a:gdLst/>
            <a:ahLst/>
            <a:cxnLst/>
            <a:rect l="l" t="t" r="r" b="b"/>
            <a:pathLst>
              <a:path w="76200" h="440055">
                <a:moveTo>
                  <a:pt x="31750" y="363474"/>
                </a:moveTo>
                <a:lnTo>
                  <a:pt x="0" y="363474"/>
                </a:lnTo>
                <a:lnTo>
                  <a:pt x="38100" y="439674"/>
                </a:lnTo>
                <a:lnTo>
                  <a:pt x="69850" y="376174"/>
                </a:lnTo>
                <a:lnTo>
                  <a:pt x="31750" y="376174"/>
                </a:lnTo>
                <a:lnTo>
                  <a:pt x="31750" y="363474"/>
                </a:lnTo>
                <a:close/>
              </a:path>
              <a:path w="76200" h="440055">
                <a:moveTo>
                  <a:pt x="31750" y="74917"/>
                </a:moveTo>
                <a:lnTo>
                  <a:pt x="31750" y="376174"/>
                </a:lnTo>
                <a:lnTo>
                  <a:pt x="44450" y="376174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17"/>
                </a:lnTo>
                <a:close/>
              </a:path>
              <a:path w="76200" h="440055">
                <a:moveTo>
                  <a:pt x="76200" y="363474"/>
                </a:moveTo>
                <a:lnTo>
                  <a:pt x="44450" y="363474"/>
                </a:lnTo>
                <a:lnTo>
                  <a:pt x="44450" y="376174"/>
                </a:lnTo>
                <a:lnTo>
                  <a:pt x="69850" y="376174"/>
                </a:lnTo>
                <a:lnTo>
                  <a:pt x="76200" y="363474"/>
                </a:lnTo>
                <a:close/>
              </a:path>
              <a:path w="76200" h="440055">
                <a:moveTo>
                  <a:pt x="44450" y="38100"/>
                </a:moveTo>
                <a:lnTo>
                  <a:pt x="31750" y="38100"/>
                </a:lnTo>
                <a:lnTo>
                  <a:pt x="31772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440055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440055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  <a:path w="76200" h="440055">
                <a:moveTo>
                  <a:pt x="38100" y="0"/>
                </a:moveTo>
                <a:lnTo>
                  <a:pt x="23306" y="2988"/>
                </a:lnTo>
                <a:lnTo>
                  <a:pt x="11191" y="11144"/>
                </a:lnTo>
                <a:lnTo>
                  <a:pt x="3006" y="23252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1750" y="74917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259582" y="1633727"/>
            <a:ext cx="76200" cy="539750"/>
          </a:xfrm>
          <a:custGeom>
            <a:avLst/>
            <a:gdLst/>
            <a:ahLst/>
            <a:cxnLst/>
            <a:rect l="l" t="t" r="r" b="b"/>
            <a:pathLst>
              <a:path w="76200" h="539750">
                <a:moveTo>
                  <a:pt x="31750" y="463550"/>
                </a:moveTo>
                <a:lnTo>
                  <a:pt x="0" y="463550"/>
                </a:lnTo>
                <a:lnTo>
                  <a:pt x="38100" y="539750"/>
                </a:lnTo>
                <a:lnTo>
                  <a:pt x="69850" y="476250"/>
                </a:lnTo>
                <a:lnTo>
                  <a:pt x="31750" y="476250"/>
                </a:lnTo>
                <a:lnTo>
                  <a:pt x="31750" y="463550"/>
                </a:lnTo>
                <a:close/>
              </a:path>
              <a:path w="76200" h="539750">
                <a:moveTo>
                  <a:pt x="31750" y="74917"/>
                </a:moveTo>
                <a:lnTo>
                  <a:pt x="31750" y="476250"/>
                </a:lnTo>
                <a:lnTo>
                  <a:pt x="44450" y="476250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17"/>
                </a:lnTo>
                <a:close/>
              </a:path>
              <a:path w="76200" h="539750">
                <a:moveTo>
                  <a:pt x="76200" y="463550"/>
                </a:moveTo>
                <a:lnTo>
                  <a:pt x="44450" y="463550"/>
                </a:lnTo>
                <a:lnTo>
                  <a:pt x="44450" y="476250"/>
                </a:lnTo>
                <a:lnTo>
                  <a:pt x="69850" y="476250"/>
                </a:lnTo>
                <a:lnTo>
                  <a:pt x="76200" y="463550"/>
                </a:lnTo>
                <a:close/>
              </a:path>
              <a:path w="76200" h="539750">
                <a:moveTo>
                  <a:pt x="44450" y="38100"/>
                </a:moveTo>
                <a:lnTo>
                  <a:pt x="31750" y="38100"/>
                </a:lnTo>
                <a:lnTo>
                  <a:pt x="31772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539750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539750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  <a:path w="76200" h="539750">
                <a:moveTo>
                  <a:pt x="38100" y="0"/>
                </a:moveTo>
                <a:lnTo>
                  <a:pt x="23306" y="3006"/>
                </a:lnTo>
                <a:lnTo>
                  <a:pt x="11191" y="11191"/>
                </a:lnTo>
                <a:lnTo>
                  <a:pt x="3006" y="23306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1750" y="74917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306"/>
                </a:lnTo>
                <a:lnTo>
                  <a:pt x="65055" y="11191"/>
                </a:lnTo>
                <a:lnTo>
                  <a:pt x="52947" y="30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359658" y="1532127"/>
            <a:ext cx="76200" cy="641350"/>
          </a:xfrm>
          <a:custGeom>
            <a:avLst/>
            <a:gdLst/>
            <a:ahLst/>
            <a:cxnLst/>
            <a:rect l="l" t="t" r="r" b="b"/>
            <a:pathLst>
              <a:path w="76200" h="641350">
                <a:moveTo>
                  <a:pt x="31750" y="565150"/>
                </a:moveTo>
                <a:lnTo>
                  <a:pt x="0" y="565150"/>
                </a:lnTo>
                <a:lnTo>
                  <a:pt x="38100" y="641350"/>
                </a:lnTo>
                <a:lnTo>
                  <a:pt x="69850" y="577850"/>
                </a:lnTo>
                <a:lnTo>
                  <a:pt x="31750" y="577850"/>
                </a:lnTo>
                <a:lnTo>
                  <a:pt x="31750" y="565150"/>
                </a:lnTo>
                <a:close/>
              </a:path>
              <a:path w="76200" h="641350">
                <a:moveTo>
                  <a:pt x="31750" y="74921"/>
                </a:moveTo>
                <a:lnTo>
                  <a:pt x="31750" y="577850"/>
                </a:lnTo>
                <a:lnTo>
                  <a:pt x="44450" y="577850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641350">
                <a:moveTo>
                  <a:pt x="76200" y="565150"/>
                </a:moveTo>
                <a:lnTo>
                  <a:pt x="44450" y="565150"/>
                </a:lnTo>
                <a:lnTo>
                  <a:pt x="44450" y="577850"/>
                </a:lnTo>
                <a:lnTo>
                  <a:pt x="69850" y="577850"/>
                </a:lnTo>
                <a:lnTo>
                  <a:pt x="76200" y="565150"/>
                </a:lnTo>
                <a:close/>
              </a:path>
              <a:path w="76200" h="641350">
                <a:moveTo>
                  <a:pt x="44450" y="38100"/>
                </a:moveTo>
                <a:lnTo>
                  <a:pt x="31750" y="381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641350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641350">
                <a:moveTo>
                  <a:pt x="38100" y="0"/>
                </a:moveTo>
                <a:lnTo>
                  <a:pt x="23252" y="3006"/>
                </a:lnTo>
                <a:lnTo>
                  <a:pt x="11144" y="11191"/>
                </a:lnTo>
                <a:lnTo>
                  <a:pt x="2988" y="23306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306"/>
                </a:lnTo>
                <a:lnTo>
                  <a:pt x="65055" y="11191"/>
                </a:lnTo>
                <a:lnTo>
                  <a:pt x="52947" y="3006"/>
                </a:lnTo>
                <a:lnTo>
                  <a:pt x="38100" y="0"/>
                </a:lnTo>
                <a:close/>
              </a:path>
              <a:path w="76200" h="641350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95808" y="1532127"/>
            <a:ext cx="5314950" cy="76200"/>
          </a:xfrm>
          <a:custGeom>
            <a:avLst/>
            <a:gdLst/>
            <a:ahLst/>
            <a:cxnLst/>
            <a:rect l="l" t="t" r="r" b="b"/>
            <a:pathLst>
              <a:path w="5314950" h="76200">
                <a:moveTo>
                  <a:pt x="38100" y="0"/>
                </a:moveTo>
                <a:lnTo>
                  <a:pt x="23268" y="3006"/>
                </a:lnTo>
                <a:lnTo>
                  <a:pt x="11158" y="11191"/>
                </a:lnTo>
                <a:lnTo>
                  <a:pt x="2993" y="23306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4" y="31750"/>
                </a:lnTo>
                <a:lnTo>
                  <a:pt x="73206" y="23306"/>
                </a:lnTo>
                <a:lnTo>
                  <a:pt x="65041" y="11191"/>
                </a:lnTo>
                <a:lnTo>
                  <a:pt x="52931" y="3006"/>
                </a:lnTo>
                <a:lnTo>
                  <a:pt x="38100" y="0"/>
                </a:lnTo>
                <a:close/>
              </a:path>
              <a:path w="5314950" h="76200">
                <a:moveTo>
                  <a:pt x="74914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4" y="31750"/>
                </a:lnTo>
                <a:close/>
              </a:path>
              <a:path w="5314950" h="76200">
                <a:moveTo>
                  <a:pt x="5314950" y="31750"/>
                </a:moveTo>
                <a:lnTo>
                  <a:pt x="74914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5314950" y="44450"/>
                </a:lnTo>
                <a:lnTo>
                  <a:pt x="531495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46645" y="1633727"/>
            <a:ext cx="4862830" cy="76200"/>
          </a:xfrm>
          <a:custGeom>
            <a:avLst/>
            <a:gdLst/>
            <a:ahLst/>
            <a:cxnLst/>
            <a:rect l="l" t="t" r="r" b="b"/>
            <a:pathLst>
              <a:path w="4862830" h="76200">
                <a:moveTo>
                  <a:pt x="38100" y="0"/>
                </a:moveTo>
                <a:lnTo>
                  <a:pt x="23268" y="3006"/>
                </a:lnTo>
                <a:lnTo>
                  <a:pt x="11158" y="11191"/>
                </a:lnTo>
                <a:lnTo>
                  <a:pt x="2993" y="23306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4" y="31750"/>
                </a:lnTo>
                <a:lnTo>
                  <a:pt x="73206" y="23306"/>
                </a:lnTo>
                <a:lnTo>
                  <a:pt x="65041" y="11191"/>
                </a:lnTo>
                <a:lnTo>
                  <a:pt x="52931" y="3006"/>
                </a:lnTo>
                <a:lnTo>
                  <a:pt x="38100" y="0"/>
                </a:lnTo>
                <a:close/>
              </a:path>
              <a:path w="4862830" h="76200">
                <a:moveTo>
                  <a:pt x="74914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4" y="31750"/>
                </a:lnTo>
                <a:close/>
              </a:path>
              <a:path w="4862830" h="76200">
                <a:moveTo>
                  <a:pt x="4862512" y="31750"/>
                </a:moveTo>
                <a:lnTo>
                  <a:pt x="74914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4862512" y="44450"/>
                </a:lnTo>
                <a:lnTo>
                  <a:pt x="48625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299083" y="1733804"/>
            <a:ext cx="4310380" cy="76200"/>
          </a:xfrm>
          <a:custGeom>
            <a:avLst/>
            <a:gdLst/>
            <a:ahLst/>
            <a:cxnLst/>
            <a:rect l="l" t="t" r="r" b="b"/>
            <a:pathLst>
              <a:path w="431038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310380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310380" h="76200">
                <a:moveTo>
                  <a:pt x="4309999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309999" y="44450"/>
                </a:lnTo>
                <a:lnTo>
                  <a:pt x="430999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902332" y="1833752"/>
            <a:ext cx="3606800" cy="76200"/>
          </a:xfrm>
          <a:custGeom>
            <a:avLst/>
            <a:gdLst/>
            <a:ahLst/>
            <a:cxnLst/>
            <a:rect l="l" t="t" r="r" b="b"/>
            <a:pathLst>
              <a:path w="3606800" h="76200">
                <a:moveTo>
                  <a:pt x="38100" y="0"/>
                </a:moveTo>
                <a:lnTo>
                  <a:pt x="23252" y="3006"/>
                </a:lnTo>
                <a:lnTo>
                  <a:pt x="11144" y="11191"/>
                </a:lnTo>
                <a:lnTo>
                  <a:pt x="2988" y="23306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7" y="31750"/>
                </a:lnTo>
                <a:lnTo>
                  <a:pt x="73211" y="23306"/>
                </a:lnTo>
                <a:lnTo>
                  <a:pt x="65055" y="11191"/>
                </a:lnTo>
                <a:lnTo>
                  <a:pt x="52947" y="3006"/>
                </a:lnTo>
                <a:lnTo>
                  <a:pt x="38100" y="0"/>
                </a:lnTo>
                <a:close/>
              </a:path>
              <a:path w="3606800" h="76200">
                <a:moveTo>
                  <a:pt x="74917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17" y="31750"/>
                </a:lnTo>
                <a:close/>
              </a:path>
              <a:path w="3606800" h="76200">
                <a:moveTo>
                  <a:pt x="3606800" y="31750"/>
                </a:moveTo>
                <a:lnTo>
                  <a:pt x="74917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06800" y="44450"/>
                </a:lnTo>
                <a:lnTo>
                  <a:pt x="3606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862832" y="1833752"/>
            <a:ext cx="76200" cy="339725"/>
          </a:xfrm>
          <a:custGeom>
            <a:avLst/>
            <a:gdLst/>
            <a:ahLst/>
            <a:cxnLst/>
            <a:rect l="l" t="t" r="r" b="b"/>
            <a:pathLst>
              <a:path w="76200" h="339725">
                <a:moveTo>
                  <a:pt x="31750" y="263525"/>
                </a:moveTo>
                <a:lnTo>
                  <a:pt x="0" y="263525"/>
                </a:lnTo>
                <a:lnTo>
                  <a:pt x="38100" y="339725"/>
                </a:lnTo>
                <a:lnTo>
                  <a:pt x="69850" y="276225"/>
                </a:lnTo>
                <a:lnTo>
                  <a:pt x="31750" y="276225"/>
                </a:lnTo>
                <a:lnTo>
                  <a:pt x="31750" y="263525"/>
                </a:lnTo>
                <a:close/>
              </a:path>
              <a:path w="76200" h="339725">
                <a:moveTo>
                  <a:pt x="31750" y="74917"/>
                </a:moveTo>
                <a:lnTo>
                  <a:pt x="31750" y="276225"/>
                </a:lnTo>
                <a:lnTo>
                  <a:pt x="44450" y="276225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17"/>
                </a:lnTo>
                <a:close/>
              </a:path>
              <a:path w="76200" h="339725">
                <a:moveTo>
                  <a:pt x="76200" y="263525"/>
                </a:moveTo>
                <a:lnTo>
                  <a:pt x="44450" y="263525"/>
                </a:lnTo>
                <a:lnTo>
                  <a:pt x="44450" y="276225"/>
                </a:lnTo>
                <a:lnTo>
                  <a:pt x="69850" y="276225"/>
                </a:lnTo>
                <a:lnTo>
                  <a:pt x="76200" y="263525"/>
                </a:lnTo>
                <a:close/>
              </a:path>
              <a:path w="76200" h="339725">
                <a:moveTo>
                  <a:pt x="44450" y="38100"/>
                </a:moveTo>
                <a:lnTo>
                  <a:pt x="31750" y="38100"/>
                </a:lnTo>
                <a:lnTo>
                  <a:pt x="31772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339725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339725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  <a:path w="76200" h="339725">
                <a:moveTo>
                  <a:pt x="38100" y="0"/>
                </a:moveTo>
                <a:lnTo>
                  <a:pt x="23306" y="3006"/>
                </a:lnTo>
                <a:lnTo>
                  <a:pt x="11191" y="11191"/>
                </a:lnTo>
                <a:lnTo>
                  <a:pt x="3006" y="23306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1750" y="74917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306"/>
                </a:lnTo>
                <a:lnTo>
                  <a:pt x="65055" y="11191"/>
                </a:lnTo>
                <a:lnTo>
                  <a:pt x="52947" y="30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962908" y="1733804"/>
            <a:ext cx="76200" cy="440055"/>
          </a:xfrm>
          <a:custGeom>
            <a:avLst/>
            <a:gdLst/>
            <a:ahLst/>
            <a:cxnLst/>
            <a:rect l="l" t="t" r="r" b="b"/>
            <a:pathLst>
              <a:path w="76200" h="440055">
                <a:moveTo>
                  <a:pt x="31750" y="363474"/>
                </a:moveTo>
                <a:lnTo>
                  <a:pt x="0" y="363474"/>
                </a:lnTo>
                <a:lnTo>
                  <a:pt x="38100" y="439674"/>
                </a:lnTo>
                <a:lnTo>
                  <a:pt x="69850" y="376174"/>
                </a:lnTo>
                <a:lnTo>
                  <a:pt x="31750" y="376174"/>
                </a:lnTo>
                <a:lnTo>
                  <a:pt x="31750" y="363474"/>
                </a:lnTo>
                <a:close/>
              </a:path>
              <a:path w="76200" h="440055">
                <a:moveTo>
                  <a:pt x="31750" y="74921"/>
                </a:moveTo>
                <a:lnTo>
                  <a:pt x="31750" y="376174"/>
                </a:lnTo>
                <a:lnTo>
                  <a:pt x="44450" y="376174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440055">
                <a:moveTo>
                  <a:pt x="76200" y="363474"/>
                </a:moveTo>
                <a:lnTo>
                  <a:pt x="44450" y="363474"/>
                </a:lnTo>
                <a:lnTo>
                  <a:pt x="44450" y="376174"/>
                </a:lnTo>
                <a:lnTo>
                  <a:pt x="69850" y="376174"/>
                </a:lnTo>
                <a:lnTo>
                  <a:pt x="76200" y="363474"/>
                </a:lnTo>
                <a:close/>
              </a:path>
              <a:path w="76200" h="440055">
                <a:moveTo>
                  <a:pt x="44450" y="38100"/>
                </a:moveTo>
                <a:lnTo>
                  <a:pt x="31750" y="381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440055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440055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440055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062857" y="1633727"/>
            <a:ext cx="76200" cy="539750"/>
          </a:xfrm>
          <a:custGeom>
            <a:avLst/>
            <a:gdLst/>
            <a:ahLst/>
            <a:cxnLst/>
            <a:rect l="l" t="t" r="r" b="b"/>
            <a:pathLst>
              <a:path w="76200" h="539750">
                <a:moveTo>
                  <a:pt x="31750" y="463550"/>
                </a:moveTo>
                <a:lnTo>
                  <a:pt x="0" y="463550"/>
                </a:lnTo>
                <a:lnTo>
                  <a:pt x="38100" y="539750"/>
                </a:lnTo>
                <a:lnTo>
                  <a:pt x="69850" y="476250"/>
                </a:lnTo>
                <a:lnTo>
                  <a:pt x="31750" y="476250"/>
                </a:lnTo>
                <a:lnTo>
                  <a:pt x="31750" y="463550"/>
                </a:lnTo>
                <a:close/>
              </a:path>
              <a:path w="76200" h="539750">
                <a:moveTo>
                  <a:pt x="31750" y="74917"/>
                </a:moveTo>
                <a:lnTo>
                  <a:pt x="31750" y="476250"/>
                </a:lnTo>
                <a:lnTo>
                  <a:pt x="44450" y="476250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17"/>
                </a:lnTo>
                <a:close/>
              </a:path>
              <a:path w="76200" h="539750">
                <a:moveTo>
                  <a:pt x="76200" y="463550"/>
                </a:moveTo>
                <a:lnTo>
                  <a:pt x="44450" y="463550"/>
                </a:lnTo>
                <a:lnTo>
                  <a:pt x="44450" y="476250"/>
                </a:lnTo>
                <a:lnTo>
                  <a:pt x="69850" y="476250"/>
                </a:lnTo>
                <a:lnTo>
                  <a:pt x="76200" y="463550"/>
                </a:lnTo>
                <a:close/>
              </a:path>
              <a:path w="76200" h="539750">
                <a:moveTo>
                  <a:pt x="44450" y="38100"/>
                </a:moveTo>
                <a:lnTo>
                  <a:pt x="31750" y="38100"/>
                </a:lnTo>
                <a:lnTo>
                  <a:pt x="31772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539750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539750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  <a:path w="76200" h="539750">
                <a:moveTo>
                  <a:pt x="38100" y="0"/>
                </a:moveTo>
                <a:lnTo>
                  <a:pt x="23306" y="3006"/>
                </a:lnTo>
                <a:lnTo>
                  <a:pt x="11191" y="11191"/>
                </a:lnTo>
                <a:lnTo>
                  <a:pt x="3006" y="23306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1750" y="74917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306"/>
                </a:lnTo>
                <a:lnTo>
                  <a:pt x="65055" y="11191"/>
                </a:lnTo>
                <a:lnTo>
                  <a:pt x="52947" y="30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164457" y="1532127"/>
            <a:ext cx="76200" cy="641350"/>
          </a:xfrm>
          <a:custGeom>
            <a:avLst/>
            <a:gdLst/>
            <a:ahLst/>
            <a:cxnLst/>
            <a:rect l="l" t="t" r="r" b="b"/>
            <a:pathLst>
              <a:path w="76200" h="641350">
                <a:moveTo>
                  <a:pt x="31750" y="565150"/>
                </a:moveTo>
                <a:lnTo>
                  <a:pt x="0" y="565150"/>
                </a:lnTo>
                <a:lnTo>
                  <a:pt x="38100" y="641350"/>
                </a:lnTo>
                <a:lnTo>
                  <a:pt x="69850" y="577850"/>
                </a:lnTo>
                <a:lnTo>
                  <a:pt x="31750" y="577850"/>
                </a:lnTo>
                <a:lnTo>
                  <a:pt x="31750" y="565150"/>
                </a:lnTo>
                <a:close/>
              </a:path>
              <a:path w="76200" h="641350">
                <a:moveTo>
                  <a:pt x="31750" y="74917"/>
                </a:moveTo>
                <a:lnTo>
                  <a:pt x="31750" y="577850"/>
                </a:lnTo>
                <a:lnTo>
                  <a:pt x="44450" y="577850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17"/>
                </a:lnTo>
                <a:close/>
              </a:path>
              <a:path w="76200" h="641350">
                <a:moveTo>
                  <a:pt x="76200" y="565150"/>
                </a:moveTo>
                <a:lnTo>
                  <a:pt x="44450" y="565150"/>
                </a:lnTo>
                <a:lnTo>
                  <a:pt x="44450" y="577850"/>
                </a:lnTo>
                <a:lnTo>
                  <a:pt x="69850" y="577850"/>
                </a:lnTo>
                <a:lnTo>
                  <a:pt x="76200" y="565150"/>
                </a:lnTo>
                <a:close/>
              </a:path>
              <a:path w="76200" h="641350">
                <a:moveTo>
                  <a:pt x="44450" y="38100"/>
                </a:moveTo>
                <a:lnTo>
                  <a:pt x="31750" y="38100"/>
                </a:lnTo>
                <a:lnTo>
                  <a:pt x="31772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641350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641350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  <a:path w="76200" h="641350">
                <a:moveTo>
                  <a:pt x="38100" y="0"/>
                </a:moveTo>
                <a:lnTo>
                  <a:pt x="23306" y="3006"/>
                </a:lnTo>
                <a:lnTo>
                  <a:pt x="11191" y="11191"/>
                </a:lnTo>
                <a:lnTo>
                  <a:pt x="3006" y="23306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1750" y="74917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306"/>
                </a:lnTo>
                <a:lnTo>
                  <a:pt x="65055" y="11191"/>
                </a:lnTo>
                <a:lnTo>
                  <a:pt x="52947" y="30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666107" y="1833752"/>
            <a:ext cx="76200" cy="339725"/>
          </a:xfrm>
          <a:custGeom>
            <a:avLst/>
            <a:gdLst/>
            <a:ahLst/>
            <a:cxnLst/>
            <a:rect l="l" t="t" r="r" b="b"/>
            <a:pathLst>
              <a:path w="76200" h="339725">
                <a:moveTo>
                  <a:pt x="31750" y="263525"/>
                </a:moveTo>
                <a:lnTo>
                  <a:pt x="0" y="263525"/>
                </a:lnTo>
                <a:lnTo>
                  <a:pt x="38100" y="339725"/>
                </a:lnTo>
                <a:lnTo>
                  <a:pt x="69850" y="276225"/>
                </a:lnTo>
                <a:lnTo>
                  <a:pt x="31750" y="276225"/>
                </a:lnTo>
                <a:lnTo>
                  <a:pt x="31750" y="263525"/>
                </a:lnTo>
                <a:close/>
              </a:path>
              <a:path w="76200" h="339725">
                <a:moveTo>
                  <a:pt x="31750" y="74917"/>
                </a:moveTo>
                <a:lnTo>
                  <a:pt x="31750" y="276225"/>
                </a:lnTo>
                <a:lnTo>
                  <a:pt x="44450" y="276225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17"/>
                </a:lnTo>
                <a:close/>
              </a:path>
              <a:path w="76200" h="339725">
                <a:moveTo>
                  <a:pt x="76200" y="263525"/>
                </a:moveTo>
                <a:lnTo>
                  <a:pt x="44450" y="263525"/>
                </a:lnTo>
                <a:lnTo>
                  <a:pt x="44450" y="276225"/>
                </a:lnTo>
                <a:lnTo>
                  <a:pt x="69850" y="276225"/>
                </a:lnTo>
                <a:lnTo>
                  <a:pt x="76200" y="263525"/>
                </a:lnTo>
                <a:close/>
              </a:path>
              <a:path w="76200" h="339725">
                <a:moveTo>
                  <a:pt x="44450" y="38100"/>
                </a:moveTo>
                <a:lnTo>
                  <a:pt x="31750" y="38100"/>
                </a:lnTo>
                <a:lnTo>
                  <a:pt x="31772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339725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339725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  <a:path w="76200" h="339725">
                <a:moveTo>
                  <a:pt x="38100" y="0"/>
                </a:moveTo>
                <a:lnTo>
                  <a:pt x="23306" y="3006"/>
                </a:lnTo>
                <a:lnTo>
                  <a:pt x="11191" y="11191"/>
                </a:lnTo>
                <a:lnTo>
                  <a:pt x="3006" y="23306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1750" y="74917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306"/>
                </a:lnTo>
                <a:lnTo>
                  <a:pt x="65055" y="11191"/>
                </a:lnTo>
                <a:lnTo>
                  <a:pt x="52947" y="30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766183" y="1733804"/>
            <a:ext cx="76200" cy="440055"/>
          </a:xfrm>
          <a:custGeom>
            <a:avLst/>
            <a:gdLst/>
            <a:ahLst/>
            <a:cxnLst/>
            <a:rect l="l" t="t" r="r" b="b"/>
            <a:pathLst>
              <a:path w="76200" h="440055">
                <a:moveTo>
                  <a:pt x="31750" y="363474"/>
                </a:moveTo>
                <a:lnTo>
                  <a:pt x="0" y="363474"/>
                </a:lnTo>
                <a:lnTo>
                  <a:pt x="38100" y="439674"/>
                </a:lnTo>
                <a:lnTo>
                  <a:pt x="69850" y="376174"/>
                </a:lnTo>
                <a:lnTo>
                  <a:pt x="31750" y="376174"/>
                </a:lnTo>
                <a:lnTo>
                  <a:pt x="31750" y="363474"/>
                </a:lnTo>
                <a:close/>
              </a:path>
              <a:path w="76200" h="440055">
                <a:moveTo>
                  <a:pt x="31750" y="74921"/>
                </a:moveTo>
                <a:lnTo>
                  <a:pt x="31750" y="376174"/>
                </a:lnTo>
                <a:lnTo>
                  <a:pt x="44450" y="376174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440055">
                <a:moveTo>
                  <a:pt x="76200" y="363474"/>
                </a:moveTo>
                <a:lnTo>
                  <a:pt x="44450" y="363474"/>
                </a:lnTo>
                <a:lnTo>
                  <a:pt x="44450" y="376174"/>
                </a:lnTo>
                <a:lnTo>
                  <a:pt x="69850" y="376174"/>
                </a:lnTo>
                <a:lnTo>
                  <a:pt x="76200" y="363474"/>
                </a:lnTo>
                <a:close/>
              </a:path>
              <a:path w="76200" h="440055">
                <a:moveTo>
                  <a:pt x="44450" y="38100"/>
                </a:moveTo>
                <a:lnTo>
                  <a:pt x="31750" y="381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440055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440055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440055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867783" y="1633727"/>
            <a:ext cx="76200" cy="539750"/>
          </a:xfrm>
          <a:custGeom>
            <a:avLst/>
            <a:gdLst/>
            <a:ahLst/>
            <a:cxnLst/>
            <a:rect l="l" t="t" r="r" b="b"/>
            <a:pathLst>
              <a:path w="76200" h="539750">
                <a:moveTo>
                  <a:pt x="31750" y="463550"/>
                </a:moveTo>
                <a:lnTo>
                  <a:pt x="0" y="463550"/>
                </a:lnTo>
                <a:lnTo>
                  <a:pt x="38100" y="539750"/>
                </a:lnTo>
                <a:lnTo>
                  <a:pt x="69850" y="476250"/>
                </a:lnTo>
                <a:lnTo>
                  <a:pt x="31750" y="476250"/>
                </a:lnTo>
                <a:lnTo>
                  <a:pt x="31750" y="463550"/>
                </a:lnTo>
                <a:close/>
              </a:path>
              <a:path w="76200" h="539750">
                <a:moveTo>
                  <a:pt x="31750" y="74921"/>
                </a:moveTo>
                <a:lnTo>
                  <a:pt x="31750" y="476250"/>
                </a:lnTo>
                <a:lnTo>
                  <a:pt x="44450" y="476250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539750">
                <a:moveTo>
                  <a:pt x="76200" y="463550"/>
                </a:moveTo>
                <a:lnTo>
                  <a:pt x="44450" y="463550"/>
                </a:lnTo>
                <a:lnTo>
                  <a:pt x="44450" y="476250"/>
                </a:lnTo>
                <a:lnTo>
                  <a:pt x="69850" y="476250"/>
                </a:lnTo>
                <a:lnTo>
                  <a:pt x="76200" y="463550"/>
                </a:lnTo>
                <a:close/>
              </a:path>
              <a:path w="76200" h="539750">
                <a:moveTo>
                  <a:pt x="44450" y="38100"/>
                </a:moveTo>
                <a:lnTo>
                  <a:pt x="31750" y="381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539750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539750">
                <a:moveTo>
                  <a:pt x="38100" y="0"/>
                </a:moveTo>
                <a:lnTo>
                  <a:pt x="23252" y="3006"/>
                </a:lnTo>
                <a:lnTo>
                  <a:pt x="11144" y="11191"/>
                </a:lnTo>
                <a:lnTo>
                  <a:pt x="2988" y="23306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306"/>
                </a:lnTo>
                <a:lnTo>
                  <a:pt x="65055" y="11191"/>
                </a:lnTo>
                <a:lnTo>
                  <a:pt x="52947" y="3006"/>
                </a:lnTo>
                <a:lnTo>
                  <a:pt x="38100" y="0"/>
                </a:lnTo>
                <a:close/>
              </a:path>
              <a:path w="76200" h="539750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967732" y="1532127"/>
            <a:ext cx="76200" cy="641350"/>
          </a:xfrm>
          <a:custGeom>
            <a:avLst/>
            <a:gdLst/>
            <a:ahLst/>
            <a:cxnLst/>
            <a:rect l="l" t="t" r="r" b="b"/>
            <a:pathLst>
              <a:path w="76200" h="641350">
                <a:moveTo>
                  <a:pt x="31750" y="565150"/>
                </a:moveTo>
                <a:lnTo>
                  <a:pt x="0" y="565150"/>
                </a:lnTo>
                <a:lnTo>
                  <a:pt x="38100" y="641350"/>
                </a:lnTo>
                <a:lnTo>
                  <a:pt x="69850" y="577850"/>
                </a:lnTo>
                <a:lnTo>
                  <a:pt x="31750" y="577850"/>
                </a:lnTo>
                <a:lnTo>
                  <a:pt x="31750" y="565150"/>
                </a:lnTo>
                <a:close/>
              </a:path>
              <a:path w="76200" h="641350">
                <a:moveTo>
                  <a:pt x="31750" y="74917"/>
                </a:moveTo>
                <a:lnTo>
                  <a:pt x="31750" y="577850"/>
                </a:lnTo>
                <a:lnTo>
                  <a:pt x="44450" y="577850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17"/>
                </a:lnTo>
                <a:close/>
              </a:path>
              <a:path w="76200" h="641350">
                <a:moveTo>
                  <a:pt x="76200" y="565150"/>
                </a:moveTo>
                <a:lnTo>
                  <a:pt x="44450" y="565150"/>
                </a:lnTo>
                <a:lnTo>
                  <a:pt x="44450" y="577850"/>
                </a:lnTo>
                <a:lnTo>
                  <a:pt x="69850" y="577850"/>
                </a:lnTo>
                <a:lnTo>
                  <a:pt x="76200" y="565150"/>
                </a:lnTo>
                <a:close/>
              </a:path>
              <a:path w="76200" h="641350">
                <a:moveTo>
                  <a:pt x="44450" y="38100"/>
                </a:moveTo>
                <a:lnTo>
                  <a:pt x="31750" y="38100"/>
                </a:lnTo>
                <a:lnTo>
                  <a:pt x="31772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641350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641350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  <a:path w="76200" h="641350">
                <a:moveTo>
                  <a:pt x="38100" y="0"/>
                </a:moveTo>
                <a:lnTo>
                  <a:pt x="23306" y="3006"/>
                </a:lnTo>
                <a:lnTo>
                  <a:pt x="11191" y="11191"/>
                </a:lnTo>
                <a:lnTo>
                  <a:pt x="3006" y="23306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1750" y="74917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306"/>
                </a:lnTo>
                <a:lnTo>
                  <a:pt x="65055" y="11191"/>
                </a:lnTo>
                <a:lnTo>
                  <a:pt x="52947" y="30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471033" y="1871852"/>
            <a:ext cx="76200" cy="301625"/>
          </a:xfrm>
          <a:custGeom>
            <a:avLst/>
            <a:gdLst/>
            <a:ahLst/>
            <a:cxnLst/>
            <a:rect l="l" t="t" r="r" b="b"/>
            <a:pathLst>
              <a:path w="76200" h="301625">
                <a:moveTo>
                  <a:pt x="31750" y="225425"/>
                </a:moveTo>
                <a:lnTo>
                  <a:pt x="0" y="225425"/>
                </a:lnTo>
                <a:lnTo>
                  <a:pt x="38100" y="301625"/>
                </a:lnTo>
                <a:lnTo>
                  <a:pt x="69850" y="238125"/>
                </a:lnTo>
                <a:lnTo>
                  <a:pt x="31750" y="238125"/>
                </a:lnTo>
                <a:lnTo>
                  <a:pt x="31750" y="225425"/>
                </a:lnTo>
                <a:close/>
              </a:path>
              <a:path w="76200" h="301625">
                <a:moveTo>
                  <a:pt x="44450" y="0"/>
                </a:moveTo>
                <a:lnTo>
                  <a:pt x="31750" y="0"/>
                </a:lnTo>
                <a:lnTo>
                  <a:pt x="31750" y="238125"/>
                </a:lnTo>
                <a:lnTo>
                  <a:pt x="44450" y="238125"/>
                </a:lnTo>
                <a:lnTo>
                  <a:pt x="44450" y="0"/>
                </a:lnTo>
                <a:close/>
              </a:path>
              <a:path w="76200" h="301625">
                <a:moveTo>
                  <a:pt x="76200" y="225425"/>
                </a:moveTo>
                <a:lnTo>
                  <a:pt x="44450" y="225425"/>
                </a:lnTo>
                <a:lnTo>
                  <a:pt x="44450" y="238125"/>
                </a:lnTo>
                <a:lnTo>
                  <a:pt x="69850" y="238125"/>
                </a:lnTo>
                <a:lnTo>
                  <a:pt x="76200" y="225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570982" y="1771904"/>
            <a:ext cx="76200" cy="401955"/>
          </a:xfrm>
          <a:custGeom>
            <a:avLst/>
            <a:gdLst/>
            <a:ahLst/>
            <a:cxnLst/>
            <a:rect l="l" t="t" r="r" b="b"/>
            <a:pathLst>
              <a:path w="76200" h="401955">
                <a:moveTo>
                  <a:pt x="31750" y="325374"/>
                </a:moveTo>
                <a:lnTo>
                  <a:pt x="0" y="325374"/>
                </a:lnTo>
                <a:lnTo>
                  <a:pt x="38100" y="401574"/>
                </a:lnTo>
                <a:lnTo>
                  <a:pt x="69850" y="338074"/>
                </a:lnTo>
                <a:lnTo>
                  <a:pt x="31750" y="338074"/>
                </a:lnTo>
                <a:lnTo>
                  <a:pt x="31750" y="325374"/>
                </a:lnTo>
                <a:close/>
              </a:path>
              <a:path w="76200" h="401955">
                <a:moveTo>
                  <a:pt x="44450" y="0"/>
                </a:moveTo>
                <a:lnTo>
                  <a:pt x="31750" y="0"/>
                </a:lnTo>
                <a:lnTo>
                  <a:pt x="31750" y="338074"/>
                </a:lnTo>
                <a:lnTo>
                  <a:pt x="44450" y="338074"/>
                </a:lnTo>
                <a:lnTo>
                  <a:pt x="44450" y="0"/>
                </a:lnTo>
                <a:close/>
              </a:path>
              <a:path w="76200" h="401955">
                <a:moveTo>
                  <a:pt x="76200" y="325374"/>
                </a:moveTo>
                <a:lnTo>
                  <a:pt x="44450" y="325374"/>
                </a:lnTo>
                <a:lnTo>
                  <a:pt x="44450" y="338074"/>
                </a:lnTo>
                <a:lnTo>
                  <a:pt x="69850" y="338074"/>
                </a:lnTo>
                <a:lnTo>
                  <a:pt x="76200" y="325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671058" y="1671827"/>
            <a:ext cx="76200" cy="501650"/>
          </a:xfrm>
          <a:custGeom>
            <a:avLst/>
            <a:gdLst/>
            <a:ahLst/>
            <a:cxnLst/>
            <a:rect l="l" t="t" r="r" b="b"/>
            <a:pathLst>
              <a:path w="76200" h="501650">
                <a:moveTo>
                  <a:pt x="31750" y="425450"/>
                </a:moveTo>
                <a:lnTo>
                  <a:pt x="0" y="425450"/>
                </a:lnTo>
                <a:lnTo>
                  <a:pt x="38100" y="501650"/>
                </a:lnTo>
                <a:lnTo>
                  <a:pt x="69850" y="438150"/>
                </a:lnTo>
                <a:lnTo>
                  <a:pt x="31750" y="438150"/>
                </a:lnTo>
                <a:lnTo>
                  <a:pt x="31750" y="425450"/>
                </a:lnTo>
                <a:close/>
              </a:path>
              <a:path w="76200" h="501650">
                <a:moveTo>
                  <a:pt x="44450" y="0"/>
                </a:moveTo>
                <a:lnTo>
                  <a:pt x="31750" y="0"/>
                </a:lnTo>
                <a:lnTo>
                  <a:pt x="31750" y="438150"/>
                </a:lnTo>
                <a:lnTo>
                  <a:pt x="44450" y="438150"/>
                </a:lnTo>
                <a:lnTo>
                  <a:pt x="44450" y="0"/>
                </a:lnTo>
                <a:close/>
              </a:path>
              <a:path w="76200" h="501650">
                <a:moveTo>
                  <a:pt x="76200" y="425450"/>
                </a:moveTo>
                <a:lnTo>
                  <a:pt x="44450" y="425450"/>
                </a:lnTo>
                <a:lnTo>
                  <a:pt x="44450" y="438150"/>
                </a:lnTo>
                <a:lnTo>
                  <a:pt x="69850" y="438150"/>
                </a:lnTo>
                <a:lnTo>
                  <a:pt x="76200" y="425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772658" y="1570227"/>
            <a:ext cx="76200" cy="603250"/>
          </a:xfrm>
          <a:custGeom>
            <a:avLst/>
            <a:gdLst/>
            <a:ahLst/>
            <a:cxnLst/>
            <a:rect l="l" t="t" r="r" b="b"/>
            <a:pathLst>
              <a:path w="76200" h="603250">
                <a:moveTo>
                  <a:pt x="31750" y="527050"/>
                </a:moveTo>
                <a:lnTo>
                  <a:pt x="0" y="527050"/>
                </a:lnTo>
                <a:lnTo>
                  <a:pt x="38100" y="603250"/>
                </a:lnTo>
                <a:lnTo>
                  <a:pt x="69850" y="539750"/>
                </a:lnTo>
                <a:lnTo>
                  <a:pt x="31750" y="539750"/>
                </a:lnTo>
                <a:lnTo>
                  <a:pt x="31750" y="527050"/>
                </a:lnTo>
                <a:close/>
              </a:path>
              <a:path w="76200" h="603250">
                <a:moveTo>
                  <a:pt x="44450" y="0"/>
                </a:moveTo>
                <a:lnTo>
                  <a:pt x="31750" y="0"/>
                </a:lnTo>
                <a:lnTo>
                  <a:pt x="31750" y="539750"/>
                </a:lnTo>
                <a:lnTo>
                  <a:pt x="44450" y="539750"/>
                </a:lnTo>
                <a:lnTo>
                  <a:pt x="44450" y="0"/>
                </a:lnTo>
                <a:close/>
              </a:path>
              <a:path w="76200" h="603250">
                <a:moveTo>
                  <a:pt x="76200" y="527050"/>
                </a:moveTo>
                <a:lnTo>
                  <a:pt x="44450" y="527050"/>
                </a:lnTo>
                <a:lnTo>
                  <a:pt x="44450" y="539750"/>
                </a:lnTo>
                <a:lnTo>
                  <a:pt x="69850" y="539750"/>
                </a:lnTo>
                <a:lnTo>
                  <a:pt x="76200" y="5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274690" y="2614929"/>
            <a:ext cx="0" cy="815340"/>
          </a:xfrm>
          <a:custGeom>
            <a:avLst/>
            <a:gdLst/>
            <a:ahLst/>
            <a:cxnLst/>
            <a:rect l="l" t="t" r="r" b="b"/>
            <a:pathLst>
              <a:path w="0" h="815339">
                <a:moveTo>
                  <a:pt x="0" y="0"/>
                </a:moveTo>
                <a:lnTo>
                  <a:pt x="0" y="815339"/>
                </a:lnTo>
              </a:path>
            </a:pathLst>
          </a:custGeom>
          <a:ln w="3606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256657" y="2595879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 h="0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256657" y="2576702"/>
            <a:ext cx="352425" cy="854075"/>
          </a:xfrm>
          <a:custGeom>
            <a:avLst/>
            <a:gdLst/>
            <a:ahLst/>
            <a:cxnLst/>
            <a:rect l="l" t="t" r="r" b="b"/>
            <a:pathLst>
              <a:path w="352425" h="854075">
                <a:moveTo>
                  <a:pt x="352425" y="0"/>
                </a:moveTo>
                <a:lnTo>
                  <a:pt x="352425" y="37846"/>
                </a:lnTo>
                <a:lnTo>
                  <a:pt x="36067" y="37846"/>
                </a:lnTo>
                <a:lnTo>
                  <a:pt x="36067" y="854075"/>
                </a:lnTo>
                <a:lnTo>
                  <a:pt x="0" y="854075"/>
                </a:lnTo>
                <a:lnTo>
                  <a:pt x="0" y="0"/>
                </a:lnTo>
                <a:lnTo>
                  <a:pt x="352425" y="0"/>
                </a:lnTo>
                <a:close/>
              </a:path>
            </a:pathLst>
          </a:custGeom>
          <a:ln w="25400">
            <a:solidFill>
              <a:srgbClr val="D995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97445" y="2224277"/>
            <a:ext cx="76200" cy="471805"/>
          </a:xfrm>
          <a:custGeom>
            <a:avLst/>
            <a:gdLst/>
            <a:ahLst/>
            <a:cxnLst/>
            <a:rect l="l" t="t" r="r" b="b"/>
            <a:pathLst>
              <a:path w="76200" h="471805">
                <a:moveTo>
                  <a:pt x="31750" y="395350"/>
                </a:moveTo>
                <a:lnTo>
                  <a:pt x="0" y="395350"/>
                </a:lnTo>
                <a:lnTo>
                  <a:pt x="38100" y="471550"/>
                </a:lnTo>
                <a:lnTo>
                  <a:pt x="69850" y="408050"/>
                </a:lnTo>
                <a:lnTo>
                  <a:pt x="31750" y="408050"/>
                </a:lnTo>
                <a:lnTo>
                  <a:pt x="31750" y="395350"/>
                </a:lnTo>
                <a:close/>
              </a:path>
              <a:path w="76200" h="471805">
                <a:moveTo>
                  <a:pt x="44450" y="0"/>
                </a:moveTo>
                <a:lnTo>
                  <a:pt x="31750" y="0"/>
                </a:lnTo>
                <a:lnTo>
                  <a:pt x="31750" y="408050"/>
                </a:lnTo>
                <a:lnTo>
                  <a:pt x="44450" y="408050"/>
                </a:lnTo>
                <a:lnTo>
                  <a:pt x="44450" y="0"/>
                </a:lnTo>
                <a:close/>
              </a:path>
              <a:path w="76200" h="471805">
                <a:moveTo>
                  <a:pt x="76200" y="395350"/>
                </a:moveTo>
                <a:lnTo>
                  <a:pt x="44450" y="395350"/>
                </a:lnTo>
                <a:lnTo>
                  <a:pt x="44450" y="408050"/>
                </a:lnTo>
                <a:lnTo>
                  <a:pt x="69850" y="408050"/>
                </a:lnTo>
                <a:lnTo>
                  <a:pt x="76200" y="395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287907" y="2224277"/>
            <a:ext cx="0" cy="319405"/>
          </a:xfrm>
          <a:custGeom>
            <a:avLst/>
            <a:gdLst/>
            <a:ahLst/>
            <a:cxnLst/>
            <a:rect l="l" t="t" r="r" b="b"/>
            <a:pathLst>
              <a:path w="0" h="319405">
                <a:moveTo>
                  <a:pt x="0" y="0"/>
                </a:moveTo>
                <a:lnTo>
                  <a:pt x="0" y="3191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287907" y="2543429"/>
            <a:ext cx="1005205" cy="0"/>
          </a:xfrm>
          <a:custGeom>
            <a:avLst/>
            <a:gdLst/>
            <a:ahLst/>
            <a:cxnLst/>
            <a:rect l="l" t="t" r="r" b="b"/>
            <a:pathLst>
              <a:path w="1005205" h="0">
                <a:moveTo>
                  <a:pt x="0" y="0"/>
                </a:moveTo>
                <a:lnTo>
                  <a:pt x="10049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254757" y="2543429"/>
            <a:ext cx="76200" cy="1524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684020" y="1987295"/>
            <a:ext cx="563880" cy="2636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807464" y="1964435"/>
            <a:ext cx="336804" cy="27736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689607" y="1973452"/>
            <a:ext cx="552450" cy="250825"/>
          </a:xfrm>
          <a:custGeom>
            <a:avLst/>
            <a:gdLst/>
            <a:ahLst/>
            <a:cxnLst/>
            <a:rect l="l" t="t" r="r" b="b"/>
            <a:pathLst>
              <a:path w="552450" h="250825">
                <a:moveTo>
                  <a:pt x="510667" y="0"/>
                </a:moveTo>
                <a:lnTo>
                  <a:pt x="41783" y="0"/>
                </a:lnTo>
                <a:lnTo>
                  <a:pt x="25503" y="3298"/>
                </a:lnTo>
                <a:lnTo>
                  <a:pt x="12223" y="12287"/>
                </a:lnTo>
                <a:lnTo>
                  <a:pt x="3278" y="25610"/>
                </a:lnTo>
                <a:lnTo>
                  <a:pt x="0" y="41910"/>
                </a:lnTo>
                <a:lnTo>
                  <a:pt x="0" y="209042"/>
                </a:lnTo>
                <a:lnTo>
                  <a:pt x="3278" y="225321"/>
                </a:lnTo>
                <a:lnTo>
                  <a:pt x="12223" y="238601"/>
                </a:lnTo>
                <a:lnTo>
                  <a:pt x="25503" y="247546"/>
                </a:lnTo>
                <a:lnTo>
                  <a:pt x="41783" y="250825"/>
                </a:lnTo>
                <a:lnTo>
                  <a:pt x="510667" y="250825"/>
                </a:lnTo>
                <a:lnTo>
                  <a:pt x="526946" y="247546"/>
                </a:lnTo>
                <a:lnTo>
                  <a:pt x="540226" y="238601"/>
                </a:lnTo>
                <a:lnTo>
                  <a:pt x="549171" y="225321"/>
                </a:lnTo>
                <a:lnTo>
                  <a:pt x="552450" y="209042"/>
                </a:lnTo>
                <a:lnTo>
                  <a:pt x="552450" y="41910"/>
                </a:lnTo>
                <a:lnTo>
                  <a:pt x="549171" y="25610"/>
                </a:lnTo>
                <a:lnTo>
                  <a:pt x="540226" y="12287"/>
                </a:lnTo>
                <a:lnTo>
                  <a:pt x="526946" y="3298"/>
                </a:lnTo>
                <a:lnTo>
                  <a:pt x="51066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689607" y="1973452"/>
            <a:ext cx="552450" cy="250825"/>
          </a:xfrm>
          <a:custGeom>
            <a:avLst/>
            <a:gdLst/>
            <a:ahLst/>
            <a:cxnLst/>
            <a:rect l="l" t="t" r="r" b="b"/>
            <a:pathLst>
              <a:path w="552450" h="250825">
                <a:moveTo>
                  <a:pt x="0" y="41910"/>
                </a:moveTo>
                <a:lnTo>
                  <a:pt x="3278" y="25610"/>
                </a:lnTo>
                <a:lnTo>
                  <a:pt x="12223" y="12287"/>
                </a:lnTo>
                <a:lnTo>
                  <a:pt x="25503" y="3298"/>
                </a:lnTo>
                <a:lnTo>
                  <a:pt x="41783" y="0"/>
                </a:lnTo>
                <a:lnTo>
                  <a:pt x="510667" y="0"/>
                </a:lnTo>
                <a:lnTo>
                  <a:pt x="526946" y="3298"/>
                </a:lnTo>
                <a:lnTo>
                  <a:pt x="540226" y="12287"/>
                </a:lnTo>
                <a:lnTo>
                  <a:pt x="549171" y="25610"/>
                </a:lnTo>
                <a:lnTo>
                  <a:pt x="552450" y="41910"/>
                </a:lnTo>
                <a:lnTo>
                  <a:pt x="552450" y="209042"/>
                </a:lnTo>
                <a:lnTo>
                  <a:pt x="549171" y="225321"/>
                </a:lnTo>
                <a:lnTo>
                  <a:pt x="540226" y="238601"/>
                </a:lnTo>
                <a:lnTo>
                  <a:pt x="526946" y="247546"/>
                </a:lnTo>
                <a:lnTo>
                  <a:pt x="510667" y="250825"/>
                </a:lnTo>
                <a:lnTo>
                  <a:pt x="41783" y="250825"/>
                </a:lnTo>
                <a:lnTo>
                  <a:pt x="25503" y="247546"/>
                </a:lnTo>
                <a:lnTo>
                  <a:pt x="12223" y="238601"/>
                </a:lnTo>
                <a:lnTo>
                  <a:pt x="3278" y="225321"/>
                </a:lnTo>
                <a:lnTo>
                  <a:pt x="0" y="209042"/>
                </a:lnTo>
                <a:lnTo>
                  <a:pt x="0" y="41910"/>
                </a:lnTo>
                <a:close/>
              </a:path>
            </a:pathLst>
          </a:custGeom>
          <a:ln w="9525">
            <a:solidFill>
              <a:srgbClr val="9437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/>
          <p:nvPr/>
        </p:nvSpPr>
        <p:spPr>
          <a:xfrm>
            <a:off x="1857248" y="1957197"/>
            <a:ext cx="2171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Calibri"/>
                <a:cs typeface="Calibri"/>
              </a:rPr>
              <a:t>M</a:t>
            </a:r>
            <a:r>
              <a:rPr dirty="0" sz="800">
                <a:latin typeface="Calibri"/>
                <a:cs typeface="Calibri"/>
              </a:rPr>
              <a:t>IPI  </a:t>
            </a:r>
            <a:r>
              <a:rPr dirty="0" sz="800">
                <a:latin typeface="Calibri"/>
                <a:cs typeface="Calibri"/>
              </a:rPr>
              <a:t>DSI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08483" y="1019428"/>
            <a:ext cx="777875" cy="400050"/>
          </a:xfrm>
          <a:prstGeom prst="rect">
            <a:avLst/>
          </a:prstGeom>
          <a:solidFill>
            <a:srgbClr val="D4EBF3"/>
          </a:solidFill>
          <a:ln w="25400">
            <a:solidFill>
              <a:srgbClr val="236D85"/>
            </a:solidFill>
          </a:ln>
        </p:spPr>
        <p:txBody>
          <a:bodyPr wrap="square" lIns="0" tIns="9969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785"/>
              </a:spcBef>
            </a:pPr>
            <a:r>
              <a:rPr dirty="0" sz="1200">
                <a:latin typeface="Calibri"/>
                <a:cs typeface="Calibri"/>
              </a:rPr>
              <a:t>IPU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#0</a:t>
            </a:r>
            <a:endParaRPr sz="1200">
              <a:latin typeface="Calibri"/>
              <a:cs typeface="Calibri"/>
            </a:endParaRPr>
          </a:p>
          <a:p>
            <a:pPr marL="229235">
              <a:lnSpc>
                <a:spcPct val="100000"/>
              </a:lnSpc>
              <a:spcBef>
                <a:spcPts val="85"/>
              </a:spcBef>
              <a:tabLst>
                <a:tab pos="567690" algn="l"/>
              </a:tabLst>
            </a:pPr>
            <a:r>
              <a:rPr dirty="0" sz="600" spc="-10" b="1">
                <a:latin typeface="Arial"/>
                <a:cs typeface="Arial"/>
              </a:rPr>
              <a:t>DI0	DI1</a:t>
            </a:r>
            <a:endParaRPr sz="6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284732" y="1019428"/>
            <a:ext cx="838200" cy="400050"/>
          </a:xfrm>
          <a:prstGeom prst="rect">
            <a:avLst/>
          </a:prstGeom>
          <a:solidFill>
            <a:srgbClr val="DCE6F1"/>
          </a:solidFill>
          <a:ln w="25400">
            <a:solidFill>
              <a:srgbClr val="385D89"/>
            </a:solidFill>
          </a:ln>
        </p:spPr>
        <p:txBody>
          <a:bodyPr wrap="square" lIns="0" tIns="996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dirty="0" sz="1200">
                <a:latin typeface="Calibri"/>
                <a:cs typeface="Calibri"/>
              </a:rPr>
              <a:t>IPU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#1</a:t>
            </a:r>
            <a:endParaRPr sz="1200">
              <a:latin typeface="Calibri"/>
              <a:cs typeface="Calibri"/>
            </a:endParaRPr>
          </a:p>
          <a:p>
            <a:pPr algn="ctr" marL="11430">
              <a:lnSpc>
                <a:spcPct val="100000"/>
              </a:lnSpc>
              <a:spcBef>
                <a:spcPts val="85"/>
              </a:spcBef>
              <a:tabLst>
                <a:tab pos="592455" algn="l"/>
              </a:tabLst>
            </a:pPr>
            <a:r>
              <a:rPr dirty="0" sz="600" spc="-10" b="1">
                <a:latin typeface="Arial"/>
                <a:cs typeface="Arial"/>
              </a:rPr>
              <a:t>DI0	DI1</a:t>
            </a:r>
            <a:endParaRPr sz="60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3125854" y="3575813"/>
            <a:ext cx="313956" cy="4029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642486" y="3313372"/>
            <a:ext cx="522474" cy="64194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887854" y="3598038"/>
            <a:ext cx="313956" cy="4029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488054" y="3575813"/>
            <a:ext cx="313956" cy="40299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327522" y="2180717"/>
            <a:ext cx="652780" cy="250190"/>
          </a:xfrm>
          <a:custGeom>
            <a:avLst/>
            <a:gdLst/>
            <a:ahLst/>
            <a:cxnLst/>
            <a:rect l="l" t="t" r="r" b="b"/>
            <a:pathLst>
              <a:path w="652779" h="250189">
                <a:moveTo>
                  <a:pt x="652652" y="0"/>
                </a:moveTo>
                <a:lnTo>
                  <a:pt x="0" y="0"/>
                </a:lnTo>
                <a:lnTo>
                  <a:pt x="172974" y="250190"/>
                </a:lnTo>
                <a:lnTo>
                  <a:pt x="479805" y="250190"/>
                </a:lnTo>
                <a:lnTo>
                  <a:pt x="65265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327522" y="2180717"/>
            <a:ext cx="652780" cy="250190"/>
          </a:xfrm>
          <a:custGeom>
            <a:avLst/>
            <a:gdLst/>
            <a:ahLst/>
            <a:cxnLst/>
            <a:rect l="l" t="t" r="r" b="b"/>
            <a:pathLst>
              <a:path w="652779" h="250189">
                <a:moveTo>
                  <a:pt x="652652" y="0"/>
                </a:moveTo>
                <a:lnTo>
                  <a:pt x="479805" y="250190"/>
                </a:lnTo>
                <a:lnTo>
                  <a:pt x="172974" y="250190"/>
                </a:lnTo>
                <a:lnTo>
                  <a:pt x="0" y="0"/>
                </a:lnTo>
                <a:lnTo>
                  <a:pt x="652652" y="0"/>
                </a:lnTo>
                <a:close/>
              </a:path>
            </a:pathLst>
          </a:custGeom>
          <a:ln w="25399">
            <a:solidFill>
              <a:srgbClr val="FF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419725" y="2190750"/>
            <a:ext cx="428625" cy="20002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160" name="object 160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61861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Max </a:t>
            </a:r>
            <a:r>
              <a:rPr dirty="0" spc="-5"/>
              <a:t>Display Port Resolutions </a:t>
            </a:r>
            <a:r>
              <a:rPr dirty="0"/>
              <a:t>on</a:t>
            </a:r>
            <a:r>
              <a:rPr dirty="0" spc="-40"/>
              <a:t> </a:t>
            </a:r>
            <a:r>
              <a:rPr dirty="0"/>
              <a:t>i.MX6Q/D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8860"/>
            <a:ext cx="6875780" cy="436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2000" spc="-5">
                <a:latin typeface="Arial"/>
                <a:cs typeface="Arial"/>
              </a:rPr>
              <a:t>MIPI </a:t>
            </a:r>
            <a:r>
              <a:rPr dirty="0" sz="2000">
                <a:latin typeface="Arial"/>
                <a:cs typeface="Arial"/>
              </a:rPr>
              <a:t>DSI, 2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lanes</a:t>
            </a:r>
            <a:endParaRPr sz="20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45"/>
              </a:spcBef>
            </a:pPr>
            <a:r>
              <a:rPr dirty="0" sz="1500" spc="5">
                <a:latin typeface="Arial"/>
                <a:cs typeface="Arial"/>
              </a:rPr>
              <a:t>− </a:t>
            </a:r>
            <a:r>
              <a:rPr dirty="0" sz="1900" spc="-10">
                <a:latin typeface="Arial"/>
                <a:cs typeface="Arial"/>
              </a:rPr>
              <a:t>WXGA </a:t>
            </a:r>
            <a:r>
              <a:rPr dirty="0" sz="1900" spc="-5">
                <a:latin typeface="Arial"/>
                <a:cs typeface="Arial"/>
              </a:rPr>
              <a:t>(1366 x 768) or 720p (1280 x</a:t>
            </a:r>
            <a:r>
              <a:rPr dirty="0" sz="1900" spc="11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720)</a:t>
            </a:r>
            <a:endParaRPr sz="19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180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2000">
                <a:latin typeface="Arial"/>
                <a:cs typeface="Arial"/>
              </a:rPr>
              <a:t>RGB</a:t>
            </a:r>
            <a:endParaRPr sz="20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50"/>
              </a:spcBef>
            </a:pPr>
            <a:r>
              <a:rPr dirty="0" sz="1500" spc="5">
                <a:latin typeface="Arial"/>
                <a:cs typeface="Arial"/>
              </a:rPr>
              <a:t>− </a:t>
            </a:r>
            <a:r>
              <a:rPr dirty="0" sz="1900" spc="-5">
                <a:latin typeface="Arial"/>
                <a:cs typeface="Arial"/>
              </a:rPr>
              <a:t>Port 1 – 4XGA (2048 x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1536)</a:t>
            </a:r>
            <a:endParaRPr sz="19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35"/>
              </a:spcBef>
            </a:pPr>
            <a:r>
              <a:rPr dirty="0" sz="1500" spc="5">
                <a:latin typeface="Arial"/>
                <a:cs typeface="Arial"/>
              </a:rPr>
              <a:t>− </a:t>
            </a:r>
            <a:r>
              <a:rPr dirty="0" sz="1900" spc="-5">
                <a:latin typeface="Arial"/>
                <a:cs typeface="Arial"/>
              </a:rPr>
              <a:t>Port 2 – 4XGA (2048 x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1536)</a:t>
            </a:r>
            <a:endParaRPr sz="19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190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2000">
                <a:latin typeface="Arial"/>
                <a:cs typeface="Arial"/>
              </a:rPr>
              <a:t>LVDS</a:t>
            </a:r>
            <a:endParaRPr sz="20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40"/>
              </a:spcBef>
            </a:pPr>
            <a:r>
              <a:rPr dirty="0" sz="1500" spc="10">
                <a:latin typeface="Arial"/>
                <a:cs typeface="Arial"/>
              </a:rPr>
              <a:t>− </a:t>
            </a:r>
            <a:r>
              <a:rPr dirty="0" sz="1900" spc="-5">
                <a:latin typeface="Arial"/>
                <a:cs typeface="Arial"/>
              </a:rPr>
              <a:t>Single channel – WXGA (1366 x 768) or 720p (1280 x</a:t>
            </a:r>
            <a:r>
              <a:rPr dirty="0" sz="1900" spc="2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720)</a:t>
            </a:r>
            <a:endParaRPr sz="19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45"/>
              </a:spcBef>
            </a:pPr>
            <a:r>
              <a:rPr dirty="0" sz="1500" spc="5">
                <a:latin typeface="Arial"/>
                <a:cs typeface="Arial"/>
              </a:rPr>
              <a:t>− </a:t>
            </a:r>
            <a:r>
              <a:rPr dirty="0" sz="1900" spc="-5">
                <a:latin typeface="Arial"/>
                <a:cs typeface="Arial"/>
              </a:rPr>
              <a:t>Dual channel – UXGA (1600 x 1200) or 1080p (1920 x</a:t>
            </a:r>
            <a:r>
              <a:rPr dirty="0" sz="1900" spc="25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1080)</a:t>
            </a:r>
            <a:endParaRPr sz="19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180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2000">
                <a:latin typeface="Arial"/>
                <a:cs typeface="Arial"/>
              </a:rPr>
              <a:t>HDMI</a:t>
            </a:r>
            <a:endParaRPr sz="20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50"/>
              </a:spcBef>
            </a:pPr>
            <a:r>
              <a:rPr dirty="0" sz="1500" spc="5">
                <a:latin typeface="Arial"/>
                <a:cs typeface="Arial"/>
              </a:rPr>
              <a:t>− </a:t>
            </a:r>
            <a:r>
              <a:rPr dirty="0" sz="1900" spc="-5">
                <a:latin typeface="Arial"/>
                <a:cs typeface="Arial"/>
              </a:rPr>
              <a:t>1080p (1920 x 1080) or 4XGA (2048 x</a:t>
            </a:r>
            <a:r>
              <a:rPr dirty="0" sz="1900" spc="1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1536)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spc="-5" i="1">
                <a:latin typeface="Arial"/>
                <a:cs typeface="Arial"/>
              </a:rPr>
              <a:t>Note: Assuming 30% blanking intervals overhead, 24bpp,</a:t>
            </a:r>
            <a:r>
              <a:rPr dirty="0" sz="1900" spc="250" i="1">
                <a:latin typeface="Arial"/>
                <a:cs typeface="Arial"/>
              </a:rPr>
              <a:t> </a:t>
            </a:r>
            <a:r>
              <a:rPr dirty="0" sz="1900" spc="-5" i="1">
                <a:latin typeface="Arial"/>
                <a:cs typeface="Arial"/>
              </a:rPr>
              <a:t>60fps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65893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Connecting </a:t>
            </a:r>
            <a:r>
              <a:rPr dirty="0"/>
              <a:t>a display on the </a:t>
            </a:r>
            <a:r>
              <a:rPr dirty="0" spc="-5"/>
              <a:t>parallel</a:t>
            </a:r>
            <a:r>
              <a:rPr dirty="0" spc="-100"/>
              <a:t> </a:t>
            </a:r>
            <a:r>
              <a:rPr dirty="0"/>
              <a:t>interface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7316" y="908050"/>
          <a:ext cx="8282940" cy="536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165"/>
                <a:gridCol w="889635"/>
                <a:gridCol w="889635"/>
                <a:gridCol w="889635"/>
                <a:gridCol w="889635"/>
                <a:gridCol w="889635"/>
                <a:gridCol w="889634"/>
                <a:gridCol w="889634"/>
                <a:gridCol w="711834"/>
              </a:tblGrid>
              <a:tr h="18923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ts val="750"/>
                        </a:lnSpc>
                        <a:spcBef>
                          <a:spcPts val="5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i.MX51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marL="17780">
                        <a:lnSpc>
                          <a:spcPts val="755"/>
                        </a:lnSpc>
                        <a:spcBef>
                          <a:spcPts val="64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LCD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84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59079" marR="46355" indent="-192405">
                        <a:lnSpc>
                          <a:spcPct val="100000"/>
                        </a:lnSpc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RGB,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Signal name  (General)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18415">
                        <a:lnSpc>
                          <a:spcPts val="750"/>
                        </a:lnSpc>
                        <a:spcBef>
                          <a:spcPts val="58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RGB/TV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Signal Allocation</a:t>
                      </a:r>
                      <a:r>
                        <a:rPr dirty="0" sz="700" spc="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(Example)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ts val="750"/>
                        </a:lnSpc>
                        <a:spcBef>
                          <a:spcPts val="58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Smart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ts val="750"/>
                        </a:lnSpc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Port Name</a:t>
                      </a:r>
                      <a:r>
                        <a:rPr dirty="0" sz="7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(x=1,2)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2065">
                        <a:lnSpc>
                          <a:spcPts val="750"/>
                        </a:lnSpc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16 bit</a:t>
                      </a:r>
                      <a:r>
                        <a:rPr dirty="0" sz="7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RGB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2700">
                        <a:lnSpc>
                          <a:spcPts val="750"/>
                        </a:lnSpc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18 bit</a:t>
                      </a:r>
                      <a:r>
                        <a:rPr dirty="0" sz="7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RGB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3335">
                        <a:lnSpc>
                          <a:spcPts val="750"/>
                        </a:lnSpc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24 bit</a:t>
                      </a:r>
                      <a:r>
                        <a:rPr dirty="0" sz="7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RGB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3970">
                        <a:lnSpc>
                          <a:spcPts val="750"/>
                        </a:lnSpc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8 bit</a:t>
                      </a:r>
                      <a:r>
                        <a:rPr dirty="0" sz="7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YCrCb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r" marR="334645">
                        <a:lnSpc>
                          <a:spcPts val="750"/>
                        </a:lnSpc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16 bit</a:t>
                      </a:r>
                      <a:r>
                        <a:rPr dirty="0" sz="7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YCrCb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r" marR="334010">
                        <a:lnSpc>
                          <a:spcPts val="750"/>
                        </a:lnSpc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20 bit</a:t>
                      </a:r>
                      <a:r>
                        <a:rPr dirty="0" sz="7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YCrCb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ts val="750"/>
                        </a:lnSpc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Signal</a:t>
                      </a:r>
                      <a:r>
                        <a:rPr dirty="0" sz="7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name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155">
                <a:tc>
                  <a:txBody>
                    <a:bodyPr/>
                    <a:lstStyle/>
                    <a:p>
                      <a:pPr algn="r" marR="419734">
                        <a:lnSpc>
                          <a:spcPts val="67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DAT[0]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B[0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96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B[0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B[0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686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/C[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06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C[0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C[0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209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155">
                <a:tc>
                  <a:txBody>
                    <a:bodyPr/>
                    <a:lstStyle/>
                    <a:p>
                      <a:pPr algn="r" marR="419734">
                        <a:lnSpc>
                          <a:spcPts val="67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DAT[1]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B[1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96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B[1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B[1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686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/C[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06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C[1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C[1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209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155">
                <a:tc>
                  <a:txBody>
                    <a:bodyPr/>
                    <a:lstStyle/>
                    <a:p>
                      <a:pPr algn="r" marR="419734">
                        <a:lnSpc>
                          <a:spcPts val="67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DAT[2]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B[2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96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B[2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B[2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686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/C[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06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C[2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C[2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209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155">
                <a:tc>
                  <a:txBody>
                    <a:bodyPr/>
                    <a:lstStyle/>
                    <a:p>
                      <a:pPr algn="r" marR="419734">
                        <a:lnSpc>
                          <a:spcPts val="67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DAT[3]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B[3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96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B[3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B[3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686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/C[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06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C[3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C[3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209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155">
                <a:tc>
                  <a:txBody>
                    <a:bodyPr/>
                    <a:lstStyle/>
                    <a:p>
                      <a:pPr algn="r" marR="419734">
                        <a:lnSpc>
                          <a:spcPts val="67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DAT[4]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B[4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96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B[4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B[4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686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/C[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06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C[4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C[4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209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5885">
                <a:tc>
                  <a:txBody>
                    <a:bodyPr/>
                    <a:lstStyle/>
                    <a:p>
                      <a:pPr algn="r" marR="419734">
                        <a:lnSpc>
                          <a:spcPts val="65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55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DAT[5]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655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965">
                        <a:lnSpc>
                          <a:spcPts val="655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B[5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55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B[5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6865">
                        <a:lnSpc>
                          <a:spcPts val="655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/C[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060">
                        <a:lnSpc>
                          <a:spcPts val="655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C[5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655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C[5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2090">
                        <a:lnSpc>
                          <a:spcPts val="655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155">
                <a:tc>
                  <a:txBody>
                    <a:bodyPr/>
                    <a:lstStyle/>
                    <a:p>
                      <a:pPr algn="r" marR="419734">
                        <a:lnSpc>
                          <a:spcPts val="67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DAT[6]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179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B[6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686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/C[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06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C[6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C[6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209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790">
                <a:tc>
                  <a:txBody>
                    <a:bodyPr/>
                    <a:lstStyle/>
                    <a:p>
                      <a:pPr algn="r" marR="419734">
                        <a:lnSpc>
                          <a:spcPts val="67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DAT[7]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179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B[7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686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/C[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06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C[7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C[7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209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155">
                <a:tc>
                  <a:txBody>
                    <a:bodyPr/>
                    <a:lstStyle/>
                    <a:p>
                      <a:pPr algn="r" marR="419734">
                        <a:lnSpc>
                          <a:spcPts val="67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DAT[8]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179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115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C[8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209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155">
                <a:tc>
                  <a:txBody>
                    <a:bodyPr/>
                    <a:lstStyle/>
                    <a:p>
                      <a:pPr algn="r" marR="419734">
                        <a:lnSpc>
                          <a:spcPts val="67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DAT[9]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179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115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C[9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209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155">
                <a:tc>
                  <a:txBody>
                    <a:bodyPr/>
                    <a:lstStyle/>
                    <a:p>
                      <a:pPr algn="r" marR="398780">
                        <a:lnSpc>
                          <a:spcPts val="67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10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DAT[10]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179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115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69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113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155">
                <a:tc>
                  <a:txBody>
                    <a:bodyPr/>
                    <a:lstStyle/>
                    <a:p>
                      <a:pPr algn="r" marR="398780">
                        <a:lnSpc>
                          <a:spcPts val="67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11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DAT[11]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R[0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179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115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69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113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155">
                <a:tc>
                  <a:txBody>
                    <a:bodyPr/>
                    <a:lstStyle/>
                    <a:p>
                      <a:pPr algn="r" marR="398780">
                        <a:lnSpc>
                          <a:spcPts val="67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12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DAT[12]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R[1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96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R[0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115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69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113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155">
                <a:tc>
                  <a:txBody>
                    <a:bodyPr/>
                    <a:lstStyle/>
                    <a:p>
                      <a:pPr algn="r" marR="398780">
                        <a:lnSpc>
                          <a:spcPts val="67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13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DAT[13]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R[2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96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R[1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115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69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113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155">
                <a:tc>
                  <a:txBody>
                    <a:bodyPr/>
                    <a:lstStyle/>
                    <a:p>
                      <a:pPr algn="r" marR="398780">
                        <a:lnSpc>
                          <a:spcPts val="67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14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DAT[14]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R[3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96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R[2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115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69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113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155">
                <a:tc>
                  <a:txBody>
                    <a:bodyPr/>
                    <a:lstStyle/>
                    <a:p>
                      <a:pPr algn="r" marR="398780">
                        <a:lnSpc>
                          <a:spcPts val="67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15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DAT[15]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R[4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96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R[3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115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G[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695">
                        <a:lnSpc>
                          <a:spcPts val="67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1135">
                        <a:lnSpc>
                          <a:spcPts val="67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marR="398780">
                        <a:lnSpc>
                          <a:spcPts val="70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16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70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DAT[16]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4965">
                        <a:lnSpc>
                          <a:spcPts val="70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R[4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70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R[0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695">
                        <a:lnSpc>
                          <a:spcPts val="70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marR="398780">
                        <a:lnSpc>
                          <a:spcPts val="70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17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705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DAT[17]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4965">
                        <a:lnSpc>
                          <a:spcPts val="705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R[5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705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R[1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695">
                        <a:lnSpc>
                          <a:spcPts val="705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marR="398780">
                        <a:lnSpc>
                          <a:spcPts val="70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18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705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DAT[18]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705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R[2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695">
                        <a:lnSpc>
                          <a:spcPts val="705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marR="398780">
                        <a:lnSpc>
                          <a:spcPts val="700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19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70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DAT[19]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70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R[3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3695">
                        <a:lnSpc>
                          <a:spcPts val="700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[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marR="398780">
                        <a:lnSpc>
                          <a:spcPts val="70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20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705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DAT[20]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705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R[4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marR="398780">
                        <a:lnSpc>
                          <a:spcPts val="70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21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705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DAT[21]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705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R[5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marR="398780">
                        <a:lnSpc>
                          <a:spcPts val="70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22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705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DAT[22]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705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R[6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marR="398780">
                        <a:lnSpc>
                          <a:spcPts val="70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23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625"/>
                        </a:lnSpc>
                        <a:spcBef>
                          <a:spcPts val="150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DAT[23]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675"/>
                        </a:lnSpc>
                        <a:spcBef>
                          <a:spcPts val="105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R[7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]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marR="384175">
                        <a:lnSpc>
                          <a:spcPts val="70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1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CLK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marL="17145">
                        <a:lnSpc>
                          <a:spcPts val="750"/>
                        </a:lnSpc>
                        <a:spcBef>
                          <a:spcPts val="25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PixCLK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ctr" marL="12065">
                        <a:lnSpc>
                          <a:spcPts val="70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DIx_PIN1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320">
                        <a:lnSpc>
                          <a:spcPts val="705"/>
                        </a:lnSpc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VSY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600" spc="-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600" spc="-1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600" b="1">
                          <a:latin typeface="Arial"/>
                          <a:cs typeface="Arial"/>
                        </a:rPr>
                        <a:t>N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ctr" marL="12065">
                        <a:lnSpc>
                          <a:spcPts val="70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DIx_PIN2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marL="18415">
                        <a:lnSpc>
                          <a:spcPts val="745"/>
                        </a:lnSpc>
                        <a:spcBef>
                          <a:spcPts val="3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HSYNC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ctr" marL="12065">
                        <a:lnSpc>
                          <a:spcPts val="70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DIx_PIN3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marL="16510">
                        <a:lnSpc>
                          <a:spcPts val="750"/>
                        </a:lnSpc>
                        <a:spcBef>
                          <a:spcPts val="3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VSYNC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ctr" marL="12065">
                        <a:lnSpc>
                          <a:spcPts val="70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DIx_PIN4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ctr" marL="12065">
                        <a:lnSpc>
                          <a:spcPts val="70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DIx_PIN5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ctr" marL="12065">
                        <a:lnSpc>
                          <a:spcPts val="70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DIx_PIN6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ctr" marL="12065">
                        <a:lnSpc>
                          <a:spcPts val="70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DIx_PIN7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ctr" marL="12065">
                        <a:lnSpc>
                          <a:spcPts val="70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DIx_PIN8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ctr" marL="12700">
                        <a:lnSpc>
                          <a:spcPts val="70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DIx_D0_CS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45"/>
                        </a:lnSpc>
                        <a:spcBef>
                          <a:spcPts val="3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CS0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ctr" marL="12700">
                        <a:lnSpc>
                          <a:spcPts val="70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DIx_D1_CS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45"/>
                        </a:lnSpc>
                        <a:spcBef>
                          <a:spcPts val="25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CS1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ctr" marL="12065">
                        <a:lnSpc>
                          <a:spcPts val="70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DIx_PIN11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45"/>
                        </a:lnSpc>
                        <a:spcBef>
                          <a:spcPts val="3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WR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ctr" marL="12065">
                        <a:lnSpc>
                          <a:spcPts val="70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DIx_PIN12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45"/>
                        </a:lnSpc>
                        <a:spcBef>
                          <a:spcPts val="3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RD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ctr" marL="12065">
                        <a:lnSpc>
                          <a:spcPts val="70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DIx_PIN13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45"/>
                        </a:lnSpc>
                        <a:spcBef>
                          <a:spcPts val="25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RS1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ctr" marL="12065">
                        <a:lnSpc>
                          <a:spcPts val="70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DIx_PIN14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45"/>
                        </a:lnSpc>
                        <a:spcBef>
                          <a:spcPts val="3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RS2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ctr" marL="12065">
                        <a:lnSpc>
                          <a:spcPts val="70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DIx_PIN15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marL="18415">
                        <a:lnSpc>
                          <a:spcPts val="745"/>
                        </a:lnSpc>
                        <a:spcBef>
                          <a:spcPts val="3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DRDY/DV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45"/>
                        </a:lnSpc>
                        <a:spcBef>
                          <a:spcPts val="3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DRDY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ctr" marL="12065">
                        <a:lnSpc>
                          <a:spcPts val="70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DIx_PIN16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10">
                <a:tc>
                  <a:txBody>
                    <a:bodyPr/>
                    <a:lstStyle/>
                    <a:p>
                      <a:pPr algn="ctr" marL="12065">
                        <a:lnSpc>
                          <a:spcPts val="710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DIx_PIN17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8530" y="730884"/>
            <a:ext cx="2015490" cy="279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69233" y="730884"/>
            <a:ext cx="4989195" cy="279400"/>
          </a:xfrm>
          <a:custGeom>
            <a:avLst/>
            <a:gdLst/>
            <a:ahLst/>
            <a:cxnLst/>
            <a:rect l="l" t="t" r="r" b="b"/>
            <a:pathLst>
              <a:path w="4989195" h="279400">
                <a:moveTo>
                  <a:pt x="4932298" y="0"/>
                </a:moveTo>
                <a:lnTo>
                  <a:pt x="0" y="0"/>
                </a:lnTo>
                <a:lnTo>
                  <a:pt x="0" y="222630"/>
                </a:lnTo>
                <a:lnTo>
                  <a:pt x="4456" y="244641"/>
                </a:lnTo>
                <a:lnTo>
                  <a:pt x="16605" y="262604"/>
                </a:lnTo>
                <a:lnTo>
                  <a:pt x="34611" y="274708"/>
                </a:lnTo>
                <a:lnTo>
                  <a:pt x="56641" y="279145"/>
                </a:lnTo>
                <a:lnTo>
                  <a:pt x="4988941" y="279145"/>
                </a:lnTo>
                <a:lnTo>
                  <a:pt x="4988941" y="56514"/>
                </a:lnTo>
                <a:lnTo>
                  <a:pt x="4984484" y="34504"/>
                </a:lnTo>
                <a:lnTo>
                  <a:pt x="4972335" y="16541"/>
                </a:lnTo>
                <a:lnTo>
                  <a:pt x="4954329" y="4437"/>
                </a:lnTo>
                <a:lnTo>
                  <a:pt x="4932298" y="0"/>
                </a:lnTo>
                <a:close/>
              </a:path>
            </a:pathLst>
          </a:custGeom>
          <a:solidFill>
            <a:srgbClr val="3539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3377" y="614248"/>
            <a:ext cx="1318895" cy="468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95"/>
              <a:t>A</a:t>
            </a:r>
            <a:r>
              <a:rPr dirty="0" sz="2900" spc="-100"/>
              <a:t>g</a:t>
            </a:r>
            <a:r>
              <a:rPr dirty="0" sz="2900" spc="-95"/>
              <a:t>e</a:t>
            </a:r>
            <a:r>
              <a:rPr dirty="0" sz="2900" spc="-100"/>
              <a:t>nd</a:t>
            </a:r>
            <a:r>
              <a:rPr dirty="0" sz="2900"/>
              <a:t>a</a:t>
            </a:r>
            <a:endParaRPr sz="2900"/>
          </a:p>
        </p:txBody>
      </p:sp>
      <p:sp>
        <p:nvSpPr>
          <p:cNvPr id="5" name="object 5"/>
          <p:cNvSpPr txBox="1"/>
          <p:nvPr/>
        </p:nvSpPr>
        <p:spPr>
          <a:xfrm>
            <a:off x="1691385" y="1146454"/>
            <a:ext cx="3335654" cy="233934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1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Introduction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0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IPUv3 – system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overview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994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IPUv3 – fundamentals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99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IPU &amp; the iMX Linux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BSP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0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Use case examples /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tips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4585589"/>
            <a:ext cx="1302513" cy="1224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6148" y="4843653"/>
            <a:ext cx="708660" cy="708660"/>
          </a:xfrm>
          <a:custGeom>
            <a:avLst/>
            <a:gdLst/>
            <a:ahLst/>
            <a:cxnLst/>
            <a:rect l="l" t="t" r="r" b="b"/>
            <a:pathLst>
              <a:path w="708660" h="708660">
                <a:moveTo>
                  <a:pt x="354330" y="0"/>
                </a:moveTo>
                <a:lnTo>
                  <a:pt x="306248" y="3234"/>
                </a:lnTo>
                <a:lnTo>
                  <a:pt x="260133" y="12655"/>
                </a:lnTo>
                <a:lnTo>
                  <a:pt x="216407" y="27842"/>
                </a:lnTo>
                <a:lnTo>
                  <a:pt x="175491" y="48372"/>
                </a:lnTo>
                <a:lnTo>
                  <a:pt x="137808" y="73824"/>
                </a:lnTo>
                <a:lnTo>
                  <a:pt x="103779" y="103774"/>
                </a:lnTo>
                <a:lnTo>
                  <a:pt x="73828" y="137802"/>
                </a:lnTo>
                <a:lnTo>
                  <a:pt x="48375" y="175485"/>
                </a:lnTo>
                <a:lnTo>
                  <a:pt x="27844" y="216402"/>
                </a:lnTo>
                <a:lnTo>
                  <a:pt x="12656" y="260129"/>
                </a:lnTo>
                <a:lnTo>
                  <a:pt x="3234" y="306246"/>
                </a:lnTo>
                <a:lnTo>
                  <a:pt x="0" y="354330"/>
                </a:lnTo>
                <a:lnTo>
                  <a:pt x="3234" y="402413"/>
                </a:lnTo>
                <a:lnTo>
                  <a:pt x="12656" y="448530"/>
                </a:lnTo>
                <a:lnTo>
                  <a:pt x="27844" y="492257"/>
                </a:lnTo>
                <a:lnTo>
                  <a:pt x="48375" y="533174"/>
                </a:lnTo>
                <a:lnTo>
                  <a:pt x="73828" y="570857"/>
                </a:lnTo>
                <a:lnTo>
                  <a:pt x="103779" y="604885"/>
                </a:lnTo>
                <a:lnTo>
                  <a:pt x="137808" y="634835"/>
                </a:lnTo>
                <a:lnTo>
                  <a:pt x="175491" y="660287"/>
                </a:lnTo>
                <a:lnTo>
                  <a:pt x="216407" y="680817"/>
                </a:lnTo>
                <a:lnTo>
                  <a:pt x="260133" y="696004"/>
                </a:lnTo>
                <a:lnTo>
                  <a:pt x="306248" y="705425"/>
                </a:lnTo>
                <a:lnTo>
                  <a:pt x="354330" y="708660"/>
                </a:lnTo>
                <a:lnTo>
                  <a:pt x="402408" y="705425"/>
                </a:lnTo>
                <a:lnTo>
                  <a:pt x="448520" y="696004"/>
                </a:lnTo>
                <a:lnTo>
                  <a:pt x="492245" y="680817"/>
                </a:lnTo>
                <a:lnTo>
                  <a:pt x="530150" y="661797"/>
                </a:lnTo>
                <a:lnTo>
                  <a:pt x="354330" y="661797"/>
                </a:lnTo>
                <a:lnTo>
                  <a:pt x="308890" y="658463"/>
                </a:lnTo>
                <a:lnTo>
                  <a:pt x="265521" y="648778"/>
                </a:lnTo>
                <a:lnTo>
                  <a:pt x="224698" y="633218"/>
                </a:lnTo>
                <a:lnTo>
                  <a:pt x="186896" y="612259"/>
                </a:lnTo>
                <a:lnTo>
                  <a:pt x="152591" y="586377"/>
                </a:lnTo>
                <a:lnTo>
                  <a:pt x="122259" y="556046"/>
                </a:lnTo>
                <a:lnTo>
                  <a:pt x="96376" y="521744"/>
                </a:lnTo>
                <a:lnTo>
                  <a:pt x="75416" y="483945"/>
                </a:lnTo>
                <a:lnTo>
                  <a:pt x="59856" y="443126"/>
                </a:lnTo>
                <a:lnTo>
                  <a:pt x="50171" y="399762"/>
                </a:lnTo>
                <a:lnTo>
                  <a:pt x="46837" y="354330"/>
                </a:lnTo>
                <a:lnTo>
                  <a:pt x="50171" y="308897"/>
                </a:lnTo>
                <a:lnTo>
                  <a:pt x="59856" y="265533"/>
                </a:lnTo>
                <a:lnTo>
                  <a:pt x="75416" y="224714"/>
                </a:lnTo>
                <a:lnTo>
                  <a:pt x="96376" y="186915"/>
                </a:lnTo>
                <a:lnTo>
                  <a:pt x="122259" y="152613"/>
                </a:lnTo>
                <a:lnTo>
                  <a:pt x="152591" y="122282"/>
                </a:lnTo>
                <a:lnTo>
                  <a:pt x="186896" y="96400"/>
                </a:lnTo>
                <a:lnTo>
                  <a:pt x="224698" y="75441"/>
                </a:lnTo>
                <a:lnTo>
                  <a:pt x="265521" y="59881"/>
                </a:lnTo>
                <a:lnTo>
                  <a:pt x="308890" y="50196"/>
                </a:lnTo>
                <a:lnTo>
                  <a:pt x="354330" y="46863"/>
                </a:lnTo>
                <a:lnTo>
                  <a:pt x="530150" y="46863"/>
                </a:lnTo>
                <a:lnTo>
                  <a:pt x="492245" y="27842"/>
                </a:lnTo>
                <a:lnTo>
                  <a:pt x="448520" y="12655"/>
                </a:lnTo>
                <a:lnTo>
                  <a:pt x="402408" y="3234"/>
                </a:lnTo>
                <a:lnTo>
                  <a:pt x="354330" y="0"/>
                </a:lnTo>
                <a:close/>
              </a:path>
              <a:path w="708660" h="708660">
                <a:moveTo>
                  <a:pt x="530150" y="46863"/>
                </a:moveTo>
                <a:lnTo>
                  <a:pt x="354330" y="46863"/>
                </a:lnTo>
                <a:lnTo>
                  <a:pt x="399766" y="50196"/>
                </a:lnTo>
                <a:lnTo>
                  <a:pt x="443132" y="59881"/>
                </a:lnTo>
                <a:lnTo>
                  <a:pt x="483953" y="75441"/>
                </a:lnTo>
                <a:lnTo>
                  <a:pt x="521753" y="96400"/>
                </a:lnTo>
                <a:lnTo>
                  <a:pt x="556057" y="122282"/>
                </a:lnTo>
                <a:lnTo>
                  <a:pt x="586388" y="152613"/>
                </a:lnTo>
                <a:lnTo>
                  <a:pt x="612271" y="186915"/>
                </a:lnTo>
                <a:lnTo>
                  <a:pt x="633231" y="224714"/>
                </a:lnTo>
                <a:lnTo>
                  <a:pt x="648790" y="265533"/>
                </a:lnTo>
                <a:lnTo>
                  <a:pt x="658475" y="308897"/>
                </a:lnTo>
                <a:lnTo>
                  <a:pt x="661809" y="354330"/>
                </a:lnTo>
                <a:lnTo>
                  <a:pt x="658475" y="399762"/>
                </a:lnTo>
                <a:lnTo>
                  <a:pt x="648790" y="443126"/>
                </a:lnTo>
                <a:lnTo>
                  <a:pt x="633231" y="483945"/>
                </a:lnTo>
                <a:lnTo>
                  <a:pt x="612271" y="521744"/>
                </a:lnTo>
                <a:lnTo>
                  <a:pt x="586388" y="556046"/>
                </a:lnTo>
                <a:lnTo>
                  <a:pt x="556057" y="586377"/>
                </a:lnTo>
                <a:lnTo>
                  <a:pt x="521753" y="612259"/>
                </a:lnTo>
                <a:lnTo>
                  <a:pt x="483953" y="633218"/>
                </a:lnTo>
                <a:lnTo>
                  <a:pt x="443132" y="648778"/>
                </a:lnTo>
                <a:lnTo>
                  <a:pt x="399766" y="658463"/>
                </a:lnTo>
                <a:lnTo>
                  <a:pt x="354330" y="661797"/>
                </a:lnTo>
                <a:lnTo>
                  <a:pt x="530150" y="661797"/>
                </a:lnTo>
                <a:lnTo>
                  <a:pt x="570841" y="634835"/>
                </a:lnTo>
                <a:lnTo>
                  <a:pt x="604869" y="604885"/>
                </a:lnTo>
                <a:lnTo>
                  <a:pt x="634820" y="570857"/>
                </a:lnTo>
                <a:lnTo>
                  <a:pt x="660272" y="533174"/>
                </a:lnTo>
                <a:lnTo>
                  <a:pt x="680802" y="492257"/>
                </a:lnTo>
                <a:lnTo>
                  <a:pt x="695990" y="448530"/>
                </a:lnTo>
                <a:lnTo>
                  <a:pt x="705412" y="402413"/>
                </a:lnTo>
                <a:lnTo>
                  <a:pt x="708647" y="354330"/>
                </a:lnTo>
                <a:lnTo>
                  <a:pt x="705412" y="306246"/>
                </a:lnTo>
                <a:lnTo>
                  <a:pt x="695990" y="260129"/>
                </a:lnTo>
                <a:lnTo>
                  <a:pt x="680802" y="216402"/>
                </a:lnTo>
                <a:lnTo>
                  <a:pt x="660272" y="175485"/>
                </a:lnTo>
                <a:lnTo>
                  <a:pt x="634820" y="137802"/>
                </a:lnTo>
                <a:lnTo>
                  <a:pt x="604869" y="103774"/>
                </a:lnTo>
                <a:lnTo>
                  <a:pt x="570841" y="73824"/>
                </a:lnTo>
                <a:lnTo>
                  <a:pt x="533159" y="48372"/>
                </a:lnTo>
                <a:lnTo>
                  <a:pt x="530150" y="46863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8714" y="5001133"/>
            <a:ext cx="257175" cy="393700"/>
          </a:xfrm>
          <a:custGeom>
            <a:avLst/>
            <a:gdLst/>
            <a:ahLst/>
            <a:cxnLst/>
            <a:rect l="l" t="t" r="r" b="b"/>
            <a:pathLst>
              <a:path w="257175" h="393700">
                <a:moveTo>
                  <a:pt x="43148" y="0"/>
                </a:moveTo>
                <a:lnTo>
                  <a:pt x="2957" y="27945"/>
                </a:lnTo>
                <a:lnTo>
                  <a:pt x="0" y="43132"/>
                </a:lnTo>
                <a:lnTo>
                  <a:pt x="2957" y="58342"/>
                </a:lnTo>
                <a:lnTo>
                  <a:pt x="11830" y="71755"/>
                </a:lnTo>
                <a:lnTo>
                  <a:pt x="136937" y="196850"/>
                </a:lnTo>
                <a:lnTo>
                  <a:pt x="11830" y="321945"/>
                </a:lnTo>
                <a:lnTo>
                  <a:pt x="2957" y="335303"/>
                </a:lnTo>
                <a:lnTo>
                  <a:pt x="0" y="350520"/>
                </a:lnTo>
                <a:lnTo>
                  <a:pt x="2957" y="365736"/>
                </a:lnTo>
                <a:lnTo>
                  <a:pt x="11830" y="379095"/>
                </a:lnTo>
                <a:lnTo>
                  <a:pt x="14585" y="381762"/>
                </a:lnTo>
                <a:lnTo>
                  <a:pt x="27948" y="390691"/>
                </a:lnTo>
                <a:lnTo>
                  <a:pt x="43149" y="393668"/>
                </a:lnTo>
                <a:lnTo>
                  <a:pt x="58353" y="390691"/>
                </a:lnTo>
                <a:lnTo>
                  <a:pt x="71723" y="381762"/>
                </a:lnTo>
                <a:lnTo>
                  <a:pt x="196830" y="256667"/>
                </a:lnTo>
                <a:lnTo>
                  <a:pt x="197262" y="256667"/>
                </a:lnTo>
                <a:lnTo>
                  <a:pt x="256901" y="196977"/>
                </a:lnTo>
                <a:lnTo>
                  <a:pt x="256724" y="196850"/>
                </a:lnTo>
                <a:lnTo>
                  <a:pt x="256901" y="196596"/>
                </a:lnTo>
                <a:lnTo>
                  <a:pt x="197135" y="136906"/>
                </a:lnTo>
                <a:lnTo>
                  <a:pt x="196830" y="136906"/>
                </a:lnTo>
                <a:lnTo>
                  <a:pt x="71723" y="11811"/>
                </a:lnTo>
                <a:lnTo>
                  <a:pt x="65384" y="6643"/>
                </a:lnTo>
                <a:lnTo>
                  <a:pt x="58354" y="2952"/>
                </a:lnTo>
                <a:lnTo>
                  <a:pt x="50865" y="738"/>
                </a:lnTo>
                <a:lnTo>
                  <a:pt x="43148" y="0"/>
                </a:lnTo>
                <a:close/>
              </a:path>
              <a:path w="257175" h="393700">
                <a:moveTo>
                  <a:pt x="197262" y="256667"/>
                </a:moveTo>
                <a:lnTo>
                  <a:pt x="196830" y="256667"/>
                </a:lnTo>
                <a:lnTo>
                  <a:pt x="197008" y="256921"/>
                </a:lnTo>
                <a:lnTo>
                  <a:pt x="197262" y="256667"/>
                </a:lnTo>
                <a:close/>
              </a:path>
              <a:path w="257175" h="393700">
                <a:moveTo>
                  <a:pt x="197008" y="136779"/>
                </a:moveTo>
                <a:lnTo>
                  <a:pt x="196830" y="136906"/>
                </a:lnTo>
                <a:lnTo>
                  <a:pt x="197135" y="136906"/>
                </a:lnTo>
                <a:lnTo>
                  <a:pt x="197008" y="136779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29588" y="4979034"/>
            <a:ext cx="3713479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80">
                <a:solidFill>
                  <a:srgbClr val="FFFFFF"/>
                </a:solidFill>
                <a:latin typeface="Arial"/>
                <a:cs typeface="Arial"/>
              </a:rPr>
              <a:t>IPUv3H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2600" spc="-90">
                <a:solidFill>
                  <a:srgbClr val="FFFFFF"/>
                </a:solidFill>
                <a:latin typeface="Arial"/>
                <a:cs typeface="Arial"/>
              </a:rPr>
              <a:t>Video </a:t>
            </a:r>
            <a:r>
              <a:rPr dirty="0" sz="2600" spc="-5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6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85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242" y="409701"/>
            <a:ext cx="64782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i.MX51, i.MX53, </a:t>
            </a:r>
            <a:r>
              <a:rPr dirty="0"/>
              <a:t>i.MX6 D/Q – </a:t>
            </a:r>
            <a:r>
              <a:rPr dirty="0" spc="-15"/>
              <a:t>Video </a:t>
            </a:r>
            <a:r>
              <a:rPr dirty="0"/>
              <a:t>In</a:t>
            </a:r>
            <a:r>
              <a:rPr dirty="0" spc="-60"/>
              <a:t> </a:t>
            </a:r>
            <a:r>
              <a:rPr dirty="0" spc="-5"/>
              <a:t>Support</a:t>
            </a:r>
          </a:p>
        </p:txBody>
      </p:sp>
      <p:sp>
        <p:nvSpPr>
          <p:cNvPr id="3" name="object 3"/>
          <p:cNvSpPr/>
          <p:nvPr/>
        </p:nvSpPr>
        <p:spPr>
          <a:xfrm>
            <a:off x="4753483" y="2014727"/>
            <a:ext cx="2008124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53483" y="2471927"/>
            <a:ext cx="2008124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53483" y="2700527"/>
            <a:ext cx="200812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53483" y="2929064"/>
            <a:ext cx="2008124" cy="239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53483" y="4311777"/>
            <a:ext cx="2008124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8633" y="1253680"/>
          <a:ext cx="8723630" cy="425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1580"/>
                <a:gridCol w="1313180"/>
                <a:gridCol w="1976755"/>
                <a:gridCol w="2008504"/>
                <a:gridCol w="2172335"/>
              </a:tblGrid>
              <a:tr h="518159">
                <a:tc grid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Feature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i.MX51</a:t>
                      </a:r>
                      <a:r>
                        <a:rPr dirty="0" sz="140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(IPUv3EX)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i.MX53</a:t>
                      </a:r>
                      <a:r>
                        <a:rPr dirty="0" sz="140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(IPUv3M)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2930" marR="548005" indent="1016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i.MX6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D/Q 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(2 x</a:t>
                      </a:r>
                      <a:r>
                        <a:rPr dirty="0" sz="1400" spc="-1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IPUv3H)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228600">
                <a:tc rowSpan="3">
                  <a:txBody>
                    <a:bodyPr/>
                    <a:lstStyle/>
                    <a:p>
                      <a:pPr marL="105410" marR="47688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Video</a:t>
                      </a:r>
                      <a:r>
                        <a:rPr dirty="0" sz="90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Input 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Interfaces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Parallel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spc="0" b="1">
                          <a:latin typeface="Arial"/>
                          <a:cs typeface="Arial"/>
                        </a:rPr>
                        <a:t>Two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ports, 20 bits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9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bits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120 MHz; e.g. 6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MP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@ 15</a:t>
                      </a:r>
                      <a:r>
                        <a:rPr dirty="0" sz="9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fps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180 MHz; e.g. 9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MP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@ 15</a:t>
                      </a:r>
                      <a:r>
                        <a:rPr dirty="0" sz="9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fps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200 MHz; e.g. 10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MP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@ 15</a:t>
                      </a:r>
                      <a:r>
                        <a:rPr dirty="0" sz="9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fps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MIPI/CSI-2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One port, 4 lanes x 1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Gbps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228600">
                <a:tc rowSpan="3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Video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Rate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Playback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720p30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(1280x720)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@ 30</a:t>
                      </a:r>
                      <a:r>
                        <a:rPr dirty="0" sz="900" spc="-1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fps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1080i/p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(1920x1080)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@ 30</a:t>
                      </a:r>
                      <a:r>
                        <a:rPr dirty="0" sz="900" spc="-1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fps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1080i/p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D1 @ 30</a:t>
                      </a:r>
                      <a:r>
                        <a:rPr dirty="0" sz="9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fps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Record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D1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ctr" marL="27305">
                        <a:lnSpc>
                          <a:spcPct val="100000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(720x480@30 fps 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720x576@25</a:t>
                      </a:r>
                      <a:r>
                        <a:rPr dirty="0" sz="7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fps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720p30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(1280x720)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@ 30</a:t>
                      </a:r>
                      <a:r>
                        <a:rPr dirty="0" sz="900" spc="-1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fps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1080p @ 30</a:t>
                      </a:r>
                      <a:r>
                        <a:rPr dirty="0" sz="9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fps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2393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2-way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720p @ 20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fps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720p @ 30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fps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228600">
                <a:tc rowSpan="4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Video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Processing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De-interlacing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3136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High-quality motion adaptive</a:t>
                      </a:r>
                      <a:r>
                        <a:rPr dirty="0" sz="9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algorithm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Resizing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Yes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fully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flexible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Rotation/inversion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Color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conversion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Yes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fully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flexible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 row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Memory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Interface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Protocol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AXI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Including split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transaction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Throughput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64-bit, 133</a:t>
                      </a:r>
                      <a:r>
                        <a:rPr dirty="0" sz="9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MHz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64-bit, 200</a:t>
                      </a:r>
                      <a:r>
                        <a:rPr dirty="0" sz="9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MHz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64-bit, 266</a:t>
                      </a:r>
                      <a:r>
                        <a:rPr dirty="0" sz="9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MHz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Efficient memory bus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utilization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Selective read for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combining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60">
                <a:tc grid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capabilities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466850" marR="1402080" indent="10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Display controller, DMA controller, Internal synchronization  Autonomous operations: display refresh/update,</a:t>
                      </a:r>
                      <a:r>
                        <a:rPr dirty="0" sz="90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view-finder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60">
                <a:tc gridSpan="2">
                  <a:txBody>
                    <a:bodyPr/>
                    <a:lstStyle/>
                    <a:p>
                      <a:pPr marL="105410" marR="13709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Synchronization 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(to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prevent</a:t>
                      </a:r>
                      <a:r>
                        <a:rPr dirty="0" sz="9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tearing)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Double/triple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buffering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ctr" marL="24130">
                        <a:lnSpc>
                          <a:spcPct val="100000"/>
                        </a:lnSpc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Frame-by-frame or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tight –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sub-frame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(utilizing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internal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memory)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3980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Video </a:t>
            </a:r>
            <a:r>
              <a:rPr dirty="0" spc="-5"/>
              <a:t>Input Ports </a:t>
            </a:r>
            <a:r>
              <a:rPr dirty="0"/>
              <a:t>In i.MX6</a:t>
            </a:r>
            <a:r>
              <a:rPr dirty="0" spc="-85"/>
              <a:t> </a:t>
            </a:r>
            <a:r>
              <a:rPr dirty="0"/>
              <a:t>D/Q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2763"/>
            <a:ext cx="8270875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indent="-175260">
              <a:lnSpc>
                <a:spcPts val="1920"/>
              </a:lnSpc>
              <a:spcBef>
                <a:spcPts val="95"/>
              </a:spcBef>
              <a:buClr>
                <a:srgbClr val="252525"/>
              </a:buClr>
              <a:buSzPct val="78125"/>
              <a:buChar char="•"/>
              <a:tabLst>
                <a:tab pos="187960" algn="l"/>
              </a:tabLst>
            </a:pPr>
            <a:r>
              <a:rPr dirty="0" sz="1600" spc="-5">
                <a:latin typeface="Arial"/>
                <a:cs typeface="Arial"/>
              </a:rPr>
              <a:t>Three ports; up to six input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channels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ts val="1680"/>
              </a:lnSpc>
              <a:buSzPct val="78571"/>
              <a:buChar char="−"/>
              <a:tabLst>
                <a:tab pos="357505" algn="l"/>
              </a:tabLst>
            </a:pPr>
            <a:r>
              <a:rPr dirty="0" sz="1400" spc="-10">
                <a:latin typeface="Arial"/>
                <a:cs typeface="Arial"/>
              </a:rPr>
              <a:t>Two </a:t>
            </a:r>
            <a:r>
              <a:rPr dirty="0" sz="1400">
                <a:latin typeface="Arial"/>
                <a:cs typeface="Arial"/>
              </a:rPr>
              <a:t>parallel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–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connected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directly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IPUs;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independent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clock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format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setting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buSzPct val="78571"/>
              <a:buChar char="−"/>
              <a:tabLst>
                <a:tab pos="357505" algn="l"/>
              </a:tabLst>
            </a:pPr>
            <a:r>
              <a:rPr dirty="0" sz="1400">
                <a:latin typeface="Arial"/>
                <a:cs typeface="Arial"/>
              </a:rPr>
              <a:t>One MIPI/CSI-2 – can transfer up to four concurrent</a:t>
            </a:r>
            <a:r>
              <a:rPr dirty="0" sz="1400" spc="-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channels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buSzPct val="78571"/>
              <a:buChar char="−"/>
              <a:tabLst>
                <a:tab pos="357505" algn="l"/>
              </a:tabLst>
            </a:pPr>
            <a:r>
              <a:rPr dirty="0" sz="1400">
                <a:latin typeface="Arial"/>
                <a:cs typeface="Arial"/>
              </a:rPr>
              <a:t>Each port: up to </a:t>
            </a:r>
            <a:r>
              <a:rPr dirty="0" sz="1400" spc="-5">
                <a:latin typeface="Arial"/>
                <a:cs typeface="Arial"/>
              </a:rPr>
              <a:t>150Mpxl/s </a:t>
            </a:r>
            <a:r>
              <a:rPr dirty="0" sz="1400">
                <a:latin typeface="Arial"/>
                <a:cs typeface="Arial"/>
              </a:rPr>
              <a:t>@200MHz, e.g. </a:t>
            </a:r>
            <a:r>
              <a:rPr dirty="0" sz="1400" spc="-5">
                <a:latin typeface="Arial"/>
                <a:cs typeface="Arial"/>
              </a:rPr>
              <a:t>10Mpxl </a:t>
            </a:r>
            <a:r>
              <a:rPr dirty="0" sz="1400" spc="0">
                <a:latin typeface="Arial"/>
                <a:cs typeface="Arial"/>
              </a:rPr>
              <a:t>@</a:t>
            </a:r>
            <a:r>
              <a:rPr dirty="0" sz="1400" spc="-1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15fps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−"/>
            </a:pPr>
            <a:endParaRPr sz="15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8125"/>
              <a:buChar char="•"/>
              <a:tabLst>
                <a:tab pos="187960" algn="l"/>
              </a:tabLst>
            </a:pPr>
            <a:r>
              <a:rPr dirty="0" sz="1600" spc="-5">
                <a:latin typeface="Arial"/>
                <a:cs typeface="Arial"/>
              </a:rPr>
              <a:t>Four concurrent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channels</a:t>
            </a:r>
            <a:endParaRPr sz="1600">
              <a:latin typeface="Arial"/>
              <a:cs typeface="Arial"/>
            </a:endParaRPr>
          </a:p>
          <a:p>
            <a:pPr lvl="1" marL="356870" marR="193040" indent="-168910">
              <a:lnSpc>
                <a:spcPct val="70000"/>
              </a:lnSpc>
              <a:spcBef>
                <a:spcPts val="509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>
                <a:latin typeface="Arial"/>
                <a:cs typeface="Arial"/>
              </a:rPr>
              <a:t>Each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IPU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two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input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ports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(CSI0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CSI1),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each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input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channel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from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  </a:t>
            </a:r>
            <a:r>
              <a:rPr dirty="0" sz="1400" spc="-5">
                <a:latin typeface="Arial"/>
                <a:cs typeface="Arial"/>
              </a:rPr>
              <a:t>external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ports.</a:t>
            </a:r>
            <a:endParaRPr sz="1400">
              <a:latin typeface="Arial"/>
              <a:cs typeface="Arial"/>
            </a:endParaRPr>
          </a:p>
          <a:p>
            <a:pPr lvl="1" marL="356870" marR="232410" indent="-168910">
              <a:lnSpc>
                <a:spcPct val="70000"/>
              </a:lnSpc>
              <a:spcBef>
                <a:spcPts val="490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MIPI/CSI-2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bridge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sends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channels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IPU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input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ports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each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port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select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  processing a different channel, identified by its </a:t>
            </a:r>
            <a:r>
              <a:rPr dirty="0" sz="1400" spc="-5">
                <a:latin typeface="Arial"/>
                <a:cs typeface="Arial"/>
              </a:rPr>
              <a:t>DI (Data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Identifier).</a:t>
            </a:r>
            <a:endParaRPr sz="1400">
              <a:latin typeface="Arial"/>
              <a:cs typeface="Arial"/>
            </a:endParaRPr>
          </a:p>
          <a:p>
            <a:pPr lvl="1" marL="356870" marR="5080" indent="-168910">
              <a:lnSpc>
                <a:spcPct val="70200"/>
              </a:lnSpc>
              <a:spcBef>
                <a:spcPts val="500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>
                <a:latin typeface="Arial"/>
                <a:cs typeface="Arial"/>
              </a:rPr>
              <a:t>Additional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channels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transferred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through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5">
                <a:latin typeface="Arial"/>
                <a:cs typeface="Arial"/>
              </a:rPr>
              <a:t> CSI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transparently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–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generic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–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directly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  </a:t>
            </a:r>
            <a:r>
              <a:rPr dirty="0" sz="1400" spc="-5">
                <a:latin typeface="Arial"/>
                <a:cs typeface="Arial"/>
              </a:rPr>
              <a:t>system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memory.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377" y="3630487"/>
            <a:ext cx="4198620" cy="177927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440"/>
              </a:spcBef>
              <a:buClr>
                <a:srgbClr val="252525"/>
              </a:buClr>
              <a:buSzPct val="78125"/>
              <a:buChar char="•"/>
              <a:tabLst>
                <a:tab pos="187960" algn="l"/>
              </a:tabLst>
            </a:pPr>
            <a:r>
              <a:rPr dirty="0" sz="1600" spc="-5">
                <a:latin typeface="Arial"/>
                <a:cs typeface="Arial"/>
              </a:rPr>
              <a:t>Formats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supported:</a:t>
            </a:r>
            <a:endParaRPr sz="16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305"/>
              </a:spcBef>
            </a:pPr>
            <a:r>
              <a:rPr dirty="0" sz="1100" spc="0">
                <a:latin typeface="Arial"/>
                <a:cs typeface="Arial"/>
              </a:rPr>
              <a:t>−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BT.656</a:t>
            </a:r>
            <a:endParaRPr sz="14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320"/>
              </a:spcBef>
            </a:pPr>
            <a:r>
              <a:rPr dirty="0" sz="1100" spc="0">
                <a:latin typeface="Arial"/>
                <a:cs typeface="Arial"/>
              </a:rPr>
              <a:t>−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BT.1120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30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YUV422, </a:t>
            </a:r>
            <a:r>
              <a:rPr dirty="0" sz="1400">
                <a:latin typeface="Arial"/>
                <a:cs typeface="Arial"/>
              </a:rPr>
              <a:t>RGB888, </a:t>
            </a:r>
            <a:r>
              <a:rPr dirty="0" sz="1400" spc="-5">
                <a:latin typeface="Arial"/>
                <a:cs typeface="Arial"/>
              </a:rPr>
              <a:t>YUV444 </a:t>
            </a:r>
            <a:r>
              <a:rPr dirty="0" sz="1400">
                <a:latin typeface="Arial"/>
                <a:cs typeface="Arial"/>
              </a:rPr>
              <a:t>= </a:t>
            </a:r>
            <a:r>
              <a:rPr dirty="0" sz="1400" spc="-5">
                <a:latin typeface="Arial"/>
                <a:cs typeface="Arial"/>
              </a:rPr>
              <a:t>over </a:t>
            </a:r>
            <a:r>
              <a:rPr dirty="0" sz="1400">
                <a:latin typeface="Arial"/>
                <a:cs typeface="Arial"/>
              </a:rPr>
              <a:t>an 8 bit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endParaRPr sz="1400">
              <a:latin typeface="Arial"/>
              <a:cs typeface="Arial"/>
            </a:endParaRPr>
          </a:p>
          <a:p>
            <a:pPr lvl="1" marL="356870" marR="5080" indent="-168910">
              <a:lnSpc>
                <a:spcPts val="1510"/>
              </a:lnSpc>
              <a:spcBef>
                <a:spcPts val="52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RAW </a:t>
            </a:r>
            <a:r>
              <a:rPr dirty="0" sz="1400">
                <a:latin typeface="Arial"/>
                <a:cs typeface="Arial"/>
              </a:rPr>
              <a:t>format up to 16bpp </a:t>
            </a:r>
            <a:r>
              <a:rPr dirty="0" sz="1400" spc="-5">
                <a:latin typeface="Arial"/>
                <a:cs typeface="Arial"/>
              </a:rPr>
              <a:t>which will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translated  to 8 bit using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companding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00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>
                <a:latin typeface="Arial"/>
                <a:cs typeface="Arial"/>
              </a:rPr>
              <a:t>Generic data up to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20bit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16989" y="4623480"/>
            <a:ext cx="676153" cy="486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62725" y="3874592"/>
            <a:ext cx="2434590" cy="1899920"/>
          </a:xfrm>
          <a:custGeom>
            <a:avLst/>
            <a:gdLst/>
            <a:ahLst/>
            <a:cxnLst/>
            <a:rect l="l" t="t" r="r" b="b"/>
            <a:pathLst>
              <a:path w="2434590" h="1899920">
                <a:moveTo>
                  <a:pt x="0" y="1899665"/>
                </a:moveTo>
                <a:lnTo>
                  <a:pt x="2434590" y="1899665"/>
                </a:lnTo>
                <a:lnTo>
                  <a:pt x="2434590" y="0"/>
                </a:lnTo>
                <a:lnTo>
                  <a:pt x="0" y="0"/>
                </a:lnTo>
                <a:lnTo>
                  <a:pt x="0" y="189966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62725" y="3874592"/>
            <a:ext cx="2434590" cy="1899920"/>
          </a:xfrm>
          <a:custGeom>
            <a:avLst/>
            <a:gdLst/>
            <a:ahLst/>
            <a:cxnLst/>
            <a:rect l="l" t="t" r="r" b="b"/>
            <a:pathLst>
              <a:path w="2434590" h="1899920">
                <a:moveTo>
                  <a:pt x="0" y="1899665"/>
                </a:moveTo>
                <a:lnTo>
                  <a:pt x="2434590" y="1899665"/>
                </a:lnTo>
                <a:lnTo>
                  <a:pt x="2434590" y="0"/>
                </a:lnTo>
                <a:lnTo>
                  <a:pt x="0" y="0"/>
                </a:lnTo>
                <a:lnTo>
                  <a:pt x="0" y="189966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62725" y="4721593"/>
            <a:ext cx="800100" cy="457834"/>
          </a:xfrm>
          <a:custGeom>
            <a:avLst/>
            <a:gdLst/>
            <a:ahLst/>
            <a:cxnLst/>
            <a:rect l="l" t="t" r="r" b="b"/>
            <a:pathLst>
              <a:path w="800100" h="457835">
                <a:moveTo>
                  <a:pt x="0" y="457339"/>
                </a:moveTo>
                <a:lnTo>
                  <a:pt x="799553" y="457339"/>
                </a:lnTo>
                <a:lnTo>
                  <a:pt x="799553" y="0"/>
                </a:lnTo>
                <a:lnTo>
                  <a:pt x="0" y="0"/>
                </a:lnTo>
                <a:lnTo>
                  <a:pt x="0" y="457339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62725" y="4721593"/>
            <a:ext cx="800100" cy="457834"/>
          </a:xfrm>
          <a:custGeom>
            <a:avLst/>
            <a:gdLst/>
            <a:ahLst/>
            <a:cxnLst/>
            <a:rect l="l" t="t" r="r" b="b"/>
            <a:pathLst>
              <a:path w="800100" h="457835">
                <a:moveTo>
                  <a:pt x="0" y="457339"/>
                </a:moveTo>
                <a:lnTo>
                  <a:pt x="799553" y="457339"/>
                </a:lnTo>
                <a:lnTo>
                  <a:pt x="799553" y="0"/>
                </a:lnTo>
                <a:lnTo>
                  <a:pt x="0" y="0"/>
                </a:lnTo>
                <a:lnTo>
                  <a:pt x="0" y="4573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77012" y="4751070"/>
            <a:ext cx="781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MIPI/CSI-2</a:t>
            </a:r>
            <a:endParaRPr sz="12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Receiver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1818" y="3862196"/>
            <a:ext cx="9721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i.MX6</a:t>
            </a:r>
            <a:r>
              <a:rPr dirty="0" sz="1600" spc="-7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D/Q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63306" y="4264190"/>
            <a:ext cx="834390" cy="647065"/>
          </a:xfrm>
          <a:custGeom>
            <a:avLst/>
            <a:gdLst/>
            <a:ahLst/>
            <a:cxnLst/>
            <a:rect l="l" t="t" r="r" b="b"/>
            <a:pathLst>
              <a:path w="834390" h="647064">
                <a:moveTo>
                  <a:pt x="0" y="646772"/>
                </a:moveTo>
                <a:lnTo>
                  <a:pt x="834072" y="646772"/>
                </a:lnTo>
                <a:lnTo>
                  <a:pt x="834072" y="0"/>
                </a:lnTo>
                <a:lnTo>
                  <a:pt x="0" y="0"/>
                </a:lnTo>
                <a:lnTo>
                  <a:pt x="0" y="6467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169465" y="4268952"/>
            <a:ext cx="814069" cy="637540"/>
          </a:xfrm>
          <a:prstGeom prst="rect">
            <a:avLst/>
          </a:prstGeom>
          <a:solidFill>
            <a:srgbClr val="66FF33"/>
          </a:solidFill>
        </p:spPr>
        <p:txBody>
          <a:bodyPr wrap="square" lIns="0" tIns="192405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1515"/>
              </a:spcBef>
            </a:pPr>
            <a:r>
              <a:rPr dirty="0" sz="1600" spc="-5" b="1">
                <a:latin typeface="Arial"/>
                <a:cs typeface="Arial"/>
              </a:rPr>
              <a:t>IPU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#0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56604" y="4908041"/>
            <a:ext cx="1694814" cy="76200"/>
          </a:xfrm>
          <a:custGeom>
            <a:avLst/>
            <a:gdLst/>
            <a:ahLst/>
            <a:cxnLst/>
            <a:rect l="l" t="t" r="r" b="b"/>
            <a:pathLst>
              <a:path w="1694815" h="76200">
                <a:moveTo>
                  <a:pt x="1656588" y="0"/>
                </a:moveTo>
                <a:lnTo>
                  <a:pt x="1641794" y="3006"/>
                </a:lnTo>
                <a:lnTo>
                  <a:pt x="1629679" y="11191"/>
                </a:lnTo>
                <a:lnTo>
                  <a:pt x="1621494" y="23306"/>
                </a:lnTo>
                <a:lnTo>
                  <a:pt x="1618488" y="38099"/>
                </a:lnTo>
                <a:lnTo>
                  <a:pt x="1621494" y="52947"/>
                </a:lnTo>
                <a:lnTo>
                  <a:pt x="1629679" y="65055"/>
                </a:lnTo>
                <a:lnTo>
                  <a:pt x="1641794" y="73211"/>
                </a:lnTo>
                <a:lnTo>
                  <a:pt x="1656588" y="76199"/>
                </a:lnTo>
                <a:lnTo>
                  <a:pt x="1671435" y="73211"/>
                </a:lnTo>
                <a:lnTo>
                  <a:pt x="1683543" y="65055"/>
                </a:lnTo>
                <a:lnTo>
                  <a:pt x="1691699" y="52947"/>
                </a:lnTo>
                <a:lnTo>
                  <a:pt x="1693409" y="44449"/>
                </a:lnTo>
                <a:lnTo>
                  <a:pt x="1656588" y="44449"/>
                </a:lnTo>
                <a:lnTo>
                  <a:pt x="1656588" y="31749"/>
                </a:lnTo>
                <a:lnTo>
                  <a:pt x="1693405" y="31749"/>
                </a:lnTo>
                <a:lnTo>
                  <a:pt x="1691699" y="23306"/>
                </a:lnTo>
                <a:lnTo>
                  <a:pt x="1683543" y="11191"/>
                </a:lnTo>
                <a:lnTo>
                  <a:pt x="1671435" y="3006"/>
                </a:lnTo>
                <a:lnTo>
                  <a:pt x="1656588" y="0"/>
                </a:lnTo>
                <a:close/>
              </a:path>
              <a:path w="1694815" h="76200">
                <a:moveTo>
                  <a:pt x="1619778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619773" y="44449"/>
                </a:lnTo>
                <a:lnTo>
                  <a:pt x="1618488" y="38099"/>
                </a:lnTo>
                <a:lnTo>
                  <a:pt x="1619778" y="31749"/>
                </a:lnTo>
                <a:close/>
              </a:path>
              <a:path w="1694815" h="76200">
                <a:moveTo>
                  <a:pt x="1693405" y="31749"/>
                </a:moveTo>
                <a:lnTo>
                  <a:pt x="1656588" y="31749"/>
                </a:lnTo>
                <a:lnTo>
                  <a:pt x="1656588" y="44449"/>
                </a:lnTo>
                <a:lnTo>
                  <a:pt x="1693409" y="44449"/>
                </a:lnTo>
                <a:lnTo>
                  <a:pt x="1694688" y="38099"/>
                </a:lnTo>
                <a:lnTo>
                  <a:pt x="1693405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926073" y="4970779"/>
            <a:ext cx="5861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MIPI/CSI-2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72047" y="4380738"/>
            <a:ext cx="525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Parallel</a:t>
            </a:r>
            <a:r>
              <a:rPr dirty="0" sz="900" spc="-75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05166" y="4314190"/>
            <a:ext cx="280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CSI0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92339" y="5463032"/>
            <a:ext cx="280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CSI0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62320" y="5525134"/>
            <a:ext cx="1823720" cy="76200"/>
          </a:xfrm>
          <a:custGeom>
            <a:avLst/>
            <a:gdLst/>
            <a:ahLst/>
            <a:cxnLst/>
            <a:rect l="l" t="t" r="r" b="b"/>
            <a:pathLst>
              <a:path w="1823720" h="76200">
                <a:moveTo>
                  <a:pt x="1747265" y="0"/>
                </a:moveTo>
                <a:lnTo>
                  <a:pt x="1747265" y="76149"/>
                </a:lnTo>
                <a:lnTo>
                  <a:pt x="1810749" y="44449"/>
                </a:lnTo>
                <a:lnTo>
                  <a:pt x="1759965" y="44449"/>
                </a:lnTo>
                <a:lnTo>
                  <a:pt x="1759965" y="31749"/>
                </a:lnTo>
                <a:lnTo>
                  <a:pt x="1810765" y="31749"/>
                </a:lnTo>
                <a:lnTo>
                  <a:pt x="1747265" y="0"/>
                </a:lnTo>
                <a:close/>
              </a:path>
              <a:path w="1823720" h="76200">
                <a:moveTo>
                  <a:pt x="1747265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747265" y="44449"/>
                </a:lnTo>
                <a:lnTo>
                  <a:pt x="1747265" y="31749"/>
                </a:lnTo>
                <a:close/>
              </a:path>
              <a:path w="1823720" h="76200">
                <a:moveTo>
                  <a:pt x="1810765" y="31749"/>
                </a:moveTo>
                <a:lnTo>
                  <a:pt x="1759965" y="31749"/>
                </a:lnTo>
                <a:lnTo>
                  <a:pt x="1759965" y="44449"/>
                </a:lnTo>
                <a:lnTo>
                  <a:pt x="1810749" y="44449"/>
                </a:lnTo>
                <a:lnTo>
                  <a:pt x="1823465" y="38099"/>
                </a:lnTo>
                <a:lnTo>
                  <a:pt x="1810765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72047" y="5367273"/>
            <a:ext cx="525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Parallel</a:t>
            </a:r>
            <a:r>
              <a:rPr dirty="0" sz="900" spc="-75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13193" y="4556505"/>
            <a:ext cx="0" cy="812165"/>
          </a:xfrm>
          <a:custGeom>
            <a:avLst/>
            <a:gdLst/>
            <a:ahLst/>
            <a:cxnLst/>
            <a:rect l="l" t="t" r="r" b="b"/>
            <a:pathLst>
              <a:path w="0" h="812164">
                <a:moveTo>
                  <a:pt x="0" y="0"/>
                </a:moveTo>
                <a:lnTo>
                  <a:pt x="0" y="8117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85785" y="4264278"/>
            <a:ext cx="105410" cy="392430"/>
          </a:xfrm>
          <a:custGeom>
            <a:avLst/>
            <a:gdLst/>
            <a:ahLst/>
            <a:cxnLst/>
            <a:rect l="l" t="t" r="r" b="b"/>
            <a:pathLst>
              <a:path w="105409" h="392429">
                <a:moveTo>
                  <a:pt x="0" y="0"/>
                </a:moveTo>
                <a:lnTo>
                  <a:pt x="0" y="392303"/>
                </a:lnTo>
                <a:lnTo>
                  <a:pt x="105029" y="294259"/>
                </a:lnTo>
                <a:lnTo>
                  <a:pt x="105029" y="98044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85785" y="4264278"/>
            <a:ext cx="105410" cy="392430"/>
          </a:xfrm>
          <a:custGeom>
            <a:avLst/>
            <a:gdLst/>
            <a:ahLst/>
            <a:cxnLst/>
            <a:rect l="l" t="t" r="r" b="b"/>
            <a:pathLst>
              <a:path w="105409" h="392429">
                <a:moveTo>
                  <a:pt x="0" y="0"/>
                </a:moveTo>
                <a:lnTo>
                  <a:pt x="105029" y="98044"/>
                </a:lnTo>
                <a:lnTo>
                  <a:pt x="105029" y="294259"/>
                </a:lnTo>
                <a:lnTo>
                  <a:pt x="0" y="39230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659913" y="4330446"/>
            <a:ext cx="153670" cy="260985"/>
          </a:xfrm>
          <a:prstGeom prst="rect">
            <a:avLst/>
          </a:prstGeom>
        </p:spPr>
        <p:txBody>
          <a:bodyPr wrap="square" lIns="0" tIns="190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b="1">
                <a:latin typeface="Arial"/>
                <a:cs typeface="Arial"/>
              </a:rPr>
              <a:t>mux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42458" y="4199318"/>
            <a:ext cx="634174" cy="338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326126" y="3749802"/>
            <a:ext cx="628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398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Video  </a:t>
            </a:r>
            <a:r>
              <a:rPr dirty="0" sz="1200" b="1">
                <a:latin typeface="Arial"/>
                <a:cs typeface="Arial"/>
              </a:rPr>
              <a:t>S</a:t>
            </a:r>
            <a:r>
              <a:rPr dirty="0" sz="1200" spc="-5" b="1">
                <a:latin typeface="Arial"/>
                <a:cs typeface="Arial"/>
              </a:rPr>
              <a:t>ourc</a:t>
            </a:r>
            <a:r>
              <a:rPr dirty="0" sz="1200" spc="-5" b="1"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09671" y="5329102"/>
            <a:ext cx="701820" cy="323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84389" y="5265546"/>
            <a:ext cx="105410" cy="392430"/>
          </a:xfrm>
          <a:custGeom>
            <a:avLst/>
            <a:gdLst/>
            <a:ahLst/>
            <a:cxnLst/>
            <a:rect l="l" t="t" r="r" b="b"/>
            <a:pathLst>
              <a:path w="105409" h="392429">
                <a:moveTo>
                  <a:pt x="0" y="0"/>
                </a:moveTo>
                <a:lnTo>
                  <a:pt x="0" y="392353"/>
                </a:lnTo>
                <a:lnTo>
                  <a:pt x="105028" y="294258"/>
                </a:lnTo>
                <a:lnTo>
                  <a:pt x="105028" y="9804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84389" y="5265546"/>
            <a:ext cx="105410" cy="392430"/>
          </a:xfrm>
          <a:custGeom>
            <a:avLst/>
            <a:gdLst/>
            <a:ahLst/>
            <a:cxnLst/>
            <a:rect l="l" t="t" r="r" b="b"/>
            <a:pathLst>
              <a:path w="105409" h="392429">
                <a:moveTo>
                  <a:pt x="0" y="0"/>
                </a:moveTo>
                <a:lnTo>
                  <a:pt x="105028" y="98043"/>
                </a:lnTo>
                <a:lnTo>
                  <a:pt x="105028" y="294258"/>
                </a:lnTo>
                <a:lnTo>
                  <a:pt x="0" y="39235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658389" y="5331967"/>
            <a:ext cx="153670" cy="260985"/>
          </a:xfrm>
          <a:prstGeom prst="rect">
            <a:avLst/>
          </a:prstGeom>
        </p:spPr>
        <p:txBody>
          <a:bodyPr wrap="square" lIns="0" tIns="190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b="1">
                <a:latin typeface="Arial"/>
                <a:cs typeface="Arial"/>
              </a:rPr>
              <a:t>mux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62320" y="4323588"/>
            <a:ext cx="1823720" cy="76200"/>
          </a:xfrm>
          <a:custGeom>
            <a:avLst/>
            <a:gdLst/>
            <a:ahLst/>
            <a:cxnLst/>
            <a:rect l="l" t="t" r="r" b="b"/>
            <a:pathLst>
              <a:path w="1823720" h="76200">
                <a:moveTo>
                  <a:pt x="1747265" y="0"/>
                </a:moveTo>
                <a:lnTo>
                  <a:pt x="1747265" y="76200"/>
                </a:lnTo>
                <a:lnTo>
                  <a:pt x="1810765" y="44450"/>
                </a:lnTo>
                <a:lnTo>
                  <a:pt x="1759965" y="44450"/>
                </a:lnTo>
                <a:lnTo>
                  <a:pt x="1759965" y="31750"/>
                </a:lnTo>
                <a:lnTo>
                  <a:pt x="1810765" y="31750"/>
                </a:lnTo>
                <a:lnTo>
                  <a:pt x="1747265" y="0"/>
                </a:lnTo>
                <a:close/>
              </a:path>
              <a:path w="1823720" h="76200">
                <a:moveTo>
                  <a:pt x="174726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747265" y="44450"/>
                </a:lnTo>
                <a:lnTo>
                  <a:pt x="1747265" y="31750"/>
                </a:lnTo>
                <a:close/>
              </a:path>
              <a:path w="1823720" h="76200">
                <a:moveTo>
                  <a:pt x="1810765" y="31750"/>
                </a:moveTo>
                <a:lnTo>
                  <a:pt x="1759965" y="31750"/>
                </a:lnTo>
                <a:lnTo>
                  <a:pt x="1759965" y="44450"/>
                </a:lnTo>
                <a:lnTo>
                  <a:pt x="1810765" y="44450"/>
                </a:lnTo>
                <a:lnTo>
                  <a:pt x="1823465" y="38100"/>
                </a:lnTo>
                <a:lnTo>
                  <a:pt x="181076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13193" y="4518405"/>
            <a:ext cx="172592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13193" y="5330190"/>
            <a:ext cx="172592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789291" y="4423155"/>
            <a:ext cx="374015" cy="76200"/>
          </a:xfrm>
          <a:custGeom>
            <a:avLst/>
            <a:gdLst/>
            <a:ahLst/>
            <a:cxnLst/>
            <a:rect l="l" t="t" r="r" b="b"/>
            <a:pathLst>
              <a:path w="374015" h="76200">
                <a:moveTo>
                  <a:pt x="298068" y="0"/>
                </a:moveTo>
                <a:lnTo>
                  <a:pt x="297804" y="31783"/>
                </a:lnTo>
                <a:lnTo>
                  <a:pt x="310514" y="31877"/>
                </a:lnTo>
                <a:lnTo>
                  <a:pt x="310387" y="44577"/>
                </a:lnTo>
                <a:lnTo>
                  <a:pt x="297697" y="44577"/>
                </a:lnTo>
                <a:lnTo>
                  <a:pt x="297433" y="76200"/>
                </a:lnTo>
                <a:lnTo>
                  <a:pt x="361855" y="44577"/>
                </a:lnTo>
                <a:lnTo>
                  <a:pt x="310387" y="44577"/>
                </a:lnTo>
                <a:lnTo>
                  <a:pt x="362045" y="44483"/>
                </a:lnTo>
                <a:lnTo>
                  <a:pt x="374014" y="38608"/>
                </a:lnTo>
                <a:lnTo>
                  <a:pt x="298068" y="0"/>
                </a:lnTo>
                <a:close/>
              </a:path>
              <a:path w="374015" h="76200">
                <a:moveTo>
                  <a:pt x="297804" y="31783"/>
                </a:moveTo>
                <a:lnTo>
                  <a:pt x="297698" y="44483"/>
                </a:lnTo>
                <a:lnTo>
                  <a:pt x="310387" y="44577"/>
                </a:lnTo>
                <a:lnTo>
                  <a:pt x="310514" y="31877"/>
                </a:lnTo>
                <a:lnTo>
                  <a:pt x="297804" y="31783"/>
                </a:lnTo>
                <a:close/>
              </a:path>
              <a:path w="374015" h="76200">
                <a:moveTo>
                  <a:pt x="126" y="29591"/>
                </a:moveTo>
                <a:lnTo>
                  <a:pt x="0" y="42291"/>
                </a:lnTo>
                <a:lnTo>
                  <a:pt x="297698" y="44483"/>
                </a:lnTo>
                <a:lnTo>
                  <a:pt x="297804" y="31783"/>
                </a:lnTo>
                <a:lnTo>
                  <a:pt x="126" y="29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789418" y="5427598"/>
            <a:ext cx="379730" cy="76200"/>
          </a:xfrm>
          <a:custGeom>
            <a:avLst/>
            <a:gdLst/>
            <a:ahLst/>
            <a:cxnLst/>
            <a:rect l="l" t="t" r="r" b="b"/>
            <a:pathLst>
              <a:path w="379729" h="76200">
                <a:moveTo>
                  <a:pt x="303402" y="0"/>
                </a:moveTo>
                <a:lnTo>
                  <a:pt x="303402" y="76200"/>
                </a:lnTo>
                <a:lnTo>
                  <a:pt x="366902" y="44450"/>
                </a:lnTo>
                <a:lnTo>
                  <a:pt x="316102" y="44450"/>
                </a:lnTo>
                <a:lnTo>
                  <a:pt x="316102" y="31750"/>
                </a:lnTo>
                <a:lnTo>
                  <a:pt x="366902" y="31750"/>
                </a:lnTo>
                <a:lnTo>
                  <a:pt x="303402" y="0"/>
                </a:lnTo>
                <a:close/>
              </a:path>
              <a:path w="379729" h="76200">
                <a:moveTo>
                  <a:pt x="30340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3402" y="44450"/>
                </a:lnTo>
                <a:lnTo>
                  <a:pt x="303402" y="31750"/>
                </a:lnTo>
                <a:close/>
              </a:path>
              <a:path w="379729" h="76200">
                <a:moveTo>
                  <a:pt x="366902" y="31750"/>
                </a:moveTo>
                <a:lnTo>
                  <a:pt x="316102" y="31750"/>
                </a:lnTo>
                <a:lnTo>
                  <a:pt x="316102" y="44450"/>
                </a:lnTo>
                <a:lnTo>
                  <a:pt x="366902" y="44450"/>
                </a:lnTo>
                <a:lnTo>
                  <a:pt x="379602" y="38100"/>
                </a:lnTo>
                <a:lnTo>
                  <a:pt x="36690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166100" y="5008422"/>
            <a:ext cx="831215" cy="647065"/>
          </a:xfrm>
          <a:custGeom>
            <a:avLst/>
            <a:gdLst/>
            <a:ahLst/>
            <a:cxnLst/>
            <a:rect l="l" t="t" r="r" b="b"/>
            <a:pathLst>
              <a:path w="831215" h="647064">
                <a:moveTo>
                  <a:pt x="0" y="646772"/>
                </a:moveTo>
                <a:lnTo>
                  <a:pt x="831189" y="646772"/>
                </a:lnTo>
                <a:lnTo>
                  <a:pt x="831189" y="0"/>
                </a:lnTo>
                <a:lnTo>
                  <a:pt x="0" y="0"/>
                </a:lnTo>
                <a:lnTo>
                  <a:pt x="0" y="64677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169465" y="5013185"/>
            <a:ext cx="814069" cy="637540"/>
          </a:xfrm>
          <a:prstGeom prst="rect">
            <a:avLst/>
          </a:prstGeom>
          <a:solidFill>
            <a:srgbClr val="66FF33"/>
          </a:solidFill>
        </p:spPr>
        <p:txBody>
          <a:bodyPr wrap="square" lIns="0" tIns="19304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520"/>
              </a:spcBef>
            </a:pPr>
            <a:r>
              <a:rPr dirty="0" sz="1600" spc="-5" b="1">
                <a:latin typeface="Arial"/>
                <a:cs typeface="Arial"/>
              </a:rPr>
              <a:t>IPU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#1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75093" y="4686172"/>
            <a:ext cx="694055" cy="76200"/>
          </a:xfrm>
          <a:custGeom>
            <a:avLst/>
            <a:gdLst/>
            <a:ahLst/>
            <a:cxnLst/>
            <a:rect l="l" t="t" r="r" b="b"/>
            <a:pathLst>
              <a:path w="694054" h="76200">
                <a:moveTo>
                  <a:pt x="38100" y="0"/>
                </a:moveTo>
                <a:lnTo>
                  <a:pt x="23306" y="2988"/>
                </a:lnTo>
                <a:lnTo>
                  <a:pt x="11191" y="11144"/>
                </a:lnTo>
                <a:lnTo>
                  <a:pt x="3006" y="23252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694054" h="76200">
                <a:moveTo>
                  <a:pt x="617727" y="0"/>
                </a:moveTo>
                <a:lnTo>
                  <a:pt x="617727" y="76200"/>
                </a:lnTo>
                <a:lnTo>
                  <a:pt x="681227" y="44450"/>
                </a:lnTo>
                <a:lnTo>
                  <a:pt x="630427" y="44450"/>
                </a:lnTo>
                <a:lnTo>
                  <a:pt x="630427" y="31750"/>
                </a:lnTo>
                <a:lnTo>
                  <a:pt x="681227" y="31750"/>
                </a:lnTo>
                <a:lnTo>
                  <a:pt x="617727" y="0"/>
                </a:lnTo>
                <a:close/>
              </a:path>
              <a:path w="694054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694054" h="76200">
                <a:moveTo>
                  <a:pt x="617727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617727" y="44450"/>
                </a:lnTo>
                <a:lnTo>
                  <a:pt x="617727" y="31750"/>
                </a:lnTo>
                <a:close/>
              </a:path>
              <a:path w="694054" h="76200">
                <a:moveTo>
                  <a:pt x="681227" y="31750"/>
                </a:moveTo>
                <a:lnTo>
                  <a:pt x="630427" y="31750"/>
                </a:lnTo>
                <a:lnTo>
                  <a:pt x="630427" y="44450"/>
                </a:lnTo>
                <a:lnTo>
                  <a:pt x="681227" y="44450"/>
                </a:lnTo>
                <a:lnTo>
                  <a:pt x="693927" y="38100"/>
                </a:lnTo>
                <a:lnTo>
                  <a:pt x="68122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478014" y="5167884"/>
            <a:ext cx="694055" cy="76200"/>
          </a:xfrm>
          <a:custGeom>
            <a:avLst/>
            <a:gdLst/>
            <a:ahLst/>
            <a:cxnLst/>
            <a:rect l="l" t="t" r="r" b="b"/>
            <a:pathLst>
              <a:path w="694054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694054" h="76200">
                <a:moveTo>
                  <a:pt x="617601" y="0"/>
                </a:moveTo>
                <a:lnTo>
                  <a:pt x="617601" y="76200"/>
                </a:lnTo>
                <a:lnTo>
                  <a:pt x="681101" y="44450"/>
                </a:lnTo>
                <a:lnTo>
                  <a:pt x="630301" y="44450"/>
                </a:lnTo>
                <a:lnTo>
                  <a:pt x="630301" y="31750"/>
                </a:lnTo>
                <a:lnTo>
                  <a:pt x="681101" y="31750"/>
                </a:lnTo>
                <a:lnTo>
                  <a:pt x="617601" y="0"/>
                </a:lnTo>
                <a:close/>
              </a:path>
              <a:path w="694054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694054" h="76200">
                <a:moveTo>
                  <a:pt x="617601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617601" y="44450"/>
                </a:lnTo>
                <a:lnTo>
                  <a:pt x="617601" y="31750"/>
                </a:lnTo>
                <a:close/>
              </a:path>
              <a:path w="694054" h="76200">
                <a:moveTo>
                  <a:pt x="681101" y="31750"/>
                </a:moveTo>
                <a:lnTo>
                  <a:pt x="630301" y="31750"/>
                </a:lnTo>
                <a:lnTo>
                  <a:pt x="630301" y="44450"/>
                </a:lnTo>
                <a:lnTo>
                  <a:pt x="681101" y="44450"/>
                </a:lnTo>
                <a:lnTo>
                  <a:pt x="693801" y="38100"/>
                </a:lnTo>
                <a:lnTo>
                  <a:pt x="68110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802118" y="5061330"/>
            <a:ext cx="280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CSI1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02118" y="4716017"/>
            <a:ext cx="280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CSI1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787" y="1593913"/>
            <a:ext cx="736600" cy="417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88683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7140" algn="l"/>
              </a:tabLst>
            </a:pPr>
            <a:r>
              <a:rPr dirty="0" spc="-5"/>
              <a:t>IPUv3H	</a:t>
            </a:r>
            <a:r>
              <a:rPr dirty="0"/>
              <a:t>– </a:t>
            </a:r>
            <a:r>
              <a:rPr dirty="0" spc="-5"/>
              <a:t>The camera</a:t>
            </a:r>
            <a:r>
              <a:rPr dirty="0" spc="-35"/>
              <a:t> </a:t>
            </a:r>
            <a:r>
              <a:rPr dirty="0" spc="-5"/>
              <a:t>port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13226" y="4475098"/>
            <a:ext cx="1205230" cy="45720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306705">
              <a:lnSpc>
                <a:spcPct val="100000"/>
              </a:lnSpc>
              <a:spcBef>
                <a:spcPts val="450"/>
              </a:spcBef>
            </a:pPr>
            <a:r>
              <a:rPr dirty="0" sz="1200">
                <a:latin typeface="Arial"/>
                <a:cs typeface="Arial"/>
              </a:rPr>
              <a:t>IC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(Image</a:t>
            </a:r>
            <a:endParaRPr sz="1000">
              <a:latin typeface="Arial"/>
              <a:cs typeface="Arial"/>
            </a:endParaRPr>
          </a:p>
          <a:p>
            <a:pPr marL="30416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Arial"/>
                <a:cs typeface="Arial"/>
              </a:rPr>
              <a:t>Converter)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0475" y="1230249"/>
            <a:ext cx="1003300" cy="37592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257175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IDMAC</a:t>
            </a:r>
            <a:endParaRPr sz="1200">
              <a:latin typeface="Arial"/>
              <a:cs typeface="Arial"/>
            </a:endParaRPr>
          </a:p>
          <a:p>
            <a:pPr marL="362585" marR="294005" indent="-58419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>
                <a:latin typeface="Arial"/>
                <a:cs typeface="Arial"/>
              </a:rPr>
              <a:t>I</a:t>
            </a:r>
            <a:r>
              <a:rPr dirty="0" sz="1000" spc="10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g</a:t>
            </a:r>
            <a:r>
              <a:rPr dirty="0" sz="1000" spc="-5">
                <a:latin typeface="Arial"/>
                <a:cs typeface="Arial"/>
              </a:rPr>
              <a:t>e  </a:t>
            </a:r>
            <a:r>
              <a:rPr dirty="0" sz="1000" spc="-5">
                <a:latin typeface="Arial"/>
                <a:cs typeface="Arial"/>
              </a:rPr>
              <a:t>DMA</a:t>
            </a:r>
            <a:endParaRPr sz="1000">
              <a:latin typeface="Arial"/>
              <a:cs typeface="Arial"/>
            </a:endParaRPr>
          </a:p>
          <a:p>
            <a:pPr marL="20701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Controller)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2251" y="3310001"/>
            <a:ext cx="1200150" cy="45720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133985" marR="125095" indent="99060">
              <a:lnSpc>
                <a:spcPct val="100000"/>
              </a:lnSpc>
              <a:spcBef>
                <a:spcPts val="330"/>
              </a:spcBef>
            </a:pPr>
            <a:r>
              <a:rPr dirty="0" sz="1200">
                <a:latin typeface="Arial"/>
                <a:cs typeface="Arial"/>
              </a:rPr>
              <a:t>VDI </a:t>
            </a:r>
            <a:r>
              <a:rPr dirty="0" sz="1200" spc="-5">
                <a:latin typeface="Arial"/>
                <a:cs typeface="Arial"/>
              </a:rPr>
              <a:t>(Video  </a:t>
            </a:r>
            <a:r>
              <a:rPr dirty="0" sz="1200" spc="-10">
                <a:latin typeface="Arial"/>
                <a:cs typeface="Arial"/>
              </a:rPr>
              <a:t>D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-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5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ce</a:t>
            </a:r>
            <a:r>
              <a:rPr dirty="0" sz="1200" spc="-5">
                <a:latin typeface="Arial"/>
                <a:cs typeface="Arial"/>
              </a:rPr>
              <a:t>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6826" y="939800"/>
            <a:ext cx="5451475" cy="4178300"/>
          </a:xfrm>
          <a:custGeom>
            <a:avLst/>
            <a:gdLst/>
            <a:ahLst/>
            <a:cxnLst/>
            <a:rect l="l" t="t" r="r" b="b"/>
            <a:pathLst>
              <a:path w="5451475" h="4178300">
                <a:moveTo>
                  <a:pt x="0" y="4178300"/>
                </a:moveTo>
                <a:lnTo>
                  <a:pt x="5451475" y="4178300"/>
                </a:lnTo>
                <a:lnTo>
                  <a:pt x="5451475" y="0"/>
                </a:lnTo>
                <a:lnTo>
                  <a:pt x="0" y="0"/>
                </a:lnTo>
                <a:lnTo>
                  <a:pt x="0" y="41783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43775" y="3081273"/>
            <a:ext cx="852805" cy="76200"/>
          </a:xfrm>
          <a:custGeom>
            <a:avLst/>
            <a:gdLst/>
            <a:ahLst/>
            <a:cxnLst/>
            <a:rect l="l" t="t" r="r" b="b"/>
            <a:pathLst>
              <a:path w="85280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852804" h="76200">
                <a:moveTo>
                  <a:pt x="776224" y="0"/>
                </a:moveTo>
                <a:lnTo>
                  <a:pt x="776224" y="76200"/>
                </a:lnTo>
                <a:lnTo>
                  <a:pt x="839724" y="44450"/>
                </a:lnTo>
                <a:lnTo>
                  <a:pt x="788924" y="44450"/>
                </a:lnTo>
                <a:lnTo>
                  <a:pt x="788924" y="31750"/>
                </a:lnTo>
                <a:lnTo>
                  <a:pt x="839724" y="31750"/>
                </a:lnTo>
                <a:lnTo>
                  <a:pt x="776224" y="0"/>
                </a:lnTo>
                <a:close/>
              </a:path>
              <a:path w="85280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852804" h="76200">
                <a:moveTo>
                  <a:pt x="77622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76224" y="44450"/>
                </a:lnTo>
                <a:lnTo>
                  <a:pt x="776224" y="31750"/>
                </a:lnTo>
                <a:close/>
              </a:path>
              <a:path w="852804" h="76200">
                <a:moveTo>
                  <a:pt x="839724" y="31750"/>
                </a:moveTo>
                <a:lnTo>
                  <a:pt x="788924" y="31750"/>
                </a:lnTo>
                <a:lnTo>
                  <a:pt x="788924" y="44450"/>
                </a:lnTo>
                <a:lnTo>
                  <a:pt x="839724" y="44450"/>
                </a:lnTo>
                <a:lnTo>
                  <a:pt x="852424" y="38100"/>
                </a:lnTo>
                <a:lnTo>
                  <a:pt x="83972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226043" y="3015488"/>
            <a:ext cx="577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62273" y="1268349"/>
            <a:ext cx="1373505" cy="76200"/>
          </a:xfrm>
          <a:custGeom>
            <a:avLst/>
            <a:gdLst/>
            <a:ahLst/>
            <a:cxnLst/>
            <a:rect l="l" t="t" r="r" b="b"/>
            <a:pathLst>
              <a:path w="1373504" h="76200">
                <a:moveTo>
                  <a:pt x="1297051" y="0"/>
                </a:moveTo>
                <a:lnTo>
                  <a:pt x="1297051" y="76200"/>
                </a:lnTo>
                <a:lnTo>
                  <a:pt x="1360551" y="44450"/>
                </a:lnTo>
                <a:lnTo>
                  <a:pt x="1309751" y="44450"/>
                </a:lnTo>
                <a:lnTo>
                  <a:pt x="1309751" y="31750"/>
                </a:lnTo>
                <a:lnTo>
                  <a:pt x="1360551" y="31750"/>
                </a:lnTo>
                <a:lnTo>
                  <a:pt x="1297051" y="0"/>
                </a:lnTo>
                <a:close/>
              </a:path>
              <a:path w="1373504" h="76200">
                <a:moveTo>
                  <a:pt x="129705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7051" y="44450"/>
                </a:lnTo>
                <a:lnTo>
                  <a:pt x="1297051" y="31750"/>
                </a:lnTo>
                <a:close/>
              </a:path>
              <a:path w="1373504" h="76200">
                <a:moveTo>
                  <a:pt x="1360551" y="31750"/>
                </a:moveTo>
                <a:lnTo>
                  <a:pt x="1309751" y="31750"/>
                </a:lnTo>
                <a:lnTo>
                  <a:pt x="1309751" y="44450"/>
                </a:lnTo>
                <a:lnTo>
                  <a:pt x="1360551" y="44450"/>
                </a:lnTo>
                <a:lnTo>
                  <a:pt x="1373251" y="38100"/>
                </a:lnTo>
                <a:lnTo>
                  <a:pt x="136055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18075" y="4575175"/>
            <a:ext cx="1419225" cy="76200"/>
          </a:xfrm>
          <a:custGeom>
            <a:avLst/>
            <a:gdLst/>
            <a:ahLst/>
            <a:cxnLst/>
            <a:rect l="l" t="t" r="r" b="b"/>
            <a:pathLst>
              <a:path w="14192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4192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419225" h="76200">
                <a:moveTo>
                  <a:pt x="141922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419225" y="44450"/>
                </a:lnTo>
                <a:lnTo>
                  <a:pt x="141922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18075" y="4748148"/>
            <a:ext cx="1421130" cy="76200"/>
          </a:xfrm>
          <a:custGeom>
            <a:avLst/>
            <a:gdLst/>
            <a:ahLst/>
            <a:cxnLst/>
            <a:rect l="l" t="t" r="r" b="b"/>
            <a:pathLst>
              <a:path w="1421129" h="76200">
                <a:moveTo>
                  <a:pt x="1344549" y="0"/>
                </a:moveTo>
                <a:lnTo>
                  <a:pt x="1344549" y="76200"/>
                </a:lnTo>
                <a:lnTo>
                  <a:pt x="1408049" y="44450"/>
                </a:lnTo>
                <a:lnTo>
                  <a:pt x="1357249" y="44450"/>
                </a:lnTo>
                <a:lnTo>
                  <a:pt x="1357249" y="31750"/>
                </a:lnTo>
                <a:lnTo>
                  <a:pt x="1408049" y="31750"/>
                </a:lnTo>
                <a:lnTo>
                  <a:pt x="1344549" y="0"/>
                </a:lnTo>
                <a:close/>
              </a:path>
              <a:path w="1421129" h="76200">
                <a:moveTo>
                  <a:pt x="134454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344549" y="44450"/>
                </a:lnTo>
                <a:lnTo>
                  <a:pt x="1344549" y="31750"/>
                </a:lnTo>
                <a:close/>
              </a:path>
              <a:path w="1421129" h="76200">
                <a:moveTo>
                  <a:pt x="1408049" y="31750"/>
                </a:moveTo>
                <a:lnTo>
                  <a:pt x="1357249" y="31750"/>
                </a:lnTo>
                <a:lnTo>
                  <a:pt x="1357249" y="44450"/>
                </a:lnTo>
                <a:lnTo>
                  <a:pt x="1408049" y="44450"/>
                </a:lnTo>
                <a:lnTo>
                  <a:pt x="1420749" y="38100"/>
                </a:lnTo>
                <a:lnTo>
                  <a:pt x="140804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80075" y="4748148"/>
            <a:ext cx="78105" cy="570230"/>
          </a:xfrm>
          <a:custGeom>
            <a:avLst/>
            <a:gdLst/>
            <a:ahLst/>
            <a:cxnLst/>
            <a:rect l="l" t="t" r="r" b="b"/>
            <a:pathLst>
              <a:path w="78104" h="570229">
                <a:moveTo>
                  <a:pt x="33109" y="493797"/>
                </a:moveTo>
                <a:lnTo>
                  <a:pt x="1397" y="493903"/>
                </a:lnTo>
                <a:lnTo>
                  <a:pt x="39624" y="569976"/>
                </a:lnTo>
                <a:lnTo>
                  <a:pt x="71215" y="506475"/>
                </a:lnTo>
                <a:lnTo>
                  <a:pt x="33147" y="506475"/>
                </a:lnTo>
                <a:lnTo>
                  <a:pt x="33109" y="493797"/>
                </a:lnTo>
                <a:close/>
              </a:path>
              <a:path w="78104" h="570229">
                <a:moveTo>
                  <a:pt x="45809" y="493754"/>
                </a:moveTo>
                <a:lnTo>
                  <a:pt x="33109" y="493797"/>
                </a:lnTo>
                <a:lnTo>
                  <a:pt x="33147" y="506475"/>
                </a:lnTo>
                <a:lnTo>
                  <a:pt x="45847" y="506475"/>
                </a:lnTo>
                <a:lnTo>
                  <a:pt x="45809" y="493754"/>
                </a:lnTo>
                <a:close/>
              </a:path>
              <a:path w="78104" h="570229">
                <a:moveTo>
                  <a:pt x="77597" y="493648"/>
                </a:moveTo>
                <a:lnTo>
                  <a:pt x="45809" y="493754"/>
                </a:lnTo>
                <a:lnTo>
                  <a:pt x="45847" y="506475"/>
                </a:lnTo>
                <a:lnTo>
                  <a:pt x="71215" y="506475"/>
                </a:lnTo>
                <a:lnTo>
                  <a:pt x="77597" y="493648"/>
                </a:lnTo>
                <a:close/>
              </a:path>
              <a:path w="78104" h="570229">
                <a:moveTo>
                  <a:pt x="44559" y="74915"/>
                </a:moveTo>
                <a:lnTo>
                  <a:pt x="38226" y="76200"/>
                </a:lnTo>
                <a:lnTo>
                  <a:pt x="31863" y="76200"/>
                </a:lnTo>
                <a:lnTo>
                  <a:pt x="33109" y="493797"/>
                </a:lnTo>
                <a:lnTo>
                  <a:pt x="45809" y="493754"/>
                </a:lnTo>
                <a:lnTo>
                  <a:pt x="44563" y="76200"/>
                </a:lnTo>
                <a:lnTo>
                  <a:pt x="38226" y="76200"/>
                </a:lnTo>
                <a:lnTo>
                  <a:pt x="31859" y="74951"/>
                </a:lnTo>
                <a:lnTo>
                  <a:pt x="44559" y="74951"/>
                </a:lnTo>
                <a:close/>
              </a:path>
              <a:path w="78104" h="570229">
                <a:moveTo>
                  <a:pt x="44450" y="38100"/>
                </a:moveTo>
                <a:lnTo>
                  <a:pt x="31750" y="38226"/>
                </a:lnTo>
                <a:lnTo>
                  <a:pt x="31859" y="74951"/>
                </a:lnTo>
                <a:lnTo>
                  <a:pt x="38226" y="76200"/>
                </a:lnTo>
                <a:lnTo>
                  <a:pt x="44559" y="74915"/>
                </a:lnTo>
                <a:lnTo>
                  <a:pt x="44450" y="38100"/>
                </a:lnTo>
                <a:close/>
              </a:path>
              <a:path w="78104" h="570229">
                <a:moveTo>
                  <a:pt x="37973" y="0"/>
                </a:moveTo>
                <a:lnTo>
                  <a:pt x="23127" y="3079"/>
                </a:lnTo>
                <a:lnTo>
                  <a:pt x="11033" y="11302"/>
                </a:lnTo>
                <a:lnTo>
                  <a:pt x="2915" y="23431"/>
                </a:lnTo>
                <a:lnTo>
                  <a:pt x="0" y="38226"/>
                </a:lnTo>
                <a:lnTo>
                  <a:pt x="3008" y="53072"/>
                </a:lnTo>
                <a:lnTo>
                  <a:pt x="11207" y="65166"/>
                </a:lnTo>
                <a:lnTo>
                  <a:pt x="23360" y="73284"/>
                </a:lnTo>
                <a:lnTo>
                  <a:pt x="31859" y="74951"/>
                </a:lnTo>
                <a:lnTo>
                  <a:pt x="31750" y="38226"/>
                </a:lnTo>
                <a:lnTo>
                  <a:pt x="76200" y="38100"/>
                </a:lnTo>
                <a:lnTo>
                  <a:pt x="73138" y="23252"/>
                </a:lnTo>
                <a:lnTo>
                  <a:pt x="64944" y="11144"/>
                </a:lnTo>
                <a:lnTo>
                  <a:pt x="52822" y="2988"/>
                </a:lnTo>
                <a:lnTo>
                  <a:pt x="37973" y="0"/>
                </a:lnTo>
                <a:close/>
              </a:path>
              <a:path w="78104" h="570229">
                <a:moveTo>
                  <a:pt x="76200" y="38100"/>
                </a:moveTo>
                <a:lnTo>
                  <a:pt x="44450" y="38100"/>
                </a:lnTo>
                <a:lnTo>
                  <a:pt x="44559" y="74915"/>
                </a:lnTo>
                <a:lnTo>
                  <a:pt x="53054" y="73193"/>
                </a:lnTo>
                <a:lnTo>
                  <a:pt x="65119" y="65008"/>
                </a:lnTo>
                <a:lnTo>
                  <a:pt x="73231" y="52893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92694" y="2928366"/>
            <a:ext cx="408305" cy="3943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86995" marR="5080" indent="-74930">
              <a:lnSpc>
                <a:spcPct val="101499"/>
              </a:lnSpc>
              <a:spcBef>
                <a:spcPts val="75"/>
              </a:spcBef>
            </a:pPr>
            <a:r>
              <a:rPr dirty="0" sz="1200" spc="-5">
                <a:latin typeface="Arial"/>
                <a:cs typeface="Arial"/>
              </a:rPr>
              <a:t>64</a:t>
            </a:r>
            <a:r>
              <a:rPr dirty="0" sz="1200" spc="-10">
                <a:latin typeface="Arial"/>
                <a:cs typeface="Arial"/>
              </a:rPr>
              <a:t>-</a:t>
            </a:r>
            <a:r>
              <a:rPr dirty="0" sz="1200" spc="-5">
                <a:latin typeface="Arial"/>
                <a:cs typeface="Arial"/>
              </a:rPr>
              <a:t>b</a:t>
            </a:r>
            <a:r>
              <a:rPr dirty="0" sz="1200">
                <a:latin typeface="Arial"/>
                <a:cs typeface="Arial"/>
              </a:rPr>
              <a:t>it  </a:t>
            </a:r>
            <a:r>
              <a:rPr dirty="0" sz="1200" spc="-5">
                <a:latin typeface="Arial"/>
                <a:cs typeface="Arial"/>
              </a:rPr>
              <a:t>AXI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1776" y="1085850"/>
            <a:ext cx="1190625" cy="4572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Arial"/>
                <a:cs typeface="Arial"/>
              </a:rPr>
              <a:t>CSI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(Camera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000" spc="-10">
                <a:latin typeface="Arial"/>
                <a:cs typeface="Arial"/>
              </a:rPr>
              <a:t>Sensor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I/F)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97198" y="1778000"/>
            <a:ext cx="1373505" cy="76200"/>
          </a:xfrm>
          <a:custGeom>
            <a:avLst/>
            <a:gdLst/>
            <a:ahLst/>
            <a:cxnLst/>
            <a:rect l="l" t="t" r="r" b="b"/>
            <a:pathLst>
              <a:path w="1373504" h="76200">
                <a:moveTo>
                  <a:pt x="1297051" y="0"/>
                </a:moveTo>
                <a:lnTo>
                  <a:pt x="1297051" y="76200"/>
                </a:lnTo>
                <a:lnTo>
                  <a:pt x="1360551" y="44450"/>
                </a:lnTo>
                <a:lnTo>
                  <a:pt x="1309751" y="44450"/>
                </a:lnTo>
                <a:lnTo>
                  <a:pt x="1309751" y="31750"/>
                </a:lnTo>
                <a:lnTo>
                  <a:pt x="1360551" y="31750"/>
                </a:lnTo>
                <a:lnTo>
                  <a:pt x="1297051" y="0"/>
                </a:lnTo>
                <a:close/>
              </a:path>
              <a:path w="1373504" h="76200">
                <a:moveTo>
                  <a:pt x="129705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7051" y="44450"/>
                </a:lnTo>
                <a:lnTo>
                  <a:pt x="1297051" y="31750"/>
                </a:lnTo>
                <a:close/>
              </a:path>
              <a:path w="1373504" h="76200">
                <a:moveTo>
                  <a:pt x="1360551" y="31750"/>
                </a:moveTo>
                <a:lnTo>
                  <a:pt x="1309751" y="31750"/>
                </a:lnTo>
                <a:lnTo>
                  <a:pt x="1309751" y="44450"/>
                </a:lnTo>
                <a:lnTo>
                  <a:pt x="1360551" y="44450"/>
                </a:lnTo>
                <a:lnTo>
                  <a:pt x="1373251" y="38100"/>
                </a:lnTo>
                <a:lnTo>
                  <a:pt x="136055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840351" y="1201800"/>
            <a:ext cx="1205230" cy="7683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53035" marR="137160" indent="-9525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SMFC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(Sensor  Multi FIFO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Ctrl.)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51550" y="1285875"/>
            <a:ext cx="303530" cy="76200"/>
          </a:xfrm>
          <a:custGeom>
            <a:avLst/>
            <a:gdLst/>
            <a:ahLst/>
            <a:cxnLst/>
            <a:rect l="l" t="t" r="r" b="b"/>
            <a:pathLst>
              <a:path w="303529" h="76200">
                <a:moveTo>
                  <a:pt x="226949" y="0"/>
                </a:moveTo>
                <a:lnTo>
                  <a:pt x="226949" y="76200"/>
                </a:lnTo>
                <a:lnTo>
                  <a:pt x="290449" y="44450"/>
                </a:lnTo>
                <a:lnTo>
                  <a:pt x="239649" y="44450"/>
                </a:lnTo>
                <a:lnTo>
                  <a:pt x="239649" y="31750"/>
                </a:lnTo>
                <a:lnTo>
                  <a:pt x="290449" y="31750"/>
                </a:lnTo>
                <a:lnTo>
                  <a:pt x="226949" y="0"/>
                </a:lnTo>
                <a:close/>
              </a:path>
              <a:path w="303529" h="76200">
                <a:moveTo>
                  <a:pt x="22694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6949" y="44450"/>
                </a:lnTo>
                <a:lnTo>
                  <a:pt x="226949" y="31750"/>
                </a:lnTo>
                <a:close/>
              </a:path>
              <a:path w="303529" h="76200">
                <a:moveTo>
                  <a:pt x="290449" y="31750"/>
                </a:moveTo>
                <a:lnTo>
                  <a:pt x="239649" y="31750"/>
                </a:lnTo>
                <a:lnTo>
                  <a:pt x="239649" y="44450"/>
                </a:lnTo>
                <a:lnTo>
                  <a:pt x="290449" y="44450"/>
                </a:lnTo>
                <a:lnTo>
                  <a:pt x="303149" y="38100"/>
                </a:lnTo>
                <a:lnTo>
                  <a:pt x="29044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74825" y="1298575"/>
            <a:ext cx="500380" cy="76200"/>
          </a:xfrm>
          <a:custGeom>
            <a:avLst/>
            <a:gdLst/>
            <a:ahLst/>
            <a:cxnLst/>
            <a:rect l="l" t="t" r="r" b="b"/>
            <a:pathLst>
              <a:path w="500380" h="76200">
                <a:moveTo>
                  <a:pt x="423799" y="0"/>
                </a:moveTo>
                <a:lnTo>
                  <a:pt x="423799" y="76200"/>
                </a:lnTo>
                <a:lnTo>
                  <a:pt x="487299" y="44450"/>
                </a:lnTo>
                <a:lnTo>
                  <a:pt x="436625" y="44450"/>
                </a:lnTo>
                <a:lnTo>
                  <a:pt x="436625" y="31750"/>
                </a:lnTo>
                <a:lnTo>
                  <a:pt x="487299" y="31750"/>
                </a:lnTo>
                <a:lnTo>
                  <a:pt x="423799" y="0"/>
                </a:lnTo>
                <a:close/>
              </a:path>
              <a:path w="500380" h="76200">
                <a:moveTo>
                  <a:pt x="42379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3799" y="44450"/>
                </a:lnTo>
                <a:lnTo>
                  <a:pt x="423799" y="31750"/>
                </a:lnTo>
                <a:close/>
              </a:path>
              <a:path w="500380" h="76200">
                <a:moveTo>
                  <a:pt x="487299" y="31750"/>
                </a:moveTo>
                <a:lnTo>
                  <a:pt x="436625" y="31750"/>
                </a:lnTo>
                <a:lnTo>
                  <a:pt x="436625" y="44450"/>
                </a:lnTo>
                <a:lnTo>
                  <a:pt x="487299" y="44450"/>
                </a:lnTo>
                <a:lnTo>
                  <a:pt x="499999" y="38100"/>
                </a:lnTo>
                <a:lnTo>
                  <a:pt x="48729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68475" y="1843023"/>
            <a:ext cx="498475" cy="76200"/>
          </a:xfrm>
          <a:custGeom>
            <a:avLst/>
            <a:gdLst/>
            <a:ahLst/>
            <a:cxnLst/>
            <a:rect l="l" t="t" r="r" b="b"/>
            <a:pathLst>
              <a:path w="498475" h="76200">
                <a:moveTo>
                  <a:pt x="422275" y="0"/>
                </a:moveTo>
                <a:lnTo>
                  <a:pt x="422275" y="76200"/>
                </a:lnTo>
                <a:lnTo>
                  <a:pt x="485775" y="44450"/>
                </a:lnTo>
                <a:lnTo>
                  <a:pt x="434975" y="44450"/>
                </a:lnTo>
                <a:lnTo>
                  <a:pt x="434975" y="31750"/>
                </a:lnTo>
                <a:lnTo>
                  <a:pt x="485775" y="31750"/>
                </a:lnTo>
                <a:lnTo>
                  <a:pt x="422275" y="0"/>
                </a:lnTo>
                <a:close/>
              </a:path>
              <a:path w="498475" h="76200">
                <a:moveTo>
                  <a:pt x="4222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2275" y="44450"/>
                </a:lnTo>
                <a:lnTo>
                  <a:pt x="422275" y="31750"/>
                </a:lnTo>
                <a:close/>
              </a:path>
              <a:path w="498475" h="76200">
                <a:moveTo>
                  <a:pt x="485775" y="31750"/>
                </a:moveTo>
                <a:lnTo>
                  <a:pt x="434975" y="31750"/>
                </a:lnTo>
                <a:lnTo>
                  <a:pt x="434975" y="44450"/>
                </a:lnTo>
                <a:lnTo>
                  <a:pt x="485775" y="44450"/>
                </a:lnTo>
                <a:lnTo>
                  <a:pt x="498475" y="38100"/>
                </a:lnTo>
                <a:lnTo>
                  <a:pt x="4857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9031" y="1026227"/>
            <a:ext cx="856661" cy="654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79500" y="2000757"/>
            <a:ext cx="645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Cameras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52850" y="4130675"/>
            <a:ext cx="1113155" cy="152400"/>
          </a:xfrm>
          <a:custGeom>
            <a:avLst/>
            <a:gdLst/>
            <a:ahLst/>
            <a:cxnLst/>
            <a:rect l="l" t="t" r="r" b="b"/>
            <a:pathLst>
              <a:path w="1113154" h="152400">
                <a:moveTo>
                  <a:pt x="1112901" y="0"/>
                </a:moveTo>
                <a:lnTo>
                  <a:pt x="0" y="0"/>
                </a:lnTo>
                <a:lnTo>
                  <a:pt x="278257" y="152400"/>
                </a:lnTo>
                <a:lnTo>
                  <a:pt x="834644" y="152400"/>
                </a:lnTo>
                <a:lnTo>
                  <a:pt x="11129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52850" y="4130675"/>
            <a:ext cx="1113155" cy="152400"/>
          </a:xfrm>
          <a:custGeom>
            <a:avLst/>
            <a:gdLst/>
            <a:ahLst/>
            <a:cxnLst/>
            <a:rect l="l" t="t" r="r" b="b"/>
            <a:pathLst>
              <a:path w="1113154" h="152400">
                <a:moveTo>
                  <a:pt x="0" y="0"/>
                </a:moveTo>
                <a:lnTo>
                  <a:pt x="278257" y="152400"/>
                </a:lnTo>
                <a:lnTo>
                  <a:pt x="834644" y="152400"/>
                </a:lnTo>
                <a:lnTo>
                  <a:pt x="11129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10226" y="2928873"/>
            <a:ext cx="460375" cy="154305"/>
          </a:xfrm>
          <a:custGeom>
            <a:avLst/>
            <a:gdLst/>
            <a:ahLst/>
            <a:cxnLst/>
            <a:rect l="l" t="t" r="r" b="b"/>
            <a:pathLst>
              <a:path w="460375" h="154305">
                <a:moveTo>
                  <a:pt x="460375" y="0"/>
                </a:moveTo>
                <a:lnTo>
                  <a:pt x="0" y="0"/>
                </a:lnTo>
                <a:lnTo>
                  <a:pt x="115062" y="154050"/>
                </a:lnTo>
                <a:lnTo>
                  <a:pt x="345186" y="154050"/>
                </a:lnTo>
                <a:lnTo>
                  <a:pt x="4603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10226" y="2928873"/>
            <a:ext cx="460375" cy="154305"/>
          </a:xfrm>
          <a:custGeom>
            <a:avLst/>
            <a:gdLst/>
            <a:ahLst/>
            <a:cxnLst/>
            <a:rect l="l" t="t" r="r" b="b"/>
            <a:pathLst>
              <a:path w="460375" h="154305">
                <a:moveTo>
                  <a:pt x="0" y="0"/>
                </a:moveTo>
                <a:lnTo>
                  <a:pt x="115062" y="154050"/>
                </a:lnTo>
                <a:lnTo>
                  <a:pt x="345186" y="154050"/>
                </a:lnTo>
                <a:lnTo>
                  <a:pt x="4603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76725" y="4283075"/>
            <a:ext cx="76200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266950" y="1612900"/>
            <a:ext cx="1190625" cy="4572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 marL="282575" marR="193040" indent="-83820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Arial"/>
                <a:cs typeface="Arial"/>
              </a:rPr>
              <a:t>CSI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(Camera  Sensor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I/F)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40373" y="1439799"/>
            <a:ext cx="303530" cy="76200"/>
          </a:xfrm>
          <a:custGeom>
            <a:avLst/>
            <a:gdLst/>
            <a:ahLst/>
            <a:cxnLst/>
            <a:rect l="l" t="t" r="r" b="b"/>
            <a:pathLst>
              <a:path w="303529" h="76200">
                <a:moveTo>
                  <a:pt x="227075" y="0"/>
                </a:moveTo>
                <a:lnTo>
                  <a:pt x="227075" y="76200"/>
                </a:lnTo>
                <a:lnTo>
                  <a:pt x="290575" y="44450"/>
                </a:lnTo>
                <a:lnTo>
                  <a:pt x="239775" y="44450"/>
                </a:lnTo>
                <a:lnTo>
                  <a:pt x="239775" y="31750"/>
                </a:lnTo>
                <a:lnTo>
                  <a:pt x="290575" y="31750"/>
                </a:lnTo>
                <a:lnTo>
                  <a:pt x="227075" y="0"/>
                </a:lnTo>
                <a:close/>
              </a:path>
              <a:path w="303529" h="76200">
                <a:moveTo>
                  <a:pt x="2270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7075" y="44450"/>
                </a:lnTo>
                <a:lnTo>
                  <a:pt x="227075" y="31750"/>
                </a:lnTo>
                <a:close/>
              </a:path>
              <a:path w="303529" h="76200">
                <a:moveTo>
                  <a:pt x="290575" y="31750"/>
                </a:moveTo>
                <a:lnTo>
                  <a:pt x="239775" y="31750"/>
                </a:lnTo>
                <a:lnTo>
                  <a:pt x="239775" y="44450"/>
                </a:lnTo>
                <a:lnTo>
                  <a:pt x="290575" y="44450"/>
                </a:lnTo>
                <a:lnTo>
                  <a:pt x="303275" y="38100"/>
                </a:lnTo>
                <a:lnTo>
                  <a:pt x="2905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42025" y="1593850"/>
            <a:ext cx="303530" cy="76200"/>
          </a:xfrm>
          <a:custGeom>
            <a:avLst/>
            <a:gdLst/>
            <a:ahLst/>
            <a:cxnLst/>
            <a:rect l="l" t="t" r="r" b="b"/>
            <a:pathLst>
              <a:path w="303529" h="76200">
                <a:moveTo>
                  <a:pt x="226949" y="0"/>
                </a:moveTo>
                <a:lnTo>
                  <a:pt x="226949" y="76200"/>
                </a:lnTo>
                <a:lnTo>
                  <a:pt x="290449" y="44450"/>
                </a:lnTo>
                <a:lnTo>
                  <a:pt x="239649" y="44450"/>
                </a:lnTo>
                <a:lnTo>
                  <a:pt x="239649" y="31750"/>
                </a:lnTo>
                <a:lnTo>
                  <a:pt x="290449" y="31750"/>
                </a:lnTo>
                <a:lnTo>
                  <a:pt x="226949" y="0"/>
                </a:lnTo>
                <a:close/>
              </a:path>
              <a:path w="303529" h="76200">
                <a:moveTo>
                  <a:pt x="22694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6949" y="44450"/>
                </a:lnTo>
                <a:lnTo>
                  <a:pt x="226949" y="31750"/>
                </a:lnTo>
                <a:close/>
              </a:path>
              <a:path w="303529" h="76200">
                <a:moveTo>
                  <a:pt x="290449" y="31750"/>
                </a:moveTo>
                <a:lnTo>
                  <a:pt x="239649" y="31750"/>
                </a:lnTo>
                <a:lnTo>
                  <a:pt x="239649" y="44450"/>
                </a:lnTo>
                <a:lnTo>
                  <a:pt x="290449" y="44450"/>
                </a:lnTo>
                <a:lnTo>
                  <a:pt x="303149" y="38100"/>
                </a:lnTo>
                <a:lnTo>
                  <a:pt x="29044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56248" y="1778000"/>
            <a:ext cx="303530" cy="76200"/>
          </a:xfrm>
          <a:custGeom>
            <a:avLst/>
            <a:gdLst/>
            <a:ahLst/>
            <a:cxnLst/>
            <a:rect l="l" t="t" r="r" b="b"/>
            <a:pathLst>
              <a:path w="303529" h="76200">
                <a:moveTo>
                  <a:pt x="227075" y="0"/>
                </a:moveTo>
                <a:lnTo>
                  <a:pt x="227075" y="76200"/>
                </a:lnTo>
                <a:lnTo>
                  <a:pt x="290575" y="44450"/>
                </a:lnTo>
                <a:lnTo>
                  <a:pt x="239775" y="44450"/>
                </a:lnTo>
                <a:lnTo>
                  <a:pt x="239775" y="31750"/>
                </a:lnTo>
                <a:lnTo>
                  <a:pt x="290575" y="31750"/>
                </a:lnTo>
                <a:lnTo>
                  <a:pt x="227075" y="0"/>
                </a:lnTo>
                <a:close/>
              </a:path>
              <a:path w="303529" h="76200">
                <a:moveTo>
                  <a:pt x="2270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7075" y="44450"/>
                </a:lnTo>
                <a:lnTo>
                  <a:pt x="227075" y="31750"/>
                </a:lnTo>
                <a:close/>
              </a:path>
              <a:path w="303529" h="76200">
                <a:moveTo>
                  <a:pt x="290575" y="31750"/>
                </a:moveTo>
                <a:lnTo>
                  <a:pt x="239775" y="31750"/>
                </a:lnTo>
                <a:lnTo>
                  <a:pt x="239775" y="44450"/>
                </a:lnTo>
                <a:lnTo>
                  <a:pt x="290575" y="44450"/>
                </a:lnTo>
                <a:lnTo>
                  <a:pt x="303275" y="38100"/>
                </a:lnTo>
                <a:lnTo>
                  <a:pt x="2905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75125" y="1277874"/>
            <a:ext cx="76200" cy="806450"/>
          </a:xfrm>
          <a:custGeom>
            <a:avLst/>
            <a:gdLst/>
            <a:ahLst/>
            <a:cxnLst/>
            <a:rect l="l" t="t" r="r" b="b"/>
            <a:pathLst>
              <a:path w="76200" h="806450">
                <a:moveTo>
                  <a:pt x="31750" y="730250"/>
                </a:moveTo>
                <a:lnTo>
                  <a:pt x="0" y="730250"/>
                </a:lnTo>
                <a:lnTo>
                  <a:pt x="38100" y="806450"/>
                </a:lnTo>
                <a:lnTo>
                  <a:pt x="69850" y="742950"/>
                </a:lnTo>
                <a:lnTo>
                  <a:pt x="31750" y="742950"/>
                </a:lnTo>
                <a:lnTo>
                  <a:pt x="31750" y="730250"/>
                </a:lnTo>
                <a:close/>
              </a:path>
              <a:path w="76200" h="806450">
                <a:moveTo>
                  <a:pt x="44450" y="0"/>
                </a:moveTo>
                <a:lnTo>
                  <a:pt x="31750" y="0"/>
                </a:lnTo>
                <a:lnTo>
                  <a:pt x="31750" y="742950"/>
                </a:lnTo>
                <a:lnTo>
                  <a:pt x="44450" y="742950"/>
                </a:lnTo>
                <a:lnTo>
                  <a:pt x="44450" y="0"/>
                </a:lnTo>
                <a:close/>
              </a:path>
              <a:path w="76200" h="806450">
                <a:moveTo>
                  <a:pt x="76200" y="730250"/>
                </a:moveTo>
                <a:lnTo>
                  <a:pt x="44450" y="730250"/>
                </a:lnTo>
                <a:lnTo>
                  <a:pt x="44450" y="742950"/>
                </a:lnTo>
                <a:lnTo>
                  <a:pt x="69850" y="742950"/>
                </a:lnTo>
                <a:lnTo>
                  <a:pt x="76200" y="730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379848" y="1816100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5">
                <a:moveTo>
                  <a:pt x="31750" y="192024"/>
                </a:moveTo>
                <a:lnTo>
                  <a:pt x="0" y="192024"/>
                </a:lnTo>
                <a:lnTo>
                  <a:pt x="38100" y="268224"/>
                </a:lnTo>
                <a:lnTo>
                  <a:pt x="69850" y="204724"/>
                </a:lnTo>
                <a:lnTo>
                  <a:pt x="31750" y="204724"/>
                </a:lnTo>
                <a:lnTo>
                  <a:pt x="31750" y="192024"/>
                </a:lnTo>
                <a:close/>
              </a:path>
              <a:path w="76200" h="268605">
                <a:moveTo>
                  <a:pt x="44450" y="0"/>
                </a:moveTo>
                <a:lnTo>
                  <a:pt x="31750" y="0"/>
                </a:lnTo>
                <a:lnTo>
                  <a:pt x="31750" y="204724"/>
                </a:lnTo>
                <a:lnTo>
                  <a:pt x="44450" y="204724"/>
                </a:lnTo>
                <a:lnTo>
                  <a:pt x="44450" y="0"/>
                </a:lnTo>
                <a:close/>
              </a:path>
              <a:path w="76200" h="268605">
                <a:moveTo>
                  <a:pt x="76200" y="192024"/>
                </a:moveTo>
                <a:lnTo>
                  <a:pt x="44450" y="192024"/>
                </a:lnTo>
                <a:lnTo>
                  <a:pt x="44450" y="204724"/>
                </a:lnTo>
                <a:lnTo>
                  <a:pt x="69850" y="204724"/>
                </a:lnTo>
                <a:lnTo>
                  <a:pt x="76200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27450" y="2314575"/>
            <a:ext cx="1113155" cy="152400"/>
          </a:xfrm>
          <a:custGeom>
            <a:avLst/>
            <a:gdLst/>
            <a:ahLst/>
            <a:cxnLst/>
            <a:rect l="l" t="t" r="r" b="b"/>
            <a:pathLst>
              <a:path w="1113154" h="152400">
                <a:moveTo>
                  <a:pt x="834644" y="0"/>
                </a:moveTo>
                <a:lnTo>
                  <a:pt x="278257" y="0"/>
                </a:lnTo>
                <a:lnTo>
                  <a:pt x="0" y="152400"/>
                </a:lnTo>
                <a:lnTo>
                  <a:pt x="1112901" y="152400"/>
                </a:lnTo>
                <a:lnTo>
                  <a:pt x="8346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27450" y="2314575"/>
            <a:ext cx="1113155" cy="152400"/>
          </a:xfrm>
          <a:custGeom>
            <a:avLst/>
            <a:gdLst/>
            <a:ahLst/>
            <a:cxnLst/>
            <a:rect l="l" t="t" r="r" b="b"/>
            <a:pathLst>
              <a:path w="1113154" h="152400">
                <a:moveTo>
                  <a:pt x="0" y="152400"/>
                </a:moveTo>
                <a:lnTo>
                  <a:pt x="278257" y="0"/>
                </a:lnTo>
                <a:lnTo>
                  <a:pt x="834644" y="0"/>
                </a:lnTo>
                <a:lnTo>
                  <a:pt x="1112901" y="15240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57573" y="2468498"/>
            <a:ext cx="76200" cy="1691005"/>
          </a:xfrm>
          <a:custGeom>
            <a:avLst/>
            <a:gdLst/>
            <a:ahLst/>
            <a:cxnLst/>
            <a:rect l="l" t="t" r="r" b="b"/>
            <a:pathLst>
              <a:path w="76200" h="1691004">
                <a:moveTo>
                  <a:pt x="31750" y="1614551"/>
                </a:moveTo>
                <a:lnTo>
                  <a:pt x="0" y="1614551"/>
                </a:lnTo>
                <a:lnTo>
                  <a:pt x="38100" y="1690751"/>
                </a:lnTo>
                <a:lnTo>
                  <a:pt x="69850" y="1627251"/>
                </a:lnTo>
                <a:lnTo>
                  <a:pt x="31750" y="1627251"/>
                </a:lnTo>
                <a:lnTo>
                  <a:pt x="31750" y="1614551"/>
                </a:lnTo>
                <a:close/>
              </a:path>
              <a:path w="76200" h="1691004">
                <a:moveTo>
                  <a:pt x="44450" y="0"/>
                </a:moveTo>
                <a:lnTo>
                  <a:pt x="31750" y="0"/>
                </a:lnTo>
                <a:lnTo>
                  <a:pt x="31750" y="1627251"/>
                </a:lnTo>
                <a:lnTo>
                  <a:pt x="44450" y="1627251"/>
                </a:lnTo>
                <a:lnTo>
                  <a:pt x="44450" y="0"/>
                </a:lnTo>
                <a:close/>
              </a:path>
              <a:path w="76200" h="1691004">
                <a:moveTo>
                  <a:pt x="76200" y="1614551"/>
                </a:moveTo>
                <a:lnTo>
                  <a:pt x="44450" y="1614551"/>
                </a:lnTo>
                <a:lnTo>
                  <a:pt x="44450" y="1627251"/>
                </a:lnTo>
                <a:lnTo>
                  <a:pt x="69850" y="1627251"/>
                </a:lnTo>
                <a:lnTo>
                  <a:pt x="76200" y="1614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91126" y="2470150"/>
            <a:ext cx="0" cy="262255"/>
          </a:xfrm>
          <a:custGeom>
            <a:avLst/>
            <a:gdLst/>
            <a:ahLst/>
            <a:cxnLst/>
            <a:rect l="l" t="t" r="r" b="b"/>
            <a:pathLst>
              <a:path w="0" h="262255">
                <a:moveTo>
                  <a:pt x="0" y="0"/>
                </a:moveTo>
                <a:lnTo>
                  <a:pt x="0" y="26174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16526" y="2731897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 h="0">
                <a:moveTo>
                  <a:pt x="0" y="0"/>
                </a:moveTo>
                <a:lnTo>
                  <a:pt x="4999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78425" y="2731897"/>
            <a:ext cx="76200" cy="196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02250" y="3775075"/>
            <a:ext cx="0" cy="210185"/>
          </a:xfrm>
          <a:custGeom>
            <a:avLst/>
            <a:gdLst/>
            <a:ahLst/>
            <a:cxnLst/>
            <a:rect l="l" t="t" r="r" b="b"/>
            <a:pathLst>
              <a:path w="0" h="210185">
                <a:moveTo>
                  <a:pt x="0" y="0"/>
                </a:moveTo>
                <a:lnTo>
                  <a:pt x="0" y="2096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38675" y="3984752"/>
            <a:ext cx="663575" cy="0"/>
          </a:xfrm>
          <a:custGeom>
            <a:avLst/>
            <a:gdLst/>
            <a:ahLst/>
            <a:cxnLst/>
            <a:rect l="l" t="t" r="r" b="b"/>
            <a:pathLst>
              <a:path w="663575" h="0">
                <a:moveTo>
                  <a:pt x="6635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0575" y="3984752"/>
            <a:ext cx="76200" cy="1586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16550" y="2738373"/>
            <a:ext cx="922655" cy="0"/>
          </a:xfrm>
          <a:custGeom>
            <a:avLst/>
            <a:gdLst/>
            <a:ahLst/>
            <a:cxnLst/>
            <a:rect l="l" t="t" r="r" b="b"/>
            <a:pathLst>
              <a:path w="922654" h="0">
                <a:moveTo>
                  <a:pt x="0" y="0"/>
                </a:moveTo>
                <a:lnTo>
                  <a:pt x="9224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78450" y="2738373"/>
            <a:ext cx="76200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02250" y="3082925"/>
            <a:ext cx="76200" cy="230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95775" y="22002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72001" y="2084451"/>
            <a:ext cx="460375" cy="154305"/>
          </a:xfrm>
          <a:custGeom>
            <a:avLst/>
            <a:gdLst/>
            <a:ahLst/>
            <a:cxnLst/>
            <a:rect l="l" t="t" r="r" b="b"/>
            <a:pathLst>
              <a:path w="460375" h="154305">
                <a:moveTo>
                  <a:pt x="460375" y="0"/>
                </a:moveTo>
                <a:lnTo>
                  <a:pt x="0" y="0"/>
                </a:lnTo>
                <a:lnTo>
                  <a:pt x="115062" y="153924"/>
                </a:lnTo>
                <a:lnTo>
                  <a:pt x="345186" y="153924"/>
                </a:lnTo>
                <a:lnTo>
                  <a:pt x="4603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72001" y="2084451"/>
            <a:ext cx="460375" cy="154305"/>
          </a:xfrm>
          <a:custGeom>
            <a:avLst/>
            <a:gdLst/>
            <a:ahLst/>
            <a:cxnLst/>
            <a:rect l="l" t="t" r="r" b="b"/>
            <a:pathLst>
              <a:path w="460375" h="154305">
                <a:moveTo>
                  <a:pt x="0" y="0"/>
                </a:moveTo>
                <a:lnTo>
                  <a:pt x="115062" y="153924"/>
                </a:lnTo>
                <a:lnTo>
                  <a:pt x="345186" y="153924"/>
                </a:lnTo>
                <a:lnTo>
                  <a:pt x="4603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030848" y="3352800"/>
            <a:ext cx="303530" cy="76200"/>
          </a:xfrm>
          <a:custGeom>
            <a:avLst/>
            <a:gdLst/>
            <a:ahLst/>
            <a:cxnLst/>
            <a:rect l="l" t="t" r="r" b="b"/>
            <a:pathLst>
              <a:path w="303529" h="76200">
                <a:moveTo>
                  <a:pt x="227075" y="0"/>
                </a:moveTo>
                <a:lnTo>
                  <a:pt x="227075" y="76200"/>
                </a:lnTo>
                <a:lnTo>
                  <a:pt x="290575" y="44450"/>
                </a:lnTo>
                <a:lnTo>
                  <a:pt x="239775" y="44450"/>
                </a:lnTo>
                <a:lnTo>
                  <a:pt x="239775" y="31750"/>
                </a:lnTo>
                <a:lnTo>
                  <a:pt x="290575" y="31750"/>
                </a:lnTo>
                <a:lnTo>
                  <a:pt x="227075" y="0"/>
                </a:lnTo>
                <a:close/>
              </a:path>
              <a:path w="303529" h="76200">
                <a:moveTo>
                  <a:pt x="2270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7075" y="44450"/>
                </a:lnTo>
                <a:lnTo>
                  <a:pt x="227075" y="31750"/>
                </a:lnTo>
                <a:close/>
              </a:path>
              <a:path w="303529" h="76200">
                <a:moveTo>
                  <a:pt x="290575" y="31750"/>
                </a:moveTo>
                <a:lnTo>
                  <a:pt x="239775" y="31750"/>
                </a:lnTo>
                <a:lnTo>
                  <a:pt x="239775" y="44450"/>
                </a:lnTo>
                <a:lnTo>
                  <a:pt x="290575" y="44450"/>
                </a:lnTo>
                <a:lnTo>
                  <a:pt x="303275" y="38100"/>
                </a:lnTo>
                <a:lnTo>
                  <a:pt x="2905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030848" y="3506723"/>
            <a:ext cx="303530" cy="76200"/>
          </a:xfrm>
          <a:custGeom>
            <a:avLst/>
            <a:gdLst/>
            <a:ahLst/>
            <a:cxnLst/>
            <a:rect l="l" t="t" r="r" b="b"/>
            <a:pathLst>
              <a:path w="303529" h="76200">
                <a:moveTo>
                  <a:pt x="227075" y="0"/>
                </a:moveTo>
                <a:lnTo>
                  <a:pt x="227075" y="76200"/>
                </a:lnTo>
                <a:lnTo>
                  <a:pt x="290575" y="44450"/>
                </a:lnTo>
                <a:lnTo>
                  <a:pt x="239775" y="44450"/>
                </a:lnTo>
                <a:lnTo>
                  <a:pt x="239775" y="31750"/>
                </a:lnTo>
                <a:lnTo>
                  <a:pt x="290575" y="31750"/>
                </a:lnTo>
                <a:lnTo>
                  <a:pt x="227075" y="0"/>
                </a:lnTo>
                <a:close/>
              </a:path>
              <a:path w="303529" h="76200">
                <a:moveTo>
                  <a:pt x="2270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7075" y="44450"/>
                </a:lnTo>
                <a:lnTo>
                  <a:pt x="227075" y="31750"/>
                </a:lnTo>
                <a:close/>
              </a:path>
              <a:path w="303529" h="76200">
                <a:moveTo>
                  <a:pt x="290575" y="31750"/>
                </a:moveTo>
                <a:lnTo>
                  <a:pt x="239775" y="31750"/>
                </a:lnTo>
                <a:lnTo>
                  <a:pt x="239775" y="44450"/>
                </a:lnTo>
                <a:lnTo>
                  <a:pt x="290575" y="44450"/>
                </a:lnTo>
                <a:lnTo>
                  <a:pt x="303275" y="38100"/>
                </a:lnTo>
                <a:lnTo>
                  <a:pt x="2905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32500" y="3660775"/>
            <a:ext cx="303530" cy="76200"/>
          </a:xfrm>
          <a:custGeom>
            <a:avLst/>
            <a:gdLst/>
            <a:ahLst/>
            <a:cxnLst/>
            <a:rect l="l" t="t" r="r" b="b"/>
            <a:pathLst>
              <a:path w="3035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352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3529" h="76200">
                <a:moveTo>
                  <a:pt x="30314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3149" y="44450"/>
                </a:lnTo>
                <a:lnTo>
                  <a:pt x="30314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443854" y="5336540"/>
            <a:ext cx="5010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display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50209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Camera Sensor Interface </a:t>
            </a:r>
            <a:r>
              <a:rPr dirty="0"/>
              <a:t>-</a:t>
            </a:r>
            <a:r>
              <a:rPr dirty="0" spc="15"/>
              <a:t> </a:t>
            </a:r>
            <a:r>
              <a:rPr dirty="0" spc="-10"/>
              <a:t>CSI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1265"/>
            <a:ext cx="8101965" cy="498983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320"/>
              </a:spcBef>
              <a:buClr>
                <a:srgbClr val="252525"/>
              </a:buClr>
              <a:buSzPct val="78571"/>
              <a:buChar char="•"/>
              <a:tabLst>
                <a:tab pos="187960" algn="l"/>
              </a:tabLst>
            </a:pPr>
            <a:r>
              <a:rPr dirty="0" sz="1400" spc="-5">
                <a:latin typeface="Arial"/>
                <a:cs typeface="Arial"/>
              </a:rPr>
              <a:t>Role: </a:t>
            </a:r>
            <a:r>
              <a:rPr dirty="0" sz="1400">
                <a:latin typeface="Arial"/>
                <a:cs typeface="Arial"/>
              </a:rPr>
              <a:t>controls the camera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  <a:p>
            <a:pPr lvl="1" marL="356870" marR="5080" indent="-168910">
              <a:lnSpc>
                <a:spcPts val="1250"/>
              </a:lnSpc>
              <a:spcBef>
                <a:spcPts val="495"/>
              </a:spcBef>
              <a:buSzPct val="80769"/>
              <a:buChar char="−"/>
              <a:tabLst>
                <a:tab pos="357505" algn="l"/>
              </a:tabLst>
            </a:pPr>
            <a:r>
              <a:rPr dirty="0" sz="1300" spc="-5">
                <a:latin typeface="Arial"/>
                <a:cs typeface="Arial"/>
              </a:rPr>
              <a:t>Provides direct connectivity to relevant image sensors and connectivity bridges: </a:t>
            </a:r>
            <a:r>
              <a:rPr dirty="0" sz="1300">
                <a:latin typeface="Arial"/>
                <a:cs typeface="Arial"/>
              </a:rPr>
              <a:t>CSI-2, </a:t>
            </a:r>
            <a:r>
              <a:rPr dirty="0" sz="1300" spc="-10">
                <a:latin typeface="Arial"/>
                <a:cs typeface="Arial"/>
              </a:rPr>
              <a:t>HDMI </a:t>
            </a:r>
            <a:r>
              <a:rPr dirty="0" sz="1300" spc="-5">
                <a:latin typeface="Arial"/>
                <a:cs typeface="Arial"/>
              </a:rPr>
              <a:t>receiver, </a:t>
            </a:r>
            <a:r>
              <a:rPr dirty="0" sz="1300">
                <a:latin typeface="Arial"/>
                <a:cs typeface="Arial"/>
              </a:rPr>
              <a:t>TV  </a:t>
            </a:r>
            <a:r>
              <a:rPr dirty="0" sz="1300" spc="-10">
                <a:latin typeface="Arial"/>
                <a:cs typeface="Arial"/>
              </a:rPr>
              <a:t>decoder…</a:t>
            </a:r>
            <a:endParaRPr sz="13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−"/>
            </a:pPr>
            <a:endParaRPr sz="17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8571"/>
              <a:buChar char="•"/>
              <a:tabLst>
                <a:tab pos="187960" algn="l"/>
              </a:tabLst>
            </a:pPr>
            <a:r>
              <a:rPr dirty="0" sz="1400" spc="-5">
                <a:latin typeface="Arial"/>
                <a:cs typeface="Arial"/>
              </a:rPr>
              <a:t>Data </a:t>
            </a:r>
            <a:r>
              <a:rPr dirty="0" sz="1400">
                <a:latin typeface="Arial"/>
                <a:cs typeface="Arial"/>
              </a:rPr>
              <a:t>bus – up to 20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bits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95"/>
              </a:spcBef>
              <a:buSzPct val="80769"/>
              <a:buChar char="−"/>
              <a:tabLst>
                <a:tab pos="357505" algn="l"/>
              </a:tabLst>
            </a:pPr>
            <a:r>
              <a:rPr dirty="0" sz="1300" spc="-10">
                <a:latin typeface="Arial"/>
                <a:cs typeface="Arial"/>
              </a:rPr>
              <a:t>Single value </a:t>
            </a:r>
            <a:r>
              <a:rPr dirty="0" sz="1300" spc="-5">
                <a:latin typeface="Arial"/>
                <a:cs typeface="Arial"/>
              </a:rPr>
              <a:t>– up to 16</a:t>
            </a:r>
            <a:r>
              <a:rPr dirty="0" sz="1300" spc="6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bits</a:t>
            </a:r>
            <a:endParaRPr sz="13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90"/>
              </a:spcBef>
              <a:buSzPct val="80769"/>
              <a:buChar char="−"/>
              <a:tabLst>
                <a:tab pos="357505" algn="l"/>
              </a:tabLst>
            </a:pPr>
            <a:r>
              <a:rPr dirty="0" sz="1300" spc="-10">
                <a:latin typeface="Arial"/>
                <a:cs typeface="Arial"/>
              </a:rPr>
              <a:t>Two </a:t>
            </a:r>
            <a:r>
              <a:rPr dirty="0" sz="1300" spc="-5">
                <a:latin typeface="Arial"/>
                <a:cs typeface="Arial"/>
              </a:rPr>
              <a:t>values – up to 10 bits each; e.g. HDTV </a:t>
            </a:r>
            <a:r>
              <a:rPr dirty="0" sz="1300" spc="-10">
                <a:latin typeface="Arial"/>
                <a:cs typeface="Arial"/>
              </a:rPr>
              <a:t>YUV </a:t>
            </a:r>
            <a:r>
              <a:rPr dirty="0" sz="1300" spc="-5">
                <a:latin typeface="Arial"/>
                <a:cs typeface="Arial"/>
              </a:rPr>
              <a:t>4:2:2</a:t>
            </a:r>
            <a:r>
              <a:rPr dirty="0" sz="1300" spc="16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input</a:t>
            </a:r>
            <a:endParaRPr sz="13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−"/>
            </a:pPr>
            <a:endParaRPr sz="17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8571"/>
              <a:buChar char="•"/>
              <a:tabLst>
                <a:tab pos="187960" algn="l"/>
              </a:tabLst>
            </a:pPr>
            <a:r>
              <a:rPr dirty="0" sz="1400">
                <a:latin typeface="Arial"/>
                <a:cs typeface="Arial"/>
              </a:rPr>
              <a:t>Variety of data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formats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90"/>
              </a:spcBef>
              <a:buSzPct val="80769"/>
              <a:buChar char="−"/>
              <a:tabLst>
                <a:tab pos="357505" algn="l"/>
              </a:tabLst>
            </a:pPr>
            <a:r>
              <a:rPr dirty="0" sz="1300" spc="-10">
                <a:latin typeface="Arial"/>
                <a:cs typeface="Arial"/>
              </a:rPr>
              <a:t>Main </a:t>
            </a:r>
            <a:r>
              <a:rPr dirty="0" sz="1300" spc="-5">
                <a:latin typeface="Arial"/>
                <a:cs typeface="Arial"/>
              </a:rPr>
              <a:t>(with on-the-fly processing): </a:t>
            </a:r>
            <a:r>
              <a:rPr dirty="0" sz="1300" spc="-10">
                <a:latin typeface="Arial"/>
                <a:cs typeface="Arial"/>
              </a:rPr>
              <a:t>YUV </a:t>
            </a:r>
            <a:r>
              <a:rPr dirty="0" sz="1300" spc="-5">
                <a:latin typeface="Arial"/>
                <a:cs typeface="Arial"/>
              </a:rPr>
              <a:t>4:2:2/4:4:4, RGB 16/24</a:t>
            </a:r>
            <a:r>
              <a:rPr dirty="0" sz="1300" spc="229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bpp</a:t>
            </a:r>
            <a:endParaRPr sz="13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80"/>
              </a:spcBef>
              <a:buSzPct val="80769"/>
              <a:buChar char="−"/>
              <a:tabLst>
                <a:tab pos="357505" algn="l"/>
              </a:tabLst>
            </a:pPr>
            <a:r>
              <a:rPr dirty="0" sz="1300" spc="-5">
                <a:latin typeface="Arial"/>
                <a:cs typeface="Arial"/>
              </a:rPr>
              <a:t>Other: as generic data, including compressed</a:t>
            </a:r>
            <a:r>
              <a:rPr dirty="0" sz="1300" spc="13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streams</a:t>
            </a:r>
            <a:endParaRPr sz="13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90"/>
              </a:spcBef>
              <a:buSzPct val="80769"/>
              <a:buChar char="−"/>
              <a:tabLst>
                <a:tab pos="357505" algn="l"/>
              </a:tabLst>
            </a:pPr>
            <a:r>
              <a:rPr dirty="0" sz="1300" spc="-5">
                <a:latin typeface="Arial"/>
                <a:cs typeface="Arial"/>
              </a:rPr>
              <a:t>All primary CSI-2</a:t>
            </a:r>
            <a:r>
              <a:rPr dirty="0" sz="1300" spc="2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formats</a:t>
            </a:r>
            <a:endParaRPr sz="13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−"/>
            </a:pPr>
            <a:endParaRPr sz="17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8571"/>
              <a:buChar char="•"/>
              <a:tabLst>
                <a:tab pos="187960" algn="l"/>
              </a:tabLst>
            </a:pPr>
            <a:r>
              <a:rPr dirty="0" sz="1400" spc="-5">
                <a:latin typeface="Arial"/>
                <a:cs typeface="Arial"/>
              </a:rPr>
              <a:t>Frame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resolution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90"/>
              </a:spcBef>
              <a:buSzPct val="80769"/>
              <a:buChar char="−"/>
              <a:tabLst>
                <a:tab pos="357505" algn="l"/>
              </a:tabLst>
            </a:pPr>
            <a:r>
              <a:rPr dirty="0" sz="1300" spc="-5">
                <a:latin typeface="Arial"/>
                <a:cs typeface="Arial"/>
              </a:rPr>
              <a:t>Up to 8192 x 4096</a:t>
            </a:r>
            <a:r>
              <a:rPr dirty="0" sz="1300" spc="3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pixels</a:t>
            </a:r>
            <a:endParaRPr sz="13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−"/>
            </a:pPr>
            <a:endParaRPr sz="17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SzPct val="78571"/>
              <a:buChar char="•"/>
              <a:tabLst>
                <a:tab pos="187960" algn="l"/>
              </a:tabLst>
            </a:pPr>
            <a:r>
              <a:rPr dirty="0" sz="1400">
                <a:latin typeface="Arial"/>
                <a:cs typeface="Arial"/>
              </a:rPr>
              <a:t>Input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rate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95"/>
              </a:spcBef>
              <a:buSzPct val="80769"/>
              <a:buChar char="−"/>
              <a:tabLst>
                <a:tab pos="357505" algn="l"/>
              </a:tabLst>
            </a:pPr>
            <a:r>
              <a:rPr dirty="0" sz="1300" spc="-5">
                <a:latin typeface="Arial"/>
                <a:cs typeface="Arial"/>
              </a:rPr>
              <a:t>240M values/sec peak (@ 264 </a:t>
            </a:r>
            <a:r>
              <a:rPr dirty="0" sz="1300" spc="-10">
                <a:latin typeface="Arial"/>
                <a:cs typeface="Arial"/>
              </a:rPr>
              <a:t>MHz </a:t>
            </a:r>
            <a:r>
              <a:rPr dirty="0" sz="1300" spc="-5">
                <a:latin typeface="Arial"/>
                <a:cs typeface="Arial"/>
              </a:rPr>
              <a:t>internal</a:t>
            </a:r>
            <a:r>
              <a:rPr dirty="0" sz="1300" spc="15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clock)</a:t>
            </a:r>
            <a:endParaRPr sz="13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−"/>
            </a:pPr>
            <a:endParaRPr sz="17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8571"/>
              <a:buChar char="•"/>
              <a:tabLst>
                <a:tab pos="187960" algn="l"/>
              </a:tabLst>
            </a:pPr>
            <a:r>
              <a:rPr dirty="0" sz="1400">
                <a:latin typeface="Arial"/>
                <a:cs typeface="Arial"/>
              </a:rPr>
              <a:t>Additional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features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90"/>
              </a:spcBef>
              <a:buSzPct val="80769"/>
              <a:buChar char="−"/>
              <a:tabLst>
                <a:tab pos="357505" algn="l"/>
              </a:tabLst>
            </a:pPr>
            <a:r>
              <a:rPr dirty="0" sz="1300" spc="-5">
                <a:latin typeface="Arial"/>
                <a:cs typeface="Arial"/>
              </a:rPr>
              <a:t>Frame rate reduction – by skipping (reduction ratio: m:n,</a:t>
            </a:r>
            <a:r>
              <a:rPr dirty="0" sz="1300" spc="20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m&lt;=n&lt;=12)</a:t>
            </a:r>
            <a:endParaRPr sz="13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90"/>
              </a:spcBef>
              <a:buSzPct val="80769"/>
              <a:buChar char="−"/>
              <a:tabLst>
                <a:tab pos="357505" algn="l"/>
              </a:tabLst>
            </a:pPr>
            <a:r>
              <a:rPr dirty="0" sz="1300" spc="-5">
                <a:latin typeface="Arial"/>
                <a:cs typeface="Arial"/>
              </a:rPr>
              <a:t>Window-of-interest selection – by</a:t>
            </a:r>
            <a:r>
              <a:rPr dirty="0" sz="1300" spc="6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cropping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76123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i.MX37, i.MX51, i.MX53, </a:t>
            </a:r>
            <a:r>
              <a:rPr dirty="0"/>
              <a:t>i.MX6 D/Q – </a:t>
            </a:r>
            <a:r>
              <a:rPr dirty="0" spc="-15"/>
              <a:t>Video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 spc="-5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49527"/>
            <a:ext cx="5180330" cy="4888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How </a:t>
            </a:r>
            <a:r>
              <a:rPr dirty="0" sz="1700" spc="-5">
                <a:latin typeface="Arial"/>
                <a:cs typeface="Arial"/>
              </a:rPr>
              <a:t>to </a:t>
            </a:r>
            <a:r>
              <a:rPr dirty="0" sz="1700">
                <a:latin typeface="Arial"/>
                <a:cs typeface="Arial"/>
              </a:rPr>
              <a:t>calculate </a:t>
            </a:r>
            <a:r>
              <a:rPr dirty="0" sz="1700" spc="-5">
                <a:latin typeface="Arial"/>
                <a:cs typeface="Arial"/>
              </a:rPr>
              <a:t>the </a:t>
            </a:r>
            <a:r>
              <a:rPr dirty="0" sz="1700">
                <a:latin typeface="Arial"/>
                <a:cs typeface="Arial"/>
              </a:rPr>
              <a:t>video in </a:t>
            </a:r>
            <a:r>
              <a:rPr dirty="0" sz="1700" spc="-5">
                <a:latin typeface="Arial"/>
                <a:cs typeface="Arial"/>
              </a:rPr>
              <a:t>pixel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clock?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52525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 spc="0">
                <a:solidFill>
                  <a:srgbClr val="3596B8"/>
                </a:solidFill>
                <a:latin typeface="Arial"/>
                <a:cs typeface="Arial"/>
              </a:rPr>
              <a:t>FW </a:t>
            </a:r>
            <a:r>
              <a:rPr dirty="0" sz="1700">
                <a:latin typeface="Arial"/>
                <a:cs typeface="Arial"/>
              </a:rPr>
              <a:t>= Frame</a:t>
            </a:r>
            <a:r>
              <a:rPr dirty="0" sz="1700" spc="-1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Width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52525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solidFill>
                  <a:srgbClr val="3596B8"/>
                </a:solidFill>
                <a:latin typeface="Arial"/>
                <a:cs typeface="Arial"/>
              </a:rPr>
              <a:t>FH </a:t>
            </a:r>
            <a:r>
              <a:rPr dirty="0" sz="1700">
                <a:latin typeface="Arial"/>
                <a:cs typeface="Arial"/>
              </a:rPr>
              <a:t>= Frame</a:t>
            </a:r>
            <a:r>
              <a:rPr dirty="0" sz="1700" spc="-114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Height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solidFill>
                  <a:srgbClr val="3596B8"/>
                </a:solidFill>
                <a:latin typeface="Arial"/>
                <a:cs typeface="Arial"/>
              </a:rPr>
              <a:t>FPS </a:t>
            </a:r>
            <a:r>
              <a:rPr dirty="0" sz="1700">
                <a:latin typeface="Arial"/>
                <a:cs typeface="Arial"/>
              </a:rPr>
              <a:t>= Frame </a:t>
            </a:r>
            <a:r>
              <a:rPr dirty="0" sz="1700" spc="-5">
                <a:latin typeface="Arial"/>
                <a:cs typeface="Arial"/>
              </a:rPr>
              <a:t>rate</a:t>
            </a:r>
            <a:r>
              <a:rPr dirty="0" sz="1700" spc="-3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(fps)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52525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solidFill>
                  <a:srgbClr val="3596B8"/>
                </a:solidFill>
                <a:latin typeface="Arial"/>
                <a:cs typeface="Arial"/>
              </a:rPr>
              <a:t>BI </a:t>
            </a:r>
            <a:r>
              <a:rPr dirty="0" sz="1700">
                <a:latin typeface="Arial"/>
                <a:cs typeface="Arial"/>
              </a:rPr>
              <a:t>= Blanking</a:t>
            </a:r>
            <a:r>
              <a:rPr dirty="0" sz="1700" spc="-4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interval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90"/>
              </a:spcBef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Provided in </a:t>
            </a:r>
            <a:r>
              <a:rPr dirty="0" sz="1700" spc="-5">
                <a:latin typeface="Arial"/>
                <a:cs typeface="Arial"/>
              </a:rPr>
              <a:t>the device’s </a:t>
            </a:r>
            <a:r>
              <a:rPr dirty="0" sz="1700">
                <a:latin typeface="Arial"/>
                <a:cs typeface="Arial"/>
              </a:rPr>
              <a:t>DS </a:t>
            </a:r>
            <a:r>
              <a:rPr dirty="0" sz="1700" spc="-5">
                <a:latin typeface="Arial"/>
                <a:cs typeface="Arial"/>
              </a:rPr>
              <a:t>up to 35%</a:t>
            </a:r>
            <a:r>
              <a:rPr dirty="0" sz="170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(1.35).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52525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solidFill>
                  <a:srgbClr val="3596B8"/>
                </a:solidFill>
                <a:latin typeface="Arial"/>
                <a:cs typeface="Arial"/>
              </a:rPr>
              <a:t>D </a:t>
            </a:r>
            <a:r>
              <a:rPr dirty="0" sz="1700">
                <a:latin typeface="Arial"/>
                <a:cs typeface="Arial"/>
              </a:rPr>
              <a:t>= Data</a:t>
            </a:r>
            <a:r>
              <a:rPr dirty="0" sz="1700" spc="-3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format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90"/>
              </a:spcBef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How </a:t>
            </a:r>
            <a:r>
              <a:rPr dirty="0" sz="1700" spc="-5">
                <a:latin typeface="Arial"/>
                <a:cs typeface="Arial"/>
              </a:rPr>
              <a:t>the </a:t>
            </a:r>
            <a:r>
              <a:rPr dirty="0" sz="1700">
                <a:latin typeface="Arial"/>
                <a:cs typeface="Arial"/>
              </a:rPr>
              <a:t>data is arranged on </a:t>
            </a:r>
            <a:r>
              <a:rPr dirty="0" sz="1700" spc="-5">
                <a:latin typeface="Arial"/>
                <a:cs typeface="Arial"/>
              </a:rPr>
              <a:t>the </a:t>
            </a:r>
            <a:r>
              <a:rPr dirty="0" sz="1700">
                <a:latin typeface="Arial"/>
                <a:cs typeface="Arial"/>
              </a:rPr>
              <a:t>bus –</a:t>
            </a:r>
            <a:r>
              <a:rPr dirty="0" sz="1700" spc="35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(cycles/pixel)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700">
                <a:latin typeface="Arial"/>
                <a:cs typeface="Arial"/>
              </a:rPr>
              <a:t>The </a:t>
            </a:r>
            <a:r>
              <a:rPr dirty="0" sz="1700" spc="-5">
                <a:latin typeface="Arial"/>
                <a:cs typeface="Arial"/>
              </a:rPr>
              <a:t>pixel </a:t>
            </a:r>
            <a:r>
              <a:rPr dirty="0" sz="1700">
                <a:latin typeface="Arial"/>
                <a:cs typeface="Arial"/>
              </a:rPr>
              <a:t>clock [MHz] is calculated according</a:t>
            </a:r>
            <a:r>
              <a:rPr dirty="0" sz="1700" spc="-6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to: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solidFill>
                  <a:srgbClr val="3596B8"/>
                </a:solidFill>
                <a:latin typeface="Arial"/>
                <a:cs typeface="Arial"/>
              </a:rPr>
              <a:t>F = FW X FH X FPS X BI X</a:t>
            </a:r>
            <a:r>
              <a:rPr dirty="0" sz="1700" spc="-60" b="1">
                <a:solidFill>
                  <a:srgbClr val="3596B8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3596B8"/>
                </a:solidFill>
                <a:latin typeface="Arial"/>
                <a:cs typeface="Arial"/>
              </a:rPr>
              <a:t>D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20929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16-bit camera</a:t>
            </a:r>
            <a:r>
              <a:rPr dirty="0" spc="-25"/>
              <a:t> </a:t>
            </a:r>
            <a:r>
              <a:rPr dirty="0" spc="-5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9774"/>
            <a:ext cx="8584565" cy="448881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204"/>
              </a:spcBef>
              <a:buClr>
                <a:srgbClr val="252525"/>
              </a:buClr>
              <a:buSzPct val="78125"/>
              <a:buFont typeface="Arial"/>
              <a:buChar char="•"/>
              <a:tabLst>
                <a:tab pos="187960" algn="l"/>
              </a:tabLst>
            </a:pPr>
            <a:r>
              <a:rPr dirty="0" sz="1600" spc="-5" b="1">
                <a:latin typeface="Arial"/>
                <a:cs typeface="Arial"/>
              </a:rPr>
              <a:t>16-bit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YUV422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0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CSI receives 2 components per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cycle.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2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CSI [16 bit generic data.] =&gt; SMFC =&gt; MEM [16bit generic data] =&gt;</a:t>
            </a:r>
            <a:r>
              <a:rPr dirty="0" sz="1600" spc="1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IPU[YUV422]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−"/>
            </a:pPr>
            <a:endParaRPr sz="185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8125"/>
              <a:buFont typeface="Arial"/>
              <a:buChar char="•"/>
              <a:tabLst>
                <a:tab pos="187960" algn="l"/>
              </a:tabLst>
            </a:pPr>
            <a:r>
              <a:rPr dirty="0" sz="1600" spc="-5" b="1">
                <a:latin typeface="Arial"/>
                <a:cs typeface="Arial"/>
              </a:rPr>
              <a:t>16-bit </a:t>
            </a:r>
            <a:r>
              <a:rPr dirty="0" sz="1600" spc="-10" b="1">
                <a:latin typeface="Arial"/>
                <a:cs typeface="Arial"/>
              </a:rPr>
              <a:t>RGB </a:t>
            </a:r>
            <a:r>
              <a:rPr dirty="0" sz="1600" spc="-5" b="1">
                <a:latin typeface="Arial"/>
                <a:cs typeface="Arial"/>
              </a:rPr>
              <a:t>as generic</a:t>
            </a:r>
            <a:r>
              <a:rPr dirty="0" sz="1600" spc="5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14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CSI receives 3 components per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cycle.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14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Use a 16 bit sample of it (such as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RGB565)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ts val="1730"/>
              </a:lnSpc>
              <a:spcBef>
                <a:spcPts val="10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CSI [16 bit generic data.] =&gt; SMFC =&gt; MEM [16bit generic data] =&gt; IPU [16 bit RGB]</a:t>
            </a:r>
            <a:r>
              <a:rPr dirty="0" sz="1600" spc="2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=&gt;</a:t>
            </a:r>
            <a:endParaRPr sz="1600">
              <a:latin typeface="Arial"/>
              <a:cs typeface="Arial"/>
            </a:endParaRPr>
          </a:p>
          <a:p>
            <a:pPr marL="356870">
              <a:lnSpc>
                <a:spcPts val="1730"/>
              </a:lnSpc>
            </a:pPr>
            <a:r>
              <a:rPr dirty="0" sz="1600" spc="-5">
                <a:latin typeface="Arial"/>
                <a:cs typeface="Arial"/>
              </a:rPr>
              <a:t>IPU [map to 24bpp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RGB]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8125"/>
              <a:buFont typeface="Arial"/>
              <a:buChar char="•"/>
              <a:tabLst>
                <a:tab pos="187960" algn="l"/>
              </a:tabLst>
            </a:pPr>
            <a:r>
              <a:rPr dirty="0" sz="1600" spc="-5" b="1">
                <a:latin typeface="Arial"/>
                <a:cs typeface="Arial"/>
              </a:rPr>
              <a:t>16-bit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RGB565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0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10">
                <a:latin typeface="Arial"/>
                <a:cs typeface="Arial"/>
              </a:rPr>
              <a:t>On </a:t>
            </a:r>
            <a:r>
              <a:rPr dirty="0" sz="1600" spc="-5">
                <a:latin typeface="Arial"/>
                <a:cs typeface="Arial"/>
              </a:rPr>
              <a:t>the fly processing of 16 bit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data.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14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CSI is programmed to receive 16 bit generic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data.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ts val="1730"/>
              </a:lnSpc>
              <a:spcBef>
                <a:spcPts val="114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The interface is restricted to be in "non-gated mode" and the CSI#_DATA_SOURCE bit</a:t>
            </a:r>
            <a:r>
              <a:rPr dirty="0" sz="1600" spc="204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has</a:t>
            </a:r>
            <a:endParaRPr sz="1600">
              <a:latin typeface="Arial"/>
              <a:cs typeface="Arial"/>
            </a:endParaRPr>
          </a:p>
          <a:p>
            <a:pPr algn="ctr" marR="7083425">
              <a:lnSpc>
                <a:spcPts val="1730"/>
              </a:lnSpc>
            </a:pPr>
            <a:r>
              <a:rPr dirty="0" sz="1600" spc="-5">
                <a:latin typeface="Arial"/>
                <a:cs typeface="Arial"/>
              </a:rPr>
              <a:t>to be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  <a:p>
            <a:pPr lvl="1" marL="411480" indent="-223520">
              <a:lnSpc>
                <a:spcPct val="100000"/>
              </a:lnSpc>
              <a:spcBef>
                <a:spcPts val="110"/>
              </a:spcBef>
              <a:buSzPct val="78125"/>
              <a:buChar char="−"/>
              <a:tabLst>
                <a:tab pos="411480" algn="l"/>
                <a:tab pos="412115" algn="l"/>
              </a:tabLst>
            </a:pPr>
            <a:r>
              <a:rPr dirty="0" sz="1600" spc="-5">
                <a:latin typeface="Arial"/>
                <a:cs typeface="Arial"/>
              </a:rPr>
              <a:t>If the external device is 24bit - the user can connect a 16 bit sample of it (RGB565</a:t>
            </a:r>
            <a:r>
              <a:rPr dirty="0" sz="1600" spc="2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format).</a:t>
            </a:r>
            <a:endParaRPr sz="1600">
              <a:latin typeface="Arial"/>
              <a:cs typeface="Arial"/>
            </a:endParaRPr>
          </a:p>
          <a:p>
            <a:pPr lvl="1" marL="356870" marR="2731135" indent="-168910">
              <a:lnSpc>
                <a:spcPts val="1540"/>
              </a:lnSpc>
              <a:spcBef>
                <a:spcPts val="484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The IPU has to be configured in the same </a:t>
            </a:r>
            <a:r>
              <a:rPr dirty="0" sz="1600" spc="-10">
                <a:latin typeface="Arial"/>
                <a:cs typeface="Arial"/>
              </a:rPr>
              <a:t>way </a:t>
            </a:r>
            <a:r>
              <a:rPr dirty="0" sz="1600" spc="-5">
                <a:latin typeface="Arial"/>
                <a:cs typeface="Arial"/>
              </a:rPr>
              <a:t>as the case of  CSI#_SENS_DATA_FORMAT=RGB565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41185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BT.1120/BT.656 </a:t>
            </a:r>
            <a:r>
              <a:rPr dirty="0" spc="-5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29011"/>
            <a:ext cx="8369300" cy="380301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5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BT.656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CCIR progressive/interlaced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9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BT.1120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CCIR progressive/ interlaced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SDR/DDR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9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timing reference signals (Sync events) are embedded in</a:t>
            </a:r>
            <a:r>
              <a:rPr dirty="0" sz="2200" spc="16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 marL="187960" marR="5080" indent="-175260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CCIR codes are defined in the standard. IPU can support non  standard codes using the CCIR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registers.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On the fly processing is supported in both</a:t>
            </a:r>
            <a:r>
              <a:rPr dirty="0" sz="2200" spc="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modes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41185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BT.1120/BT.656 </a:t>
            </a:r>
            <a:r>
              <a:rPr dirty="0" spc="-5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5202"/>
            <a:ext cx="7533005" cy="162179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IPUv3 is an 8bit per component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system.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In a 10bit data inputs there are few ways to handle the</a:t>
            </a:r>
            <a:r>
              <a:rPr dirty="0" sz="2200" spc="1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Companding - programmable piecewise-linear</a:t>
            </a:r>
            <a:r>
              <a:rPr dirty="0" sz="2200" spc="7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map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Regular and tight packing to memory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2394" y="3292347"/>
          <a:ext cx="8658860" cy="138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890"/>
                <a:gridCol w="1398270"/>
                <a:gridCol w="1574800"/>
                <a:gridCol w="2037714"/>
                <a:gridCol w="2096770"/>
              </a:tblGrid>
              <a:tr h="43560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BT.1120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connectivity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companded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regular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packing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tight</a:t>
                      </a:r>
                      <a:r>
                        <a:rPr dirty="0" sz="160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packing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20bit,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YUV422-10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D[19:0]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{8DC,8DC,8DC,8R}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{16DE,16DE,16DE,16R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{10DE,10DE,10DE,2R}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20bit,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YUV422-8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D[19:12],</a:t>
                      </a:r>
                      <a:r>
                        <a:rPr dirty="0" sz="12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D[9:2]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{8DC,8DC,8DC,8R}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{8D,8D,8D,8R}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98208" y="5016347"/>
            <a:ext cx="2068195" cy="5543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1440" marR="99695">
              <a:lnSpc>
                <a:spcPct val="100000"/>
              </a:lnSpc>
              <a:spcBef>
                <a:spcPts val="340"/>
              </a:spcBef>
            </a:pPr>
            <a:r>
              <a:rPr dirty="0" sz="1000" spc="-5">
                <a:latin typeface="Arial"/>
                <a:cs typeface="Arial"/>
              </a:rPr>
              <a:t>DC - data after </a:t>
            </a:r>
            <a:r>
              <a:rPr dirty="0" sz="1000" spc="-10">
                <a:latin typeface="Arial"/>
                <a:cs typeface="Arial"/>
              </a:rPr>
              <a:t>being </a:t>
            </a:r>
            <a:r>
              <a:rPr dirty="0" sz="1000" spc="-5">
                <a:latin typeface="Arial"/>
                <a:cs typeface="Arial"/>
              </a:rPr>
              <a:t>companded  DE - data after being extended.  R- reserved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bits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76123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i.MX37, i.MX51, i.MX53, </a:t>
            </a:r>
            <a:r>
              <a:rPr dirty="0"/>
              <a:t>i.MX6 D/Q – </a:t>
            </a:r>
            <a:r>
              <a:rPr dirty="0" spc="-15"/>
              <a:t>Video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 spc="-5"/>
              <a:t>Support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6692" y="1010538"/>
          <a:ext cx="8648065" cy="4356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665"/>
                <a:gridCol w="1224280"/>
                <a:gridCol w="1976754"/>
                <a:gridCol w="3028315"/>
              </a:tblGrid>
              <a:tr h="63563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35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Format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4597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CSI</a:t>
                      </a:r>
                      <a:r>
                        <a:rPr dirty="0" sz="135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Bus  </a:t>
                      </a:r>
                      <a:r>
                        <a:rPr dirty="0" sz="1350" spc="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width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dirty="0" sz="135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(cycles/pixel)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comment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RGB888/YUV444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D[19:12]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YUV422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D[19:12]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YUV422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spc="-5">
                          <a:latin typeface="Arial"/>
                          <a:cs typeface="Arial"/>
                        </a:rPr>
                        <a:t>D[19:4]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Generic</a:t>
                      </a:r>
                      <a:r>
                        <a:rPr dirty="0" sz="135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latin typeface="Arial"/>
                          <a:cs typeface="Arial"/>
                        </a:rPr>
                        <a:t>data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spc="-5">
                          <a:latin typeface="Arial"/>
                          <a:cs typeface="Arial"/>
                        </a:rPr>
                        <a:t>D[19:4]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RGB565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D[19:12]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 spc="0">
                          <a:latin typeface="Arial"/>
                          <a:cs typeface="Arial"/>
                        </a:rPr>
                        <a:t>RGB565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D[19:4]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spc="-35">
                          <a:latin typeface="Arial"/>
                          <a:cs typeface="Arial"/>
                        </a:rPr>
                        <a:t>BT.1120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20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spc="-5">
                          <a:latin typeface="Arial"/>
                          <a:cs typeface="Arial"/>
                        </a:rPr>
                        <a:t>D[19:0]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spc="-35">
                          <a:latin typeface="Arial"/>
                          <a:cs typeface="Arial"/>
                        </a:rPr>
                        <a:t>BT.1120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spc="-5">
                          <a:latin typeface="Arial"/>
                          <a:cs typeface="Arial"/>
                        </a:rPr>
                        <a:t>D[19:12],</a:t>
                      </a:r>
                      <a:r>
                        <a:rPr dirty="0" sz="135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latin typeface="Arial"/>
                          <a:cs typeface="Arial"/>
                        </a:rPr>
                        <a:t>D[9:2]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 spc="-25">
                          <a:latin typeface="Arial"/>
                          <a:cs typeface="Arial"/>
                        </a:rPr>
                        <a:t>BT.656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D[19:12]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 spc="-5">
                          <a:latin typeface="Arial"/>
                          <a:cs typeface="Arial"/>
                        </a:rPr>
                        <a:t>Bayer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 spc="-5">
                          <a:latin typeface="Arial"/>
                          <a:cs typeface="Arial"/>
                        </a:rPr>
                        <a:t>D[19:4]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54325" y="5618302"/>
            <a:ext cx="3247390" cy="3695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dirty="0" sz="1800" b="1">
                <a:solidFill>
                  <a:srgbClr val="1A4A5C"/>
                </a:solidFill>
                <a:latin typeface="Arial"/>
                <a:cs typeface="Arial"/>
              </a:rPr>
              <a:t>F = FW X </a:t>
            </a:r>
            <a:r>
              <a:rPr dirty="0" sz="1800" spc="-5" b="1">
                <a:solidFill>
                  <a:srgbClr val="1A4A5C"/>
                </a:solidFill>
                <a:latin typeface="Arial"/>
                <a:cs typeface="Arial"/>
              </a:rPr>
              <a:t>FH </a:t>
            </a:r>
            <a:r>
              <a:rPr dirty="0" sz="1800" b="1">
                <a:solidFill>
                  <a:srgbClr val="1A4A5C"/>
                </a:solidFill>
                <a:latin typeface="Arial"/>
                <a:cs typeface="Arial"/>
              </a:rPr>
              <a:t>X FPS X </a:t>
            </a:r>
            <a:r>
              <a:rPr dirty="0" sz="1800" spc="-5" b="1">
                <a:solidFill>
                  <a:srgbClr val="1A4A5C"/>
                </a:solidFill>
                <a:latin typeface="Arial"/>
                <a:cs typeface="Arial"/>
              </a:rPr>
              <a:t>BI </a:t>
            </a:r>
            <a:r>
              <a:rPr dirty="0" sz="1800" b="1">
                <a:solidFill>
                  <a:srgbClr val="1A4A5C"/>
                </a:solidFill>
                <a:latin typeface="Arial"/>
                <a:cs typeface="Arial"/>
              </a:rPr>
              <a:t>X</a:t>
            </a:r>
            <a:r>
              <a:rPr dirty="0" sz="1800" spc="-90" b="1">
                <a:solidFill>
                  <a:srgbClr val="1A4A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A4A5C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18046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</a:t>
            </a:r>
            <a:r>
              <a:rPr dirty="0" spc="-10"/>
              <a:t>c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5202"/>
            <a:ext cx="8505825" cy="155892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IPU (Image processing Unit) is present on most of i.MX</a:t>
            </a:r>
            <a:r>
              <a:rPr dirty="0" sz="2200" spc="10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products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IPUv1 was 1st introduced on i.MX31 and upgraded on</a:t>
            </a:r>
            <a:r>
              <a:rPr dirty="0" sz="2200" spc="9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i.MX35</a:t>
            </a:r>
            <a:endParaRPr sz="2200">
              <a:latin typeface="Arial"/>
              <a:cs typeface="Arial"/>
            </a:endParaRPr>
          </a:p>
          <a:p>
            <a:pPr marL="187960" marR="508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  <a:tab pos="2733040" algn="l"/>
              </a:tabLst>
            </a:pPr>
            <a:r>
              <a:rPr dirty="0" sz="2200" spc="-5">
                <a:latin typeface="Arial"/>
                <a:cs typeface="Arial"/>
              </a:rPr>
              <a:t>IPUv3 is 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family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of	IPs that are present on </a:t>
            </a:r>
            <a:r>
              <a:rPr dirty="0" sz="2200" spc="-10">
                <a:latin typeface="Arial"/>
                <a:cs typeface="Arial"/>
              </a:rPr>
              <a:t>MX37, </a:t>
            </a:r>
            <a:r>
              <a:rPr dirty="0" sz="2200" spc="-5">
                <a:latin typeface="Arial"/>
                <a:cs typeface="Arial"/>
              </a:rPr>
              <a:t>i.MX51, i.MX53,  i.MX6Q/D/DL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25977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CSI data</a:t>
            </a:r>
            <a:r>
              <a:rPr dirty="0" spc="-55"/>
              <a:t> </a:t>
            </a:r>
            <a:r>
              <a:rPr dirty="0" spc="-5"/>
              <a:t>mapping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2833" y="1090675"/>
          <a:ext cx="8675370" cy="509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630"/>
                <a:gridCol w="812165"/>
                <a:gridCol w="812164"/>
                <a:gridCol w="812164"/>
                <a:gridCol w="916304"/>
                <a:gridCol w="708660"/>
                <a:gridCol w="626745"/>
                <a:gridCol w="694054"/>
                <a:gridCol w="1116964"/>
                <a:gridCol w="1066165"/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RGB888/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ts val="1595"/>
                        </a:lnSpc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YUV444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RGB565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5080">
                        <a:lnSpc>
                          <a:spcPts val="1595"/>
                        </a:lnSpc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8bit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6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RGB565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6985">
                        <a:lnSpc>
                          <a:spcPts val="1595"/>
                        </a:lnSpc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16bit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ts val="1595"/>
                        </a:lnSpc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YUV4:2:2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Generic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5715">
                        <a:lnSpc>
                          <a:spcPts val="1595"/>
                        </a:lnSpc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data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22225">
                        <a:lnSpc>
                          <a:spcPts val="1595"/>
                        </a:lnSpc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 spc="-16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656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V4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3175">
                        <a:lnSpc>
                          <a:spcPts val="1595"/>
                        </a:lnSpc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14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bit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5" b="1">
                          <a:latin typeface="Arial"/>
                          <a:cs typeface="Arial"/>
                        </a:rPr>
                        <a:t>BT.1120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1270">
                        <a:lnSpc>
                          <a:spcPts val="1595"/>
                        </a:lnSpc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(YUV422-10)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5" b="1">
                          <a:latin typeface="Arial"/>
                          <a:cs typeface="Arial"/>
                        </a:rPr>
                        <a:t>BT.1120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1270">
                        <a:lnSpc>
                          <a:spcPts val="1595"/>
                        </a:lnSpc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(YUV422-8)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6985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698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698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6985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595"/>
                        </a:lnSpc>
                        <a:spcBef>
                          <a:spcPts val="50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698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R0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698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G5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698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G4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698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G3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D0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571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CSI1_D11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G2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698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G1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Y0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5080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G0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5080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B4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335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11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5715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CSI1_D7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B3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B-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5080">
                        <a:lnSpc>
                          <a:spcPts val="1590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B2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5080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B1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5"/>
                        </a:lnSpc>
                        <a:spcBef>
                          <a:spcPts val="5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5080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B0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5080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5080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5080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5080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CSI1_D0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b0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90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4585589"/>
            <a:ext cx="1302513" cy="1224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6148" y="4843653"/>
            <a:ext cx="708660" cy="708660"/>
          </a:xfrm>
          <a:custGeom>
            <a:avLst/>
            <a:gdLst/>
            <a:ahLst/>
            <a:cxnLst/>
            <a:rect l="l" t="t" r="r" b="b"/>
            <a:pathLst>
              <a:path w="708660" h="708660">
                <a:moveTo>
                  <a:pt x="354330" y="0"/>
                </a:moveTo>
                <a:lnTo>
                  <a:pt x="306248" y="3234"/>
                </a:lnTo>
                <a:lnTo>
                  <a:pt x="260133" y="12655"/>
                </a:lnTo>
                <a:lnTo>
                  <a:pt x="216407" y="27842"/>
                </a:lnTo>
                <a:lnTo>
                  <a:pt x="175491" y="48372"/>
                </a:lnTo>
                <a:lnTo>
                  <a:pt x="137808" y="73824"/>
                </a:lnTo>
                <a:lnTo>
                  <a:pt x="103779" y="103774"/>
                </a:lnTo>
                <a:lnTo>
                  <a:pt x="73828" y="137802"/>
                </a:lnTo>
                <a:lnTo>
                  <a:pt x="48375" y="175485"/>
                </a:lnTo>
                <a:lnTo>
                  <a:pt x="27844" y="216402"/>
                </a:lnTo>
                <a:lnTo>
                  <a:pt x="12656" y="260129"/>
                </a:lnTo>
                <a:lnTo>
                  <a:pt x="3234" y="306246"/>
                </a:lnTo>
                <a:lnTo>
                  <a:pt x="0" y="354330"/>
                </a:lnTo>
                <a:lnTo>
                  <a:pt x="3234" y="402413"/>
                </a:lnTo>
                <a:lnTo>
                  <a:pt x="12656" y="448530"/>
                </a:lnTo>
                <a:lnTo>
                  <a:pt x="27844" y="492257"/>
                </a:lnTo>
                <a:lnTo>
                  <a:pt x="48375" y="533174"/>
                </a:lnTo>
                <a:lnTo>
                  <a:pt x="73828" y="570857"/>
                </a:lnTo>
                <a:lnTo>
                  <a:pt x="103779" y="604885"/>
                </a:lnTo>
                <a:lnTo>
                  <a:pt x="137808" y="634835"/>
                </a:lnTo>
                <a:lnTo>
                  <a:pt x="175491" y="660287"/>
                </a:lnTo>
                <a:lnTo>
                  <a:pt x="216407" y="680817"/>
                </a:lnTo>
                <a:lnTo>
                  <a:pt x="260133" y="696004"/>
                </a:lnTo>
                <a:lnTo>
                  <a:pt x="306248" y="705425"/>
                </a:lnTo>
                <a:lnTo>
                  <a:pt x="354330" y="708660"/>
                </a:lnTo>
                <a:lnTo>
                  <a:pt x="402408" y="705425"/>
                </a:lnTo>
                <a:lnTo>
                  <a:pt x="448520" y="696004"/>
                </a:lnTo>
                <a:lnTo>
                  <a:pt x="492245" y="680817"/>
                </a:lnTo>
                <a:lnTo>
                  <a:pt x="530150" y="661797"/>
                </a:lnTo>
                <a:lnTo>
                  <a:pt x="354330" y="661797"/>
                </a:lnTo>
                <a:lnTo>
                  <a:pt x="308890" y="658463"/>
                </a:lnTo>
                <a:lnTo>
                  <a:pt x="265521" y="648778"/>
                </a:lnTo>
                <a:lnTo>
                  <a:pt x="224698" y="633218"/>
                </a:lnTo>
                <a:lnTo>
                  <a:pt x="186896" y="612259"/>
                </a:lnTo>
                <a:lnTo>
                  <a:pt x="152591" y="586377"/>
                </a:lnTo>
                <a:lnTo>
                  <a:pt x="122259" y="556046"/>
                </a:lnTo>
                <a:lnTo>
                  <a:pt x="96376" y="521744"/>
                </a:lnTo>
                <a:lnTo>
                  <a:pt x="75416" y="483945"/>
                </a:lnTo>
                <a:lnTo>
                  <a:pt x="59856" y="443126"/>
                </a:lnTo>
                <a:lnTo>
                  <a:pt x="50171" y="399762"/>
                </a:lnTo>
                <a:lnTo>
                  <a:pt x="46837" y="354330"/>
                </a:lnTo>
                <a:lnTo>
                  <a:pt x="50171" y="308897"/>
                </a:lnTo>
                <a:lnTo>
                  <a:pt x="59856" y="265533"/>
                </a:lnTo>
                <a:lnTo>
                  <a:pt x="75416" y="224714"/>
                </a:lnTo>
                <a:lnTo>
                  <a:pt x="96376" y="186915"/>
                </a:lnTo>
                <a:lnTo>
                  <a:pt x="122259" y="152613"/>
                </a:lnTo>
                <a:lnTo>
                  <a:pt x="152591" y="122282"/>
                </a:lnTo>
                <a:lnTo>
                  <a:pt x="186896" y="96400"/>
                </a:lnTo>
                <a:lnTo>
                  <a:pt x="224698" y="75441"/>
                </a:lnTo>
                <a:lnTo>
                  <a:pt x="265521" y="59881"/>
                </a:lnTo>
                <a:lnTo>
                  <a:pt x="308890" y="50196"/>
                </a:lnTo>
                <a:lnTo>
                  <a:pt x="354330" y="46863"/>
                </a:lnTo>
                <a:lnTo>
                  <a:pt x="530150" y="46863"/>
                </a:lnTo>
                <a:lnTo>
                  <a:pt x="492245" y="27842"/>
                </a:lnTo>
                <a:lnTo>
                  <a:pt x="448520" y="12655"/>
                </a:lnTo>
                <a:lnTo>
                  <a:pt x="402408" y="3234"/>
                </a:lnTo>
                <a:lnTo>
                  <a:pt x="354330" y="0"/>
                </a:lnTo>
                <a:close/>
              </a:path>
              <a:path w="708660" h="708660">
                <a:moveTo>
                  <a:pt x="530150" y="46863"/>
                </a:moveTo>
                <a:lnTo>
                  <a:pt x="354330" y="46863"/>
                </a:lnTo>
                <a:lnTo>
                  <a:pt x="399766" y="50196"/>
                </a:lnTo>
                <a:lnTo>
                  <a:pt x="443132" y="59881"/>
                </a:lnTo>
                <a:lnTo>
                  <a:pt x="483953" y="75441"/>
                </a:lnTo>
                <a:lnTo>
                  <a:pt x="521753" y="96400"/>
                </a:lnTo>
                <a:lnTo>
                  <a:pt x="556057" y="122282"/>
                </a:lnTo>
                <a:lnTo>
                  <a:pt x="586388" y="152613"/>
                </a:lnTo>
                <a:lnTo>
                  <a:pt x="612271" y="186915"/>
                </a:lnTo>
                <a:lnTo>
                  <a:pt x="633231" y="224714"/>
                </a:lnTo>
                <a:lnTo>
                  <a:pt x="648790" y="265533"/>
                </a:lnTo>
                <a:lnTo>
                  <a:pt x="658475" y="308897"/>
                </a:lnTo>
                <a:lnTo>
                  <a:pt x="661809" y="354330"/>
                </a:lnTo>
                <a:lnTo>
                  <a:pt x="658475" y="399762"/>
                </a:lnTo>
                <a:lnTo>
                  <a:pt x="648790" y="443126"/>
                </a:lnTo>
                <a:lnTo>
                  <a:pt x="633231" y="483945"/>
                </a:lnTo>
                <a:lnTo>
                  <a:pt x="612271" y="521744"/>
                </a:lnTo>
                <a:lnTo>
                  <a:pt x="586388" y="556046"/>
                </a:lnTo>
                <a:lnTo>
                  <a:pt x="556057" y="586377"/>
                </a:lnTo>
                <a:lnTo>
                  <a:pt x="521753" y="612259"/>
                </a:lnTo>
                <a:lnTo>
                  <a:pt x="483953" y="633218"/>
                </a:lnTo>
                <a:lnTo>
                  <a:pt x="443132" y="648778"/>
                </a:lnTo>
                <a:lnTo>
                  <a:pt x="399766" y="658463"/>
                </a:lnTo>
                <a:lnTo>
                  <a:pt x="354330" y="661797"/>
                </a:lnTo>
                <a:lnTo>
                  <a:pt x="530150" y="661797"/>
                </a:lnTo>
                <a:lnTo>
                  <a:pt x="570841" y="634835"/>
                </a:lnTo>
                <a:lnTo>
                  <a:pt x="604869" y="604885"/>
                </a:lnTo>
                <a:lnTo>
                  <a:pt x="634820" y="570857"/>
                </a:lnTo>
                <a:lnTo>
                  <a:pt x="660272" y="533174"/>
                </a:lnTo>
                <a:lnTo>
                  <a:pt x="680802" y="492257"/>
                </a:lnTo>
                <a:lnTo>
                  <a:pt x="695990" y="448530"/>
                </a:lnTo>
                <a:lnTo>
                  <a:pt x="705412" y="402413"/>
                </a:lnTo>
                <a:lnTo>
                  <a:pt x="708647" y="354330"/>
                </a:lnTo>
                <a:lnTo>
                  <a:pt x="705412" y="306246"/>
                </a:lnTo>
                <a:lnTo>
                  <a:pt x="695990" y="260129"/>
                </a:lnTo>
                <a:lnTo>
                  <a:pt x="680802" y="216402"/>
                </a:lnTo>
                <a:lnTo>
                  <a:pt x="660272" y="175485"/>
                </a:lnTo>
                <a:lnTo>
                  <a:pt x="634820" y="137802"/>
                </a:lnTo>
                <a:lnTo>
                  <a:pt x="604869" y="103774"/>
                </a:lnTo>
                <a:lnTo>
                  <a:pt x="570841" y="73824"/>
                </a:lnTo>
                <a:lnTo>
                  <a:pt x="533159" y="48372"/>
                </a:lnTo>
                <a:lnTo>
                  <a:pt x="530150" y="46863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8714" y="5001133"/>
            <a:ext cx="257175" cy="393700"/>
          </a:xfrm>
          <a:custGeom>
            <a:avLst/>
            <a:gdLst/>
            <a:ahLst/>
            <a:cxnLst/>
            <a:rect l="l" t="t" r="r" b="b"/>
            <a:pathLst>
              <a:path w="257175" h="393700">
                <a:moveTo>
                  <a:pt x="43148" y="0"/>
                </a:moveTo>
                <a:lnTo>
                  <a:pt x="2957" y="27945"/>
                </a:lnTo>
                <a:lnTo>
                  <a:pt x="0" y="43132"/>
                </a:lnTo>
                <a:lnTo>
                  <a:pt x="2957" y="58342"/>
                </a:lnTo>
                <a:lnTo>
                  <a:pt x="11830" y="71755"/>
                </a:lnTo>
                <a:lnTo>
                  <a:pt x="136937" y="196850"/>
                </a:lnTo>
                <a:lnTo>
                  <a:pt x="11830" y="321945"/>
                </a:lnTo>
                <a:lnTo>
                  <a:pt x="2957" y="335303"/>
                </a:lnTo>
                <a:lnTo>
                  <a:pt x="0" y="350520"/>
                </a:lnTo>
                <a:lnTo>
                  <a:pt x="2957" y="365736"/>
                </a:lnTo>
                <a:lnTo>
                  <a:pt x="11830" y="379095"/>
                </a:lnTo>
                <a:lnTo>
                  <a:pt x="14585" y="381762"/>
                </a:lnTo>
                <a:lnTo>
                  <a:pt x="27948" y="390691"/>
                </a:lnTo>
                <a:lnTo>
                  <a:pt x="43149" y="393668"/>
                </a:lnTo>
                <a:lnTo>
                  <a:pt x="58353" y="390691"/>
                </a:lnTo>
                <a:lnTo>
                  <a:pt x="71723" y="381762"/>
                </a:lnTo>
                <a:lnTo>
                  <a:pt x="196830" y="256667"/>
                </a:lnTo>
                <a:lnTo>
                  <a:pt x="197262" y="256667"/>
                </a:lnTo>
                <a:lnTo>
                  <a:pt x="256901" y="196977"/>
                </a:lnTo>
                <a:lnTo>
                  <a:pt x="256724" y="196850"/>
                </a:lnTo>
                <a:lnTo>
                  <a:pt x="256901" y="196596"/>
                </a:lnTo>
                <a:lnTo>
                  <a:pt x="197135" y="136906"/>
                </a:lnTo>
                <a:lnTo>
                  <a:pt x="196830" y="136906"/>
                </a:lnTo>
                <a:lnTo>
                  <a:pt x="71723" y="11811"/>
                </a:lnTo>
                <a:lnTo>
                  <a:pt x="65384" y="6643"/>
                </a:lnTo>
                <a:lnTo>
                  <a:pt x="58354" y="2952"/>
                </a:lnTo>
                <a:lnTo>
                  <a:pt x="50865" y="738"/>
                </a:lnTo>
                <a:lnTo>
                  <a:pt x="43148" y="0"/>
                </a:lnTo>
                <a:close/>
              </a:path>
              <a:path w="257175" h="393700">
                <a:moveTo>
                  <a:pt x="197262" y="256667"/>
                </a:moveTo>
                <a:lnTo>
                  <a:pt x="196830" y="256667"/>
                </a:lnTo>
                <a:lnTo>
                  <a:pt x="197008" y="256921"/>
                </a:lnTo>
                <a:lnTo>
                  <a:pt x="197262" y="256667"/>
                </a:lnTo>
                <a:close/>
              </a:path>
              <a:path w="257175" h="393700">
                <a:moveTo>
                  <a:pt x="197008" y="136779"/>
                </a:moveTo>
                <a:lnTo>
                  <a:pt x="196830" y="136906"/>
                </a:lnTo>
                <a:lnTo>
                  <a:pt x="197135" y="136906"/>
                </a:lnTo>
                <a:lnTo>
                  <a:pt x="197008" y="136779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29588" y="4979034"/>
            <a:ext cx="339344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80">
                <a:solidFill>
                  <a:srgbClr val="FFFFFF"/>
                </a:solidFill>
                <a:latin typeface="Arial"/>
                <a:cs typeface="Arial"/>
              </a:rPr>
              <a:t>IPUv3H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2600" spc="-3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90">
                <a:solidFill>
                  <a:srgbClr val="FFFFFF"/>
                </a:solidFill>
                <a:latin typeface="Arial"/>
                <a:cs typeface="Arial"/>
              </a:rPr>
              <a:t>Fundamentals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3900" y="1662048"/>
            <a:ext cx="700087" cy="39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9338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Image </a:t>
            </a:r>
            <a:r>
              <a:rPr dirty="0" spc="-5"/>
              <a:t>Processing</a:t>
            </a:r>
            <a:r>
              <a:rPr dirty="0" spc="-60"/>
              <a:t> </a:t>
            </a:r>
            <a:r>
              <a:rPr dirty="0" spc="-5"/>
              <a:t>Unit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377" y="4314825"/>
            <a:ext cx="8089900" cy="1343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0" marR="5080" indent="-17780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SzPct val="78125"/>
              <a:buChar char="•"/>
              <a:tabLst>
                <a:tab pos="191135" algn="l"/>
              </a:tabLst>
            </a:pPr>
            <a:r>
              <a:rPr dirty="0" sz="1600" spc="-5">
                <a:latin typeface="Arial"/>
                <a:cs typeface="Arial"/>
              </a:rPr>
              <a:t>Functions: comprehensive support for the flow of data from an image sensor and/or to a  display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device.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Connectivity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relevant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devices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>
                <a:latin typeface="Arial"/>
                <a:cs typeface="Arial"/>
              </a:rPr>
              <a:t>Related image processing and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manipulation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>
                <a:latin typeface="Arial"/>
                <a:cs typeface="Arial"/>
              </a:rPr>
              <a:t>Synchronization and control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capabilities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575" y="1662176"/>
            <a:ext cx="767080" cy="19970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86360" marR="76200" indent="2286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Memory  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81426" y="931925"/>
            <a:ext cx="3946525" cy="2881630"/>
          </a:xfrm>
          <a:custGeom>
            <a:avLst/>
            <a:gdLst/>
            <a:ahLst/>
            <a:cxnLst/>
            <a:rect l="l" t="t" r="r" b="b"/>
            <a:pathLst>
              <a:path w="3946525" h="2881629">
                <a:moveTo>
                  <a:pt x="0" y="2881249"/>
                </a:moveTo>
                <a:lnTo>
                  <a:pt x="3946525" y="2881249"/>
                </a:lnTo>
                <a:lnTo>
                  <a:pt x="3946525" y="0"/>
                </a:lnTo>
                <a:lnTo>
                  <a:pt x="0" y="0"/>
                </a:lnTo>
                <a:lnTo>
                  <a:pt x="0" y="288124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51575" y="1057275"/>
            <a:ext cx="768350" cy="4572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138430" marR="129539" indent="4445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latin typeface="Arial"/>
                <a:cs typeface="Arial"/>
              </a:rPr>
              <a:t>Sync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&amp;  </a:t>
            </a:r>
            <a:r>
              <a:rPr dirty="0" sz="1200" spc="-5">
                <a:latin typeface="Arial"/>
                <a:cs typeface="Arial"/>
              </a:rPr>
              <a:t>Co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trol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2975" y="1666875"/>
            <a:ext cx="770255" cy="4572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87630" marR="78105" indent="25400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latin typeface="Arial"/>
                <a:cs typeface="Arial"/>
              </a:rPr>
              <a:t>Camera  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2975" y="3184588"/>
            <a:ext cx="770255" cy="47498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87630" marR="78105" indent="48260">
              <a:lnSpc>
                <a:spcPct val="100000"/>
              </a:lnSpc>
              <a:spcBef>
                <a:spcPts val="395"/>
              </a:spcBef>
            </a:pPr>
            <a:r>
              <a:rPr dirty="0" sz="1200" spc="-5">
                <a:latin typeface="Arial"/>
                <a:cs typeface="Arial"/>
              </a:rPr>
              <a:t>Display  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6866" y="2990214"/>
            <a:ext cx="577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5234" y="1120902"/>
            <a:ext cx="44830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Arial"/>
                <a:cs typeface="Arial"/>
              </a:rPr>
              <a:t>IPU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60191" y="1942325"/>
            <a:ext cx="746436" cy="570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45653" y="2738417"/>
            <a:ext cx="780950" cy="1336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59637" y="1645157"/>
            <a:ext cx="586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Video  </a:t>
            </a: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ou</a:t>
            </a:r>
            <a:r>
              <a:rPr dirty="0" sz="1200" spc="-5">
                <a:latin typeface="Arial"/>
                <a:cs typeface="Arial"/>
              </a:rPr>
              <a:t>rces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7854" y="3296539"/>
            <a:ext cx="600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D</a:t>
            </a:r>
            <a:r>
              <a:rPr dirty="0" sz="1200" spc="-10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sp</a:t>
            </a:r>
            <a:r>
              <a:rPr dirty="0" sz="1200" spc="-5">
                <a:latin typeface="Arial"/>
                <a:cs typeface="Arial"/>
              </a:rPr>
              <a:t>la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19404" y="1217613"/>
            <a:ext cx="774764" cy="3791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24150" y="1662176"/>
            <a:ext cx="376555" cy="19970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92075" rIns="0" bIns="0" rtlCol="0" vert="vert270">
            <a:spAutoFit/>
          </a:bodyPr>
          <a:lstStyle/>
          <a:p>
            <a:pPr marL="118745">
              <a:lnSpc>
                <a:spcPct val="100000"/>
              </a:lnSpc>
              <a:spcBef>
                <a:spcPts val="725"/>
              </a:spcBef>
            </a:pP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0">
                <a:latin typeface="Arial"/>
                <a:cs typeface="Arial"/>
              </a:rPr>
              <a:t>p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0">
                <a:latin typeface="Arial"/>
                <a:cs typeface="Arial"/>
              </a:rPr>
              <a:t>o</a:t>
            </a:r>
            <a:r>
              <a:rPr dirty="0" sz="1200" spc="0">
                <a:latin typeface="Arial"/>
                <a:cs typeface="Arial"/>
              </a:rPr>
              <a:t>na</a:t>
            </a:r>
            <a:r>
              <a:rPr dirty="0" sz="1200">
                <a:latin typeface="Arial"/>
                <a:cs typeface="Arial"/>
              </a:rPr>
              <a:t>l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5">
                <a:latin typeface="Arial"/>
                <a:cs typeface="Arial"/>
              </a:rPr>
              <a:t>f</a:t>
            </a:r>
            <a:r>
              <a:rPr dirty="0" sz="1200" spc="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ce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</a:t>
            </a:r>
            <a:r>
              <a:rPr dirty="0" sz="1200">
                <a:latin typeface="Arial"/>
                <a:cs typeface="Arial"/>
              </a:rPr>
              <a:t>rid</a:t>
            </a:r>
            <a:r>
              <a:rPr dirty="0" sz="1200" spc="-5">
                <a:latin typeface="Arial"/>
                <a:cs typeface="Arial"/>
              </a:rPr>
              <a:t>g</a:t>
            </a:r>
            <a:r>
              <a:rPr dirty="0" sz="1200" spc="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78075" y="1789048"/>
            <a:ext cx="346075" cy="76200"/>
          </a:xfrm>
          <a:custGeom>
            <a:avLst/>
            <a:gdLst/>
            <a:ahLst/>
            <a:cxnLst/>
            <a:rect l="l" t="t" r="r" b="b"/>
            <a:pathLst>
              <a:path w="346075" h="76200">
                <a:moveTo>
                  <a:pt x="269875" y="0"/>
                </a:moveTo>
                <a:lnTo>
                  <a:pt x="269875" y="76200"/>
                </a:lnTo>
                <a:lnTo>
                  <a:pt x="333375" y="44450"/>
                </a:lnTo>
                <a:lnTo>
                  <a:pt x="282575" y="44450"/>
                </a:lnTo>
                <a:lnTo>
                  <a:pt x="282575" y="31750"/>
                </a:lnTo>
                <a:lnTo>
                  <a:pt x="333375" y="31750"/>
                </a:lnTo>
                <a:lnTo>
                  <a:pt x="269875" y="0"/>
                </a:lnTo>
                <a:close/>
              </a:path>
              <a:path w="346075" h="76200">
                <a:moveTo>
                  <a:pt x="2698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69875" y="44450"/>
                </a:lnTo>
                <a:lnTo>
                  <a:pt x="269875" y="31750"/>
                </a:lnTo>
                <a:close/>
              </a:path>
              <a:path w="346075" h="76200">
                <a:moveTo>
                  <a:pt x="333375" y="31750"/>
                </a:moveTo>
                <a:lnTo>
                  <a:pt x="282575" y="31750"/>
                </a:lnTo>
                <a:lnTo>
                  <a:pt x="282575" y="44450"/>
                </a:lnTo>
                <a:lnTo>
                  <a:pt x="333375" y="44450"/>
                </a:lnTo>
                <a:lnTo>
                  <a:pt x="346075" y="38100"/>
                </a:lnTo>
                <a:lnTo>
                  <a:pt x="3333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79598" y="3390900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4480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44805" h="76200">
                <a:moveTo>
                  <a:pt x="34455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44550" y="44450"/>
                </a:lnTo>
                <a:lnTo>
                  <a:pt x="34455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591170" y="1654810"/>
            <a:ext cx="372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M</a:t>
            </a:r>
            <a:r>
              <a:rPr dirty="0" sz="1200" spc="-5">
                <a:latin typeface="Arial"/>
                <a:cs typeface="Arial"/>
              </a:rPr>
              <a:t>CU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59198" y="3390900"/>
            <a:ext cx="377825" cy="76200"/>
          </a:xfrm>
          <a:custGeom>
            <a:avLst/>
            <a:gdLst/>
            <a:ahLst/>
            <a:cxnLst/>
            <a:rect l="l" t="t" r="r" b="b"/>
            <a:pathLst>
              <a:path w="3778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778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77825" h="76200">
                <a:moveTo>
                  <a:pt x="37782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77825" y="44450"/>
                </a:lnTo>
                <a:lnTo>
                  <a:pt x="37782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67400" y="2627248"/>
            <a:ext cx="384175" cy="76200"/>
          </a:xfrm>
          <a:custGeom>
            <a:avLst/>
            <a:gdLst/>
            <a:ahLst/>
            <a:cxnLst/>
            <a:rect l="l" t="t" r="r" b="b"/>
            <a:pathLst>
              <a:path w="3841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84175" h="76200">
                <a:moveTo>
                  <a:pt x="307975" y="0"/>
                </a:moveTo>
                <a:lnTo>
                  <a:pt x="307975" y="76200"/>
                </a:lnTo>
                <a:lnTo>
                  <a:pt x="371475" y="44450"/>
                </a:lnTo>
                <a:lnTo>
                  <a:pt x="320675" y="44450"/>
                </a:lnTo>
                <a:lnTo>
                  <a:pt x="320675" y="31750"/>
                </a:lnTo>
                <a:lnTo>
                  <a:pt x="371475" y="31750"/>
                </a:lnTo>
                <a:lnTo>
                  <a:pt x="307975" y="0"/>
                </a:lnTo>
                <a:close/>
              </a:path>
              <a:path w="38417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84175" h="76200">
                <a:moveTo>
                  <a:pt x="30797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7975" y="44450"/>
                </a:lnTo>
                <a:lnTo>
                  <a:pt x="307975" y="31750"/>
                </a:lnTo>
                <a:close/>
              </a:path>
              <a:path w="384175" h="76200">
                <a:moveTo>
                  <a:pt x="371475" y="31750"/>
                </a:moveTo>
                <a:lnTo>
                  <a:pt x="320675" y="31750"/>
                </a:lnTo>
                <a:lnTo>
                  <a:pt x="320675" y="44450"/>
                </a:lnTo>
                <a:lnTo>
                  <a:pt x="371475" y="44450"/>
                </a:lnTo>
                <a:lnTo>
                  <a:pt x="384175" y="38100"/>
                </a:lnTo>
                <a:lnTo>
                  <a:pt x="3714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00323" y="3390900"/>
            <a:ext cx="384175" cy="76200"/>
          </a:xfrm>
          <a:custGeom>
            <a:avLst/>
            <a:gdLst/>
            <a:ahLst/>
            <a:cxnLst/>
            <a:rect l="l" t="t" r="r" b="b"/>
            <a:pathLst>
              <a:path w="3841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8417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84175" h="76200">
                <a:moveTo>
                  <a:pt x="38417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84175" y="44450"/>
                </a:lnTo>
                <a:lnTo>
                  <a:pt x="3841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52848" y="1855723"/>
            <a:ext cx="384175" cy="76200"/>
          </a:xfrm>
          <a:custGeom>
            <a:avLst/>
            <a:gdLst/>
            <a:ahLst/>
            <a:cxnLst/>
            <a:rect l="l" t="t" r="r" b="b"/>
            <a:pathLst>
              <a:path w="384175" h="76200">
                <a:moveTo>
                  <a:pt x="307975" y="0"/>
                </a:moveTo>
                <a:lnTo>
                  <a:pt x="307975" y="76200"/>
                </a:lnTo>
                <a:lnTo>
                  <a:pt x="371475" y="44450"/>
                </a:lnTo>
                <a:lnTo>
                  <a:pt x="320675" y="44450"/>
                </a:lnTo>
                <a:lnTo>
                  <a:pt x="320675" y="31750"/>
                </a:lnTo>
                <a:lnTo>
                  <a:pt x="371475" y="31750"/>
                </a:lnTo>
                <a:lnTo>
                  <a:pt x="307975" y="0"/>
                </a:lnTo>
                <a:close/>
              </a:path>
              <a:path w="384175" h="76200">
                <a:moveTo>
                  <a:pt x="3079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7975" y="44450"/>
                </a:lnTo>
                <a:lnTo>
                  <a:pt x="307975" y="31750"/>
                </a:lnTo>
                <a:close/>
              </a:path>
              <a:path w="384175" h="76200">
                <a:moveTo>
                  <a:pt x="371475" y="31750"/>
                </a:moveTo>
                <a:lnTo>
                  <a:pt x="320675" y="31750"/>
                </a:lnTo>
                <a:lnTo>
                  <a:pt x="320675" y="44450"/>
                </a:lnTo>
                <a:lnTo>
                  <a:pt x="371475" y="44450"/>
                </a:lnTo>
                <a:lnTo>
                  <a:pt x="384175" y="38100"/>
                </a:lnTo>
                <a:lnTo>
                  <a:pt x="3714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00323" y="1855723"/>
            <a:ext cx="384175" cy="76200"/>
          </a:xfrm>
          <a:custGeom>
            <a:avLst/>
            <a:gdLst/>
            <a:ahLst/>
            <a:cxnLst/>
            <a:rect l="l" t="t" r="r" b="b"/>
            <a:pathLst>
              <a:path w="384175" h="76200">
                <a:moveTo>
                  <a:pt x="307975" y="0"/>
                </a:moveTo>
                <a:lnTo>
                  <a:pt x="307975" y="76200"/>
                </a:lnTo>
                <a:lnTo>
                  <a:pt x="371475" y="44450"/>
                </a:lnTo>
                <a:lnTo>
                  <a:pt x="320675" y="44450"/>
                </a:lnTo>
                <a:lnTo>
                  <a:pt x="320675" y="31750"/>
                </a:lnTo>
                <a:lnTo>
                  <a:pt x="371475" y="31750"/>
                </a:lnTo>
                <a:lnTo>
                  <a:pt x="307975" y="0"/>
                </a:lnTo>
                <a:close/>
              </a:path>
              <a:path w="384175" h="76200">
                <a:moveTo>
                  <a:pt x="3079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7975" y="44450"/>
                </a:lnTo>
                <a:lnTo>
                  <a:pt x="307975" y="31750"/>
                </a:lnTo>
                <a:close/>
              </a:path>
              <a:path w="384175" h="76200">
                <a:moveTo>
                  <a:pt x="371475" y="31750"/>
                </a:moveTo>
                <a:lnTo>
                  <a:pt x="320675" y="31750"/>
                </a:lnTo>
                <a:lnTo>
                  <a:pt x="320675" y="44450"/>
                </a:lnTo>
                <a:lnTo>
                  <a:pt x="371475" y="44450"/>
                </a:lnTo>
                <a:lnTo>
                  <a:pt x="384175" y="38100"/>
                </a:lnTo>
                <a:lnTo>
                  <a:pt x="3714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67400" y="1855723"/>
            <a:ext cx="384175" cy="76200"/>
          </a:xfrm>
          <a:custGeom>
            <a:avLst/>
            <a:gdLst/>
            <a:ahLst/>
            <a:cxnLst/>
            <a:rect l="l" t="t" r="r" b="b"/>
            <a:pathLst>
              <a:path w="384175" h="76200">
                <a:moveTo>
                  <a:pt x="307975" y="0"/>
                </a:moveTo>
                <a:lnTo>
                  <a:pt x="307975" y="76200"/>
                </a:lnTo>
                <a:lnTo>
                  <a:pt x="371475" y="44450"/>
                </a:lnTo>
                <a:lnTo>
                  <a:pt x="320675" y="44450"/>
                </a:lnTo>
                <a:lnTo>
                  <a:pt x="320675" y="31750"/>
                </a:lnTo>
                <a:lnTo>
                  <a:pt x="371475" y="31750"/>
                </a:lnTo>
                <a:lnTo>
                  <a:pt x="307975" y="0"/>
                </a:lnTo>
                <a:close/>
              </a:path>
              <a:path w="384175" h="76200">
                <a:moveTo>
                  <a:pt x="3079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7975" y="44450"/>
                </a:lnTo>
                <a:lnTo>
                  <a:pt x="307975" y="31750"/>
                </a:lnTo>
                <a:close/>
              </a:path>
              <a:path w="384175" h="76200">
                <a:moveTo>
                  <a:pt x="371475" y="31750"/>
                </a:moveTo>
                <a:lnTo>
                  <a:pt x="320675" y="31750"/>
                </a:lnTo>
                <a:lnTo>
                  <a:pt x="320675" y="44450"/>
                </a:lnTo>
                <a:lnTo>
                  <a:pt x="371475" y="44450"/>
                </a:lnTo>
                <a:lnTo>
                  <a:pt x="384175" y="38100"/>
                </a:lnTo>
                <a:lnTo>
                  <a:pt x="3714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67400" y="3390900"/>
            <a:ext cx="384175" cy="76200"/>
          </a:xfrm>
          <a:custGeom>
            <a:avLst/>
            <a:gdLst/>
            <a:ahLst/>
            <a:cxnLst/>
            <a:rect l="l" t="t" r="r" b="b"/>
            <a:pathLst>
              <a:path w="3841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8417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84175" h="76200">
                <a:moveTo>
                  <a:pt x="38417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84175" y="44450"/>
                </a:lnTo>
                <a:lnTo>
                  <a:pt x="3841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19925" y="1024065"/>
            <a:ext cx="1077112" cy="6256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18273" y="2622550"/>
            <a:ext cx="384175" cy="76200"/>
          </a:xfrm>
          <a:custGeom>
            <a:avLst/>
            <a:gdLst/>
            <a:ahLst/>
            <a:cxnLst/>
            <a:rect l="l" t="t" r="r" b="b"/>
            <a:pathLst>
              <a:path w="3841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84175" h="76200">
                <a:moveTo>
                  <a:pt x="307975" y="0"/>
                </a:moveTo>
                <a:lnTo>
                  <a:pt x="307975" y="76200"/>
                </a:lnTo>
                <a:lnTo>
                  <a:pt x="371475" y="44450"/>
                </a:lnTo>
                <a:lnTo>
                  <a:pt x="320675" y="44450"/>
                </a:lnTo>
                <a:lnTo>
                  <a:pt x="320675" y="31750"/>
                </a:lnTo>
                <a:lnTo>
                  <a:pt x="371475" y="31750"/>
                </a:lnTo>
                <a:lnTo>
                  <a:pt x="307975" y="0"/>
                </a:lnTo>
                <a:close/>
              </a:path>
              <a:path w="38417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84175" h="76200">
                <a:moveTo>
                  <a:pt x="30797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7975" y="44450"/>
                </a:lnTo>
                <a:lnTo>
                  <a:pt x="307975" y="31750"/>
                </a:lnTo>
                <a:close/>
              </a:path>
              <a:path w="384175" h="76200">
                <a:moveTo>
                  <a:pt x="371475" y="31750"/>
                </a:moveTo>
                <a:lnTo>
                  <a:pt x="320675" y="31750"/>
                </a:lnTo>
                <a:lnTo>
                  <a:pt x="320675" y="44450"/>
                </a:lnTo>
                <a:lnTo>
                  <a:pt x="371475" y="44450"/>
                </a:lnTo>
                <a:lnTo>
                  <a:pt x="384175" y="38100"/>
                </a:lnTo>
                <a:lnTo>
                  <a:pt x="3714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48550" y="2356355"/>
            <a:ext cx="686081" cy="643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637151" y="1671701"/>
            <a:ext cx="1225550" cy="198755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360680" indent="-125095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Processing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L="189865" marR="182245" indent="63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Including  Image  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h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c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5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ts  </a:t>
            </a:r>
            <a:r>
              <a:rPr dirty="0" sz="1000" spc="-5">
                <a:latin typeface="Arial"/>
                <a:cs typeface="Arial"/>
              </a:rPr>
              <a:t>And    Conversions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2851" y="6425285"/>
            <a:ext cx="80010" cy="7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" spc="-5" b="1">
                <a:latin typeface="Arial"/>
                <a:cs typeface="Arial"/>
              </a:rPr>
              <a:t>TM</a:t>
            </a:r>
            <a:endParaRPr sz="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1223" y="6258331"/>
            <a:ext cx="132715" cy="69215"/>
          </a:xfrm>
          <a:custGeom>
            <a:avLst/>
            <a:gdLst/>
            <a:ahLst/>
            <a:cxnLst/>
            <a:rect l="l" t="t" r="r" b="b"/>
            <a:pathLst>
              <a:path w="132715" h="69214">
                <a:moveTo>
                  <a:pt x="81610" y="0"/>
                </a:moveTo>
                <a:lnTo>
                  <a:pt x="0" y="45478"/>
                </a:lnTo>
                <a:lnTo>
                  <a:pt x="50787" y="69062"/>
                </a:lnTo>
                <a:lnTo>
                  <a:pt x="132384" y="23583"/>
                </a:lnTo>
                <a:lnTo>
                  <a:pt x="81610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7944" y="6295745"/>
            <a:ext cx="129539" cy="71120"/>
          </a:xfrm>
          <a:custGeom>
            <a:avLst/>
            <a:gdLst/>
            <a:ahLst/>
            <a:cxnLst/>
            <a:rect l="l" t="t" r="r" b="b"/>
            <a:pathLst>
              <a:path w="129540" h="71120">
                <a:moveTo>
                  <a:pt x="80860" y="0"/>
                </a:moveTo>
                <a:lnTo>
                  <a:pt x="0" y="45313"/>
                </a:lnTo>
                <a:lnTo>
                  <a:pt x="48514" y="70497"/>
                </a:lnTo>
                <a:lnTo>
                  <a:pt x="129374" y="25171"/>
                </a:lnTo>
                <a:lnTo>
                  <a:pt x="80860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0156" y="6331711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89">
                <a:moveTo>
                  <a:pt x="81597" y="0"/>
                </a:moveTo>
                <a:lnTo>
                  <a:pt x="0" y="47370"/>
                </a:lnTo>
                <a:lnTo>
                  <a:pt x="50774" y="71932"/>
                </a:lnTo>
                <a:lnTo>
                  <a:pt x="132372" y="24561"/>
                </a:lnTo>
                <a:lnTo>
                  <a:pt x="81597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8840" y="6396456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89">
                <a:moveTo>
                  <a:pt x="81597" y="0"/>
                </a:moveTo>
                <a:lnTo>
                  <a:pt x="0" y="46240"/>
                </a:lnTo>
                <a:lnTo>
                  <a:pt x="50774" y="71932"/>
                </a:lnTo>
                <a:lnTo>
                  <a:pt x="132372" y="25692"/>
                </a:lnTo>
                <a:lnTo>
                  <a:pt x="81597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4050" y="6435293"/>
            <a:ext cx="131445" cy="69215"/>
          </a:xfrm>
          <a:custGeom>
            <a:avLst/>
            <a:gdLst/>
            <a:ahLst/>
            <a:cxnLst/>
            <a:rect l="l" t="t" r="r" b="b"/>
            <a:pathLst>
              <a:path w="131445" h="69215">
                <a:moveTo>
                  <a:pt x="80670" y="0"/>
                </a:moveTo>
                <a:lnTo>
                  <a:pt x="0" y="45478"/>
                </a:lnTo>
                <a:lnTo>
                  <a:pt x="50203" y="69062"/>
                </a:lnTo>
                <a:lnTo>
                  <a:pt x="130873" y="23583"/>
                </a:lnTo>
                <a:lnTo>
                  <a:pt x="80670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9023" y="6459753"/>
            <a:ext cx="129539" cy="73660"/>
          </a:xfrm>
          <a:custGeom>
            <a:avLst/>
            <a:gdLst/>
            <a:ahLst/>
            <a:cxnLst/>
            <a:rect l="l" t="t" r="r" b="b"/>
            <a:pathLst>
              <a:path w="129540" h="73659">
                <a:moveTo>
                  <a:pt x="79743" y="0"/>
                </a:moveTo>
                <a:lnTo>
                  <a:pt x="0" y="48920"/>
                </a:lnTo>
                <a:lnTo>
                  <a:pt x="49618" y="73380"/>
                </a:lnTo>
                <a:lnTo>
                  <a:pt x="129362" y="26212"/>
                </a:lnTo>
                <a:lnTo>
                  <a:pt x="79743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1223" y="6497167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90">
                <a:moveTo>
                  <a:pt x="81610" y="0"/>
                </a:moveTo>
                <a:lnTo>
                  <a:pt x="0" y="47370"/>
                </a:lnTo>
                <a:lnTo>
                  <a:pt x="50787" y="71932"/>
                </a:lnTo>
                <a:lnTo>
                  <a:pt x="132384" y="24561"/>
                </a:lnTo>
                <a:lnTo>
                  <a:pt x="81610" y="0"/>
                </a:lnTo>
                <a:close/>
              </a:path>
            </a:pathLst>
          </a:custGeom>
          <a:solidFill>
            <a:srgbClr val="FDD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9907" y="6563347"/>
            <a:ext cx="132715" cy="72390"/>
          </a:xfrm>
          <a:custGeom>
            <a:avLst/>
            <a:gdLst/>
            <a:ahLst/>
            <a:cxnLst/>
            <a:rect l="l" t="t" r="r" b="b"/>
            <a:pathLst>
              <a:path w="132715" h="72390">
                <a:moveTo>
                  <a:pt x="81610" y="0"/>
                </a:moveTo>
                <a:lnTo>
                  <a:pt x="0" y="46240"/>
                </a:lnTo>
                <a:lnTo>
                  <a:pt x="50774" y="71932"/>
                </a:lnTo>
                <a:lnTo>
                  <a:pt x="132384" y="25692"/>
                </a:lnTo>
                <a:lnTo>
                  <a:pt x="81610" y="0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2528" y="6445364"/>
            <a:ext cx="107314" cy="190500"/>
          </a:xfrm>
          <a:custGeom>
            <a:avLst/>
            <a:gdLst/>
            <a:ahLst/>
            <a:cxnLst/>
            <a:rect l="l" t="t" r="r" b="b"/>
            <a:pathLst>
              <a:path w="107315" h="190500">
                <a:moveTo>
                  <a:pt x="65176" y="77698"/>
                </a:moveTo>
                <a:lnTo>
                  <a:pt x="21729" y="77698"/>
                </a:lnTo>
                <a:lnTo>
                  <a:pt x="0" y="189915"/>
                </a:lnTo>
                <a:lnTo>
                  <a:pt x="41643" y="189915"/>
                </a:lnTo>
                <a:lnTo>
                  <a:pt x="65176" y="77698"/>
                </a:lnTo>
                <a:close/>
              </a:path>
              <a:path w="107315" h="190500">
                <a:moveTo>
                  <a:pt x="97764" y="51803"/>
                </a:moveTo>
                <a:lnTo>
                  <a:pt x="5435" y="51803"/>
                </a:lnTo>
                <a:lnTo>
                  <a:pt x="0" y="77698"/>
                </a:lnTo>
                <a:lnTo>
                  <a:pt x="92329" y="77698"/>
                </a:lnTo>
                <a:lnTo>
                  <a:pt x="97764" y="51803"/>
                </a:lnTo>
                <a:close/>
              </a:path>
              <a:path w="107315" h="190500">
                <a:moveTo>
                  <a:pt x="79654" y="0"/>
                </a:moveTo>
                <a:lnTo>
                  <a:pt x="56997" y="3751"/>
                </a:lnTo>
                <a:lnTo>
                  <a:pt x="42317" y="13168"/>
                </a:lnTo>
                <a:lnTo>
                  <a:pt x="34089" y="25497"/>
                </a:lnTo>
                <a:lnTo>
                  <a:pt x="27152" y="51803"/>
                </a:lnTo>
                <a:lnTo>
                  <a:pt x="70599" y="51803"/>
                </a:lnTo>
                <a:lnTo>
                  <a:pt x="74231" y="34531"/>
                </a:lnTo>
                <a:lnTo>
                  <a:pt x="81470" y="32804"/>
                </a:lnTo>
                <a:lnTo>
                  <a:pt x="101384" y="32804"/>
                </a:lnTo>
                <a:lnTo>
                  <a:pt x="106807" y="1727"/>
                </a:lnTo>
                <a:lnTo>
                  <a:pt x="102310" y="728"/>
                </a:lnTo>
                <a:lnTo>
                  <a:pt x="95269" y="215"/>
                </a:lnTo>
                <a:lnTo>
                  <a:pt x="87208" y="26"/>
                </a:lnTo>
                <a:lnTo>
                  <a:pt x="79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61288" y="6492849"/>
            <a:ext cx="113030" cy="142875"/>
          </a:xfrm>
          <a:custGeom>
            <a:avLst/>
            <a:gdLst/>
            <a:ahLst/>
            <a:cxnLst/>
            <a:rect l="l" t="t" r="r" b="b"/>
            <a:pathLst>
              <a:path w="113030" h="142875">
                <a:moveTo>
                  <a:pt x="70967" y="0"/>
                </a:moveTo>
                <a:lnTo>
                  <a:pt x="29108" y="0"/>
                </a:lnTo>
                <a:lnTo>
                  <a:pt x="0" y="142430"/>
                </a:lnTo>
                <a:lnTo>
                  <a:pt x="43675" y="142430"/>
                </a:lnTo>
                <a:lnTo>
                  <a:pt x="60045" y="60794"/>
                </a:lnTo>
                <a:lnTo>
                  <a:pt x="64257" y="50888"/>
                </a:lnTo>
                <a:lnTo>
                  <a:pt x="71880" y="44076"/>
                </a:lnTo>
                <a:lnTo>
                  <a:pt x="83596" y="39544"/>
                </a:lnTo>
                <a:lnTo>
                  <a:pt x="100088" y="36474"/>
                </a:lnTo>
                <a:lnTo>
                  <a:pt x="105537" y="36474"/>
                </a:lnTo>
                <a:lnTo>
                  <a:pt x="109694" y="15633"/>
                </a:lnTo>
                <a:lnTo>
                  <a:pt x="69151" y="15633"/>
                </a:lnTo>
                <a:lnTo>
                  <a:pt x="70967" y="0"/>
                </a:lnTo>
                <a:close/>
              </a:path>
              <a:path w="113030" h="142875">
                <a:moveTo>
                  <a:pt x="112814" y="0"/>
                </a:moveTo>
                <a:lnTo>
                  <a:pt x="100619" y="1955"/>
                </a:lnTo>
                <a:lnTo>
                  <a:pt x="88934" y="5211"/>
                </a:lnTo>
                <a:lnTo>
                  <a:pt x="78274" y="9770"/>
                </a:lnTo>
                <a:lnTo>
                  <a:pt x="69151" y="15633"/>
                </a:lnTo>
                <a:lnTo>
                  <a:pt x="109694" y="15633"/>
                </a:lnTo>
                <a:lnTo>
                  <a:pt x="112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81277" y="6489966"/>
            <a:ext cx="146050" cy="148590"/>
          </a:xfrm>
          <a:custGeom>
            <a:avLst/>
            <a:gdLst/>
            <a:ahLst/>
            <a:cxnLst/>
            <a:rect l="l" t="t" r="r" b="b"/>
            <a:pathLst>
              <a:path w="146050" h="148590">
                <a:moveTo>
                  <a:pt x="144881" y="25844"/>
                </a:moveTo>
                <a:lnTo>
                  <a:pt x="86233" y="25844"/>
                </a:lnTo>
                <a:lnTo>
                  <a:pt x="94605" y="26572"/>
                </a:lnTo>
                <a:lnTo>
                  <a:pt x="100631" y="29079"/>
                </a:lnTo>
                <a:lnTo>
                  <a:pt x="103967" y="33849"/>
                </a:lnTo>
                <a:lnTo>
                  <a:pt x="104266" y="41363"/>
                </a:lnTo>
                <a:lnTo>
                  <a:pt x="102489" y="51701"/>
                </a:lnTo>
                <a:lnTo>
                  <a:pt x="86233" y="55143"/>
                </a:lnTo>
                <a:lnTo>
                  <a:pt x="53292" y="60555"/>
                </a:lnTo>
                <a:lnTo>
                  <a:pt x="27590" y="70005"/>
                </a:lnTo>
                <a:lnTo>
                  <a:pt x="9651" y="84947"/>
                </a:lnTo>
                <a:lnTo>
                  <a:pt x="0" y="106832"/>
                </a:lnTo>
                <a:lnTo>
                  <a:pt x="109" y="124204"/>
                </a:lnTo>
                <a:lnTo>
                  <a:pt x="7826" y="137210"/>
                </a:lnTo>
                <a:lnTo>
                  <a:pt x="21949" y="145369"/>
                </a:lnTo>
                <a:lnTo>
                  <a:pt x="41275" y="148196"/>
                </a:lnTo>
                <a:lnTo>
                  <a:pt x="53435" y="146930"/>
                </a:lnTo>
                <a:lnTo>
                  <a:pt x="66738" y="143240"/>
                </a:lnTo>
                <a:lnTo>
                  <a:pt x="78993" y="137287"/>
                </a:lnTo>
                <a:lnTo>
                  <a:pt x="88010" y="129235"/>
                </a:lnTo>
                <a:lnTo>
                  <a:pt x="129075" y="129235"/>
                </a:lnTo>
                <a:lnTo>
                  <a:pt x="129913" y="122453"/>
                </a:lnTo>
                <a:lnTo>
                  <a:pt x="130877" y="117170"/>
                </a:lnTo>
                <a:lnTo>
                  <a:pt x="59309" y="117170"/>
                </a:lnTo>
                <a:lnTo>
                  <a:pt x="51714" y="116443"/>
                </a:lnTo>
                <a:lnTo>
                  <a:pt x="45799" y="113941"/>
                </a:lnTo>
                <a:lnTo>
                  <a:pt x="42574" y="109176"/>
                </a:lnTo>
                <a:lnTo>
                  <a:pt x="43053" y="101663"/>
                </a:lnTo>
                <a:lnTo>
                  <a:pt x="46007" y="94852"/>
                </a:lnTo>
                <a:lnTo>
                  <a:pt x="51450" y="89819"/>
                </a:lnTo>
                <a:lnTo>
                  <a:pt x="58537" y="86402"/>
                </a:lnTo>
                <a:lnTo>
                  <a:pt x="66421" y="84442"/>
                </a:lnTo>
                <a:lnTo>
                  <a:pt x="97028" y="75818"/>
                </a:lnTo>
                <a:lnTo>
                  <a:pt x="138868" y="75818"/>
                </a:lnTo>
                <a:lnTo>
                  <a:pt x="145541" y="41363"/>
                </a:lnTo>
                <a:lnTo>
                  <a:pt x="144881" y="25844"/>
                </a:lnTo>
                <a:close/>
              </a:path>
              <a:path w="146050" h="148590">
                <a:moveTo>
                  <a:pt x="129075" y="129235"/>
                </a:moveTo>
                <a:lnTo>
                  <a:pt x="89915" y="129235"/>
                </a:lnTo>
                <a:lnTo>
                  <a:pt x="88010" y="134404"/>
                </a:lnTo>
                <a:lnTo>
                  <a:pt x="88010" y="139572"/>
                </a:lnTo>
                <a:lnTo>
                  <a:pt x="89915" y="144741"/>
                </a:lnTo>
                <a:lnTo>
                  <a:pt x="129412" y="144741"/>
                </a:lnTo>
                <a:lnTo>
                  <a:pt x="128690" y="137744"/>
                </a:lnTo>
                <a:lnTo>
                  <a:pt x="128968" y="130098"/>
                </a:lnTo>
                <a:lnTo>
                  <a:pt x="129075" y="129235"/>
                </a:lnTo>
                <a:close/>
              </a:path>
              <a:path w="146050" h="148590">
                <a:moveTo>
                  <a:pt x="138868" y="75818"/>
                </a:moveTo>
                <a:lnTo>
                  <a:pt x="97028" y="75818"/>
                </a:lnTo>
                <a:lnTo>
                  <a:pt x="95249" y="86156"/>
                </a:lnTo>
                <a:lnTo>
                  <a:pt x="90402" y="99725"/>
                </a:lnTo>
                <a:lnTo>
                  <a:pt x="81994" y="109416"/>
                </a:lnTo>
                <a:lnTo>
                  <a:pt x="71229" y="115231"/>
                </a:lnTo>
                <a:lnTo>
                  <a:pt x="59309" y="117170"/>
                </a:lnTo>
                <a:lnTo>
                  <a:pt x="130877" y="117170"/>
                </a:lnTo>
                <a:lnTo>
                  <a:pt x="131234" y="115231"/>
                </a:lnTo>
                <a:lnTo>
                  <a:pt x="138868" y="75818"/>
                </a:lnTo>
                <a:close/>
              </a:path>
              <a:path w="146050" h="148590">
                <a:moveTo>
                  <a:pt x="88010" y="0"/>
                </a:moveTo>
                <a:lnTo>
                  <a:pt x="70298" y="1185"/>
                </a:lnTo>
                <a:lnTo>
                  <a:pt x="49847" y="6896"/>
                </a:lnTo>
                <a:lnTo>
                  <a:pt x="31396" y="20359"/>
                </a:lnTo>
                <a:lnTo>
                  <a:pt x="19684" y="44805"/>
                </a:lnTo>
                <a:lnTo>
                  <a:pt x="61086" y="44805"/>
                </a:lnTo>
                <a:lnTo>
                  <a:pt x="65498" y="36029"/>
                </a:lnTo>
                <a:lnTo>
                  <a:pt x="70945" y="30157"/>
                </a:lnTo>
                <a:lnTo>
                  <a:pt x="77749" y="26869"/>
                </a:lnTo>
                <a:lnTo>
                  <a:pt x="86233" y="25844"/>
                </a:lnTo>
                <a:lnTo>
                  <a:pt x="144881" y="25844"/>
                </a:lnTo>
                <a:lnTo>
                  <a:pt x="144678" y="21088"/>
                </a:lnTo>
                <a:lnTo>
                  <a:pt x="134350" y="8404"/>
                </a:lnTo>
                <a:lnTo>
                  <a:pt x="115234" y="1858"/>
                </a:lnTo>
                <a:lnTo>
                  <a:pt x="88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36851" y="6446811"/>
            <a:ext cx="81280" cy="188595"/>
          </a:xfrm>
          <a:custGeom>
            <a:avLst/>
            <a:gdLst/>
            <a:ahLst/>
            <a:cxnLst/>
            <a:rect l="l" t="t" r="r" b="b"/>
            <a:pathLst>
              <a:path w="81280" h="188595">
                <a:moveTo>
                  <a:pt x="81153" y="0"/>
                </a:moveTo>
                <a:lnTo>
                  <a:pt x="37846" y="0"/>
                </a:lnTo>
                <a:lnTo>
                  <a:pt x="0" y="188468"/>
                </a:lnTo>
                <a:lnTo>
                  <a:pt x="43306" y="188468"/>
                </a:lnTo>
                <a:lnTo>
                  <a:pt x="81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7467" y="6489966"/>
            <a:ext cx="147955" cy="148590"/>
          </a:xfrm>
          <a:custGeom>
            <a:avLst/>
            <a:gdLst/>
            <a:ahLst/>
            <a:cxnLst/>
            <a:rect l="l" t="t" r="r" b="b"/>
            <a:pathLst>
              <a:path w="147955" h="148590">
                <a:moveTo>
                  <a:pt x="88956" y="0"/>
                </a:moveTo>
                <a:lnTo>
                  <a:pt x="31763" y="20680"/>
                </a:lnTo>
                <a:lnTo>
                  <a:pt x="335" y="77546"/>
                </a:lnTo>
                <a:lnTo>
                  <a:pt x="0" y="105301"/>
                </a:lnTo>
                <a:lnTo>
                  <a:pt x="9833" y="127730"/>
                </a:lnTo>
                <a:lnTo>
                  <a:pt x="29837" y="142729"/>
                </a:lnTo>
                <a:lnTo>
                  <a:pt x="60012" y="148196"/>
                </a:lnTo>
                <a:lnTo>
                  <a:pt x="83104" y="145880"/>
                </a:lnTo>
                <a:lnTo>
                  <a:pt x="103648" y="138717"/>
                </a:lnTo>
                <a:lnTo>
                  <a:pt x="121818" y="126384"/>
                </a:lnTo>
                <a:lnTo>
                  <a:pt x="130073" y="117170"/>
                </a:lnTo>
                <a:lnTo>
                  <a:pt x="69067" y="117170"/>
                </a:lnTo>
                <a:lnTo>
                  <a:pt x="58240" y="115420"/>
                </a:lnTo>
                <a:lnTo>
                  <a:pt x="48943" y="109634"/>
                </a:lnTo>
                <a:lnTo>
                  <a:pt x="43377" y="99001"/>
                </a:lnTo>
                <a:lnTo>
                  <a:pt x="43744" y="82715"/>
                </a:lnTo>
                <a:lnTo>
                  <a:pt x="145013" y="82715"/>
                </a:lnTo>
                <a:lnTo>
                  <a:pt x="147250" y="56870"/>
                </a:lnTo>
                <a:lnTo>
                  <a:pt x="47363" y="56870"/>
                </a:lnTo>
                <a:lnTo>
                  <a:pt x="54283" y="44833"/>
                </a:lnTo>
                <a:lnTo>
                  <a:pt x="63410" y="36837"/>
                </a:lnTo>
                <a:lnTo>
                  <a:pt x="73556" y="32397"/>
                </a:lnTo>
                <a:lnTo>
                  <a:pt x="83533" y="31026"/>
                </a:lnTo>
                <a:lnTo>
                  <a:pt x="142264" y="31026"/>
                </a:lnTo>
                <a:lnTo>
                  <a:pt x="140726" y="25203"/>
                </a:lnTo>
                <a:lnTo>
                  <a:pt x="121877" y="6866"/>
                </a:lnTo>
                <a:lnTo>
                  <a:pt x="88956" y="0"/>
                </a:lnTo>
                <a:close/>
              </a:path>
              <a:path w="147955" h="148590">
                <a:moveTo>
                  <a:pt x="108844" y="94780"/>
                </a:moveTo>
                <a:lnTo>
                  <a:pt x="97800" y="104820"/>
                </a:lnTo>
                <a:lnTo>
                  <a:pt x="88279" y="111790"/>
                </a:lnTo>
                <a:lnTo>
                  <a:pt x="79097" y="115852"/>
                </a:lnTo>
                <a:lnTo>
                  <a:pt x="69067" y="117170"/>
                </a:lnTo>
                <a:lnTo>
                  <a:pt x="130073" y="117170"/>
                </a:lnTo>
                <a:lnTo>
                  <a:pt x="137787" y="108559"/>
                </a:lnTo>
                <a:lnTo>
                  <a:pt x="108844" y="94780"/>
                </a:lnTo>
                <a:close/>
              </a:path>
              <a:path w="147955" h="148590">
                <a:moveTo>
                  <a:pt x="142264" y="31026"/>
                </a:moveTo>
                <a:lnTo>
                  <a:pt x="83533" y="31026"/>
                </a:lnTo>
                <a:lnTo>
                  <a:pt x="92035" y="32156"/>
                </a:lnTo>
                <a:lnTo>
                  <a:pt x="100030" y="36194"/>
                </a:lnTo>
                <a:lnTo>
                  <a:pt x="105653" y="44109"/>
                </a:lnTo>
                <a:lnTo>
                  <a:pt x="107040" y="56870"/>
                </a:lnTo>
                <a:lnTo>
                  <a:pt x="147250" y="56870"/>
                </a:lnTo>
                <a:lnTo>
                  <a:pt x="147704" y="51617"/>
                </a:lnTo>
                <a:lnTo>
                  <a:pt x="142264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29436" y="6489966"/>
            <a:ext cx="146685" cy="148590"/>
          </a:xfrm>
          <a:custGeom>
            <a:avLst/>
            <a:gdLst/>
            <a:ahLst/>
            <a:cxnLst/>
            <a:rect l="l" t="t" r="r" b="b"/>
            <a:pathLst>
              <a:path w="146684" h="148590">
                <a:moveTo>
                  <a:pt x="87947" y="0"/>
                </a:moveTo>
                <a:lnTo>
                  <a:pt x="31651" y="20680"/>
                </a:lnTo>
                <a:lnTo>
                  <a:pt x="1129" y="77546"/>
                </a:lnTo>
                <a:lnTo>
                  <a:pt x="0" y="105301"/>
                </a:lnTo>
                <a:lnTo>
                  <a:pt x="9721" y="127730"/>
                </a:lnTo>
                <a:lnTo>
                  <a:pt x="29615" y="142729"/>
                </a:lnTo>
                <a:lnTo>
                  <a:pt x="59003" y="148196"/>
                </a:lnTo>
                <a:lnTo>
                  <a:pt x="82123" y="145880"/>
                </a:lnTo>
                <a:lnTo>
                  <a:pt x="102864" y="138717"/>
                </a:lnTo>
                <a:lnTo>
                  <a:pt x="121570" y="126384"/>
                </a:lnTo>
                <a:lnTo>
                  <a:pt x="130364" y="117170"/>
                </a:lnTo>
                <a:lnTo>
                  <a:pt x="68046" y="117170"/>
                </a:lnTo>
                <a:lnTo>
                  <a:pt x="57226" y="115420"/>
                </a:lnTo>
                <a:lnTo>
                  <a:pt x="47932" y="109634"/>
                </a:lnTo>
                <a:lnTo>
                  <a:pt x="42367" y="99001"/>
                </a:lnTo>
                <a:lnTo>
                  <a:pt x="42735" y="82715"/>
                </a:lnTo>
                <a:lnTo>
                  <a:pt x="143992" y="82715"/>
                </a:lnTo>
                <a:lnTo>
                  <a:pt x="146218" y="56870"/>
                </a:lnTo>
                <a:lnTo>
                  <a:pt x="48158" y="56870"/>
                </a:lnTo>
                <a:lnTo>
                  <a:pt x="54034" y="44833"/>
                </a:lnTo>
                <a:lnTo>
                  <a:pt x="62626" y="36837"/>
                </a:lnTo>
                <a:lnTo>
                  <a:pt x="72575" y="32397"/>
                </a:lnTo>
                <a:lnTo>
                  <a:pt x="82524" y="31026"/>
                </a:lnTo>
                <a:lnTo>
                  <a:pt x="141237" y="31026"/>
                </a:lnTo>
                <a:lnTo>
                  <a:pt x="139701" y="25203"/>
                </a:lnTo>
                <a:lnTo>
                  <a:pt x="120866" y="6866"/>
                </a:lnTo>
                <a:lnTo>
                  <a:pt x="87947" y="0"/>
                </a:lnTo>
                <a:close/>
              </a:path>
              <a:path w="146684" h="148590">
                <a:moveTo>
                  <a:pt x="107835" y="94780"/>
                </a:moveTo>
                <a:lnTo>
                  <a:pt x="96790" y="104820"/>
                </a:lnTo>
                <a:lnTo>
                  <a:pt x="87269" y="111790"/>
                </a:lnTo>
                <a:lnTo>
                  <a:pt x="78083" y="115852"/>
                </a:lnTo>
                <a:lnTo>
                  <a:pt x="68046" y="117170"/>
                </a:lnTo>
                <a:lnTo>
                  <a:pt x="130364" y="117170"/>
                </a:lnTo>
                <a:lnTo>
                  <a:pt x="138582" y="108559"/>
                </a:lnTo>
                <a:lnTo>
                  <a:pt x="107835" y="94780"/>
                </a:lnTo>
                <a:close/>
              </a:path>
              <a:path w="146684" h="148590">
                <a:moveTo>
                  <a:pt x="141237" y="31026"/>
                </a:moveTo>
                <a:lnTo>
                  <a:pt x="82524" y="31026"/>
                </a:lnTo>
                <a:lnTo>
                  <a:pt x="92048" y="32156"/>
                </a:lnTo>
                <a:lnTo>
                  <a:pt x="100383" y="36194"/>
                </a:lnTo>
                <a:lnTo>
                  <a:pt x="105666" y="44109"/>
                </a:lnTo>
                <a:lnTo>
                  <a:pt x="106031" y="56870"/>
                </a:lnTo>
                <a:lnTo>
                  <a:pt x="146218" y="56870"/>
                </a:lnTo>
                <a:lnTo>
                  <a:pt x="146670" y="51617"/>
                </a:lnTo>
                <a:lnTo>
                  <a:pt x="141237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12817" y="6489966"/>
            <a:ext cx="147955" cy="148590"/>
          </a:xfrm>
          <a:custGeom>
            <a:avLst/>
            <a:gdLst/>
            <a:ahLst/>
            <a:cxnLst/>
            <a:rect l="l" t="t" r="r" b="b"/>
            <a:pathLst>
              <a:path w="147955" h="148590">
                <a:moveTo>
                  <a:pt x="89261" y="0"/>
                </a:moveTo>
                <a:lnTo>
                  <a:pt x="31904" y="20680"/>
                </a:lnTo>
                <a:lnTo>
                  <a:pt x="361" y="77546"/>
                </a:lnTo>
                <a:lnTo>
                  <a:pt x="0" y="105301"/>
                </a:lnTo>
                <a:lnTo>
                  <a:pt x="9663" y="127730"/>
                </a:lnTo>
                <a:lnTo>
                  <a:pt x="29186" y="142729"/>
                </a:lnTo>
                <a:lnTo>
                  <a:pt x="58400" y="148196"/>
                </a:lnTo>
                <a:lnTo>
                  <a:pt x="82577" y="145880"/>
                </a:lnTo>
                <a:lnTo>
                  <a:pt x="103707" y="138717"/>
                </a:lnTo>
                <a:lnTo>
                  <a:pt x="122122" y="126384"/>
                </a:lnTo>
                <a:lnTo>
                  <a:pt x="130410" y="117170"/>
                </a:lnTo>
                <a:lnTo>
                  <a:pt x="67417" y="117170"/>
                </a:lnTo>
                <a:lnTo>
                  <a:pt x="57620" y="115420"/>
                </a:lnTo>
                <a:lnTo>
                  <a:pt x="48859" y="109634"/>
                </a:lnTo>
                <a:lnTo>
                  <a:pt x="43503" y="99001"/>
                </a:lnTo>
                <a:lnTo>
                  <a:pt x="43922" y="82715"/>
                </a:lnTo>
                <a:lnTo>
                  <a:pt x="145395" y="82715"/>
                </a:lnTo>
                <a:lnTo>
                  <a:pt x="146996" y="56870"/>
                </a:lnTo>
                <a:lnTo>
                  <a:pt x="47478" y="56870"/>
                </a:lnTo>
                <a:lnTo>
                  <a:pt x="53391" y="44833"/>
                </a:lnTo>
                <a:lnTo>
                  <a:pt x="62019" y="36837"/>
                </a:lnTo>
                <a:lnTo>
                  <a:pt x="71981" y="32397"/>
                </a:lnTo>
                <a:lnTo>
                  <a:pt x="81895" y="31026"/>
                </a:lnTo>
                <a:lnTo>
                  <a:pt x="141946" y="31026"/>
                </a:lnTo>
                <a:lnTo>
                  <a:pt x="140426" y="25203"/>
                </a:lnTo>
                <a:lnTo>
                  <a:pt x="121981" y="6866"/>
                </a:lnTo>
                <a:lnTo>
                  <a:pt x="89261" y="0"/>
                </a:lnTo>
                <a:close/>
              </a:path>
              <a:path w="147955" h="148590">
                <a:moveTo>
                  <a:pt x="107295" y="94780"/>
                </a:moveTo>
                <a:lnTo>
                  <a:pt x="97260" y="104820"/>
                </a:lnTo>
                <a:lnTo>
                  <a:pt x="88070" y="111790"/>
                </a:lnTo>
                <a:lnTo>
                  <a:pt x="78523" y="115852"/>
                </a:lnTo>
                <a:lnTo>
                  <a:pt x="67417" y="117170"/>
                </a:lnTo>
                <a:lnTo>
                  <a:pt x="130410" y="117170"/>
                </a:lnTo>
                <a:lnTo>
                  <a:pt x="138156" y="108559"/>
                </a:lnTo>
                <a:lnTo>
                  <a:pt x="107295" y="94780"/>
                </a:lnTo>
                <a:close/>
              </a:path>
              <a:path w="147955" h="148590">
                <a:moveTo>
                  <a:pt x="141946" y="31026"/>
                </a:moveTo>
                <a:lnTo>
                  <a:pt x="81895" y="31026"/>
                </a:lnTo>
                <a:lnTo>
                  <a:pt x="91471" y="32156"/>
                </a:lnTo>
                <a:lnTo>
                  <a:pt x="100024" y="36194"/>
                </a:lnTo>
                <a:lnTo>
                  <a:pt x="105862" y="44109"/>
                </a:lnTo>
                <a:lnTo>
                  <a:pt x="107295" y="56870"/>
                </a:lnTo>
                <a:lnTo>
                  <a:pt x="146996" y="56870"/>
                </a:lnTo>
                <a:lnTo>
                  <a:pt x="147321" y="51617"/>
                </a:lnTo>
                <a:lnTo>
                  <a:pt x="141946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33857" y="6489966"/>
            <a:ext cx="146685" cy="148590"/>
          </a:xfrm>
          <a:custGeom>
            <a:avLst/>
            <a:gdLst/>
            <a:ahLst/>
            <a:cxnLst/>
            <a:rect l="l" t="t" r="r" b="b"/>
            <a:pathLst>
              <a:path w="146684" h="148590">
                <a:moveTo>
                  <a:pt x="88872" y="0"/>
                </a:moveTo>
                <a:lnTo>
                  <a:pt x="32500" y="19600"/>
                </a:lnTo>
                <a:lnTo>
                  <a:pt x="607" y="74091"/>
                </a:lnTo>
                <a:lnTo>
                  <a:pt x="0" y="105301"/>
                </a:lnTo>
                <a:lnTo>
                  <a:pt x="10703" y="128593"/>
                </a:lnTo>
                <a:lnTo>
                  <a:pt x="31218" y="143161"/>
                </a:lnTo>
                <a:lnTo>
                  <a:pt x="60043" y="148196"/>
                </a:lnTo>
                <a:lnTo>
                  <a:pt x="81198" y="145423"/>
                </a:lnTo>
                <a:lnTo>
                  <a:pt x="100984" y="137642"/>
                </a:lnTo>
                <a:lnTo>
                  <a:pt x="118746" y="125661"/>
                </a:lnTo>
                <a:lnTo>
                  <a:pt x="128759" y="115455"/>
                </a:lnTo>
                <a:lnTo>
                  <a:pt x="70838" y="115455"/>
                </a:lnTo>
                <a:lnTo>
                  <a:pt x="56227" y="112385"/>
                </a:lnTo>
                <a:lnTo>
                  <a:pt x="47390" y="103822"/>
                </a:lnTo>
                <a:lnTo>
                  <a:pt x="43959" y="90734"/>
                </a:lnTo>
                <a:lnTo>
                  <a:pt x="45565" y="74091"/>
                </a:lnTo>
                <a:lnTo>
                  <a:pt x="51052" y="57456"/>
                </a:lnTo>
                <a:lnTo>
                  <a:pt x="59551" y="44372"/>
                </a:lnTo>
                <a:lnTo>
                  <a:pt x="71407" y="35810"/>
                </a:lnTo>
                <a:lnTo>
                  <a:pt x="86967" y="32740"/>
                </a:lnTo>
                <a:lnTo>
                  <a:pt x="146530" y="32740"/>
                </a:lnTo>
                <a:lnTo>
                  <a:pt x="137503" y="18173"/>
                </a:lnTo>
                <a:lnTo>
                  <a:pt x="124416" y="7969"/>
                </a:lnTo>
                <a:lnTo>
                  <a:pt x="107971" y="1965"/>
                </a:lnTo>
                <a:lnTo>
                  <a:pt x="88872" y="0"/>
                </a:lnTo>
                <a:close/>
              </a:path>
              <a:path w="146684" h="148590">
                <a:moveTo>
                  <a:pt x="105001" y="96494"/>
                </a:moveTo>
                <a:lnTo>
                  <a:pt x="96877" y="105999"/>
                </a:lnTo>
                <a:lnTo>
                  <a:pt x="88586" y="111790"/>
                </a:lnTo>
                <a:lnTo>
                  <a:pt x="79962" y="114673"/>
                </a:lnTo>
                <a:lnTo>
                  <a:pt x="70838" y="115455"/>
                </a:lnTo>
                <a:lnTo>
                  <a:pt x="128759" y="115455"/>
                </a:lnTo>
                <a:lnTo>
                  <a:pt x="133830" y="110286"/>
                </a:lnTo>
                <a:lnTo>
                  <a:pt x="105001" y="96494"/>
                </a:lnTo>
                <a:close/>
              </a:path>
              <a:path w="146684" h="148590">
                <a:moveTo>
                  <a:pt x="146530" y="32740"/>
                </a:moveTo>
                <a:lnTo>
                  <a:pt x="86967" y="32740"/>
                </a:lnTo>
                <a:lnTo>
                  <a:pt x="93470" y="33549"/>
                </a:lnTo>
                <a:lnTo>
                  <a:pt x="100984" y="36620"/>
                </a:lnTo>
                <a:lnTo>
                  <a:pt x="107809" y="42920"/>
                </a:lnTo>
                <a:lnTo>
                  <a:pt x="112240" y="53416"/>
                </a:lnTo>
                <a:lnTo>
                  <a:pt x="146530" y="32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70508" y="6489966"/>
            <a:ext cx="164465" cy="148590"/>
          </a:xfrm>
          <a:custGeom>
            <a:avLst/>
            <a:gdLst/>
            <a:ahLst/>
            <a:cxnLst/>
            <a:rect l="l" t="t" r="r" b="b"/>
            <a:pathLst>
              <a:path w="164465" h="148590">
                <a:moveTo>
                  <a:pt x="32765" y="98221"/>
                </a:moveTo>
                <a:lnTo>
                  <a:pt x="0" y="117170"/>
                </a:lnTo>
                <a:lnTo>
                  <a:pt x="13071" y="131469"/>
                </a:lnTo>
                <a:lnTo>
                  <a:pt x="28178" y="141084"/>
                </a:lnTo>
                <a:lnTo>
                  <a:pt x="46023" y="146498"/>
                </a:lnTo>
                <a:lnTo>
                  <a:pt x="67309" y="148196"/>
                </a:lnTo>
                <a:lnTo>
                  <a:pt x="92412" y="145475"/>
                </a:lnTo>
                <a:lnTo>
                  <a:pt x="116109" y="136777"/>
                </a:lnTo>
                <a:lnTo>
                  <a:pt x="134997" y="121294"/>
                </a:lnTo>
                <a:lnTo>
                  <a:pt x="136904" y="117170"/>
                </a:lnTo>
                <a:lnTo>
                  <a:pt x="74675" y="117170"/>
                </a:lnTo>
                <a:lnTo>
                  <a:pt x="61948" y="115906"/>
                </a:lnTo>
                <a:lnTo>
                  <a:pt x="50958" y="112220"/>
                </a:lnTo>
                <a:lnTo>
                  <a:pt x="41350" y="106272"/>
                </a:lnTo>
                <a:lnTo>
                  <a:pt x="32765" y="98221"/>
                </a:lnTo>
                <a:close/>
              </a:path>
              <a:path w="164465" h="148590">
                <a:moveTo>
                  <a:pt x="98297" y="0"/>
                </a:moveTo>
                <a:lnTo>
                  <a:pt x="74870" y="2720"/>
                </a:lnTo>
                <a:lnTo>
                  <a:pt x="52990" y="11418"/>
                </a:lnTo>
                <a:lnTo>
                  <a:pt x="35540" y="26901"/>
                </a:lnTo>
                <a:lnTo>
                  <a:pt x="25400" y="49974"/>
                </a:lnTo>
                <a:lnTo>
                  <a:pt x="33526" y="76253"/>
                </a:lnTo>
                <a:lnTo>
                  <a:pt x="61642" y="87021"/>
                </a:lnTo>
                <a:lnTo>
                  <a:pt x="90783" y="92620"/>
                </a:lnTo>
                <a:lnTo>
                  <a:pt x="101980" y="103390"/>
                </a:lnTo>
                <a:lnTo>
                  <a:pt x="97982" y="110633"/>
                </a:lnTo>
                <a:lnTo>
                  <a:pt x="90376" y="114804"/>
                </a:lnTo>
                <a:lnTo>
                  <a:pt x="81746" y="116713"/>
                </a:lnTo>
                <a:lnTo>
                  <a:pt x="74675" y="117170"/>
                </a:lnTo>
                <a:lnTo>
                  <a:pt x="136904" y="117170"/>
                </a:lnTo>
                <a:lnTo>
                  <a:pt x="145669" y="98221"/>
                </a:lnTo>
                <a:lnTo>
                  <a:pt x="137562" y="70194"/>
                </a:lnTo>
                <a:lnTo>
                  <a:pt x="109489" y="58805"/>
                </a:lnTo>
                <a:lnTo>
                  <a:pt x="80392" y="52910"/>
                </a:lnTo>
                <a:lnTo>
                  <a:pt x="69214" y="41363"/>
                </a:lnTo>
                <a:lnTo>
                  <a:pt x="70992" y="34467"/>
                </a:lnTo>
                <a:lnTo>
                  <a:pt x="78231" y="31026"/>
                </a:lnTo>
                <a:lnTo>
                  <a:pt x="151799" y="31026"/>
                </a:lnTo>
                <a:lnTo>
                  <a:pt x="163956" y="24129"/>
                </a:lnTo>
                <a:lnTo>
                  <a:pt x="148304" y="13089"/>
                </a:lnTo>
                <a:lnTo>
                  <a:pt x="131794" y="5602"/>
                </a:lnTo>
                <a:lnTo>
                  <a:pt x="114950" y="1346"/>
                </a:lnTo>
                <a:lnTo>
                  <a:pt x="98297" y="0"/>
                </a:lnTo>
                <a:close/>
              </a:path>
              <a:path w="164465" h="148590">
                <a:moveTo>
                  <a:pt x="151799" y="31026"/>
                </a:moveTo>
                <a:lnTo>
                  <a:pt x="89280" y="31026"/>
                </a:lnTo>
                <a:lnTo>
                  <a:pt x="100326" y="31968"/>
                </a:lnTo>
                <a:lnTo>
                  <a:pt x="111061" y="34686"/>
                </a:lnTo>
                <a:lnTo>
                  <a:pt x="120463" y="39019"/>
                </a:lnTo>
                <a:lnTo>
                  <a:pt x="127507" y="44805"/>
                </a:lnTo>
                <a:lnTo>
                  <a:pt x="151799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95792" y="6258331"/>
            <a:ext cx="397789" cy="396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03920" y="6258331"/>
            <a:ext cx="396367" cy="396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13658" y="6535890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297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7000" y="2137854"/>
            <a:ext cx="736600" cy="417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0538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7140" algn="l"/>
              </a:tabLst>
            </a:pPr>
            <a:r>
              <a:rPr dirty="0" spc="-5"/>
              <a:t>IPUv3H	</a:t>
            </a:r>
            <a:r>
              <a:rPr dirty="0"/>
              <a:t>– Internal</a:t>
            </a:r>
            <a:r>
              <a:rPr dirty="0" spc="-70"/>
              <a:t> </a:t>
            </a:r>
            <a:r>
              <a:rPr dirty="0" spc="-5"/>
              <a:t>Structure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018026" y="3726941"/>
            <a:ext cx="1205230" cy="45720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304165" marR="295910" indent="2540">
              <a:lnSpc>
                <a:spcPct val="100000"/>
              </a:lnSpc>
              <a:spcBef>
                <a:spcPts val="450"/>
              </a:spcBef>
            </a:pPr>
            <a:r>
              <a:rPr dirty="0" sz="1200">
                <a:latin typeface="Arial"/>
                <a:cs typeface="Arial"/>
              </a:rPr>
              <a:t>IC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(Image  </a:t>
            </a:r>
            <a:r>
              <a:rPr dirty="0" sz="1000" spc="-5">
                <a:latin typeface="Arial"/>
                <a:cs typeface="Arial"/>
              </a:rPr>
              <a:t>Con</a:t>
            </a:r>
            <a:r>
              <a:rPr dirty="0" sz="1000" spc="-15">
                <a:latin typeface="Arial"/>
                <a:cs typeface="Arial"/>
              </a:rPr>
              <a:t>v</a:t>
            </a:r>
            <a:r>
              <a:rPr dirty="0" sz="1000" spc="-5">
                <a:latin typeface="Arial"/>
                <a:cs typeface="Arial"/>
              </a:rPr>
              <a:t>erter)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35801" y="1869528"/>
            <a:ext cx="1003300" cy="37592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25781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IDMAC</a:t>
            </a:r>
            <a:endParaRPr sz="1200">
              <a:latin typeface="Arial"/>
              <a:cs typeface="Arial"/>
            </a:endParaRPr>
          </a:p>
          <a:p>
            <a:pPr marL="362585" marR="294005" indent="-58419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>
                <a:latin typeface="Arial"/>
                <a:cs typeface="Arial"/>
              </a:rPr>
              <a:t>I</a:t>
            </a:r>
            <a:r>
              <a:rPr dirty="0" sz="1000" spc="10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g</a:t>
            </a:r>
            <a:r>
              <a:rPr dirty="0" sz="1000" spc="-5">
                <a:latin typeface="Arial"/>
                <a:cs typeface="Arial"/>
              </a:rPr>
              <a:t>e  </a:t>
            </a:r>
            <a:r>
              <a:rPr dirty="0" sz="1000" spc="-5">
                <a:latin typeface="Arial"/>
                <a:cs typeface="Arial"/>
              </a:rPr>
              <a:t>DMA</a:t>
            </a:r>
            <a:endParaRPr sz="100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Controller)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90775" y="4569904"/>
            <a:ext cx="1192530" cy="47498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520"/>
              </a:spcBef>
            </a:pPr>
            <a:r>
              <a:rPr dirty="0" sz="1200" spc="-10">
                <a:latin typeface="Arial"/>
                <a:cs typeface="Arial"/>
              </a:rPr>
              <a:t>DC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Arial"/>
                <a:cs typeface="Arial"/>
              </a:rPr>
              <a:t>(Display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Contr.)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89251" y="1801241"/>
            <a:ext cx="1190625" cy="457200"/>
          </a:xfrm>
          <a:custGeom>
            <a:avLst/>
            <a:gdLst/>
            <a:ahLst/>
            <a:cxnLst/>
            <a:rect l="l" t="t" r="r" b="b"/>
            <a:pathLst>
              <a:path w="1190625" h="457200">
                <a:moveTo>
                  <a:pt x="0" y="457200"/>
                </a:moveTo>
                <a:lnTo>
                  <a:pt x="1190625" y="457200"/>
                </a:lnTo>
                <a:lnTo>
                  <a:pt x="11906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89251" y="1801241"/>
            <a:ext cx="1190625" cy="457200"/>
          </a:xfrm>
          <a:custGeom>
            <a:avLst/>
            <a:gdLst/>
            <a:ahLst/>
            <a:cxnLst/>
            <a:rect l="l" t="t" r="r" b="b"/>
            <a:pathLst>
              <a:path w="1190625" h="457200">
                <a:moveTo>
                  <a:pt x="0" y="457200"/>
                </a:moveTo>
                <a:lnTo>
                  <a:pt x="1190625" y="457200"/>
                </a:lnTo>
                <a:lnTo>
                  <a:pt x="11906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83051" y="4892166"/>
            <a:ext cx="1447800" cy="76200"/>
          </a:xfrm>
          <a:custGeom>
            <a:avLst/>
            <a:gdLst/>
            <a:ahLst/>
            <a:cxnLst/>
            <a:rect l="l" t="t" r="r" b="b"/>
            <a:pathLst>
              <a:path w="14478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1447800" h="76200">
                <a:moveTo>
                  <a:pt x="1371600" y="0"/>
                </a:moveTo>
                <a:lnTo>
                  <a:pt x="1371600" y="76199"/>
                </a:lnTo>
                <a:lnTo>
                  <a:pt x="1435100" y="44449"/>
                </a:lnTo>
                <a:lnTo>
                  <a:pt x="1384300" y="44449"/>
                </a:lnTo>
                <a:lnTo>
                  <a:pt x="1384300" y="31749"/>
                </a:lnTo>
                <a:lnTo>
                  <a:pt x="1435100" y="31749"/>
                </a:lnTo>
                <a:lnTo>
                  <a:pt x="1371600" y="0"/>
                </a:lnTo>
                <a:close/>
              </a:path>
              <a:path w="144780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1447800" h="76200">
                <a:moveTo>
                  <a:pt x="1371600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1371600" y="44449"/>
                </a:lnTo>
                <a:lnTo>
                  <a:pt x="1371600" y="31749"/>
                </a:lnTo>
                <a:close/>
              </a:path>
              <a:path w="1447800" h="76200">
                <a:moveTo>
                  <a:pt x="1435100" y="31749"/>
                </a:moveTo>
                <a:lnTo>
                  <a:pt x="1384300" y="31749"/>
                </a:lnTo>
                <a:lnTo>
                  <a:pt x="1384300" y="44449"/>
                </a:lnTo>
                <a:lnTo>
                  <a:pt x="1435100" y="44449"/>
                </a:lnTo>
                <a:lnTo>
                  <a:pt x="1447800" y="38099"/>
                </a:lnTo>
                <a:lnTo>
                  <a:pt x="143510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32025" y="1578952"/>
            <a:ext cx="5451475" cy="4335780"/>
          </a:xfrm>
          <a:custGeom>
            <a:avLst/>
            <a:gdLst/>
            <a:ahLst/>
            <a:cxnLst/>
            <a:rect l="l" t="t" r="r" b="b"/>
            <a:pathLst>
              <a:path w="5451475" h="4335780">
                <a:moveTo>
                  <a:pt x="0" y="4335526"/>
                </a:moveTo>
                <a:lnTo>
                  <a:pt x="5451475" y="4335526"/>
                </a:lnTo>
                <a:lnTo>
                  <a:pt x="5451475" y="0"/>
                </a:lnTo>
                <a:lnTo>
                  <a:pt x="0" y="0"/>
                </a:lnTo>
                <a:lnTo>
                  <a:pt x="0" y="43355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503423" y="2626817"/>
            <a:ext cx="9017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I</a:t>
            </a:r>
            <a:r>
              <a:rPr dirty="0" sz="2000" spc="-15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Uv3H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39101" y="3720591"/>
            <a:ext cx="852805" cy="76200"/>
          </a:xfrm>
          <a:custGeom>
            <a:avLst/>
            <a:gdLst/>
            <a:ahLst/>
            <a:cxnLst/>
            <a:rect l="l" t="t" r="r" b="b"/>
            <a:pathLst>
              <a:path w="852804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852804" h="76200">
                <a:moveTo>
                  <a:pt x="776224" y="0"/>
                </a:moveTo>
                <a:lnTo>
                  <a:pt x="776224" y="76199"/>
                </a:lnTo>
                <a:lnTo>
                  <a:pt x="839724" y="44449"/>
                </a:lnTo>
                <a:lnTo>
                  <a:pt x="788924" y="44449"/>
                </a:lnTo>
                <a:lnTo>
                  <a:pt x="788924" y="31749"/>
                </a:lnTo>
                <a:lnTo>
                  <a:pt x="839724" y="31749"/>
                </a:lnTo>
                <a:lnTo>
                  <a:pt x="776224" y="0"/>
                </a:lnTo>
                <a:close/>
              </a:path>
              <a:path w="852804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852804" h="76200">
                <a:moveTo>
                  <a:pt x="776224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776224" y="44449"/>
                </a:lnTo>
                <a:lnTo>
                  <a:pt x="776224" y="31749"/>
                </a:lnTo>
                <a:close/>
              </a:path>
              <a:path w="852804" h="76200">
                <a:moveTo>
                  <a:pt x="839724" y="31749"/>
                </a:moveTo>
                <a:lnTo>
                  <a:pt x="788924" y="31749"/>
                </a:lnTo>
                <a:lnTo>
                  <a:pt x="788924" y="44449"/>
                </a:lnTo>
                <a:lnTo>
                  <a:pt x="839724" y="44449"/>
                </a:lnTo>
                <a:lnTo>
                  <a:pt x="852424" y="38099"/>
                </a:lnTo>
                <a:lnTo>
                  <a:pt x="839724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421369" y="3654933"/>
            <a:ext cx="577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67301" y="5173116"/>
            <a:ext cx="1205230" cy="45720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374650" marR="255270" indent="-111760">
              <a:lnSpc>
                <a:spcPct val="100000"/>
              </a:lnSpc>
              <a:spcBef>
                <a:spcPts val="450"/>
              </a:spcBef>
            </a:pPr>
            <a:r>
              <a:rPr dirty="0" sz="1200" spc="-10">
                <a:latin typeface="Arial"/>
                <a:cs typeface="Arial"/>
              </a:rPr>
              <a:t>IRT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(Image  Rotator)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72150" y="5266816"/>
            <a:ext cx="767080" cy="76200"/>
          </a:xfrm>
          <a:custGeom>
            <a:avLst/>
            <a:gdLst/>
            <a:ahLst/>
            <a:cxnLst/>
            <a:rect l="l" t="t" r="r" b="b"/>
            <a:pathLst>
              <a:path w="7670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67079" h="76200">
                <a:moveTo>
                  <a:pt x="690626" y="0"/>
                </a:moveTo>
                <a:lnTo>
                  <a:pt x="690626" y="76200"/>
                </a:lnTo>
                <a:lnTo>
                  <a:pt x="754126" y="44450"/>
                </a:lnTo>
                <a:lnTo>
                  <a:pt x="703326" y="44450"/>
                </a:lnTo>
                <a:lnTo>
                  <a:pt x="703326" y="31750"/>
                </a:lnTo>
                <a:lnTo>
                  <a:pt x="754126" y="31750"/>
                </a:lnTo>
                <a:lnTo>
                  <a:pt x="690626" y="0"/>
                </a:lnTo>
                <a:close/>
              </a:path>
              <a:path w="76707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67079" h="76200">
                <a:moveTo>
                  <a:pt x="69062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90626" y="44450"/>
                </a:lnTo>
                <a:lnTo>
                  <a:pt x="690626" y="31750"/>
                </a:lnTo>
                <a:close/>
              </a:path>
              <a:path w="767079" h="76200">
                <a:moveTo>
                  <a:pt x="754126" y="31750"/>
                </a:moveTo>
                <a:lnTo>
                  <a:pt x="703326" y="31750"/>
                </a:lnTo>
                <a:lnTo>
                  <a:pt x="703326" y="44450"/>
                </a:lnTo>
                <a:lnTo>
                  <a:pt x="754126" y="44450"/>
                </a:lnTo>
                <a:lnTo>
                  <a:pt x="766826" y="38100"/>
                </a:lnTo>
                <a:lnTo>
                  <a:pt x="75412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54425" y="5639841"/>
            <a:ext cx="76200" cy="643255"/>
          </a:xfrm>
          <a:custGeom>
            <a:avLst/>
            <a:gdLst/>
            <a:ahLst/>
            <a:cxnLst/>
            <a:rect l="l" t="t" r="r" b="b"/>
            <a:pathLst>
              <a:path w="76200" h="643254">
                <a:moveTo>
                  <a:pt x="31750" y="566737"/>
                </a:moveTo>
                <a:lnTo>
                  <a:pt x="0" y="566737"/>
                </a:lnTo>
                <a:lnTo>
                  <a:pt x="38100" y="642937"/>
                </a:lnTo>
                <a:lnTo>
                  <a:pt x="69850" y="579437"/>
                </a:lnTo>
                <a:lnTo>
                  <a:pt x="31750" y="579437"/>
                </a:lnTo>
                <a:lnTo>
                  <a:pt x="31750" y="566737"/>
                </a:lnTo>
                <a:close/>
              </a:path>
              <a:path w="76200" h="643254">
                <a:moveTo>
                  <a:pt x="44450" y="63500"/>
                </a:moveTo>
                <a:lnTo>
                  <a:pt x="31750" y="63500"/>
                </a:lnTo>
                <a:lnTo>
                  <a:pt x="31750" y="579437"/>
                </a:lnTo>
                <a:lnTo>
                  <a:pt x="44450" y="579437"/>
                </a:lnTo>
                <a:lnTo>
                  <a:pt x="44450" y="63500"/>
                </a:lnTo>
                <a:close/>
              </a:path>
              <a:path w="76200" h="643254">
                <a:moveTo>
                  <a:pt x="76200" y="566737"/>
                </a:moveTo>
                <a:lnTo>
                  <a:pt x="44450" y="566737"/>
                </a:lnTo>
                <a:lnTo>
                  <a:pt x="44450" y="579437"/>
                </a:lnTo>
                <a:lnTo>
                  <a:pt x="69850" y="579437"/>
                </a:lnTo>
                <a:lnTo>
                  <a:pt x="76200" y="566737"/>
                </a:lnTo>
                <a:close/>
              </a:path>
              <a:path w="76200" h="64325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4325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787775" y="4360290"/>
            <a:ext cx="992505" cy="45720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188595" marR="133350" indent="-44450">
              <a:lnSpc>
                <a:spcPct val="100000"/>
              </a:lnSpc>
              <a:spcBef>
                <a:spcPts val="450"/>
              </a:spcBef>
            </a:pPr>
            <a:r>
              <a:rPr dirty="0" sz="1200" spc="-5">
                <a:latin typeface="Arial"/>
                <a:cs typeface="Arial"/>
              </a:rPr>
              <a:t>DP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(Display  Processor)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83051" y="4622291"/>
            <a:ext cx="204724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108325" y="5171528"/>
            <a:ext cx="1190625" cy="4572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366395" marR="224154" indent="-135890">
              <a:lnSpc>
                <a:spcPct val="100000"/>
              </a:lnSpc>
              <a:spcBef>
                <a:spcPts val="450"/>
              </a:spcBef>
            </a:pPr>
            <a:r>
              <a:rPr dirty="0" sz="1200" spc="-5">
                <a:latin typeface="Arial"/>
                <a:cs typeface="Arial"/>
              </a:rPr>
              <a:t>CM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(Control  Module)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57600" y="1907667"/>
            <a:ext cx="1373505" cy="76200"/>
          </a:xfrm>
          <a:custGeom>
            <a:avLst/>
            <a:gdLst/>
            <a:ahLst/>
            <a:cxnLst/>
            <a:rect l="l" t="t" r="r" b="b"/>
            <a:pathLst>
              <a:path w="1373504" h="76200">
                <a:moveTo>
                  <a:pt x="1297051" y="0"/>
                </a:moveTo>
                <a:lnTo>
                  <a:pt x="1297051" y="76200"/>
                </a:lnTo>
                <a:lnTo>
                  <a:pt x="1360551" y="44450"/>
                </a:lnTo>
                <a:lnTo>
                  <a:pt x="1309751" y="44450"/>
                </a:lnTo>
                <a:lnTo>
                  <a:pt x="1309751" y="31750"/>
                </a:lnTo>
                <a:lnTo>
                  <a:pt x="1360551" y="31750"/>
                </a:lnTo>
                <a:lnTo>
                  <a:pt x="1297051" y="0"/>
                </a:lnTo>
                <a:close/>
              </a:path>
              <a:path w="1373504" h="76200">
                <a:moveTo>
                  <a:pt x="129705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7051" y="44450"/>
                </a:lnTo>
                <a:lnTo>
                  <a:pt x="1297051" y="31750"/>
                </a:lnTo>
                <a:close/>
              </a:path>
              <a:path w="1373504" h="76200">
                <a:moveTo>
                  <a:pt x="1360551" y="31750"/>
                </a:moveTo>
                <a:lnTo>
                  <a:pt x="1309751" y="31750"/>
                </a:lnTo>
                <a:lnTo>
                  <a:pt x="1309751" y="44450"/>
                </a:lnTo>
                <a:lnTo>
                  <a:pt x="1360551" y="44450"/>
                </a:lnTo>
                <a:lnTo>
                  <a:pt x="1373251" y="38100"/>
                </a:lnTo>
                <a:lnTo>
                  <a:pt x="136055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22875" y="3826890"/>
            <a:ext cx="1316355" cy="76200"/>
          </a:xfrm>
          <a:custGeom>
            <a:avLst/>
            <a:gdLst/>
            <a:ahLst/>
            <a:cxnLst/>
            <a:rect l="l" t="t" r="r" b="b"/>
            <a:pathLst>
              <a:path w="1316354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1316354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1316354" h="76200">
                <a:moveTo>
                  <a:pt x="1316101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1316101" y="44449"/>
                </a:lnTo>
                <a:lnTo>
                  <a:pt x="1316101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222875" y="3999991"/>
            <a:ext cx="1317625" cy="76200"/>
          </a:xfrm>
          <a:custGeom>
            <a:avLst/>
            <a:gdLst/>
            <a:ahLst/>
            <a:cxnLst/>
            <a:rect l="l" t="t" r="r" b="b"/>
            <a:pathLst>
              <a:path w="1317625" h="76200">
                <a:moveTo>
                  <a:pt x="1241425" y="0"/>
                </a:moveTo>
                <a:lnTo>
                  <a:pt x="1241425" y="76199"/>
                </a:lnTo>
                <a:lnTo>
                  <a:pt x="1304925" y="44449"/>
                </a:lnTo>
                <a:lnTo>
                  <a:pt x="1254125" y="44449"/>
                </a:lnTo>
                <a:lnTo>
                  <a:pt x="1254125" y="31749"/>
                </a:lnTo>
                <a:lnTo>
                  <a:pt x="1304925" y="31749"/>
                </a:lnTo>
                <a:lnTo>
                  <a:pt x="1241425" y="0"/>
                </a:lnTo>
                <a:close/>
              </a:path>
              <a:path w="1317625" h="76200">
                <a:moveTo>
                  <a:pt x="1241425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241425" y="44449"/>
                </a:lnTo>
                <a:lnTo>
                  <a:pt x="1241425" y="31749"/>
                </a:lnTo>
                <a:close/>
              </a:path>
              <a:path w="1317625" h="76200">
                <a:moveTo>
                  <a:pt x="1304925" y="31749"/>
                </a:moveTo>
                <a:lnTo>
                  <a:pt x="1254125" y="31749"/>
                </a:lnTo>
                <a:lnTo>
                  <a:pt x="1254125" y="44449"/>
                </a:lnTo>
                <a:lnTo>
                  <a:pt x="1304925" y="44449"/>
                </a:lnTo>
                <a:lnTo>
                  <a:pt x="1317625" y="38099"/>
                </a:lnTo>
                <a:lnTo>
                  <a:pt x="1304925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235700" y="4761991"/>
            <a:ext cx="303530" cy="76200"/>
          </a:xfrm>
          <a:custGeom>
            <a:avLst/>
            <a:gdLst/>
            <a:ahLst/>
            <a:cxnLst/>
            <a:rect l="l" t="t" r="r" b="b"/>
            <a:pathLst>
              <a:path w="30352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303529" h="76200">
                <a:moveTo>
                  <a:pt x="227075" y="0"/>
                </a:moveTo>
                <a:lnTo>
                  <a:pt x="227075" y="76199"/>
                </a:lnTo>
                <a:lnTo>
                  <a:pt x="290575" y="44449"/>
                </a:lnTo>
                <a:lnTo>
                  <a:pt x="239775" y="44449"/>
                </a:lnTo>
                <a:lnTo>
                  <a:pt x="239775" y="31749"/>
                </a:lnTo>
                <a:lnTo>
                  <a:pt x="290575" y="31749"/>
                </a:lnTo>
                <a:lnTo>
                  <a:pt x="227075" y="0"/>
                </a:lnTo>
                <a:close/>
              </a:path>
              <a:path w="303529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303529" h="76200">
                <a:moveTo>
                  <a:pt x="227075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227075" y="44449"/>
                </a:lnTo>
                <a:lnTo>
                  <a:pt x="227075" y="31749"/>
                </a:lnTo>
                <a:close/>
              </a:path>
              <a:path w="303529" h="76200">
                <a:moveTo>
                  <a:pt x="290575" y="31749"/>
                </a:moveTo>
                <a:lnTo>
                  <a:pt x="239775" y="31749"/>
                </a:lnTo>
                <a:lnTo>
                  <a:pt x="239775" y="44449"/>
                </a:lnTo>
                <a:lnTo>
                  <a:pt x="290575" y="44449"/>
                </a:lnTo>
                <a:lnTo>
                  <a:pt x="303275" y="38099"/>
                </a:lnTo>
                <a:lnTo>
                  <a:pt x="290575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881751" y="3999991"/>
            <a:ext cx="78105" cy="570230"/>
          </a:xfrm>
          <a:custGeom>
            <a:avLst/>
            <a:gdLst/>
            <a:ahLst/>
            <a:cxnLst/>
            <a:rect l="l" t="t" r="r" b="b"/>
            <a:pathLst>
              <a:path w="78104" h="570229">
                <a:moveTo>
                  <a:pt x="33109" y="493670"/>
                </a:moveTo>
                <a:lnTo>
                  <a:pt x="1397" y="493775"/>
                </a:lnTo>
                <a:lnTo>
                  <a:pt x="39624" y="569848"/>
                </a:lnTo>
                <a:lnTo>
                  <a:pt x="71215" y="506348"/>
                </a:lnTo>
                <a:lnTo>
                  <a:pt x="33147" y="506348"/>
                </a:lnTo>
                <a:lnTo>
                  <a:pt x="33109" y="493670"/>
                </a:lnTo>
                <a:close/>
              </a:path>
              <a:path w="78104" h="570229">
                <a:moveTo>
                  <a:pt x="45809" y="493627"/>
                </a:moveTo>
                <a:lnTo>
                  <a:pt x="33109" y="493670"/>
                </a:lnTo>
                <a:lnTo>
                  <a:pt x="33147" y="506348"/>
                </a:lnTo>
                <a:lnTo>
                  <a:pt x="45847" y="506348"/>
                </a:lnTo>
                <a:lnTo>
                  <a:pt x="45809" y="493627"/>
                </a:lnTo>
                <a:close/>
              </a:path>
              <a:path w="78104" h="570229">
                <a:moveTo>
                  <a:pt x="77597" y="493521"/>
                </a:moveTo>
                <a:lnTo>
                  <a:pt x="45809" y="493627"/>
                </a:lnTo>
                <a:lnTo>
                  <a:pt x="45847" y="506348"/>
                </a:lnTo>
                <a:lnTo>
                  <a:pt x="71215" y="506348"/>
                </a:lnTo>
                <a:lnTo>
                  <a:pt x="77597" y="493521"/>
                </a:lnTo>
                <a:close/>
              </a:path>
              <a:path w="78104" h="570229">
                <a:moveTo>
                  <a:pt x="44559" y="74879"/>
                </a:moveTo>
                <a:lnTo>
                  <a:pt x="38226" y="76199"/>
                </a:lnTo>
                <a:lnTo>
                  <a:pt x="31863" y="76199"/>
                </a:lnTo>
                <a:lnTo>
                  <a:pt x="33109" y="493670"/>
                </a:lnTo>
                <a:lnTo>
                  <a:pt x="45809" y="493627"/>
                </a:lnTo>
                <a:lnTo>
                  <a:pt x="44563" y="76199"/>
                </a:lnTo>
                <a:lnTo>
                  <a:pt x="38226" y="76199"/>
                </a:lnTo>
                <a:lnTo>
                  <a:pt x="31859" y="74920"/>
                </a:lnTo>
                <a:lnTo>
                  <a:pt x="44559" y="74920"/>
                </a:lnTo>
                <a:close/>
              </a:path>
              <a:path w="78104" h="570229">
                <a:moveTo>
                  <a:pt x="44450" y="38099"/>
                </a:moveTo>
                <a:lnTo>
                  <a:pt x="31750" y="38099"/>
                </a:lnTo>
                <a:lnTo>
                  <a:pt x="31859" y="74920"/>
                </a:lnTo>
                <a:lnTo>
                  <a:pt x="38226" y="76199"/>
                </a:lnTo>
                <a:lnTo>
                  <a:pt x="44559" y="74879"/>
                </a:lnTo>
                <a:lnTo>
                  <a:pt x="44450" y="38099"/>
                </a:lnTo>
                <a:close/>
              </a:path>
              <a:path w="78104" h="570229">
                <a:moveTo>
                  <a:pt x="37973" y="0"/>
                </a:moveTo>
                <a:lnTo>
                  <a:pt x="23127" y="3008"/>
                </a:lnTo>
                <a:lnTo>
                  <a:pt x="11033" y="11207"/>
                </a:lnTo>
                <a:lnTo>
                  <a:pt x="2915" y="23360"/>
                </a:lnTo>
                <a:lnTo>
                  <a:pt x="0" y="38226"/>
                </a:lnTo>
                <a:lnTo>
                  <a:pt x="3008" y="53000"/>
                </a:lnTo>
                <a:lnTo>
                  <a:pt x="11207" y="65071"/>
                </a:lnTo>
                <a:lnTo>
                  <a:pt x="23360" y="73213"/>
                </a:lnTo>
                <a:lnTo>
                  <a:pt x="31859" y="74920"/>
                </a:lnTo>
                <a:lnTo>
                  <a:pt x="31750" y="38099"/>
                </a:lnTo>
                <a:lnTo>
                  <a:pt x="76174" y="38099"/>
                </a:lnTo>
                <a:lnTo>
                  <a:pt x="76200" y="37972"/>
                </a:lnTo>
                <a:lnTo>
                  <a:pt x="73138" y="23127"/>
                </a:lnTo>
                <a:lnTo>
                  <a:pt x="64944" y="11033"/>
                </a:lnTo>
                <a:lnTo>
                  <a:pt x="52822" y="2915"/>
                </a:lnTo>
                <a:lnTo>
                  <a:pt x="37973" y="0"/>
                </a:lnTo>
                <a:close/>
              </a:path>
              <a:path w="78104" h="570229">
                <a:moveTo>
                  <a:pt x="76174" y="38099"/>
                </a:moveTo>
                <a:lnTo>
                  <a:pt x="44450" y="38099"/>
                </a:lnTo>
                <a:lnTo>
                  <a:pt x="44559" y="74879"/>
                </a:lnTo>
                <a:lnTo>
                  <a:pt x="53000" y="73120"/>
                </a:lnTo>
                <a:lnTo>
                  <a:pt x="65071" y="64896"/>
                </a:lnTo>
                <a:lnTo>
                  <a:pt x="73213" y="52768"/>
                </a:lnTo>
                <a:lnTo>
                  <a:pt x="76174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230117" y="5985764"/>
            <a:ext cx="837565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32-bit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AHB</a:t>
            </a:r>
            <a:endParaRPr sz="1200">
              <a:latin typeface="Arial"/>
              <a:cs typeface="Arial"/>
            </a:endParaRPr>
          </a:p>
          <a:p>
            <a:pPr algn="ctr" marL="79375">
              <a:lnSpc>
                <a:spcPct val="100000"/>
              </a:lnSpc>
              <a:spcBef>
                <a:spcPts val="944"/>
              </a:spcBef>
            </a:pPr>
            <a:r>
              <a:rPr dirty="0" sz="1200" spc="-5">
                <a:latin typeface="Arial"/>
                <a:cs typeface="Arial"/>
              </a:rPr>
              <a:t>MCU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788020" y="3567429"/>
            <a:ext cx="408305" cy="3943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86995" marR="5080" indent="-74930">
              <a:lnSpc>
                <a:spcPct val="101699"/>
              </a:lnSpc>
              <a:spcBef>
                <a:spcPts val="75"/>
              </a:spcBef>
            </a:pPr>
            <a:r>
              <a:rPr dirty="0" sz="1200" spc="-5">
                <a:latin typeface="Arial"/>
                <a:cs typeface="Arial"/>
              </a:rPr>
              <a:t>64</a:t>
            </a:r>
            <a:r>
              <a:rPr dirty="0" sz="1200" spc="-10">
                <a:latin typeface="Arial"/>
                <a:cs typeface="Arial"/>
              </a:rPr>
              <a:t>-</a:t>
            </a:r>
            <a:r>
              <a:rPr dirty="0" sz="1200" spc="-5">
                <a:latin typeface="Arial"/>
                <a:cs typeface="Arial"/>
              </a:rPr>
              <a:t>b</a:t>
            </a:r>
            <a:r>
              <a:rPr dirty="0" sz="1200">
                <a:latin typeface="Arial"/>
                <a:cs typeface="Arial"/>
              </a:rPr>
              <a:t>it  </a:t>
            </a:r>
            <a:r>
              <a:rPr dirty="0" sz="1200" spc="-5">
                <a:latin typeface="Arial"/>
                <a:cs typeface="Arial"/>
              </a:rPr>
              <a:t>AXI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986151" y="5738266"/>
            <a:ext cx="701675" cy="76200"/>
          </a:xfrm>
          <a:custGeom>
            <a:avLst/>
            <a:gdLst/>
            <a:ahLst/>
            <a:cxnLst/>
            <a:rect l="l" t="t" r="r" b="b"/>
            <a:pathLst>
              <a:path w="701675" h="76200">
                <a:moveTo>
                  <a:pt x="625475" y="0"/>
                </a:moveTo>
                <a:lnTo>
                  <a:pt x="625475" y="76200"/>
                </a:lnTo>
                <a:lnTo>
                  <a:pt x="688975" y="44450"/>
                </a:lnTo>
                <a:lnTo>
                  <a:pt x="638175" y="44450"/>
                </a:lnTo>
                <a:lnTo>
                  <a:pt x="638175" y="31750"/>
                </a:lnTo>
                <a:lnTo>
                  <a:pt x="688975" y="31750"/>
                </a:lnTo>
                <a:lnTo>
                  <a:pt x="625475" y="0"/>
                </a:lnTo>
                <a:close/>
              </a:path>
              <a:path w="701675" h="76200">
                <a:moveTo>
                  <a:pt x="6254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25475" y="44450"/>
                </a:lnTo>
                <a:lnTo>
                  <a:pt x="625475" y="31750"/>
                </a:lnTo>
                <a:close/>
              </a:path>
              <a:path w="701675" h="76200">
                <a:moveTo>
                  <a:pt x="688975" y="31750"/>
                </a:moveTo>
                <a:lnTo>
                  <a:pt x="638175" y="31750"/>
                </a:lnTo>
                <a:lnTo>
                  <a:pt x="638175" y="44450"/>
                </a:lnTo>
                <a:lnTo>
                  <a:pt x="688975" y="44450"/>
                </a:lnTo>
                <a:lnTo>
                  <a:pt x="701675" y="38100"/>
                </a:lnTo>
                <a:lnTo>
                  <a:pt x="6889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48051" y="5033390"/>
            <a:ext cx="76200" cy="743585"/>
          </a:xfrm>
          <a:custGeom>
            <a:avLst/>
            <a:gdLst/>
            <a:ahLst/>
            <a:cxnLst/>
            <a:rect l="l" t="t" r="r" b="b"/>
            <a:pathLst>
              <a:path w="76200" h="743585">
                <a:moveTo>
                  <a:pt x="44450" y="63499"/>
                </a:moveTo>
                <a:lnTo>
                  <a:pt x="31750" y="63499"/>
                </a:lnTo>
                <a:lnTo>
                  <a:pt x="31750" y="742975"/>
                </a:lnTo>
                <a:lnTo>
                  <a:pt x="44450" y="742975"/>
                </a:lnTo>
                <a:lnTo>
                  <a:pt x="44450" y="63499"/>
                </a:lnTo>
                <a:close/>
              </a:path>
              <a:path w="76200" h="74358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74358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66975" y="1725041"/>
            <a:ext cx="1190625" cy="457200"/>
          </a:xfrm>
          <a:custGeom>
            <a:avLst/>
            <a:gdLst/>
            <a:ahLst/>
            <a:cxnLst/>
            <a:rect l="l" t="t" r="r" b="b"/>
            <a:pathLst>
              <a:path w="1190625" h="457200">
                <a:moveTo>
                  <a:pt x="0" y="457200"/>
                </a:moveTo>
                <a:lnTo>
                  <a:pt x="1190625" y="457200"/>
                </a:lnTo>
                <a:lnTo>
                  <a:pt x="11906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66975" y="1725041"/>
            <a:ext cx="1190625" cy="457200"/>
          </a:xfrm>
          <a:custGeom>
            <a:avLst/>
            <a:gdLst/>
            <a:ahLst/>
            <a:cxnLst/>
            <a:rect l="l" t="t" r="r" b="b"/>
            <a:pathLst>
              <a:path w="1190625" h="457200">
                <a:moveTo>
                  <a:pt x="0" y="457200"/>
                </a:moveTo>
                <a:lnTo>
                  <a:pt x="1190625" y="457200"/>
                </a:lnTo>
                <a:lnTo>
                  <a:pt x="11906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466975" y="1801241"/>
            <a:ext cx="1113155" cy="381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282575" marR="114935" indent="-83820">
              <a:lnSpc>
                <a:spcPts val="1250"/>
              </a:lnSpc>
              <a:spcBef>
                <a:spcPts val="45"/>
              </a:spcBef>
            </a:pPr>
            <a:r>
              <a:rPr dirty="0" sz="1200">
                <a:latin typeface="Arial"/>
                <a:cs typeface="Arial"/>
              </a:rPr>
              <a:t>CSI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(Camera  Sensor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I/F)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657600" y="1983867"/>
            <a:ext cx="1373505" cy="76200"/>
          </a:xfrm>
          <a:custGeom>
            <a:avLst/>
            <a:gdLst/>
            <a:ahLst/>
            <a:cxnLst/>
            <a:rect l="l" t="t" r="r" b="b"/>
            <a:pathLst>
              <a:path w="1373504" h="76200">
                <a:moveTo>
                  <a:pt x="1297051" y="0"/>
                </a:moveTo>
                <a:lnTo>
                  <a:pt x="1297051" y="76200"/>
                </a:lnTo>
                <a:lnTo>
                  <a:pt x="1360551" y="44450"/>
                </a:lnTo>
                <a:lnTo>
                  <a:pt x="1309751" y="44450"/>
                </a:lnTo>
                <a:lnTo>
                  <a:pt x="1309751" y="31750"/>
                </a:lnTo>
                <a:lnTo>
                  <a:pt x="1360551" y="31750"/>
                </a:lnTo>
                <a:lnTo>
                  <a:pt x="1297051" y="0"/>
                </a:lnTo>
                <a:close/>
              </a:path>
              <a:path w="1373504" h="76200">
                <a:moveTo>
                  <a:pt x="129705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7051" y="44450"/>
                </a:lnTo>
                <a:lnTo>
                  <a:pt x="1297051" y="31750"/>
                </a:lnTo>
                <a:close/>
              </a:path>
              <a:path w="1373504" h="76200">
                <a:moveTo>
                  <a:pt x="1360551" y="31750"/>
                </a:moveTo>
                <a:lnTo>
                  <a:pt x="1309751" y="31750"/>
                </a:lnTo>
                <a:lnTo>
                  <a:pt x="1309751" y="44450"/>
                </a:lnTo>
                <a:lnTo>
                  <a:pt x="1360551" y="44450"/>
                </a:lnTo>
                <a:lnTo>
                  <a:pt x="1373251" y="38100"/>
                </a:lnTo>
                <a:lnTo>
                  <a:pt x="136055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386076" y="3753929"/>
            <a:ext cx="1192530" cy="474980"/>
          </a:xfrm>
          <a:custGeom>
            <a:avLst/>
            <a:gdLst/>
            <a:ahLst/>
            <a:cxnLst/>
            <a:rect l="l" t="t" r="r" b="b"/>
            <a:pathLst>
              <a:path w="1192529" h="474979">
                <a:moveTo>
                  <a:pt x="0" y="474662"/>
                </a:moveTo>
                <a:lnTo>
                  <a:pt x="1192212" y="474662"/>
                </a:lnTo>
                <a:lnTo>
                  <a:pt x="1192212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386076" y="3753929"/>
            <a:ext cx="1192530" cy="474980"/>
          </a:xfrm>
          <a:custGeom>
            <a:avLst/>
            <a:gdLst/>
            <a:ahLst/>
            <a:cxnLst/>
            <a:rect l="l" t="t" r="r" b="b"/>
            <a:pathLst>
              <a:path w="1192529" h="474979">
                <a:moveTo>
                  <a:pt x="0" y="474662"/>
                </a:moveTo>
                <a:lnTo>
                  <a:pt x="1192212" y="474662"/>
                </a:lnTo>
                <a:lnTo>
                  <a:pt x="1192212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66975" y="3671379"/>
            <a:ext cx="1192530" cy="474980"/>
          </a:xfrm>
          <a:custGeom>
            <a:avLst/>
            <a:gdLst/>
            <a:ahLst/>
            <a:cxnLst/>
            <a:rect l="l" t="t" r="r" b="b"/>
            <a:pathLst>
              <a:path w="1192529" h="474979">
                <a:moveTo>
                  <a:pt x="0" y="474662"/>
                </a:moveTo>
                <a:lnTo>
                  <a:pt x="1192212" y="474662"/>
                </a:lnTo>
                <a:lnTo>
                  <a:pt x="1192212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66975" y="3671379"/>
            <a:ext cx="1192530" cy="474980"/>
          </a:xfrm>
          <a:custGeom>
            <a:avLst/>
            <a:gdLst/>
            <a:ahLst/>
            <a:cxnLst/>
            <a:rect l="l" t="t" r="r" b="b"/>
            <a:pathLst>
              <a:path w="1192529" h="474979">
                <a:moveTo>
                  <a:pt x="0" y="474662"/>
                </a:moveTo>
                <a:lnTo>
                  <a:pt x="1192212" y="474662"/>
                </a:lnTo>
                <a:lnTo>
                  <a:pt x="1192212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466975" y="3753929"/>
            <a:ext cx="1111885" cy="39243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81280">
              <a:lnSpc>
                <a:spcPts val="1305"/>
              </a:lnSpc>
            </a:pPr>
            <a:r>
              <a:rPr dirty="0" sz="1200" spc="-5">
                <a:latin typeface="Arial"/>
                <a:cs typeface="Arial"/>
              </a:rPr>
              <a:t>DI</a:t>
            </a:r>
            <a:endParaRPr sz="1200">
              <a:latin typeface="Arial"/>
              <a:cs typeface="Arial"/>
            </a:endParaRPr>
          </a:p>
          <a:p>
            <a:pPr algn="ctr" marL="81280">
              <a:lnSpc>
                <a:spcPct val="100000"/>
              </a:lnSpc>
              <a:spcBef>
                <a:spcPts val="10"/>
              </a:spcBef>
            </a:pPr>
            <a:r>
              <a:rPr dirty="0" sz="1000" spc="-5">
                <a:latin typeface="Arial"/>
                <a:cs typeface="Arial"/>
              </a:rPr>
              <a:t>(Display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I/F)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021076" y="4228591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29">
                <a:moveTo>
                  <a:pt x="31750" y="265048"/>
                </a:moveTo>
                <a:lnTo>
                  <a:pt x="0" y="265048"/>
                </a:lnTo>
                <a:lnTo>
                  <a:pt x="38100" y="341248"/>
                </a:lnTo>
                <a:lnTo>
                  <a:pt x="69850" y="277748"/>
                </a:lnTo>
                <a:lnTo>
                  <a:pt x="31750" y="277748"/>
                </a:lnTo>
                <a:lnTo>
                  <a:pt x="31750" y="265048"/>
                </a:lnTo>
                <a:close/>
              </a:path>
              <a:path w="76200" h="341629">
                <a:moveTo>
                  <a:pt x="44450" y="63499"/>
                </a:moveTo>
                <a:lnTo>
                  <a:pt x="31750" y="63499"/>
                </a:lnTo>
                <a:lnTo>
                  <a:pt x="31750" y="277748"/>
                </a:lnTo>
                <a:lnTo>
                  <a:pt x="44450" y="277748"/>
                </a:lnTo>
                <a:lnTo>
                  <a:pt x="44450" y="63499"/>
                </a:lnTo>
                <a:close/>
              </a:path>
              <a:path w="76200" h="341629">
                <a:moveTo>
                  <a:pt x="76200" y="265048"/>
                </a:moveTo>
                <a:lnTo>
                  <a:pt x="44450" y="265048"/>
                </a:lnTo>
                <a:lnTo>
                  <a:pt x="44450" y="277748"/>
                </a:lnTo>
                <a:lnTo>
                  <a:pt x="69850" y="277748"/>
                </a:lnTo>
                <a:lnTo>
                  <a:pt x="76200" y="265048"/>
                </a:lnTo>
                <a:close/>
              </a:path>
              <a:path w="76200" h="3416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416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095625" y="4131690"/>
            <a:ext cx="76200" cy="438150"/>
          </a:xfrm>
          <a:custGeom>
            <a:avLst/>
            <a:gdLst/>
            <a:ahLst/>
            <a:cxnLst/>
            <a:rect l="l" t="t" r="r" b="b"/>
            <a:pathLst>
              <a:path w="76200" h="438150">
                <a:moveTo>
                  <a:pt x="31750" y="361949"/>
                </a:moveTo>
                <a:lnTo>
                  <a:pt x="0" y="361949"/>
                </a:lnTo>
                <a:lnTo>
                  <a:pt x="38100" y="438149"/>
                </a:lnTo>
                <a:lnTo>
                  <a:pt x="69850" y="374649"/>
                </a:lnTo>
                <a:lnTo>
                  <a:pt x="31750" y="374649"/>
                </a:lnTo>
                <a:lnTo>
                  <a:pt x="31750" y="361949"/>
                </a:lnTo>
                <a:close/>
              </a:path>
              <a:path w="76200" h="438150">
                <a:moveTo>
                  <a:pt x="44450" y="63499"/>
                </a:moveTo>
                <a:lnTo>
                  <a:pt x="31750" y="63499"/>
                </a:lnTo>
                <a:lnTo>
                  <a:pt x="31750" y="374649"/>
                </a:lnTo>
                <a:lnTo>
                  <a:pt x="44450" y="374649"/>
                </a:lnTo>
                <a:lnTo>
                  <a:pt x="44450" y="63499"/>
                </a:lnTo>
                <a:close/>
              </a:path>
              <a:path w="76200" h="438150">
                <a:moveTo>
                  <a:pt x="76200" y="361949"/>
                </a:moveTo>
                <a:lnTo>
                  <a:pt x="44450" y="361949"/>
                </a:lnTo>
                <a:lnTo>
                  <a:pt x="44450" y="374649"/>
                </a:lnTo>
                <a:lnTo>
                  <a:pt x="69850" y="374649"/>
                </a:lnTo>
                <a:lnTo>
                  <a:pt x="76200" y="361949"/>
                </a:lnTo>
                <a:close/>
              </a:path>
              <a:path w="76200" h="438150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438150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030851" y="4571491"/>
            <a:ext cx="1205230" cy="4572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153670" marR="123189" indent="-18415">
              <a:lnSpc>
                <a:spcPct val="100800"/>
              </a:lnSpc>
              <a:spcBef>
                <a:spcPts val="434"/>
              </a:spcBef>
            </a:pPr>
            <a:r>
              <a:rPr dirty="0" sz="1200" spc="-5">
                <a:latin typeface="Arial"/>
                <a:cs typeface="Arial"/>
              </a:rPr>
              <a:t>DMFC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(Display  Multi FIFO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Ctrl.)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780026" y="4619116"/>
            <a:ext cx="250825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030851" y="1725041"/>
            <a:ext cx="1205230" cy="4699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62865" rIns="0" bIns="0" rtlCol="0" vert="horz">
            <a:spAutoFit/>
          </a:bodyPr>
          <a:lstStyle/>
          <a:p>
            <a:pPr marL="153670" marR="137160" indent="-9525">
              <a:lnSpc>
                <a:spcPct val="100000"/>
              </a:lnSpc>
              <a:spcBef>
                <a:spcPts val="495"/>
              </a:spcBef>
            </a:pPr>
            <a:r>
              <a:rPr dirty="0" sz="1200" spc="-5">
                <a:latin typeface="Arial"/>
                <a:cs typeface="Arial"/>
              </a:rPr>
              <a:t>SMFC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(Sensor  Multi FIFO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Ctrl.)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246876" y="1925066"/>
            <a:ext cx="303530" cy="76200"/>
          </a:xfrm>
          <a:custGeom>
            <a:avLst/>
            <a:gdLst/>
            <a:ahLst/>
            <a:cxnLst/>
            <a:rect l="l" t="t" r="r" b="b"/>
            <a:pathLst>
              <a:path w="303529" h="76200">
                <a:moveTo>
                  <a:pt x="226949" y="0"/>
                </a:moveTo>
                <a:lnTo>
                  <a:pt x="226949" y="76200"/>
                </a:lnTo>
                <a:lnTo>
                  <a:pt x="290449" y="44450"/>
                </a:lnTo>
                <a:lnTo>
                  <a:pt x="239649" y="44450"/>
                </a:lnTo>
                <a:lnTo>
                  <a:pt x="239649" y="31750"/>
                </a:lnTo>
                <a:lnTo>
                  <a:pt x="290449" y="31750"/>
                </a:lnTo>
                <a:lnTo>
                  <a:pt x="226949" y="0"/>
                </a:lnTo>
                <a:close/>
              </a:path>
              <a:path w="303529" h="76200">
                <a:moveTo>
                  <a:pt x="22694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6949" y="44450"/>
                </a:lnTo>
                <a:lnTo>
                  <a:pt x="226949" y="31750"/>
                </a:lnTo>
                <a:close/>
              </a:path>
              <a:path w="303529" h="76200">
                <a:moveTo>
                  <a:pt x="290449" y="31750"/>
                </a:moveTo>
                <a:lnTo>
                  <a:pt x="239649" y="31750"/>
                </a:lnTo>
                <a:lnTo>
                  <a:pt x="239649" y="44450"/>
                </a:lnTo>
                <a:lnTo>
                  <a:pt x="290449" y="44450"/>
                </a:lnTo>
                <a:lnTo>
                  <a:pt x="303149" y="38100"/>
                </a:lnTo>
                <a:lnTo>
                  <a:pt x="29044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541525" y="3874515"/>
            <a:ext cx="929005" cy="76200"/>
          </a:xfrm>
          <a:custGeom>
            <a:avLst/>
            <a:gdLst/>
            <a:ahLst/>
            <a:cxnLst/>
            <a:rect l="l" t="t" r="r" b="b"/>
            <a:pathLst>
              <a:path w="92900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929005" h="76200">
                <a:moveTo>
                  <a:pt x="852424" y="0"/>
                </a:moveTo>
                <a:lnTo>
                  <a:pt x="852424" y="76199"/>
                </a:lnTo>
                <a:lnTo>
                  <a:pt x="915924" y="44449"/>
                </a:lnTo>
                <a:lnTo>
                  <a:pt x="865124" y="44449"/>
                </a:lnTo>
                <a:lnTo>
                  <a:pt x="865124" y="31749"/>
                </a:lnTo>
                <a:lnTo>
                  <a:pt x="915924" y="31749"/>
                </a:lnTo>
                <a:lnTo>
                  <a:pt x="852424" y="0"/>
                </a:lnTo>
                <a:close/>
              </a:path>
              <a:path w="929005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929005" h="76200">
                <a:moveTo>
                  <a:pt x="852424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852424" y="44449"/>
                </a:lnTo>
                <a:lnTo>
                  <a:pt x="852424" y="31749"/>
                </a:lnTo>
                <a:close/>
              </a:path>
              <a:path w="929005" h="76200">
                <a:moveTo>
                  <a:pt x="915924" y="31749"/>
                </a:moveTo>
                <a:lnTo>
                  <a:pt x="865124" y="31749"/>
                </a:lnTo>
                <a:lnTo>
                  <a:pt x="865124" y="44449"/>
                </a:lnTo>
                <a:lnTo>
                  <a:pt x="915924" y="44449"/>
                </a:lnTo>
                <a:lnTo>
                  <a:pt x="928624" y="38099"/>
                </a:lnTo>
                <a:lnTo>
                  <a:pt x="915924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541525" y="3950715"/>
            <a:ext cx="850900" cy="76200"/>
          </a:xfrm>
          <a:custGeom>
            <a:avLst/>
            <a:gdLst/>
            <a:ahLst/>
            <a:cxnLst/>
            <a:rect l="l" t="t" r="r" b="b"/>
            <a:pathLst>
              <a:path w="8509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850900" h="76200">
                <a:moveTo>
                  <a:pt x="774700" y="0"/>
                </a:moveTo>
                <a:lnTo>
                  <a:pt x="774700" y="76199"/>
                </a:lnTo>
                <a:lnTo>
                  <a:pt x="838200" y="44449"/>
                </a:lnTo>
                <a:lnTo>
                  <a:pt x="787400" y="44449"/>
                </a:lnTo>
                <a:lnTo>
                  <a:pt x="787400" y="31749"/>
                </a:lnTo>
                <a:lnTo>
                  <a:pt x="838200" y="31749"/>
                </a:lnTo>
                <a:lnTo>
                  <a:pt x="774700" y="0"/>
                </a:lnTo>
                <a:close/>
              </a:path>
              <a:path w="85090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850900" h="76200">
                <a:moveTo>
                  <a:pt x="774700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774700" y="44449"/>
                </a:lnTo>
                <a:lnTo>
                  <a:pt x="774700" y="31749"/>
                </a:lnTo>
                <a:close/>
              </a:path>
              <a:path w="850900" h="76200">
                <a:moveTo>
                  <a:pt x="838200" y="31749"/>
                </a:moveTo>
                <a:lnTo>
                  <a:pt x="787400" y="31749"/>
                </a:lnTo>
                <a:lnTo>
                  <a:pt x="787400" y="44449"/>
                </a:lnTo>
                <a:lnTo>
                  <a:pt x="838200" y="44449"/>
                </a:lnTo>
                <a:lnTo>
                  <a:pt x="850900" y="38099"/>
                </a:lnTo>
                <a:lnTo>
                  <a:pt x="83820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970151" y="1937766"/>
            <a:ext cx="500380" cy="76200"/>
          </a:xfrm>
          <a:custGeom>
            <a:avLst/>
            <a:gdLst/>
            <a:ahLst/>
            <a:cxnLst/>
            <a:rect l="l" t="t" r="r" b="b"/>
            <a:pathLst>
              <a:path w="500380" h="76200">
                <a:moveTo>
                  <a:pt x="423799" y="0"/>
                </a:moveTo>
                <a:lnTo>
                  <a:pt x="423799" y="76200"/>
                </a:lnTo>
                <a:lnTo>
                  <a:pt x="487299" y="44450"/>
                </a:lnTo>
                <a:lnTo>
                  <a:pt x="436499" y="44450"/>
                </a:lnTo>
                <a:lnTo>
                  <a:pt x="436499" y="31750"/>
                </a:lnTo>
                <a:lnTo>
                  <a:pt x="487299" y="31750"/>
                </a:lnTo>
                <a:lnTo>
                  <a:pt x="423799" y="0"/>
                </a:lnTo>
                <a:close/>
              </a:path>
              <a:path w="500380" h="76200">
                <a:moveTo>
                  <a:pt x="42379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3799" y="44450"/>
                </a:lnTo>
                <a:lnTo>
                  <a:pt x="423799" y="31750"/>
                </a:lnTo>
                <a:close/>
              </a:path>
              <a:path w="500380" h="76200">
                <a:moveTo>
                  <a:pt x="487299" y="31750"/>
                </a:moveTo>
                <a:lnTo>
                  <a:pt x="436499" y="31750"/>
                </a:lnTo>
                <a:lnTo>
                  <a:pt x="436499" y="44450"/>
                </a:lnTo>
                <a:lnTo>
                  <a:pt x="487299" y="44450"/>
                </a:lnTo>
                <a:lnTo>
                  <a:pt x="499999" y="38100"/>
                </a:lnTo>
                <a:lnTo>
                  <a:pt x="48729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970151" y="2015617"/>
            <a:ext cx="422275" cy="76200"/>
          </a:xfrm>
          <a:custGeom>
            <a:avLst/>
            <a:gdLst/>
            <a:ahLst/>
            <a:cxnLst/>
            <a:rect l="l" t="t" r="r" b="b"/>
            <a:pathLst>
              <a:path w="422275" h="76200">
                <a:moveTo>
                  <a:pt x="346075" y="0"/>
                </a:moveTo>
                <a:lnTo>
                  <a:pt x="346075" y="76200"/>
                </a:lnTo>
                <a:lnTo>
                  <a:pt x="409575" y="44450"/>
                </a:lnTo>
                <a:lnTo>
                  <a:pt x="358775" y="44450"/>
                </a:lnTo>
                <a:lnTo>
                  <a:pt x="358775" y="31750"/>
                </a:lnTo>
                <a:lnTo>
                  <a:pt x="409575" y="31750"/>
                </a:lnTo>
                <a:lnTo>
                  <a:pt x="346075" y="0"/>
                </a:lnTo>
                <a:close/>
              </a:path>
              <a:path w="422275" h="76200">
                <a:moveTo>
                  <a:pt x="3460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6075" y="44450"/>
                </a:lnTo>
                <a:lnTo>
                  <a:pt x="346075" y="31750"/>
                </a:lnTo>
                <a:close/>
              </a:path>
              <a:path w="422275" h="76200">
                <a:moveTo>
                  <a:pt x="409575" y="31750"/>
                </a:moveTo>
                <a:lnTo>
                  <a:pt x="358775" y="31750"/>
                </a:lnTo>
                <a:lnTo>
                  <a:pt x="358775" y="44450"/>
                </a:lnTo>
                <a:lnTo>
                  <a:pt x="409575" y="44450"/>
                </a:lnTo>
                <a:lnTo>
                  <a:pt x="422275" y="38100"/>
                </a:lnTo>
                <a:lnTo>
                  <a:pt x="4095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16245" y="1570168"/>
            <a:ext cx="856661" cy="654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02704" y="3598333"/>
            <a:ext cx="836449" cy="6624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492353" y="1247647"/>
            <a:ext cx="645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Cameras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44779" y="4313935"/>
            <a:ext cx="600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D</a:t>
            </a:r>
            <a:r>
              <a:rPr dirty="0" sz="1200" spc="-10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sp</a:t>
            </a:r>
            <a:r>
              <a:rPr dirty="0" sz="1200" spc="-5">
                <a:latin typeface="Arial"/>
                <a:cs typeface="Arial"/>
              </a:rPr>
              <a:t>la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229100" y="2960116"/>
            <a:ext cx="1190625" cy="45720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208279" marR="200660" indent="55880">
              <a:lnSpc>
                <a:spcPct val="100000"/>
              </a:lnSpc>
              <a:spcBef>
                <a:spcPts val="450"/>
              </a:spcBef>
            </a:pPr>
            <a:r>
              <a:rPr dirty="0" sz="1200">
                <a:latin typeface="Arial"/>
                <a:cs typeface="Arial"/>
              </a:rPr>
              <a:t>VDI </a:t>
            </a:r>
            <a:r>
              <a:rPr dirty="0" sz="1000" spc="-5">
                <a:latin typeface="Arial"/>
                <a:cs typeface="Arial"/>
              </a:rPr>
              <a:t>(Video  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-</a:t>
            </a:r>
            <a:r>
              <a:rPr dirty="0" sz="1000" spc="-5">
                <a:latin typeface="Arial"/>
                <a:cs typeface="Arial"/>
              </a:rPr>
              <a:t>In</a:t>
            </a:r>
            <a:r>
              <a:rPr dirty="0" sz="1000" spc="-10">
                <a:latin typeface="Arial"/>
                <a:cs typeface="Arial"/>
              </a:rPr>
              <a:t>t</a:t>
            </a:r>
            <a:r>
              <a:rPr dirty="0" sz="1000" spc="-5">
                <a:latin typeface="Arial"/>
                <a:cs typeface="Arial"/>
              </a:rPr>
              <a:t>erl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c</a:t>
            </a:r>
            <a:r>
              <a:rPr dirty="0" sz="1000" spc="-5">
                <a:latin typeface="Arial"/>
                <a:cs typeface="Arial"/>
              </a:rPr>
              <a:t>er)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383151" y="1974342"/>
            <a:ext cx="76200" cy="986155"/>
          </a:xfrm>
          <a:custGeom>
            <a:avLst/>
            <a:gdLst/>
            <a:ahLst/>
            <a:cxnLst/>
            <a:rect l="l" t="t" r="r" b="b"/>
            <a:pathLst>
              <a:path w="76200" h="986155">
                <a:moveTo>
                  <a:pt x="31750" y="909574"/>
                </a:moveTo>
                <a:lnTo>
                  <a:pt x="0" y="909574"/>
                </a:lnTo>
                <a:lnTo>
                  <a:pt x="38100" y="985774"/>
                </a:lnTo>
                <a:lnTo>
                  <a:pt x="69850" y="922274"/>
                </a:lnTo>
                <a:lnTo>
                  <a:pt x="31750" y="922274"/>
                </a:lnTo>
                <a:lnTo>
                  <a:pt x="31750" y="909574"/>
                </a:lnTo>
                <a:close/>
              </a:path>
              <a:path w="76200" h="986155">
                <a:moveTo>
                  <a:pt x="31750" y="74914"/>
                </a:moveTo>
                <a:lnTo>
                  <a:pt x="31750" y="922274"/>
                </a:lnTo>
                <a:lnTo>
                  <a:pt x="44450" y="922274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14"/>
                </a:lnTo>
                <a:close/>
              </a:path>
              <a:path w="76200" h="986155">
                <a:moveTo>
                  <a:pt x="76200" y="909574"/>
                </a:moveTo>
                <a:lnTo>
                  <a:pt x="44450" y="909574"/>
                </a:lnTo>
                <a:lnTo>
                  <a:pt x="44450" y="922274"/>
                </a:lnTo>
                <a:lnTo>
                  <a:pt x="69850" y="922274"/>
                </a:lnTo>
                <a:lnTo>
                  <a:pt x="76200" y="909574"/>
                </a:lnTo>
                <a:close/>
              </a:path>
              <a:path w="76200" h="986155">
                <a:moveTo>
                  <a:pt x="44450" y="38100"/>
                </a:moveTo>
                <a:lnTo>
                  <a:pt x="31750" y="38100"/>
                </a:lnTo>
                <a:lnTo>
                  <a:pt x="31750" y="74914"/>
                </a:lnTo>
                <a:lnTo>
                  <a:pt x="38100" y="76200"/>
                </a:lnTo>
                <a:lnTo>
                  <a:pt x="44450" y="74914"/>
                </a:lnTo>
                <a:lnTo>
                  <a:pt x="44450" y="38100"/>
                </a:lnTo>
                <a:close/>
              </a:path>
              <a:path w="76200" h="986155">
                <a:moveTo>
                  <a:pt x="44450" y="74914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14"/>
                </a:lnTo>
                <a:close/>
              </a:path>
              <a:path w="76200" h="986155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893"/>
                </a:lnTo>
                <a:lnTo>
                  <a:pt x="11144" y="65008"/>
                </a:lnTo>
                <a:lnTo>
                  <a:pt x="23252" y="73193"/>
                </a:lnTo>
                <a:lnTo>
                  <a:pt x="31750" y="74914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986155">
                <a:moveTo>
                  <a:pt x="76200" y="38100"/>
                </a:moveTo>
                <a:lnTo>
                  <a:pt x="44450" y="38100"/>
                </a:lnTo>
                <a:lnTo>
                  <a:pt x="44450" y="74914"/>
                </a:lnTo>
                <a:lnTo>
                  <a:pt x="52947" y="73193"/>
                </a:lnTo>
                <a:lnTo>
                  <a:pt x="65055" y="65008"/>
                </a:lnTo>
                <a:lnTo>
                  <a:pt x="73211" y="52893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383151" y="1901317"/>
            <a:ext cx="76200" cy="120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573776" y="3568191"/>
            <a:ext cx="76200" cy="297180"/>
          </a:xfrm>
          <a:custGeom>
            <a:avLst/>
            <a:gdLst/>
            <a:ahLst/>
            <a:cxnLst/>
            <a:rect l="l" t="t" r="r" b="b"/>
            <a:pathLst>
              <a:path w="76200" h="297179">
                <a:moveTo>
                  <a:pt x="31750" y="220599"/>
                </a:moveTo>
                <a:lnTo>
                  <a:pt x="0" y="220599"/>
                </a:lnTo>
                <a:lnTo>
                  <a:pt x="38100" y="296799"/>
                </a:lnTo>
                <a:lnTo>
                  <a:pt x="69850" y="233299"/>
                </a:lnTo>
                <a:lnTo>
                  <a:pt x="31750" y="233299"/>
                </a:lnTo>
                <a:lnTo>
                  <a:pt x="31750" y="220599"/>
                </a:lnTo>
                <a:close/>
              </a:path>
              <a:path w="76200" h="297179">
                <a:moveTo>
                  <a:pt x="44450" y="0"/>
                </a:moveTo>
                <a:lnTo>
                  <a:pt x="31750" y="0"/>
                </a:lnTo>
                <a:lnTo>
                  <a:pt x="31750" y="233299"/>
                </a:lnTo>
                <a:lnTo>
                  <a:pt x="44450" y="233299"/>
                </a:lnTo>
                <a:lnTo>
                  <a:pt x="44450" y="0"/>
                </a:lnTo>
                <a:close/>
              </a:path>
              <a:path w="76200" h="297179">
                <a:moveTo>
                  <a:pt x="76200" y="220599"/>
                </a:moveTo>
                <a:lnTo>
                  <a:pt x="44450" y="220599"/>
                </a:lnTo>
                <a:lnTo>
                  <a:pt x="44450" y="233299"/>
                </a:lnTo>
                <a:lnTo>
                  <a:pt x="69850" y="233299"/>
                </a:lnTo>
                <a:lnTo>
                  <a:pt x="76200" y="220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419725" y="3223641"/>
            <a:ext cx="1114425" cy="76200"/>
          </a:xfrm>
          <a:custGeom>
            <a:avLst/>
            <a:gdLst/>
            <a:ahLst/>
            <a:cxnLst/>
            <a:rect l="l" t="t" r="r" b="b"/>
            <a:pathLst>
              <a:path w="1114425" h="76200">
                <a:moveTo>
                  <a:pt x="1038225" y="0"/>
                </a:moveTo>
                <a:lnTo>
                  <a:pt x="1038225" y="76200"/>
                </a:lnTo>
                <a:lnTo>
                  <a:pt x="1101725" y="44450"/>
                </a:lnTo>
                <a:lnTo>
                  <a:pt x="1050925" y="44450"/>
                </a:lnTo>
                <a:lnTo>
                  <a:pt x="1050925" y="31750"/>
                </a:lnTo>
                <a:lnTo>
                  <a:pt x="1101725" y="31750"/>
                </a:lnTo>
                <a:lnTo>
                  <a:pt x="1038225" y="0"/>
                </a:lnTo>
                <a:close/>
              </a:path>
              <a:path w="1114425" h="76200">
                <a:moveTo>
                  <a:pt x="1038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38225" y="44450"/>
                </a:lnTo>
                <a:lnTo>
                  <a:pt x="1038225" y="31750"/>
                </a:lnTo>
                <a:close/>
              </a:path>
              <a:path w="1114425" h="76200">
                <a:moveTo>
                  <a:pt x="1101725" y="31750"/>
                </a:moveTo>
                <a:lnTo>
                  <a:pt x="1050925" y="31750"/>
                </a:lnTo>
                <a:lnTo>
                  <a:pt x="1050925" y="44450"/>
                </a:lnTo>
                <a:lnTo>
                  <a:pt x="1101725" y="44450"/>
                </a:lnTo>
                <a:lnTo>
                  <a:pt x="1114425" y="38100"/>
                </a:lnTo>
                <a:lnTo>
                  <a:pt x="110172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419725" y="3069717"/>
            <a:ext cx="1114425" cy="76200"/>
          </a:xfrm>
          <a:custGeom>
            <a:avLst/>
            <a:gdLst/>
            <a:ahLst/>
            <a:cxnLst/>
            <a:rect l="l" t="t" r="r" b="b"/>
            <a:pathLst>
              <a:path w="11144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1144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114425" h="76200">
                <a:moveTo>
                  <a:pt x="111442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14425" y="44450"/>
                </a:lnTo>
                <a:lnTo>
                  <a:pt x="111442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998976" y="1983867"/>
            <a:ext cx="76200" cy="1584325"/>
          </a:xfrm>
          <a:custGeom>
            <a:avLst/>
            <a:gdLst/>
            <a:ahLst/>
            <a:cxnLst/>
            <a:rect l="l" t="t" r="r" b="b"/>
            <a:pathLst>
              <a:path w="76200" h="1584325">
                <a:moveTo>
                  <a:pt x="31750" y="74914"/>
                </a:moveTo>
                <a:lnTo>
                  <a:pt x="31750" y="1584325"/>
                </a:lnTo>
                <a:lnTo>
                  <a:pt x="44450" y="1584325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14"/>
                </a:lnTo>
                <a:close/>
              </a:path>
              <a:path w="76200" h="1584325">
                <a:moveTo>
                  <a:pt x="44450" y="38100"/>
                </a:moveTo>
                <a:lnTo>
                  <a:pt x="31750" y="38100"/>
                </a:lnTo>
                <a:lnTo>
                  <a:pt x="31750" y="74914"/>
                </a:lnTo>
                <a:lnTo>
                  <a:pt x="38100" y="76200"/>
                </a:lnTo>
                <a:lnTo>
                  <a:pt x="44450" y="74914"/>
                </a:lnTo>
                <a:lnTo>
                  <a:pt x="44450" y="38100"/>
                </a:lnTo>
                <a:close/>
              </a:path>
              <a:path w="76200" h="1584325">
                <a:moveTo>
                  <a:pt x="44450" y="74914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14"/>
                </a:lnTo>
                <a:close/>
              </a:path>
              <a:path w="76200" h="1584325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893"/>
                </a:lnTo>
                <a:lnTo>
                  <a:pt x="11144" y="65008"/>
                </a:lnTo>
                <a:lnTo>
                  <a:pt x="23252" y="73193"/>
                </a:lnTo>
                <a:lnTo>
                  <a:pt x="31750" y="74914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1584325">
                <a:moveTo>
                  <a:pt x="76200" y="38100"/>
                </a:moveTo>
                <a:lnTo>
                  <a:pt x="44450" y="38100"/>
                </a:lnTo>
                <a:lnTo>
                  <a:pt x="44450" y="74914"/>
                </a:lnTo>
                <a:lnTo>
                  <a:pt x="52947" y="73193"/>
                </a:lnTo>
                <a:lnTo>
                  <a:pt x="65055" y="65008"/>
                </a:lnTo>
                <a:lnTo>
                  <a:pt x="73211" y="52893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998976" y="1910842"/>
            <a:ext cx="76200" cy="1206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037076" y="3568191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 h="0">
                <a:moveTo>
                  <a:pt x="0" y="0"/>
                </a:moveTo>
                <a:lnTo>
                  <a:pt x="1574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880100" y="3223641"/>
            <a:ext cx="78105" cy="652780"/>
          </a:xfrm>
          <a:custGeom>
            <a:avLst/>
            <a:gdLst/>
            <a:ahLst/>
            <a:cxnLst/>
            <a:rect l="l" t="t" r="r" b="b"/>
            <a:pathLst>
              <a:path w="78104" h="652779">
                <a:moveTo>
                  <a:pt x="33238" y="576272"/>
                </a:moveTo>
                <a:lnTo>
                  <a:pt x="1397" y="576326"/>
                </a:lnTo>
                <a:lnTo>
                  <a:pt x="39750" y="652526"/>
                </a:lnTo>
                <a:lnTo>
                  <a:pt x="71236" y="589026"/>
                </a:lnTo>
                <a:lnTo>
                  <a:pt x="33274" y="589026"/>
                </a:lnTo>
                <a:lnTo>
                  <a:pt x="33238" y="576272"/>
                </a:lnTo>
                <a:close/>
              </a:path>
              <a:path w="78104" h="652779">
                <a:moveTo>
                  <a:pt x="45938" y="576251"/>
                </a:moveTo>
                <a:lnTo>
                  <a:pt x="33238" y="576272"/>
                </a:lnTo>
                <a:lnTo>
                  <a:pt x="33274" y="589026"/>
                </a:lnTo>
                <a:lnTo>
                  <a:pt x="45974" y="589026"/>
                </a:lnTo>
                <a:lnTo>
                  <a:pt x="45938" y="576251"/>
                </a:lnTo>
                <a:close/>
              </a:path>
              <a:path w="78104" h="652779">
                <a:moveTo>
                  <a:pt x="77597" y="576199"/>
                </a:moveTo>
                <a:lnTo>
                  <a:pt x="45938" y="576251"/>
                </a:lnTo>
                <a:lnTo>
                  <a:pt x="45974" y="589026"/>
                </a:lnTo>
                <a:lnTo>
                  <a:pt x="71236" y="589026"/>
                </a:lnTo>
                <a:lnTo>
                  <a:pt x="77597" y="576199"/>
                </a:lnTo>
                <a:close/>
              </a:path>
              <a:path w="78104" h="652779">
                <a:moveTo>
                  <a:pt x="44551" y="74918"/>
                </a:moveTo>
                <a:lnTo>
                  <a:pt x="38226" y="76200"/>
                </a:lnTo>
                <a:lnTo>
                  <a:pt x="31855" y="76200"/>
                </a:lnTo>
                <a:lnTo>
                  <a:pt x="33238" y="576272"/>
                </a:lnTo>
                <a:lnTo>
                  <a:pt x="45938" y="576251"/>
                </a:lnTo>
                <a:lnTo>
                  <a:pt x="44555" y="76200"/>
                </a:lnTo>
                <a:lnTo>
                  <a:pt x="38226" y="76200"/>
                </a:lnTo>
                <a:lnTo>
                  <a:pt x="31851" y="74948"/>
                </a:lnTo>
                <a:lnTo>
                  <a:pt x="44551" y="74948"/>
                </a:lnTo>
                <a:close/>
              </a:path>
              <a:path w="78104" h="652779">
                <a:moveTo>
                  <a:pt x="44450" y="38100"/>
                </a:moveTo>
                <a:lnTo>
                  <a:pt x="31750" y="38100"/>
                </a:lnTo>
                <a:lnTo>
                  <a:pt x="31851" y="74948"/>
                </a:lnTo>
                <a:lnTo>
                  <a:pt x="38226" y="76200"/>
                </a:lnTo>
                <a:lnTo>
                  <a:pt x="44551" y="74918"/>
                </a:lnTo>
                <a:lnTo>
                  <a:pt x="44450" y="38100"/>
                </a:lnTo>
                <a:close/>
              </a:path>
              <a:path w="78104" h="652779">
                <a:moveTo>
                  <a:pt x="38100" y="0"/>
                </a:moveTo>
                <a:lnTo>
                  <a:pt x="23252" y="3061"/>
                </a:lnTo>
                <a:lnTo>
                  <a:pt x="11144" y="11255"/>
                </a:lnTo>
                <a:lnTo>
                  <a:pt x="2988" y="23377"/>
                </a:lnTo>
                <a:lnTo>
                  <a:pt x="0" y="38226"/>
                </a:lnTo>
                <a:lnTo>
                  <a:pt x="3061" y="53072"/>
                </a:lnTo>
                <a:lnTo>
                  <a:pt x="11255" y="65166"/>
                </a:lnTo>
                <a:lnTo>
                  <a:pt x="23377" y="73284"/>
                </a:lnTo>
                <a:lnTo>
                  <a:pt x="31851" y="74948"/>
                </a:lnTo>
                <a:lnTo>
                  <a:pt x="31750" y="38100"/>
                </a:lnTo>
                <a:lnTo>
                  <a:pt x="76175" y="38100"/>
                </a:lnTo>
                <a:lnTo>
                  <a:pt x="73193" y="23199"/>
                </a:lnTo>
                <a:lnTo>
                  <a:pt x="65008" y="11128"/>
                </a:lnTo>
                <a:lnTo>
                  <a:pt x="52893" y="2986"/>
                </a:lnTo>
                <a:lnTo>
                  <a:pt x="38100" y="0"/>
                </a:lnTo>
                <a:close/>
              </a:path>
              <a:path w="78104" h="652779">
                <a:moveTo>
                  <a:pt x="76175" y="38100"/>
                </a:moveTo>
                <a:lnTo>
                  <a:pt x="44450" y="38100"/>
                </a:lnTo>
                <a:lnTo>
                  <a:pt x="44551" y="74918"/>
                </a:lnTo>
                <a:lnTo>
                  <a:pt x="53072" y="73191"/>
                </a:lnTo>
                <a:lnTo>
                  <a:pt x="65166" y="64992"/>
                </a:lnTo>
                <a:lnTo>
                  <a:pt x="73284" y="52839"/>
                </a:lnTo>
                <a:lnTo>
                  <a:pt x="7617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56432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Fundamentals </a:t>
            </a:r>
            <a:r>
              <a:rPr dirty="0"/>
              <a:t>- </a:t>
            </a:r>
            <a:r>
              <a:rPr dirty="0" spc="-5"/>
              <a:t>The display</a:t>
            </a:r>
            <a:r>
              <a:rPr dirty="0" spc="-10"/>
              <a:t> </a:t>
            </a:r>
            <a:r>
              <a:rPr dirty="0" spc="-5"/>
              <a:t>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99819"/>
            <a:ext cx="8291830" cy="3026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marR="795655" indent="-17526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display port handles all the IPUv3 features targeted for  controlling and sending data to the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display.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display port consists of 4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modules: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10">
                <a:latin typeface="Arial"/>
                <a:cs typeface="Arial"/>
              </a:rPr>
              <a:t>DC </a:t>
            </a:r>
            <a:r>
              <a:rPr dirty="0" sz="2200" spc="-5">
                <a:latin typeface="Arial"/>
                <a:cs typeface="Arial"/>
              </a:rPr>
              <a:t>- a display</a:t>
            </a:r>
            <a:r>
              <a:rPr dirty="0" sz="2200" spc="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controller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84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10">
                <a:latin typeface="Arial"/>
                <a:cs typeface="Arial"/>
              </a:rPr>
              <a:t>DP </a:t>
            </a:r>
            <a:r>
              <a:rPr dirty="0" sz="2200" spc="-5">
                <a:latin typeface="Arial"/>
                <a:cs typeface="Arial"/>
              </a:rPr>
              <a:t>- a display</a:t>
            </a:r>
            <a:r>
              <a:rPr dirty="0" sz="2200" spc="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processor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10">
                <a:latin typeface="Arial"/>
                <a:cs typeface="Arial"/>
              </a:rPr>
              <a:t>DMFC </a:t>
            </a:r>
            <a:r>
              <a:rPr dirty="0" sz="2200" spc="-5">
                <a:latin typeface="Arial"/>
                <a:cs typeface="Arial"/>
              </a:rPr>
              <a:t>- a display multi-FIFO</a:t>
            </a:r>
            <a:r>
              <a:rPr dirty="0" sz="2200" spc="6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controller</a:t>
            </a:r>
            <a:endParaRPr sz="2200">
              <a:latin typeface="Arial"/>
              <a:cs typeface="Arial"/>
            </a:endParaRPr>
          </a:p>
          <a:p>
            <a:pPr marL="187960" marR="5080" indent="-17526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DI - a display interface. The DI is instantiated twice to provide two  symmetrical display</a:t>
            </a:r>
            <a:r>
              <a:rPr dirty="0" sz="2200" spc="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interfaces.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747395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Fundamentals </a:t>
            </a:r>
            <a:r>
              <a:rPr dirty="0"/>
              <a:t>- </a:t>
            </a:r>
            <a:r>
              <a:rPr dirty="0" spc="-5"/>
              <a:t>Supported display</a:t>
            </a:r>
            <a:r>
              <a:rPr dirty="0" spc="5"/>
              <a:t> </a:t>
            </a:r>
            <a:r>
              <a:rPr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5202"/>
            <a:ext cx="8136890" cy="302704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total number of supported displays by </a:t>
            </a:r>
            <a:r>
              <a:rPr dirty="0" sz="2200" spc="-10">
                <a:latin typeface="Arial"/>
                <a:cs typeface="Arial"/>
              </a:rPr>
              <a:t>IPUv3 </a:t>
            </a:r>
            <a:r>
              <a:rPr dirty="0" sz="2200" spc="-5">
                <a:latin typeface="Arial"/>
                <a:cs typeface="Arial"/>
              </a:rPr>
              <a:t>is</a:t>
            </a:r>
            <a:r>
              <a:rPr dirty="0" sz="2200" spc="8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4.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display port has 2 DI</a:t>
            </a:r>
            <a:r>
              <a:rPr dirty="0" sz="2200" spc="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interfaces.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Each interface can handle up to 3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displays.</a:t>
            </a:r>
            <a:endParaRPr sz="2200">
              <a:latin typeface="Arial"/>
              <a:cs typeface="Arial"/>
            </a:endParaRPr>
          </a:p>
          <a:p>
            <a:pPr marL="187960" marR="5080" indent="-175260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Each DI can handle up to 2 asynchronous interfaces (e.g. Smart  LCD, Graphic accelerator) - only one of them can be serial  interface.</a:t>
            </a:r>
            <a:endParaRPr sz="2200">
              <a:latin typeface="Arial"/>
              <a:cs typeface="Arial"/>
            </a:endParaRPr>
          </a:p>
          <a:p>
            <a:pPr marL="187960" marR="222885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Each DI can handle one synchronous interface (e.g. TV, dumb  LCD).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7236459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Fundamentals </a:t>
            </a:r>
            <a:r>
              <a:rPr dirty="0"/>
              <a:t>– </a:t>
            </a:r>
            <a:r>
              <a:rPr dirty="0" spc="-5"/>
              <a:t>display channels’</a:t>
            </a:r>
            <a:r>
              <a:rPr dirty="0" spc="-120"/>
              <a:t> </a:t>
            </a:r>
            <a:r>
              <a:rPr dirty="0" spc="-5"/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99819"/>
            <a:ext cx="8434070" cy="2165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marR="424180" indent="-17526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display port supports multiple flows that may have different  characteristics</a:t>
            </a:r>
            <a:endParaRPr sz="2200">
              <a:latin typeface="Arial"/>
              <a:cs typeface="Arial"/>
            </a:endParaRPr>
          </a:p>
          <a:p>
            <a:pPr marL="187960" marR="508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In </a:t>
            </a:r>
            <a:r>
              <a:rPr dirty="0" sz="2200" spc="-10">
                <a:latin typeface="Arial"/>
                <a:cs typeface="Arial"/>
              </a:rPr>
              <a:t>order </a:t>
            </a:r>
            <a:r>
              <a:rPr dirty="0" sz="2200" spc="-5">
                <a:latin typeface="Arial"/>
                <a:cs typeface="Arial"/>
              </a:rPr>
              <a:t>to configure the IPU </a:t>
            </a:r>
            <a:r>
              <a:rPr dirty="0" sz="2200" spc="-10">
                <a:latin typeface="Arial"/>
                <a:cs typeface="Arial"/>
              </a:rPr>
              <a:t>we </a:t>
            </a:r>
            <a:r>
              <a:rPr dirty="0" sz="2200" spc="-5">
                <a:latin typeface="Arial"/>
                <a:cs typeface="Arial"/>
              </a:rPr>
              <a:t>need to identify some of the flow’s  characteristics </a:t>
            </a:r>
            <a:r>
              <a:rPr dirty="0" sz="2200" spc="-10">
                <a:latin typeface="Arial"/>
                <a:cs typeface="Arial"/>
              </a:rPr>
              <a:t>and </a:t>
            </a:r>
            <a:r>
              <a:rPr dirty="0" sz="2200" spc="-5">
                <a:latin typeface="Arial"/>
                <a:cs typeface="Arial"/>
              </a:rPr>
              <a:t>allocate the IPUv3’s resources that will  participate in that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flow.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First we need to understand how the channels are</a:t>
            </a:r>
            <a:r>
              <a:rPr dirty="0" sz="2200" spc="1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distributed.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0712" y="1178242"/>
          <a:ext cx="8488045" cy="3775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420"/>
                <a:gridCol w="1296670"/>
                <a:gridCol w="1109980"/>
                <a:gridCol w="1207770"/>
                <a:gridCol w="868679"/>
                <a:gridCol w="2889250"/>
              </a:tblGrid>
              <a:tr h="457200"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#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Destination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DMFC/DC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numbering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Flow’s</a:t>
                      </a:r>
                      <a:r>
                        <a:rPr dirty="0" sz="12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nature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 marR="125095" indent="787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Alpha 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hanne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comment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DC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478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SYNC</a:t>
                      </a:r>
                      <a:r>
                        <a:rPr dirty="0" sz="12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or  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ASYNC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marR="1390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Direct flow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via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IC.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this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flow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is used 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it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replaces once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the DMFC  channels.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23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DP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primary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5B/5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SYNC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51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marR="149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Ch 23 is associated </a:t>
                      </a:r>
                      <a:r>
                        <a:rPr dirty="0" sz="1200" spc="0" b="1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ch27.</a:t>
                      </a:r>
                      <a:r>
                        <a:rPr dirty="0" sz="120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0" b="1">
                          <a:latin typeface="Arial"/>
                          <a:cs typeface="Arial"/>
                        </a:rPr>
                        <a:t>when 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there’s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only one plane in the flow – 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this channel should be</a:t>
                      </a:r>
                      <a:r>
                        <a:rPr dirty="0" sz="1200" spc="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used.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DP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Primary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6B/6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5" b="1">
                          <a:latin typeface="Arial"/>
                          <a:cs typeface="Arial"/>
                        </a:rPr>
                        <a:t>ASYNC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52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Ch 24 is associated </a:t>
                      </a:r>
                      <a:r>
                        <a:rPr dirty="0" sz="1200" spc="0" b="1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20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ch29.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04775" marR="149860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ASYNC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flows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can use this channel 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via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alternate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flow.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04775" marR="205104">
                        <a:lnSpc>
                          <a:spcPct val="100000"/>
                        </a:lnSpc>
                      </a:pPr>
                      <a:r>
                        <a:rPr dirty="0" sz="1200" spc="0" b="1"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there’s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only one plane in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flow –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this channel should be</a:t>
                      </a:r>
                      <a:r>
                        <a:rPr dirty="0" sz="120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used.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DP</a:t>
                      </a:r>
                      <a:r>
                        <a:rPr dirty="0" sz="12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-Secondary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5F/5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SYNC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28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DC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1/1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478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SYNC</a:t>
                      </a:r>
                      <a:r>
                        <a:rPr dirty="0" sz="12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or  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ASYNC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marR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ch28 is connected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DI0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then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ch23  must be connected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 DI1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DP</a:t>
                      </a:r>
                      <a:r>
                        <a:rPr dirty="0" sz="12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-Secondary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6F/6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5" b="1">
                          <a:latin typeface="Arial"/>
                          <a:cs typeface="Arial"/>
                        </a:rPr>
                        <a:t>ASYNC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33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7236459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Fundamentals </a:t>
            </a:r>
            <a:r>
              <a:rPr dirty="0"/>
              <a:t>– </a:t>
            </a:r>
            <a:r>
              <a:rPr dirty="0" spc="-5"/>
              <a:t>display channels’</a:t>
            </a:r>
            <a:r>
              <a:rPr dirty="0" spc="-120"/>
              <a:t> </a:t>
            </a:r>
            <a:r>
              <a:rPr dirty="0" spc="-5"/>
              <a:t>mapping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9465" y="1318069"/>
          <a:ext cx="8491855" cy="3806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8430"/>
                <a:gridCol w="1260475"/>
                <a:gridCol w="1036319"/>
                <a:gridCol w="1111250"/>
                <a:gridCol w="944879"/>
                <a:gridCol w="2687954"/>
              </a:tblGrid>
              <a:tr h="730885"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14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Destination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DMFC/DC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78155" marR="89535" indent="-350520">
                        <a:lnSpc>
                          <a:spcPct val="100000"/>
                        </a:lnSpc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nu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er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in 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 marR="257175" indent="-1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15" b="1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400" spc="-55" b="1">
                          <a:latin typeface="Arial"/>
                          <a:cs typeface="Arial"/>
                        </a:rPr>
                        <a:t>’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at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 marR="114300" indent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5" b="1">
                          <a:latin typeface="Arial"/>
                          <a:cs typeface="Arial"/>
                        </a:rPr>
                        <a:t>Alpha 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comment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DC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0/0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Read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DC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2/2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ASYNC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42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DC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1C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Command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5365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Refer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the spec for</a:t>
                      </a:r>
                      <a:r>
                        <a:rPr dirty="0" sz="14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the  command channel  restrictions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4244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43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DC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2C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Command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5365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Refer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the spec for</a:t>
                      </a:r>
                      <a:r>
                        <a:rPr dirty="0" sz="14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the  command channel  restrictions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DC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Mask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2711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Mask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channel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can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be  associated </a:t>
                      </a:r>
                      <a:r>
                        <a:rPr dirty="0" sz="1400" spc="0" b="1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ch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23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400" spc="-1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ch  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7236459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Fundamentals </a:t>
            </a:r>
            <a:r>
              <a:rPr dirty="0"/>
              <a:t>– </a:t>
            </a:r>
            <a:r>
              <a:rPr dirty="0" spc="-5"/>
              <a:t>display channels’</a:t>
            </a:r>
            <a:r>
              <a:rPr dirty="0" spc="-120"/>
              <a:t> </a:t>
            </a:r>
            <a:r>
              <a:rPr dirty="0" spc="-5"/>
              <a:t>mapping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59600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Fundamentals </a:t>
            </a:r>
            <a:r>
              <a:rPr dirty="0"/>
              <a:t>-</a:t>
            </a:r>
            <a:r>
              <a:rPr dirty="0" spc="-35"/>
              <a:t> </a:t>
            </a:r>
            <a:r>
              <a:rPr dirty="0" spc="-10"/>
              <a:t>DI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99819"/>
            <a:ext cx="8431530" cy="4099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0500" marR="688975" indent="-177800">
              <a:lnSpc>
                <a:spcPct val="100000"/>
              </a:lnSpc>
              <a:spcBef>
                <a:spcPts val="105"/>
              </a:spcBef>
              <a:buClr>
                <a:srgbClr val="252525"/>
              </a:buClr>
              <a:buSzPct val="80000"/>
              <a:buChar char="•"/>
              <a:tabLst>
                <a:tab pos="191135" algn="l"/>
              </a:tabLst>
            </a:pPr>
            <a:r>
              <a:rPr dirty="0" sz="2000">
                <a:latin typeface="Arial"/>
                <a:cs typeface="Arial"/>
              </a:rPr>
              <a:t>The DI is responsible for the </a:t>
            </a:r>
            <a:r>
              <a:rPr dirty="0" sz="2000" spc="-5">
                <a:latin typeface="Arial"/>
                <a:cs typeface="Arial"/>
              </a:rPr>
              <a:t>timing </a:t>
            </a:r>
            <a:r>
              <a:rPr dirty="0" sz="2000">
                <a:latin typeface="Arial"/>
                <a:cs typeface="Arial"/>
              </a:rPr>
              <a:t>waveforms of each signal in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  </a:t>
            </a:r>
            <a:r>
              <a:rPr dirty="0" sz="2000" spc="-5">
                <a:latin typeface="Arial"/>
                <a:cs typeface="Arial"/>
              </a:rPr>
              <a:t>display’s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interface.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lr>
                <a:srgbClr val="252525"/>
              </a:buClr>
              <a:buSzPct val="80000"/>
              <a:buChar char="•"/>
              <a:tabLst>
                <a:tab pos="191135" algn="l"/>
              </a:tabLst>
            </a:pPr>
            <a:r>
              <a:rPr dirty="0" sz="2000">
                <a:latin typeface="Arial"/>
                <a:cs typeface="Arial"/>
              </a:rPr>
              <a:t>The DI is composed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lvl="1" marL="356870" marR="5080" indent="-168910">
              <a:lnSpc>
                <a:spcPct val="100000"/>
              </a:lnSpc>
              <a:spcBef>
                <a:spcPts val="509"/>
              </a:spcBef>
              <a:buSzPct val="77777"/>
              <a:buChar char="−"/>
              <a:tabLst>
                <a:tab pos="357505" algn="l"/>
              </a:tabLst>
            </a:pPr>
            <a:r>
              <a:rPr dirty="0" sz="1800">
                <a:latin typeface="Arial"/>
                <a:cs typeface="Arial"/>
              </a:rPr>
              <a:t>8 sets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waveform generators </a:t>
            </a:r>
            <a:r>
              <a:rPr dirty="0" sz="1800" spc="-5">
                <a:latin typeface="Arial"/>
                <a:cs typeface="Arial"/>
              </a:rPr>
              <a:t>controlling signals associated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DI’s </a:t>
            </a:r>
            <a:r>
              <a:rPr dirty="0" sz="1800">
                <a:latin typeface="Arial"/>
                <a:cs typeface="Arial"/>
              </a:rPr>
              <a:t>clock;  </a:t>
            </a:r>
            <a:r>
              <a:rPr dirty="0" sz="1800" spc="-5">
                <a:latin typeface="Arial"/>
                <a:cs typeface="Arial"/>
              </a:rPr>
              <a:t>These signals drive PIN1-PIN8. These </a:t>
            </a:r>
            <a:r>
              <a:rPr dirty="0" sz="1800" spc="-10">
                <a:latin typeface="Arial"/>
                <a:cs typeface="Arial"/>
              </a:rPr>
              <a:t>pins </a:t>
            </a:r>
            <a:r>
              <a:rPr dirty="0" sz="1800" spc="-5">
                <a:latin typeface="Arial"/>
                <a:cs typeface="Arial"/>
              </a:rPr>
              <a:t>can be used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signals like  VSYNC,HSYNC</a:t>
            </a:r>
            <a:endParaRPr sz="1800">
              <a:latin typeface="Arial"/>
              <a:cs typeface="Arial"/>
            </a:endParaRPr>
          </a:p>
          <a:p>
            <a:pPr lvl="1" marL="356870" marR="410845" indent="-168910">
              <a:lnSpc>
                <a:spcPct val="100000"/>
              </a:lnSpc>
              <a:spcBef>
                <a:spcPts val="500"/>
              </a:spcBef>
              <a:buSzPct val="80555"/>
              <a:buChar char="−"/>
              <a:tabLst>
                <a:tab pos="357505" algn="l"/>
              </a:tabLst>
            </a:pPr>
            <a:r>
              <a:rPr dirty="0" sz="1800" spc="-5">
                <a:latin typeface="Arial"/>
                <a:cs typeface="Arial"/>
              </a:rPr>
              <a:t>12 </a:t>
            </a:r>
            <a:r>
              <a:rPr dirty="0" sz="1800">
                <a:latin typeface="Arial"/>
                <a:cs typeface="Arial"/>
              </a:rPr>
              <a:t>sets of </a:t>
            </a:r>
            <a:r>
              <a:rPr dirty="0" sz="1800" spc="-10">
                <a:latin typeface="Arial"/>
                <a:cs typeface="Arial"/>
              </a:rPr>
              <a:t>waveform </a:t>
            </a:r>
            <a:r>
              <a:rPr dirty="0" sz="1800" spc="-5">
                <a:latin typeface="Arial"/>
                <a:cs typeface="Arial"/>
              </a:rPr>
              <a:t>generators controlling signals associated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data;  These signals drive PIN11-PIN17 </a:t>
            </a:r>
            <a:r>
              <a:rPr dirty="0" sz="1800">
                <a:latin typeface="Arial"/>
                <a:cs typeface="Arial"/>
              </a:rPr>
              <a:t>+ </a:t>
            </a:r>
            <a:r>
              <a:rPr dirty="0" sz="1800" spc="-5">
                <a:latin typeface="Arial"/>
                <a:cs typeface="Arial"/>
              </a:rPr>
              <a:t>2 CS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signals.</a:t>
            </a:r>
            <a:endParaRPr sz="1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These pins can be used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signals like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DRDY,CS,RS</a:t>
            </a:r>
            <a:endParaRPr sz="18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5"/>
              </a:spcBef>
              <a:buSzPct val="80555"/>
              <a:buChar char="−"/>
              <a:tabLst>
                <a:tab pos="357505" algn="l"/>
              </a:tabLst>
            </a:pPr>
            <a:r>
              <a:rPr dirty="0" sz="1800">
                <a:latin typeface="Arial"/>
                <a:cs typeface="Arial"/>
              </a:rPr>
              <a:t>The DI </a:t>
            </a:r>
            <a:r>
              <a:rPr dirty="0" sz="1800" spc="-5">
                <a:latin typeface="Arial"/>
                <a:cs typeface="Arial"/>
              </a:rPr>
              <a:t>generates the clock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display</a:t>
            </a:r>
            <a:endParaRPr sz="18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509"/>
              </a:spcBef>
              <a:buSzPct val="78125"/>
              <a:buFont typeface="Wingdings"/>
              <a:buChar char=""/>
              <a:tabLst>
                <a:tab pos="439420" algn="l"/>
              </a:tabLst>
            </a:pPr>
            <a:r>
              <a:rPr dirty="0" sz="1600" spc="-5">
                <a:latin typeface="Arial"/>
                <a:cs typeface="Arial"/>
              </a:rPr>
              <a:t>The DI clock can be derived from the IPUv3</a:t>
            </a:r>
            <a:r>
              <a:rPr dirty="0" sz="1600" spc="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hsp_clk</a:t>
            </a:r>
            <a:endParaRPr sz="16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484"/>
              </a:spcBef>
              <a:buSzPct val="78125"/>
              <a:buFont typeface="Wingdings"/>
              <a:buChar char=""/>
              <a:tabLst>
                <a:tab pos="439420" algn="l"/>
              </a:tabLst>
            </a:pPr>
            <a:r>
              <a:rPr dirty="0" sz="1600" spc="-5">
                <a:latin typeface="Arial"/>
                <a:cs typeface="Arial"/>
              </a:rPr>
              <a:t>The DI clock can be derived from an external to the IPU clock (PLL or</a:t>
            </a:r>
            <a:r>
              <a:rPr dirty="0" sz="1600" spc="1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pin)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18046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</a:t>
            </a:r>
            <a:r>
              <a:rPr dirty="0" spc="-10"/>
              <a:t>c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5202"/>
            <a:ext cx="7518400" cy="272796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This presentation will describe IPUv3 on </a:t>
            </a:r>
            <a:r>
              <a:rPr dirty="0" sz="2200" spc="-10">
                <a:latin typeface="Arial"/>
                <a:cs typeface="Arial"/>
              </a:rPr>
              <a:t>i.MX5 </a:t>
            </a:r>
            <a:r>
              <a:rPr dirty="0" sz="2200" spc="-5">
                <a:latin typeface="Arial"/>
                <a:cs typeface="Arial"/>
              </a:rPr>
              <a:t>and</a:t>
            </a:r>
            <a:r>
              <a:rPr dirty="0" sz="2200" spc="10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i.MX6.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slides are based on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i.MX6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IPUv3 architecture is common for all</a:t>
            </a:r>
            <a:r>
              <a:rPr dirty="0" sz="2200" spc="6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products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differences between one product to another are</a:t>
            </a:r>
            <a:r>
              <a:rPr dirty="0" sz="2200" spc="9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9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Processing speed (from 133Mhz to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264Mhz)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The modules included </a:t>
            </a:r>
            <a:r>
              <a:rPr dirty="0" sz="2000" spc="-5">
                <a:latin typeface="Arial"/>
                <a:cs typeface="Arial"/>
              </a:rPr>
              <a:t>(CSI, </a:t>
            </a:r>
            <a:r>
              <a:rPr dirty="0" sz="2000">
                <a:latin typeface="Arial"/>
                <a:cs typeface="Arial"/>
              </a:rPr>
              <a:t>VDI, </a:t>
            </a:r>
            <a:r>
              <a:rPr dirty="0" sz="2000" spc="-5">
                <a:latin typeface="Arial"/>
                <a:cs typeface="Arial"/>
              </a:rPr>
              <a:t>ISP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etc)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The connectivity options and interfaces (HDMI, LVDS, </a:t>
            </a:r>
            <a:r>
              <a:rPr dirty="0" sz="2000" spc="-5">
                <a:latin typeface="Arial"/>
                <a:cs typeface="Arial"/>
              </a:rPr>
              <a:t>MIPI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etc)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399999"/>
            <a:ext cx="359600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5393E"/>
                </a:solidFill>
                <a:latin typeface="Arial"/>
                <a:cs typeface="Arial"/>
              </a:rPr>
              <a:t>IPUv3 Fundamentals </a:t>
            </a:r>
            <a:r>
              <a:rPr dirty="0" sz="2400" b="1">
                <a:solidFill>
                  <a:srgbClr val="35393E"/>
                </a:solidFill>
                <a:latin typeface="Arial"/>
                <a:cs typeface="Arial"/>
              </a:rPr>
              <a:t>-</a:t>
            </a:r>
            <a:r>
              <a:rPr dirty="0" sz="2400" spc="-35" b="1">
                <a:solidFill>
                  <a:srgbClr val="35393E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35393E"/>
                </a:solidFill>
                <a:latin typeface="Arial"/>
                <a:cs typeface="Arial"/>
              </a:rPr>
              <a:t>DI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377" y="1099819"/>
            <a:ext cx="85750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SzPct val="79545"/>
              <a:buChar char="•"/>
              <a:tabLst>
                <a:tab pos="191135" algn="l"/>
              </a:tabLst>
            </a:pPr>
            <a:r>
              <a:rPr dirty="0" sz="2200" spc="-5">
                <a:latin typeface="Arial"/>
                <a:cs typeface="Arial"/>
              </a:rPr>
              <a:t>This </a:t>
            </a:r>
            <a:r>
              <a:rPr dirty="0" sz="2200" spc="-10">
                <a:latin typeface="Arial"/>
                <a:cs typeface="Arial"/>
              </a:rPr>
              <a:t>waveform </a:t>
            </a:r>
            <a:r>
              <a:rPr dirty="0" sz="2200" spc="-5">
                <a:latin typeface="Arial"/>
                <a:cs typeface="Arial"/>
              </a:rPr>
              <a:t>describe how the display clock’s </a:t>
            </a:r>
            <a:r>
              <a:rPr dirty="0" sz="2200" spc="-10">
                <a:latin typeface="Arial"/>
                <a:cs typeface="Arial"/>
              </a:rPr>
              <a:t>parameters are</a:t>
            </a:r>
            <a:r>
              <a:rPr dirty="0" sz="2200" spc="1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set.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562" y="1935606"/>
            <a:ext cx="7795987" cy="4195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399999"/>
            <a:ext cx="359600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5393E"/>
                </a:solidFill>
                <a:latin typeface="Arial"/>
                <a:cs typeface="Arial"/>
              </a:rPr>
              <a:t>IPUv3 Fundamentals </a:t>
            </a:r>
            <a:r>
              <a:rPr dirty="0" sz="2400" b="1">
                <a:solidFill>
                  <a:srgbClr val="35393E"/>
                </a:solidFill>
                <a:latin typeface="Arial"/>
                <a:cs typeface="Arial"/>
              </a:rPr>
              <a:t>-</a:t>
            </a:r>
            <a:r>
              <a:rPr dirty="0" sz="2400" spc="-35" b="1">
                <a:solidFill>
                  <a:srgbClr val="35393E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35393E"/>
                </a:solidFill>
                <a:latin typeface="Arial"/>
                <a:cs typeface="Arial"/>
              </a:rPr>
              <a:t>DI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377" y="1099819"/>
            <a:ext cx="8500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SzPct val="79166"/>
              <a:buChar char="•"/>
              <a:tabLst>
                <a:tab pos="187960" algn="l"/>
              </a:tabLst>
            </a:pPr>
            <a:r>
              <a:rPr dirty="0" sz="2400" spc="-5">
                <a:latin typeface="Arial"/>
                <a:cs typeface="Arial"/>
              </a:rPr>
              <a:t>This waveform describe how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DI’s </a:t>
            </a:r>
            <a:r>
              <a:rPr dirty="0" sz="2400">
                <a:latin typeface="Arial"/>
                <a:cs typeface="Arial"/>
              </a:rPr>
              <a:t>PIN </a:t>
            </a:r>
            <a:r>
              <a:rPr dirty="0" sz="2400" spc="-5">
                <a:latin typeface="Arial"/>
                <a:cs typeface="Arial"/>
              </a:rPr>
              <a:t>parameters are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1625" y="1570000"/>
            <a:ext cx="7561647" cy="4571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399999"/>
            <a:ext cx="359600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5393E"/>
                </a:solidFill>
                <a:latin typeface="Arial"/>
                <a:cs typeface="Arial"/>
              </a:rPr>
              <a:t>IPUv3 Fundamentals </a:t>
            </a:r>
            <a:r>
              <a:rPr dirty="0" sz="2400" b="1">
                <a:solidFill>
                  <a:srgbClr val="35393E"/>
                </a:solidFill>
                <a:latin typeface="Arial"/>
                <a:cs typeface="Arial"/>
              </a:rPr>
              <a:t>-</a:t>
            </a:r>
            <a:r>
              <a:rPr dirty="0" sz="2400" spc="-35" b="1">
                <a:solidFill>
                  <a:srgbClr val="35393E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35393E"/>
                </a:solidFill>
                <a:latin typeface="Arial"/>
                <a:cs typeface="Arial"/>
              </a:rPr>
              <a:t>DI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377" y="1099819"/>
            <a:ext cx="682370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SzPct val="79166"/>
              <a:buChar char="•"/>
              <a:tabLst>
                <a:tab pos="187960" algn="l"/>
              </a:tabLst>
            </a:pPr>
            <a:r>
              <a:rPr dirty="0" sz="2400" spc="-5">
                <a:latin typeface="Arial"/>
                <a:cs typeface="Arial"/>
              </a:rPr>
              <a:t>This waveform provides an example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waveform  concatenation.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1981320"/>
            <a:ext cx="7154325" cy="1979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7312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Fundamentals </a:t>
            </a:r>
            <a:r>
              <a:rPr dirty="0"/>
              <a:t>-</a:t>
            </a:r>
            <a:r>
              <a:rPr dirty="0" spc="-35"/>
              <a:t> </a:t>
            </a:r>
            <a:r>
              <a:rPr dirty="0" spc="-10"/>
              <a:t>DC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5202"/>
            <a:ext cx="7420609" cy="269748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DC (Display Controller) is responsible</a:t>
            </a:r>
            <a:r>
              <a:rPr dirty="0" sz="2200" spc="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for: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Activation of a</a:t>
            </a:r>
            <a:r>
              <a:rPr dirty="0" sz="2200" spc="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flow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When there’s </a:t>
            </a:r>
            <a:r>
              <a:rPr dirty="0" sz="2000" spc="-5">
                <a:latin typeface="Arial"/>
                <a:cs typeface="Arial"/>
              </a:rPr>
              <a:t>new content </a:t>
            </a:r>
            <a:r>
              <a:rPr dirty="0" sz="2000">
                <a:latin typeface="Arial"/>
                <a:cs typeface="Arial"/>
              </a:rPr>
              <a:t>to </a:t>
            </a:r>
            <a:r>
              <a:rPr dirty="0" sz="2000" spc="-5">
                <a:latin typeface="Arial"/>
                <a:cs typeface="Arial"/>
              </a:rPr>
              <a:t>be displayed (asynchronous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flow)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Upon an internal </a:t>
            </a:r>
            <a:r>
              <a:rPr dirty="0" sz="2000" spc="-5">
                <a:latin typeface="Arial"/>
                <a:cs typeface="Arial"/>
              </a:rPr>
              <a:t>timer </a:t>
            </a:r>
            <a:r>
              <a:rPr dirty="0" sz="2000">
                <a:latin typeface="Arial"/>
                <a:cs typeface="Arial"/>
              </a:rPr>
              <a:t>(synchronous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flow)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9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Linkage between the microcode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mapping units (within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DC)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timing </a:t>
            </a:r>
            <a:r>
              <a:rPr dirty="0" sz="2000">
                <a:latin typeface="Arial"/>
                <a:cs typeface="Arial"/>
              </a:rPr>
              <a:t>units (within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077" y="286746"/>
            <a:ext cx="621030" cy="312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30"/>
              </a:lnSpc>
            </a:pPr>
            <a:r>
              <a:rPr dirty="0" sz="2200" spc="-5" b="1">
                <a:solidFill>
                  <a:srgbClr val="35393E"/>
                </a:solidFill>
                <a:latin typeface="Arial"/>
                <a:cs typeface="Arial"/>
              </a:rPr>
              <a:t>IPUv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170" y="247599"/>
            <a:ext cx="232727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3 Fundamentals -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303377" y="583183"/>
            <a:ext cx="4279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35393E"/>
                </a:solidFill>
                <a:latin typeface="Arial"/>
                <a:cs typeface="Arial"/>
              </a:rPr>
              <a:t>DC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3800" y="733425"/>
            <a:ext cx="1066800" cy="1400175"/>
          </a:xfrm>
          <a:custGeom>
            <a:avLst/>
            <a:gdLst/>
            <a:ahLst/>
            <a:cxnLst/>
            <a:rect l="l" t="t" r="r" b="b"/>
            <a:pathLst>
              <a:path w="1066800" h="1400175">
                <a:moveTo>
                  <a:pt x="0" y="0"/>
                </a:moveTo>
                <a:lnTo>
                  <a:pt x="0" y="1200150"/>
                </a:lnTo>
                <a:lnTo>
                  <a:pt x="4155" y="1225244"/>
                </a:lnTo>
                <a:lnTo>
                  <a:pt x="35897" y="1272452"/>
                </a:lnTo>
                <a:lnTo>
                  <a:pt x="95553" y="1314436"/>
                </a:lnTo>
                <a:lnTo>
                  <a:pt x="134600" y="1333002"/>
                </a:lnTo>
                <a:lnTo>
                  <a:pt x="179127" y="1349699"/>
                </a:lnTo>
                <a:lnTo>
                  <a:pt x="228634" y="1364342"/>
                </a:lnTo>
                <a:lnTo>
                  <a:pt x="282623" y="1376742"/>
                </a:lnTo>
                <a:lnTo>
                  <a:pt x="340593" y="1386713"/>
                </a:lnTo>
                <a:lnTo>
                  <a:pt x="402046" y="1394067"/>
                </a:lnTo>
                <a:lnTo>
                  <a:pt x="466481" y="1398616"/>
                </a:lnTo>
                <a:lnTo>
                  <a:pt x="533400" y="1400175"/>
                </a:lnTo>
                <a:lnTo>
                  <a:pt x="600318" y="1398616"/>
                </a:lnTo>
                <a:lnTo>
                  <a:pt x="664753" y="1394067"/>
                </a:lnTo>
                <a:lnTo>
                  <a:pt x="726206" y="1386713"/>
                </a:lnTo>
                <a:lnTo>
                  <a:pt x="784176" y="1376742"/>
                </a:lnTo>
                <a:lnTo>
                  <a:pt x="838165" y="1364342"/>
                </a:lnTo>
                <a:lnTo>
                  <a:pt x="887672" y="1349699"/>
                </a:lnTo>
                <a:lnTo>
                  <a:pt x="932199" y="1333002"/>
                </a:lnTo>
                <a:lnTo>
                  <a:pt x="971246" y="1314436"/>
                </a:lnTo>
                <a:lnTo>
                  <a:pt x="1004313" y="1294191"/>
                </a:lnTo>
                <a:lnTo>
                  <a:pt x="1050512" y="1249407"/>
                </a:lnTo>
                <a:lnTo>
                  <a:pt x="1066800" y="1200150"/>
                </a:lnTo>
                <a:lnTo>
                  <a:pt x="1066800" y="200025"/>
                </a:lnTo>
                <a:lnTo>
                  <a:pt x="533400" y="200025"/>
                </a:lnTo>
                <a:lnTo>
                  <a:pt x="466481" y="198466"/>
                </a:lnTo>
                <a:lnTo>
                  <a:pt x="402046" y="193917"/>
                </a:lnTo>
                <a:lnTo>
                  <a:pt x="340593" y="186563"/>
                </a:lnTo>
                <a:lnTo>
                  <a:pt x="282623" y="176592"/>
                </a:lnTo>
                <a:lnTo>
                  <a:pt x="228634" y="164192"/>
                </a:lnTo>
                <a:lnTo>
                  <a:pt x="179127" y="149549"/>
                </a:lnTo>
                <a:lnTo>
                  <a:pt x="134600" y="132852"/>
                </a:lnTo>
                <a:lnTo>
                  <a:pt x="95553" y="114286"/>
                </a:lnTo>
                <a:lnTo>
                  <a:pt x="62486" y="94041"/>
                </a:lnTo>
                <a:lnTo>
                  <a:pt x="16287" y="49257"/>
                </a:lnTo>
                <a:lnTo>
                  <a:pt x="4155" y="25094"/>
                </a:lnTo>
                <a:lnTo>
                  <a:pt x="0" y="0"/>
                </a:lnTo>
                <a:close/>
              </a:path>
              <a:path w="1066800" h="1400175">
                <a:moveTo>
                  <a:pt x="1066800" y="0"/>
                </a:moveTo>
                <a:lnTo>
                  <a:pt x="1050512" y="49257"/>
                </a:lnTo>
                <a:lnTo>
                  <a:pt x="1004313" y="94041"/>
                </a:lnTo>
                <a:lnTo>
                  <a:pt x="971246" y="114286"/>
                </a:lnTo>
                <a:lnTo>
                  <a:pt x="932199" y="132852"/>
                </a:lnTo>
                <a:lnTo>
                  <a:pt x="887672" y="149549"/>
                </a:lnTo>
                <a:lnTo>
                  <a:pt x="838165" y="164192"/>
                </a:lnTo>
                <a:lnTo>
                  <a:pt x="784176" y="176592"/>
                </a:lnTo>
                <a:lnTo>
                  <a:pt x="726206" y="186563"/>
                </a:lnTo>
                <a:lnTo>
                  <a:pt x="664753" y="193917"/>
                </a:lnTo>
                <a:lnTo>
                  <a:pt x="600318" y="198466"/>
                </a:lnTo>
                <a:lnTo>
                  <a:pt x="533400" y="200025"/>
                </a:lnTo>
                <a:lnTo>
                  <a:pt x="1066800" y="200025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33800" y="533400"/>
            <a:ext cx="1066800" cy="400050"/>
          </a:xfrm>
          <a:custGeom>
            <a:avLst/>
            <a:gdLst/>
            <a:ahLst/>
            <a:cxnLst/>
            <a:rect l="l" t="t" r="r" b="b"/>
            <a:pathLst>
              <a:path w="1066800" h="400050">
                <a:moveTo>
                  <a:pt x="533400" y="0"/>
                </a:moveTo>
                <a:lnTo>
                  <a:pt x="466481" y="1558"/>
                </a:lnTo>
                <a:lnTo>
                  <a:pt x="402046" y="6107"/>
                </a:lnTo>
                <a:lnTo>
                  <a:pt x="340593" y="13461"/>
                </a:lnTo>
                <a:lnTo>
                  <a:pt x="282623" y="23432"/>
                </a:lnTo>
                <a:lnTo>
                  <a:pt x="228634" y="35832"/>
                </a:lnTo>
                <a:lnTo>
                  <a:pt x="179127" y="50475"/>
                </a:lnTo>
                <a:lnTo>
                  <a:pt x="134600" y="67172"/>
                </a:lnTo>
                <a:lnTo>
                  <a:pt x="95553" y="85738"/>
                </a:lnTo>
                <a:lnTo>
                  <a:pt x="62486" y="105983"/>
                </a:lnTo>
                <a:lnTo>
                  <a:pt x="16287" y="150767"/>
                </a:lnTo>
                <a:lnTo>
                  <a:pt x="0" y="200025"/>
                </a:lnTo>
                <a:lnTo>
                  <a:pt x="4155" y="225119"/>
                </a:lnTo>
                <a:lnTo>
                  <a:pt x="35897" y="272327"/>
                </a:lnTo>
                <a:lnTo>
                  <a:pt x="95553" y="314311"/>
                </a:lnTo>
                <a:lnTo>
                  <a:pt x="134600" y="332877"/>
                </a:lnTo>
                <a:lnTo>
                  <a:pt x="179127" y="349574"/>
                </a:lnTo>
                <a:lnTo>
                  <a:pt x="228634" y="364217"/>
                </a:lnTo>
                <a:lnTo>
                  <a:pt x="282623" y="376617"/>
                </a:lnTo>
                <a:lnTo>
                  <a:pt x="340593" y="386588"/>
                </a:lnTo>
                <a:lnTo>
                  <a:pt x="402046" y="393942"/>
                </a:lnTo>
                <a:lnTo>
                  <a:pt x="466481" y="398491"/>
                </a:lnTo>
                <a:lnTo>
                  <a:pt x="533400" y="400050"/>
                </a:lnTo>
                <a:lnTo>
                  <a:pt x="600318" y="398491"/>
                </a:lnTo>
                <a:lnTo>
                  <a:pt x="664753" y="393942"/>
                </a:lnTo>
                <a:lnTo>
                  <a:pt x="726206" y="386588"/>
                </a:lnTo>
                <a:lnTo>
                  <a:pt x="784176" y="376617"/>
                </a:lnTo>
                <a:lnTo>
                  <a:pt x="838165" y="364217"/>
                </a:lnTo>
                <a:lnTo>
                  <a:pt x="887672" y="349574"/>
                </a:lnTo>
                <a:lnTo>
                  <a:pt x="932199" y="332877"/>
                </a:lnTo>
                <a:lnTo>
                  <a:pt x="971246" y="314311"/>
                </a:lnTo>
                <a:lnTo>
                  <a:pt x="1004313" y="294066"/>
                </a:lnTo>
                <a:lnTo>
                  <a:pt x="1050512" y="249282"/>
                </a:lnTo>
                <a:lnTo>
                  <a:pt x="1066800" y="200025"/>
                </a:lnTo>
                <a:lnTo>
                  <a:pt x="1062644" y="174930"/>
                </a:lnTo>
                <a:lnTo>
                  <a:pt x="1030902" y="127722"/>
                </a:lnTo>
                <a:lnTo>
                  <a:pt x="971246" y="85738"/>
                </a:lnTo>
                <a:lnTo>
                  <a:pt x="932199" y="67172"/>
                </a:lnTo>
                <a:lnTo>
                  <a:pt x="887672" y="50475"/>
                </a:lnTo>
                <a:lnTo>
                  <a:pt x="838165" y="35832"/>
                </a:lnTo>
                <a:lnTo>
                  <a:pt x="784176" y="23432"/>
                </a:lnTo>
                <a:lnTo>
                  <a:pt x="726206" y="13461"/>
                </a:lnTo>
                <a:lnTo>
                  <a:pt x="664753" y="6107"/>
                </a:lnTo>
                <a:lnTo>
                  <a:pt x="600318" y="155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33800" y="533400"/>
            <a:ext cx="1066800" cy="1600200"/>
          </a:xfrm>
          <a:custGeom>
            <a:avLst/>
            <a:gdLst/>
            <a:ahLst/>
            <a:cxnLst/>
            <a:rect l="l" t="t" r="r" b="b"/>
            <a:pathLst>
              <a:path w="1066800" h="1600200">
                <a:moveTo>
                  <a:pt x="1066800" y="200025"/>
                </a:moveTo>
                <a:lnTo>
                  <a:pt x="1050512" y="249282"/>
                </a:lnTo>
                <a:lnTo>
                  <a:pt x="1004313" y="294066"/>
                </a:lnTo>
                <a:lnTo>
                  <a:pt x="971246" y="314311"/>
                </a:lnTo>
                <a:lnTo>
                  <a:pt x="932199" y="332877"/>
                </a:lnTo>
                <a:lnTo>
                  <a:pt x="887672" y="349574"/>
                </a:lnTo>
                <a:lnTo>
                  <a:pt x="838165" y="364217"/>
                </a:lnTo>
                <a:lnTo>
                  <a:pt x="784176" y="376617"/>
                </a:lnTo>
                <a:lnTo>
                  <a:pt x="726206" y="386588"/>
                </a:lnTo>
                <a:lnTo>
                  <a:pt x="664753" y="393942"/>
                </a:lnTo>
                <a:lnTo>
                  <a:pt x="600318" y="398491"/>
                </a:lnTo>
                <a:lnTo>
                  <a:pt x="533400" y="400050"/>
                </a:lnTo>
                <a:lnTo>
                  <a:pt x="466481" y="398491"/>
                </a:lnTo>
                <a:lnTo>
                  <a:pt x="402046" y="393942"/>
                </a:lnTo>
                <a:lnTo>
                  <a:pt x="340593" y="386588"/>
                </a:lnTo>
                <a:lnTo>
                  <a:pt x="282623" y="376617"/>
                </a:lnTo>
                <a:lnTo>
                  <a:pt x="228634" y="364217"/>
                </a:lnTo>
                <a:lnTo>
                  <a:pt x="179127" y="349574"/>
                </a:lnTo>
                <a:lnTo>
                  <a:pt x="134600" y="332877"/>
                </a:lnTo>
                <a:lnTo>
                  <a:pt x="95553" y="314311"/>
                </a:lnTo>
                <a:lnTo>
                  <a:pt x="62486" y="294066"/>
                </a:lnTo>
                <a:lnTo>
                  <a:pt x="16287" y="249282"/>
                </a:lnTo>
                <a:lnTo>
                  <a:pt x="0" y="200025"/>
                </a:lnTo>
                <a:lnTo>
                  <a:pt x="4155" y="174930"/>
                </a:lnTo>
                <a:lnTo>
                  <a:pt x="16287" y="150767"/>
                </a:lnTo>
                <a:lnTo>
                  <a:pt x="62486" y="105983"/>
                </a:lnTo>
                <a:lnTo>
                  <a:pt x="95553" y="85738"/>
                </a:lnTo>
                <a:lnTo>
                  <a:pt x="134600" y="67172"/>
                </a:lnTo>
                <a:lnTo>
                  <a:pt x="179127" y="50475"/>
                </a:lnTo>
                <a:lnTo>
                  <a:pt x="228634" y="35832"/>
                </a:lnTo>
                <a:lnTo>
                  <a:pt x="282623" y="23432"/>
                </a:lnTo>
                <a:lnTo>
                  <a:pt x="340593" y="13461"/>
                </a:lnTo>
                <a:lnTo>
                  <a:pt x="402046" y="6107"/>
                </a:lnTo>
                <a:lnTo>
                  <a:pt x="466481" y="1558"/>
                </a:lnTo>
                <a:lnTo>
                  <a:pt x="533400" y="0"/>
                </a:lnTo>
                <a:lnTo>
                  <a:pt x="600318" y="1558"/>
                </a:lnTo>
                <a:lnTo>
                  <a:pt x="664753" y="6107"/>
                </a:lnTo>
                <a:lnTo>
                  <a:pt x="726206" y="13461"/>
                </a:lnTo>
                <a:lnTo>
                  <a:pt x="784176" y="23432"/>
                </a:lnTo>
                <a:lnTo>
                  <a:pt x="838165" y="35832"/>
                </a:lnTo>
                <a:lnTo>
                  <a:pt x="887672" y="50475"/>
                </a:lnTo>
                <a:lnTo>
                  <a:pt x="932199" y="67172"/>
                </a:lnTo>
                <a:lnTo>
                  <a:pt x="971246" y="85738"/>
                </a:lnTo>
                <a:lnTo>
                  <a:pt x="1004313" y="105983"/>
                </a:lnTo>
                <a:lnTo>
                  <a:pt x="1050512" y="150767"/>
                </a:lnTo>
                <a:lnTo>
                  <a:pt x="1066800" y="200025"/>
                </a:lnTo>
                <a:lnTo>
                  <a:pt x="1066800" y="1400175"/>
                </a:lnTo>
                <a:lnTo>
                  <a:pt x="1062644" y="1425269"/>
                </a:lnTo>
                <a:lnTo>
                  <a:pt x="1050512" y="1449432"/>
                </a:lnTo>
                <a:lnTo>
                  <a:pt x="1004313" y="1494216"/>
                </a:lnTo>
                <a:lnTo>
                  <a:pt x="971246" y="1514461"/>
                </a:lnTo>
                <a:lnTo>
                  <a:pt x="932199" y="1533027"/>
                </a:lnTo>
                <a:lnTo>
                  <a:pt x="887672" y="1549724"/>
                </a:lnTo>
                <a:lnTo>
                  <a:pt x="838165" y="1564367"/>
                </a:lnTo>
                <a:lnTo>
                  <a:pt x="784176" y="1576767"/>
                </a:lnTo>
                <a:lnTo>
                  <a:pt x="726206" y="1586738"/>
                </a:lnTo>
                <a:lnTo>
                  <a:pt x="664753" y="1594092"/>
                </a:lnTo>
                <a:lnTo>
                  <a:pt x="600318" y="1598641"/>
                </a:lnTo>
                <a:lnTo>
                  <a:pt x="533400" y="1600200"/>
                </a:lnTo>
                <a:lnTo>
                  <a:pt x="466481" y="1598641"/>
                </a:lnTo>
                <a:lnTo>
                  <a:pt x="402046" y="1594092"/>
                </a:lnTo>
                <a:lnTo>
                  <a:pt x="340593" y="1586738"/>
                </a:lnTo>
                <a:lnTo>
                  <a:pt x="282623" y="1576767"/>
                </a:lnTo>
                <a:lnTo>
                  <a:pt x="228634" y="1564367"/>
                </a:lnTo>
                <a:lnTo>
                  <a:pt x="179127" y="1549724"/>
                </a:lnTo>
                <a:lnTo>
                  <a:pt x="134600" y="1533027"/>
                </a:lnTo>
                <a:lnTo>
                  <a:pt x="95553" y="1514461"/>
                </a:lnTo>
                <a:lnTo>
                  <a:pt x="62486" y="1494216"/>
                </a:lnTo>
                <a:lnTo>
                  <a:pt x="16287" y="1449432"/>
                </a:lnTo>
                <a:lnTo>
                  <a:pt x="0" y="1400175"/>
                </a:lnTo>
                <a:lnTo>
                  <a:pt x="0" y="2000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61053" y="1140713"/>
            <a:ext cx="812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u</a:t>
            </a:r>
            <a:r>
              <a:rPr dirty="0" sz="1800" spc="-15">
                <a:latin typeface="Arial"/>
                <a:cs typeface="Arial"/>
              </a:rPr>
              <a:t>C</a:t>
            </a:r>
            <a:r>
              <a:rPr dirty="0" sz="1800">
                <a:latin typeface="Arial"/>
                <a:cs typeface="Arial"/>
              </a:rPr>
              <a:t>ODE</a:t>
            </a:r>
            <a:endParaRPr sz="18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R</a:t>
            </a:r>
            <a:r>
              <a:rPr dirty="0" sz="1800" spc="-15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uti</a:t>
            </a:r>
            <a:r>
              <a:rPr dirty="0" sz="1800" spc="-15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3800" y="2638425"/>
            <a:ext cx="1066800" cy="1400175"/>
          </a:xfrm>
          <a:custGeom>
            <a:avLst/>
            <a:gdLst/>
            <a:ahLst/>
            <a:cxnLst/>
            <a:rect l="l" t="t" r="r" b="b"/>
            <a:pathLst>
              <a:path w="1066800" h="1400175">
                <a:moveTo>
                  <a:pt x="0" y="0"/>
                </a:moveTo>
                <a:lnTo>
                  <a:pt x="0" y="1200150"/>
                </a:lnTo>
                <a:lnTo>
                  <a:pt x="4155" y="1225244"/>
                </a:lnTo>
                <a:lnTo>
                  <a:pt x="35897" y="1272452"/>
                </a:lnTo>
                <a:lnTo>
                  <a:pt x="95553" y="1314436"/>
                </a:lnTo>
                <a:lnTo>
                  <a:pt x="134600" y="1333002"/>
                </a:lnTo>
                <a:lnTo>
                  <a:pt x="179127" y="1349699"/>
                </a:lnTo>
                <a:lnTo>
                  <a:pt x="228634" y="1364342"/>
                </a:lnTo>
                <a:lnTo>
                  <a:pt x="282623" y="1376742"/>
                </a:lnTo>
                <a:lnTo>
                  <a:pt x="340593" y="1386713"/>
                </a:lnTo>
                <a:lnTo>
                  <a:pt x="402046" y="1394067"/>
                </a:lnTo>
                <a:lnTo>
                  <a:pt x="466481" y="1398616"/>
                </a:lnTo>
                <a:lnTo>
                  <a:pt x="533400" y="1400175"/>
                </a:lnTo>
                <a:lnTo>
                  <a:pt x="600318" y="1398616"/>
                </a:lnTo>
                <a:lnTo>
                  <a:pt x="664753" y="1394067"/>
                </a:lnTo>
                <a:lnTo>
                  <a:pt x="726206" y="1386713"/>
                </a:lnTo>
                <a:lnTo>
                  <a:pt x="784176" y="1376742"/>
                </a:lnTo>
                <a:lnTo>
                  <a:pt x="838165" y="1364342"/>
                </a:lnTo>
                <a:lnTo>
                  <a:pt x="887672" y="1349699"/>
                </a:lnTo>
                <a:lnTo>
                  <a:pt x="932199" y="1333002"/>
                </a:lnTo>
                <a:lnTo>
                  <a:pt x="971246" y="1314436"/>
                </a:lnTo>
                <a:lnTo>
                  <a:pt x="1004313" y="1294191"/>
                </a:lnTo>
                <a:lnTo>
                  <a:pt x="1050512" y="1249407"/>
                </a:lnTo>
                <a:lnTo>
                  <a:pt x="1066800" y="1200150"/>
                </a:lnTo>
                <a:lnTo>
                  <a:pt x="1066800" y="200025"/>
                </a:lnTo>
                <a:lnTo>
                  <a:pt x="533400" y="200025"/>
                </a:lnTo>
                <a:lnTo>
                  <a:pt x="466481" y="198466"/>
                </a:lnTo>
                <a:lnTo>
                  <a:pt x="402046" y="193917"/>
                </a:lnTo>
                <a:lnTo>
                  <a:pt x="340593" y="186563"/>
                </a:lnTo>
                <a:lnTo>
                  <a:pt x="282623" y="176592"/>
                </a:lnTo>
                <a:lnTo>
                  <a:pt x="228634" y="164192"/>
                </a:lnTo>
                <a:lnTo>
                  <a:pt x="179127" y="149549"/>
                </a:lnTo>
                <a:lnTo>
                  <a:pt x="134600" y="132852"/>
                </a:lnTo>
                <a:lnTo>
                  <a:pt x="95553" y="114286"/>
                </a:lnTo>
                <a:lnTo>
                  <a:pt x="62486" y="94041"/>
                </a:lnTo>
                <a:lnTo>
                  <a:pt x="16287" y="49257"/>
                </a:lnTo>
                <a:lnTo>
                  <a:pt x="4155" y="25094"/>
                </a:lnTo>
                <a:lnTo>
                  <a:pt x="0" y="0"/>
                </a:lnTo>
                <a:close/>
              </a:path>
              <a:path w="1066800" h="1400175">
                <a:moveTo>
                  <a:pt x="1066800" y="0"/>
                </a:moveTo>
                <a:lnTo>
                  <a:pt x="1050512" y="49257"/>
                </a:lnTo>
                <a:lnTo>
                  <a:pt x="1004313" y="94041"/>
                </a:lnTo>
                <a:lnTo>
                  <a:pt x="971246" y="114286"/>
                </a:lnTo>
                <a:lnTo>
                  <a:pt x="932199" y="132852"/>
                </a:lnTo>
                <a:lnTo>
                  <a:pt x="887672" y="149549"/>
                </a:lnTo>
                <a:lnTo>
                  <a:pt x="838165" y="164192"/>
                </a:lnTo>
                <a:lnTo>
                  <a:pt x="784176" y="176592"/>
                </a:lnTo>
                <a:lnTo>
                  <a:pt x="726206" y="186563"/>
                </a:lnTo>
                <a:lnTo>
                  <a:pt x="664753" y="193917"/>
                </a:lnTo>
                <a:lnTo>
                  <a:pt x="600318" y="198466"/>
                </a:lnTo>
                <a:lnTo>
                  <a:pt x="533400" y="200025"/>
                </a:lnTo>
                <a:lnTo>
                  <a:pt x="1066800" y="200025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33800" y="2438400"/>
            <a:ext cx="1066800" cy="400050"/>
          </a:xfrm>
          <a:custGeom>
            <a:avLst/>
            <a:gdLst/>
            <a:ahLst/>
            <a:cxnLst/>
            <a:rect l="l" t="t" r="r" b="b"/>
            <a:pathLst>
              <a:path w="1066800" h="400050">
                <a:moveTo>
                  <a:pt x="533400" y="0"/>
                </a:moveTo>
                <a:lnTo>
                  <a:pt x="466481" y="1558"/>
                </a:lnTo>
                <a:lnTo>
                  <a:pt x="402046" y="6107"/>
                </a:lnTo>
                <a:lnTo>
                  <a:pt x="340593" y="13461"/>
                </a:lnTo>
                <a:lnTo>
                  <a:pt x="282623" y="23432"/>
                </a:lnTo>
                <a:lnTo>
                  <a:pt x="228634" y="35832"/>
                </a:lnTo>
                <a:lnTo>
                  <a:pt x="179127" y="50475"/>
                </a:lnTo>
                <a:lnTo>
                  <a:pt x="134600" y="67172"/>
                </a:lnTo>
                <a:lnTo>
                  <a:pt x="95553" y="85738"/>
                </a:lnTo>
                <a:lnTo>
                  <a:pt x="62486" y="105983"/>
                </a:lnTo>
                <a:lnTo>
                  <a:pt x="16287" y="150767"/>
                </a:lnTo>
                <a:lnTo>
                  <a:pt x="0" y="200025"/>
                </a:lnTo>
                <a:lnTo>
                  <a:pt x="4155" y="225119"/>
                </a:lnTo>
                <a:lnTo>
                  <a:pt x="35897" y="272327"/>
                </a:lnTo>
                <a:lnTo>
                  <a:pt x="95553" y="314311"/>
                </a:lnTo>
                <a:lnTo>
                  <a:pt x="134600" y="332877"/>
                </a:lnTo>
                <a:lnTo>
                  <a:pt x="179127" y="349574"/>
                </a:lnTo>
                <a:lnTo>
                  <a:pt x="228634" y="364217"/>
                </a:lnTo>
                <a:lnTo>
                  <a:pt x="282623" y="376617"/>
                </a:lnTo>
                <a:lnTo>
                  <a:pt x="340593" y="386588"/>
                </a:lnTo>
                <a:lnTo>
                  <a:pt x="402046" y="393942"/>
                </a:lnTo>
                <a:lnTo>
                  <a:pt x="466481" y="398491"/>
                </a:lnTo>
                <a:lnTo>
                  <a:pt x="533400" y="400050"/>
                </a:lnTo>
                <a:lnTo>
                  <a:pt x="600318" y="398491"/>
                </a:lnTo>
                <a:lnTo>
                  <a:pt x="664753" y="393942"/>
                </a:lnTo>
                <a:lnTo>
                  <a:pt x="726206" y="386588"/>
                </a:lnTo>
                <a:lnTo>
                  <a:pt x="784176" y="376617"/>
                </a:lnTo>
                <a:lnTo>
                  <a:pt x="838165" y="364217"/>
                </a:lnTo>
                <a:lnTo>
                  <a:pt x="887672" y="349574"/>
                </a:lnTo>
                <a:lnTo>
                  <a:pt x="932199" y="332877"/>
                </a:lnTo>
                <a:lnTo>
                  <a:pt x="971246" y="314311"/>
                </a:lnTo>
                <a:lnTo>
                  <a:pt x="1004313" y="294066"/>
                </a:lnTo>
                <a:lnTo>
                  <a:pt x="1050512" y="249282"/>
                </a:lnTo>
                <a:lnTo>
                  <a:pt x="1066800" y="200025"/>
                </a:lnTo>
                <a:lnTo>
                  <a:pt x="1062644" y="174930"/>
                </a:lnTo>
                <a:lnTo>
                  <a:pt x="1030902" y="127722"/>
                </a:lnTo>
                <a:lnTo>
                  <a:pt x="971246" y="85738"/>
                </a:lnTo>
                <a:lnTo>
                  <a:pt x="932199" y="67172"/>
                </a:lnTo>
                <a:lnTo>
                  <a:pt x="887672" y="50475"/>
                </a:lnTo>
                <a:lnTo>
                  <a:pt x="838165" y="35832"/>
                </a:lnTo>
                <a:lnTo>
                  <a:pt x="784176" y="23432"/>
                </a:lnTo>
                <a:lnTo>
                  <a:pt x="726206" y="13461"/>
                </a:lnTo>
                <a:lnTo>
                  <a:pt x="664753" y="6107"/>
                </a:lnTo>
                <a:lnTo>
                  <a:pt x="600318" y="155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33800" y="2438400"/>
            <a:ext cx="1066800" cy="1600200"/>
          </a:xfrm>
          <a:custGeom>
            <a:avLst/>
            <a:gdLst/>
            <a:ahLst/>
            <a:cxnLst/>
            <a:rect l="l" t="t" r="r" b="b"/>
            <a:pathLst>
              <a:path w="1066800" h="1600200">
                <a:moveTo>
                  <a:pt x="1066800" y="200025"/>
                </a:moveTo>
                <a:lnTo>
                  <a:pt x="1050512" y="249282"/>
                </a:lnTo>
                <a:lnTo>
                  <a:pt x="1004313" y="294066"/>
                </a:lnTo>
                <a:lnTo>
                  <a:pt x="971246" y="314311"/>
                </a:lnTo>
                <a:lnTo>
                  <a:pt x="932199" y="332877"/>
                </a:lnTo>
                <a:lnTo>
                  <a:pt x="887672" y="349574"/>
                </a:lnTo>
                <a:lnTo>
                  <a:pt x="838165" y="364217"/>
                </a:lnTo>
                <a:lnTo>
                  <a:pt x="784176" y="376617"/>
                </a:lnTo>
                <a:lnTo>
                  <a:pt x="726206" y="386588"/>
                </a:lnTo>
                <a:lnTo>
                  <a:pt x="664753" y="393942"/>
                </a:lnTo>
                <a:lnTo>
                  <a:pt x="600318" y="398491"/>
                </a:lnTo>
                <a:lnTo>
                  <a:pt x="533400" y="400050"/>
                </a:lnTo>
                <a:lnTo>
                  <a:pt x="466481" y="398491"/>
                </a:lnTo>
                <a:lnTo>
                  <a:pt x="402046" y="393942"/>
                </a:lnTo>
                <a:lnTo>
                  <a:pt x="340593" y="386588"/>
                </a:lnTo>
                <a:lnTo>
                  <a:pt x="282623" y="376617"/>
                </a:lnTo>
                <a:lnTo>
                  <a:pt x="228634" y="364217"/>
                </a:lnTo>
                <a:lnTo>
                  <a:pt x="179127" y="349574"/>
                </a:lnTo>
                <a:lnTo>
                  <a:pt x="134600" y="332877"/>
                </a:lnTo>
                <a:lnTo>
                  <a:pt x="95553" y="314311"/>
                </a:lnTo>
                <a:lnTo>
                  <a:pt x="62486" y="294066"/>
                </a:lnTo>
                <a:lnTo>
                  <a:pt x="16287" y="249282"/>
                </a:lnTo>
                <a:lnTo>
                  <a:pt x="0" y="200025"/>
                </a:lnTo>
                <a:lnTo>
                  <a:pt x="4155" y="174930"/>
                </a:lnTo>
                <a:lnTo>
                  <a:pt x="16287" y="150767"/>
                </a:lnTo>
                <a:lnTo>
                  <a:pt x="62486" y="105983"/>
                </a:lnTo>
                <a:lnTo>
                  <a:pt x="95553" y="85738"/>
                </a:lnTo>
                <a:lnTo>
                  <a:pt x="134600" y="67172"/>
                </a:lnTo>
                <a:lnTo>
                  <a:pt x="179127" y="50475"/>
                </a:lnTo>
                <a:lnTo>
                  <a:pt x="228634" y="35832"/>
                </a:lnTo>
                <a:lnTo>
                  <a:pt x="282623" y="23432"/>
                </a:lnTo>
                <a:lnTo>
                  <a:pt x="340593" y="13461"/>
                </a:lnTo>
                <a:lnTo>
                  <a:pt x="402046" y="6107"/>
                </a:lnTo>
                <a:lnTo>
                  <a:pt x="466481" y="1558"/>
                </a:lnTo>
                <a:lnTo>
                  <a:pt x="533400" y="0"/>
                </a:lnTo>
                <a:lnTo>
                  <a:pt x="600318" y="1558"/>
                </a:lnTo>
                <a:lnTo>
                  <a:pt x="664753" y="6107"/>
                </a:lnTo>
                <a:lnTo>
                  <a:pt x="726206" y="13461"/>
                </a:lnTo>
                <a:lnTo>
                  <a:pt x="784176" y="23432"/>
                </a:lnTo>
                <a:lnTo>
                  <a:pt x="838165" y="35832"/>
                </a:lnTo>
                <a:lnTo>
                  <a:pt x="887672" y="50475"/>
                </a:lnTo>
                <a:lnTo>
                  <a:pt x="932199" y="67172"/>
                </a:lnTo>
                <a:lnTo>
                  <a:pt x="971246" y="85738"/>
                </a:lnTo>
                <a:lnTo>
                  <a:pt x="1004313" y="105983"/>
                </a:lnTo>
                <a:lnTo>
                  <a:pt x="1050512" y="150767"/>
                </a:lnTo>
                <a:lnTo>
                  <a:pt x="1066800" y="200025"/>
                </a:lnTo>
                <a:lnTo>
                  <a:pt x="1066800" y="1400175"/>
                </a:lnTo>
                <a:lnTo>
                  <a:pt x="1062644" y="1425269"/>
                </a:lnTo>
                <a:lnTo>
                  <a:pt x="1050512" y="1449432"/>
                </a:lnTo>
                <a:lnTo>
                  <a:pt x="1004313" y="1494216"/>
                </a:lnTo>
                <a:lnTo>
                  <a:pt x="971246" y="1514461"/>
                </a:lnTo>
                <a:lnTo>
                  <a:pt x="932199" y="1533027"/>
                </a:lnTo>
                <a:lnTo>
                  <a:pt x="887672" y="1549724"/>
                </a:lnTo>
                <a:lnTo>
                  <a:pt x="838165" y="1564367"/>
                </a:lnTo>
                <a:lnTo>
                  <a:pt x="784176" y="1576767"/>
                </a:lnTo>
                <a:lnTo>
                  <a:pt x="726206" y="1586738"/>
                </a:lnTo>
                <a:lnTo>
                  <a:pt x="664753" y="1594092"/>
                </a:lnTo>
                <a:lnTo>
                  <a:pt x="600318" y="1598641"/>
                </a:lnTo>
                <a:lnTo>
                  <a:pt x="533400" y="1600200"/>
                </a:lnTo>
                <a:lnTo>
                  <a:pt x="466481" y="1598641"/>
                </a:lnTo>
                <a:lnTo>
                  <a:pt x="402046" y="1594092"/>
                </a:lnTo>
                <a:lnTo>
                  <a:pt x="340593" y="1586738"/>
                </a:lnTo>
                <a:lnTo>
                  <a:pt x="282623" y="1576767"/>
                </a:lnTo>
                <a:lnTo>
                  <a:pt x="228634" y="1564367"/>
                </a:lnTo>
                <a:lnTo>
                  <a:pt x="179127" y="1549724"/>
                </a:lnTo>
                <a:lnTo>
                  <a:pt x="134600" y="1533027"/>
                </a:lnTo>
                <a:lnTo>
                  <a:pt x="95553" y="1514461"/>
                </a:lnTo>
                <a:lnTo>
                  <a:pt x="62486" y="1494216"/>
                </a:lnTo>
                <a:lnTo>
                  <a:pt x="16287" y="1449432"/>
                </a:lnTo>
                <a:lnTo>
                  <a:pt x="0" y="1400175"/>
                </a:lnTo>
                <a:lnTo>
                  <a:pt x="0" y="2000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61053" y="3045967"/>
            <a:ext cx="8128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u</a:t>
            </a:r>
            <a:r>
              <a:rPr dirty="0" sz="1800" spc="-15">
                <a:latin typeface="Arial"/>
                <a:cs typeface="Arial"/>
              </a:rPr>
              <a:t>C</a:t>
            </a:r>
            <a:r>
              <a:rPr dirty="0" sz="1800">
                <a:latin typeface="Arial"/>
                <a:cs typeface="Arial"/>
              </a:rPr>
              <a:t>ODE</a:t>
            </a:r>
            <a:endParaRPr sz="18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5">
                <a:latin typeface="Arial"/>
                <a:cs typeface="Arial"/>
              </a:rPr>
              <a:t>o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ti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800" y="4391025"/>
            <a:ext cx="1066800" cy="1400175"/>
          </a:xfrm>
          <a:custGeom>
            <a:avLst/>
            <a:gdLst/>
            <a:ahLst/>
            <a:cxnLst/>
            <a:rect l="l" t="t" r="r" b="b"/>
            <a:pathLst>
              <a:path w="1066800" h="1400175">
                <a:moveTo>
                  <a:pt x="0" y="0"/>
                </a:moveTo>
                <a:lnTo>
                  <a:pt x="0" y="1200150"/>
                </a:lnTo>
                <a:lnTo>
                  <a:pt x="4155" y="1225239"/>
                </a:lnTo>
                <a:lnTo>
                  <a:pt x="35897" y="1272442"/>
                </a:lnTo>
                <a:lnTo>
                  <a:pt x="95553" y="1314425"/>
                </a:lnTo>
                <a:lnTo>
                  <a:pt x="134600" y="1332992"/>
                </a:lnTo>
                <a:lnTo>
                  <a:pt x="179127" y="1349691"/>
                </a:lnTo>
                <a:lnTo>
                  <a:pt x="228634" y="1364335"/>
                </a:lnTo>
                <a:lnTo>
                  <a:pt x="282623" y="1376737"/>
                </a:lnTo>
                <a:lnTo>
                  <a:pt x="340593" y="1386710"/>
                </a:lnTo>
                <a:lnTo>
                  <a:pt x="402046" y="1394065"/>
                </a:lnTo>
                <a:lnTo>
                  <a:pt x="466481" y="1398616"/>
                </a:lnTo>
                <a:lnTo>
                  <a:pt x="533400" y="1400175"/>
                </a:lnTo>
                <a:lnTo>
                  <a:pt x="600318" y="1398616"/>
                </a:lnTo>
                <a:lnTo>
                  <a:pt x="664753" y="1394065"/>
                </a:lnTo>
                <a:lnTo>
                  <a:pt x="726206" y="1386710"/>
                </a:lnTo>
                <a:lnTo>
                  <a:pt x="784176" y="1376737"/>
                </a:lnTo>
                <a:lnTo>
                  <a:pt x="838165" y="1364335"/>
                </a:lnTo>
                <a:lnTo>
                  <a:pt x="887672" y="1349691"/>
                </a:lnTo>
                <a:lnTo>
                  <a:pt x="932199" y="1332992"/>
                </a:lnTo>
                <a:lnTo>
                  <a:pt x="971246" y="1314425"/>
                </a:lnTo>
                <a:lnTo>
                  <a:pt x="1004313" y="1294180"/>
                </a:lnTo>
                <a:lnTo>
                  <a:pt x="1050512" y="1249399"/>
                </a:lnTo>
                <a:lnTo>
                  <a:pt x="1066800" y="1200150"/>
                </a:lnTo>
                <a:lnTo>
                  <a:pt x="1066800" y="200025"/>
                </a:lnTo>
                <a:lnTo>
                  <a:pt x="533400" y="200025"/>
                </a:lnTo>
                <a:lnTo>
                  <a:pt x="466481" y="198466"/>
                </a:lnTo>
                <a:lnTo>
                  <a:pt x="402046" y="193917"/>
                </a:lnTo>
                <a:lnTo>
                  <a:pt x="340593" y="186563"/>
                </a:lnTo>
                <a:lnTo>
                  <a:pt x="282623" y="176592"/>
                </a:lnTo>
                <a:lnTo>
                  <a:pt x="228634" y="164192"/>
                </a:lnTo>
                <a:lnTo>
                  <a:pt x="179127" y="149549"/>
                </a:lnTo>
                <a:lnTo>
                  <a:pt x="134600" y="132852"/>
                </a:lnTo>
                <a:lnTo>
                  <a:pt x="95553" y="114286"/>
                </a:lnTo>
                <a:lnTo>
                  <a:pt x="62486" y="94041"/>
                </a:lnTo>
                <a:lnTo>
                  <a:pt x="16287" y="49257"/>
                </a:lnTo>
                <a:lnTo>
                  <a:pt x="4155" y="25094"/>
                </a:lnTo>
                <a:lnTo>
                  <a:pt x="0" y="0"/>
                </a:lnTo>
                <a:close/>
              </a:path>
              <a:path w="1066800" h="1400175">
                <a:moveTo>
                  <a:pt x="1066800" y="0"/>
                </a:moveTo>
                <a:lnTo>
                  <a:pt x="1050512" y="49257"/>
                </a:lnTo>
                <a:lnTo>
                  <a:pt x="1004313" y="94041"/>
                </a:lnTo>
                <a:lnTo>
                  <a:pt x="971246" y="114286"/>
                </a:lnTo>
                <a:lnTo>
                  <a:pt x="932199" y="132852"/>
                </a:lnTo>
                <a:lnTo>
                  <a:pt x="887672" y="149549"/>
                </a:lnTo>
                <a:lnTo>
                  <a:pt x="838165" y="164192"/>
                </a:lnTo>
                <a:lnTo>
                  <a:pt x="784176" y="176592"/>
                </a:lnTo>
                <a:lnTo>
                  <a:pt x="726206" y="186563"/>
                </a:lnTo>
                <a:lnTo>
                  <a:pt x="664753" y="193917"/>
                </a:lnTo>
                <a:lnTo>
                  <a:pt x="600318" y="198466"/>
                </a:lnTo>
                <a:lnTo>
                  <a:pt x="533400" y="200025"/>
                </a:lnTo>
                <a:lnTo>
                  <a:pt x="1066800" y="200025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33800" y="4191000"/>
            <a:ext cx="1066800" cy="400050"/>
          </a:xfrm>
          <a:custGeom>
            <a:avLst/>
            <a:gdLst/>
            <a:ahLst/>
            <a:cxnLst/>
            <a:rect l="l" t="t" r="r" b="b"/>
            <a:pathLst>
              <a:path w="1066800" h="400050">
                <a:moveTo>
                  <a:pt x="533400" y="0"/>
                </a:moveTo>
                <a:lnTo>
                  <a:pt x="466481" y="1558"/>
                </a:lnTo>
                <a:lnTo>
                  <a:pt x="402046" y="6107"/>
                </a:lnTo>
                <a:lnTo>
                  <a:pt x="340593" y="13461"/>
                </a:lnTo>
                <a:lnTo>
                  <a:pt x="282623" y="23432"/>
                </a:lnTo>
                <a:lnTo>
                  <a:pt x="228634" y="35832"/>
                </a:lnTo>
                <a:lnTo>
                  <a:pt x="179127" y="50475"/>
                </a:lnTo>
                <a:lnTo>
                  <a:pt x="134600" y="67172"/>
                </a:lnTo>
                <a:lnTo>
                  <a:pt x="95553" y="85738"/>
                </a:lnTo>
                <a:lnTo>
                  <a:pt x="62486" y="105983"/>
                </a:lnTo>
                <a:lnTo>
                  <a:pt x="16287" y="150767"/>
                </a:lnTo>
                <a:lnTo>
                  <a:pt x="0" y="200025"/>
                </a:lnTo>
                <a:lnTo>
                  <a:pt x="4155" y="225119"/>
                </a:lnTo>
                <a:lnTo>
                  <a:pt x="35897" y="272327"/>
                </a:lnTo>
                <a:lnTo>
                  <a:pt x="95553" y="314311"/>
                </a:lnTo>
                <a:lnTo>
                  <a:pt x="134600" y="332877"/>
                </a:lnTo>
                <a:lnTo>
                  <a:pt x="179127" y="349574"/>
                </a:lnTo>
                <a:lnTo>
                  <a:pt x="228634" y="364217"/>
                </a:lnTo>
                <a:lnTo>
                  <a:pt x="282623" y="376617"/>
                </a:lnTo>
                <a:lnTo>
                  <a:pt x="340593" y="386588"/>
                </a:lnTo>
                <a:lnTo>
                  <a:pt x="402046" y="393942"/>
                </a:lnTo>
                <a:lnTo>
                  <a:pt x="466481" y="398491"/>
                </a:lnTo>
                <a:lnTo>
                  <a:pt x="533400" y="400050"/>
                </a:lnTo>
                <a:lnTo>
                  <a:pt x="600318" y="398491"/>
                </a:lnTo>
                <a:lnTo>
                  <a:pt x="664753" y="393942"/>
                </a:lnTo>
                <a:lnTo>
                  <a:pt x="726206" y="386588"/>
                </a:lnTo>
                <a:lnTo>
                  <a:pt x="784176" y="376617"/>
                </a:lnTo>
                <a:lnTo>
                  <a:pt x="838165" y="364217"/>
                </a:lnTo>
                <a:lnTo>
                  <a:pt x="887672" y="349574"/>
                </a:lnTo>
                <a:lnTo>
                  <a:pt x="932199" y="332877"/>
                </a:lnTo>
                <a:lnTo>
                  <a:pt x="971246" y="314311"/>
                </a:lnTo>
                <a:lnTo>
                  <a:pt x="1004313" y="294066"/>
                </a:lnTo>
                <a:lnTo>
                  <a:pt x="1050512" y="249282"/>
                </a:lnTo>
                <a:lnTo>
                  <a:pt x="1066800" y="200025"/>
                </a:lnTo>
                <a:lnTo>
                  <a:pt x="1062644" y="174930"/>
                </a:lnTo>
                <a:lnTo>
                  <a:pt x="1030902" y="127722"/>
                </a:lnTo>
                <a:lnTo>
                  <a:pt x="971246" y="85738"/>
                </a:lnTo>
                <a:lnTo>
                  <a:pt x="932199" y="67172"/>
                </a:lnTo>
                <a:lnTo>
                  <a:pt x="887672" y="50475"/>
                </a:lnTo>
                <a:lnTo>
                  <a:pt x="838165" y="35832"/>
                </a:lnTo>
                <a:lnTo>
                  <a:pt x="784176" y="23432"/>
                </a:lnTo>
                <a:lnTo>
                  <a:pt x="726206" y="13461"/>
                </a:lnTo>
                <a:lnTo>
                  <a:pt x="664753" y="6107"/>
                </a:lnTo>
                <a:lnTo>
                  <a:pt x="600318" y="155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33800" y="4191000"/>
            <a:ext cx="1066800" cy="1600200"/>
          </a:xfrm>
          <a:custGeom>
            <a:avLst/>
            <a:gdLst/>
            <a:ahLst/>
            <a:cxnLst/>
            <a:rect l="l" t="t" r="r" b="b"/>
            <a:pathLst>
              <a:path w="1066800" h="1600200">
                <a:moveTo>
                  <a:pt x="1066800" y="200025"/>
                </a:moveTo>
                <a:lnTo>
                  <a:pt x="1050512" y="249282"/>
                </a:lnTo>
                <a:lnTo>
                  <a:pt x="1004313" y="294066"/>
                </a:lnTo>
                <a:lnTo>
                  <a:pt x="971246" y="314311"/>
                </a:lnTo>
                <a:lnTo>
                  <a:pt x="932199" y="332877"/>
                </a:lnTo>
                <a:lnTo>
                  <a:pt x="887672" y="349574"/>
                </a:lnTo>
                <a:lnTo>
                  <a:pt x="838165" y="364217"/>
                </a:lnTo>
                <a:lnTo>
                  <a:pt x="784176" y="376617"/>
                </a:lnTo>
                <a:lnTo>
                  <a:pt x="726206" y="386588"/>
                </a:lnTo>
                <a:lnTo>
                  <a:pt x="664753" y="393942"/>
                </a:lnTo>
                <a:lnTo>
                  <a:pt x="600318" y="398491"/>
                </a:lnTo>
                <a:lnTo>
                  <a:pt x="533400" y="400050"/>
                </a:lnTo>
                <a:lnTo>
                  <a:pt x="466481" y="398491"/>
                </a:lnTo>
                <a:lnTo>
                  <a:pt x="402046" y="393942"/>
                </a:lnTo>
                <a:lnTo>
                  <a:pt x="340593" y="386588"/>
                </a:lnTo>
                <a:lnTo>
                  <a:pt x="282623" y="376617"/>
                </a:lnTo>
                <a:lnTo>
                  <a:pt x="228634" y="364217"/>
                </a:lnTo>
                <a:lnTo>
                  <a:pt x="179127" y="349574"/>
                </a:lnTo>
                <a:lnTo>
                  <a:pt x="134600" y="332877"/>
                </a:lnTo>
                <a:lnTo>
                  <a:pt x="95553" y="314311"/>
                </a:lnTo>
                <a:lnTo>
                  <a:pt x="62486" y="294066"/>
                </a:lnTo>
                <a:lnTo>
                  <a:pt x="16287" y="249282"/>
                </a:lnTo>
                <a:lnTo>
                  <a:pt x="0" y="200025"/>
                </a:lnTo>
                <a:lnTo>
                  <a:pt x="4155" y="174930"/>
                </a:lnTo>
                <a:lnTo>
                  <a:pt x="16287" y="150767"/>
                </a:lnTo>
                <a:lnTo>
                  <a:pt x="62486" y="105983"/>
                </a:lnTo>
                <a:lnTo>
                  <a:pt x="95553" y="85738"/>
                </a:lnTo>
                <a:lnTo>
                  <a:pt x="134600" y="67172"/>
                </a:lnTo>
                <a:lnTo>
                  <a:pt x="179127" y="50475"/>
                </a:lnTo>
                <a:lnTo>
                  <a:pt x="228634" y="35832"/>
                </a:lnTo>
                <a:lnTo>
                  <a:pt x="282623" y="23432"/>
                </a:lnTo>
                <a:lnTo>
                  <a:pt x="340593" y="13461"/>
                </a:lnTo>
                <a:lnTo>
                  <a:pt x="402046" y="6107"/>
                </a:lnTo>
                <a:lnTo>
                  <a:pt x="466481" y="1558"/>
                </a:lnTo>
                <a:lnTo>
                  <a:pt x="533400" y="0"/>
                </a:lnTo>
                <a:lnTo>
                  <a:pt x="600318" y="1558"/>
                </a:lnTo>
                <a:lnTo>
                  <a:pt x="664753" y="6107"/>
                </a:lnTo>
                <a:lnTo>
                  <a:pt x="726206" y="13461"/>
                </a:lnTo>
                <a:lnTo>
                  <a:pt x="784176" y="23432"/>
                </a:lnTo>
                <a:lnTo>
                  <a:pt x="838165" y="35832"/>
                </a:lnTo>
                <a:lnTo>
                  <a:pt x="887672" y="50475"/>
                </a:lnTo>
                <a:lnTo>
                  <a:pt x="932199" y="67172"/>
                </a:lnTo>
                <a:lnTo>
                  <a:pt x="971246" y="85738"/>
                </a:lnTo>
                <a:lnTo>
                  <a:pt x="1004313" y="105983"/>
                </a:lnTo>
                <a:lnTo>
                  <a:pt x="1050512" y="150767"/>
                </a:lnTo>
                <a:lnTo>
                  <a:pt x="1066800" y="200025"/>
                </a:lnTo>
                <a:lnTo>
                  <a:pt x="1066800" y="1400175"/>
                </a:lnTo>
                <a:lnTo>
                  <a:pt x="1062644" y="1425264"/>
                </a:lnTo>
                <a:lnTo>
                  <a:pt x="1050512" y="1449424"/>
                </a:lnTo>
                <a:lnTo>
                  <a:pt x="1004313" y="1494205"/>
                </a:lnTo>
                <a:lnTo>
                  <a:pt x="971246" y="1514450"/>
                </a:lnTo>
                <a:lnTo>
                  <a:pt x="932199" y="1533017"/>
                </a:lnTo>
                <a:lnTo>
                  <a:pt x="887672" y="1549716"/>
                </a:lnTo>
                <a:lnTo>
                  <a:pt x="838165" y="1564360"/>
                </a:lnTo>
                <a:lnTo>
                  <a:pt x="784176" y="1576762"/>
                </a:lnTo>
                <a:lnTo>
                  <a:pt x="726206" y="1586735"/>
                </a:lnTo>
                <a:lnTo>
                  <a:pt x="664753" y="1594090"/>
                </a:lnTo>
                <a:lnTo>
                  <a:pt x="600318" y="1598641"/>
                </a:lnTo>
                <a:lnTo>
                  <a:pt x="533400" y="1600200"/>
                </a:lnTo>
                <a:lnTo>
                  <a:pt x="466481" y="1598641"/>
                </a:lnTo>
                <a:lnTo>
                  <a:pt x="402046" y="1594090"/>
                </a:lnTo>
                <a:lnTo>
                  <a:pt x="340593" y="1586735"/>
                </a:lnTo>
                <a:lnTo>
                  <a:pt x="282623" y="1576762"/>
                </a:lnTo>
                <a:lnTo>
                  <a:pt x="228634" y="1564360"/>
                </a:lnTo>
                <a:lnTo>
                  <a:pt x="179127" y="1549716"/>
                </a:lnTo>
                <a:lnTo>
                  <a:pt x="134600" y="1533017"/>
                </a:lnTo>
                <a:lnTo>
                  <a:pt x="95553" y="1514450"/>
                </a:lnTo>
                <a:lnTo>
                  <a:pt x="62486" y="1494205"/>
                </a:lnTo>
                <a:lnTo>
                  <a:pt x="16287" y="1449424"/>
                </a:lnTo>
                <a:lnTo>
                  <a:pt x="0" y="1400175"/>
                </a:lnTo>
                <a:lnTo>
                  <a:pt x="0" y="2000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61053" y="4798898"/>
            <a:ext cx="8128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CO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R</a:t>
            </a:r>
            <a:r>
              <a:rPr dirty="0" sz="1800" spc="-15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uti</a:t>
            </a:r>
            <a:r>
              <a:rPr dirty="0" sz="1800" spc="-15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1935" y="1371600"/>
            <a:ext cx="1452245" cy="1224280"/>
          </a:xfrm>
          <a:custGeom>
            <a:avLst/>
            <a:gdLst/>
            <a:ahLst/>
            <a:cxnLst/>
            <a:rect l="l" t="t" r="r" b="b"/>
            <a:pathLst>
              <a:path w="1452245" h="1224280">
                <a:moveTo>
                  <a:pt x="1389479" y="44219"/>
                </a:moveTo>
                <a:lnTo>
                  <a:pt x="0" y="1214374"/>
                </a:lnTo>
                <a:lnTo>
                  <a:pt x="8127" y="1224026"/>
                </a:lnTo>
                <a:lnTo>
                  <a:pt x="1397653" y="53939"/>
                </a:lnTo>
                <a:lnTo>
                  <a:pt x="1389479" y="44219"/>
                </a:lnTo>
                <a:close/>
              </a:path>
              <a:path w="1452245" h="1224280">
                <a:moveTo>
                  <a:pt x="1436289" y="36067"/>
                </a:moveTo>
                <a:lnTo>
                  <a:pt x="1399159" y="36067"/>
                </a:lnTo>
                <a:lnTo>
                  <a:pt x="1407414" y="45720"/>
                </a:lnTo>
                <a:lnTo>
                  <a:pt x="1397653" y="53939"/>
                </a:lnTo>
                <a:lnTo>
                  <a:pt x="1418081" y="78232"/>
                </a:lnTo>
                <a:lnTo>
                  <a:pt x="1436289" y="36067"/>
                </a:lnTo>
                <a:close/>
              </a:path>
              <a:path w="1452245" h="1224280">
                <a:moveTo>
                  <a:pt x="1399159" y="36067"/>
                </a:moveTo>
                <a:lnTo>
                  <a:pt x="1389479" y="44219"/>
                </a:lnTo>
                <a:lnTo>
                  <a:pt x="1397653" y="53939"/>
                </a:lnTo>
                <a:lnTo>
                  <a:pt x="1407414" y="45720"/>
                </a:lnTo>
                <a:lnTo>
                  <a:pt x="1399159" y="36067"/>
                </a:lnTo>
                <a:close/>
              </a:path>
              <a:path w="1452245" h="1224280">
                <a:moveTo>
                  <a:pt x="1451864" y="0"/>
                </a:moveTo>
                <a:lnTo>
                  <a:pt x="1369060" y="19938"/>
                </a:lnTo>
                <a:lnTo>
                  <a:pt x="1389479" y="44219"/>
                </a:lnTo>
                <a:lnTo>
                  <a:pt x="1399159" y="36067"/>
                </a:lnTo>
                <a:lnTo>
                  <a:pt x="1436289" y="36067"/>
                </a:lnTo>
                <a:lnTo>
                  <a:pt x="1451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9400" y="31623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81554" y="3653154"/>
            <a:ext cx="1452245" cy="1452245"/>
          </a:xfrm>
          <a:custGeom>
            <a:avLst/>
            <a:gdLst/>
            <a:ahLst/>
            <a:cxnLst/>
            <a:rect l="l" t="t" r="r" b="b"/>
            <a:pathLst>
              <a:path w="1452245" h="1452245">
                <a:moveTo>
                  <a:pt x="1393888" y="1402905"/>
                </a:moveTo>
                <a:lnTo>
                  <a:pt x="1371472" y="1425321"/>
                </a:lnTo>
                <a:lnTo>
                  <a:pt x="1452245" y="1452245"/>
                </a:lnTo>
                <a:lnTo>
                  <a:pt x="1438783" y="1411859"/>
                </a:lnTo>
                <a:lnTo>
                  <a:pt x="1402842" y="1411859"/>
                </a:lnTo>
                <a:lnTo>
                  <a:pt x="1393888" y="1402905"/>
                </a:lnTo>
                <a:close/>
              </a:path>
              <a:path w="1452245" h="1452245">
                <a:moveTo>
                  <a:pt x="1402905" y="1393888"/>
                </a:moveTo>
                <a:lnTo>
                  <a:pt x="1393888" y="1402905"/>
                </a:lnTo>
                <a:lnTo>
                  <a:pt x="1402842" y="1411859"/>
                </a:lnTo>
                <a:lnTo>
                  <a:pt x="1411858" y="1402842"/>
                </a:lnTo>
                <a:lnTo>
                  <a:pt x="1402905" y="1393888"/>
                </a:lnTo>
                <a:close/>
              </a:path>
              <a:path w="1452245" h="1452245">
                <a:moveTo>
                  <a:pt x="1425320" y="1371473"/>
                </a:moveTo>
                <a:lnTo>
                  <a:pt x="1402905" y="1393888"/>
                </a:lnTo>
                <a:lnTo>
                  <a:pt x="1411858" y="1402842"/>
                </a:lnTo>
                <a:lnTo>
                  <a:pt x="1402842" y="1411859"/>
                </a:lnTo>
                <a:lnTo>
                  <a:pt x="1438783" y="1411859"/>
                </a:lnTo>
                <a:lnTo>
                  <a:pt x="1425320" y="1371473"/>
                </a:lnTo>
                <a:close/>
              </a:path>
              <a:path w="1452245" h="1452245">
                <a:moveTo>
                  <a:pt x="8889" y="0"/>
                </a:moveTo>
                <a:lnTo>
                  <a:pt x="0" y="8890"/>
                </a:lnTo>
                <a:lnTo>
                  <a:pt x="1393888" y="1402905"/>
                </a:lnTo>
                <a:lnTo>
                  <a:pt x="1402905" y="1393888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19800" y="11430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143000"/>
                </a:moveTo>
                <a:lnTo>
                  <a:pt x="1447800" y="1143000"/>
                </a:lnTo>
                <a:lnTo>
                  <a:pt x="1447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19800" y="11430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143000"/>
                </a:moveTo>
                <a:lnTo>
                  <a:pt x="1447800" y="1143000"/>
                </a:lnTo>
                <a:lnTo>
                  <a:pt x="1447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092444" y="1863598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(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64520" y="1349312"/>
            <a:ext cx="1219835" cy="743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50800">
              <a:lnSpc>
                <a:spcPts val="1989"/>
              </a:lnSpc>
            </a:pPr>
            <a:r>
              <a:rPr dirty="0" sz="1800" spc="-5">
                <a:latin typeface="Arial"/>
                <a:cs typeface="Arial"/>
              </a:rPr>
              <a:t>Mapping</a:t>
            </a:r>
            <a:endParaRPr sz="1800">
              <a:latin typeface="Arial"/>
              <a:cs typeface="Arial"/>
            </a:endParaRPr>
          </a:p>
          <a:p>
            <a:pPr algn="ctr" marR="5143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 spc="-60">
                <a:latin typeface="Arial"/>
                <a:cs typeface="Arial"/>
              </a:rPr>
              <a:t>DATA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handling)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72200" y="12954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143000"/>
                </a:moveTo>
                <a:lnTo>
                  <a:pt x="1447800" y="1143000"/>
                </a:lnTo>
                <a:lnTo>
                  <a:pt x="1447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72200" y="12954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143000"/>
                </a:moveTo>
                <a:lnTo>
                  <a:pt x="1447800" y="1143000"/>
                </a:lnTo>
                <a:lnTo>
                  <a:pt x="1447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44844" y="2015998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(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16920" y="1501712"/>
            <a:ext cx="1219835" cy="743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50800">
              <a:lnSpc>
                <a:spcPts val="1989"/>
              </a:lnSpc>
            </a:pPr>
            <a:r>
              <a:rPr dirty="0" sz="1800" spc="-5">
                <a:latin typeface="Arial"/>
                <a:cs typeface="Arial"/>
              </a:rPr>
              <a:t>Mapping</a:t>
            </a:r>
            <a:endParaRPr sz="1800">
              <a:latin typeface="Arial"/>
              <a:cs typeface="Arial"/>
            </a:endParaRPr>
          </a:p>
          <a:p>
            <a:pPr algn="ctr" marR="5143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 spc="-60">
                <a:latin typeface="Arial"/>
                <a:cs typeface="Arial"/>
              </a:rPr>
              <a:t>DATA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handling)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00800" y="13716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143000"/>
                </a:moveTo>
                <a:lnTo>
                  <a:pt x="1447800" y="1143000"/>
                </a:lnTo>
                <a:lnTo>
                  <a:pt x="1447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00800" y="13716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143000"/>
                </a:moveTo>
                <a:lnTo>
                  <a:pt x="1447800" y="1143000"/>
                </a:lnTo>
                <a:lnTo>
                  <a:pt x="1447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638290" y="1543558"/>
            <a:ext cx="9766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Mapping  Unit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(DC)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73444" y="2092274"/>
            <a:ext cx="13049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>
                <a:latin typeface="Arial"/>
                <a:cs typeface="Arial"/>
              </a:rPr>
              <a:t>(DATA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handling)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43600" y="3429000"/>
            <a:ext cx="2819400" cy="1143000"/>
          </a:xfrm>
          <a:custGeom>
            <a:avLst/>
            <a:gdLst/>
            <a:ahLst/>
            <a:cxnLst/>
            <a:rect l="l" t="t" r="r" b="b"/>
            <a:pathLst>
              <a:path w="2819400" h="1143000">
                <a:moveTo>
                  <a:pt x="0" y="1143000"/>
                </a:moveTo>
                <a:lnTo>
                  <a:pt x="2819400" y="1143000"/>
                </a:lnTo>
                <a:lnTo>
                  <a:pt x="2819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43600" y="3429000"/>
            <a:ext cx="2819400" cy="1143000"/>
          </a:xfrm>
          <a:custGeom>
            <a:avLst/>
            <a:gdLst/>
            <a:ahLst/>
            <a:cxnLst/>
            <a:rect l="l" t="t" r="r" b="b"/>
            <a:pathLst>
              <a:path w="2819400" h="1143000">
                <a:moveTo>
                  <a:pt x="0" y="1143000"/>
                </a:moveTo>
                <a:lnTo>
                  <a:pt x="2819400" y="1143000"/>
                </a:lnTo>
                <a:lnTo>
                  <a:pt x="2819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022340" y="3708272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00089" y="3742627"/>
            <a:ext cx="2473325" cy="530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spc="-15">
                <a:latin typeface="Arial"/>
                <a:cs typeface="Arial"/>
              </a:rPr>
              <a:t>I’s Waveform </a:t>
            </a:r>
            <a:r>
              <a:rPr dirty="0" sz="1800" spc="-10">
                <a:latin typeface="Arial"/>
                <a:cs typeface="Arial"/>
              </a:rPr>
              <a:t>generators</a:t>
            </a:r>
            <a:endParaRPr sz="1800">
              <a:latin typeface="Arial"/>
              <a:cs typeface="Arial"/>
            </a:endParaRPr>
          </a:p>
          <a:p>
            <a:pPr marL="1143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(timing characteristics)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96000" y="3581400"/>
            <a:ext cx="2819400" cy="1143000"/>
          </a:xfrm>
          <a:custGeom>
            <a:avLst/>
            <a:gdLst/>
            <a:ahLst/>
            <a:cxnLst/>
            <a:rect l="l" t="t" r="r" b="b"/>
            <a:pathLst>
              <a:path w="2819400" h="1143000">
                <a:moveTo>
                  <a:pt x="0" y="1143000"/>
                </a:moveTo>
                <a:lnTo>
                  <a:pt x="2819400" y="1143000"/>
                </a:lnTo>
                <a:lnTo>
                  <a:pt x="2819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96000" y="3581400"/>
            <a:ext cx="2819400" cy="1143000"/>
          </a:xfrm>
          <a:custGeom>
            <a:avLst/>
            <a:gdLst/>
            <a:ahLst/>
            <a:cxnLst/>
            <a:rect l="l" t="t" r="r" b="b"/>
            <a:pathLst>
              <a:path w="2819400" h="1143000">
                <a:moveTo>
                  <a:pt x="0" y="1143000"/>
                </a:moveTo>
                <a:lnTo>
                  <a:pt x="2819400" y="1143000"/>
                </a:lnTo>
                <a:lnTo>
                  <a:pt x="2819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174740" y="3860672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52489" y="3895027"/>
            <a:ext cx="2473325" cy="530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spc="-15">
                <a:latin typeface="Arial"/>
                <a:cs typeface="Arial"/>
              </a:rPr>
              <a:t>I’s Waveform </a:t>
            </a:r>
            <a:r>
              <a:rPr dirty="0" sz="1800" spc="-10">
                <a:latin typeface="Arial"/>
                <a:cs typeface="Arial"/>
              </a:rPr>
              <a:t>generators</a:t>
            </a:r>
            <a:endParaRPr sz="1800">
              <a:latin typeface="Arial"/>
              <a:cs typeface="Arial"/>
            </a:endParaRPr>
          </a:p>
          <a:p>
            <a:pPr marL="1143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(timing characteristics)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48400" y="3733800"/>
            <a:ext cx="2819400" cy="1143000"/>
          </a:xfrm>
          <a:custGeom>
            <a:avLst/>
            <a:gdLst/>
            <a:ahLst/>
            <a:cxnLst/>
            <a:rect l="l" t="t" r="r" b="b"/>
            <a:pathLst>
              <a:path w="2819400" h="1143000">
                <a:moveTo>
                  <a:pt x="0" y="1143000"/>
                </a:moveTo>
                <a:lnTo>
                  <a:pt x="2819400" y="1143000"/>
                </a:lnTo>
                <a:lnTo>
                  <a:pt x="2819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48400" y="3733800"/>
            <a:ext cx="2819400" cy="1143000"/>
          </a:xfrm>
          <a:custGeom>
            <a:avLst/>
            <a:gdLst/>
            <a:ahLst/>
            <a:cxnLst/>
            <a:rect l="l" t="t" r="r" b="b"/>
            <a:pathLst>
              <a:path w="2819400" h="1143000">
                <a:moveTo>
                  <a:pt x="0" y="1143000"/>
                </a:moveTo>
                <a:lnTo>
                  <a:pt x="2819400" y="1143000"/>
                </a:lnTo>
                <a:lnTo>
                  <a:pt x="2819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327140" y="4013072"/>
            <a:ext cx="2663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Arial"/>
                <a:cs typeface="Arial"/>
              </a:rPr>
              <a:t>DI’s Waveform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generators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03923" y="4287392"/>
            <a:ext cx="2309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(timing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characteristics)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799457" y="1441577"/>
            <a:ext cx="1220470" cy="258445"/>
          </a:xfrm>
          <a:custGeom>
            <a:avLst/>
            <a:gdLst/>
            <a:ahLst/>
            <a:cxnLst/>
            <a:rect l="l" t="t" r="r" b="b"/>
            <a:pathLst>
              <a:path w="1220470" h="258444">
                <a:moveTo>
                  <a:pt x="1144299" y="227033"/>
                </a:moveTo>
                <a:lnTo>
                  <a:pt x="1138427" y="258190"/>
                </a:lnTo>
                <a:lnTo>
                  <a:pt x="1220342" y="234823"/>
                </a:lnTo>
                <a:lnTo>
                  <a:pt x="1213142" y="229362"/>
                </a:lnTo>
                <a:lnTo>
                  <a:pt x="1156715" y="229362"/>
                </a:lnTo>
                <a:lnTo>
                  <a:pt x="1144299" y="227033"/>
                </a:lnTo>
                <a:close/>
              </a:path>
              <a:path w="1220470" h="258444">
                <a:moveTo>
                  <a:pt x="1146647" y="214575"/>
                </a:moveTo>
                <a:lnTo>
                  <a:pt x="1144299" y="227033"/>
                </a:lnTo>
                <a:lnTo>
                  <a:pt x="1156715" y="229362"/>
                </a:lnTo>
                <a:lnTo>
                  <a:pt x="1159128" y="216915"/>
                </a:lnTo>
                <a:lnTo>
                  <a:pt x="1146647" y="214575"/>
                </a:lnTo>
                <a:close/>
              </a:path>
              <a:path w="1220470" h="258444">
                <a:moveTo>
                  <a:pt x="1152525" y="183387"/>
                </a:moveTo>
                <a:lnTo>
                  <a:pt x="1146647" y="214575"/>
                </a:lnTo>
                <a:lnTo>
                  <a:pt x="1159128" y="216915"/>
                </a:lnTo>
                <a:lnTo>
                  <a:pt x="1156715" y="229362"/>
                </a:lnTo>
                <a:lnTo>
                  <a:pt x="1213142" y="229362"/>
                </a:lnTo>
                <a:lnTo>
                  <a:pt x="1152525" y="183387"/>
                </a:lnTo>
                <a:close/>
              </a:path>
              <a:path w="1220470" h="258444">
                <a:moveTo>
                  <a:pt x="2285" y="0"/>
                </a:moveTo>
                <a:lnTo>
                  <a:pt x="0" y="12446"/>
                </a:lnTo>
                <a:lnTo>
                  <a:pt x="1144299" y="227033"/>
                </a:lnTo>
                <a:lnTo>
                  <a:pt x="1146647" y="214575"/>
                </a:lnTo>
                <a:lnTo>
                  <a:pt x="2285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95901" y="1676400"/>
            <a:ext cx="1376680" cy="1528445"/>
          </a:xfrm>
          <a:custGeom>
            <a:avLst/>
            <a:gdLst/>
            <a:ahLst/>
            <a:cxnLst/>
            <a:rect l="l" t="t" r="r" b="b"/>
            <a:pathLst>
              <a:path w="1376679" h="1528445">
                <a:moveTo>
                  <a:pt x="1320590" y="52332"/>
                </a:moveTo>
                <a:lnTo>
                  <a:pt x="0" y="1519809"/>
                </a:lnTo>
                <a:lnTo>
                  <a:pt x="9398" y="1528190"/>
                </a:lnTo>
                <a:lnTo>
                  <a:pt x="1330076" y="60882"/>
                </a:lnTo>
                <a:lnTo>
                  <a:pt x="1320590" y="52332"/>
                </a:lnTo>
                <a:close/>
              </a:path>
              <a:path w="1376679" h="1528445">
                <a:moveTo>
                  <a:pt x="1364489" y="42925"/>
                </a:moveTo>
                <a:lnTo>
                  <a:pt x="1329054" y="42925"/>
                </a:lnTo>
                <a:lnTo>
                  <a:pt x="1338579" y="51435"/>
                </a:lnTo>
                <a:lnTo>
                  <a:pt x="1330076" y="60882"/>
                </a:lnTo>
                <a:lnTo>
                  <a:pt x="1353693" y="82169"/>
                </a:lnTo>
                <a:lnTo>
                  <a:pt x="1364489" y="42925"/>
                </a:lnTo>
                <a:close/>
              </a:path>
              <a:path w="1376679" h="1528445">
                <a:moveTo>
                  <a:pt x="1329054" y="42925"/>
                </a:moveTo>
                <a:lnTo>
                  <a:pt x="1320590" y="52332"/>
                </a:lnTo>
                <a:lnTo>
                  <a:pt x="1330076" y="60882"/>
                </a:lnTo>
                <a:lnTo>
                  <a:pt x="1338579" y="51435"/>
                </a:lnTo>
                <a:lnTo>
                  <a:pt x="1329054" y="42925"/>
                </a:lnTo>
                <a:close/>
              </a:path>
              <a:path w="1376679" h="1528445">
                <a:moveTo>
                  <a:pt x="1376299" y="0"/>
                </a:moveTo>
                <a:lnTo>
                  <a:pt x="1297051" y="31114"/>
                </a:lnTo>
                <a:lnTo>
                  <a:pt x="1320590" y="52332"/>
                </a:lnTo>
                <a:lnTo>
                  <a:pt x="1329054" y="42925"/>
                </a:lnTo>
                <a:lnTo>
                  <a:pt x="1364489" y="42925"/>
                </a:lnTo>
                <a:lnTo>
                  <a:pt x="1376299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94884" y="1905000"/>
            <a:ext cx="1607185" cy="3279775"/>
          </a:xfrm>
          <a:custGeom>
            <a:avLst/>
            <a:gdLst/>
            <a:ahLst/>
            <a:cxnLst/>
            <a:rect l="l" t="t" r="r" b="b"/>
            <a:pathLst>
              <a:path w="1607185" h="3279775">
                <a:moveTo>
                  <a:pt x="1566793" y="65682"/>
                </a:moveTo>
                <a:lnTo>
                  <a:pt x="0" y="3273805"/>
                </a:lnTo>
                <a:lnTo>
                  <a:pt x="11429" y="3279394"/>
                </a:lnTo>
                <a:lnTo>
                  <a:pt x="1578219" y="71278"/>
                </a:lnTo>
                <a:lnTo>
                  <a:pt x="1566793" y="65682"/>
                </a:lnTo>
                <a:close/>
              </a:path>
              <a:path w="1607185" h="3279775">
                <a:moveTo>
                  <a:pt x="1606399" y="54228"/>
                </a:moveTo>
                <a:lnTo>
                  <a:pt x="1572387" y="54228"/>
                </a:lnTo>
                <a:lnTo>
                  <a:pt x="1583816" y="59816"/>
                </a:lnTo>
                <a:lnTo>
                  <a:pt x="1578219" y="71278"/>
                </a:lnTo>
                <a:lnTo>
                  <a:pt x="1606677" y="85216"/>
                </a:lnTo>
                <a:lnTo>
                  <a:pt x="1606399" y="54228"/>
                </a:lnTo>
                <a:close/>
              </a:path>
              <a:path w="1607185" h="3279775">
                <a:moveTo>
                  <a:pt x="1572387" y="54228"/>
                </a:moveTo>
                <a:lnTo>
                  <a:pt x="1566793" y="65682"/>
                </a:lnTo>
                <a:lnTo>
                  <a:pt x="1578219" y="71278"/>
                </a:lnTo>
                <a:lnTo>
                  <a:pt x="1583816" y="59816"/>
                </a:lnTo>
                <a:lnTo>
                  <a:pt x="1572387" y="54228"/>
                </a:lnTo>
                <a:close/>
              </a:path>
              <a:path w="1607185" h="3279775">
                <a:moveTo>
                  <a:pt x="1605914" y="0"/>
                </a:moveTo>
                <a:lnTo>
                  <a:pt x="1538224" y="51688"/>
                </a:lnTo>
                <a:lnTo>
                  <a:pt x="1566793" y="65682"/>
                </a:lnTo>
                <a:lnTo>
                  <a:pt x="1572387" y="54228"/>
                </a:lnTo>
                <a:lnTo>
                  <a:pt x="1606399" y="54228"/>
                </a:lnTo>
                <a:lnTo>
                  <a:pt x="160591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94758" y="1445133"/>
            <a:ext cx="1152525" cy="2517775"/>
          </a:xfrm>
          <a:custGeom>
            <a:avLst/>
            <a:gdLst/>
            <a:ahLst/>
            <a:cxnLst/>
            <a:rect l="l" t="t" r="r" b="b"/>
            <a:pathLst>
              <a:path w="1152525" h="2517775">
                <a:moveTo>
                  <a:pt x="1111565" y="2450550"/>
                </a:moveTo>
                <a:lnTo>
                  <a:pt x="1082675" y="2463672"/>
                </a:lnTo>
                <a:lnTo>
                  <a:pt x="1148841" y="2517266"/>
                </a:lnTo>
                <a:lnTo>
                  <a:pt x="1150898" y="2462148"/>
                </a:lnTo>
                <a:lnTo>
                  <a:pt x="1116838" y="2462148"/>
                </a:lnTo>
                <a:lnTo>
                  <a:pt x="1111565" y="2450550"/>
                </a:lnTo>
                <a:close/>
              </a:path>
              <a:path w="1152525" h="2517775">
                <a:moveTo>
                  <a:pt x="1123154" y="2445286"/>
                </a:moveTo>
                <a:lnTo>
                  <a:pt x="1111565" y="2450550"/>
                </a:lnTo>
                <a:lnTo>
                  <a:pt x="1116838" y="2462148"/>
                </a:lnTo>
                <a:lnTo>
                  <a:pt x="1128394" y="2456815"/>
                </a:lnTo>
                <a:lnTo>
                  <a:pt x="1123154" y="2445286"/>
                </a:lnTo>
                <a:close/>
              </a:path>
              <a:path w="1152525" h="2517775">
                <a:moveTo>
                  <a:pt x="1152016" y="2432177"/>
                </a:moveTo>
                <a:lnTo>
                  <a:pt x="1123154" y="2445286"/>
                </a:lnTo>
                <a:lnTo>
                  <a:pt x="1128394" y="2456815"/>
                </a:lnTo>
                <a:lnTo>
                  <a:pt x="1116838" y="2462148"/>
                </a:lnTo>
                <a:lnTo>
                  <a:pt x="1150898" y="2462148"/>
                </a:lnTo>
                <a:lnTo>
                  <a:pt x="1152016" y="2432177"/>
                </a:lnTo>
                <a:close/>
              </a:path>
              <a:path w="1152525" h="2517775">
                <a:moveTo>
                  <a:pt x="11683" y="0"/>
                </a:moveTo>
                <a:lnTo>
                  <a:pt x="0" y="5333"/>
                </a:lnTo>
                <a:lnTo>
                  <a:pt x="1111565" y="2450550"/>
                </a:lnTo>
                <a:lnTo>
                  <a:pt x="1123154" y="2445286"/>
                </a:lnTo>
                <a:lnTo>
                  <a:pt x="11683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97171" y="3195066"/>
            <a:ext cx="1299210" cy="843915"/>
          </a:xfrm>
          <a:custGeom>
            <a:avLst/>
            <a:gdLst/>
            <a:ahLst/>
            <a:cxnLst/>
            <a:rect l="l" t="t" r="r" b="b"/>
            <a:pathLst>
              <a:path w="1299210" h="843914">
                <a:moveTo>
                  <a:pt x="1231397" y="807424"/>
                </a:moveTo>
                <a:lnTo>
                  <a:pt x="1214119" y="834136"/>
                </a:lnTo>
                <a:lnTo>
                  <a:pt x="1298828" y="843534"/>
                </a:lnTo>
                <a:lnTo>
                  <a:pt x="1281596" y="814324"/>
                </a:lnTo>
                <a:lnTo>
                  <a:pt x="1242059" y="814324"/>
                </a:lnTo>
                <a:lnTo>
                  <a:pt x="1231397" y="807424"/>
                </a:lnTo>
                <a:close/>
              </a:path>
              <a:path w="1299210" h="843914">
                <a:moveTo>
                  <a:pt x="1238285" y="796776"/>
                </a:moveTo>
                <a:lnTo>
                  <a:pt x="1231397" y="807424"/>
                </a:lnTo>
                <a:lnTo>
                  <a:pt x="1242059" y="814324"/>
                </a:lnTo>
                <a:lnTo>
                  <a:pt x="1248917" y="803656"/>
                </a:lnTo>
                <a:lnTo>
                  <a:pt x="1238285" y="796776"/>
                </a:lnTo>
                <a:close/>
              </a:path>
              <a:path w="1299210" h="843914">
                <a:moveTo>
                  <a:pt x="1255521" y="770128"/>
                </a:moveTo>
                <a:lnTo>
                  <a:pt x="1238285" y="796776"/>
                </a:lnTo>
                <a:lnTo>
                  <a:pt x="1248917" y="803656"/>
                </a:lnTo>
                <a:lnTo>
                  <a:pt x="1242059" y="814324"/>
                </a:lnTo>
                <a:lnTo>
                  <a:pt x="1281596" y="814324"/>
                </a:lnTo>
                <a:lnTo>
                  <a:pt x="1255521" y="770128"/>
                </a:lnTo>
                <a:close/>
              </a:path>
              <a:path w="1299210" h="843914">
                <a:moveTo>
                  <a:pt x="6857" y="0"/>
                </a:moveTo>
                <a:lnTo>
                  <a:pt x="0" y="10668"/>
                </a:lnTo>
                <a:lnTo>
                  <a:pt x="1231397" y="807424"/>
                </a:lnTo>
                <a:lnTo>
                  <a:pt x="1238285" y="796776"/>
                </a:lnTo>
                <a:lnTo>
                  <a:pt x="6857" y="0"/>
                </a:lnTo>
                <a:close/>
              </a:path>
            </a:pathLst>
          </a:custGeom>
          <a:solidFill>
            <a:srgbClr val="3596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97552" y="4267200"/>
            <a:ext cx="1527175" cy="843915"/>
          </a:xfrm>
          <a:custGeom>
            <a:avLst/>
            <a:gdLst/>
            <a:ahLst/>
            <a:cxnLst/>
            <a:rect l="l" t="t" r="r" b="b"/>
            <a:pathLst>
              <a:path w="1527175" h="843914">
                <a:moveTo>
                  <a:pt x="1457251" y="31136"/>
                </a:moveTo>
                <a:lnTo>
                  <a:pt x="0" y="832612"/>
                </a:lnTo>
                <a:lnTo>
                  <a:pt x="6096" y="843788"/>
                </a:lnTo>
                <a:lnTo>
                  <a:pt x="1463381" y="42293"/>
                </a:lnTo>
                <a:lnTo>
                  <a:pt x="1457251" y="31136"/>
                </a:lnTo>
                <a:close/>
              </a:path>
              <a:path w="1527175" h="843914">
                <a:moveTo>
                  <a:pt x="1509779" y="25018"/>
                </a:moveTo>
                <a:lnTo>
                  <a:pt x="1468374" y="25018"/>
                </a:lnTo>
                <a:lnTo>
                  <a:pt x="1474470" y="36194"/>
                </a:lnTo>
                <a:lnTo>
                  <a:pt x="1463381" y="42293"/>
                </a:lnTo>
                <a:lnTo>
                  <a:pt x="1478661" y="70104"/>
                </a:lnTo>
                <a:lnTo>
                  <a:pt x="1509779" y="25018"/>
                </a:lnTo>
                <a:close/>
              </a:path>
              <a:path w="1527175" h="843914">
                <a:moveTo>
                  <a:pt x="1468374" y="25018"/>
                </a:moveTo>
                <a:lnTo>
                  <a:pt x="1457251" y="31136"/>
                </a:lnTo>
                <a:lnTo>
                  <a:pt x="1463381" y="42293"/>
                </a:lnTo>
                <a:lnTo>
                  <a:pt x="1474470" y="36194"/>
                </a:lnTo>
                <a:lnTo>
                  <a:pt x="1468374" y="25018"/>
                </a:lnTo>
                <a:close/>
              </a:path>
              <a:path w="1527175" h="843914">
                <a:moveTo>
                  <a:pt x="1527048" y="0"/>
                </a:moveTo>
                <a:lnTo>
                  <a:pt x="1441958" y="3301"/>
                </a:lnTo>
                <a:lnTo>
                  <a:pt x="1457251" y="31136"/>
                </a:lnTo>
                <a:lnTo>
                  <a:pt x="1468374" y="25018"/>
                </a:lnTo>
                <a:lnTo>
                  <a:pt x="1509779" y="25018"/>
                </a:lnTo>
                <a:lnTo>
                  <a:pt x="152704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1981200"/>
            <a:ext cx="3505200" cy="2514600"/>
          </a:xfrm>
          <a:custGeom>
            <a:avLst/>
            <a:gdLst/>
            <a:ahLst/>
            <a:cxnLst/>
            <a:rect l="l" t="t" r="r" b="b"/>
            <a:pathLst>
              <a:path w="3505200" h="2514600">
                <a:moveTo>
                  <a:pt x="1674637" y="1819275"/>
                </a:moveTo>
                <a:lnTo>
                  <a:pt x="1251978" y="1819275"/>
                </a:lnTo>
                <a:lnTo>
                  <a:pt x="1376934" y="2514600"/>
                </a:lnTo>
                <a:lnTo>
                  <a:pt x="1674637" y="1819275"/>
                </a:lnTo>
                <a:close/>
              </a:path>
              <a:path w="3505200" h="2514600">
                <a:moveTo>
                  <a:pt x="2263734" y="1738630"/>
                </a:moveTo>
                <a:lnTo>
                  <a:pt x="1709166" y="1738630"/>
                </a:lnTo>
                <a:lnTo>
                  <a:pt x="2149729" y="2297684"/>
                </a:lnTo>
                <a:lnTo>
                  <a:pt x="2263734" y="1738630"/>
                </a:lnTo>
                <a:close/>
              </a:path>
              <a:path w="3505200" h="2514600">
                <a:moveTo>
                  <a:pt x="2794676" y="1683004"/>
                </a:moveTo>
                <a:lnTo>
                  <a:pt x="2275078" y="1683004"/>
                </a:lnTo>
                <a:lnTo>
                  <a:pt x="2944495" y="2106549"/>
                </a:lnTo>
                <a:lnTo>
                  <a:pt x="2794676" y="1683004"/>
                </a:lnTo>
                <a:close/>
              </a:path>
              <a:path w="3505200" h="2514600">
                <a:moveTo>
                  <a:pt x="2773292" y="1622552"/>
                </a:moveTo>
                <a:lnTo>
                  <a:pt x="919632" y="1622552"/>
                </a:lnTo>
                <a:lnTo>
                  <a:pt x="772769" y="2050923"/>
                </a:lnTo>
                <a:lnTo>
                  <a:pt x="1251978" y="1819275"/>
                </a:lnTo>
                <a:lnTo>
                  <a:pt x="1674637" y="1819275"/>
                </a:lnTo>
                <a:lnTo>
                  <a:pt x="1709166" y="1738630"/>
                </a:lnTo>
                <a:lnTo>
                  <a:pt x="2263734" y="1738630"/>
                </a:lnTo>
                <a:lnTo>
                  <a:pt x="2275078" y="1683004"/>
                </a:lnTo>
                <a:lnTo>
                  <a:pt x="2794676" y="1683004"/>
                </a:lnTo>
                <a:lnTo>
                  <a:pt x="2773292" y="1622552"/>
                </a:lnTo>
                <a:close/>
              </a:path>
              <a:path w="3505200" h="2514600">
                <a:moveTo>
                  <a:pt x="60043" y="267208"/>
                </a:moveTo>
                <a:lnTo>
                  <a:pt x="750862" y="886713"/>
                </a:lnTo>
                <a:lnTo>
                  <a:pt x="0" y="1002919"/>
                </a:lnTo>
                <a:lnTo>
                  <a:pt x="603999" y="1370838"/>
                </a:lnTo>
                <a:lnTo>
                  <a:pt x="21907" y="1698117"/>
                </a:lnTo>
                <a:lnTo>
                  <a:pt x="919632" y="1622552"/>
                </a:lnTo>
                <a:lnTo>
                  <a:pt x="2773292" y="1622552"/>
                </a:lnTo>
                <a:lnTo>
                  <a:pt x="2732278" y="1506601"/>
                </a:lnTo>
                <a:lnTo>
                  <a:pt x="3425084" y="1506601"/>
                </a:lnTo>
                <a:lnTo>
                  <a:pt x="2857246" y="1219453"/>
                </a:lnTo>
                <a:lnTo>
                  <a:pt x="3423539" y="947292"/>
                </a:lnTo>
                <a:lnTo>
                  <a:pt x="2710307" y="851535"/>
                </a:lnTo>
                <a:lnTo>
                  <a:pt x="2805168" y="735711"/>
                </a:lnTo>
                <a:lnTo>
                  <a:pt x="1186573" y="735711"/>
                </a:lnTo>
                <a:lnTo>
                  <a:pt x="60043" y="267208"/>
                </a:lnTo>
                <a:close/>
              </a:path>
              <a:path w="3505200" h="2514600">
                <a:moveTo>
                  <a:pt x="3425084" y="1506601"/>
                </a:moveTo>
                <a:lnTo>
                  <a:pt x="2732278" y="1506601"/>
                </a:lnTo>
                <a:lnTo>
                  <a:pt x="3505200" y="1547114"/>
                </a:lnTo>
                <a:lnTo>
                  <a:pt x="3425084" y="1506601"/>
                </a:lnTo>
                <a:close/>
              </a:path>
              <a:path w="3505200" h="2514600">
                <a:moveTo>
                  <a:pt x="1355344" y="267208"/>
                </a:moveTo>
                <a:lnTo>
                  <a:pt x="1186573" y="735711"/>
                </a:lnTo>
                <a:lnTo>
                  <a:pt x="2805168" y="735711"/>
                </a:lnTo>
                <a:lnTo>
                  <a:pt x="2854679" y="675259"/>
                </a:lnTo>
                <a:lnTo>
                  <a:pt x="1752600" y="675259"/>
                </a:lnTo>
                <a:lnTo>
                  <a:pt x="1355344" y="267208"/>
                </a:lnTo>
                <a:close/>
              </a:path>
              <a:path w="3505200" h="2514600">
                <a:moveTo>
                  <a:pt x="2356612" y="0"/>
                </a:moveTo>
                <a:lnTo>
                  <a:pt x="1752600" y="675259"/>
                </a:lnTo>
                <a:lnTo>
                  <a:pt x="2854679" y="675259"/>
                </a:lnTo>
                <a:lnTo>
                  <a:pt x="2900030" y="619887"/>
                </a:lnTo>
                <a:lnTo>
                  <a:pt x="2297049" y="619887"/>
                </a:lnTo>
                <a:lnTo>
                  <a:pt x="2356612" y="0"/>
                </a:lnTo>
                <a:close/>
              </a:path>
              <a:path w="3505200" h="2514600">
                <a:moveTo>
                  <a:pt x="2982722" y="518922"/>
                </a:moveTo>
                <a:lnTo>
                  <a:pt x="2297049" y="619887"/>
                </a:lnTo>
                <a:lnTo>
                  <a:pt x="2900030" y="619887"/>
                </a:lnTo>
                <a:lnTo>
                  <a:pt x="2982722" y="518922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1981200"/>
            <a:ext cx="3505200" cy="2514600"/>
          </a:xfrm>
          <a:custGeom>
            <a:avLst/>
            <a:gdLst/>
            <a:ahLst/>
            <a:cxnLst/>
            <a:rect l="l" t="t" r="r" b="b"/>
            <a:pathLst>
              <a:path w="3505200" h="2514600">
                <a:moveTo>
                  <a:pt x="1752600" y="675259"/>
                </a:moveTo>
                <a:lnTo>
                  <a:pt x="2356612" y="0"/>
                </a:lnTo>
                <a:lnTo>
                  <a:pt x="2297049" y="619887"/>
                </a:lnTo>
                <a:lnTo>
                  <a:pt x="2982722" y="518922"/>
                </a:lnTo>
                <a:lnTo>
                  <a:pt x="2710307" y="851535"/>
                </a:lnTo>
                <a:lnTo>
                  <a:pt x="3423539" y="947292"/>
                </a:lnTo>
                <a:lnTo>
                  <a:pt x="2857246" y="1219453"/>
                </a:lnTo>
                <a:lnTo>
                  <a:pt x="3505200" y="1547114"/>
                </a:lnTo>
                <a:lnTo>
                  <a:pt x="2732278" y="1506601"/>
                </a:lnTo>
                <a:lnTo>
                  <a:pt x="2944495" y="2106549"/>
                </a:lnTo>
                <a:lnTo>
                  <a:pt x="2275078" y="1683004"/>
                </a:lnTo>
                <a:lnTo>
                  <a:pt x="2149729" y="2297684"/>
                </a:lnTo>
                <a:lnTo>
                  <a:pt x="1709166" y="1738630"/>
                </a:lnTo>
                <a:lnTo>
                  <a:pt x="1376934" y="2514600"/>
                </a:lnTo>
                <a:lnTo>
                  <a:pt x="1251978" y="1819275"/>
                </a:lnTo>
                <a:lnTo>
                  <a:pt x="772769" y="2050923"/>
                </a:lnTo>
                <a:lnTo>
                  <a:pt x="919632" y="1622552"/>
                </a:lnTo>
                <a:lnTo>
                  <a:pt x="21907" y="1698117"/>
                </a:lnTo>
                <a:lnTo>
                  <a:pt x="603999" y="1370838"/>
                </a:lnTo>
                <a:lnTo>
                  <a:pt x="0" y="1002919"/>
                </a:lnTo>
                <a:lnTo>
                  <a:pt x="750862" y="886713"/>
                </a:lnTo>
                <a:lnTo>
                  <a:pt x="60043" y="267208"/>
                </a:lnTo>
                <a:lnTo>
                  <a:pt x="1186573" y="735711"/>
                </a:lnTo>
                <a:lnTo>
                  <a:pt x="1355344" y="267208"/>
                </a:lnTo>
                <a:lnTo>
                  <a:pt x="1752600" y="6752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14883" y="2730449"/>
            <a:ext cx="22320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58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(NL, </a:t>
            </a:r>
            <a:r>
              <a:rPr dirty="0" sz="1800" spc="-70">
                <a:latin typeface="Arial"/>
                <a:cs typeface="Arial"/>
              </a:rPr>
              <a:t>NF, </a:t>
            </a:r>
            <a:r>
              <a:rPr dirty="0" sz="1800" spc="-5">
                <a:latin typeface="Arial"/>
                <a:cs typeface="Arial"/>
              </a:rPr>
              <a:t>New Data…)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1725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Fundamentals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DMFC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99819"/>
            <a:ext cx="8527415" cy="3234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marR="393065" indent="-17526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DMFC is a multi FIFO controller utilizing a single memory to  serve the DC and DP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channels.</a:t>
            </a:r>
            <a:endParaRPr sz="2200">
              <a:latin typeface="Arial"/>
              <a:cs typeface="Arial"/>
            </a:endParaRPr>
          </a:p>
          <a:p>
            <a:pPr marL="187960" marR="29209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FIFO is partitioned to 8 equal segments. The segments can be  allocated asymmetrically to the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channels.</a:t>
            </a:r>
            <a:endParaRPr sz="2200">
              <a:latin typeface="Arial"/>
              <a:cs typeface="Arial"/>
            </a:endParaRPr>
          </a:p>
          <a:p>
            <a:pPr algn="just" marL="187960" marR="220979" indent="-17526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memory allocation for a specific channel </a:t>
            </a:r>
            <a:r>
              <a:rPr dirty="0" sz="2200" spc="-10">
                <a:latin typeface="Arial"/>
                <a:cs typeface="Arial"/>
              </a:rPr>
              <a:t>must </a:t>
            </a:r>
            <a:r>
              <a:rPr dirty="0" sz="2200" spc="-5">
                <a:latin typeface="Arial"/>
                <a:cs typeface="Arial"/>
              </a:rPr>
              <a:t>not be greater  than a certain number of rows. The exact number is different from  one channel to another (see the</a:t>
            </a:r>
            <a:r>
              <a:rPr dirty="0" sz="2200" spc="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spec).</a:t>
            </a:r>
            <a:endParaRPr sz="2200">
              <a:latin typeface="Arial"/>
              <a:cs typeface="Arial"/>
            </a:endParaRPr>
          </a:p>
          <a:p>
            <a:pPr marL="187960" marR="5080" indent="-175260">
              <a:lnSpc>
                <a:spcPct val="100000"/>
              </a:lnSpc>
              <a:spcBef>
                <a:spcPts val="484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When the direct path from the IC is used, this channel replaces one  of the existing DMFC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channels.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517779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Image </a:t>
            </a:r>
            <a:r>
              <a:rPr dirty="0" spc="-5"/>
              <a:t>DMA Controller </a:t>
            </a:r>
            <a:r>
              <a:rPr dirty="0"/>
              <a:t>–</a:t>
            </a:r>
            <a:r>
              <a:rPr dirty="0" spc="-130"/>
              <a:t> </a:t>
            </a:r>
            <a:r>
              <a:rPr dirty="0"/>
              <a:t>IDMAC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43432"/>
            <a:ext cx="8352790" cy="4778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SzPct val="78947"/>
              <a:buChar char="•"/>
              <a:tabLst>
                <a:tab pos="187960" algn="l"/>
              </a:tabLst>
            </a:pPr>
            <a:r>
              <a:rPr dirty="0" sz="1900" spc="-5">
                <a:solidFill>
                  <a:srgbClr val="3596B8"/>
                </a:solidFill>
                <a:latin typeface="Arial"/>
                <a:cs typeface="Arial"/>
              </a:rPr>
              <a:t>Role: control the memory ports; transfer data to/from system</a:t>
            </a:r>
            <a:r>
              <a:rPr dirty="0" sz="1900" spc="175">
                <a:solidFill>
                  <a:srgbClr val="3596B8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3596B8"/>
                </a:solidFill>
                <a:latin typeface="Arial"/>
                <a:cs typeface="Arial"/>
              </a:rPr>
              <a:t>memory</a:t>
            </a:r>
            <a:endParaRPr sz="19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SzPct val="78947"/>
              <a:buChar char="•"/>
              <a:tabLst>
                <a:tab pos="187960" algn="l"/>
              </a:tabLst>
            </a:pPr>
            <a:r>
              <a:rPr dirty="0" sz="1900" spc="-5">
                <a:latin typeface="Arial"/>
                <a:cs typeface="Arial"/>
              </a:rPr>
              <a:t>Memory ports -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AXI</a:t>
            </a:r>
            <a:endParaRPr sz="19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90"/>
              </a:spcBef>
              <a:buSzPct val="79411"/>
              <a:buChar char="−"/>
              <a:tabLst>
                <a:tab pos="357505" algn="l"/>
              </a:tabLst>
            </a:pPr>
            <a:r>
              <a:rPr dirty="0" sz="1700">
                <a:latin typeface="Arial"/>
                <a:cs typeface="Arial"/>
              </a:rPr>
              <a:t>IMDAC: 1 read, 1</a:t>
            </a:r>
            <a:r>
              <a:rPr dirty="0" sz="1700" spc="-4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write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5"/>
              </a:spcBef>
              <a:buClr>
                <a:srgbClr val="252525"/>
              </a:buClr>
              <a:buSzPct val="78947"/>
              <a:buChar char="•"/>
              <a:tabLst>
                <a:tab pos="187960" algn="l"/>
              </a:tabLst>
            </a:pPr>
            <a:r>
              <a:rPr dirty="0" sz="1900" spc="-5">
                <a:latin typeface="Arial"/>
                <a:cs typeface="Arial"/>
              </a:rPr>
              <a:t>Throughput:</a:t>
            </a:r>
            <a:endParaRPr sz="19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90"/>
              </a:spcBef>
              <a:buSzPct val="79411"/>
              <a:buChar char="−"/>
              <a:tabLst>
                <a:tab pos="357505" algn="l"/>
              </a:tabLst>
            </a:pPr>
            <a:r>
              <a:rPr dirty="0" sz="1700" spc="-5">
                <a:latin typeface="Arial"/>
                <a:cs typeface="Arial"/>
              </a:rPr>
              <a:t>External: </a:t>
            </a:r>
            <a:r>
              <a:rPr dirty="0" sz="1700">
                <a:latin typeface="Arial"/>
                <a:cs typeface="Arial"/>
              </a:rPr>
              <a:t>64 </a:t>
            </a:r>
            <a:r>
              <a:rPr dirty="0" sz="1700" spc="-5">
                <a:latin typeface="Arial"/>
                <a:cs typeface="Arial"/>
              </a:rPr>
              <a:t>bits </a:t>
            </a:r>
            <a:r>
              <a:rPr dirty="0" sz="1700">
                <a:latin typeface="Arial"/>
                <a:cs typeface="Arial"/>
              </a:rPr>
              <a:t>@ 264</a:t>
            </a:r>
            <a:r>
              <a:rPr dirty="0" sz="1700" spc="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MHz</a:t>
            </a:r>
            <a:endParaRPr sz="17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95"/>
              </a:spcBef>
              <a:buSzPct val="79411"/>
              <a:buChar char="−"/>
              <a:tabLst>
                <a:tab pos="357505" algn="l"/>
              </a:tabLst>
            </a:pPr>
            <a:r>
              <a:rPr dirty="0" sz="1700" spc="-5">
                <a:latin typeface="Arial"/>
                <a:cs typeface="Arial"/>
              </a:rPr>
              <a:t>Internal: </a:t>
            </a:r>
            <a:r>
              <a:rPr dirty="0" sz="1700">
                <a:latin typeface="Arial"/>
                <a:cs typeface="Arial"/>
              </a:rPr>
              <a:t>up </a:t>
            </a:r>
            <a:r>
              <a:rPr dirty="0" sz="1700" spc="-5">
                <a:latin typeface="Arial"/>
                <a:cs typeface="Arial"/>
              </a:rPr>
              <a:t>to </a:t>
            </a:r>
            <a:r>
              <a:rPr dirty="0" sz="1700">
                <a:latin typeface="Arial"/>
                <a:cs typeface="Arial"/>
              </a:rPr>
              <a:t>2 </a:t>
            </a:r>
            <a:r>
              <a:rPr dirty="0" sz="1700" spc="-5">
                <a:latin typeface="Arial"/>
                <a:cs typeface="Arial"/>
              </a:rPr>
              <a:t>pixels/cycle </a:t>
            </a:r>
            <a:r>
              <a:rPr dirty="0" sz="1700">
                <a:latin typeface="Arial"/>
                <a:cs typeface="Arial"/>
              </a:rPr>
              <a:t>@ 264 MHz (through each</a:t>
            </a:r>
            <a:r>
              <a:rPr dirty="0" sz="1700" spc="5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port)</a:t>
            </a:r>
            <a:endParaRPr sz="1700">
              <a:latin typeface="Arial"/>
              <a:cs typeface="Arial"/>
            </a:endParaRPr>
          </a:p>
          <a:p>
            <a:pPr lvl="1" marL="356870" marR="635635" indent="-168910">
              <a:lnSpc>
                <a:spcPts val="1630"/>
              </a:lnSpc>
              <a:spcBef>
                <a:spcPts val="490"/>
              </a:spcBef>
              <a:buSzPct val="79411"/>
              <a:buChar char="−"/>
              <a:tabLst>
                <a:tab pos="357505" algn="l"/>
              </a:tabLst>
            </a:pPr>
            <a:r>
              <a:rPr dirty="0" sz="1700">
                <a:latin typeface="Arial"/>
                <a:cs typeface="Arial"/>
              </a:rPr>
              <a:t>Shared by all DMA channels: input </a:t>
            </a:r>
            <a:r>
              <a:rPr dirty="0" sz="1700" spc="-5">
                <a:latin typeface="Arial"/>
                <a:cs typeface="Arial"/>
              </a:rPr>
              <a:t>from </a:t>
            </a:r>
            <a:r>
              <a:rPr dirty="0" sz="1700">
                <a:latin typeface="Arial"/>
                <a:cs typeface="Arial"/>
              </a:rPr>
              <a:t>sensor, output </a:t>
            </a:r>
            <a:r>
              <a:rPr dirty="0" sz="1700" spc="-5">
                <a:latin typeface="Arial"/>
                <a:cs typeface="Arial"/>
              </a:rPr>
              <a:t>to </a:t>
            </a:r>
            <a:r>
              <a:rPr dirty="0" sz="1700">
                <a:latin typeface="Arial"/>
                <a:cs typeface="Arial"/>
              </a:rPr>
              <a:t>display and off-line  processing</a:t>
            </a:r>
            <a:endParaRPr sz="1700">
              <a:latin typeface="Arial"/>
              <a:cs typeface="Arial"/>
            </a:endParaRPr>
          </a:p>
          <a:p>
            <a:pPr marL="356870">
              <a:lnSpc>
                <a:spcPts val="1650"/>
              </a:lnSpc>
            </a:pPr>
            <a:r>
              <a:rPr dirty="0" sz="1700" spc="-5">
                <a:latin typeface="Arial"/>
                <a:cs typeface="Arial"/>
              </a:rPr>
              <a:t>-&gt; efficient </a:t>
            </a:r>
            <a:r>
              <a:rPr dirty="0" sz="1700">
                <a:latin typeface="Arial"/>
                <a:cs typeface="Arial"/>
              </a:rPr>
              <a:t>utilization of </a:t>
            </a:r>
            <a:r>
              <a:rPr dirty="0" sz="1700" spc="-5">
                <a:latin typeface="Arial"/>
                <a:cs typeface="Arial"/>
              </a:rPr>
              <a:t>the bandwidth </a:t>
            </a:r>
            <a:r>
              <a:rPr dirty="0" sz="1700">
                <a:latin typeface="Arial"/>
                <a:cs typeface="Arial"/>
              </a:rPr>
              <a:t>in </a:t>
            </a:r>
            <a:r>
              <a:rPr dirty="0" sz="1700" spc="-5">
                <a:latin typeface="Arial"/>
                <a:cs typeface="Arial"/>
              </a:rPr>
              <a:t>different </a:t>
            </a:r>
            <a:r>
              <a:rPr dirty="0" sz="1700">
                <a:latin typeface="Arial"/>
                <a:cs typeface="Arial"/>
              </a:rPr>
              <a:t>use</a:t>
            </a:r>
            <a:r>
              <a:rPr dirty="0" sz="1700" spc="4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cases</a:t>
            </a:r>
            <a:endParaRPr sz="17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85"/>
              </a:spcBef>
              <a:buSzPct val="79411"/>
              <a:buChar char="−"/>
              <a:tabLst>
                <a:tab pos="357505" algn="l"/>
              </a:tabLst>
            </a:pPr>
            <a:r>
              <a:rPr dirty="0" sz="1700" spc="-5">
                <a:latin typeface="Arial"/>
                <a:cs typeface="Arial"/>
              </a:rPr>
              <a:t>Efficient pipelining: </a:t>
            </a:r>
            <a:r>
              <a:rPr dirty="0" sz="1700">
                <a:latin typeface="Arial"/>
                <a:cs typeface="Arial"/>
              </a:rPr>
              <a:t>4 AXI ID’s; </a:t>
            </a:r>
            <a:r>
              <a:rPr dirty="0" sz="1700" spc="-5">
                <a:latin typeface="Arial"/>
                <a:cs typeface="Arial"/>
              </a:rPr>
              <a:t>multiple outstanding transactions: read </a:t>
            </a:r>
            <a:r>
              <a:rPr dirty="0" sz="1700">
                <a:latin typeface="Arial"/>
                <a:cs typeface="Arial"/>
              </a:rPr>
              <a:t>– 8; </a:t>
            </a:r>
            <a:r>
              <a:rPr dirty="0" sz="1700" spc="-5">
                <a:latin typeface="Arial"/>
                <a:cs typeface="Arial"/>
              </a:rPr>
              <a:t>write </a:t>
            </a:r>
            <a:r>
              <a:rPr dirty="0" sz="1700">
                <a:latin typeface="Arial"/>
                <a:cs typeface="Arial"/>
              </a:rPr>
              <a:t>–</a:t>
            </a:r>
            <a:r>
              <a:rPr dirty="0" sz="1700" spc="16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0"/>
              </a:spcBef>
              <a:buClr>
                <a:srgbClr val="252525"/>
              </a:buClr>
              <a:buSzPct val="78947"/>
              <a:buChar char="•"/>
              <a:tabLst>
                <a:tab pos="187960" algn="l"/>
              </a:tabLst>
            </a:pPr>
            <a:r>
              <a:rPr dirty="0" sz="1900" spc="-5">
                <a:latin typeface="Arial"/>
                <a:cs typeface="Arial"/>
              </a:rPr>
              <a:t>Data arrangement in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memory</a:t>
            </a:r>
            <a:endParaRPr sz="1900">
              <a:latin typeface="Arial"/>
              <a:cs typeface="Arial"/>
            </a:endParaRPr>
          </a:p>
          <a:p>
            <a:pPr lvl="1" marL="356870" marR="5080" indent="-168910">
              <a:lnSpc>
                <a:spcPts val="1630"/>
              </a:lnSpc>
              <a:spcBef>
                <a:spcPts val="500"/>
              </a:spcBef>
              <a:buSzPct val="79411"/>
              <a:buChar char="−"/>
              <a:tabLst>
                <a:tab pos="357505" algn="l"/>
              </a:tabLst>
            </a:pPr>
            <a:r>
              <a:rPr dirty="0" sz="1700" spc="-5">
                <a:latin typeface="Arial"/>
                <a:cs typeface="Arial"/>
              </a:rPr>
              <a:t>Row-after-row, </a:t>
            </a:r>
            <a:r>
              <a:rPr dirty="0" sz="1700" spc="-10">
                <a:latin typeface="Arial"/>
                <a:cs typeface="Arial"/>
              </a:rPr>
              <a:t>with </a:t>
            </a:r>
            <a:r>
              <a:rPr dirty="0" sz="1700" spc="-5">
                <a:latin typeface="Arial"/>
                <a:cs typeface="Arial"/>
              </a:rPr>
              <a:t>flexible </a:t>
            </a:r>
            <a:r>
              <a:rPr dirty="0" sz="1700">
                <a:latin typeface="Arial"/>
                <a:cs typeface="Arial"/>
              </a:rPr>
              <a:t>line-stride – as needed </a:t>
            </a:r>
            <a:r>
              <a:rPr dirty="0" sz="1700" spc="-5">
                <a:latin typeface="Arial"/>
                <a:cs typeface="Arial"/>
              </a:rPr>
              <a:t>for </a:t>
            </a:r>
            <a:r>
              <a:rPr dirty="0" sz="1700">
                <a:latin typeface="Arial"/>
                <a:cs typeface="Arial"/>
              </a:rPr>
              <a:t>a </a:t>
            </a:r>
            <a:r>
              <a:rPr dirty="0" sz="1700" spc="-5">
                <a:latin typeface="Arial"/>
                <a:cs typeface="Arial"/>
              </a:rPr>
              <a:t>window </a:t>
            </a:r>
            <a:r>
              <a:rPr dirty="0" sz="1700">
                <a:latin typeface="Arial"/>
                <a:cs typeface="Arial"/>
              </a:rPr>
              <a:t>in a video/graphics  </a:t>
            </a:r>
            <a:r>
              <a:rPr dirty="0" sz="1700" spc="-5">
                <a:latin typeface="Arial"/>
                <a:cs typeface="Arial"/>
              </a:rPr>
              <a:t>buffer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5"/>
              </a:spcBef>
              <a:buClr>
                <a:srgbClr val="252525"/>
              </a:buClr>
              <a:buSzPct val="78947"/>
              <a:buChar char="•"/>
              <a:tabLst>
                <a:tab pos="187960" algn="l"/>
              </a:tabLst>
            </a:pPr>
            <a:r>
              <a:rPr dirty="0" sz="1900" spc="-5">
                <a:latin typeface="Arial"/>
                <a:cs typeface="Arial"/>
              </a:rPr>
              <a:t>Access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order</a:t>
            </a:r>
            <a:endParaRPr sz="19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95"/>
              </a:spcBef>
              <a:buSzPct val="79411"/>
              <a:buChar char="−"/>
              <a:tabLst>
                <a:tab pos="357505" algn="l"/>
              </a:tabLst>
            </a:pPr>
            <a:r>
              <a:rPr dirty="0" sz="1700" spc="-5">
                <a:latin typeface="Arial"/>
                <a:cs typeface="Arial"/>
              </a:rPr>
              <a:t>Block-by-block </a:t>
            </a:r>
            <a:r>
              <a:rPr dirty="0" sz="1700">
                <a:latin typeface="Arial"/>
                <a:cs typeface="Arial"/>
              </a:rPr>
              <a:t>– </a:t>
            </a:r>
            <a:r>
              <a:rPr dirty="0" sz="1700" spc="-5">
                <a:latin typeface="Arial"/>
                <a:cs typeface="Arial"/>
              </a:rPr>
              <a:t>for rotation</a:t>
            </a:r>
            <a:endParaRPr sz="17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95"/>
              </a:spcBef>
              <a:buSzPct val="79411"/>
              <a:buChar char="−"/>
              <a:tabLst>
                <a:tab pos="357505" algn="l"/>
              </a:tabLst>
            </a:pPr>
            <a:r>
              <a:rPr dirty="0" sz="1700" spc="-5">
                <a:latin typeface="Arial"/>
                <a:cs typeface="Arial"/>
              </a:rPr>
              <a:t>Row-by-row </a:t>
            </a:r>
            <a:r>
              <a:rPr dirty="0" sz="1700">
                <a:latin typeface="Arial"/>
                <a:cs typeface="Arial"/>
              </a:rPr>
              <a:t>– used </a:t>
            </a:r>
            <a:r>
              <a:rPr dirty="0" sz="1700" spc="-5">
                <a:latin typeface="Arial"/>
                <a:cs typeface="Arial"/>
              </a:rPr>
              <a:t>for </a:t>
            </a:r>
            <a:r>
              <a:rPr dirty="0" sz="1700">
                <a:latin typeface="Arial"/>
                <a:cs typeface="Arial"/>
              </a:rPr>
              <a:t>all </a:t>
            </a:r>
            <a:r>
              <a:rPr dirty="0" sz="1700" spc="-5">
                <a:latin typeface="Arial"/>
                <a:cs typeface="Arial"/>
              </a:rPr>
              <a:t>other</a:t>
            </a:r>
            <a:r>
              <a:rPr dirty="0" sz="1700" spc="1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channels</a:t>
            </a:r>
            <a:endParaRPr sz="17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135"/>
              </a:spcBef>
              <a:buSzPct val="80000"/>
              <a:buFont typeface="Wingdings"/>
              <a:buChar char=""/>
              <a:tabLst>
                <a:tab pos="439420" algn="l"/>
              </a:tabLst>
            </a:pPr>
            <a:r>
              <a:rPr dirty="0" sz="1500" spc="-5">
                <a:latin typeface="Arial"/>
                <a:cs typeface="Arial"/>
              </a:rPr>
              <a:t>Needed </a:t>
            </a:r>
            <a:r>
              <a:rPr dirty="0" sz="1500">
                <a:latin typeface="Arial"/>
                <a:cs typeface="Arial"/>
              </a:rPr>
              <a:t>for </a:t>
            </a:r>
            <a:r>
              <a:rPr dirty="0" sz="1500" spc="-5">
                <a:latin typeface="Arial"/>
                <a:cs typeface="Arial"/>
              </a:rPr>
              <a:t>output </a:t>
            </a:r>
            <a:r>
              <a:rPr dirty="0" sz="1500">
                <a:latin typeface="Arial"/>
                <a:cs typeface="Arial"/>
              </a:rPr>
              <a:t>to </a:t>
            </a:r>
            <a:r>
              <a:rPr dirty="0" sz="1500" spc="-5">
                <a:latin typeface="Arial"/>
                <a:cs typeface="Arial"/>
              </a:rPr>
              <a:t>display or input </a:t>
            </a:r>
            <a:r>
              <a:rPr dirty="0" sz="1500">
                <a:latin typeface="Arial"/>
                <a:cs typeface="Arial"/>
              </a:rPr>
              <a:t>from</a:t>
            </a:r>
            <a:r>
              <a:rPr dirty="0" sz="1500" spc="-114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sensor</a:t>
            </a:r>
            <a:endParaRPr sz="15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140"/>
              </a:spcBef>
              <a:buSzPct val="80000"/>
              <a:buFont typeface="Wingdings"/>
              <a:buChar char=""/>
              <a:tabLst>
                <a:tab pos="439420" algn="l"/>
              </a:tabLst>
            </a:pPr>
            <a:r>
              <a:rPr dirty="0" sz="1500" spc="-5">
                <a:latin typeface="Arial"/>
                <a:cs typeface="Arial"/>
              </a:rPr>
              <a:t>Decreases the memory bus load by increasing </a:t>
            </a:r>
            <a:r>
              <a:rPr dirty="0" sz="1500">
                <a:latin typeface="Arial"/>
                <a:cs typeface="Arial"/>
              </a:rPr>
              <a:t>its </a:t>
            </a:r>
            <a:r>
              <a:rPr dirty="0" sz="1500" spc="-5">
                <a:latin typeface="Arial"/>
                <a:cs typeface="Arial"/>
              </a:rPr>
              <a:t>utilization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efficiency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61925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Image </a:t>
            </a:r>
            <a:r>
              <a:rPr dirty="0" spc="-5"/>
              <a:t>DMA Controller </a:t>
            </a:r>
            <a:r>
              <a:rPr dirty="0"/>
              <a:t>– IDMAC</a:t>
            </a:r>
            <a:r>
              <a:rPr dirty="0" spc="-114"/>
              <a:t> </a:t>
            </a:r>
            <a:r>
              <a:rPr dirty="0" spc="-5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3907"/>
            <a:ext cx="6341745" cy="462407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225"/>
              </a:spcBef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A variety of </a:t>
            </a:r>
            <a:r>
              <a:rPr dirty="0" sz="1700" spc="-5">
                <a:latin typeface="Arial"/>
                <a:cs typeface="Arial"/>
              </a:rPr>
              <a:t>pixel</a:t>
            </a:r>
            <a:r>
              <a:rPr dirty="0" sz="1700" spc="-2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formats</a:t>
            </a:r>
            <a:endParaRPr sz="17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110"/>
              </a:spcBef>
            </a:pPr>
            <a:r>
              <a:rPr dirty="0" sz="1250" spc="10">
                <a:latin typeface="Arial"/>
                <a:cs typeface="Arial"/>
              </a:rPr>
              <a:t>− </a:t>
            </a:r>
            <a:r>
              <a:rPr dirty="0" sz="1600" spc="-15">
                <a:latin typeface="Arial"/>
                <a:cs typeface="Arial"/>
              </a:rPr>
              <a:t>YUV </a:t>
            </a:r>
            <a:r>
              <a:rPr dirty="0" sz="1600" spc="-5">
                <a:latin typeface="Arial"/>
                <a:cs typeface="Arial"/>
              </a:rPr>
              <a:t>4:2:0/4:2:2/4:4:4 – for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video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2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Conventionally packed RGB pixels – 8/16/32 bpp – for</a:t>
            </a:r>
            <a:r>
              <a:rPr dirty="0" sz="1600" spc="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graphics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2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Tightly packed RGB pixels – 12/18/24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bpp</a:t>
            </a:r>
            <a:endParaRPr sz="16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160"/>
              </a:spcBef>
              <a:buSzPct val="78571"/>
              <a:buFont typeface="Wingdings"/>
              <a:buChar char=""/>
              <a:tabLst>
                <a:tab pos="439420" algn="l"/>
              </a:tabLst>
            </a:pPr>
            <a:r>
              <a:rPr dirty="0" sz="1400" spc="-5">
                <a:latin typeface="Arial"/>
                <a:cs typeface="Arial"/>
              </a:rPr>
              <a:t>For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reduced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load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memory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power-efficient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screen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refresh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1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Optional independent alpha (translucency)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160"/>
              </a:spcBef>
              <a:buSzPct val="78571"/>
              <a:buFont typeface="Wingdings"/>
              <a:buChar char=""/>
              <a:tabLst>
                <a:tab pos="439420" algn="l"/>
              </a:tabLst>
            </a:pPr>
            <a:r>
              <a:rPr dirty="0" sz="1400" spc="-5">
                <a:latin typeface="Arial"/>
                <a:cs typeface="Arial"/>
              </a:rPr>
              <a:t>For </a:t>
            </a:r>
            <a:r>
              <a:rPr dirty="0" sz="1400">
                <a:latin typeface="Arial"/>
                <a:cs typeface="Arial"/>
              </a:rPr>
              <a:t>planes that do not </a:t>
            </a:r>
            <a:r>
              <a:rPr dirty="0" sz="1400" spc="-5">
                <a:latin typeface="Arial"/>
                <a:cs typeface="Arial"/>
              </a:rPr>
              <a:t>have interleaved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alpha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0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Coded color (using a LUT; 4/8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bpp)</a:t>
            </a:r>
            <a:endParaRPr sz="16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170"/>
              </a:spcBef>
              <a:buSzPct val="78571"/>
              <a:buFont typeface="Wingdings"/>
              <a:buChar char=""/>
              <a:tabLst>
                <a:tab pos="439420" algn="l"/>
              </a:tabLst>
            </a:pPr>
            <a:r>
              <a:rPr dirty="0" sz="1400">
                <a:latin typeface="Arial"/>
                <a:cs typeface="Arial"/>
              </a:rPr>
              <a:t>An additional option to reduce bus load and</a:t>
            </a:r>
            <a:r>
              <a:rPr dirty="0" sz="1400" spc="-204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power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1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Gray</a:t>
            </a:r>
            <a:r>
              <a:rPr dirty="0" sz="1600" spc="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scale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0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Generic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−"/>
            </a:pPr>
            <a:endParaRPr sz="19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Additional</a:t>
            </a:r>
            <a:r>
              <a:rPr dirty="0" sz="1700" spc="-2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features</a:t>
            </a:r>
            <a:endParaRPr sz="17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1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Conditional read (for combining) – transparent pixels are not</a:t>
            </a:r>
            <a:r>
              <a:rPr dirty="0" sz="1600" spc="1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read</a:t>
            </a:r>
            <a:endParaRPr sz="16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175"/>
              </a:spcBef>
              <a:buSzPct val="78571"/>
              <a:buFont typeface="Wingdings"/>
              <a:buChar char=""/>
              <a:tabLst>
                <a:tab pos="439420" algn="l"/>
              </a:tabLst>
            </a:pPr>
            <a:r>
              <a:rPr dirty="0" sz="1400" spc="-5">
                <a:latin typeface="Arial"/>
                <a:cs typeface="Arial"/>
              </a:rPr>
              <a:t>Pixel </a:t>
            </a:r>
            <a:r>
              <a:rPr dirty="0" sz="1400">
                <a:latin typeface="Arial"/>
                <a:cs typeface="Arial"/>
              </a:rPr>
              <a:t>transparency – identified from the independent alpha</a:t>
            </a:r>
            <a:r>
              <a:rPr dirty="0" sz="1400" spc="-2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0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Scrolling and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panning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0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Uniform programming model for all</a:t>
            </a:r>
            <a:r>
              <a:rPr dirty="0" sz="1600" spc="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channels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2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(stored in the CPMEM – channel parameter</a:t>
            </a:r>
            <a:r>
              <a:rPr dirty="0" sz="1600" spc="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memory)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29196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Fundamentals </a:t>
            </a:r>
            <a:r>
              <a:rPr dirty="0"/>
              <a:t>-</a:t>
            </a:r>
            <a:r>
              <a:rPr dirty="0" spc="-35"/>
              <a:t> </a:t>
            </a:r>
            <a:r>
              <a:rPr dirty="0"/>
              <a:t>IDMAC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29011"/>
            <a:ext cx="8307705" cy="459994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5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IDMAC of IPUv3 is connected to the </a:t>
            </a:r>
            <a:r>
              <a:rPr dirty="0" sz="2200" spc="-10">
                <a:latin typeface="Arial"/>
                <a:cs typeface="Arial"/>
              </a:rPr>
              <a:t>AXI</a:t>
            </a:r>
            <a:r>
              <a:rPr dirty="0" sz="2200" spc="6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bus.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Full separation between read and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write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All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channels are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symmetric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64-bit </a:t>
            </a:r>
            <a:r>
              <a:rPr dirty="0" sz="2000" spc="-5">
                <a:latin typeface="Arial"/>
                <a:cs typeface="Arial"/>
              </a:rPr>
              <a:t>AXI </a:t>
            </a:r>
            <a:r>
              <a:rPr dirty="0" sz="2000">
                <a:latin typeface="Arial"/>
                <a:cs typeface="Arial"/>
              </a:rPr>
              <a:t>bus, internal bus of 128-bit (4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pixels)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Each channel uses 2X160 words of the </a:t>
            </a:r>
            <a:r>
              <a:rPr dirty="0" sz="2200" spc="-10">
                <a:latin typeface="Arial"/>
                <a:cs typeface="Arial"/>
              </a:rPr>
              <a:t>CPMEM </a:t>
            </a:r>
            <a:r>
              <a:rPr dirty="0" sz="2200" spc="-5">
                <a:latin typeface="Arial"/>
                <a:cs typeface="Arial"/>
              </a:rPr>
              <a:t>memory,</a:t>
            </a:r>
            <a:r>
              <a:rPr dirty="0" sz="2200" spc="1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holding</a:t>
            </a:r>
            <a:endParaRPr sz="22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the channels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settings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9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Ability to use alternate rows in the </a:t>
            </a:r>
            <a:r>
              <a:rPr dirty="0" sz="2200" spc="-10">
                <a:latin typeface="Arial"/>
                <a:cs typeface="Arial"/>
              </a:rPr>
              <a:t>CPMEM </a:t>
            </a:r>
            <a:r>
              <a:rPr dirty="0" sz="2200" spc="-5">
                <a:latin typeface="Arial"/>
                <a:cs typeface="Arial"/>
              </a:rPr>
              <a:t>for alternate</a:t>
            </a:r>
            <a:r>
              <a:rPr dirty="0" sz="2200" spc="1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flows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Usage of alpha located in separate buffers</a:t>
            </a:r>
            <a:r>
              <a:rPr dirty="0" sz="2200" spc="8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(ATC)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Dynamic and static arbitration between</a:t>
            </a:r>
            <a:r>
              <a:rPr dirty="0" sz="2200" spc="8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channels.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52525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187960" marR="128905" indent="-175260"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Prioritizing screen refresh channels over other IPU channels and  other DDR</a:t>
            </a:r>
            <a:r>
              <a:rPr dirty="0" sz="2200" spc="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masters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763" y="946785"/>
            <a:ext cx="8648700" cy="2562225"/>
          </a:xfrm>
          <a:custGeom>
            <a:avLst/>
            <a:gdLst/>
            <a:ahLst/>
            <a:cxnLst/>
            <a:rect l="l" t="t" r="r" b="b"/>
            <a:pathLst>
              <a:path w="8648700" h="2562225">
                <a:moveTo>
                  <a:pt x="0" y="2562225"/>
                </a:moveTo>
                <a:lnTo>
                  <a:pt x="8648700" y="2562225"/>
                </a:lnTo>
                <a:lnTo>
                  <a:pt x="8648700" y="0"/>
                </a:lnTo>
                <a:lnTo>
                  <a:pt x="0" y="0"/>
                </a:lnTo>
                <a:lnTo>
                  <a:pt x="0" y="2562225"/>
                </a:lnTo>
                <a:close/>
              </a:path>
            </a:pathLst>
          </a:custGeom>
          <a:solidFill>
            <a:srgbClr val="99CCFF">
              <a:alpha val="2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38709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DP </a:t>
            </a:r>
            <a:r>
              <a:rPr dirty="0" spc="-5"/>
              <a:t>(Display</a:t>
            </a:r>
            <a:r>
              <a:rPr dirty="0" spc="-105"/>
              <a:t> </a:t>
            </a:r>
            <a:r>
              <a:rPr dirty="0" spc="-5"/>
              <a:t>Processor)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377" y="3650107"/>
            <a:ext cx="7793990" cy="2334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2000">
                <a:latin typeface="Arial"/>
                <a:cs typeface="Arial"/>
              </a:rPr>
              <a:t>DP has following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features;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5"/>
              </a:spcBef>
              <a:buSzPct val="78947"/>
              <a:buChar char="−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Support input format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YUVA/RGBA</a:t>
            </a:r>
            <a:endParaRPr sz="19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5"/>
              </a:spcBef>
              <a:buSzPct val="78947"/>
              <a:buChar char="−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Combining 2 video/graphics</a:t>
            </a:r>
            <a:r>
              <a:rPr dirty="0" sz="1900" spc="8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planes</a:t>
            </a:r>
            <a:endParaRPr sz="1900">
              <a:latin typeface="Arial"/>
              <a:cs typeface="Arial"/>
            </a:endParaRPr>
          </a:p>
          <a:p>
            <a:pPr lvl="1" marL="356870" marR="5080" indent="-168910">
              <a:lnSpc>
                <a:spcPts val="1820"/>
              </a:lnSpc>
              <a:spcBef>
                <a:spcPts val="490"/>
              </a:spcBef>
              <a:buSzPct val="78947"/>
              <a:buChar char="−"/>
              <a:tabLst>
                <a:tab pos="357505" algn="l"/>
                <a:tab pos="5537200" algn="l"/>
              </a:tabLst>
            </a:pPr>
            <a:r>
              <a:rPr dirty="0" sz="1900" spc="-5">
                <a:latin typeface="Arial"/>
                <a:cs typeface="Arial"/>
              </a:rPr>
              <a:t>Color conversion (YUV &lt;-&gt;</a:t>
            </a:r>
            <a:r>
              <a:rPr dirty="0" sz="1900" spc="13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RGB,</a:t>
            </a:r>
            <a:r>
              <a:rPr dirty="0" sz="1900" spc="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YUV&lt;-&gt;YUV)	&amp; Correction (gamut-  mapping)</a:t>
            </a:r>
            <a:endParaRPr sz="19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60"/>
              </a:spcBef>
              <a:buSzPct val="78947"/>
              <a:buChar char="−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Gamma correction and Contrast</a:t>
            </a:r>
            <a:r>
              <a:rPr dirty="0" sz="1900" spc="1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stretching</a:t>
            </a:r>
            <a:endParaRPr sz="19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5"/>
              </a:spcBef>
              <a:buSzPct val="78947"/>
              <a:buChar char="−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Support output format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YUV/RGB</a:t>
            </a:r>
            <a:endParaRPr sz="19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"/>
              </a:spcBef>
              <a:buSzPct val="78947"/>
              <a:buChar char="−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Dynamic task switching between async and sync</a:t>
            </a:r>
            <a:r>
              <a:rPr dirty="0" sz="1900" spc="19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flows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6925" y="1628775"/>
            <a:ext cx="659130" cy="438150"/>
          </a:xfrm>
          <a:custGeom>
            <a:avLst/>
            <a:gdLst/>
            <a:ahLst/>
            <a:cxnLst/>
            <a:rect l="l" t="t" r="r" b="b"/>
            <a:pathLst>
              <a:path w="659129" h="438150">
                <a:moveTo>
                  <a:pt x="0" y="438150"/>
                </a:moveTo>
                <a:lnTo>
                  <a:pt x="658812" y="438150"/>
                </a:lnTo>
                <a:lnTo>
                  <a:pt x="658812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06925" y="1628775"/>
            <a:ext cx="659130" cy="438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59054" rIns="0" bIns="0" rtlCol="0" vert="horz">
            <a:spAutoFit/>
          </a:bodyPr>
          <a:lstStyle/>
          <a:p>
            <a:pPr algn="ctr" marL="86360" marR="76200" indent="-2540">
              <a:lnSpc>
                <a:spcPct val="100000"/>
              </a:lnSpc>
              <a:spcBef>
                <a:spcPts val="464"/>
              </a:spcBef>
            </a:pPr>
            <a:r>
              <a:rPr dirty="0" sz="700" spc="-5">
                <a:latin typeface="Tahoma"/>
                <a:cs typeface="Tahoma"/>
              </a:rPr>
              <a:t>Color  Conversion  &amp;</a:t>
            </a:r>
            <a:r>
              <a:rPr dirty="0" sz="700" spc="-70">
                <a:latin typeface="Tahoma"/>
                <a:cs typeface="Tahoma"/>
              </a:rPr>
              <a:t> </a:t>
            </a:r>
            <a:r>
              <a:rPr dirty="0" sz="700" spc="-5">
                <a:latin typeface="Tahoma"/>
                <a:cs typeface="Tahoma"/>
              </a:rPr>
              <a:t>Correction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9798" y="2066925"/>
            <a:ext cx="76200" cy="497205"/>
          </a:xfrm>
          <a:custGeom>
            <a:avLst/>
            <a:gdLst/>
            <a:ahLst/>
            <a:cxnLst/>
            <a:rect l="l" t="t" r="r" b="b"/>
            <a:pathLst>
              <a:path w="76200" h="497205">
                <a:moveTo>
                  <a:pt x="44450" y="63500"/>
                </a:moveTo>
                <a:lnTo>
                  <a:pt x="31750" y="63500"/>
                </a:lnTo>
                <a:lnTo>
                  <a:pt x="31750" y="496824"/>
                </a:lnTo>
                <a:lnTo>
                  <a:pt x="44450" y="496824"/>
                </a:lnTo>
                <a:lnTo>
                  <a:pt x="44450" y="63500"/>
                </a:lnTo>
                <a:close/>
              </a:path>
              <a:path w="76200" h="49720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9720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0612" y="973074"/>
            <a:ext cx="5377180" cy="2266950"/>
          </a:xfrm>
          <a:custGeom>
            <a:avLst/>
            <a:gdLst/>
            <a:ahLst/>
            <a:cxnLst/>
            <a:rect l="l" t="t" r="r" b="b"/>
            <a:pathLst>
              <a:path w="5377180" h="2266950">
                <a:moveTo>
                  <a:pt x="0" y="2266950"/>
                </a:moveTo>
                <a:lnTo>
                  <a:pt x="5376799" y="2266950"/>
                </a:lnTo>
                <a:lnTo>
                  <a:pt x="5376799" y="0"/>
                </a:lnTo>
                <a:lnTo>
                  <a:pt x="0" y="0"/>
                </a:lnTo>
                <a:lnTo>
                  <a:pt x="0" y="22669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40734" y="1108075"/>
            <a:ext cx="3676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0">
                <a:latin typeface="Arial"/>
                <a:cs typeface="Arial"/>
              </a:rPr>
              <a:t>DP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6748" y="1733550"/>
            <a:ext cx="368300" cy="76200"/>
          </a:xfrm>
          <a:custGeom>
            <a:avLst/>
            <a:gdLst/>
            <a:ahLst/>
            <a:cxnLst/>
            <a:rect l="l" t="t" r="r" b="b"/>
            <a:pathLst>
              <a:path w="3683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683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68300" h="76200">
                <a:moveTo>
                  <a:pt x="3683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68300" y="4445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46748" y="1852548"/>
            <a:ext cx="368300" cy="76200"/>
          </a:xfrm>
          <a:custGeom>
            <a:avLst/>
            <a:gdLst/>
            <a:ahLst/>
            <a:cxnLst/>
            <a:rect l="l" t="t" r="r" b="b"/>
            <a:pathLst>
              <a:path w="3683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683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68300" h="76200">
                <a:moveTo>
                  <a:pt x="3683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68300" y="4445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51626" y="2317750"/>
            <a:ext cx="95250" cy="469900"/>
          </a:xfrm>
          <a:custGeom>
            <a:avLst/>
            <a:gdLst/>
            <a:ahLst/>
            <a:cxnLst/>
            <a:rect l="l" t="t" r="r" b="b"/>
            <a:pathLst>
              <a:path w="95250" h="469900">
                <a:moveTo>
                  <a:pt x="95250" y="0"/>
                </a:moveTo>
                <a:lnTo>
                  <a:pt x="0" y="117475"/>
                </a:lnTo>
                <a:lnTo>
                  <a:pt x="0" y="352425"/>
                </a:lnTo>
                <a:lnTo>
                  <a:pt x="95250" y="469900"/>
                </a:lnTo>
                <a:lnTo>
                  <a:pt x="952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51626" y="2317750"/>
            <a:ext cx="95250" cy="469900"/>
          </a:xfrm>
          <a:custGeom>
            <a:avLst/>
            <a:gdLst/>
            <a:ahLst/>
            <a:cxnLst/>
            <a:rect l="l" t="t" r="r" b="b"/>
            <a:pathLst>
              <a:path w="95250" h="469900">
                <a:moveTo>
                  <a:pt x="95250" y="469900"/>
                </a:moveTo>
                <a:lnTo>
                  <a:pt x="0" y="352425"/>
                </a:lnTo>
                <a:lnTo>
                  <a:pt x="0" y="117475"/>
                </a:lnTo>
                <a:lnTo>
                  <a:pt x="95250" y="0"/>
                </a:lnTo>
                <a:lnTo>
                  <a:pt x="95250" y="469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46748" y="2460625"/>
            <a:ext cx="368300" cy="76200"/>
          </a:xfrm>
          <a:custGeom>
            <a:avLst/>
            <a:gdLst/>
            <a:ahLst/>
            <a:cxnLst/>
            <a:rect l="l" t="t" r="r" b="b"/>
            <a:pathLst>
              <a:path w="3683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683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68300" h="76200">
                <a:moveTo>
                  <a:pt x="3683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68300" y="4445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7700" y="1625663"/>
            <a:ext cx="4868799" cy="1150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693665" y="2380614"/>
            <a:ext cx="501015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 indent="-254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ahoma"/>
                <a:cs typeface="Tahoma"/>
              </a:rPr>
              <a:t>Color  Conversion  &amp;</a:t>
            </a:r>
            <a:r>
              <a:rPr dirty="0" sz="700" spc="-75">
                <a:latin typeface="Tahoma"/>
                <a:cs typeface="Tahoma"/>
              </a:rPr>
              <a:t> </a:t>
            </a:r>
            <a:r>
              <a:rPr dirty="0" sz="700" spc="-5">
                <a:latin typeface="Tahoma"/>
                <a:cs typeface="Tahoma"/>
              </a:rPr>
              <a:t>Correction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93138" y="1677161"/>
            <a:ext cx="4445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ahoma"/>
                <a:cs typeface="Tahoma"/>
              </a:rPr>
              <a:t>Color</a:t>
            </a:r>
            <a:endParaRPr sz="700">
              <a:latin typeface="Tahoma"/>
              <a:cs typeface="Tahoma"/>
            </a:endParaRPr>
          </a:p>
          <a:p>
            <a:pPr algn="ctr" marR="5080">
              <a:lnSpc>
                <a:spcPct val="100000"/>
              </a:lnSpc>
              <a:tabLst>
                <a:tab pos="333375" algn="l"/>
              </a:tabLst>
            </a:pPr>
            <a:r>
              <a:rPr dirty="0" sz="700" spc="-5">
                <a:latin typeface="Tahoma"/>
                <a:cs typeface="Tahoma"/>
              </a:rPr>
              <a:t>Co</a:t>
            </a:r>
            <a:r>
              <a:rPr dirty="0" sz="700" spc="-5">
                <a:latin typeface="Tahoma"/>
                <a:cs typeface="Tahoma"/>
              </a:rPr>
              <a:t>	</a:t>
            </a:r>
            <a:r>
              <a:rPr dirty="0" sz="700">
                <a:latin typeface="Tahoma"/>
                <a:cs typeface="Tahoma"/>
              </a:rPr>
              <a:t>o</a:t>
            </a:r>
            <a:r>
              <a:rPr dirty="0" sz="700" spc="-5">
                <a:latin typeface="Tahoma"/>
                <a:cs typeface="Tahoma"/>
              </a:rPr>
              <a:t>n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2610" y="1890522"/>
            <a:ext cx="29654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ahoma"/>
                <a:cs typeface="Tahoma"/>
              </a:rPr>
              <a:t>Correct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65705" y="1783842"/>
            <a:ext cx="5010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905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ahoma"/>
                <a:cs typeface="Tahoma"/>
              </a:rPr>
              <a:t>nversi</a:t>
            </a:r>
            <a:endParaRPr sz="700">
              <a:latin typeface="Tahoma"/>
              <a:cs typeface="Tahoma"/>
            </a:endParaRPr>
          </a:p>
          <a:p>
            <a:pPr algn="ctr" marR="5080">
              <a:lnSpc>
                <a:spcPct val="100000"/>
              </a:lnSpc>
              <a:tabLst>
                <a:tab pos="369570" algn="l"/>
              </a:tabLst>
            </a:pPr>
            <a:r>
              <a:rPr dirty="0" sz="700" spc="-5">
                <a:latin typeface="Tahoma"/>
                <a:cs typeface="Tahoma"/>
              </a:rPr>
              <a:t>&amp;</a:t>
            </a:r>
            <a:r>
              <a:rPr dirty="0" sz="700" spc="-5">
                <a:latin typeface="Tahoma"/>
                <a:cs typeface="Tahoma"/>
              </a:rPr>
              <a:t>	</a:t>
            </a:r>
            <a:r>
              <a:rPr dirty="0" sz="700" spc="-10">
                <a:latin typeface="Tahoma"/>
                <a:cs typeface="Tahoma"/>
              </a:rPr>
              <a:t>i</a:t>
            </a:r>
            <a:r>
              <a:rPr dirty="0" sz="700">
                <a:latin typeface="Tahoma"/>
                <a:cs typeface="Tahoma"/>
              </a:rPr>
              <a:t>o</a:t>
            </a:r>
            <a:r>
              <a:rPr dirty="0" sz="700" spc="-5">
                <a:latin typeface="Tahoma"/>
                <a:cs typeface="Tahoma"/>
              </a:rPr>
              <a:t>n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1933" y="2305050"/>
            <a:ext cx="42608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ahoma"/>
                <a:cs typeface="Tahoma"/>
              </a:rPr>
              <a:t>Gamma  </a:t>
            </a:r>
            <a:r>
              <a:rPr dirty="0" sz="700" spc="-5">
                <a:latin typeface="Tahoma"/>
                <a:cs typeface="Tahoma"/>
              </a:rPr>
              <a:t>C</a:t>
            </a:r>
            <a:r>
              <a:rPr dirty="0" sz="700">
                <a:latin typeface="Tahoma"/>
                <a:cs typeface="Tahoma"/>
              </a:rPr>
              <a:t>o</a:t>
            </a:r>
            <a:r>
              <a:rPr dirty="0" sz="700" spc="-10">
                <a:latin typeface="Tahoma"/>
                <a:cs typeface="Tahoma"/>
              </a:rPr>
              <a:t>r</a:t>
            </a:r>
            <a:r>
              <a:rPr dirty="0" sz="700" spc="-5">
                <a:latin typeface="Tahoma"/>
                <a:cs typeface="Tahoma"/>
              </a:rPr>
              <a:t>rec</a:t>
            </a:r>
            <a:r>
              <a:rPr dirty="0" sz="700" spc="-10">
                <a:latin typeface="Tahoma"/>
                <a:cs typeface="Tahoma"/>
              </a:rPr>
              <a:t>ti</a:t>
            </a:r>
            <a:r>
              <a:rPr dirty="0" sz="700">
                <a:latin typeface="Tahoma"/>
                <a:cs typeface="Tahoma"/>
              </a:rPr>
              <a:t>o</a:t>
            </a:r>
            <a:r>
              <a:rPr dirty="0" sz="700" spc="-5">
                <a:latin typeface="Tahoma"/>
                <a:cs typeface="Tahoma"/>
              </a:rPr>
              <a:t>n  </a:t>
            </a:r>
            <a:r>
              <a:rPr dirty="0" sz="700" spc="-5">
                <a:latin typeface="Tahoma"/>
                <a:cs typeface="Tahoma"/>
              </a:rPr>
              <a:t>&amp;</a:t>
            </a:r>
            <a:r>
              <a:rPr dirty="0" sz="700" spc="-60">
                <a:latin typeface="Tahoma"/>
                <a:cs typeface="Tahoma"/>
              </a:rPr>
              <a:t> </a:t>
            </a:r>
            <a:r>
              <a:rPr dirty="0" sz="700" spc="-10">
                <a:latin typeface="Tahoma"/>
                <a:cs typeface="Tahoma"/>
              </a:rPr>
              <a:t>Contrast  Stretching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3204" y="2124582"/>
            <a:ext cx="2806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4</a:t>
            </a:r>
            <a:r>
              <a:rPr dirty="0" sz="800" spc="-10">
                <a:latin typeface="Times New Roman"/>
                <a:cs typeface="Times New Roman"/>
              </a:rPr>
              <a:t>x</a:t>
            </a:r>
            <a:r>
              <a:rPr dirty="0" sz="800">
                <a:latin typeface="Times New Roman"/>
                <a:cs typeface="Times New Roman"/>
              </a:rPr>
              <a:t>3</a:t>
            </a:r>
            <a:r>
              <a:rPr dirty="0" sz="800" spc="-10">
                <a:latin typeface="Times New Roman"/>
                <a:cs typeface="Times New Roman"/>
              </a:rPr>
              <a:t>x</a:t>
            </a:r>
            <a:r>
              <a:rPr dirty="0" sz="800">
                <a:latin typeface="Times New Roman"/>
                <a:cs typeface="Times New Roman"/>
              </a:rPr>
              <a:t>8  </a:t>
            </a:r>
            <a:r>
              <a:rPr dirty="0" sz="800">
                <a:latin typeface="Times New Roman"/>
                <a:cs typeface="Times New Roman"/>
              </a:rPr>
              <a:t>bits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4698" y="2753055"/>
            <a:ext cx="46926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Times New Roman"/>
                <a:cs typeface="Times New Roman"/>
              </a:rPr>
              <a:t>Alternative</a:t>
            </a:r>
            <a:endParaRPr sz="8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dirty="0" sz="800" spc="-5">
                <a:latin typeface="Times New Roman"/>
                <a:cs typeface="Times New Roman"/>
              </a:rPr>
              <a:t>Locations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46748" y="2574925"/>
            <a:ext cx="368300" cy="76200"/>
          </a:xfrm>
          <a:custGeom>
            <a:avLst/>
            <a:gdLst/>
            <a:ahLst/>
            <a:cxnLst/>
            <a:rect l="l" t="t" r="r" b="b"/>
            <a:pathLst>
              <a:path w="3683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683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68300" h="76200">
                <a:moveTo>
                  <a:pt x="3683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68300" y="4445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267663" y="2386076"/>
            <a:ext cx="2806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370" marR="5080" indent="-40005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ahoma"/>
                <a:cs typeface="Tahoma"/>
              </a:rPr>
              <a:t>O</a:t>
            </a:r>
            <a:r>
              <a:rPr dirty="0" sz="700" spc="-10">
                <a:latin typeface="Tahoma"/>
                <a:cs typeface="Tahoma"/>
              </a:rPr>
              <a:t>ut</a:t>
            </a:r>
            <a:r>
              <a:rPr dirty="0" sz="700" spc="-5">
                <a:latin typeface="Tahoma"/>
                <a:cs typeface="Tahoma"/>
              </a:rPr>
              <a:t>p</a:t>
            </a:r>
            <a:r>
              <a:rPr dirty="0" sz="700" spc="-15">
                <a:latin typeface="Tahoma"/>
                <a:cs typeface="Tahoma"/>
              </a:rPr>
              <a:t>u</a:t>
            </a:r>
            <a:r>
              <a:rPr dirty="0" sz="700" spc="-5">
                <a:latin typeface="Tahoma"/>
                <a:cs typeface="Tahoma"/>
              </a:rPr>
              <a:t>t  </a:t>
            </a:r>
            <a:r>
              <a:rPr dirty="0" sz="700" spc="-5">
                <a:latin typeface="Tahoma"/>
                <a:cs typeface="Tahoma"/>
              </a:rPr>
              <a:t>FIFO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4934" y="2353436"/>
            <a:ext cx="184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imes New Roman"/>
                <a:cs typeface="Times New Roman"/>
              </a:rPr>
              <a:t>To  </a:t>
            </a:r>
            <a:r>
              <a:rPr dirty="0" sz="900" spc="-10">
                <a:latin typeface="Times New Roman"/>
                <a:cs typeface="Times New Roman"/>
              </a:rPr>
              <a:t>DC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18780" y="1977008"/>
            <a:ext cx="50419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90170" marR="806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From  </a:t>
            </a:r>
            <a:r>
              <a:rPr dirty="0" sz="900" spc="-5">
                <a:latin typeface="Times New Roman"/>
                <a:cs typeface="Times New Roman"/>
              </a:rPr>
              <a:t>DMF</a:t>
            </a:r>
            <a:r>
              <a:rPr dirty="0" sz="900">
                <a:latin typeface="Times New Roman"/>
                <a:cs typeface="Times New Roman"/>
              </a:rPr>
              <a:t>C</a:t>
            </a: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900" spc="-5">
                <a:latin typeface="Times New Roman"/>
                <a:cs typeface="Times New Roman"/>
              </a:rPr>
              <a:t>4x4x8</a:t>
            </a:r>
            <a:r>
              <a:rPr dirty="0" sz="900" spc="-6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bits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20025" y="1692275"/>
            <a:ext cx="130175" cy="1031875"/>
          </a:xfrm>
          <a:custGeom>
            <a:avLst/>
            <a:gdLst/>
            <a:ahLst/>
            <a:cxnLst/>
            <a:rect l="l" t="t" r="r" b="b"/>
            <a:pathLst>
              <a:path w="130175" h="1031875">
                <a:moveTo>
                  <a:pt x="0" y="0"/>
                </a:moveTo>
                <a:lnTo>
                  <a:pt x="25342" y="6754"/>
                </a:lnTo>
                <a:lnTo>
                  <a:pt x="46053" y="25177"/>
                </a:lnTo>
                <a:lnTo>
                  <a:pt x="60025" y="52506"/>
                </a:lnTo>
                <a:lnTo>
                  <a:pt x="65150" y="85978"/>
                </a:lnTo>
                <a:lnTo>
                  <a:pt x="65150" y="429895"/>
                </a:lnTo>
                <a:lnTo>
                  <a:pt x="70256" y="463387"/>
                </a:lnTo>
                <a:lnTo>
                  <a:pt x="84185" y="490759"/>
                </a:lnTo>
                <a:lnTo>
                  <a:pt x="104852" y="509226"/>
                </a:lnTo>
                <a:lnTo>
                  <a:pt x="130175" y="516000"/>
                </a:lnTo>
                <a:lnTo>
                  <a:pt x="104852" y="522755"/>
                </a:lnTo>
                <a:lnTo>
                  <a:pt x="84185" y="541178"/>
                </a:lnTo>
                <a:lnTo>
                  <a:pt x="70256" y="568507"/>
                </a:lnTo>
                <a:lnTo>
                  <a:pt x="65150" y="601979"/>
                </a:lnTo>
                <a:lnTo>
                  <a:pt x="65150" y="945896"/>
                </a:lnTo>
                <a:lnTo>
                  <a:pt x="60025" y="979368"/>
                </a:lnTo>
                <a:lnTo>
                  <a:pt x="46053" y="1006697"/>
                </a:lnTo>
                <a:lnTo>
                  <a:pt x="25342" y="1025120"/>
                </a:lnTo>
                <a:lnTo>
                  <a:pt x="0" y="10318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971545" y="1730501"/>
            <a:ext cx="3086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19685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ahoma"/>
                <a:cs typeface="Tahoma"/>
              </a:rPr>
              <a:t>Cursor  </a:t>
            </a:r>
            <a:r>
              <a:rPr dirty="0" sz="700" spc="-5">
                <a:latin typeface="Tahoma"/>
                <a:cs typeface="Tahoma"/>
              </a:rPr>
              <a:t>Ov</a:t>
            </a:r>
            <a:r>
              <a:rPr dirty="0" sz="700">
                <a:latin typeface="Tahoma"/>
                <a:cs typeface="Tahoma"/>
              </a:rPr>
              <a:t>e</a:t>
            </a:r>
            <a:r>
              <a:rPr dirty="0" sz="700" spc="-10">
                <a:latin typeface="Tahoma"/>
                <a:cs typeface="Tahoma"/>
              </a:rPr>
              <a:t>rl</a:t>
            </a:r>
            <a:r>
              <a:rPr dirty="0" sz="700" spc="-15">
                <a:latin typeface="Tahoma"/>
                <a:cs typeface="Tahoma"/>
              </a:rPr>
              <a:t>a</a:t>
            </a:r>
            <a:r>
              <a:rPr dirty="0" sz="700" spc="-5">
                <a:latin typeface="Tahoma"/>
                <a:cs typeface="Tahoma"/>
              </a:rPr>
              <a:t>y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15460" y="1783842"/>
            <a:ext cx="4241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ahoma"/>
                <a:cs typeface="Tahoma"/>
              </a:rPr>
              <a:t>C</a:t>
            </a:r>
            <a:r>
              <a:rPr dirty="0" sz="700">
                <a:latin typeface="Tahoma"/>
                <a:cs typeface="Tahoma"/>
              </a:rPr>
              <a:t>o</a:t>
            </a:r>
            <a:r>
              <a:rPr dirty="0" sz="700" spc="-5">
                <a:latin typeface="Tahoma"/>
                <a:cs typeface="Tahoma"/>
              </a:rPr>
              <a:t>mb</a:t>
            </a:r>
            <a:r>
              <a:rPr dirty="0" sz="700" spc="-10">
                <a:latin typeface="Tahoma"/>
                <a:cs typeface="Tahoma"/>
              </a:rPr>
              <a:t>inin</a:t>
            </a:r>
            <a:r>
              <a:rPr dirty="0" sz="700" spc="-5">
                <a:latin typeface="Tahoma"/>
                <a:cs typeface="Tahoma"/>
              </a:rPr>
              <a:t>g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46800" y="1612900"/>
            <a:ext cx="95250" cy="469900"/>
          </a:xfrm>
          <a:custGeom>
            <a:avLst/>
            <a:gdLst/>
            <a:ahLst/>
            <a:cxnLst/>
            <a:rect l="l" t="t" r="r" b="b"/>
            <a:pathLst>
              <a:path w="95250" h="469900">
                <a:moveTo>
                  <a:pt x="95250" y="0"/>
                </a:moveTo>
                <a:lnTo>
                  <a:pt x="0" y="117475"/>
                </a:lnTo>
                <a:lnTo>
                  <a:pt x="0" y="352425"/>
                </a:lnTo>
                <a:lnTo>
                  <a:pt x="95250" y="469900"/>
                </a:lnTo>
                <a:lnTo>
                  <a:pt x="952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46800" y="1612900"/>
            <a:ext cx="95250" cy="469900"/>
          </a:xfrm>
          <a:custGeom>
            <a:avLst/>
            <a:gdLst/>
            <a:ahLst/>
            <a:cxnLst/>
            <a:rect l="l" t="t" r="r" b="b"/>
            <a:pathLst>
              <a:path w="95250" h="469900">
                <a:moveTo>
                  <a:pt x="95250" y="469900"/>
                </a:moveTo>
                <a:lnTo>
                  <a:pt x="0" y="352425"/>
                </a:lnTo>
                <a:lnTo>
                  <a:pt x="0" y="117475"/>
                </a:lnTo>
                <a:lnTo>
                  <a:pt x="95250" y="0"/>
                </a:lnTo>
                <a:lnTo>
                  <a:pt x="95250" y="469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660006" y="1689354"/>
            <a:ext cx="4559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Primary  </a:t>
            </a:r>
            <a:r>
              <a:rPr dirty="0" sz="800" spc="-5">
                <a:latin typeface="Times New Roman"/>
                <a:cs typeface="Times New Roman"/>
              </a:rPr>
              <a:t>S</a:t>
            </a:r>
            <a:r>
              <a:rPr dirty="0" sz="800" spc="-10">
                <a:latin typeface="Times New Roman"/>
                <a:cs typeface="Times New Roman"/>
              </a:rPr>
              <a:t>e</a:t>
            </a:r>
            <a:r>
              <a:rPr dirty="0" sz="800">
                <a:latin typeface="Times New Roman"/>
                <a:cs typeface="Times New Roman"/>
              </a:rPr>
              <a:t>c</a:t>
            </a:r>
            <a:r>
              <a:rPr dirty="0" sz="800" spc="-10">
                <a:latin typeface="Times New Roman"/>
                <a:cs typeface="Times New Roman"/>
              </a:rPr>
              <a:t>o</a:t>
            </a:r>
            <a:r>
              <a:rPr dirty="0" sz="800">
                <a:latin typeface="Times New Roman"/>
                <a:cs typeface="Times New Roman"/>
              </a:rPr>
              <a:t>nda</a:t>
            </a:r>
            <a:r>
              <a:rPr dirty="0" sz="800" spc="-5">
                <a:latin typeface="Times New Roman"/>
                <a:cs typeface="Times New Roman"/>
              </a:rPr>
              <a:t>r</a:t>
            </a:r>
            <a:r>
              <a:rPr dirty="0" sz="800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08825" y="2414651"/>
            <a:ext cx="130175" cy="309880"/>
          </a:xfrm>
          <a:custGeom>
            <a:avLst/>
            <a:gdLst/>
            <a:ahLst/>
            <a:cxnLst/>
            <a:rect l="l" t="t" r="r" b="b"/>
            <a:pathLst>
              <a:path w="130175" h="309880">
                <a:moveTo>
                  <a:pt x="0" y="0"/>
                </a:moveTo>
                <a:lnTo>
                  <a:pt x="25342" y="2010"/>
                </a:lnTo>
                <a:lnTo>
                  <a:pt x="46053" y="7508"/>
                </a:lnTo>
                <a:lnTo>
                  <a:pt x="60025" y="15698"/>
                </a:lnTo>
                <a:lnTo>
                  <a:pt x="65150" y="25781"/>
                </a:lnTo>
                <a:lnTo>
                  <a:pt x="65150" y="128904"/>
                </a:lnTo>
                <a:lnTo>
                  <a:pt x="70256" y="138934"/>
                </a:lnTo>
                <a:lnTo>
                  <a:pt x="84185" y="147129"/>
                </a:lnTo>
                <a:lnTo>
                  <a:pt x="104852" y="152657"/>
                </a:lnTo>
                <a:lnTo>
                  <a:pt x="130175" y="154686"/>
                </a:lnTo>
                <a:lnTo>
                  <a:pt x="104852" y="156714"/>
                </a:lnTo>
                <a:lnTo>
                  <a:pt x="84185" y="162242"/>
                </a:lnTo>
                <a:lnTo>
                  <a:pt x="70256" y="170437"/>
                </a:lnTo>
                <a:lnTo>
                  <a:pt x="65150" y="180466"/>
                </a:lnTo>
                <a:lnTo>
                  <a:pt x="65150" y="283718"/>
                </a:lnTo>
                <a:lnTo>
                  <a:pt x="60025" y="293747"/>
                </a:lnTo>
                <a:lnTo>
                  <a:pt x="46053" y="301942"/>
                </a:lnTo>
                <a:lnTo>
                  <a:pt x="25342" y="307470"/>
                </a:lnTo>
                <a:lnTo>
                  <a:pt x="0" y="3094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274432" y="2418079"/>
            <a:ext cx="463550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7475" marR="5080" indent="-105410">
              <a:lnSpc>
                <a:spcPct val="100000"/>
              </a:lnSpc>
              <a:spcBef>
                <a:spcPts val="105"/>
              </a:spcBef>
            </a:pPr>
            <a:r>
              <a:rPr dirty="0" sz="800" spc="-20">
                <a:latin typeface="Times New Roman"/>
                <a:cs typeface="Times New Roman"/>
              </a:rPr>
              <a:t>A</a:t>
            </a:r>
            <a:r>
              <a:rPr dirty="0" sz="800">
                <a:latin typeface="Times New Roman"/>
                <a:cs typeface="Times New Roman"/>
              </a:rPr>
              <a:t>dditi</a:t>
            </a:r>
            <a:r>
              <a:rPr dirty="0" sz="800" spc="-10">
                <a:latin typeface="Times New Roman"/>
                <a:cs typeface="Times New Roman"/>
              </a:rPr>
              <a:t>o</a:t>
            </a:r>
            <a:r>
              <a:rPr dirty="0" sz="800">
                <a:latin typeface="Times New Roman"/>
                <a:cs typeface="Times New Roman"/>
              </a:rPr>
              <a:t>nal  </a:t>
            </a:r>
            <a:r>
              <a:rPr dirty="0" sz="800" spc="-5">
                <a:latin typeface="Times New Roman"/>
                <a:cs typeface="Times New Roman"/>
              </a:rPr>
              <a:t>Plane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77861" y="1697227"/>
            <a:ext cx="51689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335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Main </a:t>
            </a:r>
            <a:r>
              <a:rPr dirty="0" sz="800" spc="-5">
                <a:latin typeface="Times New Roman"/>
                <a:cs typeface="Times New Roman"/>
              </a:rPr>
              <a:t>Plane  (full</a:t>
            </a:r>
            <a:r>
              <a:rPr dirty="0" sz="800" spc="-75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screen)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02475" y="1687576"/>
            <a:ext cx="130175" cy="309880"/>
          </a:xfrm>
          <a:custGeom>
            <a:avLst/>
            <a:gdLst/>
            <a:ahLst/>
            <a:cxnLst/>
            <a:rect l="l" t="t" r="r" b="b"/>
            <a:pathLst>
              <a:path w="130175" h="309880">
                <a:moveTo>
                  <a:pt x="0" y="0"/>
                </a:moveTo>
                <a:lnTo>
                  <a:pt x="25342" y="2010"/>
                </a:lnTo>
                <a:lnTo>
                  <a:pt x="46053" y="7508"/>
                </a:lnTo>
                <a:lnTo>
                  <a:pt x="60025" y="15698"/>
                </a:lnTo>
                <a:lnTo>
                  <a:pt x="65150" y="25781"/>
                </a:lnTo>
                <a:lnTo>
                  <a:pt x="65150" y="128904"/>
                </a:lnTo>
                <a:lnTo>
                  <a:pt x="70256" y="138934"/>
                </a:lnTo>
                <a:lnTo>
                  <a:pt x="84185" y="147129"/>
                </a:lnTo>
                <a:lnTo>
                  <a:pt x="104852" y="152657"/>
                </a:lnTo>
                <a:lnTo>
                  <a:pt x="130175" y="154686"/>
                </a:lnTo>
                <a:lnTo>
                  <a:pt x="104852" y="156714"/>
                </a:lnTo>
                <a:lnTo>
                  <a:pt x="84185" y="162242"/>
                </a:lnTo>
                <a:lnTo>
                  <a:pt x="70256" y="170437"/>
                </a:lnTo>
                <a:lnTo>
                  <a:pt x="65150" y="180466"/>
                </a:lnTo>
                <a:lnTo>
                  <a:pt x="65150" y="283718"/>
                </a:lnTo>
                <a:lnTo>
                  <a:pt x="60025" y="293747"/>
                </a:lnTo>
                <a:lnTo>
                  <a:pt x="46053" y="301942"/>
                </a:lnTo>
                <a:lnTo>
                  <a:pt x="25342" y="307470"/>
                </a:lnTo>
                <a:lnTo>
                  <a:pt x="0" y="3094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524500" y="1635125"/>
            <a:ext cx="370205" cy="4381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marL="92710" marR="70485" indent="-10795">
              <a:lnSpc>
                <a:spcPct val="100000"/>
              </a:lnSpc>
            </a:pPr>
            <a:r>
              <a:rPr dirty="0" sz="700" spc="-5">
                <a:latin typeface="Tahoma"/>
                <a:cs typeface="Tahoma"/>
              </a:rPr>
              <a:t>I</a:t>
            </a:r>
            <a:r>
              <a:rPr dirty="0" sz="700" spc="-10">
                <a:latin typeface="Tahoma"/>
                <a:cs typeface="Tahoma"/>
              </a:rPr>
              <a:t>n</a:t>
            </a:r>
            <a:r>
              <a:rPr dirty="0" sz="700" spc="-5">
                <a:latin typeface="Tahoma"/>
                <a:cs typeface="Tahoma"/>
              </a:rPr>
              <a:t>p</a:t>
            </a:r>
            <a:r>
              <a:rPr dirty="0" sz="700" spc="-15">
                <a:latin typeface="Tahoma"/>
                <a:cs typeface="Tahoma"/>
              </a:rPr>
              <a:t>u</a:t>
            </a:r>
            <a:r>
              <a:rPr dirty="0" sz="700" spc="-5">
                <a:latin typeface="Tahoma"/>
                <a:cs typeface="Tahoma"/>
              </a:rPr>
              <a:t>t  </a:t>
            </a:r>
            <a:r>
              <a:rPr dirty="0" sz="700" spc="-10">
                <a:latin typeface="Tahoma"/>
                <a:cs typeface="Tahoma"/>
              </a:rPr>
              <a:t>F</a:t>
            </a:r>
            <a:r>
              <a:rPr dirty="0" sz="700" spc="-5">
                <a:latin typeface="Tahoma"/>
                <a:cs typeface="Tahoma"/>
              </a:rPr>
              <a:t>I</a:t>
            </a:r>
            <a:r>
              <a:rPr dirty="0" sz="700" spc="-10">
                <a:latin typeface="Tahoma"/>
                <a:cs typeface="Tahoma"/>
              </a:rPr>
              <a:t>F</a:t>
            </a:r>
            <a:r>
              <a:rPr dirty="0" sz="700" spc="-5">
                <a:latin typeface="Tahoma"/>
                <a:cs typeface="Tahoma"/>
              </a:rPr>
              <a:t>O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895975" y="2516123"/>
            <a:ext cx="250825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91148" y="1804923"/>
            <a:ext cx="250825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524500" y="2335148"/>
            <a:ext cx="370205" cy="4381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marL="92710" marR="70485" indent="-10795">
              <a:lnSpc>
                <a:spcPct val="100000"/>
              </a:lnSpc>
            </a:pPr>
            <a:r>
              <a:rPr dirty="0" sz="700" spc="-5">
                <a:latin typeface="Tahoma"/>
                <a:cs typeface="Tahoma"/>
              </a:rPr>
              <a:t>I</a:t>
            </a:r>
            <a:r>
              <a:rPr dirty="0" sz="700" spc="-10">
                <a:latin typeface="Tahoma"/>
                <a:cs typeface="Tahoma"/>
              </a:rPr>
              <a:t>n</a:t>
            </a:r>
            <a:r>
              <a:rPr dirty="0" sz="700" spc="-5">
                <a:latin typeface="Tahoma"/>
                <a:cs typeface="Tahoma"/>
              </a:rPr>
              <a:t>p</a:t>
            </a:r>
            <a:r>
              <a:rPr dirty="0" sz="700" spc="-15">
                <a:latin typeface="Tahoma"/>
                <a:cs typeface="Tahoma"/>
              </a:rPr>
              <a:t>u</a:t>
            </a:r>
            <a:r>
              <a:rPr dirty="0" sz="700" spc="-5">
                <a:latin typeface="Tahoma"/>
                <a:cs typeface="Tahoma"/>
              </a:rPr>
              <a:t>t  </a:t>
            </a:r>
            <a:r>
              <a:rPr dirty="0" sz="700" spc="-10">
                <a:latin typeface="Tahoma"/>
                <a:cs typeface="Tahoma"/>
              </a:rPr>
              <a:t>F</a:t>
            </a:r>
            <a:r>
              <a:rPr dirty="0" sz="700" spc="-5">
                <a:latin typeface="Tahoma"/>
                <a:cs typeface="Tahoma"/>
              </a:rPr>
              <a:t>I</a:t>
            </a:r>
            <a:r>
              <a:rPr dirty="0" sz="700" spc="-10">
                <a:latin typeface="Tahoma"/>
                <a:cs typeface="Tahoma"/>
              </a:rPr>
              <a:t>F</a:t>
            </a:r>
            <a:r>
              <a:rPr dirty="0" sz="700" spc="-5">
                <a:latin typeface="Tahoma"/>
                <a:cs typeface="Tahoma"/>
              </a:rPr>
              <a:t>O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56958" y="2413507"/>
            <a:ext cx="4559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Primary  </a:t>
            </a:r>
            <a:r>
              <a:rPr dirty="0" sz="800" spc="-5">
                <a:latin typeface="Times New Roman"/>
                <a:cs typeface="Times New Roman"/>
              </a:rPr>
              <a:t>S</a:t>
            </a:r>
            <a:r>
              <a:rPr dirty="0" sz="800" spc="-10">
                <a:latin typeface="Times New Roman"/>
                <a:cs typeface="Times New Roman"/>
              </a:rPr>
              <a:t>e</a:t>
            </a:r>
            <a:r>
              <a:rPr dirty="0" sz="800">
                <a:latin typeface="Times New Roman"/>
                <a:cs typeface="Times New Roman"/>
              </a:rPr>
              <a:t>c</a:t>
            </a:r>
            <a:r>
              <a:rPr dirty="0" sz="800" spc="-10">
                <a:latin typeface="Times New Roman"/>
                <a:cs typeface="Times New Roman"/>
              </a:rPr>
              <a:t>o</a:t>
            </a:r>
            <a:r>
              <a:rPr dirty="0" sz="800">
                <a:latin typeface="Times New Roman"/>
                <a:cs typeface="Times New Roman"/>
              </a:rPr>
              <a:t>nda</a:t>
            </a:r>
            <a:r>
              <a:rPr dirty="0" sz="800" spc="-5">
                <a:latin typeface="Times New Roman"/>
                <a:cs typeface="Times New Roman"/>
              </a:rPr>
              <a:t>r</a:t>
            </a:r>
            <a:r>
              <a:rPr dirty="0" sz="800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18046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</a:t>
            </a:r>
            <a:r>
              <a:rPr dirty="0" spc="-10"/>
              <a:t>c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180591"/>
            <a:ext cx="8483600" cy="3954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440" indent="-7874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SzPct val="75000"/>
              <a:buChar char="•"/>
              <a:tabLst>
                <a:tab pos="92075" algn="l"/>
              </a:tabLst>
            </a:pPr>
            <a:r>
              <a:rPr dirty="0" sz="2200" spc="-5">
                <a:latin typeface="Arial"/>
                <a:cs typeface="Arial"/>
              </a:rPr>
              <a:t>The following slide set is based on past versions of</a:t>
            </a:r>
            <a:r>
              <a:rPr dirty="0" sz="2200" spc="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IPUv3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505"/>
              </a:spcBef>
              <a:buSzPct val="80000"/>
              <a:buChar char="•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The slides </a:t>
            </a:r>
            <a:r>
              <a:rPr dirty="0" sz="2000" spc="-5">
                <a:latin typeface="Arial"/>
                <a:cs typeface="Arial"/>
              </a:rPr>
              <a:t>used </a:t>
            </a:r>
            <a:r>
              <a:rPr dirty="0" sz="2000">
                <a:latin typeface="Arial"/>
                <a:cs typeface="Arial"/>
              </a:rPr>
              <a:t>for the </a:t>
            </a:r>
            <a:r>
              <a:rPr dirty="0" sz="2000" spc="-5">
                <a:latin typeface="Arial"/>
                <a:cs typeface="Arial"/>
              </a:rPr>
              <a:t>i.MX51’s </a:t>
            </a:r>
            <a:r>
              <a:rPr dirty="0" sz="2000">
                <a:latin typeface="Arial"/>
                <a:cs typeface="Arial"/>
              </a:rPr>
              <a:t>NPI </a:t>
            </a:r>
            <a:r>
              <a:rPr dirty="0" sz="2000" spc="-5">
                <a:latin typeface="Arial"/>
                <a:cs typeface="Arial"/>
              </a:rPr>
              <a:t>training </a:t>
            </a:r>
            <a:r>
              <a:rPr dirty="0" sz="2000">
                <a:latin typeface="Arial"/>
                <a:cs typeface="Arial"/>
              </a:rPr>
              <a:t>can be found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on:</a:t>
            </a:r>
            <a:endParaRPr sz="20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1395"/>
              </a:spcBef>
              <a:buClr>
                <a:srgbClr val="000000"/>
              </a:buClr>
              <a:buSzPct val="80555"/>
              <a:buChar char="•"/>
              <a:tabLst>
                <a:tab pos="439420" algn="l"/>
              </a:tabLst>
            </a:pPr>
            <a:r>
              <a:rPr dirty="0" sz="1800" spc="-5" u="heavy">
                <a:solidFill>
                  <a:srgbClr val="E64F0C"/>
                </a:solidFill>
                <a:latin typeface="Arial"/>
                <a:cs typeface="Arial"/>
                <a:hlinkClick r:id="rId2"/>
              </a:rPr>
              <a:t>http://compass.freescale.net/doc/195331621/0201_IPUv3EX_In_MX51.ppt</a:t>
            </a:r>
            <a:endParaRPr sz="18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415"/>
              </a:spcBef>
              <a:buSzPct val="80000"/>
              <a:buChar char="•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The slides </a:t>
            </a:r>
            <a:r>
              <a:rPr dirty="0" sz="2000" spc="-5">
                <a:latin typeface="Arial"/>
                <a:cs typeface="Arial"/>
              </a:rPr>
              <a:t>used </a:t>
            </a:r>
            <a:r>
              <a:rPr dirty="0" sz="2000">
                <a:latin typeface="Arial"/>
                <a:cs typeface="Arial"/>
              </a:rPr>
              <a:t>for the </a:t>
            </a:r>
            <a:r>
              <a:rPr dirty="0" sz="2000" spc="-5">
                <a:latin typeface="Arial"/>
                <a:cs typeface="Arial"/>
              </a:rPr>
              <a:t>i.MX53’s NPI </a:t>
            </a:r>
            <a:r>
              <a:rPr dirty="0" sz="2000">
                <a:latin typeface="Arial"/>
                <a:cs typeface="Arial"/>
              </a:rPr>
              <a:t>training can </a:t>
            </a:r>
            <a:r>
              <a:rPr dirty="0" sz="2000" spc="-5">
                <a:latin typeface="Arial"/>
                <a:cs typeface="Arial"/>
              </a:rPr>
              <a:t>be </a:t>
            </a:r>
            <a:r>
              <a:rPr dirty="0" sz="2000">
                <a:latin typeface="Arial"/>
                <a:cs typeface="Arial"/>
              </a:rPr>
              <a:t>found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on:</a:t>
            </a:r>
            <a:endParaRPr sz="2000">
              <a:latin typeface="Arial"/>
              <a:cs typeface="Arial"/>
            </a:endParaRPr>
          </a:p>
          <a:p>
            <a:pPr lvl="2" marL="439420" marR="5080" indent="-125095">
              <a:lnSpc>
                <a:spcPct val="140000"/>
              </a:lnSpc>
              <a:spcBef>
                <a:spcPts val="545"/>
              </a:spcBef>
              <a:buClr>
                <a:srgbClr val="000000"/>
              </a:buClr>
              <a:buSzPct val="77777"/>
              <a:buChar char="•"/>
              <a:tabLst>
                <a:tab pos="439420" algn="l"/>
              </a:tabLst>
            </a:pPr>
            <a:r>
              <a:rPr dirty="0" sz="1800" spc="-5" u="heavy">
                <a:solidFill>
                  <a:srgbClr val="E64F0C"/>
                </a:solidFill>
                <a:latin typeface="Arial"/>
                <a:cs typeface="Arial"/>
                <a:hlinkClick r:id="rId3"/>
              </a:rPr>
              <a:t>http://compass.freescale.net/livelink/livelink/218704608/iMX53_IPUv3M.ppt?fun </a:t>
            </a:r>
            <a:r>
              <a:rPr dirty="0" sz="1800" spc="-5" u="heavy">
                <a:solidFill>
                  <a:srgbClr val="E64F0C"/>
                </a:solidFill>
                <a:latin typeface="Arial"/>
                <a:cs typeface="Arial"/>
                <a:hlinkClick r:id="rId3"/>
              </a:rPr>
              <a:t> c=doc.Fetch&amp;nodeid=218704608</a:t>
            </a:r>
            <a:endParaRPr sz="1800">
              <a:latin typeface="Arial"/>
              <a:cs typeface="Arial"/>
            </a:endParaRPr>
          </a:p>
          <a:p>
            <a:pPr lvl="1" marL="425450" indent="-237490">
              <a:lnSpc>
                <a:spcPct val="100000"/>
              </a:lnSpc>
              <a:spcBef>
                <a:spcPts val="1405"/>
              </a:spcBef>
              <a:buSzPct val="80000"/>
              <a:buChar char="•"/>
              <a:tabLst>
                <a:tab pos="425450" algn="l"/>
                <a:tab pos="426084" algn="l"/>
              </a:tabLst>
            </a:pPr>
            <a:r>
              <a:rPr dirty="0" sz="2000">
                <a:latin typeface="Arial"/>
                <a:cs typeface="Arial"/>
              </a:rPr>
              <a:t>The slides </a:t>
            </a:r>
            <a:r>
              <a:rPr dirty="0" sz="2000" spc="-5">
                <a:latin typeface="Arial"/>
                <a:cs typeface="Arial"/>
              </a:rPr>
              <a:t>used </a:t>
            </a:r>
            <a:r>
              <a:rPr dirty="0" sz="2000">
                <a:latin typeface="Arial"/>
                <a:cs typeface="Arial"/>
              </a:rPr>
              <a:t>for the </a:t>
            </a:r>
            <a:r>
              <a:rPr dirty="0" sz="2000" spc="-5">
                <a:latin typeface="Arial"/>
                <a:cs typeface="Arial"/>
              </a:rPr>
              <a:t>i.MX6’s NPI training </a:t>
            </a:r>
            <a:r>
              <a:rPr dirty="0" sz="2000">
                <a:latin typeface="Arial"/>
                <a:cs typeface="Arial"/>
              </a:rPr>
              <a:t>can </a:t>
            </a:r>
            <a:r>
              <a:rPr dirty="0" sz="2000" spc="-5">
                <a:latin typeface="Arial"/>
                <a:cs typeface="Arial"/>
              </a:rPr>
              <a:t>be </a:t>
            </a:r>
            <a:r>
              <a:rPr dirty="0" sz="2000">
                <a:latin typeface="Arial"/>
                <a:cs typeface="Arial"/>
              </a:rPr>
              <a:t>found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on:</a:t>
            </a:r>
            <a:endParaRPr sz="2000">
              <a:latin typeface="Arial"/>
              <a:cs typeface="Arial"/>
            </a:endParaRPr>
          </a:p>
          <a:p>
            <a:pPr lvl="2" marL="439420" marR="410209" indent="-125095">
              <a:lnSpc>
                <a:spcPct val="140100"/>
              </a:lnSpc>
              <a:spcBef>
                <a:spcPts val="545"/>
              </a:spcBef>
              <a:buClr>
                <a:srgbClr val="000000"/>
              </a:buClr>
              <a:buSzPct val="80555"/>
              <a:buChar char="•"/>
              <a:tabLst>
                <a:tab pos="439420" algn="l"/>
              </a:tabLst>
            </a:pPr>
            <a:r>
              <a:rPr dirty="0" sz="1800" spc="-5" u="heavy">
                <a:solidFill>
                  <a:srgbClr val="E64F0C"/>
                </a:solidFill>
                <a:latin typeface="Arial"/>
                <a:cs typeface="Arial"/>
                <a:hlinkClick r:id="rId4"/>
              </a:rPr>
              <a:t>http://compass.freescale.net/livelink/livelink/224514161/Day2</a:t>
            </a:r>
            <a:r>
              <a:rPr dirty="0" sz="1800" spc="-5" u="heavy">
                <a:solidFill>
                  <a:srgbClr val="E64F0C"/>
                </a:solidFill>
                <a:latin typeface="Arial"/>
                <a:cs typeface="Arial"/>
                <a:hlinkClick r:id="rId4"/>
              </a:rPr>
              <a:t>-</a:t>
            </a:r>
            <a:r>
              <a:rPr dirty="0" sz="1800" spc="-5" u="heavy">
                <a:solidFill>
                  <a:srgbClr val="E64F0C"/>
                </a:solidFill>
                <a:latin typeface="Arial"/>
                <a:cs typeface="Arial"/>
                <a:hlinkClick r:id="rId4"/>
              </a:rPr>
              <a:t>1</a:t>
            </a:r>
            <a:r>
              <a:rPr dirty="0" sz="1800" spc="-5" u="heavy">
                <a:solidFill>
                  <a:srgbClr val="E64F0C"/>
                </a:solidFill>
                <a:latin typeface="Arial"/>
                <a:cs typeface="Arial"/>
                <a:hlinkClick r:id="rId4"/>
              </a:rPr>
              <a:t>-</a:t>
            </a:r>
            <a:r>
              <a:rPr dirty="0" sz="1800" spc="-5" u="heavy">
                <a:solidFill>
                  <a:srgbClr val="E64F0C"/>
                </a:solidFill>
                <a:latin typeface="Arial"/>
                <a:cs typeface="Arial"/>
                <a:hlinkClick r:id="rId4"/>
              </a:rPr>
              <a:t>iMX6_Dual</a:t>
            </a:r>
            <a:r>
              <a:rPr dirty="0" sz="1800" spc="-5" u="heavy">
                <a:solidFill>
                  <a:srgbClr val="E64F0C"/>
                </a:solidFill>
                <a:latin typeface="Arial"/>
                <a:cs typeface="Arial"/>
                <a:hlinkClick r:id="rId4"/>
              </a:rPr>
              <a:t>- </a:t>
            </a:r>
            <a:r>
              <a:rPr dirty="0" sz="1800" spc="-5" u="heavy">
                <a:solidFill>
                  <a:srgbClr val="E64F0C"/>
                </a:solidFill>
                <a:latin typeface="Arial"/>
                <a:cs typeface="Arial"/>
                <a:hlinkClick r:id="rId4"/>
              </a:rPr>
              <a:t> Quad_NPI_Training_</a:t>
            </a:r>
            <a:r>
              <a:rPr dirty="0" sz="1800" spc="-5" u="heavy">
                <a:solidFill>
                  <a:srgbClr val="E64F0C"/>
                </a:solidFill>
                <a:latin typeface="Arial"/>
                <a:cs typeface="Arial"/>
                <a:hlinkClick r:id="rId4"/>
              </a:rPr>
              <a:t>-</a:t>
            </a:r>
            <a:r>
              <a:rPr dirty="0" sz="1800" spc="-5" u="heavy">
                <a:solidFill>
                  <a:srgbClr val="E64F0C"/>
                </a:solidFill>
                <a:latin typeface="Arial"/>
                <a:cs typeface="Arial"/>
                <a:hlinkClick r:id="rId4"/>
              </a:rPr>
              <a:t>_IPU.pptx?func=doc.Fetch&amp;nodeid=224514161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71475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Fundamentals </a:t>
            </a:r>
            <a:r>
              <a:rPr dirty="0"/>
              <a:t>-</a:t>
            </a:r>
            <a:r>
              <a:rPr dirty="0" spc="-35"/>
              <a:t> </a:t>
            </a:r>
            <a:r>
              <a:rPr dirty="0" spc="-10"/>
              <a:t>DP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5202"/>
            <a:ext cx="8479790" cy="296291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DP handles the content of the</a:t>
            </a:r>
            <a:r>
              <a:rPr dirty="0" sz="2200" spc="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frame.</a:t>
            </a:r>
            <a:endParaRPr sz="2200">
              <a:latin typeface="Arial"/>
              <a:cs typeface="Arial"/>
            </a:endParaRPr>
          </a:p>
          <a:p>
            <a:pPr marL="187960" marR="508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It performs image processing on the way to the display (combining,  CSC, gamma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correction)</a:t>
            </a:r>
            <a:endParaRPr sz="2200">
              <a:latin typeface="Arial"/>
              <a:cs typeface="Arial"/>
            </a:endParaRPr>
          </a:p>
          <a:p>
            <a:pPr marL="187960" marR="534035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DP supports one synchronous flow and two asynchronous  flows.</a:t>
            </a:r>
            <a:endParaRPr sz="2200">
              <a:latin typeface="Arial"/>
              <a:cs typeface="Arial"/>
            </a:endParaRPr>
          </a:p>
          <a:p>
            <a:pPr marL="187960" marR="318770" indent="-175260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All the DP configuration is done only via the SRM. The control  module handles the automatic switch between DP settings when  the DP switches from one flow to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another.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5490" y="1033907"/>
            <a:ext cx="3031490" cy="166243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225"/>
              </a:spcBef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Resizing</a:t>
            </a:r>
            <a:endParaRPr sz="17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1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Fully flexible resizing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ratio</a:t>
            </a:r>
            <a:endParaRPr sz="1600">
              <a:latin typeface="Arial"/>
              <a:cs typeface="Arial"/>
            </a:endParaRPr>
          </a:p>
          <a:p>
            <a:pPr marL="356870" marR="5080">
              <a:lnSpc>
                <a:spcPct val="80100"/>
              </a:lnSpc>
              <a:spcBef>
                <a:spcPts val="500"/>
              </a:spcBef>
            </a:pPr>
            <a:r>
              <a:rPr dirty="0" sz="1600" spc="-5">
                <a:latin typeface="Arial"/>
                <a:cs typeface="Arial"/>
              </a:rPr>
              <a:t>Maximal downsizing ratio: 8:1  Maximal upsizing ratio:  1:8192</a:t>
            </a:r>
            <a:endParaRPr sz="1600">
              <a:latin typeface="Arial"/>
              <a:cs typeface="Arial"/>
            </a:endParaRPr>
          </a:p>
          <a:p>
            <a:pPr lvl="1" marL="356870" marR="207010" indent="-168910">
              <a:lnSpc>
                <a:spcPts val="1540"/>
              </a:lnSpc>
              <a:spcBef>
                <a:spcPts val="484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Independent horizontal and  vertical resizing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ratios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490" y="2934079"/>
            <a:ext cx="3009265" cy="7581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240"/>
              </a:spcBef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Color</a:t>
            </a:r>
            <a:r>
              <a:rPr dirty="0" sz="1700" spc="-5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conversion/correction</a:t>
            </a:r>
            <a:endParaRPr sz="1700">
              <a:latin typeface="Arial"/>
              <a:cs typeface="Arial"/>
            </a:endParaRPr>
          </a:p>
          <a:p>
            <a:pPr marL="356870" marR="5080" indent="-169545">
              <a:lnSpc>
                <a:spcPts val="1540"/>
              </a:lnSpc>
              <a:spcBef>
                <a:spcPts val="490"/>
              </a:spcBef>
            </a:pPr>
            <a:r>
              <a:rPr dirty="0" sz="1250" spc="10">
                <a:latin typeface="Arial"/>
                <a:cs typeface="Arial"/>
              </a:rPr>
              <a:t>− </a:t>
            </a:r>
            <a:r>
              <a:rPr dirty="0" sz="1600" spc="-15">
                <a:latin typeface="Arial"/>
                <a:cs typeface="Arial"/>
              </a:rPr>
              <a:t>YUV </a:t>
            </a:r>
            <a:r>
              <a:rPr dirty="0" sz="1600" spc="-5">
                <a:latin typeface="Arial"/>
                <a:cs typeface="Arial"/>
              </a:rPr>
              <a:t>&lt;-&gt; RGB, </a:t>
            </a:r>
            <a:r>
              <a:rPr dirty="0" sz="1600" spc="-15">
                <a:latin typeface="Arial"/>
                <a:cs typeface="Arial"/>
              </a:rPr>
              <a:t>YUV </a:t>
            </a:r>
            <a:r>
              <a:rPr dirty="0" sz="1600" spc="-5">
                <a:latin typeface="Arial"/>
                <a:cs typeface="Arial"/>
              </a:rPr>
              <a:t>&lt;-&gt; </a:t>
            </a:r>
            <a:r>
              <a:rPr dirty="0" sz="1600" spc="-15">
                <a:latin typeface="Arial"/>
                <a:cs typeface="Arial"/>
              </a:rPr>
              <a:t>YUV  </a:t>
            </a:r>
            <a:r>
              <a:rPr dirty="0" sz="1600" spc="-5">
                <a:latin typeface="Arial"/>
                <a:cs typeface="Arial"/>
              </a:rPr>
              <a:t>conversion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5490" y="3947286"/>
            <a:ext cx="2687955" cy="492759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87960" marR="5080" indent="-175260">
              <a:lnSpc>
                <a:spcPct val="80000"/>
              </a:lnSpc>
              <a:spcBef>
                <a:spcPts val="509"/>
              </a:spcBef>
              <a:buClr>
                <a:srgbClr val="252525"/>
              </a:buClr>
              <a:buSzPct val="79411"/>
              <a:buChar char="•"/>
              <a:tabLst>
                <a:tab pos="247015" algn="l"/>
                <a:tab pos="247650" algn="l"/>
              </a:tabLst>
            </a:pPr>
            <a:r>
              <a:rPr dirty="0" sz="1700">
                <a:latin typeface="Arial"/>
                <a:cs typeface="Arial"/>
              </a:rPr>
              <a:t>Combining </a:t>
            </a:r>
            <a:r>
              <a:rPr dirty="0" sz="1700" spc="-10">
                <a:latin typeface="Arial"/>
                <a:cs typeface="Arial"/>
              </a:rPr>
              <a:t>with </a:t>
            </a:r>
            <a:r>
              <a:rPr dirty="0" sz="1700">
                <a:latin typeface="Arial"/>
                <a:cs typeface="Arial"/>
              </a:rPr>
              <a:t>a</a:t>
            </a:r>
            <a:r>
              <a:rPr dirty="0" sz="1700" spc="-5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graphic  plane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5490" y="4695825"/>
            <a:ext cx="3051810" cy="6997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87960" marR="5080" indent="-175260">
              <a:lnSpc>
                <a:spcPts val="1630"/>
              </a:lnSpc>
              <a:spcBef>
                <a:spcPts val="500"/>
              </a:spcBef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Max output </a:t>
            </a:r>
            <a:r>
              <a:rPr dirty="0" sz="1700" spc="-5">
                <a:latin typeface="Arial"/>
                <a:cs typeface="Arial"/>
              </a:rPr>
              <a:t>width </a:t>
            </a:r>
            <a:r>
              <a:rPr dirty="0" sz="1700">
                <a:latin typeface="Arial"/>
                <a:cs typeface="Arial"/>
              </a:rPr>
              <a:t>1024 </a:t>
            </a:r>
            <a:r>
              <a:rPr dirty="0" sz="1700" spc="-5">
                <a:latin typeface="Arial"/>
                <a:cs typeface="Arial"/>
              </a:rPr>
              <a:t>pixels.  </a:t>
            </a:r>
            <a:r>
              <a:rPr dirty="0" sz="1700">
                <a:latin typeface="Arial"/>
                <a:cs typeface="Arial"/>
              </a:rPr>
              <a:t>Larger images are processed  in</a:t>
            </a:r>
            <a:r>
              <a:rPr dirty="0" sz="1700" spc="-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stripes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0237" y="1297914"/>
            <a:ext cx="5114925" cy="4438650"/>
          </a:xfrm>
          <a:custGeom>
            <a:avLst/>
            <a:gdLst/>
            <a:ahLst/>
            <a:cxnLst/>
            <a:rect l="l" t="t" r="r" b="b"/>
            <a:pathLst>
              <a:path w="5114925" h="4438650">
                <a:moveTo>
                  <a:pt x="0" y="4438650"/>
                </a:moveTo>
                <a:lnTo>
                  <a:pt x="5114925" y="4438650"/>
                </a:lnTo>
                <a:lnTo>
                  <a:pt x="5114925" y="0"/>
                </a:lnTo>
                <a:lnTo>
                  <a:pt x="0" y="0"/>
                </a:lnTo>
                <a:lnTo>
                  <a:pt x="0" y="4438650"/>
                </a:lnTo>
                <a:close/>
              </a:path>
            </a:pathLst>
          </a:custGeom>
          <a:solidFill>
            <a:srgbClr val="99CCFF">
              <a:alpha val="2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5487" y="1949323"/>
            <a:ext cx="3780790" cy="2774950"/>
          </a:xfrm>
          <a:custGeom>
            <a:avLst/>
            <a:gdLst/>
            <a:ahLst/>
            <a:cxnLst/>
            <a:rect l="l" t="t" r="r" b="b"/>
            <a:pathLst>
              <a:path w="3780790" h="2774950">
                <a:moveTo>
                  <a:pt x="0" y="2774950"/>
                </a:moveTo>
                <a:lnTo>
                  <a:pt x="3780282" y="2774950"/>
                </a:lnTo>
                <a:lnTo>
                  <a:pt x="3780282" y="0"/>
                </a:lnTo>
                <a:lnTo>
                  <a:pt x="0" y="0"/>
                </a:lnTo>
                <a:lnTo>
                  <a:pt x="0" y="27749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06474" y="4023182"/>
            <a:ext cx="2787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Arial"/>
                <a:cs typeface="Arial"/>
              </a:rPr>
              <a:t>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69108" y="2254250"/>
            <a:ext cx="295910" cy="76200"/>
          </a:xfrm>
          <a:custGeom>
            <a:avLst/>
            <a:gdLst/>
            <a:ahLst/>
            <a:cxnLst/>
            <a:rect l="l" t="t" r="r" b="b"/>
            <a:pathLst>
              <a:path w="29591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95910" h="76200">
                <a:moveTo>
                  <a:pt x="219583" y="0"/>
                </a:moveTo>
                <a:lnTo>
                  <a:pt x="219583" y="76200"/>
                </a:lnTo>
                <a:lnTo>
                  <a:pt x="283083" y="44450"/>
                </a:lnTo>
                <a:lnTo>
                  <a:pt x="232283" y="44450"/>
                </a:lnTo>
                <a:lnTo>
                  <a:pt x="232283" y="31750"/>
                </a:lnTo>
                <a:lnTo>
                  <a:pt x="283083" y="31750"/>
                </a:lnTo>
                <a:lnTo>
                  <a:pt x="219583" y="0"/>
                </a:lnTo>
                <a:close/>
              </a:path>
              <a:path w="29591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95910" h="76200">
                <a:moveTo>
                  <a:pt x="21958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19583" y="44450"/>
                </a:lnTo>
                <a:lnTo>
                  <a:pt x="219583" y="31750"/>
                </a:lnTo>
                <a:close/>
              </a:path>
              <a:path w="295910" h="76200">
                <a:moveTo>
                  <a:pt x="283083" y="31750"/>
                </a:moveTo>
                <a:lnTo>
                  <a:pt x="232283" y="31750"/>
                </a:lnTo>
                <a:lnTo>
                  <a:pt x="232283" y="44450"/>
                </a:lnTo>
                <a:lnTo>
                  <a:pt x="283083" y="44450"/>
                </a:lnTo>
                <a:lnTo>
                  <a:pt x="295783" y="38100"/>
                </a:lnTo>
                <a:lnTo>
                  <a:pt x="2830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59454" y="2246122"/>
            <a:ext cx="295910" cy="76200"/>
          </a:xfrm>
          <a:custGeom>
            <a:avLst/>
            <a:gdLst/>
            <a:ahLst/>
            <a:cxnLst/>
            <a:rect l="l" t="t" r="r" b="b"/>
            <a:pathLst>
              <a:path w="29591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9591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95910" h="76200">
                <a:moveTo>
                  <a:pt x="29578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95783" y="44450"/>
                </a:lnTo>
                <a:lnTo>
                  <a:pt x="2957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1519" y="4428997"/>
            <a:ext cx="295910" cy="76200"/>
          </a:xfrm>
          <a:custGeom>
            <a:avLst/>
            <a:gdLst/>
            <a:ahLst/>
            <a:cxnLst/>
            <a:rect l="l" t="t" r="r" b="b"/>
            <a:pathLst>
              <a:path w="295910" h="76200">
                <a:moveTo>
                  <a:pt x="219582" y="0"/>
                </a:moveTo>
                <a:lnTo>
                  <a:pt x="219582" y="76200"/>
                </a:lnTo>
                <a:lnTo>
                  <a:pt x="283082" y="44450"/>
                </a:lnTo>
                <a:lnTo>
                  <a:pt x="232282" y="44450"/>
                </a:lnTo>
                <a:lnTo>
                  <a:pt x="232282" y="31750"/>
                </a:lnTo>
                <a:lnTo>
                  <a:pt x="283082" y="31750"/>
                </a:lnTo>
                <a:lnTo>
                  <a:pt x="219582" y="0"/>
                </a:lnTo>
                <a:close/>
              </a:path>
              <a:path w="295910" h="76200">
                <a:moveTo>
                  <a:pt x="21958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9582" y="44450"/>
                </a:lnTo>
                <a:lnTo>
                  <a:pt x="219582" y="31750"/>
                </a:lnTo>
                <a:close/>
              </a:path>
              <a:path w="295910" h="76200">
                <a:moveTo>
                  <a:pt x="283082" y="31750"/>
                </a:moveTo>
                <a:lnTo>
                  <a:pt x="232282" y="31750"/>
                </a:lnTo>
                <a:lnTo>
                  <a:pt x="232282" y="44450"/>
                </a:lnTo>
                <a:lnTo>
                  <a:pt x="283082" y="44450"/>
                </a:lnTo>
                <a:lnTo>
                  <a:pt x="295782" y="38100"/>
                </a:lnTo>
                <a:lnTo>
                  <a:pt x="28308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1519" y="3103498"/>
            <a:ext cx="295910" cy="76200"/>
          </a:xfrm>
          <a:custGeom>
            <a:avLst/>
            <a:gdLst/>
            <a:ahLst/>
            <a:cxnLst/>
            <a:rect l="l" t="t" r="r" b="b"/>
            <a:pathLst>
              <a:path w="29591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9591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95910" h="76200">
                <a:moveTo>
                  <a:pt x="29578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95782" y="44450"/>
                </a:lnTo>
                <a:lnTo>
                  <a:pt x="29578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55238" y="2097709"/>
            <a:ext cx="610870" cy="3759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73660" marR="64135" indent="121920">
              <a:lnSpc>
                <a:spcPct val="100000"/>
              </a:lnSpc>
              <a:spcBef>
                <a:spcPts val="635"/>
              </a:spcBef>
            </a:pPr>
            <a:r>
              <a:rPr dirty="0" sz="700" spc="-5">
                <a:latin typeface="Tahoma"/>
                <a:cs typeface="Tahoma"/>
              </a:rPr>
              <a:t>Video  Input</a:t>
            </a:r>
            <a:r>
              <a:rPr dirty="0" sz="700" spc="-85">
                <a:latin typeface="Tahoma"/>
                <a:cs typeface="Tahoma"/>
              </a:rPr>
              <a:t> </a:t>
            </a:r>
            <a:r>
              <a:rPr dirty="0" sz="700" spc="-5">
                <a:latin typeface="Tahoma"/>
                <a:cs typeface="Tahoma"/>
              </a:rPr>
              <a:t>FIFOs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0017" y="2104567"/>
            <a:ext cx="610870" cy="3759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70485" marR="56515" indent="-5080">
              <a:lnSpc>
                <a:spcPct val="100000"/>
              </a:lnSpc>
              <a:spcBef>
                <a:spcPts val="635"/>
              </a:spcBef>
            </a:pPr>
            <a:r>
              <a:rPr dirty="0" sz="700" spc="-10">
                <a:latin typeface="Tahoma"/>
                <a:cs typeface="Tahoma"/>
              </a:rPr>
              <a:t>D</a:t>
            </a:r>
            <a:r>
              <a:rPr dirty="0" sz="700">
                <a:latin typeface="Tahoma"/>
                <a:cs typeface="Tahoma"/>
              </a:rPr>
              <a:t>o</a:t>
            </a:r>
            <a:r>
              <a:rPr dirty="0" sz="700" spc="-10">
                <a:latin typeface="Tahoma"/>
                <a:cs typeface="Tahoma"/>
              </a:rPr>
              <a:t>wn-Si</a:t>
            </a:r>
            <a:r>
              <a:rPr dirty="0" sz="700" spc="-5">
                <a:latin typeface="Tahoma"/>
                <a:cs typeface="Tahoma"/>
              </a:rPr>
              <a:t>z</a:t>
            </a:r>
            <a:r>
              <a:rPr dirty="0" sz="700" spc="-10">
                <a:latin typeface="Tahoma"/>
                <a:cs typeface="Tahoma"/>
              </a:rPr>
              <a:t>in</a:t>
            </a:r>
            <a:r>
              <a:rPr dirty="0" sz="700" spc="-5">
                <a:latin typeface="Tahoma"/>
                <a:cs typeface="Tahoma"/>
              </a:rPr>
              <a:t>g  </a:t>
            </a:r>
            <a:r>
              <a:rPr dirty="0" sz="700" spc="-5">
                <a:latin typeface="Tahoma"/>
                <a:cs typeface="Tahoma"/>
              </a:rPr>
              <a:t>Row</a:t>
            </a:r>
            <a:r>
              <a:rPr dirty="0" sz="700" spc="-60">
                <a:latin typeface="Tahoma"/>
                <a:cs typeface="Tahoma"/>
              </a:rPr>
              <a:t> </a:t>
            </a:r>
            <a:r>
              <a:rPr dirty="0" sz="700" spc="-10">
                <a:latin typeface="Tahoma"/>
                <a:cs typeface="Tahoma"/>
              </a:rPr>
              <a:t>Buffers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9336" y="2104567"/>
            <a:ext cx="690245" cy="375920"/>
          </a:xfrm>
          <a:prstGeom prst="rect">
            <a:avLst/>
          </a:prstGeom>
          <a:solidFill>
            <a:srgbClr val="E64F0C"/>
          </a:solidFill>
          <a:ln w="9525">
            <a:solidFill>
              <a:srgbClr val="000000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105410" marR="55880" indent="-41275">
              <a:lnSpc>
                <a:spcPct val="100000"/>
              </a:lnSpc>
              <a:spcBef>
                <a:spcPts val="635"/>
              </a:spcBef>
            </a:pPr>
            <a:r>
              <a:rPr dirty="0" sz="700" spc="-10">
                <a:latin typeface="Tahoma"/>
                <a:cs typeface="Tahoma"/>
              </a:rPr>
              <a:t>Power-Of-Two  Down-Sizing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4702" y="2088184"/>
            <a:ext cx="610870" cy="375920"/>
          </a:xfrm>
          <a:prstGeom prst="rect">
            <a:avLst/>
          </a:prstGeom>
          <a:solidFill>
            <a:srgbClr val="E64F0C"/>
          </a:solidFill>
          <a:ln w="9525">
            <a:solidFill>
              <a:srgbClr val="000000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algn="ctr" marL="107950" marR="102235">
              <a:lnSpc>
                <a:spcPct val="100000"/>
              </a:lnSpc>
              <a:spcBef>
                <a:spcPts val="219"/>
              </a:spcBef>
            </a:pPr>
            <a:r>
              <a:rPr dirty="0" sz="700" spc="-10">
                <a:latin typeface="Tahoma"/>
                <a:cs typeface="Tahoma"/>
              </a:rPr>
              <a:t>H</a:t>
            </a:r>
            <a:r>
              <a:rPr dirty="0" sz="700" spc="-5">
                <a:latin typeface="Tahoma"/>
                <a:cs typeface="Tahoma"/>
              </a:rPr>
              <a:t>o</a:t>
            </a:r>
            <a:r>
              <a:rPr dirty="0" sz="700" spc="-10">
                <a:latin typeface="Tahoma"/>
                <a:cs typeface="Tahoma"/>
              </a:rPr>
              <a:t>riz</a:t>
            </a:r>
            <a:r>
              <a:rPr dirty="0" sz="700">
                <a:latin typeface="Tahoma"/>
                <a:cs typeface="Tahoma"/>
              </a:rPr>
              <a:t>o</a:t>
            </a:r>
            <a:r>
              <a:rPr dirty="0" sz="700" spc="-10">
                <a:latin typeface="Tahoma"/>
                <a:cs typeface="Tahoma"/>
              </a:rPr>
              <a:t>nt</a:t>
            </a:r>
            <a:r>
              <a:rPr dirty="0" sz="700" spc="-15">
                <a:latin typeface="Tahoma"/>
                <a:cs typeface="Tahoma"/>
              </a:rPr>
              <a:t>a</a:t>
            </a:r>
            <a:r>
              <a:rPr dirty="0" sz="700" spc="-5">
                <a:latin typeface="Tahoma"/>
                <a:cs typeface="Tahoma"/>
              </a:rPr>
              <a:t>l  </a:t>
            </a:r>
            <a:r>
              <a:rPr dirty="0" sz="700" spc="-10">
                <a:latin typeface="Tahoma"/>
                <a:cs typeface="Tahoma"/>
              </a:rPr>
              <a:t>Bilinear  </a:t>
            </a:r>
            <a:r>
              <a:rPr dirty="0" sz="700" spc="-5">
                <a:latin typeface="Tahoma"/>
                <a:cs typeface="Tahoma"/>
              </a:rPr>
              <a:t>Resizing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8565" y="2467864"/>
            <a:ext cx="76200" cy="182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46175" y="2650286"/>
            <a:ext cx="610870" cy="3759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69850" marR="62230" indent="74295">
              <a:lnSpc>
                <a:spcPct val="100000"/>
              </a:lnSpc>
              <a:spcBef>
                <a:spcPts val="635"/>
              </a:spcBef>
            </a:pPr>
            <a:r>
              <a:rPr dirty="0" sz="700" spc="-5">
                <a:latin typeface="Tahoma"/>
                <a:cs typeface="Tahoma"/>
              </a:rPr>
              <a:t>Resizing  Row</a:t>
            </a:r>
            <a:r>
              <a:rPr dirty="0" sz="700" spc="-70">
                <a:latin typeface="Tahoma"/>
                <a:cs typeface="Tahoma"/>
              </a:rPr>
              <a:t> </a:t>
            </a:r>
            <a:r>
              <a:rPr dirty="0" sz="700" spc="-10">
                <a:latin typeface="Tahoma"/>
                <a:cs typeface="Tahoma"/>
              </a:rPr>
              <a:t>Buffers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6175" y="3202863"/>
            <a:ext cx="610870" cy="375920"/>
          </a:xfrm>
          <a:prstGeom prst="rect">
            <a:avLst/>
          </a:prstGeom>
          <a:solidFill>
            <a:srgbClr val="E64F0C"/>
          </a:solidFill>
          <a:ln w="9525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algn="just" marL="144780" marR="139065" indent="15240">
              <a:lnSpc>
                <a:spcPct val="100000"/>
              </a:lnSpc>
              <a:spcBef>
                <a:spcPts val="215"/>
              </a:spcBef>
            </a:pPr>
            <a:r>
              <a:rPr dirty="0" sz="700" spc="-5">
                <a:latin typeface="Tahoma"/>
                <a:cs typeface="Tahoma"/>
              </a:rPr>
              <a:t>Vertical  </a:t>
            </a:r>
            <a:r>
              <a:rPr dirty="0" sz="700" spc="-10">
                <a:latin typeface="Tahoma"/>
                <a:cs typeface="Tahoma"/>
              </a:rPr>
              <a:t>Bilinear  </a:t>
            </a:r>
            <a:r>
              <a:rPr dirty="0" sz="700" spc="-5">
                <a:latin typeface="Tahoma"/>
                <a:cs typeface="Tahoma"/>
              </a:rPr>
              <a:t>R</a:t>
            </a:r>
            <a:r>
              <a:rPr dirty="0" sz="700">
                <a:latin typeface="Tahoma"/>
                <a:cs typeface="Tahoma"/>
              </a:rPr>
              <a:t>e</a:t>
            </a:r>
            <a:r>
              <a:rPr dirty="0" sz="700" spc="-10">
                <a:latin typeface="Tahoma"/>
                <a:cs typeface="Tahoma"/>
              </a:rPr>
              <a:t>sizin</a:t>
            </a:r>
            <a:r>
              <a:rPr dirty="0" sz="700" spc="-5">
                <a:latin typeface="Tahoma"/>
                <a:cs typeface="Tahoma"/>
              </a:rPr>
              <a:t>g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8565" y="3028569"/>
            <a:ext cx="76200" cy="182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46682" y="3197402"/>
            <a:ext cx="610870" cy="375920"/>
          </a:xfrm>
          <a:prstGeom prst="rect">
            <a:avLst/>
          </a:prstGeom>
          <a:solidFill>
            <a:srgbClr val="E64F0C"/>
          </a:solidFill>
          <a:ln w="9525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algn="ctr" marL="60960" marR="53340" indent="-26670">
              <a:lnSpc>
                <a:spcPct val="100000"/>
              </a:lnSpc>
              <a:spcBef>
                <a:spcPts val="215"/>
              </a:spcBef>
            </a:pPr>
            <a:r>
              <a:rPr dirty="0" sz="700" spc="-5">
                <a:latin typeface="Tahoma"/>
                <a:cs typeface="Tahoma"/>
              </a:rPr>
              <a:t>Color  Conversion  &amp;</a:t>
            </a:r>
            <a:r>
              <a:rPr dirty="0" sz="700" spc="-70">
                <a:latin typeface="Tahoma"/>
                <a:cs typeface="Tahoma"/>
              </a:rPr>
              <a:t> </a:t>
            </a:r>
            <a:r>
              <a:rPr dirty="0" sz="700" spc="-5">
                <a:latin typeface="Tahoma"/>
                <a:cs typeface="Tahoma"/>
              </a:rPr>
              <a:t>Correction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56129" y="3196005"/>
            <a:ext cx="610870" cy="375920"/>
          </a:xfrm>
          <a:prstGeom prst="rect">
            <a:avLst/>
          </a:prstGeom>
          <a:solidFill>
            <a:srgbClr val="E64F0C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99060">
              <a:lnSpc>
                <a:spcPct val="100000"/>
              </a:lnSpc>
            </a:pPr>
            <a:r>
              <a:rPr dirty="0" sz="700" spc="-5">
                <a:latin typeface="Tahoma"/>
                <a:cs typeface="Tahoma"/>
              </a:rPr>
              <a:t>Combining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60345" y="3345688"/>
            <a:ext cx="295910" cy="76200"/>
          </a:xfrm>
          <a:custGeom>
            <a:avLst/>
            <a:gdLst/>
            <a:ahLst/>
            <a:cxnLst/>
            <a:rect l="l" t="t" r="r" b="b"/>
            <a:pathLst>
              <a:path w="295910" h="76200">
                <a:moveTo>
                  <a:pt x="219583" y="0"/>
                </a:moveTo>
                <a:lnTo>
                  <a:pt x="219583" y="76200"/>
                </a:lnTo>
                <a:lnTo>
                  <a:pt x="283083" y="44450"/>
                </a:lnTo>
                <a:lnTo>
                  <a:pt x="232283" y="44450"/>
                </a:lnTo>
                <a:lnTo>
                  <a:pt x="232283" y="31750"/>
                </a:lnTo>
                <a:lnTo>
                  <a:pt x="283083" y="31750"/>
                </a:lnTo>
                <a:lnTo>
                  <a:pt x="219583" y="0"/>
                </a:lnTo>
                <a:close/>
              </a:path>
              <a:path w="295910" h="76200">
                <a:moveTo>
                  <a:pt x="21958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9583" y="44450"/>
                </a:lnTo>
                <a:lnTo>
                  <a:pt x="219583" y="31750"/>
                </a:lnTo>
                <a:close/>
              </a:path>
              <a:path w="295910" h="76200">
                <a:moveTo>
                  <a:pt x="283083" y="31750"/>
                </a:moveTo>
                <a:lnTo>
                  <a:pt x="232283" y="31750"/>
                </a:lnTo>
                <a:lnTo>
                  <a:pt x="232283" y="44450"/>
                </a:lnTo>
                <a:lnTo>
                  <a:pt x="283083" y="44450"/>
                </a:lnTo>
                <a:lnTo>
                  <a:pt x="295783" y="38100"/>
                </a:lnTo>
                <a:lnTo>
                  <a:pt x="2830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55238" y="2819069"/>
            <a:ext cx="610870" cy="375920"/>
          </a:xfrm>
          <a:custGeom>
            <a:avLst/>
            <a:gdLst/>
            <a:ahLst/>
            <a:cxnLst/>
            <a:rect l="l" t="t" r="r" b="b"/>
            <a:pathLst>
              <a:path w="610870" h="375919">
                <a:moveTo>
                  <a:pt x="0" y="375615"/>
                </a:moveTo>
                <a:lnTo>
                  <a:pt x="610666" y="375615"/>
                </a:lnTo>
                <a:lnTo>
                  <a:pt x="610666" y="0"/>
                </a:lnTo>
                <a:lnTo>
                  <a:pt x="0" y="0"/>
                </a:lnTo>
                <a:lnTo>
                  <a:pt x="0" y="3756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555238" y="2819069"/>
            <a:ext cx="610870" cy="3759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marL="73660" marR="64135" indent="63500">
              <a:lnSpc>
                <a:spcPct val="100000"/>
              </a:lnSpc>
              <a:spcBef>
                <a:spcPts val="640"/>
              </a:spcBef>
            </a:pPr>
            <a:r>
              <a:rPr dirty="0" sz="700" spc="-10">
                <a:latin typeface="Tahoma"/>
                <a:cs typeface="Tahoma"/>
              </a:rPr>
              <a:t>Graphics  </a:t>
            </a:r>
            <a:r>
              <a:rPr dirty="0" sz="700" spc="-5">
                <a:latin typeface="Tahoma"/>
                <a:cs typeface="Tahoma"/>
              </a:rPr>
              <a:t>Input</a:t>
            </a:r>
            <a:r>
              <a:rPr dirty="0" sz="700" spc="-85">
                <a:latin typeface="Tahoma"/>
                <a:cs typeface="Tahoma"/>
              </a:rPr>
              <a:t> </a:t>
            </a:r>
            <a:r>
              <a:rPr dirty="0" sz="700" spc="-5">
                <a:latin typeface="Tahoma"/>
                <a:cs typeface="Tahoma"/>
              </a:rPr>
              <a:t>FIFOs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57754" y="3012313"/>
            <a:ext cx="697865" cy="0"/>
          </a:xfrm>
          <a:custGeom>
            <a:avLst/>
            <a:gdLst/>
            <a:ahLst/>
            <a:cxnLst/>
            <a:rect l="l" t="t" r="r" b="b"/>
            <a:pathLst>
              <a:path w="697864" h="0">
                <a:moveTo>
                  <a:pt x="0" y="0"/>
                </a:moveTo>
                <a:lnTo>
                  <a:pt x="69748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53714" y="4124121"/>
            <a:ext cx="610870" cy="3759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700" spc="-10">
                <a:latin typeface="Tahoma"/>
                <a:cs typeface="Tahoma"/>
              </a:rPr>
              <a:t>Output</a:t>
            </a:r>
            <a:r>
              <a:rPr dirty="0" sz="700" spc="-5">
                <a:latin typeface="Tahoma"/>
                <a:cs typeface="Tahoma"/>
              </a:rPr>
              <a:t> FIFOs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57754" y="4273930"/>
            <a:ext cx="695960" cy="76200"/>
          </a:xfrm>
          <a:custGeom>
            <a:avLst/>
            <a:gdLst/>
            <a:ahLst/>
            <a:cxnLst/>
            <a:rect l="l" t="t" r="r" b="b"/>
            <a:pathLst>
              <a:path w="695960" h="76200">
                <a:moveTo>
                  <a:pt x="619759" y="0"/>
                </a:moveTo>
                <a:lnTo>
                  <a:pt x="619759" y="76200"/>
                </a:lnTo>
                <a:lnTo>
                  <a:pt x="683259" y="44450"/>
                </a:lnTo>
                <a:lnTo>
                  <a:pt x="632459" y="44450"/>
                </a:lnTo>
                <a:lnTo>
                  <a:pt x="632459" y="31750"/>
                </a:lnTo>
                <a:lnTo>
                  <a:pt x="683259" y="31750"/>
                </a:lnTo>
                <a:lnTo>
                  <a:pt x="619759" y="0"/>
                </a:lnTo>
                <a:close/>
              </a:path>
              <a:path w="695960" h="76200">
                <a:moveTo>
                  <a:pt x="61975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9759" y="44450"/>
                </a:lnTo>
                <a:lnTo>
                  <a:pt x="619759" y="31750"/>
                </a:lnTo>
                <a:close/>
              </a:path>
              <a:path w="695960" h="76200">
                <a:moveTo>
                  <a:pt x="683259" y="31750"/>
                </a:moveTo>
                <a:lnTo>
                  <a:pt x="632459" y="31750"/>
                </a:lnTo>
                <a:lnTo>
                  <a:pt x="632459" y="44450"/>
                </a:lnTo>
                <a:lnTo>
                  <a:pt x="683259" y="44450"/>
                </a:lnTo>
                <a:lnTo>
                  <a:pt x="695959" y="38100"/>
                </a:lnTo>
                <a:lnTo>
                  <a:pt x="68325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600447" y="4242561"/>
            <a:ext cx="9156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To</a:t>
            </a:r>
            <a:r>
              <a:rPr dirty="0" sz="900" spc="-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IDMAC/DMFC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65853" y="4273930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5" h="76200">
                <a:moveTo>
                  <a:pt x="343154" y="0"/>
                </a:moveTo>
                <a:lnTo>
                  <a:pt x="343154" y="76200"/>
                </a:lnTo>
                <a:lnTo>
                  <a:pt x="406654" y="44450"/>
                </a:lnTo>
                <a:lnTo>
                  <a:pt x="355854" y="44450"/>
                </a:lnTo>
                <a:lnTo>
                  <a:pt x="355854" y="31750"/>
                </a:lnTo>
                <a:lnTo>
                  <a:pt x="406654" y="31750"/>
                </a:lnTo>
                <a:lnTo>
                  <a:pt x="343154" y="0"/>
                </a:lnTo>
                <a:close/>
              </a:path>
              <a:path w="419735" h="76200">
                <a:moveTo>
                  <a:pt x="34315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3154" y="44450"/>
                </a:lnTo>
                <a:lnTo>
                  <a:pt x="343154" y="31750"/>
                </a:lnTo>
                <a:close/>
              </a:path>
              <a:path w="419735" h="76200">
                <a:moveTo>
                  <a:pt x="406654" y="31750"/>
                </a:moveTo>
                <a:lnTo>
                  <a:pt x="355854" y="31750"/>
                </a:lnTo>
                <a:lnTo>
                  <a:pt x="355854" y="44450"/>
                </a:lnTo>
                <a:lnTo>
                  <a:pt x="406654" y="44450"/>
                </a:lnTo>
                <a:lnTo>
                  <a:pt x="419354" y="38100"/>
                </a:lnTo>
                <a:lnTo>
                  <a:pt x="40665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637913" y="2930398"/>
            <a:ext cx="6794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From</a:t>
            </a:r>
            <a:r>
              <a:rPr dirty="0" sz="900" spc="-7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IDMAC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65853" y="2967354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197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19735" h="76200">
                <a:moveTo>
                  <a:pt x="41935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19354" y="44450"/>
                </a:lnTo>
                <a:lnTo>
                  <a:pt x="41935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748021" y="2143505"/>
            <a:ext cx="6794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From</a:t>
            </a:r>
            <a:r>
              <a:rPr dirty="0" sz="900" spc="-7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IDMAC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65853" y="2246122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197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19735" h="76200">
                <a:moveTo>
                  <a:pt x="41935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19354" y="44450"/>
                </a:lnTo>
                <a:lnTo>
                  <a:pt x="41935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50899" y="3345688"/>
            <a:ext cx="295910" cy="76200"/>
          </a:xfrm>
          <a:custGeom>
            <a:avLst/>
            <a:gdLst/>
            <a:ahLst/>
            <a:cxnLst/>
            <a:rect l="l" t="t" r="r" b="b"/>
            <a:pathLst>
              <a:path w="295910" h="76200">
                <a:moveTo>
                  <a:pt x="219582" y="0"/>
                </a:moveTo>
                <a:lnTo>
                  <a:pt x="219582" y="76200"/>
                </a:lnTo>
                <a:lnTo>
                  <a:pt x="283082" y="44450"/>
                </a:lnTo>
                <a:lnTo>
                  <a:pt x="232282" y="44450"/>
                </a:lnTo>
                <a:lnTo>
                  <a:pt x="232282" y="31750"/>
                </a:lnTo>
                <a:lnTo>
                  <a:pt x="283082" y="31750"/>
                </a:lnTo>
                <a:lnTo>
                  <a:pt x="219582" y="0"/>
                </a:lnTo>
                <a:close/>
              </a:path>
              <a:path w="295910" h="76200">
                <a:moveTo>
                  <a:pt x="21958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9582" y="44450"/>
                </a:lnTo>
                <a:lnTo>
                  <a:pt x="219582" y="31750"/>
                </a:lnTo>
                <a:close/>
              </a:path>
              <a:path w="295910" h="76200">
                <a:moveTo>
                  <a:pt x="283082" y="31750"/>
                </a:moveTo>
                <a:lnTo>
                  <a:pt x="232282" y="31750"/>
                </a:lnTo>
                <a:lnTo>
                  <a:pt x="232282" y="44450"/>
                </a:lnTo>
                <a:lnTo>
                  <a:pt x="283082" y="44450"/>
                </a:lnTo>
                <a:lnTo>
                  <a:pt x="295782" y="38100"/>
                </a:lnTo>
                <a:lnTo>
                  <a:pt x="28308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64233" y="2240660"/>
            <a:ext cx="295910" cy="76200"/>
          </a:xfrm>
          <a:custGeom>
            <a:avLst/>
            <a:gdLst/>
            <a:ahLst/>
            <a:cxnLst/>
            <a:rect l="l" t="t" r="r" b="b"/>
            <a:pathLst>
              <a:path w="29591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9591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95910" h="76200">
                <a:moveTo>
                  <a:pt x="29578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95783" y="44450"/>
                </a:lnTo>
                <a:lnTo>
                  <a:pt x="2957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569336" y="3755313"/>
            <a:ext cx="610870" cy="375920"/>
          </a:xfrm>
          <a:prstGeom prst="rect">
            <a:avLst/>
          </a:prstGeom>
          <a:solidFill>
            <a:srgbClr val="E64F0C"/>
          </a:solidFill>
          <a:ln w="9525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algn="ctr" marL="61594" marR="53340" indent="-26670">
              <a:lnSpc>
                <a:spcPct val="100000"/>
              </a:lnSpc>
              <a:spcBef>
                <a:spcPts val="220"/>
              </a:spcBef>
            </a:pPr>
            <a:r>
              <a:rPr dirty="0" sz="700" spc="-5">
                <a:latin typeface="Tahoma"/>
                <a:cs typeface="Tahoma"/>
              </a:rPr>
              <a:t>Color  Conversion  &amp;</a:t>
            </a:r>
            <a:r>
              <a:rPr dirty="0" sz="700" spc="-75">
                <a:latin typeface="Tahoma"/>
                <a:cs typeface="Tahoma"/>
              </a:rPr>
              <a:t> </a:t>
            </a:r>
            <a:r>
              <a:rPr dirty="0" sz="700" spc="-5">
                <a:latin typeface="Tahoma"/>
                <a:cs typeface="Tahoma"/>
              </a:rPr>
              <a:t>Correction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16732" y="3013582"/>
            <a:ext cx="76200" cy="182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19654" y="3573017"/>
            <a:ext cx="76200" cy="182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57754" y="4134992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79">
                <a:moveTo>
                  <a:pt x="0" y="18237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0194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IC </a:t>
            </a:r>
            <a:r>
              <a:rPr dirty="0" spc="-5"/>
              <a:t>(Image</a:t>
            </a:r>
            <a:r>
              <a:rPr dirty="0" spc="-70"/>
              <a:t> </a:t>
            </a:r>
            <a:r>
              <a:rPr dirty="0" spc="-5"/>
              <a:t>Converter)</a:t>
            </a:r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46075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Image </a:t>
            </a:r>
            <a:r>
              <a:rPr dirty="0" spc="-5"/>
              <a:t>Rotator </a:t>
            </a:r>
            <a:r>
              <a:rPr dirty="0"/>
              <a:t>-</a:t>
            </a:r>
            <a:r>
              <a:rPr dirty="0" spc="-80"/>
              <a:t> </a:t>
            </a:r>
            <a:r>
              <a:rPr dirty="0"/>
              <a:t>IRT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8860"/>
            <a:ext cx="3331210" cy="450342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87960" marR="62230" indent="-175260">
              <a:lnSpc>
                <a:spcPts val="1920"/>
              </a:lnSpc>
              <a:spcBef>
                <a:spcPts val="565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2000">
                <a:latin typeface="Arial"/>
                <a:cs typeface="Arial"/>
              </a:rPr>
              <a:t>Role: performs rotation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  inversion</a:t>
            </a:r>
            <a:endParaRPr sz="2000">
              <a:latin typeface="Arial"/>
              <a:cs typeface="Arial"/>
            </a:endParaRPr>
          </a:p>
          <a:p>
            <a:pPr marL="187960">
              <a:lnSpc>
                <a:spcPts val="2050"/>
              </a:lnSpc>
              <a:spcBef>
                <a:spcPts val="65"/>
              </a:spcBef>
            </a:pPr>
            <a:r>
              <a:rPr dirty="0" sz="1500" spc="10">
                <a:latin typeface="Arial"/>
                <a:cs typeface="Arial"/>
              </a:rPr>
              <a:t>− </a:t>
            </a:r>
            <a:r>
              <a:rPr dirty="0" sz="1900" spc="-5">
                <a:latin typeface="Arial"/>
                <a:cs typeface="Arial"/>
              </a:rPr>
              <a:t>Rotation: 90, 180,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270</a:t>
            </a:r>
            <a:endParaRPr sz="1900">
              <a:latin typeface="Arial"/>
              <a:cs typeface="Arial"/>
            </a:endParaRPr>
          </a:p>
          <a:p>
            <a:pPr marL="356870">
              <a:lnSpc>
                <a:spcPts val="2050"/>
              </a:lnSpc>
            </a:pPr>
            <a:r>
              <a:rPr dirty="0" sz="1900" spc="-5">
                <a:latin typeface="Arial"/>
                <a:cs typeface="Arial"/>
              </a:rPr>
              <a:t>degrees</a:t>
            </a:r>
            <a:endParaRPr sz="1900">
              <a:latin typeface="Arial"/>
              <a:cs typeface="Arial"/>
            </a:endParaRPr>
          </a:p>
          <a:p>
            <a:pPr lvl="1" marL="356870" marR="332105" indent="-168910">
              <a:lnSpc>
                <a:spcPct val="80000"/>
              </a:lnSpc>
              <a:spcBef>
                <a:spcPts val="490"/>
              </a:spcBef>
              <a:buSzPct val="78947"/>
              <a:buChar char="−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Inversion: horizontal and  vertical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−"/>
            </a:pPr>
            <a:endParaRPr sz="21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2000">
                <a:latin typeface="Arial"/>
                <a:cs typeface="Arial"/>
              </a:rPr>
              <a:t>Rate: up to 100M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pixels/sec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0"/>
              </a:spcBef>
              <a:buSzPct val="78947"/>
              <a:buChar char="−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(depends on use</a:t>
            </a:r>
            <a:r>
              <a:rPr dirty="0" sz="1900" spc="3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case)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−"/>
            </a:pPr>
            <a:endParaRPr sz="21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2000">
                <a:latin typeface="Arial"/>
                <a:cs typeface="Arial"/>
              </a:rPr>
              <a:t>Additional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5"/>
              </a:spcBef>
              <a:buSzPct val="78947"/>
              <a:buChar char="−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Acts on </a:t>
            </a:r>
            <a:r>
              <a:rPr dirty="0" sz="1900" spc="-10">
                <a:latin typeface="Arial"/>
                <a:cs typeface="Arial"/>
              </a:rPr>
              <a:t>8x8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blocks</a:t>
            </a:r>
            <a:endParaRPr sz="1900">
              <a:latin typeface="Arial"/>
              <a:cs typeface="Arial"/>
            </a:endParaRPr>
          </a:p>
          <a:p>
            <a:pPr lvl="1" marL="356870" marR="158115" indent="-168910">
              <a:lnSpc>
                <a:spcPct val="80000"/>
              </a:lnSpc>
              <a:spcBef>
                <a:spcPts val="500"/>
              </a:spcBef>
              <a:buSzPct val="78947"/>
              <a:buChar char="−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Multi-tasking: up to three  tightly time-shared tasks –  block-by-block</a:t>
            </a:r>
            <a:endParaRPr sz="19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5"/>
              </a:spcBef>
              <a:buSzPct val="78947"/>
              <a:buChar char="−"/>
              <a:tabLst>
                <a:tab pos="357505" algn="l"/>
              </a:tabLst>
            </a:pPr>
            <a:r>
              <a:rPr dirty="0" sz="1900" spc="-10">
                <a:latin typeface="Arial"/>
                <a:cs typeface="Arial"/>
              </a:rPr>
              <a:t>Pixel </a:t>
            </a:r>
            <a:r>
              <a:rPr dirty="0" sz="1900" spc="-5">
                <a:latin typeface="Arial"/>
                <a:cs typeface="Arial"/>
              </a:rPr>
              <a:t>format:</a:t>
            </a:r>
            <a:r>
              <a:rPr dirty="0" sz="1900" spc="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24-bit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26400" y="1803400"/>
            <a:ext cx="1000125" cy="3238500"/>
          </a:xfrm>
          <a:custGeom>
            <a:avLst/>
            <a:gdLst/>
            <a:ahLst/>
            <a:cxnLst/>
            <a:rect l="l" t="t" r="r" b="b"/>
            <a:pathLst>
              <a:path w="1000125" h="3238500">
                <a:moveTo>
                  <a:pt x="0" y="3238500"/>
                </a:moveTo>
                <a:lnTo>
                  <a:pt x="1000125" y="3238500"/>
                </a:lnTo>
                <a:lnTo>
                  <a:pt x="1000125" y="0"/>
                </a:lnTo>
                <a:lnTo>
                  <a:pt x="0" y="0"/>
                </a:lnTo>
                <a:lnTo>
                  <a:pt x="0" y="3238500"/>
                </a:lnTo>
                <a:close/>
              </a:path>
            </a:pathLst>
          </a:custGeom>
          <a:solidFill>
            <a:srgbClr val="FFCC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45450" y="774700"/>
            <a:ext cx="962025" cy="990600"/>
          </a:xfrm>
          <a:custGeom>
            <a:avLst/>
            <a:gdLst/>
            <a:ahLst/>
            <a:cxnLst/>
            <a:rect l="l" t="t" r="r" b="b"/>
            <a:pathLst>
              <a:path w="962025" h="990600">
                <a:moveTo>
                  <a:pt x="0" y="990600"/>
                </a:moveTo>
                <a:lnTo>
                  <a:pt x="962025" y="990600"/>
                </a:lnTo>
                <a:lnTo>
                  <a:pt x="962025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CC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65701" y="1800312"/>
            <a:ext cx="2693185" cy="1604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92575" y="1241425"/>
            <a:ext cx="3009900" cy="2695575"/>
          </a:xfrm>
          <a:custGeom>
            <a:avLst/>
            <a:gdLst/>
            <a:ahLst/>
            <a:cxnLst/>
            <a:rect l="l" t="t" r="r" b="b"/>
            <a:pathLst>
              <a:path w="3009900" h="2695575">
                <a:moveTo>
                  <a:pt x="0" y="2695575"/>
                </a:moveTo>
                <a:lnTo>
                  <a:pt x="3009900" y="2695575"/>
                </a:lnTo>
                <a:lnTo>
                  <a:pt x="3009900" y="0"/>
                </a:lnTo>
                <a:lnTo>
                  <a:pt x="0" y="0"/>
                </a:lnTo>
                <a:lnTo>
                  <a:pt x="0" y="2695575"/>
                </a:lnTo>
                <a:close/>
              </a:path>
            </a:pathLst>
          </a:custGeom>
          <a:solidFill>
            <a:srgbClr val="99CCFF">
              <a:alpha val="2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75650" y="1224022"/>
            <a:ext cx="345545" cy="30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70823" y="1219200"/>
            <a:ext cx="376555" cy="311150"/>
          </a:xfrm>
          <a:custGeom>
            <a:avLst/>
            <a:gdLst/>
            <a:ahLst/>
            <a:cxnLst/>
            <a:rect l="l" t="t" r="r" b="b"/>
            <a:pathLst>
              <a:path w="376554" h="311150">
                <a:moveTo>
                  <a:pt x="0" y="311150"/>
                </a:moveTo>
                <a:lnTo>
                  <a:pt x="376237" y="311150"/>
                </a:lnTo>
                <a:lnTo>
                  <a:pt x="376237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02500" y="1403350"/>
            <a:ext cx="567055" cy="352425"/>
          </a:xfrm>
          <a:custGeom>
            <a:avLst/>
            <a:gdLst/>
            <a:ahLst/>
            <a:cxnLst/>
            <a:rect l="l" t="t" r="r" b="b"/>
            <a:pathLst>
              <a:path w="567054" h="352425">
                <a:moveTo>
                  <a:pt x="141731" y="0"/>
                </a:moveTo>
                <a:lnTo>
                  <a:pt x="0" y="176275"/>
                </a:lnTo>
                <a:lnTo>
                  <a:pt x="141731" y="352425"/>
                </a:lnTo>
                <a:lnTo>
                  <a:pt x="141731" y="264287"/>
                </a:lnTo>
                <a:lnTo>
                  <a:pt x="566801" y="264287"/>
                </a:lnTo>
                <a:lnTo>
                  <a:pt x="566801" y="88137"/>
                </a:lnTo>
                <a:lnTo>
                  <a:pt x="141731" y="88137"/>
                </a:lnTo>
                <a:lnTo>
                  <a:pt x="141731" y="0"/>
                </a:lnTo>
                <a:close/>
              </a:path>
            </a:pathLst>
          </a:custGeom>
          <a:solidFill>
            <a:srgbClr val="99CC00">
              <a:alpha val="2117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89873" y="1893886"/>
            <a:ext cx="374146" cy="331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85175" y="1889061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30">
                <a:moveTo>
                  <a:pt x="0" y="341312"/>
                </a:moveTo>
                <a:lnTo>
                  <a:pt x="404812" y="341312"/>
                </a:lnTo>
                <a:lnTo>
                  <a:pt x="404812" y="0"/>
                </a:lnTo>
                <a:lnTo>
                  <a:pt x="0" y="0"/>
                </a:lnTo>
                <a:lnTo>
                  <a:pt x="0" y="341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85175" y="2341625"/>
            <a:ext cx="352585" cy="295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80348" y="2336800"/>
            <a:ext cx="376555" cy="304800"/>
          </a:xfrm>
          <a:custGeom>
            <a:avLst/>
            <a:gdLst/>
            <a:ahLst/>
            <a:cxnLst/>
            <a:rect l="l" t="t" r="r" b="b"/>
            <a:pathLst>
              <a:path w="376554" h="304800">
                <a:moveTo>
                  <a:pt x="0" y="304800"/>
                </a:moveTo>
                <a:lnTo>
                  <a:pt x="376237" y="304800"/>
                </a:lnTo>
                <a:lnTo>
                  <a:pt x="37623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89873" y="2805114"/>
            <a:ext cx="374146" cy="3380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85175" y="2800286"/>
            <a:ext cx="405130" cy="347980"/>
          </a:xfrm>
          <a:custGeom>
            <a:avLst/>
            <a:gdLst/>
            <a:ahLst/>
            <a:cxnLst/>
            <a:rect l="l" t="t" r="r" b="b"/>
            <a:pathLst>
              <a:path w="405129" h="347980">
                <a:moveTo>
                  <a:pt x="0" y="347662"/>
                </a:moveTo>
                <a:lnTo>
                  <a:pt x="404812" y="347662"/>
                </a:lnTo>
                <a:lnTo>
                  <a:pt x="404812" y="0"/>
                </a:lnTo>
                <a:lnTo>
                  <a:pt x="0" y="0"/>
                </a:lnTo>
                <a:lnTo>
                  <a:pt x="0" y="3476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80348" y="3276663"/>
            <a:ext cx="374146" cy="309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75650" y="3271837"/>
            <a:ext cx="405130" cy="319405"/>
          </a:xfrm>
          <a:custGeom>
            <a:avLst/>
            <a:gdLst/>
            <a:ahLst/>
            <a:cxnLst/>
            <a:rect l="l" t="t" r="r" b="b"/>
            <a:pathLst>
              <a:path w="405129" h="319404">
                <a:moveTo>
                  <a:pt x="0" y="319087"/>
                </a:moveTo>
                <a:lnTo>
                  <a:pt x="404812" y="319087"/>
                </a:lnTo>
                <a:lnTo>
                  <a:pt x="404812" y="0"/>
                </a:lnTo>
                <a:lnTo>
                  <a:pt x="0" y="0"/>
                </a:lnTo>
                <a:lnTo>
                  <a:pt x="0" y="319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380348" y="3698868"/>
            <a:ext cx="388267" cy="3238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375650" y="3694048"/>
            <a:ext cx="405130" cy="333375"/>
          </a:xfrm>
          <a:custGeom>
            <a:avLst/>
            <a:gdLst/>
            <a:ahLst/>
            <a:cxnLst/>
            <a:rect l="l" t="t" r="r" b="b"/>
            <a:pathLst>
              <a:path w="405129" h="333375">
                <a:moveTo>
                  <a:pt x="0" y="333375"/>
                </a:moveTo>
                <a:lnTo>
                  <a:pt x="404812" y="333375"/>
                </a:lnTo>
                <a:lnTo>
                  <a:pt x="404812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356600" y="4170361"/>
            <a:ext cx="411355" cy="331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51773" y="4165536"/>
            <a:ext cx="434975" cy="341630"/>
          </a:xfrm>
          <a:custGeom>
            <a:avLst/>
            <a:gdLst/>
            <a:ahLst/>
            <a:cxnLst/>
            <a:rect l="l" t="t" r="r" b="b"/>
            <a:pathLst>
              <a:path w="434975" h="341629">
                <a:moveTo>
                  <a:pt x="0" y="341312"/>
                </a:moveTo>
                <a:lnTo>
                  <a:pt x="434975" y="341312"/>
                </a:lnTo>
                <a:lnTo>
                  <a:pt x="434975" y="0"/>
                </a:lnTo>
                <a:lnTo>
                  <a:pt x="0" y="0"/>
                </a:lnTo>
                <a:lnTo>
                  <a:pt x="0" y="341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70823" y="4603743"/>
            <a:ext cx="374146" cy="3238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66125" y="4598923"/>
            <a:ext cx="405130" cy="333375"/>
          </a:xfrm>
          <a:custGeom>
            <a:avLst/>
            <a:gdLst/>
            <a:ahLst/>
            <a:cxnLst/>
            <a:rect l="l" t="t" r="r" b="b"/>
            <a:pathLst>
              <a:path w="405129" h="333375">
                <a:moveTo>
                  <a:pt x="0" y="333375"/>
                </a:moveTo>
                <a:lnTo>
                  <a:pt x="404812" y="333375"/>
                </a:lnTo>
                <a:lnTo>
                  <a:pt x="404812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73925" y="3146425"/>
            <a:ext cx="567055" cy="352425"/>
          </a:xfrm>
          <a:custGeom>
            <a:avLst/>
            <a:gdLst/>
            <a:ahLst/>
            <a:cxnLst/>
            <a:rect l="l" t="t" r="r" b="b"/>
            <a:pathLst>
              <a:path w="567054" h="352425">
                <a:moveTo>
                  <a:pt x="425069" y="0"/>
                </a:moveTo>
                <a:lnTo>
                  <a:pt x="425069" y="88137"/>
                </a:lnTo>
                <a:lnTo>
                  <a:pt x="0" y="88137"/>
                </a:lnTo>
                <a:lnTo>
                  <a:pt x="0" y="264287"/>
                </a:lnTo>
                <a:lnTo>
                  <a:pt x="425069" y="264287"/>
                </a:lnTo>
                <a:lnTo>
                  <a:pt x="425069" y="352425"/>
                </a:lnTo>
                <a:lnTo>
                  <a:pt x="566801" y="176275"/>
                </a:lnTo>
                <a:lnTo>
                  <a:pt x="425069" y="0"/>
                </a:lnTo>
                <a:close/>
              </a:path>
            </a:pathLst>
          </a:custGeom>
          <a:solidFill>
            <a:srgbClr val="99CC00">
              <a:alpha val="2117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62649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 spc="-15"/>
              <a:t>Video </a:t>
            </a:r>
            <a:r>
              <a:rPr dirty="0"/>
              <a:t>De-Interlacer or </a:t>
            </a:r>
            <a:r>
              <a:rPr dirty="0" spc="-5"/>
              <a:t>combiner </a:t>
            </a:r>
            <a:r>
              <a:rPr dirty="0"/>
              <a:t>-</a:t>
            </a:r>
            <a:r>
              <a:rPr dirty="0" spc="-50"/>
              <a:t> </a:t>
            </a:r>
            <a:r>
              <a:rPr dirty="0" spc="-5"/>
              <a:t>VDIC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49527"/>
            <a:ext cx="8296275" cy="4330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Role 1: </a:t>
            </a:r>
            <a:r>
              <a:rPr dirty="0" sz="1700" spc="-5">
                <a:latin typeface="Arial"/>
                <a:cs typeface="Arial"/>
              </a:rPr>
              <a:t>performs </a:t>
            </a:r>
            <a:r>
              <a:rPr dirty="0" sz="1700">
                <a:solidFill>
                  <a:srgbClr val="E64F0C"/>
                </a:solidFill>
                <a:latin typeface="Arial"/>
                <a:cs typeface="Arial"/>
              </a:rPr>
              <a:t>de-interlacing </a:t>
            </a:r>
            <a:r>
              <a:rPr dirty="0" sz="1700">
                <a:latin typeface="Arial"/>
                <a:cs typeface="Arial"/>
              </a:rPr>
              <a:t>– converting interlaced video </a:t>
            </a:r>
            <a:r>
              <a:rPr dirty="0" sz="1700" spc="-10">
                <a:latin typeface="Arial"/>
                <a:cs typeface="Arial"/>
              </a:rPr>
              <a:t>to</a:t>
            </a:r>
            <a:r>
              <a:rPr dirty="0" sz="1700" spc="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progressive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52525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Method: a high-quality </a:t>
            </a:r>
            <a:r>
              <a:rPr dirty="0" sz="1700" spc="-5">
                <a:latin typeface="Arial"/>
                <a:cs typeface="Arial"/>
              </a:rPr>
              <a:t>motion </a:t>
            </a:r>
            <a:r>
              <a:rPr dirty="0" sz="1700">
                <a:latin typeface="Arial"/>
                <a:cs typeface="Arial"/>
              </a:rPr>
              <a:t>adaptive</a:t>
            </a:r>
            <a:r>
              <a:rPr dirty="0" sz="1700" spc="-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filter</a:t>
            </a:r>
            <a:endParaRPr sz="1700">
              <a:latin typeface="Arial"/>
              <a:cs typeface="Arial"/>
            </a:endParaRPr>
          </a:p>
          <a:p>
            <a:pPr lvl="1" marL="356870" marR="440690" indent="-168910">
              <a:lnSpc>
                <a:spcPct val="80000"/>
              </a:lnSpc>
              <a:spcBef>
                <a:spcPts val="50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For slow motion – retains the full resolution (of both top and bottom fields), by using  temporal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interpolation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0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For fast motion – prevents motion artifacts, by using vertical</a:t>
            </a:r>
            <a:r>
              <a:rPr dirty="0" sz="1600" spc="10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interpolation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−"/>
            </a:pPr>
            <a:endParaRPr sz="1900">
              <a:latin typeface="Times New Roman"/>
              <a:cs typeface="Times New Roman"/>
            </a:endParaRPr>
          </a:p>
          <a:p>
            <a:pPr marL="187960" indent="-175260">
              <a:lnSpc>
                <a:spcPts val="1835"/>
              </a:lnSpc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Resolution: </a:t>
            </a:r>
            <a:r>
              <a:rPr dirty="0" sz="1700" spc="-5">
                <a:latin typeface="Arial"/>
                <a:cs typeface="Arial"/>
              </a:rPr>
              <a:t>field </a:t>
            </a:r>
            <a:r>
              <a:rPr dirty="0" sz="1700">
                <a:latin typeface="Arial"/>
                <a:cs typeface="Arial"/>
              </a:rPr>
              <a:t>size up </a:t>
            </a:r>
            <a:r>
              <a:rPr dirty="0" sz="1700" spc="-5">
                <a:latin typeface="Arial"/>
                <a:cs typeface="Arial"/>
              </a:rPr>
              <a:t>to </a:t>
            </a:r>
            <a:r>
              <a:rPr dirty="0" sz="1700">
                <a:latin typeface="Arial"/>
                <a:cs typeface="Arial"/>
              </a:rPr>
              <a:t>968x1024 </a:t>
            </a:r>
            <a:r>
              <a:rPr dirty="0" sz="1700" spc="-5">
                <a:latin typeface="Arial"/>
                <a:cs typeface="Arial"/>
              </a:rPr>
              <a:t>for i.MX6 </a:t>
            </a:r>
            <a:r>
              <a:rPr dirty="0" sz="1700">
                <a:latin typeface="Arial"/>
                <a:cs typeface="Arial"/>
              </a:rPr>
              <a:t>and 720x1024 in </a:t>
            </a:r>
            <a:r>
              <a:rPr dirty="0" sz="1700" spc="-5">
                <a:latin typeface="Arial"/>
                <a:cs typeface="Arial"/>
              </a:rPr>
              <a:t>i.MX5 pixels.</a:t>
            </a:r>
            <a:r>
              <a:rPr dirty="0" sz="1700" spc="11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Larger</a:t>
            </a:r>
            <a:endParaRPr sz="1700">
              <a:latin typeface="Arial"/>
              <a:cs typeface="Arial"/>
            </a:endParaRPr>
          </a:p>
          <a:p>
            <a:pPr marL="187960">
              <a:lnSpc>
                <a:spcPts val="1835"/>
              </a:lnSpc>
            </a:pPr>
            <a:r>
              <a:rPr dirty="0" sz="1700" spc="-5">
                <a:latin typeface="Arial"/>
                <a:cs typeface="Arial"/>
              </a:rPr>
              <a:t>frames </a:t>
            </a:r>
            <a:r>
              <a:rPr dirty="0" sz="1700">
                <a:latin typeface="Arial"/>
                <a:cs typeface="Arial"/>
              </a:rPr>
              <a:t>are processed in stripes (split</a:t>
            </a:r>
            <a:r>
              <a:rPr dirty="0" sz="1700" spc="-45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mode).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85"/>
              </a:spcBef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 spc="-5">
                <a:latin typeface="Arial"/>
                <a:cs typeface="Arial"/>
              </a:rPr>
              <a:t>Output rate: </a:t>
            </a:r>
            <a:r>
              <a:rPr dirty="0" sz="1700">
                <a:latin typeface="Arial"/>
                <a:cs typeface="Arial"/>
              </a:rPr>
              <a:t>up </a:t>
            </a:r>
            <a:r>
              <a:rPr dirty="0" sz="1700" spc="-5">
                <a:latin typeface="Arial"/>
                <a:cs typeface="Arial"/>
              </a:rPr>
              <a:t>to </a:t>
            </a:r>
            <a:r>
              <a:rPr dirty="0" sz="1700">
                <a:latin typeface="Arial"/>
                <a:cs typeface="Arial"/>
              </a:rPr>
              <a:t>120M</a:t>
            </a:r>
            <a:r>
              <a:rPr dirty="0" sz="1700" spc="4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pixels/sec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9411"/>
              <a:buChar char="•"/>
              <a:tabLst>
                <a:tab pos="187960" algn="l"/>
              </a:tabLst>
            </a:pPr>
            <a:r>
              <a:rPr dirty="0" sz="1700">
                <a:latin typeface="Arial"/>
                <a:cs typeface="Arial"/>
              </a:rPr>
              <a:t>Additional</a:t>
            </a:r>
            <a:r>
              <a:rPr dirty="0" sz="1700" spc="-2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features</a:t>
            </a:r>
            <a:endParaRPr sz="1700">
              <a:latin typeface="Arial"/>
              <a:cs typeface="Arial"/>
            </a:endParaRPr>
          </a:p>
          <a:p>
            <a:pPr lvl="1" marL="356870" indent="-168910">
              <a:lnSpc>
                <a:spcPts val="1730"/>
              </a:lnSpc>
              <a:spcBef>
                <a:spcPts val="11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Uses three input fields for each output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frame</a:t>
            </a:r>
            <a:endParaRPr sz="1600">
              <a:latin typeface="Arial"/>
              <a:cs typeface="Arial"/>
            </a:endParaRPr>
          </a:p>
          <a:p>
            <a:pPr marL="356870">
              <a:lnSpc>
                <a:spcPts val="1730"/>
              </a:lnSpc>
            </a:pPr>
            <a:r>
              <a:rPr dirty="0" sz="1600" spc="-5">
                <a:latin typeface="Arial"/>
                <a:cs typeface="Arial"/>
              </a:rPr>
              <a:t>(the minimum needed for a reliable motion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detection)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2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Vertical interpolation – 4-tap filter; using an internal row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buffer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14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Single concurrent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flow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0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Input may come from a video decoder (VPU) or directly from the</a:t>
            </a:r>
            <a:r>
              <a:rPr dirty="0" sz="1600" spc="1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CSI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62649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 spc="-15"/>
              <a:t>Video </a:t>
            </a:r>
            <a:r>
              <a:rPr dirty="0"/>
              <a:t>De-Interlacer or </a:t>
            </a:r>
            <a:r>
              <a:rPr dirty="0" spc="-5"/>
              <a:t>combiner </a:t>
            </a:r>
            <a:r>
              <a:rPr dirty="0"/>
              <a:t>-</a:t>
            </a:r>
            <a:r>
              <a:rPr dirty="0" spc="-55"/>
              <a:t> </a:t>
            </a:r>
            <a:r>
              <a:rPr dirty="0" spc="-5"/>
              <a:t>VDIC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99819"/>
            <a:ext cx="8299450" cy="4070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Role 2 : performs </a:t>
            </a:r>
            <a:r>
              <a:rPr dirty="0" sz="2200" spc="-5">
                <a:solidFill>
                  <a:srgbClr val="E64F0C"/>
                </a:solidFill>
                <a:latin typeface="Arial"/>
                <a:cs typeface="Arial"/>
              </a:rPr>
              <a:t>combining </a:t>
            </a:r>
            <a:r>
              <a:rPr dirty="0" sz="2200" spc="-5">
                <a:latin typeface="Arial"/>
                <a:cs typeface="Arial"/>
              </a:rPr>
              <a:t>– overlaying of 2 frames at the same  color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space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52525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187960" marR="167640" indent="-175260">
              <a:lnSpc>
                <a:spcPct val="100000"/>
              </a:lnSpc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As an alternative to the de interlacing function the VDIC HW can  perform</a:t>
            </a:r>
            <a:r>
              <a:rPr dirty="0" sz="2200" spc="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combining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52525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lvl="1" marL="356870" indent="-168910">
              <a:lnSpc>
                <a:spcPct val="100000"/>
              </a:lnSpc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Combining of 2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planes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84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 spc="-5">
                <a:latin typeface="Arial"/>
                <a:cs typeface="Arial"/>
              </a:rPr>
              <a:t>Doesn’t have to be of </a:t>
            </a:r>
            <a:r>
              <a:rPr dirty="0" sz="2000">
                <a:latin typeface="Arial"/>
                <a:cs typeface="Arial"/>
              </a:rPr>
              <a:t>the same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Must be of the same color space (no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CSC)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Perform 1 </a:t>
            </a:r>
            <a:r>
              <a:rPr dirty="0" sz="2000" spc="-5">
                <a:latin typeface="Arial"/>
                <a:cs typeface="Arial"/>
              </a:rPr>
              <a:t>pixel </a:t>
            </a:r>
            <a:r>
              <a:rPr dirty="0" sz="2000">
                <a:latin typeface="Arial"/>
                <a:cs typeface="Arial"/>
              </a:rPr>
              <a:t>per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cycle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Color keying, alpha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blending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4585589"/>
            <a:ext cx="1302513" cy="1224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6148" y="4843653"/>
            <a:ext cx="708660" cy="708660"/>
          </a:xfrm>
          <a:custGeom>
            <a:avLst/>
            <a:gdLst/>
            <a:ahLst/>
            <a:cxnLst/>
            <a:rect l="l" t="t" r="r" b="b"/>
            <a:pathLst>
              <a:path w="708660" h="708660">
                <a:moveTo>
                  <a:pt x="354330" y="0"/>
                </a:moveTo>
                <a:lnTo>
                  <a:pt x="306248" y="3234"/>
                </a:lnTo>
                <a:lnTo>
                  <a:pt x="260133" y="12655"/>
                </a:lnTo>
                <a:lnTo>
                  <a:pt x="216407" y="27842"/>
                </a:lnTo>
                <a:lnTo>
                  <a:pt x="175491" y="48372"/>
                </a:lnTo>
                <a:lnTo>
                  <a:pt x="137808" y="73824"/>
                </a:lnTo>
                <a:lnTo>
                  <a:pt x="103779" y="103774"/>
                </a:lnTo>
                <a:lnTo>
                  <a:pt x="73828" y="137802"/>
                </a:lnTo>
                <a:lnTo>
                  <a:pt x="48375" y="175485"/>
                </a:lnTo>
                <a:lnTo>
                  <a:pt x="27844" y="216402"/>
                </a:lnTo>
                <a:lnTo>
                  <a:pt x="12656" y="260129"/>
                </a:lnTo>
                <a:lnTo>
                  <a:pt x="3234" y="306246"/>
                </a:lnTo>
                <a:lnTo>
                  <a:pt x="0" y="354330"/>
                </a:lnTo>
                <a:lnTo>
                  <a:pt x="3234" y="402413"/>
                </a:lnTo>
                <a:lnTo>
                  <a:pt x="12656" y="448530"/>
                </a:lnTo>
                <a:lnTo>
                  <a:pt x="27844" y="492257"/>
                </a:lnTo>
                <a:lnTo>
                  <a:pt x="48375" y="533174"/>
                </a:lnTo>
                <a:lnTo>
                  <a:pt x="73828" y="570857"/>
                </a:lnTo>
                <a:lnTo>
                  <a:pt x="103779" y="604885"/>
                </a:lnTo>
                <a:lnTo>
                  <a:pt x="137808" y="634835"/>
                </a:lnTo>
                <a:lnTo>
                  <a:pt x="175491" y="660287"/>
                </a:lnTo>
                <a:lnTo>
                  <a:pt x="216407" y="680817"/>
                </a:lnTo>
                <a:lnTo>
                  <a:pt x="260133" y="696004"/>
                </a:lnTo>
                <a:lnTo>
                  <a:pt x="306248" y="705425"/>
                </a:lnTo>
                <a:lnTo>
                  <a:pt x="354330" y="708660"/>
                </a:lnTo>
                <a:lnTo>
                  <a:pt x="402408" y="705425"/>
                </a:lnTo>
                <a:lnTo>
                  <a:pt x="448520" y="696004"/>
                </a:lnTo>
                <a:lnTo>
                  <a:pt x="492245" y="680817"/>
                </a:lnTo>
                <a:lnTo>
                  <a:pt x="530150" y="661797"/>
                </a:lnTo>
                <a:lnTo>
                  <a:pt x="354330" y="661797"/>
                </a:lnTo>
                <a:lnTo>
                  <a:pt x="308890" y="658463"/>
                </a:lnTo>
                <a:lnTo>
                  <a:pt x="265521" y="648778"/>
                </a:lnTo>
                <a:lnTo>
                  <a:pt x="224698" y="633218"/>
                </a:lnTo>
                <a:lnTo>
                  <a:pt x="186896" y="612259"/>
                </a:lnTo>
                <a:lnTo>
                  <a:pt x="152591" y="586377"/>
                </a:lnTo>
                <a:lnTo>
                  <a:pt x="122259" y="556046"/>
                </a:lnTo>
                <a:lnTo>
                  <a:pt x="96376" y="521744"/>
                </a:lnTo>
                <a:lnTo>
                  <a:pt x="75416" y="483945"/>
                </a:lnTo>
                <a:lnTo>
                  <a:pt x="59856" y="443126"/>
                </a:lnTo>
                <a:lnTo>
                  <a:pt x="50171" y="399762"/>
                </a:lnTo>
                <a:lnTo>
                  <a:pt x="46837" y="354330"/>
                </a:lnTo>
                <a:lnTo>
                  <a:pt x="50171" y="308897"/>
                </a:lnTo>
                <a:lnTo>
                  <a:pt x="59856" y="265533"/>
                </a:lnTo>
                <a:lnTo>
                  <a:pt x="75416" y="224714"/>
                </a:lnTo>
                <a:lnTo>
                  <a:pt x="96376" y="186915"/>
                </a:lnTo>
                <a:lnTo>
                  <a:pt x="122259" y="152613"/>
                </a:lnTo>
                <a:lnTo>
                  <a:pt x="152591" y="122282"/>
                </a:lnTo>
                <a:lnTo>
                  <a:pt x="186896" y="96400"/>
                </a:lnTo>
                <a:lnTo>
                  <a:pt x="224698" y="75441"/>
                </a:lnTo>
                <a:lnTo>
                  <a:pt x="265521" y="59881"/>
                </a:lnTo>
                <a:lnTo>
                  <a:pt x="308890" y="50196"/>
                </a:lnTo>
                <a:lnTo>
                  <a:pt x="354330" y="46863"/>
                </a:lnTo>
                <a:lnTo>
                  <a:pt x="530150" y="46863"/>
                </a:lnTo>
                <a:lnTo>
                  <a:pt x="492245" y="27842"/>
                </a:lnTo>
                <a:lnTo>
                  <a:pt x="448520" y="12655"/>
                </a:lnTo>
                <a:lnTo>
                  <a:pt x="402408" y="3234"/>
                </a:lnTo>
                <a:lnTo>
                  <a:pt x="354330" y="0"/>
                </a:lnTo>
                <a:close/>
              </a:path>
              <a:path w="708660" h="708660">
                <a:moveTo>
                  <a:pt x="530150" y="46863"/>
                </a:moveTo>
                <a:lnTo>
                  <a:pt x="354330" y="46863"/>
                </a:lnTo>
                <a:lnTo>
                  <a:pt x="399766" y="50196"/>
                </a:lnTo>
                <a:lnTo>
                  <a:pt x="443132" y="59881"/>
                </a:lnTo>
                <a:lnTo>
                  <a:pt x="483953" y="75441"/>
                </a:lnTo>
                <a:lnTo>
                  <a:pt x="521753" y="96400"/>
                </a:lnTo>
                <a:lnTo>
                  <a:pt x="556057" y="122282"/>
                </a:lnTo>
                <a:lnTo>
                  <a:pt x="586388" y="152613"/>
                </a:lnTo>
                <a:lnTo>
                  <a:pt x="612271" y="186915"/>
                </a:lnTo>
                <a:lnTo>
                  <a:pt x="633231" y="224714"/>
                </a:lnTo>
                <a:lnTo>
                  <a:pt x="648790" y="265533"/>
                </a:lnTo>
                <a:lnTo>
                  <a:pt x="658475" y="308897"/>
                </a:lnTo>
                <a:lnTo>
                  <a:pt x="661809" y="354330"/>
                </a:lnTo>
                <a:lnTo>
                  <a:pt x="658475" y="399762"/>
                </a:lnTo>
                <a:lnTo>
                  <a:pt x="648790" y="443126"/>
                </a:lnTo>
                <a:lnTo>
                  <a:pt x="633231" y="483945"/>
                </a:lnTo>
                <a:lnTo>
                  <a:pt x="612271" y="521744"/>
                </a:lnTo>
                <a:lnTo>
                  <a:pt x="586388" y="556046"/>
                </a:lnTo>
                <a:lnTo>
                  <a:pt x="556057" y="586377"/>
                </a:lnTo>
                <a:lnTo>
                  <a:pt x="521753" y="612259"/>
                </a:lnTo>
                <a:lnTo>
                  <a:pt x="483953" y="633218"/>
                </a:lnTo>
                <a:lnTo>
                  <a:pt x="443132" y="648778"/>
                </a:lnTo>
                <a:lnTo>
                  <a:pt x="399766" y="658463"/>
                </a:lnTo>
                <a:lnTo>
                  <a:pt x="354330" y="661797"/>
                </a:lnTo>
                <a:lnTo>
                  <a:pt x="530150" y="661797"/>
                </a:lnTo>
                <a:lnTo>
                  <a:pt x="570841" y="634835"/>
                </a:lnTo>
                <a:lnTo>
                  <a:pt x="604869" y="604885"/>
                </a:lnTo>
                <a:lnTo>
                  <a:pt x="634820" y="570857"/>
                </a:lnTo>
                <a:lnTo>
                  <a:pt x="660272" y="533174"/>
                </a:lnTo>
                <a:lnTo>
                  <a:pt x="680802" y="492257"/>
                </a:lnTo>
                <a:lnTo>
                  <a:pt x="695990" y="448530"/>
                </a:lnTo>
                <a:lnTo>
                  <a:pt x="705412" y="402413"/>
                </a:lnTo>
                <a:lnTo>
                  <a:pt x="708647" y="354330"/>
                </a:lnTo>
                <a:lnTo>
                  <a:pt x="705412" y="306246"/>
                </a:lnTo>
                <a:lnTo>
                  <a:pt x="695990" y="260129"/>
                </a:lnTo>
                <a:lnTo>
                  <a:pt x="680802" y="216402"/>
                </a:lnTo>
                <a:lnTo>
                  <a:pt x="660272" y="175485"/>
                </a:lnTo>
                <a:lnTo>
                  <a:pt x="634820" y="137802"/>
                </a:lnTo>
                <a:lnTo>
                  <a:pt x="604869" y="103774"/>
                </a:lnTo>
                <a:lnTo>
                  <a:pt x="570841" y="73824"/>
                </a:lnTo>
                <a:lnTo>
                  <a:pt x="533159" y="48372"/>
                </a:lnTo>
                <a:lnTo>
                  <a:pt x="530150" y="46863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8714" y="5001133"/>
            <a:ext cx="257175" cy="393700"/>
          </a:xfrm>
          <a:custGeom>
            <a:avLst/>
            <a:gdLst/>
            <a:ahLst/>
            <a:cxnLst/>
            <a:rect l="l" t="t" r="r" b="b"/>
            <a:pathLst>
              <a:path w="257175" h="393700">
                <a:moveTo>
                  <a:pt x="43148" y="0"/>
                </a:moveTo>
                <a:lnTo>
                  <a:pt x="2957" y="27945"/>
                </a:lnTo>
                <a:lnTo>
                  <a:pt x="0" y="43132"/>
                </a:lnTo>
                <a:lnTo>
                  <a:pt x="2957" y="58342"/>
                </a:lnTo>
                <a:lnTo>
                  <a:pt x="11830" y="71755"/>
                </a:lnTo>
                <a:lnTo>
                  <a:pt x="136937" y="196850"/>
                </a:lnTo>
                <a:lnTo>
                  <a:pt x="11830" y="321945"/>
                </a:lnTo>
                <a:lnTo>
                  <a:pt x="2957" y="335303"/>
                </a:lnTo>
                <a:lnTo>
                  <a:pt x="0" y="350520"/>
                </a:lnTo>
                <a:lnTo>
                  <a:pt x="2957" y="365736"/>
                </a:lnTo>
                <a:lnTo>
                  <a:pt x="11830" y="379095"/>
                </a:lnTo>
                <a:lnTo>
                  <a:pt x="14585" y="381762"/>
                </a:lnTo>
                <a:lnTo>
                  <a:pt x="27948" y="390691"/>
                </a:lnTo>
                <a:lnTo>
                  <a:pt x="43149" y="393668"/>
                </a:lnTo>
                <a:lnTo>
                  <a:pt x="58353" y="390691"/>
                </a:lnTo>
                <a:lnTo>
                  <a:pt x="71723" y="381762"/>
                </a:lnTo>
                <a:lnTo>
                  <a:pt x="196830" y="256667"/>
                </a:lnTo>
                <a:lnTo>
                  <a:pt x="197262" y="256667"/>
                </a:lnTo>
                <a:lnTo>
                  <a:pt x="256901" y="196977"/>
                </a:lnTo>
                <a:lnTo>
                  <a:pt x="256724" y="196850"/>
                </a:lnTo>
                <a:lnTo>
                  <a:pt x="256901" y="196596"/>
                </a:lnTo>
                <a:lnTo>
                  <a:pt x="197135" y="136906"/>
                </a:lnTo>
                <a:lnTo>
                  <a:pt x="196830" y="136906"/>
                </a:lnTo>
                <a:lnTo>
                  <a:pt x="71723" y="11811"/>
                </a:lnTo>
                <a:lnTo>
                  <a:pt x="65384" y="6643"/>
                </a:lnTo>
                <a:lnTo>
                  <a:pt x="58354" y="2952"/>
                </a:lnTo>
                <a:lnTo>
                  <a:pt x="50865" y="738"/>
                </a:lnTo>
                <a:lnTo>
                  <a:pt x="43148" y="0"/>
                </a:lnTo>
                <a:close/>
              </a:path>
              <a:path w="257175" h="393700">
                <a:moveTo>
                  <a:pt x="197262" y="256667"/>
                </a:moveTo>
                <a:lnTo>
                  <a:pt x="196830" y="256667"/>
                </a:lnTo>
                <a:lnTo>
                  <a:pt x="197008" y="256921"/>
                </a:lnTo>
                <a:lnTo>
                  <a:pt x="197262" y="256667"/>
                </a:lnTo>
                <a:close/>
              </a:path>
              <a:path w="257175" h="393700">
                <a:moveTo>
                  <a:pt x="197008" y="136779"/>
                </a:moveTo>
                <a:lnTo>
                  <a:pt x="196830" y="136906"/>
                </a:lnTo>
                <a:lnTo>
                  <a:pt x="197135" y="136906"/>
                </a:lnTo>
                <a:lnTo>
                  <a:pt x="197008" y="136779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29588" y="4979034"/>
            <a:ext cx="291338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80">
                <a:solidFill>
                  <a:srgbClr val="FFFFFF"/>
                </a:solidFill>
                <a:latin typeface="Arial"/>
                <a:cs typeface="Arial"/>
              </a:rPr>
              <a:t>IPUv3H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2600" spc="-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85">
                <a:solidFill>
                  <a:srgbClr val="FFFFFF"/>
                </a:solidFill>
                <a:latin typeface="Arial"/>
                <a:cs typeface="Arial"/>
              </a:rPr>
              <a:t>Combining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54940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</a:t>
            </a:r>
            <a:r>
              <a:rPr dirty="0"/>
              <a:t>– </a:t>
            </a:r>
            <a:r>
              <a:rPr dirty="0" spc="-5"/>
              <a:t>Basic </a:t>
            </a:r>
            <a:r>
              <a:rPr dirty="0"/>
              <a:t>Combining</a:t>
            </a:r>
            <a:r>
              <a:rPr dirty="0" spc="-30"/>
              <a:t> </a:t>
            </a:r>
            <a:r>
              <a:rPr dirty="0" spc="-5"/>
              <a:t>Capabilities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388416" y="2988894"/>
            <a:ext cx="3924300" cy="1132840"/>
          </a:xfrm>
          <a:custGeom>
            <a:avLst/>
            <a:gdLst/>
            <a:ahLst/>
            <a:cxnLst/>
            <a:rect l="l" t="t" r="r" b="b"/>
            <a:pathLst>
              <a:path w="3924300" h="1132839">
                <a:moveTo>
                  <a:pt x="0" y="1132763"/>
                </a:moveTo>
                <a:lnTo>
                  <a:pt x="3924300" y="1132763"/>
                </a:lnTo>
                <a:lnTo>
                  <a:pt x="3924300" y="0"/>
                </a:lnTo>
                <a:lnTo>
                  <a:pt x="0" y="0"/>
                </a:lnTo>
                <a:lnTo>
                  <a:pt x="0" y="1132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7359" y="2940417"/>
            <a:ext cx="3440429" cy="9937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700"/>
              </a:spcBef>
              <a:buClr>
                <a:srgbClr val="252525"/>
              </a:buClr>
              <a:buSzPct val="78571"/>
              <a:buChar char="•"/>
              <a:tabLst>
                <a:tab pos="187960" algn="l"/>
              </a:tabLst>
            </a:pPr>
            <a:r>
              <a:rPr dirty="0" sz="1400" spc="-5">
                <a:latin typeface="Arial"/>
                <a:cs typeface="Arial"/>
              </a:rPr>
              <a:t>Combining </a:t>
            </a:r>
            <a:r>
              <a:rPr dirty="0" sz="1400">
                <a:latin typeface="Arial"/>
                <a:cs typeface="Arial"/>
              </a:rPr>
              <a:t>methods (in both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cases)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9"/>
              </a:spcBef>
              <a:buSzPct val="79166"/>
              <a:buChar char="−"/>
              <a:tabLst>
                <a:tab pos="357505" algn="l"/>
              </a:tabLst>
            </a:pPr>
            <a:r>
              <a:rPr dirty="0" sz="1200" spc="-5">
                <a:latin typeface="Arial"/>
                <a:cs typeface="Arial"/>
              </a:rPr>
              <a:t>Color keying and/or alpha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blending</a:t>
            </a:r>
            <a:endParaRPr sz="1200">
              <a:latin typeface="Arial"/>
              <a:cs typeface="Arial"/>
            </a:endParaRPr>
          </a:p>
          <a:p>
            <a:pPr lvl="1" marL="356870" marR="5080" indent="-168910">
              <a:lnSpc>
                <a:spcPct val="100000"/>
              </a:lnSpc>
              <a:spcBef>
                <a:spcPts val="505"/>
              </a:spcBef>
              <a:buSzPct val="79166"/>
              <a:buChar char="−"/>
              <a:tabLst>
                <a:tab pos="357505" algn="l"/>
              </a:tabLst>
            </a:pPr>
            <a:r>
              <a:rPr dirty="0" sz="1200" spc="-5">
                <a:latin typeface="Arial"/>
                <a:cs typeface="Arial"/>
              </a:rPr>
              <a:t>Alpha: global or per-pixel; interleaved with the  pixels (upper plane) or as a separate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input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18075" y="3006725"/>
            <a:ext cx="2151380" cy="1535430"/>
          </a:xfrm>
          <a:custGeom>
            <a:avLst/>
            <a:gdLst/>
            <a:ahLst/>
            <a:cxnLst/>
            <a:rect l="l" t="t" r="r" b="b"/>
            <a:pathLst>
              <a:path w="2151379" h="1535429">
                <a:moveTo>
                  <a:pt x="0" y="1535176"/>
                </a:moveTo>
                <a:lnTo>
                  <a:pt x="2151126" y="1535176"/>
                </a:lnTo>
                <a:lnTo>
                  <a:pt x="2151126" y="0"/>
                </a:lnTo>
                <a:lnTo>
                  <a:pt x="0" y="0"/>
                </a:lnTo>
                <a:lnTo>
                  <a:pt x="0" y="153517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70851" y="2428875"/>
            <a:ext cx="1187450" cy="2113280"/>
          </a:xfrm>
          <a:custGeom>
            <a:avLst/>
            <a:gdLst/>
            <a:ahLst/>
            <a:cxnLst/>
            <a:rect l="l" t="t" r="r" b="b"/>
            <a:pathLst>
              <a:path w="1187450" h="2113279">
                <a:moveTo>
                  <a:pt x="0" y="2113026"/>
                </a:moveTo>
                <a:lnTo>
                  <a:pt x="1187450" y="2113026"/>
                </a:lnTo>
                <a:lnTo>
                  <a:pt x="11874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47837" y="927163"/>
            <a:ext cx="7299833" cy="4771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903787" y="2414587"/>
          <a:ext cx="2585085" cy="2141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1380"/>
                <a:gridCol w="390525"/>
              </a:tblGrid>
              <a:tr h="577850">
                <a:tc gridSpan="2"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i.MX37/51/53/6</a:t>
                      </a:r>
                      <a:r>
                        <a:rPr dirty="0" sz="140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Dual/Quad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181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34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6865">
                        <a:lnSpc>
                          <a:spcPct val="100000"/>
                        </a:lnSpc>
                        <a:tabLst>
                          <a:tab pos="1366520" algn="l"/>
                        </a:tabLst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DI	DP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R="383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DC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168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DI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315">
                        <a:lnSpc>
                          <a:spcPct val="100000"/>
                        </a:lnSpc>
                        <a:spcBef>
                          <a:spcPts val="844"/>
                        </a:spcBef>
                        <a:tabLst>
                          <a:tab pos="1647189" algn="l"/>
                        </a:tabLst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IPUv3	</a:t>
                      </a:r>
                      <a:r>
                        <a:rPr dirty="0" baseline="50000" sz="1500" spc="-15" b="1">
                          <a:latin typeface="Arial"/>
                          <a:cs typeface="Arial"/>
                        </a:rPr>
                        <a:t>IC</a:t>
                      </a:r>
                      <a:endParaRPr baseline="50000"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570851" y="2428875"/>
            <a:ext cx="1187450" cy="2113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algn="ctr" marL="243840" marR="232410">
              <a:lnSpc>
                <a:spcPct val="100000"/>
              </a:lnSpc>
              <a:spcBef>
                <a:spcPts val="405"/>
              </a:spcBef>
            </a:pPr>
            <a:r>
              <a:rPr dirty="0" sz="1400" b="1">
                <a:latin typeface="Arial"/>
                <a:cs typeface="Arial"/>
              </a:rPr>
              <a:t>Exter</a:t>
            </a:r>
            <a:r>
              <a:rPr dirty="0" sz="1400" spc="-10" b="1">
                <a:latin typeface="Arial"/>
                <a:cs typeface="Arial"/>
              </a:rPr>
              <a:t>n</a:t>
            </a:r>
            <a:r>
              <a:rPr dirty="0" sz="1400" b="1">
                <a:latin typeface="Arial"/>
                <a:cs typeface="Arial"/>
              </a:rPr>
              <a:t>al  </a:t>
            </a:r>
            <a:r>
              <a:rPr dirty="0" sz="1400" spc="10" b="1">
                <a:latin typeface="Arial"/>
                <a:cs typeface="Arial"/>
              </a:rPr>
              <a:t>M</a:t>
            </a:r>
            <a:r>
              <a:rPr dirty="0" sz="1400" b="1">
                <a:latin typeface="Arial"/>
                <a:cs typeface="Arial"/>
              </a:rPr>
              <a:t>em</a:t>
            </a:r>
            <a:r>
              <a:rPr dirty="0" sz="1400" spc="-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r</a:t>
            </a:r>
            <a:r>
              <a:rPr dirty="0" sz="1400" b="1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800" spc="-10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800" spc="-10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800" spc="-10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800" spc="-10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1664" y="1020572"/>
            <a:ext cx="638746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Combining </a:t>
            </a:r>
            <a:r>
              <a:rPr dirty="0" sz="1200" b="1">
                <a:latin typeface="Arial"/>
                <a:cs typeface="Arial"/>
              </a:rPr>
              <a:t>in </a:t>
            </a:r>
            <a:r>
              <a:rPr dirty="0" sz="1200" spc="-5" b="1">
                <a:latin typeface="Arial"/>
                <a:cs typeface="Arial"/>
              </a:rPr>
              <a:t>the Display Processor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(DP)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latin typeface="Arial"/>
                <a:cs typeface="Arial"/>
              </a:rPr>
              <a:t>Two </a:t>
            </a:r>
            <a:r>
              <a:rPr dirty="0" sz="1200" spc="-5">
                <a:latin typeface="Arial"/>
                <a:cs typeface="Arial"/>
              </a:rPr>
              <a:t>planes</a:t>
            </a:r>
            <a:endParaRPr sz="1200">
              <a:latin typeface="Arial"/>
              <a:cs typeface="Arial"/>
            </a:endParaRPr>
          </a:p>
          <a:p>
            <a:pPr marL="243840" indent="-17780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1200" spc="-5">
                <a:latin typeface="Arial"/>
                <a:cs typeface="Arial"/>
              </a:rPr>
              <a:t>One plane may have any size and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location</a:t>
            </a:r>
            <a:endParaRPr sz="1200">
              <a:latin typeface="Arial"/>
              <a:cs typeface="Arial"/>
            </a:endParaRPr>
          </a:p>
          <a:p>
            <a:pPr marL="243840" indent="-17780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1200">
                <a:latin typeface="Arial"/>
                <a:cs typeface="Arial"/>
              </a:rPr>
              <a:t>The other one must be “full-screen” </a:t>
            </a:r>
            <a:r>
              <a:rPr dirty="0" sz="1200" spc="-5">
                <a:latin typeface="Arial"/>
                <a:cs typeface="Arial"/>
              </a:rPr>
              <a:t>(cover </a:t>
            </a:r>
            <a:r>
              <a:rPr dirty="0" sz="1200">
                <a:latin typeface="Arial"/>
                <a:cs typeface="Arial"/>
              </a:rPr>
              <a:t>the full output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area)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Maximal </a:t>
            </a:r>
            <a:r>
              <a:rPr dirty="0" sz="1200">
                <a:latin typeface="Arial"/>
                <a:cs typeface="Arial"/>
              </a:rPr>
              <a:t>rate: </a:t>
            </a:r>
            <a:r>
              <a:rPr dirty="0" sz="1200" spc="-5">
                <a:latin typeface="Arial"/>
                <a:cs typeface="Arial"/>
              </a:rPr>
              <a:t>i.MX37/51 </a:t>
            </a:r>
            <a:r>
              <a:rPr dirty="0" sz="1200">
                <a:latin typeface="Arial"/>
                <a:cs typeface="Arial"/>
              </a:rPr>
              <a:t>– </a:t>
            </a:r>
            <a:r>
              <a:rPr dirty="0" sz="1200" spc="-5">
                <a:latin typeface="Arial"/>
                <a:cs typeface="Arial"/>
              </a:rPr>
              <a:t>133 MP/sec, i.MX53 </a:t>
            </a:r>
            <a:r>
              <a:rPr dirty="0" sz="1200">
                <a:latin typeface="Arial"/>
                <a:cs typeface="Arial"/>
              </a:rPr>
              <a:t>– </a:t>
            </a:r>
            <a:r>
              <a:rPr dirty="0" sz="1200" spc="-5">
                <a:latin typeface="Arial"/>
                <a:cs typeface="Arial"/>
              </a:rPr>
              <a:t>200 MP/sec, i.MX6 Dual/Quad </a:t>
            </a:r>
            <a:r>
              <a:rPr dirty="0" sz="1200">
                <a:latin typeface="Arial"/>
                <a:cs typeface="Arial"/>
              </a:rPr>
              <a:t>– </a:t>
            </a:r>
            <a:r>
              <a:rPr dirty="0" sz="1200" spc="-5">
                <a:latin typeface="Arial"/>
                <a:cs typeface="Arial"/>
              </a:rPr>
              <a:t>264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MP/sec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9982" y="4884165"/>
            <a:ext cx="617728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Combining </a:t>
            </a:r>
            <a:r>
              <a:rPr dirty="0" sz="1200" b="1">
                <a:latin typeface="Arial"/>
                <a:cs typeface="Arial"/>
              </a:rPr>
              <a:t>in </a:t>
            </a:r>
            <a:r>
              <a:rPr dirty="0" sz="1200" spc="-5" b="1">
                <a:latin typeface="Arial"/>
                <a:cs typeface="Arial"/>
              </a:rPr>
              <a:t>the Image Converter</a:t>
            </a:r>
            <a:r>
              <a:rPr dirty="0" sz="1200" spc="2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(IC)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latin typeface="Arial"/>
                <a:cs typeface="Arial"/>
              </a:rPr>
              <a:t>Two </a:t>
            </a:r>
            <a:r>
              <a:rPr dirty="0" sz="1200" spc="-5">
                <a:latin typeface="Arial"/>
                <a:cs typeface="Arial"/>
              </a:rPr>
              <a:t>planes; </a:t>
            </a:r>
            <a:r>
              <a:rPr dirty="0" sz="1200">
                <a:latin typeface="Arial"/>
                <a:cs typeface="Arial"/>
              </a:rPr>
              <a:t>both </a:t>
            </a:r>
            <a:r>
              <a:rPr dirty="0" sz="1200" spc="-5">
                <a:latin typeface="Arial"/>
                <a:cs typeface="Arial"/>
              </a:rPr>
              <a:t>“full-screen” (cover </a:t>
            </a:r>
            <a:r>
              <a:rPr dirty="0" sz="1200">
                <a:latin typeface="Arial"/>
                <a:cs typeface="Arial"/>
              </a:rPr>
              <a:t>the full output</a:t>
            </a:r>
            <a:r>
              <a:rPr dirty="0" sz="1200" spc="-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area)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Maximal rate: i.MX37/51 </a:t>
            </a:r>
            <a:r>
              <a:rPr dirty="0" sz="1200">
                <a:latin typeface="Arial"/>
                <a:cs typeface="Arial"/>
              </a:rPr>
              <a:t>– 20 </a:t>
            </a:r>
            <a:r>
              <a:rPr dirty="0" sz="1200" spc="-5">
                <a:latin typeface="Arial"/>
                <a:cs typeface="Arial"/>
              </a:rPr>
              <a:t>MP/sec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-5">
                <a:latin typeface="Arial"/>
                <a:cs typeface="Arial"/>
              </a:rPr>
              <a:t>i.MX53 </a:t>
            </a:r>
            <a:r>
              <a:rPr dirty="0" sz="1200">
                <a:latin typeface="Arial"/>
                <a:cs typeface="Arial"/>
              </a:rPr>
              <a:t>– 30 </a:t>
            </a:r>
            <a:r>
              <a:rPr dirty="0" sz="1200" spc="-5">
                <a:latin typeface="Arial"/>
                <a:cs typeface="Arial"/>
              </a:rPr>
              <a:t>MP/sec, i.MX6 </a:t>
            </a:r>
            <a:r>
              <a:rPr dirty="0" sz="1200">
                <a:latin typeface="Arial"/>
                <a:cs typeface="Arial"/>
              </a:rPr>
              <a:t>Dual/Quad – 40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MP/sec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690" y="4648162"/>
            <a:ext cx="2019300" cy="8312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91440" marR="125730">
              <a:lnSpc>
                <a:spcPct val="100000"/>
              </a:lnSpc>
              <a:spcBef>
                <a:spcPts val="330"/>
              </a:spcBef>
            </a:pPr>
            <a:r>
              <a:rPr dirty="0" sz="1200" spc="-5" b="1" i="1">
                <a:latin typeface="Arial"/>
                <a:cs typeface="Arial"/>
              </a:rPr>
              <a:t>Note</a:t>
            </a:r>
            <a:r>
              <a:rPr dirty="0" sz="1200" spc="-5" i="1">
                <a:latin typeface="Arial"/>
                <a:cs typeface="Arial"/>
              </a:rPr>
              <a:t>: This is the capability  </a:t>
            </a:r>
            <a:r>
              <a:rPr dirty="0" sz="1200" spc="-5" i="1">
                <a:latin typeface="Arial"/>
                <a:cs typeface="Arial"/>
              </a:rPr>
              <a:t>per IPUs, so the total  capability of the processor  is doubled in</a:t>
            </a:r>
            <a:r>
              <a:rPr dirty="0" sz="1200" spc="-75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i.MX6DQ.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05320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</a:t>
            </a:r>
            <a:r>
              <a:rPr dirty="0"/>
              <a:t>– Off-Line</a:t>
            </a:r>
            <a:r>
              <a:rPr dirty="0" spc="-105"/>
              <a:t> </a:t>
            </a:r>
            <a:r>
              <a:rPr dirty="0"/>
              <a:t>Combining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234" y="2220569"/>
            <a:ext cx="3316604" cy="795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266700" marR="882650" indent="-175260">
              <a:lnSpc>
                <a:spcPct val="100000"/>
              </a:lnSpc>
              <a:spcBef>
                <a:spcPts val="320"/>
              </a:spcBef>
              <a:buClr>
                <a:srgbClr val="252525"/>
              </a:buClr>
              <a:buSzPct val="78571"/>
              <a:buChar char="•"/>
              <a:tabLst>
                <a:tab pos="267335" algn="l"/>
              </a:tabLst>
            </a:pPr>
            <a:r>
              <a:rPr dirty="0" sz="1400" spc="-5">
                <a:latin typeface="Arial"/>
                <a:cs typeface="Arial"/>
              </a:rPr>
              <a:t>Unlimited </a:t>
            </a:r>
            <a:r>
              <a:rPr dirty="0" sz="1400">
                <a:latin typeface="Arial"/>
                <a:cs typeface="Arial"/>
              </a:rPr>
              <a:t>number of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planes  combined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sequentially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7951" y="1701800"/>
            <a:ext cx="2151380" cy="2662555"/>
          </a:xfrm>
          <a:custGeom>
            <a:avLst/>
            <a:gdLst/>
            <a:ahLst/>
            <a:cxnLst/>
            <a:rect l="l" t="t" r="r" b="b"/>
            <a:pathLst>
              <a:path w="2151379" h="2662554">
                <a:moveTo>
                  <a:pt x="0" y="2662301"/>
                </a:moveTo>
                <a:lnTo>
                  <a:pt x="2150999" y="2662301"/>
                </a:lnTo>
                <a:lnTo>
                  <a:pt x="2150999" y="0"/>
                </a:lnTo>
                <a:lnTo>
                  <a:pt x="0" y="0"/>
                </a:lnTo>
                <a:lnTo>
                  <a:pt x="0" y="266230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87951" y="1701800"/>
            <a:ext cx="2151380" cy="2662555"/>
          </a:xfrm>
          <a:custGeom>
            <a:avLst/>
            <a:gdLst/>
            <a:ahLst/>
            <a:cxnLst/>
            <a:rect l="l" t="t" r="r" b="b"/>
            <a:pathLst>
              <a:path w="2151379" h="2662554">
                <a:moveTo>
                  <a:pt x="0" y="2662301"/>
                </a:moveTo>
                <a:lnTo>
                  <a:pt x="2150999" y="2662301"/>
                </a:lnTo>
                <a:lnTo>
                  <a:pt x="2150999" y="0"/>
                </a:lnTo>
                <a:lnTo>
                  <a:pt x="0" y="0"/>
                </a:lnTo>
                <a:lnTo>
                  <a:pt x="0" y="26623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40600" y="817499"/>
            <a:ext cx="1187450" cy="3546475"/>
          </a:xfrm>
          <a:custGeom>
            <a:avLst/>
            <a:gdLst/>
            <a:ahLst/>
            <a:cxnLst/>
            <a:rect l="l" t="t" r="r" b="b"/>
            <a:pathLst>
              <a:path w="1187450" h="3546475">
                <a:moveTo>
                  <a:pt x="0" y="3546475"/>
                </a:moveTo>
                <a:lnTo>
                  <a:pt x="1187450" y="3546475"/>
                </a:lnTo>
                <a:lnTo>
                  <a:pt x="1187450" y="0"/>
                </a:lnTo>
                <a:lnTo>
                  <a:pt x="0" y="0"/>
                </a:lnTo>
                <a:lnTo>
                  <a:pt x="0" y="354647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40600" y="817499"/>
            <a:ext cx="1187450" cy="3546475"/>
          </a:xfrm>
          <a:custGeom>
            <a:avLst/>
            <a:gdLst/>
            <a:ahLst/>
            <a:cxnLst/>
            <a:rect l="l" t="t" r="r" b="b"/>
            <a:pathLst>
              <a:path w="1187450" h="3546475">
                <a:moveTo>
                  <a:pt x="0" y="3546475"/>
                </a:moveTo>
                <a:lnTo>
                  <a:pt x="1187450" y="3546475"/>
                </a:lnTo>
                <a:lnTo>
                  <a:pt x="1187450" y="0"/>
                </a:lnTo>
                <a:lnTo>
                  <a:pt x="0" y="0"/>
                </a:lnTo>
                <a:lnTo>
                  <a:pt x="0" y="35464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54887" y="846200"/>
            <a:ext cx="11588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215" marR="168910" indent="-1397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External  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7575" y="913002"/>
            <a:ext cx="24745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i.MX37/51/53/6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Dual/Quad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7951" y="817499"/>
            <a:ext cx="2541905" cy="3546475"/>
          </a:xfrm>
          <a:custGeom>
            <a:avLst/>
            <a:gdLst/>
            <a:ahLst/>
            <a:cxnLst/>
            <a:rect l="l" t="t" r="r" b="b"/>
            <a:pathLst>
              <a:path w="2541904" h="3546475">
                <a:moveTo>
                  <a:pt x="0" y="3546475"/>
                </a:moveTo>
                <a:lnTo>
                  <a:pt x="2541524" y="3546475"/>
                </a:lnTo>
                <a:lnTo>
                  <a:pt x="2541524" y="0"/>
                </a:lnTo>
                <a:lnTo>
                  <a:pt x="0" y="0"/>
                </a:lnTo>
                <a:lnTo>
                  <a:pt x="0" y="35464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159500" y="1982787"/>
            <a:ext cx="449580" cy="53848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113664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894"/>
              </a:spcBef>
            </a:pPr>
            <a:r>
              <a:rPr dirty="0" sz="1000" spc="-5" b="1">
                <a:latin typeface="Arial"/>
                <a:cs typeface="Arial"/>
              </a:rPr>
              <a:t>VDIC</a:t>
            </a:r>
            <a:endParaRPr sz="100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Or</a:t>
            </a:r>
            <a:r>
              <a:rPr dirty="0" sz="1000" spc="-11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5760" y="2259583"/>
            <a:ext cx="584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IPU</a:t>
            </a:r>
            <a:r>
              <a:rPr dirty="0" sz="1600" spc="-40" b="1">
                <a:latin typeface="Arial"/>
                <a:cs typeface="Arial"/>
              </a:rPr>
              <a:t>v</a:t>
            </a:r>
            <a:r>
              <a:rPr dirty="0" sz="1600" spc="-5" b="1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16676" y="225107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 h="0">
                <a:moveTo>
                  <a:pt x="0" y="0"/>
                </a:moveTo>
                <a:lnTo>
                  <a:pt x="242824" y="0"/>
                </a:lnTo>
              </a:path>
            </a:pathLst>
          </a:custGeom>
          <a:ln w="19050">
            <a:solidFill>
              <a:srgbClr val="CC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16676" y="1868551"/>
            <a:ext cx="0" cy="384175"/>
          </a:xfrm>
          <a:custGeom>
            <a:avLst/>
            <a:gdLst/>
            <a:ahLst/>
            <a:cxnLst/>
            <a:rect l="l" t="t" r="r" b="b"/>
            <a:pathLst>
              <a:path w="0" h="384175">
                <a:moveTo>
                  <a:pt x="0" y="384175"/>
                </a:moveTo>
                <a:lnTo>
                  <a:pt x="0" y="0"/>
                </a:lnTo>
              </a:path>
            </a:pathLst>
          </a:custGeom>
          <a:ln w="19050">
            <a:solidFill>
              <a:srgbClr val="CC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08698" y="2058923"/>
            <a:ext cx="882650" cy="76200"/>
          </a:xfrm>
          <a:custGeom>
            <a:avLst/>
            <a:gdLst/>
            <a:ahLst/>
            <a:cxnLst/>
            <a:rect l="l" t="t" r="r" b="b"/>
            <a:pathLst>
              <a:path w="8826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88265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882650" h="76200">
                <a:moveTo>
                  <a:pt x="882650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882650" y="47625"/>
                </a:lnTo>
                <a:lnTo>
                  <a:pt x="882650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08698" y="2366898"/>
            <a:ext cx="882650" cy="76200"/>
          </a:xfrm>
          <a:custGeom>
            <a:avLst/>
            <a:gdLst/>
            <a:ahLst/>
            <a:cxnLst/>
            <a:rect l="l" t="t" r="r" b="b"/>
            <a:pathLst>
              <a:path w="8826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88265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882650" h="76200">
                <a:moveTo>
                  <a:pt x="882650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882650" y="47625"/>
                </a:lnTo>
                <a:lnTo>
                  <a:pt x="882650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91476" y="2290762"/>
            <a:ext cx="882650" cy="230504"/>
          </a:xfrm>
          <a:custGeom>
            <a:avLst/>
            <a:gdLst/>
            <a:ahLst/>
            <a:cxnLst/>
            <a:rect l="l" t="t" r="r" b="b"/>
            <a:pathLst>
              <a:path w="882650" h="230505">
                <a:moveTo>
                  <a:pt x="0" y="230187"/>
                </a:moveTo>
                <a:lnTo>
                  <a:pt x="882650" y="230187"/>
                </a:lnTo>
                <a:lnTo>
                  <a:pt x="882650" y="0"/>
                </a:lnTo>
                <a:lnTo>
                  <a:pt x="0" y="0"/>
                </a:lnTo>
                <a:lnTo>
                  <a:pt x="0" y="23018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91476" y="2290762"/>
            <a:ext cx="882650" cy="230504"/>
          </a:xfrm>
          <a:custGeom>
            <a:avLst/>
            <a:gdLst/>
            <a:ahLst/>
            <a:cxnLst/>
            <a:rect l="l" t="t" r="r" b="b"/>
            <a:pathLst>
              <a:path w="882650" h="230505">
                <a:moveTo>
                  <a:pt x="0" y="230187"/>
                </a:moveTo>
                <a:lnTo>
                  <a:pt x="882650" y="230187"/>
                </a:lnTo>
                <a:lnTo>
                  <a:pt x="882650" y="0"/>
                </a:lnTo>
                <a:lnTo>
                  <a:pt x="0" y="0"/>
                </a:lnTo>
                <a:lnTo>
                  <a:pt x="0" y="230187"/>
                </a:lnTo>
                <a:close/>
              </a:path>
            </a:pathLst>
          </a:custGeom>
          <a:ln w="1270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673085" y="2329688"/>
            <a:ext cx="53911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solidFill>
                  <a:srgbClr val="0033CC"/>
                </a:solidFill>
                <a:latin typeface="Arial"/>
                <a:cs typeface="Arial"/>
              </a:rPr>
              <a:t>Temporary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91476" y="1982787"/>
            <a:ext cx="882650" cy="230504"/>
          </a:xfrm>
          <a:custGeom>
            <a:avLst/>
            <a:gdLst/>
            <a:ahLst/>
            <a:cxnLst/>
            <a:rect l="l" t="t" r="r" b="b"/>
            <a:pathLst>
              <a:path w="882650" h="230505">
                <a:moveTo>
                  <a:pt x="0" y="230187"/>
                </a:moveTo>
                <a:lnTo>
                  <a:pt x="882650" y="230187"/>
                </a:lnTo>
                <a:lnTo>
                  <a:pt x="882650" y="0"/>
                </a:lnTo>
                <a:lnTo>
                  <a:pt x="0" y="0"/>
                </a:lnTo>
                <a:lnTo>
                  <a:pt x="0" y="23018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91476" y="1982787"/>
            <a:ext cx="882650" cy="230504"/>
          </a:xfrm>
          <a:custGeom>
            <a:avLst/>
            <a:gdLst/>
            <a:ahLst/>
            <a:cxnLst/>
            <a:rect l="l" t="t" r="r" b="b"/>
            <a:pathLst>
              <a:path w="882650" h="230505">
                <a:moveTo>
                  <a:pt x="0" y="230187"/>
                </a:moveTo>
                <a:lnTo>
                  <a:pt x="882650" y="230187"/>
                </a:lnTo>
                <a:lnTo>
                  <a:pt x="882650" y="0"/>
                </a:lnTo>
                <a:lnTo>
                  <a:pt x="0" y="0"/>
                </a:lnTo>
                <a:lnTo>
                  <a:pt x="0" y="230187"/>
                </a:lnTo>
                <a:close/>
              </a:path>
            </a:pathLst>
          </a:custGeom>
          <a:ln w="1270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692897" y="2021585"/>
            <a:ext cx="4933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solidFill>
                  <a:srgbClr val="0033CC"/>
                </a:solidFill>
                <a:latin typeface="Arial"/>
                <a:cs typeface="Arial"/>
              </a:rPr>
              <a:t>Top</a:t>
            </a:r>
            <a:r>
              <a:rPr dirty="0" sz="800" spc="-6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59500" y="2903537"/>
            <a:ext cx="449580" cy="53848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113664" rIns="0" bIns="0" rtlCol="0" vert="horz">
            <a:spAutoFit/>
          </a:bodyPr>
          <a:lstStyle/>
          <a:p>
            <a:pPr marL="71120" marR="62230" indent="2540">
              <a:lnSpc>
                <a:spcPct val="100000"/>
              </a:lnSpc>
              <a:spcBef>
                <a:spcPts val="894"/>
              </a:spcBef>
            </a:pPr>
            <a:r>
              <a:rPr dirty="0" sz="1000" spc="-10" b="1">
                <a:latin typeface="Arial"/>
                <a:cs typeface="Arial"/>
              </a:rPr>
              <a:t>V</a:t>
            </a:r>
            <a:r>
              <a:rPr dirty="0" sz="1000" spc="-5" b="1">
                <a:latin typeface="Arial"/>
                <a:cs typeface="Arial"/>
              </a:rPr>
              <a:t>DIC  </a:t>
            </a:r>
            <a:r>
              <a:rPr dirty="0" sz="1000" spc="-5" b="1">
                <a:latin typeface="Arial"/>
                <a:cs typeface="Arial"/>
              </a:rPr>
              <a:t>Or</a:t>
            </a:r>
            <a:r>
              <a:rPr dirty="0" sz="1000" spc="-10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16676" y="317182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 h="0">
                <a:moveTo>
                  <a:pt x="0" y="0"/>
                </a:moveTo>
                <a:lnTo>
                  <a:pt x="242824" y="0"/>
                </a:lnTo>
              </a:path>
            </a:pathLst>
          </a:custGeom>
          <a:ln w="19050">
            <a:solidFill>
              <a:srgbClr val="CC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78448" y="2789173"/>
            <a:ext cx="76200" cy="384175"/>
          </a:xfrm>
          <a:custGeom>
            <a:avLst/>
            <a:gdLst/>
            <a:ahLst/>
            <a:cxnLst/>
            <a:rect l="l" t="t" r="r" b="b"/>
            <a:pathLst>
              <a:path w="76200" h="384175">
                <a:moveTo>
                  <a:pt x="47625" y="365125"/>
                </a:moveTo>
                <a:lnTo>
                  <a:pt x="28575" y="365125"/>
                </a:lnTo>
                <a:lnTo>
                  <a:pt x="28575" y="384175"/>
                </a:lnTo>
                <a:lnTo>
                  <a:pt x="47625" y="384175"/>
                </a:lnTo>
                <a:lnTo>
                  <a:pt x="47625" y="365125"/>
                </a:lnTo>
                <a:close/>
              </a:path>
              <a:path w="76200" h="384175">
                <a:moveTo>
                  <a:pt x="47625" y="327025"/>
                </a:moveTo>
                <a:lnTo>
                  <a:pt x="28575" y="327025"/>
                </a:lnTo>
                <a:lnTo>
                  <a:pt x="28575" y="346075"/>
                </a:lnTo>
                <a:lnTo>
                  <a:pt x="47625" y="346075"/>
                </a:lnTo>
                <a:lnTo>
                  <a:pt x="47625" y="327025"/>
                </a:lnTo>
                <a:close/>
              </a:path>
              <a:path w="76200" h="384175">
                <a:moveTo>
                  <a:pt x="47625" y="288925"/>
                </a:moveTo>
                <a:lnTo>
                  <a:pt x="28575" y="288925"/>
                </a:lnTo>
                <a:lnTo>
                  <a:pt x="28575" y="307975"/>
                </a:lnTo>
                <a:lnTo>
                  <a:pt x="47625" y="307975"/>
                </a:lnTo>
                <a:lnTo>
                  <a:pt x="47625" y="288925"/>
                </a:lnTo>
                <a:close/>
              </a:path>
              <a:path w="76200" h="384175">
                <a:moveTo>
                  <a:pt x="47625" y="250825"/>
                </a:moveTo>
                <a:lnTo>
                  <a:pt x="28575" y="250825"/>
                </a:lnTo>
                <a:lnTo>
                  <a:pt x="28575" y="269875"/>
                </a:lnTo>
                <a:lnTo>
                  <a:pt x="47625" y="269875"/>
                </a:lnTo>
                <a:lnTo>
                  <a:pt x="47625" y="250825"/>
                </a:lnTo>
                <a:close/>
              </a:path>
              <a:path w="76200" h="384175">
                <a:moveTo>
                  <a:pt x="47625" y="212725"/>
                </a:moveTo>
                <a:lnTo>
                  <a:pt x="28575" y="212725"/>
                </a:lnTo>
                <a:lnTo>
                  <a:pt x="28575" y="231775"/>
                </a:lnTo>
                <a:lnTo>
                  <a:pt x="47625" y="231775"/>
                </a:lnTo>
                <a:lnTo>
                  <a:pt x="47625" y="212725"/>
                </a:lnTo>
                <a:close/>
              </a:path>
              <a:path w="76200" h="384175">
                <a:moveTo>
                  <a:pt x="47625" y="174625"/>
                </a:moveTo>
                <a:lnTo>
                  <a:pt x="28575" y="174625"/>
                </a:lnTo>
                <a:lnTo>
                  <a:pt x="28575" y="193675"/>
                </a:lnTo>
                <a:lnTo>
                  <a:pt x="47625" y="193675"/>
                </a:lnTo>
                <a:lnTo>
                  <a:pt x="47625" y="174625"/>
                </a:lnTo>
                <a:close/>
              </a:path>
              <a:path w="76200" h="384175">
                <a:moveTo>
                  <a:pt x="47625" y="136525"/>
                </a:moveTo>
                <a:lnTo>
                  <a:pt x="28575" y="136525"/>
                </a:lnTo>
                <a:lnTo>
                  <a:pt x="28575" y="155575"/>
                </a:lnTo>
                <a:lnTo>
                  <a:pt x="47625" y="155575"/>
                </a:lnTo>
                <a:lnTo>
                  <a:pt x="47625" y="136525"/>
                </a:lnTo>
                <a:close/>
              </a:path>
              <a:path w="76200" h="384175">
                <a:moveTo>
                  <a:pt x="47625" y="98425"/>
                </a:moveTo>
                <a:lnTo>
                  <a:pt x="28575" y="98425"/>
                </a:lnTo>
                <a:lnTo>
                  <a:pt x="28575" y="117475"/>
                </a:lnTo>
                <a:lnTo>
                  <a:pt x="47625" y="117475"/>
                </a:lnTo>
                <a:lnTo>
                  <a:pt x="47625" y="98425"/>
                </a:lnTo>
                <a:close/>
              </a:path>
              <a:path w="76200" h="384175">
                <a:moveTo>
                  <a:pt x="47625" y="63500"/>
                </a:moveTo>
                <a:lnTo>
                  <a:pt x="28575" y="63500"/>
                </a:lnTo>
                <a:lnTo>
                  <a:pt x="28575" y="79375"/>
                </a:lnTo>
                <a:lnTo>
                  <a:pt x="47625" y="79375"/>
                </a:lnTo>
                <a:lnTo>
                  <a:pt x="47625" y="63500"/>
                </a:lnTo>
                <a:close/>
              </a:path>
              <a:path w="76200" h="384175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4175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8698" y="2979673"/>
            <a:ext cx="882650" cy="76200"/>
          </a:xfrm>
          <a:custGeom>
            <a:avLst/>
            <a:gdLst/>
            <a:ahLst/>
            <a:cxnLst/>
            <a:rect l="l" t="t" r="r" b="b"/>
            <a:pathLst>
              <a:path w="8826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88265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882650" h="76200">
                <a:moveTo>
                  <a:pt x="882650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882650" y="47625"/>
                </a:lnTo>
                <a:lnTo>
                  <a:pt x="882650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08698" y="3287648"/>
            <a:ext cx="882650" cy="76200"/>
          </a:xfrm>
          <a:custGeom>
            <a:avLst/>
            <a:gdLst/>
            <a:ahLst/>
            <a:cxnLst/>
            <a:rect l="l" t="t" r="r" b="b"/>
            <a:pathLst>
              <a:path w="8826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88265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882650" h="76200">
                <a:moveTo>
                  <a:pt x="882650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882650" y="47625"/>
                </a:lnTo>
                <a:lnTo>
                  <a:pt x="882650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91476" y="3209988"/>
            <a:ext cx="882650" cy="230504"/>
          </a:xfrm>
          <a:custGeom>
            <a:avLst/>
            <a:gdLst/>
            <a:ahLst/>
            <a:cxnLst/>
            <a:rect l="l" t="t" r="r" b="b"/>
            <a:pathLst>
              <a:path w="882650" h="230504">
                <a:moveTo>
                  <a:pt x="0" y="230187"/>
                </a:moveTo>
                <a:lnTo>
                  <a:pt x="882650" y="230187"/>
                </a:lnTo>
                <a:lnTo>
                  <a:pt x="882650" y="0"/>
                </a:lnTo>
                <a:lnTo>
                  <a:pt x="0" y="0"/>
                </a:lnTo>
                <a:lnTo>
                  <a:pt x="0" y="23018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91476" y="3209988"/>
            <a:ext cx="882650" cy="230504"/>
          </a:xfrm>
          <a:custGeom>
            <a:avLst/>
            <a:gdLst/>
            <a:ahLst/>
            <a:cxnLst/>
            <a:rect l="l" t="t" r="r" b="b"/>
            <a:pathLst>
              <a:path w="882650" h="230504">
                <a:moveTo>
                  <a:pt x="0" y="230187"/>
                </a:moveTo>
                <a:lnTo>
                  <a:pt x="882650" y="230187"/>
                </a:lnTo>
                <a:lnTo>
                  <a:pt x="882650" y="0"/>
                </a:lnTo>
                <a:lnTo>
                  <a:pt x="0" y="0"/>
                </a:lnTo>
                <a:lnTo>
                  <a:pt x="0" y="230187"/>
                </a:lnTo>
                <a:close/>
              </a:path>
            </a:pathLst>
          </a:custGeom>
          <a:ln w="1270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673085" y="3248914"/>
            <a:ext cx="5391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0033CC"/>
                </a:solidFill>
                <a:latin typeface="Arial"/>
                <a:cs typeface="Arial"/>
              </a:rPr>
              <a:t>Temporary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491476" y="2903537"/>
            <a:ext cx="882650" cy="230504"/>
          </a:xfrm>
          <a:custGeom>
            <a:avLst/>
            <a:gdLst/>
            <a:ahLst/>
            <a:cxnLst/>
            <a:rect l="l" t="t" r="r" b="b"/>
            <a:pathLst>
              <a:path w="882650" h="230505">
                <a:moveTo>
                  <a:pt x="0" y="230187"/>
                </a:moveTo>
                <a:lnTo>
                  <a:pt x="882650" y="230187"/>
                </a:lnTo>
                <a:lnTo>
                  <a:pt x="882650" y="0"/>
                </a:lnTo>
                <a:lnTo>
                  <a:pt x="0" y="0"/>
                </a:lnTo>
                <a:lnTo>
                  <a:pt x="0" y="23018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91476" y="2903537"/>
            <a:ext cx="882650" cy="230504"/>
          </a:xfrm>
          <a:custGeom>
            <a:avLst/>
            <a:gdLst/>
            <a:ahLst/>
            <a:cxnLst/>
            <a:rect l="l" t="t" r="r" b="b"/>
            <a:pathLst>
              <a:path w="882650" h="230505">
                <a:moveTo>
                  <a:pt x="0" y="230187"/>
                </a:moveTo>
                <a:lnTo>
                  <a:pt x="882650" y="230187"/>
                </a:lnTo>
                <a:lnTo>
                  <a:pt x="882650" y="0"/>
                </a:lnTo>
                <a:lnTo>
                  <a:pt x="0" y="0"/>
                </a:lnTo>
                <a:lnTo>
                  <a:pt x="0" y="230187"/>
                </a:lnTo>
                <a:close/>
              </a:path>
            </a:pathLst>
          </a:custGeom>
          <a:ln w="1270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755381" y="2942589"/>
            <a:ext cx="37020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800" spc="-7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875523" y="2520950"/>
            <a:ext cx="76200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159500" y="3671887"/>
            <a:ext cx="449580" cy="53848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113664" rIns="0" bIns="0" rtlCol="0" vert="horz">
            <a:spAutoFit/>
          </a:bodyPr>
          <a:lstStyle/>
          <a:p>
            <a:pPr marL="71120" marR="62230" indent="2540">
              <a:lnSpc>
                <a:spcPct val="100000"/>
              </a:lnSpc>
              <a:spcBef>
                <a:spcPts val="894"/>
              </a:spcBef>
            </a:pPr>
            <a:r>
              <a:rPr dirty="0" sz="1000" spc="-10" b="1">
                <a:latin typeface="Arial"/>
                <a:cs typeface="Arial"/>
              </a:rPr>
              <a:t>V</a:t>
            </a:r>
            <a:r>
              <a:rPr dirty="0" sz="1000" spc="-5" b="1">
                <a:latin typeface="Arial"/>
                <a:cs typeface="Arial"/>
              </a:rPr>
              <a:t>DIC  </a:t>
            </a:r>
            <a:r>
              <a:rPr dirty="0" sz="1000" spc="-5" b="1">
                <a:latin typeface="Arial"/>
                <a:cs typeface="Arial"/>
              </a:rPr>
              <a:t>Or</a:t>
            </a:r>
            <a:r>
              <a:rPr dirty="0" sz="1000" spc="-10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16676" y="3557651"/>
            <a:ext cx="1997075" cy="0"/>
          </a:xfrm>
          <a:custGeom>
            <a:avLst/>
            <a:gdLst/>
            <a:ahLst/>
            <a:cxnLst/>
            <a:rect l="l" t="t" r="r" b="b"/>
            <a:pathLst>
              <a:path w="1997075" h="0">
                <a:moveTo>
                  <a:pt x="0" y="0"/>
                </a:moveTo>
                <a:lnTo>
                  <a:pt x="1997075" y="0"/>
                </a:lnTo>
              </a:path>
            </a:pathLst>
          </a:custGeom>
          <a:ln w="19050">
            <a:solidFill>
              <a:srgbClr val="CC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16676" y="394017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 h="0">
                <a:moveTo>
                  <a:pt x="0" y="0"/>
                </a:moveTo>
                <a:lnTo>
                  <a:pt x="242824" y="0"/>
                </a:lnTo>
              </a:path>
            </a:pathLst>
          </a:custGeom>
          <a:ln w="19050">
            <a:solidFill>
              <a:srgbClr val="CC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16676" y="3557651"/>
            <a:ext cx="0" cy="384175"/>
          </a:xfrm>
          <a:custGeom>
            <a:avLst/>
            <a:gdLst/>
            <a:ahLst/>
            <a:cxnLst/>
            <a:rect l="l" t="t" r="r" b="b"/>
            <a:pathLst>
              <a:path w="0" h="384175">
                <a:moveTo>
                  <a:pt x="0" y="384175"/>
                </a:moveTo>
                <a:lnTo>
                  <a:pt x="0" y="0"/>
                </a:lnTo>
              </a:path>
            </a:pathLst>
          </a:custGeom>
          <a:ln w="19050">
            <a:solidFill>
              <a:srgbClr val="CC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08698" y="3748023"/>
            <a:ext cx="882650" cy="76200"/>
          </a:xfrm>
          <a:custGeom>
            <a:avLst/>
            <a:gdLst/>
            <a:ahLst/>
            <a:cxnLst/>
            <a:rect l="l" t="t" r="r" b="b"/>
            <a:pathLst>
              <a:path w="8826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88265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882650" h="76200">
                <a:moveTo>
                  <a:pt x="882650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882650" y="47625"/>
                </a:lnTo>
                <a:lnTo>
                  <a:pt x="882650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08698" y="4055998"/>
            <a:ext cx="882650" cy="76200"/>
          </a:xfrm>
          <a:custGeom>
            <a:avLst/>
            <a:gdLst/>
            <a:ahLst/>
            <a:cxnLst/>
            <a:rect l="l" t="t" r="r" b="b"/>
            <a:pathLst>
              <a:path w="8826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88265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882650" h="76200">
                <a:moveTo>
                  <a:pt x="882650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882650" y="47625"/>
                </a:lnTo>
                <a:lnTo>
                  <a:pt x="882650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491476" y="3978211"/>
            <a:ext cx="882650" cy="230504"/>
          </a:xfrm>
          <a:prstGeom prst="rect">
            <a:avLst/>
          </a:prstGeom>
          <a:solidFill>
            <a:srgbClr val="FFFF00"/>
          </a:solidFill>
          <a:ln w="12700">
            <a:solidFill>
              <a:srgbClr val="0033CC"/>
            </a:solidFill>
          </a:ln>
        </p:spPr>
        <p:txBody>
          <a:bodyPr wrap="square" lIns="0" tIns="52704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414"/>
              </a:spcBef>
            </a:pP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Plane 1</a:t>
            </a:r>
            <a:r>
              <a:rPr dirty="0" sz="800" spc="-6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(bottom)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91476" y="3671887"/>
            <a:ext cx="882650" cy="230504"/>
          </a:xfrm>
          <a:prstGeom prst="rect">
            <a:avLst/>
          </a:prstGeom>
          <a:solidFill>
            <a:srgbClr val="FFFF00"/>
          </a:solidFill>
          <a:ln w="12700">
            <a:solidFill>
              <a:srgbClr val="0033CC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263525">
              <a:lnSpc>
                <a:spcPct val="100000"/>
              </a:lnSpc>
              <a:spcBef>
                <a:spcPts val="409"/>
              </a:spcBef>
            </a:pP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800" spc="-2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75523" y="3441700"/>
            <a:ext cx="76200" cy="115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491476" y="1522412"/>
            <a:ext cx="882650" cy="230504"/>
          </a:xfrm>
          <a:prstGeom prst="rect">
            <a:avLst/>
          </a:prstGeom>
          <a:solidFill>
            <a:srgbClr val="FFFF00"/>
          </a:solidFill>
          <a:ln w="12700">
            <a:solidFill>
              <a:srgbClr val="0033CC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409"/>
              </a:spcBef>
            </a:pPr>
            <a:r>
              <a:rPr dirty="0" sz="800" spc="-5" b="1">
                <a:solidFill>
                  <a:srgbClr val="0033CC"/>
                </a:solidFill>
                <a:latin typeface="Arial"/>
                <a:cs typeface="Arial"/>
              </a:rPr>
              <a:t>Result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916676" y="1870075"/>
            <a:ext cx="1997075" cy="0"/>
          </a:xfrm>
          <a:custGeom>
            <a:avLst/>
            <a:gdLst/>
            <a:ahLst/>
            <a:cxnLst/>
            <a:rect l="l" t="t" r="r" b="b"/>
            <a:pathLst>
              <a:path w="1997075" h="0">
                <a:moveTo>
                  <a:pt x="0" y="0"/>
                </a:moveTo>
                <a:lnTo>
                  <a:pt x="1997075" y="0"/>
                </a:lnTo>
              </a:path>
            </a:pathLst>
          </a:custGeom>
          <a:ln w="19050">
            <a:solidFill>
              <a:srgbClr val="CC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75523" y="1754123"/>
            <a:ext cx="76200" cy="115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844797" y="3996309"/>
            <a:ext cx="607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Arial"/>
                <a:cs typeface="Arial"/>
              </a:rPr>
              <a:t>Same</a:t>
            </a:r>
            <a:r>
              <a:rPr dirty="0" sz="1000" spc="-8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HW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491228" y="2392298"/>
            <a:ext cx="1656080" cy="1693545"/>
          </a:xfrm>
          <a:custGeom>
            <a:avLst/>
            <a:gdLst/>
            <a:ahLst/>
            <a:cxnLst/>
            <a:rect l="l" t="t" r="r" b="b"/>
            <a:pathLst>
              <a:path w="1656079" h="1693545">
                <a:moveTo>
                  <a:pt x="1597773" y="50129"/>
                </a:moveTo>
                <a:lnTo>
                  <a:pt x="0" y="1684782"/>
                </a:lnTo>
                <a:lnTo>
                  <a:pt x="9144" y="1693545"/>
                </a:lnTo>
                <a:lnTo>
                  <a:pt x="1606832" y="58977"/>
                </a:lnTo>
                <a:lnTo>
                  <a:pt x="1597773" y="50129"/>
                </a:lnTo>
                <a:close/>
              </a:path>
              <a:path w="1656079" h="1693545">
                <a:moveTo>
                  <a:pt x="1642411" y="41021"/>
                </a:moveTo>
                <a:lnTo>
                  <a:pt x="1606677" y="41021"/>
                </a:lnTo>
                <a:lnTo>
                  <a:pt x="1615694" y="49911"/>
                </a:lnTo>
                <a:lnTo>
                  <a:pt x="1606832" y="58977"/>
                </a:lnTo>
                <a:lnTo>
                  <a:pt x="1629537" y="81152"/>
                </a:lnTo>
                <a:lnTo>
                  <a:pt x="1642411" y="41021"/>
                </a:lnTo>
                <a:close/>
              </a:path>
              <a:path w="1656079" h="1693545">
                <a:moveTo>
                  <a:pt x="1606677" y="41021"/>
                </a:moveTo>
                <a:lnTo>
                  <a:pt x="1597773" y="50129"/>
                </a:lnTo>
                <a:lnTo>
                  <a:pt x="1606832" y="58977"/>
                </a:lnTo>
                <a:lnTo>
                  <a:pt x="1615694" y="49911"/>
                </a:lnTo>
                <a:lnTo>
                  <a:pt x="1606677" y="41021"/>
                </a:lnTo>
                <a:close/>
              </a:path>
              <a:path w="1656079" h="1693545">
                <a:moveTo>
                  <a:pt x="1655572" y="0"/>
                </a:moveTo>
                <a:lnTo>
                  <a:pt x="1575054" y="27939"/>
                </a:lnTo>
                <a:lnTo>
                  <a:pt x="1597773" y="50129"/>
                </a:lnTo>
                <a:lnTo>
                  <a:pt x="1606677" y="41021"/>
                </a:lnTo>
                <a:lnTo>
                  <a:pt x="1642411" y="41021"/>
                </a:lnTo>
                <a:lnTo>
                  <a:pt x="1655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493133" y="3310763"/>
            <a:ext cx="1654175" cy="776605"/>
          </a:xfrm>
          <a:custGeom>
            <a:avLst/>
            <a:gdLst/>
            <a:ahLst/>
            <a:cxnLst/>
            <a:rect l="l" t="t" r="r" b="b"/>
            <a:pathLst>
              <a:path w="1654175" h="776604">
                <a:moveTo>
                  <a:pt x="1581879" y="28761"/>
                </a:moveTo>
                <a:lnTo>
                  <a:pt x="0" y="764920"/>
                </a:lnTo>
                <a:lnTo>
                  <a:pt x="5333" y="776478"/>
                </a:lnTo>
                <a:lnTo>
                  <a:pt x="1587264" y="40294"/>
                </a:lnTo>
                <a:lnTo>
                  <a:pt x="1581879" y="28761"/>
                </a:lnTo>
                <a:close/>
              </a:path>
              <a:path w="1654175" h="776604">
                <a:moveTo>
                  <a:pt x="1636953" y="23367"/>
                </a:moveTo>
                <a:lnTo>
                  <a:pt x="1593468" y="23367"/>
                </a:lnTo>
                <a:lnTo>
                  <a:pt x="1598802" y="34925"/>
                </a:lnTo>
                <a:lnTo>
                  <a:pt x="1587264" y="40294"/>
                </a:lnTo>
                <a:lnTo>
                  <a:pt x="1600707" y="69087"/>
                </a:lnTo>
                <a:lnTo>
                  <a:pt x="1636953" y="23367"/>
                </a:lnTo>
                <a:close/>
              </a:path>
              <a:path w="1654175" h="776604">
                <a:moveTo>
                  <a:pt x="1593468" y="23367"/>
                </a:moveTo>
                <a:lnTo>
                  <a:pt x="1581879" y="28761"/>
                </a:lnTo>
                <a:lnTo>
                  <a:pt x="1587264" y="40294"/>
                </a:lnTo>
                <a:lnTo>
                  <a:pt x="1598802" y="34925"/>
                </a:lnTo>
                <a:lnTo>
                  <a:pt x="1593468" y="23367"/>
                </a:lnTo>
                <a:close/>
              </a:path>
              <a:path w="1654175" h="776604">
                <a:moveTo>
                  <a:pt x="1568450" y="0"/>
                </a:moveTo>
                <a:lnTo>
                  <a:pt x="1581879" y="28761"/>
                </a:lnTo>
                <a:lnTo>
                  <a:pt x="1593468" y="23367"/>
                </a:lnTo>
                <a:lnTo>
                  <a:pt x="1636953" y="23367"/>
                </a:lnTo>
                <a:lnTo>
                  <a:pt x="1653666" y="2286"/>
                </a:lnTo>
                <a:lnTo>
                  <a:pt x="156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495800" y="4043298"/>
            <a:ext cx="1651000" cy="76200"/>
          </a:xfrm>
          <a:custGeom>
            <a:avLst/>
            <a:gdLst/>
            <a:ahLst/>
            <a:cxnLst/>
            <a:rect l="l" t="t" r="r" b="b"/>
            <a:pathLst>
              <a:path w="1651000" h="76200">
                <a:moveTo>
                  <a:pt x="1574800" y="0"/>
                </a:moveTo>
                <a:lnTo>
                  <a:pt x="1574800" y="76200"/>
                </a:lnTo>
                <a:lnTo>
                  <a:pt x="1638300" y="44450"/>
                </a:lnTo>
                <a:lnTo>
                  <a:pt x="1587500" y="44450"/>
                </a:lnTo>
                <a:lnTo>
                  <a:pt x="1587500" y="31750"/>
                </a:lnTo>
                <a:lnTo>
                  <a:pt x="1638300" y="31750"/>
                </a:lnTo>
                <a:lnTo>
                  <a:pt x="1574800" y="0"/>
                </a:lnTo>
                <a:close/>
              </a:path>
              <a:path w="1651000" h="76200">
                <a:moveTo>
                  <a:pt x="157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574800" y="44450"/>
                </a:lnTo>
                <a:lnTo>
                  <a:pt x="1574800" y="31750"/>
                </a:lnTo>
                <a:close/>
              </a:path>
              <a:path w="1651000" h="76200">
                <a:moveTo>
                  <a:pt x="1638300" y="31750"/>
                </a:moveTo>
                <a:lnTo>
                  <a:pt x="1587500" y="31750"/>
                </a:lnTo>
                <a:lnTo>
                  <a:pt x="1587500" y="44450"/>
                </a:lnTo>
                <a:lnTo>
                  <a:pt x="1638300" y="44450"/>
                </a:lnTo>
                <a:lnTo>
                  <a:pt x="1651000" y="38100"/>
                </a:lnTo>
                <a:lnTo>
                  <a:pt x="163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77051" y="2584450"/>
            <a:ext cx="0" cy="230504"/>
          </a:xfrm>
          <a:custGeom>
            <a:avLst/>
            <a:gdLst/>
            <a:ahLst/>
            <a:cxnLst/>
            <a:rect l="l" t="t" r="r" b="b"/>
            <a:pathLst>
              <a:path w="0" h="230505">
                <a:moveTo>
                  <a:pt x="0" y="230124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54112" y="4203700"/>
            <a:ext cx="6913880" cy="1605280"/>
          </a:xfrm>
          <a:custGeom>
            <a:avLst/>
            <a:gdLst/>
            <a:ahLst/>
            <a:cxnLst/>
            <a:rect l="l" t="t" r="r" b="b"/>
            <a:pathLst>
              <a:path w="6913880" h="1605279">
                <a:moveTo>
                  <a:pt x="0" y="710692"/>
                </a:moveTo>
                <a:lnTo>
                  <a:pt x="6388" y="663129"/>
                </a:lnTo>
                <a:lnTo>
                  <a:pt x="24419" y="620385"/>
                </a:lnTo>
                <a:lnTo>
                  <a:pt x="52387" y="584168"/>
                </a:lnTo>
                <a:lnTo>
                  <a:pt x="88589" y="556184"/>
                </a:lnTo>
                <a:lnTo>
                  <a:pt x="131321" y="538142"/>
                </a:lnTo>
                <a:lnTo>
                  <a:pt x="178879" y="531749"/>
                </a:lnTo>
                <a:lnTo>
                  <a:pt x="4032948" y="531749"/>
                </a:lnTo>
                <a:lnTo>
                  <a:pt x="5219763" y="0"/>
                </a:lnTo>
                <a:lnTo>
                  <a:pt x="5761291" y="531749"/>
                </a:lnTo>
                <a:lnTo>
                  <a:pt x="6734746" y="531749"/>
                </a:lnTo>
                <a:lnTo>
                  <a:pt x="6782255" y="538142"/>
                </a:lnTo>
                <a:lnTo>
                  <a:pt x="6824963" y="556184"/>
                </a:lnTo>
                <a:lnTo>
                  <a:pt x="6861159" y="584168"/>
                </a:lnTo>
                <a:lnTo>
                  <a:pt x="6889131" y="620385"/>
                </a:lnTo>
                <a:lnTo>
                  <a:pt x="6907169" y="663129"/>
                </a:lnTo>
                <a:lnTo>
                  <a:pt x="6913562" y="710692"/>
                </a:lnTo>
                <a:lnTo>
                  <a:pt x="6913562" y="978916"/>
                </a:lnTo>
                <a:lnTo>
                  <a:pt x="6913562" y="1426095"/>
                </a:lnTo>
                <a:lnTo>
                  <a:pt x="6907169" y="1473648"/>
                </a:lnTo>
                <a:lnTo>
                  <a:pt x="6889131" y="1516376"/>
                </a:lnTo>
                <a:lnTo>
                  <a:pt x="6861159" y="1552576"/>
                </a:lnTo>
                <a:lnTo>
                  <a:pt x="6824963" y="1580543"/>
                </a:lnTo>
                <a:lnTo>
                  <a:pt x="6782255" y="1598573"/>
                </a:lnTo>
                <a:lnTo>
                  <a:pt x="6734746" y="1604962"/>
                </a:lnTo>
                <a:lnTo>
                  <a:pt x="5761291" y="1604962"/>
                </a:lnTo>
                <a:lnTo>
                  <a:pt x="4032948" y="1604962"/>
                </a:lnTo>
                <a:lnTo>
                  <a:pt x="178879" y="1604962"/>
                </a:lnTo>
                <a:lnTo>
                  <a:pt x="131321" y="1598573"/>
                </a:lnTo>
                <a:lnTo>
                  <a:pt x="88589" y="1580543"/>
                </a:lnTo>
                <a:lnTo>
                  <a:pt x="52387" y="1552576"/>
                </a:lnTo>
                <a:lnTo>
                  <a:pt x="24419" y="1516376"/>
                </a:lnTo>
                <a:lnTo>
                  <a:pt x="6388" y="1473648"/>
                </a:lnTo>
                <a:lnTo>
                  <a:pt x="0" y="1426095"/>
                </a:lnTo>
                <a:lnTo>
                  <a:pt x="0" y="978916"/>
                </a:lnTo>
                <a:lnTo>
                  <a:pt x="0" y="7106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285494" y="4817490"/>
            <a:ext cx="62103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Combining </a:t>
            </a:r>
            <a:r>
              <a:rPr dirty="0" sz="1200" b="1">
                <a:latin typeface="Arial"/>
                <a:cs typeface="Arial"/>
              </a:rPr>
              <a:t>in </a:t>
            </a:r>
            <a:r>
              <a:rPr dirty="0" sz="1200" spc="-5" b="1">
                <a:latin typeface="Arial"/>
                <a:cs typeface="Arial"/>
              </a:rPr>
              <a:t>the VDIC </a:t>
            </a:r>
            <a:r>
              <a:rPr dirty="0" sz="1200" spc="-10" b="1">
                <a:latin typeface="Arial"/>
                <a:cs typeface="Arial"/>
              </a:rPr>
              <a:t>(Video </a:t>
            </a:r>
            <a:r>
              <a:rPr dirty="0" sz="1200" spc="-5" b="1">
                <a:latin typeface="Arial"/>
                <a:cs typeface="Arial"/>
              </a:rPr>
              <a:t>De-Interlacer &amp; Combiner) </a:t>
            </a:r>
            <a:r>
              <a:rPr dirty="0" sz="1200" b="1">
                <a:latin typeface="Arial"/>
                <a:cs typeface="Arial"/>
              </a:rPr>
              <a:t>– </a:t>
            </a:r>
            <a:r>
              <a:rPr dirty="0" sz="1200" spc="-5" b="1">
                <a:latin typeface="Arial"/>
                <a:cs typeface="Arial"/>
              </a:rPr>
              <a:t>i.MX53/6 Dual/Quad</a:t>
            </a:r>
            <a:r>
              <a:rPr dirty="0" sz="1200" spc="16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only</a:t>
            </a:r>
            <a:endParaRPr sz="1200">
              <a:latin typeface="Arial"/>
              <a:cs typeface="Arial"/>
            </a:endParaRPr>
          </a:p>
          <a:p>
            <a:pPr marL="121920" indent="-109220">
              <a:lnSpc>
                <a:spcPct val="100000"/>
              </a:lnSpc>
              <a:buChar char="•"/>
              <a:tabLst>
                <a:tab pos="122555" algn="l"/>
              </a:tabLst>
            </a:pPr>
            <a:r>
              <a:rPr dirty="0" sz="1200" spc="-10">
                <a:latin typeface="Arial"/>
                <a:cs typeface="Arial"/>
              </a:rPr>
              <a:t>Available </a:t>
            </a:r>
            <a:r>
              <a:rPr dirty="0" sz="1200" spc="-5">
                <a:latin typeface="Arial"/>
                <a:cs typeface="Arial"/>
              </a:rPr>
              <a:t>when de-interlacing is not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needed</a:t>
            </a:r>
            <a:endParaRPr sz="1200">
              <a:latin typeface="Arial"/>
              <a:cs typeface="Arial"/>
            </a:endParaRPr>
          </a:p>
          <a:p>
            <a:pPr marL="121920" indent="-109220">
              <a:lnSpc>
                <a:spcPct val="100000"/>
              </a:lnSpc>
              <a:buChar char="•"/>
              <a:tabLst>
                <a:tab pos="122555" algn="l"/>
              </a:tabLst>
            </a:pPr>
            <a:r>
              <a:rPr dirty="0" sz="1200" spc="-25">
                <a:latin typeface="Arial"/>
                <a:cs typeface="Arial"/>
              </a:rPr>
              <a:t>Two </a:t>
            </a:r>
            <a:r>
              <a:rPr dirty="0" sz="1200" spc="-5">
                <a:latin typeface="Arial"/>
                <a:cs typeface="Arial"/>
              </a:rPr>
              <a:t>planes; </a:t>
            </a:r>
            <a:r>
              <a:rPr dirty="0" sz="1200">
                <a:latin typeface="Arial"/>
                <a:cs typeface="Arial"/>
              </a:rPr>
              <a:t>each may </a:t>
            </a:r>
            <a:r>
              <a:rPr dirty="0" sz="1200" spc="-5">
                <a:latin typeface="Arial"/>
                <a:cs typeface="Arial"/>
              </a:rPr>
              <a:t>have </a:t>
            </a:r>
            <a:r>
              <a:rPr dirty="0" sz="1200">
                <a:latin typeface="Arial"/>
                <a:cs typeface="Arial"/>
              </a:rPr>
              <a:t>any </a:t>
            </a:r>
            <a:r>
              <a:rPr dirty="0" sz="1200" spc="-5">
                <a:latin typeface="Arial"/>
                <a:cs typeface="Arial"/>
              </a:rPr>
              <a:t>size </a:t>
            </a:r>
            <a:r>
              <a:rPr dirty="0" sz="120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location (supplemented </a:t>
            </a:r>
            <a:r>
              <a:rPr dirty="0" sz="1200">
                <a:latin typeface="Arial"/>
                <a:cs typeface="Arial"/>
              </a:rPr>
              <a:t>by a </a:t>
            </a:r>
            <a:r>
              <a:rPr dirty="0" sz="1200" spc="-5">
                <a:latin typeface="Arial"/>
                <a:cs typeface="Arial"/>
              </a:rPr>
              <a:t>“background</a:t>
            </a:r>
            <a:r>
              <a:rPr dirty="0" sz="1200" spc="-1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color”)</a:t>
            </a:r>
            <a:endParaRPr sz="1200">
              <a:latin typeface="Arial"/>
              <a:cs typeface="Arial"/>
            </a:endParaRPr>
          </a:p>
          <a:p>
            <a:pPr marL="121920" indent="-109220">
              <a:lnSpc>
                <a:spcPct val="100000"/>
              </a:lnSpc>
              <a:buChar char="•"/>
              <a:tabLst>
                <a:tab pos="122555" algn="l"/>
              </a:tabLst>
            </a:pPr>
            <a:r>
              <a:rPr dirty="0" sz="1200" spc="-5">
                <a:latin typeface="Arial"/>
                <a:cs typeface="Arial"/>
              </a:rPr>
              <a:t>Maximal </a:t>
            </a:r>
            <a:r>
              <a:rPr dirty="0" sz="1200">
                <a:latin typeface="Arial"/>
                <a:cs typeface="Arial"/>
              </a:rPr>
              <a:t>rate: </a:t>
            </a:r>
            <a:r>
              <a:rPr dirty="0" sz="1200" spc="-5">
                <a:latin typeface="Arial"/>
                <a:cs typeface="Arial"/>
              </a:rPr>
              <a:t>i.MX53 </a:t>
            </a:r>
            <a:r>
              <a:rPr dirty="0" sz="1200">
                <a:latin typeface="Arial"/>
                <a:cs typeface="Arial"/>
              </a:rPr>
              <a:t>– </a:t>
            </a:r>
            <a:r>
              <a:rPr dirty="0" sz="1200" spc="-5">
                <a:latin typeface="Arial"/>
                <a:cs typeface="Arial"/>
              </a:rPr>
              <a:t>180 MP/sec, i.MX6 Dual/Quad </a:t>
            </a:r>
            <a:r>
              <a:rPr dirty="0" sz="1200">
                <a:latin typeface="Arial"/>
                <a:cs typeface="Arial"/>
              </a:rPr>
              <a:t>– </a:t>
            </a:r>
            <a:r>
              <a:rPr dirty="0" sz="1200" spc="-5">
                <a:latin typeface="Arial"/>
                <a:cs typeface="Arial"/>
              </a:rPr>
              <a:t>240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MP/sec</a:t>
            </a:r>
            <a:endParaRPr sz="1200">
              <a:latin typeface="Arial"/>
              <a:cs typeface="Arial"/>
            </a:endParaRPr>
          </a:p>
          <a:p>
            <a:pPr marL="121920" indent="-109220">
              <a:lnSpc>
                <a:spcPct val="100000"/>
              </a:lnSpc>
              <a:buChar char="•"/>
              <a:tabLst>
                <a:tab pos="122555" algn="l"/>
              </a:tabLst>
            </a:pPr>
            <a:r>
              <a:rPr dirty="0" sz="1200" spc="-5">
                <a:latin typeface="Arial"/>
                <a:cs typeface="Arial"/>
              </a:rPr>
              <a:t>Combining method </a:t>
            </a:r>
            <a:r>
              <a:rPr dirty="0" sz="1200">
                <a:latin typeface="Arial"/>
                <a:cs typeface="Arial"/>
              </a:rPr>
              <a:t>– </a:t>
            </a:r>
            <a:r>
              <a:rPr dirty="0" sz="1200" spc="-5">
                <a:latin typeface="Arial"/>
                <a:cs typeface="Arial"/>
              </a:rPr>
              <a:t>as in the DP and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83717" y="3619462"/>
            <a:ext cx="2019300" cy="8312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90805" marR="125095">
              <a:lnSpc>
                <a:spcPct val="100000"/>
              </a:lnSpc>
              <a:spcBef>
                <a:spcPts val="330"/>
              </a:spcBef>
            </a:pPr>
            <a:r>
              <a:rPr dirty="0" sz="1200" spc="-5" b="1" i="1">
                <a:latin typeface="Arial"/>
                <a:cs typeface="Arial"/>
              </a:rPr>
              <a:t>Note</a:t>
            </a:r>
            <a:r>
              <a:rPr dirty="0" sz="1200" spc="-5" i="1">
                <a:latin typeface="Arial"/>
                <a:cs typeface="Arial"/>
              </a:rPr>
              <a:t>: This is the capability  </a:t>
            </a:r>
            <a:r>
              <a:rPr dirty="0" sz="1200" spc="-5" i="1">
                <a:latin typeface="Arial"/>
                <a:cs typeface="Arial"/>
              </a:rPr>
              <a:t>per IPUs, so the total  capability of the processor  is doubled in</a:t>
            </a:r>
            <a:r>
              <a:rPr dirty="0" sz="1200" spc="-75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i.MX6DQ.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505" y="910844"/>
            <a:ext cx="30467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4711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3-planes  i.MX37/51 </a:t>
            </a:r>
            <a:r>
              <a:rPr dirty="0" sz="1800" b="1">
                <a:latin typeface="Arial"/>
                <a:cs typeface="Arial"/>
              </a:rPr>
              <a:t>– up to </a:t>
            </a:r>
            <a:r>
              <a:rPr dirty="0" sz="1800" spc="-10" b="1">
                <a:latin typeface="Arial"/>
                <a:cs typeface="Arial"/>
              </a:rPr>
              <a:t>20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MP/sec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377" y="430783"/>
            <a:ext cx="722249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/>
              <a:t>IPUv3 </a:t>
            </a:r>
            <a:r>
              <a:rPr dirty="0" sz="2000"/>
              <a:t>– Maximal On-The-Fly Combining </a:t>
            </a:r>
            <a:r>
              <a:rPr dirty="0" sz="2000" spc="-80"/>
              <a:t>To </a:t>
            </a:r>
            <a:r>
              <a:rPr dirty="0" sz="2000"/>
              <a:t>A </a:t>
            </a:r>
            <a:r>
              <a:rPr dirty="0" sz="2000" spc="-5"/>
              <a:t>Single</a:t>
            </a:r>
            <a:r>
              <a:rPr dirty="0" sz="2000" spc="-200"/>
              <a:t> </a:t>
            </a:r>
            <a:r>
              <a:rPr dirty="0" sz="2000"/>
              <a:t>Display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573201" y="4503750"/>
            <a:ext cx="3963670" cy="5556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91440" marR="113664">
              <a:lnSpc>
                <a:spcPct val="100000"/>
              </a:lnSpc>
              <a:spcBef>
                <a:spcPts val="330"/>
              </a:spcBef>
            </a:pPr>
            <a:r>
              <a:rPr dirty="0" sz="1200" spc="-5">
                <a:latin typeface="Arial"/>
                <a:cs typeface="Arial"/>
              </a:rPr>
              <a:t>Note: the bottom plane may be a result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additional </a:t>
            </a:r>
            <a:r>
              <a:rPr dirty="0" sz="1200" spc="0">
                <a:latin typeface="Arial"/>
                <a:cs typeface="Arial"/>
              </a:rPr>
              <a:t>off-  </a:t>
            </a:r>
            <a:r>
              <a:rPr dirty="0" sz="1200" spc="-5">
                <a:latin typeface="Arial"/>
                <a:cs typeface="Arial"/>
              </a:rPr>
              <a:t>line combining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several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planes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5950" y="2622550"/>
            <a:ext cx="2151380" cy="1538605"/>
          </a:xfrm>
          <a:custGeom>
            <a:avLst/>
            <a:gdLst/>
            <a:ahLst/>
            <a:cxnLst/>
            <a:rect l="l" t="t" r="r" b="b"/>
            <a:pathLst>
              <a:path w="2151380" h="1538604">
                <a:moveTo>
                  <a:pt x="0" y="1538351"/>
                </a:moveTo>
                <a:lnTo>
                  <a:pt x="2151126" y="1538351"/>
                </a:lnTo>
                <a:lnTo>
                  <a:pt x="2151126" y="0"/>
                </a:lnTo>
                <a:lnTo>
                  <a:pt x="0" y="0"/>
                </a:lnTo>
                <a:lnTo>
                  <a:pt x="0" y="153835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5950" y="2622550"/>
            <a:ext cx="2151380" cy="1538605"/>
          </a:xfrm>
          <a:custGeom>
            <a:avLst/>
            <a:gdLst/>
            <a:ahLst/>
            <a:cxnLst/>
            <a:rect l="l" t="t" r="r" b="b"/>
            <a:pathLst>
              <a:path w="2151380" h="1538604">
                <a:moveTo>
                  <a:pt x="0" y="1538351"/>
                </a:moveTo>
                <a:lnTo>
                  <a:pt x="2151126" y="1538351"/>
                </a:lnTo>
                <a:lnTo>
                  <a:pt x="2151126" y="0"/>
                </a:lnTo>
                <a:lnTo>
                  <a:pt x="0" y="0"/>
                </a:lnTo>
                <a:lnTo>
                  <a:pt x="0" y="153835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3400" y="2047875"/>
            <a:ext cx="1187450" cy="2113280"/>
          </a:xfrm>
          <a:custGeom>
            <a:avLst/>
            <a:gdLst/>
            <a:ahLst/>
            <a:cxnLst/>
            <a:rect l="l" t="t" r="r" b="b"/>
            <a:pathLst>
              <a:path w="1187450" h="2113279">
                <a:moveTo>
                  <a:pt x="0" y="2113026"/>
                </a:moveTo>
                <a:lnTo>
                  <a:pt x="1187450" y="2113026"/>
                </a:lnTo>
                <a:lnTo>
                  <a:pt x="11874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3400" y="2047875"/>
            <a:ext cx="1187450" cy="2113280"/>
          </a:xfrm>
          <a:custGeom>
            <a:avLst/>
            <a:gdLst/>
            <a:ahLst/>
            <a:cxnLst/>
            <a:rect l="l" t="t" r="r" b="b"/>
            <a:pathLst>
              <a:path w="1187450" h="2113279">
                <a:moveTo>
                  <a:pt x="0" y="2113026"/>
                </a:moveTo>
                <a:lnTo>
                  <a:pt x="1187450" y="2113026"/>
                </a:lnTo>
                <a:lnTo>
                  <a:pt x="11874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05733" y="2086482"/>
            <a:ext cx="9258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034" marR="5080" indent="-1397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E</a:t>
            </a:r>
            <a:r>
              <a:rPr dirty="0" sz="1800" spc="-15" b="1">
                <a:latin typeface="Arial"/>
                <a:cs typeface="Arial"/>
              </a:rPr>
              <a:t>x</a:t>
            </a:r>
            <a:r>
              <a:rPr dirty="0" sz="1800" spc="-5" b="1">
                <a:latin typeface="Arial"/>
                <a:cs typeface="Arial"/>
              </a:rPr>
              <a:t>te</a:t>
            </a:r>
            <a:r>
              <a:rPr dirty="0" sz="1800" spc="-15" b="1">
                <a:latin typeface="Arial"/>
                <a:cs typeface="Arial"/>
              </a:rPr>
              <a:t>r</a:t>
            </a:r>
            <a:r>
              <a:rPr dirty="0" sz="1800" spc="-5" b="1">
                <a:latin typeface="Arial"/>
                <a:cs typeface="Arial"/>
              </a:rPr>
              <a:t>nal  Me</a:t>
            </a:r>
            <a:r>
              <a:rPr dirty="0" sz="1800" spc="-15" b="1">
                <a:latin typeface="Arial"/>
                <a:cs typeface="Arial"/>
              </a:rPr>
              <a:t>m</a:t>
            </a:r>
            <a:r>
              <a:rPr dirty="0" sz="1800" spc="-5" b="1">
                <a:latin typeface="Arial"/>
                <a:cs typeface="Arial"/>
              </a:rPr>
              <a:t>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0170" y="2152853"/>
            <a:ext cx="1067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i.MX37/51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950" y="2047875"/>
            <a:ext cx="2343150" cy="2113280"/>
          </a:xfrm>
          <a:custGeom>
            <a:avLst/>
            <a:gdLst/>
            <a:ahLst/>
            <a:cxnLst/>
            <a:rect l="l" t="t" r="r" b="b"/>
            <a:pathLst>
              <a:path w="2343150" h="2113279">
                <a:moveTo>
                  <a:pt x="0" y="2113026"/>
                </a:moveTo>
                <a:lnTo>
                  <a:pt x="2343150" y="2113026"/>
                </a:lnTo>
                <a:lnTo>
                  <a:pt x="23431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87626" y="3506787"/>
            <a:ext cx="448945" cy="53848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0" spc="-10" b="1">
                <a:latin typeface="Arial"/>
                <a:cs typeface="Arial"/>
              </a:rPr>
              <a:t>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2863" y="3721989"/>
            <a:ext cx="5721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IPU</a:t>
            </a:r>
            <a:r>
              <a:rPr dirty="0" sz="1600" spc="-40" b="1">
                <a:latin typeface="Arial"/>
                <a:cs typeface="Arial"/>
              </a:rPr>
              <a:t>v</a:t>
            </a:r>
            <a:r>
              <a:rPr dirty="0" sz="1600" spc="-5" b="1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4121" y="3089343"/>
            <a:ext cx="144703" cy="109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820" y="2855040"/>
            <a:ext cx="215900" cy="313690"/>
          </a:xfrm>
          <a:custGeom>
            <a:avLst/>
            <a:gdLst/>
            <a:ahLst/>
            <a:cxnLst/>
            <a:rect l="l" t="t" r="r" b="b"/>
            <a:pathLst>
              <a:path w="215900" h="313689">
                <a:moveTo>
                  <a:pt x="45370" y="17112"/>
                </a:moveTo>
                <a:lnTo>
                  <a:pt x="0" y="188909"/>
                </a:lnTo>
                <a:lnTo>
                  <a:pt x="9280" y="194496"/>
                </a:lnTo>
                <a:lnTo>
                  <a:pt x="9280" y="203224"/>
                </a:lnTo>
                <a:lnTo>
                  <a:pt x="39527" y="217888"/>
                </a:lnTo>
                <a:lnTo>
                  <a:pt x="40215" y="217888"/>
                </a:lnTo>
                <a:lnTo>
                  <a:pt x="42621" y="218237"/>
                </a:lnTo>
                <a:lnTo>
                  <a:pt x="46058" y="218237"/>
                </a:lnTo>
                <a:lnTo>
                  <a:pt x="50525" y="218586"/>
                </a:lnTo>
                <a:lnTo>
                  <a:pt x="56026" y="219285"/>
                </a:lnTo>
                <a:lnTo>
                  <a:pt x="62211" y="219634"/>
                </a:lnTo>
                <a:lnTo>
                  <a:pt x="68745" y="220332"/>
                </a:lnTo>
                <a:lnTo>
                  <a:pt x="75963" y="220681"/>
                </a:lnTo>
                <a:lnTo>
                  <a:pt x="90055" y="222078"/>
                </a:lnTo>
                <a:lnTo>
                  <a:pt x="97273" y="222427"/>
                </a:lnTo>
                <a:lnTo>
                  <a:pt x="109988" y="223824"/>
                </a:lnTo>
                <a:lnTo>
                  <a:pt x="115489" y="224173"/>
                </a:lnTo>
                <a:lnTo>
                  <a:pt x="119957" y="224871"/>
                </a:lnTo>
                <a:lnTo>
                  <a:pt x="123396" y="225220"/>
                </a:lnTo>
                <a:lnTo>
                  <a:pt x="123396" y="225918"/>
                </a:lnTo>
                <a:lnTo>
                  <a:pt x="123740" y="228013"/>
                </a:lnTo>
                <a:lnTo>
                  <a:pt x="123740" y="231160"/>
                </a:lnTo>
                <a:lnTo>
                  <a:pt x="115489" y="258393"/>
                </a:lnTo>
                <a:lnTo>
                  <a:pt x="114800" y="258393"/>
                </a:lnTo>
                <a:lnTo>
                  <a:pt x="112394" y="258743"/>
                </a:lnTo>
                <a:lnTo>
                  <a:pt x="108959" y="259092"/>
                </a:lnTo>
                <a:lnTo>
                  <a:pt x="104492" y="259790"/>
                </a:lnTo>
                <a:lnTo>
                  <a:pt x="99335" y="260488"/>
                </a:lnTo>
                <a:lnTo>
                  <a:pt x="93490" y="261187"/>
                </a:lnTo>
                <a:lnTo>
                  <a:pt x="59805" y="266424"/>
                </a:lnTo>
                <a:lnTo>
                  <a:pt x="53964" y="267820"/>
                </a:lnTo>
                <a:lnTo>
                  <a:pt x="48464" y="268868"/>
                </a:lnTo>
                <a:lnTo>
                  <a:pt x="32653" y="281791"/>
                </a:lnTo>
                <a:lnTo>
                  <a:pt x="33340" y="284933"/>
                </a:lnTo>
                <a:lnTo>
                  <a:pt x="35059" y="288075"/>
                </a:lnTo>
                <a:lnTo>
                  <a:pt x="37465" y="290519"/>
                </a:lnTo>
                <a:lnTo>
                  <a:pt x="40558" y="291916"/>
                </a:lnTo>
                <a:lnTo>
                  <a:pt x="42964" y="292614"/>
                </a:lnTo>
                <a:lnTo>
                  <a:pt x="46402" y="293662"/>
                </a:lnTo>
                <a:lnTo>
                  <a:pt x="51214" y="295058"/>
                </a:lnTo>
                <a:lnTo>
                  <a:pt x="56715" y="296455"/>
                </a:lnTo>
                <a:lnTo>
                  <a:pt x="63244" y="298201"/>
                </a:lnTo>
                <a:lnTo>
                  <a:pt x="70118" y="299947"/>
                </a:lnTo>
                <a:lnTo>
                  <a:pt x="77336" y="301693"/>
                </a:lnTo>
                <a:lnTo>
                  <a:pt x="84899" y="303439"/>
                </a:lnTo>
                <a:lnTo>
                  <a:pt x="92461" y="305534"/>
                </a:lnTo>
                <a:lnTo>
                  <a:pt x="100024" y="307280"/>
                </a:lnTo>
                <a:lnTo>
                  <a:pt x="107582" y="308676"/>
                </a:lnTo>
                <a:lnTo>
                  <a:pt x="114460" y="310422"/>
                </a:lnTo>
                <a:lnTo>
                  <a:pt x="120990" y="311470"/>
                </a:lnTo>
                <a:lnTo>
                  <a:pt x="126830" y="312517"/>
                </a:lnTo>
                <a:lnTo>
                  <a:pt x="131642" y="312866"/>
                </a:lnTo>
                <a:lnTo>
                  <a:pt x="135771" y="313215"/>
                </a:lnTo>
                <a:lnTo>
                  <a:pt x="139549" y="312866"/>
                </a:lnTo>
                <a:lnTo>
                  <a:pt x="144017" y="312168"/>
                </a:lnTo>
                <a:lnTo>
                  <a:pt x="183203" y="296455"/>
                </a:lnTo>
                <a:lnTo>
                  <a:pt x="204858" y="283536"/>
                </a:lnTo>
                <a:lnTo>
                  <a:pt x="207264" y="281791"/>
                </a:lnTo>
                <a:lnTo>
                  <a:pt x="208637" y="280394"/>
                </a:lnTo>
                <a:lnTo>
                  <a:pt x="209325" y="277950"/>
                </a:lnTo>
                <a:lnTo>
                  <a:pt x="208637" y="275855"/>
                </a:lnTo>
                <a:lnTo>
                  <a:pt x="189044" y="268519"/>
                </a:lnTo>
                <a:lnTo>
                  <a:pt x="188699" y="266424"/>
                </a:lnTo>
                <a:lnTo>
                  <a:pt x="182170" y="218237"/>
                </a:lnTo>
                <a:lnTo>
                  <a:pt x="176674" y="196241"/>
                </a:lnTo>
                <a:lnTo>
                  <a:pt x="215855" y="41552"/>
                </a:lnTo>
                <a:lnTo>
                  <a:pt x="207948" y="26190"/>
                </a:lnTo>
                <a:lnTo>
                  <a:pt x="211078" y="18858"/>
                </a:lnTo>
                <a:lnTo>
                  <a:pt x="53275" y="18858"/>
                </a:lnTo>
                <a:lnTo>
                  <a:pt x="45370" y="17112"/>
                </a:lnTo>
                <a:close/>
              </a:path>
              <a:path w="215900" h="313689">
                <a:moveTo>
                  <a:pt x="191794" y="0"/>
                </a:moveTo>
                <a:lnTo>
                  <a:pt x="186982" y="2793"/>
                </a:lnTo>
                <a:lnTo>
                  <a:pt x="53275" y="18858"/>
                </a:lnTo>
                <a:lnTo>
                  <a:pt x="211078" y="18858"/>
                </a:lnTo>
                <a:lnTo>
                  <a:pt x="212420" y="15716"/>
                </a:lnTo>
                <a:lnTo>
                  <a:pt x="191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3163" y="2864467"/>
            <a:ext cx="195577" cy="296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66950" y="2803525"/>
            <a:ext cx="960755" cy="76200"/>
          </a:xfrm>
          <a:custGeom>
            <a:avLst/>
            <a:gdLst/>
            <a:ahLst/>
            <a:cxnLst/>
            <a:rect l="l" t="t" r="r" b="b"/>
            <a:pathLst>
              <a:path w="96075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960755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960755" h="76200">
                <a:moveTo>
                  <a:pt x="960374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960374" y="47625"/>
                </a:lnTo>
                <a:lnTo>
                  <a:pt x="960374" y="285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24276" y="2741612"/>
            <a:ext cx="882650" cy="230504"/>
          </a:xfrm>
          <a:prstGeom prst="rect">
            <a:avLst/>
          </a:prstGeom>
          <a:solidFill>
            <a:srgbClr val="FFFF00"/>
          </a:solidFill>
          <a:ln w="12700">
            <a:solidFill>
              <a:srgbClr val="0033CC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409"/>
              </a:spcBef>
            </a:pP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Plane 3</a:t>
            </a:r>
            <a:r>
              <a:rPr dirty="0" sz="800" spc="-3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0033CC"/>
                </a:solidFill>
                <a:latin typeface="Arial"/>
                <a:cs typeface="Arial"/>
              </a:rPr>
              <a:t>(top)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46200" y="2892488"/>
            <a:ext cx="268605" cy="61468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dirty="0" sz="1000" spc="-5" b="1">
                <a:latin typeface="Arial"/>
                <a:cs typeface="Arial"/>
              </a:rPr>
              <a:t>DC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6137" y="2892488"/>
            <a:ext cx="269875" cy="230504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280"/>
              </a:spcBef>
            </a:pPr>
            <a:r>
              <a:rPr dirty="0" sz="1000" spc="-5" b="1">
                <a:latin typeface="Arial"/>
                <a:cs typeface="Arial"/>
              </a:rPr>
              <a:t>DI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5762" y="2970148"/>
            <a:ext cx="460375" cy="76200"/>
          </a:xfrm>
          <a:custGeom>
            <a:avLst/>
            <a:gdLst/>
            <a:ahLst/>
            <a:cxnLst/>
            <a:rect l="l" t="t" r="r" b="b"/>
            <a:pathLst>
              <a:path w="4603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460375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460375" h="76200">
                <a:moveTo>
                  <a:pt x="46037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460375" y="47625"/>
                </a:lnTo>
                <a:lnTo>
                  <a:pt x="460375" y="285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01724" y="2970148"/>
            <a:ext cx="24295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44675" y="2740025"/>
            <a:ext cx="422275" cy="536575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2555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DP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66950" y="3124707"/>
            <a:ext cx="268605" cy="76200"/>
          </a:xfrm>
          <a:custGeom>
            <a:avLst/>
            <a:gdLst/>
            <a:ahLst/>
            <a:cxnLst/>
            <a:rect l="l" t="t" r="r" b="b"/>
            <a:pathLst>
              <a:path w="268605" h="76200">
                <a:moveTo>
                  <a:pt x="76454" y="0"/>
                </a:moveTo>
                <a:lnTo>
                  <a:pt x="0" y="37591"/>
                </a:lnTo>
                <a:lnTo>
                  <a:pt x="75945" y="76200"/>
                </a:lnTo>
                <a:lnTo>
                  <a:pt x="76136" y="47568"/>
                </a:lnTo>
                <a:lnTo>
                  <a:pt x="63500" y="47497"/>
                </a:lnTo>
                <a:lnTo>
                  <a:pt x="63500" y="28447"/>
                </a:lnTo>
                <a:lnTo>
                  <a:pt x="76264" y="28447"/>
                </a:lnTo>
                <a:lnTo>
                  <a:pt x="76454" y="0"/>
                </a:lnTo>
                <a:close/>
              </a:path>
              <a:path w="268605" h="76200">
                <a:moveTo>
                  <a:pt x="76263" y="28519"/>
                </a:moveTo>
                <a:lnTo>
                  <a:pt x="76136" y="47568"/>
                </a:lnTo>
                <a:lnTo>
                  <a:pt x="268224" y="48640"/>
                </a:lnTo>
                <a:lnTo>
                  <a:pt x="268350" y="29590"/>
                </a:lnTo>
                <a:lnTo>
                  <a:pt x="76263" y="28519"/>
                </a:lnTo>
                <a:close/>
              </a:path>
              <a:path w="268605" h="76200">
                <a:moveTo>
                  <a:pt x="63500" y="28447"/>
                </a:moveTo>
                <a:lnTo>
                  <a:pt x="63500" y="47497"/>
                </a:lnTo>
                <a:lnTo>
                  <a:pt x="76136" y="47568"/>
                </a:lnTo>
                <a:lnTo>
                  <a:pt x="76263" y="28519"/>
                </a:lnTo>
                <a:lnTo>
                  <a:pt x="63500" y="28447"/>
                </a:lnTo>
                <a:close/>
              </a:path>
              <a:path w="268605" h="76200">
                <a:moveTo>
                  <a:pt x="76264" y="28447"/>
                </a:moveTo>
                <a:lnTo>
                  <a:pt x="63500" y="28447"/>
                </a:lnTo>
                <a:lnTo>
                  <a:pt x="76263" y="285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03312" y="2970148"/>
            <a:ext cx="242887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44675" y="3392551"/>
            <a:ext cx="690880" cy="1905"/>
          </a:xfrm>
          <a:custGeom>
            <a:avLst/>
            <a:gdLst/>
            <a:ahLst/>
            <a:cxnLst/>
            <a:rect l="l" t="t" r="r" b="b"/>
            <a:pathLst>
              <a:path w="690880" h="1904">
                <a:moveTo>
                  <a:pt x="0" y="0"/>
                </a:moveTo>
                <a:lnTo>
                  <a:pt x="690626" y="1524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44675" y="377507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 h="0">
                <a:moveTo>
                  <a:pt x="0" y="0"/>
                </a:moveTo>
                <a:lnTo>
                  <a:pt x="24295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44675" y="3392551"/>
            <a:ext cx="0" cy="384175"/>
          </a:xfrm>
          <a:custGeom>
            <a:avLst/>
            <a:gdLst/>
            <a:ahLst/>
            <a:cxnLst/>
            <a:rect l="l" t="t" r="r" b="b"/>
            <a:pathLst>
              <a:path w="0" h="384175">
                <a:moveTo>
                  <a:pt x="0" y="38417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36825" y="3570223"/>
            <a:ext cx="690880" cy="76200"/>
          </a:xfrm>
          <a:custGeom>
            <a:avLst/>
            <a:gdLst/>
            <a:ahLst/>
            <a:cxnLst/>
            <a:rect l="l" t="t" r="r" b="b"/>
            <a:pathLst>
              <a:path w="69088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69088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690880" h="76200">
                <a:moveTo>
                  <a:pt x="690499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690499" y="47625"/>
                </a:lnTo>
                <a:lnTo>
                  <a:pt x="690499" y="28575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36825" y="3878198"/>
            <a:ext cx="690880" cy="76200"/>
          </a:xfrm>
          <a:custGeom>
            <a:avLst/>
            <a:gdLst/>
            <a:ahLst/>
            <a:cxnLst/>
            <a:rect l="l" t="t" r="r" b="b"/>
            <a:pathLst>
              <a:path w="69088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69088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690880" h="76200">
                <a:moveTo>
                  <a:pt x="690499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690499" y="47625"/>
                </a:lnTo>
                <a:lnTo>
                  <a:pt x="690499" y="28575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224276" y="3813111"/>
            <a:ext cx="882650" cy="230504"/>
          </a:xfrm>
          <a:prstGeom prst="rect">
            <a:avLst/>
          </a:prstGeom>
          <a:solidFill>
            <a:srgbClr val="FFFF00"/>
          </a:solidFill>
          <a:ln w="12700">
            <a:solidFill>
              <a:srgbClr val="0033CC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409"/>
              </a:spcBef>
            </a:pP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Plane 1</a:t>
            </a:r>
            <a:r>
              <a:rPr dirty="0" sz="800" spc="-6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(bottom)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24276" y="3506787"/>
            <a:ext cx="882650" cy="230504"/>
          </a:xfrm>
          <a:custGeom>
            <a:avLst/>
            <a:gdLst/>
            <a:ahLst/>
            <a:cxnLst/>
            <a:rect l="l" t="t" r="r" b="b"/>
            <a:pathLst>
              <a:path w="882650" h="230504">
                <a:moveTo>
                  <a:pt x="0" y="230187"/>
                </a:moveTo>
                <a:lnTo>
                  <a:pt x="882650" y="230187"/>
                </a:lnTo>
                <a:lnTo>
                  <a:pt x="882650" y="0"/>
                </a:lnTo>
                <a:lnTo>
                  <a:pt x="0" y="0"/>
                </a:lnTo>
                <a:lnTo>
                  <a:pt x="0" y="23018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24276" y="3506787"/>
            <a:ext cx="882650" cy="230504"/>
          </a:xfrm>
          <a:custGeom>
            <a:avLst/>
            <a:gdLst/>
            <a:ahLst/>
            <a:cxnLst/>
            <a:rect l="l" t="t" r="r" b="b"/>
            <a:pathLst>
              <a:path w="882650" h="230504">
                <a:moveTo>
                  <a:pt x="0" y="230187"/>
                </a:moveTo>
                <a:lnTo>
                  <a:pt x="882650" y="230187"/>
                </a:lnTo>
                <a:lnTo>
                  <a:pt x="882650" y="0"/>
                </a:lnTo>
                <a:lnTo>
                  <a:pt x="0" y="0"/>
                </a:lnTo>
                <a:lnTo>
                  <a:pt x="0" y="230187"/>
                </a:lnTo>
                <a:close/>
              </a:path>
            </a:pathLst>
          </a:custGeom>
          <a:ln w="1270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474846" y="3545840"/>
            <a:ext cx="3829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800" spc="-7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35301" y="3163823"/>
            <a:ext cx="0" cy="230504"/>
          </a:xfrm>
          <a:custGeom>
            <a:avLst/>
            <a:gdLst/>
            <a:ahLst/>
            <a:cxnLst/>
            <a:rect l="l" t="t" r="r" b="b"/>
            <a:pathLst>
              <a:path w="0" h="230504">
                <a:moveTo>
                  <a:pt x="0" y="23025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92700" y="2609850"/>
            <a:ext cx="2359025" cy="2317750"/>
          </a:xfrm>
          <a:custGeom>
            <a:avLst/>
            <a:gdLst/>
            <a:ahLst/>
            <a:cxnLst/>
            <a:rect l="l" t="t" r="r" b="b"/>
            <a:pathLst>
              <a:path w="2359025" h="2317750">
                <a:moveTo>
                  <a:pt x="0" y="2317750"/>
                </a:moveTo>
                <a:lnTo>
                  <a:pt x="2359025" y="2317750"/>
                </a:lnTo>
                <a:lnTo>
                  <a:pt x="2359025" y="0"/>
                </a:lnTo>
                <a:lnTo>
                  <a:pt x="0" y="0"/>
                </a:lnTo>
                <a:lnTo>
                  <a:pt x="0" y="231775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092700" y="2609850"/>
            <a:ext cx="2359025" cy="2317750"/>
          </a:xfrm>
          <a:custGeom>
            <a:avLst/>
            <a:gdLst/>
            <a:ahLst/>
            <a:cxnLst/>
            <a:rect l="l" t="t" r="r" b="b"/>
            <a:pathLst>
              <a:path w="2359025" h="2317750">
                <a:moveTo>
                  <a:pt x="0" y="2317750"/>
                </a:moveTo>
                <a:lnTo>
                  <a:pt x="2359025" y="2317750"/>
                </a:lnTo>
                <a:lnTo>
                  <a:pt x="2359025" y="0"/>
                </a:lnTo>
                <a:lnTo>
                  <a:pt x="0" y="0"/>
                </a:lnTo>
                <a:lnTo>
                  <a:pt x="0" y="23177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745476" y="2035175"/>
            <a:ext cx="1187450" cy="2892425"/>
          </a:xfrm>
          <a:custGeom>
            <a:avLst/>
            <a:gdLst/>
            <a:ahLst/>
            <a:cxnLst/>
            <a:rect l="l" t="t" r="r" b="b"/>
            <a:pathLst>
              <a:path w="1187450" h="2892425">
                <a:moveTo>
                  <a:pt x="0" y="2892425"/>
                </a:moveTo>
                <a:lnTo>
                  <a:pt x="1187450" y="2892425"/>
                </a:lnTo>
                <a:lnTo>
                  <a:pt x="1187450" y="0"/>
                </a:lnTo>
                <a:lnTo>
                  <a:pt x="0" y="0"/>
                </a:lnTo>
                <a:lnTo>
                  <a:pt x="0" y="2892425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745476" y="2035175"/>
            <a:ext cx="1187450" cy="2892425"/>
          </a:xfrm>
          <a:custGeom>
            <a:avLst/>
            <a:gdLst/>
            <a:ahLst/>
            <a:cxnLst/>
            <a:rect l="l" t="t" r="r" b="b"/>
            <a:pathLst>
              <a:path w="1187450" h="2892425">
                <a:moveTo>
                  <a:pt x="0" y="2892425"/>
                </a:moveTo>
                <a:lnTo>
                  <a:pt x="1187450" y="2892425"/>
                </a:lnTo>
                <a:lnTo>
                  <a:pt x="1187450" y="0"/>
                </a:lnTo>
                <a:lnTo>
                  <a:pt x="0" y="0"/>
                </a:lnTo>
                <a:lnTo>
                  <a:pt x="0" y="28924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878571" y="2073655"/>
            <a:ext cx="9258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034" marR="5080" indent="-1397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E</a:t>
            </a:r>
            <a:r>
              <a:rPr dirty="0" sz="1800" spc="-15" b="1">
                <a:latin typeface="Arial"/>
                <a:cs typeface="Arial"/>
              </a:rPr>
              <a:t>x</a:t>
            </a:r>
            <a:r>
              <a:rPr dirty="0" sz="1800" spc="-5" b="1">
                <a:latin typeface="Arial"/>
                <a:cs typeface="Arial"/>
              </a:rPr>
              <a:t>te</a:t>
            </a:r>
            <a:r>
              <a:rPr dirty="0" sz="1800" spc="-15" b="1">
                <a:latin typeface="Arial"/>
                <a:cs typeface="Arial"/>
              </a:rPr>
              <a:t>r</a:t>
            </a:r>
            <a:r>
              <a:rPr dirty="0" sz="1800" spc="-5" b="1">
                <a:latin typeface="Arial"/>
                <a:cs typeface="Arial"/>
              </a:rPr>
              <a:t>nal  Me</a:t>
            </a:r>
            <a:r>
              <a:rPr dirty="0" sz="1800" spc="-15" b="1">
                <a:latin typeface="Arial"/>
                <a:cs typeface="Arial"/>
              </a:rPr>
              <a:t>m</a:t>
            </a:r>
            <a:r>
              <a:rPr dirty="0" sz="1800" spc="-5" b="1">
                <a:latin typeface="Arial"/>
                <a:cs typeface="Arial"/>
              </a:rPr>
              <a:t>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66130" y="2140457"/>
            <a:ext cx="2146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i.MX53/6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Dual/Quad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92700" y="2035175"/>
            <a:ext cx="2541905" cy="2892425"/>
          </a:xfrm>
          <a:custGeom>
            <a:avLst/>
            <a:gdLst/>
            <a:ahLst/>
            <a:cxnLst/>
            <a:rect l="l" t="t" r="r" b="b"/>
            <a:pathLst>
              <a:path w="2541904" h="2892425">
                <a:moveTo>
                  <a:pt x="0" y="2892425"/>
                </a:moveTo>
                <a:lnTo>
                  <a:pt x="2541651" y="2892425"/>
                </a:lnTo>
                <a:lnTo>
                  <a:pt x="2541651" y="0"/>
                </a:lnTo>
                <a:lnTo>
                  <a:pt x="0" y="0"/>
                </a:lnTo>
                <a:lnTo>
                  <a:pt x="0" y="28924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564376" y="3494087"/>
            <a:ext cx="456565" cy="53848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 marL="10160">
              <a:lnSpc>
                <a:spcPct val="100000"/>
              </a:lnSpc>
            </a:pPr>
            <a:r>
              <a:rPr dirty="0" sz="1000" spc="-10" b="1">
                <a:latin typeface="Arial"/>
                <a:cs typeface="Arial"/>
              </a:rPr>
              <a:t>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40426" y="3709542"/>
            <a:ext cx="5721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IPU</a:t>
            </a:r>
            <a:r>
              <a:rPr dirty="0" sz="1600" spc="-40" b="1">
                <a:latin typeface="Arial"/>
                <a:cs typeface="Arial"/>
              </a:rPr>
              <a:t>v</a:t>
            </a:r>
            <a:r>
              <a:rPr dirty="0" sz="1600" spc="-5" b="1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810871" y="3076643"/>
            <a:ext cx="144703" cy="1099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68570" y="2842340"/>
            <a:ext cx="215900" cy="313690"/>
          </a:xfrm>
          <a:custGeom>
            <a:avLst/>
            <a:gdLst/>
            <a:ahLst/>
            <a:cxnLst/>
            <a:rect l="l" t="t" r="r" b="b"/>
            <a:pathLst>
              <a:path w="215900" h="313689">
                <a:moveTo>
                  <a:pt x="45370" y="17112"/>
                </a:moveTo>
                <a:lnTo>
                  <a:pt x="0" y="188909"/>
                </a:lnTo>
                <a:lnTo>
                  <a:pt x="9280" y="194496"/>
                </a:lnTo>
                <a:lnTo>
                  <a:pt x="9280" y="203224"/>
                </a:lnTo>
                <a:lnTo>
                  <a:pt x="39527" y="217888"/>
                </a:lnTo>
                <a:lnTo>
                  <a:pt x="40215" y="217888"/>
                </a:lnTo>
                <a:lnTo>
                  <a:pt x="42621" y="218237"/>
                </a:lnTo>
                <a:lnTo>
                  <a:pt x="46058" y="218237"/>
                </a:lnTo>
                <a:lnTo>
                  <a:pt x="50525" y="218586"/>
                </a:lnTo>
                <a:lnTo>
                  <a:pt x="56026" y="219285"/>
                </a:lnTo>
                <a:lnTo>
                  <a:pt x="62211" y="219634"/>
                </a:lnTo>
                <a:lnTo>
                  <a:pt x="68745" y="220332"/>
                </a:lnTo>
                <a:lnTo>
                  <a:pt x="75963" y="220681"/>
                </a:lnTo>
                <a:lnTo>
                  <a:pt x="90055" y="222078"/>
                </a:lnTo>
                <a:lnTo>
                  <a:pt x="97273" y="222427"/>
                </a:lnTo>
                <a:lnTo>
                  <a:pt x="109988" y="223824"/>
                </a:lnTo>
                <a:lnTo>
                  <a:pt x="115489" y="224173"/>
                </a:lnTo>
                <a:lnTo>
                  <a:pt x="119957" y="224871"/>
                </a:lnTo>
                <a:lnTo>
                  <a:pt x="123396" y="225220"/>
                </a:lnTo>
                <a:lnTo>
                  <a:pt x="123396" y="225918"/>
                </a:lnTo>
                <a:lnTo>
                  <a:pt x="123740" y="228013"/>
                </a:lnTo>
                <a:lnTo>
                  <a:pt x="123740" y="231160"/>
                </a:lnTo>
                <a:lnTo>
                  <a:pt x="115489" y="258393"/>
                </a:lnTo>
                <a:lnTo>
                  <a:pt x="114800" y="258393"/>
                </a:lnTo>
                <a:lnTo>
                  <a:pt x="112394" y="258743"/>
                </a:lnTo>
                <a:lnTo>
                  <a:pt x="108959" y="259092"/>
                </a:lnTo>
                <a:lnTo>
                  <a:pt x="104492" y="259790"/>
                </a:lnTo>
                <a:lnTo>
                  <a:pt x="99335" y="260488"/>
                </a:lnTo>
                <a:lnTo>
                  <a:pt x="93490" y="261187"/>
                </a:lnTo>
                <a:lnTo>
                  <a:pt x="59805" y="266424"/>
                </a:lnTo>
                <a:lnTo>
                  <a:pt x="53964" y="267820"/>
                </a:lnTo>
                <a:lnTo>
                  <a:pt x="48464" y="268868"/>
                </a:lnTo>
                <a:lnTo>
                  <a:pt x="32653" y="281791"/>
                </a:lnTo>
                <a:lnTo>
                  <a:pt x="33340" y="284933"/>
                </a:lnTo>
                <a:lnTo>
                  <a:pt x="35059" y="288075"/>
                </a:lnTo>
                <a:lnTo>
                  <a:pt x="37465" y="290519"/>
                </a:lnTo>
                <a:lnTo>
                  <a:pt x="40558" y="291916"/>
                </a:lnTo>
                <a:lnTo>
                  <a:pt x="42964" y="292614"/>
                </a:lnTo>
                <a:lnTo>
                  <a:pt x="46402" y="293662"/>
                </a:lnTo>
                <a:lnTo>
                  <a:pt x="51214" y="295058"/>
                </a:lnTo>
                <a:lnTo>
                  <a:pt x="56715" y="296455"/>
                </a:lnTo>
                <a:lnTo>
                  <a:pt x="63244" y="298201"/>
                </a:lnTo>
                <a:lnTo>
                  <a:pt x="70118" y="299947"/>
                </a:lnTo>
                <a:lnTo>
                  <a:pt x="77336" y="301693"/>
                </a:lnTo>
                <a:lnTo>
                  <a:pt x="84899" y="303439"/>
                </a:lnTo>
                <a:lnTo>
                  <a:pt x="92461" y="305534"/>
                </a:lnTo>
                <a:lnTo>
                  <a:pt x="100024" y="307280"/>
                </a:lnTo>
                <a:lnTo>
                  <a:pt x="107582" y="308676"/>
                </a:lnTo>
                <a:lnTo>
                  <a:pt x="114460" y="310422"/>
                </a:lnTo>
                <a:lnTo>
                  <a:pt x="120990" y="311470"/>
                </a:lnTo>
                <a:lnTo>
                  <a:pt x="126830" y="312517"/>
                </a:lnTo>
                <a:lnTo>
                  <a:pt x="131642" y="312866"/>
                </a:lnTo>
                <a:lnTo>
                  <a:pt x="135771" y="313215"/>
                </a:lnTo>
                <a:lnTo>
                  <a:pt x="139549" y="312866"/>
                </a:lnTo>
                <a:lnTo>
                  <a:pt x="144017" y="312168"/>
                </a:lnTo>
                <a:lnTo>
                  <a:pt x="183203" y="296455"/>
                </a:lnTo>
                <a:lnTo>
                  <a:pt x="204858" y="283536"/>
                </a:lnTo>
                <a:lnTo>
                  <a:pt x="207264" y="281791"/>
                </a:lnTo>
                <a:lnTo>
                  <a:pt x="208637" y="280394"/>
                </a:lnTo>
                <a:lnTo>
                  <a:pt x="209325" y="277950"/>
                </a:lnTo>
                <a:lnTo>
                  <a:pt x="208637" y="275855"/>
                </a:lnTo>
                <a:lnTo>
                  <a:pt x="189044" y="268519"/>
                </a:lnTo>
                <a:lnTo>
                  <a:pt x="188699" y="266424"/>
                </a:lnTo>
                <a:lnTo>
                  <a:pt x="182170" y="218237"/>
                </a:lnTo>
                <a:lnTo>
                  <a:pt x="176674" y="196241"/>
                </a:lnTo>
                <a:lnTo>
                  <a:pt x="215855" y="41552"/>
                </a:lnTo>
                <a:lnTo>
                  <a:pt x="207948" y="26190"/>
                </a:lnTo>
                <a:lnTo>
                  <a:pt x="211078" y="18858"/>
                </a:lnTo>
                <a:lnTo>
                  <a:pt x="53275" y="18858"/>
                </a:lnTo>
                <a:lnTo>
                  <a:pt x="45370" y="17112"/>
                </a:lnTo>
                <a:close/>
              </a:path>
              <a:path w="215900" h="313689">
                <a:moveTo>
                  <a:pt x="191794" y="0"/>
                </a:moveTo>
                <a:lnTo>
                  <a:pt x="186982" y="2793"/>
                </a:lnTo>
                <a:lnTo>
                  <a:pt x="53275" y="18858"/>
                </a:lnTo>
                <a:lnTo>
                  <a:pt x="211078" y="18858"/>
                </a:lnTo>
                <a:lnTo>
                  <a:pt x="212420" y="15716"/>
                </a:lnTo>
                <a:lnTo>
                  <a:pt x="191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79913" y="2851767"/>
            <a:ext cx="195577" cy="2961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743700" y="2803525"/>
            <a:ext cx="1152525" cy="76200"/>
          </a:xfrm>
          <a:custGeom>
            <a:avLst/>
            <a:gdLst/>
            <a:ahLst/>
            <a:cxnLst/>
            <a:rect l="l" t="t" r="r" b="b"/>
            <a:pathLst>
              <a:path w="11525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152525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1152525" h="76200">
                <a:moveTo>
                  <a:pt x="115252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1152525" y="47625"/>
                </a:lnTo>
                <a:lnTo>
                  <a:pt x="1152525" y="285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896225" y="2728912"/>
            <a:ext cx="882650" cy="230504"/>
          </a:xfrm>
          <a:prstGeom prst="rect">
            <a:avLst/>
          </a:prstGeom>
          <a:solidFill>
            <a:srgbClr val="FFFF00"/>
          </a:solidFill>
          <a:ln w="12700">
            <a:solidFill>
              <a:srgbClr val="0033CC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409"/>
              </a:spcBef>
            </a:pP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Plane 4</a:t>
            </a:r>
            <a:r>
              <a:rPr dirty="0" sz="800" spc="-3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0033CC"/>
                </a:solidFill>
                <a:latin typeface="Arial"/>
                <a:cs typeface="Arial"/>
              </a:rPr>
              <a:t>(top)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22950" y="2879788"/>
            <a:ext cx="268605" cy="61468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DC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22951" y="2879788"/>
            <a:ext cx="269875" cy="230504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280"/>
              </a:spcBef>
            </a:pPr>
            <a:r>
              <a:rPr dirty="0" sz="1000" spc="-5" b="1">
                <a:latin typeface="Arial"/>
                <a:cs typeface="Arial"/>
              </a:rPr>
              <a:t>DI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62448" y="2957448"/>
            <a:ext cx="460375" cy="76200"/>
          </a:xfrm>
          <a:custGeom>
            <a:avLst/>
            <a:gdLst/>
            <a:ahLst/>
            <a:cxnLst/>
            <a:rect l="l" t="t" r="r" b="b"/>
            <a:pathLst>
              <a:path w="4603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460375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460375" h="76200">
                <a:moveTo>
                  <a:pt x="46037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460375" y="47625"/>
                </a:lnTo>
                <a:lnTo>
                  <a:pt x="460375" y="285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078473" y="2957448"/>
            <a:ext cx="242950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321425" y="2727325"/>
            <a:ext cx="422275" cy="536575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DP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743700" y="3112007"/>
            <a:ext cx="268605" cy="76200"/>
          </a:xfrm>
          <a:custGeom>
            <a:avLst/>
            <a:gdLst/>
            <a:ahLst/>
            <a:cxnLst/>
            <a:rect l="l" t="t" r="r" b="b"/>
            <a:pathLst>
              <a:path w="268604" h="76200">
                <a:moveTo>
                  <a:pt x="76453" y="0"/>
                </a:moveTo>
                <a:lnTo>
                  <a:pt x="0" y="37591"/>
                </a:lnTo>
                <a:lnTo>
                  <a:pt x="75946" y="76200"/>
                </a:lnTo>
                <a:lnTo>
                  <a:pt x="76136" y="47568"/>
                </a:lnTo>
                <a:lnTo>
                  <a:pt x="63500" y="47497"/>
                </a:lnTo>
                <a:lnTo>
                  <a:pt x="63500" y="28447"/>
                </a:lnTo>
                <a:lnTo>
                  <a:pt x="76264" y="28447"/>
                </a:lnTo>
                <a:lnTo>
                  <a:pt x="76453" y="0"/>
                </a:lnTo>
                <a:close/>
              </a:path>
              <a:path w="268604" h="76200">
                <a:moveTo>
                  <a:pt x="76263" y="28519"/>
                </a:moveTo>
                <a:lnTo>
                  <a:pt x="76136" y="47568"/>
                </a:lnTo>
                <a:lnTo>
                  <a:pt x="268224" y="48640"/>
                </a:lnTo>
                <a:lnTo>
                  <a:pt x="268350" y="29590"/>
                </a:lnTo>
                <a:lnTo>
                  <a:pt x="76263" y="28519"/>
                </a:lnTo>
                <a:close/>
              </a:path>
              <a:path w="268604" h="76200">
                <a:moveTo>
                  <a:pt x="63500" y="28447"/>
                </a:moveTo>
                <a:lnTo>
                  <a:pt x="63500" y="47497"/>
                </a:lnTo>
                <a:lnTo>
                  <a:pt x="76136" y="47568"/>
                </a:lnTo>
                <a:lnTo>
                  <a:pt x="76263" y="28519"/>
                </a:lnTo>
                <a:lnTo>
                  <a:pt x="63500" y="28447"/>
                </a:lnTo>
                <a:close/>
              </a:path>
              <a:path w="268604" h="76200">
                <a:moveTo>
                  <a:pt x="76264" y="28447"/>
                </a:moveTo>
                <a:lnTo>
                  <a:pt x="63500" y="28447"/>
                </a:lnTo>
                <a:lnTo>
                  <a:pt x="76263" y="285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579998" y="2957448"/>
            <a:ext cx="242950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21425" y="3379851"/>
            <a:ext cx="690880" cy="1905"/>
          </a:xfrm>
          <a:custGeom>
            <a:avLst/>
            <a:gdLst/>
            <a:ahLst/>
            <a:cxnLst/>
            <a:rect l="l" t="t" r="r" b="b"/>
            <a:pathLst>
              <a:path w="690879" h="1904">
                <a:moveTo>
                  <a:pt x="0" y="0"/>
                </a:moveTo>
                <a:lnTo>
                  <a:pt x="690626" y="1524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321425" y="376237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 h="0">
                <a:moveTo>
                  <a:pt x="0" y="0"/>
                </a:moveTo>
                <a:lnTo>
                  <a:pt x="24295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321425" y="3379851"/>
            <a:ext cx="0" cy="384175"/>
          </a:xfrm>
          <a:custGeom>
            <a:avLst/>
            <a:gdLst/>
            <a:ahLst/>
            <a:cxnLst/>
            <a:rect l="l" t="t" r="r" b="b"/>
            <a:pathLst>
              <a:path w="0" h="384175">
                <a:moveTo>
                  <a:pt x="0" y="38417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029450" y="3582923"/>
            <a:ext cx="846455" cy="76200"/>
          </a:xfrm>
          <a:custGeom>
            <a:avLst/>
            <a:gdLst/>
            <a:ahLst/>
            <a:cxnLst/>
            <a:rect l="l" t="t" r="r" b="b"/>
            <a:pathLst>
              <a:path w="8464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846454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846454" h="76200">
                <a:moveTo>
                  <a:pt x="846074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846074" y="47625"/>
                </a:lnTo>
                <a:lnTo>
                  <a:pt x="846074" y="28575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7896225" y="3494087"/>
            <a:ext cx="882650" cy="230504"/>
          </a:xfrm>
          <a:prstGeom prst="rect">
            <a:avLst/>
          </a:prstGeom>
          <a:solidFill>
            <a:srgbClr val="FFFF00"/>
          </a:solidFill>
          <a:ln w="12700">
            <a:solidFill>
              <a:srgbClr val="0033CC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263525">
              <a:lnSpc>
                <a:spcPct val="100000"/>
              </a:lnSpc>
              <a:spcBef>
                <a:spcPts val="409"/>
              </a:spcBef>
            </a:pP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800" spc="-2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012051" y="3151123"/>
            <a:ext cx="0" cy="230504"/>
          </a:xfrm>
          <a:custGeom>
            <a:avLst/>
            <a:gdLst/>
            <a:ahLst/>
            <a:cxnLst/>
            <a:rect l="l" t="t" r="r" b="b"/>
            <a:pathLst>
              <a:path w="0" h="230504">
                <a:moveTo>
                  <a:pt x="0" y="23025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137530" y="846785"/>
            <a:ext cx="3681729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66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4-planes</a:t>
            </a:r>
            <a:endParaRPr sz="1800">
              <a:latin typeface="Arial"/>
              <a:cs typeface="Arial"/>
            </a:endParaRPr>
          </a:p>
          <a:p>
            <a:pPr marL="12700" marR="5080" indent="475615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i.MX53 </a:t>
            </a:r>
            <a:r>
              <a:rPr dirty="0" sz="1800" b="1">
                <a:latin typeface="Arial"/>
                <a:cs typeface="Arial"/>
              </a:rPr>
              <a:t>– up to </a:t>
            </a:r>
            <a:r>
              <a:rPr dirty="0" sz="1800" spc="-5" b="1">
                <a:latin typeface="Arial"/>
                <a:cs typeface="Arial"/>
              </a:rPr>
              <a:t>30 MP/sec  </a:t>
            </a:r>
            <a:r>
              <a:rPr dirty="0" sz="1800" b="1">
                <a:latin typeface="Arial"/>
                <a:cs typeface="Arial"/>
              </a:rPr>
              <a:t>i.MX6 </a:t>
            </a:r>
            <a:r>
              <a:rPr dirty="0" sz="1600" spc="-5" b="1">
                <a:latin typeface="Arial"/>
                <a:cs typeface="Arial"/>
              </a:rPr>
              <a:t>Dual/Quad </a:t>
            </a:r>
            <a:r>
              <a:rPr dirty="0" sz="1800" b="1">
                <a:latin typeface="Arial"/>
                <a:cs typeface="Arial"/>
              </a:rPr>
              <a:t>– up to </a:t>
            </a:r>
            <a:r>
              <a:rPr dirty="0" sz="1800" spc="-5" b="1">
                <a:latin typeface="Arial"/>
                <a:cs typeface="Arial"/>
              </a:rPr>
              <a:t>40 MP/sec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50126" y="4273486"/>
            <a:ext cx="448945" cy="53848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5"/>
              </a:spcBef>
            </a:pPr>
            <a:r>
              <a:rPr dirty="0" sz="1000" spc="-5" b="1">
                <a:latin typeface="Arial"/>
                <a:cs typeface="Arial"/>
              </a:rPr>
              <a:t>VDIC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029450" y="3890898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269875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269875" h="76200">
                <a:moveTo>
                  <a:pt x="26987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269875" y="47625"/>
                </a:lnTo>
                <a:lnTo>
                  <a:pt x="269875" y="28575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607175" y="4159250"/>
            <a:ext cx="690880" cy="1905"/>
          </a:xfrm>
          <a:custGeom>
            <a:avLst/>
            <a:gdLst/>
            <a:ahLst/>
            <a:cxnLst/>
            <a:rect l="l" t="t" r="r" b="b"/>
            <a:pathLst>
              <a:path w="690879" h="1904">
                <a:moveTo>
                  <a:pt x="0" y="0"/>
                </a:moveTo>
                <a:lnTo>
                  <a:pt x="690626" y="1524"/>
                </a:lnTo>
              </a:path>
            </a:pathLst>
          </a:custGeom>
          <a:ln w="19050">
            <a:solidFill>
              <a:srgbClr val="CC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607175" y="4541773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 h="0">
                <a:moveTo>
                  <a:pt x="0" y="0"/>
                </a:moveTo>
                <a:lnTo>
                  <a:pt x="242950" y="0"/>
                </a:lnTo>
              </a:path>
            </a:pathLst>
          </a:custGeom>
          <a:ln w="19050">
            <a:solidFill>
              <a:srgbClr val="CC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607175" y="4159250"/>
            <a:ext cx="0" cy="384175"/>
          </a:xfrm>
          <a:custGeom>
            <a:avLst/>
            <a:gdLst/>
            <a:ahLst/>
            <a:cxnLst/>
            <a:rect l="l" t="t" r="r" b="b"/>
            <a:pathLst>
              <a:path w="0" h="384175">
                <a:moveTo>
                  <a:pt x="0" y="384175"/>
                </a:moveTo>
                <a:lnTo>
                  <a:pt x="0" y="0"/>
                </a:lnTo>
              </a:path>
            </a:pathLst>
          </a:custGeom>
          <a:ln w="19050">
            <a:solidFill>
              <a:srgbClr val="CC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297801" y="3916426"/>
            <a:ext cx="1905" cy="244475"/>
          </a:xfrm>
          <a:custGeom>
            <a:avLst/>
            <a:gdLst/>
            <a:ahLst/>
            <a:cxnLst/>
            <a:rect l="l" t="t" r="r" b="b"/>
            <a:pathLst>
              <a:path w="1904" h="244475">
                <a:moveTo>
                  <a:pt x="0" y="244348"/>
                </a:moveTo>
                <a:lnTo>
                  <a:pt x="1524" y="0"/>
                </a:lnTo>
              </a:path>
            </a:pathLst>
          </a:custGeom>
          <a:ln w="19050">
            <a:solidFill>
              <a:srgbClr val="CC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299325" y="4351273"/>
            <a:ext cx="612775" cy="76200"/>
          </a:xfrm>
          <a:custGeom>
            <a:avLst/>
            <a:gdLst/>
            <a:ahLst/>
            <a:cxnLst/>
            <a:rect l="l" t="t" r="r" b="b"/>
            <a:pathLst>
              <a:path w="6127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612775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612775" h="76200">
                <a:moveTo>
                  <a:pt x="61277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612775" y="47625"/>
                </a:lnTo>
                <a:lnTo>
                  <a:pt x="61277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299325" y="4659248"/>
            <a:ext cx="612775" cy="76200"/>
          </a:xfrm>
          <a:custGeom>
            <a:avLst/>
            <a:gdLst/>
            <a:ahLst/>
            <a:cxnLst/>
            <a:rect l="l" t="t" r="r" b="b"/>
            <a:pathLst>
              <a:path w="6127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612775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612775" h="76200">
                <a:moveTo>
                  <a:pt x="61277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612775" y="47625"/>
                </a:lnTo>
                <a:lnTo>
                  <a:pt x="61277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7912100" y="4581461"/>
            <a:ext cx="882650" cy="230504"/>
          </a:xfrm>
          <a:prstGeom prst="rect">
            <a:avLst/>
          </a:prstGeom>
          <a:solidFill>
            <a:srgbClr val="FFFF00"/>
          </a:solidFill>
          <a:ln w="12700">
            <a:solidFill>
              <a:srgbClr val="0033CC"/>
            </a:solidFill>
          </a:ln>
        </p:spPr>
        <p:txBody>
          <a:bodyPr wrap="square" lIns="0" tIns="52704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414"/>
              </a:spcBef>
            </a:pP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Plane 1</a:t>
            </a:r>
            <a:r>
              <a:rPr dirty="0" sz="800" spc="-6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(bottom)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912100" y="4275137"/>
            <a:ext cx="882650" cy="230504"/>
          </a:xfrm>
          <a:prstGeom prst="rect">
            <a:avLst/>
          </a:prstGeom>
          <a:solidFill>
            <a:srgbClr val="FFFF00"/>
          </a:solidFill>
          <a:ln w="12700">
            <a:solidFill>
              <a:srgbClr val="0033CC"/>
            </a:solidFill>
          </a:ln>
        </p:spPr>
        <p:txBody>
          <a:bodyPr wrap="square" lIns="0" tIns="52704" rIns="0" bIns="0" rtlCol="0" vert="horz">
            <a:spAutoFit/>
          </a:bodyPr>
          <a:lstStyle/>
          <a:p>
            <a:pPr marL="263525">
              <a:lnSpc>
                <a:spcPct val="100000"/>
              </a:lnSpc>
              <a:spcBef>
                <a:spcPts val="414"/>
              </a:spcBef>
            </a:pP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800" spc="-2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33C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0003" y="5182971"/>
            <a:ext cx="3352800" cy="646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91440" marR="267970">
              <a:lnSpc>
                <a:spcPct val="100000"/>
              </a:lnSpc>
              <a:spcBef>
                <a:spcPts val="330"/>
              </a:spcBef>
            </a:pPr>
            <a:r>
              <a:rPr dirty="0" sz="1200" spc="-5" b="1" i="1">
                <a:latin typeface="Arial"/>
                <a:cs typeface="Arial"/>
              </a:rPr>
              <a:t>Note</a:t>
            </a:r>
            <a:r>
              <a:rPr dirty="0" sz="1200" spc="-5" i="1">
                <a:latin typeface="Arial"/>
                <a:cs typeface="Arial"/>
              </a:rPr>
              <a:t>: This is the capability per IPUs, so the  </a:t>
            </a:r>
            <a:r>
              <a:rPr dirty="0" sz="1200" spc="-5" i="1">
                <a:latin typeface="Arial"/>
                <a:cs typeface="Arial"/>
              </a:rPr>
              <a:t>total capability of the processor is doubled in  i.MX6DQ.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712" y="1670685"/>
            <a:ext cx="1228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i.MX6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Dual/Quad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025" y="1964054"/>
            <a:ext cx="1652905" cy="1419225"/>
          </a:xfrm>
          <a:custGeom>
            <a:avLst/>
            <a:gdLst/>
            <a:ahLst/>
            <a:cxnLst/>
            <a:rect l="l" t="t" r="r" b="b"/>
            <a:pathLst>
              <a:path w="1652905" h="1419225">
                <a:moveTo>
                  <a:pt x="0" y="1419225"/>
                </a:moveTo>
                <a:lnTo>
                  <a:pt x="1652651" y="1419225"/>
                </a:lnTo>
                <a:lnTo>
                  <a:pt x="1652651" y="0"/>
                </a:lnTo>
                <a:lnTo>
                  <a:pt x="0" y="0"/>
                </a:lnTo>
                <a:lnTo>
                  <a:pt x="0" y="141922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1025" y="1964054"/>
            <a:ext cx="1652905" cy="1419225"/>
          </a:xfrm>
          <a:custGeom>
            <a:avLst/>
            <a:gdLst/>
            <a:ahLst/>
            <a:cxnLst/>
            <a:rect l="l" t="t" r="r" b="b"/>
            <a:pathLst>
              <a:path w="1652905" h="1419225">
                <a:moveTo>
                  <a:pt x="0" y="1419225"/>
                </a:moveTo>
                <a:lnTo>
                  <a:pt x="1652651" y="1419225"/>
                </a:lnTo>
                <a:lnTo>
                  <a:pt x="1652651" y="0"/>
                </a:lnTo>
                <a:lnTo>
                  <a:pt x="0" y="0"/>
                </a:lnTo>
                <a:lnTo>
                  <a:pt x="0" y="1419225"/>
                </a:lnTo>
                <a:close/>
              </a:path>
            </a:pathLst>
          </a:custGeom>
          <a:ln w="25400">
            <a:solidFill>
              <a:srgbClr val="236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61048" y="2288984"/>
            <a:ext cx="1652905" cy="1109345"/>
          </a:xfrm>
          <a:custGeom>
            <a:avLst/>
            <a:gdLst/>
            <a:ahLst/>
            <a:cxnLst/>
            <a:rect l="l" t="t" r="r" b="b"/>
            <a:pathLst>
              <a:path w="1652904" h="1109345">
                <a:moveTo>
                  <a:pt x="0" y="1108900"/>
                </a:moveTo>
                <a:lnTo>
                  <a:pt x="1652651" y="1108900"/>
                </a:lnTo>
                <a:lnTo>
                  <a:pt x="1652651" y="0"/>
                </a:lnTo>
                <a:lnTo>
                  <a:pt x="0" y="0"/>
                </a:lnTo>
                <a:lnTo>
                  <a:pt x="0" y="11089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61048" y="2288984"/>
            <a:ext cx="1652905" cy="1109345"/>
          </a:xfrm>
          <a:custGeom>
            <a:avLst/>
            <a:gdLst/>
            <a:ahLst/>
            <a:cxnLst/>
            <a:rect l="l" t="t" r="r" b="b"/>
            <a:pathLst>
              <a:path w="1652904" h="1109345">
                <a:moveTo>
                  <a:pt x="0" y="1108900"/>
                </a:moveTo>
                <a:lnTo>
                  <a:pt x="1652651" y="1108900"/>
                </a:lnTo>
                <a:lnTo>
                  <a:pt x="1652651" y="0"/>
                </a:lnTo>
                <a:lnTo>
                  <a:pt x="0" y="0"/>
                </a:lnTo>
                <a:lnTo>
                  <a:pt x="0" y="1108900"/>
                </a:lnTo>
                <a:close/>
              </a:path>
            </a:pathLst>
          </a:custGeom>
          <a:ln w="25400">
            <a:solidFill>
              <a:srgbClr val="236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3100" y="4017898"/>
            <a:ext cx="1652905" cy="1419225"/>
          </a:xfrm>
          <a:custGeom>
            <a:avLst/>
            <a:gdLst/>
            <a:ahLst/>
            <a:cxnLst/>
            <a:rect l="l" t="t" r="r" b="b"/>
            <a:pathLst>
              <a:path w="1652905" h="1419225">
                <a:moveTo>
                  <a:pt x="0" y="1419225"/>
                </a:moveTo>
                <a:lnTo>
                  <a:pt x="1652651" y="1419225"/>
                </a:lnTo>
                <a:lnTo>
                  <a:pt x="1652651" y="0"/>
                </a:lnTo>
                <a:lnTo>
                  <a:pt x="0" y="0"/>
                </a:lnTo>
                <a:lnTo>
                  <a:pt x="0" y="141922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3100" y="4017898"/>
            <a:ext cx="1652905" cy="1419225"/>
          </a:xfrm>
          <a:custGeom>
            <a:avLst/>
            <a:gdLst/>
            <a:ahLst/>
            <a:cxnLst/>
            <a:rect l="l" t="t" r="r" b="b"/>
            <a:pathLst>
              <a:path w="1652905" h="1419225">
                <a:moveTo>
                  <a:pt x="0" y="1419225"/>
                </a:moveTo>
                <a:lnTo>
                  <a:pt x="1652651" y="1419225"/>
                </a:lnTo>
                <a:lnTo>
                  <a:pt x="1652651" y="0"/>
                </a:lnTo>
                <a:lnTo>
                  <a:pt x="0" y="0"/>
                </a:lnTo>
                <a:lnTo>
                  <a:pt x="0" y="1419225"/>
                </a:lnTo>
                <a:close/>
              </a:path>
            </a:pathLst>
          </a:custGeom>
          <a:ln w="25400">
            <a:solidFill>
              <a:srgbClr val="236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3377" y="430783"/>
            <a:ext cx="681926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/>
              <a:t>i.MX6 Dual/Quad: On-The-Fly Combining Using 2x</a:t>
            </a:r>
            <a:r>
              <a:rPr dirty="0" sz="2000" spc="-195"/>
              <a:t> </a:t>
            </a:r>
            <a:r>
              <a:rPr dirty="0" sz="2000" spc="-5"/>
              <a:t>IPUv3</a:t>
            </a:r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224637" y="5595581"/>
            <a:ext cx="8747760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dirty="0" sz="1000" spc="-5" b="1" i="1">
                <a:latin typeface="Arial"/>
                <a:cs typeface="Arial"/>
              </a:rPr>
              <a:t>Note: </a:t>
            </a:r>
            <a:r>
              <a:rPr dirty="0" sz="1000" spc="-10" i="1">
                <a:latin typeface="Arial"/>
                <a:cs typeface="Arial"/>
              </a:rPr>
              <a:t>Some </a:t>
            </a:r>
            <a:r>
              <a:rPr dirty="0" sz="1000" spc="-5" i="1">
                <a:latin typeface="Arial"/>
                <a:cs typeface="Arial"/>
              </a:rPr>
              <a:t>planes may be a result of additional off-line combining of several planes. Such combining may be performed either with IPUs or</a:t>
            </a:r>
            <a:r>
              <a:rPr dirty="0" sz="1000" spc="90" i="1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GPUs.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824" y="1572323"/>
            <a:ext cx="9026721" cy="3870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53007" y="2587879"/>
            <a:ext cx="11620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Arial"/>
                <a:cs typeface="Arial"/>
              </a:rPr>
              <a:t>IC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280" y="2853054"/>
            <a:ext cx="6000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Arial"/>
                <a:cs typeface="Arial"/>
              </a:rPr>
              <a:t>IPUv3 </a:t>
            </a:r>
            <a:r>
              <a:rPr dirty="0" sz="1100" b="1">
                <a:latin typeface="Arial"/>
                <a:cs typeface="Arial"/>
              </a:rPr>
              <a:t>-</a:t>
            </a:r>
            <a:r>
              <a:rPr dirty="0" sz="1100" spc="-9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5077" y="1629536"/>
            <a:ext cx="578485" cy="522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Arial"/>
                <a:cs typeface="Arial"/>
              </a:rPr>
              <a:t>E</a:t>
            </a:r>
            <a:r>
              <a:rPr dirty="0" sz="1100" b="1">
                <a:latin typeface="Arial"/>
                <a:cs typeface="Arial"/>
              </a:rPr>
              <a:t>xternal  </a:t>
            </a:r>
            <a:r>
              <a:rPr dirty="0" sz="1100" b="1">
                <a:latin typeface="Arial"/>
                <a:cs typeface="Arial"/>
              </a:rPr>
              <a:t>M</a:t>
            </a:r>
            <a:r>
              <a:rPr dirty="0" sz="1100" b="1">
                <a:latin typeface="Arial"/>
                <a:cs typeface="Arial"/>
              </a:rPr>
              <a:t>emory</a:t>
            </a:r>
            <a:endParaRPr sz="11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550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 8</a:t>
            </a:r>
            <a:r>
              <a:rPr dirty="0" sz="600" spc="-4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b="1">
                <a:solidFill>
                  <a:srgbClr val="0033CC"/>
                </a:solidFill>
                <a:latin typeface="Arial"/>
                <a:cs typeface="Arial"/>
              </a:rPr>
              <a:t>(top)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2830" y="2230882"/>
            <a:ext cx="1593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Arial"/>
                <a:cs typeface="Arial"/>
              </a:rPr>
              <a:t>DC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656" y="2112010"/>
            <a:ext cx="1136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DI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1508" y="2112391"/>
            <a:ext cx="1536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DP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20492" y="2509266"/>
            <a:ext cx="2908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600" spc="-6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5180" y="3070682"/>
            <a:ext cx="25781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Arial"/>
                <a:cs typeface="Arial"/>
              </a:rPr>
              <a:t>V</a:t>
            </a:r>
            <a:r>
              <a:rPr dirty="0" sz="800" spc="-5" b="1">
                <a:latin typeface="Arial"/>
                <a:cs typeface="Arial"/>
              </a:rPr>
              <a:t>D</a:t>
            </a:r>
            <a:r>
              <a:rPr dirty="0" sz="800" b="1">
                <a:latin typeface="Arial"/>
                <a:cs typeface="Arial"/>
              </a:rPr>
              <a:t>I</a:t>
            </a:r>
            <a:r>
              <a:rPr dirty="0" sz="800" b="1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65426" y="3182873"/>
            <a:ext cx="62420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 5</a:t>
            </a:r>
            <a:r>
              <a:rPr dirty="0" sz="600" spc="-4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(bottom)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31542" y="2993263"/>
            <a:ext cx="2908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600" spc="-6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58238" y="3642486"/>
            <a:ext cx="819150" cy="1791970"/>
          </a:xfrm>
          <a:custGeom>
            <a:avLst/>
            <a:gdLst/>
            <a:ahLst/>
            <a:cxnLst/>
            <a:rect l="l" t="t" r="r" b="b"/>
            <a:pathLst>
              <a:path w="819150" h="1791970">
                <a:moveTo>
                  <a:pt x="0" y="1791589"/>
                </a:moveTo>
                <a:lnTo>
                  <a:pt x="818692" y="1791589"/>
                </a:lnTo>
                <a:lnTo>
                  <a:pt x="818692" y="0"/>
                </a:lnTo>
                <a:lnTo>
                  <a:pt x="0" y="0"/>
                </a:lnTo>
                <a:lnTo>
                  <a:pt x="0" y="179158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58238" y="3642486"/>
            <a:ext cx="819150" cy="1791970"/>
          </a:xfrm>
          <a:custGeom>
            <a:avLst/>
            <a:gdLst/>
            <a:ahLst/>
            <a:cxnLst/>
            <a:rect l="l" t="t" r="r" b="b"/>
            <a:pathLst>
              <a:path w="819150" h="1791970">
                <a:moveTo>
                  <a:pt x="0" y="1791589"/>
                </a:moveTo>
                <a:lnTo>
                  <a:pt x="818692" y="1791589"/>
                </a:lnTo>
                <a:lnTo>
                  <a:pt x="818692" y="0"/>
                </a:lnTo>
                <a:lnTo>
                  <a:pt x="0" y="0"/>
                </a:lnTo>
                <a:lnTo>
                  <a:pt x="0" y="179158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275077" y="3678682"/>
            <a:ext cx="57848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E</a:t>
            </a:r>
            <a:r>
              <a:rPr dirty="0" sz="1100" b="1">
                <a:latin typeface="Arial"/>
                <a:cs typeface="Arial"/>
              </a:rPr>
              <a:t>xternal  </a:t>
            </a:r>
            <a:r>
              <a:rPr dirty="0" sz="1100" b="1">
                <a:latin typeface="Arial"/>
                <a:cs typeface="Arial"/>
              </a:rPr>
              <a:t>M</a:t>
            </a:r>
            <a:r>
              <a:rPr dirty="0" sz="1100" b="1">
                <a:latin typeface="Arial"/>
                <a:cs typeface="Arial"/>
              </a:rPr>
              <a:t>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7814" y="3719829"/>
            <a:ext cx="1228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i.MX6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Dual/Quad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9247" y="3642486"/>
            <a:ext cx="1752600" cy="1791970"/>
          </a:xfrm>
          <a:custGeom>
            <a:avLst/>
            <a:gdLst/>
            <a:ahLst/>
            <a:cxnLst/>
            <a:rect l="l" t="t" r="r" b="b"/>
            <a:pathLst>
              <a:path w="1752600" h="1791970">
                <a:moveTo>
                  <a:pt x="0" y="1791589"/>
                </a:moveTo>
                <a:lnTo>
                  <a:pt x="1752345" y="1791589"/>
                </a:lnTo>
                <a:lnTo>
                  <a:pt x="1752345" y="0"/>
                </a:lnTo>
                <a:lnTo>
                  <a:pt x="0" y="0"/>
                </a:lnTo>
                <a:lnTo>
                  <a:pt x="0" y="179158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343913" y="4546142"/>
            <a:ext cx="314960" cy="333375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  <a:spcBef>
                <a:spcPts val="5"/>
              </a:spcBef>
            </a:pPr>
            <a:r>
              <a:rPr dirty="0" sz="800" b="1">
                <a:latin typeface="Arial"/>
                <a:cs typeface="Arial"/>
              </a:rPr>
              <a:t>IC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280" y="4902200"/>
            <a:ext cx="6000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IPUv3 </a:t>
            </a:r>
            <a:r>
              <a:rPr dirty="0" sz="1100" b="1">
                <a:latin typeface="Arial"/>
                <a:cs typeface="Arial"/>
              </a:rPr>
              <a:t>-</a:t>
            </a:r>
            <a:r>
              <a:rPr dirty="0" sz="1100" spc="-9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824" y="4142450"/>
            <a:ext cx="197872" cy="213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67485" y="4104004"/>
            <a:ext cx="795020" cy="76200"/>
          </a:xfrm>
          <a:custGeom>
            <a:avLst/>
            <a:gdLst/>
            <a:ahLst/>
            <a:cxnLst/>
            <a:rect l="l" t="t" r="r" b="b"/>
            <a:pathLst>
              <a:path w="79501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95019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95019" h="76200">
                <a:moveTo>
                  <a:pt x="794639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94639" y="47625"/>
                </a:lnTo>
                <a:lnTo>
                  <a:pt x="794639" y="285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262123" y="4072178"/>
            <a:ext cx="608965" cy="1428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33CC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95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 4</a:t>
            </a:r>
            <a:r>
              <a:rPr dirty="0" sz="600" spc="-3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b="1">
                <a:solidFill>
                  <a:srgbClr val="0033CC"/>
                </a:solidFill>
                <a:latin typeface="Arial"/>
                <a:cs typeface="Arial"/>
              </a:rPr>
              <a:t>(top)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2726" y="4165688"/>
            <a:ext cx="185420" cy="38100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dirty="0" sz="800" spc="-5" b="1">
                <a:latin typeface="Arial"/>
                <a:cs typeface="Arial"/>
              </a:rPr>
              <a:t>DC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87946" y="4165650"/>
            <a:ext cx="186690" cy="142875"/>
          </a:xfrm>
          <a:custGeom>
            <a:avLst/>
            <a:gdLst/>
            <a:ahLst/>
            <a:cxnLst/>
            <a:rect l="l" t="t" r="r" b="b"/>
            <a:pathLst>
              <a:path w="186690" h="142875">
                <a:moveTo>
                  <a:pt x="0" y="142570"/>
                </a:moveTo>
                <a:lnTo>
                  <a:pt x="186067" y="142570"/>
                </a:lnTo>
                <a:lnTo>
                  <a:pt x="186067" y="0"/>
                </a:lnTo>
                <a:lnTo>
                  <a:pt x="0" y="0"/>
                </a:lnTo>
                <a:lnTo>
                  <a:pt x="0" y="14257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7946" y="4165650"/>
            <a:ext cx="186690" cy="142875"/>
          </a:xfrm>
          <a:custGeom>
            <a:avLst/>
            <a:gdLst/>
            <a:ahLst/>
            <a:cxnLst/>
            <a:rect l="l" t="t" r="r" b="b"/>
            <a:pathLst>
              <a:path w="186690" h="142875">
                <a:moveTo>
                  <a:pt x="0" y="142570"/>
                </a:moveTo>
                <a:lnTo>
                  <a:pt x="186067" y="142570"/>
                </a:lnTo>
                <a:lnTo>
                  <a:pt x="186067" y="0"/>
                </a:lnTo>
                <a:lnTo>
                  <a:pt x="0" y="0"/>
                </a:lnTo>
                <a:lnTo>
                  <a:pt x="0" y="1425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30656" y="4161282"/>
            <a:ext cx="1136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DI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0535" y="4199382"/>
            <a:ext cx="317500" cy="76200"/>
          </a:xfrm>
          <a:custGeom>
            <a:avLst/>
            <a:gdLst/>
            <a:ahLst/>
            <a:cxnLst/>
            <a:rect l="l" t="t" r="r" b="b"/>
            <a:pathLst>
              <a:path w="3175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31750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317500" h="76200">
                <a:moveTo>
                  <a:pt x="317411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317411" y="47625"/>
                </a:lnTo>
                <a:lnTo>
                  <a:pt x="317411" y="285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08938" y="4199382"/>
            <a:ext cx="167462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76400" y="4071251"/>
            <a:ext cx="291465" cy="332740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latin typeface="Arial"/>
                <a:cs typeface="Arial"/>
              </a:rPr>
              <a:t>DP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67485" y="4295140"/>
            <a:ext cx="185039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5264" y="4199382"/>
            <a:ext cx="167462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76400" y="4475353"/>
            <a:ext cx="476250" cy="1270"/>
          </a:xfrm>
          <a:custGeom>
            <a:avLst/>
            <a:gdLst/>
            <a:ahLst/>
            <a:cxnLst/>
            <a:rect l="l" t="t" r="r" b="b"/>
            <a:pathLst>
              <a:path w="476250" h="1270">
                <a:moveTo>
                  <a:pt x="0" y="0"/>
                </a:moveTo>
                <a:lnTo>
                  <a:pt x="476123" y="1016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76400" y="471233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 h="0">
                <a:moveTo>
                  <a:pt x="0" y="0"/>
                </a:moveTo>
                <a:lnTo>
                  <a:pt x="167512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76400" y="4475353"/>
            <a:ext cx="0" cy="238125"/>
          </a:xfrm>
          <a:custGeom>
            <a:avLst/>
            <a:gdLst/>
            <a:ahLst/>
            <a:cxnLst/>
            <a:rect l="l" t="t" r="r" b="b"/>
            <a:pathLst>
              <a:path w="0" h="238125">
                <a:moveTo>
                  <a:pt x="0" y="2379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64589" y="4586732"/>
            <a:ext cx="583565" cy="76200"/>
          </a:xfrm>
          <a:custGeom>
            <a:avLst/>
            <a:gdLst/>
            <a:ahLst/>
            <a:cxnLst/>
            <a:rect l="l" t="t" r="r" b="b"/>
            <a:pathLst>
              <a:path w="58356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583564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583564" h="76200">
                <a:moveTo>
                  <a:pt x="583311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583311" y="47625"/>
                </a:lnTo>
                <a:lnTo>
                  <a:pt x="583311" y="28575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262123" y="4546142"/>
            <a:ext cx="608965" cy="1428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33CC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195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600" spc="-2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52523" y="4333747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14262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540891" y="5028996"/>
            <a:ext cx="309880" cy="333375"/>
          </a:xfrm>
          <a:prstGeom prst="rect">
            <a:avLst/>
          </a:prstGeom>
          <a:solidFill>
            <a:srgbClr val="FFCC00"/>
          </a:solidFill>
          <a:ln w="12700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</a:pPr>
            <a:r>
              <a:rPr dirty="0" sz="800" b="1">
                <a:latin typeface="Arial"/>
                <a:cs typeface="Arial"/>
              </a:rPr>
              <a:t>VDIC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664589" y="4777485"/>
            <a:ext cx="186055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73377" y="4958207"/>
            <a:ext cx="476250" cy="1270"/>
          </a:xfrm>
          <a:custGeom>
            <a:avLst/>
            <a:gdLst/>
            <a:ahLst/>
            <a:cxnLst/>
            <a:rect l="l" t="t" r="r" b="b"/>
            <a:pathLst>
              <a:path w="476250" h="1270">
                <a:moveTo>
                  <a:pt x="0" y="0"/>
                </a:moveTo>
                <a:lnTo>
                  <a:pt x="476122" y="889"/>
                </a:lnTo>
              </a:path>
            </a:pathLst>
          </a:custGeom>
          <a:ln w="19050">
            <a:solidFill>
              <a:srgbClr val="CC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73377" y="5195189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 h="0">
                <a:moveTo>
                  <a:pt x="0" y="0"/>
                </a:moveTo>
                <a:lnTo>
                  <a:pt x="167512" y="0"/>
                </a:lnTo>
              </a:path>
            </a:pathLst>
          </a:custGeom>
          <a:ln w="19050">
            <a:solidFill>
              <a:srgbClr val="CC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73377" y="4958207"/>
            <a:ext cx="0" cy="238125"/>
          </a:xfrm>
          <a:custGeom>
            <a:avLst/>
            <a:gdLst/>
            <a:ahLst/>
            <a:cxnLst/>
            <a:rect l="l" t="t" r="r" b="b"/>
            <a:pathLst>
              <a:path w="0" h="238125">
                <a:moveTo>
                  <a:pt x="0" y="237871"/>
                </a:moveTo>
                <a:lnTo>
                  <a:pt x="0" y="0"/>
                </a:lnTo>
              </a:path>
            </a:pathLst>
          </a:custGeom>
          <a:ln w="19050">
            <a:solidFill>
              <a:srgbClr val="CC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849501" y="4807711"/>
            <a:ext cx="1270" cy="151765"/>
          </a:xfrm>
          <a:custGeom>
            <a:avLst/>
            <a:gdLst/>
            <a:ahLst/>
            <a:cxnLst/>
            <a:rect l="l" t="t" r="r" b="b"/>
            <a:pathLst>
              <a:path w="1269" h="151764">
                <a:moveTo>
                  <a:pt x="571" y="-9525"/>
                </a:moveTo>
                <a:lnTo>
                  <a:pt x="571" y="160908"/>
                </a:lnTo>
              </a:path>
            </a:pathLst>
          </a:custGeom>
          <a:ln w="20193">
            <a:solidFill>
              <a:srgbClr val="CC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850644" y="5062601"/>
            <a:ext cx="422909" cy="76200"/>
          </a:xfrm>
          <a:custGeom>
            <a:avLst/>
            <a:gdLst/>
            <a:ahLst/>
            <a:cxnLst/>
            <a:rect l="l" t="t" r="r" b="b"/>
            <a:pathLst>
              <a:path w="42291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42291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422910" h="76200">
                <a:moveTo>
                  <a:pt x="422401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422401" y="47625"/>
                </a:lnTo>
                <a:lnTo>
                  <a:pt x="422401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850644" y="5253354"/>
            <a:ext cx="422909" cy="76200"/>
          </a:xfrm>
          <a:custGeom>
            <a:avLst/>
            <a:gdLst/>
            <a:ahLst/>
            <a:cxnLst/>
            <a:rect l="l" t="t" r="r" b="b"/>
            <a:pathLst>
              <a:path w="42291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42291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422910" h="76200">
                <a:moveTo>
                  <a:pt x="422401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422401" y="47625"/>
                </a:lnTo>
                <a:lnTo>
                  <a:pt x="422401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273045" y="5219750"/>
            <a:ext cx="608965" cy="142875"/>
          </a:xfrm>
          <a:custGeom>
            <a:avLst/>
            <a:gdLst/>
            <a:ahLst/>
            <a:cxnLst/>
            <a:rect l="l" t="t" r="r" b="b"/>
            <a:pathLst>
              <a:path w="608964" h="142875">
                <a:moveTo>
                  <a:pt x="0" y="142570"/>
                </a:moveTo>
                <a:lnTo>
                  <a:pt x="608545" y="142570"/>
                </a:lnTo>
                <a:lnTo>
                  <a:pt x="608545" y="0"/>
                </a:lnTo>
                <a:lnTo>
                  <a:pt x="0" y="0"/>
                </a:lnTo>
                <a:lnTo>
                  <a:pt x="0" y="142570"/>
                </a:lnTo>
                <a:close/>
              </a:path>
            </a:pathLst>
          </a:custGeom>
          <a:ln w="1270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279395" y="5036235"/>
            <a:ext cx="596265" cy="15367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841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45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600" spc="-2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27882" y="1663700"/>
            <a:ext cx="1228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i.MX6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Dual/Quad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51350" y="2580894"/>
            <a:ext cx="1289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Arial"/>
                <a:cs typeface="Arial"/>
              </a:rPr>
              <a:t>IC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68700" y="2845689"/>
            <a:ext cx="6127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IPUv3 </a:t>
            </a:r>
            <a:r>
              <a:rPr dirty="0" sz="1100" b="1">
                <a:latin typeface="Arial"/>
                <a:cs typeface="Arial"/>
              </a:rPr>
              <a:t>-</a:t>
            </a:r>
            <a:r>
              <a:rPr dirty="0" sz="1100" spc="-10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86247" y="1622297"/>
            <a:ext cx="578485" cy="523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E</a:t>
            </a:r>
            <a:r>
              <a:rPr dirty="0" sz="1100" b="1">
                <a:latin typeface="Arial"/>
                <a:cs typeface="Arial"/>
              </a:rPr>
              <a:t>xternal</a:t>
            </a:r>
            <a:endParaRPr sz="11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</a:pPr>
            <a:r>
              <a:rPr dirty="0" sz="1100" b="1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550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 7</a:t>
            </a:r>
            <a:r>
              <a:rPr dirty="0" sz="600" spc="-4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b="1">
                <a:solidFill>
                  <a:srgbClr val="0033CC"/>
                </a:solidFill>
                <a:latin typeface="Arial"/>
                <a:cs typeface="Arial"/>
              </a:rPr>
              <a:t>(top)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51275" y="2223897"/>
            <a:ext cx="17208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DC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29076" y="2104770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DI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249673" y="2105405"/>
            <a:ext cx="1663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Arial"/>
                <a:cs typeface="Arial"/>
              </a:rPr>
              <a:t>DP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431663" y="2502154"/>
            <a:ext cx="2908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600" spc="-6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573651" y="3063620"/>
            <a:ext cx="2698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Arial"/>
                <a:cs typeface="Arial"/>
              </a:rPr>
              <a:t>V</a:t>
            </a:r>
            <a:r>
              <a:rPr dirty="0" sz="800" spc="-5" b="1">
                <a:latin typeface="Arial"/>
                <a:cs typeface="Arial"/>
              </a:rPr>
              <a:t>D</a:t>
            </a:r>
            <a:r>
              <a:rPr dirty="0" sz="800" b="1">
                <a:latin typeface="Arial"/>
                <a:cs typeface="Arial"/>
              </a:rPr>
              <a:t>I</a:t>
            </a:r>
            <a:r>
              <a:rPr dirty="0" sz="800" b="1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442584" y="2985897"/>
            <a:ext cx="2908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600" spc="-6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08578" y="3712845"/>
            <a:ext cx="1228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i.MX6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Dual/Quad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51350" y="4630039"/>
            <a:ext cx="1289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Arial"/>
                <a:cs typeface="Arial"/>
              </a:rPr>
              <a:t>IC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568700" y="4894834"/>
            <a:ext cx="6127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Arial"/>
                <a:cs typeface="Arial"/>
              </a:rPr>
              <a:t>IPUv3 </a:t>
            </a:r>
            <a:r>
              <a:rPr dirty="0" sz="1100" b="1">
                <a:latin typeface="Arial"/>
                <a:cs typeface="Arial"/>
              </a:rPr>
              <a:t>-</a:t>
            </a:r>
            <a:r>
              <a:rPr dirty="0" sz="1100" spc="-10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286247" y="3671392"/>
            <a:ext cx="578485" cy="5232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100" spc="-10" b="1">
                <a:latin typeface="Arial"/>
                <a:cs typeface="Arial"/>
              </a:rPr>
              <a:t>E</a:t>
            </a:r>
            <a:r>
              <a:rPr dirty="0" sz="1100" b="1">
                <a:latin typeface="Arial"/>
                <a:cs typeface="Arial"/>
              </a:rPr>
              <a:t>xter</a:t>
            </a:r>
            <a:r>
              <a:rPr dirty="0" sz="1100" spc="-10" b="1">
                <a:latin typeface="Arial"/>
                <a:cs typeface="Arial"/>
              </a:rPr>
              <a:t>n</a:t>
            </a:r>
            <a:r>
              <a:rPr dirty="0" sz="1100" b="1">
                <a:latin typeface="Arial"/>
                <a:cs typeface="Arial"/>
              </a:rPr>
              <a:t>al</a:t>
            </a:r>
            <a:endParaRPr sz="1100">
              <a:latin typeface="Arial"/>
              <a:cs typeface="Arial"/>
            </a:endParaRPr>
          </a:p>
          <a:p>
            <a:pPr algn="ctr" marL="3175">
              <a:lnSpc>
                <a:spcPct val="100000"/>
              </a:lnSpc>
            </a:pPr>
            <a:r>
              <a:rPr dirty="0" sz="1100" b="1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  <a:p>
            <a:pPr algn="ctr" marL="2540">
              <a:lnSpc>
                <a:spcPct val="100000"/>
              </a:lnSpc>
              <a:spcBef>
                <a:spcPts val="550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600" spc="-2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51275" y="4273041"/>
            <a:ext cx="17208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DC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29076" y="4153915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DI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249673" y="4154551"/>
            <a:ext cx="1663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DP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431663" y="4551426"/>
            <a:ext cx="2901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600" spc="-6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573651" y="5112765"/>
            <a:ext cx="2698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Arial"/>
                <a:cs typeface="Arial"/>
              </a:rPr>
              <a:t>V</a:t>
            </a:r>
            <a:r>
              <a:rPr dirty="0" sz="800" spc="-5" b="1">
                <a:latin typeface="Arial"/>
                <a:cs typeface="Arial"/>
              </a:rPr>
              <a:t>D</a:t>
            </a:r>
            <a:r>
              <a:rPr dirty="0" sz="800" b="1">
                <a:latin typeface="Arial"/>
                <a:cs typeface="Arial"/>
              </a:rPr>
              <a:t>I</a:t>
            </a:r>
            <a:r>
              <a:rPr dirty="0" sz="800" b="1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79395" y="5202453"/>
            <a:ext cx="3620770" cy="15367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254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4"/>
              </a:spcBef>
              <a:tabLst>
                <a:tab pos="3009265" algn="l"/>
              </a:tabLst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60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1</a:t>
            </a:r>
            <a:r>
              <a:rPr dirty="0" sz="600" spc="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(bottom)	</a:t>
            </a:r>
            <a:r>
              <a:rPr dirty="0" baseline="4629" sz="900" spc="-7" b="1">
                <a:solidFill>
                  <a:srgbClr val="0033CC"/>
                </a:solidFill>
                <a:latin typeface="Arial"/>
                <a:cs typeface="Arial"/>
              </a:rPr>
              <a:t>Plane 1</a:t>
            </a:r>
            <a:r>
              <a:rPr dirty="0" baseline="4629" sz="900" spc="-67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baseline="4629" sz="900" spc="-7" b="1">
                <a:solidFill>
                  <a:srgbClr val="0033CC"/>
                </a:solidFill>
                <a:latin typeface="Arial"/>
                <a:cs typeface="Arial"/>
              </a:rPr>
              <a:t>(bottom)</a:t>
            </a:r>
            <a:endParaRPr baseline="4629"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442584" y="5035422"/>
            <a:ext cx="2901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600" spc="-6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989323" y="3185286"/>
            <a:ext cx="19558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Arial"/>
                <a:cs typeface="Arial"/>
              </a:rPr>
              <a:t>C</a:t>
            </a:r>
            <a:r>
              <a:rPr dirty="0" sz="800" b="1">
                <a:latin typeface="Arial"/>
                <a:cs typeface="Arial"/>
              </a:rPr>
              <a:t>SI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69493" y="1164716"/>
            <a:ext cx="2396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Example </a:t>
            </a:r>
            <a:r>
              <a:rPr dirty="0" sz="1800">
                <a:latin typeface="Arial"/>
                <a:cs typeface="Arial"/>
              </a:rPr>
              <a:t>1: </a:t>
            </a:r>
            <a:r>
              <a:rPr dirty="0" sz="1800" spc="-5">
                <a:latin typeface="Arial"/>
                <a:cs typeface="Arial"/>
              </a:rPr>
              <a:t>2x 4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planes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79672" y="1164716"/>
            <a:ext cx="2396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Example </a:t>
            </a:r>
            <a:r>
              <a:rPr dirty="0" sz="1800">
                <a:latin typeface="Arial"/>
                <a:cs typeface="Arial"/>
              </a:rPr>
              <a:t>2: </a:t>
            </a:r>
            <a:r>
              <a:rPr dirty="0" sz="1800" spc="-5">
                <a:latin typeface="Arial"/>
                <a:cs typeface="Arial"/>
              </a:rPr>
              <a:t>1x 7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planes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570980" y="2003298"/>
            <a:ext cx="1228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i.MX6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Dual/Quad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495920" y="3053842"/>
            <a:ext cx="1162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Arial"/>
                <a:cs typeface="Arial"/>
              </a:rPr>
              <a:t>IC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569329" y="3086861"/>
            <a:ext cx="6553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IPUv3 </a:t>
            </a:r>
            <a:r>
              <a:rPr dirty="0" sz="1200" b="1">
                <a:latin typeface="Arial"/>
                <a:cs typeface="Arial"/>
              </a:rPr>
              <a:t>-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485123" y="2641219"/>
            <a:ext cx="2908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600" spc="-6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334502" y="1956257"/>
            <a:ext cx="628650" cy="587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Ex</a:t>
            </a:r>
            <a:r>
              <a:rPr dirty="0" sz="1200" spc="-5" b="1">
                <a:latin typeface="Arial"/>
                <a:cs typeface="Arial"/>
              </a:rPr>
              <a:t>t</a:t>
            </a:r>
            <a:r>
              <a:rPr dirty="0" sz="1200" b="1">
                <a:latin typeface="Arial"/>
                <a:cs typeface="Arial"/>
              </a:rPr>
              <a:t>er</a:t>
            </a:r>
            <a:r>
              <a:rPr dirty="0" sz="1200" b="1">
                <a:latin typeface="Arial"/>
                <a:cs typeface="Arial"/>
              </a:rPr>
              <a:t>nal</a:t>
            </a:r>
            <a:endParaRPr sz="1200">
              <a:latin typeface="Arial"/>
              <a:cs typeface="Arial"/>
            </a:endParaRPr>
          </a:p>
          <a:p>
            <a:pPr algn="ctr" marL="254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  <a:p>
            <a:pPr algn="ctr" marR="28575">
              <a:lnSpc>
                <a:spcPct val="100000"/>
              </a:lnSpc>
              <a:spcBef>
                <a:spcPts val="819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600" spc="-2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892417" y="2649677"/>
            <a:ext cx="15938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Arial"/>
                <a:cs typeface="Arial"/>
              </a:rPr>
              <a:t>DC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564121" y="2515361"/>
            <a:ext cx="113664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Arial"/>
                <a:cs typeface="Arial"/>
              </a:rPr>
              <a:t>DI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296911" y="2515870"/>
            <a:ext cx="1536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Arial"/>
                <a:cs typeface="Arial"/>
              </a:rPr>
              <a:t>DP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564121" y="2785364"/>
            <a:ext cx="1136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DI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319007" y="3177920"/>
            <a:ext cx="6235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 5</a:t>
            </a:r>
            <a:r>
              <a:rPr dirty="0" sz="600" spc="-4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(bottom)</a:t>
            </a:r>
            <a:endParaRPr sz="6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485123" y="2963417"/>
            <a:ext cx="2908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600" spc="-6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573139" y="3718686"/>
            <a:ext cx="1228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i.MX6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Dual/Quad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485633" y="4769358"/>
            <a:ext cx="1289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Arial"/>
                <a:cs typeface="Arial"/>
              </a:rPr>
              <a:t>IC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558788" y="4802251"/>
            <a:ext cx="668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IPUv3 </a:t>
            </a:r>
            <a:r>
              <a:rPr dirty="0" sz="1200" b="1">
                <a:latin typeface="Arial"/>
                <a:cs typeface="Arial"/>
              </a:rPr>
              <a:t>-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487536" y="4356608"/>
            <a:ext cx="2908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600" spc="-6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337042" y="3672078"/>
            <a:ext cx="628650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xterna</a:t>
            </a:r>
            <a:r>
              <a:rPr dirty="0" sz="1200" spc="-5" b="1">
                <a:latin typeface="Arial"/>
                <a:cs typeface="Arial"/>
              </a:rPr>
              <a:t>l  </a:t>
            </a:r>
            <a:r>
              <a:rPr dirty="0" sz="1200" spc="-5" b="1">
                <a:latin typeface="Arial"/>
                <a:cs typeface="Arial"/>
              </a:rPr>
              <a:t>M</a:t>
            </a:r>
            <a:r>
              <a:rPr dirty="0" sz="1200" spc="-5" b="1">
                <a:latin typeface="Arial"/>
                <a:cs typeface="Arial"/>
              </a:rPr>
              <a:t>emory</a:t>
            </a:r>
            <a:endParaRPr sz="1200">
              <a:latin typeface="Arial"/>
              <a:cs typeface="Arial"/>
            </a:endParaRPr>
          </a:p>
          <a:p>
            <a:pPr algn="ctr" marR="29209">
              <a:lnSpc>
                <a:spcPct val="100000"/>
              </a:lnSpc>
              <a:spcBef>
                <a:spcPts val="819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600" spc="-2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881876" y="4365497"/>
            <a:ext cx="17208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DC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553581" y="4230751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DI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286625" y="4231385"/>
            <a:ext cx="1663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Arial"/>
                <a:cs typeface="Arial"/>
              </a:rPr>
              <a:t>DP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553581" y="4500829"/>
            <a:ext cx="126364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Arial"/>
                <a:cs typeface="Arial"/>
              </a:rPr>
              <a:t>DI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321420" y="4893309"/>
            <a:ext cx="6235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 1</a:t>
            </a:r>
            <a:r>
              <a:rPr dirty="0" sz="600" spc="-45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(bottom)</a:t>
            </a:r>
            <a:endParaRPr sz="6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487536" y="4678807"/>
            <a:ext cx="2908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Plane</a:t>
            </a:r>
            <a:r>
              <a:rPr dirty="0" sz="600" spc="-6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600" spc="-5" b="1">
                <a:solidFill>
                  <a:srgbClr val="0033CC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503289" y="1168146"/>
            <a:ext cx="2396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Example </a:t>
            </a:r>
            <a:r>
              <a:rPr dirty="0" sz="1800">
                <a:latin typeface="Arial"/>
                <a:cs typeface="Arial"/>
              </a:rPr>
              <a:t>3: </a:t>
            </a:r>
            <a:r>
              <a:rPr dirty="0" sz="1800" spc="-5">
                <a:latin typeface="Arial"/>
                <a:cs typeface="Arial"/>
              </a:rPr>
              <a:t>4x 2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planes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106" name="object 10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24117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</a:t>
            </a:r>
            <a:r>
              <a:rPr dirty="0" spc="-55"/>
              <a:t> </a:t>
            </a:r>
            <a:r>
              <a:rPr dirty="0" spc="-5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985519"/>
            <a:ext cx="8453120" cy="4406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970"/>
              </a:lnSpc>
              <a:spcBef>
                <a:spcPts val="105"/>
              </a:spcBef>
            </a:pPr>
            <a:r>
              <a:rPr dirty="0" sz="2600" b="1">
                <a:latin typeface="Arial"/>
                <a:cs typeface="Arial"/>
              </a:rPr>
              <a:t>Freescale Internal</a:t>
            </a:r>
            <a:r>
              <a:rPr dirty="0" sz="2600" spc="-25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Links</a:t>
            </a:r>
            <a:endParaRPr sz="2600">
              <a:latin typeface="Arial"/>
              <a:cs typeface="Arial"/>
            </a:endParaRPr>
          </a:p>
          <a:p>
            <a:pPr marL="187960" indent="-175260">
              <a:lnSpc>
                <a:spcPts val="2490"/>
              </a:lnSpc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IPU on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Compass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SzPct val="78571"/>
              <a:buChar char="−"/>
              <a:tabLst>
                <a:tab pos="357505" algn="l"/>
              </a:tabLst>
            </a:pPr>
            <a:r>
              <a:rPr dirty="0" sz="1400" spc="-5" u="heavy">
                <a:solidFill>
                  <a:srgbClr val="E64F0C"/>
                </a:solidFill>
                <a:latin typeface="Arial"/>
                <a:cs typeface="Arial"/>
                <a:hlinkClick r:id="rId2"/>
              </a:rPr>
              <a:t>http://compass.freescale.net/go/ipu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buClr>
                <a:srgbClr val="000000"/>
              </a:buClr>
              <a:buSzPct val="78571"/>
              <a:buChar char="−"/>
              <a:tabLst>
                <a:tab pos="357505" algn="l"/>
              </a:tabLst>
            </a:pPr>
            <a:r>
              <a:rPr dirty="0" sz="1400" spc="-5" u="heavy">
                <a:solidFill>
                  <a:srgbClr val="E64F0C"/>
                </a:solidFill>
                <a:latin typeface="Arial"/>
                <a:cs typeface="Arial"/>
                <a:hlinkClick r:id="rId3"/>
              </a:rPr>
              <a:t>http://compass.freescale.net/go/ipudes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−"/>
            </a:pPr>
            <a:endParaRPr sz="175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IPUv3 code examples for</a:t>
            </a:r>
            <a:r>
              <a:rPr dirty="0" sz="2200" spc="3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MX6/Q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78571"/>
              <a:buChar char="−"/>
              <a:tabLst>
                <a:tab pos="357505" algn="l"/>
              </a:tabLst>
            </a:pPr>
            <a:r>
              <a:rPr dirty="0" sz="1400" spc="-5" u="heavy">
                <a:solidFill>
                  <a:srgbClr val="E64F0C"/>
                </a:solidFill>
                <a:latin typeface="Arial"/>
                <a:cs typeface="Arial"/>
                <a:hlinkClick r:id="rId4"/>
              </a:rPr>
              <a:t>http://compass.freescale.net/livelink/livelink?func=ll&amp;objId=222977460&amp;objAction=browse&amp;viewType=1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−"/>
            </a:pPr>
            <a:endParaRPr sz="175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IPUv3 code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examples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78571"/>
              <a:buChar char="−"/>
              <a:tabLst>
                <a:tab pos="357505" algn="l"/>
              </a:tabLst>
            </a:pPr>
            <a:r>
              <a:rPr dirty="0" sz="1400" spc="-5" u="heavy">
                <a:solidFill>
                  <a:srgbClr val="E64F0C"/>
                </a:solidFill>
                <a:latin typeface="Arial"/>
                <a:cs typeface="Arial"/>
                <a:hlinkClick r:id="rId5"/>
              </a:rPr>
              <a:t>http://compass.freescale.net/go/189478969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−"/>
            </a:pPr>
            <a:endParaRPr sz="175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IPUv3 users mail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list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78571"/>
              <a:buChar char="−"/>
              <a:tabLst>
                <a:tab pos="357505" algn="l"/>
              </a:tabLst>
            </a:pPr>
            <a:r>
              <a:rPr dirty="0" sz="1400" spc="-5" u="heavy">
                <a:solidFill>
                  <a:srgbClr val="E64F0C"/>
                </a:solidFill>
                <a:latin typeface="Arial"/>
                <a:cs typeface="Arial"/>
                <a:hlinkClick r:id="rId6"/>
              </a:rPr>
              <a:t>IPUFORUM@freescale.com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har char="−"/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 b="1">
                <a:latin typeface="Arial"/>
                <a:cs typeface="Arial"/>
              </a:rPr>
              <a:t>External</a:t>
            </a:r>
            <a:r>
              <a:rPr dirty="0" sz="2600" spc="-20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Links</a:t>
            </a:r>
            <a:endParaRPr sz="2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75"/>
              </a:spcBef>
              <a:buClr>
                <a:srgbClr val="000000"/>
              </a:buClr>
              <a:buSzPct val="79166"/>
              <a:buChar char="−"/>
              <a:tabLst>
                <a:tab pos="357505" algn="l"/>
              </a:tabLst>
            </a:pPr>
            <a:r>
              <a:rPr dirty="0" sz="1200" spc="-5" u="sng">
                <a:solidFill>
                  <a:srgbClr val="E64F0C"/>
                </a:solidFill>
                <a:latin typeface="Arial"/>
                <a:cs typeface="Arial"/>
                <a:hlinkClick r:id="rId7"/>
              </a:rPr>
              <a:t>https://community.freescale.com/community/imx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593153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</a:t>
            </a:r>
            <a:r>
              <a:rPr dirty="0"/>
              <a:t>combining </a:t>
            </a:r>
            <a:r>
              <a:rPr dirty="0" spc="-5"/>
              <a:t>capabilities </a:t>
            </a:r>
            <a:r>
              <a:rPr dirty="0"/>
              <a:t>–</a:t>
            </a:r>
            <a:r>
              <a:rPr dirty="0" spc="-50"/>
              <a:t> </a:t>
            </a:r>
            <a:r>
              <a:rPr dirty="0" spc="-5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4806188"/>
            <a:ext cx="5419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0485" indent="-57785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SzPct val="71875"/>
              <a:buChar char="•"/>
              <a:tabLst>
                <a:tab pos="71120" algn="l"/>
              </a:tabLst>
            </a:pPr>
            <a:r>
              <a:rPr dirty="0" sz="1600" spc="-5">
                <a:latin typeface="Arial"/>
                <a:cs typeface="Arial"/>
              </a:rPr>
              <a:t>*The output of the IC can be sent directly to a smart</a:t>
            </a:r>
            <a:r>
              <a:rPr dirty="0" sz="1600" spc="1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display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0217" y="1299760"/>
            <a:ext cx="25336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spc="-1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3522" y="1170686"/>
          <a:ext cx="8668385" cy="3482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5025"/>
                <a:gridCol w="2105025"/>
                <a:gridCol w="2343150"/>
                <a:gridCol w="2095500"/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DP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VDIC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96B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Output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Display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spc="-5">
                          <a:latin typeface="Arial"/>
                          <a:cs typeface="Arial"/>
                        </a:rPr>
                        <a:t>Memory*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Memory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97790" marR="5886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Relations</a:t>
                      </a:r>
                      <a:r>
                        <a:rPr dirty="0" sz="135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latin typeface="Arial"/>
                          <a:cs typeface="Arial"/>
                        </a:rPr>
                        <a:t>between  planes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PlaneA &lt;=</a:t>
                      </a:r>
                      <a:r>
                        <a:rPr dirty="0" sz="135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latin typeface="Arial"/>
                          <a:cs typeface="Arial"/>
                        </a:rPr>
                        <a:t>PlaneB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PlaneA =</a:t>
                      </a:r>
                      <a:r>
                        <a:rPr dirty="0" sz="135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latin typeface="Arial"/>
                          <a:cs typeface="Arial"/>
                        </a:rPr>
                        <a:t>PlaneB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PlaneA &lt;=</a:t>
                      </a:r>
                      <a:r>
                        <a:rPr dirty="0" sz="135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latin typeface="Arial"/>
                          <a:cs typeface="Arial"/>
                        </a:rPr>
                        <a:t>PlaneB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Color space</a:t>
                      </a:r>
                      <a:r>
                        <a:rPr dirty="0" sz="13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latin typeface="Arial"/>
                          <a:cs typeface="Arial"/>
                        </a:rPr>
                        <a:t>conversion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spc="-40">
                          <a:latin typeface="Arial"/>
                          <a:cs typeface="Arial"/>
                        </a:rPr>
                        <a:t>Yes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spc="-40">
                          <a:latin typeface="Arial"/>
                          <a:cs typeface="Arial"/>
                        </a:rPr>
                        <a:t>Yes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Performance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3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5">
                          <a:latin typeface="Arial"/>
                          <a:cs typeface="Arial"/>
                        </a:rPr>
                        <a:t>cycle/pixel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3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5">
                          <a:latin typeface="Arial"/>
                          <a:cs typeface="Arial"/>
                        </a:rPr>
                        <a:t>cycle/pixel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3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5">
                          <a:latin typeface="Arial"/>
                          <a:cs typeface="Arial"/>
                        </a:rPr>
                        <a:t>cycle/pixel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HW</a:t>
                      </a:r>
                      <a:r>
                        <a:rPr dirty="0" sz="1350" spc="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5">
                          <a:latin typeface="Arial"/>
                          <a:cs typeface="Arial"/>
                        </a:rPr>
                        <a:t>cursor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 spc="-5">
                          <a:latin typeface="Arial"/>
                          <a:cs typeface="Arial"/>
                        </a:rPr>
                        <a:t>32x32 </a:t>
                      </a:r>
                      <a:r>
                        <a:rPr dirty="0" sz="1350">
                          <a:latin typeface="Arial"/>
                          <a:cs typeface="Arial"/>
                        </a:rPr>
                        <a:t>unified</a:t>
                      </a:r>
                      <a:r>
                        <a:rPr dirty="0" sz="135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latin typeface="Arial"/>
                          <a:cs typeface="Arial"/>
                        </a:rPr>
                        <a:t>color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Output Image</a:t>
                      </a:r>
                      <a:r>
                        <a:rPr dirty="0" sz="13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latin typeface="Arial"/>
                          <a:cs typeface="Arial"/>
                        </a:rPr>
                        <a:t>size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FW up </a:t>
                      </a:r>
                      <a:r>
                        <a:rPr dirty="0" sz="135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35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latin typeface="Arial"/>
                          <a:cs typeface="Arial"/>
                        </a:rPr>
                        <a:t>2048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FW up </a:t>
                      </a:r>
                      <a:r>
                        <a:rPr dirty="0" sz="135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35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latin typeface="Arial"/>
                          <a:cs typeface="Arial"/>
                        </a:rPr>
                        <a:t>1024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FW up </a:t>
                      </a:r>
                      <a:r>
                        <a:rPr dirty="0" sz="135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35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latin typeface="Arial"/>
                          <a:cs typeface="Arial"/>
                        </a:rPr>
                        <a:t>1920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Color</a:t>
                      </a:r>
                      <a:r>
                        <a:rPr dirty="0" sz="13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5">
                          <a:latin typeface="Arial"/>
                          <a:cs typeface="Arial"/>
                        </a:rPr>
                        <a:t>keying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 spc="-40">
                          <a:latin typeface="Arial"/>
                          <a:cs typeface="Arial"/>
                        </a:rPr>
                        <a:t>Yes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Alpha</a:t>
                      </a:r>
                      <a:r>
                        <a:rPr dirty="0" sz="13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latin typeface="Arial"/>
                          <a:cs typeface="Arial"/>
                        </a:rPr>
                        <a:t>blending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spc="-40">
                          <a:latin typeface="Arial"/>
                          <a:cs typeface="Arial"/>
                        </a:rPr>
                        <a:t>Yes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1073658"/>
            <a:ext cx="6144895" cy="4718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This is a high level example of IPUv3 programming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flow.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SzPct val="78125"/>
              <a:buAutoNum type="arabicPeriod"/>
              <a:tabLst>
                <a:tab pos="393065" algn="l"/>
                <a:tab pos="393700" algn="l"/>
              </a:tabLst>
            </a:pPr>
            <a:r>
              <a:rPr dirty="0" sz="1600" spc="-5">
                <a:latin typeface="Arial"/>
                <a:cs typeface="Arial"/>
              </a:rPr>
              <a:t>What are the displays connected in the use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case?</a:t>
            </a:r>
            <a:endParaRPr sz="1600">
              <a:latin typeface="Arial"/>
              <a:cs typeface="Arial"/>
            </a:endParaRPr>
          </a:p>
          <a:p>
            <a:pPr lvl="1" marL="469900" indent="-342900">
              <a:lnSpc>
                <a:spcPct val="100000"/>
              </a:lnSpc>
              <a:spcBef>
                <a:spcPts val="245"/>
              </a:spcBef>
              <a:buSzPct val="78571"/>
              <a:buAutoNum type="alphaLcPeriod"/>
              <a:tabLst>
                <a:tab pos="469265" algn="l"/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Allocated the </a:t>
            </a:r>
            <a:r>
              <a:rPr dirty="0" sz="1400" spc="-5">
                <a:latin typeface="Arial"/>
                <a:cs typeface="Arial"/>
              </a:rPr>
              <a:t>displays </a:t>
            </a:r>
            <a:r>
              <a:rPr dirty="0" sz="1400">
                <a:latin typeface="Arial"/>
                <a:cs typeface="Arial"/>
              </a:rPr>
              <a:t>to each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DI</a:t>
            </a:r>
            <a:endParaRPr sz="1400">
              <a:latin typeface="Arial"/>
              <a:cs typeface="Arial"/>
            </a:endParaRPr>
          </a:p>
          <a:p>
            <a:pPr lvl="1" marL="469900" indent="-342900">
              <a:lnSpc>
                <a:spcPct val="100000"/>
              </a:lnSpc>
              <a:spcBef>
                <a:spcPts val="500"/>
              </a:spcBef>
              <a:buSzPct val="78571"/>
              <a:buAutoNum type="alphaLcPeriod"/>
              <a:tabLst>
                <a:tab pos="469265" algn="l"/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Define the timing characteristics of each signal for each</a:t>
            </a:r>
            <a:r>
              <a:rPr dirty="0" sz="1400" spc="-27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display.</a:t>
            </a:r>
            <a:endParaRPr sz="1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254"/>
              </a:spcBef>
              <a:buSzPct val="78125"/>
              <a:buAutoNum type="arabicPeriod"/>
              <a:tabLst>
                <a:tab pos="393065" algn="l"/>
                <a:tab pos="393700" algn="l"/>
              </a:tabLst>
            </a:pPr>
            <a:r>
              <a:rPr dirty="0" sz="1600" spc="-5">
                <a:latin typeface="Arial"/>
                <a:cs typeface="Arial"/>
              </a:rPr>
              <a:t>Define each flow in the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DC</a:t>
            </a:r>
            <a:endParaRPr sz="1600">
              <a:latin typeface="Arial"/>
              <a:cs typeface="Arial"/>
            </a:endParaRPr>
          </a:p>
          <a:p>
            <a:pPr lvl="1" marL="469900" indent="-342900">
              <a:lnSpc>
                <a:spcPct val="100000"/>
              </a:lnSpc>
              <a:spcBef>
                <a:spcPts val="245"/>
              </a:spcBef>
              <a:buSzPct val="78571"/>
              <a:buAutoNum type="alphaLcPeriod"/>
              <a:tabLst>
                <a:tab pos="469265" algn="l"/>
                <a:tab pos="469900" algn="l"/>
              </a:tabLst>
            </a:pPr>
            <a:r>
              <a:rPr dirty="0" sz="1400" spc="-5">
                <a:latin typeface="Arial"/>
                <a:cs typeface="Arial"/>
              </a:rPr>
              <a:t>sync/async</a:t>
            </a:r>
            <a:endParaRPr sz="1400">
              <a:latin typeface="Arial"/>
              <a:cs typeface="Arial"/>
            </a:endParaRPr>
          </a:p>
          <a:p>
            <a:pPr lvl="1" marL="469900" indent="-342900">
              <a:lnSpc>
                <a:spcPct val="100000"/>
              </a:lnSpc>
              <a:spcBef>
                <a:spcPts val="500"/>
              </a:spcBef>
              <a:buSzPct val="78571"/>
              <a:buAutoNum type="alphaLcPeriod"/>
              <a:tabLst>
                <a:tab pos="469265" algn="l"/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Define the </a:t>
            </a:r>
            <a:r>
              <a:rPr dirty="0" sz="1400" spc="-5">
                <a:latin typeface="Arial"/>
                <a:cs typeface="Arial"/>
              </a:rPr>
              <a:t>events </a:t>
            </a:r>
            <a:r>
              <a:rPr dirty="0" sz="1400">
                <a:latin typeface="Arial"/>
                <a:cs typeface="Arial"/>
              </a:rPr>
              <a:t>that trigger the flow – and </a:t>
            </a:r>
            <a:r>
              <a:rPr dirty="0" sz="1400" spc="-5">
                <a:latin typeface="Arial"/>
                <a:cs typeface="Arial"/>
              </a:rPr>
              <a:t>what </a:t>
            </a:r>
            <a:r>
              <a:rPr dirty="0" sz="1400">
                <a:latin typeface="Arial"/>
                <a:cs typeface="Arial"/>
              </a:rPr>
              <a:t>to do upon their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arrival</a:t>
            </a:r>
            <a:endParaRPr sz="1400">
              <a:latin typeface="Arial"/>
              <a:cs typeface="Arial"/>
            </a:endParaRPr>
          </a:p>
          <a:p>
            <a:pPr lvl="1" marL="469900" indent="-342900">
              <a:lnSpc>
                <a:spcPct val="100000"/>
              </a:lnSpc>
              <a:spcBef>
                <a:spcPts val="505"/>
              </a:spcBef>
              <a:buSzPct val="78571"/>
              <a:buAutoNum type="alphaLcPeriod"/>
              <a:tabLst>
                <a:tab pos="469265" algn="l"/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Allocate mapping unit, and mapping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scheme</a:t>
            </a:r>
            <a:endParaRPr sz="1400">
              <a:latin typeface="Arial"/>
              <a:cs typeface="Arial"/>
            </a:endParaRPr>
          </a:p>
          <a:p>
            <a:pPr lvl="1" marL="469900" indent="-342900">
              <a:lnSpc>
                <a:spcPct val="100000"/>
              </a:lnSpc>
              <a:spcBef>
                <a:spcPts val="505"/>
              </a:spcBef>
              <a:buSzPct val="78571"/>
              <a:buAutoNum type="alphaLcPeriod"/>
              <a:tabLst>
                <a:tab pos="469265" algn="l"/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Allocate </a:t>
            </a:r>
            <a:r>
              <a:rPr dirty="0" sz="1400" spc="-5">
                <a:latin typeface="Arial"/>
                <a:cs typeface="Arial"/>
              </a:rPr>
              <a:t>waveform </a:t>
            </a:r>
            <a:r>
              <a:rPr dirty="0" sz="1400">
                <a:latin typeface="Arial"/>
                <a:cs typeface="Arial"/>
              </a:rPr>
              <a:t>generator in the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DI</a:t>
            </a:r>
            <a:endParaRPr sz="1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254"/>
              </a:spcBef>
              <a:buSzPct val="78125"/>
              <a:buAutoNum type="arabicPeriod"/>
              <a:tabLst>
                <a:tab pos="393065" algn="l"/>
                <a:tab pos="393700" algn="l"/>
              </a:tabLst>
            </a:pPr>
            <a:r>
              <a:rPr dirty="0" sz="1600" spc="-5">
                <a:latin typeface="Arial"/>
                <a:cs typeface="Arial"/>
              </a:rPr>
              <a:t>Configure the DP for each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flow</a:t>
            </a:r>
            <a:endParaRPr sz="16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SzPct val="78125"/>
              <a:buAutoNum type="arabicPeriod"/>
              <a:tabLst>
                <a:tab pos="393065" algn="l"/>
                <a:tab pos="393700" algn="l"/>
              </a:tabLst>
            </a:pPr>
            <a:r>
              <a:rPr dirty="0" sz="1600" spc="-5">
                <a:latin typeface="Arial"/>
                <a:cs typeface="Arial"/>
              </a:rPr>
              <a:t>Configure the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IDMAC</a:t>
            </a:r>
            <a:endParaRPr sz="1600">
              <a:latin typeface="Arial"/>
              <a:cs typeface="Arial"/>
            </a:endParaRPr>
          </a:p>
          <a:p>
            <a:pPr lvl="1" marL="469900" indent="-342900">
              <a:lnSpc>
                <a:spcPct val="100000"/>
              </a:lnSpc>
              <a:spcBef>
                <a:spcPts val="250"/>
              </a:spcBef>
              <a:buSzPct val="78571"/>
              <a:buAutoNum type="alphaLcPeriod"/>
              <a:tabLst>
                <a:tab pos="469265" algn="l"/>
                <a:tab pos="469900" algn="l"/>
              </a:tabLst>
            </a:pPr>
            <a:r>
              <a:rPr dirty="0" sz="1400" spc="-5">
                <a:latin typeface="Arial"/>
                <a:cs typeface="Arial"/>
              </a:rPr>
              <a:t>How </a:t>
            </a:r>
            <a:r>
              <a:rPr dirty="0" sz="1400">
                <a:latin typeface="Arial"/>
                <a:cs typeface="Arial"/>
              </a:rPr>
              <a:t>the data is arranged in the </a:t>
            </a:r>
            <a:r>
              <a:rPr dirty="0" sz="1400" spc="-5">
                <a:latin typeface="Arial"/>
                <a:cs typeface="Arial"/>
              </a:rPr>
              <a:t>memory </a:t>
            </a:r>
            <a:r>
              <a:rPr dirty="0" sz="1400">
                <a:latin typeface="Arial"/>
                <a:cs typeface="Arial"/>
              </a:rPr>
              <a:t>(interleaved/not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interleaved)</a:t>
            </a:r>
            <a:endParaRPr sz="1400">
              <a:latin typeface="Arial"/>
              <a:cs typeface="Arial"/>
            </a:endParaRPr>
          </a:p>
          <a:p>
            <a:pPr lvl="1" marL="469900" indent="-342900">
              <a:lnSpc>
                <a:spcPct val="100000"/>
              </a:lnSpc>
              <a:spcBef>
                <a:spcPts val="505"/>
              </a:spcBef>
              <a:buSzPct val="78571"/>
              <a:buAutoNum type="alphaLcPeriod"/>
              <a:tabLst>
                <a:tab pos="469265" algn="l"/>
                <a:tab pos="469900" algn="l"/>
              </a:tabLst>
            </a:pPr>
            <a:r>
              <a:rPr dirty="0" sz="1400" spc="-5">
                <a:latin typeface="Arial"/>
                <a:cs typeface="Arial"/>
              </a:rPr>
              <a:t>What’s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data’s format (PFS, </a:t>
            </a:r>
            <a:r>
              <a:rPr dirty="0" sz="1400">
                <a:latin typeface="Arial"/>
                <a:cs typeface="Arial"/>
              </a:rPr>
              <a:t>BPP) ,</a:t>
            </a:r>
            <a:r>
              <a:rPr dirty="0" sz="1400" spc="-1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mapping</a:t>
            </a:r>
            <a:endParaRPr sz="1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259"/>
              </a:spcBef>
              <a:buSzPct val="78125"/>
              <a:buAutoNum type="arabicPeriod"/>
              <a:tabLst>
                <a:tab pos="393065" algn="l"/>
                <a:tab pos="393700" algn="l"/>
              </a:tabLst>
            </a:pPr>
            <a:r>
              <a:rPr dirty="0" sz="1600" spc="-5">
                <a:latin typeface="Arial"/>
                <a:cs typeface="Arial"/>
              </a:rPr>
              <a:t>Processing: VDIC, IC (Resizing, CSC) and rotation</a:t>
            </a:r>
            <a:r>
              <a:rPr dirty="0" sz="1600" spc="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settings</a:t>
            </a:r>
            <a:endParaRPr sz="16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SzPct val="78125"/>
              <a:buAutoNum type="arabicPeriod"/>
              <a:tabLst>
                <a:tab pos="393065" algn="l"/>
                <a:tab pos="393700" algn="l"/>
              </a:tabLst>
            </a:pPr>
            <a:r>
              <a:rPr dirty="0" sz="1600" spc="-5">
                <a:latin typeface="Arial"/>
                <a:cs typeface="Arial"/>
              </a:rPr>
              <a:t>Control module configuration for activation of a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flow</a:t>
            </a:r>
            <a:endParaRPr sz="1600">
              <a:latin typeface="Arial"/>
              <a:cs typeface="Arial"/>
            </a:endParaRPr>
          </a:p>
          <a:p>
            <a:pPr lvl="1" marL="469900" indent="-342900">
              <a:lnSpc>
                <a:spcPct val="100000"/>
              </a:lnSpc>
              <a:spcBef>
                <a:spcPts val="245"/>
              </a:spcBef>
              <a:buSzPct val="78571"/>
              <a:buAutoNum type="alphaLcPeriod"/>
              <a:tabLst>
                <a:tab pos="469265" algn="l"/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Define the trigger to start a</a:t>
            </a:r>
            <a:r>
              <a:rPr dirty="0" sz="1400" spc="-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flow</a:t>
            </a:r>
            <a:endParaRPr sz="1400">
              <a:latin typeface="Arial"/>
              <a:cs typeface="Arial"/>
            </a:endParaRPr>
          </a:p>
          <a:p>
            <a:pPr lvl="1" marL="469900" indent="-342900">
              <a:lnSpc>
                <a:spcPct val="100000"/>
              </a:lnSpc>
              <a:spcBef>
                <a:spcPts val="500"/>
              </a:spcBef>
              <a:buSzPct val="78571"/>
              <a:buAutoNum type="alphaLcPeriod"/>
              <a:tabLst>
                <a:tab pos="469265" algn="l"/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Define is the processing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62033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IPUv3 Fundamentals </a:t>
            </a:r>
            <a:r>
              <a:rPr dirty="0"/>
              <a:t>– programming</a:t>
            </a:r>
            <a:r>
              <a:rPr dirty="0" spc="-35"/>
              <a:t> </a:t>
            </a:r>
            <a:r>
              <a:rPr dirty="0" spc="-5"/>
              <a:t>steps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4585589"/>
            <a:ext cx="1302513" cy="1224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6148" y="4843653"/>
            <a:ext cx="708660" cy="708660"/>
          </a:xfrm>
          <a:custGeom>
            <a:avLst/>
            <a:gdLst/>
            <a:ahLst/>
            <a:cxnLst/>
            <a:rect l="l" t="t" r="r" b="b"/>
            <a:pathLst>
              <a:path w="708660" h="708660">
                <a:moveTo>
                  <a:pt x="354330" y="0"/>
                </a:moveTo>
                <a:lnTo>
                  <a:pt x="306248" y="3234"/>
                </a:lnTo>
                <a:lnTo>
                  <a:pt x="260133" y="12655"/>
                </a:lnTo>
                <a:lnTo>
                  <a:pt x="216407" y="27842"/>
                </a:lnTo>
                <a:lnTo>
                  <a:pt x="175491" y="48372"/>
                </a:lnTo>
                <a:lnTo>
                  <a:pt x="137808" y="73824"/>
                </a:lnTo>
                <a:lnTo>
                  <a:pt x="103779" y="103774"/>
                </a:lnTo>
                <a:lnTo>
                  <a:pt x="73828" y="137802"/>
                </a:lnTo>
                <a:lnTo>
                  <a:pt x="48375" y="175485"/>
                </a:lnTo>
                <a:lnTo>
                  <a:pt x="27844" y="216402"/>
                </a:lnTo>
                <a:lnTo>
                  <a:pt x="12656" y="260129"/>
                </a:lnTo>
                <a:lnTo>
                  <a:pt x="3234" y="306246"/>
                </a:lnTo>
                <a:lnTo>
                  <a:pt x="0" y="354330"/>
                </a:lnTo>
                <a:lnTo>
                  <a:pt x="3234" y="402413"/>
                </a:lnTo>
                <a:lnTo>
                  <a:pt x="12656" y="448530"/>
                </a:lnTo>
                <a:lnTo>
                  <a:pt x="27844" y="492257"/>
                </a:lnTo>
                <a:lnTo>
                  <a:pt x="48375" y="533174"/>
                </a:lnTo>
                <a:lnTo>
                  <a:pt x="73828" y="570857"/>
                </a:lnTo>
                <a:lnTo>
                  <a:pt x="103779" y="604885"/>
                </a:lnTo>
                <a:lnTo>
                  <a:pt x="137808" y="634835"/>
                </a:lnTo>
                <a:lnTo>
                  <a:pt x="175491" y="660287"/>
                </a:lnTo>
                <a:lnTo>
                  <a:pt x="216407" y="680817"/>
                </a:lnTo>
                <a:lnTo>
                  <a:pt x="260133" y="696004"/>
                </a:lnTo>
                <a:lnTo>
                  <a:pt x="306248" y="705425"/>
                </a:lnTo>
                <a:lnTo>
                  <a:pt x="354330" y="708660"/>
                </a:lnTo>
                <a:lnTo>
                  <a:pt x="402408" y="705425"/>
                </a:lnTo>
                <a:lnTo>
                  <a:pt x="448520" y="696004"/>
                </a:lnTo>
                <a:lnTo>
                  <a:pt x="492245" y="680817"/>
                </a:lnTo>
                <a:lnTo>
                  <a:pt x="530150" y="661797"/>
                </a:lnTo>
                <a:lnTo>
                  <a:pt x="354330" y="661797"/>
                </a:lnTo>
                <a:lnTo>
                  <a:pt x="308890" y="658463"/>
                </a:lnTo>
                <a:lnTo>
                  <a:pt x="265521" y="648778"/>
                </a:lnTo>
                <a:lnTo>
                  <a:pt x="224698" y="633218"/>
                </a:lnTo>
                <a:lnTo>
                  <a:pt x="186896" y="612259"/>
                </a:lnTo>
                <a:lnTo>
                  <a:pt x="152591" y="586377"/>
                </a:lnTo>
                <a:lnTo>
                  <a:pt x="122259" y="556046"/>
                </a:lnTo>
                <a:lnTo>
                  <a:pt x="96376" y="521744"/>
                </a:lnTo>
                <a:lnTo>
                  <a:pt x="75416" y="483945"/>
                </a:lnTo>
                <a:lnTo>
                  <a:pt x="59856" y="443126"/>
                </a:lnTo>
                <a:lnTo>
                  <a:pt x="50171" y="399762"/>
                </a:lnTo>
                <a:lnTo>
                  <a:pt x="46837" y="354330"/>
                </a:lnTo>
                <a:lnTo>
                  <a:pt x="50171" y="308897"/>
                </a:lnTo>
                <a:lnTo>
                  <a:pt x="59856" y="265533"/>
                </a:lnTo>
                <a:lnTo>
                  <a:pt x="75416" y="224714"/>
                </a:lnTo>
                <a:lnTo>
                  <a:pt x="96376" y="186915"/>
                </a:lnTo>
                <a:lnTo>
                  <a:pt x="122259" y="152613"/>
                </a:lnTo>
                <a:lnTo>
                  <a:pt x="152591" y="122282"/>
                </a:lnTo>
                <a:lnTo>
                  <a:pt x="186896" y="96400"/>
                </a:lnTo>
                <a:lnTo>
                  <a:pt x="224698" y="75441"/>
                </a:lnTo>
                <a:lnTo>
                  <a:pt x="265521" y="59881"/>
                </a:lnTo>
                <a:lnTo>
                  <a:pt x="308890" y="50196"/>
                </a:lnTo>
                <a:lnTo>
                  <a:pt x="354330" y="46863"/>
                </a:lnTo>
                <a:lnTo>
                  <a:pt x="530150" y="46863"/>
                </a:lnTo>
                <a:lnTo>
                  <a:pt x="492245" y="27842"/>
                </a:lnTo>
                <a:lnTo>
                  <a:pt x="448520" y="12655"/>
                </a:lnTo>
                <a:lnTo>
                  <a:pt x="402408" y="3234"/>
                </a:lnTo>
                <a:lnTo>
                  <a:pt x="354330" y="0"/>
                </a:lnTo>
                <a:close/>
              </a:path>
              <a:path w="708660" h="708660">
                <a:moveTo>
                  <a:pt x="530150" y="46863"/>
                </a:moveTo>
                <a:lnTo>
                  <a:pt x="354330" y="46863"/>
                </a:lnTo>
                <a:lnTo>
                  <a:pt x="399766" y="50196"/>
                </a:lnTo>
                <a:lnTo>
                  <a:pt x="443132" y="59881"/>
                </a:lnTo>
                <a:lnTo>
                  <a:pt x="483953" y="75441"/>
                </a:lnTo>
                <a:lnTo>
                  <a:pt x="521753" y="96400"/>
                </a:lnTo>
                <a:lnTo>
                  <a:pt x="556057" y="122282"/>
                </a:lnTo>
                <a:lnTo>
                  <a:pt x="586388" y="152613"/>
                </a:lnTo>
                <a:lnTo>
                  <a:pt x="612271" y="186915"/>
                </a:lnTo>
                <a:lnTo>
                  <a:pt x="633231" y="224714"/>
                </a:lnTo>
                <a:lnTo>
                  <a:pt x="648790" y="265533"/>
                </a:lnTo>
                <a:lnTo>
                  <a:pt x="658475" y="308897"/>
                </a:lnTo>
                <a:lnTo>
                  <a:pt x="661809" y="354330"/>
                </a:lnTo>
                <a:lnTo>
                  <a:pt x="658475" y="399762"/>
                </a:lnTo>
                <a:lnTo>
                  <a:pt x="648790" y="443126"/>
                </a:lnTo>
                <a:lnTo>
                  <a:pt x="633231" y="483945"/>
                </a:lnTo>
                <a:lnTo>
                  <a:pt x="612271" y="521744"/>
                </a:lnTo>
                <a:lnTo>
                  <a:pt x="586388" y="556046"/>
                </a:lnTo>
                <a:lnTo>
                  <a:pt x="556057" y="586377"/>
                </a:lnTo>
                <a:lnTo>
                  <a:pt x="521753" y="612259"/>
                </a:lnTo>
                <a:lnTo>
                  <a:pt x="483953" y="633218"/>
                </a:lnTo>
                <a:lnTo>
                  <a:pt x="443132" y="648778"/>
                </a:lnTo>
                <a:lnTo>
                  <a:pt x="399766" y="658463"/>
                </a:lnTo>
                <a:lnTo>
                  <a:pt x="354330" y="661797"/>
                </a:lnTo>
                <a:lnTo>
                  <a:pt x="530150" y="661797"/>
                </a:lnTo>
                <a:lnTo>
                  <a:pt x="570841" y="634835"/>
                </a:lnTo>
                <a:lnTo>
                  <a:pt x="604869" y="604885"/>
                </a:lnTo>
                <a:lnTo>
                  <a:pt x="634820" y="570857"/>
                </a:lnTo>
                <a:lnTo>
                  <a:pt x="660272" y="533174"/>
                </a:lnTo>
                <a:lnTo>
                  <a:pt x="680802" y="492257"/>
                </a:lnTo>
                <a:lnTo>
                  <a:pt x="695990" y="448530"/>
                </a:lnTo>
                <a:lnTo>
                  <a:pt x="705412" y="402413"/>
                </a:lnTo>
                <a:lnTo>
                  <a:pt x="708647" y="354330"/>
                </a:lnTo>
                <a:lnTo>
                  <a:pt x="705412" y="306246"/>
                </a:lnTo>
                <a:lnTo>
                  <a:pt x="695990" y="260129"/>
                </a:lnTo>
                <a:lnTo>
                  <a:pt x="680802" y="216402"/>
                </a:lnTo>
                <a:lnTo>
                  <a:pt x="660272" y="175485"/>
                </a:lnTo>
                <a:lnTo>
                  <a:pt x="634820" y="137802"/>
                </a:lnTo>
                <a:lnTo>
                  <a:pt x="604869" y="103774"/>
                </a:lnTo>
                <a:lnTo>
                  <a:pt x="570841" y="73824"/>
                </a:lnTo>
                <a:lnTo>
                  <a:pt x="533159" y="48372"/>
                </a:lnTo>
                <a:lnTo>
                  <a:pt x="530150" y="46863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8714" y="5001133"/>
            <a:ext cx="257175" cy="393700"/>
          </a:xfrm>
          <a:custGeom>
            <a:avLst/>
            <a:gdLst/>
            <a:ahLst/>
            <a:cxnLst/>
            <a:rect l="l" t="t" r="r" b="b"/>
            <a:pathLst>
              <a:path w="257175" h="393700">
                <a:moveTo>
                  <a:pt x="43148" y="0"/>
                </a:moveTo>
                <a:lnTo>
                  <a:pt x="2957" y="27945"/>
                </a:lnTo>
                <a:lnTo>
                  <a:pt x="0" y="43132"/>
                </a:lnTo>
                <a:lnTo>
                  <a:pt x="2957" y="58342"/>
                </a:lnTo>
                <a:lnTo>
                  <a:pt x="11830" y="71755"/>
                </a:lnTo>
                <a:lnTo>
                  <a:pt x="136937" y="196850"/>
                </a:lnTo>
                <a:lnTo>
                  <a:pt x="11830" y="321945"/>
                </a:lnTo>
                <a:lnTo>
                  <a:pt x="2957" y="335303"/>
                </a:lnTo>
                <a:lnTo>
                  <a:pt x="0" y="350520"/>
                </a:lnTo>
                <a:lnTo>
                  <a:pt x="2957" y="365736"/>
                </a:lnTo>
                <a:lnTo>
                  <a:pt x="11830" y="379095"/>
                </a:lnTo>
                <a:lnTo>
                  <a:pt x="14585" y="381762"/>
                </a:lnTo>
                <a:lnTo>
                  <a:pt x="27948" y="390691"/>
                </a:lnTo>
                <a:lnTo>
                  <a:pt x="43149" y="393668"/>
                </a:lnTo>
                <a:lnTo>
                  <a:pt x="58353" y="390691"/>
                </a:lnTo>
                <a:lnTo>
                  <a:pt x="71723" y="381762"/>
                </a:lnTo>
                <a:lnTo>
                  <a:pt x="196830" y="256667"/>
                </a:lnTo>
                <a:lnTo>
                  <a:pt x="197262" y="256667"/>
                </a:lnTo>
                <a:lnTo>
                  <a:pt x="256901" y="196977"/>
                </a:lnTo>
                <a:lnTo>
                  <a:pt x="256724" y="196850"/>
                </a:lnTo>
                <a:lnTo>
                  <a:pt x="256901" y="196596"/>
                </a:lnTo>
                <a:lnTo>
                  <a:pt x="197135" y="136906"/>
                </a:lnTo>
                <a:lnTo>
                  <a:pt x="196830" y="136906"/>
                </a:lnTo>
                <a:lnTo>
                  <a:pt x="71723" y="11811"/>
                </a:lnTo>
                <a:lnTo>
                  <a:pt x="65384" y="6643"/>
                </a:lnTo>
                <a:lnTo>
                  <a:pt x="58354" y="2952"/>
                </a:lnTo>
                <a:lnTo>
                  <a:pt x="50865" y="738"/>
                </a:lnTo>
                <a:lnTo>
                  <a:pt x="43148" y="0"/>
                </a:lnTo>
                <a:close/>
              </a:path>
              <a:path w="257175" h="393700">
                <a:moveTo>
                  <a:pt x="197262" y="256667"/>
                </a:moveTo>
                <a:lnTo>
                  <a:pt x="196830" y="256667"/>
                </a:lnTo>
                <a:lnTo>
                  <a:pt x="197008" y="256921"/>
                </a:lnTo>
                <a:lnTo>
                  <a:pt x="197262" y="256667"/>
                </a:lnTo>
                <a:close/>
              </a:path>
              <a:path w="257175" h="393700">
                <a:moveTo>
                  <a:pt x="197008" y="136779"/>
                </a:moveTo>
                <a:lnTo>
                  <a:pt x="196830" y="136906"/>
                </a:lnTo>
                <a:lnTo>
                  <a:pt x="197135" y="136906"/>
                </a:lnTo>
                <a:lnTo>
                  <a:pt x="197008" y="136779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29588" y="4979034"/>
            <a:ext cx="242252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80">
                <a:solidFill>
                  <a:srgbClr val="FFFFFF"/>
                </a:solidFill>
                <a:latin typeface="Arial"/>
                <a:cs typeface="Arial"/>
              </a:rPr>
              <a:t>IPUv3H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2600" spc="-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8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5744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control Module </a:t>
            </a:r>
            <a:r>
              <a:rPr dirty="0"/>
              <a:t>-</a:t>
            </a:r>
            <a:r>
              <a:rPr dirty="0" spc="-65"/>
              <a:t> </a:t>
            </a:r>
            <a:r>
              <a:rPr dirty="0" spc="-10"/>
              <a:t>CM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99819"/>
            <a:ext cx="8326755" cy="3704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control module is responsible for the flow management within  the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IPU.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The module is composed</a:t>
            </a:r>
            <a:r>
              <a:rPr dirty="0" sz="2200" spc="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52525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lvl="1" marL="356870" indent="-168910">
              <a:lnSpc>
                <a:spcPct val="100000"/>
              </a:lnSpc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General control Registers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(GCR)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Frame synchronization unit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(FSU)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Shadow registers module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(SRM)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Interrupt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controller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Low Power modes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controller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Debug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875" y="1408058"/>
            <a:ext cx="6041721" cy="4421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3377" y="399999"/>
            <a:ext cx="33743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5393E"/>
                </a:solidFill>
                <a:latin typeface="Arial"/>
                <a:cs typeface="Arial"/>
              </a:rPr>
              <a:t>FSU </a:t>
            </a:r>
            <a:r>
              <a:rPr dirty="0" sz="2400" b="1">
                <a:solidFill>
                  <a:srgbClr val="35393E"/>
                </a:solidFill>
                <a:latin typeface="Arial"/>
                <a:cs typeface="Arial"/>
              </a:rPr>
              <a:t>– </a:t>
            </a:r>
            <a:r>
              <a:rPr dirty="0" sz="2400" spc="-5" b="1">
                <a:solidFill>
                  <a:srgbClr val="35393E"/>
                </a:solidFill>
                <a:latin typeface="Arial"/>
                <a:cs typeface="Arial"/>
              </a:rPr>
              <a:t>double</a:t>
            </a:r>
            <a:r>
              <a:rPr dirty="0" sz="2400" spc="-60" b="1">
                <a:solidFill>
                  <a:srgbClr val="35393E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5393E"/>
                </a:solidFill>
                <a:latin typeface="Arial"/>
                <a:cs typeface="Arial"/>
              </a:rPr>
              <a:t>buffering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377" y="1099819"/>
            <a:ext cx="83991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Similar to IPUv1 the data is tightly pipelined using double</a:t>
            </a:r>
            <a:r>
              <a:rPr dirty="0" sz="2200" spc="1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buffering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29210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FSU </a:t>
            </a:r>
            <a:r>
              <a:rPr dirty="0"/>
              <a:t>– task</a:t>
            </a:r>
            <a:r>
              <a:rPr dirty="0" spc="-55"/>
              <a:t> </a:t>
            </a:r>
            <a:r>
              <a:rPr dirty="0" spc="-5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0217" y="1299760"/>
            <a:ext cx="25336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spc="-10">
                <a:latin typeface="Arial"/>
                <a:cs typeface="Arial"/>
              </a:rPr>
              <a:t>65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950" y="1047750"/>
            <a:ext cx="8528050" cy="4202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4585589"/>
            <a:ext cx="1302513" cy="1224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6148" y="4843653"/>
            <a:ext cx="708660" cy="708660"/>
          </a:xfrm>
          <a:custGeom>
            <a:avLst/>
            <a:gdLst/>
            <a:ahLst/>
            <a:cxnLst/>
            <a:rect l="l" t="t" r="r" b="b"/>
            <a:pathLst>
              <a:path w="708660" h="708660">
                <a:moveTo>
                  <a:pt x="354330" y="0"/>
                </a:moveTo>
                <a:lnTo>
                  <a:pt x="306248" y="3234"/>
                </a:lnTo>
                <a:lnTo>
                  <a:pt x="260133" y="12655"/>
                </a:lnTo>
                <a:lnTo>
                  <a:pt x="216407" y="27842"/>
                </a:lnTo>
                <a:lnTo>
                  <a:pt x="175491" y="48372"/>
                </a:lnTo>
                <a:lnTo>
                  <a:pt x="137808" y="73824"/>
                </a:lnTo>
                <a:lnTo>
                  <a:pt x="103779" y="103774"/>
                </a:lnTo>
                <a:lnTo>
                  <a:pt x="73828" y="137802"/>
                </a:lnTo>
                <a:lnTo>
                  <a:pt x="48375" y="175485"/>
                </a:lnTo>
                <a:lnTo>
                  <a:pt x="27844" y="216402"/>
                </a:lnTo>
                <a:lnTo>
                  <a:pt x="12656" y="260129"/>
                </a:lnTo>
                <a:lnTo>
                  <a:pt x="3234" y="306246"/>
                </a:lnTo>
                <a:lnTo>
                  <a:pt x="0" y="354330"/>
                </a:lnTo>
                <a:lnTo>
                  <a:pt x="3234" y="402413"/>
                </a:lnTo>
                <a:lnTo>
                  <a:pt x="12656" y="448530"/>
                </a:lnTo>
                <a:lnTo>
                  <a:pt x="27844" y="492257"/>
                </a:lnTo>
                <a:lnTo>
                  <a:pt x="48375" y="533174"/>
                </a:lnTo>
                <a:lnTo>
                  <a:pt x="73828" y="570857"/>
                </a:lnTo>
                <a:lnTo>
                  <a:pt x="103779" y="604885"/>
                </a:lnTo>
                <a:lnTo>
                  <a:pt x="137808" y="634835"/>
                </a:lnTo>
                <a:lnTo>
                  <a:pt x="175491" y="660287"/>
                </a:lnTo>
                <a:lnTo>
                  <a:pt x="216407" y="680817"/>
                </a:lnTo>
                <a:lnTo>
                  <a:pt x="260133" y="696004"/>
                </a:lnTo>
                <a:lnTo>
                  <a:pt x="306248" y="705425"/>
                </a:lnTo>
                <a:lnTo>
                  <a:pt x="354330" y="708660"/>
                </a:lnTo>
                <a:lnTo>
                  <a:pt x="402408" y="705425"/>
                </a:lnTo>
                <a:lnTo>
                  <a:pt x="448520" y="696004"/>
                </a:lnTo>
                <a:lnTo>
                  <a:pt x="492245" y="680817"/>
                </a:lnTo>
                <a:lnTo>
                  <a:pt x="530150" y="661797"/>
                </a:lnTo>
                <a:lnTo>
                  <a:pt x="354330" y="661797"/>
                </a:lnTo>
                <a:lnTo>
                  <a:pt x="308890" y="658463"/>
                </a:lnTo>
                <a:lnTo>
                  <a:pt x="265521" y="648778"/>
                </a:lnTo>
                <a:lnTo>
                  <a:pt x="224698" y="633218"/>
                </a:lnTo>
                <a:lnTo>
                  <a:pt x="186896" y="612259"/>
                </a:lnTo>
                <a:lnTo>
                  <a:pt x="152591" y="586377"/>
                </a:lnTo>
                <a:lnTo>
                  <a:pt x="122259" y="556046"/>
                </a:lnTo>
                <a:lnTo>
                  <a:pt x="96376" y="521744"/>
                </a:lnTo>
                <a:lnTo>
                  <a:pt x="75416" y="483945"/>
                </a:lnTo>
                <a:lnTo>
                  <a:pt x="59856" y="443126"/>
                </a:lnTo>
                <a:lnTo>
                  <a:pt x="50171" y="399762"/>
                </a:lnTo>
                <a:lnTo>
                  <a:pt x="46837" y="354330"/>
                </a:lnTo>
                <a:lnTo>
                  <a:pt x="50171" y="308897"/>
                </a:lnTo>
                <a:lnTo>
                  <a:pt x="59856" y="265533"/>
                </a:lnTo>
                <a:lnTo>
                  <a:pt x="75416" y="224714"/>
                </a:lnTo>
                <a:lnTo>
                  <a:pt x="96376" y="186915"/>
                </a:lnTo>
                <a:lnTo>
                  <a:pt x="122259" y="152613"/>
                </a:lnTo>
                <a:lnTo>
                  <a:pt x="152591" y="122282"/>
                </a:lnTo>
                <a:lnTo>
                  <a:pt x="186896" y="96400"/>
                </a:lnTo>
                <a:lnTo>
                  <a:pt x="224698" y="75441"/>
                </a:lnTo>
                <a:lnTo>
                  <a:pt x="265521" y="59881"/>
                </a:lnTo>
                <a:lnTo>
                  <a:pt x="308890" y="50196"/>
                </a:lnTo>
                <a:lnTo>
                  <a:pt x="354330" y="46863"/>
                </a:lnTo>
                <a:lnTo>
                  <a:pt x="530150" y="46863"/>
                </a:lnTo>
                <a:lnTo>
                  <a:pt x="492245" y="27842"/>
                </a:lnTo>
                <a:lnTo>
                  <a:pt x="448520" y="12655"/>
                </a:lnTo>
                <a:lnTo>
                  <a:pt x="402408" y="3234"/>
                </a:lnTo>
                <a:lnTo>
                  <a:pt x="354330" y="0"/>
                </a:lnTo>
                <a:close/>
              </a:path>
              <a:path w="708660" h="708660">
                <a:moveTo>
                  <a:pt x="530150" y="46863"/>
                </a:moveTo>
                <a:lnTo>
                  <a:pt x="354330" y="46863"/>
                </a:lnTo>
                <a:lnTo>
                  <a:pt x="399766" y="50196"/>
                </a:lnTo>
                <a:lnTo>
                  <a:pt x="443132" y="59881"/>
                </a:lnTo>
                <a:lnTo>
                  <a:pt x="483953" y="75441"/>
                </a:lnTo>
                <a:lnTo>
                  <a:pt x="521753" y="96400"/>
                </a:lnTo>
                <a:lnTo>
                  <a:pt x="556057" y="122282"/>
                </a:lnTo>
                <a:lnTo>
                  <a:pt x="586388" y="152613"/>
                </a:lnTo>
                <a:lnTo>
                  <a:pt x="612271" y="186915"/>
                </a:lnTo>
                <a:lnTo>
                  <a:pt x="633231" y="224714"/>
                </a:lnTo>
                <a:lnTo>
                  <a:pt x="648790" y="265533"/>
                </a:lnTo>
                <a:lnTo>
                  <a:pt x="658475" y="308897"/>
                </a:lnTo>
                <a:lnTo>
                  <a:pt x="661809" y="354330"/>
                </a:lnTo>
                <a:lnTo>
                  <a:pt x="658475" y="399762"/>
                </a:lnTo>
                <a:lnTo>
                  <a:pt x="648790" y="443126"/>
                </a:lnTo>
                <a:lnTo>
                  <a:pt x="633231" y="483945"/>
                </a:lnTo>
                <a:lnTo>
                  <a:pt x="612271" y="521744"/>
                </a:lnTo>
                <a:lnTo>
                  <a:pt x="586388" y="556046"/>
                </a:lnTo>
                <a:lnTo>
                  <a:pt x="556057" y="586377"/>
                </a:lnTo>
                <a:lnTo>
                  <a:pt x="521753" y="612259"/>
                </a:lnTo>
                <a:lnTo>
                  <a:pt x="483953" y="633218"/>
                </a:lnTo>
                <a:lnTo>
                  <a:pt x="443132" y="648778"/>
                </a:lnTo>
                <a:lnTo>
                  <a:pt x="399766" y="658463"/>
                </a:lnTo>
                <a:lnTo>
                  <a:pt x="354330" y="661797"/>
                </a:lnTo>
                <a:lnTo>
                  <a:pt x="530150" y="661797"/>
                </a:lnTo>
                <a:lnTo>
                  <a:pt x="570841" y="634835"/>
                </a:lnTo>
                <a:lnTo>
                  <a:pt x="604869" y="604885"/>
                </a:lnTo>
                <a:lnTo>
                  <a:pt x="634820" y="570857"/>
                </a:lnTo>
                <a:lnTo>
                  <a:pt x="660272" y="533174"/>
                </a:lnTo>
                <a:lnTo>
                  <a:pt x="680802" y="492257"/>
                </a:lnTo>
                <a:lnTo>
                  <a:pt x="695990" y="448530"/>
                </a:lnTo>
                <a:lnTo>
                  <a:pt x="705412" y="402413"/>
                </a:lnTo>
                <a:lnTo>
                  <a:pt x="708647" y="354330"/>
                </a:lnTo>
                <a:lnTo>
                  <a:pt x="705412" y="306246"/>
                </a:lnTo>
                <a:lnTo>
                  <a:pt x="695990" y="260129"/>
                </a:lnTo>
                <a:lnTo>
                  <a:pt x="680802" y="216402"/>
                </a:lnTo>
                <a:lnTo>
                  <a:pt x="660272" y="175485"/>
                </a:lnTo>
                <a:lnTo>
                  <a:pt x="634820" y="137802"/>
                </a:lnTo>
                <a:lnTo>
                  <a:pt x="604869" y="103774"/>
                </a:lnTo>
                <a:lnTo>
                  <a:pt x="570841" y="73824"/>
                </a:lnTo>
                <a:lnTo>
                  <a:pt x="533159" y="48372"/>
                </a:lnTo>
                <a:lnTo>
                  <a:pt x="530150" y="46863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8714" y="5001133"/>
            <a:ext cx="257175" cy="393700"/>
          </a:xfrm>
          <a:custGeom>
            <a:avLst/>
            <a:gdLst/>
            <a:ahLst/>
            <a:cxnLst/>
            <a:rect l="l" t="t" r="r" b="b"/>
            <a:pathLst>
              <a:path w="257175" h="393700">
                <a:moveTo>
                  <a:pt x="43148" y="0"/>
                </a:moveTo>
                <a:lnTo>
                  <a:pt x="2957" y="27945"/>
                </a:lnTo>
                <a:lnTo>
                  <a:pt x="0" y="43132"/>
                </a:lnTo>
                <a:lnTo>
                  <a:pt x="2957" y="58342"/>
                </a:lnTo>
                <a:lnTo>
                  <a:pt x="11830" y="71755"/>
                </a:lnTo>
                <a:lnTo>
                  <a:pt x="136937" y="196850"/>
                </a:lnTo>
                <a:lnTo>
                  <a:pt x="11830" y="321945"/>
                </a:lnTo>
                <a:lnTo>
                  <a:pt x="2957" y="335303"/>
                </a:lnTo>
                <a:lnTo>
                  <a:pt x="0" y="350520"/>
                </a:lnTo>
                <a:lnTo>
                  <a:pt x="2957" y="365736"/>
                </a:lnTo>
                <a:lnTo>
                  <a:pt x="11830" y="379095"/>
                </a:lnTo>
                <a:lnTo>
                  <a:pt x="14585" y="381762"/>
                </a:lnTo>
                <a:lnTo>
                  <a:pt x="27948" y="390691"/>
                </a:lnTo>
                <a:lnTo>
                  <a:pt x="43149" y="393668"/>
                </a:lnTo>
                <a:lnTo>
                  <a:pt x="58353" y="390691"/>
                </a:lnTo>
                <a:lnTo>
                  <a:pt x="71723" y="381762"/>
                </a:lnTo>
                <a:lnTo>
                  <a:pt x="196830" y="256667"/>
                </a:lnTo>
                <a:lnTo>
                  <a:pt x="197262" y="256667"/>
                </a:lnTo>
                <a:lnTo>
                  <a:pt x="256901" y="196977"/>
                </a:lnTo>
                <a:lnTo>
                  <a:pt x="256724" y="196850"/>
                </a:lnTo>
                <a:lnTo>
                  <a:pt x="256901" y="196596"/>
                </a:lnTo>
                <a:lnTo>
                  <a:pt x="197135" y="136906"/>
                </a:lnTo>
                <a:lnTo>
                  <a:pt x="196830" y="136906"/>
                </a:lnTo>
                <a:lnTo>
                  <a:pt x="71723" y="11811"/>
                </a:lnTo>
                <a:lnTo>
                  <a:pt x="65384" y="6643"/>
                </a:lnTo>
                <a:lnTo>
                  <a:pt x="58354" y="2952"/>
                </a:lnTo>
                <a:lnTo>
                  <a:pt x="50865" y="738"/>
                </a:lnTo>
                <a:lnTo>
                  <a:pt x="43148" y="0"/>
                </a:lnTo>
                <a:close/>
              </a:path>
              <a:path w="257175" h="393700">
                <a:moveTo>
                  <a:pt x="197262" y="256667"/>
                </a:moveTo>
                <a:lnTo>
                  <a:pt x="196830" y="256667"/>
                </a:lnTo>
                <a:lnTo>
                  <a:pt x="197008" y="256921"/>
                </a:lnTo>
                <a:lnTo>
                  <a:pt x="197262" y="256667"/>
                </a:lnTo>
                <a:close/>
              </a:path>
              <a:path w="257175" h="393700">
                <a:moveTo>
                  <a:pt x="197008" y="136779"/>
                </a:moveTo>
                <a:lnTo>
                  <a:pt x="196830" y="136906"/>
                </a:lnTo>
                <a:lnTo>
                  <a:pt x="197135" y="136906"/>
                </a:lnTo>
                <a:lnTo>
                  <a:pt x="197008" y="136779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29588" y="4979034"/>
            <a:ext cx="157797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90">
                <a:solidFill>
                  <a:srgbClr val="FFFFFF"/>
                </a:solidFill>
                <a:latin typeface="Arial"/>
                <a:cs typeface="Arial"/>
              </a:rPr>
              <a:t>Peripherals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673" y="399999"/>
            <a:ext cx="12420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MIPI</a:t>
            </a:r>
            <a:r>
              <a:rPr dirty="0" spc="-95"/>
              <a:t> </a:t>
            </a:r>
            <a:r>
              <a:rPr dirty="0" spc="-10"/>
              <a:t>DSI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1073785">
              <a:lnSpc>
                <a:spcPct val="100800"/>
              </a:lnSpc>
              <a:spcBef>
                <a:spcPts val="85"/>
              </a:spcBef>
            </a:pPr>
            <a:r>
              <a:rPr dirty="0" spc="-5"/>
              <a:t>Features </a:t>
            </a:r>
            <a:r>
              <a:rPr dirty="0"/>
              <a:t>of </a:t>
            </a:r>
            <a:r>
              <a:rPr dirty="0" spc="-5"/>
              <a:t>the </a:t>
            </a:r>
            <a:r>
              <a:rPr dirty="0"/>
              <a:t>MIPI </a:t>
            </a:r>
            <a:r>
              <a:rPr dirty="0" spc="-5"/>
              <a:t>DSI complex:  Supported standard</a:t>
            </a:r>
            <a:r>
              <a:rPr dirty="0" spc="-10"/>
              <a:t> </a:t>
            </a:r>
            <a:r>
              <a:rPr dirty="0" spc="-5"/>
              <a:t>version: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9166"/>
              <a:buChar char="•"/>
              <a:tabLst>
                <a:tab pos="187325" algn="l"/>
                <a:tab pos="187960" algn="l"/>
              </a:tabLst>
            </a:pPr>
            <a:r>
              <a:rPr dirty="0" spc="-5" b="0">
                <a:latin typeface="Arial"/>
                <a:cs typeface="Arial"/>
              </a:rPr>
              <a:t>MIPI </a:t>
            </a:r>
            <a:r>
              <a:rPr dirty="0" b="0">
                <a:latin typeface="Arial"/>
                <a:cs typeface="Arial"/>
              </a:rPr>
              <a:t>DSI</a:t>
            </a:r>
            <a:r>
              <a:rPr dirty="0" spc="-10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Compliant</a:t>
            </a:r>
          </a:p>
          <a:p>
            <a:pPr marL="187960" indent="-175260">
              <a:lnSpc>
                <a:spcPct val="100000"/>
              </a:lnSpc>
              <a:spcBef>
                <a:spcPts val="10"/>
              </a:spcBef>
              <a:buClr>
                <a:srgbClr val="252525"/>
              </a:buClr>
              <a:buSzPct val="79166"/>
              <a:buChar char="•"/>
              <a:tabLst>
                <a:tab pos="187325" algn="l"/>
                <a:tab pos="187960" algn="l"/>
              </a:tabLst>
            </a:pPr>
            <a:r>
              <a:rPr dirty="0" b="0">
                <a:latin typeface="Arial"/>
                <a:cs typeface="Arial"/>
              </a:rPr>
              <a:t>DSI </a:t>
            </a:r>
            <a:r>
              <a:rPr dirty="0" spc="-5" b="0">
                <a:latin typeface="Arial"/>
                <a:cs typeface="Arial"/>
              </a:rPr>
              <a:t>Version</a:t>
            </a:r>
            <a:r>
              <a:rPr dirty="0" spc="-4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1.01</a:t>
            </a:r>
          </a:p>
          <a:p>
            <a:pPr marL="187960" indent="-175260">
              <a:lnSpc>
                <a:spcPct val="100000"/>
              </a:lnSpc>
              <a:spcBef>
                <a:spcPts val="10"/>
              </a:spcBef>
              <a:buClr>
                <a:srgbClr val="252525"/>
              </a:buClr>
              <a:buSzPct val="79166"/>
              <a:buChar char="•"/>
              <a:tabLst>
                <a:tab pos="187325" algn="l"/>
                <a:tab pos="187960" algn="l"/>
              </a:tabLst>
            </a:pPr>
            <a:r>
              <a:rPr dirty="0" b="0">
                <a:latin typeface="Arial"/>
                <a:cs typeface="Arial"/>
              </a:rPr>
              <a:t>DPI </a:t>
            </a:r>
            <a:r>
              <a:rPr dirty="0" spc="-5" b="0">
                <a:latin typeface="Arial"/>
                <a:cs typeface="Arial"/>
              </a:rPr>
              <a:t>Version</a:t>
            </a:r>
            <a:r>
              <a:rPr dirty="0" spc="-10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2.0</a:t>
            </a:r>
          </a:p>
          <a:p>
            <a:pPr marL="187960" indent="-175260">
              <a:lnSpc>
                <a:spcPct val="100000"/>
              </a:lnSpc>
              <a:spcBef>
                <a:spcPts val="10"/>
              </a:spcBef>
              <a:buClr>
                <a:srgbClr val="252525"/>
              </a:buClr>
              <a:buSzPct val="79166"/>
              <a:buChar char="•"/>
              <a:tabLst>
                <a:tab pos="187325" algn="l"/>
                <a:tab pos="187960" algn="l"/>
              </a:tabLst>
            </a:pPr>
            <a:r>
              <a:rPr dirty="0" b="0">
                <a:latin typeface="Arial"/>
                <a:cs typeface="Arial"/>
              </a:rPr>
              <a:t>DBI </a:t>
            </a:r>
            <a:r>
              <a:rPr dirty="0" spc="-5" b="0">
                <a:latin typeface="Arial"/>
                <a:cs typeface="Arial"/>
              </a:rPr>
              <a:t>Version</a:t>
            </a:r>
            <a:r>
              <a:rPr dirty="0" spc="-10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2.0</a:t>
            </a:r>
          </a:p>
          <a:p>
            <a:pPr marL="187960" indent="-175260">
              <a:lnSpc>
                <a:spcPct val="100000"/>
              </a:lnSpc>
              <a:spcBef>
                <a:spcPts val="10"/>
              </a:spcBef>
              <a:buClr>
                <a:srgbClr val="252525"/>
              </a:buClr>
              <a:buSzPct val="79166"/>
              <a:buChar char="•"/>
              <a:tabLst>
                <a:tab pos="187325" algn="l"/>
                <a:tab pos="187960" algn="l"/>
              </a:tabLst>
            </a:pPr>
            <a:r>
              <a:rPr dirty="0" spc="-5" b="0">
                <a:latin typeface="Arial"/>
                <a:cs typeface="Arial"/>
              </a:rPr>
              <a:t>DSC Version</a:t>
            </a:r>
            <a:r>
              <a:rPr dirty="0" spc="-4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1.02</a:t>
            </a:r>
          </a:p>
          <a:p>
            <a:pPr marL="187960" indent="-175260">
              <a:lnSpc>
                <a:spcPct val="100000"/>
              </a:lnSpc>
              <a:spcBef>
                <a:spcPts val="10"/>
              </a:spcBef>
              <a:buClr>
                <a:srgbClr val="252525"/>
              </a:buClr>
              <a:buSzPct val="79166"/>
              <a:buChar char="•"/>
              <a:tabLst>
                <a:tab pos="187325" algn="l"/>
                <a:tab pos="187960" algn="l"/>
              </a:tabLst>
            </a:pPr>
            <a:r>
              <a:rPr dirty="0" b="0">
                <a:latin typeface="Arial"/>
                <a:cs typeface="Arial"/>
              </a:rPr>
              <a:t>PPI for</a:t>
            </a:r>
            <a:r>
              <a:rPr dirty="0" spc="-40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D-PHY</a:t>
            </a:r>
          </a:p>
          <a:p>
            <a:pPr marL="187960" indent="-175260">
              <a:lnSpc>
                <a:spcPct val="100000"/>
              </a:lnSpc>
              <a:spcBef>
                <a:spcPts val="10"/>
              </a:spcBef>
              <a:buClr>
                <a:srgbClr val="252525"/>
              </a:buClr>
              <a:buSzPct val="79166"/>
              <a:buChar char="•"/>
              <a:tabLst>
                <a:tab pos="187325" algn="l"/>
                <a:tab pos="187960" algn="l"/>
              </a:tabLst>
            </a:pPr>
            <a:r>
              <a:rPr dirty="0" spc="-5" b="0">
                <a:latin typeface="Arial"/>
                <a:cs typeface="Arial"/>
              </a:rPr>
              <a:t>MIPI D-PHY Version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1.0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Configuration</a:t>
            </a:r>
            <a:r>
              <a:rPr dirty="0" spc="-5" b="0">
                <a:latin typeface="Arial"/>
                <a:cs typeface="Arial"/>
              </a:rPr>
              <a:t>: one clock lane, </a:t>
            </a:r>
            <a:r>
              <a:rPr dirty="0" spc="-10" b="0">
                <a:latin typeface="Arial"/>
                <a:cs typeface="Arial"/>
              </a:rPr>
              <a:t>two </a:t>
            </a:r>
            <a:r>
              <a:rPr dirty="0" spc="-5" b="0">
                <a:latin typeface="Arial"/>
                <a:cs typeface="Arial"/>
              </a:rPr>
              <a:t>data</a:t>
            </a:r>
            <a:r>
              <a:rPr dirty="0" spc="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lanes</a:t>
            </a:r>
          </a:p>
          <a:p>
            <a:pPr marL="187960" marR="374650" indent="-175260">
              <a:lnSpc>
                <a:spcPts val="1150"/>
              </a:lnSpc>
              <a:spcBef>
                <a:spcPts val="290"/>
              </a:spcBef>
            </a:pPr>
            <a:r>
              <a:rPr dirty="0" spc="-5"/>
              <a:t>Speed</a:t>
            </a:r>
            <a:r>
              <a:rPr dirty="0" spc="-5" b="0">
                <a:latin typeface="Arial"/>
                <a:cs typeface="Arial"/>
              </a:rPr>
              <a:t>: Up </a:t>
            </a:r>
            <a:r>
              <a:rPr dirty="0" b="0">
                <a:latin typeface="Arial"/>
                <a:cs typeface="Arial"/>
              </a:rPr>
              <a:t>to 1Gb/s </a:t>
            </a:r>
            <a:r>
              <a:rPr dirty="0" spc="-5" b="0">
                <a:latin typeface="Arial"/>
                <a:cs typeface="Arial"/>
              </a:rPr>
              <a:t>per lane </a:t>
            </a:r>
            <a:r>
              <a:rPr dirty="0" b="0">
                <a:latin typeface="Arial"/>
                <a:cs typeface="Arial"/>
              </a:rPr>
              <a:t>(fast </a:t>
            </a:r>
            <a:r>
              <a:rPr dirty="0" spc="-5" b="0">
                <a:latin typeface="Arial"/>
                <a:cs typeface="Arial"/>
              </a:rPr>
              <a:t>speed). Low  speed/low power signaling</a:t>
            </a:r>
            <a:r>
              <a:rPr dirty="0" spc="-8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supported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87960" marR="151765" indent="-175260">
              <a:lnSpc>
                <a:spcPts val="1150"/>
              </a:lnSpc>
              <a:spcBef>
                <a:spcPts val="5"/>
              </a:spcBef>
            </a:pPr>
            <a:r>
              <a:rPr dirty="0" b="0">
                <a:latin typeface="Arial"/>
                <a:cs typeface="Arial"/>
              </a:rPr>
              <a:t>DSI </a:t>
            </a:r>
            <a:r>
              <a:rPr dirty="0" spc="-5" b="0">
                <a:latin typeface="Arial"/>
                <a:cs typeface="Arial"/>
              </a:rPr>
              <a:t>can support both command and video modes  and up </a:t>
            </a:r>
            <a:r>
              <a:rPr dirty="0" b="0">
                <a:latin typeface="Arial"/>
                <a:cs typeface="Arial"/>
              </a:rPr>
              <a:t>to four </a:t>
            </a:r>
            <a:r>
              <a:rPr dirty="0" spc="-5" b="0">
                <a:latin typeface="Arial"/>
                <a:cs typeface="Arial"/>
              </a:rPr>
              <a:t>virtual channels </a:t>
            </a:r>
            <a:r>
              <a:rPr dirty="0" b="0">
                <a:latin typeface="Arial"/>
                <a:cs typeface="Arial"/>
              </a:rPr>
              <a:t>to </a:t>
            </a:r>
            <a:r>
              <a:rPr dirty="0" spc="-5" b="0">
                <a:latin typeface="Arial"/>
                <a:cs typeface="Arial"/>
              </a:rPr>
              <a:t>accommodate  multiple</a:t>
            </a:r>
            <a:r>
              <a:rPr dirty="0" spc="-50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displays.</a:t>
            </a:r>
          </a:p>
          <a:p>
            <a:pPr marL="187960" marR="97155" indent="-175260">
              <a:lnSpc>
                <a:spcPts val="1150"/>
              </a:lnSpc>
              <a:spcBef>
                <a:spcPts val="300"/>
              </a:spcBef>
              <a:buClr>
                <a:srgbClr val="252525"/>
              </a:buClr>
              <a:buSzPct val="79166"/>
              <a:buChar char="•"/>
              <a:tabLst>
                <a:tab pos="187325" algn="l"/>
                <a:tab pos="187960" algn="l"/>
              </a:tabLst>
            </a:pPr>
            <a:r>
              <a:rPr dirty="0" spc="-5" b="0">
                <a:latin typeface="Arial"/>
                <a:cs typeface="Arial"/>
              </a:rPr>
              <a:t>Command and video mode support (type </a:t>
            </a:r>
            <a:r>
              <a:rPr dirty="0" b="0">
                <a:latin typeface="Arial"/>
                <a:cs typeface="Arial"/>
              </a:rPr>
              <a:t>1, 2,</a:t>
            </a:r>
            <a:r>
              <a:rPr dirty="0" spc="-9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3,  </a:t>
            </a:r>
            <a:r>
              <a:rPr dirty="0" spc="-5" b="0">
                <a:latin typeface="Arial"/>
                <a:cs typeface="Arial"/>
              </a:rPr>
              <a:t>and 4 display</a:t>
            </a:r>
            <a:r>
              <a:rPr dirty="0" spc="-5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architecture)</a:t>
            </a:r>
          </a:p>
          <a:p>
            <a:pPr marL="187960" indent="-175260">
              <a:lnSpc>
                <a:spcPct val="100000"/>
              </a:lnSpc>
              <a:spcBef>
                <a:spcPts val="20"/>
              </a:spcBef>
              <a:buClr>
                <a:srgbClr val="252525"/>
              </a:buClr>
              <a:buSzPct val="79166"/>
              <a:buChar char="•"/>
              <a:tabLst>
                <a:tab pos="187325" algn="l"/>
                <a:tab pos="187960" algn="l"/>
              </a:tabLst>
            </a:pPr>
            <a:r>
              <a:rPr dirty="0" spc="-5" b="0">
                <a:latin typeface="Arial"/>
                <a:cs typeface="Arial"/>
              </a:rPr>
              <a:t>Mode switching: low power and ultra low</a:t>
            </a:r>
            <a:r>
              <a:rPr dirty="0" spc="-6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power</a:t>
            </a:r>
          </a:p>
          <a:p>
            <a:pPr marL="187960" indent="-175260">
              <a:lnSpc>
                <a:spcPct val="100000"/>
              </a:lnSpc>
              <a:spcBef>
                <a:spcPts val="15"/>
              </a:spcBef>
              <a:buClr>
                <a:srgbClr val="252525"/>
              </a:buClr>
              <a:buSzPct val="79166"/>
              <a:buChar char="•"/>
              <a:tabLst>
                <a:tab pos="187325" algn="l"/>
                <a:tab pos="187960" algn="l"/>
              </a:tabLst>
            </a:pPr>
            <a:r>
              <a:rPr dirty="0" b="0">
                <a:latin typeface="Arial"/>
                <a:cs typeface="Arial"/>
              </a:rPr>
              <a:t>Burst mode/Non-burst</a:t>
            </a:r>
            <a:r>
              <a:rPr dirty="0" spc="-7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mode</a:t>
            </a:r>
          </a:p>
          <a:p>
            <a:pPr marL="187960" indent="-175260">
              <a:lnSpc>
                <a:spcPct val="100000"/>
              </a:lnSpc>
              <a:spcBef>
                <a:spcPts val="10"/>
              </a:spcBef>
              <a:buClr>
                <a:srgbClr val="252525"/>
              </a:buClr>
              <a:buSzPct val="79166"/>
              <a:buChar char="•"/>
              <a:tabLst>
                <a:tab pos="187325" algn="l"/>
                <a:tab pos="187960" algn="l"/>
              </a:tabLst>
            </a:pPr>
            <a:r>
              <a:rPr dirty="0" spc="-5" b="0">
                <a:latin typeface="Arial"/>
                <a:cs typeface="Arial"/>
              </a:rPr>
              <a:t>Bus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turnaround</a:t>
            </a:r>
          </a:p>
          <a:p>
            <a:pPr marL="187960" indent="-175260">
              <a:lnSpc>
                <a:spcPct val="100000"/>
              </a:lnSpc>
              <a:spcBef>
                <a:spcPts val="10"/>
              </a:spcBef>
              <a:buClr>
                <a:srgbClr val="252525"/>
              </a:buClr>
              <a:buSzPct val="79166"/>
              <a:buChar char="•"/>
              <a:tabLst>
                <a:tab pos="187325" algn="l"/>
                <a:tab pos="187960" algn="l"/>
              </a:tabLst>
            </a:pPr>
            <a:r>
              <a:rPr dirty="0" b="0">
                <a:latin typeface="Arial"/>
                <a:cs typeface="Arial"/>
              </a:rPr>
              <a:t>Fault </a:t>
            </a:r>
            <a:r>
              <a:rPr dirty="0" spc="-5" b="0">
                <a:latin typeface="Arial"/>
                <a:cs typeface="Arial"/>
              </a:rPr>
              <a:t>error recovery</a:t>
            </a:r>
            <a:r>
              <a:rPr dirty="0" spc="-4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scheme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87960" marR="5080" indent="-175260">
              <a:lnSpc>
                <a:spcPts val="1150"/>
              </a:lnSpc>
            </a:pPr>
            <a:r>
              <a:rPr dirty="0" spc="-5" b="0">
                <a:latin typeface="Arial"/>
                <a:cs typeface="Arial"/>
              </a:rPr>
              <a:t>Both </a:t>
            </a:r>
            <a:r>
              <a:rPr dirty="0" b="0">
                <a:latin typeface="Arial"/>
                <a:cs typeface="Arial"/>
              </a:rPr>
              <a:t>DPI </a:t>
            </a:r>
            <a:r>
              <a:rPr dirty="0" spc="-5" b="0">
                <a:latin typeface="Arial"/>
                <a:cs typeface="Arial"/>
              </a:rPr>
              <a:t>and </a:t>
            </a:r>
            <a:r>
              <a:rPr dirty="0" b="0">
                <a:latin typeface="Arial"/>
                <a:cs typeface="Arial"/>
              </a:rPr>
              <a:t>DBI </a:t>
            </a:r>
            <a:r>
              <a:rPr dirty="0" spc="-5" b="0">
                <a:latin typeface="Arial"/>
                <a:cs typeface="Arial"/>
              </a:rPr>
              <a:t>coexist in the system but only one  </a:t>
            </a:r>
            <a:r>
              <a:rPr dirty="0" b="0">
                <a:latin typeface="Arial"/>
                <a:cs typeface="Arial"/>
              </a:rPr>
              <a:t>of </a:t>
            </a:r>
            <a:r>
              <a:rPr dirty="0" spc="-5" b="0">
                <a:latin typeface="Arial"/>
                <a:cs typeface="Arial"/>
              </a:rPr>
              <a:t>them could be active in a certain</a:t>
            </a:r>
            <a:r>
              <a:rPr dirty="0" spc="-6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538" y="1075182"/>
            <a:ext cx="4700905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The DSI MIPI </a:t>
            </a:r>
            <a:r>
              <a:rPr dirty="0" sz="1400">
                <a:latin typeface="Arial"/>
                <a:cs typeface="Arial"/>
              </a:rPr>
              <a:t>Interface is a digital core accompanied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a  multi-lane </a:t>
            </a:r>
            <a:r>
              <a:rPr dirty="0" sz="1400" spc="-5">
                <a:latin typeface="Arial"/>
                <a:cs typeface="Arial"/>
              </a:rPr>
              <a:t>D-PHY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-5">
                <a:latin typeface="Arial"/>
                <a:cs typeface="Arial"/>
              </a:rPr>
              <a:t>implements </a:t>
            </a:r>
            <a:r>
              <a:rPr dirty="0" sz="1400">
                <a:latin typeface="Arial"/>
                <a:cs typeface="Arial"/>
              </a:rPr>
              <a:t>all protocol functions  defined in the </a:t>
            </a:r>
            <a:r>
              <a:rPr dirty="0" sz="1400" spc="-5">
                <a:latin typeface="Arial"/>
                <a:cs typeface="Arial"/>
              </a:rPr>
              <a:t>MIPI DSI </a:t>
            </a:r>
            <a:r>
              <a:rPr dirty="0" sz="1400">
                <a:latin typeface="Arial"/>
                <a:cs typeface="Arial"/>
              </a:rPr>
              <a:t>Specification, </a:t>
            </a:r>
            <a:r>
              <a:rPr dirty="0" sz="1400" spc="-5">
                <a:latin typeface="Arial"/>
                <a:cs typeface="Arial"/>
              </a:rPr>
              <a:t>providing </a:t>
            </a:r>
            <a:r>
              <a:rPr dirty="0" sz="1400">
                <a:latin typeface="Arial"/>
                <a:cs typeface="Arial"/>
              </a:rPr>
              <a:t>an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interface  </a:t>
            </a:r>
            <a:r>
              <a:rPr dirty="0" sz="1400" spc="-5">
                <a:latin typeface="Arial"/>
                <a:cs typeface="Arial"/>
              </a:rPr>
              <a:t>between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System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MIPI DSI </a:t>
            </a:r>
            <a:r>
              <a:rPr dirty="0" sz="1400">
                <a:latin typeface="Arial"/>
                <a:cs typeface="Arial"/>
              </a:rPr>
              <a:t>compliant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Display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75" y="2190242"/>
            <a:ext cx="4955921" cy="3021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673" y="399999"/>
            <a:ext cx="15151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MIPI</a:t>
            </a:r>
            <a:r>
              <a:rPr dirty="0" spc="-80"/>
              <a:t> </a:t>
            </a:r>
            <a:r>
              <a:rPr dirty="0" spc="-5"/>
              <a:t>CSI-2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1215" y="1058672"/>
            <a:ext cx="3450590" cy="5084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The </a:t>
            </a:r>
            <a:r>
              <a:rPr dirty="0" sz="1400" b="1">
                <a:latin typeface="Arial"/>
                <a:cs typeface="Arial"/>
              </a:rPr>
              <a:t>features </a:t>
            </a:r>
            <a:r>
              <a:rPr dirty="0" sz="1400" spc="-5" b="1">
                <a:latin typeface="Arial"/>
                <a:cs typeface="Arial"/>
              </a:rPr>
              <a:t>of the </a:t>
            </a:r>
            <a:r>
              <a:rPr dirty="0" sz="1400" b="1">
                <a:latin typeface="Arial"/>
                <a:cs typeface="Arial"/>
              </a:rPr>
              <a:t>MIPI CSI-2</a:t>
            </a:r>
            <a:r>
              <a:rPr dirty="0" sz="1400" spc="-14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complex: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90170">
              <a:lnSpc>
                <a:spcPts val="1340"/>
              </a:lnSpc>
            </a:pPr>
            <a:r>
              <a:rPr dirty="0" sz="1400" spc="-5" b="1">
                <a:latin typeface="Arial"/>
                <a:cs typeface="Arial"/>
              </a:rPr>
              <a:t>Supported standard version: </a:t>
            </a:r>
            <a:r>
              <a:rPr dirty="0" sz="1400" spc="-5">
                <a:latin typeface="Arial"/>
                <a:cs typeface="Arial"/>
              </a:rPr>
              <a:t>MIPI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CSI-2  Version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  <a:p>
            <a:pPr marL="12700" marR="229870">
              <a:lnSpc>
                <a:spcPts val="1340"/>
              </a:lnSpc>
              <a:spcBef>
                <a:spcPts val="195"/>
              </a:spcBef>
            </a:pPr>
            <a:r>
              <a:rPr dirty="0" sz="1400" spc="-5" b="1">
                <a:latin typeface="Arial"/>
                <a:cs typeface="Arial"/>
              </a:rPr>
              <a:t>Configuration: </a:t>
            </a:r>
            <a:r>
              <a:rPr dirty="0" sz="1400">
                <a:latin typeface="Arial"/>
                <a:cs typeface="Arial"/>
              </a:rPr>
              <a:t>one clock lane, four</a:t>
            </a:r>
            <a:r>
              <a:rPr dirty="0" sz="1400" spc="-1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  lanes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95"/>
              </a:lnSpc>
            </a:pPr>
            <a:r>
              <a:rPr dirty="0" sz="1400" spc="-5" b="1">
                <a:latin typeface="Arial"/>
                <a:cs typeface="Arial"/>
              </a:rPr>
              <a:t>Speed: </a:t>
            </a:r>
            <a:r>
              <a:rPr dirty="0" sz="1400" spc="-5">
                <a:latin typeface="Arial"/>
                <a:cs typeface="Arial"/>
              </a:rPr>
              <a:t>Up </a:t>
            </a:r>
            <a:r>
              <a:rPr dirty="0" sz="1400">
                <a:latin typeface="Arial"/>
                <a:cs typeface="Arial"/>
              </a:rPr>
              <a:t>to 1Gb/s per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lane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4"/>
              </a:lnSpc>
            </a:pPr>
            <a:r>
              <a:rPr dirty="0" sz="1400" spc="-10" b="1">
                <a:latin typeface="Arial"/>
                <a:cs typeface="Arial"/>
              </a:rPr>
              <a:t>Throughput: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250MB/sec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87960" marR="142875" indent="-175260">
              <a:lnSpc>
                <a:spcPct val="80000"/>
              </a:lnSpc>
              <a:buClr>
                <a:srgbClr val="252525"/>
              </a:buClr>
              <a:buSzPct val="78571"/>
              <a:buChar char="•"/>
              <a:tabLst>
                <a:tab pos="187960" algn="l"/>
              </a:tabLst>
            </a:pPr>
            <a:r>
              <a:rPr dirty="0" sz="1400" spc="-5">
                <a:latin typeface="Arial"/>
                <a:cs typeface="Arial"/>
              </a:rPr>
              <a:t>Timing </a:t>
            </a:r>
            <a:r>
              <a:rPr dirty="0" sz="1400">
                <a:latin typeface="Arial"/>
                <a:cs typeface="Arial"/>
              </a:rPr>
              <a:t>accurate signaling of </a:t>
            </a:r>
            <a:r>
              <a:rPr dirty="0" sz="1400" spc="-5">
                <a:latin typeface="Arial"/>
                <a:cs typeface="Arial"/>
              </a:rPr>
              <a:t>Frame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  Line synchronization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packets;</a:t>
            </a:r>
            <a:endParaRPr sz="1400">
              <a:latin typeface="Arial"/>
              <a:cs typeface="Arial"/>
            </a:endParaRPr>
          </a:p>
          <a:p>
            <a:pPr marL="187960" indent="-175260">
              <a:lnSpc>
                <a:spcPts val="1385"/>
              </a:lnSpc>
              <a:buClr>
                <a:srgbClr val="252525"/>
              </a:buClr>
              <a:buSzPct val="78571"/>
              <a:buChar char="•"/>
              <a:tabLst>
                <a:tab pos="187960" algn="l"/>
              </a:tabLst>
            </a:pPr>
            <a:r>
              <a:rPr dirty="0" sz="1400">
                <a:latin typeface="Arial"/>
                <a:cs typeface="Arial"/>
              </a:rPr>
              <a:t>Support for </a:t>
            </a:r>
            <a:r>
              <a:rPr dirty="0" sz="1400" spc="-5">
                <a:latin typeface="Arial"/>
                <a:cs typeface="Arial"/>
              </a:rPr>
              <a:t>several </a:t>
            </a:r>
            <a:r>
              <a:rPr dirty="0" sz="1400">
                <a:latin typeface="Arial"/>
                <a:cs typeface="Arial"/>
              </a:rPr>
              <a:t>frame formats</a:t>
            </a:r>
            <a:r>
              <a:rPr dirty="0" sz="1400" spc="-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such</a:t>
            </a:r>
            <a:endParaRPr sz="1400">
              <a:latin typeface="Arial"/>
              <a:cs typeface="Arial"/>
            </a:endParaRPr>
          </a:p>
          <a:p>
            <a:pPr marL="187960">
              <a:lnSpc>
                <a:spcPts val="1455"/>
              </a:lnSpc>
            </a:pPr>
            <a:r>
              <a:rPr dirty="0" sz="1400">
                <a:latin typeface="Arial"/>
                <a:cs typeface="Arial"/>
              </a:rPr>
              <a:t>as:</a:t>
            </a:r>
            <a:endParaRPr sz="1400">
              <a:latin typeface="Arial"/>
              <a:cs typeface="Arial"/>
            </a:endParaRPr>
          </a:p>
          <a:p>
            <a:pPr lvl="1" marL="356870" marR="34925" indent="-168910">
              <a:lnSpc>
                <a:spcPct val="80000"/>
              </a:lnSpc>
              <a:spcBef>
                <a:spcPts val="250"/>
              </a:spcBef>
              <a:buSzPct val="80769"/>
              <a:buChar char="−"/>
              <a:tabLst>
                <a:tab pos="357505" algn="l"/>
              </a:tabLst>
            </a:pPr>
            <a:r>
              <a:rPr dirty="0" sz="1300" spc="-10">
                <a:latin typeface="Arial"/>
                <a:cs typeface="Arial"/>
              </a:rPr>
              <a:t>General Frame </a:t>
            </a:r>
            <a:r>
              <a:rPr dirty="0" sz="1300" spc="-5">
                <a:latin typeface="Arial"/>
                <a:cs typeface="Arial"/>
              </a:rPr>
              <a:t>or </a:t>
            </a:r>
            <a:r>
              <a:rPr dirty="0" sz="1300" spc="-10">
                <a:latin typeface="Arial"/>
                <a:cs typeface="Arial"/>
              </a:rPr>
              <a:t>Digital Interlaced Video  with </a:t>
            </a:r>
            <a:r>
              <a:rPr dirty="0" sz="1300" spc="-5">
                <a:latin typeface="Arial"/>
                <a:cs typeface="Arial"/>
              </a:rPr>
              <a:t>or without accurate </a:t>
            </a:r>
            <a:r>
              <a:rPr dirty="0" sz="1300" spc="-10">
                <a:latin typeface="Arial"/>
                <a:cs typeface="Arial"/>
              </a:rPr>
              <a:t>sync</a:t>
            </a:r>
            <a:r>
              <a:rPr dirty="0" sz="1300" spc="10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timing</a:t>
            </a:r>
            <a:endParaRPr sz="1300">
              <a:latin typeface="Arial"/>
              <a:cs typeface="Arial"/>
            </a:endParaRPr>
          </a:p>
          <a:p>
            <a:pPr lvl="1" marL="356870" marR="292735" indent="-168910">
              <a:lnSpc>
                <a:spcPct val="80000"/>
              </a:lnSpc>
              <a:spcBef>
                <a:spcPts val="200"/>
              </a:spcBef>
              <a:buSzPct val="80769"/>
              <a:buChar char="−"/>
              <a:tabLst>
                <a:tab pos="357505" algn="l"/>
              </a:tabLst>
            </a:pPr>
            <a:r>
              <a:rPr dirty="0" sz="1300" spc="-5">
                <a:latin typeface="Arial"/>
                <a:cs typeface="Arial"/>
              </a:rPr>
              <a:t>Data </a:t>
            </a:r>
            <a:r>
              <a:rPr dirty="0" sz="1300" spc="-10">
                <a:latin typeface="Arial"/>
                <a:cs typeface="Arial"/>
              </a:rPr>
              <a:t>type </a:t>
            </a:r>
            <a:r>
              <a:rPr dirty="0" sz="1300" spc="-5">
                <a:latin typeface="Arial"/>
                <a:cs typeface="Arial"/>
              </a:rPr>
              <a:t>(Packet or Frame level) and  </a:t>
            </a:r>
            <a:r>
              <a:rPr dirty="0" sz="1300" spc="-10">
                <a:latin typeface="Arial"/>
                <a:cs typeface="Arial"/>
              </a:rPr>
              <a:t>Virtual Channel</a:t>
            </a:r>
            <a:r>
              <a:rPr dirty="0" sz="1300" spc="3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interleaving</a:t>
            </a:r>
            <a:endParaRPr sz="1300">
              <a:latin typeface="Arial"/>
              <a:cs typeface="Arial"/>
            </a:endParaRPr>
          </a:p>
          <a:p>
            <a:pPr marL="187960" marR="5080" indent="-175260">
              <a:lnSpc>
                <a:spcPct val="80100"/>
              </a:lnSpc>
              <a:spcBef>
                <a:spcPts val="195"/>
              </a:spcBef>
              <a:buClr>
                <a:srgbClr val="252525"/>
              </a:buClr>
              <a:buSzPct val="78571"/>
              <a:buChar char="•"/>
              <a:tabLst>
                <a:tab pos="187960" algn="l"/>
              </a:tabLst>
            </a:pPr>
            <a:r>
              <a:rPr dirty="0" sz="1400" spc="-5">
                <a:latin typeface="Arial"/>
                <a:cs typeface="Arial"/>
              </a:rPr>
              <a:t>32-bit </a:t>
            </a:r>
            <a:r>
              <a:rPr dirty="0" sz="1400">
                <a:latin typeface="Arial"/>
                <a:cs typeface="Arial"/>
              </a:rPr>
              <a:t>Image </a:t>
            </a:r>
            <a:r>
              <a:rPr dirty="0" sz="1400" spc="-5">
                <a:latin typeface="Arial"/>
                <a:cs typeface="Arial"/>
              </a:rPr>
              <a:t>Data </a:t>
            </a:r>
            <a:r>
              <a:rPr dirty="0" sz="1400">
                <a:latin typeface="Arial"/>
                <a:cs typeface="Arial"/>
              </a:rPr>
              <a:t>Interface </a:t>
            </a:r>
            <a:r>
              <a:rPr dirty="0" sz="1400" spc="-5">
                <a:latin typeface="Arial"/>
                <a:cs typeface="Arial"/>
              </a:rPr>
              <a:t>delivering  </a:t>
            </a:r>
            <a:r>
              <a:rPr dirty="0" sz="1400">
                <a:latin typeface="Arial"/>
                <a:cs typeface="Arial"/>
              </a:rPr>
              <a:t>data formatted as recommended in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CSI-2  </a:t>
            </a:r>
            <a:r>
              <a:rPr dirty="0" sz="1400" spc="-5">
                <a:latin typeface="Arial"/>
                <a:cs typeface="Arial"/>
              </a:rPr>
              <a:t>Specification;</a:t>
            </a:r>
            <a:endParaRPr sz="1400">
              <a:latin typeface="Arial"/>
              <a:cs typeface="Arial"/>
            </a:endParaRPr>
          </a:p>
          <a:p>
            <a:pPr algn="just" lvl="1" marL="356870" marR="48895" indent="-168910">
              <a:lnSpc>
                <a:spcPct val="80000"/>
              </a:lnSpc>
              <a:spcBef>
                <a:spcPts val="195"/>
              </a:spcBef>
              <a:buSzPct val="80769"/>
              <a:buChar char="−"/>
              <a:tabLst>
                <a:tab pos="357505" algn="l"/>
              </a:tabLst>
            </a:pPr>
            <a:r>
              <a:rPr dirty="0" sz="1300" spc="-5">
                <a:latin typeface="Arial"/>
                <a:cs typeface="Arial"/>
              </a:rPr>
              <a:t>Directly supports all primary data formats  conversion to IPU input. Some secondary  formats </a:t>
            </a:r>
            <a:r>
              <a:rPr dirty="0" sz="1300" spc="-10">
                <a:latin typeface="Arial"/>
                <a:cs typeface="Arial"/>
              </a:rPr>
              <a:t>are </a:t>
            </a:r>
            <a:r>
              <a:rPr dirty="0" sz="1300" spc="-5">
                <a:latin typeface="Arial"/>
                <a:cs typeface="Arial"/>
              </a:rPr>
              <a:t>treated as </a:t>
            </a:r>
            <a:r>
              <a:rPr dirty="0" sz="1300" spc="-10">
                <a:latin typeface="Arial"/>
                <a:cs typeface="Arial"/>
              </a:rPr>
              <a:t>“generic”</a:t>
            </a:r>
            <a:r>
              <a:rPr dirty="0" sz="1300" spc="11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data</a:t>
            </a:r>
            <a:endParaRPr sz="1300">
              <a:latin typeface="Arial"/>
              <a:cs typeface="Arial"/>
            </a:endParaRPr>
          </a:p>
          <a:p>
            <a:pPr lvl="1" marL="356870" marR="657860" indent="-168910">
              <a:lnSpc>
                <a:spcPct val="80000"/>
              </a:lnSpc>
              <a:spcBef>
                <a:spcPts val="204"/>
              </a:spcBef>
              <a:buSzPct val="80769"/>
              <a:buChar char="−"/>
              <a:tabLst>
                <a:tab pos="357505" algn="l"/>
              </a:tabLst>
            </a:pPr>
            <a:r>
              <a:rPr dirty="0" sz="1300" spc="-5">
                <a:latin typeface="Arial"/>
                <a:cs typeface="Arial"/>
              </a:rPr>
              <a:t>RGB, </a:t>
            </a:r>
            <a:r>
              <a:rPr dirty="0" sz="1300" spc="-10">
                <a:latin typeface="Arial"/>
                <a:cs typeface="Arial"/>
              </a:rPr>
              <a:t>YUV </a:t>
            </a:r>
            <a:r>
              <a:rPr dirty="0" sz="1300" spc="-5">
                <a:latin typeface="Arial"/>
                <a:cs typeface="Arial"/>
              </a:rPr>
              <a:t>and RAW color space  </a:t>
            </a:r>
            <a:r>
              <a:rPr dirty="0" sz="1300" spc="-10">
                <a:latin typeface="Arial"/>
                <a:cs typeface="Arial"/>
              </a:rPr>
              <a:t>definitions;</a:t>
            </a:r>
            <a:endParaRPr sz="1300">
              <a:latin typeface="Arial"/>
              <a:cs typeface="Arial"/>
            </a:endParaRPr>
          </a:p>
          <a:p>
            <a:pPr lvl="1" marL="356870" indent="-168910">
              <a:lnSpc>
                <a:spcPts val="1390"/>
              </a:lnSpc>
              <a:buSzPct val="80769"/>
              <a:buChar char="−"/>
              <a:tabLst>
                <a:tab pos="357505" algn="l"/>
              </a:tabLst>
            </a:pPr>
            <a:r>
              <a:rPr dirty="0" sz="1300" spc="-5">
                <a:latin typeface="Arial"/>
                <a:cs typeface="Arial"/>
              </a:rPr>
              <a:t>From 24-bit </a:t>
            </a:r>
            <a:r>
              <a:rPr dirty="0" sz="1300" spc="-10">
                <a:latin typeface="Arial"/>
                <a:cs typeface="Arial"/>
              </a:rPr>
              <a:t>down </a:t>
            </a:r>
            <a:r>
              <a:rPr dirty="0" sz="1300" spc="-5">
                <a:latin typeface="Arial"/>
                <a:cs typeface="Arial"/>
              </a:rPr>
              <a:t>to 6-bit per</a:t>
            </a:r>
            <a:r>
              <a:rPr dirty="0" sz="1300" spc="10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pixel;</a:t>
            </a:r>
            <a:endParaRPr sz="1300">
              <a:latin typeface="Arial"/>
              <a:cs typeface="Arial"/>
            </a:endParaRPr>
          </a:p>
          <a:p>
            <a:pPr lvl="1" marL="356870" marR="114935" indent="-168910">
              <a:lnSpc>
                <a:spcPct val="80000"/>
              </a:lnSpc>
              <a:spcBef>
                <a:spcPts val="250"/>
              </a:spcBef>
              <a:buSzPct val="80769"/>
              <a:buChar char="−"/>
              <a:tabLst>
                <a:tab pos="357505" algn="l"/>
              </a:tabLst>
            </a:pPr>
            <a:r>
              <a:rPr dirty="0" sz="1300" spc="-10">
                <a:latin typeface="Arial"/>
                <a:cs typeface="Arial"/>
              </a:rPr>
              <a:t>Generic </a:t>
            </a:r>
            <a:r>
              <a:rPr dirty="0" sz="1300" spc="-5">
                <a:latin typeface="Arial"/>
                <a:cs typeface="Arial"/>
              </a:rPr>
              <a:t>or user-defined byte-based data  types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0"/>
            <a:ext cx="5105400" cy="282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1853" y="1095502"/>
            <a:ext cx="4682490" cy="109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CSI-2 </a:t>
            </a:r>
            <a:r>
              <a:rPr dirty="0" sz="1400" spc="-5">
                <a:latin typeface="Arial"/>
                <a:cs typeface="Arial"/>
              </a:rPr>
              <a:t>MIPI </a:t>
            </a:r>
            <a:r>
              <a:rPr dirty="0" sz="1400">
                <a:latin typeface="Arial"/>
                <a:cs typeface="Arial"/>
              </a:rPr>
              <a:t>Interface is a digital core accompanied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with  </a:t>
            </a:r>
            <a:r>
              <a:rPr dirty="0" sz="1400">
                <a:latin typeface="Arial"/>
                <a:cs typeface="Arial"/>
              </a:rPr>
              <a:t>multi-lane </a:t>
            </a:r>
            <a:r>
              <a:rPr dirty="0" sz="1400" spc="-5">
                <a:latin typeface="Arial"/>
                <a:cs typeface="Arial"/>
              </a:rPr>
              <a:t>D-PHY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-5">
                <a:latin typeface="Arial"/>
                <a:cs typeface="Arial"/>
              </a:rPr>
              <a:t>implements </a:t>
            </a:r>
            <a:r>
              <a:rPr dirty="0" sz="1400">
                <a:latin typeface="Arial"/>
                <a:cs typeface="Arial"/>
              </a:rPr>
              <a:t>all protocol functions  defined in the </a:t>
            </a:r>
            <a:r>
              <a:rPr dirty="0" sz="1400" spc="-5">
                <a:latin typeface="Arial"/>
                <a:cs typeface="Arial"/>
              </a:rPr>
              <a:t>MIPI </a:t>
            </a:r>
            <a:r>
              <a:rPr dirty="0" sz="1400">
                <a:latin typeface="Arial"/>
                <a:cs typeface="Arial"/>
              </a:rPr>
              <a:t>CSI-2 Specification, </a:t>
            </a:r>
            <a:r>
              <a:rPr dirty="0" sz="1400" spc="-5">
                <a:latin typeface="Arial"/>
                <a:cs typeface="Arial"/>
              </a:rPr>
              <a:t>providing </a:t>
            </a:r>
            <a:r>
              <a:rPr dirty="0" sz="1400">
                <a:latin typeface="Arial"/>
                <a:cs typeface="Arial"/>
              </a:rPr>
              <a:t>an  interface </a:t>
            </a:r>
            <a:r>
              <a:rPr dirty="0" sz="1400" spc="-5">
                <a:latin typeface="Arial"/>
                <a:cs typeface="Arial"/>
              </a:rPr>
              <a:t>between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System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MIPI </a:t>
            </a:r>
            <a:r>
              <a:rPr dirty="0" sz="1400">
                <a:latin typeface="Arial"/>
                <a:cs typeface="Arial"/>
              </a:rPr>
              <a:t>CSI-2 compliant  </a:t>
            </a:r>
            <a:r>
              <a:rPr dirty="0" sz="1400" spc="-5">
                <a:latin typeface="Arial"/>
                <a:cs typeface="Arial"/>
              </a:rPr>
              <a:t>Camera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430783"/>
            <a:ext cx="636651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5"/>
              <a:t>LVDS </a:t>
            </a:r>
            <a:r>
              <a:rPr dirty="0" sz="2000"/>
              <a:t>Interface in i.MX53 &amp; i.MX6 D/Q – Key</a:t>
            </a:r>
            <a:r>
              <a:rPr dirty="0" sz="2000" spc="-160"/>
              <a:t> </a:t>
            </a:r>
            <a:r>
              <a:rPr dirty="0" sz="2000"/>
              <a:t>Features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03377" y="1031016"/>
            <a:ext cx="8200390" cy="463359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6870" indent="-168910">
              <a:lnSpc>
                <a:spcPct val="100000"/>
              </a:lnSpc>
              <a:spcBef>
                <a:spcPts val="47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Structure</a:t>
            </a:r>
            <a:endParaRPr sz="1600">
              <a:latin typeface="Arial"/>
              <a:cs typeface="Arial"/>
            </a:endParaRPr>
          </a:p>
          <a:p>
            <a:pPr lvl="1" marL="439420" indent="-125095">
              <a:lnSpc>
                <a:spcPct val="100000"/>
              </a:lnSpc>
              <a:spcBef>
                <a:spcPts val="330"/>
              </a:spcBef>
              <a:buSzPct val="78571"/>
              <a:buFont typeface="Wingdings"/>
              <a:buChar char=""/>
              <a:tabLst>
                <a:tab pos="439420" algn="l"/>
              </a:tabLst>
            </a:pPr>
            <a:r>
              <a:rPr dirty="0" sz="1400" spc="-10">
                <a:latin typeface="Arial"/>
                <a:cs typeface="Arial"/>
              </a:rPr>
              <a:t>Two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Channels</a:t>
            </a:r>
            <a:endParaRPr sz="1400">
              <a:latin typeface="Arial"/>
              <a:cs typeface="Arial"/>
            </a:endParaRPr>
          </a:p>
          <a:p>
            <a:pPr lvl="1" marL="439420" indent="-125095">
              <a:lnSpc>
                <a:spcPct val="100000"/>
              </a:lnSpc>
              <a:spcBef>
                <a:spcPts val="335"/>
              </a:spcBef>
              <a:buSzPct val="78571"/>
              <a:buFont typeface="Wingdings"/>
              <a:buChar char=""/>
              <a:tabLst>
                <a:tab pos="439420" algn="l"/>
              </a:tabLst>
            </a:pPr>
            <a:r>
              <a:rPr dirty="0" sz="1400">
                <a:latin typeface="Arial"/>
                <a:cs typeface="Arial"/>
              </a:rPr>
              <a:t>Each channel contains 4 data pairs + 1 clock</a:t>
            </a:r>
            <a:r>
              <a:rPr dirty="0" sz="1400" spc="-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pair</a:t>
            </a:r>
            <a:endParaRPr sz="1400">
              <a:latin typeface="Arial"/>
              <a:cs typeface="Arial"/>
            </a:endParaRPr>
          </a:p>
          <a:p>
            <a:pPr marL="356870" indent="-168910">
              <a:lnSpc>
                <a:spcPct val="100000"/>
              </a:lnSpc>
              <a:spcBef>
                <a:spcPts val="30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1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lvl="1" marL="439420" indent="-125095">
              <a:lnSpc>
                <a:spcPct val="100000"/>
              </a:lnSpc>
              <a:spcBef>
                <a:spcPts val="325"/>
              </a:spcBef>
              <a:buSzPct val="78571"/>
              <a:buFont typeface="Wingdings"/>
              <a:buChar char=""/>
              <a:tabLst>
                <a:tab pos="439420" algn="l"/>
              </a:tabLst>
            </a:pPr>
            <a:r>
              <a:rPr dirty="0" sz="1400" spc="-5">
                <a:latin typeface="Arial"/>
                <a:cs typeface="Arial"/>
              </a:rPr>
              <a:t>18 bpp pixels </a:t>
            </a:r>
            <a:r>
              <a:rPr dirty="0" sz="1400">
                <a:latin typeface="Arial"/>
                <a:cs typeface="Arial"/>
              </a:rPr>
              <a:t>– using 3 LVDS data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pairs</a:t>
            </a:r>
            <a:endParaRPr sz="1400">
              <a:latin typeface="Arial"/>
              <a:cs typeface="Arial"/>
            </a:endParaRPr>
          </a:p>
          <a:p>
            <a:pPr lvl="1" marL="439420" indent="-125095">
              <a:lnSpc>
                <a:spcPct val="100000"/>
              </a:lnSpc>
              <a:spcBef>
                <a:spcPts val="330"/>
              </a:spcBef>
              <a:buSzPct val="78571"/>
              <a:buFont typeface="Wingdings"/>
              <a:buChar char=""/>
              <a:tabLst>
                <a:tab pos="439420" algn="l"/>
              </a:tabLst>
            </a:pPr>
            <a:r>
              <a:rPr dirty="0" sz="1400" spc="-5">
                <a:latin typeface="Arial"/>
                <a:cs typeface="Arial"/>
              </a:rPr>
              <a:t>24 bpp pixels </a:t>
            </a:r>
            <a:r>
              <a:rPr dirty="0" sz="1400">
                <a:latin typeface="Arial"/>
                <a:cs typeface="Arial"/>
              </a:rPr>
              <a:t>– using 4 LVDS data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pairs</a:t>
            </a:r>
            <a:endParaRPr sz="1400">
              <a:latin typeface="Arial"/>
              <a:cs typeface="Arial"/>
            </a:endParaRPr>
          </a:p>
          <a:p>
            <a:pPr marL="356870" indent="-168910">
              <a:lnSpc>
                <a:spcPct val="100000"/>
              </a:lnSpc>
              <a:spcBef>
                <a:spcPts val="30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Control signals: </a:t>
            </a:r>
            <a:r>
              <a:rPr dirty="0" sz="1600" spc="-10">
                <a:latin typeface="Arial"/>
                <a:cs typeface="Arial"/>
              </a:rPr>
              <a:t>HSYNC, VSYNC,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275"/>
              </a:spcBef>
              <a:buClr>
                <a:srgbClr val="252525"/>
              </a:buClr>
              <a:buSzPct val="77777"/>
              <a:buChar char="•"/>
              <a:tabLst>
                <a:tab pos="187960" algn="l"/>
              </a:tabLst>
            </a:pPr>
            <a:r>
              <a:rPr dirty="0" sz="1800" spc="-5">
                <a:latin typeface="Arial"/>
                <a:cs typeface="Arial"/>
              </a:rPr>
              <a:t>Pixel clock</a:t>
            </a:r>
            <a:r>
              <a:rPr dirty="0" sz="1800" spc="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0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Single Channel: up to 85 MHz; e.g. WXGA @ 60 fps or</a:t>
            </a:r>
            <a:r>
              <a:rPr dirty="0" sz="1600" spc="114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720p60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09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Dual Channel: up to 170 MHz; e.g. UXGA @ 60 Hz or</a:t>
            </a:r>
            <a:r>
              <a:rPr dirty="0" sz="1600" spc="1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1080p60</a:t>
            </a:r>
            <a:endParaRPr sz="16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280"/>
              </a:spcBef>
              <a:buClr>
                <a:srgbClr val="252525"/>
              </a:buClr>
              <a:buSzPct val="77777"/>
              <a:buChar char="•"/>
              <a:tabLst>
                <a:tab pos="187960" algn="l"/>
              </a:tabLst>
            </a:pPr>
            <a:r>
              <a:rPr dirty="0" sz="1800" spc="-5">
                <a:latin typeface="Arial"/>
                <a:cs typeface="Arial"/>
              </a:rPr>
              <a:t>Relevant</a:t>
            </a:r>
            <a:r>
              <a:rPr dirty="0" sz="1800" spc="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Standards</a:t>
            </a:r>
            <a:endParaRPr sz="18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0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PHY Standard: ANSI EIA-644A</a:t>
            </a:r>
            <a:endParaRPr sz="1600">
              <a:latin typeface="Arial"/>
              <a:cs typeface="Arial"/>
            </a:endParaRPr>
          </a:p>
          <a:p>
            <a:pPr lvl="1" marL="411480" indent="-223520">
              <a:lnSpc>
                <a:spcPct val="100000"/>
              </a:lnSpc>
              <a:spcBef>
                <a:spcPts val="309"/>
              </a:spcBef>
              <a:buSzPct val="78125"/>
              <a:buChar char="−"/>
              <a:tabLst>
                <a:tab pos="411480" algn="l"/>
                <a:tab pos="412115" algn="l"/>
              </a:tabLst>
            </a:pPr>
            <a:r>
              <a:rPr dirty="0" sz="1600" spc="-5">
                <a:latin typeface="Arial"/>
                <a:cs typeface="Arial"/>
              </a:rPr>
              <a:t>Display Protocol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Standards:</a:t>
            </a:r>
            <a:endParaRPr sz="16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384"/>
              </a:spcBef>
              <a:buSzPct val="76190"/>
              <a:buFont typeface="Wingdings"/>
              <a:buChar char=""/>
              <a:tabLst>
                <a:tab pos="439420" algn="l"/>
              </a:tabLst>
            </a:pPr>
            <a:r>
              <a:rPr dirty="0" sz="1050" spc="0">
                <a:latin typeface="Arial"/>
                <a:cs typeface="Arial"/>
              </a:rPr>
              <a:t>SPWG </a:t>
            </a:r>
            <a:r>
              <a:rPr dirty="0" sz="1050">
                <a:latin typeface="Arial"/>
                <a:cs typeface="Arial"/>
              </a:rPr>
              <a:t>Standard Panel </a:t>
            </a:r>
            <a:r>
              <a:rPr dirty="0" sz="1050" spc="0">
                <a:latin typeface="Arial"/>
                <a:cs typeface="Arial"/>
              </a:rPr>
              <a:t>Working </a:t>
            </a:r>
            <a:r>
              <a:rPr dirty="0" sz="1050">
                <a:latin typeface="Arial"/>
                <a:cs typeface="Arial"/>
              </a:rPr>
              <a:t>Group Specification 3.8 (May</a:t>
            </a:r>
            <a:r>
              <a:rPr dirty="0" sz="1050" spc="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2007)</a:t>
            </a:r>
            <a:endParaRPr sz="105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370"/>
              </a:spcBef>
              <a:buSzPct val="80952"/>
              <a:buFont typeface="Wingdings"/>
              <a:buChar char=""/>
              <a:tabLst>
                <a:tab pos="439420" algn="l"/>
              </a:tabLst>
            </a:pPr>
            <a:r>
              <a:rPr dirty="0" sz="1050">
                <a:latin typeface="Arial"/>
                <a:cs typeface="Arial"/>
              </a:rPr>
              <a:t>VESA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0">
                <a:latin typeface="Arial"/>
                <a:cs typeface="Arial"/>
              </a:rPr>
              <a:t>PSWG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–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Panel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Standardization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0">
                <a:latin typeface="Arial"/>
                <a:cs typeface="Arial"/>
              </a:rPr>
              <a:t>Working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Group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–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set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of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standards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for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panels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using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LVDS.</a:t>
            </a:r>
            <a:endParaRPr sz="105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380"/>
              </a:spcBef>
              <a:buSzPct val="76190"/>
              <a:buFont typeface="Wingdings"/>
              <a:buChar char=""/>
              <a:tabLst>
                <a:tab pos="439420" algn="l"/>
              </a:tabLst>
            </a:pPr>
            <a:r>
              <a:rPr dirty="0" sz="1050" spc="-5">
                <a:latin typeface="Arial"/>
                <a:cs typeface="Arial"/>
              </a:rPr>
              <a:t>JEIDA/JEITA </a:t>
            </a:r>
            <a:r>
              <a:rPr dirty="0" sz="1050">
                <a:latin typeface="Arial"/>
                <a:cs typeface="Arial"/>
              </a:rPr>
              <a:t>DISM Standard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JEIDA-59-1999</a:t>
            </a:r>
            <a:endParaRPr sz="1050">
              <a:latin typeface="Arial"/>
              <a:cs typeface="Arial"/>
            </a:endParaRPr>
          </a:p>
          <a:p>
            <a:pPr lvl="2" marL="439420" marR="5080" indent="-125095">
              <a:lnSpc>
                <a:spcPts val="1130"/>
              </a:lnSpc>
              <a:spcBef>
                <a:spcPts val="515"/>
              </a:spcBef>
              <a:buSzPct val="76190"/>
              <a:buFont typeface="Wingdings"/>
              <a:buChar char=""/>
              <a:tabLst>
                <a:tab pos="439420" algn="l"/>
              </a:tabLst>
            </a:pPr>
            <a:r>
              <a:rPr dirty="0" sz="1050">
                <a:latin typeface="Arial"/>
                <a:cs typeface="Arial"/>
              </a:rPr>
              <a:t>OpenLDI (National) – Revision 0.95 13/May/1999. </a:t>
            </a:r>
            <a:r>
              <a:rPr dirty="0" sz="1050" spc="-5">
                <a:latin typeface="Arial"/>
                <a:cs typeface="Arial"/>
              </a:rPr>
              <a:t>*Only* </a:t>
            </a:r>
            <a:r>
              <a:rPr dirty="0" sz="1050">
                <a:latin typeface="Arial"/>
                <a:cs typeface="Arial"/>
              </a:rPr>
              <a:t>Unbalanced operating mode supported (aligned </a:t>
            </a:r>
            <a:r>
              <a:rPr dirty="0" sz="1050" spc="-5">
                <a:latin typeface="Arial"/>
                <a:cs typeface="Arial"/>
              </a:rPr>
              <a:t>with vast </a:t>
            </a:r>
            <a:r>
              <a:rPr dirty="0" sz="1050">
                <a:latin typeface="Arial"/>
                <a:cs typeface="Arial"/>
              </a:rPr>
              <a:t>majority of LCD  </a:t>
            </a:r>
            <a:r>
              <a:rPr dirty="0" sz="1050" spc="-5">
                <a:latin typeface="Arial"/>
                <a:cs typeface="Arial"/>
              </a:rPr>
              <a:t>vendors).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4585589"/>
            <a:ext cx="1302513" cy="1224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6148" y="4843653"/>
            <a:ext cx="708660" cy="708660"/>
          </a:xfrm>
          <a:custGeom>
            <a:avLst/>
            <a:gdLst/>
            <a:ahLst/>
            <a:cxnLst/>
            <a:rect l="l" t="t" r="r" b="b"/>
            <a:pathLst>
              <a:path w="708660" h="708660">
                <a:moveTo>
                  <a:pt x="354330" y="0"/>
                </a:moveTo>
                <a:lnTo>
                  <a:pt x="306248" y="3234"/>
                </a:lnTo>
                <a:lnTo>
                  <a:pt x="260133" y="12655"/>
                </a:lnTo>
                <a:lnTo>
                  <a:pt x="216407" y="27842"/>
                </a:lnTo>
                <a:lnTo>
                  <a:pt x="175491" y="48372"/>
                </a:lnTo>
                <a:lnTo>
                  <a:pt x="137808" y="73824"/>
                </a:lnTo>
                <a:lnTo>
                  <a:pt x="103779" y="103774"/>
                </a:lnTo>
                <a:lnTo>
                  <a:pt x="73828" y="137802"/>
                </a:lnTo>
                <a:lnTo>
                  <a:pt x="48375" y="175485"/>
                </a:lnTo>
                <a:lnTo>
                  <a:pt x="27844" y="216402"/>
                </a:lnTo>
                <a:lnTo>
                  <a:pt x="12656" y="260129"/>
                </a:lnTo>
                <a:lnTo>
                  <a:pt x="3234" y="306246"/>
                </a:lnTo>
                <a:lnTo>
                  <a:pt x="0" y="354330"/>
                </a:lnTo>
                <a:lnTo>
                  <a:pt x="3234" y="402413"/>
                </a:lnTo>
                <a:lnTo>
                  <a:pt x="12656" y="448530"/>
                </a:lnTo>
                <a:lnTo>
                  <a:pt x="27844" y="492257"/>
                </a:lnTo>
                <a:lnTo>
                  <a:pt x="48375" y="533174"/>
                </a:lnTo>
                <a:lnTo>
                  <a:pt x="73828" y="570857"/>
                </a:lnTo>
                <a:lnTo>
                  <a:pt x="103779" y="604885"/>
                </a:lnTo>
                <a:lnTo>
                  <a:pt x="137808" y="634835"/>
                </a:lnTo>
                <a:lnTo>
                  <a:pt x="175491" y="660287"/>
                </a:lnTo>
                <a:lnTo>
                  <a:pt x="216407" y="680817"/>
                </a:lnTo>
                <a:lnTo>
                  <a:pt x="260133" y="696004"/>
                </a:lnTo>
                <a:lnTo>
                  <a:pt x="306248" y="705425"/>
                </a:lnTo>
                <a:lnTo>
                  <a:pt x="354330" y="708660"/>
                </a:lnTo>
                <a:lnTo>
                  <a:pt x="402408" y="705425"/>
                </a:lnTo>
                <a:lnTo>
                  <a:pt x="448520" y="696004"/>
                </a:lnTo>
                <a:lnTo>
                  <a:pt x="492245" y="680817"/>
                </a:lnTo>
                <a:lnTo>
                  <a:pt x="530150" y="661797"/>
                </a:lnTo>
                <a:lnTo>
                  <a:pt x="354330" y="661797"/>
                </a:lnTo>
                <a:lnTo>
                  <a:pt x="308890" y="658463"/>
                </a:lnTo>
                <a:lnTo>
                  <a:pt x="265521" y="648778"/>
                </a:lnTo>
                <a:lnTo>
                  <a:pt x="224698" y="633218"/>
                </a:lnTo>
                <a:lnTo>
                  <a:pt x="186896" y="612259"/>
                </a:lnTo>
                <a:lnTo>
                  <a:pt x="152591" y="586377"/>
                </a:lnTo>
                <a:lnTo>
                  <a:pt x="122259" y="556046"/>
                </a:lnTo>
                <a:lnTo>
                  <a:pt x="96376" y="521744"/>
                </a:lnTo>
                <a:lnTo>
                  <a:pt x="75416" y="483945"/>
                </a:lnTo>
                <a:lnTo>
                  <a:pt x="59856" y="443126"/>
                </a:lnTo>
                <a:lnTo>
                  <a:pt x="50171" y="399762"/>
                </a:lnTo>
                <a:lnTo>
                  <a:pt x="46837" y="354330"/>
                </a:lnTo>
                <a:lnTo>
                  <a:pt x="50171" y="308897"/>
                </a:lnTo>
                <a:lnTo>
                  <a:pt x="59856" y="265533"/>
                </a:lnTo>
                <a:lnTo>
                  <a:pt x="75416" y="224714"/>
                </a:lnTo>
                <a:lnTo>
                  <a:pt x="96376" y="186915"/>
                </a:lnTo>
                <a:lnTo>
                  <a:pt x="122259" y="152613"/>
                </a:lnTo>
                <a:lnTo>
                  <a:pt x="152591" y="122282"/>
                </a:lnTo>
                <a:lnTo>
                  <a:pt x="186896" y="96400"/>
                </a:lnTo>
                <a:lnTo>
                  <a:pt x="224698" y="75441"/>
                </a:lnTo>
                <a:lnTo>
                  <a:pt x="265521" y="59881"/>
                </a:lnTo>
                <a:lnTo>
                  <a:pt x="308890" y="50196"/>
                </a:lnTo>
                <a:lnTo>
                  <a:pt x="354330" y="46863"/>
                </a:lnTo>
                <a:lnTo>
                  <a:pt x="530150" y="46863"/>
                </a:lnTo>
                <a:lnTo>
                  <a:pt x="492245" y="27842"/>
                </a:lnTo>
                <a:lnTo>
                  <a:pt x="448520" y="12655"/>
                </a:lnTo>
                <a:lnTo>
                  <a:pt x="402408" y="3234"/>
                </a:lnTo>
                <a:lnTo>
                  <a:pt x="354330" y="0"/>
                </a:lnTo>
                <a:close/>
              </a:path>
              <a:path w="708660" h="708660">
                <a:moveTo>
                  <a:pt x="530150" y="46863"/>
                </a:moveTo>
                <a:lnTo>
                  <a:pt x="354330" y="46863"/>
                </a:lnTo>
                <a:lnTo>
                  <a:pt x="399766" y="50196"/>
                </a:lnTo>
                <a:lnTo>
                  <a:pt x="443132" y="59881"/>
                </a:lnTo>
                <a:lnTo>
                  <a:pt x="483953" y="75441"/>
                </a:lnTo>
                <a:lnTo>
                  <a:pt x="521753" y="96400"/>
                </a:lnTo>
                <a:lnTo>
                  <a:pt x="556057" y="122282"/>
                </a:lnTo>
                <a:lnTo>
                  <a:pt x="586388" y="152613"/>
                </a:lnTo>
                <a:lnTo>
                  <a:pt x="612271" y="186915"/>
                </a:lnTo>
                <a:lnTo>
                  <a:pt x="633231" y="224714"/>
                </a:lnTo>
                <a:lnTo>
                  <a:pt x="648790" y="265533"/>
                </a:lnTo>
                <a:lnTo>
                  <a:pt x="658475" y="308897"/>
                </a:lnTo>
                <a:lnTo>
                  <a:pt x="661809" y="354330"/>
                </a:lnTo>
                <a:lnTo>
                  <a:pt x="658475" y="399762"/>
                </a:lnTo>
                <a:lnTo>
                  <a:pt x="648790" y="443126"/>
                </a:lnTo>
                <a:lnTo>
                  <a:pt x="633231" y="483945"/>
                </a:lnTo>
                <a:lnTo>
                  <a:pt x="612271" y="521744"/>
                </a:lnTo>
                <a:lnTo>
                  <a:pt x="586388" y="556046"/>
                </a:lnTo>
                <a:lnTo>
                  <a:pt x="556057" y="586377"/>
                </a:lnTo>
                <a:lnTo>
                  <a:pt x="521753" y="612259"/>
                </a:lnTo>
                <a:lnTo>
                  <a:pt x="483953" y="633218"/>
                </a:lnTo>
                <a:lnTo>
                  <a:pt x="443132" y="648778"/>
                </a:lnTo>
                <a:lnTo>
                  <a:pt x="399766" y="658463"/>
                </a:lnTo>
                <a:lnTo>
                  <a:pt x="354330" y="661797"/>
                </a:lnTo>
                <a:lnTo>
                  <a:pt x="530150" y="661797"/>
                </a:lnTo>
                <a:lnTo>
                  <a:pt x="570841" y="634835"/>
                </a:lnTo>
                <a:lnTo>
                  <a:pt x="604869" y="604885"/>
                </a:lnTo>
                <a:lnTo>
                  <a:pt x="634820" y="570857"/>
                </a:lnTo>
                <a:lnTo>
                  <a:pt x="660272" y="533174"/>
                </a:lnTo>
                <a:lnTo>
                  <a:pt x="680802" y="492257"/>
                </a:lnTo>
                <a:lnTo>
                  <a:pt x="695990" y="448530"/>
                </a:lnTo>
                <a:lnTo>
                  <a:pt x="705412" y="402413"/>
                </a:lnTo>
                <a:lnTo>
                  <a:pt x="708647" y="354330"/>
                </a:lnTo>
                <a:lnTo>
                  <a:pt x="705412" y="306246"/>
                </a:lnTo>
                <a:lnTo>
                  <a:pt x="695990" y="260129"/>
                </a:lnTo>
                <a:lnTo>
                  <a:pt x="680802" y="216402"/>
                </a:lnTo>
                <a:lnTo>
                  <a:pt x="660272" y="175485"/>
                </a:lnTo>
                <a:lnTo>
                  <a:pt x="634820" y="137802"/>
                </a:lnTo>
                <a:lnTo>
                  <a:pt x="604869" y="103774"/>
                </a:lnTo>
                <a:lnTo>
                  <a:pt x="570841" y="73824"/>
                </a:lnTo>
                <a:lnTo>
                  <a:pt x="533159" y="48372"/>
                </a:lnTo>
                <a:lnTo>
                  <a:pt x="530150" y="46863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8714" y="5001133"/>
            <a:ext cx="257175" cy="393700"/>
          </a:xfrm>
          <a:custGeom>
            <a:avLst/>
            <a:gdLst/>
            <a:ahLst/>
            <a:cxnLst/>
            <a:rect l="l" t="t" r="r" b="b"/>
            <a:pathLst>
              <a:path w="257175" h="393700">
                <a:moveTo>
                  <a:pt x="43148" y="0"/>
                </a:moveTo>
                <a:lnTo>
                  <a:pt x="2957" y="27945"/>
                </a:lnTo>
                <a:lnTo>
                  <a:pt x="0" y="43132"/>
                </a:lnTo>
                <a:lnTo>
                  <a:pt x="2957" y="58342"/>
                </a:lnTo>
                <a:lnTo>
                  <a:pt x="11830" y="71755"/>
                </a:lnTo>
                <a:lnTo>
                  <a:pt x="136937" y="196850"/>
                </a:lnTo>
                <a:lnTo>
                  <a:pt x="11830" y="321945"/>
                </a:lnTo>
                <a:lnTo>
                  <a:pt x="2957" y="335303"/>
                </a:lnTo>
                <a:lnTo>
                  <a:pt x="0" y="350520"/>
                </a:lnTo>
                <a:lnTo>
                  <a:pt x="2957" y="365736"/>
                </a:lnTo>
                <a:lnTo>
                  <a:pt x="11830" y="379095"/>
                </a:lnTo>
                <a:lnTo>
                  <a:pt x="14585" y="381762"/>
                </a:lnTo>
                <a:lnTo>
                  <a:pt x="27948" y="390691"/>
                </a:lnTo>
                <a:lnTo>
                  <a:pt x="43149" y="393668"/>
                </a:lnTo>
                <a:lnTo>
                  <a:pt x="58353" y="390691"/>
                </a:lnTo>
                <a:lnTo>
                  <a:pt x="71723" y="381762"/>
                </a:lnTo>
                <a:lnTo>
                  <a:pt x="196830" y="256667"/>
                </a:lnTo>
                <a:lnTo>
                  <a:pt x="197262" y="256667"/>
                </a:lnTo>
                <a:lnTo>
                  <a:pt x="256901" y="196977"/>
                </a:lnTo>
                <a:lnTo>
                  <a:pt x="256724" y="196850"/>
                </a:lnTo>
                <a:lnTo>
                  <a:pt x="256901" y="196596"/>
                </a:lnTo>
                <a:lnTo>
                  <a:pt x="197135" y="136906"/>
                </a:lnTo>
                <a:lnTo>
                  <a:pt x="196830" y="136906"/>
                </a:lnTo>
                <a:lnTo>
                  <a:pt x="71723" y="11811"/>
                </a:lnTo>
                <a:lnTo>
                  <a:pt x="65384" y="6643"/>
                </a:lnTo>
                <a:lnTo>
                  <a:pt x="58354" y="2952"/>
                </a:lnTo>
                <a:lnTo>
                  <a:pt x="50865" y="738"/>
                </a:lnTo>
                <a:lnTo>
                  <a:pt x="43148" y="0"/>
                </a:lnTo>
                <a:close/>
              </a:path>
              <a:path w="257175" h="393700">
                <a:moveTo>
                  <a:pt x="197262" y="256667"/>
                </a:moveTo>
                <a:lnTo>
                  <a:pt x="196830" y="256667"/>
                </a:lnTo>
                <a:lnTo>
                  <a:pt x="197008" y="256921"/>
                </a:lnTo>
                <a:lnTo>
                  <a:pt x="197262" y="256667"/>
                </a:lnTo>
                <a:close/>
              </a:path>
              <a:path w="257175" h="393700">
                <a:moveTo>
                  <a:pt x="197008" y="136779"/>
                </a:moveTo>
                <a:lnTo>
                  <a:pt x="196830" y="136906"/>
                </a:lnTo>
                <a:lnTo>
                  <a:pt x="197135" y="136906"/>
                </a:lnTo>
                <a:lnTo>
                  <a:pt x="197008" y="136779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29588" y="4979034"/>
            <a:ext cx="506031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95">
                <a:solidFill>
                  <a:srgbClr val="FFFFFF"/>
                </a:solidFill>
                <a:latin typeface="Arial"/>
                <a:cs typeface="Arial"/>
              </a:rPr>
              <a:t>Video/Graphics </a:t>
            </a:r>
            <a:r>
              <a:rPr dirty="0" sz="2600" spc="-8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dirty="0" sz="2600" spc="-5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600" spc="-85">
                <a:solidFill>
                  <a:srgbClr val="FFFFFF"/>
                </a:solidFill>
                <a:latin typeface="Arial"/>
                <a:cs typeface="Arial"/>
              </a:rPr>
              <a:t>i.MX6</a:t>
            </a:r>
            <a:r>
              <a:rPr dirty="0" sz="2600" spc="-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65">
                <a:solidFill>
                  <a:srgbClr val="FFFFFF"/>
                </a:solidFill>
                <a:latin typeface="Arial"/>
                <a:cs typeface="Arial"/>
              </a:rPr>
              <a:t>D/Q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94525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LVDS </a:t>
            </a:r>
            <a:r>
              <a:rPr dirty="0"/>
              <a:t>– what is</a:t>
            </a:r>
            <a:r>
              <a:rPr dirty="0" spc="-40"/>
              <a:t> </a:t>
            </a:r>
            <a:r>
              <a:rPr dirty="0" spc="-5"/>
              <a:t>supported?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964791"/>
            <a:ext cx="5984875" cy="3815079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585"/>
              </a:spcBef>
              <a:buClr>
                <a:srgbClr val="252525"/>
              </a:buClr>
              <a:buSzPct val="79166"/>
              <a:buChar char="•"/>
              <a:tabLst>
                <a:tab pos="187960" algn="l"/>
              </a:tabLst>
            </a:pPr>
            <a:r>
              <a:rPr dirty="0" sz="2400" spc="-5">
                <a:latin typeface="Arial"/>
                <a:cs typeface="Arial"/>
              </a:rPr>
              <a:t>Single Channel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configuration</a:t>
            </a:r>
            <a:endParaRPr sz="2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1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Pixel clock: up to 85 MHz; e.g. WXGA @ 60 fps or</a:t>
            </a:r>
            <a:r>
              <a:rPr dirty="0" sz="1600" spc="1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720p60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1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LVDS Clock frequency = Pixel clock x 7 = 85*7 =</a:t>
            </a:r>
            <a:r>
              <a:rPr dirty="0" sz="1600" spc="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595Mhz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1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10">
                <a:latin typeface="Arial"/>
                <a:cs typeface="Arial"/>
              </a:rPr>
              <a:t>Data </a:t>
            </a:r>
            <a:r>
              <a:rPr dirty="0" sz="1600" spc="-5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330"/>
              </a:spcBef>
              <a:buSzPct val="78571"/>
              <a:buFont typeface="Wingdings"/>
              <a:buChar char=""/>
              <a:tabLst>
                <a:tab pos="439420" algn="l"/>
              </a:tabLst>
            </a:pPr>
            <a:r>
              <a:rPr dirty="0" sz="1400" spc="-5">
                <a:latin typeface="Arial"/>
                <a:cs typeface="Arial"/>
              </a:rPr>
              <a:t>18 bpp pixels </a:t>
            </a:r>
            <a:r>
              <a:rPr dirty="0" sz="1400">
                <a:latin typeface="Arial"/>
                <a:cs typeface="Arial"/>
              </a:rPr>
              <a:t>– using 3 LVDS data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pairs</a:t>
            </a:r>
            <a:endParaRPr sz="14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334"/>
              </a:spcBef>
              <a:buSzPct val="78571"/>
              <a:buFont typeface="Wingdings"/>
              <a:buChar char=""/>
              <a:tabLst>
                <a:tab pos="439420" algn="l"/>
              </a:tabLst>
            </a:pPr>
            <a:r>
              <a:rPr dirty="0" sz="1400" spc="-5">
                <a:latin typeface="Arial"/>
                <a:cs typeface="Arial"/>
              </a:rPr>
              <a:t>24 bpp pixels </a:t>
            </a:r>
            <a:r>
              <a:rPr dirty="0" sz="1400">
                <a:latin typeface="Arial"/>
                <a:cs typeface="Arial"/>
              </a:rPr>
              <a:t>– using 4 LVDS data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pairs</a:t>
            </a:r>
            <a:endParaRPr sz="1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9166"/>
              <a:buChar char="•"/>
              <a:tabLst>
                <a:tab pos="187960" algn="l"/>
              </a:tabLst>
            </a:pPr>
            <a:r>
              <a:rPr dirty="0" sz="2400" spc="-5">
                <a:latin typeface="Arial"/>
                <a:cs typeface="Arial"/>
              </a:rPr>
              <a:t>Dual Channel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configuration</a:t>
            </a:r>
            <a:endParaRPr sz="2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2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Pixel clock: up to 170 MHz; e.g. UXGA @ 60 Hz or</a:t>
            </a:r>
            <a:r>
              <a:rPr dirty="0" sz="1600" spc="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1080p60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0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LVDS Clock frequency = Pixel clock x 7/2 = 170*7/2 =</a:t>
            </a:r>
            <a:r>
              <a:rPr dirty="0" sz="1600" spc="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595Mhz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29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10">
                <a:latin typeface="Arial"/>
                <a:cs typeface="Arial"/>
              </a:rPr>
              <a:t>Data </a:t>
            </a:r>
            <a:r>
              <a:rPr dirty="0" sz="1600" spc="-5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340"/>
              </a:spcBef>
              <a:buSzPct val="78571"/>
              <a:buFont typeface="Wingdings"/>
              <a:buChar char=""/>
              <a:tabLst>
                <a:tab pos="439420" algn="l"/>
              </a:tabLst>
            </a:pPr>
            <a:r>
              <a:rPr dirty="0" sz="1400" spc="-5">
                <a:latin typeface="Arial"/>
                <a:cs typeface="Arial"/>
              </a:rPr>
              <a:t>18 bpp pixels </a:t>
            </a:r>
            <a:r>
              <a:rPr dirty="0" sz="1400">
                <a:latin typeface="Arial"/>
                <a:cs typeface="Arial"/>
              </a:rPr>
              <a:t>– using 3 LVDS data pairs per</a:t>
            </a:r>
            <a:r>
              <a:rPr dirty="0" sz="1400" spc="-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channel</a:t>
            </a:r>
            <a:endParaRPr sz="14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320"/>
              </a:spcBef>
              <a:buSzPct val="78571"/>
              <a:buFont typeface="Wingdings"/>
              <a:buChar char=""/>
              <a:tabLst>
                <a:tab pos="439420" algn="l"/>
              </a:tabLst>
            </a:pPr>
            <a:r>
              <a:rPr dirty="0" sz="1400" spc="-5">
                <a:latin typeface="Arial"/>
                <a:cs typeface="Arial"/>
              </a:rPr>
              <a:t>24 bpp pixels </a:t>
            </a:r>
            <a:r>
              <a:rPr dirty="0" sz="1400">
                <a:latin typeface="Arial"/>
                <a:cs typeface="Arial"/>
              </a:rPr>
              <a:t>– using 4 LVDS data pairs per</a:t>
            </a:r>
            <a:r>
              <a:rPr dirty="0" sz="1400" spc="-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channel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2006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LDB</a:t>
            </a:r>
            <a:r>
              <a:rPr dirty="0" spc="-50"/>
              <a:t> </a:t>
            </a:r>
            <a:r>
              <a:rPr dirty="0" spc="-5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856354"/>
            <a:ext cx="7067550" cy="4795520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270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263525" algn="l"/>
                <a:tab pos="264160" algn="l"/>
              </a:tabLst>
            </a:pPr>
            <a:r>
              <a:rPr dirty="0" sz="2200" spc="-5" b="1" u="heavy">
                <a:latin typeface="Arial"/>
                <a:cs typeface="Arial"/>
              </a:rPr>
              <a:t>LDB</a:t>
            </a:r>
            <a:r>
              <a:rPr dirty="0" sz="2200" spc="0" b="1" u="heavy">
                <a:latin typeface="Arial"/>
                <a:cs typeface="Arial"/>
              </a:rPr>
              <a:t> </a:t>
            </a:r>
            <a:r>
              <a:rPr dirty="0" sz="2200" spc="-5" b="1" u="heavy">
                <a:latin typeface="Arial"/>
                <a:cs typeface="Arial"/>
              </a:rPr>
              <a:t>Structure</a:t>
            </a:r>
            <a:r>
              <a:rPr dirty="0" sz="2200" spc="-5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005"/>
              </a:spcBef>
              <a:buSzPct val="78947"/>
              <a:buChar char="−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2 Channels , same/independent</a:t>
            </a:r>
            <a:r>
              <a:rPr dirty="0" sz="1900" spc="7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data</a:t>
            </a:r>
            <a:endParaRPr sz="19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215"/>
              </a:spcBef>
              <a:buSzPct val="78947"/>
              <a:buChar char="−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Each channel contains 4 data pairs + 1 clock</a:t>
            </a:r>
            <a:r>
              <a:rPr dirty="0" sz="1900" spc="14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pair</a:t>
            </a:r>
            <a:endParaRPr sz="1900">
              <a:latin typeface="Arial"/>
              <a:cs typeface="Arial"/>
            </a:endParaRPr>
          </a:p>
          <a:p>
            <a:pPr marL="264160" indent="-251460">
              <a:lnSpc>
                <a:spcPct val="100000"/>
              </a:lnSpc>
              <a:spcBef>
                <a:spcPts val="1305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263525" algn="l"/>
                <a:tab pos="264160" algn="l"/>
              </a:tabLst>
            </a:pPr>
            <a:r>
              <a:rPr dirty="0" sz="2200" spc="-5" b="1" u="heavy">
                <a:latin typeface="Arial"/>
                <a:cs typeface="Arial"/>
              </a:rPr>
              <a:t>Resolutions/Rates</a:t>
            </a:r>
            <a:r>
              <a:rPr dirty="0" sz="2200" spc="-5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005"/>
              </a:spcBef>
              <a:buSzPct val="78947"/>
              <a:buChar char="−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Single Channel (up to WXGA): Up to 85 MHz, 3 or 4 data</a:t>
            </a:r>
            <a:r>
              <a:rPr dirty="0" sz="1900" spc="17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pairs</a:t>
            </a:r>
            <a:endParaRPr sz="1900">
              <a:latin typeface="Arial"/>
              <a:cs typeface="Arial"/>
            </a:endParaRPr>
          </a:p>
          <a:p>
            <a:pPr lvl="1" marL="356870" indent="-168910">
              <a:lnSpc>
                <a:spcPts val="2190"/>
              </a:lnSpc>
              <a:spcBef>
                <a:spcPts val="219"/>
              </a:spcBef>
              <a:buSzPct val="78947"/>
              <a:buChar char="−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Dual Channel (up to UXGA): Up to 170 MHz, 6 or 8 data</a:t>
            </a:r>
            <a:r>
              <a:rPr dirty="0" sz="1900" spc="21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pairs</a:t>
            </a:r>
            <a:endParaRPr sz="1900">
              <a:latin typeface="Arial"/>
              <a:cs typeface="Arial"/>
            </a:endParaRPr>
          </a:p>
          <a:p>
            <a:pPr lvl="1" marL="356870" indent="-168910">
              <a:lnSpc>
                <a:spcPts val="2190"/>
              </a:lnSpc>
              <a:buSzPct val="78947"/>
              <a:buChar char="−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For example: can support 1080p60 or UXGA</a:t>
            </a:r>
            <a:r>
              <a:rPr dirty="0" sz="1900" spc="13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@60fps</a:t>
            </a:r>
            <a:endParaRPr sz="1900">
              <a:latin typeface="Arial"/>
              <a:cs typeface="Arial"/>
            </a:endParaRPr>
          </a:p>
          <a:p>
            <a:pPr marL="253365" indent="-240665">
              <a:lnSpc>
                <a:spcPct val="100000"/>
              </a:lnSpc>
              <a:spcBef>
                <a:spcPts val="1235"/>
              </a:spcBef>
              <a:buClr>
                <a:srgbClr val="252525"/>
              </a:buClr>
              <a:buSzPct val="78947"/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dirty="0" sz="1900" spc="-5" b="1" u="heavy">
                <a:latin typeface="Arial"/>
                <a:cs typeface="Arial"/>
              </a:rPr>
              <a:t>Pixel</a:t>
            </a:r>
            <a:r>
              <a:rPr dirty="0" sz="1900" spc="-10" b="1" u="heavy">
                <a:latin typeface="Arial"/>
                <a:cs typeface="Arial"/>
              </a:rPr>
              <a:t> </a:t>
            </a:r>
            <a:r>
              <a:rPr dirty="0" sz="1900" spc="-5" b="1" u="heavy">
                <a:latin typeface="Arial"/>
                <a:cs typeface="Arial"/>
              </a:rPr>
              <a:t>Depths</a:t>
            </a:r>
            <a:r>
              <a:rPr dirty="0" sz="1900" spc="-5"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  <a:p>
            <a:pPr lvl="1" marL="422275" indent="-234315">
              <a:lnSpc>
                <a:spcPct val="100000"/>
              </a:lnSpc>
              <a:spcBef>
                <a:spcPts val="1020"/>
              </a:spcBef>
              <a:buSzPct val="78947"/>
              <a:buChar char="−"/>
              <a:tabLst>
                <a:tab pos="422909" algn="l"/>
              </a:tabLst>
            </a:pPr>
            <a:r>
              <a:rPr dirty="0" sz="1900" spc="-5">
                <a:latin typeface="Arial"/>
                <a:cs typeface="Arial"/>
              </a:rPr>
              <a:t>18 bpp – 3 LVDS data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pairs</a:t>
            </a:r>
            <a:endParaRPr sz="1900">
              <a:latin typeface="Arial"/>
              <a:cs typeface="Arial"/>
            </a:endParaRPr>
          </a:p>
          <a:p>
            <a:pPr lvl="1" marL="422275" indent="-234315">
              <a:lnSpc>
                <a:spcPct val="100000"/>
              </a:lnSpc>
              <a:spcBef>
                <a:spcPts val="215"/>
              </a:spcBef>
              <a:buSzPct val="78947"/>
              <a:buChar char="−"/>
              <a:tabLst>
                <a:tab pos="422909" algn="l"/>
              </a:tabLst>
            </a:pPr>
            <a:r>
              <a:rPr dirty="0" sz="1900" spc="-5">
                <a:latin typeface="Arial"/>
                <a:cs typeface="Arial"/>
              </a:rPr>
              <a:t>24 bpp – 4 LVDS data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pairs</a:t>
            </a:r>
            <a:endParaRPr sz="1900">
              <a:latin typeface="Arial"/>
              <a:cs typeface="Arial"/>
            </a:endParaRPr>
          </a:p>
          <a:p>
            <a:pPr marL="253365" indent="-240665">
              <a:lnSpc>
                <a:spcPct val="100000"/>
              </a:lnSpc>
              <a:spcBef>
                <a:spcPts val="1230"/>
              </a:spcBef>
              <a:buClr>
                <a:srgbClr val="252525"/>
              </a:buClr>
              <a:buSzPct val="78947"/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dirty="0" sz="1900" spc="-5" b="1" u="heavy">
                <a:latin typeface="Arial"/>
                <a:cs typeface="Arial"/>
              </a:rPr>
              <a:t>Control signals:</a:t>
            </a:r>
            <a:endParaRPr sz="19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015"/>
              </a:spcBef>
              <a:buSzPct val="78947"/>
              <a:buChar char="−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Supports HSYNC, </a:t>
            </a:r>
            <a:r>
              <a:rPr dirty="0" sz="1900" spc="-10">
                <a:latin typeface="Arial"/>
                <a:cs typeface="Arial"/>
              </a:rPr>
              <a:t>VSYNC,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DE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1099819"/>
            <a:ext cx="8387080" cy="4528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marR="1093470" indent="-17526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  <a:tab pos="6075045" algn="l"/>
              </a:tabLst>
            </a:pPr>
            <a:r>
              <a:rPr dirty="0" sz="2200" spc="-5" b="1">
                <a:latin typeface="Arial"/>
                <a:cs typeface="Arial"/>
              </a:rPr>
              <a:t>Description</a:t>
            </a:r>
            <a:r>
              <a:rPr dirty="0" sz="2200" spc="-5">
                <a:latin typeface="Arial"/>
                <a:cs typeface="Arial"/>
              </a:rPr>
              <a:t>: High-Definition Multimedia Interface (HDMI)  Transmitter including both </a:t>
            </a:r>
            <a:r>
              <a:rPr dirty="0" sz="2200" spc="-10">
                <a:latin typeface="Arial"/>
                <a:cs typeface="Arial"/>
              </a:rPr>
              <a:t>HDMI</a:t>
            </a:r>
            <a:r>
              <a:rPr dirty="0" sz="2200" spc="1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TX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Controller	and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PHY</a:t>
            </a:r>
            <a:endParaRPr sz="2200">
              <a:latin typeface="Arial"/>
              <a:cs typeface="Arial"/>
            </a:endParaRPr>
          </a:p>
          <a:p>
            <a:pPr marL="187960" marR="508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Standard Compliance</a:t>
            </a:r>
            <a:r>
              <a:rPr dirty="0" sz="2200" spc="-5">
                <a:latin typeface="Arial"/>
                <a:cs typeface="Arial"/>
              </a:rPr>
              <a:t>: </a:t>
            </a:r>
            <a:r>
              <a:rPr dirty="0" sz="2200" spc="-10">
                <a:latin typeface="Arial"/>
                <a:cs typeface="Arial"/>
              </a:rPr>
              <a:t>HDMI </a:t>
            </a:r>
            <a:r>
              <a:rPr dirty="0" sz="2200" spc="-5">
                <a:latin typeface="Arial"/>
                <a:cs typeface="Arial"/>
              </a:rPr>
              <a:t>1.4a, DVI 1.0, HDCP 1.4 (with keys  stored in embedded</a:t>
            </a:r>
            <a:r>
              <a:rPr dirty="0" sz="2200" spc="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eFuses)</a:t>
            </a:r>
            <a:endParaRPr sz="22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500"/>
              </a:spcBef>
            </a:pPr>
            <a:r>
              <a:rPr dirty="0" sz="1600" spc="-5">
                <a:latin typeface="Arial"/>
                <a:cs typeface="Arial"/>
              </a:rPr>
              <a:t>− </a:t>
            </a:r>
            <a:r>
              <a:rPr dirty="0" sz="2000">
                <a:latin typeface="Arial"/>
                <a:cs typeface="Arial"/>
              </a:rPr>
              <a:t>Supporting majority of primary 3D Video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formats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95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TMDS Core Frequency</a:t>
            </a:r>
            <a:r>
              <a:rPr dirty="0" sz="2200" spc="-5">
                <a:latin typeface="Arial"/>
                <a:cs typeface="Arial"/>
              </a:rPr>
              <a:t>: From 25 </a:t>
            </a:r>
            <a:r>
              <a:rPr dirty="0" sz="2200" spc="-10">
                <a:latin typeface="Arial"/>
                <a:cs typeface="Arial"/>
              </a:rPr>
              <a:t>MHz </a:t>
            </a:r>
            <a:r>
              <a:rPr dirty="0" sz="2200" spc="-5">
                <a:latin typeface="Arial"/>
                <a:cs typeface="Arial"/>
              </a:rPr>
              <a:t>to 340</a:t>
            </a:r>
            <a:r>
              <a:rPr dirty="0" sz="2200" spc="1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MHz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Consumer Electronic Control</a:t>
            </a:r>
            <a:r>
              <a:rPr dirty="0" sz="2200" spc="-5">
                <a:latin typeface="Arial"/>
                <a:cs typeface="Arial"/>
              </a:rPr>
              <a:t>:</a:t>
            </a:r>
            <a:r>
              <a:rPr dirty="0" sz="2200" spc="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Supported</a:t>
            </a:r>
            <a:endParaRPr sz="2200">
              <a:latin typeface="Arial"/>
              <a:cs typeface="Arial"/>
            </a:endParaRPr>
          </a:p>
          <a:p>
            <a:pPr marL="187960" marR="623570" indent="-17526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Monitor Detection</a:t>
            </a:r>
            <a:r>
              <a:rPr dirty="0" sz="2200" spc="-5">
                <a:latin typeface="Arial"/>
                <a:cs typeface="Arial"/>
              </a:rPr>
              <a:t>: Hot plug/unplug detection and link status  monitor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support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Testing Capabilities</a:t>
            </a:r>
            <a:r>
              <a:rPr dirty="0" sz="2200" spc="-5">
                <a:latin typeface="Arial"/>
                <a:cs typeface="Arial"/>
              </a:rPr>
              <a:t>: Integrated test</a:t>
            </a:r>
            <a:r>
              <a:rPr dirty="0" sz="2200" spc="7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module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Maximal </a:t>
            </a:r>
            <a:r>
              <a:rPr dirty="0" sz="2200" b="1">
                <a:latin typeface="Arial"/>
                <a:cs typeface="Arial"/>
              </a:rPr>
              <a:t>Power </a:t>
            </a:r>
            <a:r>
              <a:rPr dirty="0" sz="2200" spc="-5" b="1">
                <a:latin typeface="Arial"/>
                <a:cs typeface="Arial"/>
              </a:rPr>
              <a:t>Consumption</a:t>
            </a:r>
            <a:r>
              <a:rPr dirty="0" sz="2200" spc="-5">
                <a:latin typeface="Arial"/>
                <a:cs typeface="Arial"/>
              </a:rPr>
              <a:t>: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70mW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Temperature Range</a:t>
            </a:r>
            <a:r>
              <a:rPr dirty="0" sz="2200" spc="-5">
                <a:latin typeface="Arial"/>
                <a:cs typeface="Arial"/>
              </a:rPr>
              <a:t>: -40C to +125C</a:t>
            </a:r>
            <a:r>
              <a:rPr dirty="0" sz="2200" spc="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(Tj)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37756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HDMI General</a:t>
            </a:r>
            <a:r>
              <a:rPr dirty="0" spc="-25"/>
              <a:t> </a:t>
            </a:r>
            <a:r>
              <a:rPr dirty="0" spc="-5"/>
              <a:t>Features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65989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i.MX6 </a:t>
            </a:r>
            <a:r>
              <a:rPr dirty="0" spc="-5"/>
              <a:t>Dual/Quad: HDMI </a:t>
            </a:r>
            <a:r>
              <a:rPr dirty="0" spc="-10"/>
              <a:t>Video/Audio</a:t>
            </a:r>
            <a:r>
              <a:rPr dirty="0" spc="-20"/>
              <a:t> </a:t>
            </a:r>
            <a:r>
              <a:rPr dirty="0" spc="-5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5202"/>
            <a:ext cx="8281034" cy="46228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05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Video Standard Compliance</a:t>
            </a:r>
            <a:r>
              <a:rPr dirty="0" sz="2200" spc="-5">
                <a:latin typeface="Arial"/>
                <a:cs typeface="Arial"/>
              </a:rPr>
              <a:t>:</a:t>
            </a:r>
            <a:r>
              <a:rPr dirty="0" sz="2200" spc="5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EIA/CEA-861D</a:t>
            </a:r>
            <a:endParaRPr sz="2200">
              <a:latin typeface="Arial"/>
              <a:cs typeface="Arial"/>
            </a:endParaRPr>
          </a:p>
          <a:p>
            <a:pPr marL="187960" marR="8382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Supported Video </a:t>
            </a:r>
            <a:r>
              <a:rPr dirty="0" sz="2200" b="1">
                <a:latin typeface="Arial"/>
                <a:cs typeface="Arial"/>
              </a:rPr>
              <a:t>Resolutions</a:t>
            </a:r>
            <a:r>
              <a:rPr dirty="0" sz="2200">
                <a:latin typeface="Arial"/>
                <a:cs typeface="Arial"/>
              </a:rPr>
              <a:t>: </a:t>
            </a:r>
            <a:r>
              <a:rPr dirty="0" sz="2200" spc="-5">
                <a:latin typeface="Arial"/>
                <a:cs typeface="Arial"/>
              </a:rPr>
              <a:t>Up to 1080p@60Hz and  720p/1080i@120Hz HDTV display; up to </a:t>
            </a:r>
            <a:r>
              <a:rPr dirty="0" sz="2200" spc="-10">
                <a:latin typeface="Arial"/>
                <a:cs typeface="Arial"/>
              </a:rPr>
              <a:t>QXGA </a:t>
            </a:r>
            <a:r>
              <a:rPr dirty="0" sz="2200" spc="-5">
                <a:latin typeface="Arial"/>
                <a:cs typeface="Arial"/>
              </a:rPr>
              <a:t>graphics</a:t>
            </a:r>
            <a:r>
              <a:rPr dirty="0" sz="2200" spc="1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display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Pixel Clock Frequency</a:t>
            </a:r>
            <a:r>
              <a:rPr dirty="0" sz="2200" spc="-5">
                <a:latin typeface="Arial"/>
                <a:cs typeface="Arial"/>
              </a:rPr>
              <a:t>: From 25 </a:t>
            </a:r>
            <a:r>
              <a:rPr dirty="0" sz="2200" spc="-10">
                <a:latin typeface="Arial"/>
                <a:cs typeface="Arial"/>
              </a:rPr>
              <a:t>MHz </a:t>
            </a:r>
            <a:r>
              <a:rPr dirty="0" sz="2200" spc="-5">
                <a:latin typeface="Arial"/>
                <a:cs typeface="Arial"/>
              </a:rPr>
              <a:t>to 240</a:t>
            </a:r>
            <a:r>
              <a:rPr dirty="0" sz="2200" spc="12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MHz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Video Data Formats</a:t>
            </a:r>
            <a:r>
              <a:rPr dirty="0" sz="2200" spc="-5">
                <a:latin typeface="Arial"/>
                <a:cs typeface="Arial"/>
              </a:rPr>
              <a:t>: YCbCr 4:4:4; RGB 4:4:4; YCbCr</a:t>
            </a:r>
            <a:r>
              <a:rPr dirty="0" sz="2200" spc="1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4:2:2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Internal Video Processing</a:t>
            </a:r>
            <a:r>
              <a:rPr dirty="0" sz="2200" spc="-5">
                <a:latin typeface="Arial"/>
                <a:cs typeface="Arial"/>
              </a:rPr>
              <a:t>: Interpolation YCbCr 4:2:2 to</a:t>
            </a:r>
            <a:r>
              <a:rPr dirty="0" sz="2200" spc="18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4:4:4;</a:t>
            </a:r>
            <a:endParaRPr sz="22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conversion YCbCr to RGB and vice</a:t>
            </a:r>
            <a:r>
              <a:rPr dirty="0" sz="2200" spc="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versa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Audio Standard Compliance</a:t>
            </a:r>
            <a:r>
              <a:rPr dirty="0" sz="2200" spc="-5">
                <a:latin typeface="Arial"/>
                <a:cs typeface="Arial"/>
              </a:rPr>
              <a:t>: IEC60958,</a:t>
            </a:r>
            <a:r>
              <a:rPr dirty="0" sz="2200" spc="7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IEC61937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484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Supported Audio Formats</a:t>
            </a:r>
            <a:r>
              <a:rPr dirty="0" sz="2200" spc="-5">
                <a:latin typeface="Arial"/>
                <a:cs typeface="Arial"/>
              </a:rPr>
              <a:t>: All audio formats as specified by</a:t>
            </a:r>
            <a:r>
              <a:rPr dirty="0" sz="2200" spc="19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HDMI Specification Version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1.4a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Audio Input </a:t>
            </a:r>
            <a:r>
              <a:rPr dirty="0" sz="2200" b="1">
                <a:latin typeface="Arial"/>
                <a:cs typeface="Arial"/>
              </a:rPr>
              <a:t>Interfaces</a:t>
            </a:r>
            <a:r>
              <a:rPr dirty="0" sz="2200">
                <a:latin typeface="Arial"/>
                <a:cs typeface="Arial"/>
              </a:rPr>
              <a:t>: </a:t>
            </a:r>
            <a:r>
              <a:rPr dirty="0" sz="2200" spc="-5">
                <a:latin typeface="Arial"/>
                <a:cs typeface="Arial"/>
              </a:rPr>
              <a:t>Embedded Audio</a:t>
            </a:r>
            <a:r>
              <a:rPr dirty="0" sz="2200" spc="6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DMA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Audio Sampling </a:t>
            </a:r>
            <a:r>
              <a:rPr dirty="0" sz="2200" b="1">
                <a:latin typeface="Arial"/>
                <a:cs typeface="Arial"/>
              </a:rPr>
              <a:t>Rate</a:t>
            </a:r>
            <a:r>
              <a:rPr dirty="0" sz="2200">
                <a:latin typeface="Arial"/>
                <a:cs typeface="Arial"/>
              </a:rPr>
              <a:t>: </a:t>
            </a:r>
            <a:r>
              <a:rPr dirty="0" sz="2200" spc="-5">
                <a:latin typeface="Arial"/>
                <a:cs typeface="Arial"/>
              </a:rPr>
              <a:t>Up to 192</a:t>
            </a:r>
            <a:r>
              <a:rPr dirty="0" sz="2200" spc="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kHz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4585589"/>
            <a:ext cx="1302513" cy="1224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6148" y="4843653"/>
            <a:ext cx="708660" cy="708660"/>
          </a:xfrm>
          <a:custGeom>
            <a:avLst/>
            <a:gdLst/>
            <a:ahLst/>
            <a:cxnLst/>
            <a:rect l="l" t="t" r="r" b="b"/>
            <a:pathLst>
              <a:path w="708660" h="708660">
                <a:moveTo>
                  <a:pt x="354330" y="0"/>
                </a:moveTo>
                <a:lnTo>
                  <a:pt x="306248" y="3234"/>
                </a:lnTo>
                <a:lnTo>
                  <a:pt x="260133" y="12655"/>
                </a:lnTo>
                <a:lnTo>
                  <a:pt x="216407" y="27842"/>
                </a:lnTo>
                <a:lnTo>
                  <a:pt x="175491" y="48372"/>
                </a:lnTo>
                <a:lnTo>
                  <a:pt x="137808" y="73824"/>
                </a:lnTo>
                <a:lnTo>
                  <a:pt x="103779" y="103774"/>
                </a:lnTo>
                <a:lnTo>
                  <a:pt x="73828" y="137802"/>
                </a:lnTo>
                <a:lnTo>
                  <a:pt x="48375" y="175485"/>
                </a:lnTo>
                <a:lnTo>
                  <a:pt x="27844" y="216402"/>
                </a:lnTo>
                <a:lnTo>
                  <a:pt x="12656" y="260129"/>
                </a:lnTo>
                <a:lnTo>
                  <a:pt x="3234" y="306246"/>
                </a:lnTo>
                <a:lnTo>
                  <a:pt x="0" y="354330"/>
                </a:lnTo>
                <a:lnTo>
                  <a:pt x="3234" y="402413"/>
                </a:lnTo>
                <a:lnTo>
                  <a:pt x="12656" y="448530"/>
                </a:lnTo>
                <a:lnTo>
                  <a:pt x="27844" y="492257"/>
                </a:lnTo>
                <a:lnTo>
                  <a:pt x="48375" y="533174"/>
                </a:lnTo>
                <a:lnTo>
                  <a:pt x="73828" y="570857"/>
                </a:lnTo>
                <a:lnTo>
                  <a:pt x="103779" y="604885"/>
                </a:lnTo>
                <a:lnTo>
                  <a:pt x="137808" y="634835"/>
                </a:lnTo>
                <a:lnTo>
                  <a:pt x="175491" y="660287"/>
                </a:lnTo>
                <a:lnTo>
                  <a:pt x="216407" y="680817"/>
                </a:lnTo>
                <a:lnTo>
                  <a:pt x="260133" y="696004"/>
                </a:lnTo>
                <a:lnTo>
                  <a:pt x="306248" y="705425"/>
                </a:lnTo>
                <a:lnTo>
                  <a:pt x="354330" y="708660"/>
                </a:lnTo>
                <a:lnTo>
                  <a:pt x="402408" y="705425"/>
                </a:lnTo>
                <a:lnTo>
                  <a:pt x="448520" y="696004"/>
                </a:lnTo>
                <a:lnTo>
                  <a:pt x="492245" y="680817"/>
                </a:lnTo>
                <a:lnTo>
                  <a:pt x="530150" y="661797"/>
                </a:lnTo>
                <a:lnTo>
                  <a:pt x="354330" y="661797"/>
                </a:lnTo>
                <a:lnTo>
                  <a:pt x="308890" y="658463"/>
                </a:lnTo>
                <a:lnTo>
                  <a:pt x="265521" y="648778"/>
                </a:lnTo>
                <a:lnTo>
                  <a:pt x="224698" y="633218"/>
                </a:lnTo>
                <a:lnTo>
                  <a:pt x="186896" y="612259"/>
                </a:lnTo>
                <a:lnTo>
                  <a:pt x="152591" y="586377"/>
                </a:lnTo>
                <a:lnTo>
                  <a:pt x="122259" y="556046"/>
                </a:lnTo>
                <a:lnTo>
                  <a:pt x="96376" y="521744"/>
                </a:lnTo>
                <a:lnTo>
                  <a:pt x="75416" y="483945"/>
                </a:lnTo>
                <a:lnTo>
                  <a:pt x="59856" y="443126"/>
                </a:lnTo>
                <a:lnTo>
                  <a:pt x="50171" y="399762"/>
                </a:lnTo>
                <a:lnTo>
                  <a:pt x="46837" y="354330"/>
                </a:lnTo>
                <a:lnTo>
                  <a:pt x="50171" y="308897"/>
                </a:lnTo>
                <a:lnTo>
                  <a:pt x="59856" y="265533"/>
                </a:lnTo>
                <a:lnTo>
                  <a:pt x="75416" y="224714"/>
                </a:lnTo>
                <a:lnTo>
                  <a:pt x="96376" y="186915"/>
                </a:lnTo>
                <a:lnTo>
                  <a:pt x="122259" y="152613"/>
                </a:lnTo>
                <a:lnTo>
                  <a:pt x="152591" y="122282"/>
                </a:lnTo>
                <a:lnTo>
                  <a:pt x="186896" y="96400"/>
                </a:lnTo>
                <a:lnTo>
                  <a:pt x="224698" y="75441"/>
                </a:lnTo>
                <a:lnTo>
                  <a:pt x="265521" y="59881"/>
                </a:lnTo>
                <a:lnTo>
                  <a:pt x="308890" y="50196"/>
                </a:lnTo>
                <a:lnTo>
                  <a:pt x="354330" y="46863"/>
                </a:lnTo>
                <a:lnTo>
                  <a:pt x="530150" y="46863"/>
                </a:lnTo>
                <a:lnTo>
                  <a:pt x="492245" y="27842"/>
                </a:lnTo>
                <a:lnTo>
                  <a:pt x="448520" y="12655"/>
                </a:lnTo>
                <a:lnTo>
                  <a:pt x="402408" y="3234"/>
                </a:lnTo>
                <a:lnTo>
                  <a:pt x="354330" y="0"/>
                </a:lnTo>
                <a:close/>
              </a:path>
              <a:path w="708660" h="708660">
                <a:moveTo>
                  <a:pt x="530150" y="46863"/>
                </a:moveTo>
                <a:lnTo>
                  <a:pt x="354330" y="46863"/>
                </a:lnTo>
                <a:lnTo>
                  <a:pt x="399766" y="50196"/>
                </a:lnTo>
                <a:lnTo>
                  <a:pt x="443132" y="59881"/>
                </a:lnTo>
                <a:lnTo>
                  <a:pt x="483953" y="75441"/>
                </a:lnTo>
                <a:lnTo>
                  <a:pt x="521753" y="96400"/>
                </a:lnTo>
                <a:lnTo>
                  <a:pt x="556057" y="122282"/>
                </a:lnTo>
                <a:lnTo>
                  <a:pt x="586388" y="152613"/>
                </a:lnTo>
                <a:lnTo>
                  <a:pt x="612271" y="186915"/>
                </a:lnTo>
                <a:lnTo>
                  <a:pt x="633231" y="224714"/>
                </a:lnTo>
                <a:lnTo>
                  <a:pt x="648790" y="265533"/>
                </a:lnTo>
                <a:lnTo>
                  <a:pt x="658475" y="308897"/>
                </a:lnTo>
                <a:lnTo>
                  <a:pt x="661809" y="354330"/>
                </a:lnTo>
                <a:lnTo>
                  <a:pt x="658475" y="399762"/>
                </a:lnTo>
                <a:lnTo>
                  <a:pt x="648790" y="443126"/>
                </a:lnTo>
                <a:lnTo>
                  <a:pt x="633231" y="483945"/>
                </a:lnTo>
                <a:lnTo>
                  <a:pt x="612271" y="521744"/>
                </a:lnTo>
                <a:lnTo>
                  <a:pt x="586388" y="556046"/>
                </a:lnTo>
                <a:lnTo>
                  <a:pt x="556057" y="586377"/>
                </a:lnTo>
                <a:lnTo>
                  <a:pt x="521753" y="612259"/>
                </a:lnTo>
                <a:lnTo>
                  <a:pt x="483953" y="633218"/>
                </a:lnTo>
                <a:lnTo>
                  <a:pt x="443132" y="648778"/>
                </a:lnTo>
                <a:lnTo>
                  <a:pt x="399766" y="658463"/>
                </a:lnTo>
                <a:lnTo>
                  <a:pt x="354330" y="661797"/>
                </a:lnTo>
                <a:lnTo>
                  <a:pt x="530150" y="661797"/>
                </a:lnTo>
                <a:lnTo>
                  <a:pt x="570841" y="634835"/>
                </a:lnTo>
                <a:lnTo>
                  <a:pt x="604869" y="604885"/>
                </a:lnTo>
                <a:lnTo>
                  <a:pt x="634820" y="570857"/>
                </a:lnTo>
                <a:lnTo>
                  <a:pt x="660272" y="533174"/>
                </a:lnTo>
                <a:lnTo>
                  <a:pt x="680802" y="492257"/>
                </a:lnTo>
                <a:lnTo>
                  <a:pt x="695990" y="448530"/>
                </a:lnTo>
                <a:lnTo>
                  <a:pt x="705412" y="402413"/>
                </a:lnTo>
                <a:lnTo>
                  <a:pt x="708647" y="354330"/>
                </a:lnTo>
                <a:lnTo>
                  <a:pt x="705412" y="306246"/>
                </a:lnTo>
                <a:lnTo>
                  <a:pt x="695990" y="260129"/>
                </a:lnTo>
                <a:lnTo>
                  <a:pt x="680802" y="216402"/>
                </a:lnTo>
                <a:lnTo>
                  <a:pt x="660272" y="175485"/>
                </a:lnTo>
                <a:lnTo>
                  <a:pt x="634820" y="137802"/>
                </a:lnTo>
                <a:lnTo>
                  <a:pt x="604869" y="103774"/>
                </a:lnTo>
                <a:lnTo>
                  <a:pt x="570841" y="73824"/>
                </a:lnTo>
                <a:lnTo>
                  <a:pt x="533159" y="48372"/>
                </a:lnTo>
                <a:lnTo>
                  <a:pt x="530150" y="46863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8714" y="5001133"/>
            <a:ext cx="257175" cy="393700"/>
          </a:xfrm>
          <a:custGeom>
            <a:avLst/>
            <a:gdLst/>
            <a:ahLst/>
            <a:cxnLst/>
            <a:rect l="l" t="t" r="r" b="b"/>
            <a:pathLst>
              <a:path w="257175" h="393700">
                <a:moveTo>
                  <a:pt x="43148" y="0"/>
                </a:moveTo>
                <a:lnTo>
                  <a:pt x="2957" y="27945"/>
                </a:lnTo>
                <a:lnTo>
                  <a:pt x="0" y="43132"/>
                </a:lnTo>
                <a:lnTo>
                  <a:pt x="2957" y="58342"/>
                </a:lnTo>
                <a:lnTo>
                  <a:pt x="11830" y="71755"/>
                </a:lnTo>
                <a:lnTo>
                  <a:pt x="136937" y="196850"/>
                </a:lnTo>
                <a:lnTo>
                  <a:pt x="11830" y="321945"/>
                </a:lnTo>
                <a:lnTo>
                  <a:pt x="2957" y="335303"/>
                </a:lnTo>
                <a:lnTo>
                  <a:pt x="0" y="350520"/>
                </a:lnTo>
                <a:lnTo>
                  <a:pt x="2957" y="365736"/>
                </a:lnTo>
                <a:lnTo>
                  <a:pt x="11830" y="379095"/>
                </a:lnTo>
                <a:lnTo>
                  <a:pt x="14585" y="381762"/>
                </a:lnTo>
                <a:lnTo>
                  <a:pt x="27948" y="390691"/>
                </a:lnTo>
                <a:lnTo>
                  <a:pt x="43149" y="393668"/>
                </a:lnTo>
                <a:lnTo>
                  <a:pt x="58353" y="390691"/>
                </a:lnTo>
                <a:lnTo>
                  <a:pt x="71723" y="381762"/>
                </a:lnTo>
                <a:lnTo>
                  <a:pt x="196830" y="256667"/>
                </a:lnTo>
                <a:lnTo>
                  <a:pt x="197262" y="256667"/>
                </a:lnTo>
                <a:lnTo>
                  <a:pt x="256901" y="196977"/>
                </a:lnTo>
                <a:lnTo>
                  <a:pt x="256724" y="196850"/>
                </a:lnTo>
                <a:lnTo>
                  <a:pt x="256901" y="196596"/>
                </a:lnTo>
                <a:lnTo>
                  <a:pt x="197135" y="136906"/>
                </a:lnTo>
                <a:lnTo>
                  <a:pt x="196830" y="136906"/>
                </a:lnTo>
                <a:lnTo>
                  <a:pt x="71723" y="11811"/>
                </a:lnTo>
                <a:lnTo>
                  <a:pt x="65384" y="6643"/>
                </a:lnTo>
                <a:lnTo>
                  <a:pt x="58354" y="2952"/>
                </a:lnTo>
                <a:lnTo>
                  <a:pt x="50865" y="738"/>
                </a:lnTo>
                <a:lnTo>
                  <a:pt x="43148" y="0"/>
                </a:lnTo>
                <a:close/>
              </a:path>
              <a:path w="257175" h="393700">
                <a:moveTo>
                  <a:pt x="197262" y="256667"/>
                </a:moveTo>
                <a:lnTo>
                  <a:pt x="196830" y="256667"/>
                </a:lnTo>
                <a:lnTo>
                  <a:pt x="197008" y="256921"/>
                </a:lnTo>
                <a:lnTo>
                  <a:pt x="197262" y="256667"/>
                </a:lnTo>
                <a:close/>
              </a:path>
              <a:path w="257175" h="393700">
                <a:moveTo>
                  <a:pt x="197008" y="136779"/>
                </a:moveTo>
                <a:lnTo>
                  <a:pt x="196830" y="136906"/>
                </a:lnTo>
                <a:lnTo>
                  <a:pt x="197135" y="136906"/>
                </a:lnTo>
                <a:lnTo>
                  <a:pt x="197008" y="136779"/>
                </a:lnTo>
                <a:close/>
              </a:path>
            </a:pathLst>
          </a:custGeom>
          <a:solidFill>
            <a:srgbClr val="F79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29588" y="4979034"/>
            <a:ext cx="34734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65">
                <a:solidFill>
                  <a:srgbClr val="FFFFFF"/>
                </a:solidFill>
                <a:latin typeface="Arial"/>
                <a:cs typeface="Arial"/>
              </a:rPr>
              <a:t>IPU</a:t>
            </a:r>
            <a:r>
              <a:rPr dirty="0" sz="2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2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6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65">
                <a:solidFill>
                  <a:srgbClr val="FFFFFF"/>
                </a:solidFill>
                <a:latin typeface="Arial"/>
                <a:cs typeface="Arial"/>
              </a:rPr>
              <a:t>iMX</a:t>
            </a:r>
            <a:r>
              <a:rPr dirty="0" sz="2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8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dirty="0" sz="2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95">
                <a:solidFill>
                  <a:srgbClr val="FFFFFF"/>
                </a:solidFill>
                <a:latin typeface="Arial"/>
                <a:cs typeface="Arial"/>
              </a:rPr>
              <a:t>BSP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16675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IPU</a:t>
            </a:r>
            <a:r>
              <a:rPr dirty="0" spc="-80"/>
              <a:t> </a:t>
            </a:r>
            <a:r>
              <a:rPr dirty="0" spc="-5"/>
              <a:t>Drivers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6726"/>
            <a:ext cx="8467725" cy="459803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375"/>
              </a:spcBef>
              <a:buClr>
                <a:srgbClr val="252525"/>
              </a:buClr>
              <a:buSzPct val="118421"/>
              <a:buChar char="•"/>
              <a:tabLst>
                <a:tab pos="187960" algn="l"/>
              </a:tabLst>
            </a:pPr>
            <a:r>
              <a:rPr dirty="0" sz="1900" spc="-5">
                <a:latin typeface="Arial"/>
                <a:cs typeface="Arial"/>
              </a:rPr>
              <a:t>IPU drivers are based on code </a:t>
            </a:r>
            <a:r>
              <a:rPr dirty="0" sz="1900">
                <a:latin typeface="Arial"/>
                <a:cs typeface="Arial"/>
              </a:rPr>
              <a:t>re-used </a:t>
            </a:r>
            <a:r>
              <a:rPr dirty="0" sz="1900" spc="-5">
                <a:latin typeface="Arial"/>
                <a:cs typeface="Arial"/>
              </a:rPr>
              <a:t>from MX5x IPU</a:t>
            </a:r>
            <a:r>
              <a:rPr dirty="0" sz="1900" spc="15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driver</a:t>
            </a:r>
            <a:endParaRPr sz="1900">
              <a:latin typeface="Arial"/>
              <a:cs typeface="Arial"/>
            </a:endParaRPr>
          </a:p>
          <a:p>
            <a:pPr lvl="1" marL="422275" indent="-234315">
              <a:lnSpc>
                <a:spcPts val="2165"/>
              </a:lnSpc>
              <a:spcBef>
                <a:spcPts val="275"/>
              </a:spcBef>
              <a:buSzPct val="78947"/>
              <a:buChar char="•"/>
              <a:tabLst>
                <a:tab pos="422275" algn="l"/>
                <a:tab pos="422909" algn="l"/>
              </a:tabLst>
            </a:pPr>
            <a:r>
              <a:rPr dirty="0" sz="1900" spc="-5">
                <a:latin typeface="Arial"/>
                <a:cs typeface="Arial"/>
              </a:rPr>
              <a:t>Key modification: Support for multiple instances provides support for the</a:t>
            </a:r>
            <a:r>
              <a:rPr dirty="0" sz="1900" spc="33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2</a:t>
            </a:r>
            <a:endParaRPr sz="1900">
              <a:latin typeface="Arial"/>
              <a:cs typeface="Arial"/>
            </a:endParaRPr>
          </a:p>
          <a:p>
            <a:pPr marL="356870">
              <a:lnSpc>
                <a:spcPts val="2165"/>
              </a:lnSpc>
            </a:pPr>
            <a:r>
              <a:rPr dirty="0" sz="1900" spc="-5">
                <a:latin typeface="Arial"/>
                <a:cs typeface="Arial"/>
              </a:rPr>
              <a:t>IPU modules in i.MX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6Quad/Dual</a:t>
            </a:r>
            <a:endParaRPr sz="19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260"/>
              </a:spcBef>
              <a:buClr>
                <a:srgbClr val="252525"/>
              </a:buClr>
              <a:buSzPct val="44736"/>
              <a:buChar char="•"/>
              <a:tabLst>
                <a:tab pos="187325" algn="l"/>
                <a:tab pos="187960" algn="l"/>
              </a:tabLst>
            </a:pPr>
            <a:r>
              <a:rPr dirty="0" sz="1900" spc="-5">
                <a:latin typeface="Arial"/>
                <a:cs typeface="Arial"/>
              </a:rPr>
              <a:t>IPU functionality accessed through multiple</a:t>
            </a:r>
            <a:r>
              <a:rPr dirty="0" sz="1900" spc="1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interfaces:</a:t>
            </a:r>
            <a:endParaRPr sz="19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305"/>
              </a:spcBef>
              <a:buSzPct val="44117"/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1700" b="1">
                <a:latin typeface="Arial"/>
                <a:cs typeface="Arial"/>
              </a:rPr>
              <a:t>IPU framebuffer (FB) </a:t>
            </a:r>
            <a:r>
              <a:rPr dirty="0" sz="1700" spc="-5" b="1">
                <a:latin typeface="Arial"/>
                <a:cs typeface="Arial"/>
              </a:rPr>
              <a:t>driver</a:t>
            </a:r>
            <a:r>
              <a:rPr dirty="0" sz="1700" spc="-5">
                <a:latin typeface="Arial"/>
                <a:cs typeface="Arial"/>
              </a:rPr>
              <a:t>: </a:t>
            </a:r>
            <a:r>
              <a:rPr dirty="0" sz="1700">
                <a:latin typeface="Arial"/>
                <a:cs typeface="Arial"/>
              </a:rPr>
              <a:t>Accessed through </a:t>
            </a:r>
            <a:r>
              <a:rPr dirty="0" sz="1700" spc="-5">
                <a:latin typeface="Arial"/>
                <a:cs typeface="Arial"/>
              </a:rPr>
              <a:t>the </a:t>
            </a:r>
            <a:r>
              <a:rPr dirty="0" sz="1700">
                <a:latin typeface="Arial"/>
                <a:cs typeface="Arial"/>
              </a:rPr>
              <a:t>Linux standard FB</a:t>
            </a:r>
            <a:r>
              <a:rPr dirty="0" sz="1700" spc="35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interface</a:t>
            </a:r>
            <a:endParaRPr sz="1700">
              <a:latin typeface="Arial"/>
              <a:cs typeface="Arial"/>
            </a:endParaRPr>
          </a:p>
          <a:p>
            <a:pPr lvl="2" marL="439420" marR="5080" indent="-125095">
              <a:lnSpc>
                <a:spcPts val="1620"/>
              </a:lnSpc>
              <a:spcBef>
                <a:spcPts val="525"/>
              </a:spcBef>
              <a:buChar char="•"/>
              <a:tabLst>
                <a:tab pos="490220" algn="l"/>
              </a:tabLst>
            </a:pPr>
            <a:r>
              <a:rPr dirty="0" sz="1500" spc="-5">
                <a:latin typeface="Arial"/>
                <a:cs typeface="Arial"/>
              </a:rPr>
              <a:t>Introduction </a:t>
            </a:r>
            <a:r>
              <a:rPr dirty="0" sz="1500">
                <a:latin typeface="Arial"/>
                <a:cs typeface="Arial"/>
              </a:rPr>
              <a:t>of </a:t>
            </a:r>
            <a:r>
              <a:rPr dirty="0" sz="1500" spc="-5">
                <a:latin typeface="Arial"/>
                <a:cs typeface="Arial"/>
              </a:rPr>
              <a:t>MXC Display Driver framework, </a:t>
            </a:r>
            <a:r>
              <a:rPr dirty="0" sz="1500">
                <a:latin typeface="Arial"/>
                <a:cs typeface="Arial"/>
              </a:rPr>
              <a:t>to </a:t>
            </a:r>
            <a:r>
              <a:rPr dirty="0" sz="1500" spc="-5">
                <a:latin typeface="Arial"/>
                <a:cs typeface="Arial"/>
              </a:rPr>
              <a:t>manage interaction between IPU and display  device drivers </a:t>
            </a:r>
            <a:r>
              <a:rPr dirty="0" sz="1500">
                <a:latin typeface="Arial"/>
                <a:cs typeface="Arial"/>
              </a:rPr>
              <a:t>(e.g., </a:t>
            </a:r>
            <a:r>
              <a:rPr dirty="0" sz="1500" spc="-5">
                <a:latin typeface="Arial"/>
                <a:cs typeface="Arial"/>
              </a:rPr>
              <a:t>LCD, LVDS, HDMI, </a:t>
            </a:r>
            <a:r>
              <a:rPr dirty="0" sz="1500">
                <a:latin typeface="Arial"/>
                <a:cs typeface="Arial"/>
              </a:rPr>
              <a:t>MIPI,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etc.)</a:t>
            </a:r>
            <a:endParaRPr sz="15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270"/>
              </a:spcBef>
              <a:buSzPct val="44117"/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1700" b="1">
                <a:latin typeface="Arial"/>
                <a:cs typeface="Arial"/>
              </a:rPr>
              <a:t>IPU processing </a:t>
            </a:r>
            <a:r>
              <a:rPr dirty="0" sz="1700" spc="-10" b="1">
                <a:latin typeface="Arial"/>
                <a:cs typeface="Arial"/>
              </a:rPr>
              <a:t>driver</a:t>
            </a:r>
            <a:r>
              <a:rPr dirty="0" sz="1700" spc="-10">
                <a:latin typeface="Arial"/>
                <a:cs typeface="Arial"/>
              </a:rPr>
              <a:t>: </a:t>
            </a:r>
            <a:r>
              <a:rPr dirty="0" sz="1700">
                <a:latin typeface="Arial"/>
                <a:cs typeface="Arial"/>
              </a:rPr>
              <a:t>A custom API exposes IPU processing</a:t>
            </a:r>
            <a:r>
              <a:rPr dirty="0" sz="1700" spc="3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functionality</a:t>
            </a:r>
            <a:endParaRPr sz="17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350"/>
              </a:spcBef>
              <a:buSzPct val="42307"/>
              <a:buChar char="•"/>
              <a:tabLst>
                <a:tab pos="439420" algn="l"/>
              </a:tabLst>
            </a:pPr>
            <a:r>
              <a:rPr dirty="0" sz="1300" spc="-5">
                <a:latin typeface="Arial"/>
                <a:cs typeface="Arial"/>
              </a:rPr>
              <a:t>Resizing</a:t>
            </a:r>
            <a:endParaRPr sz="13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345"/>
              </a:spcBef>
              <a:buSzPct val="42307"/>
              <a:buChar char="•"/>
              <a:tabLst>
                <a:tab pos="439420" algn="l"/>
              </a:tabLst>
            </a:pPr>
            <a:r>
              <a:rPr dirty="0" sz="1300" spc="-5">
                <a:latin typeface="Arial"/>
                <a:cs typeface="Arial"/>
              </a:rPr>
              <a:t>Rotation</a:t>
            </a:r>
            <a:endParaRPr sz="13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345"/>
              </a:spcBef>
              <a:buSzPct val="42307"/>
              <a:buChar char="•"/>
              <a:tabLst>
                <a:tab pos="439420" algn="l"/>
              </a:tabLst>
            </a:pPr>
            <a:r>
              <a:rPr dirty="0" sz="1300" spc="-5">
                <a:latin typeface="Arial"/>
                <a:cs typeface="Arial"/>
              </a:rPr>
              <a:t>Combining of graphics</a:t>
            </a:r>
            <a:r>
              <a:rPr dirty="0" sz="1300" spc="3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planes</a:t>
            </a:r>
            <a:endParaRPr sz="13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335"/>
              </a:spcBef>
              <a:buSzPct val="42307"/>
              <a:buChar char="•"/>
              <a:tabLst>
                <a:tab pos="439420" algn="l"/>
              </a:tabLst>
            </a:pPr>
            <a:r>
              <a:rPr dirty="0" sz="1300" spc="-5">
                <a:latin typeface="Arial"/>
                <a:cs typeface="Arial"/>
              </a:rPr>
              <a:t>CSC</a:t>
            </a:r>
            <a:endParaRPr sz="13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345"/>
              </a:spcBef>
              <a:buSzPct val="42307"/>
              <a:buChar char="•"/>
              <a:tabLst>
                <a:tab pos="439420" algn="l"/>
              </a:tabLst>
            </a:pPr>
            <a:r>
              <a:rPr dirty="0" sz="1300" spc="-5">
                <a:latin typeface="Arial"/>
                <a:cs typeface="Arial"/>
              </a:rPr>
              <a:t>De-interlacing</a:t>
            </a:r>
            <a:endParaRPr sz="1300">
              <a:latin typeface="Arial"/>
              <a:cs typeface="Arial"/>
            </a:endParaRPr>
          </a:p>
          <a:p>
            <a:pPr lvl="1" marL="356870" indent="-168910">
              <a:lnSpc>
                <a:spcPts val="1939"/>
              </a:lnSpc>
              <a:spcBef>
                <a:spcPts val="280"/>
              </a:spcBef>
              <a:buSzPct val="44117"/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1700" b="1">
                <a:latin typeface="Arial"/>
                <a:cs typeface="Arial"/>
              </a:rPr>
              <a:t>Video 4 Linux 2 (V4L2) output </a:t>
            </a:r>
            <a:r>
              <a:rPr dirty="0" sz="1700" spc="-5" b="1">
                <a:latin typeface="Arial"/>
                <a:cs typeface="Arial"/>
              </a:rPr>
              <a:t>driver</a:t>
            </a:r>
            <a:r>
              <a:rPr dirty="0" sz="1700" spc="-5">
                <a:latin typeface="Arial"/>
                <a:cs typeface="Arial"/>
              </a:rPr>
              <a:t>: </a:t>
            </a:r>
            <a:r>
              <a:rPr dirty="0" sz="1700">
                <a:latin typeface="Arial"/>
                <a:cs typeface="Arial"/>
              </a:rPr>
              <a:t>Based on V4L2 video API, leverages</a:t>
            </a:r>
            <a:r>
              <a:rPr dirty="0" sz="1700" spc="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IPU</a:t>
            </a:r>
            <a:endParaRPr sz="1700">
              <a:latin typeface="Arial"/>
              <a:cs typeface="Arial"/>
            </a:endParaRPr>
          </a:p>
          <a:p>
            <a:pPr marL="356870">
              <a:lnSpc>
                <a:spcPts val="1939"/>
              </a:lnSpc>
            </a:pPr>
            <a:r>
              <a:rPr dirty="0" sz="1700">
                <a:latin typeface="Arial"/>
                <a:cs typeface="Arial"/>
              </a:rPr>
              <a:t>processing</a:t>
            </a:r>
            <a:r>
              <a:rPr dirty="0" sz="1700" spc="-2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driver</a:t>
            </a:r>
            <a:endParaRPr sz="1700">
              <a:latin typeface="Arial"/>
              <a:cs typeface="Arial"/>
            </a:endParaRPr>
          </a:p>
          <a:p>
            <a:pPr lvl="1" marL="356870" marR="101600" indent="-168910">
              <a:lnSpc>
                <a:spcPts val="1839"/>
              </a:lnSpc>
              <a:spcBef>
                <a:spcPts val="530"/>
              </a:spcBef>
              <a:buSzPct val="44117"/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1700" b="1">
                <a:latin typeface="Arial"/>
                <a:cs typeface="Arial"/>
              </a:rPr>
              <a:t>V4L2 capture </a:t>
            </a:r>
            <a:r>
              <a:rPr dirty="0" sz="1700" spc="-10" b="1">
                <a:latin typeface="Arial"/>
                <a:cs typeface="Arial"/>
              </a:rPr>
              <a:t>driver</a:t>
            </a:r>
            <a:r>
              <a:rPr dirty="0" sz="1700" spc="-10">
                <a:latin typeface="Arial"/>
                <a:cs typeface="Arial"/>
              </a:rPr>
              <a:t>: </a:t>
            </a:r>
            <a:r>
              <a:rPr dirty="0" sz="1700">
                <a:latin typeface="Arial"/>
                <a:cs typeface="Arial"/>
              </a:rPr>
              <a:t>Based on V4L2 capture </a:t>
            </a:r>
            <a:r>
              <a:rPr dirty="0" sz="1700" spc="-5">
                <a:latin typeface="Arial"/>
                <a:cs typeface="Arial"/>
              </a:rPr>
              <a:t>API; </a:t>
            </a:r>
            <a:r>
              <a:rPr dirty="0" sz="1700">
                <a:latin typeface="Arial"/>
                <a:cs typeface="Arial"/>
              </a:rPr>
              <a:t>leverages </a:t>
            </a:r>
            <a:r>
              <a:rPr dirty="0" sz="1700" spc="-5">
                <a:latin typeface="Arial"/>
                <a:cs typeface="Arial"/>
              </a:rPr>
              <a:t>IPU </a:t>
            </a:r>
            <a:r>
              <a:rPr dirty="0" sz="1700">
                <a:latin typeface="Arial"/>
                <a:cs typeface="Arial"/>
              </a:rPr>
              <a:t>processing driver  and </a:t>
            </a:r>
            <a:r>
              <a:rPr dirty="0" sz="1700" spc="-5">
                <a:latin typeface="Arial"/>
                <a:cs typeface="Arial"/>
              </a:rPr>
              <a:t>IPU </a:t>
            </a:r>
            <a:r>
              <a:rPr dirty="0" sz="1700">
                <a:latin typeface="Arial"/>
                <a:cs typeface="Arial"/>
              </a:rPr>
              <a:t>core driver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16675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IPU</a:t>
            </a:r>
            <a:r>
              <a:rPr dirty="0" spc="-80"/>
              <a:t> </a:t>
            </a:r>
            <a:r>
              <a:rPr dirty="0" spc="-5"/>
              <a:t>Drivers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23212"/>
            <a:ext cx="8500745" cy="46259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700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187960" algn="l"/>
              </a:tabLst>
            </a:pPr>
            <a:r>
              <a:rPr dirty="0" sz="2200" spc="-5" b="1">
                <a:latin typeface="Arial"/>
                <a:cs typeface="Arial"/>
              </a:rPr>
              <a:t>Architecture</a:t>
            </a:r>
            <a:r>
              <a:rPr dirty="0" sz="2200" spc="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Design:</a:t>
            </a:r>
            <a:endParaRPr sz="2200">
              <a:latin typeface="Arial"/>
              <a:cs typeface="Arial"/>
            </a:endParaRPr>
          </a:p>
          <a:p>
            <a:pPr lvl="1" marL="356870" marR="5080" indent="-168910">
              <a:lnSpc>
                <a:spcPct val="100000"/>
              </a:lnSpc>
              <a:spcBef>
                <a:spcPts val="515"/>
              </a:spcBef>
              <a:buSzPct val="78947"/>
              <a:buChar char="•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IPU sub-module (CSI, IC, DI, DP, IDMAC, etc) functionality provided in a set  of IPU Core driver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functions</a:t>
            </a:r>
            <a:endParaRPr sz="19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495"/>
              </a:spcBef>
              <a:buSzPct val="79411"/>
              <a:buChar char="•"/>
              <a:tabLst>
                <a:tab pos="439420" algn="l"/>
              </a:tabLst>
            </a:pPr>
            <a:r>
              <a:rPr dirty="0" sz="1700">
                <a:latin typeface="Arial"/>
                <a:cs typeface="Arial"/>
              </a:rPr>
              <a:t>Largely unmodified </a:t>
            </a:r>
            <a:r>
              <a:rPr dirty="0" sz="1700" spc="-5">
                <a:latin typeface="Arial"/>
                <a:cs typeface="Arial"/>
              </a:rPr>
              <a:t>between </a:t>
            </a:r>
            <a:r>
              <a:rPr dirty="0" sz="1700">
                <a:latin typeface="Arial"/>
                <a:cs typeface="Arial"/>
              </a:rPr>
              <a:t>MX5x and MX</a:t>
            </a:r>
            <a:r>
              <a:rPr dirty="0" sz="1700" spc="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6Quad</a:t>
            </a:r>
            <a:endParaRPr sz="17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0"/>
              </a:spcBef>
              <a:buSzPct val="78947"/>
              <a:buChar char="•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Leverage existing Linux</a:t>
            </a:r>
            <a:r>
              <a:rPr dirty="0" sz="1900" spc="1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APIs:</a:t>
            </a:r>
            <a:endParaRPr sz="19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495"/>
              </a:spcBef>
              <a:buSzPct val="79411"/>
              <a:buChar char="•"/>
              <a:tabLst>
                <a:tab pos="439420" algn="l"/>
              </a:tabLst>
            </a:pPr>
            <a:r>
              <a:rPr dirty="0" sz="1700">
                <a:latin typeface="Arial"/>
                <a:cs typeface="Arial"/>
              </a:rPr>
              <a:t>For </a:t>
            </a:r>
            <a:r>
              <a:rPr dirty="0" sz="1700" spc="-5">
                <a:latin typeface="Arial"/>
                <a:cs typeface="Arial"/>
              </a:rPr>
              <a:t>framebuffer </a:t>
            </a:r>
            <a:r>
              <a:rPr dirty="0" sz="1700">
                <a:latin typeface="Arial"/>
                <a:cs typeface="Arial"/>
              </a:rPr>
              <a:t>access </a:t>
            </a:r>
            <a:r>
              <a:rPr dirty="0" sz="1700" spc="-5">
                <a:latin typeface="Arial"/>
                <a:cs typeface="Arial"/>
              </a:rPr>
              <a:t>(IPU </a:t>
            </a:r>
            <a:r>
              <a:rPr dirty="0" sz="1700">
                <a:latin typeface="Arial"/>
                <a:cs typeface="Arial"/>
              </a:rPr>
              <a:t>FB</a:t>
            </a:r>
            <a:r>
              <a:rPr dirty="0" sz="1700" spc="1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driver)</a:t>
            </a:r>
            <a:endParaRPr sz="17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505"/>
              </a:spcBef>
              <a:buSzPct val="79411"/>
              <a:buChar char="•"/>
              <a:tabLst>
                <a:tab pos="439420" algn="l"/>
              </a:tabLst>
            </a:pPr>
            <a:r>
              <a:rPr dirty="0" sz="1700">
                <a:latin typeface="Arial"/>
                <a:cs typeface="Arial"/>
              </a:rPr>
              <a:t>Video image processing and display (V4L2 output</a:t>
            </a:r>
            <a:r>
              <a:rPr dirty="0" sz="1700" spc="-3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driver)</a:t>
            </a:r>
            <a:endParaRPr sz="17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505"/>
              </a:spcBef>
              <a:buSzPct val="79411"/>
              <a:buChar char="•"/>
              <a:tabLst>
                <a:tab pos="439420" algn="l"/>
              </a:tabLst>
            </a:pPr>
            <a:r>
              <a:rPr dirty="0" sz="1700">
                <a:latin typeface="Arial"/>
                <a:cs typeface="Arial"/>
              </a:rPr>
              <a:t>Image capture (V4L2 capture</a:t>
            </a:r>
            <a:r>
              <a:rPr dirty="0" sz="1700" spc="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driver)</a:t>
            </a:r>
            <a:endParaRPr sz="17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5"/>
              </a:spcBef>
              <a:buSzPct val="78947"/>
              <a:buChar char="•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Fill in gaps </a:t>
            </a:r>
            <a:r>
              <a:rPr dirty="0" sz="1900" spc="-10">
                <a:latin typeface="Arial"/>
                <a:cs typeface="Arial"/>
              </a:rPr>
              <a:t>with </a:t>
            </a:r>
            <a:r>
              <a:rPr dirty="0" sz="1900" spc="-5">
                <a:latin typeface="Arial"/>
                <a:cs typeface="Arial"/>
              </a:rPr>
              <a:t>custom APIs and </a:t>
            </a:r>
            <a:r>
              <a:rPr dirty="0" sz="1900" spc="-10">
                <a:latin typeface="Arial"/>
                <a:cs typeface="Arial"/>
              </a:rPr>
              <a:t>API</a:t>
            </a:r>
            <a:r>
              <a:rPr dirty="0" sz="1900" spc="10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extensions:</a:t>
            </a:r>
            <a:endParaRPr sz="1900">
              <a:latin typeface="Arial"/>
              <a:cs typeface="Arial"/>
            </a:endParaRPr>
          </a:p>
          <a:p>
            <a:pPr lvl="2" marL="439420" marR="496570" indent="-125095">
              <a:lnSpc>
                <a:spcPct val="100000"/>
              </a:lnSpc>
              <a:spcBef>
                <a:spcPts val="495"/>
              </a:spcBef>
              <a:buSzPct val="79411"/>
              <a:buChar char="•"/>
              <a:tabLst>
                <a:tab pos="439420" algn="l"/>
              </a:tabLst>
            </a:pPr>
            <a:r>
              <a:rPr dirty="0" sz="1700" spc="-5">
                <a:latin typeface="Arial"/>
                <a:cs typeface="Arial"/>
              </a:rPr>
              <a:t>Extensions </a:t>
            </a:r>
            <a:r>
              <a:rPr dirty="0" sz="1700" spc="-10">
                <a:latin typeface="Arial"/>
                <a:cs typeface="Arial"/>
              </a:rPr>
              <a:t>to </a:t>
            </a:r>
            <a:r>
              <a:rPr dirty="0" sz="1700">
                <a:latin typeface="Arial"/>
                <a:cs typeface="Arial"/>
              </a:rPr>
              <a:t>FB </a:t>
            </a:r>
            <a:r>
              <a:rPr dirty="0" sz="1700" spc="-5">
                <a:latin typeface="Arial"/>
                <a:cs typeface="Arial"/>
              </a:rPr>
              <a:t>interface to </a:t>
            </a:r>
            <a:r>
              <a:rPr dirty="0" sz="1700">
                <a:latin typeface="Arial"/>
                <a:cs typeface="Arial"/>
              </a:rPr>
              <a:t>control certain </a:t>
            </a:r>
            <a:r>
              <a:rPr dirty="0" sz="1700" spc="-5">
                <a:latin typeface="Arial"/>
                <a:cs typeface="Arial"/>
              </a:rPr>
              <a:t>IPU functionality </a:t>
            </a:r>
            <a:r>
              <a:rPr dirty="0" sz="1700">
                <a:latin typeface="Arial"/>
                <a:cs typeface="Arial"/>
              </a:rPr>
              <a:t>– local and global  alpha, gamma </a:t>
            </a:r>
            <a:r>
              <a:rPr dirty="0" sz="1700" spc="-5">
                <a:latin typeface="Arial"/>
                <a:cs typeface="Arial"/>
              </a:rPr>
              <a:t>correction,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etc.</a:t>
            </a:r>
            <a:endParaRPr sz="17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500"/>
              </a:spcBef>
              <a:buSzPct val="79411"/>
              <a:buChar char="•"/>
              <a:tabLst>
                <a:tab pos="439420" algn="l"/>
              </a:tabLst>
            </a:pPr>
            <a:r>
              <a:rPr dirty="0" sz="1700" spc="-5">
                <a:latin typeface="Arial"/>
                <a:cs typeface="Arial"/>
              </a:rPr>
              <a:t>IPU </a:t>
            </a:r>
            <a:r>
              <a:rPr dirty="0" sz="1700">
                <a:latin typeface="Arial"/>
                <a:cs typeface="Arial"/>
              </a:rPr>
              <a:t>Processing </a:t>
            </a:r>
            <a:r>
              <a:rPr dirty="0" sz="1700" spc="-5">
                <a:latin typeface="Arial"/>
                <a:cs typeface="Arial"/>
              </a:rPr>
              <a:t>driver to </a:t>
            </a:r>
            <a:r>
              <a:rPr dirty="0" sz="1700">
                <a:latin typeface="Arial"/>
                <a:cs typeface="Arial"/>
              </a:rPr>
              <a:t>provide user space access </a:t>
            </a:r>
            <a:r>
              <a:rPr dirty="0" sz="1700" spc="-5">
                <a:latin typeface="Arial"/>
                <a:cs typeface="Arial"/>
              </a:rPr>
              <a:t>to IPU </a:t>
            </a:r>
            <a:r>
              <a:rPr dirty="0" sz="1700">
                <a:latin typeface="Arial"/>
                <a:cs typeface="Arial"/>
              </a:rPr>
              <a:t>processing</a:t>
            </a:r>
            <a:r>
              <a:rPr dirty="0" sz="1700" spc="5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capabilities</a:t>
            </a:r>
            <a:endParaRPr sz="1700">
              <a:latin typeface="Arial"/>
              <a:cs typeface="Arial"/>
            </a:endParaRPr>
          </a:p>
          <a:p>
            <a:pPr lvl="1" marL="356870" marR="699135" indent="-168910">
              <a:lnSpc>
                <a:spcPct val="105800"/>
              </a:lnSpc>
              <a:spcBef>
                <a:spcPts val="225"/>
              </a:spcBef>
              <a:buSzPct val="78947"/>
              <a:buChar char="•"/>
              <a:tabLst>
                <a:tab pos="357505" algn="l"/>
              </a:tabLst>
            </a:pPr>
            <a:r>
              <a:rPr dirty="0" sz="1900" spc="-5">
                <a:latin typeface="Arial"/>
                <a:cs typeface="Arial"/>
              </a:rPr>
              <a:t>Provide MXC Display Driver (</a:t>
            </a:r>
            <a:r>
              <a:rPr dirty="0" sz="1900" spc="-5">
                <a:latin typeface="Courier New"/>
                <a:cs typeface="Courier New"/>
              </a:rPr>
              <a:t>mxc_dispdrv.h</a:t>
            </a:r>
            <a:r>
              <a:rPr dirty="0" sz="1900" spc="-5">
                <a:latin typeface="Arial"/>
                <a:cs typeface="Arial"/>
              </a:rPr>
              <a:t>) framework to simplify  connection between display devices and IPU</a:t>
            </a:r>
            <a:r>
              <a:rPr dirty="0" sz="1900" spc="16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modules.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4629022"/>
            <a:ext cx="6172200" cy="685800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34937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IPU Core Driver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(CSI/IDMA/IC/DC/DP)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5287" y="2127186"/>
          <a:ext cx="2529205" cy="138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975"/>
                <a:gridCol w="84455"/>
                <a:gridCol w="1360805"/>
              </a:tblGrid>
              <a:tr h="9144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V4L2</a:t>
                      </a:r>
                      <a:r>
                        <a:rPr dirty="0" sz="14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Soc-Camera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Subsystem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4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Cameras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B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4B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mxc v4l2</a:t>
                      </a:r>
                      <a:r>
                        <a:rPr dirty="0" sz="12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capture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B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28987" y="2127186"/>
          <a:ext cx="1938655" cy="138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466850"/>
              </a:tblGrid>
              <a:tr h="914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09905">
                        <a:lnSpc>
                          <a:spcPct val="10000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V4L2</a:t>
                      </a:r>
                      <a:r>
                        <a:rPr dirty="0" sz="14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Video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97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Framework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E6E64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4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mxc v4l2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output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B8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28800" y="3732148"/>
            <a:ext cx="2514600" cy="685800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IPU Processing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Driver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7376" y="3732148"/>
            <a:ext cx="1828800" cy="685800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marL="210185" marR="201295" indent="191770">
              <a:lnSpc>
                <a:spcPct val="100000"/>
              </a:lnSpc>
              <a:spcBef>
                <a:spcPts val="980"/>
              </a:spcBef>
            </a:pPr>
            <a:r>
              <a:rPr dirty="0" sz="1400" spc="-5">
                <a:latin typeface="Arial"/>
                <a:cs typeface="Arial"/>
              </a:rPr>
              <a:t>MXC </a:t>
            </a:r>
            <a:r>
              <a:rPr dirty="0" sz="1400">
                <a:latin typeface="Arial"/>
                <a:cs typeface="Arial"/>
              </a:rPr>
              <a:t>Display  </a:t>
            </a:r>
            <a:r>
              <a:rPr dirty="0" sz="1400" spc="-5">
                <a:latin typeface="Arial"/>
                <a:cs typeface="Arial"/>
              </a:rPr>
              <a:t>Driver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Framework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3800" y="2131948"/>
            <a:ext cx="1371600" cy="1371600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algn="ctr" marL="99060" marR="9080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Display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Device  Drivers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(LCD,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LVDS,</a:t>
            </a:r>
            <a:endParaRPr sz="1400">
              <a:latin typeface="Arial"/>
              <a:cs typeface="Arial"/>
            </a:endParaRPr>
          </a:p>
          <a:p>
            <a:pPr algn="ctr" marL="4762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HDMI,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etc)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-2" y="1974723"/>
            <a:ext cx="9144635" cy="1905"/>
          </a:xfrm>
          <a:custGeom>
            <a:avLst/>
            <a:gdLst/>
            <a:ahLst/>
            <a:cxnLst/>
            <a:rect l="l" t="t" r="r" b="b"/>
            <a:pathLst>
              <a:path w="9144635" h="1905">
                <a:moveTo>
                  <a:pt x="0" y="0"/>
                </a:moveTo>
                <a:lnTo>
                  <a:pt x="9144002" y="165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25088" y="1430274"/>
            <a:ext cx="1178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User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06725" y="1783969"/>
            <a:ext cx="76200" cy="1941830"/>
          </a:xfrm>
          <a:custGeom>
            <a:avLst/>
            <a:gdLst/>
            <a:ahLst/>
            <a:cxnLst/>
            <a:rect l="l" t="t" r="r" b="b"/>
            <a:pathLst>
              <a:path w="76200" h="1941829">
                <a:moveTo>
                  <a:pt x="0" y="1865375"/>
                </a:moveTo>
                <a:lnTo>
                  <a:pt x="38100" y="1941575"/>
                </a:lnTo>
                <a:lnTo>
                  <a:pt x="69903" y="1878075"/>
                </a:lnTo>
                <a:lnTo>
                  <a:pt x="31750" y="1878075"/>
                </a:lnTo>
                <a:lnTo>
                  <a:pt x="31755" y="1865428"/>
                </a:lnTo>
                <a:lnTo>
                  <a:pt x="0" y="1865375"/>
                </a:lnTo>
                <a:close/>
              </a:path>
              <a:path w="76200" h="1941829">
                <a:moveTo>
                  <a:pt x="31755" y="1865428"/>
                </a:moveTo>
                <a:lnTo>
                  <a:pt x="31750" y="1878075"/>
                </a:lnTo>
                <a:lnTo>
                  <a:pt x="44450" y="1878075"/>
                </a:lnTo>
                <a:lnTo>
                  <a:pt x="44455" y="1865450"/>
                </a:lnTo>
                <a:lnTo>
                  <a:pt x="31755" y="1865428"/>
                </a:lnTo>
                <a:close/>
              </a:path>
              <a:path w="76200" h="1941829">
                <a:moveTo>
                  <a:pt x="44455" y="1865450"/>
                </a:moveTo>
                <a:lnTo>
                  <a:pt x="44450" y="1878075"/>
                </a:lnTo>
                <a:lnTo>
                  <a:pt x="69903" y="1878075"/>
                </a:lnTo>
                <a:lnTo>
                  <a:pt x="76200" y="1865502"/>
                </a:lnTo>
                <a:lnTo>
                  <a:pt x="44455" y="1865450"/>
                </a:lnTo>
                <a:close/>
              </a:path>
              <a:path w="76200" h="1941829">
                <a:moveTo>
                  <a:pt x="45212" y="0"/>
                </a:moveTo>
                <a:lnTo>
                  <a:pt x="32512" y="0"/>
                </a:lnTo>
                <a:lnTo>
                  <a:pt x="31755" y="1865428"/>
                </a:lnTo>
                <a:lnTo>
                  <a:pt x="44455" y="1865450"/>
                </a:lnTo>
                <a:lnTo>
                  <a:pt x="45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34947" y="3497579"/>
            <a:ext cx="76200" cy="1134745"/>
          </a:xfrm>
          <a:custGeom>
            <a:avLst/>
            <a:gdLst/>
            <a:ahLst/>
            <a:cxnLst/>
            <a:rect l="l" t="t" r="r" b="b"/>
            <a:pathLst>
              <a:path w="76200" h="1134745">
                <a:moveTo>
                  <a:pt x="31712" y="1058365"/>
                </a:moveTo>
                <a:lnTo>
                  <a:pt x="0" y="1058418"/>
                </a:lnTo>
                <a:lnTo>
                  <a:pt x="38226" y="1134491"/>
                </a:lnTo>
                <a:lnTo>
                  <a:pt x="69807" y="1071118"/>
                </a:lnTo>
                <a:lnTo>
                  <a:pt x="31750" y="1071118"/>
                </a:lnTo>
                <a:lnTo>
                  <a:pt x="31712" y="1058365"/>
                </a:lnTo>
                <a:close/>
              </a:path>
              <a:path w="76200" h="1134745">
                <a:moveTo>
                  <a:pt x="76200" y="1058291"/>
                </a:moveTo>
                <a:lnTo>
                  <a:pt x="31712" y="1058365"/>
                </a:lnTo>
                <a:lnTo>
                  <a:pt x="31750" y="1071118"/>
                </a:lnTo>
                <a:lnTo>
                  <a:pt x="44450" y="1070991"/>
                </a:lnTo>
                <a:lnTo>
                  <a:pt x="44412" y="1058343"/>
                </a:lnTo>
                <a:lnTo>
                  <a:pt x="76173" y="1058343"/>
                </a:lnTo>
                <a:close/>
              </a:path>
              <a:path w="76200" h="1134745">
                <a:moveTo>
                  <a:pt x="76173" y="1058343"/>
                </a:moveTo>
                <a:lnTo>
                  <a:pt x="44412" y="1058343"/>
                </a:lnTo>
                <a:lnTo>
                  <a:pt x="44450" y="1070991"/>
                </a:lnTo>
                <a:lnTo>
                  <a:pt x="31750" y="1071118"/>
                </a:lnTo>
                <a:lnTo>
                  <a:pt x="69807" y="1071118"/>
                </a:lnTo>
                <a:lnTo>
                  <a:pt x="76173" y="1058343"/>
                </a:lnTo>
                <a:close/>
              </a:path>
              <a:path w="76200" h="1134745">
                <a:moveTo>
                  <a:pt x="41275" y="0"/>
                </a:moveTo>
                <a:lnTo>
                  <a:pt x="28575" y="0"/>
                </a:lnTo>
                <a:lnTo>
                  <a:pt x="31712" y="1058365"/>
                </a:lnTo>
                <a:lnTo>
                  <a:pt x="44412" y="1058343"/>
                </a:lnTo>
                <a:lnTo>
                  <a:pt x="41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32273" y="3489071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31731" y="1066874"/>
                </a:moveTo>
                <a:lnTo>
                  <a:pt x="0" y="1066927"/>
                </a:lnTo>
                <a:lnTo>
                  <a:pt x="38100" y="1142999"/>
                </a:lnTo>
                <a:lnTo>
                  <a:pt x="69786" y="1079627"/>
                </a:lnTo>
                <a:lnTo>
                  <a:pt x="31750" y="1079627"/>
                </a:lnTo>
                <a:lnTo>
                  <a:pt x="31731" y="1066874"/>
                </a:lnTo>
                <a:close/>
              </a:path>
              <a:path w="76200" h="1143000">
                <a:moveTo>
                  <a:pt x="44432" y="1066852"/>
                </a:moveTo>
                <a:lnTo>
                  <a:pt x="31731" y="1066874"/>
                </a:lnTo>
                <a:lnTo>
                  <a:pt x="31750" y="1079627"/>
                </a:lnTo>
                <a:lnTo>
                  <a:pt x="44450" y="1079499"/>
                </a:lnTo>
                <a:lnTo>
                  <a:pt x="44432" y="1066852"/>
                </a:lnTo>
                <a:close/>
              </a:path>
              <a:path w="76200" h="1143000">
                <a:moveTo>
                  <a:pt x="76200" y="1066799"/>
                </a:moveTo>
                <a:lnTo>
                  <a:pt x="44432" y="1066852"/>
                </a:lnTo>
                <a:lnTo>
                  <a:pt x="44450" y="1079499"/>
                </a:lnTo>
                <a:lnTo>
                  <a:pt x="31750" y="1079627"/>
                </a:lnTo>
                <a:lnTo>
                  <a:pt x="69786" y="1079627"/>
                </a:lnTo>
                <a:lnTo>
                  <a:pt x="76200" y="1066799"/>
                </a:lnTo>
                <a:close/>
              </a:path>
              <a:path w="76200" h="1143000">
                <a:moveTo>
                  <a:pt x="42925" y="0"/>
                </a:moveTo>
                <a:lnTo>
                  <a:pt x="30225" y="126"/>
                </a:lnTo>
                <a:lnTo>
                  <a:pt x="31731" y="1066874"/>
                </a:lnTo>
                <a:lnTo>
                  <a:pt x="44432" y="1066852"/>
                </a:lnTo>
                <a:lnTo>
                  <a:pt x="42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56172" y="3489071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31731" y="1066874"/>
                </a:moveTo>
                <a:lnTo>
                  <a:pt x="0" y="1066927"/>
                </a:lnTo>
                <a:lnTo>
                  <a:pt x="38226" y="1142999"/>
                </a:lnTo>
                <a:lnTo>
                  <a:pt x="69807" y="1079627"/>
                </a:lnTo>
                <a:lnTo>
                  <a:pt x="31750" y="1079627"/>
                </a:lnTo>
                <a:lnTo>
                  <a:pt x="31731" y="1066874"/>
                </a:lnTo>
                <a:close/>
              </a:path>
              <a:path w="76200" h="1143000">
                <a:moveTo>
                  <a:pt x="44432" y="1066852"/>
                </a:moveTo>
                <a:lnTo>
                  <a:pt x="31731" y="1066874"/>
                </a:lnTo>
                <a:lnTo>
                  <a:pt x="31750" y="1079627"/>
                </a:lnTo>
                <a:lnTo>
                  <a:pt x="44450" y="1079499"/>
                </a:lnTo>
                <a:lnTo>
                  <a:pt x="44432" y="1066852"/>
                </a:lnTo>
                <a:close/>
              </a:path>
              <a:path w="76200" h="1143000">
                <a:moveTo>
                  <a:pt x="76200" y="1066799"/>
                </a:moveTo>
                <a:lnTo>
                  <a:pt x="44432" y="1066852"/>
                </a:lnTo>
                <a:lnTo>
                  <a:pt x="44450" y="1079499"/>
                </a:lnTo>
                <a:lnTo>
                  <a:pt x="31750" y="1079627"/>
                </a:lnTo>
                <a:lnTo>
                  <a:pt x="69807" y="1079627"/>
                </a:lnTo>
                <a:lnTo>
                  <a:pt x="76200" y="1066799"/>
                </a:lnTo>
                <a:close/>
              </a:path>
              <a:path w="76200" h="1143000">
                <a:moveTo>
                  <a:pt x="42925" y="0"/>
                </a:moveTo>
                <a:lnTo>
                  <a:pt x="30225" y="126"/>
                </a:lnTo>
                <a:lnTo>
                  <a:pt x="31731" y="1066874"/>
                </a:lnTo>
                <a:lnTo>
                  <a:pt x="44432" y="1066852"/>
                </a:lnTo>
                <a:lnTo>
                  <a:pt x="42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7200" y="5440286"/>
            <a:ext cx="8321040" cy="43815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</a:ln>
        </p:spPr>
        <p:txBody>
          <a:bodyPr wrap="square" lIns="0" tIns="768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605"/>
              </a:spcBef>
            </a:pPr>
            <a:r>
              <a:rPr dirty="0" sz="1800" spc="-1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592762" y="2127186"/>
          <a:ext cx="173101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430"/>
                <a:gridCol w="1466850"/>
                <a:gridCol w="110489"/>
              </a:tblGrid>
              <a:tr h="91503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Frame Buffer</a:t>
                      </a:r>
                      <a:r>
                        <a:rPr dirty="0" sz="14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E6E64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4B"/>
                    </a:solidFill>
                  </a:tcPr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IPU FB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driver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4B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420366" y="3503548"/>
            <a:ext cx="762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49140" y="3503548"/>
            <a:ext cx="762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57492" y="3503548"/>
            <a:ext cx="762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36992" y="3503548"/>
            <a:ext cx="76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8688" y="3507866"/>
            <a:ext cx="76200" cy="1931670"/>
          </a:xfrm>
          <a:custGeom>
            <a:avLst/>
            <a:gdLst/>
            <a:ahLst/>
            <a:cxnLst/>
            <a:rect l="l" t="t" r="r" b="b"/>
            <a:pathLst>
              <a:path w="76200" h="1931670">
                <a:moveTo>
                  <a:pt x="0" y="1855089"/>
                </a:moveTo>
                <a:lnTo>
                  <a:pt x="38061" y="1931416"/>
                </a:lnTo>
                <a:lnTo>
                  <a:pt x="69843" y="1867916"/>
                </a:lnTo>
                <a:lnTo>
                  <a:pt x="31737" y="1867916"/>
                </a:lnTo>
                <a:lnTo>
                  <a:pt x="31743" y="1855141"/>
                </a:lnTo>
                <a:lnTo>
                  <a:pt x="0" y="1855089"/>
                </a:lnTo>
                <a:close/>
              </a:path>
              <a:path w="76200" h="1931670">
                <a:moveTo>
                  <a:pt x="31743" y="1855141"/>
                </a:moveTo>
                <a:lnTo>
                  <a:pt x="31737" y="1867916"/>
                </a:lnTo>
                <a:lnTo>
                  <a:pt x="44437" y="1867916"/>
                </a:lnTo>
                <a:lnTo>
                  <a:pt x="44443" y="1855163"/>
                </a:lnTo>
                <a:lnTo>
                  <a:pt x="31743" y="1855141"/>
                </a:lnTo>
                <a:close/>
              </a:path>
              <a:path w="76200" h="1931670">
                <a:moveTo>
                  <a:pt x="44443" y="1855163"/>
                </a:moveTo>
                <a:lnTo>
                  <a:pt x="44437" y="1867916"/>
                </a:lnTo>
                <a:lnTo>
                  <a:pt x="69843" y="1867916"/>
                </a:lnTo>
                <a:lnTo>
                  <a:pt x="76200" y="1855216"/>
                </a:lnTo>
                <a:lnTo>
                  <a:pt x="44443" y="1855163"/>
                </a:lnTo>
                <a:close/>
              </a:path>
              <a:path w="76200" h="1931670">
                <a:moveTo>
                  <a:pt x="45300" y="0"/>
                </a:moveTo>
                <a:lnTo>
                  <a:pt x="32600" y="0"/>
                </a:lnTo>
                <a:lnTo>
                  <a:pt x="31743" y="1855141"/>
                </a:lnTo>
                <a:lnTo>
                  <a:pt x="44443" y="1855163"/>
                </a:lnTo>
                <a:lnTo>
                  <a:pt x="4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48420" y="3511930"/>
            <a:ext cx="76200" cy="1920875"/>
          </a:xfrm>
          <a:custGeom>
            <a:avLst/>
            <a:gdLst/>
            <a:ahLst/>
            <a:cxnLst/>
            <a:rect l="l" t="t" r="r" b="b"/>
            <a:pathLst>
              <a:path w="76200" h="1920875">
                <a:moveTo>
                  <a:pt x="31842" y="1844441"/>
                </a:moveTo>
                <a:lnTo>
                  <a:pt x="0" y="1844548"/>
                </a:lnTo>
                <a:lnTo>
                  <a:pt x="38353" y="1920621"/>
                </a:lnTo>
                <a:lnTo>
                  <a:pt x="69839" y="1857121"/>
                </a:lnTo>
                <a:lnTo>
                  <a:pt x="31876" y="1857121"/>
                </a:lnTo>
                <a:lnTo>
                  <a:pt x="31842" y="1844441"/>
                </a:lnTo>
                <a:close/>
              </a:path>
              <a:path w="76200" h="1920875">
                <a:moveTo>
                  <a:pt x="44542" y="1844399"/>
                </a:moveTo>
                <a:lnTo>
                  <a:pt x="31842" y="1844441"/>
                </a:lnTo>
                <a:lnTo>
                  <a:pt x="31876" y="1857121"/>
                </a:lnTo>
                <a:lnTo>
                  <a:pt x="44576" y="1857121"/>
                </a:lnTo>
                <a:lnTo>
                  <a:pt x="44542" y="1844399"/>
                </a:lnTo>
                <a:close/>
              </a:path>
              <a:path w="76200" h="1920875">
                <a:moveTo>
                  <a:pt x="76200" y="1844294"/>
                </a:moveTo>
                <a:lnTo>
                  <a:pt x="44542" y="1844399"/>
                </a:lnTo>
                <a:lnTo>
                  <a:pt x="44576" y="1857121"/>
                </a:lnTo>
                <a:lnTo>
                  <a:pt x="69839" y="1857121"/>
                </a:lnTo>
                <a:lnTo>
                  <a:pt x="76200" y="1844294"/>
                </a:lnTo>
                <a:close/>
              </a:path>
              <a:path w="76200" h="1920875">
                <a:moveTo>
                  <a:pt x="39497" y="0"/>
                </a:moveTo>
                <a:lnTo>
                  <a:pt x="26797" y="0"/>
                </a:lnTo>
                <a:lnTo>
                  <a:pt x="31842" y="1844441"/>
                </a:lnTo>
                <a:lnTo>
                  <a:pt x="44542" y="1844399"/>
                </a:lnTo>
                <a:lnTo>
                  <a:pt x="39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83278" y="5295646"/>
            <a:ext cx="76200" cy="1417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43430" y="1731772"/>
            <a:ext cx="76200" cy="402590"/>
          </a:xfrm>
          <a:custGeom>
            <a:avLst/>
            <a:gdLst/>
            <a:ahLst/>
            <a:cxnLst/>
            <a:rect l="l" t="t" r="r" b="b"/>
            <a:pathLst>
              <a:path w="76200" h="402589">
                <a:moveTo>
                  <a:pt x="31795" y="326104"/>
                </a:moveTo>
                <a:lnTo>
                  <a:pt x="0" y="326263"/>
                </a:lnTo>
                <a:lnTo>
                  <a:pt x="38607" y="402208"/>
                </a:lnTo>
                <a:lnTo>
                  <a:pt x="69819" y="338836"/>
                </a:lnTo>
                <a:lnTo>
                  <a:pt x="31877" y="338836"/>
                </a:lnTo>
                <a:lnTo>
                  <a:pt x="31795" y="326104"/>
                </a:lnTo>
                <a:close/>
              </a:path>
              <a:path w="76200" h="402589">
                <a:moveTo>
                  <a:pt x="44496" y="326040"/>
                </a:moveTo>
                <a:lnTo>
                  <a:pt x="31795" y="326104"/>
                </a:lnTo>
                <a:lnTo>
                  <a:pt x="31877" y="338836"/>
                </a:lnTo>
                <a:lnTo>
                  <a:pt x="44577" y="338708"/>
                </a:lnTo>
                <a:lnTo>
                  <a:pt x="44496" y="326040"/>
                </a:lnTo>
                <a:close/>
              </a:path>
              <a:path w="76200" h="402589">
                <a:moveTo>
                  <a:pt x="76200" y="325881"/>
                </a:moveTo>
                <a:lnTo>
                  <a:pt x="44496" y="326040"/>
                </a:lnTo>
                <a:lnTo>
                  <a:pt x="44577" y="338708"/>
                </a:lnTo>
                <a:lnTo>
                  <a:pt x="31877" y="338836"/>
                </a:lnTo>
                <a:lnTo>
                  <a:pt x="69819" y="338836"/>
                </a:lnTo>
                <a:lnTo>
                  <a:pt x="76200" y="325881"/>
                </a:lnTo>
                <a:close/>
              </a:path>
              <a:path w="76200" h="402589">
                <a:moveTo>
                  <a:pt x="42418" y="0"/>
                </a:moveTo>
                <a:lnTo>
                  <a:pt x="29718" y="0"/>
                </a:lnTo>
                <a:lnTo>
                  <a:pt x="31795" y="326104"/>
                </a:lnTo>
                <a:lnTo>
                  <a:pt x="44496" y="326040"/>
                </a:lnTo>
                <a:lnTo>
                  <a:pt x="42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85411" y="1776729"/>
            <a:ext cx="76200" cy="357505"/>
          </a:xfrm>
          <a:custGeom>
            <a:avLst/>
            <a:gdLst/>
            <a:ahLst/>
            <a:cxnLst/>
            <a:rect l="l" t="t" r="r" b="b"/>
            <a:pathLst>
              <a:path w="76200" h="357505">
                <a:moveTo>
                  <a:pt x="31685" y="281210"/>
                </a:moveTo>
                <a:lnTo>
                  <a:pt x="0" y="281686"/>
                </a:lnTo>
                <a:lnTo>
                  <a:pt x="39242" y="357250"/>
                </a:lnTo>
                <a:lnTo>
                  <a:pt x="69775" y="293878"/>
                </a:lnTo>
                <a:lnTo>
                  <a:pt x="31876" y="293878"/>
                </a:lnTo>
                <a:lnTo>
                  <a:pt x="31685" y="281210"/>
                </a:lnTo>
                <a:close/>
              </a:path>
              <a:path w="76200" h="357505">
                <a:moveTo>
                  <a:pt x="44384" y="281020"/>
                </a:moveTo>
                <a:lnTo>
                  <a:pt x="31685" y="281210"/>
                </a:lnTo>
                <a:lnTo>
                  <a:pt x="31876" y="293878"/>
                </a:lnTo>
                <a:lnTo>
                  <a:pt x="44576" y="293750"/>
                </a:lnTo>
                <a:lnTo>
                  <a:pt x="44384" y="281020"/>
                </a:lnTo>
                <a:close/>
              </a:path>
              <a:path w="76200" h="357505">
                <a:moveTo>
                  <a:pt x="76200" y="280543"/>
                </a:moveTo>
                <a:lnTo>
                  <a:pt x="44384" y="281020"/>
                </a:lnTo>
                <a:lnTo>
                  <a:pt x="44576" y="293750"/>
                </a:lnTo>
                <a:lnTo>
                  <a:pt x="31876" y="293878"/>
                </a:lnTo>
                <a:lnTo>
                  <a:pt x="69775" y="293878"/>
                </a:lnTo>
                <a:lnTo>
                  <a:pt x="76200" y="280543"/>
                </a:lnTo>
                <a:close/>
              </a:path>
              <a:path w="76200" h="357505">
                <a:moveTo>
                  <a:pt x="40132" y="0"/>
                </a:moveTo>
                <a:lnTo>
                  <a:pt x="27432" y="127"/>
                </a:lnTo>
                <a:lnTo>
                  <a:pt x="31685" y="281210"/>
                </a:lnTo>
                <a:lnTo>
                  <a:pt x="44384" y="281020"/>
                </a:lnTo>
                <a:lnTo>
                  <a:pt x="40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47028" y="1737232"/>
            <a:ext cx="76200" cy="402590"/>
          </a:xfrm>
          <a:custGeom>
            <a:avLst/>
            <a:gdLst/>
            <a:ahLst/>
            <a:cxnLst/>
            <a:rect l="l" t="t" r="r" b="b"/>
            <a:pathLst>
              <a:path w="76200" h="402589">
                <a:moveTo>
                  <a:pt x="0" y="326008"/>
                </a:moveTo>
                <a:lnTo>
                  <a:pt x="37846" y="402336"/>
                </a:lnTo>
                <a:lnTo>
                  <a:pt x="69861" y="338836"/>
                </a:lnTo>
                <a:lnTo>
                  <a:pt x="31750" y="338836"/>
                </a:lnTo>
                <a:lnTo>
                  <a:pt x="31778" y="326114"/>
                </a:lnTo>
                <a:lnTo>
                  <a:pt x="0" y="326008"/>
                </a:lnTo>
                <a:close/>
              </a:path>
              <a:path w="76200" h="402589">
                <a:moveTo>
                  <a:pt x="31778" y="326114"/>
                </a:moveTo>
                <a:lnTo>
                  <a:pt x="31750" y="338836"/>
                </a:lnTo>
                <a:lnTo>
                  <a:pt x="44450" y="338836"/>
                </a:lnTo>
                <a:lnTo>
                  <a:pt x="44478" y="326157"/>
                </a:lnTo>
                <a:lnTo>
                  <a:pt x="31778" y="326114"/>
                </a:lnTo>
                <a:close/>
              </a:path>
              <a:path w="76200" h="402589">
                <a:moveTo>
                  <a:pt x="44478" y="326157"/>
                </a:moveTo>
                <a:lnTo>
                  <a:pt x="44450" y="338836"/>
                </a:lnTo>
                <a:lnTo>
                  <a:pt x="69861" y="338836"/>
                </a:lnTo>
                <a:lnTo>
                  <a:pt x="76200" y="326263"/>
                </a:lnTo>
                <a:lnTo>
                  <a:pt x="44478" y="326157"/>
                </a:lnTo>
                <a:close/>
              </a:path>
              <a:path w="76200" h="402589">
                <a:moveTo>
                  <a:pt x="32512" y="0"/>
                </a:moveTo>
                <a:lnTo>
                  <a:pt x="31778" y="326114"/>
                </a:lnTo>
                <a:lnTo>
                  <a:pt x="44478" y="326157"/>
                </a:lnTo>
                <a:lnTo>
                  <a:pt x="45212" y="126"/>
                </a:lnTo>
                <a:lnTo>
                  <a:pt x="32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09645" y="4420361"/>
            <a:ext cx="76200" cy="2004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78752" y="853439"/>
            <a:ext cx="207645" cy="182880"/>
          </a:xfrm>
          <a:custGeom>
            <a:avLst/>
            <a:gdLst/>
            <a:ahLst/>
            <a:cxnLst/>
            <a:rect l="l" t="t" r="r" b="b"/>
            <a:pathLst>
              <a:path w="207645" h="182880">
                <a:moveTo>
                  <a:pt x="0" y="182879"/>
                </a:moveTo>
                <a:lnTo>
                  <a:pt x="207264" y="182879"/>
                </a:lnTo>
                <a:lnTo>
                  <a:pt x="20726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6E6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778752" y="853439"/>
            <a:ext cx="207645" cy="182880"/>
          </a:xfrm>
          <a:custGeom>
            <a:avLst/>
            <a:gdLst/>
            <a:ahLst/>
            <a:cxnLst/>
            <a:rect l="l" t="t" r="r" b="b"/>
            <a:pathLst>
              <a:path w="207645" h="182880">
                <a:moveTo>
                  <a:pt x="0" y="182879"/>
                </a:moveTo>
                <a:lnTo>
                  <a:pt x="207264" y="182879"/>
                </a:lnTo>
                <a:lnTo>
                  <a:pt x="20726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ln w="25400">
            <a:solidFill>
              <a:srgbClr val="236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72656" y="1152144"/>
            <a:ext cx="207645" cy="182880"/>
          </a:xfrm>
          <a:custGeom>
            <a:avLst/>
            <a:gdLst/>
            <a:ahLst/>
            <a:cxnLst/>
            <a:rect l="l" t="t" r="r" b="b"/>
            <a:pathLst>
              <a:path w="207645" h="182880">
                <a:moveTo>
                  <a:pt x="0" y="182879"/>
                </a:moveTo>
                <a:lnTo>
                  <a:pt x="207264" y="182879"/>
                </a:lnTo>
                <a:lnTo>
                  <a:pt x="20726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72656" y="1152144"/>
            <a:ext cx="207645" cy="182880"/>
          </a:xfrm>
          <a:custGeom>
            <a:avLst/>
            <a:gdLst/>
            <a:ahLst/>
            <a:cxnLst/>
            <a:rect l="l" t="t" r="r" b="b"/>
            <a:pathLst>
              <a:path w="207645" h="182880">
                <a:moveTo>
                  <a:pt x="0" y="182879"/>
                </a:moveTo>
                <a:lnTo>
                  <a:pt x="207264" y="182879"/>
                </a:lnTo>
                <a:lnTo>
                  <a:pt x="20726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ln w="25400">
            <a:solidFill>
              <a:srgbClr val="236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72656" y="1456944"/>
            <a:ext cx="207645" cy="182880"/>
          </a:xfrm>
          <a:custGeom>
            <a:avLst/>
            <a:gdLst/>
            <a:ahLst/>
            <a:cxnLst/>
            <a:rect l="l" t="t" r="r" b="b"/>
            <a:pathLst>
              <a:path w="207645" h="182880">
                <a:moveTo>
                  <a:pt x="0" y="182879"/>
                </a:moveTo>
                <a:lnTo>
                  <a:pt x="207264" y="182879"/>
                </a:lnTo>
                <a:lnTo>
                  <a:pt x="20726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72656" y="1456944"/>
            <a:ext cx="207645" cy="182880"/>
          </a:xfrm>
          <a:custGeom>
            <a:avLst/>
            <a:gdLst/>
            <a:ahLst/>
            <a:cxnLst/>
            <a:rect l="l" t="t" r="r" b="b"/>
            <a:pathLst>
              <a:path w="207645" h="182880">
                <a:moveTo>
                  <a:pt x="0" y="182879"/>
                </a:moveTo>
                <a:lnTo>
                  <a:pt x="207264" y="182879"/>
                </a:lnTo>
                <a:lnTo>
                  <a:pt x="20726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ln w="25400">
            <a:solidFill>
              <a:srgbClr val="236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090409" y="747115"/>
            <a:ext cx="1962150" cy="9220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Kernel </a:t>
            </a:r>
            <a:r>
              <a:rPr dirty="0" sz="1400" spc="-5">
                <a:latin typeface="Arial"/>
                <a:cs typeface="Arial"/>
              </a:rPr>
              <a:t>Core Software  </a:t>
            </a:r>
            <a:r>
              <a:rPr dirty="0" sz="1400">
                <a:latin typeface="Arial"/>
                <a:cs typeface="Arial"/>
              </a:rPr>
              <a:t>Freescale BSP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Software  Hardware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16675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IPU</a:t>
            </a:r>
            <a:r>
              <a:rPr dirty="0" spc="-80"/>
              <a:t> </a:t>
            </a:r>
            <a:r>
              <a:rPr dirty="0" spc="-5"/>
              <a:t>Drivers</a:t>
            </a:r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4778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 of IPU</a:t>
            </a:r>
            <a:r>
              <a:rPr dirty="0" spc="-110"/>
              <a:t> </a:t>
            </a:r>
            <a:r>
              <a:rPr dirty="0" spc="-5"/>
              <a:t>Drivers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077" y="1138938"/>
            <a:ext cx="6849109" cy="1049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30"/>
              </a:lnSpc>
            </a:pPr>
            <a:r>
              <a:rPr dirty="0" sz="175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dirty="0" sz="2200" spc="-10">
                <a:latin typeface="Arial"/>
                <a:cs typeface="Arial"/>
              </a:rPr>
              <a:t>MXC </a:t>
            </a:r>
            <a:r>
              <a:rPr dirty="0" sz="2200" spc="-5">
                <a:latin typeface="Arial"/>
                <a:cs typeface="Arial"/>
              </a:rPr>
              <a:t>Display</a:t>
            </a:r>
            <a:r>
              <a:rPr dirty="0" sz="2200" spc="-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Driver</a:t>
            </a:r>
            <a:endParaRPr sz="220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  <a:spcBef>
                <a:spcPts val="509"/>
              </a:spcBef>
            </a:pPr>
            <a:r>
              <a:rPr dirty="0" sz="1600" spc="-5">
                <a:latin typeface="Arial"/>
                <a:cs typeface="Arial"/>
              </a:rPr>
              <a:t>− </a:t>
            </a:r>
            <a:r>
              <a:rPr dirty="0" sz="2000">
                <a:latin typeface="Arial"/>
                <a:cs typeface="Arial"/>
              </a:rPr>
              <a:t>Simple framework to manage MXC display device</a:t>
            </a:r>
            <a:r>
              <a:rPr dirty="0" sz="2000" spc="-20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drivers.</a:t>
            </a:r>
            <a:endParaRPr sz="200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  <a:spcBef>
                <a:spcPts val="490"/>
              </a:spcBef>
            </a:pPr>
            <a:r>
              <a:rPr dirty="0" sz="1600" spc="-5">
                <a:latin typeface="Arial"/>
                <a:cs typeface="Arial"/>
              </a:rPr>
              <a:t>− </a:t>
            </a:r>
            <a:r>
              <a:rPr dirty="0" sz="2000">
                <a:latin typeface="Arial"/>
                <a:cs typeface="Arial"/>
              </a:rPr>
              <a:t>Examples: LCD, </a:t>
            </a:r>
            <a:r>
              <a:rPr dirty="0" sz="2000" spc="-5">
                <a:latin typeface="Arial"/>
                <a:cs typeface="Arial"/>
              </a:rPr>
              <a:t>TVE, MIPI, </a:t>
            </a:r>
            <a:r>
              <a:rPr dirty="0" sz="2000">
                <a:latin typeface="Arial"/>
                <a:cs typeface="Arial"/>
              </a:rPr>
              <a:t>VGA,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HDMI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377" y="2565186"/>
            <a:ext cx="4616450" cy="1964689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4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IPU Processing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Driver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Manage </a:t>
            </a:r>
            <a:r>
              <a:rPr dirty="0" sz="2000" spc="-5">
                <a:latin typeface="Arial"/>
                <a:cs typeface="Arial"/>
              </a:rPr>
              <a:t>IPU </a:t>
            </a:r>
            <a:r>
              <a:rPr dirty="0" sz="2000">
                <a:latin typeface="Arial"/>
                <a:cs typeface="Arial"/>
              </a:rPr>
              <a:t>IC tasks in kernel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space.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−"/>
            </a:pPr>
            <a:endParaRPr sz="315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10">
                <a:latin typeface="Arial"/>
                <a:cs typeface="Arial"/>
              </a:rPr>
              <a:t>MXC </a:t>
            </a:r>
            <a:r>
              <a:rPr dirty="0" sz="2200" spc="-5">
                <a:latin typeface="Arial"/>
                <a:cs typeface="Arial"/>
              </a:rPr>
              <a:t>V4L2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Drivers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Based on </a:t>
            </a:r>
            <a:r>
              <a:rPr dirty="0" sz="2000" spc="-5">
                <a:latin typeface="Arial"/>
                <a:cs typeface="Arial"/>
              </a:rPr>
              <a:t>IPU </a:t>
            </a:r>
            <a:r>
              <a:rPr dirty="0" sz="2000">
                <a:latin typeface="Arial"/>
                <a:cs typeface="Arial"/>
              </a:rPr>
              <a:t>processing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driver.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778" y="1080135"/>
            <a:ext cx="7305040" cy="1276350"/>
          </a:xfrm>
          <a:custGeom>
            <a:avLst/>
            <a:gdLst/>
            <a:ahLst/>
            <a:cxnLst/>
            <a:rect l="l" t="t" r="r" b="b"/>
            <a:pathLst>
              <a:path w="7305040" h="1276350">
                <a:moveTo>
                  <a:pt x="0" y="1275969"/>
                </a:moveTo>
                <a:lnTo>
                  <a:pt x="7304532" y="1275969"/>
                </a:lnTo>
                <a:lnTo>
                  <a:pt x="7304532" y="0"/>
                </a:lnTo>
                <a:lnTo>
                  <a:pt x="0" y="0"/>
                </a:lnTo>
                <a:lnTo>
                  <a:pt x="0" y="1275969"/>
                </a:lnTo>
                <a:close/>
              </a:path>
            </a:pathLst>
          </a:custGeom>
          <a:solidFill>
            <a:srgbClr val="3596B8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6778" y="1080135"/>
            <a:ext cx="7305040" cy="1276350"/>
          </a:xfrm>
          <a:custGeom>
            <a:avLst/>
            <a:gdLst/>
            <a:ahLst/>
            <a:cxnLst/>
            <a:rect l="l" t="t" r="r" b="b"/>
            <a:pathLst>
              <a:path w="7305040" h="1276350">
                <a:moveTo>
                  <a:pt x="0" y="1275969"/>
                </a:moveTo>
                <a:lnTo>
                  <a:pt x="7304532" y="1275969"/>
                </a:lnTo>
                <a:lnTo>
                  <a:pt x="7304532" y="0"/>
                </a:lnTo>
                <a:lnTo>
                  <a:pt x="0" y="0"/>
                </a:lnTo>
                <a:lnTo>
                  <a:pt x="0" y="1275969"/>
                </a:lnTo>
                <a:close/>
              </a:path>
            </a:pathLst>
          </a:custGeom>
          <a:ln w="25400">
            <a:solidFill>
              <a:srgbClr val="236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8030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MXC </a:t>
            </a:r>
            <a:r>
              <a:rPr dirty="0" spc="-5"/>
              <a:t>Display Driver </a:t>
            </a:r>
            <a:r>
              <a:rPr dirty="0"/>
              <a:t>-</a:t>
            </a:r>
            <a:r>
              <a:rPr dirty="0" spc="-40"/>
              <a:t> </a:t>
            </a:r>
            <a:r>
              <a:rPr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12342"/>
            <a:ext cx="5979160" cy="4019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82295" marR="172085" indent="-569595">
              <a:lnSpc>
                <a:spcPct val="118900"/>
              </a:lnSpc>
              <a:spcBef>
                <a:spcPts val="90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dirty="0" sz="2200" spc="-10">
                <a:latin typeface="Courier New"/>
                <a:cs typeface="Courier New"/>
              </a:rPr>
              <a:t>MXC </a:t>
            </a:r>
            <a:r>
              <a:rPr dirty="0" sz="2200" spc="-5">
                <a:latin typeface="Courier New"/>
                <a:cs typeface="Courier New"/>
              </a:rPr>
              <a:t>Display Driver files  drivers/video/mxc/mxc_dispdrv.h  drivers/video/mxc/mxc_dispdrv.c</a:t>
            </a:r>
            <a:endParaRPr sz="2200">
              <a:latin typeface="Courier New"/>
              <a:cs typeface="Courier New"/>
            </a:endParaRPr>
          </a:p>
          <a:p>
            <a:pPr marL="582295" marR="5080" indent="-569595">
              <a:lnSpc>
                <a:spcPct val="118600"/>
              </a:lnSpc>
              <a:spcBef>
                <a:spcPts val="10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dirty="0" sz="2200" spc="-10">
                <a:latin typeface="Courier New"/>
                <a:cs typeface="Courier New"/>
              </a:rPr>
              <a:t>IPU </a:t>
            </a:r>
            <a:r>
              <a:rPr dirty="0" sz="2200" spc="-5">
                <a:latin typeface="Courier New"/>
                <a:cs typeface="Courier New"/>
              </a:rPr>
              <a:t>framebuffer driver  drivers/video/mxc/mxc_ipuv3_fb.c</a:t>
            </a:r>
            <a:endParaRPr sz="2200">
              <a:latin typeface="Courier New"/>
              <a:cs typeface="Courier New"/>
            </a:endParaRPr>
          </a:p>
          <a:p>
            <a:pPr marL="582295" marR="508634" indent="-569595">
              <a:lnSpc>
                <a:spcPct val="118900"/>
              </a:lnSpc>
              <a:spcBef>
                <a:spcPts val="5"/>
              </a:spcBef>
              <a:buClr>
                <a:srgbClr val="252525"/>
              </a:buClr>
              <a:buSzPct val="79545"/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dirty="0" sz="2200" spc="-5">
                <a:latin typeface="Courier New"/>
                <a:cs typeface="Courier New"/>
              </a:rPr>
              <a:t>Display device drivers  drivers/video/mxc/mxc_lcdif.c  drivers/video/mxc/mxc_hdmi.c  drivers/video/mxc/mipi_dsi.c</a:t>
            </a:r>
            <a:endParaRPr sz="2200">
              <a:latin typeface="Courier New"/>
              <a:cs typeface="Courier New"/>
            </a:endParaRPr>
          </a:p>
          <a:p>
            <a:pPr marL="750570">
              <a:lnSpc>
                <a:spcPct val="100000"/>
              </a:lnSpc>
              <a:spcBef>
                <a:spcPts val="550"/>
              </a:spcBef>
            </a:pPr>
            <a:r>
              <a:rPr dirty="0" sz="2200" spc="-5">
                <a:latin typeface="Courier New"/>
                <a:cs typeface="Courier New"/>
              </a:rPr>
              <a:t>…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55860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Video </a:t>
            </a:r>
            <a:r>
              <a:rPr dirty="0"/>
              <a:t>&amp; </a:t>
            </a:r>
            <a:r>
              <a:rPr dirty="0" spc="-5"/>
              <a:t>Graphics System </a:t>
            </a:r>
            <a:r>
              <a:rPr dirty="0"/>
              <a:t>in i.MX6</a:t>
            </a:r>
            <a:r>
              <a:rPr dirty="0" spc="-60"/>
              <a:t> </a:t>
            </a:r>
            <a:r>
              <a:rPr dirty="0"/>
              <a:t>D/Q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25384"/>
            <a:ext cx="3304540" cy="178752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5">
                <a:latin typeface="Arial"/>
                <a:cs typeface="Arial"/>
              </a:rPr>
              <a:t>Full HW </a:t>
            </a:r>
            <a:r>
              <a:rPr dirty="0" sz="1400">
                <a:latin typeface="Arial"/>
                <a:cs typeface="Arial"/>
              </a:rPr>
              <a:t>Support </a:t>
            </a:r>
            <a:r>
              <a:rPr dirty="0" sz="1400" spc="-5">
                <a:latin typeface="Arial"/>
                <a:cs typeface="Arial"/>
              </a:rPr>
              <a:t>–&gt; </a:t>
            </a:r>
            <a:r>
              <a:rPr dirty="0" sz="1400">
                <a:latin typeface="Arial"/>
                <a:cs typeface="Arial"/>
              </a:rPr>
              <a:t>Multiple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Advantages</a:t>
            </a:r>
            <a:endParaRPr sz="1400">
              <a:latin typeface="Arial"/>
              <a:cs typeface="Arial"/>
            </a:endParaRPr>
          </a:p>
          <a:p>
            <a:pPr marL="356870" indent="-168910">
              <a:lnSpc>
                <a:spcPct val="100000"/>
              </a:lnSpc>
              <a:spcBef>
                <a:spcPts val="509"/>
              </a:spcBef>
              <a:buSzPct val="79166"/>
              <a:buChar char="−"/>
              <a:tabLst>
                <a:tab pos="357505" algn="l"/>
              </a:tabLst>
            </a:pPr>
            <a:r>
              <a:rPr dirty="0" sz="1200" spc="-5">
                <a:latin typeface="Arial"/>
                <a:cs typeface="Arial"/>
              </a:rPr>
              <a:t>The CPU does not have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touch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pixels</a:t>
            </a:r>
            <a:endParaRPr sz="1200">
              <a:latin typeface="Arial"/>
              <a:cs typeface="Arial"/>
            </a:endParaRPr>
          </a:p>
          <a:p>
            <a:pPr marL="398145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–&gt; </a:t>
            </a:r>
            <a:r>
              <a:rPr dirty="0" sz="1200" spc="-5">
                <a:latin typeface="Arial"/>
                <a:cs typeface="Arial"/>
              </a:rPr>
              <a:t>available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run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application</a:t>
            </a:r>
            <a:endParaRPr sz="1200">
              <a:latin typeface="Arial"/>
              <a:cs typeface="Arial"/>
            </a:endParaRPr>
          </a:p>
          <a:p>
            <a:pPr marL="356870" indent="-168910">
              <a:lnSpc>
                <a:spcPct val="100000"/>
              </a:lnSpc>
              <a:spcBef>
                <a:spcPts val="505"/>
              </a:spcBef>
              <a:buSzPct val="79166"/>
              <a:buChar char="−"/>
              <a:tabLst>
                <a:tab pos="357505" algn="l"/>
              </a:tabLst>
            </a:pPr>
            <a:r>
              <a:rPr dirty="0" sz="1200" spc="-5">
                <a:latin typeface="Arial"/>
                <a:cs typeface="Arial"/>
              </a:rPr>
              <a:t>Optimized </a:t>
            </a:r>
            <a:r>
              <a:rPr dirty="0" sz="1200">
                <a:latin typeface="Arial"/>
                <a:cs typeface="Arial"/>
              </a:rPr>
              <a:t>data path –&gt; reduced </a:t>
            </a:r>
            <a:r>
              <a:rPr dirty="0" sz="1200" spc="-5">
                <a:latin typeface="Arial"/>
                <a:cs typeface="Arial"/>
              </a:rPr>
              <a:t>DDR</a:t>
            </a:r>
            <a:r>
              <a:rPr dirty="0" sz="1200" spc="-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load</a:t>
            </a:r>
            <a:endParaRPr sz="1200">
              <a:latin typeface="Arial"/>
              <a:cs typeface="Arial"/>
            </a:endParaRPr>
          </a:p>
          <a:p>
            <a:pPr marL="356870" marR="508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–&gt; </a:t>
            </a:r>
            <a:r>
              <a:rPr dirty="0" sz="1200" spc="-5">
                <a:latin typeface="Arial"/>
                <a:cs typeface="Arial"/>
              </a:rPr>
              <a:t>complex use cases with only </a:t>
            </a:r>
            <a:r>
              <a:rPr dirty="0" sz="1200">
                <a:latin typeface="Arial"/>
                <a:cs typeface="Arial"/>
              </a:rPr>
              <a:t>32-bit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DDR  memories</a:t>
            </a:r>
            <a:endParaRPr sz="1200">
              <a:latin typeface="Arial"/>
              <a:cs typeface="Arial"/>
            </a:endParaRPr>
          </a:p>
          <a:p>
            <a:pPr marL="356870" marR="734060" indent="-168910">
              <a:lnSpc>
                <a:spcPct val="100000"/>
              </a:lnSpc>
              <a:spcBef>
                <a:spcPts val="490"/>
              </a:spcBef>
              <a:buSzPct val="79166"/>
              <a:buChar char="−"/>
              <a:tabLst>
                <a:tab pos="357505" algn="l"/>
              </a:tabLst>
            </a:pPr>
            <a:r>
              <a:rPr dirty="0" sz="1200" spc="-5">
                <a:latin typeface="Arial"/>
                <a:cs typeface="Arial"/>
              </a:rPr>
              <a:t>Lower power consumption  (because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both aspects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above)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2024" y="4811712"/>
            <a:ext cx="3649979" cy="960755"/>
          </a:xfrm>
          <a:prstGeom prst="rect">
            <a:avLst/>
          </a:prstGeom>
          <a:solidFill>
            <a:srgbClr val="00FFFF"/>
          </a:solidFill>
          <a:ln w="28575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dirty="0" sz="2000" spc="-5" b="1">
                <a:latin typeface="Arial"/>
                <a:cs typeface="Arial"/>
              </a:rPr>
              <a:t>VPU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600" spc="-10" b="1">
                <a:latin typeface="Arial"/>
                <a:cs typeface="Arial"/>
              </a:rPr>
              <a:t>(Video </a:t>
            </a:r>
            <a:r>
              <a:rPr dirty="0" sz="1600" spc="-5" b="1">
                <a:latin typeface="Arial"/>
                <a:cs typeface="Arial"/>
              </a:rPr>
              <a:t>Processing</a:t>
            </a:r>
            <a:r>
              <a:rPr dirty="0" sz="1600" spc="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Unit)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Video </a:t>
            </a:r>
            <a:r>
              <a:rPr dirty="0" sz="1600" spc="-5">
                <a:latin typeface="Arial"/>
                <a:cs typeface="Arial"/>
              </a:rPr>
              <a:t>encoding and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decoding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1873" y="4811712"/>
            <a:ext cx="3649979" cy="960755"/>
          </a:xfrm>
          <a:prstGeom prst="rect">
            <a:avLst/>
          </a:prstGeom>
          <a:solidFill>
            <a:srgbClr val="FF99FF"/>
          </a:solidFill>
          <a:ln w="28575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10"/>
              </a:spcBef>
            </a:pPr>
            <a:r>
              <a:rPr dirty="0" sz="2000" b="1">
                <a:latin typeface="Arial"/>
                <a:cs typeface="Arial"/>
              </a:rPr>
              <a:t>GPUs</a:t>
            </a:r>
            <a:endParaRPr sz="20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10"/>
              </a:spcBef>
            </a:pPr>
            <a:r>
              <a:rPr dirty="0" sz="1600" spc="-5" b="1">
                <a:latin typeface="Arial"/>
                <a:cs typeface="Arial"/>
              </a:rPr>
              <a:t>(Graphics Processing</a:t>
            </a:r>
            <a:r>
              <a:rPr dirty="0" sz="1600" spc="2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Units)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Graphics generation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9626" y="3200400"/>
            <a:ext cx="5380355" cy="1495425"/>
          </a:xfrm>
          <a:prstGeom prst="rect">
            <a:avLst/>
          </a:prstGeom>
          <a:solidFill>
            <a:srgbClr val="66FF33"/>
          </a:solidFill>
          <a:ln w="28575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2000" spc="-5" b="1">
                <a:latin typeface="Arial"/>
                <a:cs typeface="Arial"/>
              </a:rPr>
              <a:t>IPUs</a:t>
            </a:r>
            <a:endParaRPr sz="20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15"/>
              </a:spcBef>
            </a:pPr>
            <a:r>
              <a:rPr dirty="0" sz="1600" spc="-5" b="1">
                <a:latin typeface="Arial"/>
                <a:cs typeface="Arial"/>
              </a:rPr>
              <a:t>(Image Processing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Unit)</a:t>
            </a:r>
            <a:endParaRPr sz="1600">
              <a:latin typeface="Arial"/>
              <a:cs typeface="Arial"/>
            </a:endParaRPr>
          </a:p>
          <a:p>
            <a:pPr marL="494030" indent="-288290">
              <a:lnSpc>
                <a:spcPct val="100000"/>
              </a:lnSpc>
              <a:spcBef>
                <a:spcPts val="245"/>
              </a:spcBef>
              <a:buSzPct val="78571"/>
              <a:buFont typeface="Wingdings"/>
              <a:buChar char=""/>
              <a:tabLst>
                <a:tab pos="494030" algn="l"/>
                <a:tab pos="494665" algn="l"/>
              </a:tabLst>
            </a:pPr>
            <a:r>
              <a:rPr dirty="0" sz="1400" spc="-5">
                <a:latin typeface="Arial"/>
                <a:cs typeface="Arial"/>
              </a:rPr>
              <a:t>Connectivity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relevant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devices</a:t>
            </a:r>
            <a:endParaRPr sz="1400">
              <a:latin typeface="Arial"/>
              <a:cs typeface="Arial"/>
            </a:endParaRPr>
          </a:p>
          <a:p>
            <a:pPr marL="494030" indent="-288290">
              <a:lnSpc>
                <a:spcPct val="100000"/>
              </a:lnSpc>
              <a:spcBef>
                <a:spcPts val="500"/>
              </a:spcBef>
              <a:buSzPct val="78571"/>
              <a:buFont typeface="Wingdings"/>
              <a:buChar char=""/>
              <a:tabLst>
                <a:tab pos="494030" algn="l"/>
                <a:tab pos="494665" algn="l"/>
              </a:tabLst>
            </a:pPr>
            <a:r>
              <a:rPr dirty="0" sz="1400" spc="-5">
                <a:latin typeface="Arial"/>
                <a:cs typeface="Arial"/>
              </a:rPr>
              <a:t>Image processing: conversions,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enhancement…</a:t>
            </a:r>
            <a:endParaRPr sz="1400">
              <a:latin typeface="Arial"/>
              <a:cs typeface="Arial"/>
            </a:endParaRPr>
          </a:p>
          <a:p>
            <a:pPr marL="494030" indent="-288290">
              <a:lnSpc>
                <a:spcPct val="100000"/>
              </a:lnSpc>
              <a:spcBef>
                <a:spcPts val="500"/>
              </a:spcBef>
              <a:buSzPct val="78571"/>
              <a:buFont typeface="Wingdings"/>
              <a:buChar char=""/>
              <a:tabLst>
                <a:tab pos="494030" algn="l"/>
                <a:tab pos="494665" algn="l"/>
              </a:tabLst>
            </a:pPr>
            <a:r>
              <a:rPr dirty="0" sz="1400">
                <a:latin typeface="Arial"/>
                <a:cs typeface="Arial"/>
              </a:rPr>
              <a:t>Synchronization and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68825" y="1181100"/>
            <a:ext cx="700087" cy="39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43065" y="1377175"/>
            <a:ext cx="746436" cy="570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17626" y="1238759"/>
            <a:ext cx="336159" cy="402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84345" y="1970658"/>
            <a:ext cx="10109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Video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Sources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4915" y="1970658"/>
            <a:ext cx="600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D</a:t>
            </a:r>
            <a:r>
              <a:rPr dirty="0" sz="1200" spc="-10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sp</a:t>
            </a:r>
            <a:r>
              <a:rPr dirty="0" sz="1200" spc="-5">
                <a:latin typeface="Arial"/>
                <a:cs typeface="Arial"/>
              </a:rPr>
              <a:t>la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56903" y="1869368"/>
            <a:ext cx="259079" cy="197485"/>
          </a:xfrm>
          <a:custGeom>
            <a:avLst/>
            <a:gdLst/>
            <a:ahLst/>
            <a:cxnLst/>
            <a:rect l="l" t="t" r="r" b="b"/>
            <a:pathLst>
              <a:path w="259079" h="197485">
                <a:moveTo>
                  <a:pt x="39995" y="31293"/>
                </a:moveTo>
                <a:lnTo>
                  <a:pt x="5539" y="59458"/>
                </a:lnTo>
                <a:lnTo>
                  <a:pt x="616" y="98271"/>
                </a:lnTo>
                <a:lnTo>
                  <a:pt x="0" y="115796"/>
                </a:lnTo>
                <a:lnTo>
                  <a:pt x="616" y="128316"/>
                </a:lnTo>
                <a:lnTo>
                  <a:pt x="1232" y="133323"/>
                </a:lnTo>
                <a:lnTo>
                  <a:pt x="90445" y="197169"/>
                </a:lnTo>
                <a:lnTo>
                  <a:pt x="259024" y="53825"/>
                </a:lnTo>
                <a:lnTo>
                  <a:pt x="212809" y="32545"/>
                </a:lnTo>
                <a:lnTo>
                  <a:pt x="49217" y="32545"/>
                </a:lnTo>
                <a:lnTo>
                  <a:pt x="39995" y="31293"/>
                </a:lnTo>
                <a:close/>
              </a:path>
              <a:path w="259079" h="197485">
                <a:moveTo>
                  <a:pt x="142128" y="0"/>
                </a:moveTo>
                <a:lnTo>
                  <a:pt x="141512" y="625"/>
                </a:lnTo>
                <a:lnTo>
                  <a:pt x="139662" y="1877"/>
                </a:lnTo>
                <a:lnTo>
                  <a:pt x="137205" y="3755"/>
                </a:lnTo>
                <a:lnTo>
                  <a:pt x="133515" y="6258"/>
                </a:lnTo>
                <a:lnTo>
                  <a:pt x="128591" y="9388"/>
                </a:lnTo>
                <a:lnTo>
                  <a:pt x="123051" y="12517"/>
                </a:lnTo>
                <a:lnTo>
                  <a:pt x="116903" y="16272"/>
                </a:lnTo>
                <a:lnTo>
                  <a:pt x="77524" y="30667"/>
                </a:lnTo>
                <a:lnTo>
                  <a:pt x="59064" y="32545"/>
                </a:lnTo>
                <a:lnTo>
                  <a:pt x="212809" y="32545"/>
                </a:lnTo>
                <a:lnTo>
                  <a:pt x="142128" y="0"/>
                </a:lnTo>
                <a:close/>
              </a:path>
            </a:pathLst>
          </a:custGeom>
          <a:solidFill>
            <a:srgbClr val="8EB5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05500" y="1450890"/>
            <a:ext cx="383540" cy="560070"/>
          </a:xfrm>
          <a:custGeom>
            <a:avLst/>
            <a:gdLst/>
            <a:ahLst/>
            <a:cxnLst/>
            <a:rect l="l" t="t" r="r" b="b"/>
            <a:pathLst>
              <a:path w="383539" h="560069">
                <a:moveTo>
                  <a:pt x="77896" y="29138"/>
                </a:moveTo>
                <a:lnTo>
                  <a:pt x="0" y="324519"/>
                </a:lnTo>
                <a:lnTo>
                  <a:pt x="0" y="339105"/>
                </a:lnTo>
                <a:lnTo>
                  <a:pt x="13293" y="347118"/>
                </a:lnTo>
                <a:lnTo>
                  <a:pt x="13293" y="362765"/>
                </a:lnTo>
                <a:lnTo>
                  <a:pt x="67437" y="389052"/>
                </a:lnTo>
                <a:lnTo>
                  <a:pt x="68667" y="389052"/>
                </a:lnTo>
                <a:lnTo>
                  <a:pt x="72974" y="389678"/>
                </a:lnTo>
                <a:lnTo>
                  <a:pt x="79126" y="389678"/>
                </a:lnTo>
                <a:lnTo>
                  <a:pt x="87123" y="390303"/>
                </a:lnTo>
                <a:lnTo>
                  <a:pt x="96970" y="391555"/>
                </a:lnTo>
                <a:lnTo>
                  <a:pt x="108041" y="392181"/>
                </a:lnTo>
                <a:lnTo>
                  <a:pt x="119737" y="393433"/>
                </a:lnTo>
                <a:lnTo>
                  <a:pt x="132658" y="394059"/>
                </a:lnTo>
                <a:lnTo>
                  <a:pt x="157883" y="396562"/>
                </a:lnTo>
                <a:lnTo>
                  <a:pt x="170804" y="397188"/>
                </a:lnTo>
                <a:lnTo>
                  <a:pt x="193563" y="399692"/>
                </a:lnTo>
                <a:lnTo>
                  <a:pt x="203410" y="400318"/>
                </a:lnTo>
                <a:lnTo>
                  <a:pt x="211408" y="401569"/>
                </a:lnTo>
                <a:lnTo>
                  <a:pt x="217564" y="402195"/>
                </a:lnTo>
                <a:lnTo>
                  <a:pt x="217564" y="403447"/>
                </a:lnTo>
                <a:lnTo>
                  <a:pt x="218181" y="407202"/>
                </a:lnTo>
                <a:lnTo>
                  <a:pt x="218181" y="412844"/>
                </a:lnTo>
                <a:lnTo>
                  <a:pt x="209567" y="450396"/>
                </a:lnTo>
                <a:lnTo>
                  <a:pt x="203410" y="461662"/>
                </a:lnTo>
                <a:lnTo>
                  <a:pt x="202177" y="461662"/>
                </a:lnTo>
                <a:lnTo>
                  <a:pt x="197870" y="462288"/>
                </a:lnTo>
                <a:lnTo>
                  <a:pt x="191722" y="462914"/>
                </a:lnTo>
                <a:lnTo>
                  <a:pt x="183725" y="464166"/>
                </a:lnTo>
                <a:lnTo>
                  <a:pt x="174495" y="465417"/>
                </a:lnTo>
                <a:lnTo>
                  <a:pt x="164031" y="466669"/>
                </a:lnTo>
                <a:lnTo>
                  <a:pt x="103734" y="476057"/>
                </a:lnTo>
                <a:lnTo>
                  <a:pt x="93279" y="478561"/>
                </a:lnTo>
                <a:lnTo>
                  <a:pt x="83433" y="480438"/>
                </a:lnTo>
                <a:lnTo>
                  <a:pt x="55131" y="503605"/>
                </a:lnTo>
                <a:lnTo>
                  <a:pt x="56361" y="509237"/>
                </a:lnTo>
                <a:lnTo>
                  <a:pt x="59438" y="514870"/>
                </a:lnTo>
                <a:lnTo>
                  <a:pt x="63745" y="519251"/>
                </a:lnTo>
                <a:lnTo>
                  <a:pt x="69282" y="521755"/>
                </a:lnTo>
                <a:lnTo>
                  <a:pt x="73589" y="523007"/>
                </a:lnTo>
                <a:lnTo>
                  <a:pt x="79742" y="524884"/>
                </a:lnTo>
                <a:lnTo>
                  <a:pt x="88356" y="527388"/>
                </a:lnTo>
                <a:lnTo>
                  <a:pt x="98203" y="529891"/>
                </a:lnTo>
                <a:lnTo>
                  <a:pt x="109891" y="533022"/>
                </a:lnTo>
                <a:lnTo>
                  <a:pt x="122195" y="536151"/>
                </a:lnTo>
                <a:lnTo>
                  <a:pt x="135116" y="539281"/>
                </a:lnTo>
                <a:lnTo>
                  <a:pt x="148653" y="542411"/>
                </a:lnTo>
                <a:lnTo>
                  <a:pt x="162190" y="546167"/>
                </a:lnTo>
                <a:lnTo>
                  <a:pt x="175728" y="549296"/>
                </a:lnTo>
                <a:lnTo>
                  <a:pt x="189256" y="551800"/>
                </a:lnTo>
                <a:lnTo>
                  <a:pt x="201569" y="554930"/>
                </a:lnTo>
                <a:lnTo>
                  <a:pt x="213257" y="556808"/>
                </a:lnTo>
                <a:lnTo>
                  <a:pt x="223712" y="558685"/>
                </a:lnTo>
                <a:lnTo>
                  <a:pt x="232326" y="559311"/>
                </a:lnTo>
                <a:lnTo>
                  <a:pt x="239715" y="559937"/>
                </a:lnTo>
                <a:lnTo>
                  <a:pt x="246480" y="559311"/>
                </a:lnTo>
                <a:lnTo>
                  <a:pt x="254477" y="558059"/>
                </a:lnTo>
                <a:lnTo>
                  <a:pt x="303703" y="539907"/>
                </a:lnTo>
                <a:lnTo>
                  <a:pt x="351079" y="515496"/>
                </a:lnTo>
                <a:lnTo>
                  <a:pt x="363383" y="506734"/>
                </a:lnTo>
                <a:lnTo>
                  <a:pt x="367690" y="503605"/>
                </a:lnTo>
                <a:lnTo>
                  <a:pt x="370148" y="501101"/>
                </a:lnTo>
                <a:lnTo>
                  <a:pt x="371381" y="496720"/>
                </a:lnTo>
                <a:lnTo>
                  <a:pt x="370148" y="492965"/>
                </a:lnTo>
                <a:lnTo>
                  <a:pt x="335076" y="479813"/>
                </a:lnTo>
                <a:lnTo>
                  <a:pt x="334459" y="476057"/>
                </a:lnTo>
                <a:lnTo>
                  <a:pt x="329544" y="432246"/>
                </a:lnTo>
                <a:lnTo>
                  <a:pt x="322771" y="389678"/>
                </a:lnTo>
                <a:lnTo>
                  <a:pt x="312933" y="350247"/>
                </a:lnTo>
                <a:lnTo>
                  <a:pt x="383069" y="72949"/>
                </a:lnTo>
                <a:lnTo>
                  <a:pt x="368915" y="45411"/>
                </a:lnTo>
                <a:lnTo>
                  <a:pt x="374519" y="32267"/>
                </a:lnTo>
                <a:lnTo>
                  <a:pt x="92046" y="32267"/>
                </a:lnTo>
                <a:lnTo>
                  <a:pt x="77896" y="29138"/>
                </a:lnTo>
                <a:close/>
              </a:path>
              <a:path w="383539" h="560069">
                <a:moveTo>
                  <a:pt x="342015" y="0"/>
                </a:moveTo>
                <a:lnTo>
                  <a:pt x="337353" y="0"/>
                </a:lnTo>
                <a:lnTo>
                  <a:pt x="331385" y="3468"/>
                </a:lnTo>
                <a:lnTo>
                  <a:pt x="92046" y="32267"/>
                </a:lnTo>
                <a:lnTo>
                  <a:pt x="374519" y="32267"/>
                </a:lnTo>
                <a:lnTo>
                  <a:pt x="376921" y="26634"/>
                </a:lnTo>
                <a:lnTo>
                  <a:pt x="342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22484" y="1466251"/>
            <a:ext cx="319405" cy="327025"/>
          </a:xfrm>
          <a:custGeom>
            <a:avLst/>
            <a:gdLst/>
            <a:ahLst/>
            <a:cxnLst/>
            <a:rect l="l" t="t" r="r" b="b"/>
            <a:pathLst>
              <a:path w="319404" h="327025">
                <a:moveTo>
                  <a:pt x="70138" y="27547"/>
                </a:moveTo>
                <a:lnTo>
                  <a:pt x="0" y="311095"/>
                </a:lnTo>
                <a:lnTo>
                  <a:pt x="232569" y="326751"/>
                </a:lnTo>
                <a:lnTo>
                  <a:pt x="311512" y="29424"/>
                </a:lnTo>
                <a:lnTo>
                  <a:pt x="78752" y="29424"/>
                </a:lnTo>
                <a:lnTo>
                  <a:pt x="70138" y="27547"/>
                </a:lnTo>
                <a:close/>
              </a:path>
              <a:path w="319404" h="327025">
                <a:moveTo>
                  <a:pt x="319324" y="0"/>
                </a:moveTo>
                <a:lnTo>
                  <a:pt x="308861" y="5007"/>
                </a:lnTo>
                <a:lnTo>
                  <a:pt x="78752" y="29424"/>
                </a:lnTo>
                <a:lnTo>
                  <a:pt x="311512" y="29424"/>
                </a:lnTo>
                <a:lnTo>
                  <a:pt x="319324" y="0"/>
                </a:lnTo>
                <a:close/>
              </a:path>
            </a:pathLst>
          </a:custGeom>
          <a:solidFill>
            <a:srgbClr val="E4D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63051" y="1467502"/>
            <a:ext cx="94615" cy="335280"/>
          </a:xfrm>
          <a:custGeom>
            <a:avLst/>
            <a:gdLst/>
            <a:ahLst/>
            <a:cxnLst/>
            <a:rect l="l" t="t" r="r" b="b"/>
            <a:pathLst>
              <a:path w="94614" h="335280">
                <a:moveTo>
                  <a:pt x="87988" y="0"/>
                </a:moveTo>
                <a:lnTo>
                  <a:pt x="0" y="330506"/>
                </a:lnTo>
                <a:lnTo>
                  <a:pt x="4923" y="334887"/>
                </a:lnTo>
                <a:lnTo>
                  <a:pt x="94136" y="2503"/>
                </a:lnTo>
                <a:lnTo>
                  <a:pt x="87988" y="0"/>
                </a:lnTo>
                <a:close/>
              </a:path>
            </a:pathLst>
          </a:custGeom>
          <a:solidFill>
            <a:srgbClr val="F1E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74131" y="1474387"/>
            <a:ext cx="95250" cy="337820"/>
          </a:xfrm>
          <a:custGeom>
            <a:avLst/>
            <a:gdLst/>
            <a:ahLst/>
            <a:cxnLst/>
            <a:rect l="l" t="t" r="r" b="b"/>
            <a:pathLst>
              <a:path w="95250" h="337819">
                <a:moveTo>
                  <a:pt x="89212" y="0"/>
                </a:moveTo>
                <a:lnTo>
                  <a:pt x="0" y="332384"/>
                </a:lnTo>
                <a:lnTo>
                  <a:pt x="4923" y="337391"/>
                </a:lnTo>
                <a:lnTo>
                  <a:pt x="94752" y="6267"/>
                </a:lnTo>
                <a:lnTo>
                  <a:pt x="89212" y="0"/>
                </a:lnTo>
                <a:close/>
              </a:path>
            </a:pathLst>
          </a:custGeom>
          <a:solidFill>
            <a:srgbClr val="F1E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38481" y="1796757"/>
            <a:ext cx="196215" cy="24765"/>
          </a:xfrm>
          <a:custGeom>
            <a:avLst/>
            <a:gdLst/>
            <a:ahLst/>
            <a:cxnLst/>
            <a:rect l="l" t="t" r="r" b="b"/>
            <a:pathLst>
              <a:path w="196214" h="24764">
                <a:moveTo>
                  <a:pt x="185317" y="11265"/>
                </a:moveTo>
                <a:lnTo>
                  <a:pt x="52917" y="11265"/>
                </a:lnTo>
                <a:lnTo>
                  <a:pt x="86756" y="12517"/>
                </a:lnTo>
                <a:lnTo>
                  <a:pt x="145820" y="17524"/>
                </a:lnTo>
                <a:lnTo>
                  <a:pt x="157508" y="19402"/>
                </a:lnTo>
                <a:lnTo>
                  <a:pt x="168587" y="20653"/>
                </a:lnTo>
                <a:lnTo>
                  <a:pt x="177201" y="21905"/>
                </a:lnTo>
                <a:lnTo>
                  <a:pt x="184582" y="22531"/>
                </a:lnTo>
                <a:lnTo>
                  <a:pt x="190114" y="23783"/>
                </a:lnTo>
                <a:lnTo>
                  <a:pt x="193196" y="24409"/>
                </a:lnTo>
                <a:lnTo>
                  <a:pt x="194420" y="24409"/>
                </a:lnTo>
                <a:lnTo>
                  <a:pt x="195653" y="12517"/>
                </a:lnTo>
                <a:lnTo>
                  <a:pt x="185317" y="11265"/>
                </a:lnTo>
                <a:close/>
              </a:path>
              <a:path w="196214" h="24764">
                <a:moveTo>
                  <a:pt x="57224" y="0"/>
                </a:moveTo>
                <a:lnTo>
                  <a:pt x="34455" y="0"/>
                </a:lnTo>
                <a:lnTo>
                  <a:pt x="25841" y="625"/>
                </a:lnTo>
                <a:lnTo>
                  <a:pt x="18458" y="625"/>
                </a:lnTo>
                <a:lnTo>
                  <a:pt x="12305" y="1251"/>
                </a:lnTo>
                <a:lnTo>
                  <a:pt x="7998" y="1877"/>
                </a:lnTo>
                <a:lnTo>
                  <a:pt x="4922" y="1877"/>
                </a:lnTo>
                <a:lnTo>
                  <a:pt x="3076" y="2503"/>
                </a:lnTo>
                <a:lnTo>
                  <a:pt x="2460" y="2503"/>
                </a:lnTo>
                <a:lnTo>
                  <a:pt x="0" y="11891"/>
                </a:lnTo>
                <a:lnTo>
                  <a:pt x="17842" y="11265"/>
                </a:lnTo>
                <a:lnTo>
                  <a:pt x="185317" y="11265"/>
                </a:lnTo>
                <a:lnTo>
                  <a:pt x="145820" y="6258"/>
                </a:lnTo>
                <a:lnTo>
                  <a:pt x="104591" y="2503"/>
                </a:lnTo>
                <a:lnTo>
                  <a:pt x="86756" y="1251"/>
                </a:lnTo>
                <a:lnTo>
                  <a:pt x="57224" y="0"/>
                </a:lnTo>
                <a:close/>
              </a:path>
            </a:pathLst>
          </a:custGeom>
          <a:solidFill>
            <a:srgbClr val="6BAC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53863" y="1498805"/>
            <a:ext cx="249183" cy="276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88893" y="1505690"/>
            <a:ext cx="83820" cy="30480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2448" y="0"/>
                </a:moveTo>
                <a:lnTo>
                  <a:pt x="0" y="304210"/>
                </a:lnTo>
                <a:lnTo>
                  <a:pt x="8005" y="300455"/>
                </a:lnTo>
                <a:lnTo>
                  <a:pt x="83681" y="8136"/>
                </a:lnTo>
                <a:lnTo>
                  <a:pt x="82448" y="0"/>
                </a:lnTo>
                <a:close/>
              </a:path>
            </a:pathLst>
          </a:custGeom>
          <a:solidFill>
            <a:srgbClr val="AA9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71706" y="1815533"/>
            <a:ext cx="288563" cy="181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49522" y="1528221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4">
                <a:moveTo>
                  <a:pt x="10454" y="0"/>
                </a:moveTo>
                <a:lnTo>
                  <a:pt x="6147" y="625"/>
                </a:lnTo>
                <a:lnTo>
                  <a:pt x="3073" y="3129"/>
                </a:lnTo>
                <a:lnTo>
                  <a:pt x="607" y="6258"/>
                </a:lnTo>
                <a:lnTo>
                  <a:pt x="0" y="10014"/>
                </a:lnTo>
                <a:lnTo>
                  <a:pt x="607" y="13769"/>
                </a:lnTo>
                <a:lnTo>
                  <a:pt x="3073" y="16272"/>
                </a:lnTo>
                <a:lnTo>
                  <a:pt x="6147" y="18776"/>
                </a:lnTo>
                <a:lnTo>
                  <a:pt x="10454" y="19402"/>
                </a:lnTo>
                <a:lnTo>
                  <a:pt x="14145" y="18776"/>
                </a:lnTo>
                <a:lnTo>
                  <a:pt x="17835" y="16272"/>
                </a:lnTo>
                <a:lnTo>
                  <a:pt x="20301" y="13769"/>
                </a:lnTo>
                <a:lnTo>
                  <a:pt x="20918" y="10014"/>
                </a:lnTo>
                <a:lnTo>
                  <a:pt x="20301" y="6258"/>
                </a:lnTo>
                <a:lnTo>
                  <a:pt x="17835" y="3129"/>
                </a:lnTo>
                <a:lnTo>
                  <a:pt x="14145" y="625"/>
                </a:lnTo>
                <a:lnTo>
                  <a:pt x="104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48319" y="1343096"/>
            <a:ext cx="503705" cy="6205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57778" y="1531938"/>
            <a:ext cx="774755" cy="3791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129023" y="2476436"/>
            <a:ext cx="3034030" cy="614680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algn="ctr" marL="1270">
              <a:lnSpc>
                <a:spcPts val="1914"/>
              </a:lnSpc>
              <a:spcBef>
                <a:spcPts val="325"/>
              </a:spcBef>
            </a:pPr>
            <a:r>
              <a:rPr dirty="0" sz="1600" spc="-5" b="1">
                <a:latin typeface="Arial"/>
                <a:cs typeface="Arial"/>
              </a:rPr>
              <a:t>Interface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Bridges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2155"/>
              </a:lnSpc>
            </a:pPr>
            <a:r>
              <a:rPr dirty="0" sz="1800" spc="-30">
                <a:latin typeface="Arial"/>
                <a:cs typeface="Arial"/>
              </a:rPr>
              <a:t>LVDS, </a:t>
            </a:r>
            <a:r>
              <a:rPr dirty="0" sz="1800" spc="-5">
                <a:latin typeface="Arial"/>
                <a:cs typeface="Arial"/>
              </a:rPr>
              <a:t>HDMI,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MIPI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8375" y="2209800"/>
            <a:ext cx="85725" cy="266700"/>
          </a:xfrm>
          <a:custGeom>
            <a:avLst/>
            <a:gdLst/>
            <a:ahLst/>
            <a:cxnLst/>
            <a:rect l="l" t="t" r="r" b="b"/>
            <a:pathLst>
              <a:path w="85725" h="266700">
                <a:moveTo>
                  <a:pt x="28575" y="180975"/>
                </a:moveTo>
                <a:lnTo>
                  <a:pt x="0" y="180975"/>
                </a:lnTo>
                <a:lnTo>
                  <a:pt x="42799" y="266700"/>
                </a:lnTo>
                <a:lnTo>
                  <a:pt x="78602" y="195199"/>
                </a:lnTo>
                <a:lnTo>
                  <a:pt x="28575" y="195199"/>
                </a:lnTo>
                <a:lnTo>
                  <a:pt x="28575" y="180975"/>
                </a:lnTo>
                <a:close/>
              </a:path>
              <a:path w="85725" h="266700">
                <a:moveTo>
                  <a:pt x="57150" y="0"/>
                </a:moveTo>
                <a:lnTo>
                  <a:pt x="28575" y="0"/>
                </a:lnTo>
                <a:lnTo>
                  <a:pt x="28575" y="195199"/>
                </a:lnTo>
                <a:lnTo>
                  <a:pt x="57150" y="195199"/>
                </a:lnTo>
                <a:lnTo>
                  <a:pt x="57150" y="0"/>
                </a:lnTo>
                <a:close/>
              </a:path>
              <a:path w="85725" h="266700">
                <a:moveTo>
                  <a:pt x="85725" y="180975"/>
                </a:moveTo>
                <a:lnTo>
                  <a:pt x="57150" y="180975"/>
                </a:lnTo>
                <a:lnTo>
                  <a:pt x="57150" y="195199"/>
                </a:lnTo>
                <a:lnTo>
                  <a:pt x="78602" y="195199"/>
                </a:lnTo>
                <a:lnTo>
                  <a:pt x="85725" y="180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86473" y="2209800"/>
            <a:ext cx="85725" cy="276225"/>
          </a:xfrm>
          <a:custGeom>
            <a:avLst/>
            <a:gdLst/>
            <a:ahLst/>
            <a:cxnLst/>
            <a:rect l="l" t="t" r="r" b="b"/>
            <a:pathLst>
              <a:path w="85725" h="276225">
                <a:moveTo>
                  <a:pt x="57150" y="71374"/>
                </a:moveTo>
                <a:lnTo>
                  <a:pt x="28575" y="71374"/>
                </a:lnTo>
                <a:lnTo>
                  <a:pt x="28575" y="276225"/>
                </a:lnTo>
                <a:lnTo>
                  <a:pt x="57150" y="276225"/>
                </a:lnTo>
                <a:lnTo>
                  <a:pt x="57150" y="71374"/>
                </a:lnTo>
                <a:close/>
              </a:path>
              <a:path w="85725" h="276225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276225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277100" y="2247900"/>
            <a:ext cx="1714500" cy="838200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553085">
              <a:lnSpc>
                <a:spcPct val="100000"/>
              </a:lnSpc>
              <a:spcBef>
                <a:spcPts val="325"/>
              </a:spcBef>
            </a:pPr>
            <a:r>
              <a:rPr dirty="0" sz="1600" spc="-10" b="1">
                <a:latin typeface="Arial"/>
                <a:cs typeface="Arial"/>
              </a:rPr>
              <a:t>DCICs</a:t>
            </a:r>
            <a:endParaRPr sz="1600">
              <a:latin typeface="Arial"/>
              <a:cs typeface="Arial"/>
            </a:endParaRPr>
          </a:p>
          <a:p>
            <a:pPr algn="ctr" marL="142875" marR="13462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Display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Content  Integrity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Check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6323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MXC </a:t>
            </a:r>
            <a:r>
              <a:rPr dirty="0" spc="-5"/>
              <a:t>Display Driver </a:t>
            </a:r>
            <a:r>
              <a:rPr dirty="0"/>
              <a:t>-</a:t>
            </a:r>
            <a:r>
              <a:rPr dirty="0" spc="-40"/>
              <a:t> </a:t>
            </a:r>
            <a:r>
              <a:rPr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195832"/>
            <a:ext cx="7226300" cy="464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2295" marR="4719320" indent="-570230">
              <a:lnSpc>
                <a:spcPct val="114999"/>
              </a:lnSpc>
              <a:spcBef>
                <a:spcPts val="100"/>
              </a:spcBef>
            </a:pPr>
            <a:r>
              <a:rPr dirty="0" sz="1200" spc="-5">
                <a:latin typeface="Courier New"/>
                <a:cs typeface="Courier New"/>
              </a:rPr>
              <a:t>struct mxc_dispdrv_driver </a:t>
            </a:r>
            <a:r>
              <a:rPr dirty="0" sz="1200">
                <a:latin typeface="Courier New"/>
                <a:cs typeface="Courier New"/>
              </a:rPr>
              <a:t>{  </a:t>
            </a:r>
            <a:r>
              <a:rPr dirty="0" sz="1200" spc="-5">
                <a:latin typeface="Courier New"/>
                <a:cs typeface="Courier New"/>
              </a:rPr>
              <a:t>const char</a:t>
            </a:r>
            <a:r>
              <a:rPr dirty="0" sz="1200" spc="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*name;</a:t>
            </a:r>
            <a:endParaRPr sz="1200">
              <a:latin typeface="Courier New"/>
              <a:cs typeface="Courier New"/>
            </a:endParaRPr>
          </a:p>
          <a:p>
            <a:pPr marL="582295" marR="5080">
              <a:lnSpc>
                <a:spcPts val="1660"/>
              </a:lnSpc>
              <a:spcBef>
                <a:spcPts val="75"/>
              </a:spcBef>
            </a:pPr>
            <a:r>
              <a:rPr dirty="0" sz="1200" spc="-5">
                <a:latin typeface="Courier New"/>
                <a:cs typeface="Courier New"/>
              </a:rPr>
              <a:t>int </a:t>
            </a:r>
            <a:r>
              <a:rPr dirty="0" sz="1200">
                <a:latin typeface="Courier New"/>
                <a:cs typeface="Courier New"/>
              </a:rPr>
              <a:t>(*init) (struct </a:t>
            </a:r>
            <a:r>
              <a:rPr dirty="0" sz="1200" spc="-5">
                <a:latin typeface="Courier New"/>
                <a:cs typeface="Courier New"/>
              </a:rPr>
              <a:t>mxc_dispdrv_handle </a:t>
            </a:r>
            <a:r>
              <a:rPr dirty="0" sz="1200">
                <a:latin typeface="Courier New"/>
                <a:cs typeface="Courier New"/>
              </a:rPr>
              <a:t>*, </a:t>
            </a:r>
            <a:r>
              <a:rPr dirty="0" sz="1200" spc="-5">
                <a:latin typeface="Courier New"/>
                <a:cs typeface="Courier New"/>
              </a:rPr>
              <a:t>struct mxc_dispdrv_setting *);  void </a:t>
            </a:r>
            <a:r>
              <a:rPr dirty="0" sz="1200">
                <a:latin typeface="Courier New"/>
                <a:cs typeface="Courier New"/>
              </a:rPr>
              <a:t>(*deinit) </a:t>
            </a:r>
            <a:r>
              <a:rPr dirty="0" sz="1200" spc="-5">
                <a:latin typeface="Courier New"/>
                <a:cs typeface="Courier New"/>
              </a:rPr>
              <a:t>(struct mxc_dispdrv_handle</a:t>
            </a:r>
            <a:r>
              <a:rPr dirty="0" sz="1200" spc="5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*);</a:t>
            </a:r>
            <a:endParaRPr sz="1200">
              <a:latin typeface="Courier New"/>
              <a:cs typeface="Courier New"/>
            </a:endParaRPr>
          </a:p>
          <a:p>
            <a:pPr marL="582295">
              <a:lnSpc>
                <a:spcPct val="100000"/>
              </a:lnSpc>
              <a:spcBef>
                <a:spcPts val="120"/>
              </a:spcBef>
            </a:pPr>
            <a:r>
              <a:rPr dirty="0" sz="1200" spc="-5">
                <a:latin typeface="Courier New"/>
                <a:cs typeface="Courier New"/>
              </a:rPr>
              <a:t>/* display </a:t>
            </a:r>
            <a:r>
              <a:rPr dirty="0" sz="1200">
                <a:latin typeface="Courier New"/>
                <a:cs typeface="Courier New"/>
              </a:rPr>
              <a:t>driver </a:t>
            </a:r>
            <a:r>
              <a:rPr dirty="0" sz="1200" spc="-5">
                <a:latin typeface="Courier New"/>
                <a:cs typeface="Courier New"/>
              </a:rPr>
              <a:t>enable </a:t>
            </a:r>
            <a:r>
              <a:rPr dirty="0" sz="1200">
                <a:latin typeface="Courier New"/>
                <a:cs typeface="Courier New"/>
              </a:rPr>
              <a:t>function for </a:t>
            </a:r>
            <a:r>
              <a:rPr dirty="0" sz="1200" spc="-5">
                <a:latin typeface="Courier New"/>
                <a:cs typeface="Courier New"/>
              </a:rPr>
              <a:t>extension</a:t>
            </a:r>
            <a:r>
              <a:rPr dirty="0" sz="1200" spc="7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marL="582295">
              <a:lnSpc>
                <a:spcPct val="100000"/>
              </a:lnSpc>
              <a:spcBef>
                <a:spcPts val="200"/>
              </a:spcBef>
            </a:pPr>
            <a:r>
              <a:rPr dirty="0" sz="1200" spc="-5">
                <a:latin typeface="Courier New"/>
                <a:cs typeface="Courier New"/>
              </a:rPr>
              <a:t>int (*enable) </a:t>
            </a:r>
            <a:r>
              <a:rPr dirty="0" sz="1200">
                <a:latin typeface="Courier New"/>
                <a:cs typeface="Courier New"/>
              </a:rPr>
              <a:t>(struct </a:t>
            </a:r>
            <a:r>
              <a:rPr dirty="0" sz="1200" spc="-5">
                <a:latin typeface="Courier New"/>
                <a:cs typeface="Courier New"/>
              </a:rPr>
              <a:t>mxc_dispdrv_handle </a:t>
            </a:r>
            <a:r>
              <a:rPr dirty="0" sz="1200">
                <a:latin typeface="Courier New"/>
                <a:cs typeface="Courier New"/>
              </a:rPr>
              <a:t>*, struct </a:t>
            </a:r>
            <a:r>
              <a:rPr dirty="0" sz="1200" spc="-5">
                <a:latin typeface="Courier New"/>
                <a:cs typeface="Courier New"/>
              </a:rPr>
              <a:t>fb_info</a:t>
            </a:r>
            <a:r>
              <a:rPr dirty="0" sz="1200" spc="15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*);</a:t>
            </a:r>
            <a:endParaRPr sz="1200">
              <a:latin typeface="Courier New"/>
              <a:cs typeface="Courier New"/>
            </a:endParaRPr>
          </a:p>
          <a:p>
            <a:pPr marL="582295" marR="94615">
              <a:lnSpc>
                <a:spcPct val="114999"/>
              </a:lnSpc>
            </a:pPr>
            <a:r>
              <a:rPr dirty="0" sz="1200" spc="-5">
                <a:latin typeface="Courier New"/>
                <a:cs typeface="Courier New"/>
              </a:rPr>
              <a:t>/* display </a:t>
            </a:r>
            <a:r>
              <a:rPr dirty="0" sz="1200">
                <a:latin typeface="Courier New"/>
                <a:cs typeface="Courier New"/>
              </a:rPr>
              <a:t>driver disable </a:t>
            </a:r>
            <a:r>
              <a:rPr dirty="0" sz="1200" spc="-5">
                <a:latin typeface="Courier New"/>
                <a:cs typeface="Courier New"/>
              </a:rPr>
              <a:t>function, called at </a:t>
            </a:r>
            <a:r>
              <a:rPr dirty="0" sz="1200">
                <a:latin typeface="Courier New"/>
                <a:cs typeface="Courier New"/>
              </a:rPr>
              <a:t>early </a:t>
            </a:r>
            <a:r>
              <a:rPr dirty="0" sz="1200" spc="-5">
                <a:latin typeface="Courier New"/>
                <a:cs typeface="Courier New"/>
              </a:rPr>
              <a:t>part </a:t>
            </a:r>
            <a:r>
              <a:rPr dirty="0" sz="1200">
                <a:latin typeface="Courier New"/>
                <a:cs typeface="Courier New"/>
              </a:rPr>
              <a:t>of fb_blank </a:t>
            </a:r>
            <a:r>
              <a:rPr dirty="0" sz="1200" spc="0">
                <a:latin typeface="Courier New"/>
                <a:cs typeface="Courier New"/>
              </a:rPr>
              <a:t>*/  </a:t>
            </a:r>
            <a:r>
              <a:rPr dirty="0" sz="1200" spc="-5">
                <a:latin typeface="Courier New"/>
                <a:cs typeface="Courier New"/>
              </a:rPr>
              <a:t>void (*disable) </a:t>
            </a:r>
            <a:r>
              <a:rPr dirty="0" sz="1200">
                <a:latin typeface="Courier New"/>
                <a:cs typeface="Courier New"/>
              </a:rPr>
              <a:t>(struct </a:t>
            </a:r>
            <a:r>
              <a:rPr dirty="0" sz="1200" spc="-5">
                <a:latin typeface="Courier New"/>
                <a:cs typeface="Courier New"/>
              </a:rPr>
              <a:t>mxc_dispdrv_handle *, </a:t>
            </a:r>
            <a:r>
              <a:rPr dirty="0" sz="1200">
                <a:latin typeface="Courier New"/>
                <a:cs typeface="Courier New"/>
              </a:rPr>
              <a:t>struct fb_info</a:t>
            </a:r>
            <a:r>
              <a:rPr dirty="0" sz="1200" spc="16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*);</a:t>
            </a:r>
            <a:endParaRPr sz="1200">
              <a:latin typeface="Courier New"/>
              <a:cs typeface="Courier New"/>
            </a:endParaRPr>
          </a:p>
          <a:p>
            <a:pPr marL="582295" marR="94615">
              <a:lnSpc>
                <a:spcPts val="1660"/>
              </a:lnSpc>
              <a:spcBef>
                <a:spcPts val="75"/>
              </a:spcBef>
            </a:pPr>
            <a:r>
              <a:rPr dirty="0" sz="1200" spc="-5">
                <a:latin typeface="Courier New"/>
                <a:cs typeface="Courier New"/>
              </a:rPr>
              <a:t>/* display </a:t>
            </a:r>
            <a:r>
              <a:rPr dirty="0" sz="1200">
                <a:latin typeface="Courier New"/>
                <a:cs typeface="Courier New"/>
              </a:rPr>
              <a:t>driver setup function, </a:t>
            </a:r>
            <a:r>
              <a:rPr dirty="0" sz="1200" spc="-5">
                <a:latin typeface="Courier New"/>
                <a:cs typeface="Courier New"/>
              </a:rPr>
              <a:t>called </a:t>
            </a:r>
            <a:r>
              <a:rPr dirty="0" sz="1200">
                <a:latin typeface="Courier New"/>
                <a:cs typeface="Courier New"/>
              </a:rPr>
              <a:t>at early </a:t>
            </a:r>
            <a:r>
              <a:rPr dirty="0" sz="1200" spc="-5">
                <a:latin typeface="Courier New"/>
                <a:cs typeface="Courier New"/>
              </a:rPr>
              <a:t>part </a:t>
            </a:r>
            <a:r>
              <a:rPr dirty="0" sz="1200">
                <a:latin typeface="Courier New"/>
                <a:cs typeface="Courier New"/>
              </a:rPr>
              <a:t>of </a:t>
            </a:r>
            <a:r>
              <a:rPr dirty="0" sz="1200" spc="-5">
                <a:latin typeface="Courier New"/>
                <a:cs typeface="Courier New"/>
              </a:rPr>
              <a:t>fb_set_par </a:t>
            </a:r>
            <a:r>
              <a:rPr dirty="0" sz="1200" spc="0">
                <a:latin typeface="Courier New"/>
                <a:cs typeface="Courier New"/>
              </a:rPr>
              <a:t>*/  </a:t>
            </a:r>
            <a:r>
              <a:rPr dirty="0" sz="1200" spc="-5">
                <a:latin typeface="Courier New"/>
                <a:cs typeface="Courier New"/>
              </a:rPr>
              <a:t>int (*setup) </a:t>
            </a:r>
            <a:r>
              <a:rPr dirty="0" sz="1200">
                <a:latin typeface="Courier New"/>
                <a:cs typeface="Courier New"/>
              </a:rPr>
              <a:t>(struct </a:t>
            </a:r>
            <a:r>
              <a:rPr dirty="0" sz="1200" spc="-5">
                <a:latin typeface="Courier New"/>
                <a:cs typeface="Courier New"/>
              </a:rPr>
              <a:t>mxc_dispdrv_handle *, </a:t>
            </a:r>
            <a:r>
              <a:rPr dirty="0" sz="1200">
                <a:latin typeface="Courier New"/>
                <a:cs typeface="Courier New"/>
              </a:rPr>
              <a:t>struct fb_info</a:t>
            </a:r>
            <a:r>
              <a:rPr dirty="0" sz="1200" spc="15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*fbi);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-5">
                <a:latin typeface="Courier New"/>
                <a:cs typeface="Courier New"/>
              </a:rPr>
              <a:t>};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Courier New"/>
                <a:cs typeface="Courier New"/>
              </a:rPr>
              <a:t>struct mxc_dispdrv_setting</a:t>
            </a:r>
            <a:r>
              <a:rPr dirty="0" sz="1200" spc="7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748665" marR="3982720" indent="-93345">
              <a:lnSpc>
                <a:spcPct val="114199"/>
              </a:lnSpc>
              <a:spcBef>
                <a:spcPts val="10"/>
              </a:spcBef>
            </a:pPr>
            <a:r>
              <a:rPr dirty="0" sz="1200">
                <a:latin typeface="Courier New"/>
                <a:cs typeface="Courier New"/>
              </a:rPr>
              <a:t>/*input-feedback </a:t>
            </a:r>
            <a:r>
              <a:rPr dirty="0" sz="1200" spc="-5">
                <a:latin typeface="Courier New"/>
                <a:cs typeface="Courier New"/>
              </a:rPr>
              <a:t>parameter*/  struct fb_info</a:t>
            </a:r>
            <a:r>
              <a:rPr dirty="0" sz="1200" spc="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*fbi;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-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if_fmt;</a:t>
            </a:r>
            <a:endParaRPr sz="1200">
              <a:latin typeface="Courier New"/>
              <a:cs typeface="Courier New"/>
            </a:endParaRPr>
          </a:p>
          <a:p>
            <a:pPr marL="748665" marR="4719320">
              <a:lnSpc>
                <a:spcPct val="114300"/>
              </a:lnSpc>
              <a:spcBef>
                <a:spcPts val="10"/>
              </a:spcBef>
            </a:pPr>
            <a:r>
              <a:rPr dirty="0" sz="1200">
                <a:latin typeface="Courier New"/>
                <a:cs typeface="Courier New"/>
              </a:rPr>
              <a:t>int default_bpp;  </a:t>
            </a:r>
            <a:r>
              <a:rPr dirty="0" sz="1200" spc="-5">
                <a:latin typeface="Courier New"/>
                <a:cs typeface="Courier New"/>
              </a:rPr>
              <a:t>char</a:t>
            </a:r>
            <a:r>
              <a:rPr dirty="0" sz="1200" spc="-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*dft_mode_str;</a:t>
            </a:r>
            <a:endParaRPr sz="1200">
              <a:latin typeface="Courier New"/>
              <a:cs typeface="Courier New"/>
            </a:endParaRPr>
          </a:p>
          <a:p>
            <a:pPr marL="748665" marR="4445000">
              <a:lnSpc>
                <a:spcPct val="114999"/>
              </a:lnSpc>
            </a:pPr>
            <a:r>
              <a:rPr dirty="0" sz="1200" spc="-5">
                <a:latin typeface="Courier New"/>
                <a:cs typeface="Courier New"/>
              </a:rPr>
              <a:t>/*feedback parameter*/  </a:t>
            </a: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dev_id;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ct val="100000"/>
              </a:lnSpc>
              <a:spcBef>
                <a:spcPts val="204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-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disp_id;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 spc="-5">
                <a:latin typeface="Courier New"/>
                <a:cs typeface="Courier New"/>
              </a:rPr>
              <a:t>};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5631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MXC </a:t>
            </a:r>
            <a:r>
              <a:rPr dirty="0" spc="-5"/>
              <a:t>Display Driver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21486"/>
            <a:ext cx="7354570" cy="364871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600" spc="-5">
                <a:latin typeface="Courier New"/>
                <a:cs typeface="Courier New"/>
              </a:rPr>
              <a:t>struct mxc_dispdrv_entry</a:t>
            </a:r>
            <a:r>
              <a:rPr dirty="0" sz="1600" spc="5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*</a:t>
            </a:r>
            <a:r>
              <a:rPr dirty="0" sz="1600" spc="-5" b="1">
                <a:latin typeface="Courier New"/>
                <a:cs typeface="Courier New"/>
              </a:rPr>
              <a:t>mxc_dispdrv_register</a:t>
            </a:r>
            <a:r>
              <a:rPr dirty="0" sz="1600" spc="-5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1954530">
              <a:lnSpc>
                <a:spcPct val="100000"/>
              </a:lnSpc>
              <a:spcBef>
                <a:spcPts val="489"/>
              </a:spcBef>
            </a:pPr>
            <a:r>
              <a:rPr dirty="0" sz="1600" spc="-5">
                <a:latin typeface="Courier New"/>
                <a:cs typeface="Courier New"/>
              </a:rPr>
              <a:t>struct mxc_dispdrv_driver</a:t>
            </a:r>
            <a:r>
              <a:rPr dirty="0" sz="1600" spc="3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*drv);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251900"/>
              </a:lnSpc>
              <a:spcBef>
                <a:spcPts val="15"/>
              </a:spcBef>
            </a:pPr>
            <a:r>
              <a:rPr dirty="0" sz="1600" spc="-5">
                <a:latin typeface="Courier New"/>
                <a:cs typeface="Courier New"/>
              </a:rPr>
              <a:t>int </a:t>
            </a:r>
            <a:r>
              <a:rPr dirty="0" sz="1600" spc="-5" b="1">
                <a:latin typeface="Courier New"/>
                <a:cs typeface="Courier New"/>
              </a:rPr>
              <a:t>mxc_dispdrv_unregister</a:t>
            </a:r>
            <a:r>
              <a:rPr dirty="0" sz="1600" spc="-5">
                <a:latin typeface="Courier New"/>
                <a:cs typeface="Courier New"/>
              </a:rPr>
              <a:t>(struct mxc_dispdrv_entry *entry);  struct mxc_dispdrv_handle *</a:t>
            </a:r>
            <a:r>
              <a:rPr dirty="0" sz="1600" spc="-5" b="1">
                <a:latin typeface="Courier New"/>
                <a:cs typeface="Courier New"/>
              </a:rPr>
              <a:t>mxc_dispdrv_gethandle</a:t>
            </a:r>
            <a:r>
              <a:rPr dirty="0" sz="1600" spc="-5">
                <a:latin typeface="Courier New"/>
                <a:cs typeface="Courier New"/>
              </a:rPr>
              <a:t>(char</a:t>
            </a:r>
            <a:r>
              <a:rPr dirty="0" sz="1600" spc="8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*name,</a:t>
            </a:r>
            <a:endParaRPr sz="1600">
              <a:latin typeface="Courier New"/>
              <a:cs typeface="Courier New"/>
            </a:endParaRPr>
          </a:p>
          <a:p>
            <a:pPr marL="1954530">
              <a:lnSpc>
                <a:spcPct val="100000"/>
              </a:lnSpc>
              <a:spcBef>
                <a:spcPts val="505"/>
              </a:spcBef>
            </a:pPr>
            <a:r>
              <a:rPr dirty="0" sz="1600" spc="-5">
                <a:latin typeface="Courier New"/>
                <a:cs typeface="Courier New"/>
              </a:rPr>
              <a:t>struct mxc_dispdrv_setting</a:t>
            </a:r>
            <a:r>
              <a:rPr dirty="0" sz="1600" spc="3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*setting);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1954530" marR="492125" indent="-1942464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Courier New"/>
                <a:cs typeface="Courier New"/>
              </a:rPr>
              <a:t>int </a:t>
            </a:r>
            <a:r>
              <a:rPr dirty="0" sz="1600" spc="-5" b="1">
                <a:latin typeface="Courier New"/>
                <a:cs typeface="Courier New"/>
              </a:rPr>
              <a:t>mxc_dispdrv_setdata</a:t>
            </a:r>
            <a:r>
              <a:rPr dirty="0" sz="1600" spc="-5">
                <a:latin typeface="Courier New"/>
                <a:cs typeface="Courier New"/>
              </a:rPr>
              <a:t>(struct mxc_dispdrv_entry *entry,  void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*data);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void *</a:t>
            </a:r>
            <a:r>
              <a:rPr dirty="0" sz="1600" spc="-5" b="1">
                <a:latin typeface="Courier New"/>
                <a:cs typeface="Courier New"/>
              </a:rPr>
              <a:t>mxc_dispdrv_getdata</a:t>
            </a:r>
            <a:r>
              <a:rPr dirty="0" sz="1600" spc="-5">
                <a:latin typeface="Courier New"/>
                <a:cs typeface="Courier New"/>
              </a:rPr>
              <a:t>(struct mxc_dispdrv_entry</a:t>
            </a:r>
            <a:r>
              <a:rPr dirty="0" sz="1600" spc="7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*entry);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59505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MXC </a:t>
            </a:r>
            <a:r>
              <a:rPr dirty="0" spc="-5"/>
              <a:t>Display Driver </a:t>
            </a:r>
            <a:r>
              <a:rPr dirty="0"/>
              <a:t>– Configuration</a:t>
            </a:r>
            <a:r>
              <a:rPr dirty="0" spc="-65"/>
              <a:t> </a:t>
            </a:r>
            <a:r>
              <a:rPr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1371600"/>
            <a:ext cx="914400" cy="11430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108585" rIns="0" bIns="0" rtlCol="0" vert="horz">
            <a:spAutoFit/>
          </a:bodyPr>
          <a:lstStyle/>
          <a:p>
            <a:pPr marL="235585">
              <a:lnSpc>
                <a:spcPct val="100000"/>
              </a:lnSpc>
              <a:spcBef>
                <a:spcPts val="855"/>
              </a:spcBef>
            </a:pPr>
            <a:r>
              <a:rPr dirty="0" sz="1800" spc="-5">
                <a:latin typeface="Arial"/>
                <a:cs typeface="Arial"/>
              </a:rPr>
              <a:t>LDB</a:t>
            </a:r>
            <a:endParaRPr sz="1800">
              <a:latin typeface="Arial"/>
              <a:cs typeface="Arial"/>
            </a:endParaRPr>
          </a:p>
          <a:p>
            <a:pPr algn="ctr" marL="179070" marR="170815" indent="-1905">
              <a:lnSpc>
                <a:spcPct val="100000"/>
              </a:lnSpc>
              <a:spcBef>
                <a:spcPts val="20"/>
              </a:spcBef>
            </a:pPr>
            <a:r>
              <a:rPr dirty="0" sz="1000" spc="-5">
                <a:latin typeface="Arial"/>
                <a:cs typeface="Arial"/>
              </a:rPr>
              <a:t>RGB666  </a:t>
            </a:r>
            <a:r>
              <a:rPr dirty="0" sz="1000" spc="-5">
                <a:latin typeface="Arial"/>
                <a:cs typeface="Arial"/>
              </a:rPr>
              <a:t>LD</a:t>
            </a:r>
            <a:r>
              <a:rPr dirty="0" sz="1000" spc="-15">
                <a:latin typeface="Arial"/>
                <a:cs typeface="Arial"/>
              </a:rPr>
              <a:t>B</a:t>
            </a:r>
            <a:r>
              <a:rPr dirty="0" sz="1000" spc="-5">
                <a:latin typeface="Arial"/>
                <a:cs typeface="Arial"/>
              </a:rPr>
              <a:t>-</a:t>
            </a:r>
            <a:r>
              <a:rPr dirty="0" sz="1000">
                <a:latin typeface="Arial"/>
                <a:cs typeface="Arial"/>
              </a:rPr>
              <a:t>X</a:t>
            </a:r>
            <a:r>
              <a:rPr dirty="0" sz="1000" spc="-5">
                <a:latin typeface="Arial"/>
                <a:cs typeface="Arial"/>
              </a:rPr>
              <a:t>G</a:t>
            </a:r>
            <a:r>
              <a:rPr dirty="0" sz="1000" spc="-5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Ipu0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di1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0" y="1600200"/>
            <a:ext cx="1143000" cy="18288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452120" marR="133985" indent="-307975">
              <a:lnSpc>
                <a:spcPct val="100000"/>
              </a:lnSpc>
            </a:pPr>
            <a:r>
              <a:rPr dirty="0" sz="1200" spc="0">
                <a:latin typeface="Arial"/>
                <a:cs typeface="Arial"/>
              </a:rPr>
              <a:t>m</a:t>
            </a:r>
            <a:r>
              <a:rPr dirty="0" sz="1200" spc="-15">
                <a:latin typeface="Arial"/>
                <a:cs typeface="Arial"/>
              </a:rPr>
              <a:t>x</a:t>
            </a:r>
            <a:r>
              <a:rPr dirty="0" sz="1200" spc="-5">
                <a:latin typeface="Arial"/>
                <a:cs typeface="Arial"/>
              </a:rPr>
              <a:t>c_</a:t>
            </a:r>
            <a:r>
              <a:rPr dirty="0" sz="1200" spc="-5">
                <a:latin typeface="Arial"/>
                <a:cs typeface="Arial"/>
              </a:rPr>
              <a:t>disp</a:t>
            </a:r>
            <a:r>
              <a:rPr dirty="0" sz="120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rv  </a:t>
            </a:r>
            <a:r>
              <a:rPr dirty="0" sz="1200" spc="-5">
                <a:latin typeface="Arial"/>
                <a:cs typeface="Arial"/>
              </a:rPr>
              <a:t>List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9000" y="4114800"/>
            <a:ext cx="1600200" cy="1600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 marL="46355" marR="3619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IPUv3 fb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driver  dev=ldb  mode_str=?  fbi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2692" y="1936750"/>
            <a:ext cx="2669540" cy="277495"/>
          </a:xfrm>
          <a:custGeom>
            <a:avLst/>
            <a:gdLst/>
            <a:ahLst/>
            <a:cxnLst/>
            <a:rect l="l" t="t" r="r" b="b"/>
            <a:pathLst>
              <a:path w="2669540" h="277494">
                <a:moveTo>
                  <a:pt x="2592638" y="245625"/>
                </a:moveTo>
                <a:lnTo>
                  <a:pt x="2589784" y="277240"/>
                </a:lnTo>
                <a:lnTo>
                  <a:pt x="2667099" y="246761"/>
                </a:lnTo>
                <a:lnTo>
                  <a:pt x="2605278" y="246761"/>
                </a:lnTo>
                <a:lnTo>
                  <a:pt x="2592638" y="245625"/>
                </a:lnTo>
                <a:close/>
              </a:path>
              <a:path w="2669540" h="277494">
                <a:moveTo>
                  <a:pt x="2593785" y="232925"/>
                </a:moveTo>
                <a:lnTo>
                  <a:pt x="2592638" y="245625"/>
                </a:lnTo>
                <a:lnTo>
                  <a:pt x="2605278" y="246761"/>
                </a:lnTo>
                <a:lnTo>
                  <a:pt x="2606421" y="234061"/>
                </a:lnTo>
                <a:lnTo>
                  <a:pt x="2593785" y="232925"/>
                </a:lnTo>
                <a:close/>
              </a:path>
              <a:path w="2669540" h="277494">
                <a:moveTo>
                  <a:pt x="2596642" y="201295"/>
                </a:moveTo>
                <a:lnTo>
                  <a:pt x="2593785" y="232925"/>
                </a:lnTo>
                <a:lnTo>
                  <a:pt x="2606421" y="234061"/>
                </a:lnTo>
                <a:lnTo>
                  <a:pt x="2605278" y="246761"/>
                </a:lnTo>
                <a:lnTo>
                  <a:pt x="2667099" y="246761"/>
                </a:lnTo>
                <a:lnTo>
                  <a:pt x="2669032" y="245999"/>
                </a:lnTo>
                <a:lnTo>
                  <a:pt x="2596642" y="201295"/>
                </a:lnTo>
                <a:close/>
              </a:path>
              <a:path w="2669540" h="277494">
                <a:moveTo>
                  <a:pt x="1015" y="0"/>
                </a:moveTo>
                <a:lnTo>
                  <a:pt x="0" y="12700"/>
                </a:lnTo>
                <a:lnTo>
                  <a:pt x="2592638" y="245625"/>
                </a:lnTo>
                <a:lnTo>
                  <a:pt x="2593785" y="232925"/>
                </a:lnTo>
                <a:lnTo>
                  <a:pt x="1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45202" y="3450209"/>
            <a:ext cx="1034415" cy="1489710"/>
          </a:xfrm>
          <a:custGeom>
            <a:avLst/>
            <a:gdLst/>
            <a:ahLst/>
            <a:cxnLst/>
            <a:rect l="l" t="t" r="r" b="b"/>
            <a:pathLst>
              <a:path w="1034414" h="1489710">
                <a:moveTo>
                  <a:pt x="985375" y="59121"/>
                </a:moveTo>
                <a:lnTo>
                  <a:pt x="0" y="1482343"/>
                </a:lnTo>
                <a:lnTo>
                  <a:pt x="10540" y="1489583"/>
                </a:lnTo>
                <a:lnTo>
                  <a:pt x="995804" y="66340"/>
                </a:lnTo>
                <a:lnTo>
                  <a:pt x="985375" y="59121"/>
                </a:lnTo>
                <a:close/>
              </a:path>
              <a:path w="1034414" h="1489710">
                <a:moveTo>
                  <a:pt x="1027031" y="48640"/>
                </a:moveTo>
                <a:lnTo>
                  <a:pt x="992632" y="48640"/>
                </a:lnTo>
                <a:lnTo>
                  <a:pt x="1003046" y="55879"/>
                </a:lnTo>
                <a:lnTo>
                  <a:pt x="995804" y="66340"/>
                </a:lnTo>
                <a:lnTo>
                  <a:pt x="1021969" y="84454"/>
                </a:lnTo>
                <a:lnTo>
                  <a:pt x="1027031" y="48640"/>
                </a:lnTo>
                <a:close/>
              </a:path>
              <a:path w="1034414" h="1489710">
                <a:moveTo>
                  <a:pt x="992632" y="48640"/>
                </a:moveTo>
                <a:lnTo>
                  <a:pt x="985375" y="59121"/>
                </a:lnTo>
                <a:lnTo>
                  <a:pt x="995804" y="66340"/>
                </a:lnTo>
                <a:lnTo>
                  <a:pt x="1003046" y="55879"/>
                </a:lnTo>
                <a:lnTo>
                  <a:pt x="992632" y="48640"/>
                </a:lnTo>
                <a:close/>
              </a:path>
              <a:path w="1034414" h="1489710">
                <a:moveTo>
                  <a:pt x="1033907" y="0"/>
                </a:moveTo>
                <a:lnTo>
                  <a:pt x="959231" y="41020"/>
                </a:lnTo>
                <a:lnTo>
                  <a:pt x="985375" y="59121"/>
                </a:lnTo>
                <a:lnTo>
                  <a:pt x="992632" y="48640"/>
                </a:lnTo>
                <a:lnTo>
                  <a:pt x="1027031" y="48640"/>
                </a:lnTo>
                <a:lnTo>
                  <a:pt x="1033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6954" y="2298445"/>
            <a:ext cx="2604770" cy="645160"/>
          </a:xfrm>
          <a:custGeom>
            <a:avLst/>
            <a:gdLst/>
            <a:ahLst/>
            <a:cxnLst/>
            <a:rect l="l" t="t" r="r" b="b"/>
            <a:pathLst>
              <a:path w="2604770" h="645160">
                <a:moveTo>
                  <a:pt x="75632" y="30885"/>
                </a:moveTo>
                <a:lnTo>
                  <a:pt x="72721" y="43207"/>
                </a:lnTo>
                <a:lnTo>
                  <a:pt x="2601722" y="644651"/>
                </a:lnTo>
                <a:lnTo>
                  <a:pt x="2604770" y="632205"/>
                </a:lnTo>
                <a:lnTo>
                  <a:pt x="75632" y="30885"/>
                </a:lnTo>
                <a:close/>
              </a:path>
              <a:path w="2604770" h="645160">
                <a:moveTo>
                  <a:pt x="82931" y="0"/>
                </a:moveTo>
                <a:lnTo>
                  <a:pt x="0" y="19430"/>
                </a:lnTo>
                <a:lnTo>
                  <a:pt x="65404" y="74167"/>
                </a:lnTo>
                <a:lnTo>
                  <a:pt x="72721" y="43207"/>
                </a:lnTo>
                <a:lnTo>
                  <a:pt x="60325" y="40258"/>
                </a:lnTo>
                <a:lnTo>
                  <a:pt x="63245" y="27939"/>
                </a:lnTo>
                <a:lnTo>
                  <a:pt x="76328" y="27939"/>
                </a:lnTo>
                <a:lnTo>
                  <a:pt x="82931" y="0"/>
                </a:lnTo>
                <a:close/>
              </a:path>
              <a:path w="2604770" h="645160">
                <a:moveTo>
                  <a:pt x="63245" y="27939"/>
                </a:moveTo>
                <a:lnTo>
                  <a:pt x="60325" y="40258"/>
                </a:lnTo>
                <a:lnTo>
                  <a:pt x="72721" y="43207"/>
                </a:lnTo>
                <a:lnTo>
                  <a:pt x="75632" y="30885"/>
                </a:lnTo>
                <a:lnTo>
                  <a:pt x="63245" y="27939"/>
                </a:lnTo>
                <a:close/>
              </a:path>
              <a:path w="2604770" h="645160">
                <a:moveTo>
                  <a:pt x="76328" y="27939"/>
                </a:moveTo>
                <a:lnTo>
                  <a:pt x="63245" y="27939"/>
                </a:lnTo>
                <a:lnTo>
                  <a:pt x="75632" y="30885"/>
                </a:lnTo>
                <a:lnTo>
                  <a:pt x="76328" y="27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60625" y="2543810"/>
            <a:ext cx="1186815" cy="1485900"/>
          </a:xfrm>
          <a:custGeom>
            <a:avLst/>
            <a:gdLst/>
            <a:ahLst/>
            <a:cxnLst/>
            <a:rect l="l" t="t" r="r" b="b"/>
            <a:pathLst>
              <a:path w="1186814" h="1485900">
                <a:moveTo>
                  <a:pt x="1133950" y="1430262"/>
                </a:moveTo>
                <a:lnTo>
                  <a:pt x="1109090" y="1450085"/>
                </a:lnTo>
                <a:lnTo>
                  <a:pt x="1186307" y="1485900"/>
                </a:lnTo>
                <a:lnTo>
                  <a:pt x="1176619" y="1440179"/>
                </a:lnTo>
                <a:lnTo>
                  <a:pt x="1141857" y="1440179"/>
                </a:lnTo>
                <a:lnTo>
                  <a:pt x="1133950" y="1430262"/>
                </a:lnTo>
                <a:close/>
              </a:path>
              <a:path w="1186814" h="1485900">
                <a:moveTo>
                  <a:pt x="1143843" y="1422372"/>
                </a:moveTo>
                <a:lnTo>
                  <a:pt x="1133950" y="1430262"/>
                </a:lnTo>
                <a:lnTo>
                  <a:pt x="1141857" y="1440179"/>
                </a:lnTo>
                <a:lnTo>
                  <a:pt x="1151763" y="1432306"/>
                </a:lnTo>
                <a:lnTo>
                  <a:pt x="1143843" y="1422372"/>
                </a:lnTo>
                <a:close/>
              </a:path>
              <a:path w="1186814" h="1485900">
                <a:moveTo>
                  <a:pt x="1168653" y="1402588"/>
                </a:moveTo>
                <a:lnTo>
                  <a:pt x="1143843" y="1422372"/>
                </a:lnTo>
                <a:lnTo>
                  <a:pt x="1151763" y="1432306"/>
                </a:lnTo>
                <a:lnTo>
                  <a:pt x="1141857" y="1440179"/>
                </a:lnTo>
                <a:lnTo>
                  <a:pt x="1176619" y="1440179"/>
                </a:lnTo>
                <a:lnTo>
                  <a:pt x="1168653" y="1402588"/>
                </a:lnTo>
                <a:close/>
              </a:path>
              <a:path w="1186814" h="1485900">
                <a:moveTo>
                  <a:pt x="9906" y="0"/>
                </a:moveTo>
                <a:lnTo>
                  <a:pt x="0" y="7874"/>
                </a:lnTo>
                <a:lnTo>
                  <a:pt x="1133950" y="1430262"/>
                </a:lnTo>
                <a:lnTo>
                  <a:pt x="1143843" y="1422372"/>
                </a:lnTo>
                <a:lnTo>
                  <a:pt x="9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45714" y="1643329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97092" y="412495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0891" y="266801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3853" y="1464309"/>
            <a:ext cx="186563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" marR="5080" indent="-3810">
              <a:lnSpc>
                <a:spcPct val="1124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mxc_dispdrv_register  mxc_dispdrv_setdata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1892" y="4159758"/>
            <a:ext cx="1957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mxc_dispdrv_gethandle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3273" y="2713482"/>
            <a:ext cx="393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in</a:t>
            </a:r>
            <a:r>
              <a:rPr dirty="0" sz="1200" spc="5" b="1">
                <a:latin typeface="Courier New"/>
                <a:cs typeface="Courier New"/>
              </a:rPr>
              <a:t>i</a:t>
            </a:r>
            <a:r>
              <a:rPr dirty="0" sz="1200" b="1"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5411" y="2899155"/>
            <a:ext cx="1496695" cy="90170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746125">
              <a:lnSpc>
                <a:spcPct val="100000"/>
              </a:lnSpc>
              <a:spcBef>
                <a:spcPts val="955"/>
              </a:spcBef>
            </a:pPr>
            <a:r>
              <a:rPr dirty="0" sz="1800" spc="-5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335280" marR="5080" indent="-323215">
              <a:lnSpc>
                <a:spcPct val="129800"/>
              </a:lnSpc>
              <a:spcBef>
                <a:spcPts val="140"/>
              </a:spcBef>
            </a:pPr>
            <a:r>
              <a:rPr dirty="0" sz="1200" spc="-5" b="1">
                <a:latin typeface="Courier New"/>
                <a:cs typeface="Courier New"/>
              </a:rPr>
              <a:t>fb_add_videomode  fb_set_var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28359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MXC </a:t>
            </a:r>
            <a:r>
              <a:rPr dirty="0" spc="-5"/>
              <a:t>Display</a:t>
            </a:r>
            <a:r>
              <a:rPr dirty="0" spc="-55"/>
              <a:t> </a:t>
            </a:r>
            <a:r>
              <a:rPr dirty="0" spc="-5"/>
              <a:t>Driver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5202"/>
            <a:ext cx="7684770" cy="3810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392930">
              <a:lnSpc>
                <a:spcPct val="119100"/>
              </a:lnSpc>
              <a:spcBef>
                <a:spcPts val="100"/>
              </a:spcBef>
              <a:buClr>
                <a:srgbClr val="252525"/>
              </a:buClr>
              <a:buSzPct val="79545"/>
              <a:buChar char="•"/>
              <a:tabLst>
                <a:tab pos="266700" algn="l"/>
                <a:tab pos="267335" algn="l"/>
              </a:tabLst>
            </a:pPr>
            <a:r>
              <a:rPr dirty="0" sz="2200" spc="-5">
                <a:latin typeface="Arial"/>
                <a:cs typeface="Arial"/>
              </a:rPr>
              <a:t>Command Line </a:t>
            </a:r>
            <a:r>
              <a:rPr dirty="0" sz="2200">
                <a:latin typeface="Arial"/>
                <a:cs typeface="Arial"/>
              </a:rPr>
              <a:t>Options:  </a:t>
            </a:r>
            <a:r>
              <a:rPr dirty="0" sz="2200" spc="-5">
                <a:latin typeface="Arial"/>
                <a:cs typeface="Arial"/>
              </a:rPr>
              <a:t>first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display: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dirty="0" sz="2000" spc="-5">
                <a:latin typeface="Courier New"/>
                <a:cs typeface="Courier New"/>
              </a:rPr>
              <a:t>video=mxcfb0:dev=dispdrv_name,mode_str,if=if_fmt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200" spc="-5">
                <a:latin typeface="Arial"/>
                <a:cs typeface="Arial"/>
              </a:rPr>
              <a:t>second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display: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dirty="0" sz="2000" spc="-5">
                <a:latin typeface="Courier New"/>
                <a:cs typeface="Courier New"/>
              </a:rPr>
              <a:t>video=mxcfb1:dev=dispdrv_name,mode_str,if=if_fmt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/>
              <a:cs typeface="Times New Roman"/>
            </a:endParaRPr>
          </a:p>
          <a:p>
            <a:pPr marL="354965" marR="615315" indent="-342900">
              <a:lnSpc>
                <a:spcPct val="117900"/>
              </a:lnSpc>
            </a:pPr>
            <a:r>
              <a:rPr dirty="0" sz="2200" spc="-5">
                <a:latin typeface="Arial"/>
                <a:cs typeface="Arial"/>
              </a:rPr>
              <a:t>For example:  </a:t>
            </a:r>
            <a:r>
              <a:rPr dirty="0" sz="2000" spc="-5">
                <a:latin typeface="Courier New"/>
                <a:cs typeface="Courier New"/>
              </a:rPr>
              <a:t>video=mxcfb0:dev=hdmi,1920x1080M@60,if=RGB24  video=mxcfb1:dev=ldb,LDB-XGA,if=RGB666  video=mxcfb2:dev=lcd,800x480M@55,if=RGB565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63087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MXC </a:t>
            </a:r>
            <a:r>
              <a:rPr dirty="0" spc="-5"/>
              <a:t>Display Driver </a:t>
            </a:r>
            <a:r>
              <a:rPr dirty="0"/>
              <a:t>– Multi-Display</a:t>
            </a:r>
            <a:r>
              <a:rPr dirty="0" spc="-50"/>
              <a:t> </a:t>
            </a:r>
            <a:r>
              <a:rPr dirty="0"/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49527"/>
            <a:ext cx="5383530" cy="434784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251460" marR="6985" indent="-239395">
              <a:lnSpc>
                <a:spcPct val="104500"/>
              </a:lnSpc>
              <a:spcBef>
                <a:spcPts val="10"/>
              </a:spcBef>
            </a:pPr>
            <a:r>
              <a:rPr dirty="0" sz="1700">
                <a:latin typeface="Arial"/>
                <a:cs typeface="Arial"/>
              </a:rPr>
              <a:t>hdmi + lvds  </a:t>
            </a:r>
            <a:r>
              <a:rPr dirty="0" sz="1700">
                <a:latin typeface="Arial"/>
                <a:cs typeface="Arial"/>
              </a:rPr>
              <a:t>vi</a:t>
            </a:r>
            <a:r>
              <a:rPr dirty="0" sz="1700">
                <a:latin typeface="Arial"/>
                <a:cs typeface="Arial"/>
              </a:rPr>
              <a:t>deo=m</a:t>
            </a:r>
            <a:r>
              <a:rPr dirty="0" sz="1700" spc="-15">
                <a:latin typeface="Arial"/>
                <a:cs typeface="Arial"/>
              </a:rPr>
              <a:t>x</a:t>
            </a:r>
            <a:r>
              <a:rPr dirty="0" sz="1700">
                <a:latin typeface="Arial"/>
                <a:cs typeface="Arial"/>
              </a:rPr>
              <a:t>c</a:t>
            </a:r>
            <a:r>
              <a:rPr dirty="0" sz="1700" spc="-10">
                <a:latin typeface="Arial"/>
                <a:cs typeface="Arial"/>
              </a:rPr>
              <a:t>f</a:t>
            </a:r>
            <a:r>
              <a:rPr dirty="0" sz="1700">
                <a:latin typeface="Arial"/>
                <a:cs typeface="Arial"/>
              </a:rPr>
              <a:t>b0:dev=hdmi,1920</a:t>
            </a:r>
            <a:r>
              <a:rPr dirty="0" sz="1700" spc="-20">
                <a:latin typeface="Arial"/>
                <a:cs typeface="Arial"/>
              </a:rPr>
              <a:t>x</a:t>
            </a:r>
            <a:r>
              <a:rPr dirty="0" sz="1700">
                <a:latin typeface="Arial"/>
                <a:cs typeface="Arial"/>
              </a:rPr>
              <a:t>1080M@60</a:t>
            </a:r>
            <a:r>
              <a:rPr dirty="0" sz="1700" spc="-10">
                <a:latin typeface="Arial"/>
                <a:cs typeface="Arial"/>
              </a:rPr>
              <a:t>,</a:t>
            </a:r>
            <a:r>
              <a:rPr dirty="0" sz="1700">
                <a:latin typeface="Arial"/>
                <a:cs typeface="Arial"/>
              </a:rPr>
              <a:t>i</a:t>
            </a:r>
            <a:r>
              <a:rPr dirty="0" sz="1700" spc="-10">
                <a:latin typeface="Arial"/>
                <a:cs typeface="Arial"/>
              </a:rPr>
              <a:t>f</a:t>
            </a:r>
            <a:r>
              <a:rPr dirty="0" sz="1700">
                <a:latin typeface="Arial"/>
                <a:cs typeface="Arial"/>
              </a:rPr>
              <a:t>=</a:t>
            </a:r>
            <a:r>
              <a:rPr dirty="0" sz="1700" spc="0">
                <a:latin typeface="Arial"/>
                <a:cs typeface="Arial"/>
              </a:rPr>
              <a:t>R</a:t>
            </a:r>
            <a:r>
              <a:rPr dirty="0" sz="1700" spc="-10">
                <a:latin typeface="Arial"/>
                <a:cs typeface="Arial"/>
              </a:rPr>
              <a:t>G</a:t>
            </a:r>
            <a:r>
              <a:rPr dirty="0" sz="1700">
                <a:latin typeface="Arial"/>
                <a:cs typeface="Arial"/>
              </a:rPr>
              <a:t>B24  </a:t>
            </a:r>
            <a:r>
              <a:rPr dirty="0" sz="1700">
                <a:latin typeface="Arial"/>
                <a:cs typeface="Arial"/>
              </a:rPr>
              <a:t>video=mxcfb1:dev=ldb,LDB-XGA,if=RGB666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dirty="0" sz="1700">
                <a:latin typeface="Arial"/>
                <a:cs typeface="Arial"/>
              </a:rPr>
              <a:t>lvds +</a:t>
            </a:r>
            <a:r>
              <a:rPr dirty="0" sz="1700" spc="-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lvds</a:t>
            </a:r>
            <a:endParaRPr sz="1700">
              <a:latin typeface="Arial"/>
              <a:cs typeface="Arial"/>
            </a:endParaRPr>
          </a:p>
          <a:p>
            <a:pPr marL="251460" marR="824230">
              <a:lnSpc>
                <a:spcPct val="104700"/>
              </a:lnSpc>
            </a:pPr>
            <a:r>
              <a:rPr dirty="0" sz="1700">
                <a:latin typeface="Arial"/>
                <a:cs typeface="Arial"/>
              </a:rPr>
              <a:t>vi</a:t>
            </a:r>
            <a:r>
              <a:rPr dirty="0" sz="1700">
                <a:latin typeface="Arial"/>
                <a:cs typeface="Arial"/>
              </a:rPr>
              <a:t>deo=m</a:t>
            </a:r>
            <a:r>
              <a:rPr dirty="0" sz="1700" spc="-15">
                <a:latin typeface="Arial"/>
                <a:cs typeface="Arial"/>
              </a:rPr>
              <a:t>x</a:t>
            </a:r>
            <a:r>
              <a:rPr dirty="0" sz="1700">
                <a:latin typeface="Arial"/>
                <a:cs typeface="Arial"/>
              </a:rPr>
              <a:t>c</a:t>
            </a:r>
            <a:r>
              <a:rPr dirty="0" sz="1700" spc="-10">
                <a:latin typeface="Arial"/>
                <a:cs typeface="Arial"/>
              </a:rPr>
              <a:t>f</a:t>
            </a:r>
            <a:r>
              <a:rPr dirty="0" sz="1700">
                <a:latin typeface="Arial"/>
                <a:cs typeface="Arial"/>
              </a:rPr>
              <a:t>b0:dev=</a:t>
            </a:r>
            <a:r>
              <a:rPr dirty="0" sz="1700">
                <a:latin typeface="Arial"/>
                <a:cs typeface="Arial"/>
              </a:rPr>
              <a:t>l</a:t>
            </a:r>
            <a:r>
              <a:rPr dirty="0" sz="1700">
                <a:latin typeface="Arial"/>
                <a:cs typeface="Arial"/>
              </a:rPr>
              <a:t>db,LD</a:t>
            </a:r>
            <a:r>
              <a:rPr dirty="0" sz="1700" spc="5">
                <a:latin typeface="Arial"/>
                <a:cs typeface="Arial"/>
              </a:rPr>
              <a:t>B</a:t>
            </a:r>
            <a:r>
              <a:rPr dirty="0" sz="1700" spc="-5">
                <a:latin typeface="Arial"/>
                <a:cs typeface="Arial"/>
              </a:rPr>
              <a:t>-</a:t>
            </a:r>
            <a:r>
              <a:rPr dirty="0" sz="1700">
                <a:latin typeface="Arial"/>
                <a:cs typeface="Arial"/>
              </a:rPr>
              <a:t>XGA,i</a:t>
            </a:r>
            <a:r>
              <a:rPr dirty="0" sz="1700" spc="-5">
                <a:latin typeface="Arial"/>
                <a:cs typeface="Arial"/>
              </a:rPr>
              <a:t>f</a:t>
            </a:r>
            <a:r>
              <a:rPr dirty="0" sz="1700">
                <a:latin typeface="Arial"/>
                <a:cs typeface="Arial"/>
              </a:rPr>
              <a:t>=</a:t>
            </a:r>
            <a:r>
              <a:rPr dirty="0" sz="1700" spc="0">
                <a:latin typeface="Arial"/>
                <a:cs typeface="Arial"/>
              </a:rPr>
              <a:t>R</a:t>
            </a:r>
            <a:r>
              <a:rPr dirty="0" sz="1700" spc="-10">
                <a:latin typeface="Arial"/>
                <a:cs typeface="Arial"/>
              </a:rPr>
              <a:t>G</a:t>
            </a:r>
            <a:r>
              <a:rPr dirty="0" sz="1700">
                <a:latin typeface="Arial"/>
                <a:cs typeface="Arial"/>
              </a:rPr>
              <a:t>B666  video=m</a:t>
            </a:r>
            <a:r>
              <a:rPr dirty="0" sz="1700" spc="-15">
                <a:latin typeface="Arial"/>
                <a:cs typeface="Arial"/>
              </a:rPr>
              <a:t>x</a:t>
            </a:r>
            <a:r>
              <a:rPr dirty="0" sz="1700">
                <a:latin typeface="Arial"/>
                <a:cs typeface="Arial"/>
              </a:rPr>
              <a:t>c</a:t>
            </a:r>
            <a:r>
              <a:rPr dirty="0" sz="1700" spc="-10">
                <a:latin typeface="Arial"/>
                <a:cs typeface="Arial"/>
              </a:rPr>
              <a:t>f</a:t>
            </a:r>
            <a:r>
              <a:rPr dirty="0" sz="1700">
                <a:latin typeface="Arial"/>
                <a:cs typeface="Arial"/>
              </a:rPr>
              <a:t>b1:dev=</a:t>
            </a:r>
            <a:r>
              <a:rPr dirty="0" sz="1700">
                <a:latin typeface="Arial"/>
                <a:cs typeface="Arial"/>
              </a:rPr>
              <a:t>l</a:t>
            </a:r>
            <a:r>
              <a:rPr dirty="0" sz="1700">
                <a:latin typeface="Arial"/>
                <a:cs typeface="Arial"/>
              </a:rPr>
              <a:t>db,LD</a:t>
            </a:r>
            <a:r>
              <a:rPr dirty="0" sz="1700" spc="5">
                <a:latin typeface="Arial"/>
                <a:cs typeface="Arial"/>
              </a:rPr>
              <a:t>B</a:t>
            </a:r>
            <a:r>
              <a:rPr dirty="0" sz="1700" spc="-5">
                <a:latin typeface="Arial"/>
                <a:cs typeface="Arial"/>
              </a:rPr>
              <a:t>-</a:t>
            </a:r>
            <a:r>
              <a:rPr dirty="0" sz="1700">
                <a:latin typeface="Arial"/>
                <a:cs typeface="Arial"/>
              </a:rPr>
              <a:t>XGA,i</a:t>
            </a:r>
            <a:r>
              <a:rPr dirty="0" sz="1700" spc="-5">
                <a:latin typeface="Arial"/>
                <a:cs typeface="Arial"/>
              </a:rPr>
              <a:t>f</a:t>
            </a:r>
            <a:r>
              <a:rPr dirty="0" sz="1700">
                <a:latin typeface="Arial"/>
                <a:cs typeface="Arial"/>
              </a:rPr>
              <a:t>=</a:t>
            </a:r>
            <a:r>
              <a:rPr dirty="0" sz="1700" spc="0">
                <a:latin typeface="Arial"/>
                <a:cs typeface="Arial"/>
              </a:rPr>
              <a:t>R</a:t>
            </a:r>
            <a:r>
              <a:rPr dirty="0" sz="1700" spc="-10">
                <a:latin typeface="Arial"/>
                <a:cs typeface="Arial"/>
              </a:rPr>
              <a:t>G</a:t>
            </a:r>
            <a:r>
              <a:rPr dirty="0" sz="1700">
                <a:latin typeface="Arial"/>
                <a:cs typeface="Arial"/>
              </a:rPr>
              <a:t>B666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251460" marR="318135" indent="-180340">
              <a:lnSpc>
                <a:spcPct val="104400"/>
              </a:lnSpc>
            </a:pPr>
            <a:r>
              <a:rPr dirty="0" sz="1700">
                <a:latin typeface="Arial"/>
                <a:cs typeface="Arial"/>
              </a:rPr>
              <a:t>lcd + lvds  </a:t>
            </a:r>
            <a:r>
              <a:rPr dirty="0" sz="1700">
                <a:latin typeface="Arial"/>
                <a:cs typeface="Arial"/>
              </a:rPr>
              <a:t>vi</a:t>
            </a:r>
            <a:r>
              <a:rPr dirty="0" sz="1700">
                <a:latin typeface="Arial"/>
                <a:cs typeface="Arial"/>
              </a:rPr>
              <a:t>deo=m</a:t>
            </a:r>
            <a:r>
              <a:rPr dirty="0" sz="1700" spc="-15">
                <a:latin typeface="Arial"/>
                <a:cs typeface="Arial"/>
              </a:rPr>
              <a:t>x</a:t>
            </a:r>
            <a:r>
              <a:rPr dirty="0" sz="1700">
                <a:latin typeface="Arial"/>
                <a:cs typeface="Arial"/>
              </a:rPr>
              <a:t>c</a:t>
            </a:r>
            <a:r>
              <a:rPr dirty="0" sz="1700" spc="-10">
                <a:latin typeface="Arial"/>
                <a:cs typeface="Arial"/>
              </a:rPr>
              <a:t>f</a:t>
            </a:r>
            <a:r>
              <a:rPr dirty="0" sz="1700">
                <a:latin typeface="Arial"/>
                <a:cs typeface="Arial"/>
              </a:rPr>
              <a:t>b0:dev=lcd,</a:t>
            </a:r>
            <a:r>
              <a:rPr dirty="0" sz="1700" u="heavy">
                <a:solidFill>
                  <a:srgbClr val="E64F0C"/>
                </a:solidFill>
                <a:latin typeface="Arial"/>
                <a:cs typeface="Arial"/>
              </a:rPr>
              <a:t>800</a:t>
            </a:r>
            <a:r>
              <a:rPr dirty="0" sz="1700" spc="-15" u="heavy">
                <a:solidFill>
                  <a:srgbClr val="E64F0C"/>
                </a:solidFill>
                <a:latin typeface="Arial"/>
                <a:cs typeface="Arial"/>
              </a:rPr>
              <a:t>x</a:t>
            </a:r>
            <a:r>
              <a:rPr dirty="0" sz="1700" u="heavy">
                <a:solidFill>
                  <a:srgbClr val="E64F0C"/>
                </a:solidFill>
                <a:latin typeface="Arial"/>
                <a:cs typeface="Arial"/>
              </a:rPr>
              <a:t>480M@55</a:t>
            </a:r>
            <a:r>
              <a:rPr dirty="0" sz="1700" spc="-10">
                <a:latin typeface="Arial"/>
                <a:cs typeface="Arial"/>
              </a:rPr>
              <a:t>,</a:t>
            </a:r>
            <a:r>
              <a:rPr dirty="0" sz="1700">
                <a:latin typeface="Arial"/>
                <a:cs typeface="Arial"/>
              </a:rPr>
              <a:t>i</a:t>
            </a:r>
            <a:r>
              <a:rPr dirty="0" sz="1700" spc="-10">
                <a:latin typeface="Arial"/>
                <a:cs typeface="Arial"/>
              </a:rPr>
              <a:t>f</a:t>
            </a:r>
            <a:r>
              <a:rPr dirty="0" sz="1700">
                <a:latin typeface="Arial"/>
                <a:cs typeface="Arial"/>
              </a:rPr>
              <a:t>=</a:t>
            </a:r>
            <a:r>
              <a:rPr dirty="0" sz="1700" spc="0">
                <a:latin typeface="Arial"/>
                <a:cs typeface="Arial"/>
              </a:rPr>
              <a:t>R</a:t>
            </a:r>
            <a:r>
              <a:rPr dirty="0" sz="1700" spc="-10">
                <a:latin typeface="Arial"/>
                <a:cs typeface="Arial"/>
              </a:rPr>
              <a:t>G</a:t>
            </a:r>
            <a:r>
              <a:rPr dirty="0" sz="1700">
                <a:latin typeface="Arial"/>
                <a:cs typeface="Arial"/>
              </a:rPr>
              <a:t>B565  </a:t>
            </a:r>
            <a:r>
              <a:rPr dirty="0" sz="1700">
                <a:latin typeface="Arial"/>
                <a:cs typeface="Arial"/>
              </a:rPr>
              <a:t>video=mxcfb1:dev=ldb,LDB-XGA,if=RGB666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251460" marR="5080" indent="-239395">
              <a:lnSpc>
                <a:spcPct val="104500"/>
              </a:lnSpc>
              <a:spcBef>
                <a:spcPts val="5"/>
              </a:spcBef>
            </a:pPr>
            <a:r>
              <a:rPr dirty="0" sz="1700">
                <a:latin typeface="Arial"/>
                <a:cs typeface="Arial"/>
              </a:rPr>
              <a:t>hdmi + lvds + lvds  </a:t>
            </a:r>
            <a:r>
              <a:rPr dirty="0" sz="1700">
                <a:latin typeface="Arial"/>
                <a:cs typeface="Arial"/>
              </a:rPr>
              <a:t>video=m</a:t>
            </a:r>
            <a:r>
              <a:rPr dirty="0" sz="1700" spc="-20">
                <a:latin typeface="Arial"/>
                <a:cs typeface="Arial"/>
              </a:rPr>
              <a:t>x</a:t>
            </a:r>
            <a:r>
              <a:rPr dirty="0" sz="1700">
                <a:latin typeface="Arial"/>
                <a:cs typeface="Arial"/>
              </a:rPr>
              <a:t>c</a:t>
            </a:r>
            <a:r>
              <a:rPr dirty="0" sz="1700" spc="-10">
                <a:latin typeface="Arial"/>
                <a:cs typeface="Arial"/>
              </a:rPr>
              <a:t>f</a:t>
            </a:r>
            <a:r>
              <a:rPr dirty="0" sz="1700">
                <a:latin typeface="Arial"/>
                <a:cs typeface="Arial"/>
              </a:rPr>
              <a:t>b0</a:t>
            </a:r>
            <a:r>
              <a:rPr dirty="0" sz="1700" spc="-10">
                <a:latin typeface="Arial"/>
                <a:cs typeface="Arial"/>
              </a:rPr>
              <a:t>:</a:t>
            </a:r>
            <a:r>
              <a:rPr dirty="0" sz="1700">
                <a:latin typeface="Arial"/>
                <a:cs typeface="Arial"/>
              </a:rPr>
              <a:t>dev=hd</a:t>
            </a:r>
            <a:r>
              <a:rPr dirty="0" sz="1700" spc="-10">
                <a:latin typeface="Arial"/>
                <a:cs typeface="Arial"/>
              </a:rPr>
              <a:t>m</a:t>
            </a:r>
            <a:r>
              <a:rPr dirty="0" sz="1700">
                <a:latin typeface="Arial"/>
                <a:cs typeface="Arial"/>
              </a:rPr>
              <a:t>i</a:t>
            </a:r>
            <a:r>
              <a:rPr dirty="0" sz="1700">
                <a:latin typeface="Arial"/>
                <a:cs typeface="Arial"/>
              </a:rPr>
              <a:t>,</a:t>
            </a:r>
            <a:r>
              <a:rPr dirty="0" sz="1700" u="heavy">
                <a:solidFill>
                  <a:srgbClr val="E64F0C"/>
                </a:solidFill>
                <a:latin typeface="Arial"/>
                <a:cs typeface="Arial"/>
              </a:rPr>
              <a:t>1920</a:t>
            </a:r>
            <a:r>
              <a:rPr dirty="0" sz="1700" spc="-20" u="heavy">
                <a:solidFill>
                  <a:srgbClr val="E64F0C"/>
                </a:solidFill>
                <a:latin typeface="Arial"/>
                <a:cs typeface="Arial"/>
              </a:rPr>
              <a:t>x</a:t>
            </a:r>
            <a:r>
              <a:rPr dirty="0" sz="1700" u="heavy">
                <a:solidFill>
                  <a:srgbClr val="E64F0C"/>
                </a:solidFill>
                <a:latin typeface="Arial"/>
                <a:cs typeface="Arial"/>
              </a:rPr>
              <a:t>1080</a:t>
            </a:r>
            <a:r>
              <a:rPr dirty="0" sz="1700" spc="-5" u="heavy">
                <a:solidFill>
                  <a:srgbClr val="E64F0C"/>
                </a:solidFill>
                <a:latin typeface="Arial"/>
                <a:cs typeface="Arial"/>
              </a:rPr>
              <a:t>M</a:t>
            </a:r>
            <a:r>
              <a:rPr dirty="0" sz="1700" u="heavy">
                <a:solidFill>
                  <a:srgbClr val="E64F0C"/>
                </a:solidFill>
                <a:latin typeface="Arial"/>
                <a:cs typeface="Arial"/>
              </a:rPr>
              <a:t>@6</a:t>
            </a:r>
            <a:r>
              <a:rPr dirty="0" sz="1700" spc="-5" u="heavy">
                <a:solidFill>
                  <a:srgbClr val="E64F0C"/>
                </a:solidFill>
                <a:latin typeface="Arial"/>
                <a:cs typeface="Arial"/>
              </a:rPr>
              <a:t>0</a:t>
            </a:r>
            <a:r>
              <a:rPr dirty="0" sz="1700" spc="-10">
                <a:latin typeface="Arial"/>
                <a:cs typeface="Arial"/>
              </a:rPr>
              <a:t>,</a:t>
            </a:r>
            <a:r>
              <a:rPr dirty="0" sz="1700">
                <a:latin typeface="Arial"/>
                <a:cs typeface="Arial"/>
              </a:rPr>
              <a:t>i</a:t>
            </a:r>
            <a:r>
              <a:rPr dirty="0" sz="1700" spc="-10">
                <a:latin typeface="Arial"/>
                <a:cs typeface="Arial"/>
              </a:rPr>
              <a:t>f</a:t>
            </a:r>
            <a:r>
              <a:rPr dirty="0" sz="1700">
                <a:latin typeface="Arial"/>
                <a:cs typeface="Arial"/>
              </a:rPr>
              <a:t>=RGB24  </a:t>
            </a:r>
            <a:r>
              <a:rPr dirty="0" sz="1700">
                <a:latin typeface="Arial"/>
                <a:cs typeface="Arial"/>
              </a:rPr>
              <a:t>video=mxcfb1:dev=ldb,LDB-XGA,if=RGB666  video=mxcfb2:dev=ldb,LDB-XGA,if=RGB666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55962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 </a:t>
            </a:r>
            <a:r>
              <a:rPr dirty="0"/>
              <a:t>of MXC Display </a:t>
            </a:r>
            <a:r>
              <a:rPr dirty="0" spc="-5"/>
              <a:t>Driver </a:t>
            </a:r>
            <a:r>
              <a:rPr dirty="0"/>
              <a:t>-</a:t>
            </a:r>
            <a:r>
              <a:rPr dirty="0" spc="-50"/>
              <a:t> </a:t>
            </a:r>
            <a:r>
              <a:rPr dirty="0" spc="-5"/>
              <a:t>HDMI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29011"/>
            <a:ext cx="8449945" cy="279336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5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Software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Architecture:</a:t>
            </a:r>
            <a:endParaRPr sz="2200">
              <a:latin typeface="Arial"/>
              <a:cs typeface="Arial"/>
            </a:endParaRPr>
          </a:p>
          <a:p>
            <a:pPr lvl="1" marL="356870" marR="76200" indent="-168910">
              <a:lnSpc>
                <a:spcPct val="100000"/>
              </a:lnSpc>
              <a:spcBef>
                <a:spcPts val="50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HDMI multifunction </a:t>
            </a:r>
            <a:r>
              <a:rPr dirty="0" sz="2000" spc="-5">
                <a:latin typeface="Arial"/>
                <a:cs typeface="Arial"/>
              </a:rPr>
              <a:t>driver </a:t>
            </a:r>
            <a:r>
              <a:rPr dirty="0" sz="2000">
                <a:latin typeface="Arial"/>
                <a:cs typeface="Arial"/>
              </a:rPr>
              <a:t>(MFD) manages </a:t>
            </a:r>
            <a:r>
              <a:rPr dirty="0" sz="2000" spc="-5">
                <a:latin typeface="Arial"/>
                <a:cs typeface="Arial"/>
              </a:rPr>
              <a:t>software </a:t>
            </a:r>
            <a:r>
              <a:rPr dirty="0" sz="2000">
                <a:latin typeface="Arial"/>
                <a:cs typeface="Arial"/>
              </a:rPr>
              <a:t>resources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common  to </a:t>
            </a:r>
            <a:r>
              <a:rPr dirty="0" sz="2000" spc="-5">
                <a:latin typeface="Arial"/>
                <a:cs typeface="Arial"/>
              </a:rPr>
              <a:t>video </a:t>
            </a:r>
            <a:r>
              <a:rPr dirty="0" sz="2000">
                <a:latin typeface="Arial"/>
                <a:cs typeface="Arial"/>
              </a:rPr>
              <a:t>and audio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drivers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84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Audio </a:t>
            </a:r>
            <a:r>
              <a:rPr dirty="0" sz="2000" spc="-5">
                <a:latin typeface="Arial"/>
                <a:cs typeface="Arial"/>
              </a:rPr>
              <a:t>driver </a:t>
            </a:r>
            <a:r>
              <a:rPr dirty="0" sz="2000">
                <a:latin typeface="Arial"/>
                <a:cs typeface="Arial"/>
              </a:rPr>
              <a:t>uses ALSA/SoC audio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framework.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Video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driver:</a:t>
            </a:r>
            <a:endParaRPr sz="20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509"/>
              </a:spcBef>
              <a:buSzPct val="77777"/>
              <a:buFont typeface="Wingdings"/>
              <a:buChar char=""/>
              <a:tabLst>
                <a:tab pos="439420" algn="l"/>
              </a:tabLst>
            </a:pPr>
            <a:r>
              <a:rPr dirty="0" sz="1800" spc="-10">
                <a:latin typeface="Arial"/>
                <a:cs typeface="Arial"/>
              </a:rPr>
              <a:t>MXC </a:t>
            </a:r>
            <a:r>
              <a:rPr dirty="0" sz="1800" spc="-5">
                <a:latin typeface="Arial"/>
                <a:cs typeface="Arial"/>
              </a:rPr>
              <a:t>Display Driver </a:t>
            </a:r>
            <a:r>
              <a:rPr dirty="0" sz="1800">
                <a:latin typeface="Arial"/>
                <a:cs typeface="Arial"/>
              </a:rPr>
              <a:t>API to </a:t>
            </a:r>
            <a:r>
              <a:rPr dirty="0" sz="1800" spc="-5">
                <a:latin typeface="Arial"/>
                <a:cs typeface="Arial"/>
              </a:rPr>
              <a:t>register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IPU FB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driver</a:t>
            </a:r>
            <a:endParaRPr sz="18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490"/>
              </a:spcBef>
              <a:buSzPct val="80555"/>
              <a:buFont typeface="Wingdings"/>
              <a:buChar char=""/>
              <a:tabLst>
                <a:tab pos="439420" algn="l"/>
              </a:tabLst>
            </a:pPr>
            <a:r>
              <a:rPr dirty="0" sz="1800" spc="-10">
                <a:latin typeface="Arial"/>
                <a:cs typeface="Arial"/>
              </a:rPr>
              <a:t>Linux </a:t>
            </a:r>
            <a:r>
              <a:rPr dirty="0" sz="1800" spc="-5">
                <a:latin typeface="Arial"/>
                <a:cs typeface="Arial"/>
              </a:rPr>
              <a:t>Framebuffer </a:t>
            </a:r>
            <a:r>
              <a:rPr dirty="0" sz="1800">
                <a:latin typeface="Arial"/>
                <a:cs typeface="Arial"/>
              </a:rPr>
              <a:t>(FB) API to </a:t>
            </a:r>
            <a:r>
              <a:rPr dirty="0" sz="1800" spc="-10">
                <a:latin typeface="Arial"/>
                <a:cs typeface="Arial"/>
              </a:rPr>
              <a:t>change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video mode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receive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notifications</a:t>
            </a:r>
            <a:endParaRPr sz="1800">
              <a:latin typeface="Arial"/>
              <a:cs typeface="Arial"/>
            </a:endParaRPr>
          </a:p>
          <a:p>
            <a:pPr marL="438784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mode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changes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077" y="258720"/>
            <a:ext cx="693420" cy="340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400" b="1">
                <a:solidFill>
                  <a:srgbClr val="35393E"/>
                </a:solidFill>
                <a:latin typeface="Arial"/>
                <a:cs typeface="Arial"/>
              </a:rPr>
              <a:t>H</a:t>
            </a:r>
            <a:r>
              <a:rPr dirty="0" sz="2400" spc="-15" b="1">
                <a:solidFill>
                  <a:srgbClr val="35393E"/>
                </a:solidFill>
                <a:latin typeface="Arial"/>
                <a:cs typeface="Arial"/>
              </a:rPr>
              <a:t>D</a:t>
            </a:r>
            <a:r>
              <a:rPr dirty="0" sz="2400" b="1">
                <a:solidFill>
                  <a:srgbClr val="35393E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377" y="217119"/>
            <a:ext cx="843661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dirty="0"/>
              <a:t>I </a:t>
            </a:r>
            <a:r>
              <a:rPr dirty="0" spc="-5"/>
              <a:t>and </a:t>
            </a:r>
            <a:r>
              <a:rPr dirty="0"/>
              <a:t>the i.MX </a:t>
            </a:r>
            <a:r>
              <a:rPr dirty="0" spc="-5"/>
              <a:t>6Quad Framebuffer and Display</a:t>
            </a:r>
            <a:r>
              <a:rPr dirty="0" spc="5"/>
              <a:t> </a:t>
            </a:r>
            <a:r>
              <a:rPr dirty="0" spc="-5"/>
              <a:t>Device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1049070" y="1245997"/>
            <a:ext cx="7315200" cy="481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4778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 of IPU</a:t>
            </a:r>
            <a:r>
              <a:rPr dirty="0" spc="-110"/>
              <a:t> </a:t>
            </a:r>
            <a:r>
              <a:rPr dirty="0" spc="-5"/>
              <a:t>Drivers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29011"/>
            <a:ext cx="6874509" cy="116903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5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10">
                <a:latin typeface="Arial"/>
                <a:cs typeface="Arial"/>
              </a:rPr>
              <a:t>MXC </a:t>
            </a:r>
            <a:r>
              <a:rPr dirty="0" sz="2200" spc="-5">
                <a:latin typeface="Arial"/>
                <a:cs typeface="Arial"/>
              </a:rPr>
              <a:t>Display</a:t>
            </a:r>
            <a:r>
              <a:rPr dirty="0" sz="2200" spc="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Driver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Simple framework to manage MXC display device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drivers.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Examples: LCD, </a:t>
            </a:r>
            <a:r>
              <a:rPr dirty="0" sz="2000" spc="-5">
                <a:latin typeface="Arial"/>
                <a:cs typeface="Arial"/>
              </a:rPr>
              <a:t>TVE, MIPI, </a:t>
            </a:r>
            <a:r>
              <a:rPr dirty="0" sz="2000">
                <a:latin typeface="Arial"/>
                <a:cs typeface="Arial"/>
              </a:rPr>
              <a:t>VGA,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HDMI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834" y="2521711"/>
            <a:ext cx="7305040" cy="1276350"/>
          </a:xfrm>
          <a:prstGeom prst="rect">
            <a:avLst/>
          </a:prstGeom>
          <a:solidFill>
            <a:srgbClr val="3596B8">
              <a:alpha val="19999"/>
            </a:srgbClr>
          </a:solidFill>
          <a:ln w="25400">
            <a:solidFill>
              <a:srgbClr val="236D85"/>
            </a:solidFill>
          </a:ln>
        </p:spPr>
        <p:txBody>
          <a:bodyPr wrap="square" lIns="0" tIns="125095" rIns="0" bIns="0" rtlCol="0" vert="horz">
            <a:spAutoFit/>
          </a:bodyPr>
          <a:lstStyle/>
          <a:p>
            <a:pPr marL="295275" indent="-175260">
              <a:lnSpc>
                <a:spcPct val="100000"/>
              </a:lnSpc>
              <a:spcBef>
                <a:spcPts val="985"/>
              </a:spcBef>
              <a:buClr>
                <a:srgbClr val="252525"/>
              </a:buClr>
              <a:buSzPct val="79545"/>
              <a:buChar char="•"/>
              <a:tabLst>
                <a:tab pos="295910" algn="l"/>
              </a:tabLst>
            </a:pPr>
            <a:r>
              <a:rPr dirty="0" sz="2200" spc="-5">
                <a:latin typeface="Arial"/>
                <a:cs typeface="Arial"/>
              </a:rPr>
              <a:t>IPU Processing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Driver</a:t>
            </a:r>
            <a:endParaRPr sz="220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500"/>
              </a:spcBef>
            </a:pPr>
            <a:r>
              <a:rPr dirty="0" sz="1600" spc="-5">
                <a:latin typeface="Arial"/>
                <a:cs typeface="Arial"/>
              </a:rPr>
              <a:t>− </a:t>
            </a:r>
            <a:r>
              <a:rPr dirty="0" sz="2000">
                <a:latin typeface="Arial"/>
                <a:cs typeface="Arial"/>
              </a:rPr>
              <a:t>Manage </a:t>
            </a:r>
            <a:r>
              <a:rPr dirty="0" sz="2000" spc="-5">
                <a:latin typeface="Arial"/>
                <a:cs typeface="Arial"/>
              </a:rPr>
              <a:t>IPU </a:t>
            </a:r>
            <a:r>
              <a:rPr dirty="0" sz="2000">
                <a:latin typeface="Arial"/>
                <a:cs typeface="Arial"/>
              </a:rPr>
              <a:t>IC tasks in kernel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space.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377" y="3731844"/>
            <a:ext cx="4009390" cy="79819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4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10">
                <a:latin typeface="Arial"/>
                <a:cs typeface="Arial"/>
              </a:rPr>
              <a:t>MXC </a:t>
            </a:r>
            <a:r>
              <a:rPr dirty="0" sz="2200" spc="-5">
                <a:latin typeface="Arial"/>
                <a:cs typeface="Arial"/>
              </a:rPr>
              <a:t>V4L2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Drivers</a:t>
            </a:r>
            <a:endParaRPr sz="22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500"/>
              </a:spcBef>
            </a:pPr>
            <a:r>
              <a:rPr dirty="0" sz="1600" spc="-5">
                <a:latin typeface="Arial"/>
                <a:cs typeface="Arial"/>
              </a:rPr>
              <a:t>− </a:t>
            </a:r>
            <a:r>
              <a:rPr dirty="0" sz="2000">
                <a:latin typeface="Arial"/>
                <a:cs typeface="Arial"/>
              </a:rPr>
              <a:t>Based on </a:t>
            </a:r>
            <a:r>
              <a:rPr dirty="0" sz="2000" spc="-5">
                <a:latin typeface="Arial"/>
                <a:cs typeface="Arial"/>
              </a:rPr>
              <a:t>IPU </a:t>
            </a:r>
            <a:r>
              <a:rPr dirty="0" sz="2000">
                <a:latin typeface="Arial"/>
                <a:cs typeface="Arial"/>
              </a:rPr>
              <a:t>processing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driver.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52755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IPU </a:t>
            </a:r>
            <a:r>
              <a:rPr dirty="0" spc="-5"/>
              <a:t>Processing Driver </a:t>
            </a:r>
            <a:r>
              <a:rPr dirty="0"/>
              <a:t>-</a:t>
            </a:r>
            <a:r>
              <a:rPr dirty="0" spc="-40"/>
              <a:t> </a:t>
            </a: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8860"/>
            <a:ext cx="8282305" cy="432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SzPct val="80000"/>
              <a:buChar char="•"/>
              <a:tabLst>
                <a:tab pos="191135" algn="l"/>
              </a:tabLst>
            </a:pPr>
            <a:r>
              <a:rPr dirty="0" sz="2000">
                <a:latin typeface="Arial"/>
                <a:cs typeface="Arial"/>
              </a:rPr>
              <a:t>Each </a:t>
            </a:r>
            <a:r>
              <a:rPr dirty="0" sz="2000" spc="-5">
                <a:latin typeface="Arial"/>
                <a:cs typeface="Arial"/>
              </a:rPr>
              <a:t>IPU </a:t>
            </a:r>
            <a:r>
              <a:rPr dirty="0" sz="2000">
                <a:latin typeface="Arial"/>
                <a:cs typeface="Arial"/>
              </a:rPr>
              <a:t>has two kernel threads for IC </a:t>
            </a:r>
            <a:r>
              <a:rPr dirty="0" sz="2000" spc="-5">
                <a:latin typeface="Arial"/>
                <a:cs typeface="Arial"/>
              </a:rPr>
              <a:t>task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PP&amp;VF</a:t>
            </a:r>
            <a:endParaRPr sz="20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20"/>
              </a:spcBef>
              <a:buClr>
                <a:srgbClr val="252525"/>
              </a:buClr>
              <a:buSzPct val="80000"/>
              <a:buChar char="•"/>
              <a:tabLst>
                <a:tab pos="191135" algn="l"/>
              </a:tabLst>
            </a:pPr>
            <a:r>
              <a:rPr dirty="0" sz="2000">
                <a:latin typeface="Arial"/>
                <a:cs typeface="Arial"/>
              </a:rPr>
              <a:t>Each kernel thread performs the tasks on </a:t>
            </a:r>
            <a:r>
              <a:rPr dirty="0" sz="2000" spc="-5">
                <a:latin typeface="Arial"/>
                <a:cs typeface="Arial"/>
              </a:rPr>
              <a:t>its </a:t>
            </a:r>
            <a:r>
              <a:rPr dirty="0" sz="2000">
                <a:latin typeface="Arial"/>
                <a:cs typeface="Arial"/>
              </a:rPr>
              <a:t>task queue</a:t>
            </a:r>
            <a:r>
              <a:rPr dirty="0" sz="2000" spc="-2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  <a:p>
            <a:pPr marL="190500" indent="-177800">
              <a:lnSpc>
                <a:spcPts val="2130"/>
              </a:lnSpc>
              <a:spcBef>
                <a:spcPts val="15"/>
              </a:spcBef>
              <a:buClr>
                <a:srgbClr val="252525"/>
              </a:buClr>
              <a:buSzPct val="80000"/>
              <a:buChar char="•"/>
              <a:tabLst>
                <a:tab pos="191135" algn="l"/>
              </a:tabLst>
            </a:pPr>
            <a:r>
              <a:rPr dirty="0" sz="2000">
                <a:latin typeface="Arial"/>
                <a:cs typeface="Arial"/>
              </a:rPr>
              <a:t>Each task executes the following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sequence:</a:t>
            </a:r>
            <a:endParaRPr sz="2000">
              <a:latin typeface="Arial"/>
              <a:cs typeface="Arial"/>
            </a:endParaRPr>
          </a:p>
          <a:p>
            <a:pPr marL="190500" marR="5080">
              <a:lnSpc>
                <a:spcPct val="80000"/>
              </a:lnSpc>
              <a:spcBef>
                <a:spcPts val="210"/>
              </a:spcBef>
            </a:pPr>
            <a:r>
              <a:rPr dirty="0" sz="2000" spc="-5">
                <a:latin typeface="Courier New"/>
                <a:cs typeface="Courier New"/>
              </a:rPr>
              <a:t>ipu_init_channel </a:t>
            </a:r>
            <a:r>
              <a:rPr dirty="0" sz="2000">
                <a:latin typeface="Courier New"/>
                <a:cs typeface="Courier New"/>
              </a:rPr>
              <a:t>→ </a:t>
            </a:r>
            <a:r>
              <a:rPr dirty="0" sz="2000" spc="-5">
                <a:latin typeface="Courier New"/>
                <a:cs typeface="Courier New"/>
              </a:rPr>
              <a:t>ipu_init_channel_buffer </a:t>
            </a:r>
            <a:r>
              <a:rPr dirty="0" sz="2000">
                <a:latin typeface="Courier New"/>
                <a:cs typeface="Courier New"/>
              </a:rPr>
              <a:t>→  </a:t>
            </a:r>
            <a:r>
              <a:rPr dirty="0" sz="2000" spc="-5">
                <a:latin typeface="Courier New"/>
                <a:cs typeface="Courier New"/>
              </a:rPr>
              <a:t>request_ipu_irq </a:t>
            </a:r>
            <a:r>
              <a:rPr dirty="0" sz="2000">
                <a:latin typeface="Courier New"/>
                <a:cs typeface="Courier New"/>
              </a:rPr>
              <a:t>→ </a:t>
            </a:r>
            <a:r>
              <a:rPr dirty="0" sz="2000" spc="-5">
                <a:latin typeface="Courier New"/>
                <a:cs typeface="Courier New"/>
              </a:rPr>
              <a:t>ipu_enable_channel </a:t>
            </a:r>
            <a:r>
              <a:rPr dirty="0" sz="2000">
                <a:latin typeface="Courier New"/>
                <a:cs typeface="Courier New"/>
              </a:rPr>
              <a:t>→ </a:t>
            </a:r>
            <a:r>
              <a:rPr dirty="0" sz="2000" spc="-5">
                <a:latin typeface="Courier New"/>
                <a:cs typeface="Courier New"/>
              </a:rPr>
              <a:t>wait_irq (task  finish) </a:t>
            </a:r>
            <a:r>
              <a:rPr dirty="0" sz="2000">
                <a:latin typeface="Courier New"/>
                <a:cs typeface="Courier New"/>
              </a:rPr>
              <a:t>→ </a:t>
            </a:r>
            <a:r>
              <a:rPr dirty="0" sz="2000" spc="-5">
                <a:latin typeface="Courier New"/>
                <a:cs typeface="Courier New"/>
              </a:rPr>
              <a:t>ipu_disable_channel </a:t>
            </a:r>
            <a:r>
              <a:rPr dirty="0" sz="2000">
                <a:latin typeface="Courier New"/>
                <a:cs typeface="Courier New"/>
              </a:rPr>
              <a:t>→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ipu_uninit_channel</a:t>
            </a:r>
            <a:endParaRPr sz="2000">
              <a:latin typeface="Courier New"/>
              <a:cs typeface="Courier New"/>
            </a:endParaRPr>
          </a:p>
          <a:p>
            <a:pPr marL="190500" indent="-177800">
              <a:lnSpc>
                <a:spcPct val="100000"/>
              </a:lnSpc>
              <a:spcBef>
                <a:spcPts val="80"/>
              </a:spcBef>
              <a:buClr>
                <a:srgbClr val="252525"/>
              </a:buClr>
              <a:buSzPct val="80000"/>
              <a:buChar char="•"/>
              <a:tabLst>
                <a:tab pos="191135" algn="l"/>
              </a:tabLst>
            </a:pPr>
            <a:r>
              <a:rPr dirty="0" sz="2000">
                <a:latin typeface="Arial"/>
                <a:cs typeface="Arial"/>
              </a:rPr>
              <a:t>Tasks are based on single </a:t>
            </a:r>
            <a:r>
              <a:rPr dirty="0" sz="2000" spc="-5">
                <a:latin typeface="Arial"/>
                <a:cs typeface="Arial"/>
              </a:rPr>
              <a:t>buffer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</a:t>
            </a:r>
            <a:endParaRPr sz="20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20"/>
              </a:spcBef>
              <a:buClr>
                <a:srgbClr val="252525"/>
              </a:buClr>
              <a:buSzPct val="80000"/>
              <a:buChar char="•"/>
              <a:tabLst>
                <a:tab pos="191135" algn="l"/>
              </a:tabLst>
            </a:pPr>
            <a:r>
              <a:rPr dirty="0" sz="2000">
                <a:latin typeface="Arial"/>
                <a:cs typeface="Arial"/>
              </a:rPr>
              <a:t>Split </a:t>
            </a:r>
            <a:r>
              <a:rPr dirty="0" sz="2000" spc="-5">
                <a:latin typeface="Arial"/>
                <a:cs typeface="Arial"/>
              </a:rPr>
              <a:t>mode </a:t>
            </a:r>
            <a:r>
              <a:rPr dirty="0" sz="2000">
                <a:latin typeface="Arial"/>
                <a:cs typeface="Arial"/>
              </a:rPr>
              <a:t>tasks will be split into 2 </a:t>
            </a:r>
            <a:r>
              <a:rPr dirty="0" sz="2000" spc="-5">
                <a:latin typeface="Arial"/>
                <a:cs typeface="Arial"/>
              </a:rPr>
              <a:t>tasks </a:t>
            </a:r>
            <a:r>
              <a:rPr dirty="0" sz="2000">
                <a:latin typeface="Arial"/>
                <a:cs typeface="Arial"/>
              </a:rPr>
              <a:t>per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IPU.</a:t>
            </a:r>
            <a:endParaRPr sz="20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15"/>
              </a:spcBef>
              <a:buClr>
                <a:srgbClr val="252525"/>
              </a:buClr>
              <a:buSzPct val="80000"/>
              <a:buChar char="•"/>
              <a:tabLst>
                <a:tab pos="191135" algn="l"/>
              </a:tabLst>
            </a:pPr>
            <a:r>
              <a:rPr dirty="0" sz="2000">
                <a:latin typeface="Arial"/>
                <a:cs typeface="Arial"/>
              </a:rPr>
              <a:t>An application only needs to prepare a </a:t>
            </a:r>
            <a:r>
              <a:rPr dirty="0" sz="2000" spc="-5">
                <a:latin typeface="Arial"/>
                <a:cs typeface="Arial"/>
              </a:rPr>
              <a:t>task </a:t>
            </a:r>
            <a:r>
              <a:rPr dirty="0" sz="2000">
                <a:latin typeface="Arial"/>
                <a:cs typeface="Arial"/>
              </a:rPr>
              <a:t>and queue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25"/>
              </a:spcBef>
              <a:buClr>
                <a:srgbClr val="252525"/>
              </a:buClr>
              <a:buSzPct val="80000"/>
              <a:buChar char="•"/>
              <a:tabLst>
                <a:tab pos="191135" algn="l"/>
              </a:tabLst>
            </a:pPr>
            <a:r>
              <a:rPr dirty="0" sz="2000">
                <a:latin typeface="Arial"/>
                <a:cs typeface="Arial"/>
              </a:rPr>
              <a:t>Task operations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include</a:t>
            </a:r>
            <a:endParaRPr sz="2000">
              <a:latin typeface="Arial"/>
              <a:cs typeface="Arial"/>
            </a:endParaRPr>
          </a:p>
          <a:p>
            <a:pPr lvl="1" marL="847725" indent="-224154">
              <a:lnSpc>
                <a:spcPct val="100000"/>
              </a:lnSpc>
              <a:spcBef>
                <a:spcPts val="50"/>
              </a:spcBef>
              <a:buSzPct val="78947"/>
              <a:buFont typeface="Wingdings"/>
              <a:buChar char=""/>
              <a:tabLst>
                <a:tab pos="847725" algn="l"/>
                <a:tab pos="848360" algn="l"/>
              </a:tabLst>
            </a:pPr>
            <a:r>
              <a:rPr dirty="0" sz="1900" spc="-5">
                <a:latin typeface="Arial"/>
                <a:cs typeface="Arial"/>
              </a:rPr>
              <a:t>Setting the task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input/overlay/output/rotation/deinterlacing/buffer</a:t>
            </a:r>
            <a:endParaRPr sz="1900">
              <a:latin typeface="Arial"/>
              <a:cs typeface="Arial"/>
            </a:endParaRPr>
          </a:p>
          <a:p>
            <a:pPr lvl="1" marL="847725" indent="-224154">
              <a:lnSpc>
                <a:spcPts val="2065"/>
              </a:lnSpc>
              <a:spcBef>
                <a:spcPts val="10"/>
              </a:spcBef>
              <a:buSzPct val="78947"/>
              <a:buFont typeface="Wingdings"/>
              <a:buChar char=""/>
              <a:tabLst>
                <a:tab pos="847725" algn="l"/>
                <a:tab pos="848360" algn="l"/>
              </a:tabLst>
            </a:pPr>
            <a:r>
              <a:rPr dirty="0" sz="1900" spc="-5">
                <a:latin typeface="Arial"/>
                <a:cs typeface="Arial"/>
              </a:rPr>
              <a:t>Call ioctl </a:t>
            </a:r>
            <a:r>
              <a:rPr dirty="0" sz="1900" spc="-5">
                <a:latin typeface="Courier New"/>
                <a:cs typeface="Courier New"/>
              </a:rPr>
              <a:t>IPU_CHECK_TASK</a:t>
            </a:r>
            <a:r>
              <a:rPr dirty="0" sz="1900" spc="-450">
                <a:latin typeface="Courier New"/>
                <a:cs typeface="Courier New"/>
              </a:rPr>
              <a:t> </a:t>
            </a:r>
            <a:r>
              <a:rPr dirty="0" sz="1900" spc="-5">
                <a:latin typeface="Arial"/>
                <a:cs typeface="Arial"/>
              </a:rPr>
              <a:t>first to adjust parameters according to</a:t>
            </a:r>
            <a:endParaRPr sz="1900">
              <a:latin typeface="Arial"/>
              <a:cs typeface="Arial"/>
            </a:endParaRPr>
          </a:p>
          <a:p>
            <a:pPr marL="847725">
              <a:lnSpc>
                <a:spcPts val="2065"/>
              </a:lnSpc>
            </a:pPr>
            <a:r>
              <a:rPr dirty="0" sz="1900" spc="-5">
                <a:latin typeface="Arial"/>
                <a:cs typeface="Arial"/>
              </a:rPr>
              <a:t>feedback</a:t>
            </a:r>
            <a:endParaRPr sz="1900">
              <a:latin typeface="Arial"/>
              <a:cs typeface="Arial"/>
            </a:endParaRPr>
          </a:p>
          <a:p>
            <a:pPr lvl="1" marL="847725" indent="-224154">
              <a:lnSpc>
                <a:spcPct val="100000"/>
              </a:lnSpc>
              <a:spcBef>
                <a:spcPts val="25"/>
              </a:spcBef>
              <a:buSzPct val="78947"/>
              <a:buFont typeface="Wingdings"/>
              <a:buChar char=""/>
              <a:tabLst>
                <a:tab pos="847725" algn="l"/>
                <a:tab pos="848360" algn="l"/>
              </a:tabLst>
            </a:pPr>
            <a:r>
              <a:rPr dirty="0" sz="1900" spc="-5">
                <a:latin typeface="Arial"/>
                <a:cs typeface="Arial"/>
              </a:rPr>
              <a:t>Call ioctl </a:t>
            </a:r>
            <a:r>
              <a:rPr dirty="0" sz="1900" spc="-5">
                <a:latin typeface="Courier New"/>
                <a:cs typeface="Courier New"/>
              </a:rPr>
              <a:t>IPU_QUEUE_TASK</a:t>
            </a:r>
            <a:r>
              <a:rPr dirty="0" sz="1900" spc="-585">
                <a:latin typeface="Courier New"/>
                <a:cs typeface="Courier New"/>
              </a:rPr>
              <a:t> </a:t>
            </a:r>
            <a:r>
              <a:rPr dirty="0" sz="1900" spc="-5">
                <a:latin typeface="Arial"/>
                <a:cs typeface="Arial"/>
              </a:rPr>
              <a:t>to queue task</a:t>
            </a:r>
            <a:endParaRPr sz="19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20"/>
              </a:spcBef>
              <a:buClr>
                <a:srgbClr val="252525"/>
              </a:buClr>
              <a:buSzPct val="80000"/>
              <a:buFont typeface="Arial"/>
              <a:buChar char="•"/>
              <a:tabLst>
                <a:tab pos="191135" algn="l"/>
              </a:tabLst>
            </a:pPr>
            <a:r>
              <a:rPr dirty="0" sz="2000" spc="-5">
                <a:latin typeface="Courier New"/>
                <a:cs typeface="Courier New"/>
              </a:rPr>
              <a:t>IPU_QUEUE_TASK</a:t>
            </a:r>
            <a:r>
              <a:rPr dirty="0" sz="2000" spc="-705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is a blocking ioctl.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2245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IPU </a:t>
            </a:r>
            <a:r>
              <a:rPr dirty="0" spc="-5"/>
              <a:t>Processing</a:t>
            </a:r>
            <a:r>
              <a:rPr dirty="0" spc="-60"/>
              <a:t> </a:t>
            </a:r>
            <a:r>
              <a:rPr dirty="0" spc="-5"/>
              <a:t>Driver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61110"/>
            <a:ext cx="5408930" cy="23749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400"/>
              </a:spcBef>
              <a:buClr>
                <a:srgbClr val="252525"/>
              </a:buClr>
              <a:buSzPct val="79545"/>
              <a:buChar char="•"/>
              <a:tabLst>
                <a:tab pos="191135" algn="l"/>
              </a:tabLst>
            </a:pPr>
            <a:r>
              <a:rPr dirty="0" sz="2200" spc="-5">
                <a:latin typeface="Arial"/>
                <a:cs typeface="Arial"/>
              </a:rPr>
              <a:t>Files</a:t>
            </a:r>
            <a:endParaRPr sz="2200">
              <a:latin typeface="Arial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300"/>
              </a:spcBef>
            </a:pPr>
            <a:r>
              <a:rPr dirty="0" sz="2200" spc="-5">
                <a:latin typeface="Courier New"/>
                <a:cs typeface="Courier New"/>
              </a:rPr>
              <a:t>include/linux/ipu.h</a:t>
            </a:r>
            <a:endParaRPr sz="2200">
              <a:latin typeface="Courier New"/>
              <a:cs typeface="Courier New"/>
            </a:endParaRPr>
          </a:p>
          <a:p>
            <a:pPr marL="516890">
              <a:lnSpc>
                <a:spcPct val="100000"/>
              </a:lnSpc>
              <a:spcBef>
                <a:spcPts val="505"/>
              </a:spcBef>
            </a:pPr>
            <a:r>
              <a:rPr dirty="0" sz="2200" spc="-5">
                <a:latin typeface="Courier New"/>
                <a:cs typeface="Courier New"/>
              </a:rPr>
              <a:t>drivers/mxc/ipu3/ipu_device.c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lr>
                <a:srgbClr val="252525"/>
              </a:buClr>
              <a:buSzPct val="79545"/>
              <a:buChar char="•"/>
              <a:tabLst>
                <a:tab pos="191135" algn="l"/>
              </a:tabLst>
            </a:pPr>
            <a:r>
              <a:rPr dirty="0" sz="2200" spc="-5">
                <a:latin typeface="Arial"/>
                <a:cs typeface="Arial"/>
              </a:rPr>
              <a:t>Structures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200" spc="-5">
                <a:latin typeface="Arial"/>
                <a:cs typeface="Arial"/>
              </a:rPr>
              <a:t>see </a:t>
            </a:r>
            <a:r>
              <a:rPr dirty="0" sz="2200" spc="-5">
                <a:latin typeface="Courier New"/>
                <a:cs typeface="Courier New"/>
              </a:rPr>
              <a:t>include/linux/ipu.h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4842" y="3931541"/>
          <a:ext cx="7991475" cy="1724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35"/>
                <a:gridCol w="2165985"/>
                <a:gridCol w="4719320"/>
              </a:tblGrid>
              <a:tr h="354330">
                <a:tc>
                  <a:txBody>
                    <a:bodyPr/>
                    <a:lstStyle/>
                    <a:p>
                      <a:pPr marL="199390" indent="-178435">
                        <a:lnSpc>
                          <a:spcPts val="2430"/>
                        </a:lnSpc>
                        <a:buClr>
                          <a:srgbClr val="252525"/>
                        </a:buClr>
                        <a:buSzPct val="79545"/>
                        <a:buChar char="•"/>
                        <a:tabLst>
                          <a:tab pos="200025" algn="l"/>
                        </a:tabLst>
                      </a:pPr>
                      <a:r>
                        <a:rPr dirty="0" sz="2200" spc="-5">
                          <a:latin typeface="Arial"/>
                          <a:cs typeface="Arial"/>
                        </a:rPr>
                        <a:t>Ioctls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3060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900" spc="-10">
                          <a:latin typeface="Courier New"/>
                          <a:cs typeface="Courier New"/>
                        </a:rPr>
                        <a:t>#define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900" spc="-10">
                          <a:latin typeface="Courier New"/>
                          <a:cs typeface="Courier New"/>
                        </a:rPr>
                        <a:t>IPU_CHECK_TASK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900" spc="-10">
                          <a:latin typeface="Courier New"/>
                          <a:cs typeface="Courier New"/>
                        </a:rPr>
                        <a:t>_IOWR('I', 0x1, struct</a:t>
                      </a:r>
                      <a:r>
                        <a:rPr dirty="0" sz="19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900" spc="-10">
                          <a:latin typeface="Courier New"/>
                          <a:cs typeface="Courier New"/>
                        </a:rPr>
                        <a:t>ipu_task)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</a:tr>
              <a:tr h="349885">
                <a:tc>
                  <a:txBody>
                    <a:bodyPr/>
                    <a:lstStyle/>
                    <a:p>
                      <a:pPr marL="20955">
                        <a:lnSpc>
                          <a:spcPts val="2255"/>
                        </a:lnSpc>
                      </a:pPr>
                      <a:r>
                        <a:rPr dirty="0" sz="1900" spc="-5">
                          <a:latin typeface="Courier New"/>
                          <a:cs typeface="Courier New"/>
                        </a:rPr>
                        <a:t>#define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2255"/>
                        </a:lnSpc>
                      </a:pPr>
                      <a:r>
                        <a:rPr dirty="0" sz="1900" spc="-10">
                          <a:latin typeface="Courier New"/>
                          <a:cs typeface="Courier New"/>
                        </a:rPr>
                        <a:t>IPU_QUEUE_TASK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255"/>
                        </a:lnSpc>
                      </a:pPr>
                      <a:r>
                        <a:rPr dirty="0" sz="1900" spc="-10">
                          <a:latin typeface="Courier New"/>
                          <a:cs typeface="Courier New"/>
                        </a:rPr>
                        <a:t>_IOW('I', </a:t>
                      </a:r>
                      <a:r>
                        <a:rPr dirty="0" sz="1900" spc="-5">
                          <a:latin typeface="Courier New"/>
                          <a:cs typeface="Courier New"/>
                        </a:rPr>
                        <a:t>0x2, </a:t>
                      </a:r>
                      <a:r>
                        <a:rPr dirty="0" sz="1900" spc="-10">
                          <a:latin typeface="Courier New"/>
                          <a:cs typeface="Courier New"/>
                        </a:rPr>
                        <a:t>struct</a:t>
                      </a:r>
                      <a:r>
                        <a:rPr dirty="0" sz="19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900" spc="-10">
                          <a:latin typeface="Courier New"/>
                          <a:cs typeface="Courier New"/>
                        </a:rPr>
                        <a:t>ipu_task)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52425">
                <a:tc>
                  <a:txBody>
                    <a:bodyPr/>
                    <a:lstStyle/>
                    <a:p>
                      <a:pPr marL="20955">
                        <a:lnSpc>
                          <a:spcPts val="2270"/>
                        </a:lnSpc>
                      </a:pPr>
                      <a:r>
                        <a:rPr dirty="0" sz="1900" spc="-10">
                          <a:latin typeface="Courier New"/>
                          <a:cs typeface="Courier New"/>
                        </a:rPr>
                        <a:t>#define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270"/>
                        </a:lnSpc>
                      </a:pPr>
                      <a:r>
                        <a:rPr dirty="0" sz="1900" spc="-10">
                          <a:latin typeface="Courier New"/>
                          <a:cs typeface="Courier New"/>
                        </a:rPr>
                        <a:t>IPU_ALLOC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270"/>
                        </a:lnSpc>
                      </a:pPr>
                      <a:r>
                        <a:rPr dirty="0" sz="1900" spc="-10">
                          <a:latin typeface="Courier New"/>
                          <a:cs typeface="Courier New"/>
                        </a:rPr>
                        <a:t>_IOWR('I', 0x3,</a:t>
                      </a:r>
                      <a:r>
                        <a:rPr dirty="0" sz="19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900" spc="-10">
                          <a:latin typeface="Courier New"/>
                          <a:cs typeface="Courier New"/>
                        </a:rPr>
                        <a:t>int)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13055">
                <a:tc>
                  <a:txBody>
                    <a:bodyPr/>
                    <a:lstStyle/>
                    <a:p>
                      <a:pPr marL="20955">
                        <a:lnSpc>
                          <a:spcPts val="2275"/>
                        </a:lnSpc>
                      </a:pPr>
                      <a:r>
                        <a:rPr dirty="0" sz="1900" spc="-10">
                          <a:latin typeface="Courier New"/>
                          <a:cs typeface="Courier New"/>
                        </a:rPr>
                        <a:t>#define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275"/>
                        </a:lnSpc>
                      </a:pPr>
                      <a:r>
                        <a:rPr dirty="0" sz="1900" spc="-10">
                          <a:latin typeface="Courier New"/>
                          <a:cs typeface="Courier New"/>
                        </a:rPr>
                        <a:t>IPU_FREE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275"/>
                        </a:lnSpc>
                      </a:pPr>
                      <a:r>
                        <a:rPr dirty="0" sz="1900" spc="-10">
                          <a:latin typeface="Courier New"/>
                          <a:cs typeface="Courier New"/>
                        </a:rPr>
                        <a:t>_IOW('I', </a:t>
                      </a:r>
                      <a:r>
                        <a:rPr dirty="0" sz="1900" spc="-5">
                          <a:latin typeface="Courier New"/>
                          <a:cs typeface="Courier New"/>
                        </a:rPr>
                        <a:t>0x4,</a:t>
                      </a:r>
                      <a:r>
                        <a:rPr dirty="0" sz="19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900" spc="-10">
                          <a:latin typeface="Courier New"/>
                          <a:cs typeface="Courier New"/>
                        </a:rPr>
                        <a:t>int)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5325" y="2711450"/>
            <a:ext cx="990600" cy="412750"/>
          </a:xfrm>
          <a:custGeom>
            <a:avLst/>
            <a:gdLst/>
            <a:ahLst/>
            <a:cxnLst/>
            <a:rect l="l" t="t" r="r" b="b"/>
            <a:pathLst>
              <a:path w="990600" h="412750">
                <a:moveTo>
                  <a:pt x="0" y="412750"/>
                </a:moveTo>
                <a:lnTo>
                  <a:pt x="990600" y="412750"/>
                </a:lnTo>
                <a:lnTo>
                  <a:pt x="990600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05325" y="2711450"/>
            <a:ext cx="990600" cy="412750"/>
          </a:xfrm>
          <a:custGeom>
            <a:avLst/>
            <a:gdLst/>
            <a:ahLst/>
            <a:cxnLst/>
            <a:rect l="l" t="t" r="r" b="b"/>
            <a:pathLst>
              <a:path w="990600" h="412750">
                <a:moveTo>
                  <a:pt x="0" y="412750"/>
                </a:moveTo>
                <a:lnTo>
                  <a:pt x="990600" y="412750"/>
                </a:lnTo>
                <a:lnTo>
                  <a:pt x="990600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200" y="4191000"/>
            <a:ext cx="685800" cy="234950"/>
          </a:xfrm>
          <a:custGeom>
            <a:avLst/>
            <a:gdLst/>
            <a:ahLst/>
            <a:cxnLst/>
            <a:rect l="l" t="t" r="r" b="b"/>
            <a:pathLst>
              <a:path w="685800" h="234950">
                <a:moveTo>
                  <a:pt x="0" y="234950"/>
                </a:moveTo>
                <a:lnTo>
                  <a:pt x="685800" y="234950"/>
                </a:lnTo>
                <a:lnTo>
                  <a:pt x="68580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05200" y="4191000"/>
            <a:ext cx="685800" cy="234950"/>
          </a:xfrm>
          <a:custGeom>
            <a:avLst/>
            <a:gdLst/>
            <a:ahLst/>
            <a:cxnLst/>
            <a:rect l="l" t="t" r="r" b="b"/>
            <a:pathLst>
              <a:path w="685800" h="234950">
                <a:moveTo>
                  <a:pt x="0" y="234950"/>
                </a:moveTo>
                <a:lnTo>
                  <a:pt x="685800" y="234950"/>
                </a:lnTo>
                <a:lnTo>
                  <a:pt x="68580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76700" y="3314700"/>
            <a:ext cx="723900" cy="685800"/>
          </a:xfrm>
          <a:custGeom>
            <a:avLst/>
            <a:gdLst/>
            <a:ahLst/>
            <a:cxnLst/>
            <a:rect l="l" t="t" r="r" b="b"/>
            <a:pathLst>
              <a:path w="723900" h="685800">
                <a:moveTo>
                  <a:pt x="0" y="685800"/>
                </a:moveTo>
                <a:lnTo>
                  <a:pt x="723900" y="685800"/>
                </a:lnTo>
                <a:lnTo>
                  <a:pt x="7239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76700" y="3314700"/>
            <a:ext cx="723900" cy="685800"/>
          </a:xfrm>
          <a:custGeom>
            <a:avLst/>
            <a:gdLst/>
            <a:ahLst/>
            <a:cxnLst/>
            <a:rect l="l" t="t" r="r" b="b"/>
            <a:pathLst>
              <a:path w="723900" h="685800">
                <a:moveTo>
                  <a:pt x="0" y="685800"/>
                </a:moveTo>
                <a:lnTo>
                  <a:pt x="723900" y="685800"/>
                </a:lnTo>
                <a:lnTo>
                  <a:pt x="7239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19600" y="2597150"/>
            <a:ext cx="990600" cy="412750"/>
          </a:xfrm>
          <a:custGeom>
            <a:avLst/>
            <a:gdLst/>
            <a:ahLst/>
            <a:cxnLst/>
            <a:rect l="l" t="t" r="r" b="b"/>
            <a:pathLst>
              <a:path w="990600" h="412750">
                <a:moveTo>
                  <a:pt x="0" y="412750"/>
                </a:moveTo>
                <a:lnTo>
                  <a:pt x="990600" y="412750"/>
                </a:lnTo>
                <a:lnTo>
                  <a:pt x="990600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19600" y="2597150"/>
            <a:ext cx="990600" cy="412750"/>
          </a:xfrm>
          <a:custGeom>
            <a:avLst/>
            <a:gdLst/>
            <a:ahLst/>
            <a:cxnLst/>
            <a:rect l="l" t="t" r="r" b="b"/>
            <a:pathLst>
              <a:path w="990600" h="412750">
                <a:moveTo>
                  <a:pt x="0" y="412750"/>
                </a:moveTo>
                <a:lnTo>
                  <a:pt x="990600" y="412750"/>
                </a:lnTo>
                <a:lnTo>
                  <a:pt x="990600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33600" y="3178175"/>
            <a:ext cx="577850" cy="327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58235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Video/Graphics Subsystem </a:t>
            </a:r>
            <a:r>
              <a:rPr dirty="0"/>
              <a:t>in i.MX6</a:t>
            </a:r>
            <a:r>
              <a:rPr dirty="0" spc="-100"/>
              <a:t> </a:t>
            </a:r>
            <a:r>
              <a:rPr dirty="0"/>
              <a:t>D/Q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90900" y="1130553"/>
            <a:ext cx="2743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639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i.MX6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Dual/Quad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1876" y="1565275"/>
            <a:ext cx="996950" cy="742950"/>
          </a:xfrm>
          <a:prstGeom prst="rect">
            <a:avLst/>
          </a:prstGeom>
          <a:solidFill>
            <a:srgbClr val="B1B1B1"/>
          </a:solidFill>
          <a:ln w="9525">
            <a:solidFill>
              <a:srgbClr val="000000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257175" marR="233045" indent="-15240">
              <a:lnSpc>
                <a:spcPct val="100000"/>
              </a:lnSpc>
              <a:spcBef>
                <a:spcPts val="720"/>
              </a:spcBef>
            </a:pPr>
            <a:r>
              <a:rPr dirty="0" sz="1800" spc="-60" b="1">
                <a:latin typeface="Arial"/>
                <a:cs typeface="Arial"/>
              </a:rPr>
              <a:t>A</a:t>
            </a:r>
            <a:r>
              <a:rPr dirty="0" sz="1800" spc="-5" b="1">
                <a:latin typeface="Arial"/>
                <a:cs typeface="Arial"/>
              </a:rPr>
              <a:t>RM  </a:t>
            </a:r>
            <a:r>
              <a:rPr dirty="0" sz="1800" spc="-5" b="1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34000" y="1916048"/>
            <a:ext cx="800100" cy="85725"/>
          </a:xfrm>
          <a:custGeom>
            <a:avLst/>
            <a:gdLst/>
            <a:ahLst/>
            <a:cxnLst/>
            <a:rect l="l" t="t" r="r" b="b"/>
            <a:pathLst>
              <a:path w="800100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800100" h="85725">
                <a:moveTo>
                  <a:pt x="714375" y="0"/>
                </a:moveTo>
                <a:lnTo>
                  <a:pt x="714375" y="85725"/>
                </a:lnTo>
                <a:lnTo>
                  <a:pt x="771609" y="57150"/>
                </a:lnTo>
                <a:lnTo>
                  <a:pt x="728599" y="57150"/>
                </a:lnTo>
                <a:lnTo>
                  <a:pt x="728599" y="28575"/>
                </a:lnTo>
                <a:lnTo>
                  <a:pt x="771440" y="28575"/>
                </a:lnTo>
                <a:lnTo>
                  <a:pt x="714375" y="0"/>
                </a:lnTo>
                <a:close/>
              </a:path>
              <a:path w="8001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800100" h="85725">
                <a:moveTo>
                  <a:pt x="71437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714375" y="57150"/>
                </a:lnTo>
                <a:lnTo>
                  <a:pt x="714375" y="28575"/>
                </a:lnTo>
                <a:close/>
              </a:path>
              <a:path w="800100" h="85725">
                <a:moveTo>
                  <a:pt x="771440" y="28575"/>
                </a:moveTo>
                <a:lnTo>
                  <a:pt x="728599" y="28575"/>
                </a:lnTo>
                <a:lnTo>
                  <a:pt x="728599" y="57150"/>
                </a:lnTo>
                <a:lnTo>
                  <a:pt x="771609" y="57150"/>
                </a:lnTo>
                <a:lnTo>
                  <a:pt x="800100" y="42925"/>
                </a:lnTo>
                <a:lnTo>
                  <a:pt x="77144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24400" y="3538982"/>
            <a:ext cx="1409700" cy="91440"/>
          </a:xfrm>
          <a:custGeom>
            <a:avLst/>
            <a:gdLst/>
            <a:ahLst/>
            <a:cxnLst/>
            <a:rect l="l" t="t" r="r" b="b"/>
            <a:pathLst>
              <a:path w="1409700" h="91439">
                <a:moveTo>
                  <a:pt x="1324228" y="5460"/>
                </a:moveTo>
                <a:lnTo>
                  <a:pt x="1324059" y="34098"/>
                </a:lnTo>
                <a:lnTo>
                  <a:pt x="1338326" y="34162"/>
                </a:lnTo>
                <a:lnTo>
                  <a:pt x="1338199" y="62737"/>
                </a:lnTo>
                <a:lnTo>
                  <a:pt x="1323889" y="62737"/>
                </a:lnTo>
                <a:lnTo>
                  <a:pt x="1323721" y="91185"/>
                </a:lnTo>
                <a:lnTo>
                  <a:pt x="1381383" y="62737"/>
                </a:lnTo>
                <a:lnTo>
                  <a:pt x="1338199" y="62737"/>
                </a:lnTo>
                <a:lnTo>
                  <a:pt x="1381514" y="62673"/>
                </a:lnTo>
                <a:lnTo>
                  <a:pt x="1409700" y="48767"/>
                </a:lnTo>
                <a:lnTo>
                  <a:pt x="1324228" y="5460"/>
                </a:lnTo>
                <a:close/>
              </a:path>
              <a:path w="1409700" h="91439">
                <a:moveTo>
                  <a:pt x="85851" y="0"/>
                </a:moveTo>
                <a:lnTo>
                  <a:pt x="0" y="42417"/>
                </a:lnTo>
                <a:lnTo>
                  <a:pt x="85471" y="85724"/>
                </a:lnTo>
                <a:lnTo>
                  <a:pt x="85598" y="57087"/>
                </a:lnTo>
                <a:lnTo>
                  <a:pt x="71374" y="57022"/>
                </a:lnTo>
                <a:lnTo>
                  <a:pt x="71500" y="28447"/>
                </a:lnTo>
                <a:lnTo>
                  <a:pt x="85725" y="28447"/>
                </a:lnTo>
                <a:lnTo>
                  <a:pt x="85851" y="0"/>
                </a:lnTo>
                <a:close/>
              </a:path>
              <a:path w="1409700" h="91439">
                <a:moveTo>
                  <a:pt x="1324059" y="34098"/>
                </a:moveTo>
                <a:lnTo>
                  <a:pt x="1323889" y="62673"/>
                </a:lnTo>
                <a:lnTo>
                  <a:pt x="1338199" y="62737"/>
                </a:lnTo>
                <a:lnTo>
                  <a:pt x="1338326" y="34162"/>
                </a:lnTo>
                <a:lnTo>
                  <a:pt x="1324059" y="34098"/>
                </a:lnTo>
                <a:close/>
              </a:path>
              <a:path w="1409700" h="91439">
                <a:moveTo>
                  <a:pt x="85725" y="28512"/>
                </a:moveTo>
                <a:lnTo>
                  <a:pt x="85598" y="57087"/>
                </a:lnTo>
                <a:lnTo>
                  <a:pt x="1323889" y="62673"/>
                </a:lnTo>
                <a:lnTo>
                  <a:pt x="1324059" y="34098"/>
                </a:lnTo>
                <a:lnTo>
                  <a:pt x="85725" y="28512"/>
                </a:lnTo>
                <a:close/>
              </a:path>
              <a:path w="1409700" h="91439">
                <a:moveTo>
                  <a:pt x="71500" y="28447"/>
                </a:moveTo>
                <a:lnTo>
                  <a:pt x="71374" y="57022"/>
                </a:lnTo>
                <a:lnTo>
                  <a:pt x="85598" y="57087"/>
                </a:lnTo>
                <a:lnTo>
                  <a:pt x="85725" y="28512"/>
                </a:lnTo>
                <a:lnTo>
                  <a:pt x="71500" y="28447"/>
                </a:lnTo>
                <a:close/>
              </a:path>
              <a:path w="1409700" h="91439">
                <a:moveTo>
                  <a:pt x="85725" y="28447"/>
                </a:moveTo>
                <a:lnTo>
                  <a:pt x="71500" y="28447"/>
                </a:lnTo>
                <a:lnTo>
                  <a:pt x="85725" y="28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05473" y="4953000"/>
            <a:ext cx="85725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90900" y="1066736"/>
            <a:ext cx="3140075" cy="4665980"/>
          </a:xfrm>
          <a:custGeom>
            <a:avLst/>
            <a:gdLst/>
            <a:ahLst/>
            <a:cxnLst/>
            <a:rect l="l" t="t" r="r" b="b"/>
            <a:pathLst>
              <a:path w="3140075" h="4665980">
                <a:moveTo>
                  <a:pt x="0" y="4665726"/>
                </a:moveTo>
                <a:lnTo>
                  <a:pt x="3140075" y="4665726"/>
                </a:lnTo>
                <a:lnTo>
                  <a:pt x="3140075" y="0"/>
                </a:lnTo>
                <a:lnTo>
                  <a:pt x="0" y="0"/>
                </a:lnTo>
                <a:lnTo>
                  <a:pt x="0" y="46657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699125" y="5194300"/>
            <a:ext cx="770255" cy="492125"/>
          </a:xfrm>
          <a:prstGeom prst="rect">
            <a:avLst/>
          </a:prstGeom>
          <a:solidFill>
            <a:srgbClr val="B1B1B1"/>
          </a:solidFill>
          <a:ln w="9525">
            <a:solidFill>
              <a:srgbClr val="000000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690"/>
              </a:spcBef>
            </a:pPr>
            <a:r>
              <a:rPr dirty="0" sz="2000" b="1">
                <a:latin typeface="Arial"/>
                <a:cs typeface="Arial"/>
              </a:rPr>
              <a:t>IRAM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00500" y="3238500"/>
            <a:ext cx="723900" cy="685800"/>
          </a:xfrm>
          <a:custGeom>
            <a:avLst/>
            <a:gdLst/>
            <a:ahLst/>
            <a:cxnLst/>
            <a:rect l="l" t="t" r="r" b="b"/>
            <a:pathLst>
              <a:path w="723900" h="685800">
                <a:moveTo>
                  <a:pt x="0" y="685800"/>
                </a:moveTo>
                <a:lnTo>
                  <a:pt x="723900" y="685800"/>
                </a:lnTo>
                <a:lnTo>
                  <a:pt x="7239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00500" y="3238500"/>
            <a:ext cx="723900" cy="685800"/>
          </a:xfrm>
          <a:custGeom>
            <a:avLst/>
            <a:gdLst/>
            <a:ahLst/>
            <a:cxnLst/>
            <a:rect l="l" t="t" r="r" b="b"/>
            <a:pathLst>
              <a:path w="723900" h="685800">
                <a:moveTo>
                  <a:pt x="0" y="685800"/>
                </a:moveTo>
                <a:lnTo>
                  <a:pt x="723900" y="685800"/>
                </a:lnTo>
                <a:lnTo>
                  <a:pt x="7239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076700" y="3314700"/>
            <a:ext cx="647700" cy="609600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</a:ln>
        </p:spPr>
        <p:txBody>
          <a:bodyPr wrap="square" lIns="0" tIns="107950" rIns="0" bIns="0" rtlCol="0" vert="horz">
            <a:spAutoFit/>
          </a:bodyPr>
          <a:lstStyle/>
          <a:p>
            <a:pPr marL="3810">
              <a:lnSpc>
                <a:spcPct val="100000"/>
              </a:lnSpc>
              <a:spcBef>
                <a:spcPts val="850"/>
              </a:spcBef>
            </a:pPr>
            <a:r>
              <a:rPr dirty="0" sz="2000" spc="-5" b="1">
                <a:latin typeface="Arial"/>
                <a:cs typeface="Arial"/>
              </a:rPr>
              <a:t>IPUs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92178" y="3224212"/>
            <a:ext cx="2343259" cy="1314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16623" y="2705806"/>
            <a:ext cx="1276457" cy="6781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877304" y="3279775"/>
            <a:ext cx="1091565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1915">
              <a:lnSpc>
                <a:spcPct val="1317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External  </a:t>
            </a:r>
            <a:r>
              <a:rPr dirty="0" sz="1800" spc="-5" b="1">
                <a:latin typeface="Arial"/>
                <a:cs typeface="Arial"/>
              </a:rPr>
              <a:t>Me</a:t>
            </a:r>
            <a:r>
              <a:rPr dirty="0" sz="1800" spc="-15" b="1">
                <a:latin typeface="Arial"/>
                <a:cs typeface="Arial"/>
              </a:rPr>
              <a:t>m</a:t>
            </a:r>
            <a:r>
              <a:rPr dirty="0" sz="1800" spc="-5" b="1">
                <a:latin typeface="Arial"/>
                <a:cs typeface="Arial"/>
              </a:rPr>
              <a:t>ories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41876" y="2514600"/>
            <a:ext cx="990600" cy="412750"/>
          </a:xfrm>
          <a:custGeom>
            <a:avLst/>
            <a:gdLst/>
            <a:ahLst/>
            <a:cxnLst/>
            <a:rect l="l" t="t" r="r" b="b"/>
            <a:pathLst>
              <a:path w="990600" h="412750">
                <a:moveTo>
                  <a:pt x="0" y="412750"/>
                </a:moveTo>
                <a:lnTo>
                  <a:pt x="990600" y="412750"/>
                </a:lnTo>
                <a:lnTo>
                  <a:pt x="990600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41876" y="2514600"/>
            <a:ext cx="990600" cy="412750"/>
          </a:xfrm>
          <a:custGeom>
            <a:avLst/>
            <a:gdLst/>
            <a:ahLst/>
            <a:cxnLst/>
            <a:rect l="l" t="t" r="r" b="b"/>
            <a:pathLst>
              <a:path w="990600" h="412750">
                <a:moveTo>
                  <a:pt x="0" y="412750"/>
                </a:moveTo>
                <a:lnTo>
                  <a:pt x="990600" y="412750"/>
                </a:lnTo>
                <a:lnTo>
                  <a:pt x="990600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505325" y="2711450"/>
            <a:ext cx="827405" cy="215900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25"/>
              </a:lnSpc>
            </a:pPr>
            <a:r>
              <a:rPr dirty="0" sz="2000" b="1">
                <a:latin typeface="Arial"/>
                <a:cs typeface="Arial"/>
              </a:rPr>
              <a:t>GPUs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41876" y="4540250"/>
            <a:ext cx="992505" cy="37465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225"/>
              </a:spcBef>
            </a:pPr>
            <a:r>
              <a:rPr dirty="0" sz="2000" spc="-5" b="1">
                <a:latin typeface="Arial"/>
                <a:cs typeface="Arial"/>
              </a:rPr>
              <a:t>VPU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34000" y="4681473"/>
            <a:ext cx="800100" cy="85725"/>
          </a:xfrm>
          <a:custGeom>
            <a:avLst/>
            <a:gdLst/>
            <a:ahLst/>
            <a:cxnLst/>
            <a:rect l="l" t="t" r="r" b="b"/>
            <a:pathLst>
              <a:path w="800100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800100" h="85725">
                <a:moveTo>
                  <a:pt x="714375" y="0"/>
                </a:moveTo>
                <a:lnTo>
                  <a:pt x="714375" y="85725"/>
                </a:lnTo>
                <a:lnTo>
                  <a:pt x="771609" y="57150"/>
                </a:lnTo>
                <a:lnTo>
                  <a:pt x="728599" y="57150"/>
                </a:lnTo>
                <a:lnTo>
                  <a:pt x="728599" y="28575"/>
                </a:lnTo>
                <a:lnTo>
                  <a:pt x="771440" y="28575"/>
                </a:lnTo>
                <a:lnTo>
                  <a:pt x="714375" y="0"/>
                </a:lnTo>
                <a:close/>
              </a:path>
              <a:path w="8001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800100" h="85725">
                <a:moveTo>
                  <a:pt x="71437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714375" y="57150"/>
                </a:lnTo>
                <a:lnTo>
                  <a:pt x="714375" y="28575"/>
                </a:lnTo>
                <a:close/>
              </a:path>
              <a:path w="800100" h="85725">
                <a:moveTo>
                  <a:pt x="771440" y="28575"/>
                </a:moveTo>
                <a:lnTo>
                  <a:pt x="728599" y="28575"/>
                </a:lnTo>
                <a:lnTo>
                  <a:pt x="728599" y="57150"/>
                </a:lnTo>
                <a:lnTo>
                  <a:pt x="771609" y="57150"/>
                </a:lnTo>
                <a:lnTo>
                  <a:pt x="800100" y="42925"/>
                </a:lnTo>
                <a:lnTo>
                  <a:pt x="77144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415373" y="3316604"/>
            <a:ext cx="196215" cy="59309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latin typeface="Arial"/>
                <a:cs typeface="Arial"/>
              </a:rPr>
              <a:t>Bridge</a:t>
            </a:r>
            <a:r>
              <a:rPr dirty="0" sz="1200" b="1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34000" y="2695575"/>
            <a:ext cx="800100" cy="85725"/>
          </a:xfrm>
          <a:custGeom>
            <a:avLst/>
            <a:gdLst/>
            <a:ahLst/>
            <a:cxnLst/>
            <a:rect l="l" t="t" r="r" b="b"/>
            <a:pathLst>
              <a:path w="800100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800100" h="85725">
                <a:moveTo>
                  <a:pt x="714375" y="0"/>
                </a:moveTo>
                <a:lnTo>
                  <a:pt x="714375" y="85725"/>
                </a:lnTo>
                <a:lnTo>
                  <a:pt x="771440" y="57150"/>
                </a:lnTo>
                <a:lnTo>
                  <a:pt x="728599" y="57150"/>
                </a:lnTo>
                <a:lnTo>
                  <a:pt x="728599" y="28575"/>
                </a:lnTo>
                <a:lnTo>
                  <a:pt x="771609" y="28575"/>
                </a:lnTo>
                <a:lnTo>
                  <a:pt x="714375" y="0"/>
                </a:lnTo>
                <a:close/>
              </a:path>
              <a:path w="8001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800100" h="85725">
                <a:moveTo>
                  <a:pt x="71437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714375" y="57150"/>
                </a:lnTo>
                <a:lnTo>
                  <a:pt x="714375" y="28575"/>
                </a:lnTo>
                <a:close/>
              </a:path>
              <a:path w="800100" h="85725">
                <a:moveTo>
                  <a:pt x="771609" y="28575"/>
                </a:moveTo>
                <a:lnTo>
                  <a:pt x="728599" y="28575"/>
                </a:lnTo>
                <a:lnTo>
                  <a:pt x="728599" y="57150"/>
                </a:lnTo>
                <a:lnTo>
                  <a:pt x="771440" y="57150"/>
                </a:lnTo>
                <a:lnTo>
                  <a:pt x="800100" y="42799"/>
                </a:lnTo>
                <a:lnTo>
                  <a:pt x="77160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04443" y="4335907"/>
            <a:ext cx="9632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Displa</a:t>
            </a:r>
            <a:r>
              <a:rPr dirty="0" sz="1800" spc="-25" b="1">
                <a:latin typeface="Arial"/>
                <a:cs typeface="Arial"/>
              </a:rPr>
              <a:t>y</a:t>
            </a:r>
            <a:r>
              <a:rPr dirty="0" sz="1800" spc="-5" b="1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7219" y="2730449"/>
            <a:ext cx="16071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Video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Sources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34100" y="1066800"/>
            <a:ext cx="384175" cy="3886200"/>
          </a:xfrm>
          <a:custGeom>
            <a:avLst/>
            <a:gdLst/>
            <a:ahLst/>
            <a:cxnLst/>
            <a:rect l="l" t="t" r="r" b="b"/>
            <a:pathLst>
              <a:path w="384175" h="3886200">
                <a:moveTo>
                  <a:pt x="0" y="3886200"/>
                </a:moveTo>
                <a:lnTo>
                  <a:pt x="384175" y="3886200"/>
                </a:lnTo>
                <a:lnTo>
                  <a:pt x="384175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34100" y="1066800"/>
            <a:ext cx="384175" cy="3886200"/>
          </a:xfrm>
          <a:custGeom>
            <a:avLst/>
            <a:gdLst/>
            <a:ahLst/>
            <a:cxnLst/>
            <a:rect l="l" t="t" r="r" b="b"/>
            <a:pathLst>
              <a:path w="384175" h="3886200">
                <a:moveTo>
                  <a:pt x="0" y="3886200"/>
                </a:moveTo>
                <a:lnTo>
                  <a:pt x="384175" y="3886200"/>
                </a:lnTo>
                <a:lnTo>
                  <a:pt x="384175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180460" y="2051685"/>
            <a:ext cx="281305" cy="19157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b="1">
                <a:latin typeface="Arial"/>
                <a:cs typeface="Arial"/>
              </a:rPr>
              <a:t>M</a:t>
            </a:r>
            <a:r>
              <a:rPr dirty="0" sz="1800" spc="-10" b="1">
                <a:latin typeface="Arial"/>
                <a:cs typeface="Arial"/>
              </a:rPr>
              <a:t>em</a:t>
            </a:r>
            <a:r>
              <a:rPr dirty="0" sz="1800" b="1">
                <a:latin typeface="Arial"/>
                <a:cs typeface="Arial"/>
              </a:rPr>
              <a:t>ory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10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rf</a:t>
            </a:r>
            <a:r>
              <a:rPr dirty="0" sz="1800" spc="-15" b="1">
                <a:latin typeface="Arial"/>
                <a:cs typeface="Arial"/>
              </a:rPr>
              <a:t>a</a:t>
            </a:r>
            <a:r>
              <a:rPr dirty="0" sz="1800" spc="-10" b="1">
                <a:latin typeface="Arial"/>
                <a:cs typeface="Arial"/>
              </a:rPr>
              <a:t>c</a:t>
            </a:r>
            <a:r>
              <a:rPr dirty="0" sz="1800" b="1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28825" y="1354074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371348" y="0"/>
                </a:moveTo>
                <a:lnTo>
                  <a:pt x="371348" y="85725"/>
                </a:lnTo>
                <a:lnTo>
                  <a:pt x="428582" y="57150"/>
                </a:lnTo>
                <a:lnTo>
                  <a:pt x="385699" y="57150"/>
                </a:lnTo>
                <a:lnTo>
                  <a:pt x="385699" y="28575"/>
                </a:lnTo>
                <a:lnTo>
                  <a:pt x="428413" y="28575"/>
                </a:lnTo>
                <a:lnTo>
                  <a:pt x="371348" y="0"/>
                </a:lnTo>
                <a:close/>
              </a:path>
              <a:path w="457200" h="85725">
                <a:moveTo>
                  <a:pt x="37134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71348" y="57150"/>
                </a:lnTo>
                <a:lnTo>
                  <a:pt x="371348" y="28575"/>
                </a:lnTo>
                <a:close/>
              </a:path>
              <a:path w="457200" h="85725">
                <a:moveTo>
                  <a:pt x="428413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28582" y="57150"/>
                </a:lnTo>
                <a:lnTo>
                  <a:pt x="457073" y="42925"/>
                </a:lnTo>
                <a:lnTo>
                  <a:pt x="42841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165730" y="1282700"/>
            <a:ext cx="65722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Data  </a:t>
            </a:r>
            <a:r>
              <a:rPr dirty="0" sz="1400" spc="-10" b="1">
                <a:latin typeface="Arial"/>
                <a:cs typeface="Arial"/>
              </a:rPr>
              <a:t>C</a:t>
            </a:r>
            <a:r>
              <a:rPr dirty="0" sz="1400" spc="-10" b="1">
                <a:latin typeface="Arial"/>
                <a:cs typeface="Arial"/>
              </a:rPr>
              <a:t>on</a:t>
            </a:r>
            <a:r>
              <a:rPr dirty="0" sz="1400" b="1">
                <a:latin typeface="Arial"/>
                <a:cs typeface="Arial"/>
              </a:rPr>
              <a:t>tr</a:t>
            </a:r>
            <a:r>
              <a:rPr dirty="0" sz="1400" spc="-10" b="1">
                <a:latin typeface="Arial"/>
                <a:cs typeface="Arial"/>
              </a:rPr>
              <a:t>o</a:t>
            </a:r>
            <a:r>
              <a:rPr dirty="0" sz="1400" b="1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28825" y="1573911"/>
            <a:ext cx="457200" cy="103505"/>
          </a:xfrm>
          <a:custGeom>
            <a:avLst/>
            <a:gdLst/>
            <a:ahLst/>
            <a:cxnLst/>
            <a:rect l="l" t="t" r="r" b="b"/>
            <a:pathLst>
              <a:path w="457200" h="103505">
                <a:moveTo>
                  <a:pt x="431963" y="51688"/>
                </a:moveTo>
                <a:lnTo>
                  <a:pt x="362076" y="92455"/>
                </a:lnTo>
                <a:lnTo>
                  <a:pt x="361061" y="96265"/>
                </a:lnTo>
                <a:lnTo>
                  <a:pt x="364617" y="102362"/>
                </a:lnTo>
                <a:lnTo>
                  <a:pt x="368554" y="103377"/>
                </a:lnTo>
                <a:lnTo>
                  <a:pt x="446309" y="58038"/>
                </a:lnTo>
                <a:lnTo>
                  <a:pt x="444626" y="58038"/>
                </a:lnTo>
                <a:lnTo>
                  <a:pt x="444626" y="57150"/>
                </a:lnTo>
                <a:lnTo>
                  <a:pt x="441325" y="57150"/>
                </a:lnTo>
                <a:lnTo>
                  <a:pt x="431963" y="51688"/>
                </a:lnTo>
                <a:close/>
              </a:path>
              <a:path w="457200" h="103505">
                <a:moveTo>
                  <a:pt x="421077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21077" y="58038"/>
                </a:lnTo>
                <a:lnTo>
                  <a:pt x="431963" y="51688"/>
                </a:lnTo>
                <a:lnTo>
                  <a:pt x="421077" y="45338"/>
                </a:lnTo>
                <a:close/>
              </a:path>
              <a:path w="457200" h="103505">
                <a:moveTo>
                  <a:pt x="446309" y="45338"/>
                </a:moveTo>
                <a:lnTo>
                  <a:pt x="444626" y="45338"/>
                </a:lnTo>
                <a:lnTo>
                  <a:pt x="444626" y="58038"/>
                </a:lnTo>
                <a:lnTo>
                  <a:pt x="446309" y="58038"/>
                </a:lnTo>
                <a:lnTo>
                  <a:pt x="457200" y="51688"/>
                </a:lnTo>
                <a:lnTo>
                  <a:pt x="446309" y="45338"/>
                </a:lnTo>
                <a:close/>
              </a:path>
              <a:path w="457200" h="103505">
                <a:moveTo>
                  <a:pt x="441325" y="46227"/>
                </a:moveTo>
                <a:lnTo>
                  <a:pt x="431963" y="51688"/>
                </a:lnTo>
                <a:lnTo>
                  <a:pt x="441325" y="57150"/>
                </a:lnTo>
                <a:lnTo>
                  <a:pt x="441325" y="46227"/>
                </a:lnTo>
                <a:close/>
              </a:path>
              <a:path w="457200" h="103505">
                <a:moveTo>
                  <a:pt x="444626" y="46227"/>
                </a:moveTo>
                <a:lnTo>
                  <a:pt x="441325" y="46227"/>
                </a:lnTo>
                <a:lnTo>
                  <a:pt x="441325" y="57150"/>
                </a:lnTo>
                <a:lnTo>
                  <a:pt x="444626" y="57150"/>
                </a:lnTo>
                <a:lnTo>
                  <a:pt x="444626" y="46227"/>
                </a:lnTo>
                <a:close/>
              </a:path>
              <a:path w="457200" h="103505">
                <a:moveTo>
                  <a:pt x="368554" y="0"/>
                </a:moveTo>
                <a:lnTo>
                  <a:pt x="364617" y="1015"/>
                </a:lnTo>
                <a:lnTo>
                  <a:pt x="361061" y="7112"/>
                </a:lnTo>
                <a:lnTo>
                  <a:pt x="362076" y="10922"/>
                </a:lnTo>
                <a:lnTo>
                  <a:pt x="431963" y="51688"/>
                </a:lnTo>
                <a:lnTo>
                  <a:pt x="441325" y="46227"/>
                </a:lnTo>
                <a:lnTo>
                  <a:pt x="444626" y="46227"/>
                </a:lnTo>
                <a:lnTo>
                  <a:pt x="444626" y="45338"/>
                </a:lnTo>
                <a:lnTo>
                  <a:pt x="446309" y="45338"/>
                </a:lnTo>
                <a:lnTo>
                  <a:pt x="368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30548" y="3728973"/>
            <a:ext cx="381000" cy="85725"/>
          </a:xfrm>
          <a:custGeom>
            <a:avLst/>
            <a:gdLst/>
            <a:ahLst/>
            <a:cxnLst/>
            <a:rect l="l" t="t" r="r" b="b"/>
            <a:pathLst>
              <a:path w="381000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0" y="57150"/>
                </a:lnTo>
                <a:lnTo>
                  <a:pt x="7150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381000" h="85725">
                <a:moveTo>
                  <a:pt x="295275" y="0"/>
                </a:moveTo>
                <a:lnTo>
                  <a:pt x="295275" y="85725"/>
                </a:lnTo>
                <a:lnTo>
                  <a:pt x="352509" y="57150"/>
                </a:lnTo>
                <a:lnTo>
                  <a:pt x="309625" y="57150"/>
                </a:lnTo>
                <a:lnTo>
                  <a:pt x="309625" y="28575"/>
                </a:lnTo>
                <a:lnTo>
                  <a:pt x="352340" y="28575"/>
                </a:lnTo>
                <a:lnTo>
                  <a:pt x="295275" y="0"/>
                </a:lnTo>
                <a:close/>
              </a:path>
              <a:path w="381000" h="85725">
                <a:moveTo>
                  <a:pt x="85725" y="28575"/>
                </a:moveTo>
                <a:lnTo>
                  <a:pt x="71500" y="28575"/>
                </a:lnTo>
                <a:lnTo>
                  <a:pt x="7150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381000" h="85725">
                <a:moveTo>
                  <a:pt x="29527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95275" y="57150"/>
                </a:lnTo>
                <a:lnTo>
                  <a:pt x="295275" y="28575"/>
                </a:lnTo>
                <a:close/>
              </a:path>
              <a:path w="381000" h="85725">
                <a:moveTo>
                  <a:pt x="352340" y="28575"/>
                </a:moveTo>
                <a:lnTo>
                  <a:pt x="309625" y="28575"/>
                </a:lnTo>
                <a:lnTo>
                  <a:pt x="309625" y="57150"/>
                </a:lnTo>
                <a:lnTo>
                  <a:pt x="352509" y="57150"/>
                </a:lnTo>
                <a:lnTo>
                  <a:pt x="381000" y="42925"/>
                </a:lnTo>
                <a:lnTo>
                  <a:pt x="35234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10200" y="2776473"/>
            <a:ext cx="723900" cy="85725"/>
          </a:xfrm>
          <a:custGeom>
            <a:avLst/>
            <a:gdLst/>
            <a:ahLst/>
            <a:cxnLst/>
            <a:rect l="l" t="t" r="r" b="b"/>
            <a:pathLst>
              <a:path w="723900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723900" h="85725">
                <a:moveTo>
                  <a:pt x="638175" y="0"/>
                </a:moveTo>
                <a:lnTo>
                  <a:pt x="638175" y="85725"/>
                </a:lnTo>
                <a:lnTo>
                  <a:pt x="695409" y="57150"/>
                </a:lnTo>
                <a:lnTo>
                  <a:pt x="652399" y="57150"/>
                </a:lnTo>
                <a:lnTo>
                  <a:pt x="652399" y="28575"/>
                </a:lnTo>
                <a:lnTo>
                  <a:pt x="695240" y="28575"/>
                </a:lnTo>
                <a:lnTo>
                  <a:pt x="638175" y="0"/>
                </a:lnTo>
                <a:close/>
              </a:path>
              <a:path w="7239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723900" h="85725">
                <a:moveTo>
                  <a:pt x="63817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638175" y="57150"/>
                </a:lnTo>
                <a:lnTo>
                  <a:pt x="638175" y="28575"/>
                </a:lnTo>
                <a:close/>
              </a:path>
              <a:path w="723900" h="85725">
                <a:moveTo>
                  <a:pt x="695240" y="28575"/>
                </a:moveTo>
                <a:lnTo>
                  <a:pt x="652399" y="28575"/>
                </a:lnTo>
                <a:lnTo>
                  <a:pt x="652399" y="57150"/>
                </a:lnTo>
                <a:lnTo>
                  <a:pt x="695409" y="57150"/>
                </a:lnTo>
                <a:lnTo>
                  <a:pt x="723900" y="42925"/>
                </a:lnTo>
                <a:lnTo>
                  <a:pt x="69524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00600" y="3621532"/>
            <a:ext cx="1333500" cy="91440"/>
          </a:xfrm>
          <a:custGeom>
            <a:avLst/>
            <a:gdLst/>
            <a:ahLst/>
            <a:cxnLst/>
            <a:rect l="l" t="t" r="r" b="b"/>
            <a:pathLst>
              <a:path w="1333500" h="91439">
                <a:moveTo>
                  <a:pt x="1248028" y="5461"/>
                </a:moveTo>
                <a:lnTo>
                  <a:pt x="1247859" y="34094"/>
                </a:lnTo>
                <a:lnTo>
                  <a:pt x="1262126" y="34163"/>
                </a:lnTo>
                <a:lnTo>
                  <a:pt x="1261999" y="62738"/>
                </a:lnTo>
                <a:lnTo>
                  <a:pt x="1247689" y="62738"/>
                </a:lnTo>
                <a:lnTo>
                  <a:pt x="1247521" y="91186"/>
                </a:lnTo>
                <a:lnTo>
                  <a:pt x="1305183" y="62738"/>
                </a:lnTo>
                <a:lnTo>
                  <a:pt x="1261999" y="62738"/>
                </a:lnTo>
                <a:lnTo>
                  <a:pt x="1305322" y="62669"/>
                </a:lnTo>
                <a:lnTo>
                  <a:pt x="1333500" y="48768"/>
                </a:lnTo>
                <a:lnTo>
                  <a:pt x="1248028" y="5461"/>
                </a:lnTo>
                <a:close/>
              </a:path>
              <a:path w="1333500" h="91439">
                <a:moveTo>
                  <a:pt x="85978" y="0"/>
                </a:moveTo>
                <a:lnTo>
                  <a:pt x="0" y="42418"/>
                </a:lnTo>
                <a:lnTo>
                  <a:pt x="85471" y="85725"/>
                </a:lnTo>
                <a:lnTo>
                  <a:pt x="85640" y="57091"/>
                </a:lnTo>
                <a:lnTo>
                  <a:pt x="71374" y="57023"/>
                </a:lnTo>
                <a:lnTo>
                  <a:pt x="71500" y="28448"/>
                </a:lnTo>
                <a:lnTo>
                  <a:pt x="85810" y="28448"/>
                </a:lnTo>
                <a:lnTo>
                  <a:pt x="85978" y="0"/>
                </a:lnTo>
                <a:close/>
              </a:path>
              <a:path w="1333500" h="91439">
                <a:moveTo>
                  <a:pt x="1247859" y="34094"/>
                </a:moveTo>
                <a:lnTo>
                  <a:pt x="1247689" y="62669"/>
                </a:lnTo>
                <a:lnTo>
                  <a:pt x="1261999" y="62738"/>
                </a:lnTo>
                <a:lnTo>
                  <a:pt x="1262126" y="34163"/>
                </a:lnTo>
                <a:lnTo>
                  <a:pt x="1247859" y="34094"/>
                </a:lnTo>
                <a:close/>
              </a:path>
              <a:path w="1333500" h="91439">
                <a:moveTo>
                  <a:pt x="85810" y="28516"/>
                </a:moveTo>
                <a:lnTo>
                  <a:pt x="85640" y="57091"/>
                </a:lnTo>
                <a:lnTo>
                  <a:pt x="1247689" y="62669"/>
                </a:lnTo>
                <a:lnTo>
                  <a:pt x="1247859" y="34094"/>
                </a:lnTo>
                <a:lnTo>
                  <a:pt x="85810" y="28516"/>
                </a:lnTo>
                <a:close/>
              </a:path>
              <a:path w="1333500" h="91439">
                <a:moveTo>
                  <a:pt x="71500" y="28448"/>
                </a:moveTo>
                <a:lnTo>
                  <a:pt x="71374" y="57023"/>
                </a:lnTo>
                <a:lnTo>
                  <a:pt x="85640" y="57091"/>
                </a:lnTo>
                <a:lnTo>
                  <a:pt x="85810" y="28516"/>
                </a:lnTo>
                <a:lnTo>
                  <a:pt x="71500" y="28448"/>
                </a:lnTo>
                <a:close/>
              </a:path>
              <a:path w="1333500" h="91439">
                <a:moveTo>
                  <a:pt x="85810" y="28448"/>
                </a:moveTo>
                <a:lnTo>
                  <a:pt x="71500" y="28448"/>
                </a:lnTo>
                <a:lnTo>
                  <a:pt x="85810" y="28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467100" y="4146550"/>
            <a:ext cx="685800" cy="234950"/>
          </a:xfrm>
          <a:custGeom>
            <a:avLst/>
            <a:gdLst/>
            <a:ahLst/>
            <a:cxnLst/>
            <a:rect l="l" t="t" r="r" b="b"/>
            <a:pathLst>
              <a:path w="685800" h="234950">
                <a:moveTo>
                  <a:pt x="0" y="234950"/>
                </a:moveTo>
                <a:lnTo>
                  <a:pt x="685800" y="234950"/>
                </a:lnTo>
                <a:lnTo>
                  <a:pt x="68580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67100" y="4146550"/>
            <a:ext cx="685800" cy="234950"/>
          </a:xfrm>
          <a:custGeom>
            <a:avLst/>
            <a:gdLst/>
            <a:ahLst/>
            <a:cxnLst/>
            <a:rect l="l" t="t" r="r" b="b"/>
            <a:pathLst>
              <a:path w="685800" h="234950">
                <a:moveTo>
                  <a:pt x="0" y="234950"/>
                </a:moveTo>
                <a:lnTo>
                  <a:pt x="685800" y="234950"/>
                </a:lnTo>
                <a:lnTo>
                  <a:pt x="68580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486150" y="4156024"/>
            <a:ext cx="6858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DCICs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767073" y="3771900"/>
            <a:ext cx="85725" cy="381000"/>
          </a:xfrm>
          <a:custGeom>
            <a:avLst/>
            <a:gdLst/>
            <a:ahLst/>
            <a:cxnLst/>
            <a:rect l="l" t="t" r="r" b="b"/>
            <a:pathLst>
              <a:path w="85725" h="381000">
                <a:moveTo>
                  <a:pt x="28575" y="295275"/>
                </a:moveTo>
                <a:lnTo>
                  <a:pt x="0" y="295275"/>
                </a:lnTo>
                <a:lnTo>
                  <a:pt x="42925" y="381000"/>
                </a:lnTo>
                <a:lnTo>
                  <a:pt x="78623" y="309499"/>
                </a:lnTo>
                <a:lnTo>
                  <a:pt x="28575" y="309499"/>
                </a:lnTo>
                <a:lnTo>
                  <a:pt x="28575" y="295275"/>
                </a:lnTo>
                <a:close/>
              </a:path>
              <a:path w="85725" h="381000">
                <a:moveTo>
                  <a:pt x="57150" y="0"/>
                </a:moveTo>
                <a:lnTo>
                  <a:pt x="28575" y="0"/>
                </a:lnTo>
                <a:lnTo>
                  <a:pt x="28575" y="309499"/>
                </a:lnTo>
                <a:lnTo>
                  <a:pt x="57150" y="309499"/>
                </a:lnTo>
                <a:lnTo>
                  <a:pt x="57150" y="0"/>
                </a:lnTo>
                <a:close/>
              </a:path>
              <a:path w="85725" h="381000">
                <a:moveTo>
                  <a:pt x="85725" y="295275"/>
                </a:moveTo>
                <a:lnTo>
                  <a:pt x="57150" y="295275"/>
                </a:lnTo>
                <a:lnTo>
                  <a:pt x="57150" y="309499"/>
                </a:lnTo>
                <a:lnTo>
                  <a:pt x="78623" y="309499"/>
                </a:lnTo>
                <a:lnTo>
                  <a:pt x="85725" y="295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686300" y="4146550"/>
            <a:ext cx="644525" cy="234950"/>
          </a:xfrm>
          <a:prstGeom prst="rect">
            <a:avLst/>
          </a:prstGeom>
          <a:solidFill>
            <a:srgbClr val="33CC33"/>
          </a:solidFill>
          <a:ln w="952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175"/>
              </a:spcBef>
            </a:pPr>
            <a:r>
              <a:rPr dirty="0" sz="1200" b="1">
                <a:latin typeface="Arial"/>
                <a:cs typeface="Arial"/>
              </a:rPr>
              <a:t>VDOA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334000" y="4217923"/>
            <a:ext cx="800100" cy="85725"/>
          </a:xfrm>
          <a:custGeom>
            <a:avLst/>
            <a:gdLst/>
            <a:ahLst/>
            <a:cxnLst/>
            <a:rect l="l" t="t" r="r" b="b"/>
            <a:pathLst>
              <a:path w="800100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800100" h="85725">
                <a:moveTo>
                  <a:pt x="714375" y="0"/>
                </a:moveTo>
                <a:lnTo>
                  <a:pt x="714375" y="85725"/>
                </a:lnTo>
                <a:lnTo>
                  <a:pt x="771609" y="57150"/>
                </a:lnTo>
                <a:lnTo>
                  <a:pt x="728599" y="57150"/>
                </a:lnTo>
                <a:lnTo>
                  <a:pt x="728599" y="28575"/>
                </a:lnTo>
                <a:lnTo>
                  <a:pt x="771440" y="28575"/>
                </a:lnTo>
                <a:lnTo>
                  <a:pt x="714375" y="0"/>
                </a:lnTo>
                <a:close/>
              </a:path>
              <a:path w="8001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800100" h="85725">
                <a:moveTo>
                  <a:pt x="71437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714375" y="57150"/>
                </a:lnTo>
                <a:lnTo>
                  <a:pt x="714375" y="28575"/>
                </a:lnTo>
                <a:close/>
              </a:path>
              <a:path w="800100" h="85725">
                <a:moveTo>
                  <a:pt x="771440" y="28575"/>
                </a:moveTo>
                <a:lnTo>
                  <a:pt x="728599" y="28575"/>
                </a:lnTo>
                <a:lnTo>
                  <a:pt x="728599" y="57150"/>
                </a:lnTo>
                <a:lnTo>
                  <a:pt x="771609" y="57150"/>
                </a:lnTo>
                <a:lnTo>
                  <a:pt x="800100" y="42925"/>
                </a:lnTo>
                <a:lnTo>
                  <a:pt x="77144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24400" y="3732910"/>
            <a:ext cx="273050" cy="78105"/>
          </a:xfrm>
          <a:custGeom>
            <a:avLst/>
            <a:gdLst/>
            <a:ahLst/>
            <a:cxnLst/>
            <a:rect l="l" t="t" r="r" b="b"/>
            <a:pathLst>
              <a:path w="273050" h="78104">
                <a:moveTo>
                  <a:pt x="62357" y="0"/>
                </a:moveTo>
                <a:lnTo>
                  <a:pt x="0" y="38988"/>
                </a:lnTo>
                <a:lnTo>
                  <a:pt x="62357" y="77977"/>
                </a:lnTo>
                <a:lnTo>
                  <a:pt x="66294" y="77088"/>
                </a:lnTo>
                <a:lnTo>
                  <a:pt x="68072" y="74040"/>
                </a:lnTo>
                <a:lnTo>
                  <a:pt x="69976" y="71119"/>
                </a:lnTo>
                <a:lnTo>
                  <a:pt x="69087" y="67182"/>
                </a:lnTo>
                <a:lnTo>
                  <a:pt x="66039" y="65405"/>
                </a:lnTo>
                <a:lnTo>
                  <a:pt x="33934" y="45338"/>
                </a:lnTo>
                <a:lnTo>
                  <a:pt x="11937" y="45338"/>
                </a:lnTo>
                <a:lnTo>
                  <a:pt x="11937" y="32638"/>
                </a:lnTo>
                <a:lnTo>
                  <a:pt x="33934" y="32638"/>
                </a:lnTo>
                <a:lnTo>
                  <a:pt x="66039" y="12572"/>
                </a:lnTo>
                <a:lnTo>
                  <a:pt x="69087" y="10794"/>
                </a:lnTo>
                <a:lnTo>
                  <a:pt x="69976" y="6857"/>
                </a:lnTo>
                <a:lnTo>
                  <a:pt x="68072" y="3809"/>
                </a:lnTo>
                <a:lnTo>
                  <a:pt x="66294" y="888"/>
                </a:lnTo>
                <a:lnTo>
                  <a:pt x="62357" y="0"/>
                </a:lnTo>
                <a:close/>
              </a:path>
              <a:path w="273050" h="78104">
                <a:moveTo>
                  <a:pt x="33934" y="32638"/>
                </a:moveTo>
                <a:lnTo>
                  <a:pt x="11937" y="32638"/>
                </a:lnTo>
                <a:lnTo>
                  <a:pt x="11937" y="45338"/>
                </a:lnTo>
                <a:lnTo>
                  <a:pt x="33934" y="45338"/>
                </a:lnTo>
                <a:lnTo>
                  <a:pt x="32308" y="44322"/>
                </a:lnTo>
                <a:lnTo>
                  <a:pt x="15239" y="44322"/>
                </a:lnTo>
                <a:lnTo>
                  <a:pt x="15239" y="33655"/>
                </a:lnTo>
                <a:lnTo>
                  <a:pt x="32308" y="33655"/>
                </a:lnTo>
                <a:lnTo>
                  <a:pt x="33934" y="32638"/>
                </a:lnTo>
                <a:close/>
              </a:path>
              <a:path w="273050" h="78104">
                <a:moveTo>
                  <a:pt x="273050" y="32638"/>
                </a:moveTo>
                <a:lnTo>
                  <a:pt x="33934" y="32638"/>
                </a:lnTo>
                <a:lnTo>
                  <a:pt x="23774" y="38988"/>
                </a:lnTo>
                <a:lnTo>
                  <a:pt x="33934" y="45338"/>
                </a:lnTo>
                <a:lnTo>
                  <a:pt x="273050" y="45338"/>
                </a:lnTo>
                <a:lnTo>
                  <a:pt x="273050" y="32638"/>
                </a:lnTo>
                <a:close/>
              </a:path>
              <a:path w="273050" h="78104">
                <a:moveTo>
                  <a:pt x="15239" y="33655"/>
                </a:moveTo>
                <a:lnTo>
                  <a:pt x="15239" y="44322"/>
                </a:lnTo>
                <a:lnTo>
                  <a:pt x="23774" y="38988"/>
                </a:lnTo>
                <a:lnTo>
                  <a:pt x="15239" y="33655"/>
                </a:lnTo>
                <a:close/>
              </a:path>
              <a:path w="273050" h="78104">
                <a:moveTo>
                  <a:pt x="23774" y="38988"/>
                </a:moveTo>
                <a:lnTo>
                  <a:pt x="15239" y="44322"/>
                </a:lnTo>
                <a:lnTo>
                  <a:pt x="32308" y="44322"/>
                </a:lnTo>
                <a:lnTo>
                  <a:pt x="23774" y="38988"/>
                </a:lnTo>
                <a:close/>
              </a:path>
              <a:path w="273050" h="78104">
                <a:moveTo>
                  <a:pt x="32308" y="33655"/>
                </a:moveTo>
                <a:lnTo>
                  <a:pt x="15239" y="33655"/>
                </a:lnTo>
                <a:lnTo>
                  <a:pt x="23774" y="38988"/>
                </a:lnTo>
                <a:lnTo>
                  <a:pt x="32308" y="33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00600" y="3809110"/>
            <a:ext cx="196850" cy="779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952110" y="3771900"/>
            <a:ext cx="78105" cy="381000"/>
          </a:xfrm>
          <a:custGeom>
            <a:avLst/>
            <a:gdLst/>
            <a:ahLst/>
            <a:cxnLst/>
            <a:rect l="l" t="t" r="r" b="b"/>
            <a:pathLst>
              <a:path w="78104" h="381000">
                <a:moveTo>
                  <a:pt x="6858" y="311023"/>
                </a:moveTo>
                <a:lnTo>
                  <a:pt x="3810" y="312927"/>
                </a:lnTo>
                <a:lnTo>
                  <a:pt x="888" y="314706"/>
                </a:lnTo>
                <a:lnTo>
                  <a:pt x="0" y="318643"/>
                </a:lnTo>
                <a:lnTo>
                  <a:pt x="1904" y="321563"/>
                </a:lnTo>
                <a:lnTo>
                  <a:pt x="38988" y="381000"/>
                </a:lnTo>
                <a:lnTo>
                  <a:pt x="46437" y="369062"/>
                </a:lnTo>
                <a:lnTo>
                  <a:pt x="32638" y="369062"/>
                </a:lnTo>
                <a:lnTo>
                  <a:pt x="32638" y="346938"/>
                </a:lnTo>
                <a:lnTo>
                  <a:pt x="12495" y="314706"/>
                </a:lnTo>
                <a:lnTo>
                  <a:pt x="10794" y="311912"/>
                </a:lnTo>
                <a:lnTo>
                  <a:pt x="6858" y="311023"/>
                </a:lnTo>
                <a:close/>
              </a:path>
              <a:path w="78104" h="381000">
                <a:moveTo>
                  <a:pt x="32638" y="346938"/>
                </a:moveTo>
                <a:lnTo>
                  <a:pt x="32638" y="369062"/>
                </a:lnTo>
                <a:lnTo>
                  <a:pt x="45338" y="369062"/>
                </a:lnTo>
                <a:lnTo>
                  <a:pt x="45338" y="365632"/>
                </a:lnTo>
                <a:lnTo>
                  <a:pt x="33654" y="365632"/>
                </a:lnTo>
                <a:lnTo>
                  <a:pt x="38988" y="357098"/>
                </a:lnTo>
                <a:lnTo>
                  <a:pt x="32638" y="346938"/>
                </a:lnTo>
                <a:close/>
              </a:path>
              <a:path w="78104" h="381000">
                <a:moveTo>
                  <a:pt x="71119" y="311023"/>
                </a:moveTo>
                <a:lnTo>
                  <a:pt x="67183" y="311912"/>
                </a:lnTo>
                <a:lnTo>
                  <a:pt x="65404" y="314832"/>
                </a:lnTo>
                <a:lnTo>
                  <a:pt x="45338" y="346938"/>
                </a:lnTo>
                <a:lnTo>
                  <a:pt x="45338" y="369062"/>
                </a:lnTo>
                <a:lnTo>
                  <a:pt x="46437" y="369062"/>
                </a:lnTo>
                <a:lnTo>
                  <a:pt x="76073" y="321563"/>
                </a:lnTo>
                <a:lnTo>
                  <a:pt x="77977" y="318643"/>
                </a:lnTo>
                <a:lnTo>
                  <a:pt x="77088" y="314706"/>
                </a:lnTo>
                <a:lnTo>
                  <a:pt x="74040" y="312927"/>
                </a:lnTo>
                <a:lnTo>
                  <a:pt x="71119" y="311023"/>
                </a:lnTo>
                <a:close/>
              </a:path>
              <a:path w="78104" h="381000">
                <a:moveTo>
                  <a:pt x="38988" y="357098"/>
                </a:moveTo>
                <a:lnTo>
                  <a:pt x="33654" y="365632"/>
                </a:lnTo>
                <a:lnTo>
                  <a:pt x="44323" y="365632"/>
                </a:lnTo>
                <a:lnTo>
                  <a:pt x="38988" y="357098"/>
                </a:lnTo>
                <a:close/>
              </a:path>
              <a:path w="78104" h="381000">
                <a:moveTo>
                  <a:pt x="45338" y="346938"/>
                </a:moveTo>
                <a:lnTo>
                  <a:pt x="38988" y="357098"/>
                </a:lnTo>
                <a:lnTo>
                  <a:pt x="44323" y="365632"/>
                </a:lnTo>
                <a:lnTo>
                  <a:pt x="45338" y="365632"/>
                </a:lnTo>
                <a:lnTo>
                  <a:pt x="45338" y="346938"/>
                </a:lnTo>
                <a:close/>
              </a:path>
              <a:path w="78104" h="381000">
                <a:moveTo>
                  <a:pt x="45338" y="0"/>
                </a:moveTo>
                <a:lnTo>
                  <a:pt x="32638" y="0"/>
                </a:lnTo>
                <a:lnTo>
                  <a:pt x="32638" y="346938"/>
                </a:lnTo>
                <a:lnTo>
                  <a:pt x="38988" y="357098"/>
                </a:lnTo>
                <a:lnTo>
                  <a:pt x="45338" y="346938"/>
                </a:lnTo>
                <a:lnTo>
                  <a:pt x="453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56810" y="4229100"/>
            <a:ext cx="78105" cy="304800"/>
          </a:xfrm>
          <a:custGeom>
            <a:avLst/>
            <a:gdLst/>
            <a:ahLst/>
            <a:cxnLst/>
            <a:rect l="l" t="t" r="r" b="b"/>
            <a:pathLst>
              <a:path w="78104" h="304800">
                <a:moveTo>
                  <a:pt x="6858" y="234823"/>
                </a:moveTo>
                <a:lnTo>
                  <a:pt x="3810" y="236727"/>
                </a:lnTo>
                <a:lnTo>
                  <a:pt x="888" y="238506"/>
                </a:lnTo>
                <a:lnTo>
                  <a:pt x="0" y="242443"/>
                </a:lnTo>
                <a:lnTo>
                  <a:pt x="1904" y="245363"/>
                </a:lnTo>
                <a:lnTo>
                  <a:pt x="38988" y="304800"/>
                </a:lnTo>
                <a:lnTo>
                  <a:pt x="46437" y="292862"/>
                </a:lnTo>
                <a:lnTo>
                  <a:pt x="32638" y="292862"/>
                </a:lnTo>
                <a:lnTo>
                  <a:pt x="32638" y="270738"/>
                </a:lnTo>
                <a:lnTo>
                  <a:pt x="12495" y="238506"/>
                </a:lnTo>
                <a:lnTo>
                  <a:pt x="10794" y="235712"/>
                </a:lnTo>
                <a:lnTo>
                  <a:pt x="6858" y="234823"/>
                </a:lnTo>
                <a:close/>
              </a:path>
              <a:path w="78104" h="304800">
                <a:moveTo>
                  <a:pt x="32638" y="270738"/>
                </a:moveTo>
                <a:lnTo>
                  <a:pt x="32638" y="292862"/>
                </a:lnTo>
                <a:lnTo>
                  <a:pt x="45338" y="292862"/>
                </a:lnTo>
                <a:lnTo>
                  <a:pt x="45338" y="289432"/>
                </a:lnTo>
                <a:lnTo>
                  <a:pt x="33654" y="289432"/>
                </a:lnTo>
                <a:lnTo>
                  <a:pt x="38988" y="280898"/>
                </a:lnTo>
                <a:lnTo>
                  <a:pt x="32638" y="270738"/>
                </a:lnTo>
                <a:close/>
              </a:path>
              <a:path w="78104" h="304800">
                <a:moveTo>
                  <a:pt x="71119" y="234823"/>
                </a:moveTo>
                <a:lnTo>
                  <a:pt x="67183" y="235712"/>
                </a:lnTo>
                <a:lnTo>
                  <a:pt x="65404" y="238632"/>
                </a:lnTo>
                <a:lnTo>
                  <a:pt x="45338" y="270738"/>
                </a:lnTo>
                <a:lnTo>
                  <a:pt x="45338" y="292862"/>
                </a:lnTo>
                <a:lnTo>
                  <a:pt x="46437" y="292862"/>
                </a:lnTo>
                <a:lnTo>
                  <a:pt x="76073" y="245363"/>
                </a:lnTo>
                <a:lnTo>
                  <a:pt x="77977" y="242443"/>
                </a:lnTo>
                <a:lnTo>
                  <a:pt x="77088" y="238506"/>
                </a:lnTo>
                <a:lnTo>
                  <a:pt x="74040" y="236727"/>
                </a:lnTo>
                <a:lnTo>
                  <a:pt x="71119" y="234823"/>
                </a:lnTo>
                <a:close/>
              </a:path>
              <a:path w="78104" h="304800">
                <a:moveTo>
                  <a:pt x="38988" y="280898"/>
                </a:moveTo>
                <a:lnTo>
                  <a:pt x="33654" y="289432"/>
                </a:lnTo>
                <a:lnTo>
                  <a:pt x="44323" y="289432"/>
                </a:lnTo>
                <a:lnTo>
                  <a:pt x="38988" y="280898"/>
                </a:lnTo>
                <a:close/>
              </a:path>
              <a:path w="78104" h="304800">
                <a:moveTo>
                  <a:pt x="45338" y="270738"/>
                </a:moveTo>
                <a:lnTo>
                  <a:pt x="38988" y="280898"/>
                </a:lnTo>
                <a:lnTo>
                  <a:pt x="44323" y="289432"/>
                </a:lnTo>
                <a:lnTo>
                  <a:pt x="45338" y="289432"/>
                </a:lnTo>
                <a:lnTo>
                  <a:pt x="45338" y="270738"/>
                </a:lnTo>
                <a:close/>
              </a:path>
              <a:path w="78104" h="304800">
                <a:moveTo>
                  <a:pt x="45338" y="0"/>
                </a:moveTo>
                <a:lnTo>
                  <a:pt x="32638" y="0"/>
                </a:lnTo>
                <a:lnTo>
                  <a:pt x="32638" y="270738"/>
                </a:lnTo>
                <a:lnTo>
                  <a:pt x="38988" y="280898"/>
                </a:lnTo>
                <a:lnTo>
                  <a:pt x="45338" y="270738"/>
                </a:lnTo>
                <a:lnTo>
                  <a:pt x="453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18710" y="3924300"/>
            <a:ext cx="78105" cy="304800"/>
          </a:xfrm>
          <a:custGeom>
            <a:avLst/>
            <a:gdLst/>
            <a:ahLst/>
            <a:cxnLst/>
            <a:rect l="l" t="t" r="r" b="b"/>
            <a:pathLst>
              <a:path w="78104" h="304800">
                <a:moveTo>
                  <a:pt x="38988" y="23774"/>
                </a:moveTo>
                <a:lnTo>
                  <a:pt x="32638" y="33934"/>
                </a:lnTo>
                <a:lnTo>
                  <a:pt x="32638" y="304800"/>
                </a:lnTo>
                <a:lnTo>
                  <a:pt x="45338" y="304800"/>
                </a:lnTo>
                <a:lnTo>
                  <a:pt x="45338" y="33934"/>
                </a:lnTo>
                <a:lnTo>
                  <a:pt x="38988" y="23774"/>
                </a:lnTo>
                <a:close/>
              </a:path>
              <a:path w="78104" h="304800">
                <a:moveTo>
                  <a:pt x="38988" y="0"/>
                </a:moveTo>
                <a:lnTo>
                  <a:pt x="0" y="62356"/>
                </a:lnTo>
                <a:lnTo>
                  <a:pt x="888" y="66293"/>
                </a:lnTo>
                <a:lnTo>
                  <a:pt x="3810" y="68072"/>
                </a:lnTo>
                <a:lnTo>
                  <a:pt x="6858" y="69976"/>
                </a:lnTo>
                <a:lnTo>
                  <a:pt x="10794" y="69087"/>
                </a:lnTo>
                <a:lnTo>
                  <a:pt x="12573" y="66039"/>
                </a:lnTo>
                <a:lnTo>
                  <a:pt x="32638" y="33934"/>
                </a:lnTo>
                <a:lnTo>
                  <a:pt x="32638" y="11937"/>
                </a:lnTo>
                <a:lnTo>
                  <a:pt x="46453" y="11937"/>
                </a:lnTo>
                <a:lnTo>
                  <a:pt x="38988" y="0"/>
                </a:lnTo>
                <a:close/>
              </a:path>
              <a:path w="78104" h="304800">
                <a:moveTo>
                  <a:pt x="46453" y="11937"/>
                </a:moveTo>
                <a:lnTo>
                  <a:pt x="45338" y="11937"/>
                </a:lnTo>
                <a:lnTo>
                  <a:pt x="45338" y="33934"/>
                </a:lnTo>
                <a:lnTo>
                  <a:pt x="65404" y="66039"/>
                </a:lnTo>
                <a:lnTo>
                  <a:pt x="67183" y="69087"/>
                </a:lnTo>
                <a:lnTo>
                  <a:pt x="71119" y="69976"/>
                </a:lnTo>
                <a:lnTo>
                  <a:pt x="74040" y="68072"/>
                </a:lnTo>
                <a:lnTo>
                  <a:pt x="77088" y="66293"/>
                </a:lnTo>
                <a:lnTo>
                  <a:pt x="77977" y="62356"/>
                </a:lnTo>
                <a:lnTo>
                  <a:pt x="46453" y="11937"/>
                </a:lnTo>
                <a:close/>
              </a:path>
              <a:path w="78104" h="304800">
                <a:moveTo>
                  <a:pt x="45338" y="11937"/>
                </a:moveTo>
                <a:lnTo>
                  <a:pt x="32638" y="11937"/>
                </a:lnTo>
                <a:lnTo>
                  <a:pt x="32638" y="33934"/>
                </a:lnTo>
                <a:lnTo>
                  <a:pt x="38988" y="23774"/>
                </a:lnTo>
                <a:lnTo>
                  <a:pt x="33654" y="15239"/>
                </a:lnTo>
                <a:lnTo>
                  <a:pt x="45338" y="15239"/>
                </a:lnTo>
                <a:lnTo>
                  <a:pt x="45338" y="11937"/>
                </a:lnTo>
                <a:close/>
              </a:path>
              <a:path w="78104" h="304800">
                <a:moveTo>
                  <a:pt x="45338" y="15239"/>
                </a:moveTo>
                <a:lnTo>
                  <a:pt x="44323" y="15239"/>
                </a:lnTo>
                <a:lnTo>
                  <a:pt x="38988" y="23774"/>
                </a:lnTo>
                <a:lnTo>
                  <a:pt x="45338" y="33934"/>
                </a:lnTo>
                <a:lnTo>
                  <a:pt x="45338" y="15239"/>
                </a:lnTo>
                <a:close/>
              </a:path>
              <a:path w="78104" h="304800">
                <a:moveTo>
                  <a:pt x="44323" y="15239"/>
                </a:moveTo>
                <a:lnTo>
                  <a:pt x="33654" y="15239"/>
                </a:lnTo>
                <a:lnTo>
                  <a:pt x="38988" y="23774"/>
                </a:lnTo>
                <a:lnTo>
                  <a:pt x="44323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457700" y="4000500"/>
            <a:ext cx="115188" cy="234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630548" y="3386073"/>
            <a:ext cx="381000" cy="85725"/>
          </a:xfrm>
          <a:custGeom>
            <a:avLst/>
            <a:gdLst/>
            <a:ahLst/>
            <a:cxnLst/>
            <a:rect l="l" t="t" r="r" b="b"/>
            <a:pathLst>
              <a:path w="381000" h="85725">
                <a:moveTo>
                  <a:pt x="295275" y="0"/>
                </a:moveTo>
                <a:lnTo>
                  <a:pt x="295275" y="85725"/>
                </a:lnTo>
                <a:lnTo>
                  <a:pt x="352509" y="57150"/>
                </a:lnTo>
                <a:lnTo>
                  <a:pt x="309625" y="57150"/>
                </a:lnTo>
                <a:lnTo>
                  <a:pt x="309625" y="28575"/>
                </a:lnTo>
                <a:lnTo>
                  <a:pt x="352340" y="28575"/>
                </a:lnTo>
                <a:lnTo>
                  <a:pt x="295275" y="0"/>
                </a:lnTo>
                <a:close/>
              </a:path>
              <a:path w="381000" h="85725">
                <a:moveTo>
                  <a:pt x="2952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95275" y="57150"/>
                </a:lnTo>
                <a:lnTo>
                  <a:pt x="295275" y="28575"/>
                </a:lnTo>
                <a:close/>
              </a:path>
              <a:path w="381000" h="85725">
                <a:moveTo>
                  <a:pt x="352340" y="28575"/>
                </a:moveTo>
                <a:lnTo>
                  <a:pt x="309625" y="28575"/>
                </a:lnTo>
                <a:lnTo>
                  <a:pt x="309625" y="57150"/>
                </a:lnTo>
                <a:lnTo>
                  <a:pt x="352509" y="57150"/>
                </a:lnTo>
                <a:lnTo>
                  <a:pt x="381000" y="42925"/>
                </a:lnTo>
                <a:lnTo>
                  <a:pt x="35234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704837" y="4467251"/>
            <a:ext cx="225445" cy="1839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86025" y="4076745"/>
            <a:ext cx="334010" cy="522605"/>
          </a:xfrm>
          <a:custGeom>
            <a:avLst/>
            <a:gdLst/>
            <a:ahLst/>
            <a:cxnLst/>
            <a:rect l="l" t="t" r="r" b="b"/>
            <a:pathLst>
              <a:path w="334010" h="522604">
                <a:moveTo>
                  <a:pt x="67798" y="27190"/>
                </a:moveTo>
                <a:lnTo>
                  <a:pt x="0" y="302828"/>
                </a:lnTo>
                <a:lnTo>
                  <a:pt x="0" y="316439"/>
                </a:lnTo>
                <a:lnTo>
                  <a:pt x="11570" y="323917"/>
                </a:lnTo>
                <a:lnTo>
                  <a:pt x="11570" y="338518"/>
                </a:lnTo>
                <a:lnTo>
                  <a:pt x="58695" y="363048"/>
                </a:lnTo>
                <a:lnTo>
                  <a:pt x="59766" y="363048"/>
                </a:lnTo>
                <a:lnTo>
                  <a:pt x="63514" y="363632"/>
                </a:lnTo>
                <a:lnTo>
                  <a:pt x="68869" y="363632"/>
                </a:lnTo>
                <a:lnTo>
                  <a:pt x="75829" y="364216"/>
                </a:lnTo>
                <a:lnTo>
                  <a:pt x="84399" y="365384"/>
                </a:lnTo>
                <a:lnTo>
                  <a:pt x="94035" y="365968"/>
                </a:lnTo>
                <a:lnTo>
                  <a:pt x="104215" y="367136"/>
                </a:lnTo>
                <a:lnTo>
                  <a:pt x="115461" y="367720"/>
                </a:lnTo>
                <a:lnTo>
                  <a:pt x="137416" y="370056"/>
                </a:lnTo>
                <a:lnTo>
                  <a:pt x="148662" y="370640"/>
                </a:lnTo>
                <a:lnTo>
                  <a:pt x="168471" y="372976"/>
                </a:lnTo>
                <a:lnTo>
                  <a:pt x="177041" y="373560"/>
                </a:lnTo>
                <a:lnTo>
                  <a:pt x="184002" y="374728"/>
                </a:lnTo>
                <a:lnTo>
                  <a:pt x="189360" y="375313"/>
                </a:lnTo>
                <a:lnTo>
                  <a:pt x="189360" y="376481"/>
                </a:lnTo>
                <a:lnTo>
                  <a:pt x="189897" y="379985"/>
                </a:lnTo>
                <a:lnTo>
                  <a:pt x="189897" y="385249"/>
                </a:lnTo>
                <a:lnTo>
                  <a:pt x="177041" y="430805"/>
                </a:lnTo>
                <a:lnTo>
                  <a:pt x="175968" y="430805"/>
                </a:lnTo>
                <a:lnTo>
                  <a:pt x="172219" y="431389"/>
                </a:lnTo>
                <a:lnTo>
                  <a:pt x="166868" y="431973"/>
                </a:lnTo>
                <a:lnTo>
                  <a:pt x="159908" y="433141"/>
                </a:lnTo>
                <a:lnTo>
                  <a:pt x="151874" y="434309"/>
                </a:lnTo>
                <a:lnTo>
                  <a:pt x="142767" y="435477"/>
                </a:lnTo>
                <a:lnTo>
                  <a:pt x="90286" y="444238"/>
                </a:lnTo>
                <a:lnTo>
                  <a:pt x="81187" y="446574"/>
                </a:lnTo>
                <a:lnTo>
                  <a:pt x="72617" y="448326"/>
                </a:lnTo>
                <a:lnTo>
                  <a:pt x="47984" y="469944"/>
                </a:lnTo>
                <a:lnTo>
                  <a:pt x="49055" y="475200"/>
                </a:lnTo>
                <a:lnTo>
                  <a:pt x="51732" y="480457"/>
                </a:lnTo>
                <a:lnTo>
                  <a:pt x="55481" y="484545"/>
                </a:lnTo>
                <a:lnTo>
                  <a:pt x="60301" y="486881"/>
                </a:lnTo>
                <a:lnTo>
                  <a:pt x="64049" y="488049"/>
                </a:lnTo>
                <a:lnTo>
                  <a:pt x="69405" y="489801"/>
                </a:lnTo>
                <a:lnTo>
                  <a:pt x="76902" y="492137"/>
                </a:lnTo>
                <a:lnTo>
                  <a:pt x="85472" y="494474"/>
                </a:lnTo>
                <a:lnTo>
                  <a:pt x="95645" y="497395"/>
                </a:lnTo>
                <a:lnTo>
                  <a:pt x="106354" y="500315"/>
                </a:lnTo>
                <a:lnTo>
                  <a:pt x="117600" y="503236"/>
                </a:lnTo>
                <a:lnTo>
                  <a:pt x="129382" y="506156"/>
                </a:lnTo>
                <a:lnTo>
                  <a:pt x="141165" y="509661"/>
                </a:lnTo>
                <a:lnTo>
                  <a:pt x="152947" y="512581"/>
                </a:lnTo>
                <a:lnTo>
                  <a:pt x="164722" y="514918"/>
                </a:lnTo>
                <a:lnTo>
                  <a:pt x="175439" y="517839"/>
                </a:lnTo>
                <a:lnTo>
                  <a:pt x="185611" y="519591"/>
                </a:lnTo>
                <a:lnTo>
                  <a:pt x="194711" y="521343"/>
                </a:lnTo>
                <a:lnTo>
                  <a:pt x="202208" y="521927"/>
                </a:lnTo>
                <a:lnTo>
                  <a:pt x="208640" y="522511"/>
                </a:lnTo>
                <a:lnTo>
                  <a:pt x="214527" y="521927"/>
                </a:lnTo>
                <a:lnTo>
                  <a:pt x="221488" y="520759"/>
                </a:lnTo>
                <a:lnTo>
                  <a:pt x="264332" y="503820"/>
                </a:lnTo>
                <a:lnTo>
                  <a:pt x="305567" y="481041"/>
                </a:lnTo>
                <a:lnTo>
                  <a:pt x="316276" y="472864"/>
                </a:lnTo>
                <a:lnTo>
                  <a:pt x="320025" y="469944"/>
                </a:lnTo>
                <a:lnTo>
                  <a:pt x="322163" y="467608"/>
                </a:lnTo>
                <a:lnTo>
                  <a:pt x="323237" y="463519"/>
                </a:lnTo>
                <a:lnTo>
                  <a:pt x="322163" y="460015"/>
                </a:lnTo>
                <a:lnTo>
                  <a:pt x="291638" y="447742"/>
                </a:lnTo>
                <a:lnTo>
                  <a:pt x="291101" y="444238"/>
                </a:lnTo>
                <a:lnTo>
                  <a:pt x="286824" y="403355"/>
                </a:lnTo>
                <a:lnTo>
                  <a:pt x="280929" y="363632"/>
                </a:lnTo>
                <a:lnTo>
                  <a:pt x="272366" y="326837"/>
                </a:lnTo>
                <a:lnTo>
                  <a:pt x="333409" y="68073"/>
                </a:lnTo>
                <a:lnTo>
                  <a:pt x="321090" y="42375"/>
                </a:lnTo>
                <a:lnTo>
                  <a:pt x="325968" y="30110"/>
                </a:lnTo>
                <a:lnTo>
                  <a:pt x="80114" y="30110"/>
                </a:lnTo>
                <a:lnTo>
                  <a:pt x="67798" y="27190"/>
                </a:lnTo>
                <a:close/>
              </a:path>
              <a:path w="334010" h="522604">
                <a:moveTo>
                  <a:pt x="297678" y="0"/>
                </a:moveTo>
                <a:lnTo>
                  <a:pt x="293620" y="0"/>
                </a:lnTo>
                <a:lnTo>
                  <a:pt x="288426" y="3236"/>
                </a:lnTo>
                <a:lnTo>
                  <a:pt x="80114" y="30110"/>
                </a:lnTo>
                <a:lnTo>
                  <a:pt x="325968" y="30110"/>
                </a:lnTo>
                <a:lnTo>
                  <a:pt x="328058" y="24854"/>
                </a:lnTo>
                <a:lnTo>
                  <a:pt x="297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500807" y="4091078"/>
            <a:ext cx="278130" cy="305435"/>
          </a:xfrm>
          <a:custGeom>
            <a:avLst/>
            <a:gdLst/>
            <a:ahLst/>
            <a:cxnLst/>
            <a:rect l="l" t="t" r="r" b="b"/>
            <a:pathLst>
              <a:path w="278130" h="305435">
                <a:moveTo>
                  <a:pt x="61046" y="25706"/>
                </a:moveTo>
                <a:lnTo>
                  <a:pt x="0" y="290302"/>
                </a:lnTo>
                <a:lnTo>
                  <a:pt x="202420" y="304911"/>
                </a:lnTo>
                <a:lnTo>
                  <a:pt x="271129" y="27458"/>
                </a:lnTo>
                <a:lnTo>
                  <a:pt x="68543" y="27458"/>
                </a:lnTo>
                <a:lnTo>
                  <a:pt x="61046" y="25706"/>
                </a:lnTo>
                <a:close/>
              </a:path>
              <a:path w="278130" h="305435">
                <a:moveTo>
                  <a:pt x="277928" y="0"/>
                </a:moveTo>
                <a:lnTo>
                  <a:pt x="268821" y="4672"/>
                </a:lnTo>
                <a:lnTo>
                  <a:pt x="68543" y="27458"/>
                </a:lnTo>
                <a:lnTo>
                  <a:pt x="271129" y="27458"/>
                </a:lnTo>
                <a:lnTo>
                  <a:pt x="277928" y="0"/>
                </a:lnTo>
                <a:close/>
              </a:path>
            </a:pathLst>
          </a:custGeom>
          <a:solidFill>
            <a:srgbClr val="E4D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10188" y="4092246"/>
            <a:ext cx="82550" cy="313055"/>
          </a:xfrm>
          <a:custGeom>
            <a:avLst/>
            <a:gdLst/>
            <a:ahLst/>
            <a:cxnLst/>
            <a:rect l="l" t="t" r="r" b="b"/>
            <a:pathLst>
              <a:path w="82550" h="313054">
                <a:moveTo>
                  <a:pt x="76581" y="0"/>
                </a:moveTo>
                <a:lnTo>
                  <a:pt x="0" y="308415"/>
                </a:lnTo>
                <a:lnTo>
                  <a:pt x="4285" y="312503"/>
                </a:lnTo>
                <a:lnTo>
                  <a:pt x="81932" y="2336"/>
                </a:lnTo>
                <a:lnTo>
                  <a:pt x="76581" y="0"/>
                </a:lnTo>
                <a:close/>
              </a:path>
            </a:pathLst>
          </a:custGeom>
          <a:solidFill>
            <a:srgbClr val="F1E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19832" y="4098671"/>
            <a:ext cx="82550" cy="314960"/>
          </a:xfrm>
          <a:custGeom>
            <a:avLst/>
            <a:gdLst/>
            <a:ahLst/>
            <a:cxnLst/>
            <a:rect l="l" t="t" r="r" b="b"/>
            <a:pathLst>
              <a:path w="82550" h="314960">
                <a:moveTo>
                  <a:pt x="77647" y="0"/>
                </a:moveTo>
                <a:lnTo>
                  <a:pt x="0" y="310167"/>
                </a:lnTo>
                <a:lnTo>
                  <a:pt x="4285" y="314840"/>
                </a:lnTo>
                <a:lnTo>
                  <a:pt x="82469" y="5848"/>
                </a:lnTo>
                <a:lnTo>
                  <a:pt x="77647" y="0"/>
                </a:lnTo>
                <a:close/>
              </a:path>
            </a:pathLst>
          </a:custGeom>
          <a:solidFill>
            <a:srgbClr val="F1E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514731" y="4399494"/>
            <a:ext cx="170815" cy="22860"/>
          </a:xfrm>
          <a:custGeom>
            <a:avLst/>
            <a:gdLst/>
            <a:ahLst/>
            <a:cxnLst/>
            <a:rect l="l" t="t" r="r" b="b"/>
            <a:pathLst>
              <a:path w="170814" h="22860">
                <a:moveTo>
                  <a:pt x="161293" y="10512"/>
                </a:moveTo>
                <a:lnTo>
                  <a:pt x="46057" y="10512"/>
                </a:lnTo>
                <a:lnTo>
                  <a:pt x="75509" y="11680"/>
                </a:lnTo>
                <a:lnTo>
                  <a:pt x="126916" y="16353"/>
                </a:lnTo>
                <a:lnTo>
                  <a:pt x="137089" y="18105"/>
                </a:lnTo>
                <a:lnTo>
                  <a:pt x="146732" y="19273"/>
                </a:lnTo>
                <a:lnTo>
                  <a:pt x="154230" y="20441"/>
                </a:lnTo>
                <a:lnTo>
                  <a:pt x="160654" y="21025"/>
                </a:lnTo>
                <a:lnTo>
                  <a:pt x="165468" y="22193"/>
                </a:lnTo>
                <a:lnTo>
                  <a:pt x="168151" y="22777"/>
                </a:lnTo>
                <a:lnTo>
                  <a:pt x="169217" y="22777"/>
                </a:lnTo>
                <a:lnTo>
                  <a:pt x="170290" y="11680"/>
                </a:lnTo>
                <a:lnTo>
                  <a:pt x="161293" y="10512"/>
                </a:lnTo>
                <a:close/>
              </a:path>
              <a:path w="170814" h="22860">
                <a:moveTo>
                  <a:pt x="49805" y="0"/>
                </a:moveTo>
                <a:lnTo>
                  <a:pt x="29988" y="0"/>
                </a:lnTo>
                <a:lnTo>
                  <a:pt x="22491" y="584"/>
                </a:lnTo>
                <a:lnTo>
                  <a:pt x="16065" y="584"/>
                </a:lnTo>
                <a:lnTo>
                  <a:pt x="10709" y="1168"/>
                </a:lnTo>
                <a:lnTo>
                  <a:pt x="6961" y="1752"/>
                </a:lnTo>
                <a:lnTo>
                  <a:pt x="4284" y="1752"/>
                </a:lnTo>
                <a:lnTo>
                  <a:pt x="2677" y="2336"/>
                </a:lnTo>
                <a:lnTo>
                  <a:pt x="2141" y="2336"/>
                </a:lnTo>
                <a:lnTo>
                  <a:pt x="0" y="11096"/>
                </a:lnTo>
                <a:lnTo>
                  <a:pt x="15529" y="10512"/>
                </a:lnTo>
                <a:lnTo>
                  <a:pt x="161293" y="10512"/>
                </a:lnTo>
                <a:lnTo>
                  <a:pt x="147798" y="8760"/>
                </a:lnTo>
                <a:lnTo>
                  <a:pt x="126916" y="5840"/>
                </a:lnTo>
                <a:lnTo>
                  <a:pt x="91032" y="2336"/>
                </a:lnTo>
                <a:lnTo>
                  <a:pt x="75509" y="1168"/>
                </a:lnTo>
                <a:lnTo>
                  <a:pt x="49805" y="0"/>
                </a:lnTo>
                <a:close/>
              </a:path>
            </a:pathLst>
          </a:custGeom>
          <a:solidFill>
            <a:srgbClr val="6BAC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528118" y="4121456"/>
            <a:ext cx="216880" cy="2575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732680" y="4127881"/>
            <a:ext cx="73025" cy="284480"/>
          </a:xfrm>
          <a:custGeom>
            <a:avLst/>
            <a:gdLst/>
            <a:ahLst/>
            <a:cxnLst/>
            <a:rect l="l" t="t" r="r" b="b"/>
            <a:pathLst>
              <a:path w="73025" h="284479">
                <a:moveTo>
                  <a:pt x="71760" y="0"/>
                </a:moveTo>
                <a:lnTo>
                  <a:pt x="0" y="283877"/>
                </a:lnTo>
                <a:lnTo>
                  <a:pt x="6968" y="280373"/>
                </a:lnTo>
                <a:lnTo>
                  <a:pt x="72833" y="7592"/>
                </a:lnTo>
                <a:lnTo>
                  <a:pt x="71760" y="0"/>
                </a:lnTo>
                <a:close/>
              </a:path>
            </a:pathLst>
          </a:custGeom>
          <a:solidFill>
            <a:srgbClr val="AA9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543648" y="4417015"/>
            <a:ext cx="251155" cy="169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819400" y="3912234"/>
            <a:ext cx="571500" cy="214629"/>
          </a:xfrm>
          <a:custGeom>
            <a:avLst/>
            <a:gdLst/>
            <a:ahLst/>
            <a:cxnLst/>
            <a:rect l="l" t="t" r="r" b="b"/>
            <a:pathLst>
              <a:path w="571500" h="214629">
                <a:moveTo>
                  <a:pt x="60198" y="142366"/>
                </a:moveTo>
                <a:lnTo>
                  <a:pt x="0" y="202564"/>
                </a:lnTo>
                <a:lnTo>
                  <a:pt x="84327" y="214629"/>
                </a:lnTo>
                <a:lnTo>
                  <a:pt x="75592" y="188467"/>
                </a:lnTo>
                <a:lnTo>
                  <a:pt x="62230" y="188467"/>
                </a:lnTo>
                <a:lnTo>
                  <a:pt x="58293" y="176402"/>
                </a:lnTo>
                <a:lnTo>
                  <a:pt x="70234" y="172424"/>
                </a:lnTo>
                <a:lnTo>
                  <a:pt x="60198" y="142366"/>
                </a:lnTo>
                <a:close/>
              </a:path>
              <a:path w="571500" h="214629">
                <a:moveTo>
                  <a:pt x="70234" y="172424"/>
                </a:moveTo>
                <a:lnTo>
                  <a:pt x="58293" y="176402"/>
                </a:lnTo>
                <a:lnTo>
                  <a:pt x="62230" y="188467"/>
                </a:lnTo>
                <a:lnTo>
                  <a:pt x="74254" y="184462"/>
                </a:lnTo>
                <a:lnTo>
                  <a:pt x="70234" y="172424"/>
                </a:lnTo>
                <a:close/>
              </a:path>
              <a:path w="571500" h="214629">
                <a:moveTo>
                  <a:pt x="74254" y="184462"/>
                </a:moveTo>
                <a:lnTo>
                  <a:pt x="62230" y="188467"/>
                </a:lnTo>
                <a:lnTo>
                  <a:pt x="75592" y="188467"/>
                </a:lnTo>
                <a:lnTo>
                  <a:pt x="74254" y="184462"/>
                </a:lnTo>
                <a:close/>
              </a:path>
              <a:path w="571500" h="214629">
                <a:moveTo>
                  <a:pt x="497245" y="30167"/>
                </a:moveTo>
                <a:lnTo>
                  <a:pt x="70234" y="172424"/>
                </a:lnTo>
                <a:lnTo>
                  <a:pt x="74254" y="184462"/>
                </a:lnTo>
                <a:lnTo>
                  <a:pt x="501265" y="42205"/>
                </a:lnTo>
                <a:lnTo>
                  <a:pt x="497245" y="30167"/>
                </a:lnTo>
                <a:close/>
              </a:path>
              <a:path w="571500" h="214629">
                <a:moveTo>
                  <a:pt x="557402" y="26162"/>
                </a:moveTo>
                <a:lnTo>
                  <a:pt x="509270" y="26162"/>
                </a:lnTo>
                <a:lnTo>
                  <a:pt x="513207" y="38226"/>
                </a:lnTo>
                <a:lnTo>
                  <a:pt x="501265" y="42205"/>
                </a:lnTo>
                <a:lnTo>
                  <a:pt x="511301" y="72262"/>
                </a:lnTo>
                <a:lnTo>
                  <a:pt x="557402" y="26162"/>
                </a:lnTo>
                <a:close/>
              </a:path>
              <a:path w="571500" h="214629">
                <a:moveTo>
                  <a:pt x="509270" y="26162"/>
                </a:moveTo>
                <a:lnTo>
                  <a:pt x="497245" y="30167"/>
                </a:lnTo>
                <a:lnTo>
                  <a:pt x="501265" y="42205"/>
                </a:lnTo>
                <a:lnTo>
                  <a:pt x="513207" y="38226"/>
                </a:lnTo>
                <a:lnTo>
                  <a:pt x="509270" y="26162"/>
                </a:lnTo>
                <a:close/>
              </a:path>
              <a:path w="571500" h="214629">
                <a:moveTo>
                  <a:pt x="487172" y="0"/>
                </a:moveTo>
                <a:lnTo>
                  <a:pt x="497245" y="30167"/>
                </a:lnTo>
                <a:lnTo>
                  <a:pt x="509270" y="26162"/>
                </a:lnTo>
                <a:lnTo>
                  <a:pt x="557402" y="26162"/>
                </a:lnTo>
                <a:lnTo>
                  <a:pt x="571500" y="12064"/>
                </a:lnTo>
                <a:lnTo>
                  <a:pt x="487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438400" y="3086100"/>
            <a:ext cx="577850" cy="3270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743200" y="3009900"/>
            <a:ext cx="577850" cy="3270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51810" y="3422650"/>
            <a:ext cx="839469" cy="148590"/>
          </a:xfrm>
          <a:custGeom>
            <a:avLst/>
            <a:gdLst/>
            <a:ahLst/>
            <a:cxnLst/>
            <a:rect l="l" t="t" r="r" b="b"/>
            <a:pathLst>
              <a:path w="839470" h="148589">
                <a:moveTo>
                  <a:pt x="762730" y="116646"/>
                </a:moveTo>
                <a:lnTo>
                  <a:pt x="758443" y="148082"/>
                </a:lnTo>
                <a:lnTo>
                  <a:pt x="839088" y="120650"/>
                </a:lnTo>
                <a:lnTo>
                  <a:pt x="835738" y="118363"/>
                </a:lnTo>
                <a:lnTo>
                  <a:pt x="775335" y="118363"/>
                </a:lnTo>
                <a:lnTo>
                  <a:pt x="762730" y="116646"/>
                </a:lnTo>
                <a:close/>
              </a:path>
              <a:path w="839470" h="148589">
                <a:moveTo>
                  <a:pt x="764444" y="104079"/>
                </a:moveTo>
                <a:lnTo>
                  <a:pt x="762730" y="116646"/>
                </a:lnTo>
                <a:lnTo>
                  <a:pt x="775335" y="118363"/>
                </a:lnTo>
                <a:lnTo>
                  <a:pt x="776986" y="105790"/>
                </a:lnTo>
                <a:lnTo>
                  <a:pt x="764444" y="104079"/>
                </a:lnTo>
                <a:close/>
              </a:path>
              <a:path w="839470" h="148589">
                <a:moveTo>
                  <a:pt x="768730" y="72644"/>
                </a:moveTo>
                <a:lnTo>
                  <a:pt x="764444" y="104079"/>
                </a:lnTo>
                <a:lnTo>
                  <a:pt x="776986" y="105790"/>
                </a:lnTo>
                <a:lnTo>
                  <a:pt x="775335" y="118363"/>
                </a:lnTo>
                <a:lnTo>
                  <a:pt x="835738" y="118363"/>
                </a:lnTo>
                <a:lnTo>
                  <a:pt x="768730" y="72644"/>
                </a:lnTo>
                <a:close/>
              </a:path>
              <a:path w="839470" h="148589">
                <a:moveTo>
                  <a:pt x="1777" y="0"/>
                </a:moveTo>
                <a:lnTo>
                  <a:pt x="0" y="12700"/>
                </a:lnTo>
                <a:lnTo>
                  <a:pt x="762730" y="116646"/>
                </a:lnTo>
                <a:lnTo>
                  <a:pt x="764444" y="104079"/>
                </a:lnTo>
                <a:lnTo>
                  <a:pt x="1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323845" y="3575050"/>
            <a:ext cx="1067435" cy="80010"/>
          </a:xfrm>
          <a:custGeom>
            <a:avLst/>
            <a:gdLst/>
            <a:ahLst/>
            <a:cxnLst/>
            <a:rect l="l" t="t" r="r" b="b"/>
            <a:pathLst>
              <a:path w="1067435" h="80010">
                <a:moveTo>
                  <a:pt x="992251" y="3683"/>
                </a:moveTo>
                <a:lnTo>
                  <a:pt x="991140" y="35361"/>
                </a:lnTo>
                <a:lnTo>
                  <a:pt x="1003807" y="35813"/>
                </a:lnTo>
                <a:lnTo>
                  <a:pt x="1003427" y="48513"/>
                </a:lnTo>
                <a:lnTo>
                  <a:pt x="990679" y="48513"/>
                </a:lnTo>
                <a:lnTo>
                  <a:pt x="989583" y="79756"/>
                </a:lnTo>
                <a:lnTo>
                  <a:pt x="1058136" y="48513"/>
                </a:lnTo>
                <a:lnTo>
                  <a:pt x="1003427" y="48513"/>
                </a:lnTo>
                <a:lnTo>
                  <a:pt x="990695" y="48059"/>
                </a:lnTo>
                <a:lnTo>
                  <a:pt x="1059133" y="48059"/>
                </a:lnTo>
                <a:lnTo>
                  <a:pt x="1067054" y="44450"/>
                </a:lnTo>
                <a:lnTo>
                  <a:pt x="992251" y="3683"/>
                </a:lnTo>
                <a:close/>
              </a:path>
              <a:path w="1067435" h="80010">
                <a:moveTo>
                  <a:pt x="991140" y="35361"/>
                </a:moveTo>
                <a:lnTo>
                  <a:pt x="990695" y="48059"/>
                </a:lnTo>
                <a:lnTo>
                  <a:pt x="1003427" y="48513"/>
                </a:lnTo>
                <a:lnTo>
                  <a:pt x="1003807" y="35813"/>
                </a:lnTo>
                <a:lnTo>
                  <a:pt x="991140" y="35361"/>
                </a:lnTo>
                <a:close/>
              </a:path>
              <a:path w="1067435" h="80010">
                <a:moveTo>
                  <a:pt x="508" y="0"/>
                </a:moveTo>
                <a:lnTo>
                  <a:pt x="0" y="12700"/>
                </a:lnTo>
                <a:lnTo>
                  <a:pt x="990695" y="48059"/>
                </a:lnTo>
                <a:lnTo>
                  <a:pt x="991140" y="35361"/>
                </a:lnTo>
                <a:lnTo>
                  <a:pt x="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00370" y="2872104"/>
            <a:ext cx="626110" cy="87630"/>
          </a:xfrm>
          <a:custGeom>
            <a:avLst/>
            <a:gdLst/>
            <a:ahLst/>
            <a:cxnLst/>
            <a:rect l="l" t="t" r="r" b="b"/>
            <a:pathLst>
              <a:path w="626110" h="87630">
                <a:moveTo>
                  <a:pt x="539749" y="58998"/>
                </a:moveTo>
                <a:lnTo>
                  <a:pt x="539622" y="87503"/>
                </a:lnTo>
                <a:lnTo>
                  <a:pt x="597113" y="59055"/>
                </a:lnTo>
                <a:lnTo>
                  <a:pt x="554101" y="59055"/>
                </a:lnTo>
                <a:lnTo>
                  <a:pt x="539749" y="58998"/>
                </a:lnTo>
                <a:close/>
              </a:path>
              <a:path w="626110" h="87630">
                <a:moveTo>
                  <a:pt x="85851" y="0"/>
                </a:moveTo>
                <a:lnTo>
                  <a:pt x="0" y="42545"/>
                </a:lnTo>
                <a:lnTo>
                  <a:pt x="85597" y="85725"/>
                </a:lnTo>
                <a:lnTo>
                  <a:pt x="85682" y="57206"/>
                </a:lnTo>
                <a:lnTo>
                  <a:pt x="71374" y="57150"/>
                </a:lnTo>
                <a:lnTo>
                  <a:pt x="71500" y="28575"/>
                </a:lnTo>
                <a:lnTo>
                  <a:pt x="85767" y="28575"/>
                </a:lnTo>
                <a:lnTo>
                  <a:pt x="85851" y="0"/>
                </a:lnTo>
                <a:close/>
              </a:path>
              <a:path w="626110" h="87630">
                <a:moveTo>
                  <a:pt x="539876" y="30423"/>
                </a:moveTo>
                <a:lnTo>
                  <a:pt x="539749" y="58998"/>
                </a:lnTo>
                <a:lnTo>
                  <a:pt x="554101" y="59055"/>
                </a:lnTo>
                <a:lnTo>
                  <a:pt x="554227" y="30480"/>
                </a:lnTo>
                <a:lnTo>
                  <a:pt x="539876" y="30423"/>
                </a:lnTo>
                <a:close/>
              </a:path>
              <a:path w="626110" h="87630">
                <a:moveTo>
                  <a:pt x="540003" y="1778"/>
                </a:moveTo>
                <a:lnTo>
                  <a:pt x="539876" y="30423"/>
                </a:lnTo>
                <a:lnTo>
                  <a:pt x="554227" y="30480"/>
                </a:lnTo>
                <a:lnTo>
                  <a:pt x="554101" y="59055"/>
                </a:lnTo>
                <a:lnTo>
                  <a:pt x="597113" y="59055"/>
                </a:lnTo>
                <a:lnTo>
                  <a:pt x="625601" y="44958"/>
                </a:lnTo>
                <a:lnTo>
                  <a:pt x="540003" y="1778"/>
                </a:lnTo>
                <a:close/>
              </a:path>
              <a:path w="626110" h="87630">
                <a:moveTo>
                  <a:pt x="85767" y="28631"/>
                </a:moveTo>
                <a:lnTo>
                  <a:pt x="85682" y="57206"/>
                </a:lnTo>
                <a:lnTo>
                  <a:pt x="539749" y="58998"/>
                </a:lnTo>
                <a:lnTo>
                  <a:pt x="539876" y="30423"/>
                </a:lnTo>
                <a:lnTo>
                  <a:pt x="85767" y="28631"/>
                </a:lnTo>
                <a:close/>
              </a:path>
              <a:path w="626110" h="87630">
                <a:moveTo>
                  <a:pt x="71500" y="28575"/>
                </a:moveTo>
                <a:lnTo>
                  <a:pt x="71374" y="57150"/>
                </a:lnTo>
                <a:lnTo>
                  <a:pt x="85682" y="57206"/>
                </a:lnTo>
                <a:lnTo>
                  <a:pt x="85767" y="28631"/>
                </a:lnTo>
                <a:lnTo>
                  <a:pt x="71500" y="28575"/>
                </a:lnTo>
                <a:close/>
              </a:path>
              <a:path w="626110" h="87630">
                <a:moveTo>
                  <a:pt x="85767" y="28575"/>
                </a:moveTo>
                <a:lnTo>
                  <a:pt x="71500" y="28575"/>
                </a:lnTo>
                <a:lnTo>
                  <a:pt x="85767" y="28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2422651" y="6515296"/>
            <a:ext cx="967740" cy="1670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z="800" spc="-5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dirty="0" sz="800" spc="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E7E7E"/>
                </a:solidFill>
                <a:latin typeface="Arial"/>
                <a:cs typeface="Arial"/>
              </a:rPr>
              <a:t>Use	</a:t>
            </a:r>
            <a:fld id="{81D60167-4931-47E6-BA6A-407CBD079E47}" type="slidenum">
              <a:rPr dirty="0" sz="1000" spc="-5">
                <a:solidFill>
                  <a:srgbClr val="7E7E7E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2245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IPU </a:t>
            </a:r>
            <a:r>
              <a:rPr dirty="0" spc="-5"/>
              <a:t>Processing</a:t>
            </a:r>
            <a:r>
              <a:rPr dirty="0" spc="-55"/>
              <a:t> </a:t>
            </a:r>
            <a:r>
              <a:rPr dirty="0" spc="-5"/>
              <a:t>Driver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54061"/>
            <a:ext cx="7494270" cy="75311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455"/>
              </a:spcBef>
              <a:buClr>
                <a:srgbClr val="252525"/>
              </a:buClr>
              <a:buSzPct val="79545"/>
              <a:buChar char="•"/>
              <a:tabLst>
                <a:tab pos="266700" algn="l"/>
                <a:tab pos="267335" algn="l"/>
              </a:tabLst>
            </a:pPr>
            <a:r>
              <a:rPr dirty="0" sz="2200" spc="-5"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000" spc="-5">
                <a:latin typeface="Courier New"/>
                <a:cs typeface="Courier New"/>
              </a:rPr>
              <a:t>linux-test/test/mxc_ipudev_test/mxc_ipudev_test.c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2245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IPU </a:t>
            </a:r>
            <a:r>
              <a:rPr dirty="0" spc="-5"/>
              <a:t>Processing</a:t>
            </a:r>
            <a:r>
              <a:rPr dirty="0" spc="-60"/>
              <a:t> </a:t>
            </a:r>
            <a:r>
              <a:rPr dirty="0" spc="-5"/>
              <a:t>Driver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29011"/>
            <a:ext cx="7802880" cy="442150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5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Advantages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Easy to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use.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Provides workaround for </a:t>
            </a:r>
            <a:r>
              <a:rPr dirty="0" sz="2000" spc="-5">
                <a:latin typeface="Arial"/>
                <a:cs typeface="Arial"/>
              </a:rPr>
              <a:t>IPU </a:t>
            </a:r>
            <a:r>
              <a:rPr dirty="0" sz="2000">
                <a:latin typeface="Arial"/>
                <a:cs typeface="Arial"/>
              </a:rPr>
              <a:t>suspend/resume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issue</a:t>
            </a:r>
            <a:endParaRPr sz="20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509"/>
              </a:spcBef>
              <a:buSzPct val="80555"/>
              <a:buFont typeface="Wingdings"/>
              <a:buChar char=""/>
              <a:tabLst>
                <a:tab pos="439420" algn="l"/>
              </a:tabLst>
            </a:pPr>
            <a:r>
              <a:rPr dirty="0" sz="1800" spc="-5">
                <a:latin typeface="Arial"/>
                <a:cs typeface="Arial"/>
              </a:rPr>
              <a:t>Cannot suspend </a:t>
            </a:r>
            <a:r>
              <a:rPr dirty="0" sz="1800" spc="-15">
                <a:latin typeface="Arial"/>
                <a:cs typeface="Arial"/>
              </a:rPr>
              <a:t>when </a:t>
            </a:r>
            <a:r>
              <a:rPr dirty="0" sz="1800" spc="-5">
                <a:latin typeface="Arial"/>
                <a:cs typeface="Arial"/>
              </a:rPr>
              <a:t>double buffering is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enabled</a:t>
            </a:r>
            <a:endParaRPr sz="18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All IC </a:t>
            </a:r>
            <a:r>
              <a:rPr dirty="0" sz="2000" spc="-5">
                <a:latin typeface="Arial"/>
                <a:cs typeface="Arial"/>
              </a:rPr>
              <a:t>tasks </a:t>
            </a:r>
            <a:r>
              <a:rPr dirty="0" sz="2000">
                <a:latin typeface="Arial"/>
                <a:cs typeface="Arial"/>
              </a:rPr>
              <a:t>may be based on this </a:t>
            </a:r>
            <a:r>
              <a:rPr dirty="0" sz="2000" spc="-5">
                <a:latin typeface="Arial"/>
                <a:cs typeface="Arial"/>
              </a:rPr>
              <a:t>IPU </a:t>
            </a:r>
            <a:r>
              <a:rPr dirty="0" sz="2000">
                <a:latin typeface="Arial"/>
                <a:cs typeface="Arial"/>
              </a:rPr>
              <a:t>processing driver,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including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0"/>
              </a:spcBef>
              <a:buSzPct val="80000"/>
              <a:buChar char="−"/>
              <a:tabLst>
                <a:tab pos="357505" algn="l"/>
                <a:tab pos="989330" algn="l"/>
              </a:tabLst>
            </a:pPr>
            <a:r>
              <a:rPr dirty="0" sz="2000">
                <a:latin typeface="Arial"/>
                <a:cs typeface="Arial"/>
              </a:rPr>
              <a:t>user	applications and V4L2 output and capture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drivers</a:t>
            </a:r>
            <a:endParaRPr sz="2000">
              <a:latin typeface="Arial"/>
              <a:cs typeface="Arial"/>
            </a:endParaRPr>
          </a:p>
          <a:p>
            <a:pPr lvl="2" marL="439420" indent="-125095">
              <a:lnSpc>
                <a:spcPct val="100000"/>
              </a:lnSpc>
              <a:spcBef>
                <a:spcPts val="509"/>
              </a:spcBef>
              <a:buSzPct val="77777"/>
              <a:buFont typeface="Wingdings"/>
              <a:buChar char=""/>
              <a:tabLst>
                <a:tab pos="439420" algn="l"/>
              </a:tabLst>
            </a:pPr>
            <a:r>
              <a:rPr dirty="0" sz="1800" spc="-5">
                <a:latin typeface="Arial"/>
                <a:cs typeface="Arial"/>
              </a:rPr>
              <a:t>Reason: Easier to debug 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there is an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issue.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spcBef>
                <a:spcPts val="133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Disadvantages</a:t>
            </a:r>
            <a:endParaRPr sz="2200">
              <a:latin typeface="Arial"/>
              <a:cs typeface="Arial"/>
            </a:endParaRPr>
          </a:p>
          <a:p>
            <a:pPr lvl="1" marL="356870" marR="24765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Based on kernel thread, all control is done by software, so</a:t>
            </a:r>
            <a:r>
              <a:rPr dirty="0" sz="2000" spc="-2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Linux  scheduler may have undesirable impact on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Single-buffer </a:t>
            </a:r>
            <a:r>
              <a:rPr dirty="0" sz="2000" spc="-5">
                <a:latin typeface="Arial"/>
                <a:cs typeface="Arial"/>
              </a:rPr>
              <a:t>mode doesn’t </a:t>
            </a:r>
            <a:r>
              <a:rPr dirty="0" sz="2000">
                <a:latin typeface="Arial"/>
                <a:cs typeface="Arial"/>
              </a:rPr>
              <a:t>perform </a:t>
            </a:r>
            <a:r>
              <a:rPr dirty="0" sz="2000" spc="-5">
                <a:latin typeface="Arial"/>
                <a:cs typeface="Arial"/>
              </a:rPr>
              <a:t>as well as </a:t>
            </a:r>
            <a:r>
              <a:rPr dirty="0" sz="2000">
                <a:latin typeface="Arial"/>
                <a:cs typeface="Arial"/>
              </a:rPr>
              <a:t>double-buffer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4778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 of IPU</a:t>
            </a:r>
            <a:r>
              <a:rPr dirty="0" spc="-110"/>
              <a:t> </a:t>
            </a:r>
            <a:r>
              <a:rPr dirty="0" spc="-5"/>
              <a:t>Drivers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29011"/>
            <a:ext cx="6874509" cy="233489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50"/>
              </a:spcBef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10">
                <a:latin typeface="Arial"/>
                <a:cs typeface="Arial"/>
              </a:rPr>
              <a:t>MXC </a:t>
            </a:r>
            <a:r>
              <a:rPr dirty="0" sz="2200" spc="-5">
                <a:latin typeface="Arial"/>
                <a:cs typeface="Arial"/>
              </a:rPr>
              <a:t>Display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Driver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5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Simple framework to manage MXC display device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drivers.</a:t>
            </a:r>
            <a:endParaRPr sz="20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49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Examples: LCD, </a:t>
            </a:r>
            <a:r>
              <a:rPr dirty="0" sz="2000" spc="-5">
                <a:latin typeface="Arial"/>
                <a:cs typeface="Arial"/>
              </a:rPr>
              <a:t>TVE, MIPI, </a:t>
            </a:r>
            <a:r>
              <a:rPr dirty="0" sz="2000">
                <a:latin typeface="Arial"/>
                <a:cs typeface="Arial"/>
              </a:rPr>
              <a:t>VGA,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HDMI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−"/>
            </a:pPr>
            <a:endParaRPr sz="315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Clr>
                <a:srgbClr val="252525"/>
              </a:buClr>
              <a:buSzPct val="79545"/>
              <a:buChar char="•"/>
              <a:tabLst>
                <a:tab pos="187960" algn="l"/>
              </a:tabLst>
            </a:pPr>
            <a:r>
              <a:rPr dirty="0" sz="2200" spc="-5">
                <a:latin typeface="Arial"/>
                <a:cs typeface="Arial"/>
              </a:rPr>
              <a:t>IPU Processing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Driver</a:t>
            </a:r>
            <a:endParaRPr sz="22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500"/>
              </a:spcBef>
              <a:buSzPct val="80000"/>
              <a:buChar char="−"/>
              <a:tabLst>
                <a:tab pos="357505" algn="l"/>
              </a:tabLst>
            </a:pPr>
            <a:r>
              <a:rPr dirty="0" sz="2000">
                <a:latin typeface="Arial"/>
                <a:cs typeface="Arial"/>
              </a:rPr>
              <a:t>Manage </a:t>
            </a:r>
            <a:r>
              <a:rPr dirty="0" sz="2000" spc="-5">
                <a:latin typeface="Arial"/>
                <a:cs typeface="Arial"/>
              </a:rPr>
              <a:t>IPU </a:t>
            </a:r>
            <a:r>
              <a:rPr dirty="0" sz="2000">
                <a:latin typeface="Arial"/>
                <a:cs typeface="Arial"/>
              </a:rPr>
              <a:t>IC tasks in kernel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space.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077" y="3840101"/>
            <a:ext cx="3984625" cy="680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30"/>
              </a:lnSpc>
            </a:pPr>
            <a:r>
              <a:rPr dirty="0" sz="175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dirty="0" sz="2200" spc="-10">
                <a:latin typeface="Arial"/>
                <a:cs typeface="Arial"/>
              </a:rPr>
              <a:t>MXC </a:t>
            </a:r>
            <a:r>
              <a:rPr dirty="0" sz="2200" spc="-5">
                <a:latin typeface="Arial"/>
                <a:cs typeface="Arial"/>
              </a:rPr>
              <a:t>V4L2</a:t>
            </a:r>
            <a:r>
              <a:rPr dirty="0" sz="2200" spc="-19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Drivers</a:t>
            </a:r>
            <a:endParaRPr sz="220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  <a:spcBef>
                <a:spcPts val="500"/>
              </a:spcBef>
            </a:pPr>
            <a:r>
              <a:rPr dirty="0" sz="1600" spc="-5">
                <a:latin typeface="Arial"/>
                <a:cs typeface="Arial"/>
              </a:rPr>
              <a:t>− </a:t>
            </a:r>
            <a:r>
              <a:rPr dirty="0" sz="2000">
                <a:latin typeface="Arial"/>
                <a:cs typeface="Arial"/>
              </a:rPr>
              <a:t>Based on </a:t>
            </a:r>
            <a:r>
              <a:rPr dirty="0" sz="2000" spc="-5">
                <a:latin typeface="Arial"/>
                <a:cs typeface="Arial"/>
              </a:rPr>
              <a:t>IPU </a:t>
            </a:r>
            <a:r>
              <a:rPr dirty="0" sz="2000">
                <a:latin typeface="Arial"/>
                <a:cs typeface="Arial"/>
              </a:rPr>
              <a:t>processing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driver.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811" y="3677792"/>
            <a:ext cx="7305040" cy="1276350"/>
          </a:xfrm>
          <a:custGeom>
            <a:avLst/>
            <a:gdLst/>
            <a:ahLst/>
            <a:cxnLst/>
            <a:rect l="l" t="t" r="r" b="b"/>
            <a:pathLst>
              <a:path w="7305040" h="1276350">
                <a:moveTo>
                  <a:pt x="0" y="1275968"/>
                </a:moveTo>
                <a:lnTo>
                  <a:pt x="7304532" y="1275968"/>
                </a:lnTo>
                <a:lnTo>
                  <a:pt x="7304532" y="0"/>
                </a:lnTo>
                <a:lnTo>
                  <a:pt x="0" y="0"/>
                </a:lnTo>
                <a:lnTo>
                  <a:pt x="0" y="1275968"/>
                </a:lnTo>
                <a:close/>
              </a:path>
            </a:pathLst>
          </a:custGeom>
          <a:solidFill>
            <a:srgbClr val="3596B8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2811" y="3677792"/>
            <a:ext cx="7305040" cy="1276350"/>
          </a:xfrm>
          <a:custGeom>
            <a:avLst/>
            <a:gdLst/>
            <a:ahLst/>
            <a:cxnLst/>
            <a:rect l="l" t="t" r="r" b="b"/>
            <a:pathLst>
              <a:path w="7305040" h="1276350">
                <a:moveTo>
                  <a:pt x="0" y="1275968"/>
                </a:moveTo>
                <a:lnTo>
                  <a:pt x="7304532" y="1275968"/>
                </a:lnTo>
                <a:lnTo>
                  <a:pt x="7304532" y="0"/>
                </a:lnTo>
                <a:lnTo>
                  <a:pt x="0" y="0"/>
                </a:lnTo>
                <a:lnTo>
                  <a:pt x="0" y="1275968"/>
                </a:lnTo>
                <a:close/>
              </a:path>
            </a:pathLst>
          </a:custGeom>
          <a:ln w="25400">
            <a:solidFill>
              <a:srgbClr val="236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0259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V4L2 </a:t>
            </a:r>
            <a:r>
              <a:rPr dirty="0"/>
              <a:t>– </a:t>
            </a:r>
            <a:r>
              <a:rPr dirty="0" spc="-5"/>
              <a:t>Common Kernel</a:t>
            </a:r>
            <a:r>
              <a:rPr dirty="0" spc="-120"/>
              <a:t> </a:t>
            </a:r>
            <a:r>
              <a:rPr dirty="0" spc="-5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9774"/>
            <a:ext cx="8494395" cy="390842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5095" indent="-112395">
              <a:lnSpc>
                <a:spcPct val="100000"/>
              </a:lnSpc>
              <a:spcBef>
                <a:spcPts val="204"/>
              </a:spcBef>
              <a:buClr>
                <a:srgbClr val="252525"/>
              </a:buClr>
              <a:buSzPct val="78125"/>
              <a:buChar char="•"/>
              <a:tabLst>
                <a:tab pos="125730" algn="l"/>
              </a:tabLst>
            </a:pPr>
            <a:r>
              <a:rPr dirty="0" sz="1600" spc="-5">
                <a:latin typeface="Arial"/>
                <a:cs typeface="Arial"/>
              </a:rPr>
              <a:t>What is Video4Linux (V4L)?</a:t>
            </a:r>
            <a:endParaRPr sz="1600">
              <a:latin typeface="Arial"/>
              <a:cs typeface="Arial"/>
            </a:endParaRPr>
          </a:p>
          <a:p>
            <a:pPr lvl="1" marL="356870" marR="67945" indent="-168910">
              <a:lnSpc>
                <a:spcPts val="1540"/>
              </a:lnSpc>
              <a:spcBef>
                <a:spcPts val="47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V4L is the original video capture/overlay API of the Linux kernel. It appeared late the 2.1.x  development </a:t>
            </a:r>
            <a:r>
              <a:rPr dirty="0" sz="1600" spc="-10">
                <a:latin typeface="Arial"/>
                <a:cs typeface="Arial"/>
              </a:rPr>
              <a:t>cycle </a:t>
            </a:r>
            <a:r>
              <a:rPr dirty="0" sz="1600" spc="-5">
                <a:latin typeface="Arial"/>
                <a:cs typeface="Arial"/>
              </a:rPr>
              <a:t>in the Linux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kernel.</a:t>
            </a:r>
            <a:endParaRPr sz="1600">
              <a:latin typeface="Arial"/>
              <a:cs typeface="Arial"/>
            </a:endParaRPr>
          </a:p>
          <a:p>
            <a:pPr marL="125095" indent="-112395">
              <a:lnSpc>
                <a:spcPct val="100000"/>
              </a:lnSpc>
              <a:spcBef>
                <a:spcPts val="130"/>
              </a:spcBef>
              <a:buClr>
                <a:srgbClr val="252525"/>
              </a:buClr>
              <a:buSzPct val="78125"/>
              <a:buChar char="•"/>
              <a:tabLst>
                <a:tab pos="125730" algn="l"/>
              </a:tabLst>
            </a:pPr>
            <a:r>
              <a:rPr dirty="0" sz="1600" spc="-5">
                <a:latin typeface="Arial"/>
                <a:cs typeface="Arial"/>
              </a:rPr>
              <a:t>What about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V4L2?</a:t>
            </a:r>
            <a:endParaRPr sz="1600">
              <a:latin typeface="Arial"/>
              <a:cs typeface="Arial"/>
            </a:endParaRPr>
          </a:p>
          <a:p>
            <a:pPr lvl="1" marL="356870" marR="29209" indent="-168910">
              <a:lnSpc>
                <a:spcPct val="80000"/>
              </a:lnSpc>
              <a:spcBef>
                <a:spcPts val="50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V4L2 is the second generation of the video4linux API </a:t>
            </a:r>
            <a:r>
              <a:rPr dirty="0" sz="1600" spc="-10">
                <a:latin typeface="Arial"/>
                <a:cs typeface="Arial"/>
              </a:rPr>
              <a:t>which </a:t>
            </a:r>
            <a:r>
              <a:rPr dirty="0" sz="1600" spc="-5">
                <a:latin typeface="Arial"/>
                <a:cs typeface="Arial"/>
              </a:rPr>
              <a:t>fixes a number of design bugs  of the first version. It </a:t>
            </a:r>
            <a:r>
              <a:rPr dirty="0" sz="1600" spc="-10">
                <a:latin typeface="Arial"/>
                <a:cs typeface="Arial"/>
              </a:rPr>
              <a:t>was </a:t>
            </a:r>
            <a:r>
              <a:rPr dirty="0" sz="1600" spc="-5">
                <a:latin typeface="Arial"/>
                <a:cs typeface="Arial"/>
              </a:rPr>
              <a:t>integrated into the standard kernel in</a:t>
            </a:r>
            <a:r>
              <a:rPr dirty="0" sz="1600" spc="1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2.5.x.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05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V4L2 is an interface for analog radio, video capture and output</a:t>
            </a:r>
            <a:r>
              <a:rPr dirty="0" sz="1600" spc="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drivers.</a:t>
            </a:r>
            <a:endParaRPr sz="1600">
              <a:latin typeface="Arial"/>
              <a:cs typeface="Arial"/>
            </a:endParaRPr>
          </a:p>
          <a:p>
            <a:pPr lvl="1" marL="356870" marR="142875" indent="-168910">
              <a:lnSpc>
                <a:spcPts val="1540"/>
              </a:lnSpc>
              <a:spcBef>
                <a:spcPts val="484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Hardware acceleration capabilities (IPUv3) are leveraged in V4L2 drivers and provided in  the Linux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BSP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ts val="1730"/>
              </a:lnSpc>
              <a:spcBef>
                <a:spcPts val="13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Upper level software that uses the V4L2 API, such as G-streamer source/sink and</a:t>
            </a:r>
            <a:r>
              <a:rPr dirty="0" sz="1600" spc="2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Android</a:t>
            </a:r>
            <a:endParaRPr sz="1600">
              <a:latin typeface="Arial"/>
              <a:cs typeface="Arial"/>
            </a:endParaRPr>
          </a:p>
          <a:p>
            <a:pPr marL="356870">
              <a:lnSpc>
                <a:spcPts val="1730"/>
              </a:lnSpc>
            </a:pPr>
            <a:r>
              <a:rPr dirty="0" sz="1600" spc="-5">
                <a:latin typeface="Arial"/>
                <a:cs typeface="Arial"/>
              </a:rPr>
              <a:t>camera HAL, does not need to understand the underlying</a:t>
            </a:r>
            <a:r>
              <a:rPr dirty="0" sz="1600" spc="1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hardware.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5095" indent="-112395">
              <a:lnSpc>
                <a:spcPct val="100000"/>
              </a:lnSpc>
              <a:buClr>
                <a:srgbClr val="252525"/>
              </a:buClr>
              <a:buSzPct val="78125"/>
              <a:buChar char="•"/>
              <a:tabLst>
                <a:tab pos="125730" algn="l"/>
              </a:tabLst>
            </a:pPr>
            <a:r>
              <a:rPr dirty="0" sz="1600" spc="-5">
                <a:latin typeface="Arial"/>
                <a:cs typeface="Arial"/>
              </a:rPr>
              <a:t>Documentation / Web Resource / API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spec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14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Documentation/video4linux/ subdirectory in kernel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tree.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78125"/>
              <a:buChar char="−"/>
              <a:tabLst>
                <a:tab pos="357505" algn="l"/>
              </a:tabLst>
            </a:pPr>
            <a:r>
              <a:rPr dirty="0" sz="1600" spc="-5" u="heavy">
                <a:solidFill>
                  <a:srgbClr val="E64F0C"/>
                </a:solidFill>
                <a:latin typeface="Arial"/>
                <a:cs typeface="Arial"/>
                <a:hlinkClick r:id="rId2"/>
              </a:rPr>
              <a:t>http://v4l2spec.bytesex.org</a:t>
            </a:r>
            <a:r>
              <a:rPr dirty="0" sz="1600" spc="-5">
                <a:solidFill>
                  <a:srgbClr val="E64F0C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600" spc="-5">
                <a:latin typeface="Arial"/>
                <a:cs typeface="Arial"/>
              </a:rPr>
              <a:t>- the spec of</a:t>
            </a:r>
            <a:r>
              <a:rPr dirty="0" sz="1600" spc="1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V4L2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78125"/>
              <a:buChar char="−"/>
              <a:tabLst>
                <a:tab pos="357505" algn="l"/>
              </a:tabLst>
            </a:pPr>
            <a:r>
              <a:rPr dirty="0" sz="1600" spc="-5" u="heavy">
                <a:solidFill>
                  <a:srgbClr val="E64F0C"/>
                </a:solidFill>
                <a:latin typeface="Arial"/>
                <a:cs typeface="Arial"/>
                <a:hlinkClick r:id="rId3"/>
              </a:rPr>
              <a:t>http://www.linuxtv.org/wiki/index.php/Main_Page</a:t>
            </a:r>
            <a:r>
              <a:rPr dirty="0" sz="1600" spc="-5">
                <a:solidFill>
                  <a:srgbClr val="E64F0C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600" spc="-5">
                <a:latin typeface="Arial"/>
                <a:cs typeface="Arial"/>
              </a:rPr>
              <a:t>- </a:t>
            </a:r>
            <a:r>
              <a:rPr dirty="0" sz="1600" spc="-10">
                <a:latin typeface="Arial"/>
                <a:cs typeface="Arial"/>
              </a:rPr>
              <a:t>wiki </a:t>
            </a:r>
            <a:r>
              <a:rPr dirty="0" sz="1600" spc="-5">
                <a:latin typeface="Arial"/>
                <a:cs typeface="Arial"/>
              </a:rPr>
              <a:t>for V4L and</a:t>
            </a:r>
            <a:r>
              <a:rPr dirty="0" sz="1600" spc="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DVB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28295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MXC </a:t>
            </a:r>
            <a:r>
              <a:rPr dirty="0" spc="-5"/>
              <a:t>V4L2 </a:t>
            </a:r>
            <a:r>
              <a:rPr dirty="0"/>
              <a:t>– </a:t>
            </a:r>
            <a:r>
              <a:rPr dirty="0" spc="-5"/>
              <a:t>User</a:t>
            </a:r>
            <a:r>
              <a:rPr dirty="0" spc="-145"/>
              <a:t> </a:t>
            </a:r>
            <a:r>
              <a:rPr dirty="0" spc="-5"/>
              <a:t>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637" y="1033373"/>
            <a:ext cx="5836285" cy="353885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81610" indent="-168910">
              <a:lnSpc>
                <a:spcPct val="100000"/>
              </a:lnSpc>
              <a:spcBef>
                <a:spcPts val="265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VIDIOC_QUERYCAP</a:t>
            </a:r>
            <a:endParaRPr sz="1400">
              <a:latin typeface="Courier New"/>
              <a:cs typeface="Courier New"/>
            </a:endParaRPr>
          </a:p>
          <a:p>
            <a:pPr marL="181610" indent="-168910">
              <a:lnSpc>
                <a:spcPct val="100000"/>
              </a:lnSpc>
              <a:spcBef>
                <a:spcPts val="165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VIDIOC_G_FMT </a:t>
            </a:r>
            <a:r>
              <a:rPr dirty="0" sz="1400">
                <a:latin typeface="Courier New"/>
                <a:cs typeface="Courier New"/>
              </a:rPr>
              <a:t>/</a:t>
            </a:r>
            <a:r>
              <a:rPr dirty="0" sz="1400" spc="-2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VIDIOC_S_FMT</a:t>
            </a:r>
            <a:endParaRPr sz="1400">
              <a:latin typeface="Courier New"/>
              <a:cs typeface="Courier New"/>
            </a:endParaRPr>
          </a:p>
          <a:p>
            <a:pPr marL="181610" indent="-168910">
              <a:lnSpc>
                <a:spcPct val="100000"/>
              </a:lnSpc>
              <a:spcBef>
                <a:spcPts val="155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VIDIOC_REQBUFS</a:t>
            </a:r>
            <a:endParaRPr sz="1400">
              <a:latin typeface="Courier New"/>
              <a:cs typeface="Courier New"/>
            </a:endParaRPr>
          </a:p>
          <a:p>
            <a:pPr marL="181610" indent="-168910">
              <a:lnSpc>
                <a:spcPct val="100000"/>
              </a:lnSpc>
              <a:spcBef>
                <a:spcPts val="170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10">
                <a:latin typeface="Courier New"/>
                <a:cs typeface="Courier New"/>
              </a:rPr>
              <a:t>VIDIOC_QUERYBUF</a:t>
            </a:r>
            <a:endParaRPr sz="1400">
              <a:latin typeface="Courier New"/>
              <a:cs typeface="Courier New"/>
            </a:endParaRPr>
          </a:p>
          <a:p>
            <a:pPr marL="181610" indent="-168910">
              <a:lnSpc>
                <a:spcPct val="100000"/>
              </a:lnSpc>
              <a:spcBef>
                <a:spcPts val="190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VIDIOC_QBUF</a:t>
            </a:r>
            <a:r>
              <a:rPr dirty="0" sz="1400" spc="-500">
                <a:latin typeface="Courier New"/>
                <a:cs typeface="Courier New"/>
              </a:rPr>
              <a:t> </a:t>
            </a:r>
            <a:r>
              <a:rPr dirty="0" sz="1400">
                <a:latin typeface="Arial"/>
                <a:cs typeface="Arial"/>
              </a:rPr>
              <a:t>/ </a:t>
            </a:r>
            <a:r>
              <a:rPr dirty="0" sz="1400" spc="-5">
                <a:latin typeface="Courier New"/>
                <a:cs typeface="Courier New"/>
              </a:rPr>
              <a:t>VIDIOC_DQBUF</a:t>
            </a:r>
            <a:endParaRPr sz="1400">
              <a:latin typeface="Courier New"/>
              <a:cs typeface="Courier New"/>
            </a:endParaRPr>
          </a:p>
          <a:p>
            <a:pPr marL="181610" indent="-168910">
              <a:lnSpc>
                <a:spcPct val="100000"/>
              </a:lnSpc>
              <a:spcBef>
                <a:spcPts val="150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VIDIOC_STREAMON</a:t>
            </a:r>
            <a:r>
              <a:rPr dirty="0" sz="1400" spc="-509">
                <a:latin typeface="Courier New"/>
                <a:cs typeface="Courier New"/>
              </a:rPr>
              <a:t> </a:t>
            </a:r>
            <a:r>
              <a:rPr dirty="0" sz="1400">
                <a:latin typeface="Arial"/>
                <a:cs typeface="Arial"/>
              </a:rPr>
              <a:t>/ </a:t>
            </a:r>
            <a:r>
              <a:rPr dirty="0" sz="1400" spc="-5">
                <a:latin typeface="Courier New"/>
                <a:cs typeface="Courier New"/>
              </a:rPr>
              <a:t>VIDIOC_STREAMOFF</a:t>
            </a:r>
            <a:endParaRPr sz="1400">
              <a:latin typeface="Courier New"/>
              <a:cs typeface="Courier New"/>
            </a:endParaRPr>
          </a:p>
          <a:p>
            <a:pPr marL="181610" indent="-168910">
              <a:lnSpc>
                <a:spcPct val="100000"/>
              </a:lnSpc>
              <a:spcBef>
                <a:spcPts val="140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VIDIOC_G_CTRL </a:t>
            </a:r>
            <a:r>
              <a:rPr dirty="0" sz="1400">
                <a:latin typeface="Courier New"/>
                <a:cs typeface="Courier New"/>
              </a:rPr>
              <a:t>/</a:t>
            </a:r>
            <a:r>
              <a:rPr dirty="0" sz="1400" spc="-3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VIDIOC_S_CTRL</a:t>
            </a:r>
            <a:endParaRPr sz="1400">
              <a:latin typeface="Courier New"/>
              <a:cs typeface="Courier New"/>
            </a:endParaRPr>
          </a:p>
          <a:p>
            <a:pPr marL="181610" indent="-168910">
              <a:lnSpc>
                <a:spcPct val="100000"/>
              </a:lnSpc>
              <a:spcBef>
                <a:spcPts val="165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VIDIOC_CROPCAP </a:t>
            </a:r>
            <a:r>
              <a:rPr dirty="0" sz="1400">
                <a:latin typeface="Courier New"/>
                <a:cs typeface="Courier New"/>
              </a:rPr>
              <a:t>/ </a:t>
            </a:r>
            <a:r>
              <a:rPr dirty="0" sz="1400" spc="-5">
                <a:latin typeface="Courier New"/>
                <a:cs typeface="Courier New"/>
              </a:rPr>
              <a:t>VIDIOC_G_CROP </a:t>
            </a:r>
            <a:r>
              <a:rPr dirty="0" sz="1400">
                <a:latin typeface="Courier New"/>
                <a:cs typeface="Courier New"/>
              </a:rPr>
              <a:t>/</a:t>
            </a:r>
            <a:r>
              <a:rPr dirty="0" sz="1400" spc="-3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VIDIOC_S_CROP</a:t>
            </a:r>
            <a:endParaRPr sz="1400">
              <a:latin typeface="Courier New"/>
              <a:cs typeface="Courier New"/>
            </a:endParaRPr>
          </a:p>
          <a:p>
            <a:pPr marL="181610" indent="-168910">
              <a:lnSpc>
                <a:spcPct val="100000"/>
              </a:lnSpc>
              <a:spcBef>
                <a:spcPts val="150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VIDIOC_ENUMOUTPUT </a:t>
            </a:r>
            <a:r>
              <a:rPr dirty="0" sz="1400">
                <a:latin typeface="Courier New"/>
                <a:cs typeface="Courier New"/>
              </a:rPr>
              <a:t>/ </a:t>
            </a:r>
            <a:r>
              <a:rPr dirty="0" sz="1400" spc="-5">
                <a:latin typeface="Courier New"/>
                <a:cs typeface="Courier New"/>
              </a:rPr>
              <a:t>VIDIOC_G_OUTPUT </a:t>
            </a:r>
            <a:r>
              <a:rPr dirty="0" sz="1400">
                <a:latin typeface="Courier New"/>
                <a:cs typeface="Courier New"/>
              </a:rPr>
              <a:t>/</a:t>
            </a:r>
            <a:r>
              <a:rPr dirty="0" sz="1400" spc="-9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VIDIOC_S_OUTPUT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−"/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APIs used only for </a:t>
            </a:r>
            <a:r>
              <a:rPr dirty="0" sz="1400" spc="-5">
                <a:latin typeface="Arial"/>
                <a:cs typeface="Arial"/>
              </a:rPr>
              <a:t>MXC </a:t>
            </a:r>
            <a:r>
              <a:rPr dirty="0" sz="1400">
                <a:latin typeface="Arial"/>
                <a:cs typeface="Arial"/>
              </a:rPr>
              <a:t>V4L2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capture:</a:t>
            </a:r>
            <a:endParaRPr sz="1400">
              <a:latin typeface="Arial"/>
              <a:cs typeface="Arial"/>
            </a:endParaRPr>
          </a:p>
          <a:p>
            <a:pPr marL="181610" indent="-168910">
              <a:lnSpc>
                <a:spcPct val="100000"/>
              </a:lnSpc>
              <a:spcBef>
                <a:spcPts val="120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VIDIOC_ENUMINPUT </a:t>
            </a:r>
            <a:r>
              <a:rPr dirty="0" sz="1400">
                <a:latin typeface="Courier New"/>
                <a:cs typeface="Courier New"/>
              </a:rPr>
              <a:t>/ </a:t>
            </a:r>
            <a:r>
              <a:rPr dirty="0" sz="1400" spc="-5">
                <a:latin typeface="Courier New"/>
                <a:cs typeface="Courier New"/>
              </a:rPr>
              <a:t>VIDIOC_G_INPUT </a:t>
            </a:r>
            <a:r>
              <a:rPr dirty="0" sz="1400">
                <a:latin typeface="Courier New"/>
                <a:cs typeface="Courier New"/>
              </a:rPr>
              <a:t>/</a:t>
            </a:r>
            <a:r>
              <a:rPr dirty="0" sz="1400" spc="-6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VIDIOC_S_INPUT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−"/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APIs used only for </a:t>
            </a:r>
            <a:r>
              <a:rPr dirty="0" sz="1400" spc="-5">
                <a:latin typeface="Arial"/>
                <a:cs typeface="Arial"/>
              </a:rPr>
              <a:t>MXC </a:t>
            </a:r>
            <a:r>
              <a:rPr dirty="0" sz="1400">
                <a:latin typeface="Arial"/>
                <a:cs typeface="Arial"/>
              </a:rPr>
              <a:t>V4L2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TV-in:</a:t>
            </a:r>
            <a:endParaRPr sz="1400">
              <a:latin typeface="Arial"/>
              <a:cs typeface="Arial"/>
            </a:endParaRPr>
          </a:p>
          <a:p>
            <a:pPr marL="181610" indent="-168910">
              <a:lnSpc>
                <a:spcPct val="100000"/>
              </a:lnSpc>
              <a:spcBef>
                <a:spcPts val="120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VIDIOC_ENUMSTD </a:t>
            </a:r>
            <a:r>
              <a:rPr dirty="0" sz="1400">
                <a:latin typeface="Courier New"/>
                <a:cs typeface="Courier New"/>
              </a:rPr>
              <a:t>/ </a:t>
            </a:r>
            <a:r>
              <a:rPr dirty="0" sz="1400" spc="-10">
                <a:latin typeface="Courier New"/>
                <a:cs typeface="Courier New"/>
              </a:rPr>
              <a:t>VIDIOC_G_STD </a:t>
            </a:r>
            <a:r>
              <a:rPr dirty="0" sz="1400">
                <a:latin typeface="Courier New"/>
                <a:cs typeface="Courier New"/>
              </a:rPr>
              <a:t>/</a:t>
            </a:r>
            <a:r>
              <a:rPr dirty="0" sz="1400" spc="-10">
                <a:latin typeface="Courier New"/>
                <a:cs typeface="Courier New"/>
              </a:rPr>
              <a:t> VIDIOC_S_STD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37033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MXC </a:t>
            </a:r>
            <a:r>
              <a:rPr dirty="0" spc="-5"/>
              <a:t>V4L2 </a:t>
            </a:r>
            <a:r>
              <a:rPr dirty="0"/>
              <a:t>– Internal</a:t>
            </a:r>
            <a:r>
              <a:rPr dirty="0" spc="-185"/>
              <a:t> </a:t>
            </a:r>
            <a:r>
              <a:rPr dirty="0" spc="-5"/>
              <a:t>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637" y="1031146"/>
            <a:ext cx="7626984" cy="3678554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600" spc="-5" b="1">
                <a:latin typeface="Arial"/>
                <a:cs typeface="Arial"/>
              </a:rPr>
              <a:t>New </a:t>
            </a:r>
            <a:r>
              <a:rPr dirty="0" sz="1600" spc="-10" b="1">
                <a:latin typeface="Arial"/>
                <a:cs typeface="Arial"/>
              </a:rPr>
              <a:t>version </a:t>
            </a:r>
            <a:r>
              <a:rPr dirty="0" sz="1600" spc="-5" b="1">
                <a:latin typeface="Arial"/>
                <a:cs typeface="Arial"/>
              </a:rPr>
              <a:t>of V4L2 </a:t>
            </a:r>
            <a:r>
              <a:rPr dirty="0" sz="1600" b="1">
                <a:latin typeface="Arial"/>
                <a:cs typeface="Arial"/>
              </a:rPr>
              <a:t>framework </a:t>
            </a:r>
            <a:r>
              <a:rPr dirty="0" sz="1600" spc="-5" b="1">
                <a:latin typeface="Arial"/>
                <a:cs typeface="Arial"/>
              </a:rPr>
              <a:t>supports master / </a:t>
            </a:r>
            <a:r>
              <a:rPr dirty="0" sz="1600" spc="-10" b="1">
                <a:latin typeface="Arial"/>
                <a:cs typeface="Arial"/>
              </a:rPr>
              <a:t>slave device</a:t>
            </a:r>
            <a:r>
              <a:rPr dirty="0" sz="1600" spc="23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drivers:</a:t>
            </a:r>
            <a:endParaRPr sz="1600">
              <a:latin typeface="Arial"/>
              <a:cs typeface="Arial"/>
            </a:endParaRPr>
          </a:p>
          <a:p>
            <a:pPr marL="181610" indent="-168910">
              <a:lnSpc>
                <a:spcPct val="100000"/>
              </a:lnSpc>
              <a:spcBef>
                <a:spcPts val="500"/>
              </a:spcBef>
              <a:buSzPct val="78571"/>
              <a:buChar char="−"/>
              <a:tabLst>
                <a:tab pos="182245" algn="l"/>
              </a:tabLst>
            </a:pPr>
            <a:r>
              <a:rPr dirty="0" sz="1400">
                <a:latin typeface="Arial"/>
                <a:cs typeface="Arial"/>
              </a:rPr>
              <a:t>Support multiple master </a:t>
            </a:r>
            <a:r>
              <a:rPr dirty="0" sz="1400" spc="-5">
                <a:latin typeface="Arial"/>
                <a:cs typeface="Arial"/>
              </a:rPr>
              <a:t>devices </a:t>
            </a:r>
            <a:r>
              <a:rPr dirty="0" sz="1400">
                <a:latin typeface="Arial"/>
                <a:cs typeface="Arial"/>
              </a:rPr>
              <a:t>and multiple </a:t>
            </a:r>
            <a:r>
              <a:rPr dirty="0" sz="1400" spc="-5">
                <a:latin typeface="Arial"/>
                <a:cs typeface="Arial"/>
              </a:rPr>
              <a:t>slave</a:t>
            </a:r>
            <a:r>
              <a:rPr dirty="0" sz="1400" spc="-1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devices</a:t>
            </a:r>
            <a:endParaRPr sz="1400">
              <a:latin typeface="Arial"/>
              <a:cs typeface="Arial"/>
            </a:endParaRPr>
          </a:p>
          <a:p>
            <a:pPr marL="181610" indent="-168910">
              <a:lnSpc>
                <a:spcPct val="100000"/>
              </a:lnSpc>
              <a:spcBef>
                <a:spcPts val="409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mxc_v4l2_capture</a:t>
            </a:r>
            <a:r>
              <a:rPr dirty="0" sz="1400" spc="-595">
                <a:latin typeface="Courier New"/>
                <a:cs typeface="Courier New"/>
              </a:rPr>
              <a:t> </a:t>
            </a:r>
            <a:r>
              <a:rPr dirty="0" sz="1400" spc="-5">
                <a:latin typeface="Arial"/>
                <a:cs typeface="Arial"/>
              </a:rPr>
              <a:t>driver </a:t>
            </a:r>
            <a:r>
              <a:rPr dirty="0" sz="1400">
                <a:latin typeface="Arial"/>
                <a:cs typeface="Arial"/>
              </a:rPr>
              <a:t>is the V4L2 master </a:t>
            </a:r>
            <a:r>
              <a:rPr dirty="0" sz="1400" spc="-5">
                <a:latin typeface="Arial"/>
                <a:cs typeface="Arial"/>
              </a:rPr>
              <a:t>driver</a:t>
            </a:r>
            <a:endParaRPr sz="1400">
              <a:latin typeface="Arial"/>
              <a:cs typeface="Arial"/>
            </a:endParaRPr>
          </a:p>
          <a:p>
            <a:pPr marL="181610" indent="-168910">
              <a:lnSpc>
                <a:spcPct val="100000"/>
              </a:lnSpc>
              <a:spcBef>
                <a:spcPts val="585"/>
              </a:spcBef>
              <a:buSzPct val="78571"/>
              <a:buChar char="−"/>
              <a:tabLst>
                <a:tab pos="182245" algn="l"/>
              </a:tabLst>
            </a:pPr>
            <a:r>
              <a:rPr dirty="0" sz="1400" spc="-5">
                <a:latin typeface="Arial"/>
                <a:cs typeface="Arial"/>
              </a:rPr>
              <a:t>Camera drivers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tv-in driver </a:t>
            </a:r>
            <a:r>
              <a:rPr dirty="0" sz="1400">
                <a:latin typeface="Arial"/>
                <a:cs typeface="Arial"/>
              </a:rPr>
              <a:t>are V4L2 internal </a:t>
            </a:r>
            <a:r>
              <a:rPr dirty="0" sz="1400" spc="-5">
                <a:latin typeface="Arial"/>
                <a:cs typeface="Arial"/>
              </a:rPr>
              <a:t>slave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drivers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−"/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600" spc="-5" b="1">
                <a:latin typeface="Arial"/>
                <a:cs typeface="Arial"/>
              </a:rPr>
              <a:t>These ioctls are used in kernel internally </a:t>
            </a:r>
            <a:r>
              <a:rPr dirty="0" sz="1600" spc="-10" b="1">
                <a:latin typeface="Arial"/>
                <a:cs typeface="Arial"/>
              </a:rPr>
              <a:t>for </a:t>
            </a:r>
            <a:r>
              <a:rPr dirty="0" sz="1600" spc="-5" b="1">
                <a:latin typeface="Arial"/>
                <a:cs typeface="Arial"/>
              </a:rPr>
              <a:t>MXC V4L2 capture/tvin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especially:</a:t>
            </a:r>
            <a:endParaRPr sz="1600">
              <a:latin typeface="Arial"/>
              <a:cs typeface="Arial"/>
            </a:endParaRPr>
          </a:p>
          <a:p>
            <a:pPr marL="181610" indent="-168910">
              <a:lnSpc>
                <a:spcPct val="100000"/>
              </a:lnSpc>
              <a:spcBef>
                <a:spcPts val="375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ioctl_dev_init </a:t>
            </a:r>
            <a:r>
              <a:rPr dirty="0" sz="1400">
                <a:latin typeface="Courier New"/>
                <a:cs typeface="Courier New"/>
              </a:rPr>
              <a:t>/</a:t>
            </a:r>
            <a:r>
              <a:rPr dirty="0" sz="1400" spc="-2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ioctl_dev_exit</a:t>
            </a:r>
            <a:endParaRPr sz="1400">
              <a:latin typeface="Courier New"/>
              <a:cs typeface="Courier New"/>
            </a:endParaRPr>
          </a:p>
          <a:p>
            <a:pPr marL="181610" indent="-168910">
              <a:lnSpc>
                <a:spcPct val="100000"/>
              </a:lnSpc>
              <a:spcBef>
                <a:spcPts val="505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ioctl_s_power</a:t>
            </a:r>
            <a:endParaRPr sz="1400">
              <a:latin typeface="Courier New"/>
              <a:cs typeface="Courier New"/>
            </a:endParaRPr>
          </a:p>
          <a:p>
            <a:pPr marL="181610" indent="-168910">
              <a:lnSpc>
                <a:spcPct val="100000"/>
              </a:lnSpc>
              <a:spcBef>
                <a:spcPts val="490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ioctl_g_ifparm</a:t>
            </a:r>
            <a:endParaRPr sz="1400">
              <a:latin typeface="Courier New"/>
              <a:cs typeface="Courier New"/>
            </a:endParaRPr>
          </a:p>
          <a:p>
            <a:pPr marL="181610" indent="-168910">
              <a:lnSpc>
                <a:spcPct val="100000"/>
              </a:lnSpc>
              <a:spcBef>
                <a:spcPts val="500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ioctl_init</a:t>
            </a:r>
            <a:endParaRPr sz="1400">
              <a:latin typeface="Courier New"/>
              <a:cs typeface="Courier New"/>
            </a:endParaRPr>
          </a:p>
          <a:p>
            <a:pPr marL="181610" indent="-168910">
              <a:lnSpc>
                <a:spcPct val="100000"/>
              </a:lnSpc>
              <a:spcBef>
                <a:spcPts val="500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ioctl_g_fmt_cap</a:t>
            </a:r>
            <a:endParaRPr sz="1400">
              <a:latin typeface="Courier New"/>
              <a:cs typeface="Courier New"/>
            </a:endParaRPr>
          </a:p>
          <a:p>
            <a:pPr marL="181610" indent="-168910">
              <a:lnSpc>
                <a:spcPct val="100000"/>
              </a:lnSpc>
              <a:spcBef>
                <a:spcPts val="489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ioctl_g_parm </a:t>
            </a:r>
            <a:r>
              <a:rPr dirty="0" sz="1400">
                <a:latin typeface="Courier New"/>
                <a:cs typeface="Courier New"/>
              </a:rPr>
              <a:t>/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ioctl_s_parm</a:t>
            </a:r>
            <a:endParaRPr sz="1400">
              <a:latin typeface="Courier New"/>
              <a:cs typeface="Courier New"/>
            </a:endParaRPr>
          </a:p>
          <a:p>
            <a:pPr marL="181610" indent="-168910">
              <a:lnSpc>
                <a:spcPct val="100000"/>
              </a:lnSpc>
              <a:spcBef>
                <a:spcPts val="505"/>
              </a:spcBef>
              <a:buSzPct val="78571"/>
              <a:buFont typeface="Arial"/>
              <a:buChar char="−"/>
              <a:tabLst>
                <a:tab pos="182245" algn="l"/>
              </a:tabLst>
            </a:pPr>
            <a:r>
              <a:rPr dirty="0" sz="1400" spc="-5">
                <a:latin typeface="Courier New"/>
                <a:cs typeface="Courier New"/>
              </a:rPr>
              <a:t>ioctl_queryctrl </a:t>
            </a:r>
            <a:r>
              <a:rPr dirty="0" sz="1400">
                <a:latin typeface="Courier New"/>
                <a:cs typeface="Courier New"/>
              </a:rPr>
              <a:t>/ </a:t>
            </a:r>
            <a:r>
              <a:rPr dirty="0" sz="1400" spc="-10">
                <a:latin typeface="Courier New"/>
                <a:cs typeface="Courier New"/>
              </a:rPr>
              <a:t>ioctl_g_ctrl </a:t>
            </a:r>
            <a:r>
              <a:rPr dirty="0" sz="1400">
                <a:latin typeface="Courier New"/>
                <a:cs typeface="Courier New"/>
              </a:rPr>
              <a:t>/</a:t>
            </a:r>
            <a:r>
              <a:rPr dirty="0" sz="1400" spc="-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ioctl_s_ctrl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13956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V4L2 </a:t>
            </a:r>
            <a:r>
              <a:rPr dirty="0"/>
              <a:t>– </a:t>
            </a:r>
            <a:r>
              <a:rPr dirty="0" spc="-5"/>
              <a:t>Usage and</a:t>
            </a:r>
            <a:r>
              <a:rPr dirty="0" spc="-30"/>
              <a:t> </a:t>
            </a:r>
            <a:r>
              <a:rPr dirty="0" spc="-5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0885"/>
            <a:ext cx="8347075" cy="370332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5095" indent="-112395">
              <a:lnSpc>
                <a:spcPct val="100000"/>
              </a:lnSpc>
              <a:spcBef>
                <a:spcPts val="275"/>
              </a:spcBef>
              <a:buClr>
                <a:srgbClr val="252525"/>
              </a:buClr>
              <a:buSzPct val="78125"/>
              <a:buChar char="•"/>
              <a:tabLst>
                <a:tab pos="125730" algn="l"/>
              </a:tabLst>
            </a:pPr>
            <a:r>
              <a:rPr dirty="0" sz="1600" spc="-5">
                <a:latin typeface="Arial"/>
                <a:cs typeface="Arial"/>
              </a:rPr>
              <a:t>How to use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V4L2:</a:t>
            </a:r>
            <a:endParaRPr sz="16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160"/>
              </a:spcBef>
            </a:pPr>
            <a:r>
              <a:rPr dirty="0" sz="1400" spc="-5">
                <a:latin typeface="Arial"/>
                <a:cs typeface="Arial"/>
              </a:rPr>
              <a:t>Generally, programming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V4L2 device consists of these</a:t>
            </a:r>
            <a:r>
              <a:rPr dirty="0" sz="1400" spc="-1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steps: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6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Opening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device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5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>
                <a:latin typeface="Arial"/>
                <a:cs typeface="Arial"/>
              </a:rPr>
              <a:t>Changing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device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properties,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selecting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video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audio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input,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video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standard,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picture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brightness,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6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>
                <a:latin typeface="Arial"/>
                <a:cs typeface="Arial"/>
              </a:rPr>
              <a:t>Negotiating a data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format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6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>
                <a:latin typeface="Arial"/>
                <a:cs typeface="Arial"/>
              </a:rPr>
              <a:t>Negotiating an input/output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method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5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Executing </a:t>
            </a:r>
            <a:r>
              <a:rPr dirty="0" sz="1400">
                <a:latin typeface="Arial"/>
                <a:cs typeface="Arial"/>
              </a:rPr>
              <a:t>the actual input/output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loop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6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>
                <a:latin typeface="Arial"/>
                <a:cs typeface="Arial"/>
              </a:rPr>
              <a:t>Closing the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device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−"/>
            </a:pPr>
            <a:endParaRPr sz="1700">
              <a:latin typeface="Times New Roman"/>
              <a:cs typeface="Times New Roman"/>
            </a:endParaRPr>
          </a:p>
          <a:p>
            <a:pPr marL="125095" indent="-112395">
              <a:lnSpc>
                <a:spcPct val="100000"/>
              </a:lnSpc>
              <a:buClr>
                <a:srgbClr val="252525"/>
              </a:buClr>
              <a:buSzPct val="78125"/>
              <a:buChar char="•"/>
              <a:tabLst>
                <a:tab pos="125730" algn="l"/>
              </a:tabLst>
            </a:pPr>
            <a:r>
              <a:rPr dirty="0" sz="1600" spc="-5">
                <a:latin typeface="Arial"/>
                <a:cs typeface="Arial"/>
              </a:rPr>
              <a:t>Please refer to the following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lvl="1" marL="356870" indent="-168910">
              <a:lnSpc>
                <a:spcPts val="1505"/>
              </a:lnSpc>
              <a:spcBef>
                <a:spcPts val="160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>
                <a:latin typeface="Arial"/>
                <a:cs typeface="Arial"/>
              </a:rPr>
              <a:t>BSP </a:t>
            </a:r>
            <a:r>
              <a:rPr dirty="0" sz="1400" spc="-5">
                <a:latin typeface="Arial"/>
                <a:cs typeface="Arial"/>
              </a:rPr>
              <a:t>team’s </a:t>
            </a:r>
            <a:r>
              <a:rPr dirty="0" sz="1400">
                <a:latin typeface="Arial"/>
                <a:cs typeface="Arial"/>
              </a:rPr>
              <a:t>test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cases:</a:t>
            </a:r>
            <a:endParaRPr sz="1400">
              <a:latin typeface="Arial"/>
              <a:cs typeface="Arial"/>
            </a:endParaRPr>
          </a:p>
          <a:p>
            <a:pPr marL="356870">
              <a:lnSpc>
                <a:spcPts val="1345"/>
              </a:lnSpc>
            </a:pPr>
            <a:r>
              <a:rPr dirty="0" sz="1400" spc="-5">
                <a:latin typeface="Courier New"/>
                <a:cs typeface="Courier New"/>
              </a:rPr>
              <a:t>git clone</a:t>
            </a:r>
            <a:r>
              <a:rPr dirty="0" sz="1400" spc="-4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git://sw-git01-tx30.am.freescale.net/linux-test.git</a:t>
            </a:r>
            <a:endParaRPr sz="1400">
              <a:latin typeface="Courier New"/>
              <a:cs typeface="Courier New"/>
            </a:endParaRPr>
          </a:p>
          <a:p>
            <a:pPr marL="356870">
              <a:lnSpc>
                <a:spcPts val="1520"/>
              </a:lnSpc>
            </a:pPr>
            <a:r>
              <a:rPr dirty="0" sz="1400" spc="-5">
                <a:latin typeface="Arial"/>
                <a:cs typeface="Arial"/>
              </a:rPr>
              <a:t>(without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password)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6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Test team’s VTE </a:t>
            </a:r>
            <a:r>
              <a:rPr dirty="0" sz="1400">
                <a:latin typeface="Arial"/>
                <a:cs typeface="Arial"/>
              </a:rPr>
              <a:t>test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5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Camera HAL </a:t>
            </a:r>
            <a:r>
              <a:rPr dirty="0" sz="1400">
                <a:latin typeface="Arial"/>
                <a:cs typeface="Arial"/>
              </a:rPr>
              <a:t>in Android source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 lvl="1" marL="356870" indent="-168910">
              <a:lnSpc>
                <a:spcPct val="100000"/>
              </a:lnSpc>
              <a:spcBef>
                <a:spcPts val="165"/>
              </a:spcBef>
              <a:buSzPct val="78571"/>
              <a:buChar char="−"/>
              <a:tabLst>
                <a:tab pos="357505" algn="l"/>
              </a:tabLst>
            </a:pPr>
            <a:r>
              <a:rPr dirty="0" sz="1400" spc="-5">
                <a:latin typeface="Arial"/>
                <a:cs typeface="Arial"/>
              </a:rPr>
              <a:t>G-streamer </a:t>
            </a:r>
            <a:r>
              <a:rPr dirty="0" sz="1400">
                <a:latin typeface="Arial"/>
                <a:cs typeface="Arial"/>
              </a:rPr>
              <a:t>source/sink source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4780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Features </a:t>
            </a:r>
            <a:r>
              <a:rPr dirty="0"/>
              <a:t>of MXC </a:t>
            </a:r>
            <a:r>
              <a:rPr dirty="0" spc="-5"/>
              <a:t>V4L2</a:t>
            </a:r>
            <a:r>
              <a:rPr dirty="0" spc="-30"/>
              <a:t> </a:t>
            </a:r>
            <a:r>
              <a:rPr dirty="0" spc="-5"/>
              <a:t>Capture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99819"/>
            <a:ext cx="8229600" cy="2369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0500" marR="5080" indent="-177800">
              <a:lnSpc>
                <a:spcPct val="100000"/>
              </a:lnSpc>
              <a:spcBef>
                <a:spcPts val="105"/>
              </a:spcBef>
              <a:buSzPct val="80000"/>
              <a:buFont typeface="Arial"/>
              <a:buChar char="•"/>
              <a:tabLst>
                <a:tab pos="191135" algn="l"/>
              </a:tabLst>
            </a:pPr>
            <a:r>
              <a:rPr dirty="0" sz="2000" spc="-5" b="1">
                <a:latin typeface="Arial"/>
                <a:cs typeface="Arial"/>
              </a:rPr>
              <a:t>Still </a:t>
            </a:r>
            <a:r>
              <a:rPr dirty="0" sz="2000" b="1">
                <a:latin typeface="Arial"/>
                <a:cs typeface="Arial"/>
              </a:rPr>
              <a:t>capture: </a:t>
            </a:r>
            <a:r>
              <a:rPr dirty="0" sz="2000">
                <a:latin typeface="Arial"/>
                <a:cs typeface="Arial"/>
              </a:rPr>
              <a:t>capture a </a:t>
            </a:r>
            <a:r>
              <a:rPr dirty="0" sz="2000" spc="-5">
                <a:latin typeface="Arial"/>
                <a:cs typeface="Arial"/>
              </a:rPr>
              <a:t>frame </a:t>
            </a:r>
            <a:r>
              <a:rPr dirty="0" sz="2000">
                <a:latin typeface="Arial"/>
                <a:cs typeface="Arial"/>
              </a:rPr>
              <a:t>in a buffer, users can read the buffer</a:t>
            </a:r>
            <a:r>
              <a:rPr dirty="0" sz="2000" spc="-2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  store the picture in a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815"/>
              </a:spcBef>
              <a:buSzPct val="80000"/>
              <a:buFont typeface="Arial"/>
              <a:buChar char="•"/>
              <a:tabLst>
                <a:tab pos="191135" algn="l"/>
              </a:tabLst>
            </a:pPr>
            <a:r>
              <a:rPr dirty="0" sz="2000" b="1">
                <a:latin typeface="Arial"/>
                <a:cs typeface="Arial"/>
              </a:rPr>
              <a:t>Preview: </a:t>
            </a:r>
            <a:r>
              <a:rPr dirty="0" sz="2000">
                <a:latin typeface="Arial"/>
                <a:cs typeface="Arial"/>
              </a:rPr>
              <a:t>show the capture frames directly onto the framebuffer.</a:t>
            </a:r>
            <a:r>
              <a:rPr dirty="0" sz="2000" spc="-2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can choose the framebuffer number on which the </a:t>
            </a:r>
            <a:r>
              <a:rPr dirty="0" sz="2000" spc="-5">
                <a:latin typeface="Arial"/>
                <a:cs typeface="Arial"/>
              </a:rPr>
              <a:t>video </a:t>
            </a:r>
            <a:r>
              <a:rPr dirty="0" sz="2000">
                <a:latin typeface="Arial"/>
                <a:cs typeface="Arial"/>
              </a:rPr>
              <a:t>will be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shown.</a:t>
            </a:r>
            <a:endParaRPr sz="2000">
              <a:latin typeface="Arial"/>
              <a:cs typeface="Arial"/>
            </a:endParaRPr>
          </a:p>
          <a:p>
            <a:pPr marL="190500" marR="180340" indent="-177800">
              <a:lnSpc>
                <a:spcPct val="100099"/>
              </a:lnSpc>
              <a:spcBef>
                <a:spcPts val="830"/>
              </a:spcBef>
              <a:buSzPct val="80000"/>
              <a:buFont typeface="Arial"/>
              <a:buChar char="•"/>
              <a:tabLst>
                <a:tab pos="191135" algn="l"/>
              </a:tabLst>
            </a:pPr>
            <a:r>
              <a:rPr dirty="0" sz="2000" spc="-5" b="1">
                <a:latin typeface="Arial"/>
                <a:cs typeface="Arial"/>
              </a:rPr>
              <a:t>Video </a:t>
            </a:r>
            <a:r>
              <a:rPr dirty="0" sz="2000" b="1">
                <a:latin typeface="Arial"/>
                <a:cs typeface="Arial"/>
              </a:rPr>
              <a:t>capture: </a:t>
            </a:r>
            <a:r>
              <a:rPr dirty="0" sz="2000">
                <a:latin typeface="Arial"/>
                <a:cs typeface="Arial"/>
              </a:rPr>
              <a:t>capture frames in allocated buffers. Users can get</a:t>
            </a:r>
            <a:r>
              <a:rPr dirty="0" sz="2000" spc="-20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  frames by calling </a:t>
            </a:r>
            <a:r>
              <a:rPr dirty="0" sz="2000" spc="-5">
                <a:latin typeface="Courier New"/>
                <a:cs typeface="Courier New"/>
              </a:rPr>
              <a:t>VIDIOC_DQBUF </a:t>
            </a:r>
            <a:r>
              <a:rPr dirty="0" sz="2000">
                <a:latin typeface="Arial"/>
                <a:cs typeface="Arial"/>
              </a:rPr>
              <a:t>and then send them to </a:t>
            </a:r>
            <a:r>
              <a:rPr dirty="0" sz="2000" spc="-5">
                <a:latin typeface="Arial"/>
                <a:cs typeface="Arial"/>
              </a:rPr>
              <a:t>VPU </a:t>
            </a:r>
            <a:r>
              <a:rPr dirty="0" sz="2000">
                <a:latin typeface="Arial"/>
                <a:cs typeface="Arial"/>
              </a:rPr>
              <a:t>for  encoding or save them in a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4780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Features </a:t>
            </a:r>
            <a:r>
              <a:rPr dirty="0"/>
              <a:t>of MXC </a:t>
            </a:r>
            <a:r>
              <a:rPr dirty="0" spc="-5"/>
              <a:t>V4L2</a:t>
            </a:r>
            <a:r>
              <a:rPr dirty="0" spc="-30"/>
              <a:t> </a:t>
            </a:r>
            <a:r>
              <a:rPr dirty="0" spc="-5"/>
              <a:t>Capture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036421"/>
            <a:ext cx="8538210" cy="140525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600"/>
              </a:spcBef>
              <a:buClr>
                <a:srgbClr val="252525"/>
              </a:buClr>
              <a:buSzPct val="80000"/>
              <a:buFont typeface="Arial"/>
              <a:buChar char="•"/>
              <a:tabLst>
                <a:tab pos="187960" algn="l"/>
              </a:tabLst>
            </a:pPr>
            <a:r>
              <a:rPr dirty="0" sz="2000" b="1">
                <a:latin typeface="Arial"/>
                <a:cs typeface="Arial"/>
              </a:rPr>
              <a:t>To capture a </a:t>
            </a:r>
            <a:r>
              <a:rPr dirty="0" sz="2000" spc="-5" b="1">
                <a:latin typeface="Arial"/>
                <a:cs typeface="Arial"/>
              </a:rPr>
              <a:t>still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SzPct val="80000"/>
              <a:buChar char="•"/>
              <a:tabLst>
                <a:tab pos="187960" algn="l"/>
              </a:tabLst>
            </a:pPr>
            <a:r>
              <a:rPr dirty="0" sz="2000">
                <a:latin typeface="Arial"/>
                <a:cs typeface="Arial"/>
              </a:rPr>
              <a:t>No resizing/rotation/CSC can be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done.</a:t>
            </a:r>
            <a:endParaRPr sz="2000">
              <a:latin typeface="Arial"/>
              <a:cs typeface="Arial"/>
            </a:endParaRPr>
          </a:p>
          <a:p>
            <a:pPr marL="356870" marR="5080" indent="-169545">
              <a:lnSpc>
                <a:spcPct val="100000"/>
              </a:lnSpc>
              <a:spcBef>
                <a:spcPts val="495"/>
              </a:spcBef>
            </a:pPr>
            <a:r>
              <a:rPr dirty="0" sz="1500" spc="5">
                <a:latin typeface="Arial"/>
                <a:cs typeface="Arial"/>
              </a:rPr>
              <a:t>− </a:t>
            </a:r>
            <a:r>
              <a:rPr dirty="0" sz="1900" spc="-5">
                <a:latin typeface="Arial"/>
                <a:cs typeface="Arial"/>
              </a:rPr>
              <a:t>One image can be converted to be in a different pixel format within the same  color space </a:t>
            </a:r>
            <a:r>
              <a:rPr dirty="0" sz="1900" spc="-10">
                <a:latin typeface="Arial"/>
                <a:cs typeface="Arial"/>
              </a:rPr>
              <a:t>with </a:t>
            </a:r>
            <a:r>
              <a:rPr dirty="0" sz="1900" spc="-5">
                <a:latin typeface="Arial"/>
                <a:cs typeface="Arial"/>
              </a:rPr>
              <a:t>the raw data by using CSI-&gt;SMFC-&gt;MEM IDMAC</a:t>
            </a:r>
            <a:r>
              <a:rPr dirty="0" sz="1900" spc="26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channel.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1605" y="2586482"/>
            <a:ext cx="6380226" cy="3800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399999"/>
            <a:ext cx="44780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Features </a:t>
            </a:r>
            <a:r>
              <a:rPr dirty="0"/>
              <a:t>of MXC </a:t>
            </a:r>
            <a:r>
              <a:rPr dirty="0" spc="-5"/>
              <a:t>V4L2</a:t>
            </a:r>
            <a:r>
              <a:rPr dirty="0" spc="-30"/>
              <a:t> </a:t>
            </a:r>
            <a:r>
              <a:rPr dirty="0" spc="-5"/>
              <a:t>Capture</a:t>
            </a:r>
          </a:p>
        </p:txBody>
      </p:sp>
      <p:sp>
        <p:nvSpPr>
          <p:cNvPr id="3" name="object 3"/>
          <p:cNvSpPr/>
          <p:nvPr/>
        </p:nvSpPr>
        <p:spPr>
          <a:xfrm>
            <a:off x="1268412" y="2434196"/>
            <a:ext cx="6399149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3377" y="1033907"/>
            <a:ext cx="8561070" cy="14033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225"/>
              </a:spcBef>
              <a:buClr>
                <a:srgbClr val="252525"/>
              </a:buClr>
              <a:buSzPct val="79411"/>
              <a:buFont typeface="Arial"/>
              <a:buChar char="•"/>
              <a:tabLst>
                <a:tab pos="187960" algn="l"/>
              </a:tabLst>
            </a:pPr>
            <a:r>
              <a:rPr dirty="0" sz="1700" b="1">
                <a:latin typeface="Arial"/>
                <a:cs typeface="Arial"/>
              </a:rPr>
              <a:t>To </a:t>
            </a:r>
            <a:r>
              <a:rPr dirty="0" sz="1700" spc="-5" b="1">
                <a:latin typeface="Arial"/>
                <a:cs typeface="Arial"/>
              </a:rPr>
              <a:t>preview </a:t>
            </a:r>
            <a:r>
              <a:rPr dirty="0" sz="1700" b="1">
                <a:latin typeface="Arial"/>
                <a:cs typeface="Arial"/>
              </a:rPr>
              <a:t>a captured </a:t>
            </a:r>
            <a:r>
              <a:rPr dirty="0" sz="1700" spc="-10" b="1">
                <a:latin typeface="Arial"/>
                <a:cs typeface="Arial"/>
              </a:rPr>
              <a:t>video </a:t>
            </a:r>
            <a:r>
              <a:rPr dirty="0" sz="1700" b="1">
                <a:latin typeface="Arial"/>
                <a:cs typeface="Arial"/>
              </a:rPr>
              <a:t>on </a:t>
            </a:r>
            <a:r>
              <a:rPr dirty="0" sz="1700" spc="-5" b="1">
                <a:latin typeface="Arial"/>
                <a:cs typeface="Arial"/>
              </a:rPr>
              <a:t>frame</a:t>
            </a:r>
            <a:r>
              <a:rPr dirty="0" sz="1700" spc="6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buffer</a:t>
            </a:r>
            <a:endParaRPr sz="1700">
              <a:latin typeface="Arial"/>
              <a:cs typeface="Arial"/>
            </a:endParaRPr>
          </a:p>
          <a:p>
            <a:pPr algn="just" lvl="1" marL="356870" marR="215265" indent="-168910">
              <a:lnSpc>
                <a:spcPct val="80100"/>
              </a:lnSpc>
              <a:spcBef>
                <a:spcPts val="490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Preview on fb0 – Resizing/rotation/CSC can be done in IC(PRP_VF) channels. Manually  control the buffer ready flags in interrupt handler. Use DP(DP_BG) channel to display the  captured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frames.</a:t>
            </a:r>
            <a:endParaRPr sz="1600">
              <a:latin typeface="Arial"/>
              <a:cs typeface="Arial"/>
            </a:endParaRPr>
          </a:p>
          <a:p>
            <a:pPr lvl="1" marL="356870" marR="5080" indent="-168910">
              <a:lnSpc>
                <a:spcPts val="1540"/>
              </a:lnSpc>
              <a:spcBef>
                <a:spcPts val="484"/>
              </a:spcBef>
              <a:buSzPct val="78125"/>
              <a:buChar char="−"/>
              <a:tabLst>
                <a:tab pos="357505" algn="l"/>
              </a:tabLst>
            </a:pPr>
            <a:r>
              <a:rPr dirty="0" sz="1600" spc="-5">
                <a:latin typeface="Arial"/>
                <a:cs typeface="Arial"/>
              </a:rPr>
              <a:t>Preview on fb2 - Resizing/rotation can be done in IC(PRP_VF) channels. CSC can be done  in DP(DP_FG) channel. The flow is totally controlled by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FSU.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50975" cy="508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5"/>
              <a:t>TM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01370" algn="l"/>
              </a:tabLst>
            </a:pPr>
            <a:r>
              <a:rPr dirty="0" spc="-5"/>
              <a:t>External</a:t>
            </a:r>
            <a:r>
              <a:rPr dirty="0" spc="15"/>
              <a:t> </a:t>
            </a:r>
            <a:r>
              <a:rPr dirty="0"/>
              <a:t>Use	</a:t>
            </a:r>
            <a:fld id="{81D60167-4931-47E6-BA6A-407CBD079E47}" type="slidenum">
              <a:rPr dirty="0" sz="1000" spc="-5"/>
              <a:t>100</a:t>
            </a:fld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Freescale Semiconductor</dc:creator>
  <dc:title>A Deep Dive into Image Processing for i.MX 6 Series Applications Processors</dc:title>
  <dcterms:created xsi:type="dcterms:W3CDTF">2017-08-08T16:29:18Z</dcterms:created>
  <dcterms:modified xsi:type="dcterms:W3CDTF">2017-08-08T16:29:18Z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2017-08-08T00:00:00Z</vt:filetime>
  </property>
</Properties>
</file>