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704"/>
  </p:normalViewPr>
  <p:slideViewPr>
    <p:cSldViewPr>
      <p:cViewPr varScale="1">
        <p:scale>
          <a:sx n="142" d="100"/>
          <a:sy n="142" d="100"/>
        </p:scale>
        <p:origin x="176" y="5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80" y="32700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67063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48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05695" y="328013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16186" y="326985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26347" y="32596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42526" y="3266045"/>
            <a:ext cx="203835" cy="38100"/>
          </a:xfrm>
          <a:custGeom>
            <a:avLst/>
            <a:gdLst/>
            <a:ahLst/>
            <a:cxnLst/>
            <a:rect l="l" t="t" r="r" b="b"/>
            <a:pathLst>
              <a:path w="203835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835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06877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17976" y="3266045"/>
            <a:ext cx="203835" cy="38100"/>
          </a:xfrm>
          <a:custGeom>
            <a:avLst/>
            <a:gdLst/>
            <a:ahLst/>
            <a:cxnLst/>
            <a:rect l="l" t="t" r="r" b="b"/>
            <a:pathLst>
              <a:path w="203835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835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94177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06877" y="32850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594177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06877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69640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82340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2340" y="32850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793439" y="3266045"/>
            <a:ext cx="203835" cy="38100"/>
          </a:xfrm>
          <a:custGeom>
            <a:avLst/>
            <a:gdLst/>
            <a:ahLst/>
            <a:cxnLst/>
            <a:rect l="l" t="t" r="r" b="b"/>
            <a:pathLst>
              <a:path w="203835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835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69640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2340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45090" y="32596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7790" y="3272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57790" y="32850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45090" y="32977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7790" y="3310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29017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26368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27747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27747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3397" y="3341243"/>
            <a:ext cx="26670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0.png"/><Relationship Id="rId6" Type="http://schemas.openxmlformats.org/officeDocument/2006/relationships/image" Target="../media/image1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52.png"/><Relationship Id="rId6" Type="http://schemas.openxmlformats.org/officeDocument/2006/relationships/image" Target="../media/image18.png"/><Relationship Id="rId7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54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18.png"/><Relationship Id="rId7" Type="http://schemas.openxmlformats.org/officeDocument/2006/relationships/image" Target="../media/image53.png"/><Relationship Id="rId8" Type="http://schemas.openxmlformats.org/officeDocument/2006/relationships/image" Target="../media/image59.png"/><Relationship Id="rId9" Type="http://schemas.openxmlformats.org/officeDocument/2006/relationships/image" Target="../media/image2.png"/><Relationship Id="rId10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20" Type="http://schemas.openxmlformats.org/officeDocument/2006/relationships/image" Target="../media/image77.png"/><Relationship Id="rId21" Type="http://schemas.openxmlformats.org/officeDocument/2006/relationships/image" Target="../media/image78.png"/><Relationship Id="rId22" Type="http://schemas.openxmlformats.org/officeDocument/2006/relationships/image" Target="../media/image79.png"/><Relationship Id="rId23" Type="http://schemas.openxmlformats.org/officeDocument/2006/relationships/image" Target="../media/image80.png"/><Relationship Id="rId24" Type="http://schemas.openxmlformats.org/officeDocument/2006/relationships/image" Target="../media/image81.png"/><Relationship Id="rId25" Type="http://schemas.openxmlformats.org/officeDocument/2006/relationships/image" Target="../media/image82.png"/><Relationship Id="rId26" Type="http://schemas.openxmlformats.org/officeDocument/2006/relationships/image" Target="../media/image83.png"/><Relationship Id="rId27" Type="http://schemas.openxmlformats.org/officeDocument/2006/relationships/image" Target="../media/image84.png"/><Relationship Id="rId28" Type="http://schemas.openxmlformats.org/officeDocument/2006/relationships/image" Target="../media/image85.png"/><Relationship Id="rId29" Type="http://schemas.openxmlformats.org/officeDocument/2006/relationships/image" Target="../media/image8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png"/><Relationship Id="rId3" Type="http://schemas.openxmlformats.org/officeDocument/2006/relationships/image" Target="../media/image15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30" Type="http://schemas.openxmlformats.org/officeDocument/2006/relationships/image" Target="../media/image87.png"/><Relationship Id="rId31" Type="http://schemas.openxmlformats.org/officeDocument/2006/relationships/image" Target="../media/image88.png"/><Relationship Id="rId32" Type="http://schemas.openxmlformats.org/officeDocument/2006/relationships/image" Target="../media/image89.png"/><Relationship Id="rId9" Type="http://schemas.openxmlformats.org/officeDocument/2006/relationships/image" Target="../media/image66.png"/><Relationship Id="rId6" Type="http://schemas.openxmlformats.org/officeDocument/2006/relationships/image" Target="../media/image18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33" Type="http://schemas.openxmlformats.org/officeDocument/2006/relationships/image" Target="../media/image90.png"/><Relationship Id="rId34" Type="http://schemas.openxmlformats.org/officeDocument/2006/relationships/image" Target="../media/image91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2.png"/><Relationship Id="rId16" Type="http://schemas.openxmlformats.org/officeDocument/2006/relationships/image" Target="../media/image73.png"/><Relationship Id="rId17" Type="http://schemas.openxmlformats.org/officeDocument/2006/relationships/image" Target="../media/image74.png"/><Relationship Id="rId18" Type="http://schemas.openxmlformats.org/officeDocument/2006/relationships/image" Target="../media/image75.png"/><Relationship Id="rId19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0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1.png"/><Relationship Id="rId10" Type="http://schemas.openxmlformats.org/officeDocument/2006/relationships/image" Target="../media/image9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01.png"/><Relationship Id="rId5" Type="http://schemas.openxmlformats.org/officeDocument/2006/relationships/image" Target="../media/image7.png"/><Relationship Id="rId6" Type="http://schemas.openxmlformats.org/officeDocument/2006/relationships/image" Target="../media/image102.png"/><Relationship Id="rId7" Type="http://schemas.openxmlformats.org/officeDocument/2006/relationships/image" Target="../media/image9.png"/><Relationship Id="rId8" Type="http://schemas.openxmlformats.org/officeDocument/2006/relationships/image" Target="../media/image10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9.png"/><Relationship Id="rId5" Type="http://schemas.openxmlformats.org/officeDocument/2006/relationships/image" Target="../media/image105.png"/><Relationship Id="rId6" Type="http://schemas.openxmlformats.org/officeDocument/2006/relationships/image" Target="../media/image18.png"/><Relationship Id="rId7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9.png"/><Relationship Id="rId5" Type="http://schemas.openxmlformats.org/officeDocument/2006/relationships/image" Target="../media/image107.png"/><Relationship Id="rId6" Type="http://schemas.openxmlformats.org/officeDocument/2006/relationships/image" Target="../media/image18.png"/><Relationship Id="rId7" Type="http://schemas.openxmlformats.org/officeDocument/2006/relationships/image" Target="../media/image29.png"/><Relationship Id="rId8" Type="http://schemas.openxmlformats.org/officeDocument/2006/relationships/image" Target="../media/image108.png"/><Relationship Id="rId9" Type="http://schemas.openxmlformats.org/officeDocument/2006/relationships/image" Target="../media/image15.png"/><Relationship Id="rId10" Type="http://schemas.openxmlformats.org/officeDocument/2006/relationships/image" Target="../media/image10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11.png"/><Relationship Id="rId7" Type="http://schemas.openxmlformats.org/officeDocument/2006/relationships/image" Target="../media/image9.png"/><Relationship Id="rId8" Type="http://schemas.openxmlformats.org/officeDocument/2006/relationships/image" Target="../media/image11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9.png"/><Relationship Id="rId5" Type="http://schemas.openxmlformats.org/officeDocument/2006/relationships/image" Target="../media/image114.png"/><Relationship Id="rId6" Type="http://schemas.openxmlformats.org/officeDocument/2006/relationships/image" Target="../media/image18.png"/><Relationship Id="rId7" Type="http://schemas.openxmlformats.org/officeDocument/2006/relationships/image" Target="../media/image53.png"/><Relationship Id="rId8" Type="http://schemas.openxmlformats.org/officeDocument/2006/relationships/image" Target="../media/image115.png"/><Relationship Id="rId9" Type="http://schemas.openxmlformats.org/officeDocument/2006/relationships/image" Target="../media/image15.png"/><Relationship Id="rId10" Type="http://schemas.openxmlformats.org/officeDocument/2006/relationships/image" Target="../media/image116.png"/><Relationship Id="rId11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17.png"/><Relationship Id="rId5" Type="http://schemas.openxmlformats.org/officeDocument/2006/relationships/image" Target="../media/image7.png"/><Relationship Id="rId6" Type="http://schemas.openxmlformats.org/officeDocument/2006/relationships/image" Target="../media/image118.png"/><Relationship Id="rId7" Type="http://schemas.openxmlformats.org/officeDocument/2006/relationships/image" Target="../media/image9.png"/><Relationship Id="rId8" Type="http://schemas.openxmlformats.org/officeDocument/2006/relationships/image" Target="../media/image11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9.png"/><Relationship Id="rId12" Type="http://schemas.openxmlformats.org/officeDocument/2006/relationships/image" Target="../media/image123.png"/><Relationship Id="rId13" Type="http://schemas.openxmlformats.org/officeDocument/2006/relationships/image" Target="../media/image115.png"/><Relationship Id="rId14" Type="http://schemas.openxmlformats.org/officeDocument/2006/relationships/image" Target="../media/image12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0.png"/><Relationship Id="rId3" Type="http://schemas.openxmlformats.org/officeDocument/2006/relationships/image" Target="../media/image15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8.png"/><Relationship Id="rId7" Type="http://schemas.openxmlformats.org/officeDocument/2006/relationships/image" Target="../media/image53.png"/><Relationship Id="rId8" Type="http://schemas.openxmlformats.org/officeDocument/2006/relationships/image" Target="../media/image29.png"/><Relationship Id="rId9" Type="http://schemas.openxmlformats.org/officeDocument/2006/relationships/image" Target="../media/image108.png"/><Relationship Id="rId10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01.png"/><Relationship Id="rId5" Type="http://schemas.openxmlformats.org/officeDocument/2006/relationships/image" Target="../media/image7.png"/><Relationship Id="rId6" Type="http://schemas.openxmlformats.org/officeDocument/2006/relationships/image" Target="../media/image129.png"/><Relationship Id="rId7" Type="http://schemas.openxmlformats.org/officeDocument/2006/relationships/image" Target="../media/image9.png"/><Relationship Id="rId8" Type="http://schemas.openxmlformats.org/officeDocument/2006/relationships/image" Target="../media/image10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9.png"/><Relationship Id="rId5" Type="http://schemas.openxmlformats.org/officeDocument/2006/relationships/image" Target="../media/image131.png"/><Relationship Id="rId6" Type="http://schemas.openxmlformats.org/officeDocument/2006/relationships/image" Target="../media/image18.png"/><Relationship Id="rId7" Type="http://schemas.openxmlformats.org/officeDocument/2006/relationships/image" Target="../media/image132.png"/><Relationship Id="rId8" Type="http://schemas.openxmlformats.org/officeDocument/2006/relationships/image" Target="../media/image29.png"/><Relationship Id="rId9" Type="http://schemas.openxmlformats.org/officeDocument/2006/relationships/image" Target="../media/image133.png"/><Relationship Id="rId10" Type="http://schemas.openxmlformats.org/officeDocument/2006/relationships/image" Target="../media/image15.png"/><Relationship Id="rId11" Type="http://schemas.openxmlformats.org/officeDocument/2006/relationships/image" Target="../media/image13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4" Type="http://schemas.openxmlformats.org/officeDocument/2006/relationships/image" Target="../media/image1.png"/><Relationship Id="rId5" Type="http://schemas.openxmlformats.org/officeDocument/2006/relationships/image" Target="../media/image99.png"/><Relationship Id="rId6" Type="http://schemas.openxmlformats.org/officeDocument/2006/relationships/image" Target="../media/image136.png"/><Relationship Id="rId7" Type="http://schemas.openxmlformats.org/officeDocument/2006/relationships/image" Target="../media/image29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3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14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8.png"/><Relationship Id="rId3" Type="http://schemas.openxmlformats.org/officeDocument/2006/relationships/image" Target="../media/image15.png"/><Relationship Id="rId4" Type="http://schemas.openxmlformats.org/officeDocument/2006/relationships/image" Target="../media/image99.png"/><Relationship Id="rId5" Type="http://schemas.openxmlformats.org/officeDocument/2006/relationships/image" Target="../media/image139.png"/><Relationship Id="rId6" Type="http://schemas.openxmlformats.org/officeDocument/2006/relationships/image" Target="../media/image18.png"/><Relationship Id="rId7" Type="http://schemas.openxmlformats.org/officeDocument/2006/relationships/image" Target="../media/image29.png"/><Relationship Id="rId8" Type="http://schemas.openxmlformats.org/officeDocument/2006/relationships/image" Target="../media/image53.png"/><Relationship Id="rId9" Type="http://schemas.openxmlformats.org/officeDocument/2006/relationships/image" Target="../media/image140.png"/><Relationship Id="rId10" Type="http://schemas.openxmlformats.org/officeDocument/2006/relationships/image" Target="../media/image1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4" Type="http://schemas.openxmlformats.org/officeDocument/2006/relationships/image" Target="../media/image1.png"/><Relationship Id="rId5" Type="http://schemas.openxmlformats.org/officeDocument/2006/relationships/image" Target="../media/image99.png"/><Relationship Id="rId6" Type="http://schemas.openxmlformats.org/officeDocument/2006/relationships/image" Target="../media/image145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46.png"/><Relationship Id="rId5" Type="http://schemas.openxmlformats.org/officeDocument/2006/relationships/image" Target="../media/image7.png"/><Relationship Id="rId6" Type="http://schemas.openxmlformats.org/officeDocument/2006/relationships/image" Target="../media/image101.png"/><Relationship Id="rId7" Type="http://schemas.openxmlformats.org/officeDocument/2006/relationships/image" Target="../media/image9.png"/><Relationship Id="rId8" Type="http://schemas.openxmlformats.org/officeDocument/2006/relationships/image" Target="../media/image14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9.png"/><Relationship Id="rId5" Type="http://schemas.openxmlformats.org/officeDocument/2006/relationships/image" Target="../media/image148.png"/><Relationship Id="rId6" Type="http://schemas.openxmlformats.org/officeDocument/2006/relationships/image" Target="../media/image29.png"/><Relationship Id="rId7" Type="http://schemas.openxmlformats.org/officeDocument/2006/relationships/image" Target="../media/image149.png"/><Relationship Id="rId8" Type="http://schemas.openxmlformats.org/officeDocument/2006/relationships/image" Target="../media/image53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9.png"/><Relationship Id="rId12" Type="http://schemas.openxmlformats.org/officeDocument/2006/relationships/image" Target="../media/image15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0.png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151.png"/><Relationship Id="rId6" Type="http://schemas.openxmlformats.org/officeDocument/2006/relationships/image" Target="../media/image18.png"/><Relationship Id="rId7" Type="http://schemas.openxmlformats.org/officeDocument/2006/relationships/image" Target="../media/image53.png"/><Relationship Id="rId8" Type="http://schemas.openxmlformats.org/officeDocument/2006/relationships/image" Target="../media/image29.png"/><Relationship Id="rId9" Type="http://schemas.openxmlformats.org/officeDocument/2006/relationships/image" Target="../media/image152.png"/><Relationship Id="rId10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5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99.png"/><Relationship Id="rId5" Type="http://schemas.openxmlformats.org/officeDocument/2006/relationships/image" Target="../media/image155.png"/><Relationship Id="rId6" Type="http://schemas.openxmlformats.org/officeDocument/2006/relationships/image" Target="../media/image1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28.png"/><Relationship Id="rId7" Type="http://schemas.openxmlformats.org/officeDocument/2006/relationships/image" Target="../media/image18.png"/><Relationship Id="rId8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0.png"/><Relationship Id="rId5" Type="http://schemas.openxmlformats.org/officeDocument/2006/relationships/image" Target="../media/image7.png"/><Relationship Id="rId6" Type="http://schemas.openxmlformats.org/officeDocument/2006/relationships/image" Target="../media/image31.png"/><Relationship Id="rId7" Type="http://schemas.openxmlformats.org/officeDocument/2006/relationships/image" Target="../media/image9.png"/><Relationship Id="rId8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1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29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4" Type="http://schemas.openxmlformats.org/officeDocument/2006/relationships/image" Target="../media/image40.jpg"/><Relationship Id="rId5" Type="http://schemas.openxmlformats.org/officeDocument/2006/relationships/image" Target="../media/image41.jpg"/><Relationship Id="rId6" Type="http://schemas.openxmlformats.org/officeDocument/2006/relationships/image" Target="../media/image42.png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43.png"/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4" Type="http://schemas.openxmlformats.org/officeDocument/2006/relationships/image" Target="../media/image46.png"/><Relationship Id="rId5" Type="http://schemas.openxmlformats.org/officeDocument/2006/relationships/image" Target="../media/image1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29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9193" y="847445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9994" y="136591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0794" y="1353210"/>
            <a:ext cx="3938802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98846" y="898004"/>
            <a:ext cx="50751" cy="4679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9193" y="891860"/>
            <a:ext cx="3989704" cy="525145"/>
          </a:xfrm>
          <a:custGeom>
            <a:avLst/>
            <a:gdLst/>
            <a:ahLst/>
            <a:cxnLst/>
            <a:rect l="l" t="t" r="r" b="b"/>
            <a:pathLst>
              <a:path w="3989704" h="525144">
                <a:moveTo>
                  <a:pt x="3989652" y="0"/>
                </a:moveTo>
                <a:lnTo>
                  <a:pt x="0" y="0"/>
                </a:lnTo>
                <a:lnTo>
                  <a:pt x="0" y="474049"/>
                </a:lnTo>
                <a:lnTo>
                  <a:pt x="4008" y="493774"/>
                </a:lnTo>
                <a:lnTo>
                  <a:pt x="14922" y="509927"/>
                </a:lnTo>
                <a:lnTo>
                  <a:pt x="31075" y="520841"/>
                </a:lnTo>
                <a:lnTo>
                  <a:pt x="50800" y="524850"/>
                </a:lnTo>
                <a:lnTo>
                  <a:pt x="3938852" y="524850"/>
                </a:lnTo>
                <a:lnTo>
                  <a:pt x="3958576" y="520841"/>
                </a:lnTo>
                <a:lnTo>
                  <a:pt x="3974729" y="509927"/>
                </a:lnTo>
                <a:lnTo>
                  <a:pt x="3985644" y="493774"/>
                </a:lnTo>
                <a:lnTo>
                  <a:pt x="3989652" y="474049"/>
                </a:lnTo>
                <a:lnTo>
                  <a:pt x="39896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98846" y="936097"/>
            <a:ext cx="0" cy="448945"/>
          </a:xfrm>
          <a:custGeom>
            <a:avLst/>
            <a:gdLst/>
            <a:ahLst/>
            <a:cxnLst/>
            <a:rect l="l" t="t" r="r" b="b"/>
            <a:pathLst>
              <a:path h="448944">
                <a:moveTo>
                  <a:pt x="0" y="44886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98846" y="92339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98846" y="91069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98846" y="89799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91959" y="899221"/>
            <a:ext cx="3623310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604645" marR="5080" indent="-1591945">
              <a:lnSpc>
                <a:spcPct val="106700"/>
              </a:lnSpc>
              <a:spcBef>
                <a:spcPts val="20"/>
              </a:spcBef>
            </a:pP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Introduction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GPUs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Linux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Graphics 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Stack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1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5300" y="0"/>
            <a:ext cx="1179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58974" y="0"/>
            <a:ext cx="1242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86161" y="0"/>
            <a:ext cx="4267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185514"/>
            <a:ext cx="5346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Driving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screens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10165" y="867470"/>
            <a:ext cx="995680" cy="373380"/>
          </a:xfrm>
          <a:custGeom>
            <a:avLst/>
            <a:gdLst/>
            <a:ahLst/>
            <a:cxnLst/>
            <a:rect l="l" t="t" r="r" b="b"/>
            <a:pathLst>
              <a:path w="995680" h="373380">
                <a:moveTo>
                  <a:pt x="62208" y="0"/>
                </a:moveTo>
                <a:lnTo>
                  <a:pt x="933129" y="0"/>
                </a:lnTo>
                <a:lnTo>
                  <a:pt x="957395" y="4871"/>
                </a:lnTo>
                <a:lnTo>
                  <a:pt x="977164" y="18174"/>
                </a:lnTo>
                <a:lnTo>
                  <a:pt x="990467" y="37942"/>
                </a:lnTo>
                <a:lnTo>
                  <a:pt x="995338" y="62208"/>
                </a:lnTo>
                <a:lnTo>
                  <a:pt x="995338" y="311043"/>
                </a:lnTo>
                <a:lnTo>
                  <a:pt x="990467" y="335292"/>
                </a:lnTo>
                <a:lnTo>
                  <a:pt x="977164" y="355062"/>
                </a:lnTo>
                <a:lnTo>
                  <a:pt x="957395" y="368375"/>
                </a:lnTo>
                <a:lnTo>
                  <a:pt x="933129" y="373251"/>
                </a:lnTo>
                <a:lnTo>
                  <a:pt x="62208" y="373251"/>
                </a:lnTo>
                <a:lnTo>
                  <a:pt x="37955" y="368375"/>
                </a:lnTo>
                <a:lnTo>
                  <a:pt x="18186" y="355062"/>
                </a:lnTo>
                <a:lnTo>
                  <a:pt x="4875" y="335292"/>
                </a:lnTo>
                <a:lnTo>
                  <a:pt x="0" y="311043"/>
                </a:lnTo>
                <a:lnTo>
                  <a:pt x="0" y="62208"/>
                </a:lnTo>
                <a:lnTo>
                  <a:pt x="4875" y="37942"/>
                </a:lnTo>
                <a:lnTo>
                  <a:pt x="18186" y="18174"/>
                </a:lnTo>
                <a:lnTo>
                  <a:pt x="37955" y="4871"/>
                </a:lnTo>
                <a:lnTo>
                  <a:pt x="62208" y="0"/>
                </a:lnTo>
                <a:close/>
              </a:path>
            </a:pathLst>
          </a:custGeom>
          <a:ln w="12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52345" y="880632"/>
            <a:ext cx="66548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spc="195" dirty="0">
                <a:latin typeface="Trebuchet MS"/>
                <a:cs typeface="Trebuchet MS"/>
              </a:rPr>
              <a:t>C</a:t>
            </a:r>
            <a:r>
              <a:rPr sz="1950" spc="85" dirty="0">
                <a:latin typeface="Trebuchet MS"/>
                <a:cs typeface="Trebuchet MS"/>
              </a:rPr>
              <a:t>R</a:t>
            </a:r>
            <a:r>
              <a:rPr sz="1950" spc="-60" dirty="0">
                <a:latin typeface="Trebuchet MS"/>
                <a:cs typeface="Trebuchet MS"/>
              </a:rPr>
              <a:t>T</a:t>
            </a:r>
            <a:r>
              <a:rPr sz="1950" spc="200" dirty="0">
                <a:latin typeface="Trebuchet MS"/>
                <a:cs typeface="Trebuchet MS"/>
              </a:rPr>
              <a:t>C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854958" y="748970"/>
            <a:ext cx="1239520" cy="593090"/>
          </a:xfrm>
          <a:custGeom>
            <a:avLst/>
            <a:gdLst/>
            <a:ahLst/>
            <a:cxnLst/>
            <a:rect l="l" t="t" r="r" b="b"/>
            <a:pathLst>
              <a:path w="1239520" h="593090">
                <a:moveTo>
                  <a:pt x="80132" y="0"/>
                </a:moveTo>
                <a:lnTo>
                  <a:pt x="1159211" y="0"/>
                </a:lnTo>
                <a:lnTo>
                  <a:pt x="1190467" y="6275"/>
                </a:lnTo>
                <a:lnTo>
                  <a:pt x="1215931" y="23412"/>
                </a:lnTo>
                <a:lnTo>
                  <a:pt x="1233068" y="48876"/>
                </a:lnTo>
                <a:lnTo>
                  <a:pt x="1239344" y="80132"/>
                </a:lnTo>
                <a:lnTo>
                  <a:pt x="1239344" y="512552"/>
                </a:lnTo>
                <a:lnTo>
                  <a:pt x="1233068" y="543808"/>
                </a:lnTo>
                <a:lnTo>
                  <a:pt x="1215931" y="569272"/>
                </a:lnTo>
                <a:lnTo>
                  <a:pt x="1190467" y="586409"/>
                </a:lnTo>
                <a:lnTo>
                  <a:pt x="1159211" y="592685"/>
                </a:lnTo>
                <a:lnTo>
                  <a:pt x="80132" y="592685"/>
                </a:lnTo>
                <a:lnTo>
                  <a:pt x="48889" y="586409"/>
                </a:lnTo>
                <a:lnTo>
                  <a:pt x="23424" y="569272"/>
                </a:lnTo>
                <a:lnTo>
                  <a:pt x="6280" y="543808"/>
                </a:lnTo>
                <a:lnTo>
                  <a:pt x="0" y="512552"/>
                </a:lnTo>
                <a:lnTo>
                  <a:pt x="0" y="80132"/>
                </a:lnTo>
                <a:lnTo>
                  <a:pt x="6280" y="48876"/>
                </a:lnTo>
                <a:lnTo>
                  <a:pt x="23424" y="23412"/>
                </a:lnTo>
                <a:lnTo>
                  <a:pt x="48889" y="6275"/>
                </a:lnTo>
                <a:lnTo>
                  <a:pt x="80132" y="0"/>
                </a:lnTo>
                <a:close/>
              </a:path>
            </a:pathLst>
          </a:custGeom>
          <a:ln w="19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056519" y="993117"/>
            <a:ext cx="880744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spc="155" dirty="0">
                <a:latin typeface="Trebuchet MS"/>
                <a:cs typeface="Trebuchet MS"/>
              </a:rPr>
              <a:t>Sc</a:t>
            </a:r>
            <a:r>
              <a:rPr sz="1950" spc="85" dirty="0">
                <a:latin typeface="Trebuchet MS"/>
                <a:cs typeface="Trebuchet MS"/>
              </a:rPr>
              <a:t>r</a:t>
            </a:r>
            <a:r>
              <a:rPr sz="1950" spc="145" dirty="0">
                <a:latin typeface="Trebuchet MS"/>
                <a:cs typeface="Trebuchet MS"/>
              </a:rPr>
              <a:t>een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505504" y="1116001"/>
            <a:ext cx="1350010" cy="635"/>
          </a:xfrm>
          <a:custGeom>
            <a:avLst/>
            <a:gdLst/>
            <a:ahLst/>
            <a:cxnLst/>
            <a:rect l="l" t="t" r="r" b="b"/>
            <a:pathLst>
              <a:path w="1350010" h="634">
                <a:moveTo>
                  <a:pt x="0" y="209"/>
                </a:moveTo>
                <a:lnTo>
                  <a:pt x="1349453" y="0"/>
                </a:lnTo>
              </a:path>
            </a:pathLst>
          </a:custGeom>
          <a:ln w="62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67875" y="1091122"/>
            <a:ext cx="87630" cy="50165"/>
          </a:xfrm>
          <a:custGeom>
            <a:avLst/>
            <a:gdLst/>
            <a:ahLst/>
            <a:cxnLst/>
            <a:rect l="l" t="t" r="r" b="b"/>
            <a:pathLst>
              <a:path w="87630" h="50165">
                <a:moveTo>
                  <a:pt x="0" y="0"/>
                </a:moveTo>
                <a:lnTo>
                  <a:pt x="87080" y="24877"/>
                </a:lnTo>
                <a:lnTo>
                  <a:pt x="0" y="49751"/>
                </a:lnTo>
                <a:lnTo>
                  <a:pt x="24871" y="248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67875" y="1091122"/>
            <a:ext cx="87630" cy="50165"/>
          </a:xfrm>
          <a:custGeom>
            <a:avLst/>
            <a:gdLst/>
            <a:ahLst/>
            <a:cxnLst/>
            <a:rect l="l" t="t" r="r" b="b"/>
            <a:pathLst>
              <a:path w="87630" h="50165">
                <a:moveTo>
                  <a:pt x="24871" y="24879"/>
                </a:moveTo>
                <a:lnTo>
                  <a:pt x="0" y="49751"/>
                </a:lnTo>
                <a:lnTo>
                  <a:pt x="87080" y="24877"/>
                </a:lnTo>
                <a:lnTo>
                  <a:pt x="0" y="0"/>
                </a:lnTo>
                <a:lnTo>
                  <a:pt x="24871" y="24879"/>
                </a:lnTo>
                <a:close/>
              </a:path>
            </a:pathLst>
          </a:custGeom>
          <a:ln w="62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05501" y="953644"/>
            <a:ext cx="90170" cy="51435"/>
          </a:xfrm>
          <a:custGeom>
            <a:avLst/>
            <a:gdLst/>
            <a:ahLst/>
            <a:cxnLst/>
            <a:rect l="l" t="t" r="r" b="b"/>
            <a:pathLst>
              <a:path w="90169" h="51434">
                <a:moveTo>
                  <a:pt x="89910" y="51392"/>
                </a:moveTo>
                <a:lnTo>
                  <a:pt x="0" y="25697"/>
                </a:lnTo>
                <a:lnTo>
                  <a:pt x="89911" y="0"/>
                </a:lnTo>
                <a:lnTo>
                  <a:pt x="64214" y="25696"/>
                </a:lnTo>
                <a:lnTo>
                  <a:pt x="89910" y="51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05501" y="953644"/>
            <a:ext cx="90170" cy="51435"/>
          </a:xfrm>
          <a:custGeom>
            <a:avLst/>
            <a:gdLst/>
            <a:ahLst/>
            <a:cxnLst/>
            <a:rect l="l" t="t" r="r" b="b"/>
            <a:pathLst>
              <a:path w="90169" h="51434">
                <a:moveTo>
                  <a:pt x="64214" y="25696"/>
                </a:moveTo>
                <a:lnTo>
                  <a:pt x="89911" y="0"/>
                </a:lnTo>
                <a:lnTo>
                  <a:pt x="0" y="25697"/>
                </a:lnTo>
                <a:lnTo>
                  <a:pt x="89910" y="51392"/>
                </a:lnTo>
                <a:lnTo>
                  <a:pt x="64214" y="25696"/>
                </a:lnTo>
                <a:close/>
              </a:path>
            </a:pathLst>
          </a:custGeom>
          <a:ln w="6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059887" y="1101728"/>
            <a:ext cx="234315" cy="1155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60" dirty="0">
                <a:latin typeface="Trebuchet MS"/>
                <a:cs typeface="Trebuchet MS"/>
              </a:rPr>
              <a:t>V</a:t>
            </a:r>
            <a:r>
              <a:rPr sz="550" spc="35" dirty="0">
                <a:latin typeface="Trebuchet MS"/>
                <a:cs typeface="Trebuchet MS"/>
              </a:rPr>
              <a:t>ideo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941467" y="800977"/>
            <a:ext cx="425450" cy="222885"/>
          </a:xfrm>
          <a:custGeom>
            <a:avLst/>
            <a:gdLst/>
            <a:ahLst/>
            <a:cxnLst/>
            <a:rect l="l" t="t" r="r" b="b"/>
            <a:pathLst>
              <a:path w="425450" h="222884">
                <a:moveTo>
                  <a:pt x="21259" y="0"/>
                </a:moveTo>
                <a:lnTo>
                  <a:pt x="404053" y="0"/>
                </a:lnTo>
                <a:lnTo>
                  <a:pt x="412348" y="1669"/>
                </a:lnTo>
                <a:lnTo>
                  <a:pt x="419103" y="6223"/>
                </a:lnTo>
                <a:lnTo>
                  <a:pt x="423648" y="12981"/>
                </a:lnTo>
                <a:lnTo>
                  <a:pt x="425312" y="21259"/>
                </a:lnTo>
                <a:lnTo>
                  <a:pt x="425312" y="201509"/>
                </a:lnTo>
                <a:lnTo>
                  <a:pt x="423648" y="209804"/>
                </a:lnTo>
                <a:lnTo>
                  <a:pt x="419103" y="216560"/>
                </a:lnTo>
                <a:lnTo>
                  <a:pt x="412348" y="221105"/>
                </a:lnTo>
                <a:lnTo>
                  <a:pt x="404053" y="222769"/>
                </a:lnTo>
                <a:lnTo>
                  <a:pt x="21259" y="222769"/>
                </a:lnTo>
                <a:lnTo>
                  <a:pt x="12967" y="221105"/>
                </a:lnTo>
                <a:lnTo>
                  <a:pt x="6212" y="216560"/>
                </a:lnTo>
                <a:lnTo>
                  <a:pt x="1665" y="209804"/>
                </a:lnTo>
                <a:lnTo>
                  <a:pt x="0" y="201509"/>
                </a:lnTo>
                <a:lnTo>
                  <a:pt x="0" y="21259"/>
                </a:lnTo>
                <a:lnTo>
                  <a:pt x="1665" y="12981"/>
                </a:lnTo>
                <a:lnTo>
                  <a:pt x="6212" y="6223"/>
                </a:lnTo>
                <a:lnTo>
                  <a:pt x="12967" y="1669"/>
                </a:lnTo>
                <a:lnTo>
                  <a:pt x="21259" y="0"/>
                </a:lnTo>
                <a:close/>
              </a:path>
            </a:pathLst>
          </a:custGeom>
          <a:ln w="17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030496" y="789247"/>
            <a:ext cx="240029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spc="80" dirty="0">
                <a:latin typeface="Trebuchet MS"/>
                <a:cs typeface="Trebuchet MS"/>
              </a:rPr>
              <a:t>EDID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489593" y="855899"/>
            <a:ext cx="1857375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72440" algn="l"/>
                <a:tab pos="1456690" algn="l"/>
              </a:tabLst>
            </a:pPr>
            <a:r>
              <a:rPr sz="550" u="sng" spc="15" dirty="0">
                <a:latin typeface="Trebuchet MS"/>
                <a:cs typeface="Trebuchet MS"/>
              </a:rPr>
              <a:t> 	</a:t>
            </a:r>
            <a:r>
              <a:rPr sz="550" u="sng" spc="75" dirty="0">
                <a:latin typeface="Trebuchet MS"/>
                <a:cs typeface="Trebuchet MS"/>
              </a:rPr>
              <a:t>EDID</a:t>
            </a:r>
            <a:r>
              <a:rPr sz="550" u="sng" spc="5" dirty="0">
                <a:latin typeface="Trebuchet MS"/>
                <a:cs typeface="Trebuchet MS"/>
              </a:rPr>
              <a:t> </a:t>
            </a:r>
            <a:r>
              <a:rPr sz="550" u="sng" spc="50" dirty="0">
                <a:latin typeface="Trebuchet MS"/>
                <a:cs typeface="Trebuchet MS"/>
              </a:rPr>
              <a:t>signal	</a:t>
            </a:r>
            <a:r>
              <a:rPr sz="975" spc="120" baseline="-29914" dirty="0">
                <a:latin typeface="Trebuchet MS"/>
                <a:cs typeface="Trebuchet MS"/>
              </a:rPr>
              <a:t>EEPROM</a:t>
            </a:r>
            <a:endParaRPr sz="975" baseline="-29914">
              <a:latin typeface="Trebuchet MS"/>
              <a:cs typeface="Trebuchet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617223" y="841101"/>
            <a:ext cx="81280" cy="395605"/>
          </a:xfrm>
          <a:custGeom>
            <a:avLst/>
            <a:gdLst/>
            <a:ahLst/>
            <a:cxnLst/>
            <a:rect l="l" t="t" r="r" b="b"/>
            <a:pathLst>
              <a:path w="81280" h="395605">
                <a:moveTo>
                  <a:pt x="81197" y="178"/>
                </a:moveTo>
                <a:lnTo>
                  <a:pt x="79829" y="0"/>
                </a:lnTo>
                <a:lnTo>
                  <a:pt x="78553" y="0"/>
                </a:lnTo>
                <a:lnTo>
                  <a:pt x="77154" y="0"/>
                </a:lnTo>
                <a:lnTo>
                  <a:pt x="31597" y="38146"/>
                </a:lnTo>
                <a:lnTo>
                  <a:pt x="14892" y="80944"/>
                </a:lnTo>
                <a:lnTo>
                  <a:pt x="3935" y="135219"/>
                </a:lnTo>
                <a:lnTo>
                  <a:pt x="0" y="197714"/>
                </a:lnTo>
                <a:lnTo>
                  <a:pt x="3935" y="260209"/>
                </a:lnTo>
                <a:lnTo>
                  <a:pt x="14892" y="314484"/>
                </a:lnTo>
                <a:lnTo>
                  <a:pt x="31597" y="357283"/>
                </a:lnTo>
                <a:lnTo>
                  <a:pt x="52775" y="385350"/>
                </a:lnTo>
                <a:lnTo>
                  <a:pt x="77154" y="395429"/>
                </a:lnTo>
                <a:lnTo>
                  <a:pt x="78553" y="395429"/>
                </a:lnTo>
                <a:lnTo>
                  <a:pt x="81197" y="395211"/>
                </a:lnTo>
              </a:path>
            </a:pathLst>
          </a:custGeom>
          <a:ln w="4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95704" y="845868"/>
            <a:ext cx="154305" cy="395605"/>
          </a:xfrm>
          <a:custGeom>
            <a:avLst/>
            <a:gdLst/>
            <a:ahLst/>
            <a:cxnLst/>
            <a:rect l="l" t="t" r="r" b="b"/>
            <a:pathLst>
              <a:path w="154305" h="395605">
                <a:moveTo>
                  <a:pt x="154183" y="197745"/>
                </a:moveTo>
                <a:lnTo>
                  <a:pt x="150254" y="260243"/>
                </a:lnTo>
                <a:lnTo>
                  <a:pt x="139312" y="314526"/>
                </a:lnTo>
                <a:lnTo>
                  <a:pt x="122626" y="357334"/>
                </a:lnTo>
                <a:lnTo>
                  <a:pt x="77091" y="395491"/>
                </a:lnTo>
                <a:lnTo>
                  <a:pt x="52721" y="385409"/>
                </a:lnTo>
                <a:lnTo>
                  <a:pt x="31558" y="357334"/>
                </a:lnTo>
                <a:lnTo>
                  <a:pt x="14871" y="314526"/>
                </a:lnTo>
                <a:lnTo>
                  <a:pt x="3929" y="260243"/>
                </a:lnTo>
                <a:lnTo>
                  <a:pt x="0" y="197745"/>
                </a:lnTo>
                <a:lnTo>
                  <a:pt x="3929" y="135247"/>
                </a:lnTo>
                <a:lnTo>
                  <a:pt x="14871" y="80965"/>
                </a:lnTo>
                <a:lnTo>
                  <a:pt x="31558" y="38157"/>
                </a:lnTo>
                <a:lnTo>
                  <a:pt x="52721" y="10082"/>
                </a:lnTo>
                <a:lnTo>
                  <a:pt x="77091" y="0"/>
                </a:lnTo>
                <a:lnTo>
                  <a:pt x="101463" y="10082"/>
                </a:lnTo>
                <a:lnTo>
                  <a:pt x="122626" y="38157"/>
                </a:lnTo>
                <a:lnTo>
                  <a:pt x="139312" y="80965"/>
                </a:lnTo>
                <a:lnTo>
                  <a:pt x="150254" y="135247"/>
                </a:lnTo>
                <a:lnTo>
                  <a:pt x="154183" y="197745"/>
                </a:lnTo>
                <a:close/>
              </a:path>
            </a:pathLst>
          </a:custGeom>
          <a:ln w="3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91671" y="1235947"/>
            <a:ext cx="983615" cy="5080"/>
          </a:xfrm>
          <a:custGeom>
            <a:avLst/>
            <a:gdLst/>
            <a:ahLst/>
            <a:cxnLst/>
            <a:rect l="l" t="t" r="r" b="b"/>
            <a:pathLst>
              <a:path w="983614" h="5080">
                <a:moveTo>
                  <a:pt x="0" y="0"/>
                </a:moveTo>
                <a:lnTo>
                  <a:pt x="983557" y="5015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9193" y="1604504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3989652" y="198367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679732" y="710597"/>
            <a:ext cx="1011555" cy="1454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52095" algn="l"/>
                <a:tab pos="998219" algn="l"/>
              </a:tabLst>
            </a:pPr>
            <a:r>
              <a:rPr sz="750" u="sng" spc="15" dirty="0">
                <a:latin typeface="Trebuchet MS"/>
                <a:cs typeface="Trebuchet MS"/>
              </a:rPr>
              <a:t> 	</a:t>
            </a:r>
            <a:r>
              <a:rPr sz="750" u="sng" spc="85" dirty="0">
                <a:latin typeface="Trebuchet MS"/>
                <a:cs typeface="Trebuchet MS"/>
              </a:rPr>
              <a:t>VGA</a:t>
            </a:r>
            <a:r>
              <a:rPr sz="750" u="sng" spc="-75" dirty="0">
                <a:latin typeface="Trebuchet MS"/>
                <a:cs typeface="Trebuchet MS"/>
              </a:rPr>
              <a:t> </a:t>
            </a:r>
            <a:r>
              <a:rPr sz="750" u="sng" spc="50" dirty="0">
                <a:latin typeface="Trebuchet MS"/>
                <a:cs typeface="Trebuchet MS"/>
              </a:rPr>
              <a:t>cable	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09194" y="1790217"/>
            <a:ext cx="3989651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9994" y="2809011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0794" y="2796311"/>
            <a:ext cx="3938802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98846" y="1648739"/>
            <a:ext cx="50751" cy="11602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09193" y="1834483"/>
            <a:ext cx="3989704" cy="1025525"/>
          </a:xfrm>
          <a:custGeom>
            <a:avLst/>
            <a:gdLst/>
            <a:ahLst/>
            <a:cxnLst/>
            <a:rect l="l" t="t" r="r" b="b"/>
            <a:pathLst>
              <a:path w="3989704" h="1025525">
                <a:moveTo>
                  <a:pt x="3989652" y="0"/>
                </a:moveTo>
                <a:lnTo>
                  <a:pt x="0" y="0"/>
                </a:lnTo>
                <a:lnTo>
                  <a:pt x="0" y="974527"/>
                </a:lnTo>
                <a:lnTo>
                  <a:pt x="4008" y="994252"/>
                </a:lnTo>
                <a:lnTo>
                  <a:pt x="14922" y="1010405"/>
                </a:lnTo>
                <a:lnTo>
                  <a:pt x="31075" y="1021319"/>
                </a:lnTo>
                <a:lnTo>
                  <a:pt x="50800" y="1025328"/>
                </a:lnTo>
                <a:lnTo>
                  <a:pt x="3938852" y="1025328"/>
                </a:lnTo>
                <a:lnTo>
                  <a:pt x="3958576" y="1021319"/>
                </a:lnTo>
                <a:lnTo>
                  <a:pt x="3974729" y="1010405"/>
                </a:lnTo>
                <a:lnTo>
                  <a:pt x="3985644" y="994252"/>
                </a:lnTo>
                <a:lnTo>
                  <a:pt x="3989652" y="974527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98846" y="1686821"/>
            <a:ext cx="0" cy="1141730"/>
          </a:xfrm>
          <a:custGeom>
            <a:avLst/>
            <a:gdLst/>
            <a:ahLst/>
            <a:cxnLst/>
            <a:rect l="l" t="t" r="r" b="b"/>
            <a:pathLst>
              <a:path h="1141730">
                <a:moveTo>
                  <a:pt x="0" y="114123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98846" y="167412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98846" y="166142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298846" y="164872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2551" y="1895919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2551" y="2105952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2551" y="2315984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2551" y="252601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47294" y="1532266"/>
            <a:ext cx="3911600" cy="131254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Configuring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CRTC </a:t>
            </a:r>
            <a:r>
              <a:rPr sz="1200" spc="-105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Extended display 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identification</a:t>
            </a:r>
            <a:r>
              <a:rPr sz="1200" spc="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12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59"/>
              </a:spcBef>
            </a:pPr>
            <a:r>
              <a:rPr sz="1050" spc="-40" dirty="0">
                <a:latin typeface="Tahoma"/>
                <a:cs typeface="Tahoma"/>
              </a:rPr>
              <a:t>Stored </a:t>
            </a:r>
            <a:r>
              <a:rPr sz="1050" spc="-25" dirty="0">
                <a:latin typeface="Tahoma"/>
                <a:cs typeface="Tahoma"/>
              </a:rPr>
              <a:t>in </a:t>
            </a:r>
            <a:r>
              <a:rPr sz="1050" spc="-55" dirty="0">
                <a:latin typeface="Tahoma"/>
                <a:cs typeface="Tahoma"/>
              </a:rPr>
              <a:t>each </a:t>
            </a:r>
            <a:r>
              <a:rPr sz="1050" spc="-45" dirty="0">
                <a:latin typeface="Tahoma"/>
                <a:cs typeface="Tahoma"/>
              </a:rPr>
              <a:t>connector </a:t>
            </a:r>
            <a:r>
              <a:rPr sz="1050" spc="-35" dirty="0">
                <a:latin typeface="Tahoma"/>
                <a:cs typeface="Tahoma"/>
              </a:rPr>
              <a:t>of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60" dirty="0">
                <a:latin typeface="Tahoma"/>
                <a:cs typeface="Tahoma"/>
              </a:rPr>
              <a:t>screen </a:t>
            </a:r>
            <a:r>
              <a:rPr sz="1050" spc="-30" dirty="0">
                <a:latin typeface="Tahoma"/>
                <a:cs typeface="Tahoma"/>
              </a:rPr>
              <a:t>(small</a:t>
            </a:r>
            <a:r>
              <a:rPr sz="1050" spc="50" dirty="0">
                <a:latin typeface="Tahoma"/>
                <a:cs typeface="Tahoma"/>
              </a:rPr>
              <a:t> </a:t>
            </a:r>
            <a:r>
              <a:rPr sz="1050" spc="35" dirty="0">
                <a:latin typeface="Tahoma"/>
                <a:cs typeface="Tahoma"/>
              </a:rPr>
              <a:t>EEPROM)</a:t>
            </a:r>
            <a:endParaRPr sz="1050">
              <a:latin typeface="Tahoma"/>
              <a:cs typeface="Tahoma"/>
            </a:endParaRPr>
          </a:p>
          <a:p>
            <a:pPr marL="289560" marR="5080">
              <a:lnSpc>
                <a:spcPct val="125299"/>
              </a:lnSpc>
            </a:pPr>
            <a:r>
              <a:rPr sz="1050" spc="-90" dirty="0">
                <a:latin typeface="Tahoma"/>
                <a:cs typeface="Tahoma"/>
              </a:rPr>
              <a:t>Is </a:t>
            </a:r>
            <a:r>
              <a:rPr sz="1050" spc="-35" dirty="0">
                <a:latin typeface="Tahoma"/>
                <a:cs typeface="Tahoma"/>
              </a:rPr>
              <a:t>usually </a:t>
            </a:r>
            <a:r>
              <a:rPr sz="1050" spc="-60" dirty="0">
                <a:latin typeface="Tahoma"/>
                <a:cs typeface="Tahoma"/>
              </a:rPr>
              <a:t>accessed </a:t>
            </a:r>
            <a:r>
              <a:rPr sz="1050" spc="-30" dirty="0">
                <a:latin typeface="Tahoma"/>
                <a:cs typeface="Tahoma"/>
              </a:rPr>
              <a:t>via </a:t>
            </a:r>
            <a:r>
              <a:rPr sz="1050" spc="-55" dirty="0">
                <a:latin typeface="Tahoma"/>
                <a:cs typeface="Tahoma"/>
              </a:rPr>
              <a:t>a </a:t>
            </a:r>
            <a:r>
              <a:rPr sz="1050" spc="-40" dirty="0">
                <a:latin typeface="Tahoma"/>
                <a:cs typeface="Tahoma"/>
              </a:rPr>
              <a:t>dedicated </a:t>
            </a:r>
            <a:r>
              <a:rPr sz="1050" spc="-45" dirty="0">
                <a:latin typeface="Tahoma"/>
                <a:cs typeface="Tahoma"/>
              </a:rPr>
              <a:t>I2C </a:t>
            </a:r>
            <a:r>
              <a:rPr sz="1050" spc="-35" dirty="0">
                <a:latin typeface="Tahoma"/>
                <a:cs typeface="Tahoma"/>
              </a:rPr>
              <a:t>line </a:t>
            </a:r>
            <a:r>
              <a:rPr sz="1050" spc="-25" dirty="0">
                <a:latin typeface="Tahoma"/>
                <a:cs typeface="Tahoma"/>
              </a:rPr>
              <a:t>in </a:t>
            </a:r>
            <a:r>
              <a:rPr sz="1050" spc="-40" dirty="0">
                <a:latin typeface="Tahoma"/>
                <a:cs typeface="Tahoma"/>
              </a:rPr>
              <a:t>the connector  </a:t>
            </a:r>
            <a:r>
              <a:rPr sz="1050" spc="-30" dirty="0">
                <a:latin typeface="Tahoma"/>
                <a:cs typeface="Tahoma"/>
              </a:rPr>
              <a:t>Holds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60" dirty="0">
                <a:latin typeface="Tahoma"/>
                <a:cs typeface="Tahoma"/>
              </a:rPr>
              <a:t>modes </a:t>
            </a:r>
            <a:r>
              <a:rPr sz="1050" spc="-45" dirty="0">
                <a:latin typeface="Tahoma"/>
                <a:cs typeface="Tahoma"/>
              </a:rPr>
              <a:t>supported </a:t>
            </a:r>
            <a:r>
              <a:rPr sz="1050" spc="-60" dirty="0">
                <a:latin typeface="Tahoma"/>
                <a:cs typeface="Tahoma"/>
              </a:rPr>
              <a:t>by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60" dirty="0">
                <a:latin typeface="Tahoma"/>
                <a:cs typeface="Tahoma"/>
              </a:rPr>
              <a:t>screen </a:t>
            </a:r>
            <a:r>
              <a:rPr sz="1050" spc="-45" dirty="0">
                <a:latin typeface="Tahoma"/>
                <a:cs typeface="Tahoma"/>
              </a:rPr>
              <a:t>connector  </a:t>
            </a:r>
            <a:r>
              <a:rPr sz="1050" spc="-40" dirty="0">
                <a:latin typeface="Tahoma"/>
                <a:cs typeface="Tahoma"/>
              </a:rPr>
              <a:t>Processed </a:t>
            </a:r>
            <a:r>
              <a:rPr sz="1050" spc="-60" dirty="0">
                <a:latin typeface="Tahoma"/>
                <a:cs typeface="Tahoma"/>
              </a:rPr>
              <a:t>by </a:t>
            </a:r>
            <a:r>
              <a:rPr sz="1050" spc="-40" dirty="0">
                <a:latin typeface="Tahoma"/>
                <a:cs typeface="Tahoma"/>
              </a:rPr>
              <a:t>the host driver </a:t>
            </a:r>
            <a:r>
              <a:rPr sz="1050" spc="-50" dirty="0">
                <a:latin typeface="Tahoma"/>
                <a:cs typeface="Tahoma"/>
              </a:rPr>
              <a:t>and </a:t>
            </a:r>
            <a:r>
              <a:rPr sz="1050" spc="-60" dirty="0">
                <a:latin typeface="Tahoma"/>
                <a:cs typeface="Tahoma"/>
              </a:rPr>
              <a:t>exposed </a:t>
            </a:r>
            <a:r>
              <a:rPr sz="1050" spc="-25" dirty="0">
                <a:latin typeface="Tahoma"/>
                <a:cs typeface="Tahoma"/>
              </a:rPr>
              <a:t>with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15" dirty="0">
                <a:latin typeface="Tahoma"/>
                <a:cs typeface="Tahoma"/>
              </a:rPr>
              <a:t>tool </a:t>
            </a:r>
            <a:r>
              <a:rPr sz="1050" spc="-40" dirty="0">
                <a:latin typeface="Tahoma"/>
                <a:cs typeface="Tahoma"/>
              </a:rPr>
              <a:t>xrandr  </a:t>
            </a:r>
            <a:r>
              <a:rPr sz="1050" spc="30" dirty="0">
                <a:latin typeface="Arial"/>
                <a:cs typeface="Arial"/>
              </a:rPr>
              <a:t>(see </a:t>
            </a:r>
            <a:r>
              <a:rPr sz="1050" spc="50" dirty="0">
                <a:latin typeface="Arial"/>
                <a:cs typeface="Arial"/>
              </a:rPr>
              <a:t>xrandr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spc="60" dirty="0">
                <a:latin typeface="Arial"/>
                <a:cs typeface="Arial"/>
              </a:rPr>
              <a:t>--verbose)</a:t>
            </a:r>
            <a:endParaRPr sz="1050">
              <a:latin typeface="Arial"/>
              <a:cs typeface="Arial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10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5300" y="0"/>
            <a:ext cx="1179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58974" y="0"/>
            <a:ext cx="1242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86161" y="0"/>
            <a:ext cx="4267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185514"/>
            <a:ext cx="5346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Driving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screens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9193" y="646531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3989652" y="198367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9194" y="832243"/>
            <a:ext cx="3989651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9994" y="2852966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0794" y="2840265"/>
            <a:ext cx="3938802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98846" y="690765"/>
            <a:ext cx="50751" cy="21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193" y="876501"/>
            <a:ext cx="3989704" cy="2027555"/>
          </a:xfrm>
          <a:custGeom>
            <a:avLst/>
            <a:gdLst/>
            <a:ahLst/>
            <a:cxnLst/>
            <a:rect l="l" t="t" r="r" b="b"/>
            <a:pathLst>
              <a:path w="3989704" h="2027555">
                <a:moveTo>
                  <a:pt x="3989652" y="0"/>
                </a:moveTo>
                <a:lnTo>
                  <a:pt x="0" y="0"/>
                </a:lnTo>
                <a:lnTo>
                  <a:pt x="0" y="1976465"/>
                </a:lnTo>
                <a:lnTo>
                  <a:pt x="4008" y="1996189"/>
                </a:lnTo>
                <a:lnTo>
                  <a:pt x="14922" y="2012342"/>
                </a:lnTo>
                <a:lnTo>
                  <a:pt x="31075" y="2023256"/>
                </a:lnTo>
                <a:lnTo>
                  <a:pt x="50800" y="2027265"/>
                </a:lnTo>
                <a:lnTo>
                  <a:pt x="3938852" y="2027265"/>
                </a:lnTo>
                <a:lnTo>
                  <a:pt x="3958576" y="2023256"/>
                </a:lnTo>
                <a:lnTo>
                  <a:pt x="3974729" y="2012342"/>
                </a:lnTo>
                <a:lnTo>
                  <a:pt x="3985644" y="1996189"/>
                </a:lnTo>
                <a:lnTo>
                  <a:pt x="3989652" y="1976465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98846" y="728839"/>
            <a:ext cx="0" cy="2143760"/>
          </a:xfrm>
          <a:custGeom>
            <a:avLst/>
            <a:gdLst/>
            <a:ahLst/>
            <a:cxnLst/>
            <a:rect l="l" t="t" r="r" b="b"/>
            <a:pathLst>
              <a:path h="2143760">
                <a:moveTo>
                  <a:pt x="0" y="214317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98846" y="7161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98846" y="7034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98846" y="6907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2551" y="937945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2327" y="1127747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2327" y="1279588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2327" y="1431417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2551" y="1608531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327" y="1798332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2327" y="1950173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2327" y="2102002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2551" y="2279116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2327" y="2468918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2327" y="2620759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2327" y="2772587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47294" y="574292"/>
            <a:ext cx="2917825" cy="22917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Example: 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Some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display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standards</a:t>
            </a:r>
            <a:endParaRPr sz="12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59"/>
              </a:spcBef>
            </a:pPr>
            <a:r>
              <a:rPr sz="1050" spc="-55" dirty="0">
                <a:latin typeface="Tahoma"/>
                <a:cs typeface="Tahoma"/>
              </a:rPr>
              <a:t>1981 </a:t>
            </a:r>
            <a:r>
              <a:rPr sz="1050" spc="-85" dirty="0">
                <a:latin typeface="Tahoma"/>
                <a:cs typeface="Tahoma"/>
              </a:rPr>
              <a:t>: </a:t>
            </a:r>
            <a:r>
              <a:rPr sz="1050" spc="-35" dirty="0">
                <a:latin typeface="Tahoma"/>
                <a:cs typeface="Tahoma"/>
              </a:rPr>
              <a:t>Monochrome </a:t>
            </a:r>
            <a:r>
              <a:rPr sz="1050" spc="-30" dirty="0">
                <a:latin typeface="Tahoma"/>
                <a:cs typeface="Tahoma"/>
              </a:rPr>
              <a:t>Display </a:t>
            </a:r>
            <a:r>
              <a:rPr sz="1050" spc="-25" dirty="0">
                <a:latin typeface="Tahoma"/>
                <a:cs typeface="Tahoma"/>
              </a:rPr>
              <a:t>Adapter </a:t>
            </a:r>
            <a:r>
              <a:rPr sz="1050" spc="30" dirty="0">
                <a:latin typeface="Tahoma"/>
                <a:cs typeface="Tahoma"/>
              </a:rPr>
              <a:t>(MDA)</a:t>
            </a:r>
            <a:endParaRPr sz="1050">
              <a:latin typeface="Tahoma"/>
              <a:cs typeface="Tahoma"/>
            </a:endParaRPr>
          </a:p>
          <a:p>
            <a:pPr marL="566420" marR="1661795">
              <a:lnSpc>
                <a:spcPct val="100000"/>
              </a:lnSpc>
              <a:spcBef>
                <a:spcPts val="175"/>
              </a:spcBef>
            </a:pPr>
            <a:r>
              <a:rPr sz="1000" spc="-25" dirty="0">
                <a:latin typeface="Tahoma"/>
                <a:cs typeface="Tahoma"/>
              </a:rPr>
              <a:t>text-only  </a:t>
            </a:r>
            <a:r>
              <a:rPr sz="1000" spc="-50" dirty="0">
                <a:latin typeface="Tahoma"/>
                <a:cs typeface="Tahoma"/>
              </a:rPr>
              <a:t>mon</a:t>
            </a:r>
            <a:r>
              <a:rPr sz="1000" spc="-15" dirty="0">
                <a:latin typeface="Tahoma"/>
                <a:cs typeface="Tahoma"/>
              </a:rPr>
              <a:t>o</a:t>
            </a:r>
            <a:r>
              <a:rPr sz="1000" spc="-45" dirty="0">
                <a:latin typeface="Tahoma"/>
                <a:cs typeface="Tahoma"/>
              </a:rPr>
              <a:t>chrome</a:t>
            </a:r>
            <a:endParaRPr sz="1000">
              <a:latin typeface="Tahoma"/>
              <a:cs typeface="Tahoma"/>
            </a:endParaRPr>
          </a:p>
          <a:p>
            <a:pPr marL="566420">
              <a:lnSpc>
                <a:spcPts val="1195"/>
              </a:lnSpc>
            </a:pPr>
            <a:r>
              <a:rPr sz="1000" spc="-50" dirty="0">
                <a:latin typeface="Tahoma"/>
                <a:cs typeface="Tahoma"/>
              </a:rPr>
              <a:t>720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*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350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px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or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80*25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characters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(50Hz)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195"/>
              </a:spcBef>
            </a:pPr>
            <a:r>
              <a:rPr sz="1050" spc="-55" dirty="0">
                <a:latin typeface="Tahoma"/>
                <a:cs typeface="Tahoma"/>
              </a:rPr>
              <a:t>1981 </a:t>
            </a:r>
            <a:r>
              <a:rPr sz="1050" spc="-85" dirty="0">
                <a:latin typeface="Tahoma"/>
                <a:cs typeface="Tahoma"/>
              </a:rPr>
              <a:t>: </a:t>
            </a:r>
            <a:r>
              <a:rPr sz="1050" spc="-30" dirty="0">
                <a:latin typeface="Tahoma"/>
                <a:cs typeface="Tahoma"/>
              </a:rPr>
              <a:t>Color </a:t>
            </a:r>
            <a:r>
              <a:rPr sz="1050" spc="-40" dirty="0">
                <a:latin typeface="Tahoma"/>
                <a:cs typeface="Tahoma"/>
              </a:rPr>
              <a:t>Graphics </a:t>
            </a:r>
            <a:r>
              <a:rPr sz="1050" spc="-25" dirty="0">
                <a:latin typeface="Tahoma"/>
                <a:cs typeface="Tahoma"/>
              </a:rPr>
              <a:t>Adapter</a:t>
            </a:r>
            <a:r>
              <a:rPr sz="1050" spc="-20" dirty="0">
                <a:latin typeface="Tahoma"/>
                <a:cs typeface="Tahoma"/>
              </a:rPr>
              <a:t> </a:t>
            </a:r>
            <a:r>
              <a:rPr sz="1050" spc="10" dirty="0">
                <a:latin typeface="Tahoma"/>
                <a:cs typeface="Tahoma"/>
              </a:rPr>
              <a:t>(CGA)</a:t>
            </a:r>
            <a:endParaRPr sz="1050">
              <a:latin typeface="Tahoma"/>
              <a:cs typeface="Tahoma"/>
            </a:endParaRPr>
          </a:p>
          <a:p>
            <a:pPr marL="566420">
              <a:lnSpc>
                <a:spcPts val="1200"/>
              </a:lnSpc>
              <a:spcBef>
                <a:spcPts val="175"/>
              </a:spcBef>
            </a:pPr>
            <a:r>
              <a:rPr sz="1000" spc="-20" dirty="0">
                <a:latin typeface="Tahoma"/>
                <a:cs typeface="Tahoma"/>
              </a:rPr>
              <a:t>text </a:t>
            </a:r>
            <a:r>
              <a:rPr sz="1000" spc="75" dirty="0">
                <a:latin typeface="Tahoma"/>
                <a:cs typeface="Tahoma"/>
              </a:rPr>
              <a:t>&amp;</a:t>
            </a:r>
            <a:r>
              <a:rPr sz="1000" spc="5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graphics</a:t>
            </a:r>
            <a:endParaRPr sz="1000">
              <a:latin typeface="Tahoma"/>
              <a:cs typeface="Tahoma"/>
            </a:endParaRPr>
          </a:p>
          <a:p>
            <a:pPr marL="566420">
              <a:lnSpc>
                <a:spcPts val="1195"/>
              </a:lnSpc>
            </a:pPr>
            <a:r>
              <a:rPr sz="1000" spc="-50" dirty="0">
                <a:latin typeface="Tahoma"/>
                <a:cs typeface="Tahoma"/>
              </a:rPr>
              <a:t>4 </a:t>
            </a:r>
            <a:r>
              <a:rPr sz="1000" spc="-20" dirty="0">
                <a:latin typeface="Tahoma"/>
                <a:cs typeface="Tahoma"/>
              </a:rPr>
              <a:t>bits </a:t>
            </a:r>
            <a:r>
              <a:rPr sz="1000" spc="-35" dirty="0">
                <a:latin typeface="Tahoma"/>
                <a:cs typeface="Tahoma"/>
              </a:rPr>
              <a:t>(16</a:t>
            </a:r>
            <a:r>
              <a:rPr sz="1000" spc="1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colours)</a:t>
            </a:r>
            <a:endParaRPr sz="1000">
              <a:latin typeface="Tahoma"/>
              <a:cs typeface="Tahoma"/>
            </a:endParaRPr>
          </a:p>
          <a:p>
            <a:pPr marL="566420">
              <a:lnSpc>
                <a:spcPts val="1200"/>
              </a:lnSpc>
            </a:pPr>
            <a:r>
              <a:rPr sz="1000" spc="-50" dirty="0">
                <a:latin typeface="Tahoma"/>
                <a:cs typeface="Tahoma"/>
              </a:rPr>
              <a:t>320 * 200 </a:t>
            </a:r>
            <a:r>
              <a:rPr sz="1000" spc="-55" dirty="0">
                <a:latin typeface="Tahoma"/>
                <a:cs typeface="Tahoma"/>
              </a:rPr>
              <a:t>px </a:t>
            </a:r>
            <a:r>
              <a:rPr sz="1000" spc="-35" dirty="0">
                <a:latin typeface="Tahoma"/>
                <a:cs typeface="Tahoma"/>
              </a:rPr>
              <a:t>(60</a:t>
            </a:r>
            <a:r>
              <a:rPr sz="1000" spc="0" dirty="0">
                <a:latin typeface="Tahoma"/>
                <a:cs typeface="Tahoma"/>
              </a:rPr>
              <a:t> Hz)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195"/>
              </a:spcBef>
            </a:pPr>
            <a:r>
              <a:rPr sz="1050" spc="-55" dirty="0">
                <a:latin typeface="Tahoma"/>
                <a:cs typeface="Tahoma"/>
              </a:rPr>
              <a:t>1987 </a:t>
            </a:r>
            <a:r>
              <a:rPr sz="1050" spc="-85" dirty="0">
                <a:latin typeface="Tahoma"/>
                <a:cs typeface="Tahoma"/>
              </a:rPr>
              <a:t>: </a:t>
            </a:r>
            <a:r>
              <a:rPr sz="1050" spc="-25" dirty="0">
                <a:latin typeface="Tahoma"/>
                <a:cs typeface="Tahoma"/>
              </a:rPr>
              <a:t>Video </a:t>
            </a:r>
            <a:r>
              <a:rPr sz="1050" spc="-40" dirty="0">
                <a:latin typeface="Tahoma"/>
                <a:cs typeface="Tahoma"/>
              </a:rPr>
              <a:t>Graphics </a:t>
            </a:r>
            <a:r>
              <a:rPr sz="1050" spc="-25" dirty="0">
                <a:latin typeface="Tahoma"/>
                <a:cs typeface="Tahoma"/>
              </a:rPr>
              <a:t>Array</a:t>
            </a:r>
            <a:r>
              <a:rPr sz="1050" spc="-30" dirty="0">
                <a:latin typeface="Tahoma"/>
                <a:cs typeface="Tahoma"/>
              </a:rPr>
              <a:t> </a:t>
            </a:r>
            <a:r>
              <a:rPr sz="1050" spc="10" dirty="0">
                <a:latin typeface="Tahoma"/>
                <a:cs typeface="Tahoma"/>
              </a:rPr>
              <a:t>(VGA)</a:t>
            </a:r>
            <a:endParaRPr sz="1050">
              <a:latin typeface="Tahoma"/>
              <a:cs typeface="Tahoma"/>
            </a:endParaRPr>
          </a:p>
          <a:p>
            <a:pPr marL="566420">
              <a:lnSpc>
                <a:spcPts val="1200"/>
              </a:lnSpc>
              <a:spcBef>
                <a:spcPts val="175"/>
              </a:spcBef>
            </a:pPr>
            <a:r>
              <a:rPr sz="1000" spc="-20" dirty="0">
                <a:latin typeface="Tahoma"/>
                <a:cs typeface="Tahoma"/>
              </a:rPr>
              <a:t>text </a:t>
            </a:r>
            <a:r>
              <a:rPr sz="1000" spc="75" dirty="0">
                <a:latin typeface="Tahoma"/>
                <a:cs typeface="Tahoma"/>
              </a:rPr>
              <a:t>&amp;</a:t>
            </a:r>
            <a:r>
              <a:rPr sz="1000" spc="5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graphics</a:t>
            </a:r>
            <a:endParaRPr sz="1000">
              <a:latin typeface="Tahoma"/>
              <a:cs typeface="Tahoma"/>
            </a:endParaRPr>
          </a:p>
          <a:p>
            <a:pPr marL="566420" marR="142240">
              <a:lnSpc>
                <a:spcPts val="1200"/>
              </a:lnSpc>
              <a:spcBef>
                <a:spcPts val="35"/>
              </a:spcBef>
            </a:pPr>
            <a:r>
              <a:rPr sz="1000" spc="-50" dirty="0">
                <a:latin typeface="Tahoma"/>
                <a:cs typeface="Tahoma"/>
              </a:rPr>
              <a:t>4 </a:t>
            </a:r>
            <a:r>
              <a:rPr sz="1000" spc="-20" dirty="0">
                <a:latin typeface="Tahoma"/>
                <a:cs typeface="Tahoma"/>
              </a:rPr>
              <a:t>bits </a:t>
            </a:r>
            <a:r>
              <a:rPr sz="1000" spc="-35" dirty="0">
                <a:latin typeface="Tahoma"/>
                <a:cs typeface="Tahoma"/>
              </a:rPr>
              <a:t>(16 </a:t>
            </a:r>
            <a:r>
              <a:rPr sz="1000" spc="-30" dirty="0">
                <a:latin typeface="Tahoma"/>
                <a:cs typeface="Tahoma"/>
              </a:rPr>
              <a:t>colours) </a:t>
            </a:r>
            <a:r>
              <a:rPr sz="1000" spc="-50" dirty="0">
                <a:latin typeface="Tahoma"/>
                <a:cs typeface="Tahoma"/>
              </a:rPr>
              <a:t>or 8 </a:t>
            </a:r>
            <a:r>
              <a:rPr sz="1000" spc="-20" dirty="0">
                <a:latin typeface="Tahoma"/>
                <a:cs typeface="Tahoma"/>
              </a:rPr>
              <a:t>bits </a:t>
            </a:r>
            <a:r>
              <a:rPr sz="1000" spc="-35" dirty="0">
                <a:latin typeface="Tahoma"/>
                <a:cs typeface="Tahoma"/>
              </a:rPr>
              <a:t>(256 </a:t>
            </a:r>
            <a:r>
              <a:rPr sz="1000" spc="-30" dirty="0">
                <a:latin typeface="Tahoma"/>
                <a:cs typeface="Tahoma"/>
              </a:rPr>
              <a:t>colours)  </a:t>
            </a:r>
            <a:r>
              <a:rPr sz="1000" spc="-50" dirty="0">
                <a:latin typeface="Tahoma"/>
                <a:cs typeface="Tahoma"/>
              </a:rPr>
              <a:t>320*200px or 640*480px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Verdana"/>
                <a:cs typeface="Verdana"/>
              </a:rPr>
              <a:t>&lt;</a:t>
            </a:r>
            <a:r>
              <a:rPr sz="1000" dirty="0">
                <a:latin typeface="Tahoma"/>
                <a:cs typeface="Tahoma"/>
              </a:rPr>
              <a:t>= </a:t>
            </a:r>
            <a:r>
              <a:rPr sz="1000" spc="-50" dirty="0">
                <a:latin typeface="Tahoma"/>
                <a:cs typeface="Tahoma"/>
              </a:rPr>
              <a:t>70 </a:t>
            </a:r>
            <a:r>
              <a:rPr sz="1000" spc="0" dirty="0">
                <a:latin typeface="Tahoma"/>
                <a:cs typeface="Tahoma"/>
              </a:rPr>
              <a:t>Hz)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11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8000" y="0"/>
            <a:ext cx="1166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71674" y="0"/>
            <a:ext cx="1229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98861" y="0"/>
            <a:ext cx="4140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8000" y="185514"/>
            <a:ext cx="1196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Host</a:t>
            </a:r>
            <a:r>
              <a:rPr sz="6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i="1" spc="21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6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i="1" spc="215" dirty="0">
                <a:solidFill>
                  <a:srgbClr val="FFFFFF"/>
                </a:solidFill>
                <a:latin typeface="Arial"/>
                <a:cs typeface="Arial"/>
              </a:rPr>
              <a:t>−</a:t>
            </a:r>
            <a:r>
              <a:rPr sz="6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i="1" spc="21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6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GPU</a:t>
            </a:r>
            <a:r>
              <a:rPr sz="6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communication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295224"/>
            <a:ext cx="4608004" cy="67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345833"/>
            <a:ext cx="4608195" cy="245110"/>
          </a:xfrm>
          <a:custGeom>
            <a:avLst/>
            <a:gdLst/>
            <a:ahLst/>
            <a:cxnLst/>
            <a:rect l="l" t="t" r="r" b="b"/>
            <a:pathLst>
              <a:path w="4608195" h="245109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Outline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573570"/>
            <a:ext cx="4608004" cy="33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6049" y="838657"/>
            <a:ext cx="160096" cy="160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36511" y="83799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AEAF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19658" y="1042746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9658" y="119457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9658" y="1346415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6049" y="1561617"/>
            <a:ext cx="160096" cy="16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36511" y="156096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AFAFD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19658" y="1765719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9658" y="1917547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9658" y="2069376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9658" y="2221204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9658" y="237303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9658" y="252487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01942" y="822584"/>
            <a:ext cx="1946275" cy="1811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marR="114935" indent="-126364">
              <a:lnSpc>
                <a:spcPct val="100000"/>
              </a:lnSpc>
              <a:spcBef>
                <a:spcPts val="95"/>
              </a:spcBef>
              <a:buAutoNum type="romanUcPeriod"/>
              <a:tabLst>
                <a:tab pos="90170" algn="l"/>
              </a:tabLst>
            </a:pPr>
            <a:r>
              <a:rPr sz="1000" spc="-35" dirty="0">
                <a:solidFill>
                  <a:srgbClr val="3333B2"/>
                </a:solidFill>
                <a:latin typeface="Tahoma"/>
                <a:cs typeface="Tahoma"/>
              </a:rPr>
              <a:t>- </a:t>
            </a:r>
            <a:r>
              <a:rPr sz="1000" spc="-50" dirty="0">
                <a:solidFill>
                  <a:srgbClr val="3333B2"/>
                </a:solidFill>
                <a:latin typeface="Tahoma"/>
                <a:cs typeface="Tahoma"/>
              </a:rPr>
              <a:t>Hardware </a:t>
            </a:r>
            <a:r>
              <a:rPr sz="1000" spc="-80" dirty="0">
                <a:solidFill>
                  <a:srgbClr val="3333B2"/>
                </a:solidFill>
                <a:latin typeface="Tahoma"/>
                <a:cs typeface="Tahoma"/>
              </a:rPr>
              <a:t>: </a:t>
            </a:r>
            <a:r>
              <a:rPr sz="1000" spc="-20" dirty="0">
                <a:solidFill>
                  <a:srgbClr val="3333B2"/>
                </a:solidFill>
                <a:latin typeface="Tahoma"/>
                <a:cs typeface="Tahoma"/>
              </a:rPr>
              <a:t>Anatomy </a:t>
            </a:r>
            <a:r>
              <a:rPr sz="1000" spc="-30" dirty="0">
                <a:solidFill>
                  <a:srgbClr val="3333B2"/>
                </a:solidFill>
                <a:latin typeface="Tahoma"/>
                <a:cs typeface="Tahoma"/>
              </a:rPr>
              <a:t>of </a:t>
            </a:r>
            <a:r>
              <a:rPr sz="1000" spc="-50" dirty="0">
                <a:solidFill>
                  <a:srgbClr val="3333B2"/>
                </a:solidFill>
                <a:latin typeface="Tahoma"/>
                <a:cs typeface="Tahoma"/>
              </a:rPr>
              <a:t>a </a:t>
            </a:r>
            <a:r>
              <a:rPr sz="1000" spc="25" dirty="0">
                <a:solidFill>
                  <a:srgbClr val="3333B2"/>
                </a:solidFill>
                <a:latin typeface="Tahoma"/>
                <a:cs typeface="Tahoma"/>
              </a:rPr>
              <a:t>GPU 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CCCCCC"/>
                </a:solidFill>
                <a:latin typeface="Tahoma"/>
                <a:cs typeface="Tahoma"/>
              </a:rPr>
              <a:t>General</a:t>
            </a:r>
            <a:r>
              <a:rPr sz="1000" spc="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CCCCCC"/>
                </a:solidFill>
                <a:latin typeface="Tahoma"/>
                <a:cs typeface="Tahoma"/>
              </a:rPr>
              <a:t>overview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95"/>
              </a:lnSpc>
            </a:pPr>
            <a:r>
              <a:rPr sz="1000" spc="-15" dirty="0">
                <a:solidFill>
                  <a:srgbClr val="CCCCCC"/>
                </a:solidFill>
                <a:latin typeface="Tahoma"/>
                <a:cs typeface="Tahoma"/>
              </a:rPr>
              <a:t>Driving</a:t>
            </a:r>
            <a:r>
              <a:rPr sz="1000" spc="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CCCCCC"/>
                </a:solidFill>
                <a:latin typeface="Tahoma"/>
                <a:cs typeface="Tahoma"/>
              </a:rPr>
              <a:t>screens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200"/>
              </a:lnSpc>
            </a:pPr>
            <a:r>
              <a:rPr sz="1000" spc="-15" dirty="0">
                <a:latin typeface="Tahoma"/>
                <a:cs typeface="Tahoma"/>
              </a:rPr>
              <a:t>Host </a:t>
            </a:r>
            <a:r>
              <a:rPr sz="1000" i="1" spc="-45" dirty="0">
                <a:latin typeface="Verdana"/>
                <a:cs typeface="Verdana"/>
              </a:rPr>
              <a:t>&lt; </a:t>
            </a:r>
            <a:r>
              <a:rPr sz="1000" i="1" spc="185" dirty="0">
                <a:latin typeface="Arial"/>
                <a:cs typeface="Arial"/>
              </a:rPr>
              <a:t>− </a:t>
            </a:r>
            <a:r>
              <a:rPr sz="1000" i="1" spc="-45" dirty="0">
                <a:latin typeface="Verdana"/>
                <a:cs typeface="Verdana"/>
              </a:rPr>
              <a:t>&gt; </a:t>
            </a:r>
            <a:r>
              <a:rPr sz="1000" spc="25" dirty="0">
                <a:latin typeface="Tahoma"/>
                <a:cs typeface="Tahoma"/>
              </a:rPr>
              <a:t>GPU</a:t>
            </a:r>
            <a:r>
              <a:rPr sz="1000" spc="-204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communication</a:t>
            </a:r>
            <a:endParaRPr sz="1000">
              <a:latin typeface="Tahoma"/>
              <a:cs typeface="Tahoma"/>
            </a:endParaRPr>
          </a:p>
          <a:p>
            <a:pPr marL="139065" marR="16510" indent="-126364">
              <a:lnSpc>
                <a:spcPct val="100000"/>
              </a:lnSpc>
              <a:spcBef>
                <a:spcPts val="905"/>
              </a:spcBef>
              <a:buAutoNum type="romanUcPeriod" startAt="2"/>
              <a:tabLst>
                <a:tab pos="128905" algn="l"/>
              </a:tabLst>
            </a:pPr>
            <a:r>
              <a:rPr sz="1000" spc="-35" dirty="0">
                <a:solidFill>
                  <a:srgbClr val="D6D6EF"/>
                </a:solidFill>
                <a:latin typeface="Tahoma"/>
                <a:cs typeface="Tahoma"/>
              </a:rPr>
              <a:t>- </a:t>
            </a:r>
            <a:r>
              <a:rPr sz="1000" spc="-15" dirty="0">
                <a:solidFill>
                  <a:srgbClr val="D6D6EF"/>
                </a:solidFill>
                <a:latin typeface="Tahoma"/>
                <a:cs typeface="Tahoma"/>
              </a:rPr>
              <a:t>Host </a:t>
            </a:r>
            <a:r>
              <a:rPr sz="1000" spc="-80" dirty="0">
                <a:solidFill>
                  <a:srgbClr val="D6D6EF"/>
                </a:solidFill>
                <a:latin typeface="Tahoma"/>
                <a:cs typeface="Tahoma"/>
              </a:rPr>
              <a:t>: </a:t>
            </a:r>
            <a:r>
              <a:rPr sz="1000" spc="-15" dirty="0">
                <a:solidFill>
                  <a:srgbClr val="D6D6EF"/>
                </a:solidFill>
                <a:latin typeface="Tahoma"/>
                <a:cs typeface="Tahoma"/>
              </a:rPr>
              <a:t>The </a:t>
            </a:r>
            <a:r>
              <a:rPr sz="1000" spc="-20" dirty="0">
                <a:solidFill>
                  <a:srgbClr val="D6D6EF"/>
                </a:solidFill>
                <a:latin typeface="Tahoma"/>
                <a:cs typeface="Tahoma"/>
              </a:rPr>
              <a:t>Linux </a:t>
            </a:r>
            <a:r>
              <a:rPr sz="1000" spc="-35" dirty="0">
                <a:solidFill>
                  <a:srgbClr val="D6D6EF"/>
                </a:solidFill>
                <a:latin typeface="Tahoma"/>
                <a:cs typeface="Tahoma"/>
              </a:rPr>
              <a:t>graphics </a:t>
            </a:r>
            <a:r>
              <a:rPr sz="1000" spc="-25" dirty="0">
                <a:solidFill>
                  <a:srgbClr val="D6D6EF"/>
                </a:solidFill>
                <a:latin typeface="Tahoma"/>
                <a:cs typeface="Tahoma"/>
              </a:rPr>
              <a:t>stack </a:t>
            </a:r>
            <a:r>
              <a:rPr sz="1000" spc="-2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CCCCCC"/>
                </a:solidFill>
                <a:latin typeface="Tahoma"/>
                <a:cs typeface="Tahoma"/>
              </a:rPr>
              <a:t>General</a:t>
            </a:r>
            <a:r>
              <a:rPr sz="1000" spc="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CCCCCC"/>
                </a:solidFill>
                <a:latin typeface="Tahoma"/>
                <a:cs typeface="Tahoma"/>
              </a:rPr>
              <a:t>overview</a:t>
            </a:r>
            <a:endParaRPr sz="1000">
              <a:latin typeface="Tahoma"/>
              <a:cs typeface="Tahoma"/>
            </a:endParaRPr>
          </a:p>
          <a:p>
            <a:pPr marL="139065" marR="900430">
              <a:lnSpc>
                <a:spcPts val="1200"/>
              </a:lnSpc>
              <a:spcBef>
                <a:spcPts val="35"/>
              </a:spcBef>
            </a:pPr>
            <a:r>
              <a:rPr sz="1000" spc="50" dirty="0">
                <a:solidFill>
                  <a:srgbClr val="CCCCCC"/>
                </a:solidFill>
                <a:latin typeface="Tahoma"/>
                <a:cs typeface="Tahoma"/>
              </a:rPr>
              <a:t>DRM </a:t>
            </a:r>
            <a:r>
              <a:rPr sz="1000" spc="-45" dirty="0">
                <a:solidFill>
                  <a:srgbClr val="CCCCCC"/>
                </a:solidFill>
                <a:latin typeface="Tahoma"/>
                <a:cs typeface="Tahoma"/>
              </a:rPr>
              <a:t>and</a:t>
            </a:r>
            <a:r>
              <a:rPr sz="1000" spc="-8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CCCCCC"/>
                </a:solidFill>
                <a:latin typeface="Tahoma"/>
                <a:cs typeface="Tahoma"/>
              </a:rPr>
              <a:t>libdrm  </a:t>
            </a:r>
            <a:r>
              <a:rPr sz="1000" spc="-25" dirty="0">
                <a:solidFill>
                  <a:srgbClr val="CCCCCC"/>
                </a:solidFill>
                <a:latin typeface="Tahoma"/>
                <a:cs typeface="Tahoma"/>
              </a:rPr>
              <a:t>Mesa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55"/>
              </a:lnSpc>
            </a:pPr>
            <a:r>
              <a:rPr sz="1000" spc="-5" dirty="0">
                <a:solidFill>
                  <a:srgbClr val="CCCCCC"/>
                </a:solidFill>
                <a:latin typeface="Tahoma"/>
                <a:cs typeface="Tahoma"/>
              </a:rPr>
              <a:t>X11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95"/>
              </a:lnSpc>
            </a:pPr>
            <a:r>
              <a:rPr sz="1000" spc="-35" dirty="0">
                <a:solidFill>
                  <a:srgbClr val="CCCCCC"/>
                </a:solidFill>
                <a:latin typeface="Tahoma"/>
                <a:cs typeface="Tahoma"/>
              </a:rPr>
              <a:t>Wayland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200"/>
              </a:lnSpc>
            </a:pPr>
            <a:r>
              <a:rPr sz="1000" spc="-5" dirty="0">
                <a:solidFill>
                  <a:srgbClr val="CCCCCC"/>
                </a:solidFill>
                <a:latin typeface="Tahoma"/>
                <a:cs typeface="Tahoma"/>
              </a:rPr>
              <a:t>X11 </a:t>
            </a:r>
            <a:r>
              <a:rPr sz="1000" spc="-55" dirty="0">
                <a:solidFill>
                  <a:srgbClr val="CCCCCC"/>
                </a:solidFill>
                <a:latin typeface="Tahoma"/>
                <a:cs typeface="Tahoma"/>
              </a:rPr>
              <a:t>vs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CCCCCC"/>
                </a:solidFill>
                <a:latin typeface="Tahoma"/>
                <a:cs typeface="Tahoma"/>
              </a:rPr>
              <a:t>Wayland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96049" y="2740075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36511" y="273942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AFAFD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19671" y="294417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01942" y="2724002"/>
            <a:ext cx="78105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marR="5080" indent="-1270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solidFill>
                  <a:srgbClr val="D6D6EF"/>
                </a:solidFill>
                <a:latin typeface="Tahoma"/>
                <a:cs typeface="Tahoma"/>
              </a:rPr>
              <a:t>Attributions  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A</a:t>
            </a:r>
            <a:r>
              <a:rPr sz="1000" spc="-15" dirty="0">
                <a:solidFill>
                  <a:srgbClr val="CCCCCC"/>
                </a:solidFill>
                <a:latin typeface="Tahoma"/>
                <a:cs typeface="Tahoma"/>
              </a:rPr>
              <a:t>ttributions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12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5300" y="0"/>
            <a:ext cx="1179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58974" y="0"/>
            <a:ext cx="1242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86161" y="0"/>
            <a:ext cx="4267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185514"/>
            <a:ext cx="1209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Host</a:t>
            </a:r>
            <a:r>
              <a:rPr sz="6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i="1" spc="21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6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i="1" spc="215" dirty="0">
                <a:solidFill>
                  <a:srgbClr val="FFFFFF"/>
                </a:solidFill>
                <a:latin typeface="Arial"/>
                <a:cs typeface="Arial"/>
              </a:rPr>
              <a:t>−</a:t>
            </a:r>
            <a:r>
              <a:rPr sz="6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i="1" spc="21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6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GPU</a:t>
            </a:r>
            <a:r>
              <a:rPr sz="6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communication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9193" y="456336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9194" y="631507"/>
            <a:ext cx="3989651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9994" y="2348560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0794" y="2335860"/>
            <a:ext cx="3938802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98846" y="500570"/>
            <a:ext cx="50751" cy="18479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193" y="675760"/>
            <a:ext cx="3989704" cy="1724025"/>
          </a:xfrm>
          <a:custGeom>
            <a:avLst/>
            <a:gdLst/>
            <a:ahLst/>
            <a:cxnLst/>
            <a:rect l="l" t="t" r="r" b="b"/>
            <a:pathLst>
              <a:path w="3989704" h="1724025">
                <a:moveTo>
                  <a:pt x="3989652" y="0"/>
                </a:moveTo>
                <a:lnTo>
                  <a:pt x="0" y="0"/>
                </a:lnTo>
                <a:lnTo>
                  <a:pt x="0" y="1672799"/>
                </a:lnTo>
                <a:lnTo>
                  <a:pt x="4008" y="1692524"/>
                </a:lnTo>
                <a:lnTo>
                  <a:pt x="14922" y="1708677"/>
                </a:lnTo>
                <a:lnTo>
                  <a:pt x="31075" y="1719591"/>
                </a:lnTo>
                <a:lnTo>
                  <a:pt x="50800" y="1723600"/>
                </a:lnTo>
                <a:lnTo>
                  <a:pt x="3938852" y="1723600"/>
                </a:lnTo>
                <a:lnTo>
                  <a:pt x="3958576" y="1719591"/>
                </a:lnTo>
                <a:lnTo>
                  <a:pt x="3974729" y="1708677"/>
                </a:lnTo>
                <a:lnTo>
                  <a:pt x="3985644" y="1692524"/>
                </a:lnTo>
                <a:lnTo>
                  <a:pt x="3989652" y="1672799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98846" y="538642"/>
            <a:ext cx="0" cy="1829435"/>
          </a:xfrm>
          <a:custGeom>
            <a:avLst/>
            <a:gdLst/>
            <a:ahLst/>
            <a:cxnLst/>
            <a:rect l="l" t="t" r="r" b="b"/>
            <a:pathLst>
              <a:path h="1829435">
                <a:moveTo>
                  <a:pt x="0" y="182896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98846" y="52594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98846" y="51324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98846" y="50054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2551" y="737209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2327" y="927011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2327" y="1078839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2551" y="1255953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2327" y="1445768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327" y="1597596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2551" y="1774710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2327" y="1964525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92327" y="2116353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2327" y="2268181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9193" y="2551290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9194" y="2726461"/>
            <a:ext cx="3989651" cy="506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9994" y="3138246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0794" y="3125546"/>
            <a:ext cx="3938802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98846" y="2595524"/>
            <a:ext cx="50751" cy="54272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9193" y="2770732"/>
            <a:ext cx="3989704" cy="418465"/>
          </a:xfrm>
          <a:custGeom>
            <a:avLst/>
            <a:gdLst/>
            <a:ahLst/>
            <a:cxnLst/>
            <a:rect l="l" t="t" r="r" b="b"/>
            <a:pathLst>
              <a:path w="3989704" h="418464">
                <a:moveTo>
                  <a:pt x="3989652" y="0"/>
                </a:moveTo>
                <a:lnTo>
                  <a:pt x="0" y="0"/>
                </a:lnTo>
                <a:lnTo>
                  <a:pt x="0" y="367513"/>
                </a:lnTo>
                <a:lnTo>
                  <a:pt x="4008" y="387238"/>
                </a:lnTo>
                <a:lnTo>
                  <a:pt x="14922" y="403391"/>
                </a:lnTo>
                <a:lnTo>
                  <a:pt x="31075" y="414305"/>
                </a:lnTo>
                <a:lnTo>
                  <a:pt x="50800" y="418314"/>
                </a:lnTo>
                <a:lnTo>
                  <a:pt x="3938852" y="418314"/>
                </a:lnTo>
                <a:lnTo>
                  <a:pt x="3958576" y="414305"/>
                </a:lnTo>
                <a:lnTo>
                  <a:pt x="3974729" y="403391"/>
                </a:lnTo>
                <a:lnTo>
                  <a:pt x="3985644" y="387238"/>
                </a:lnTo>
                <a:lnTo>
                  <a:pt x="3989652" y="367513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298846" y="2633614"/>
            <a:ext cx="0" cy="523875"/>
          </a:xfrm>
          <a:custGeom>
            <a:avLst/>
            <a:gdLst/>
            <a:ahLst/>
            <a:cxnLst/>
            <a:rect l="l" t="t" r="r" b="b"/>
            <a:pathLst>
              <a:path h="523875">
                <a:moveTo>
                  <a:pt x="0" y="52368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98846" y="262091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298846" y="260821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98846" y="259551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2551" y="2832163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2551" y="3042196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347294" y="395649"/>
            <a:ext cx="3587115" cy="275526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R="1338580" algn="ctr">
              <a:lnSpc>
                <a:spcPct val="100000"/>
              </a:lnSpc>
              <a:spcBef>
                <a:spcPts val="405"/>
              </a:spcBef>
            </a:pP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Modern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host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communication</a:t>
            </a:r>
            <a:r>
              <a:rPr sz="1200" spc="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Tahoma"/>
                <a:cs typeface="Tahoma"/>
              </a:rPr>
              <a:t>busses</a:t>
            </a:r>
            <a:endParaRPr sz="12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270"/>
              </a:spcBef>
            </a:pPr>
            <a:r>
              <a:rPr sz="1050" spc="-55" dirty="0">
                <a:latin typeface="Tahoma"/>
                <a:cs typeface="Tahoma"/>
              </a:rPr>
              <a:t>1993 </a:t>
            </a:r>
            <a:r>
              <a:rPr sz="1050" spc="-85" dirty="0">
                <a:latin typeface="Tahoma"/>
                <a:cs typeface="Tahoma"/>
              </a:rPr>
              <a:t>: </a:t>
            </a:r>
            <a:r>
              <a:rPr sz="1050" spc="-30" dirty="0">
                <a:latin typeface="Tahoma"/>
                <a:cs typeface="Tahoma"/>
              </a:rPr>
              <a:t>Peripheral </a:t>
            </a:r>
            <a:r>
              <a:rPr sz="1050" spc="-35" dirty="0">
                <a:latin typeface="Tahoma"/>
                <a:cs typeface="Tahoma"/>
              </a:rPr>
              <a:t>Component </a:t>
            </a:r>
            <a:r>
              <a:rPr sz="1050" spc="-45" dirty="0">
                <a:latin typeface="Tahoma"/>
                <a:cs typeface="Tahoma"/>
              </a:rPr>
              <a:t>Interconnect</a:t>
            </a:r>
            <a:r>
              <a:rPr sz="1050" spc="-25" dirty="0">
                <a:latin typeface="Tahoma"/>
                <a:cs typeface="Tahoma"/>
              </a:rPr>
              <a:t> </a:t>
            </a:r>
            <a:r>
              <a:rPr sz="1050" dirty="0">
                <a:latin typeface="Tahoma"/>
                <a:cs typeface="Tahoma"/>
              </a:rPr>
              <a:t>(PCI)</a:t>
            </a:r>
            <a:endParaRPr sz="1050">
              <a:latin typeface="Tahoma"/>
              <a:cs typeface="Tahoma"/>
            </a:endParaRPr>
          </a:p>
          <a:p>
            <a:pPr marL="566420">
              <a:lnSpc>
                <a:spcPts val="1200"/>
              </a:lnSpc>
              <a:spcBef>
                <a:spcPts val="170"/>
              </a:spcBef>
            </a:pPr>
            <a:r>
              <a:rPr sz="1000" spc="-50" dirty="0">
                <a:latin typeface="Tahoma"/>
                <a:cs typeface="Tahoma"/>
              </a:rPr>
              <a:t>32 </a:t>
            </a:r>
            <a:r>
              <a:rPr sz="1000" spc="-5" dirty="0">
                <a:latin typeface="Tahoma"/>
                <a:cs typeface="Tahoma"/>
              </a:rPr>
              <a:t>bit </a:t>
            </a:r>
            <a:r>
              <a:rPr sz="1000" spc="75" dirty="0">
                <a:latin typeface="Tahoma"/>
                <a:cs typeface="Tahoma"/>
              </a:rPr>
              <a:t>&amp; </a:t>
            </a:r>
            <a:r>
              <a:rPr sz="1000" spc="-45" dirty="0">
                <a:latin typeface="Tahoma"/>
                <a:cs typeface="Tahoma"/>
              </a:rPr>
              <a:t>33.33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MHz</a:t>
            </a:r>
            <a:endParaRPr sz="1000">
              <a:latin typeface="Tahoma"/>
              <a:cs typeface="Tahoma"/>
            </a:endParaRPr>
          </a:p>
          <a:p>
            <a:pPr marL="566420">
              <a:lnSpc>
                <a:spcPts val="1200"/>
              </a:lnSpc>
            </a:pPr>
            <a:r>
              <a:rPr sz="1000" spc="-20" dirty="0">
                <a:latin typeface="Tahoma"/>
                <a:cs typeface="Tahoma"/>
              </a:rPr>
              <a:t>Maximum </a:t>
            </a:r>
            <a:r>
              <a:rPr sz="1000" spc="-35" dirty="0">
                <a:latin typeface="Tahoma"/>
                <a:cs typeface="Tahoma"/>
              </a:rPr>
              <a:t>transfer </a:t>
            </a:r>
            <a:r>
              <a:rPr sz="1000" spc="-45" dirty="0">
                <a:latin typeface="Tahoma"/>
                <a:cs typeface="Tahoma"/>
              </a:rPr>
              <a:t>rate: </a:t>
            </a:r>
            <a:r>
              <a:rPr sz="1000" spc="-50" dirty="0">
                <a:latin typeface="Tahoma"/>
                <a:cs typeface="Tahoma"/>
              </a:rPr>
              <a:t>133</a:t>
            </a:r>
            <a:r>
              <a:rPr sz="1000" spc="0" dirty="0">
                <a:latin typeface="Tahoma"/>
                <a:cs typeface="Tahoma"/>
              </a:rPr>
              <a:t> </a:t>
            </a:r>
            <a:r>
              <a:rPr sz="1000" spc="50" dirty="0">
                <a:latin typeface="Tahoma"/>
                <a:cs typeface="Tahoma"/>
              </a:rPr>
              <a:t>MB/s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195"/>
              </a:spcBef>
            </a:pPr>
            <a:r>
              <a:rPr sz="1050" spc="-55" dirty="0">
                <a:latin typeface="Tahoma"/>
                <a:cs typeface="Tahoma"/>
              </a:rPr>
              <a:t>1996 </a:t>
            </a:r>
            <a:r>
              <a:rPr sz="1050" spc="-85" dirty="0">
                <a:latin typeface="Tahoma"/>
                <a:cs typeface="Tahoma"/>
              </a:rPr>
              <a:t>: </a:t>
            </a:r>
            <a:r>
              <a:rPr sz="1050" spc="-35" dirty="0">
                <a:latin typeface="Tahoma"/>
                <a:cs typeface="Tahoma"/>
              </a:rPr>
              <a:t>Accelerated </a:t>
            </a:r>
            <a:r>
              <a:rPr sz="1050" spc="-40" dirty="0">
                <a:latin typeface="Tahoma"/>
                <a:cs typeface="Tahoma"/>
              </a:rPr>
              <a:t>Graphics </a:t>
            </a:r>
            <a:r>
              <a:rPr sz="1050" spc="-10" dirty="0">
                <a:latin typeface="Tahoma"/>
                <a:cs typeface="Tahoma"/>
              </a:rPr>
              <a:t>Port</a:t>
            </a:r>
            <a:r>
              <a:rPr sz="1050" spc="-15" dirty="0">
                <a:latin typeface="Tahoma"/>
                <a:cs typeface="Tahoma"/>
              </a:rPr>
              <a:t> </a:t>
            </a:r>
            <a:r>
              <a:rPr sz="1050" spc="15" dirty="0">
                <a:latin typeface="Tahoma"/>
                <a:cs typeface="Tahoma"/>
              </a:rPr>
              <a:t>(AGP)</a:t>
            </a:r>
            <a:endParaRPr sz="1050">
              <a:latin typeface="Tahoma"/>
              <a:cs typeface="Tahoma"/>
            </a:endParaRPr>
          </a:p>
          <a:p>
            <a:pPr marL="566420">
              <a:lnSpc>
                <a:spcPts val="1200"/>
              </a:lnSpc>
              <a:spcBef>
                <a:spcPts val="170"/>
              </a:spcBef>
            </a:pPr>
            <a:r>
              <a:rPr sz="1000" spc="-50" dirty="0">
                <a:latin typeface="Tahoma"/>
                <a:cs typeface="Tahoma"/>
              </a:rPr>
              <a:t>32 </a:t>
            </a:r>
            <a:r>
              <a:rPr sz="1000" spc="-5" dirty="0">
                <a:latin typeface="Tahoma"/>
                <a:cs typeface="Tahoma"/>
              </a:rPr>
              <a:t>bit </a:t>
            </a:r>
            <a:r>
              <a:rPr sz="1000" spc="75" dirty="0">
                <a:latin typeface="Tahoma"/>
                <a:cs typeface="Tahoma"/>
              </a:rPr>
              <a:t>&amp; </a:t>
            </a:r>
            <a:r>
              <a:rPr sz="1000" spc="-45" dirty="0">
                <a:latin typeface="Tahoma"/>
                <a:cs typeface="Tahoma"/>
              </a:rPr>
              <a:t>66.66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MHz</a:t>
            </a:r>
            <a:endParaRPr sz="1000">
              <a:latin typeface="Tahoma"/>
              <a:cs typeface="Tahoma"/>
            </a:endParaRPr>
          </a:p>
          <a:p>
            <a:pPr marL="566420">
              <a:lnSpc>
                <a:spcPts val="1200"/>
              </a:lnSpc>
            </a:pPr>
            <a:r>
              <a:rPr sz="1000" spc="-20" dirty="0">
                <a:latin typeface="Tahoma"/>
                <a:cs typeface="Tahoma"/>
              </a:rPr>
              <a:t>Maximum </a:t>
            </a:r>
            <a:r>
              <a:rPr sz="1000" spc="-35" dirty="0">
                <a:latin typeface="Tahoma"/>
                <a:cs typeface="Tahoma"/>
              </a:rPr>
              <a:t>transfer </a:t>
            </a:r>
            <a:r>
              <a:rPr sz="1000" spc="-45" dirty="0">
                <a:latin typeface="Tahoma"/>
                <a:cs typeface="Tahoma"/>
              </a:rPr>
              <a:t>rate: </a:t>
            </a:r>
            <a:r>
              <a:rPr sz="1000" spc="-50" dirty="0">
                <a:latin typeface="Tahoma"/>
                <a:cs typeface="Tahoma"/>
              </a:rPr>
              <a:t>266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50" dirty="0">
                <a:latin typeface="Tahoma"/>
                <a:cs typeface="Tahoma"/>
              </a:rPr>
              <a:t>2133 </a:t>
            </a:r>
            <a:r>
              <a:rPr sz="1000" spc="50" dirty="0">
                <a:latin typeface="Tahoma"/>
                <a:cs typeface="Tahoma"/>
              </a:rPr>
              <a:t>MB/s </a:t>
            </a:r>
            <a:r>
              <a:rPr sz="1000" spc="-30" dirty="0">
                <a:latin typeface="Tahoma"/>
                <a:cs typeface="Tahoma"/>
              </a:rPr>
              <a:t>(1x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17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8x)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195"/>
              </a:spcBef>
            </a:pPr>
            <a:r>
              <a:rPr sz="1050" spc="-55" dirty="0">
                <a:latin typeface="Tahoma"/>
                <a:cs typeface="Tahoma"/>
              </a:rPr>
              <a:t>2004 </a:t>
            </a:r>
            <a:r>
              <a:rPr sz="1050" spc="-85" dirty="0">
                <a:latin typeface="Tahoma"/>
                <a:cs typeface="Tahoma"/>
              </a:rPr>
              <a:t>: </a:t>
            </a:r>
            <a:r>
              <a:rPr sz="1050" spc="0" dirty="0">
                <a:latin typeface="Tahoma"/>
                <a:cs typeface="Tahoma"/>
              </a:rPr>
              <a:t>PCI </a:t>
            </a:r>
            <a:r>
              <a:rPr sz="1050" spc="-50" dirty="0">
                <a:latin typeface="Tahoma"/>
                <a:cs typeface="Tahoma"/>
              </a:rPr>
              <a:t>Express</a:t>
            </a:r>
            <a:r>
              <a:rPr sz="1050" spc="-130" dirty="0">
                <a:latin typeface="Tahoma"/>
                <a:cs typeface="Tahoma"/>
              </a:rPr>
              <a:t> </a:t>
            </a:r>
            <a:r>
              <a:rPr sz="1050" spc="-15" dirty="0">
                <a:latin typeface="Tahoma"/>
                <a:cs typeface="Tahoma"/>
              </a:rPr>
              <a:t>(PCIe)</a:t>
            </a:r>
            <a:endParaRPr sz="1050">
              <a:latin typeface="Tahoma"/>
              <a:cs typeface="Tahoma"/>
            </a:endParaRPr>
          </a:p>
          <a:p>
            <a:pPr marL="566420">
              <a:lnSpc>
                <a:spcPts val="1200"/>
              </a:lnSpc>
              <a:spcBef>
                <a:spcPts val="170"/>
              </a:spcBef>
            </a:pPr>
            <a:r>
              <a:rPr sz="1000" spc="-50" dirty="0">
                <a:latin typeface="Tahoma"/>
                <a:cs typeface="Tahoma"/>
              </a:rPr>
              <a:t>1 lane: </a:t>
            </a:r>
            <a:r>
              <a:rPr sz="1000" spc="-45" dirty="0">
                <a:latin typeface="Tahoma"/>
                <a:cs typeface="Tahoma"/>
              </a:rPr>
              <a:t>0.25 </a:t>
            </a:r>
            <a:r>
              <a:rPr sz="1000" i="1" spc="185" dirty="0">
                <a:latin typeface="Arial"/>
                <a:cs typeface="Arial"/>
              </a:rPr>
              <a:t>− </a:t>
            </a:r>
            <a:r>
              <a:rPr sz="1000" i="1" spc="-45" dirty="0">
                <a:latin typeface="Verdana"/>
                <a:cs typeface="Verdana"/>
              </a:rPr>
              <a:t>&gt; </a:t>
            </a:r>
            <a:r>
              <a:rPr sz="1000" spc="-50" dirty="0">
                <a:latin typeface="Tahoma"/>
                <a:cs typeface="Tahoma"/>
              </a:rPr>
              <a:t>2 </a:t>
            </a:r>
            <a:r>
              <a:rPr sz="1000" spc="25" dirty="0">
                <a:latin typeface="Tahoma"/>
                <a:cs typeface="Tahoma"/>
              </a:rPr>
              <a:t>GB/s </a:t>
            </a:r>
            <a:r>
              <a:rPr sz="1000" spc="-15" dirty="0">
                <a:latin typeface="Tahoma"/>
                <a:cs typeface="Tahoma"/>
              </a:rPr>
              <a:t>(PCIe </a:t>
            </a:r>
            <a:r>
              <a:rPr sz="1000" spc="-40" dirty="0">
                <a:latin typeface="Tahoma"/>
                <a:cs typeface="Tahoma"/>
              </a:rPr>
              <a:t>v1.x </a:t>
            </a:r>
            <a:r>
              <a:rPr sz="1000" i="1" spc="185" dirty="0">
                <a:latin typeface="Arial"/>
                <a:cs typeface="Arial"/>
              </a:rPr>
              <a:t>− </a:t>
            </a:r>
            <a:r>
              <a:rPr sz="1000" i="1" spc="-45" dirty="0">
                <a:latin typeface="Verdana"/>
                <a:cs typeface="Verdana"/>
              </a:rPr>
              <a:t>&gt;</a:t>
            </a:r>
            <a:r>
              <a:rPr sz="1000" i="1" spc="-215" dirty="0">
                <a:latin typeface="Verdana"/>
                <a:cs typeface="Verdana"/>
              </a:rPr>
              <a:t> </a:t>
            </a:r>
            <a:r>
              <a:rPr sz="1000" spc="-30" dirty="0">
                <a:latin typeface="Tahoma"/>
                <a:cs typeface="Tahoma"/>
              </a:rPr>
              <a:t>4.0)</a:t>
            </a:r>
            <a:endParaRPr sz="1000">
              <a:latin typeface="Tahoma"/>
              <a:cs typeface="Tahoma"/>
            </a:endParaRPr>
          </a:p>
          <a:p>
            <a:pPr marL="566420">
              <a:lnSpc>
                <a:spcPts val="1195"/>
              </a:lnSpc>
            </a:pPr>
            <a:r>
              <a:rPr sz="1000" spc="-45" dirty="0">
                <a:latin typeface="Tahoma"/>
                <a:cs typeface="Tahoma"/>
              </a:rPr>
              <a:t>up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50" dirty="0">
                <a:latin typeface="Tahoma"/>
                <a:cs typeface="Tahoma"/>
              </a:rPr>
              <a:t>32 lanes </a:t>
            </a:r>
            <a:r>
              <a:rPr sz="1000" spc="-30" dirty="0">
                <a:latin typeface="Tahoma"/>
                <a:cs typeface="Tahoma"/>
              </a:rPr>
              <a:t>(up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50" dirty="0">
                <a:latin typeface="Tahoma"/>
                <a:cs typeface="Tahoma"/>
              </a:rPr>
              <a:t>64</a:t>
            </a:r>
            <a:r>
              <a:rPr sz="1000" spc="35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GB/s)</a:t>
            </a:r>
            <a:endParaRPr sz="1000">
              <a:latin typeface="Tahoma"/>
              <a:cs typeface="Tahoma"/>
            </a:endParaRPr>
          </a:p>
          <a:p>
            <a:pPr marL="566420">
              <a:lnSpc>
                <a:spcPts val="1200"/>
              </a:lnSpc>
            </a:pPr>
            <a:r>
              <a:rPr sz="1000" spc="-60" dirty="0">
                <a:latin typeface="Tahoma"/>
                <a:cs typeface="Tahoma"/>
              </a:rPr>
              <a:t>Improve </a:t>
            </a:r>
            <a:r>
              <a:rPr sz="1000" spc="-40" dirty="0">
                <a:latin typeface="Tahoma"/>
                <a:cs typeface="Tahoma"/>
              </a:rPr>
              <a:t>device-to-device </a:t>
            </a:r>
            <a:r>
              <a:rPr sz="1000" spc="-30" dirty="0">
                <a:latin typeface="Tahoma"/>
                <a:cs typeface="Tahoma"/>
              </a:rPr>
              <a:t>communication (no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arbitration)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Features</a:t>
            </a:r>
            <a:endParaRPr sz="1200">
              <a:latin typeface="Tahoma"/>
              <a:cs typeface="Tahoma"/>
            </a:endParaRPr>
          </a:p>
          <a:p>
            <a:pPr marL="289560" marR="311785">
              <a:lnSpc>
                <a:spcPts val="1650"/>
              </a:lnSpc>
              <a:spcBef>
                <a:spcPts val="50"/>
              </a:spcBef>
            </a:pPr>
            <a:r>
              <a:rPr sz="1050" spc="-45" dirty="0">
                <a:latin typeface="Tahoma"/>
                <a:cs typeface="Tahoma"/>
              </a:rPr>
              <a:t>Several </a:t>
            </a:r>
            <a:r>
              <a:rPr sz="1050" spc="-50" dirty="0">
                <a:latin typeface="Tahoma"/>
                <a:cs typeface="Tahoma"/>
              </a:rPr>
              <a:t>generic </a:t>
            </a:r>
            <a:r>
              <a:rPr sz="1050" spc="-30" dirty="0">
                <a:latin typeface="Tahoma"/>
                <a:cs typeface="Tahoma"/>
              </a:rPr>
              <a:t>configuration </a:t>
            </a:r>
            <a:r>
              <a:rPr sz="1050" spc="-60" dirty="0">
                <a:latin typeface="Tahoma"/>
                <a:cs typeface="Tahoma"/>
              </a:rPr>
              <a:t>address spaces </a:t>
            </a:r>
            <a:r>
              <a:rPr sz="1050" spc="25" dirty="0">
                <a:latin typeface="Tahoma"/>
                <a:cs typeface="Tahoma"/>
              </a:rPr>
              <a:t>(BAR)  </a:t>
            </a:r>
            <a:r>
              <a:rPr sz="1050" spc="-35" dirty="0">
                <a:latin typeface="Tahoma"/>
                <a:cs typeface="Tahoma"/>
              </a:rPr>
              <a:t>Interruption </a:t>
            </a:r>
            <a:r>
              <a:rPr sz="1050" spc="-25" dirty="0">
                <a:latin typeface="Tahoma"/>
                <a:cs typeface="Tahoma"/>
              </a:rPr>
              <a:t>RQuest</a:t>
            </a:r>
            <a:r>
              <a:rPr sz="1050" spc="100" dirty="0">
                <a:latin typeface="Tahoma"/>
                <a:cs typeface="Tahoma"/>
              </a:rPr>
              <a:t> </a:t>
            </a:r>
            <a:r>
              <a:rPr sz="1050" spc="-15" dirty="0">
                <a:latin typeface="Tahoma"/>
                <a:cs typeface="Tahoma"/>
              </a:rPr>
              <a:t>(IRQ)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13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5300" y="0"/>
            <a:ext cx="1179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58974" y="0"/>
            <a:ext cx="1242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86161" y="0"/>
            <a:ext cx="4267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185514"/>
            <a:ext cx="1209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Host</a:t>
            </a:r>
            <a:r>
              <a:rPr sz="6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i="1" spc="21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6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i="1" spc="215" dirty="0">
                <a:solidFill>
                  <a:srgbClr val="FFFFFF"/>
                </a:solidFill>
                <a:latin typeface="Arial"/>
                <a:cs typeface="Arial"/>
              </a:rPr>
              <a:t>−</a:t>
            </a:r>
            <a:r>
              <a:rPr sz="6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i="1" spc="21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6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GPU</a:t>
            </a:r>
            <a:r>
              <a:rPr sz="6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communication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9193" y="500049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3989652" y="198367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9194" y="685761"/>
            <a:ext cx="3989651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9994" y="1509928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0794" y="1497228"/>
            <a:ext cx="3938802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98846" y="544283"/>
            <a:ext cx="50751" cy="965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193" y="730041"/>
            <a:ext cx="3989704" cy="831215"/>
          </a:xfrm>
          <a:custGeom>
            <a:avLst/>
            <a:gdLst/>
            <a:ahLst/>
            <a:cxnLst/>
            <a:rect l="l" t="t" r="r" b="b"/>
            <a:pathLst>
              <a:path w="3989704" h="831215">
                <a:moveTo>
                  <a:pt x="3989652" y="0"/>
                </a:moveTo>
                <a:lnTo>
                  <a:pt x="0" y="0"/>
                </a:lnTo>
                <a:lnTo>
                  <a:pt x="0" y="779887"/>
                </a:lnTo>
                <a:lnTo>
                  <a:pt x="4008" y="799611"/>
                </a:lnTo>
                <a:lnTo>
                  <a:pt x="14922" y="815764"/>
                </a:lnTo>
                <a:lnTo>
                  <a:pt x="31075" y="826678"/>
                </a:lnTo>
                <a:lnTo>
                  <a:pt x="50800" y="830687"/>
                </a:lnTo>
                <a:lnTo>
                  <a:pt x="3938852" y="830687"/>
                </a:lnTo>
                <a:lnTo>
                  <a:pt x="3958576" y="826678"/>
                </a:lnTo>
                <a:lnTo>
                  <a:pt x="3974729" y="815764"/>
                </a:lnTo>
                <a:lnTo>
                  <a:pt x="3985644" y="799611"/>
                </a:lnTo>
                <a:lnTo>
                  <a:pt x="3989652" y="779887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98846" y="582379"/>
            <a:ext cx="0" cy="946785"/>
          </a:xfrm>
          <a:custGeom>
            <a:avLst/>
            <a:gdLst/>
            <a:ahLst/>
            <a:cxnLst/>
            <a:rect l="l" t="t" r="r" b="b"/>
            <a:pathLst>
              <a:path h="946785">
                <a:moveTo>
                  <a:pt x="0" y="94659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98846" y="56967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98846" y="55697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98846" y="54427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2551" y="783767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2551" y="993800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2551" y="1203833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2551" y="1413865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47294" y="436244"/>
            <a:ext cx="3502660" cy="108585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Programming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GPU </a:t>
            </a:r>
            <a:r>
              <a:rPr sz="1200" spc="-105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Register 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access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via</a:t>
            </a:r>
            <a:r>
              <a:rPr sz="1200" spc="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MMIO</a:t>
            </a:r>
            <a:endParaRPr sz="12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295"/>
              </a:spcBef>
            </a:pPr>
            <a:r>
              <a:rPr sz="1050" spc="55" dirty="0">
                <a:latin typeface="Tahoma"/>
                <a:cs typeface="Tahoma"/>
              </a:rPr>
              <a:t>A </a:t>
            </a:r>
            <a:r>
              <a:rPr sz="1050" spc="10" dirty="0">
                <a:latin typeface="Tahoma"/>
                <a:cs typeface="Tahoma"/>
              </a:rPr>
              <a:t>GPU’s </a:t>
            </a:r>
            <a:r>
              <a:rPr sz="1050" spc="-35" dirty="0">
                <a:latin typeface="Tahoma"/>
                <a:cs typeface="Tahoma"/>
              </a:rPr>
              <a:t>configuration is mostly </a:t>
            </a:r>
            <a:r>
              <a:rPr sz="1050" spc="-50" dirty="0">
                <a:latin typeface="Tahoma"/>
                <a:cs typeface="Tahoma"/>
              </a:rPr>
              <a:t>stored </a:t>
            </a:r>
            <a:r>
              <a:rPr sz="1050" spc="-25" dirty="0">
                <a:latin typeface="Tahoma"/>
                <a:cs typeface="Tahoma"/>
              </a:rPr>
              <a:t>in</a:t>
            </a:r>
            <a:r>
              <a:rPr sz="1050" spc="60" dirty="0">
                <a:latin typeface="Tahoma"/>
                <a:cs typeface="Tahoma"/>
              </a:rPr>
              <a:t> </a:t>
            </a:r>
            <a:r>
              <a:rPr sz="1050" spc="-50" dirty="0">
                <a:latin typeface="Tahoma"/>
                <a:cs typeface="Tahoma"/>
              </a:rPr>
              <a:t>registers;</a:t>
            </a:r>
            <a:endParaRPr sz="1050">
              <a:latin typeface="Tahoma"/>
              <a:cs typeface="Tahoma"/>
            </a:endParaRPr>
          </a:p>
          <a:p>
            <a:pPr marL="289560" marR="40005">
              <a:lnSpc>
                <a:spcPct val="125299"/>
              </a:lnSpc>
            </a:pPr>
            <a:r>
              <a:rPr sz="1050" spc="55" dirty="0">
                <a:latin typeface="Tahoma"/>
                <a:cs typeface="Tahoma"/>
              </a:rPr>
              <a:t>A </a:t>
            </a:r>
            <a:r>
              <a:rPr sz="1050" spc="-45" dirty="0">
                <a:latin typeface="Tahoma"/>
                <a:cs typeface="Tahoma"/>
              </a:rPr>
              <a:t>register </a:t>
            </a:r>
            <a:r>
              <a:rPr sz="1050" spc="-35" dirty="0">
                <a:latin typeface="Tahoma"/>
                <a:cs typeface="Tahoma"/>
              </a:rPr>
              <a:t>is usually </a:t>
            </a:r>
            <a:r>
              <a:rPr sz="1050" spc="-30" dirty="0">
                <a:latin typeface="Tahoma"/>
                <a:cs typeface="Tahoma"/>
              </a:rPr>
              <a:t>identified </a:t>
            </a:r>
            <a:r>
              <a:rPr sz="1050" spc="-60" dirty="0">
                <a:latin typeface="Tahoma"/>
                <a:cs typeface="Tahoma"/>
              </a:rPr>
              <a:t>by </a:t>
            </a:r>
            <a:r>
              <a:rPr sz="1050" spc="-50" dirty="0">
                <a:latin typeface="Tahoma"/>
                <a:cs typeface="Tahoma"/>
              </a:rPr>
              <a:t>an </a:t>
            </a:r>
            <a:r>
              <a:rPr sz="1050" spc="-60" dirty="0">
                <a:latin typeface="Tahoma"/>
                <a:cs typeface="Tahoma"/>
              </a:rPr>
              <a:t>address </a:t>
            </a:r>
            <a:r>
              <a:rPr sz="1050" spc="-25" dirty="0">
                <a:latin typeface="Tahoma"/>
                <a:cs typeface="Tahoma"/>
              </a:rPr>
              <a:t>in </a:t>
            </a:r>
            <a:r>
              <a:rPr sz="1050" spc="-55" dirty="0">
                <a:latin typeface="Tahoma"/>
                <a:cs typeface="Tahoma"/>
              </a:rPr>
              <a:t>a </a:t>
            </a:r>
            <a:r>
              <a:rPr sz="1050" spc="10" dirty="0">
                <a:latin typeface="Tahoma"/>
                <a:cs typeface="Tahoma"/>
              </a:rPr>
              <a:t>BAR;  </a:t>
            </a:r>
            <a:r>
              <a:rPr sz="1050" spc="-45" dirty="0">
                <a:latin typeface="Tahoma"/>
                <a:cs typeface="Tahoma"/>
              </a:rPr>
              <a:t>We can then </a:t>
            </a:r>
            <a:r>
              <a:rPr sz="1050" spc="-55" dirty="0">
                <a:latin typeface="Tahoma"/>
                <a:cs typeface="Tahoma"/>
              </a:rPr>
              <a:t>access </a:t>
            </a:r>
            <a:r>
              <a:rPr sz="1050" spc="-45" dirty="0">
                <a:latin typeface="Tahoma"/>
                <a:cs typeface="Tahoma"/>
              </a:rPr>
              <a:t>them </a:t>
            </a:r>
            <a:r>
              <a:rPr sz="1050" spc="-30" dirty="0">
                <a:latin typeface="Tahoma"/>
                <a:cs typeface="Tahoma"/>
              </a:rPr>
              <a:t>like</a:t>
            </a:r>
            <a:r>
              <a:rPr sz="1050" spc="160" dirty="0">
                <a:latin typeface="Tahoma"/>
                <a:cs typeface="Tahoma"/>
              </a:rPr>
              <a:t> </a:t>
            </a:r>
            <a:r>
              <a:rPr sz="1050" spc="-65" dirty="0">
                <a:latin typeface="Tahoma"/>
                <a:cs typeface="Tahoma"/>
              </a:rPr>
              <a:t>memory;</a:t>
            </a:r>
            <a:endParaRPr sz="105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050" spc="-5" dirty="0">
                <a:latin typeface="Tahoma"/>
                <a:cs typeface="Tahoma"/>
              </a:rPr>
              <a:t>This </a:t>
            </a:r>
            <a:r>
              <a:rPr sz="1050" spc="-35" dirty="0">
                <a:latin typeface="Tahoma"/>
                <a:cs typeface="Tahoma"/>
              </a:rPr>
              <a:t>is called </a:t>
            </a:r>
            <a:r>
              <a:rPr sz="1050" spc="-30" dirty="0">
                <a:latin typeface="Tahoma"/>
                <a:cs typeface="Tahoma"/>
              </a:rPr>
              <a:t>Memory-Mapped </a:t>
            </a:r>
            <a:r>
              <a:rPr sz="1050" spc="-15" dirty="0">
                <a:latin typeface="Tahoma"/>
                <a:cs typeface="Tahoma"/>
              </a:rPr>
              <a:t>Input/Output</a:t>
            </a:r>
            <a:r>
              <a:rPr sz="1050" spc="275" dirty="0">
                <a:latin typeface="Tahoma"/>
                <a:cs typeface="Tahoma"/>
              </a:rPr>
              <a:t> </a:t>
            </a:r>
            <a:r>
              <a:rPr sz="1050" spc="5" dirty="0">
                <a:latin typeface="Tahoma"/>
                <a:cs typeface="Tahoma"/>
              </a:rPr>
              <a:t>(MMIO).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07346" y="1812203"/>
            <a:ext cx="2442845" cy="278765"/>
          </a:xfrm>
          <a:custGeom>
            <a:avLst/>
            <a:gdLst/>
            <a:ahLst/>
            <a:cxnLst/>
            <a:rect l="l" t="t" r="r" b="b"/>
            <a:pathLst>
              <a:path w="2442845" h="278764">
                <a:moveTo>
                  <a:pt x="2440391" y="0"/>
                </a:moveTo>
                <a:lnTo>
                  <a:pt x="950" y="7627"/>
                </a:lnTo>
                <a:lnTo>
                  <a:pt x="0" y="8079"/>
                </a:lnTo>
                <a:lnTo>
                  <a:pt x="1149" y="277691"/>
                </a:lnTo>
                <a:lnTo>
                  <a:pt x="2099" y="278142"/>
                </a:lnTo>
                <a:lnTo>
                  <a:pt x="2441543" y="270502"/>
                </a:lnTo>
                <a:lnTo>
                  <a:pt x="2442494" y="270051"/>
                </a:lnTo>
                <a:lnTo>
                  <a:pt x="2441342" y="438"/>
                </a:lnTo>
                <a:lnTo>
                  <a:pt x="244039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08509" y="1812214"/>
            <a:ext cx="2442210" cy="283845"/>
          </a:xfrm>
          <a:custGeom>
            <a:avLst/>
            <a:gdLst/>
            <a:ahLst/>
            <a:cxnLst/>
            <a:rect l="l" t="t" r="r" b="b"/>
            <a:pathLst>
              <a:path w="2442210" h="283844">
                <a:moveTo>
                  <a:pt x="2440742" y="1000"/>
                </a:moveTo>
                <a:lnTo>
                  <a:pt x="2441918" y="275179"/>
                </a:lnTo>
                <a:lnTo>
                  <a:pt x="2441917" y="275729"/>
                </a:lnTo>
                <a:lnTo>
                  <a:pt x="2440968" y="276178"/>
                </a:lnTo>
                <a:lnTo>
                  <a:pt x="2439790" y="276192"/>
                </a:lnTo>
                <a:lnTo>
                  <a:pt x="3314" y="283794"/>
                </a:lnTo>
                <a:lnTo>
                  <a:pt x="2139" y="283806"/>
                </a:lnTo>
                <a:lnTo>
                  <a:pt x="1186" y="283357"/>
                </a:lnTo>
                <a:lnTo>
                  <a:pt x="1174" y="282805"/>
                </a:lnTo>
                <a:lnTo>
                  <a:pt x="11" y="8615"/>
                </a:lnTo>
                <a:lnTo>
                  <a:pt x="0" y="8065"/>
                </a:lnTo>
                <a:lnTo>
                  <a:pt x="951" y="7616"/>
                </a:lnTo>
                <a:lnTo>
                  <a:pt x="2126" y="7615"/>
                </a:lnTo>
                <a:lnTo>
                  <a:pt x="2438603" y="0"/>
                </a:lnTo>
                <a:lnTo>
                  <a:pt x="2439790" y="0"/>
                </a:lnTo>
                <a:lnTo>
                  <a:pt x="2440743" y="437"/>
                </a:lnTo>
                <a:lnTo>
                  <a:pt x="2440742" y="1000"/>
                </a:lnTo>
                <a:close/>
              </a:path>
            </a:pathLst>
          </a:custGeom>
          <a:ln w="14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05660" y="1811226"/>
            <a:ext cx="1905" cy="278130"/>
          </a:xfrm>
          <a:custGeom>
            <a:avLst/>
            <a:gdLst/>
            <a:ahLst/>
            <a:cxnLst/>
            <a:rect l="l" t="t" r="r" b="b"/>
            <a:pathLst>
              <a:path w="1905" h="278130">
                <a:moveTo>
                  <a:pt x="0" y="0"/>
                </a:moveTo>
                <a:lnTo>
                  <a:pt x="1574" y="277643"/>
                </a:lnTo>
              </a:path>
            </a:pathLst>
          </a:custGeom>
          <a:ln w="1024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67151" y="1811790"/>
            <a:ext cx="635" cy="278130"/>
          </a:xfrm>
          <a:custGeom>
            <a:avLst/>
            <a:gdLst/>
            <a:ahLst/>
            <a:cxnLst/>
            <a:rect l="l" t="t" r="r" b="b"/>
            <a:pathLst>
              <a:path w="635" h="278130">
                <a:moveTo>
                  <a:pt x="300" y="0"/>
                </a:moveTo>
                <a:lnTo>
                  <a:pt x="0" y="277640"/>
                </a:lnTo>
              </a:path>
            </a:pathLst>
          </a:custGeom>
          <a:ln w="1024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28681" y="1814040"/>
            <a:ext cx="3810" cy="278130"/>
          </a:xfrm>
          <a:custGeom>
            <a:avLst/>
            <a:gdLst/>
            <a:ahLst/>
            <a:cxnLst/>
            <a:rect l="l" t="t" r="r" b="b"/>
            <a:pathLst>
              <a:path w="3810" h="278130">
                <a:moveTo>
                  <a:pt x="0" y="0"/>
                </a:moveTo>
                <a:lnTo>
                  <a:pt x="3463" y="277643"/>
                </a:lnTo>
              </a:path>
            </a:pathLst>
          </a:custGeom>
          <a:ln w="1024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71615" y="1815356"/>
            <a:ext cx="635" cy="280035"/>
          </a:xfrm>
          <a:custGeom>
            <a:avLst/>
            <a:gdLst/>
            <a:ahLst/>
            <a:cxnLst/>
            <a:rect l="l" t="t" r="r" b="b"/>
            <a:pathLst>
              <a:path w="634" h="280035">
                <a:moveTo>
                  <a:pt x="300" y="0"/>
                </a:moveTo>
                <a:lnTo>
                  <a:pt x="0" y="279516"/>
                </a:lnTo>
              </a:path>
            </a:pathLst>
          </a:custGeom>
          <a:ln w="1024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36229" y="2088870"/>
            <a:ext cx="66732" cy="2343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06428" y="2094359"/>
            <a:ext cx="437515" cy="213995"/>
          </a:xfrm>
          <a:custGeom>
            <a:avLst/>
            <a:gdLst/>
            <a:ahLst/>
            <a:cxnLst/>
            <a:rect l="l" t="t" r="r" b="b"/>
            <a:pathLst>
              <a:path w="437514" h="213994">
                <a:moveTo>
                  <a:pt x="437336" y="0"/>
                </a:moveTo>
                <a:lnTo>
                  <a:pt x="0" y="213532"/>
                </a:lnTo>
              </a:path>
            </a:pathLst>
          </a:custGeom>
          <a:ln w="1280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91236" y="2250876"/>
            <a:ext cx="88975" cy="645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259738" y="2096997"/>
            <a:ext cx="92075" cy="238125"/>
          </a:xfrm>
          <a:custGeom>
            <a:avLst/>
            <a:gdLst/>
            <a:ahLst/>
            <a:cxnLst/>
            <a:rect l="l" t="t" r="r" b="b"/>
            <a:pathLst>
              <a:path w="92075" h="238125">
                <a:moveTo>
                  <a:pt x="0" y="237568"/>
                </a:moveTo>
                <a:lnTo>
                  <a:pt x="91741" y="0"/>
                </a:lnTo>
              </a:path>
            </a:pathLst>
          </a:custGeom>
          <a:ln w="1280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53749" y="2261007"/>
            <a:ext cx="59055" cy="89535"/>
          </a:xfrm>
          <a:custGeom>
            <a:avLst/>
            <a:gdLst/>
            <a:ahLst/>
            <a:cxnLst/>
            <a:rect l="l" t="t" r="r" b="b"/>
            <a:pathLst>
              <a:path w="59055" h="89535">
                <a:moveTo>
                  <a:pt x="1440" y="0"/>
                </a:moveTo>
                <a:lnTo>
                  <a:pt x="0" y="89423"/>
                </a:lnTo>
                <a:lnTo>
                  <a:pt x="57600" y="23871"/>
                </a:lnTo>
                <a:lnTo>
                  <a:pt x="42408" y="23871"/>
                </a:lnTo>
                <a:lnTo>
                  <a:pt x="26502" y="20427"/>
                </a:lnTo>
                <a:lnTo>
                  <a:pt x="12463" y="12330"/>
                </a:lnTo>
                <a:lnTo>
                  <a:pt x="1440" y="0"/>
                </a:lnTo>
                <a:close/>
              </a:path>
              <a:path w="59055" h="89535">
                <a:moveTo>
                  <a:pt x="59031" y="22243"/>
                </a:moveTo>
                <a:lnTo>
                  <a:pt x="42408" y="23871"/>
                </a:lnTo>
                <a:lnTo>
                  <a:pt x="57600" y="23871"/>
                </a:lnTo>
                <a:lnTo>
                  <a:pt x="59031" y="22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319353" y="2087493"/>
            <a:ext cx="173671" cy="2458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09788" y="2338241"/>
            <a:ext cx="309159" cy="3039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23987" y="2345466"/>
            <a:ext cx="282355" cy="2745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78841" y="2349592"/>
            <a:ext cx="101600" cy="13970"/>
          </a:xfrm>
          <a:custGeom>
            <a:avLst/>
            <a:gdLst/>
            <a:ahLst/>
            <a:cxnLst/>
            <a:rect l="l" t="t" r="r" b="b"/>
            <a:pathLst>
              <a:path w="101600" h="13969">
                <a:moveTo>
                  <a:pt x="100239" y="0"/>
                </a:moveTo>
                <a:lnTo>
                  <a:pt x="1949" y="0"/>
                </a:lnTo>
                <a:lnTo>
                  <a:pt x="873" y="825"/>
                </a:lnTo>
                <a:lnTo>
                  <a:pt x="0" y="11929"/>
                </a:lnTo>
                <a:lnTo>
                  <a:pt x="236" y="12467"/>
                </a:lnTo>
                <a:lnTo>
                  <a:pt x="1174" y="13280"/>
                </a:lnTo>
                <a:lnTo>
                  <a:pt x="1824" y="13504"/>
                </a:lnTo>
                <a:lnTo>
                  <a:pt x="99666" y="13504"/>
                </a:lnTo>
                <a:lnTo>
                  <a:pt x="100306" y="13280"/>
                </a:lnTo>
                <a:lnTo>
                  <a:pt x="101228" y="12528"/>
                </a:lnTo>
                <a:lnTo>
                  <a:pt x="101478" y="12016"/>
                </a:lnTo>
                <a:lnTo>
                  <a:pt x="101340" y="902"/>
                </a:lnTo>
                <a:lnTo>
                  <a:pt x="100239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81354" y="2349893"/>
            <a:ext cx="96491" cy="116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257990" y="2356682"/>
            <a:ext cx="5715" cy="2540"/>
          </a:xfrm>
          <a:custGeom>
            <a:avLst/>
            <a:gdLst/>
            <a:ahLst/>
            <a:cxnLst/>
            <a:rect l="l" t="t" r="r" b="b"/>
            <a:pathLst>
              <a:path w="5715" h="2539">
                <a:moveTo>
                  <a:pt x="985" y="0"/>
                </a:moveTo>
                <a:lnTo>
                  <a:pt x="9" y="0"/>
                </a:lnTo>
                <a:lnTo>
                  <a:pt x="0" y="2000"/>
                </a:lnTo>
                <a:lnTo>
                  <a:pt x="973" y="2000"/>
                </a:lnTo>
                <a:lnTo>
                  <a:pt x="985" y="1161"/>
                </a:lnTo>
                <a:lnTo>
                  <a:pt x="5563" y="1161"/>
                </a:lnTo>
                <a:lnTo>
                  <a:pt x="5563" y="937"/>
                </a:lnTo>
                <a:lnTo>
                  <a:pt x="973" y="937"/>
                </a:lnTo>
                <a:lnTo>
                  <a:pt x="985" y="0"/>
                </a:lnTo>
                <a:close/>
              </a:path>
              <a:path w="5715" h="2539">
                <a:moveTo>
                  <a:pt x="5563" y="1161"/>
                </a:moveTo>
                <a:lnTo>
                  <a:pt x="4586" y="1161"/>
                </a:lnTo>
                <a:lnTo>
                  <a:pt x="4586" y="2000"/>
                </a:lnTo>
                <a:lnTo>
                  <a:pt x="5563" y="2000"/>
                </a:lnTo>
                <a:lnTo>
                  <a:pt x="5563" y="1161"/>
                </a:lnTo>
                <a:close/>
              </a:path>
              <a:path w="5715" h="2539">
                <a:moveTo>
                  <a:pt x="5563" y="0"/>
                </a:moveTo>
                <a:lnTo>
                  <a:pt x="4586" y="0"/>
                </a:lnTo>
                <a:lnTo>
                  <a:pt x="4586" y="937"/>
                </a:lnTo>
                <a:lnTo>
                  <a:pt x="5563" y="937"/>
                </a:lnTo>
                <a:lnTo>
                  <a:pt x="5563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250186" y="235665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2951" y="0"/>
                </a:moveTo>
                <a:lnTo>
                  <a:pt x="1802" y="102"/>
                </a:lnTo>
                <a:lnTo>
                  <a:pt x="400" y="476"/>
                </a:lnTo>
                <a:lnTo>
                  <a:pt x="12" y="752"/>
                </a:lnTo>
                <a:lnTo>
                  <a:pt x="0" y="1401"/>
                </a:lnTo>
                <a:lnTo>
                  <a:pt x="387" y="1638"/>
                </a:lnTo>
                <a:lnTo>
                  <a:pt x="1712" y="1965"/>
                </a:lnTo>
                <a:lnTo>
                  <a:pt x="2701" y="2051"/>
                </a:lnTo>
                <a:lnTo>
                  <a:pt x="4852" y="2051"/>
                </a:lnTo>
                <a:lnTo>
                  <a:pt x="6139" y="2000"/>
                </a:lnTo>
                <a:lnTo>
                  <a:pt x="6140" y="1840"/>
                </a:lnTo>
                <a:lnTo>
                  <a:pt x="2000" y="1840"/>
                </a:lnTo>
                <a:lnTo>
                  <a:pt x="1011" y="1539"/>
                </a:lnTo>
                <a:lnTo>
                  <a:pt x="1037" y="524"/>
                </a:lnTo>
                <a:lnTo>
                  <a:pt x="2151" y="201"/>
                </a:lnTo>
                <a:lnTo>
                  <a:pt x="6151" y="201"/>
                </a:lnTo>
                <a:lnTo>
                  <a:pt x="6152" y="25"/>
                </a:lnTo>
                <a:lnTo>
                  <a:pt x="2951" y="0"/>
                </a:lnTo>
                <a:close/>
              </a:path>
              <a:path w="6350" h="2539">
                <a:moveTo>
                  <a:pt x="6151" y="201"/>
                </a:moveTo>
                <a:lnTo>
                  <a:pt x="2151" y="201"/>
                </a:lnTo>
                <a:lnTo>
                  <a:pt x="5188" y="227"/>
                </a:lnTo>
                <a:lnTo>
                  <a:pt x="5175" y="1814"/>
                </a:lnTo>
                <a:lnTo>
                  <a:pt x="2000" y="1840"/>
                </a:lnTo>
                <a:lnTo>
                  <a:pt x="6140" y="1840"/>
                </a:lnTo>
                <a:lnTo>
                  <a:pt x="6151" y="201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42821" y="235665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2951" y="0"/>
                </a:moveTo>
                <a:lnTo>
                  <a:pt x="1802" y="102"/>
                </a:lnTo>
                <a:lnTo>
                  <a:pt x="400" y="476"/>
                </a:lnTo>
                <a:lnTo>
                  <a:pt x="0" y="752"/>
                </a:lnTo>
                <a:lnTo>
                  <a:pt x="0" y="1401"/>
                </a:lnTo>
                <a:lnTo>
                  <a:pt x="374" y="1638"/>
                </a:lnTo>
                <a:lnTo>
                  <a:pt x="1702" y="1965"/>
                </a:lnTo>
                <a:lnTo>
                  <a:pt x="2688" y="2051"/>
                </a:lnTo>
                <a:lnTo>
                  <a:pt x="4839" y="2051"/>
                </a:lnTo>
                <a:lnTo>
                  <a:pt x="6126" y="2000"/>
                </a:lnTo>
                <a:lnTo>
                  <a:pt x="6128" y="1840"/>
                </a:lnTo>
                <a:lnTo>
                  <a:pt x="1987" y="1840"/>
                </a:lnTo>
                <a:lnTo>
                  <a:pt x="1001" y="1539"/>
                </a:lnTo>
                <a:lnTo>
                  <a:pt x="1027" y="524"/>
                </a:lnTo>
                <a:lnTo>
                  <a:pt x="2151" y="201"/>
                </a:lnTo>
                <a:lnTo>
                  <a:pt x="6149" y="201"/>
                </a:lnTo>
                <a:lnTo>
                  <a:pt x="6152" y="25"/>
                </a:lnTo>
                <a:lnTo>
                  <a:pt x="2951" y="0"/>
                </a:lnTo>
                <a:close/>
              </a:path>
              <a:path w="6350" h="2539">
                <a:moveTo>
                  <a:pt x="6149" y="201"/>
                </a:moveTo>
                <a:lnTo>
                  <a:pt x="2151" y="201"/>
                </a:lnTo>
                <a:lnTo>
                  <a:pt x="5175" y="227"/>
                </a:lnTo>
                <a:lnTo>
                  <a:pt x="5166" y="1814"/>
                </a:lnTo>
                <a:lnTo>
                  <a:pt x="1987" y="1840"/>
                </a:lnTo>
                <a:lnTo>
                  <a:pt x="6128" y="1840"/>
                </a:lnTo>
                <a:lnTo>
                  <a:pt x="6149" y="201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34896" y="2356669"/>
            <a:ext cx="5080" cy="2540"/>
          </a:xfrm>
          <a:custGeom>
            <a:avLst/>
            <a:gdLst/>
            <a:ahLst/>
            <a:cxnLst/>
            <a:rect l="l" t="t" r="r" b="b"/>
            <a:pathLst>
              <a:path w="5080" h="2539">
                <a:moveTo>
                  <a:pt x="4164" y="0"/>
                </a:moveTo>
                <a:lnTo>
                  <a:pt x="3175" y="0"/>
                </a:lnTo>
                <a:lnTo>
                  <a:pt x="114" y="1712"/>
                </a:lnTo>
                <a:lnTo>
                  <a:pt x="0" y="1939"/>
                </a:lnTo>
                <a:lnTo>
                  <a:pt x="4538" y="1939"/>
                </a:lnTo>
                <a:lnTo>
                  <a:pt x="4538" y="1725"/>
                </a:lnTo>
                <a:lnTo>
                  <a:pt x="1024" y="1725"/>
                </a:lnTo>
                <a:lnTo>
                  <a:pt x="4164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229329" y="2356669"/>
            <a:ext cx="5080" cy="2540"/>
          </a:xfrm>
          <a:custGeom>
            <a:avLst/>
            <a:gdLst/>
            <a:ahLst/>
            <a:cxnLst/>
            <a:rect l="l" t="t" r="r" b="b"/>
            <a:pathLst>
              <a:path w="5080" h="2539">
                <a:moveTo>
                  <a:pt x="4602" y="0"/>
                </a:moveTo>
                <a:lnTo>
                  <a:pt x="12" y="0"/>
                </a:lnTo>
                <a:lnTo>
                  <a:pt x="0" y="227"/>
                </a:lnTo>
                <a:lnTo>
                  <a:pt x="3226" y="227"/>
                </a:lnTo>
                <a:lnTo>
                  <a:pt x="1126" y="765"/>
                </a:lnTo>
                <a:lnTo>
                  <a:pt x="163" y="1049"/>
                </a:lnTo>
                <a:lnTo>
                  <a:pt x="137" y="1690"/>
                </a:lnTo>
                <a:lnTo>
                  <a:pt x="790" y="1974"/>
                </a:lnTo>
                <a:lnTo>
                  <a:pt x="3165" y="1974"/>
                </a:lnTo>
                <a:lnTo>
                  <a:pt x="3876" y="1888"/>
                </a:lnTo>
                <a:lnTo>
                  <a:pt x="4366" y="1776"/>
                </a:lnTo>
                <a:lnTo>
                  <a:pt x="1453" y="1763"/>
                </a:lnTo>
                <a:lnTo>
                  <a:pt x="1159" y="1600"/>
                </a:lnTo>
                <a:lnTo>
                  <a:pt x="1139" y="1088"/>
                </a:lnTo>
                <a:lnTo>
                  <a:pt x="1978" y="838"/>
                </a:lnTo>
                <a:lnTo>
                  <a:pt x="4602" y="163"/>
                </a:lnTo>
                <a:lnTo>
                  <a:pt x="4602" y="0"/>
                </a:lnTo>
                <a:close/>
              </a:path>
              <a:path w="5080" h="2539">
                <a:moveTo>
                  <a:pt x="4065" y="1600"/>
                </a:moveTo>
                <a:lnTo>
                  <a:pt x="3191" y="1763"/>
                </a:lnTo>
                <a:lnTo>
                  <a:pt x="4344" y="1763"/>
                </a:lnTo>
                <a:lnTo>
                  <a:pt x="4065" y="160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23448" y="2356643"/>
            <a:ext cx="5080" cy="2540"/>
          </a:xfrm>
          <a:custGeom>
            <a:avLst/>
            <a:gdLst/>
            <a:ahLst/>
            <a:cxnLst/>
            <a:rect l="l" t="t" r="r" b="b"/>
            <a:pathLst>
              <a:path w="5080" h="2539">
                <a:moveTo>
                  <a:pt x="3919" y="0"/>
                </a:moveTo>
                <a:lnTo>
                  <a:pt x="942" y="0"/>
                </a:lnTo>
                <a:lnTo>
                  <a:pt x="37" y="352"/>
                </a:lnTo>
                <a:lnTo>
                  <a:pt x="0" y="1651"/>
                </a:lnTo>
                <a:lnTo>
                  <a:pt x="830" y="2000"/>
                </a:lnTo>
                <a:lnTo>
                  <a:pt x="3794" y="2000"/>
                </a:lnTo>
                <a:lnTo>
                  <a:pt x="4399" y="1802"/>
                </a:lnTo>
                <a:lnTo>
                  <a:pt x="1406" y="1802"/>
                </a:lnTo>
                <a:lnTo>
                  <a:pt x="986" y="1501"/>
                </a:lnTo>
                <a:lnTo>
                  <a:pt x="1013" y="502"/>
                </a:lnTo>
                <a:lnTo>
                  <a:pt x="1480" y="201"/>
                </a:lnTo>
                <a:lnTo>
                  <a:pt x="4471" y="201"/>
                </a:lnTo>
                <a:lnTo>
                  <a:pt x="3919" y="0"/>
                </a:lnTo>
                <a:close/>
              </a:path>
              <a:path w="5080" h="2539">
                <a:moveTo>
                  <a:pt x="4471" y="201"/>
                </a:moveTo>
                <a:lnTo>
                  <a:pt x="3381" y="201"/>
                </a:lnTo>
                <a:lnTo>
                  <a:pt x="3945" y="502"/>
                </a:lnTo>
                <a:lnTo>
                  <a:pt x="3893" y="1501"/>
                </a:lnTo>
                <a:lnTo>
                  <a:pt x="3308" y="1802"/>
                </a:lnTo>
                <a:lnTo>
                  <a:pt x="4399" y="1802"/>
                </a:lnTo>
                <a:lnTo>
                  <a:pt x="4857" y="1651"/>
                </a:lnTo>
                <a:lnTo>
                  <a:pt x="4882" y="352"/>
                </a:lnTo>
                <a:lnTo>
                  <a:pt x="4471" y="201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217769" y="2356643"/>
            <a:ext cx="5080" cy="2540"/>
          </a:xfrm>
          <a:custGeom>
            <a:avLst/>
            <a:gdLst/>
            <a:ahLst/>
            <a:cxnLst/>
            <a:rect l="l" t="t" r="r" b="b"/>
            <a:pathLst>
              <a:path w="5080" h="2539">
                <a:moveTo>
                  <a:pt x="3935" y="0"/>
                </a:moveTo>
                <a:lnTo>
                  <a:pt x="945" y="0"/>
                </a:lnTo>
                <a:lnTo>
                  <a:pt x="40" y="352"/>
                </a:lnTo>
                <a:lnTo>
                  <a:pt x="0" y="1651"/>
                </a:lnTo>
                <a:lnTo>
                  <a:pt x="833" y="2000"/>
                </a:lnTo>
                <a:lnTo>
                  <a:pt x="3797" y="2000"/>
                </a:lnTo>
                <a:lnTo>
                  <a:pt x="4402" y="1802"/>
                </a:lnTo>
                <a:lnTo>
                  <a:pt x="1397" y="1802"/>
                </a:lnTo>
                <a:lnTo>
                  <a:pt x="988" y="1501"/>
                </a:lnTo>
                <a:lnTo>
                  <a:pt x="1029" y="502"/>
                </a:lnTo>
                <a:lnTo>
                  <a:pt x="1496" y="201"/>
                </a:lnTo>
                <a:lnTo>
                  <a:pt x="4477" y="201"/>
                </a:lnTo>
                <a:lnTo>
                  <a:pt x="3935" y="0"/>
                </a:lnTo>
                <a:close/>
              </a:path>
              <a:path w="5080" h="2539">
                <a:moveTo>
                  <a:pt x="4477" y="201"/>
                </a:moveTo>
                <a:lnTo>
                  <a:pt x="3384" y="201"/>
                </a:lnTo>
                <a:lnTo>
                  <a:pt x="3948" y="502"/>
                </a:lnTo>
                <a:lnTo>
                  <a:pt x="3884" y="1501"/>
                </a:lnTo>
                <a:lnTo>
                  <a:pt x="3307" y="1802"/>
                </a:lnTo>
                <a:lnTo>
                  <a:pt x="4402" y="1802"/>
                </a:lnTo>
                <a:lnTo>
                  <a:pt x="4860" y="1651"/>
                </a:lnTo>
                <a:lnTo>
                  <a:pt x="4882" y="352"/>
                </a:lnTo>
                <a:lnTo>
                  <a:pt x="4477" y="201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211715" y="2356682"/>
            <a:ext cx="5080" cy="2540"/>
          </a:xfrm>
          <a:custGeom>
            <a:avLst/>
            <a:gdLst/>
            <a:ahLst/>
            <a:cxnLst/>
            <a:rect l="l" t="t" r="r" b="b"/>
            <a:pathLst>
              <a:path w="5080" h="2539">
                <a:moveTo>
                  <a:pt x="985" y="0"/>
                </a:moveTo>
                <a:lnTo>
                  <a:pt x="0" y="0"/>
                </a:lnTo>
                <a:lnTo>
                  <a:pt x="137" y="76"/>
                </a:lnTo>
                <a:lnTo>
                  <a:pt x="310" y="262"/>
                </a:lnTo>
                <a:lnTo>
                  <a:pt x="534" y="550"/>
                </a:lnTo>
                <a:lnTo>
                  <a:pt x="723" y="752"/>
                </a:lnTo>
                <a:lnTo>
                  <a:pt x="1049" y="899"/>
                </a:lnTo>
                <a:lnTo>
                  <a:pt x="1610" y="950"/>
                </a:lnTo>
                <a:lnTo>
                  <a:pt x="835" y="1037"/>
                </a:lnTo>
                <a:lnTo>
                  <a:pt x="198" y="1213"/>
                </a:lnTo>
                <a:lnTo>
                  <a:pt x="300" y="1699"/>
                </a:lnTo>
                <a:lnTo>
                  <a:pt x="1222" y="1962"/>
                </a:lnTo>
                <a:lnTo>
                  <a:pt x="1898" y="2026"/>
                </a:lnTo>
                <a:lnTo>
                  <a:pt x="3575" y="2026"/>
                </a:lnTo>
                <a:lnTo>
                  <a:pt x="4775" y="1974"/>
                </a:lnTo>
                <a:lnTo>
                  <a:pt x="4781" y="1814"/>
                </a:lnTo>
                <a:lnTo>
                  <a:pt x="1850" y="1814"/>
                </a:lnTo>
                <a:lnTo>
                  <a:pt x="1161" y="1699"/>
                </a:lnTo>
                <a:lnTo>
                  <a:pt x="1174" y="1213"/>
                </a:lnTo>
                <a:lnTo>
                  <a:pt x="1837" y="1062"/>
                </a:lnTo>
                <a:lnTo>
                  <a:pt x="4809" y="1062"/>
                </a:lnTo>
                <a:lnTo>
                  <a:pt x="4817" y="864"/>
                </a:lnTo>
                <a:lnTo>
                  <a:pt x="2074" y="851"/>
                </a:lnTo>
                <a:lnTo>
                  <a:pt x="1674" y="752"/>
                </a:lnTo>
                <a:lnTo>
                  <a:pt x="1273" y="224"/>
                </a:lnTo>
                <a:lnTo>
                  <a:pt x="1110" y="51"/>
                </a:lnTo>
                <a:close/>
              </a:path>
              <a:path w="5080" h="2539">
                <a:moveTo>
                  <a:pt x="4809" y="1062"/>
                </a:moveTo>
                <a:lnTo>
                  <a:pt x="3850" y="1062"/>
                </a:lnTo>
                <a:lnTo>
                  <a:pt x="3825" y="1789"/>
                </a:lnTo>
                <a:lnTo>
                  <a:pt x="1850" y="1814"/>
                </a:lnTo>
                <a:lnTo>
                  <a:pt x="4781" y="1814"/>
                </a:lnTo>
                <a:lnTo>
                  <a:pt x="4809" y="1062"/>
                </a:lnTo>
                <a:close/>
              </a:path>
              <a:path w="5080" h="2539">
                <a:moveTo>
                  <a:pt x="4849" y="0"/>
                </a:moveTo>
                <a:lnTo>
                  <a:pt x="3885" y="0"/>
                </a:lnTo>
                <a:lnTo>
                  <a:pt x="3850" y="864"/>
                </a:lnTo>
                <a:lnTo>
                  <a:pt x="4817" y="864"/>
                </a:lnTo>
                <a:lnTo>
                  <a:pt x="4849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206071" y="2356682"/>
            <a:ext cx="5080" cy="2540"/>
          </a:xfrm>
          <a:custGeom>
            <a:avLst/>
            <a:gdLst/>
            <a:ahLst/>
            <a:cxnLst/>
            <a:rect l="l" t="t" r="r" b="b"/>
            <a:pathLst>
              <a:path w="5080" h="2539">
                <a:moveTo>
                  <a:pt x="1828" y="787"/>
                </a:moveTo>
                <a:lnTo>
                  <a:pt x="1002" y="864"/>
                </a:lnTo>
                <a:lnTo>
                  <a:pt x="90" y="1113"/>
                </a:lnTo>
                <a:lnTo>
                  <a:pt x="0" y="1690"/>
                </a:lnTo>
                <a:lnTo>
                  <a:pt x="967" y="1962"/>
                </a:lnTo>
                <a:lnTo>
                  <a:pt x="1652" y="2026"/>
                </a:lnTo>
                <a:lnTo>
                  <a:pt x="3390" y="2026"/>
                </a:lnTo>
                <a:lnTo>
                  <a:pt x="4465" y="1974"/>
                </a:lnTo>
                <a:lnTo>
                  <a:pt x="4472" y="1814"/>
                </a:lnTo>
                <a:lnTo>
                  <a:pt x="1527" y="1814"/>
                </a:lnTo>
                <a:lnTo>
                  <a:pt x="842" y="1690"/>
                </a:lnTo>
                <a:lnTo>
                  <a:pt x="864" y="1152"/>
                </a:lnTo>
                <a:lnTo>
                  <a:pt x="1565" y="989"/>
                </a:lnTo>
                <a:lnTo>
                  <a:pt x="4504" y="989"/>
                </a:lnTo>
                <a:lnTo>
                  <a:pt x="4511" y="800"/>
                </a:lnTo>
                <a:lnTo>
                  <a:pt x="1828" y="787"/>
                </a:lnTo>
                <a:close/>
              </a:path>
              <a:path w="5080" h="2539">
                <a:moveTo>
                  <a:pt x="4504" y="989"/>
                </a:moveTo>
                <a:lnTo>
                  <a:pt x="3054" y="989"/>
                </a:lnTo>
                <a:lnTo>
                  <a:pt x="3540" y="1014"/>
                </a:lnTo>
                <a:lnTo>
                  <a:pt x="3505" y="1789"/>
                </a:lnTo>
                <a:lnTo>
                  <a:pt x="1527" y="1814"/>
                </a:lnTo>
                <a:lnTo>
                  <a:pt x="4472" y="1814"/>
                </a:lnTo>
                <a:lnTo>
                  <a:pt x="4504" y="989"/>
                </a:lnTo>
                <a:close/>
              </a:path>
              <a:path w="5080" h="2539">
                <a:moveTo>
                  <a:pt x="4542" y="0"/>
                </a:moveTo>
                <a:lnTo>
                  <a:pt x="3579" y="0"/>
                </a:lnTo>
                <a:lnTo>
                  <a:pt x="3553" y="800"/>
                </a:lnTo>
                <a:lnTo>
                  <a:pt x="4511" y="800"/>
                </a:lnTo>
                <a:lnTo>
                  <a:pt x="4542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97320" y="2356682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950" y="0"/>
                </a:moveTo>
                <a:lnTo>
                  <a:pt x="0" y="0"/>
                </a:lnTo>
                <a:lnTo>
                  <a:pt x="364" y="2000"/>
                </a:lnTo>
                <a:lnTo>
                  <a:pt x="1590" y="2000"/>
                </a:lnTo>
                <a:lnTo>
                  <a:pt x="1945" y="1750"/>
                </a:lnTo>
                <a:lnTo>
                  <a:pt x="1165" y="1750"/>
                </a:lnTo>
                <a:lnTo>
                  <a:pt x="1039" y="563"/>
                </a:lnTo>
                <a:lnTo>
                  <a:pt x="950" y="0"/>
                </a:lnTo>
                <a:close/>
              </a:path>
              <a:path w="7619" h="2539">
                <a:moveTo>
                  <a:pt x="4674" y="352"/>
                </a:moveTo>
                <a:lnTo>
                  <a:pt x="3828" y="352"/>
                </a:lnTo>
                <a:lnTo>
                  <a:pt x="4241" y="787"/>
                </a:lnTo>
                <a:lnTo>
                  <a:pt x="5764" y="2000"/>
                </a:lnTo>
                <a:lnTo>
                  <a:pt x="7003" y="2000"/>
                </a:lnTo>
                <a:lnTo>
                  <a:pt x="7079" y="1750"/>
                </a:lnTo>
                <a:lnTo>
                  <a:pt x="6241" y="1750"/>
                </a:lnTo>
                <a:lnTo>
                  <a:pt x="6024" y="1488"/>
                </a:lnTo>
                <a:lnTo>
                  <a:pt x="4674" y="352"/>
                </a:lnTo>
                <a:close/>
              </a:path>
              <a:path w="7619" h="2539">
                <a:moveTo>
                  <a:pt x="4263" y="12"/>
                </a:moveTo>
                <a:lnTo>
                  <a:pt x="3527" y="12"/>
                </a:lnTo>
                <a:lnTo>
                  <a:pt x="1776" y="1264"/>
                </a:lnTo>
                <a:lnTo>
                  <a:pt x="1190" y="1750"/>
                </a:lnTo>
                <a:lnTo>
                  <a:pt x="1945" y="1750"/>
                </a:lnTo>
                <a:lnTo>
                  <a:pt x="3591" y="563"/>
                </a:lnTo>
                <a:lnTo>
                  <a:pt x="3802" y="352"/>
                </a:lnTo>
                <a:lnTo>
                  <a:pt x="4674" y="352"/>
                </a:lnTo>
                <a:lnTo>
                  <a:pt x="4263" y="12"/>
                </a:lnTo>
                <a:close/>
              </a:path>
              <a:path w="7619" h="2539">
                <a:moveTo>
                  <a:pt x="7614" y="0"/>
                </a:moveTo>
                <a:lnTo>
                  <a:pt x="6689" y="0"/>
                </a:lnTo>
                <a:lnTo>
                  <a:pt x="6358" y="1251"/>
                </a:lnTo>
                <a:lnTo>
                  <a:pt x="6264" y="1750"/>
                </a:lnTo>
                <a:lnTo>
                  <a:pt x="7079" y="1750"/>
                </a:lnTo>
                <a:lnTo>
                  <a:pt x="7614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23653" y="2321585"/>
            <a:ext cx="1096645" cy="344170"/>
          </a:xfrm>
          <a:custGeom>
            <a:avLst/>
            <a:gdLst/>
            <a:ahLst/>
            <a:cxnLst/>
            <a:rect l="l" t="t" r="r" b="b"/>
            <a:pathLst>
              <a:path w="1096645" h="344169">
                <a:moveTo>
                  <a:pt x="4499" y="343721"/>
                </a:moveTo>
                <a:lnTo>
                  <a:pt x="171" y="338669"/>
                </a:lnTo>
                <a:lnTo>
                  <a:pt x="24" y="67632"/>
                </a:lnTo>
                <a:lnTo>
                  <a:pt x="6965" y="65976"/>
                </a:lnTo>
                <a:lnTo>
                  <a:pt x="12617" y="61821"/>
                </a:lnTo>
                <a:lnTo>
                  <a:pt x="16418" y="55761"/>
                </a:lnTo>
                <a:lnTo>
                  <a:pt x="17804" y="48388"/>
                </a:lnTo>
                <a:lnTo>
                  <a:pt x="16390" y="40988"/>
                </a:lnTo>
                <a:lnTo>
                  <a:pt x="12601" y="34962"/>
                </a:lnTo>
                <a:lnTo>
                  <a:pt x="6947" y="30816"/>
                </a:lnTo>
                <a:lnTo>
                  <a:pt x="9" y="29170"/>
                </a:lnTo>
                <a:lnTo>
                  <a:pt x="0" y="5134"/>
                </a:lnTo>
                <a:lnTo>
                  <a:pt x="4322" y="574"/>
                </a:lnTo>
                <a:lnTo>
                  <a:pt x="1092120" y="0"/>
                </a:lnTo>
                <a:lnTo>
                  <a:pt x="1096457" y="4549"/>
                </a:lnTo>
                <a:lnTo>
                  <a:pt x="1096457" y="21194"/>
                </a:lnTo>
                <a:lnTo>
                  <a:pt x="1089356" y="22707"/>
                </a:lnTo>
                <a:lnTo>
                  <a:pt x="1083558" y="26832"/>
                </a:lnTo>
                <a:lnTo>
                  <a:pt x="1079648" y="32945"/>
                </a:lnTo>
                <a:lnTo>
                  <a:pt x="1078220" y="40451"/>
                </a:lnTo>
                <a:lnTo>
                  <a:pt x="1079652" y="47906"/>
                </a:lnTo>
                <a:lnTo>
                  <a:pt x="1083569" y="54019"/>
                </a:lnTo>
                <a:lnTo>
                  <a:pt x="1089377" y="58142"/>
                </a:lnTo>
                <a:lnTo>
                  <a:pt x="1096484" y="59653"/>
                </a:lnTo>
                <a:lnTo>
                  <a:pt x="1096603" y="283479"/>
                </a:lnTo>
                <a:lnTo>
                  <a:pt x="863462" y="283610"/>
                </a:lnTo>
                <a:lnTo>
                  <a:pt x="859718" y="288202"/>
                </a:lnTo>
                <a:lnTo>
                  <a:pt x="859719" y="294450"/>
                </a:lnTo>
                <a:lnTo>
                  <a:pt x="26334" y="294905"/>
                </a:lnTo>
                <a:lnTo>
                  <a:pt x="19353" y="302274"/>
                </a:lnTo>
                <a:lnTo>
                  <a:pt x="19353" y="320077"/>
                </a:lnTo>
                <a:lnTo>
                  <a:pt x="26354" y="327442"/>
                </a:lnTo>
                <a:lnTo>
                  <a:pt x="859734" y="326997"/>
                </a:lnTo>
                <a:lnTo>
                  <a:pt x="859742" y="343258"/>
                </a:lnTo>
                <a:lnTo>
                  <a:pt x="4499" y="343721"/>
                </a:lnTo>
                <a:close/>
              </a:path>
              <a:path w="1096645" h="344169">
                <a:moveTo>
                  <a:pt x="1092307" y="343146"/>
                </a:moveTo>
                <a:lnTo>
                  <a:pt x="875195" y="343259"/>
                </a:lnTo>
                <a:lnTo>
                  <a:pt x="875157" y="288194"/>
                </a:lnTo>
                <a:lnTo>
                  <a:pt x="871856" y="283606"/>
                </a:lnTo>
                <a:lnTo>
                  <a:pt x="863467" y="283604"/>
                </a:lnTo>
                <a:lnTo>
                  <a:pt x="1096603" y="283479"/>
                </a:lnTo>
                <a:lnTo>
                  <a:pt x="1096609" y="294324"/>
                </a:lnTo>
                <a:lnTo>
                  <a:pt x="1061004" y="294352"/>
                </a:lnTo>
                <a:lnTo>
                  <a:pt x="1054008" y="301722"/>
                </a:lnTo>
                <a:lnTo>
                  <a:pt x="1054029" y="319525"/>
                </a:lnTo>
                <a:lnTo>
                  <a:pt x="1061024" y="326893"/>
                </a:lnTo>
                <a:lnTo>
                  <a:pt x="1096626" y="326874"/>
                </a:lnTo>
                <a:lnTo>
                  <a:pt x="1096632" y="338083"/>
                </a:lnTo>
                <a:lnTo>
                  <a:pt x="1092307" y="343146"/>
                </a:lnTo>
                <a:close/>
              </a:path>
              <a:path w="1096645" h="344169">
                <a:moveTo>
                  <a:pt x="859734" y="326997"/>
                </a:moveTo>
                <a:lnTo>
                  <a:pt x="26354" y="327442"/>
                </a:lnTo>
                <a:lnTo>
                  <a:pt x="43260" y="327430"/>
                </a:lnTo>
                <a:lnTo>
                  <a:pt x="50253" y="320061"/>
                </a:lnTo>
                <a:lnTo>
                  <a:pt x="50247" y="302257"/>
                </a:lnTo>
                <a:lnTo>
                  <a:pt x="43246" y="294896"/>
                </a:lnTo>
                <a:lnTo>
                  <a:pt x="26343" y="294895"/>
                </a:lnTo>
                <a:lnTo>
                  <a:pt x="859719" y="294450"/>
                </a:lnTo>
                <a:lnTo>
                  <a:pt x="859734" y="326997"/>
                </a:lnTo>
                <a:close/>
              </a:path>
              <a:path w="1096645" h="344169">
                <a:moveTo>
                  <a:pt x="1096626" y="326874"/>
                </a:moveTo>
                <a:lnTo>
                  <a:pt x="1061024" y="326893"/>
                </a:lnTo>
                <a:lnTo>
                  <a:pt x="1077930" y="326877"/>
                </a:lnTo>
                <a:lnTo>
                  <a:pt x="1084911" y="319508"/>
                </a:lnTo>
                <a:lnTo>
                  <a:pt x="1084901" y="301705"/>
                </a:lnTo>
                <a:lnTo>
                  <a:pt x="1077904" y="294334"/>
                </a:lnTo>
                <a:lnTo>
                  <a:pt x="1096609" y="294324"/>
                </a:lnTo>
                <a:lnTo>
                  <a:pt x="1096626" y="326874"/>
                </a:lnTo>
                <a:close/>
              </a:path>
              <a:path w="1096645" h="344169">
                <a:moveTo>
                  <a:pt x="1069451" y="294345"/>
                </a:moveTo>
                <a:lnTo>
                  <a:pt x="1061010" y="294346"/>
                </a:lnTo>
                <a:lnTo>
                  <a:pt x="1073677" y="294339"/>
                </a:lnTo>
                <a:lnTo>
                  <a:pt x="1069451" y="294345"/>
                </a:lnTo>
                <a:close/>
              </a:path>
            </a:pathLst>
          </a:custGeom>
          <a:solidFill>
            <a:srgbClr val="006E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523650" y="2321585"/>
            <a:ext cx="1096645" cy="344170"/>
          </a:xfrm>
          <a:custGeom>
            <a:avLst/>
            <a:gdLst/>
            <a:ahLst/>
            <a:cxnLst/>
            <a:rect l="l" t="t" r="r" b="b"/>
            <a:pathLst>
              <a:path w="1096645" h="344169">
                <a:moveTo>
                  <a:pt x="9827" y="574"/>
                </a:moveTo>
                <a:lnTo>
                  <a:pt x="4325" y="574"/>
                </a:lnTo>
                <a:lnTo>
                  <a:pt x="0" y="5138"/>
                </a:lnTo>
                <a:lnTo>
                  <a:pt x="0" y="10928"/>
                </a:lnTo>
                <a:lnTo>
                  <a:pt x="12" y="29170"/>
                </a:lnTo>
                <a:lnTo>
                  <a:pt x="6950" y="30816"/>
                </a:lnTo>
                <a:lnTo>
                  <a:pt x="12604" y="34963"/>
                </a:lnTo>
                <a:lnTo>
                  <a:pt x="16411" y="41018"/>
                </a:lnTo>
                <a:lnTo>
                  <a:pt x="17807" y="48388"/>
                </a:lnTo>
                <a:lnTo>
                  <a:pt x="16421" y="55761"/>
                </a:lnTo>
                <a:lnTo>
                  <a:pt x="12620" y="61822"/>
                </a:lnTo>
                <a:lnTo>
                  <a:pt x="6968" y="65977"/>
                </a:lnTo>
                <a:lnTo>
                  <a:pt x="27" y="67632"/>
                </a:lnTo>
                <a:lnTo>
                  <a:pt x="174" y="332882"/>
                </a:lnTo>
                <a:lnTo>
                  <a:pt x="174" y="338669"/>
                </a:lnTo>
                <a:lnTo>
                  <a:pt x="4502" y="343721"/>
                </a:lnTo>
                <a:lnTo>
                  <a:pt x="10004" y="343721"/>
                </a:lnTo>
                <a:lnTo>
                  <a:pt x="859745" y="343258"/>
                </a:lnTo>
                <a:lnTo>
                  <a:pt x="859719" y="293958"/>
                </a:lnTo>
                <a:lnTo>
                  <a:pt x="859719" y="288206"/>
                </a:lnTo>
                <a:lnTo>
                  <a:pt x="863470" y="283604"/>
                </a:lnTo>
                <a:lnTo>
                  <a:pt x="867671" y="283605"/>
                </a:lnTo>
                <a:lnTo>
                  <a:pt x="871859" y="283606"/>
                </a:lnTo>
                <a:lnTo>
                  <a:pt x="875160" y="288194"/>
                </a:lnTo>
                <a:lnTo>
                  <a:pt x="875160" y="293959"/>
                </a:lnTo>
                <a:lnTo>
                  <a:pt x="875198" y="343259"/>
                </a:lnTo>
                <a:lnTo>
                  <a:pt x="1086808" y="343146"/>
                </a:lnTo>
                <a:lnTo>
                  <a:pt x="1092310" y="343147"/>
                </a:lnTo>
                <a:lnTo>
                  <a:pt x="1096635" y="338084"/>
                </a:lnTo>
                <a:lnTo>
                  <a:pt x="1096635" y="332293"/>
                </a:lnTo>
                <a:lnTo>
                  <a:pt x="1096487" y="59653"/>
                </a:lnTo>
                <a:lnTo>
                  <a:pt x="1089380" y="58142"/>
                </a:lnTo>
                <a:lnTo>
                  <a:pt x="1083572" y="54020"/>
                </a:lnTo>
                <a:lnTo>
                  <a:pt x="1079655" y="47906"/>
                </a:lnTo>
                <a:lnTo>
                  <a:pt x="1078218" y="40422"/>
                </a:lnTo>
                <a:lnTo>
                  <a:pt x="1079651" y="32945"/>
                </a:lnTo>
                <a:lnTo>
                  <a:pt x="1083561" y="26832"/>
                </a:lnTo>
                <a:lnTo>
                  <a:pt x="1089359" y="22707"/>
                </a:lnTo>
                <a:lnTo>
                  <a:pt x="1096460" y="21194"/>
                </a:lnTo>
                <a:lnTo>
                  <a:pt x="1096460" y="10340"/>
                </a:lnTo>
                <a:lnTo>
                  <a:pt x="1096460" y="4549"/>
                </a:lnTo>
                <a:lnTo>
                  <a:pt x="1092123" y="0"/>
                </a:lnTo>
                <a:lnTo>
                  <a:pt x="1086622" y="0"/>
                </a:lnTo>
                <a:lnTo>
                  <a:pt x="9827" y="574"/>
                </a:lnTo>
                <a:close/>
              </a:path>
            </a:pathLst>
          </a:custGeom>
          <a:ln w="5927">
            <a:solidFill>
              <a:srgbClr val="338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543006" y="2616480"/>
            <a:ext cx="31115" cy="33020"/>
          </a:xfrm>
          <a:custGeom>
            <a:avLst/>
            <a:gdLst/>
            <a:ahLst/>
            <a:cxnLst/>
            <a:rect l="l" t="t" r="r" b="b"/>
            <a:pathLst>
              <a:path w="31115" h="33019">
                <a:moveTo>
                  <a:pt x="15444" y="0"/>
                </a:moveTo>
                <a:lnTo>
                  <a:pt x="23894" y="1"/>
                </a:lnTo>
                <a:lnTo>
                  <a:pt x="30898" y="7366"/>
                </a:lnTo>
                <a:lnTo>
                  <a:pt x="30896" y="16268"/>
                </a:lnTo>
                <a:lnTo>
                  <a:pt x="30910" y="25157"/>
                </a:lnTo>
                <a:lnTo>
                  <a:pt x="23908" y="32535"/>
                </a:lnTo>
                <a:lnTo>
                  <a:pt x="15455" y="32537"/>
                </a:lnTo>
                <a:lnTo>
                  <a:pt x="7002" y="32548"/>
                </a:lnTo>
                <a:lnTo>
                  <a:pt x="1" y="25183"/>
                </a:lnTo>
                <a:lnTo>
                  <a:pt x="0" y="16281"/>
                </a:lnTo>
                <a:lnTo>
                  <a:pt x="1" y="7379"/>
                </a:lnTo>
                <a:lnTo>
                  <a:pt x="6991" y="1"/>
                </a:lnTo>
                <a:lnTo>
                  <a:pt x="15444" y="0"/>
                </a:lnTo>
                <a:close/>
              </a:path>
            </a:pathLst>
          </a:custGeom>
          <a:ln w="5796">
            <a:solidFill>
              <a:srgbClr val="338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577662" y="2615920"/>
            <a:ext cx="31115" cy="33020"/>
          </a:xfrm>
          <a:custGeom>
            <a:avLst/>
            <a:gdLst/>
            <a:ahLst/>
            <a:cxnLst/>
            <a:rect l="l" t="t" r="r" b="b"/>
            <a:pathLst>
              <a:path w="31114" h="33019">
                <a:moveTo>
                  <a:pt x="15443" y="10"/>
                </a:moveTo>
                <a:lnTo>
                  <a:pt x="23895" y="0"/>
                </a:lnTo>
                <a:lnTo>
                  <a:pt x="30896" y="7374"/>
                </a:lnTo>
                <a:lnTo>
                  <a:pt x="30910" y="16266"/>
                </a:lnTo>
                <a:lnTo>
                  <a:pt x="30909" y="25168"/>
                </a:lnTo>
                <a:lnTo>
                  <a:pt x="23919" y="32546"/>
                </a:lnTo>
                <a:lnTo>
                  <a:pt x="15469" y="32544"/>
                </a:lnTo>
                <a:lnTo>
                  <a:pt x="7016" y="32559"/>
                </a:lnTo>
                <a:lnTo>
                  <a:pt x="12" y="25181"/>
                </a:lnTo>
                <a:lnTo>
                  <a:pt x="1" y="16289"/>
                </a:lnTo>
                <a:lnTo>
                  <a:pt x="0" y="7387"/>
                </a:lnTo>
                <a:lnTo>
                  <a:pt x="7002" y="12"/>
                </a:lnTo>
                <a:lnTo>
                  <a:pt x="15443" y="10"/>
                </a:lnTo>
                <a:close/>
              </a:path>
            </a:pathLst>
          </a:custGeom>
          <a:ln w="5796">
            <a:solidFill>
              <a:srgbClr val="338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04502" y="2600441"/>
            <a:ext cx="165680" cy="603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90420" y="2600553"/>
            <a:ext cx="785384" cy="6071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027933" y="2367847"/>
            <a:ext cx="112395" cy="200025"/>
          </a:xfrm>
          <a:custGeom>
            <a:avLst/>
            <a:gdLst/>
            <a:ahLst/>
            <a:cxnLst/>
            <a:rect l="l" t="t" r="r" b="b"/>
            <a:pathLst>
              <a:path w="112394" h="200025">
                <a:moveTo>
                  <a:pt x="112018" y="0"/>
                </a:moveTo>
                <a:lnTo>
                  <a:pt x="1750" y="64"/>
                </a:lnTo>
                <a:lnTo>
                  <a:pt x="0" y="64"/>
                </a:lnTo>
                <a:lnTo>
                  <a:pt x="112" y="199845"/>
                </a:lnTo>
                <a:lnTo>
                  <a:pt x="100566" y="199794"/>
                </a:lnTo>
                <a:lnTo>
                  <a:pt x="101052" y="199157"/>
                </a:lnTo>
                <a:lnTo>
                  <a:pt x="102383" y="197496"/>
                </a:lnTo>
                <a:lnTo>
                  <a:pt x="1862" y="197496"/>
                </a:lnTo>
                <a:lnTo>
                  <a:pt x="1750" y="2413"/>
                </a:lnTo>
                <a:lnTo>
                  <a:pt x="112018" y="2352"/>
                </a:lnTo>
                <a:lnTo>
                  <a:pt x="112018" y="0"/>
                </a:lnTo>
                <a:close/>
              </a:path>
              <a:path w="112394" h="200025">
                <a:moveTo>
                  <a:pt x="112018" y="2352"/>
                </a:moveTo>
                <a:lnTo>
                  <a:pt x="110280" y="2352"/>
                </a:lnTo>
                <a:lnTo>
                  <a:pt x="110367" y="184314"/>
                </a:lnTo>
                <a:lnTo>
                  <a:pt x="99877" y="197444"/>
                </a:lnTo>
                <a:lnTo>
                  <a:pt x="1862" y="197496"/>
                </a:lnTo>
                <a:lnTo>
                  <a:pt x="102383" y="197496"/>
                </a:lnTo>
                <a:lnTo>
                  <a:pt x="112118" y="185342"/>
                </a:lnTo>
                <a:lnTo>
                  <a:pt x="112018" y="23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20069" y="2382939"/>
            <a:ext cx="127847" cy="1657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128659" y="253323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128659" y="2528420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9"/>
                </a:lnTo>
                <a:lnTo>
                  <a:pt x="19243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128647" y="2523606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12" y="2362"/>
                </a:moveTo>
                <a:lnTo>
                  <a:pt x="0" y="0"/>
                </a:lnTo>
                <a:lnTo>
                  <a:pt x="19256" y="0"/>
                </a:lnTo>
                <a:lnTo>
                  <a:pt x="19256" y="2349"/>
                </a:lnTo>
                <a:lnTo>
                  <a:pt x="12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128647" y="2518792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0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128647" y="251397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0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128647" y="250916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128647" y="2504349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3" y="0"/>
                </a:lnTo>
                <a:lnTo>
                  <a:pt x="1924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128637" y="2499535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128637" y="249472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5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128637" y="248990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3" y="0"/>
                </a:lnTo>
                <a:lnTo>
                  <a:pt x="19253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128637" y="2485080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3" y="0"/>
                </a:lnTo>
                <a:lnTo>
                  <a:pt x="19253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128637" y="2480269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9"/>
                </a:lnTo>
                <a:lnTo>
                  <a:pt x="19240" y="0"/>
                </a:lnTo>
                <a:lnTo>
                  <a:pt x="19240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128624" y="2475455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128624" y="247064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128624" y="246582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128624" y="2461012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128624" y="245619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0" y="0"/>
                </a:lnTo>
                <a:lnTo>
                  <a:pt x="19240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128611" y="245138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128611" y="2446570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5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128611" y="2441756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3" y="0"/>
                </a:lnTo>
                <a:lnTo>
                  <a:pt x="19253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128611" y="243694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3" y="0"/>
                </a:lnTo>
                <a:lnTo>
                  <a:pt x="19253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128611" y="243212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40" y="0"/>
                </a:lnTo>
                <a:lnTo>
                  <a:pt x="19240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128599" y="2427316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9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128599" y="2422502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128599" y="241768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128599" y="241286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3" y="0"/>
                </a:lnTo>
                <a:lnTo>
                  <a:pt x="19253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128586" y="240804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12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62"/>
                </a:lnTo>
                <a:lnTo>
                  <a:pt x="12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128586" y="240323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128586" y="2398419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65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128586" y="239361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0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128586" y="238880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0"/>
                </a:lnTo>
                <a:lnTo>
                  <a:pt x="19243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128659" y="2538045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020069" y="239484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020069" y="239965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12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12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020081" y="240447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0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020081" y="2409286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020081" y="2414100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020081" y="241891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9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020081" y="242373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9" y="2365"/>
                </a:moveTo>
                <a:lnTo>
                  <a:pt x="0" y="12"/>
                </a:lnTo>
                <a:lnTo>
                  <a:pt x="19253" y="0"/>
                </a:lnTo>
                <a:lnTo>
                  <a:pt x="19253" y="2352"/>
                </a:lnTo>
                <a:lnTo>
                  <a:pt x="9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020091" y="2428552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43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020091" y="2433366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0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020091" y="2438180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0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020091" y="244299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0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020091" y="2447809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12" y="2349"/>
                </a:moveTo>
                <a:lnTo>
                  <a:pt x="0" y="0"/>
                </a:lnTo>
                <a:lnTo>
                  <a:pt x="19256" y="0"/>
                </a:lnTo>
                <a:lnTo>
                  <a:pt x="19256" y="2349"/>
                </a:lnTo>
                <a:lnTo>
                  <a:pt x="12" y="2349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020104" y="2452610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3" y="0"/>
                </a:lnTo>
                <a:lnTo>
                  <a:pt x="19256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020104" y="245742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020104" y="246225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020104" y="2467065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9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020117" y="2471876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43" y="0"/>
                </a:lnTo>
                <a:lnTo>
                  <a:pt x="19243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020117" y="2476690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43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020117" y="248150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020117" y="2486319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020117" y="249113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020129" y="2495960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0"/>
                </a:lnTo>
                <a:lnTo>
                  <a:pt x="19243" y="0"/>
                </a:lnTo>
                <a:lnTo>
                  <a:pt x="1924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020129" y="250076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020129" y="2505575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020129" y="2510389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020129" y="251520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020142" y="252001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9"/>
                </a:lnTo>
                <a:lnTo>
                  <a:pt x="19243" y="0"/>
                </a:lnTo>
                <a:lnTo>
                  <a:pt x="1924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020142" y="2524829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020142" y="252964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020142" y="2534470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020142" y="253928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020069" y="2390029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5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043775" y="2548637"/>
            <a:ext cx="80522" cy="258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045951" y="2548676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9" y="25856"/>
                </a:moveTo>
                <a:lnTo>
                  <a:pt x="0" y="12"/>
                </a:lnTo>
                <a:lnTo>
                  <a:pt x="1747" y="0"/>
                </a:lnTo>
                <a:lnTo>
                  <a:pt x="1760" y="25856"/>
                </a:lnTo>
                <a:lnTo>
                  <a:pt x="9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049540" y="2548676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7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053128" y="2548676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0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056716" y="2548676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060291" y="2548676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63" y="0"/>
                </a:lnTo>
                <a:lnTo>
                  <a:pt x="1776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063880" y="2548676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4"/>
                </a:moveTo>
                <a:lnTo>
                  <a:pt x="0" y="0"/>
                </a:lnTo>
                <a:lnTo>
                  <a:pt x="1750" y="0"/>
                </a:lnTo>
                <a:lnTo>
                  <a:pt x="1763" y="25844"/>
                </a:lnTo>
                <a:lnTo>
                  <a:pt x="12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067468" y="2548676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4"/>
                </a:moveTo>
                <a:lnTo>
                  <a:pt x="0" y="0"/>
                </a:lnTo>
                <a:lnTo>
                  <a:pt x="1750" y="0"/>
                </a:lnTo>
                <a:lnTo>
                  <a:pt x="1763" y="25844"/>
                </a:lnTo>
                <a:lnTo>
                  <a:pt x="12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071043" y="2548663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63" y="0"/>
                </a:lnTo>
                <a:lnTo>
                  <a:pt x="1776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074644" y="2548663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078223" y="2548663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9" y="25856"/>
                </a:moveTo>
                <a:lnTo>
                  <a:pt x="0" y="0"/>
                </a:lnTo>
                <a:lnTo>
                  <a:pt x="1747" y="0"/>
                </a:lnTo>
                <a:lnTo>
                  <a:pt x="1760" y="25856"/>
                </a:lnTo>
                <a:lnTo>
                  <a:pt x="9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081811" y="2548663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0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085399" y="2548663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44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088975" y="2548663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4"/>
                </a:moveTo>
                <a:lnTo>
                  <a:pt x="0" y="0"/>
                </a:lnTo>
                <a:lnTo>
                  <a:pt x="1750" y="0"/>
                </a:lnTo>
                <a:lnTo>
                  <a:pt x="1776" y="25844"/>
                </a:lnTo>
                <a:lnTo>
                  <a:pt x="12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092563" y="254865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12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096151" y="254865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099726" y="254865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76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103315" y="254865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25" y="25856"/>
                </a:moveTo>
                <a:lnTo>
                  <a:pt x="0" y="0"/>
                </a:lnTo>
                <a:lnTo>
                  <a:pt x="1763" y="0"/>
                </a:lnTo>
                <a:lnTo>
                  <a:pt x="1776" y="25856"/>
                </a:lnTo>
                <a:lnTo>
                  <a:pt x="25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106903" y="254865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110494" y="254865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4"/>
                </a:moveTo>
                <a:lnTo>
                  <a:pt x="0" y="0"/>
                </a:lnTo>
                <a:lnTo>
                  <a:pt x="1747" y="0"/>
                </a:lnTo>
                <a:lnTo>
                  <a:pt x="1760" y="25844"/>
                </a:lnTo>
                <a:lnTo>
                  <a:pt x="12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114070" y="254865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4"/>
                </a:moveTo>
                <a:lnTo>
                  <a:pt x="0" y="0"/>
                </a:lnTo>
                <a:lnTo>
                  <a:pt x="1750" y="0"/>
                </a:lnTo>
                <a:lnTo>
                  <a:pt x="1763" y="25844"/>
                </a:lnTo>
                <a:lnTo>
                  <a:pt x="12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117658" y="2548637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121246" y="2548637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043675" y="2357082"/>
            <a:ext cx="80522" cy="258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120257" y="2357082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116669" y="2357082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63" y="0"/>
                </a:lnTo>
                <a:lnTo>
                  <a:pt x="1776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113093" y="2357095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4"/>
                </a:moveTo>
                <a:lnTo>
                  <a:pt x="0" y="0"/>
                </a:lnTo>
                <a:lnTo>
                  <a:pt x="1750" y="0"/>
                </a:lnTo>
                <a:lnTo>
                  <a:pt x="1763" y="25844"/>
                </a:lnTo>
                <a:lnTo>
                  <a:pt x="12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109518" y="2357095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44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105930" y="2357095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102342" y="2357095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098766" y="2357095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9" y="25856"/>
                </a:moveTo>
                <a:lnTo>
                  <a:pt x="0" y="0"/>
                </a:lnTo>
                <a:lnTo>
                  <a:pt x="1747" y="0"/>
                </a:lnTo>
                <a:lnTo>
                  <a:pt x="1760" y="25856"/>
                </a:lnTo>
                <a:lnTo>
                  <a:pt x="9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095165" y="2357095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9" y="25856"/>
                </a:moveTo>
                <a:lnTo>
                  <a:pt x="0" y="0"/>
                </a:lnTo>
                <a:lnTo>
                  <a:pt x="1747" y="0"/>
                </a:lnTo>
                <a:lnTo>
                  <a:pt x="1773" y="25856"/>
                </a:lnTo>
                <a:lnTo>
                  <a:pt x="9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091587" y="2357095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12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087998" y="2357108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4"/>
                </a:moveTo>
                <a:lnTo>
                  <a:pt x="0" y="0"/>
                </a:lnTo>
                <a:lnTo>
                  <a:pt x="1750" y="0"/>
                </a:lnTo>
                <a:lnTo>
                  <a:pt x="1763" y="25844"/>
                </a:lnTo>
                <a:lnTo>
                  <a:pt x="12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084410" y="2357108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76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080835" y="2357108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077247" y="2357108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073658" y="2357108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7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070083" y="2357108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9" y="25856"/>
                </a:moveTo>
                <a:lnTo>
                  <a:pt x="0" y="0"/>
                </a:lnTo>
                <a:lnTo>
                  <a:pt x="1747" y="0"/>
                </a:lnTo>
                <a:lnTo>
                  <a:pt x="1760" y="25856"/>
                </a:lnTo>
                <a:lnTo>
                  <a:pt x="9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066482" y="235712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22" y="25844"/>
                </a:moveTo>
                <a:lnTo>
                  <a:pt x="0" y="0"/>
                </a:lnTo>
                <a:lnTo>
                  <a:pt x="1760" y="0"/>
                </a:lnTo>
                <a:lnTo>
                  <a:pt x="1773" y="25844"/>
                </a:lnTo>
                <a:lnTo>
                  <a:pt x="22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062903" y="235712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44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059315" y="235712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055727" y="235712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25" y="25856"/>
                </a:moveTo>
                <a:lnTo>
                  <a:pt x="0" y="0"/>
                </a:lnTo>
                <a:lnTo>
                  <a:pt x="1763" y="0"/>
                </a:lnTo>
                <a:lnTo>
                  <a:pt x="1776" y="25856"/>
                </a:lnTo>
                <a:lnTo>
                  <a:pt x="25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052151" y="235712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048563" y="235712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044975" y="235712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25" y="25856"/>
                </a:moveTo>
                <a:lnTo>
                  <a:pt x="0" y="12"/>
                </a:lnTo>
                <a:lnTo>
                  <a:pt x="1763" y="0"/>
                </a:lnTo>
                <a:lnTo>
                  <a:pt x="1776" y="25856"/>
                </a:lnTo>
                <a:lnTo>
                  <a:pt x="25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023967" y="2371537"/>
            <a:ext cx="118958" cy="18878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170284" y="2367773"/>
            <a:ext cx="112395" cy="200025"/>
          </a:xfrm>
          <a:custGeom>
            <a:avLst/>
            <a:gdLst/>
            <a:ahLst/>
            <a:cxnLst/>
            <a:rect l="l" t="t" r="r" b="b"/>
            <a:pathLst>
              <a:path w="112394" h="200025">
                <a:moveTo>
                  <a:pt x="112018" y="0"/>
                </a:moveTo>
                <a:lnTo>
                  <a:pt x="1750" y="64"/>
                </a:lnTo>
                <a:lnTo>
                  <a:pt x="0" y="64"/>
                </a:lnTo>
                <a:lnTo>
                  <a:pt x="112" y="199845"/>
                </a:lnTo>
                <a:lnTo>
                  <a:pt x="100566" y="199794"/>
                </a:lnTo>
                <a:lnTo>
                  <a:pt x="102405" y="197492"/>
                </a:lnTo>
                <a:lnTo>
                  <a:pt x="1862" y="197492"/>
                </a:lnTo>
                <a:lnTo>
                  <a:pt x="1763" y="2400"/>
                </a:lnTo>
                <a:lnTo>
                  <a:pt x="112018" y="2349"/>
                </a:lnTo>
                <a:lnTo>
                  <a:pt x="112018" y="0"/>
                </a:lnTo>
                <a:close/>
              </a:path>
              <a:path w="112394" h="200025">
                <a:moveTo>
                  <a:pt x="112018" y="2349"/>
                </a:moveTo>
                <a:lnTo>
                  <a:pt x="110280" y="2349"/>
                </a:lnTo>
                <a:lnTo>
                  <a:pt x="110383" y="184314"/>
                </a:lnTo>
                <a:lnTo>
                  <a:pt x="99877" y="197444"/>
                </a:lnTo>
                <a:lnTo>
                  <a:pt x="1862" y="197492"/>
                </a:lnTo>
                <a:lnTo>
                  <a:pt x="102405" y="197492"/>
                </a:lnTo>
                <a:lnTo>
                  <a:pt x="112121" y="185338"/>
                </a:lnTo>
                <a:lnTo>
                  <a:pt x="112018" y="23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162419" y="2382865"/>
            <a:ext cx="127850" cy="16574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271013" y="253315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271013" y="252834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271013" y="2523516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43" y="0"/>
                </a:lnTo>
                <a:lnTo>
                  <a:pt x="19256" y="2365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271001" y="2518715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12" y="2365"/>
                </a:moveTo>
                <a:lnTo>
                  <a:pt x="0" y="0"/>
                </a:lnTo>
                <a:lnTo>
                  <a:pt x="19256" y="0"/>
                </a:lnTo>
                <a:lnTo>
                  <a:pt x="19256" y="2352"/>
                </a:lnTo>
                <a:lnTo>
                  <a:pt x="12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271001" y="251390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0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271001" y="250908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0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271001" y="2504276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0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271001" y="2499462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3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270988" y="249464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12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12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270988" y="248983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2270988" y="2485006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270988" y="2480192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270988" y="247537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3" y="0"/>
                </a:lnTo>
                <a:lnTo>
                  <a:pt x="19243" y="235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270975" y="247056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12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12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270975" y="2465750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270975" y="2460936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270975" y="2456125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9"/>
                </a:lnTo>
                <a:lnTo>
                  <a:pt x="19256" y="0"/>
                </a:lnTo>
                <a:lnTo>
                  <a:pt x="19256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270975" y="2451310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0"/>
                </a:lnTo>
                <a:lnTo>
                  <a:pt x="19243" y="0"/>
                </a:lnTo>
                <a:lnTo>
                  <a:pt x="1924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270962" y="2446496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270962" y="2441682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270962" y="243686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270962" y="243205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270962" y="2427240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3" y="0"/>
                </a:lnTo>
                <a:lnTo>
                  <a:pt x="19243" y="235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270949" y="2422425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270949" y="241761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270949" y="241278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9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270949" y="240797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270949" y="2403159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3" y="0"/>
                </a:lnTo>
                <a:lnTo>
                  <a:pt x="19243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270940" y="2398345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270940" y="239353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270940" y="2388729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0"/>
                </a:moveTo>
                <a:lnTo>
                  <a:pt x="19256" y="0"/>
                </a:lnTo>
                <a:lnTo>
                  <a:pt x="19256" y="2349"/>
                </a:lnTo>
                <a:lnTo>
                  <a:pt x="0" y="2349"/>
                </a:lnTo>
                <a:lnTo>
                  <a:pt x="0" y="0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271013" y="2537972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162419" y="2394769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12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12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162432" y="239958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9"/>
                </a:lnTo>
                <a:lnTo>
                  <a:pt x="19243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162432" y="2404395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162432" y="2409209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162432" y="241402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162445" y="241883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3" y="0"/>
                </a:lnTo>
                <a:lnTo>
                  <a:pt x="19243" y="235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162445" y="242366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0"/>
                </a:lnTo>
                <a:lnTo>
                  <a:pt x="19243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162445" y="242847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0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162445" y="2433292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0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162445" y="2438106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0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162458" y="244290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3" y="0"/>
                </a:lnTo>
                <a:lnTo>
                  <a:pt x="19243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162458" y="2447722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9"/>
                </a:lnTo>
                <a:lnTo>
                  <a:pt x="19256" y="0"/>
                </a:lnTo>
                <a:lnTo>
                  <a:pt x="19256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162458" y="245253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65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162458" y="245734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65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162458" y="246217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162471" y="246698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3" y="0"/>
                </a:lnTo>
                <a:lnTo>
                  <a:pt x="1924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162471" y="2471802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162471" y="247661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162471" y="248143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162471" y="2486245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162483" y="2491059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3" y="0"/>
                </a:lnTo>
                <a:lnTo>
                  <a:pt x="1924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162483" y="249587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9"/>
                </a:lnTo>
                <a:lnTo>
                  <a:pt x="19253" y="0"/>
                </a:lnTo>
                <a:lnTo>
                  <a:pt x="19253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162483" y="250068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3" y="0"/>
                </a:lnTo>
                <a:lnTo>
                  <a:pt x="19253" y="2365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162483" y="2505499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3" y="0"/>
                </a:lnTo>
                <a:lnTo>
                  <a:pt x="19253" y="2365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162483" y="251031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12" y="2365"/>
                </a:moveTo>
                <a:lnTo>
                  <a:pt x="0" y="12"/>
                </a:lnTo>
                <a:lnTo>
                  <a:pt x="19253" y="0"/>
                </a:lnTo>
                <a:lnTo>
                  <a:pt x="19253" y="2352"/>
                </a:lnTo>
                <a:lnTo>
                  <a:pt x="12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162496" y="251512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0" y="0"/>
                </a:lnTo>
                <a:lnTo>
                  <a:pt x="19240" y="235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162496" y="251994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162496" y="2524755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162496" y="2529569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162496" y="2534396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12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12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162509" y="2539210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0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162419" y="2389955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186138" y="2548560"/>
            <a:ext cx="80525" cy="2589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188302" y="2548599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25" y="25856"/>
                </a:moveTo>
                <a:lnTo>
                  <a:pt x="0" y="0"/>
                </a:lnTo>
                <a:lnTo>
                  <a:pt x="1763" y="0"/>
                </a:lnTo>
                <a:lnTo>
                  <a:pt x="1776" y="25856"/>
                </a:lnTo>
                <a:lnTo>
                  <a:pt x="25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191903" y="2548599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195478" y="2548599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76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199067" y="2548599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202658" y="2548599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9" y="25856"/>
                </a:moveTo>
                <a:lnTo>
                  <a:pt x="0" y="0"/>
                </a:lnTo>
                <a:lnTo>
                  <a:pt x="1747" y="0"/>
                </a:lnTo>
                <a:lnTo>
                  <a:pt x="1760" y="25844"/>
                </a:lnTo>
                <a:lnTo>
                  <a:pt x="9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206233" y="2548599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4"/>
                </a:moveTo>
                <a:lnTo>
                  <a:pt x="0" y="0"/>
                </a:lnTo>
                <a:lnTo>
                  <a:pt x="1750" y="0"/>
                </a:lnTo>
                <a:lnTo>
                  <a:pt x="1773" y="25844"/>
                </a:lnTo>
                <a:lnTo>
                  <a:pt x="12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209822" y="2548586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12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213410" y="2548586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216998" y="2548586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220586" y="2548586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224162" y="2548586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2227750" y="2548586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7"/>
                </a:moveTo>
                <a:lnTo>
                  <a:pt x="0" y="0"/>
                </a:lnTo>
                <a:lnTo>
                  <a:pt x="1750" y="0"/>
                </a:lnTo>
                <a:lnTo>
                  <a:pt x="1763" y="25847"/>
                </a:lnTo>
                <a:lnTo>
                  <a:pt x="12" y="25847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2231341" y="2548586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9" y="25847"/>
                </a:moveTo>
                <a:lnTo>
                  <a:pt x="0" y="0"/>
                </a:lnTo>
                <a:lnTo>
                  <a:pt x="1747" y="0"/>
                </a:lnTo>
                <a:lnTo>
                  <a:pt x="1760" y="25847"/>
                </a:lnTo>
                <a:lnTo>
                  <a:pt x="9" y="25847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234917" y="2548573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60"/>
                </a:moveTo>
                <a:lnTo>
                  <a:pt x="0" y="0"/>
                </a:lnTo>
                <a:lnTo>
                  <a:pt x="1750" y="0"/>
                </a:lnTo>
                <a:lnTo>
                  <a:pt x="1760" y="25860"/>
                </a:lnTo>
                <a:lnTo>
                  <a:pt x="12" y="25860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238505" y="2548573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60"/>
                </a:moveTo>
                <a:lnTo>
                  <a:pt x="0" y="0"/>
                </a:lnTo>
                <a:lnTo>
                  <a:pt x="1750" y="0"/>
                </a:lnTo>
                <a:lnTo>
                  <a:pt x="1763" y="25860"/>
                </a:lnTo>
                <a:lnTo>
                  <a:pt x="12" y="25860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242093" y="2548573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60"/>
                </a:moveTo>
                <a:lnTo>
                  <a:pt x="0" y="0"/>
                </a:lnTo>
                <a:lnTo>
                  <a:pt x="1750" y="0"/>
                </a:lnTo>
                <a:lnTo>
                  <a:pt x="1763" y="25860"/>
                </a:lnTo>
                <a:lnTo>
                  <a:pt x="12" y="25860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245681" y="2548573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60"/>
                </a:moveTo>
                <a:lnTo>
                  <a:pt x="0" y="0"/>
                </a:lnTo>
                <a:lnTo>
                  <a:pt x="1750" y="0"/>
                </a:lnTo>
                <a:lnTo>
                  <a:pt x="1763" y="25860"/>
                </a:lnTo>
                <a:lnTo>
                  <a:pt x="12" y="25860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249257" y="2548573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25" y="25860"/>
                </a:moveTo>
                <a:lnTo>
                  <a:pt x="0" y="0"/>
                </a:lnTo>
                <a:lnTo>
                  <a:pt x="1763" y="0"/>
                </a:lnTo>
                <a:lnTo>
                  <a:pt x="1776" y="25847"/>
                </a:lnTo>
                <a:lnTo>
                  <a:pt x="25" y="25860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252845" y="2548573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7"/>
                </a:moveTo>
                <a:lnTo>
                  <a:pt x="0" y="0"/>
                </a:lnTo>
                <a:lnTo>
                  <a:pt x="1750" y="0"/>
                </a:lnTo>
                <a:lnTo>
                  <a:pt x="1763" y="25847"/>
                </a:lnTo>
                <a:lnTo>
                  <a:pt x="12" y="25847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2256420" y="254856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60"/>
                </a:moveTo>
                <a:lnTo>
                  <a:pt x="0" y="12"/>
                </a:lnTo>
                <a:lnTo>
                  <a:pt x="1750" y="0"/>
                </a:lnTo>
                <a:lnTo>
                  <a:pt x="1763" y="25860"/>
                </a:lnTo>
                <a:lnTo>
                  <a:pt x="12" y="25860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260012" y="254856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9" y="25860"/>
                </a:moveTo>
                <a:lnTo>
                  <a:pt x="0" y="0"/>
                </a:lnTo>
                <a:lnTo>
                  <a:pt x="1747" y="0"/>
                </a:lnTo>
                <a:lnTo>
                  <a:pt x="1760" y="25860"/>
                </a:lnTo>
                <a:lnTo>
                  <a:pt x="9" y="25860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263600" y="254856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60"/>
                </a:moveTo>
                <a:lnTo>
                  <a:pt x="0" y="0"/>
                </a:lnTo>
                <a:lnTo>
                  <a:pt x="1747" y="0"/>
                </a:lnTo>
                <a:lnTo>
                  <a:pt x="1760" y="25860"/>
                </a:lnTo>
                <a:lnTo>
                  <a:pt x="12" y="25860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186026" y="2357008"/>
            <a:ext cx="80525" cy="258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262611" y="2357008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76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259036" y="2357008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255447" y="2357008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12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251872" y="2357021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9" y="25844"/>
                </a:moveTo>
                <a:lnTo>
                  <a:pt x="0" y="0"/>
                </a:lnTo>
                <a:lnTo>
                  <a:pt x="1747" y="0"/>
                </a:lnTo>
                <a:lnTo>
                  <a:pt x="1760" y="25844"/>
                </a:lnTo>
                <a:lnTo>
                  <a:pt x="9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248281" y="2357021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2244692" y="2357021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25" y="25856"/>
                </a:moveTo>
                <a:lnTo>
                  <a:pt x="0" y="0"/>
                </a:lnTo>
                <a:lnTo>
                  <a:pt x="1763" y="0"/>
                </a:lnTo>
                <a:lnTo>
                  <a:pt x="1776" y="25856"/>
                </a:lnTo>
                <a:lnTo>
                  <a:pt x="25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241117" y="2357021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237529" y="2357021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233940" y="2357021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230352" y="235703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4"/>
                </a:moveTo>
                <a:lnTo>
                  <a:pt x="0" y="0"/>
                </a:lnTo>
                <a:lnTo>
                  <a:pt x="1750" y="0"/>
                </a:lnTo>
                <a:lnTo>
                  <a:pt x="1776" y="25844"/>
                </a:lnTo>
                <a:lnTo>
                  <a:pt x="12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226777" y="235703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0" y="25844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223189" y="235703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0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219600" y="235703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9" y="25856"/>
                </a:moveTo>
                <a:lnTo>
                  <a:pt x="0" y="0"/>
                </a:lnTo>
                <a:lnTo>
                  <a:pt x="1747" y="0"/>
                </a:lnTo>
                <a:lnTo>
                  <a:pt x="1773" y="25856"/>
                </a:lnTo>
                <a:lnTo>
                  <a:pt x="9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216022" y="235703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212434" y="235703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208845" y="235703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9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205257" y="235704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7"/>
                </a:moveTo>
                <a:lnTo>
                  <a:pt x="0" y="0"/>
                </a:lnTo>
                <a:lnTo>
                  <a:pt x="1750" y="0"/>
                </a:lnTo>
                <a:lnTo>
                  <a:pt x="1763" y="25847"/>
                </a:lnTo>
                <a:lnTo>
                  <a:pt x="12" y="25847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201669" y="235704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25" y="25860"/>
                </a:moveTo>
                <a:lnTo>
                  <a:pt x="0" y="0"/>
                </a:lnTo>
                <a:lnTo>
                  <a:pt x="1763" y="0"/>
                </a:lnTo>
                <a:lnTo>
                  <a:pt x="1776" y="25860"/>
                </a:lnTo>
                <a:lnTo>
                  <a:pt x="25" y="25860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198094" y="235704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60"/>
                </a:moveTo>
                <a:lnTo>
                  <a:pt x="0" y="0"/>
                </a:lnTo>
                <a:lnTo>
                  <a:pt x="1750" y="0"/>
                </a:lnTo>
                <a:lnTo>
                  <a:pt x="1763" y="25860"/>
                </a:lnTo>
                <a:lnTo>
                  <a:pt x="12" y="25860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194505" y="235704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60"/>
                </a:moveTo>
                <a:lnTo>
                  <a:pt x="0" y="0"/>
                </a:lnTo>
                <a:lnTo>
                  <a:pt x="1750" y="0"/>
                </a:lnTo>
                <a:lnTo>
                  <a:pt x="1760" y="25860"/>
                </a:lnTo>
                <a:lnTo>
                  <a:pt x="12" y="25860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190917" y="235704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9" y="25860"/>
                </a:moveTo>
                <a:lnTo>
                  <a:pt x="0" y="0"/>
                </a:lnTo>
                <a:lnTo>
                  <a:pt x="1760" y="0"/>
                </a:lnTo>
                <a:lnTo>
                  <a:pt x="1773" y="25860"/>
                </a:lnTo>
                <a:lnTo>
                  <a:pt x="9" y="25860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187338" y="235704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60"/>
                </a:moveTo>
                <a:lnTo>
                  <a:pt x="0" y="0"/>
                </a:lnTo>
                <a:lnTo>
                  <a:pt x="1750" y="0"/>
                </a:lnTo>
                <a:lnTo>
                  <a:pt x="1763" y="25860"/>
                </a:lnTo>
                <a:lnTo>
                  <a:pt x="12" y="25860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164807" y="2371537"/>
            <a:ext cx="118958" cy="18878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312651" y="2367699"/>
            <a:ext cx="112395" cy="200025"/>
          </a:xfrm>
          <a:custGeom>
            <a:avLst/>
            <a:gdLst/>
            <a:ahLst/>
            <a:cxnLst/>
            <a:rect l="l" t="t" r="r" b="b"/>
            <a:pathLst>
              <a:path w="112394" h="200025">
                <a:moveTo>
                  <a:pt x="112018" y="0"/>
                </a:moveTo>
                <a:lnTo>
                  <a:pt x="1750" y="60"/>
                </a:lnTo>
                <a:lnTo>
                  <a:pt x="0" y="60"/>
                </a:lnTo>
                <a:lnTo>
                  <a:pt x="99" y="199842"/>
                </a:lnTo>
                <a:lnTo>
                  <a:pt x="100553" y="199794"/>
                </a:lnTo>
                <a:lnTo>
                  <a:pt x="102394" y="197492"/>
                </a:lnTo>
                <a:lnTo>
                  <a:pt x="1850" y="197492"/>
                </a:lnTo>
                <a:lnTo>
                  <a:pt x="1750" y="2400"/>
                </a:lnTo>
                <a:lnTo>
                  <a:pt x="112018" y="2349"/>
                </a:lnTo>
                <a:lnTo>
                  <a:pt x="112018" y="0"/>
                </a:lnTo>
                <a:close/>
              </a:path>
              <a:path w="112394" h="200025">
                <a:moveTo>
                  <a:pt x="112018" y="2349"/>
                </a:moveTo>
                <a:lnTo>
                  <a:pt x="110268" y="2349"/>
                </a:lnTo>
                <a:lnTo>
                  <a:pt x="110367" y="184314"/>
                </a:lnTo>
                <a:lnTo>
                  <a:pt x="99865" y="197428"/>
                </a:lnTo>
                <a:lnTo>
                  <a:pt x="1850" y="197492"/>
                </a:lnTo>
                <a:lnTo>
                  <a:pt x="102394" y="197492"/>
                </a:lnTo>
                <a:lnTo>
                  <a:pt x="111554" y="186039"/>
                </a:lnTo>
                <a:lnTo>
                  <a:pt x="112105" y="185326"/>
                </a:lnTo>
                <a:lnTo>
                  <a:pt x="112018" y="23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304773" y="2382789"/>
            <a:ext cx="127847" cy="1657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413368" y="253308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9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413368" y="2528270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413368" y="252344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413368" y="2518629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413368" y="251381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0" y="0"/>
                </a:lnTo>
                <a:lnTo>
                  <a:pt x="19240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413355" y="250901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0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413355" y="2504199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0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413355" y="2499385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0"/>
                </a:lnTo>
                <a:lnTo>
                  <a:pt x="19253" y="0"/>
                </a:lnTo>
                <a:lnTo>
                  <a:pt x="19253" y="235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413355" y="249457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0"/>
                </a:lnTo>
                <a:lnTo>
                  <a:pt x="19240" y="0"/>
                </a:lnTo>
                <a:lnTo>
                  <a:pt x="19253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413342" y="2489756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12" y="2365"/>
                </a:moveTo>
                <a:lnTo>
                  <a:pt x="0" y="12"/>
                </a:lnTo>
                <a:lnTo>
                  <a:pt x="19253" y="0"/>
                </a:lnTo>
                <a:lnTo>
                  <a:pt x="19253" y="2352"/>
                </a:lnTo>
                <a:lnTo>
                  <a:pt x="12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413342" y="248493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9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2413342" y="248011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413342" y="247530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413342" y="2470490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413329" y="2465676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12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12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413329" y="2460862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413329" y="245604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413329" y="245123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0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413329" y="2446419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0"/>
                </a:lnTo>
                <a:lnTo>
                  <a:pt x="19243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413316" y="2441605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12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12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413316" y="243679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9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2413316" y="2431980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413316" y="2427166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413316" y="2422352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3" y="0"/>
                </a:lnTo>
                <a:lnTo>
                  <a:pt x="1924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413303" y="241753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12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12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413303" y="241271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2413303" y="2407896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413303" y="2403082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413303" y="239826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43" y="0"/>
                </a:lnTo>
                <a:lnTo>
                  <a:pt x="19243" y="2365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413291" y="239345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65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413291" y="238864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9"/>
                </a:lnTo>
                <a:lnTo>
                  <a:pt x="19256" y="0"/>
                </a:lnTo>
                <a:lnTo>
                  <a:pt x="19256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2413380" y="2537895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40" y="0"/>
                </a:lnTo>
                <a:lnTo>
                  <a:pt x="19240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304786" y="239469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5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304786" y="239950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304786" y="240432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304786" y="2409135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2304799" y="2413949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0" y="0"/>
                </a:lnTo>
                <a:lnTo>
                  <a:pt x="19240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304799" y="241876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304799" y="242359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0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304799" y="242840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0"/>
                </a:lnTo>
                <a:lnTo>
                  <a:pt x="19253" y="0"/>
                </a:lnTo>
                <a:lnTo>
                  <a:pt x="19253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304799" y="243320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3" y="0"/>
                </a:lnTo>
                <a:lnTo>
                  <a:pt x="19253" y="2365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304812" y="243801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40" y="0"/>
                </a:lnTo>
                <a:lnTo>
                  <a:pt x="19240" y="2365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304812" y="244283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3" y="0"/>
                </a:lnTo>
                <a:lnTo>
                  <a:pt x="19253" y="2365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304812" y="2447645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304812" y="2452459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304812" y="245727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12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12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2304825" y="246210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0" y="0"/>
                </a:lnTo>
                <a:lnTo>
                  <a:pt x="19240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304825" y="2466915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304825" y="2471729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9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304825" y="2476540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3" y="0"/>
                </a:lnTo>
                <a:lnTo>
                  <a:pt x="19253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304825" y="248135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9" y="2365"/>
                </a:moveTo>
                <a:lnTo>
                  <a:pt x="0" y="12"/>
                </a:lnTo>
                <a:lnTo>
                  <a:pt x="19253" y="0"/>
                </a:lnTo>
                <a:lnTo>
                  <a:pt x="19253" y="2352"/>
                </a:lnTo>
                <a:lnTo>
                  <a:pt x="9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2304834" y="248616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43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304834" y="2490982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304834" y="249579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304834" y="250061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304834" y="2505425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12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12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2304847" y="2510239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3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304847" y="251505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304847" y="251986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2304847" y="252468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9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304847" y="252949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12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12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2304860" y="2534319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43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304860" y="253913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304786" y="238987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43" y="0"/>
                </a:lnTo>
                <a:lnTo>
                  <a:pt x="19243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328492" y="2548487"/>
            <a:ext cx="80522" cy="2589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330669" y="2548525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2334257" y="2548525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337845" y="2548525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341421" y="2548525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345009" y="2548525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4"/>
                </a:moveTo>
                <a:lnTo>
                  <a:pt x="0" y="0"/>
                </a:lnTo>
                <a:lnTo>
                  <a:pt x="1750" y="0"/>
                </a:lnTo>
                <a:lnTo>
                  <a:pt x="1763" y="25844"/>
                </a:lnTo>
                <a:lnTo>
                  <a:pt x="12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348597" y="2548525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4"/>
                </a:moveTo>
                <a:lnTo>
                  <a:pt x="0" y="0"/>
                </a:lnTo>
                <a:lnTo>
                  <a:pt x="1750" y="0"/>
                </a:lnTo>
                <a:lnTo>
                  <a:pt x="1763" y="25844"/>
                </a:lnTo>
                <a:lnTo>
                  <a:pt x="12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2352176" y="2548512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9" y="25856"/>
                </a:moveTo>
                <a:lnTo>
                  <a:pt x="0" y="0"/>
                </a:lnTo>
                <a:lnTo>
                  <a:pt x="1747" y="0"/>
                </a:lnTo>
                <a:lnTo>
                  <a:pt x="1760" y="25856"/>
                </a:lnTo>
                <a:lnTo>
                  <a:pt x="9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355764" y="2548512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9" y="25856"/>
                </a:moveTo>
                <a:lnTo>
                  <a:pt x="0" y="0"/>
                </a:lnTo>
                <a:lnTo>
                  <a:pt x="1747" y="0"/>
                </a:lnTo>
                <a:lnTo>
                  <a:pt x="1760" y="25856"/>
                </a:lnTo>
                <a:lnTo>
                  <a:pt x="9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359352" y="2548512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0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2362940" y="2548512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366516" y="2548512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25" y="25856"/>
                </a:moveTo>
                <a:lnTo>
                  <a:pt x="0" y="0"/>
                </a:lnTo>
                <a:lnTo>
                  <a:pt x="1763" y="0"/>
                </a:lnTo>
                <a:lnTo>
                  <a:pt x="1776" y="25844"/>
                </a:lnTo>
                <a:lnTo>
                  <a:pt x="25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370104" y="2548512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4"/>
                </a:moveTo>
                <a:lnTo>
                  <a:pt x="0" y="0"/>
                </a:lnTo>
                <a:lnTo>
                  <a:pt x="1750" y="0"/>
                </a:lnTo>
                <a:lnTo>
                  <a:pt x="1763" y="25844"/>
                </a:lnTo>
                <a:lnTo>
                  <a:pt x="12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2373692" y="254850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12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377268" y="254850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25" y="25856"/>
                </a:moveTo>
                <a:lnTo>
                  <a:pt x="0" y="0"/>
                </a:lnTo>
                <a:lnTo>
                  <a:pt x="1763" y="0"/>
                </a:lnTo>
                <a:lnTo>
                  <a:pt x="1776" y="25856"/>
                </a:lnTo>
                <a:lnTo>
                  <a:pt x="25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380856" y="254850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2384447" y="254850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9" y="25856"/>
                </a:moveTo>
                <a:lnTo>
                  <a:pt x="0" y="0"/>
                </a:lnTo>
                <a:lnTo>
                  <a:pt x="1747" y="0"/>
                </a:lnTo>
                <a:lnTo>
                  <a:pt x="1760" y="25856"/>
                </a:lnTo>
                <a:lnTo>
                  <a:pt x="9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2388036" y="254850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0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391624" y="254850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4"/>
                </a:moveTo>
                <a:lnTo>
                  <a:pt x="0" y="0"/>
                </a:lnTo>
                <a:lnTo>
                  <a:pt x="1750" y="0"/>
                </a:lnTo>
                <a:lnTo>
                  <a:pt x="1760" y="25844"/>
                </a:lnTo>
                <a:lnTo>
                  <a:pt x="12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2395199" y="254850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4"/>
                </a:moveTo>
                <a:lnTo>
                  <a:pt x="0" y="0"/>
                </a:lnTo>
                <a:lnTo>
                  <a:pt x="1750" y="0"/>
                </a:lnTo>
                <a:lnTo>
                  <a:pt x="1776" y="25844"/>
                </a:lnTo>
                <a:lnTo>
                  <a:pt x="12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398774" y="2548487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25" y="25856"/>
                </a:moveTo>
                <a:lnTo>
                  <a:pt x="0" y="0"/>
                </a:lnTo>
                <a:lnTo>
                  <a:pt x="1763" y="0"/>
                </a:lnTo>
                <a:lnTo>
                  <a:pt x="1776" y="25856"/>
                </a:lnTo>
                <a:lnTo>
                  <a:pt x="25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402363" y="2548487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2405951" y="2548487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76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328393" y="2356932"/>
            <a:ext cx="80522" cy="2589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404978" y="2356932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47" y="0"/>
                </a:lnTo>
                <a:lnTo>
                  <a:pt x="1760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2401386" y="2356932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397798" y="2356932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394223" y="235694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4"/>
                </a:moveTo>
                <a:lnTo>
                  <a:pt x="0" y="0"/>
                </a:lnTo>
                <a:lnTo>
                  <a:pt x="1750" y="0"/>
                </a:lnTo>
                <a:lnTo>
                  <a:pt x="1763" y="25844"/>
                </a:lnTo>
                <a:lnTo>
                  <a:pt x="12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2390635" y="235694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25" y="25856"/>
                </a:moveTo>
                <a:lnTo>
                  <a:pt x="0" y="0"/>
                </a:lnTo>
                <a:lnTo>
                  <a:pt x="1763" y="0"/>
                </a:lnTo>
                <a:lnTo>
                  <a:pt x="1776" y="25844"/>
                </a:lnTo>
                <a:lnTo>
                  <a:pt x="25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387059" y="235694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383471" y="235694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2379883" y="235694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376295" y="235694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0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372716" y="235694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12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2369128" y="2356957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4"/>
                </a:moveTo>
                <a:lnTo>
                  <a:pt x="0" y="0"/>
                </a:lnTo>
                <a:lnTo>
                  <a:pt x="1750" y="0"/>
                </a:lnTo>
                <a:lnTo>
                  <a:pt x="1763" y="25844"/>
                </a:lnTo>
                <a:lnTo>
                  <a:pt x="12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365539" y="2356957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361964" y="2356957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2358376" y="2356957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354788" y="2356957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351199" y="2356957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2347611" y="235697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4"/>
                </a:moveTo>
                <a:lnTo>
                  <a:pt x="0" y="0"/>
                </a:lnTo>
                <a:lnTo>
                  <a:pt x="1750" y="0"/>
                </a:lnTo>
                <a:lnTo>
                  <a:pt x="1773" y="25844"/>
                </a:lnTo>
                <a:lnTo>
                  <a:pt x="12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344036" y="235697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9" y="25856"/>
                </a:moveTo>
                <a:lnTo>
                  <a:pt x="0" y="0"/>
                </a:lnTo>
                <a:lnTo>
                  <a:pt x="1747" y="0"/>
                </a:lnTo>
                <a:lnTo>
                  <a:pt x="1760" y="25844"/>
                </a:lnTo>
                <a:lnTo>
                  <a:pt x="9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340444" y="235697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2336856" y="235697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76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333281" y="235697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329693" y="235697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2308211" y="2371537"/>
            <a:ext cx="118958" cy="18878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455002" y="2367623"/>
            <a:ext cx="112395" cy="200025"/>
          </a:xfrm>
          <a:custGeom>
            <a:avLst/>
            <a:gdLst/>
            <a:ahLst/>
            <a:cxnLst/>
            <a:rect l="l" t="t" r="r" b="b"/>
            <a:pathLst>
              <a:path w="112394" h="200025">
                <a:moveTo>
                  <a:pt x="112022" y="0"/>
                </a:moveTo>
                <a:lnTo>
                  <a:pt x="1750" y="64"/>
                </a:lnTo>
                <a:lnTo>
                  <a:pt x="0" y="64"/>
                </a:lnTo>
                <a:lnTo>
                  <a:pt x="102" y="199845"/>
                </a:lnTo>
                <a:lnTo>
                  <a:pt x="100566" y="199794"/>
                </a:lnTo>
                <a:lnTo>
                  <a:pt x="102387" y="197492"/>
                </a:lnTo>
                <a:lnTo>
                  <a:pt x="1853" y="197492"/>
                </a:lnTo>
                <a:lnTo>
                  <a:pt x="1750" y="2400"/>
                </a:lnTo>
                <a:lnTo>
                  <a:pt x="112022" y="2352"/>
                </a:lnTo>
                <a:lnTo>
                  <a:pt x="112022" y="0"/>
                </a:lnTo>
                <a:close/>
              </a:path>
              <a:path w="112394" h="200025">
                <a:moveTo>
                  <a:pt x="112022" y="2352"/>
                </a:moveTo>
                <a:lnTo>
                  <a:pt x="110271" y="2352"/>
                </a:lnTo>
                <a:lnTo>
                  <a:pt x="110370" y="184314"/>
                </a:lnTo>
                <a:lnTo>
                  <a:pt x="99868" y="197432"/>
                </a:lnTo>
                <a:lnTo>
                  <a:pt x="1853" y="197492"/>
                </a:lnTo>
                <a:lnTo>
                  <a:pt x="102387" y="197492"/>
                </a:lnTo>
                <a:lnTo>
                  <a:pt x="112121" y="185329"/>
                </a:lnTo>
                <a:lnTo>
                  <a:pt x="112022" y="23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2447137" y="2382702"/>
            <a:ext cx="127850" cy="16575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2447137" y="2394619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2447137" y="239943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447137" y="240424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9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2447150" y="240905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43" y="0"/>
                </a:lnTo>
                <a:lnTo>
                  <a:pt x="19243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447150" y="241387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447150" y="241868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2447150" y="242350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447150" y="2428315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12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62"/>
                </a:lnTo>
                <a:lnTo>
                  <a:pt x="12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447163" y="2433129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3" y="0"/>
                </a:lnTo>
                <a:lnTo>
                  <a:pt x="19256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2447163" y="243794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447163" y="244275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447163" y="2447572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2447163" y="2452386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12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12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2447176" y="2457200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9"/>
                </a:lnTo>
                <a:lnTo>
                  <a:pt x="19243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2447176" y="246202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2447176" y="246683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2447176" y="2471652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2447176" y="2476466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12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12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2447188" y="2481280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3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2447188" y="2486095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0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2447188" y="2490909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0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2447188" y="249572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2447201" y="250053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9"/>
                </a:lnTo>
                <a:lnTo>
                  <a:pt x="19243" y="0"/>
                </a:lnTo>
                <a:lnTo>
                  <a:pt x="1924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2447201" y="250534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43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2447201" y="2510162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2447201" y="2514976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2447201" y="2519790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2447214" y="2524605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3" y="0"/>
                </a:lnTo>
                <a:lnTo>
                  <a:pt x="1924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2447214" y="2529419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2447214" y="2534246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0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2447214" y="2539060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0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2447137" y="2389805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2470846" y="2548413"/>
            <a:ext cx="80522" cy="258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2473019" y="2548448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2476608" y="2548448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2480199" y="2548448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47" y="0"/>
                </a:lnTo>
                <a:lnTo>
                  <a:pt x="1760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2483775" y="2548448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25" y="25856"/>
                </a:moveTo>
                <a:lnTo>
                  <a:pt x="0" y="0"/>
                </a:lnTo>
                <a:lnTo>
                  <a:pt x="1763" y="0"/>
                </a:lnTo>
                <a:lnTo>
                  <a:pt x="1773" y="25847"/>
                </a:lnTo>
                <a:lnTo>
                  <a:pt x="25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2487363" y="2548448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7"/>
                </a:moveTo>
                <a:lnTo>
                  <a:pt x="0" y="0"/>
                </a:lnTo>
                <a:lnTo>
                  <a:pt x="1750" y="0"/>
                </a:lnTo>
                <a:lnTo>
                  <a:pt x="1763" y="25847"/>
                </a:lnTo>
                <a:lnTo>
                  <a:pt x="12" y="25847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2490951" y="2548435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60"/>
                </a:moveTo>
                <a:lnTo>
                  <a:pt x="0" y="12"/>
                </a:lnTo>
                <a:lnTo>
                  <a:pt x="1750" y="0"/>
                </a:lnTo>
                <a:lnTo>
                  <a:pt x="1763" y="25860"/>
                </a:lnTo>
                <a:lnTo>
                  <a:pt x="12" y="25860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2494527" y="2548435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25" y="25860"/>
                </a:moveTo>
                <a:lnTo>
                  <a:pt x="0" y="0"/>
                </a:lnTo>
                <a:lnTo>
                  <a:pt x="1763" y="0"/>
                </a:lnTo>
                <a:lnTo>
                  <a:pt x="1776" y="25860"/>
                </a:lnTo>
                <a:lnTo>
                  <a:pt x="25" y="25860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2498115" y="2548435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60"/>
                </a:moveTo>
                <a:lnTo>
                  <a:pt x="0" y="0"/>
                </a:lnTo>
                <a:lnTo>
                  <a:pt x="1750" y="0"/>
                </a:lnTo>
                <a:lnTo>
                  <a:pt x="1763" y="25860"/>
                </a:lnTo>
                <a:lnTo>
                  <a:pt x="12" y="25860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2501703" y="2548435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60"/>
                </a:moveTo>
                <a:lnTo>
                  <a:pt x="0" y="0"/>
                </a:lnTo>
                <a:lnTo>
                  <a:pt x="1750" y="0"/>
                </a:lnTo>
                <a:lnTo>
                  <a:pt x="1776" y="25860"/>
                </a:lnTo>
                <a:lnTo>
                  <a:pt x="12" y="25860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2505291" y="2548435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60"/>
                </a:moveTo>
                <a:lnTo>
                  <a:pt x="0" y="0"/>
                </a:lnTo>
                <a:lnTo>
                  <a:pt x="1750" y="0"/>
                </a:lnTo>
                <a:lnTo>
                  <a:pt x="1763" y="25860"/>
                </a:lnTo>
                <a:lnTo>
                  <a:pt x="12" y="25860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508883" y="2548435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9" y="25847"/>
                </a:moveTo>
                <a:lnTo>
                  <a:pt x="0" y="0"/>
                </a:lnTo>
                <a:lnTo>
                  <a:pt x="1747" y="0"/>
                </a:lnTo>
                <a:lnTo>
                  <a:pt x="1760" y="25847"/>
                </a:lnTo>
                <a:lnTo>
                  <a:pt x="9" y="25847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2512458" y="2548435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7"/>
                </a:moveTo>
                <a:lnTo>
                  <a:pt x="0" y="0"/>
                </a:lnTo>
                <a:lnTo>
                  <a:pt x="1750" y="0"/>
                </a:lnTo>
                <a:lnTo>
                  <a:pt x="1773" y="25847"/>
                </a:lnTo>
                <a:lnTo>
                  <a:pt x="12" y="25847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2516046" y="2548426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2519634" y="2548426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2470744" y="2356858"/>
            <a:ext cx="80525" cy="2589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2522234" y="2356871"/>
            <a:ext cx="635" cy="26034"/>
          </a:xfrm>
          <a:custGeom>
            <a:avLst/>
            <a:gdLst/>
            <a:ahLst/>
            <a:cxnLst/>
            <a:rect l="l" t="t" r="r" b="b"/>
            <a:pathLst>
              <a:path w="635" h="26035">
                <a:moveTo>
                  <a:pt x="0" y="25856"/>
                </a:moveTo>
                <a:lnTo>
                  <a:pt x="382" y="25856"/>
                </a:lnTo>
                <a:lnTo>
                  <a:pt x="382" y="0"/>
                </a:lnTo>
                <a:lnTo>
                  <a:pt x="0" y="0"/>
                </a:lnTo>
                <a:lnTo>
                  <a:pt x="0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2518645" y="2356871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25" y="25856"/>
                </a:moveTo>
                <a:lnTo>
                  <a:pt x="0" y="0"/>
                </a:lnTo>
                <a:lnTo>
                  <a:pt x="1763" y="0"/>
                </a:lnTo>
                <a:lnTo>
                  <a:pt x="1776" y="25856"/>
                </a:lnTo>
                <a:lnTo>
                  <a:pt x="25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2515070" y="2356871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2511482" y="235688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4"/>
                </a:moveTo>
                <a:lnTo>
                  <a:pt x="0" y="0"/>
                </a:lnTo>
                <a:lnTo>
                  <a:pt x="1750" y="0"/>
                </a:lnTo>
                <a:lnTo>
                  <a:pt x="1763" y="25844"/>
                </a:lnTo>
                <a:lnTo>
                  <a:pt x="12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2507894" y="235688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25" y="25856"/>
                </a:moveTo>
                <a:lnTo>
                  <a:pt x="0" y="0"/>
                </a:lnTo>
                <a:lnTo>
                  <a:pt x="1763" y="0"/>
                </a:lnTo>
                <a:lnTo>
                  <a:pt x="1776" y="25844"/>
                </a:lnTo>
                <a:lnTo>
                  <a:pt x="25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2504318" y="235688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2500730" y="235688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0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2497142" y="235688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22" y="25856"/>
                </a:moveTo>
                <a:lnTo>
                  <a:pt x="0" y="0"/>
                </a:lnTo>
                <a:lnTo>
                  <a:pt x="1760" y="0"/>
                </a:lnTo>
                <a:lnTo>
                  <a:pt x="1773" y="25856"/>
                </a:lnTo>
                <a:lnTo>
                  <a:pt x="2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2493550" y="235688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2489975" y="235688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12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2486386" y="2356896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4"/>
                </a:moveTo>
                <a:lnTo>
                  <a:pt x="0" y="0"/>
                </a:lnTo>
                <a:lnTo>
                  <a:pt x="1750" y="0"/>
                </a:lnTo>
                <a:lnTo>
                  <a:pt x="1763" y="25844"/>
                </a:lnTo>
                <a:lnTo>
                  <a:pt x="12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2482798" y="2356896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2479223" y="2356896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2475635" y="2356896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2472046" y="2356896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2451615" y="2371537"/>
            <a:ext cx="118955" cy="18878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1743225" y="2368010"/>
            <a:ext cx="112395" cy="200025"/>
          </a:xfrm>
          <a:custGeom>
            <a:avLst/>
            <a:gdLst/>
            <a:ahLst/>
            <a:cxnLst/>
            <a:rect l="l" t="t" r="r" b="b"/>
            <a:pathLst>
              <a:path w="112394" h="200025">
                <a:moveTo>
                  <a:pt x="112018" y="0"/>
                </a:moveTo>
                <a:lnTo>
                  <a:pt x="1750" y="51"/>
                </a:lnTo>
                <a:lnTo>
                  <a:pt x="0" y="51"/>
                </a:lnTo>
                <a:lnTo>
                  <a:pt x="102" y="199832"/>
                </a:lnTo>
                <a:lnTo>
                  <a:pt x="100553" y="199781"/>
                </a:lnTo>
                <a:lnTo>
                  <a:pt x="102390" y="197483"/>
                </a:lnTo>
                <a:lnTo>
                  <a:pt x="1850" y="197483"/>
                </a:lnTo>
                <a:lnTo>
                  <a:pt x="1750" y="2400"/>
                </a:lnTo>
                <a:lnTo>
                  <a:pt x="112018" y="2339"/>
                </a:lnTo>
                <a:lnTo>
                  <a:pt x="112018" y="0"/>
                </a:lnTo>
                <a:close/>
              </a:path>
              <a:path w="112394" h="200025">
                <a:moveTo>
                  <a:pt x="112018" y="2339"/>
                </a:moveTo>
                <a:lnTo>
                  <a:pt x="110271" y="2339"/>
                </a:lnTo>
                <a:lnTo>
                  <a:pt x="110370" y="184301"/>
                </a:lnTo>
                <a:lnTo>
                  <a:pt x="99868" y="197432"/>
                </a:lnTo>
                <a:lnTo>
                  <a:pt x="1850" y="197483"/>
                </a:lnTo>
                <a:lnTo>
                  <a:pt x="102390" y="197483"/>
                </a:lnTo>
                <a:lnTo>
                  <a:pt x="112108" y="185329"/>
                </a:lnTo>
                <a:lnTo>
                  <a:pt x="112018" y="23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1735348" y="2383089"/>
            <a:ext cx="127850" cy="16574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1843942" y="2533382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65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1843942" y="252856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65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1843942" y="252375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1843942" y="2518942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9"/>
                </a:lnTo>
                <a:lnTo>
                  <a:pt x="19243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1843929" y="251412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12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12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1843929" y="250931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1843929" y="2504500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1843929" y="2499686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1843929" y="249487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3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1843916" y="249005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12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12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1843916" y="2485230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1843916" y="2480416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65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1843916" y="2475605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9"/>
                </a:lnTo>
                <a:lnTo>
                  <a:pt x="19256" y="0"/>
                </a:lnTo>
                <a:lnTo>
                  <a:pt x="19256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1843916" y="247079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3" y="0"/>
                </a:lnTo>
                <a:lnTo>
                  <a:pt x="19256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1843903" y="246597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12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62"/>
                </a:lnTo>
                <a:lnTo>
                  <a:pt x="12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1843903" y="2461175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0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1843903" y="245636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0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1843903" y="245153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1843903" y="2446720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3" y="0"/>
                </a:lnTo>
                <a:lnTo>
                  <a:pt x="1924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1843894" y="2441906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9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52"/>
                </a:lnTo>
                <a:lnTo>
                  <a:pt x="9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1843894" y="2437092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3" y="0"/>
                </a:lnTo>
                <a:lnTo>
                  <a:pt x="19253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1843894" y="243227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3" y="0"/>
                </a:lnTo>
                <a:lnTo>
                  <a:pt x="19253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1843894" y="242746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3" y="0"/>
                </a:lnTo>
                <a:lnTo>
                  <a:pt x="19253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1843894" y="242265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9"/>
                </a:lnTo>
                <a:lnTo>
                  <a:pt x="19240" y="0"/>
                </a:lnTo>
                <a:lnTo>
                  <a:pt x="19240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1843881" y="241783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1843881" y="241302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0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1843881" y="2408210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0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1843881" y="2403396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0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1843881" y="2398582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0"/>
                </a:lnTo>
                <a:lnTo>
                  <a:pt x="19240" y="0"/>
                </a:lnTo>
                <a:lnTo>
                  <a:pt x="19240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1843868" y="239376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1843868" y="238895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5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1843955" y="2538196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3" y="0"/>
                </a:lnTo>
                <a:lnTo>
                  <a:pt x="19243" y="235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1759070" y="2548788"/>
            <a:ext cx="80522" cy="2589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1804600" y="2548813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0" y="25856"/>
                </a:moveTo>
                <a:lnTo>
                  <a:pt x="1430" y="25856"/>
                </a:lnTo>
                <a:lnTo>
                  <a:pt x="1430" y="0"/>
                </a:lnTo>
                <a:lnTo>
                  <a:pt x="0" y="0"/>
                </a:lnTo>
                <a:lnTo>
                  <a:pt x="0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1807845" y="2548813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25" y="25844"/>
                </a:moveTo>
                <a:lnTo>
                  <a:pt x="0" y="0"/>
                </a:lnTo>
                <a:lnTo>
                  <a:pt x="1763" y="0"/>
                </a:lnTo>
                <a:lnTo>
                  <a:pt x="1776" y="25844"/>
                </a:lnTo>
                <a:lnTo>
                  <a:pt x="25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1811434" y="254880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12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1815022" y="254880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1818610" y="254880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1822198" y="254880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1825774" y="254880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76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1829352" y="254880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22" y="25844"/>
                </a:moveTo>
                <a:lnTo>
                  <a:pt x="0" y="0"/>
                </a:lnTo>
                <a:lnTo>
                  <a:pt x="1760" y="0"/>
                </a:lnTo>
                <a:lnTo>
                  <a:pt x="1773" y="25844"/>
                </a:lnTo>
                <a:lnTo>
                  <a:pt x="22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1832940" y="254880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4"/>
                </a:moveTo>
                <a:lnTo>
                  <a:pt x="0" y="0"/>
                </a:lnTo>
                <a:lnTo>
                  <a:pt x="1750" y="0"/>
                </a:lnTo>
                <a:lnTo>
                  <a:pt x="1760" y="25844"/>
                </a:lnTo>
                <a:lnTo>
                  <a:pt x="12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1836529" y="2548788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7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1758967" y="2357232"/>
            <a:ext cx="80525" cy="258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1835552" y="2357232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1831964" y="2357245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4"/>
                </a:moveTo>
                <a:lnTo>
                  <a:pt x="0" y="0"/>
                </a:lnTo>
                <a:lnTo>
                  <a:pt x="1750" y="0"/>
                </a:lnTo>
                <a:lnTo>
                  <a:pt x="1763" y="25844"/>
                </a:lnTo>
                <a:lnTo>
                  <a:pt x="12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1828376" y="2357245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44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1824801" y="2357245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0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1821212" y="2357245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22" y="25856"/>
                </a:moveTo>
                <a:lnTo>
                  <a:pt x="0" y="0"/>
                </a:lnTo>
                <a:lnTo>
                  <a:pt x="1760" y="0"/>
                </a:lnTo>
                <a:lnTo>
                  <a:pt x="1773" y="25856"/>
                </a:lnTo>
                <a:lnTo>
                  <a:pt x="2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1817634" y="2357245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1814045" y="2357245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1810457" y="2357245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12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1806869" y="2357258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4"/>
                </a:moveTo>
                <a:lnTo>
                  <a:pt x="0" y="0"/>
                </a:lnTo>
                <a:lnTo>
                  <a:pt x="1750" y="0"/>
                </a:lnTo>
                <a:lnTo>
                  <a:pt x="1763" y="25844"/>
                </a:lnTo>
                <a:lnTo>
                  <a:pt x="12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1804600" y="2357258"/>
            <a:ext cx="635" cy="26034"/>
          </a:xfrm>
          <a:custGeom>
            <a:avLst/>
            <a:gdLst/>
            <a:ahLst/>
            <a:cxnLst/>
            <a:rect l="l" t="t" r="r" b="b"/>
            <a:pathLst>
              <a:path w="635" h="26035">
                <a:moveTo>
                  <a:pt x="0" y="25856"/>
                </a:moveTo>
                <a:lnTo>
                  <a:pt x="457" y="25856"/>
                </a:lnTo>
                <a:lnTo>
                  <a:pt x="457" y="0"/>
                </a:lnTo>
                <a:lnTo>
                  <a:pt x="0" y="0"/>
                </a:lnTo>
                <a:lnTo>
                  <a:pt x="0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1739727" y="2371537"/>
            <a:ext cx="118958" cy="18878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1885579" y="2367923"/>
            <a:ext cx="112395" cy="200025"/>
          </a:xfrm>
          <a:custGeom>
            <a:avLst/>
            <a:gdLst/>
            <a:ahLst/>
            <a:cxnLst/>
            <a:rect l="l" t="t" r="r" b="b"/>
            <a:pathLst>
              <a:path w="112394" h="200025">
                <a:moveTo>
                  <a:pt x="112018" y="0"/>
                </a:moveTo>
                <a:lnTo>
                  <a:pt x="1750" y="60"/>
                </a:lnTo>
                <a:lnTo>
                  <a:pt x="0" y="60"/>
                </a:lnTo>
                <a:lnTo>
                  <a:pt x="99" y="199842"/>
                </a:lnTo>
                <a:lnTo>
                  <a:pt x="100566" y="199794"/>
                </a:lnTo>
                <a:lnTo>
                  <a:pt x="102405" y="197492"/>
                </a:lnTo>
                <a:lnTo>
                  <a:pt x="1850" y="197492"/>
                </a:lnTo>
                <a:lnTo>
                  <a:pt x="1750" y="2413"/>
                </a:lnTo>
                <a:lnTo>
                  <a:pt x="112018" y="2349"/>
                </a:lnTo>
                <a:lnTo>
                  <a:pt x="112018" y="0"/>
                </a:lnTo>
                <a:close/>
              </a:path>
              <a:path w="112394" h="200025">
                <a:moveTo>
                  <a:pt x="112018" y="2349"/>
                </a:moveTo>
                <a:lnTo>
                  <a:pt x="110268" y="2349"/>
                </a:lnTo>
                <a:lnTo>
                  <a:pt x="110367" y="184314"/>
                </a:lnTo>
                <a:lnTo>
                  <a:pt x="99865" y="197441"/>
                </a:lnTo>
                <a:lnTo>
                  <a:pt x="1850" y="197492"/>
                </a:lnTo>
                <a:lnTo>
                  <a:pt x="102405" y="197492"/>
                </a:lnTo>
                <a:lnTo>
                  <a:pt x="112118" y="185338"/>
                </a:lnTo>
                <a:lnTo>
                  <a:pt x="112018" y="23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1877715" y="2383016"/>
            <a:ext cx="127847" cy="16574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1986309" y="253330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0" y="0"/>
                </a:lnTo>
                <a:lnTo>
                  <a:pt x="19240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1986296" y="252849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1986296" y="2523680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0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1986296" y="2518866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0"/>
                </a:lnTo>
                <a:lnTo>
                  <a:pt x="19253" y="0"/>
                </a:lnTo>
                <a:lnTo>
                  <a:pt x="19253" y="235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1986296" y="251405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3" y="0"/>
                </a:lnTo>
                <a:lnTo>
                  <a:pt x="19253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1986296" y="250923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43" y="0"/>
                </a:lnTo>
                <a:lnTo>
                  <a:pt x="19243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1986283" y="250442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1986283" y="2499612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9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1986283" y="249479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1986283" y="248998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1986283" y="248515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3" y="0"/>
                </a:lnTo>
                <a:lnTo>
                  <a:pt x="1924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1986270" y="2480342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1986270" y="247552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1986270" y="247071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1986270" y="2465900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43" y="0"/>
                </a:lnTo>
                <a:lnTo>
                  <a:pt x="19256" y="2365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1986258" y="2461086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12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65"/>
                </a:lnTo>
                <a:lnTo>
                  <a:pt x="12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1986258" y="245628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0"/>
                </a:moveTo>
                <a:lnTo>
                  <a:pt x="19256" y="0"/>
                </a:lnTo>
                <a:lnTo>
                  <a:pt x="19256" y="2349"/>
                </a:lnTo>
                <a:lnTo>
                  <a:pt x="0" y="2349"/>
                </a:lnTo>
                <a:lnTo>
                  <a:pt x="0" y="0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1986258" y="245146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9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1986258" y="244664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1986258" y="2441832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3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1986245" y="243701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12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12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1986245" y="243220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1986245" y="2427390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1986245" y="2422576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1986245" y="2417762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3" y="0"/>
                </a:lnTo>
                <a:lnTo>
                  <a:pt x="19256" y="235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1986232" y="2412935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12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65"/>
                </a:lnTo>
                <a:lnTo>
                  <a:pt x="12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1986232" y="240812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65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1986232" y="2403319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0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1986232" y="239850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0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1986232" y="2393694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0"/>
                </a:lnTo>
                <a:lnTo>
                  <a:pt x="19243" y="0"/>
                </a:lnTo>
                <a:lnTo>
                  <a:pt x="1924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1986219" y="2388880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12" y="2362"/>
                </a:moveTo>
                <a:lnTo>
                  <a:pt x="0" y="0"/>
                </a:lnTo>
                <a:lnTo>
                  <a:pt x="19256" y="0"/>
                </a:lnTo>
                <a:lnTo>
                  <a:pt x="19256" y="2349"/>
                </a:lnTo>
                <a:lnTo>
                  <a:pt x="12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1986309" y="2538122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1877715" y="239491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65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1877715" y="239973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1877715" y="2404545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1877728" y="2409359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3" y="0"/>
                </a:lnTo>
                <a:lnTo>
                  <a:pt x="19243" y="235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1877728" y="241417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1877728" y="241898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1877728" y="2423815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1877728" y="2428629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12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12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1877740" y="243344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0" y="0"/>
                </a:lnTo>
                <a:lnTo>
                  <a:pt x="19240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1877740" y="243825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0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1877740" y="244306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0"/>
                </a:lnTo>
                <a:lnTo>
                  <a:pt x="19253" y="0"/>
                </a:lnTo>
                <a:lnTo>
                  <a:pt x="19253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1877740" y="2447882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0"/>
                </a:lnTo>
                <a:lnTo>
                  <a:pt x="19253" y="0"/>
                </a:lnTo>
                <a:lnTo>
                  <a:pt x="19253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1877740" y="2452696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12" y="2365"/>
                </a:moveTo>
                <a:lnTo>
                  <a:pt x="0" y="0"/>
                </a:lnTo>
                <a:lnTo>
                  <a:pt x="19253" y="0"/>
                </a:lnTo>
                <a:lnTo>
                  <a:pt x="19253" y="2352"/>
                </a:lnTo>
                <a:lnTo>
                  <a:pt x="12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1877753" y="245751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52"/>
                </a:moveTo>
                <a:lnTo>
                  <a:pt x="0" y="0"/>
                </a:lnTo>
                <a:lnTo>
                  <a:pt x="19240" y="0"/>
                </a:lnTo>
                <a:lnTo>
                  <a:pt x="19253" y="2352"/>
                </a:lnTo>
                <a:lnTo>
                  <a:pt x="0" y="235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1877753" y="2462325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1877753" y="2467139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1877753" y="247195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1877753" y="247676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12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12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1877766" y="248158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0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1877766" y="2486395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1877766" y="2491210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9"/>
                </a:lnTo>
                <a:lnTo>
                  <a:pt x="19253" y="0"/>
                </a:lnTo>
                <a:lnTo>
                  <a:pt x="19253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1877766" y="249603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0"/>
                </a:lnTo>
                <a:lnTo>
                  <a:pt x="19253" y="0"/>
                </a:lnTo>
                <a:lnTo>
                  <a:pt x="19253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1877766" y="250084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9" y="2365"/>
                </a:moveTo>
                <a:lnTo>
                  <a:pt x="0" y="0"/>
                </a:lnTo>
                <a:lnTo>
                  <a:pt x="19253" y="0"/>
                </a:lnTo>
                <a:lnTo>
                  <a:pt x="19253" y="2352"/>
                </a:lnTo>
                <a:lnTo>
                  <a:pt x="9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1877776" y="2505662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0"/>
                </a:lnTo>
                <a:lnTo>
                  <a:pt x="19243" y="0"/>
                </a:lnTo>
                <a:lnTo>
                  <a:pt x="19256" y="235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1877776" y="2510463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1877776" y="251527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1877776" y="2520091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56" y="0"/>
                </a:lnTo>
                <a:lnTo>
                  <a:pt x="19256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1877788" y="2524906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3" y="0"/>
                </a:lnTo>
                <a:lnTo>
                  <a:pt x="19243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1877788" y="2529720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12"/>
                </a:lnTo>
                <a:lnTo>
                  <a:pt x="19243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1877788" y="253454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9"/>
                </a:lnTo>
                <a:lnTo>
                  <a:pt x="19256" y="0"/>
                </a:lnTo>
                <a:lnTo>
                  <a:pt x="19256" y="2349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1877788" y="2539358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5"/>
                </a:moveTo>
                <a:lnTo>
                  <a:pt x="0" y="12"/>
                </a:lnTo>
                <a:lnTo>
                  <a:pt x="19256" y="0"/>
                </a:lnTo>
                <a:lnTo>
                  <a:pt x="19256" y="2352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1877715" y="2390106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0" y="2362"/>
                </a:moveTo>
                <a:lnTo>
                  <a:pt x="0" y="9"/>
                </a:lnTo>
                <a:lnTo>
                  <a:pt x="19256" y="0"/>
                </a:lnTo>
                <a:lnTo>
                  <a:pt x="19256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1901421" y="2548711"/>
            <a:ext cx="80522" cy="2589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1903597" y="2548762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4"/>
                </a:moveTo>
                <a:lnTo>
                  <a:pt x="0" y="0"/>
                </a:lnTo>
                <a:lnTo>
                  <a:pt x="1750" y="0"/>
                </a:lnTo>
                <a:lnTo>
                  <a:pt x="1763" y="25844"/>
                </a:lnTo>
                <a:lnTo>
                  <a:pt x="12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1907185" y="2548749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1910774" y="2548749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1914349" y="2548749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25" y="25856"/>
                </a:moveTo>
                <a:lnTo>
                  <a:pt x="0" y="0"/>
                </a:lnTo>
                <a:lnTo>
                  <a:pt x="1763" y="0"/>
                </a:lnTo>
                <a:lnTo>
                  <a:pt x="1776" y="25856"/>
                </a:lnTo>
                <a:lnTo>
                  <a:pt x="25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1917937" y="2548749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1921525" y="2548749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44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1925104" y="2548749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22" y="25844"/>
                </a:moveTo>
                <a:lnTo>
                  <a:pt x="0" y="0"/>
                </a:lnTo>
                <a:lnTo>
                  <a:pt x="1760" y="0"/>
                </a:lnTo>
                <a:lnTo>
                  <a:pt x="1773" y="25844"/>
                </a:lnTo>
                <a:lnTo>
                  <a:pt x="22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1928692" y="2548736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12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1932281" y="2548736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7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1935869" y="2548736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1939457" y="2548736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1943032" y="2548736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76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1946621" y="2548736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4"/>
                </a:moveTo>
                <a:lnTo>
                  <a:pt x="0" y="0"/>
                </a:lnTo>
                <a:lnTo>
                  <a:pt x="1750" y="0"/>
                </a:lnTo>
                <a:lnTo>
                  <a:pt x="1763" y="25844"/>
                </a:lnTo>
                <a:lnTo>
                  <a:pt x="12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1950209" y="2548736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4"/>
                </a:moveTo>
                <a:lnTo>
                  <a:pt x="0" y="0"/>
                </a:lnTo>
                <a:lnTo>
                  <a:pt x="1750" y="0"/>
                </a:lnTo>
                <a:lnTo>
                  <a:pt x="1763" y="25844"/>
                </a:lnTo>
                <a:lnTo>
                  <a:pt x="12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1953787" y="254872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9" y="25856"/>
                </a:moveTo>
                <a:lnTo>
                  <a:pt x="0" y="0"/>
                </a:lnTo>
                <a:lnTo>
                  <a:pt x="1747" y="0"/>
                </a:lnTo>
                <a:lnTo>
                  <a:pt x="1773" y="25856"/>
                </a:lnTo>
                <a:lnTo>
                  <a:pt x="9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1957376" y="254872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0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1960964" y="254872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1964552" y="254872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1968140" y="254872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44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1971716" y="254872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4"/>
                </a:moveTo>
                <a:lnTo>
                  <a:pt x="0" y="0"/>
                </a:lnTo>
                <a:lnTo>
                  <a:pt x="1750" y="0"/>
                </a:lnTo>
                <a:lnTo>
                  <a:pt x="1763" y="25844"/>
                </a:lnTo>
                <a:lnTo>
                  <a:pt x="12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1975291" y="2548711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12"/>
                </a:lnTo>
                <a:lnTo>
                  <a:pt x="1750" y="0"/>
                </a:lnTo>
                <a:lnTo>
                  <a:pt x="1776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1978892" y="2548711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1901321" y="2357159"/>
            <a:ext cx="80522" cy="2589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1977906" y="2357159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0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1974318" y="2357159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12"/>
                </a:lnTo>
                <a:lnTo>
                  <a:pt x="1750" y="0"/>
                </a:lnTo>
                <a:lnTo>
                  <a:pt x="1760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1970730" y="2357172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22" y="25844"/>
                </a:moveTo>
                <a:lnTo>
                  <a:pt x="0" y="0"/>
                </a:lnTo>
                <a:lnTo>
                  <a:pt x="1760" y="0"/>
                </a:lnTo>
                <a:lnTo>
                  <a:pt x="1773" y="25844"/>
                </a:lnTo>
                <a:lnTo>
                  <a:pt x="22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1967151" y="2357172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76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1963576" y="2357172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1959988" y="2357172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1956399" y="2357172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76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1952811" y="2357172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1949223" y="2357181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25" y="25847"/>
                </a:moveTo>
                <a:lnTo>
                  <a:pt x="0" y="0"/>
                </a:lnTo>
                <a:lnTo>
                  <a:pt x="1763" y="0"/>
                </a:lnTo>
                <a:lnTo>
                  <a:pt x="1773" y="25847"/>
                </a:lnTo>
                <a:lnTo>
                  <a:pt x="25" y="25847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1945648" y="2357181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60"/>
                </a:moveTo>
                <a:lnTo>
                  <a:pt x="0" y="0"/>
                </a:lnTo>
                <a:lnTo>
                  <a:pt x="1747" y="0"/>
                </a:lnTo>
                <a:lnTo>
                  <a:pt x="1760" y="25847"/>
                </a:lnTo>
                <a:lnTo>
                  <a:pt x="12" y="25860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1942056" y="2357181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60"/>
                </a:moveTo>
                <a:lnTo>
                  <a:pt x="0" y="0"/>
                </a:lnTo>
                <a:lnTo>
                  <a:pt x="1750" y="0"/>
                </a:lnTo>
                <a:lnTo>
                  <a:pt x="1763" y="25860"/>
                </a:lnTo>
                <a:lnTo>
                  <a:pt x="12" y="25860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1938468" y="2357181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25" y="25860"/>
                </a:moveTo>
                <a:lnTo>
                  <a:pt x="0" y="0"/>
                </a:lnTo>
                <a:lnTo>
                  <a:pt x="1763" y="0"/>
                </a:lnTo>
                <a:lnTo>
                  <a:pt x="1776" y="25860"/>
                </a:lnTo>
                <a:lnTo>
                  <a:pt x="25" y="25860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1934892" y="2357181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60"/>
                </a:moveTo>
                <a:lnTo>
                  <a:pt x="0" y="0"/>
                </a:lnTo>
                <a:lnTo>
                  <a:pt x="1750" y="0"/>
                </a:lnTo>
                <a:lnTo>
                  <a:pt x="1763" y="25860"/>
                </a:lnTo>
                <a:lnTo>
                  <a:pt x="12" y="25860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1931304" y="2357181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60"/>
                </a:moveTo>
                <a:lnTo>
                  <a:pt x="0" y="0"/>
                </a:lnTo>
                <a:lnTo>
                  <a:pt x="1750" y="0"/>
                </a:lnTo>
                <a:lnTo>
                  <a:pt x="1763" y="25860"/>
                </a:lnTo>
                <a:lnTo>
                  <a:pt x="12" y="25860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1927716" y="2357181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25" y="25860"/>
                </a:moveTo>
                <a:lnTo>
                  <a:pt x="0" y="12"/>
                </a:lnTo>
                <a:lnTo>
                  <a:pt x="1763" y="0"/>
                </a:lnTo>
                <a:lnTo>
                  <a:pt x="1776" y="25860"/>
                </a:lnTo>
                <a:lnTo>
                  <a:pt x="25" y="25860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1924128" y="235719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7"/>
                </a:moveTo>
                <a:lnTo>
                  <a:pt x="0" y="0"/>
                </a:lnTo>
                <a:lnTo>
                  <a:pt x="1750" y="0"/>
                </a:lnTo>
                <a:lnTo>
                  <a:pt x="1763" y="25847"/>
                </a:lnTo>
                <a:lnTo>
                  <a:pt x="12" y="25847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1920552" y="235719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1916964" y="235719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0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1913376" y="235719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9" y="25856"/>
                </a:moveTo>
                <a:lnTo>
                  <a:pt x="0" y="0"/>
                </a:lnTo>
                <a:lnTo>
                  <a:pt x="1747" y="0"/>
                </a:lnTo>
                <a:lnTo>
                  <a:pt x="1760" y="25856"/>
                </a:lnTo>
                <a:lnTo>
                  <a:pt x="9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1909797" y="235719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1906209" y="2357194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56"/>
                </a:moveTo>
                <a:lnTo>
                  <a:pt x="0" y="0"/>
                </a:lnTo>
                <a:lnTo>
                  <a:pt x="1750" y="0"/>
                </a:lnTo>
                <a:lnTo>
                  <a:pt x="1763" y="25856"/>
                </a:lnTo>
                <a:lnTo>
                  <a:pt x="12" y="25856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1902621" y="2357207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5" h="26035">
                <a:moveTo>
                  <a:pt x="12" y="25844"/>
                </a:moveTo>
                <a:lnTo>
                  <a:pt x="0" y="0"/>
                </a:lnTo>
                <a:lnTo>
                  <a:pt x="1750" y="0"/>
                </a:lnTo>
                <a:lnTo>
                  <a:pt x="1763" y="25844"/>
                </a:lnTo>
                <a:lnTo>
                  <a:pt x="12" y="25844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1880567" y="2371537"/>
            <a:ext cx="118958" cy="18878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1602011" y="2368087"/>
            <a:ext cx="112395" cy="200025"/>
          </a:xfrm>
          <a:custGeom>
            <a:avLst/>
            <a:gdLst/>
            <a:ahLst/>
            <a:cxnLst/>
            <a:rect l="l" t="t" r="r" b="b"/>
            <a:pathLst>
              <a:path w="112394" h="200025">
                <a:moveTo>
                  <a:pt x="112018" y="0"/>
                </a:moveTo>
                <a:lnTo>
                  <a:pt x="1750" y="48"/>
                </a:lnTo>
                <a:lnTo>
                  <a:pt x="0" y="48"/>
                </a:lnTo>
                <a:lnTo>
                  <a:pt x="112" y="199829"/>
                </a:lnTo>
                <a:lnTo>
                  <a:pt x="100566" y="199781"/>
                </a:lnTo>
                <a:lnTo>
                  <a:pt x="102405" y="197480"/>
                </a:lnTo>
                <a:lnTo>
                  <a:pt x="1862" y="197480"/>
                </a:lnTo>
                <a:lnTo>
                  <a:pt x="1750" y="2400"/>
                </a:lnTo>
                <a:lnTo>
                  <a:pt x="112018" y="2336"/>
                </a:lnTo>
                <a:lnTo>
                  <a:pt x="112018" y="0"/>
                </a:lnTo>
                <a:close/>
              </a:path>
              <a:path w="112394" h="200025">
                <a:moveTo>
                  <a:pt x="112018" y="2336"/>
                </a:moveTo>
                <a:lnTo>
                  <a:pt x="110280" y="2336"/>
                </a:lnTo>
                <a:lnTo>
                  <a:pt x="110370" y="184301"/>
                </a:lnTo>
                <a:lnTo>
                  <a:pt x="99877" y="197428"/>
                </a:lnTo>
                <a:lnTo>
                  <a:pt x="1862" y="197480"/>
                </a:lnTo>
                <a:lnTo>
                  <a:pt x="102405" y="197480"/>
                </a:lnTo>
                <a:lnTo>
                  <a:pt x="112118" y="185326"/>
                </a:lnTo>
                <a:lnTo>
                  <a:pt x="112018" y="23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1594146" y="2383166"/>
            <a:ext cx="127847" cy="16574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1597885" y="2395067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65"/>
                </a:moveTo>
                <a:lnTo>
                  <a:pt x="7201" y="2365"/>
                </a:lnTo>
                <a:lnTo>
                  <a:pt x="7201" y="0"/>
                </a:lnTo>
                <a:lnTo>
                  <a:pt x="0" y="0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1597885" y="2399881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65"/>
                </a:moveTo>
                <a:lnTo>
                  <a:pt x="7201" y="2365"/>
                </a:lnTo>
                <a:lnTo>
                  <a:pt x="7201" y="0"/>
                </a:lnTo>
                <a:lnTo>
                  <a:pt x="0" y="0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1597885" y="2404696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62"/>
                </a:moveTo>
                <a:lnTo>
                  <a:pt x="7201" y="2362"/>
                </a:lnTo>
                <a:lnTo>
                  <a:pt x="7201" y="0"/>
                </a:lnTo>
                <a:lnTo>
                  <a:pt x="0" y="0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1597885" y="2409510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62"/>
                </a:moveTo>
                <a:lnTo>
                  <a:pt x="7201" y="2362"/>
                </a:lnTo>
                <a:lnTo>
                  <a:pt x="7201" y="0"/>
                </a:lnTo>
                <a:lnTo>
                  <a:pt x="0" y="0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1597885" y="2414324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62"/>
                </a:moveTo>
                <a:lnTo>
                  <a:pt x="7201" y="2362"/>
                </a:lnTo>
                <a:lnTo>
                  <a:pt x="7201" y="0"/>
                </a:lnTo>
                <a:lnTo>
                  <a:pt x="0" y="0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1597885" y="2419138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62"/>
                </a:moveTo>
                <a:lnTo>
                  <a:pt x="7201" y="2362"/>
                </a:lnTo>
                <a:lnTo>
                  <a:pt x="7201" y="0"/>
                </a:lnTo>
                <a:lnTo>
                  <a:pt x="0" y="0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1597885" y="2423965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62"/>
                </a:moveTo>
                <a:lnTo>
                  <a:pt x="7201" y="2362"/>
                </a:lnTo>
                <a:lnTo>
                  <a:pt x="7201" y="0"/>
                </a:lnTo>
                <a:lnTo>
                  <a:pt x="0" y="0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1597885" y="2428779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62"/>
                </a:moveTo>
                <a:lnTo>
                  <a:pt x="7201" y="2362"/>
                </a:lnTo>
                <a:lnTo>
                  <a:pt x="7201" y="0"/>
                </a:lnTo>
                <a:lnTo>
                  <a:pt x="0" y="0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1597885" y="2433593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62"/>
                </a:moveTo>
                <a:lnTo>
                  <a:pt x="7201" y="2362"/>
                </a:lnTo>
                <a:lnTo>
                  <a:pt x="7201" y="0"/>
                </a:lnTo>
                <a:lnTo>
                  <a:pt x="0" y="0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1597885" y="2438404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65"/>
                </a:moveTo>
                <a:lnTo>
                  <a:pt x="7201" y="2365"/>
                </a:lnTo>
                <a:lnTo>
                  <a:pt x="7201" y="0"/>
                </a:lnTo>
                <a:lnTo>
                  <a:pt x="0" y="0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1597885" y="2443218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65"/>
                </a:moveTo>
                <a:lnTo>
                  <a:pt x="7201" y="2365"/>
                </a:lnTo>
                <a:lnTo>
                  <a:pt x="7201" y="0"/>
                </a:lnTo>
                <a:lnTo>
                  <a:pt x="0" y="0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1597885" y="2448033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65"/>
                </a:moveTo>
                <a:lnTo>
                  <a:pt x="7201" y="2365"/>
                </a:lnTo>
                <a:lnTo>
                  <a:pt x="7201" y="0"/>
                </a:lnTo>
                <a:lnTo>
                  <a:pt x="0" y="0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1597885" y="2452847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62"/>
                </a:moveTo>
                <a:lnTo>
                  <a:pt x="7201" y="2362"/>
                </a:lnTo>
                <a:lnTo>
                  <a:pt x="7201" y="0"/>
                </a:lnTo>
                <a:lnTo>
                  <a:pt x="0" y="0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1597885" y="2457661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62"/>
                </a:moveTo>
                <a:lnTo>
                  <a:pt x="7201" y="2362"/>
                </a:lnTo>
                <a:lnTo>
                  <a:pt x="7201" y="0"/>
                </a:lnTo>
                <a:lnTo>
                  <a:pt x="0" y="0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1597885" y="2462475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62"/>
                </a:moveTo>
                <a:lnTo>
                  <a:pt x="7201" y="2362"/>
                </a:lnTo>
                <a:lnTo>
                  <a:pt x="7201" y="0"/>
                </a:lnTo>
                <a:lnTo>
                  <a:pt x="0" y="0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1597885" y="2467289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62"/>
                </a:moveTo>
                <a:lnTo>
                  <a:pt x="7201" y="2362"/>
                </a:lnTo>
                <a:lnTo>
                  <a:pt x="7201" y="0"/>
                </a:lnTo>
                <a:lnTo>
                  <a:pt x="0" y="0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1597885" y="2472103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62"/>
                </a:moveTo>
                <a:lnTo>
                  <a:pt x="7201" y="2362"/>
                </a:lnTo>
                <a:lnTo>
                  <a:pt x="7201" y="0"/>
                </a:lnTo>
                <a:lnTo>
                  <a:pt x="0" y="0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1597885" y="2476917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62"/>
                </a:moveTo>
                <a:lnTo>
                  <a:pt x="7201" y="2362"/>
                </a:lnTo>
                <a:lnTo>
                  <a:pt x="7201" y="0"/>
                </a:lnTo>
                <a:lnTo>
                  <a:pt x="0" y="0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1597885" y="2481732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62"/>
                </a:moveTo>
                <a:lnTo>
                  <a:pt x="7201" y="2362"/>
                </a:lnTo>
                <a:lnTo>
                  <a:pt x="7201" y="0"/>
                </a:lnTo>
                <a:lnTo>
                  <a:pt x="0" y="0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1597885" y="2486543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65"/>
                </a:moveTo>
                <a:lnTo>
                  <a:pt x="7201" y="2365"/>
                </a:lnTo>
                <a:lnTo>
                  <a:pt x="7201" y="0"/>
                </a:lnTo>
                <a:lnTo>
                  <a:pt x="0" y="0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1597885" y="2491357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65"/>
                </a:moveTo>
                <a:lnTo>
                  <a:pt x="7201" y="2365"/>
                </a:lnTo>
                <a:lnTo>
                  <a:pt x="7201" y="0"/>
                </a:lnTo>
                <a:lnTo>
                  <a:pt x="0" y="0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1597885" y="2496184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62"/>
                </a:moveTo>
                <a:lnTo>
                  <a:pt x="7201" y="2362"/>
                </a:lnTo>
                <a:lnTo>
                  <a:pt x="7201" y="0"/>
                </a:lnTo>
                <a:lnTo>
                  <a:pt x="0" y="0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1597885" y="2500998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62"/>
                </a:moveTo>
                <a:lnTo>
                  <a:pt x="7201" y="2362"/>
                </a:lnTo>
                <a:lnTo>
                  <a:pt x="7201" y="0"/>
                </a:lnTo>
                <a:lnTo>
                  <a:pt x="0" y="0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1597885" y="2505812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62"/>
                </a:moveTo>
                <a:lnTo>
                  <a:pt x="7201" y="2362"/>
                </a:lnTo>
                <a:lnTo>
                  <a:pt x="7201" y="0"/>
                </a:lnTo>
                <a:lnTo>
                  <a:pt x="0" y="0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1597885" y="2510626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62"/>
                </a:moveTo>
                <a:lnTo>
                  <a:pt x="7201" y="2362"/>
                </a:lnTo>
                <a:lnTo>
                  <a:pt x="7201" y="0"/>
                </a:lnTo>
                <a:lnTo>
                  <a:pt x="0" y="0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1597885" y="2515441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62"/>
                </a:moveTo>
                <a:lnTo>
                  <a:pt x="7201" y="2362"/>
                </a:lnTo>
                <a:lnTo>
                  <a:pt x="7201" y="0"/>
                </a:lnTo>
                <a:lnTo>
                  <a:pt x="0" y="0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1597885" y="2520242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62"/>
                </a:moveTo>
                <a:lnTo>
                  <a:pt x="7201" y="2362"/>
                </a:lnTo>
                <a:lnTo>
                  <a:pt x="7201" y="0"/>
                </a:lnTo>
                <a:lnTo>
                  <a:pt x="0" y="0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1597885" y="2525056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62"/>
                </a:moveTo>
                <a:lnTo>
                  <a:pt x="7201" y="2362"/>
                </a:lnTo>
                <a:lnTo>
                  <a:pt x="7201" y="0"/>
                </a:lnTo>
                <a:lnTo>
                  <a:pt x="0" y="0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1597885" y="2529870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62"/>
                </a:moveTo>
                <a:lnTo>
                  <a:pt x="7201" y="2362"/>
                </a:lnTo>
                <a:lnTo>
                  <a:pt x="7201" y="0"/>
                </a:lnTo>
                <a:lnTo>
                  <a:pt x="0" y="0"/>
                </a:lnTo>
                <a:lnTo>
                  <a:pt x="0" y="2362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1597885" y="2534694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65"/>
                </a:moveTo>
                <a:lnTo>
                  <a:pt x="7201" y="2365"/>
                </a:lnTo>
                <a:lnTo>
                  <a:pt x="7201" y="0"/>
                </a:lnTo>
                <a:lnTo>
                  <a:pt x="0" y="0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1597885" y="2539508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65"/>
                </a:moveTo>
                <a:lnTo>
                  <a:pt x="7201" y="2365"/>
                </a:lnTo>
                <a:lnTo>
                  <a:pt x="7201" y="0"/>
                </a:lnTo>
                <a:lnTo>
                  <a:pt x="0" y="0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1597885" y="2390253"/>
            <a:ext cx="7620" cy="2540"/>
          </a:xfrm>
          <a:custGeom>
            <a:avLst/>
            <a:gdLst/>
            <a:ahLst/>
            <a:cxnLst/>
            <a:rect l="l" t="t" r="r" b="b"/>
            <a:pathLst>
              <a:path w="7619" h="2539">
                <a:moveTo>
                  <a:pt x="0" y="2365"/>
                </a:moveTo>
                <a:lnTo>
                  <a:pt x="7201" y="2365"/>
                </a:lnTo>
                <a:lnTo>
                  <a:pt x="7201" y="0"/>
                </a:lnTo>
                <a:lnTo>
                  <a:pt x="0" y="0"/>
                </a:lnTo>
                <a:lnTo>
                  <a:pt x="0" y="2365"/>
                </a:lnTo>
                <a:close/>
              </a:path>
            </a:pathLst>
          </a:custGeom>
          <a:solidFill>
            <a:srgbClr val="545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1598887" y="2357306"/>
            <a:ext cx="118958" cy="21746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1559546" y="2318577"/>
            <a:ext cx="0" cy="347980"/>
          </a:xfrm>
          <a:custGeom>
            <a:avLst/>
            <a:gdLst/>
            <a:ahLst/>
            <a:cxnLst/>
            <a:rect l="l" t="t" r="r" b="b"/>
            <a:pathLst>
              <a:path h="347980">
                <a:moveTo>
                  <a:pt x="0" y="0"/>
                </a:moveTo>
                <a:lnTo>
                  <a:pt x="0" y="347980"/>
                </a:lnTo>
              </a:path>
            </a:pathLst>
          </a:custGeom>
          <a:ln w="7667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1605792" y="2665287"/>
            <a:ext cx="47625" cy="1270"/>
          </a:xfrm>
          <a:custGeom>
            <a:avLst/>
            <a:gdLst/>
            <a:ahLst/>
            <a:cxnLst/>
            <a:rect l="l" t="t" r="r" b="b"/>
            <a:pathLst>
              <a:path w="47625" h="1269">
                <a:moveTo>
                  <a:pt x="0" y="1269"/>
                </a:moveTo>
                <a:lnTo>
                  <a:pt x="47255" y="1269"/>
                </a:lnTo>
                <a:lnTo>
                  <a:pt x="47255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1605087" y="2319847"/>
            <a:ext cx="200025" cy="345440"/>
          </a:xfrm>
          <a:custGeom>
            <a:avLst/>
            <a:gdLst/>
            <a:ahLst/>
            <a:cxnLst/>
            <a:rect l="l" t="t" r="r" b="b"/>
            <a:pathLst>
              <a:path w="200025" h="345439">
                <a:moveTo>
                  <a:pt x="0" y="345440"/>
                </a:moveTo>
                <a:lnTo>
                  <a:pt x="199512" y="345440"/>
                </a:lnTo>
                <a:lnTo>
                  <a:pt x="199512" y="0"/>
                </a:lnTo>
                <a:lnTo>
                  <a:pt x="0" y="0"/>
                </a:lnTo>
                <a:lnTo>
                  <a:pt x="0" y="34544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1605109" y="231921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397" y="0"/>
                </a:lnTo>
              </a:path>
            </a:pathLst>
          </a:custGeom>
          <a:ln w="31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1814708" y="2318596"/>
            <a:ext cx="372110" cy="347345"/>
          </a:xfrm>
          <a:custGeom>
            <a:avLst/>
            <a:gdLst/>
            <a:ahLst/>
            <a:cxnLst/>
            <a:rect l="l" t="t" r="r" b="b"/>
            <a:pathLst>
              <a:path w="372110" h="347344">
                <a:moveTo>
                  <a:pt x="371218" y="0"/>
                </a:moveTo>
                <a:lnTo>
                  <a:pt x="502" y="201"/>
                </a:lnTo>
                <a:lnTo>
                  <a:pt x="0" y="563"/>
                </a:lnTo>
                <a:lnTo>
                  <a:pt x="188" y="346885"/>
                </a:lnTo>
                <a:lnTo>
                  <a:pt x="688" y="347237"/>
                </a:lnTo>
                <a:lnTo>
                  <a:pt x="371407" y="347036"/>
                </a:lnTo>
                <a:lnTo>
                  <a:pt x="371907" y="346687"/>
                </a:lnTo>
                <a:lnTo>
                  <a:pt x="371718" y="364"/>
                </a:lnTo>
                <a:lnTo>
                  <a:pt x="3712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2192441" y="2318423"/>
            <a:ext cx="325755" cy="347345"/>
          </a:xfrm>
          <a:custGeom>
            <a:avLst/>
            <a:gdLst/>
            <a:ahLst/>
            <a:cxnLst/>
            <a:rect l="l" t="t" r="r" b="b"/>
            <a:pathLst>
              <a:path w="325755" h="347344">
                <a:moveTo>
                  <a:pt x="324805" y="0"/>
                </a:moveTo>
                <a:lnTo>
                  <a:pt x="713" y="172"/>
                </a:lnTo>
                <a:lnTo>
                  <a:pt x="0" y="537"/>
                </a:lnTo>
                <a:lnTo>
                  <a:pt x="188" y="346847"/>
                </a:lnTo>
                <a:lnTo>
                  <a:pt x="899" y="347208"/>
                </a:lnTo>
                <a:lnTo>
                  <a:pt x="324991" y="347036"/>
                </a:lnTo>
                <a:lnTo>
                  <a:pt x="325705" y="346683"/>
                </a:lnTo>
                <a:lnTo>
                  <a:pt x="325516" y="361"/>
                </a:lnTo>
                <a:lnTo>
                  <a:pt x="32480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1521114" y="2318370"/>
            <a:ext cx="1104900" cy="347980"/>
          </a:xfrm>
          <a:custGeom>
            <a:avLst/>
            <a:gdLst/>
            <a:ahLst/>
            <a:cxnLst/>
            <a:rect l="l" t="t" r="r" b="b"/>
            <a:pathLst>
              <a:path w="1104900" h="347980">
                <a:moveTo>
                  <a:pt x="187" y="346824"/>
                </a:moveTo>
                <a:lnTo>
                  <a:pt x="0" y="1389"/>
                </a:lnTo>
                <a:lnTo>
                  <a:pt x="0" y="937"/>
                </a:lnTo>
                <a:lnTo>
                  <a:pt x="662" y="588"/>
                </a:lnTo>
                <a:lnTo>
                  <a:pt x="1488" y="588"/>
                </a:lnTo>
                <a:lnTo>
                  <a:pt x="1102786" y="0"/>
                </a:lnTo>
                <a:lnTo>
                  <a:pt x="1103612" y="0"/>
                </a:lnTo>
                <a:lnTo>
                  <a:pt x="1104274" y="351"/>
                </a:lnTo>
                <a:lnTo>
                  <a:pt x="1104275" y="803"/>
                </a:lnTo>
                <a:lnTo>
                  <a:pt x="1104462" y="346238"/>
                </a:lnTo>
                <a:lnTo>
                  <a:pt x="1104462" y="346673"/>
                </a:lnTo>
                <a:lnTo>
                  <a:pt x="1103800" y="347036"/>
                </a:lnTo>
                <a:lnTo>
                  <a:pt x="1102974" y="347036"/>
                </a:lnTo>
                <a:lnTo>
                  <a:pt x="1660" y="347624"/>
                </a:lnTo>
                <a:lnTo>
                  <a:pt x="850" y="347624"/>
                </a:lnTo>
                <a:lnTo>
                  <a:pt x="188" y="347263"/>
                </a:lnTo>
                <a:lnTo>
                  <a:pt x="187" y="346824"/>
                </a:lnTo>
                <a:close/>
              </a:path>
            </a:pathLst>
          </a:custGeom>
          <a:ln w="10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1808156" y="2321835"/>
            <a:ext cx="635" cy="346075"/>
          </a:xfrm>
          <a:custGeom>
            <a:avLst/>
            <a:gdLst/>
            <a:ahLst/>
            <a:cxnLst/>
            <a:rect l="l" t="t" r="r" b="b"/>
            <a:pathLst>
              <a:path w="635" h="346075">
                <a:moveTo>
                  <a:pt x="188" y="345659"/>
                </a:moveTo>
                <a:lnTo>
                  <a:pt x="0" y="0"/>
                </a:lnTo>
              </a:path>
            </a:pathLst>
          </a:custGeom>
          <a:ln w="8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1598448" y="2321947"/>
            <a:ext cx="635" cy="346075"/>
          </a:xfrm>
          <a:custGeom>
            <a:avLst/>
            <a:gdLst/>
            <a:ahLst/>
            <a:cxnLst/>
            <a:rect l="l" t="t" r="r" b="b"/>
            <a:pathLst>
              <a:path w="634" h="346075">
                <a:moveTo>
                  <a:pt x="176" y="345659"/>
                </a:moveTo>
                <a:lnTo>
                  <a:pt x="0" y="0"/>
                </a:lnTo>
              </a:path>
            </a:pathLst>
          </a:custGeom>
          <a:ln w="8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2185889" y="2321634"/>
            <a:ext cx="635" cy="346075"/>
          </a:xfrm>
          <a:custGeom>
            <a:avLst/>
            <a:gdLst/>
            <a:ahLst/>
            <a:cxnLst/>
            <a:rect l="l" t="t" r="r" b="b"/>
            <a:pathLst>
              <a:path w="635" h="346075">
                <a:moveTo>
                  <a:pt x="188" y="345662"/>
                </a:moveTo>
                <a:lnTo>
                  <a:pt x="0" y="0"/>
                </a:lnTo>
              </a:path>
            </a:pathLst>
          </a:custGeom>
          <a:ln w="8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2522718" y="2664652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095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2522616" y="2319847"/>
            <a:ext cx="101600" cy="344170"/>
          </a:xfrm>
          <a:custGeom>
            <a:avLst/>
            <a:gdLst/>
            <a:ahLst/>
            <a:cxnLst/>
            <a:rect l="l" t="t" r="r" b="b"/>
            <a:pathLst>
              <a:path w="101600" h="344169">
                <a:moveTo>
                  <a:pt x="0" y="344170"/>
                </a:moveTo>
                <a:lnTo>
                  <a:pt x="101104" y="344170"/>
                </a:lnTo>
                <a:lnTo>
                  <a:pt x="101104" y="0"/>
                </a:lnTo>
                <a:lnTo>
                  <a:pt x="0" y="0"/>
                </a:lnTo>
                <a:lnTo>
                  <a:pt x="0" y="3441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2522522" y="2319212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101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2520758" y="2321461"/>
            <a:ext cx="635" cy="346075"/>
          </a:xfrm>
          <a:custGeom>
            <a:avLst/>
            <a:gdLst/>
            <a:ahLst/>
            <a:cxnLst/>
            <a:rect l="l" t="t" r="r" b="b"/>
            <a:pathLst>
              <a:path w="635" h="346075">
                <a:moveTo>
                  <a:pt x="188" y="345646"/>
                </a:moveTo>
                <a:lnTo>
                  <a:pt x="0" y="0"/>
                </a:lnTo>
              </a:path>
            </a:pathLst>
          </a:custGeom>
          <a:ln w="8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 txBox="1"/>
          <p:nvPr/>
        </p:nvSpPr>
        <p:spPr>
          <a:xfrm>
            <a:off x="1846705" y="2340556"/>
            <a:ext cx="295275" cy="1073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35" dirty="0">
                <a:latin typeface="Trebuchet MS"/>
                <a:cs typeface="Trebuchet MS"/>
              </a:rPr>
              <a:t>Another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714" name="object 714"/>
          <p:cNvSpPr txBox="1"/>
          <p:nvPr/>
        </p:nvSpPr>
        <p:spPr>
          <a:xfrm>
            <a:off x="1824421" y="2425258"/>
            <a:ext cx="339725" cy="19177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7940" marR="5080" indent="-15875">
              <a:lnSpc>
                <a:spcPct val="111200"/>
              </a:lnSpc>
              <a:spcBef>
                <a:spcPts val="65"/>
              </a:spcBef>
            </a:pPr>
            <a:r>
              <a:rPr sz="500" spc="50" dirty="0">
                <a:latin typeface="Trebuchet MS"/>
                <a:cs typeface="Trebuchet MS"/>
              </a:rPr>
              <a:t>p</a:t>
            </a:r>
            <a:r>
              <a:rPr sz="500" spc="10" dirty="0">
                <a:latin typeface="Trebuchet MS"/>
                <a:cs typeface="Trebuchet MS"/>
              </a:rPr>
              <a:t>r</a:t>
            </a:r>
            <a:r>
              <a:rPr sz="500" spc="45" dirty="0">
                <a:latin typeface="Trebuchet MS"/>
                <a:cs typeface="Trebuchet MS"/>
              </a:rPr>
              <a:t>oc</a:t>
            </a:r>
            <a:r>
              <a:rPr sz="500" spc="50" dirty="0">
                <a:latin typeface="Trebuchet MS"/>
                <a:cs typeface="Trebuchet MS"/>
              </a:rPr>
              <a:t>e</a:t>
            </a:r>
            <a:r>
              <a:rPr sz="500" spc="60" dirty="0">
                <a:latin typeface="Trebuchet MS"/>
                <a:cs typeface="Trebuchet MS"/>
              </a:rPr>
              <a:t>ss's  </a:t>
            </a:r>
            <a:r>
              <a:rPr sz="500" spc="55" dirty="0">
                <a:latin typeface="Trebuchet MS"/>
                <a:cs typeface="Trebuchet MS"/>
              </a:rPr>
              <a:t>memory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715" name="object 715"/>
          <p:cNvSpPr/>
          <p:nvPr/>
        </p:nvSpPr>
        <p:spPr>
          <a:xfrm>
            <a:off x="2741659" y="2320247"/>
            <a:ext cx="810260" cy="346710"/>
          </a:xfrm>
          <a:custGeom>
            <a:avLst/>
            <a:gdLst/>
            <a:ahLst/>
            <a:cxnLst/>
            <a:rect l="l" t="t" r="r" b="b"/>
            <a:pathLst>
              <a:path w="810260" h="346710">
                <a:moveTo>
                  <a:pt x="1888" y="0"/>
                </a:moveTo>
                <a:lnTo>
                  <a:pt x="808155" y="0"/>
                </a:lnTo>
                <a:lnTo>
                  <a:pt x="809205" y="0"/>
                </a:lnTo>
                <a:lnTo>
                  <a:pt x="810044" y="550"/>
                </a:lnTo>
                <a:lnTo>
                  <a:pt x="810044" y="1238"/>
                </a:lnTo>
                <a:lnTo>
                  <a:pt x="810044" y="344936"/>
                </a:lnTo>
                <a:lnTo>
                  <a:pt x="810044" y="345634"/>
                </a:lnTo>
                <a:lnTo>
                  <a:pt x="809205" y="346184"/>
                </a:lnTo>
                <a:lnTo>
                  <a:pt x="808155" y="346184"/>
                </a:lnTo>
                <a:lnTo>
                  <a:pt x="1888" y="346184"/>
                </a:lnTo>
                <a:lnTo>
                  <a:pt x="838" y="346184"/>
                </a:lnTo>
                <a:lnTo>
                  <a:pt x="0" y="345634"/>
                </a:lnTo>
                <a:lnTo>
                  <a:pt x="0" y="344936"/>
                </a:lnTo>
                <a:lnTo>
                  <a:pt x="0" y="1238"/>
                </a:lnTo>
                <a:lnTo>
                  <a:pt x="0" y="550"/>
                </a:lnTo>
                <a:lnTo>
                  <a:pt x="838" y="0"/>
                </a:lnTo>
                <a:lnTo>
                  <a:pt x="1888" y="0"/>
                </a:lnTo>
                <a:close/>
              </a:path>
            </a:pathLst>
          </a:custGeom>
          <a:ln w="14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 txBox="1"/>
          <p:nvPr/>
        </p:nvSpPr>
        <p:spPr>
          <a:xfrm>
            <a:off x="1087742" y="1735745"/>
            <a:ext cx="55244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40" dirty="0">
                <a:latin typeface="Trebuchet MS"/>
                <a:cs typeface="Trebuchet MS"/>
              </a:rPr>
              <a:t>0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717" name="object 717"/>
          <p:cNvSpPr txBox="1"/>
          <p:nvPr/>
        </p:nvSpPr>
        <p:spPr>
          <a:xfrm>
            <a:off x="3356864" y="1725116"/>
            <a:ext cx="20891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30" dirty="0">
                <a:latin typeface="Trebuchet MS"/>
                <a:cs typeface="Trebuchet MS"/>
              </a:rPr>
              <a:t>0x</a:t>
            </a:r>
            <a:r>
              <a:rPr sz="350" spc="30" dirty="0">
                <a:latin typeface="Courier New"/>
                <a:cs typeface="Courier New"/>
              </a:rPr>
              <a:t>ﬀﬀﬀﬀ</a:t>
            </a:r>
            <a:endParaRPr sz="350">
              <a:latin typeface="Courier New"/>
              <a:cs typeface="Courier New"/>
            </a:endParaRPr>
          </a:p>
        </p:txBody>
      </p:sp>
      <p:sp>
        <p:nvSpPr>
          <p:cNvPr id="718" name="object 718"/>
          <p:cNvSpPr txBox="1"/>
          <p:nvPr/>
        </p:nvSpPr>
        <p:spPr>
          <a:xfrm>
            <a:off x="1116320" y="2659022"/>
            <a:ext cx="2466975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37565" algn="l"/>
                <a:tab pos="1608455" algn="l"/>
              </a:tabLst>
            </a:pPr>
            <a:r>
              <a:rPr sz="900" spc="80" dirty="0">
                <a:latin typeface="Trebuchet MS"/>
                <a:cs typeface="Trebuchet MS"/>
              </a:rPr>
              <a:t>Disk	</a:t>
            </a:r>
            <a:r>
              <a:rPr sz="900" spc="105" dirty="0">
                <a:latin typeface="Trebuchet MS"/>
                <a:cs typeface="Trebuchet MS"/>
              </a:rPr>
              <a:t>RAM	</a:t>
            </a:r>
            <a:r>
              <a:rPr sz="850" spc="40" dirty="0">
                <a:latin typeface="Trebuchet MS"/>
                <a:cs typeface="Trebuchet MS"/>
              </a:rPr>
              <a:t>PCI-01:00</a:t>
            </a:r>
            <a:r>
              <a:rPr sz="850" spc="-30" dirty="0">
                <a:latin typeface="Trebuchet MS"/>
                <a:cs typeface="Trebuchet MS"/>
              </a:rPr>
              <a:t> </a:t>
            </a:r>
            <a:r>
              <a:rPr sz="850" spc="80" dirty="0">
                <a:latin typeface="Trebuchet MS"/>
                <a:cs typeface="Trebuchet MS"/>
              </a:rPr>
              <a:t>BAR0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719" name="object 719"/>
          <p:cNvSpPr/>
          <p:nvPr/>
        </p:nvSpPr>
        <p:spPr>
          <a:xfrm>
            <a:off x="2674354" y="1812379"/>
            <a:ext cx="1905" cy="278130"/>
          </a:xfrm>
          <a:custGeom>
            <a:avLst/>
            <a:gdLst/>
            <a:ahLst/>
            <a:cxnLst/>
            <a:rect l="l" t="t" r="r" b="b"/>
            <a:pathLst>
              <a:path w="1905" h="278130">
                <a:moveTo>
                  <a:pt x="0" y="0"/>
                </a:moveTo>
                <a:lnTo>
                  <a:pt x="1587" y="277627"/>
                </a:lnTo>
              </a:path>
            </a:pathLst>
          </a:custGeom>
          <a:ln w="1024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3044983" y="1815240"/>
            <a:ext cx="1905" cy="278130"/>
          </a:xfrm>
          <a:custGeom>
            <a:avLst/>
            <a:gdLst/>
            <a:ahLst/>
            <a:cxnLst/>
            <a:rect l="l" t="t" r="r" b="b"/>
            <a:pathLst>
              <a:path w="1905" h="278130">
                <a:moveTo>
                  <a:pt x="0" y="0"/>
                </a:moveTo>
                <a:lnTo>
                  <a:pt x="1574" y="277643"/>
                </a:lnTo>
              </a:path>
            </a:pathLst>
          </a:custGeom>
          <a:ln w="1024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 txBox="1"/>
          <p:nvPr/>
        </p:nvSpPr>
        <p:spPr>
          <a:xfrm>
            <a:off x="2718251" y="2235371"/>
            <a:ext cx="55244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40" dirty="0">
                <a:latin typeface="Trebuchet MS"/>
                <a:cs typeface="Trebuchet MS"/>
              </a:rPr>
              <a:t>0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722" name="object 722"/>
          <p:cNvSpPr txBox="1"/>
          <p:nvPr/>
        </p:nvSpPr>
        <p:spPr>
          <a:xfrm>
            <a:off x="3394793" y="2237539"/>
            <a:ext cx="17716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30" dirty="0">
                <a:latin typeface="Trebuchet MS"/>
                <a:cs typeface="Trebuchet MS"/>
              </a:rPr>
              <a:t>0x</a:t>
            </a:r>
            <a:r>
              <a:rPr sz="350" spc="30" dirty="0">
                <a:latin typeface="Courier New"/>
                <a:cs typeface="Courier New"/>
              </a:rPr>
              <a:t>ﬀﬀﬀ</a:t>
            </a:r>
            <a:endParaRPr sz="350">
              <a:latin typeface="Courier New"/>
              <a:cs typeface="Courier New"/>
            </a:endParaRPr>
          </a:p>
        </p:txBody>
      </p:sp>
      <p:sp>
        <p:nvSpPr>
          <p:cNvPr id="723" name="object 723"/>
          <p:cNvSpPr/>
          <p:nvPr/>
        </p:nvSpPr>
        <p:spPr>
          <a:xfrm>
            <a:off x="2866456" y="2091319"/>
            <a:ext cx="274955" cy="224154"/>
          </a:xfrm>
          <a:custGeom>
            <a:avLst/>
            <a:gdLst/>
            <a:ahLst/>
            <a:cxnLst/>
            <a:rect l="l" t="t" r="r" b="b"/>
            <a:pathLst>
              <a:path w="274955" h="224155">
                <a:moveTo>
                  <a:pt x="274692" y="223589"/>
                </a:moveTo>
                <a:lnTo>
                  <a:pt x="0" y="0"/>
                </a:lnTo>
              </a:path>
            </a:pathLst>
          </a:custGeom>
          <a:ln w="1280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3069790" y="2248590"/>
            <a:ext cx="84587" cy="7692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 txBox="1"/>
          <p:nvPr/>
        </p:nvSpPr>
        <p:spPr>
          <a:xfrm>
            <a:off x="1654795" y="1894352"/>
            <a:ext cx="295910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spc="50" dirty="0">
                <a:latin typeface="Trebuchet MS"/>
                <a:cs typeface="Trebuchet MS"/>
              </a:rPr>
              <a:t>Unused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733" name="object 7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14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  <p:sp>
        <p:nvSpPr>
          <p:cNvPr id="726" name="object 726"/>
          <p:cNvSpPr txBox="1"/>
          <p:nvPr/>
        </p:nvSpPr>
        <p:spPr>
          <a:xfrm>
            <a:off x="3153118" y="1893793"/>
            <a:ext cx="295910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spc="50" dirty="0">
                <a:latin typeface="Trebuchet MS"/>
                <a:cs typeface="Trebuchet MS"/>
              </a:rPr>
              <a:t>Unused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727" name="object 727"/>
          <p:cNvSpPr txBox="1"/>
          <p:nvPr/>
        </p:nvSpPr>
        <p:spPr>
          <a:xfrm>
            <a:off x="2749034" y="2354837"/>
            <a:ext cx="795655" cy="2514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5"/>
              </a:spcBef>
            </a:pPr>
            <a:r>
              <a:rPr sz="700" spc="60" dirty="0">
                <a:latin typeface="Trebuchet MS"/>
                <a:cs typeface="Trebuchet MS"/>
              </a:rPr>
              <a:t>GPU </a:t>
            </a:r>
            <a:r>
              <a:rPr sz="700" spc="25" dirty="0">
                <a:latin typeface="Trebuchet MS"/>
                <a:cs typeface="Trebuchet MS"/>
              </a:rPr>
              <a:t>0, </a:t>
            </a:r>
            <a:r>
              <a:rPr sz="700" spc="85" dirty="0">
                <a:latin typeface="Trebuchet MS"/>
                <a:cs typeface="Trebuchet MS"/>
              </a:rPr>
              <a:t>BAR</a:t>
            </a:r>
            <a:r>
              <a:rPr sz="700" spc="-85" dirty="0">
                <a:latin typeface="Trebuchet MS"/>
                <a:cs typeface="Trebuchet MS"/>
              </a:rPr>
              <a:t> </a:t>
            </a:r>
            <a:r>
              <a:rPr sz="700" spc="85" dirty="0">
                <a:latin typeface="Trebuchet MS"/>
                <a:cs typeface="Trebuchet MS"/>
              </a:rPr>
              <a:t>0</a:t>
            </a:r>
            <a:endParaRPr sz="700">
              <a:latin typeface="Trebuchet MS"/>
              <a:cs typeface="Trebuchet MS"/>
            </a:endParaRPr>
          </a:p>
          <a:p>
            <a:pPr marL="52069">
              <a:lnSpc>
                <a:spcPct val="100000"/>
              </a:lnSpc>
              <a:spcBef>
                <a:spcPts val="65"/>
              </a:spcBef>
            </a:pPr>
            <a:r>
              <a:rPr sz="700" spc="50" dirty="0">
                <a:latin typeface="Trebuchet MS"/>
                <a:cs typeface="Trebuchet MS"/>
              </a:rPr>
              <a:t>Register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65" dirty="0">
                <a:latin typeface="Trebuchet MS"/>
                <a:cs typeface="Trebuchet MS"/>
              </a:rPr>
              <a:t>Space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728" name="object 728"/>
          <p:cNvSpPr txBox="1"/>
          <p:nvPr/>
        </p:nvSpPr>
        <p:spPr>
          <a:xfrm>
            <a:off x="1489829" y="2241010"/>
            <a:ext cx="55244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40" dirty="0">
                <a:latin typeface="Trebuchet MS"/>
                <a:cs typeface="Trebuchet MS"/>
              </a:rPr>
              <a:t>0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729" name="object 729"/>
          <p:cNvSpPr txBox="1"/>
          <p:nvPr/>
        </p:nvSpPr>
        <p:spPr>
          <a:xfrm>
            <a:off x="2435138" y="2239017"/>
            <a:ext cx="208915" cy="81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30" dirty="0">
                <a:latin typeface="Trebuchet MS"/>
                <a:cs typeface="Trebuchet MS"/>
              </a:rPr>
              <a:t>0x</a:t>
            </a:r>
            <a:r>
              <a:rPr sz="350" spc="30" dirty="0">
                <a:latin typeface="Courier New"/>
                <a:cs typeface="Courier New"/>
              </a:rPr>
              <a:t>ﬀﬀﬀﬀ</a:t>
            </a:r>
            <a:endParaRPr sz="350">
              <a:latin typeface="Courier New"/>
              <a:cs typeface="Courier New"/>
            </a:endParaRPr>
          </a:p>
        </p:txBody>
      </p:sp>
      <p:sp>
        <p:nvSpPr>
          <p:cNvPr id="730" name="object 730"/>
          <p:cNvSpPr txBox="1"/>
          <p:nvPr/>
        </p:nvSpPr>
        <p:spPr>
          <a:xfrm>
            <a:off x="1025141" y="2132833"/>
            <a:ext cx="267335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spc="30" dirty="0">
                <a:latin typeface="Trebuchet MS"/>
                <a:cs typeface="Trebuchet MS"/>
              </a:rPr>
              <a:t>(swap)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731" name="object 731"/>
          <p:cNvSpPr txBox="1"/>
          <p:nvPr/>
        </p:nvSpPr>
        <p:spPr>
          <a:xfrm>
            <a:off x="2013895" y="1708007"/>
            <a:ext cx="580390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spc="25" dirty="0">
                <a:latin typeface="Trebuchet MS"/>
                <a:cs typeface="Trebuchet MS"/>
              </a:rPr>
              <a:t>Logical</a:t>
            </a:r>
            <a:r>
              <a:rPr sz="550" spc="-35" dirty="0">
                <a:latin typeface="Trebuchet MS"/>
                <a:cs typeface="Trebuchet MS"/>
              </a:rPr>
              <a:t> </a:t>
            </a:r>
            <a:r>
              <a:rPr sz="550" spc="40" dirty="0">
                <a:latin typeface="Trebuchet MS"/>
                <a:cs typeface="Trebuchet MS"/>
              </a:rPr>
              <a:t>address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732" name="object 732"/>
          <p:cNvSpPr txBox="1"/>
          <p:nvPr/>
        </p:nvSpPr>
        <p:spPr>
          <a:xfrm>
            <a:off x="1182047" y="2762440"/>
            <a:ext cx="2338070" cy="2724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88645">
              <a:lnSpc>
                <a:spcPct val="100000"/>
              </a:lnSpc>
              <a:spcBef>
                <a:spcPts val="285"/>
              </a:spcBef>
            </a:pPr>
            <a:r>
              <a:rPr sz="550" spc="30" dirty="0">
                <a:latin typeface="Trebuchet MS"/>
                <a:cs typeface="Trebuchet MS"/>
              </a:rPr>
              <a:t>Physical</a:t>
            </a:r>
            <a:r>
              <a:rPr sz="550" spc="0" dirty="0">
                <a:latin typeface="Trebuchet MS"/>
                <a:cs typeface="Trebuchet MS"/>
              </a:rPr>
              <a:t> </a:t>
            </a:r>
            <a:r>
              <a:rPr sz="550" spc="40" dirty="0">
                <a:latin typeface="Trebuchet MS"/>
                <a:cs typeface="Trebuchet MS"/>
              </a:rPr>
              <a:t>address</a:t>
            </a:r>
            <a:endParaRPr sz="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700" spc="60" dirty="0">
                <a:latin typeface="Trebuchet MS"/>
                <a:cs typeface="Trebuchet MS"/>
              </a:rPr>
              <a:t>Example</a:t>
            </a:r>
            <a:r>
              <a:rPr sz="700" spc="10" dirty="0">
                <a:latin typeface="Trebuchet MS"/>
                <a:cs typeface="Trebuchet MS"/>
              </a:rPr>
              <a:t> </a:t>
            </a:r>
            <a:r>
              <a:rPr sz="700" spc="25" dirty="0">
                <a:latin typeface="Trebuchet MS"/>
                <a:cs typeface="Trebuchet MS"/>
              </a:rPr>
              <a:t>of</a:t>
            </a:r>
            <a:r>
              <a:rPr sz="700" spc="10" dirty="0">
                <a:latin typeface="Trebuchet MS"/>
                <a:cs typeface="Trebuchet MS"/>
              </a:rPr>
              <a:t> </a:t>
            </a:r>
            <a:r>
              <a:rPr sz="700" spc="75" dirty="0">
                <a:latin typeface="Trebuchet MS"/>
                <a:cs typeface="Trebuchet MS"/>
              </a:rPr>
              <a:t>a</a:t>
            </a:r>
            <a:r>
              <a:rPr sz="700" spc="10" dirty="0">
                <a:latin typeface="Trebuchet MS"/>
                <a:cs typeface="Trebuchet MS"/>
              </a:rPr>
              <a:t> </a:t>
            </a:r>
            <a:r>
              <a:rPr sz="700" spc="60" dirty="0">
                <a:latin typeface="Trebuchet MS"/>
                <a:cs typeface="Trebuchet MS"/>
              </a:rPr>
              <a:t>CPU</a:t>
            </a:r>
            <a:r>
              <a:rPr sz="700" spc="10" dirty="0">
                <a:latin typeface="Trebuchet MS"/>
                <a:cs typeface="Trebuchet MS"/>
              </a:rPr>
              <a:t> </a:t>
            </a:r>
            <a:r>
              <a:rPr sz="700" spc="60" dirty="0">
                <a:latin typeface="Trebuchet MS"/>
                <a:cs typeface="Trebuchet MS"/>
              </a:rPr>
              <a:t>process's</a:t>
            </a:r>
            <a:r>
              <a:rPr sz="700" spc="15" dirty="0">
                <a:latin typeface="Trebuchet MS"/>
                <a:cs typeface="Trebuchet MS"/>
              </a:rPr>
              <a:t> </a:t>
            </a:r>
            <a:r>
              <a:rPr sz="700" spc="25" dirty="0">
                <a:latin typeface="Trebuchet MS"/>
                <a:cs typeface="Trebuchet MS"/>
              </a:rPr>
              <a:t>virtual</a:t>
            </a:r>
            <a:r>
              <a:rPr sz="700" spc="10" dirty="0">
                <a:latin typeface="Trebuchet MS"/>
                <a:cs typeface="Trebuchet MS"/>
              </a:rPr>
              <a:t> </a:t>
            </a:r>
            <a:r>
              <a:rPr sz="700" spc="75" dirty="0">
                <a:latin typeface="Trebuchet MS"/>
                <a:cs typeface="Trebuchet MS"/>
              </a:rPr>
              <a:t>memory</a:t>
            </a:r>
            <a:r>
              <a:rPr sz="700" spc="10" dirty="0">
                <a:latin typeface="Trebuchet MS"/>
                <a:cs typeface="Trebuchet MS"/>
              </a:rPr>
              <a:t> </a:t>
            </a:r>
            <a:r>
              <a:rPr sz="700" spc="60" dirty="0">
                <a:latin typeface="Trebuchet MS"/>
                <a:cs typeface="Trebuchet MS"/>
              </a:rPr>
              <a:t>space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5300" y="0"/>
            <a:ext cx="1179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58974" y="0"/>
            <a:ext cx="1242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86161" y="0"/>
            <a:ext cx="4267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185514"/>
            <a:ext cx="1209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Host</a:t>
            </a:r>
            <a:r>
              <a:rPr sz="6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i="1" spc="21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6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i="1" spc="215" dirty="0">
                <a:solidFill>
                  <a:srgbClr val="FFFFFF"/>
                </a:solidFill>
                <a:latin typeface="Arial"/>
                <a:cs typeface="Arial"/>
              </a:rPr>
              <a:t>−</a:t>
            </a:r>
            <a:r>
              <a:rPr sz="6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i="1" spc="21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6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GPU</a:t>
            </a:r>
            <a:r>
              <a:rPr sz="6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communication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90686" y="2041757"/>
            <a:ext cx="221703" cy="121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65130" y="2041757"/>
            <a:ext cx="221703" cy="121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98712" y="2041230"/>
            <a:ext cx="221679" cy="121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326736" y="2039540"/>
            <a:ext cx="1042669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5" dirty="0">
                <a:latin typeface="Trebuchet MS"/>
                <a:cs typeface="Trebuchet MS"/>
              </a:rPr>
              <a:t>GTT/GART(references</a:t>
            </a:r>
            <a:r>
              <a:rPr sz="550" spc="0" dirty="0">
                <a:latin typeface="Trebuchet MS"/>
                <a:cs typeface="Trebuchet MS"/>
              </a:rPr>
              <a:t> </a:t>
            </a:r>
            <a:r>
              <a:rPr sz="550" spc="30" dirty="0">
                <a:latin typeface="Trebuchet MS"/>
                <a:cs typeface="Trebuchet MS"/>
              </a:rPr>
              <a:t>RAM)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627332" y="2041757"/>
            <a:ext cx="221703" cy="1215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63937" y="1863727"/>
            <a:ext cx="1391285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5080" indent="-257810">
              <a:lnSpc>
                <a:spcPct val="145600"/>
              </a:lnSpc>
              <a:spcBef>
                <a:spcPts val="100"/>
              </a:spcBef>
              <a:tabLst>
                <a:tab pos="741045" algn="l"/>
                <a:tab pos="1212850" algn="l"/>
              </a:tabLst>
            </a:pPr>
            <a:r>
              <a:rPr sz="550" spc="10" dirty="0">
                <a:latin typeface="Trebuchet MS"/>
                <a:cs typeface="Trebuchet MS"/>
              </a:rPr>
              <a:t>Location </a:t>
            </a:r>
            <a:r>
              <a:rPr sz="550" spc="0" dirty="0">
                <a:latin typeface="Trebuchet MS"/>
                <a:cs typeface="Trebuchet MS"/>
              </a:rPr>
              <a:t>of </a:t>
            </a:r>
            <a:r>
              <a:rPr sz="550" spc="15" dirty="0">
                <a:latin typeface="Trebuchet MS"/>
                <a:cs typeface="Trebuchet MS"/>
              </a:rPr>
              <a:t>the address/memory:  </a:t>
            </a:r>
            <a:r>
              <a:rPr sz="550" spc="25" dirty="0">
                <a:latin typeface="Trebuchet MS"/>
                <a:cs typeface="Trebuchet MS"/>
              </a:rPr>
              <a:t>CP</a:t>
            </a:r>
            <a:r>
              <a:rPr sz="550" spc="30" dirty="0">
                <a:latin typeface="Trebuchet MS"/>
                <a:cs typeface="Trebuchet MS"/>
              </a:rPr>
              <a:t>U</a:t>
            </a:r>
            <a:r>
              <a:rPr sz="550" dirty="0">
                <a:latin typeface="Trebuchet MS"/>
                <a:cs typeface="Trebuchet MS"/>
              </a:rPr>
              <a:t>	</a:t>
            </a:r>
            <a:r>
              <a:rPr sz="550" spc="25" dirty="0">
                <a:latin typeface="Trebuchet MS"/>
                <a:cs typeface="Trebuchet MS"/>
              </a:rPr>
              <a:t>GP</a:t>
            </a:r>
            <a:r>
              <a:rPr sz="550" spc="30" dirty="0">
                <a:latin typeface="Trebuchet MS"/>
                <a:cs typeface="Trebuchet MS"/>
              </a:rPr>
              <a:t>U</a:t>
            </a:r>
            <a:r>
              <a:rPr sz="550" dirty="0">
                <a:latin typeface="Trebuchet MS"/>
                <a:cs typeface="Trebuchet MS"/>
              </a:rPr>
              <a:t>	</a:t>
            </a:r>
            <a:r>
              <a:rPr sz="550" spc="25" dirty="0">
                <a:latin typeface="Trebuchet MS"/>
                <a:cs typeface="Trebuchet MS"/>
              </a:rPr>
              <a:t>R</a:t>
            </a:r>
            <a:r>
              <a:rPr sz="550" spc="50" dirty="0">
                <a:latin typeface="Trebuchet MS"/>
                <a:cs typeface="Trebuchet MS"/>
              </a:rPr>
              <a:t>AM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26438" y="1705851"/>
            <a:ext cx="2449830" cy="173355"/>
          </a:xfrm>
          <a:custGeom>
            <a:avLst/>
            <a:gdLst/>
            <a:ahLst/>
            <a:cxnLst/>
            <a:rect l="l" t="t" r="r" b="b"/>
            <a:pathLst>
              <a:path w="2449829" h="173355">
                <a:moveTo>
                  <a:pt x="2443336" y="173098"/>
                </a:moveTo>
                <a:lnTo>
                  <a:pt x="6267" y="173098"/>
                </a:lnTo>
                <a:lnTo>
                  <a:pt x="0" y="168066"/>
                </a:lnTo>
                <a:lnTo>
                  <a:pt x="0" y="5037"/>
                </a:lnTo>
                <a:lnTo>
                  <a:pt x="6267" y="0"/>
                </a:lnTo>
                <a:lnTo>
                  <a:pt x="2443336" y="0"/>
                </a:lnTo>
                <a:lnTo>
                  <a:pt x="2449604" y="5037"/>
                </a:lnTo>
                <a:lnTo>
                  <a:pt x="2449604" y="168066"/>
                </a:lnTo>
                <a:lnTo>
                  <a:pt x="2443336" y="173098"/>
                </a:lnTo>
                <a:close/>
              </a:path>
            </a:pathLst>
          </a:custGeom>
          <a:solidFill>
            <a:srgbClr val="BDFF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68733" y="1708440"/>
            <a:ext cx="635" cy="173355"/>
          </a:xfrm>
          <a:custGeom>
            <a:avLst/>
            <a:gdLst/>
            <a:ahLst/>
            <a:cxnLst/>
            <a:rect l="l" t="t" r="r" b="b"/>
            <a:pathLst>
              <a:path w="635" h="173355">
                <a:moveTo>
                  <a:pt x="597" y="0"/>
                </a:moveTo>
                <a:lnTo>
                  <a:pt x="0" y="173092"/>
                </a:lnTo>
              </a:path>
            </a:pathLst>
          </a:custGeom>
          <a:ln w="3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1021332" y="1700745"/>
          <a:ext cx="2465070" cy="183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8010"/>
                <a:gridCol w="82550"/>
                <a:gridCol w="187325"/>
                <a:gridCol w="321944"/>
              </a:tblGrid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51" name="object 51"/>
          <p:cNvSpPr/>
          <p:nvPr/>
        </p:nvSpPr>
        <p:spPr>
          <a:xfrm>
            <a:off x="860961" y="1288431"/>
            <a:ext cx="2767330" cy="212725"/>
          </a:xfrm>
          <a:custGeom>
            <a:avLst/>
            <a:gdLst/>
            <a:ahLst/>
            <a:cxnLst/>
            <a:rect l="l" t="t" r="r" b="b"/>
            <a:pathLst>
              <a:path w="2767329" h="212725">
                <a:moveTo>
                  <a:pt x="14046" y="0"/>
                </a:moveTo>
                <a:lnTo>
                  <a:pt x="2752964" y="0"/>
                </a:lnTo>
                <a:lnTo>
                  <a:pt x="2760749" y="0"/>
                </a:lnTo>
                <a:lnTo>
                  <a:pt x="2767017" y="6267"/>
                </a:lnTo>
                <a:lnTo>
                  <a:pt x="2767017" y="14046"/>
                </a:lnTo>
                <a:lnTo>
                  <a:pt x="2767017" y="198151"/>
                </a:lnTo>
                <a:lnTo>
                  <a:pt x="2767017" y="205930"/>
                </a:lnTo>
                <a:lnTo>
                  <a:pt x="2760749" y="212198"/>
                </a:lnTo>
                <a:lnTo>
                  <a:pt x="2752964" y="212198"/>
                </a:lnTo>
                <a:lnTo>
                  <a:pt x="14046" y="212198"/>
                </a:lnTo>
                <a:lnTo>
                  <a:pt x="6267" y="212198"/>
                </a:lnTo>
                <a:lnTo>
                  <a:pt x="0" y="205930"/>
                </a:lnTo>
                <a:lnTo>
                  <a:pt x="0" y="198151"/>
                </a:lnTo>
                <a:lnTo>
                  <a:pt x="0" y="14046"/>
                </a:lnTo>
                <a:lnTo>
                  <a:pt x="0" y="6267"/>
                </a:lnTo>
                <a:lnTo>
                  <a:pt x="6267" y="0"/>
                </a:lnTo>
                <a:lnTo>
                  <a:pt x="14046" y="0"/>
                </a:lnTo>
                <a:close/>
              </a:path>
            </a:pathLst>
          </a:custGeom>
          <a:ln w="8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95047" y="1287259"/>
            <a:ext cx="635" cy="215900"/>
          </a:xfrm>
          <a:custGeom>
            <a:avLst/>
            <a:gdLst/>
            <a:ahLst/>
            <a:cxnLst/>
            <a:rect l="l" t="t" r="r" b="b"/>
            <a:pathLst>
              <a:path w="635" h="215900">
                <a:moveTo>
                  <a:pt x="597" y="0"/>
                </a:moveTo>
                <a:lnTo>
                  <a:pt x="0" y="215747"/>
                </a:lnTo>
              </a:path>
            </a:pathLst>
          </a:custGeom>
          <a:ln w="9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1992" y="1289732"/>
            <a:ext cx="1430020" cy="208915"/>
          </a:xfrm>
          <a:custGeom>
            <a:avLst/>
            <a:gdLst/>
            <a:ahLst/>
            <a:cxnLst/>
            <a:rect l="l" t="t" r="r" b="b"/>
            <a:pathLst>
              <a:path w="1430020" h="208915">
                <a:moveTo>
                  <a:pt x="1429575" y="0"/>
                </a:moveTo>
                <a:lnTo>
                  <a:pt x="722227" y="0"/>
                </a:lnTo>
                <a:lnTo>
                  <a:pt x="62175" y="2310"/>
                </a:lnTo>
                <a:lnTo>
                  <a:pt x="15740" y="4922"/>
                </a:lnTo>
                <a:lnTo>
                  <a:pt x="287" y="57555"/>
                </a:lnTo>
                <a:lnTo>
                  <a:pt x="0" y="102438"/>
                </a:lnTo>
                <a:lnTo>
                  <a:pt x="362" y="138423"/>
                </a:lnTo>
                <a:lnTo>
                  <a:pt x="2933" y="188969"/>
                </a:lnTo>
                <a:lnTo>
                  <a:pt x="43980" y="205786"/>
                </a:lnTo>
                <a:lnTo>
                  <a:pt x="102733" y="207085"/>
                </a:lnTo>
                <a:lnTo>
                  <a:pt x="1429575" y="208291"/>
                </a:lnTo>
                <a:lnTo>
                  <a:pt x="1429575" y="0"/>
                </a:lnTo>
                <a:close/>
              </a:path>
            </a:pathLst>
          </a:custGeom>
          <a:solidFill>
            <a:srgbClr val="ED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08027" y="1286024"/>
            <a:ext cx="635" cy="215900"/>
          </a:xfrm>
          <a:custGeom>
            <a:avLst/>
            <a:gdLst/>
            <a:ahLst/>
            <a:cxnLst/>
            <a:rect l="l" t="t" r="r" b="b"/>
            <a:pathLst>
              <a:path w="634" h="215900">
                <a:moveTo>
                  <a:pt x="322" y="0"/>
                </a:moveTo>
                <a:lnTo>
                  <a:pt x="0" y="2157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94632" y="1286943"/>
            <a:ext cx="635" cy="215900"/>
          </a:xfrm>
          <a:custGeom>
            <a:avLst/>
            <a:gdLst/>
            <a:ahLst/>
            <a:cxnLst/>
            <a:rect l="l" t="t" r="r" b="b"/>
            <a:pathLst>
              <a:path w="634" h="215900">
                <a:moveTo>
                  <a:pt x="322" y="0"/>
                </a:moveTo>
                <a:lnTo>
                  <a:pt x="0" y="2157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98649" y="1288197"/>
            <a:ext cx="635" cy="215900"/>
          </a:xfrm>
          <a:custGeom>
            <a:avLst/>
            <a:gdLst/>
            <a:ahLst/>
            <a:cxnLst/>
            <a:rect l="l" t="t" r="r" b="b"/>
            <a:pathLst>
              <a:path w="634" h="215900">
                <a:moveTo>
                  <a:pt x="339" y="0"/>
                </a:moveTo>
                <a:lnTo>
                  <a:pt x="0" y="2157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85278" y="1283716"/>
            <a:ext cx="635" cy="215900"/>
          </a:xfrm>
          <a:custGeom>
            <a:avLst/>
            <a:gdLst/>
            <a:ahLst/>
            <a:cxnLst/>
            <a:rect l="l" t="t" r="r" b="b"/>
            <a:pathLst>
              <a:path w="634" h="215900">
                <a:moveTo>
                  <a:pt x="322" y="0"/>
                </a:moveTo>
                <a:lnTo>
                  <a:pt x="0" y="2157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65265" y="1289023"/>
            <a:ext cx="635" cy="215900"/>
          </a:xfrm>
          <a:custGeom>
            <a:avLst/>
            <a:gdLst/>
            <a:ahLst/>
            <a:cxnLst/>
            <a:rect l="l" t="t" r="r" b="b"/>
            <a:pathLst>
              <a:path w="635" h="215900">
                <a:moveTo>
                  <a:pt x="322" y="0"/>
                </a:moveTo>
                <a:lnTo>
                  <a:pt x="0" y="2157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51941" y="1287148"/>
            <a:ext cx="635" cy="215900"/>
          </a:xfrm>
          <a:custGeom>
            <a:avLst/>
            <a:gdLst/>
            <a:ahLst/>
            <a:cxnLst/>
            <a:rect l="l" t="t" r="r" b="b"/>
            <a:pathLst>
              <a:path w="635" h="215900">
                <a:moveTo>
                  <a:pt x="316" y="0"/>
                </a:moveTo>
                <a:lnTo>
                  <a:pt x="0" y="2157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69797" y="1289023"/>
            <a:ext cx="635" cy="215900"/>
          </a:xfrm>
          <a:custGeom>
            <a:avLst/>
            <a:gdLst/>
            <a:ahLst/>
            <a:cxnLst/>
            <a:rect l="l" t="t" r="r" b="b"/>
            <a:pathLst>
              <a:path w="634" h="215900">
                <a:moveTo>
                  <a:pt x="322" y="0"/>
                </a:moveTo>
                <a:lnTo>
                  <a:pt x="0" y="2157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56401" y="1289936"/>
            <a:ext cx="635" cy="215900"/>
          </a:xfrm>
          <a:custGeom>
            <a:avLst/>
            <a:gdLst/>
            <a:ahLst/>
            <a:cxnLst/>
            <a:rect l="l" t="t" r="r" b="b"/>
            <a:pathLst>
              <a:path w="634" h="215900">
                <a:moveTo>
                  <a:pt x="322" y="0"/>
                </a:moveTo>
                <a:lnTo>
                  <a:pt x="0" y="2157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09380" y="1290669"/>
            <a:ext cx="84455" cy="207010"/>
          </a:xfrm>
          <a:custGeom>
            <a:avLst/>
            <a:gdLst/>
            <a:ahLst/>
            <a:cxnLst/>
            <a:rect l="l" t="t" r="r" b="b"/>
            <a:pathLst>
              <a:path w="84455" h="207009">
                <a:moveTo>
                  <a:pt x="84086" y="0"/>
                </a:moveTo>
                <a:lnTo>
                  <a:pt x="7480" y="1464"/>
                </a:lnTo>
                <a:lnTo>
                  <a:pt x="160" y="56626"/>
                </a:lnTo>
                <a:lnTo>
                  <a:pt x="0" y="205795"/>
                </a:lnTo>
                <a:lnTo>
                  <a:pt x="77402" y="206440"/>
                </a:lnTo>
                <a:lnTo>
                  <a:pt x="83881" y="206416"/>
                </a:lnTo>
                <a:lnTo>
                  <a:pt x="84086" y="0"/>
                </a:lnTo>
                <a:close/>
              </a:path>
            </a:pathLst>
          </a:custGeom>
          <a:solidFill>
            <a:srgbClr val="E8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13345" y="1289583"/>
            <a:ext cx="0" cy="208279"/>
          </a:xfrm>
          <a:custGeom>
            <a:avLst/>
            <a:gdLst/>
            <a:ahLst/>
            <a:cxnLst/>
            <a:rect l="l" t="t" r="r" b="b"/>
            <a:pathLst>
              <a:path h="208280">
                <a:moveTo>
                  <a:pt x="0" y="0"/>
                </a:moveTo>
                <a:lnTo>
                  <a:pt x="0" y="208280"/>
                </a:lnTo>
              </a:path>
            </a:pathLst>
          </a:custGeom>
          <a:ln w="84347">
            <a:solidFill>
              <a:srgbClr val="E8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42148" y="1321333"/>
            <a:ext cx="0" cy="176530"/>
          </a:xfrm>
          <a:custGeom>
            <a:avLst/>
            <a:gdLst/>
            <a:ahLst/>
            <a:cxnLst/>
            <a:rect l="l" t="t" r="r" b="b"/>
            <a:pathLst>
              <a:path h="176530">
                <a:moveTo>
                  <a:pt x="0" y="0"/>
                </a:moveTo>
                <a:lnTo>
                  <a:pt x="0" y="176530"/>
                </a:lnTo>
              </a:path>
            </a:pathLst>
          </a:custGeom>
          <a:ln w="84302">
            <a:solidFill>
              <a:srgbClr val="E8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42148" y="1289583"/>
            <a:ext cx="0" cy="208279"/>
          </a:xfrm>
          <a:custGeom>
            <a:avLst/>
            <a:gdLst/>
            <a:ahLst/>
            <a:cxnLst/>
            <a:rect l="l" t="t" r="r" b="b"/>
            <a:pathLst>
              <a:path h="208280">
                <a:moveTo>
                  <a:pt x="0" y="208280"/>
                </a:moveTo>
                <a:lnTo>
                  <a:pt x="0" y="0"/>
                </a:lnTo>
                <a:lnTo>
                  <a:pt x="0" y="208280"/>
                </a:lnTo>
                <a:close/>
              </a:path>
            </a:pathLst>
          </a:custGeom>
          <a:solidFill>
            <a:srgbClr val="E8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08686" y="1330223"/>
            <a:ext cx="0" cy="167640"/>
          </a:xfrm>
          <a:custGeom>
            <a:avLst/>
            <a:gdLst/>
            <a:ahLst/>
            <a:cxnLst/>
            <a:rect l="l" t="t" r="r" b="b"/>
            <a:pathLst>
              <a:path h="167640">
                <a:moveTo>
                  <a:pt x="0" y="0"/>
                </a:moveTo>
                <a:lnTo>
                  <a:pt x="0" y="167639"/>
                </a:lnTo>
              </a:path>
            </a:pathLst>
          </a:custGeom>
          <a:ln w="83957">
            <a:solidFill>
              <a:srgbClr val="E8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167048" y="1289583"/>
            <a:ext cx="83820" cy="40640"/>
          </a:xfrm>
          <a:custGeom>
            <a:avLst/>
            <a:gdLst/>
            <a:ahLst/>
            <a:cxnLst/>
            <a:rect l="l" t="t" r="r" b="b"/>
            <a:pathLst>
              <a:path w="83819" h="40640">
                <a:moveTo>
                  <a:pt x="0" y="40639"/>
                </a:moveTo>
                <a:lnTo>
                  <a:pt x="83660" y="40639"/>
                </a:lnTo>
                <a:lnTo>
                  <a:pt x="83660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E8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06994" y="2041663"/>
            <a:ext cx="221685" cy="121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644387" y="2043597"/>
            <a:ext cx="28194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5" dirty="0">
                <a:latin typeface="Trebuchet MS"/>
                <a:cs typeface="Trebuchet MS"/>
              </a:rPr>
              <a:t>Device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524297" y="1286369"/>
            <a:ext cx="635" cy="215900"/>
          </a:xfrm>
          <a:custGeom>
            <a:avLst/>
            <a:gdLst/>
            <a:ahLst/>
            <a:cxnLst/>
            <a:rect l="l" t="t" r="r" b="b"/>
            <a:pathLst>
              <a:path w="635" h="215900">
                <a:moveTo>
                  <a:pt x="591" y="0"/>
                </a:moveTo>
                <a:lnTo>
                  <a:pt x="0" y="215747"/>
                </a:lnTo>
              </a:path>
            </a:pathLst>
          </a:custGeom>
          <a:ln w="9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15686" y="1289116"/>
            <a:ext cx="635" cy="215900"/>
          </a:xfrm>
          <a:custGeom>
            <a:avLst/>
            <a:gdLst/>
            <a:ahLst/>
            <a:cxnLst/>
            <a:rect l="l" t="t" r="r" b="b"/>
            <a:pathLst>
              <a:path w="635" h="215900">
                <a:moveTo>
                  <a:pt x="591" y="0"/>
                </a:moveTo>
                <a:lnTo>
                  <a:pt x="0" y="215747"/>
                </a:lnTo>
              </a:path>
            </a:pathLst>
          </a:custGeom>
          <a:ln w="9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299762" y="1290417"/>
            <a:ext cx="220979" cy="207645"/>
          </a:xfrm>
          <a:custGeom>
            <a:avLst/>
            <a:gdLst/>
            <a:ahLst/>
            <a:cxnLst/>
            <a:rect l="l" t="t" r="r" b="b"/>
            <a:pathLst>
              <a:path w="220980" h="207644">
                <a:moveTo>
                  <a:pt x="220920" y="0"/>
                </a:moveTo>
                <a:lnTo>
                  <a:pt x="0" y="0"/>
                </a:lnTo>
                <a:lnTo>
                  <a:pt x="0" y="207535"/>
                </a:lnTo>
                <a:lnTo>
                  <a:pt x="220920" y="207535"/>
                </a:lnTo>
                <a:lnTo>
                  <a:pt x="220920" y="0"/>
                </a:lnTo>
                <a:close/>
              </a:path>
            </a:pathLst>
          </a:custGeom>
          <a:solidFill>
            <a:srgbClr val="C6A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21087" y="1290417"/>
            <a:ext cx="204470" cy="207645"/>
          </a:xfrm>
          <a:custGeom>
            <a:avLst/>
            <a:gdLst/>
            <a:ahLst/>
            <a:cxnLst/>
            <a:rect l="l" t="t" r="r" b="b"/>
            <a:pathLst>
              <a:path w="204470" h="207644">
                <a:moveTo>
                  <a:pt x="96832" y="0"/>
                </a:moveTo>
                <a:lnTo>
                  <a:pt x="0" y="0"/>
                </a:lnTo>
                <a:lnTo>
                  <a:pt x="0" y="207535"/>
                </a:lnTo>
                <a:lnTo>
                  <a:pt x="98068" y="207535"/>
                </a:lnTo>
                <a:lnTo>
                  <a:pt x="143905" y="207321"/>
                </a:lnTo>
                <a:lnTo>
                  <a:pt x="193065" y="205383"/>
                </a:lnTo>
                <a:lnTo>
                  <a:pt x="203953" y="149106"/>
                </a:lnTo>
                <a:lnTo>
                  <a:pt x="204162" y="103767"/>
                </a:lnTo>
                <a:lnTo>
                  <a:pt x="203985" y="55702"/>
                </a:lnTo>
                <a:lnTo>
                  <a:pt x="201656" y="11308"/>
                </a:lnTo>
                <a:lnTo>
                  <a:pt x="147395" y="185"/>
                </a:lnTo>
                <a:lnTo>
                  <a:pt x="96832" y="0"/>
                </a:lnTo>
                <a:close/>
              </a:path>
            </a:pathLst>
          </a:custGeom>
          <a:solidFill>
            <a:srgbClr val="C6A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256634" y="1292432"/>
            <a:ext cx="154940" cy="204470"/>
          </a:xfrm>
          <a:custGeom>
            <a:avLst/>
            <a:gdLst/>
            <a:ahLst/>
            <a:cxnLst/>
            <a:rect l="l" t="t" r="r" b="b"/>
            <a:pathLst>
              <a:path w="154939" h="204469">
                <a:moveTo>
                  <a:pt x="0" y="204173"/>
                </a:moveTo>
                <a:lnTo>
                  <a:pt x="154406" y="204173"/>
                </a:lnTo>
                <a:lnTo>
                  <a:pt x="154406" y="0"/>
                </a:lnTo>
                <a:lnTo>
                  <a:pt x="0" y="0"/>
                </a:lnTo>
                <a:lnTo>
                  <a:pt x="0" y="204173"/>
                </a:lnTo>
                <a:close/>
              </a:path>
            </a:pathLst>
          </a:custGeom>
          <a:solidFill>
            <a:srgbClr val="BDFF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94552" y="1292432"/>
            <a:ext cx="180975" cy="204470"/>
          </a:xfrm>
          <a:custGeom>
            <a:avLst/>
            <a:gdLst/>
            <a:ahLst/>
            <a:cxnLst/>
            <a:rect l="l" t="t" r="r" b="b"/>
            <a:pathLst>
              <a:path w="180975" h="204469">
                <a:moveTo>
                  <a:pt x="0" y="204173"/>
                </a:moveTo>
                <a:lnTo>
                  <a:pt x="180420" y="204173"/>
                </a:lnTo>
                <a:lnTo>
                  <a:pt x="180420" y="0"/>
                </a:lnTo>
                <a:lnTo>
                  <a:pt x="0" y="0"/>
                </a:lnTo>
                <a:lnTo>
                  <a:pt x="0" y="204173"/>
                </a:lnTo>
                <a:close/>
              </a:path>
            </a:pathLst>
          </a:custGeom>
          <a:solidFill>
            <a:srgbClr val="BDFF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527384" y="1292432"/>
            <a:ext cx="384810" cy="204470"/>
          </a:xfrm>
          <a:custGeom>
            <a:avLst/>
            <a:gdLst/>
            <a:ahLst/>
            <a:cxnLst/>
            <a:rect l="l" t="t" r="r" b="b"/>
            <a:pathLst>
              <a:path w="384810" h="204469">
                <a:moveTo>
                  <a:pt x="0" y="204173"/>
                </a:moveTo>
                <a:lnTo>
                  <a:pt x="384318" y="204173"/>
                </a:lnTo>
                <a:lnTo>
                  <a:pt x="384318" y="0"/>
                </a:lnTo>
                <a:lnTo>
                  <a:pt x="0" y="0"/>
                </a:lnTo>
                <a:lnTo>
                  <a:pt x="0" y="204173"/>
                </a:lnTo>
                <a:close/>
              </a:path>
            </a:pathLst>
          </a:custGeom>
          <a:solidFill>
            <a:srgbClr val="BDFF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600786" y="1289163"/>
            <a:ext cx="635" cy="215900"/>
          </a:xfrm>
          <a:custGeom>
            <a:avLst/>
            <a:gdLst/>
            <a:ahLst/>
            <a:cxnLst/>
            <a:rect l="l" t="t" r="r" b="b"/>
            <a:pathLst>
              <a:path w="635" h="215900">
                <a:moveTo>
                  <a:pt x="322" y="0"/>
                </a:moveTo>
                <a:lnTo>
                  <a:pt x="0" y="2157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65723" y="1287904"/>
            <a:ext cx="635" cy="215900"/>
          </a:xfrm>
          <a:custGeom>
            <a:avLst/>
            <a:gdLst/>
            <a:ahLst/>
            <a:cxnLst/>
            <a:rect l="l" t="t" r="r" b="b"/>
            <a:pathLst>
              <a:path w="635" h="215900">
                <a:moveTo>
                  <a:pt x="322" y="0"/>
                </a:moveTo>
                <a:lnTo>
                  <a:pt x="0" y="2157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734140" y="1285889"/>
            <a:ext cx="635" cy="215900"/>
          </a:xfrm>
          <a:custGeom>
            <a:avLst/>
            <a:gdLst/>
            <a:ahLst/>
            <a:cxnLst/>
            <a:rect l="l" t="t" r="r" b="b"/>
            <a:pathLst>
              <a:path w="635" h="215900">
                <a:moveTo>
                  <a:pt x="322" y="0"/>
                </a:moveTo>
                <a:lnTo>
                  <a:pt x="0" y="2157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2520840" y="1289815"/>
            <a:ext cx="209550" cy="21590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algn="ctr">
              <a:lnSpc>
                <a:spcPts val="535"/>
              </a:lnSpc>
              <a:spcBef>
                <a:spcPts val="65"/>
              </a:spcBef>
            </a:pPr>
            <a:r>
              <a:rPr sz="450" b="1" spc="-5" dirty="0">
                <a:latin typeface="Verdana"/>
                <a:cs typeface="Verdana"/>
              </a:rPr>
              <a:t>BA</a:t>
            </a:r>
            <a:r>
              <a:rPr sz="450" b="1" dirty="0">
                <a:latin typeface="Verdana"/>
                <a:cs typeface="Verdana"/>
              </a:rPr>
              <a:t>R</a:t>
            </a:r>
            <a:r>
              <a:rPr sz="450" b="1" spc="-5" dirty="0">
                <a:latin typeface="Verdana"/>
                <a:cs typeface="Verdana"/>
              </a:rPr>
              <a:t> </a:t>
            </a:r>
            <a:r>
              <a:rPr sz="450" b="1" dirty="0">
                <a:latin typeface="Verdana"/>
                <a:cs typeface="Verdana"/>
              </a:rPr>
              <a:t>0</a:t>
            </a:r>
            <a:endParaRPr sz="450">
              <a:latin typeface="Verdana"/>
              <a:cs typeface="Verdana"/>
            </a:endParaRPr>
          </a:p>
          <a:p>
            <a:pPr marL="1270" algn="ctr">
              <a:lnSpc>
                <a:spcPts val="459"/>
              </a:lnSpc>
            </a:pPr>
            <a:r>
              <a:rPr sz="450" b="1" spc="-5" dirty="0">
                <a:latin typeface="Verdana"/>
                <a:cs typeface="Verdana"/>
              </a:rPr>
              <a:t>BA</a:t>
            </a:r>
            <a:r>
              <a:rPr sz="450" b="1" dirty="0">
                <a:latin typeface="Verdana"/>
                <a:cs typeface="Verdana"/>
              </a:rPr>
              <a:t>R</a:t>
            </a:r>
            <a:r>
              <a:rPr sz="450" b="1" spc="-5" dirty="0">
                <a:latin typeface="Verdana"/>
                <a:cs typeface="Verdana"/>
              </a:rPr>
              <a:t> </a:t>
            </a:r>
            <a:r>
              <a:rPr sz="450" b="1" dirty="0">
                <a:latin typeface="Verdana"/>
                <a:cs typeface="Verdana"/>
              </a:rPr>
              <a:t>1</a:t>
            </a:r>
            <a:endParaRPr sz="450">
              <a:latin typeface="Verdana"/>
              <a:cs typeface="Verdana"/>
            </a:endParaRPr>
          </a:p>
          <a:p>
            <a:pPr marL="12065" algn="ctr">
              <a:lnSpc>
                <a:spcPts val="465"/>
              </a:lnSpc>
            </a:pPr>
            <a:r>
              <a:rPr sz="450" b="1" spc="-5" dirty="0">
                <a:latin typeface="Verdana"/>
                <a:cs typeface="Verdana"/>
              </a:rPr>
              <a:t>...</a:t>
            </a:r>
            <a:endParaRPr sz="450">
              <a:latin typeface="Verdana"/>
              <a:cs typeface="Verdana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737163" y="1285842"/>
            <a:ext cx="635" cy="215900"/>
          </a:xfrm>
          <a:custGeom>
            <a:avLst/>
            <a:gdLst/>
            <a:ahLst/>
            <a:cxnLst/>
            <a:rect l="l" t="t" r="r" b="b"/>
            <a:pathLst>
              <a:path w="635" h="215900">
                <a:moveTo>
                  <a:pt x="339" y="0"/>
                </a:moveTo>
                <a:lnTo>
                  <a:pt x="0" y="2157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23791" y="1286756"/>
            <a:ext cx="635" cy="215900"/>
          </a:xfrm>
          <a:custGeom>
            <a:avLst/>
            <a:gdLst/>
            <a:ahLst/>
            <a:cxnLst/>
            <a:rect l="l" t="t" r="r" b="b"/>
            <a:pathLst>
              <a:path w="635" h="215900">
                <a:moveTo>
                  <a:pt x="316" y="0"/>
                </a:moveTo>
                <a:lnTo>
                  <a:pt x="0" y="2157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173848" y="1284219"/>
            <a:ext cx="635" cy="215900"/>
          </a:xfrm>
          <a:custGeom>
            <a:avLst/>
            <a:gdLst/>
            <a:ahLst/>
            <a:cxnLst/>
            <a:rect l="l" t="t" r="r" b="b"/>
            <a:pathLst>
              <a:path w="635" h="215900">
                <a:moveTo>
                  <a:pt x="322" y="0"/>
                </a:moveTo>
                <a:lnTo>
                  <a:pt x="0" y="2157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257343" y="1286463"/>
            <a:ext cx="635" cy="215900"/>
          </a:xfrm>
          <a:custGeom>
            <a:avLst/>
            <a:gdLst/>
            <a:ahLst/>
            <a:cxnLst/>
            <a:rect l="l" t="t" r="r" b="b"/>
            <a:pathLst>
              <a:path w="635" h="215900">
                <a:moveTo>
                  <a:pt x="345" y="0"/>
                </a:moveTo>
                <a:lnTo>
                  <a:pt x="0" y="2157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23972" y="1288864"/>
            <a:ext cx="635" cy="215900"/>
          </a:xfrm>
          <a:custGeom>
            <a:avLst/>
            <a:gdLst/>
            <a:ahLst/>
            <a:cxnLst/>
            <a:rect l="l" t="t" r="r" b="b"/>
            <a:pathLst>
              <a:path w="635" h="215900">
                <a:moveTo>
                  <a:pt x="322" y="0"/>
                </a:moveTo>
                <a:lnTo>
                  <a:pt x="0" y="2157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910741" y="1287400"/>
            <a:ext cx="635" cy="215900"/>
          </a:xfrm>
          <a:custGeom>
            <a:avLst/>
            <a:gdLst/>
            <a:ahLst/>
            <a:cxnLst/>
            <a:rect l="l" t="t" r="r" b="b"/>
            <a:pathLst>
              <a:path w="635" h="215900">
                <a:moveTo>
                  <a:pt x="316" y="0"/>
                </a:moveTo>
                <a:lnTo>
                  <a:pt x="0" y="2157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737784" y="1452143"/>
            <a:ext cx="85725" cy="45720"/>
          </a:xfrm>
          <a:custGeom>
            <a:avLst/>
            <a:gdLst/>
            <a:ahLst/>
            <a:cxnLst/>
            <a:rect l="l" t="t" r="r" b="b"/>
            <a:pathLst>
              <a:path w="85725" h="45719">
                <a:moveTo>
                  <a:pt x="0" y="45719"/>
                </a:moveTo>
                <a:lnTo>
                  <a:pt x="85180" y="45719"/>
                </a:lnTo>
                <a:lnTo>
                  <a:pt x="8518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E8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737900" y="1426743"/>
            <a:ext cx="85090" cy="25400"/>
          </a:xfrm>
          <a:custGeom>
            <a:avLst/>
            <a:gdLst/>
            <a:ahLst/>
            <a:cxnLst/>
            <a:rect l="l" t="t" r="r" b="b"/>
            <a:pathLst>
              <a:path w="85089" h="25400">
                <a:moveTo>
                  <a:pt x="0" y="25399"/>
                </a:moveTo>
                <a:lnTo>
                  <a:pt x="85064" y="25399"/>
                </a:lnTo>
                <a:lnTo>
                  <a:pt x="85064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E8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738107" y="1397533"/>
            <a:ext cx="85090" cy="29209"/>
          </a:xfrm>
          <a:custGeom>
            <a:avLst/>
            <a:gdLst/>
            <a:ahLst/>
            <a:cxnLst/>
            <a:rect l="l" t="t" r="r" b="b"/>
            <a:pathLst>
              <a:path w="85089" h="29209">
                <a:moveTo>
                  <a:pt x="0" y="29209"/>
                </a:moveTo>
                <a:lnTo>
                  <a:pt x="84858" y="29209"/>
                </a:lnTo>
                <a:lnTo>
                  <a:pt x="84858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8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738383" y="1365783"/>
            <a:ext cx="85090" cy="31750"/>
          </a:xfrm>
          <a:custGeom>
            <a:avLst/>
            <a:gdLst/>
            <a:ahLst/>
            <a:cxnLst/>
            <a:rect l="l" t="t" r="r" b="b"/>
            <a:pathLst>
              <a:path w="85089" h="31750">
                <a:moveTo>
                  <a:pt x="0" y="31750"/>
                </a:moveTo>
                <a:lnTo>
                  <a:pt x="84582" y="31750"/>
                </a:lnTo>
                <a:lnTo>
                  <a:pt x="84582" y="0"/>
                </a:lnTo>
                <a:lnTo>
                  <a:pt x="0" y="0"/>
                </a:lnTo>
                <a:lnTo>
                  <a:pt x="0" y="31750"/>
                </a:lnTo>
                <a:close/>
              </a:path>
            </a:pathLst>
          </a:custGeom>
          <a:solidFill>
            <a:srgbClr val="E8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738928" y="1290853"/>
            <a:ext cx="84455" cy="74930"/>
          </a:xfrm>
          <a:custGeom>
            <a:avLst/>
            <a:gdLst/>
            <a:ahLst/>
            <a:cxnLst/>
            <a:rect l="l" t="t" r="r" b="b"/>
            <a:pathLst>
              <a:path w="84455" h="74930">
                <a:moveTo>
                  <a:pt x="0" y="74929"/>
                </a:moveTo>
                <a:lnTo>
                  <a:pt x="84036" y="74929"/>
                </a:lnTo>
                <a:lnTo>
                  <a:pt x="84036" y="0"/>
                </a:lnTo>
                <a:lnTo>
                  <a:pt x="0" y="0"/>
                </a:lnTo>
                <a:lnTo>
                  <a:pt x="0" y="74929"/>
                </a:lnTo>
                <a:close/>
              </a:path>
            </a:pathLst>
          </a:custGeom>
          <a:solidFill>
            <a:srgbClr val="E8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867699" y="1355623"/>
            <a:ext cx="0" cy="142240"/>
          </a:xfrm>
          <a:custGeom>
            <a:avLst/>
            <a:gdLst/>
            <a:ahLst/>
            <a:cxnLst/>
            <a:rect l="l" t="t" r="r" b="b"/>
            <a:pathLst>
              <a:path h="142240">
                <a:moveTo>
                  <a:pt x="0" y="0"/>
                </a:moveTo>
                <a:lnTo>
                  <a:pt x="0" y="142240"/>
                </a:lnTo>
              </a:path>
            </a:pathLst>
          </a:custGeom>
          <a:ln w="84489">
            <a:solidFill>
              <a:srgbClr val="E8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25776" y="1322603"/>
            <a:ext cx="84455" cy="33020"/>
          </a:xfrm>
          <a:custGeom>
            <a:avLst/>
            <a:gdLst/>
            <a:ahLst/>
            <a:cxnLst/>
            <a:rect l="l" t="t" r="r" b="b"/>
            <a:pathLst>
              <a:path w="84455" h="33019">
                <a:moveTo>
                  <a:pt x="0" y="33019"/>
                </a:moveTo>
                <a:lnTo>
                  <a:pt x="84315" y="33019"/>
                </a:lnTo>
                <a:lnTo>
                  <a:pt x="84315" y="0"/>
                </a:lnTo>
                <a:lnTo>
                  <a:pt x="0" y="0"/>
                </a:lnTo>
                <a:lnTo>
                  <a:pt x="0" y="33019"/>
                </a:lnTo>
                <a:close/>
              </a:path>
            </a:pathLst>
          </a:custGeom>
          <a:solidFill>
            <a:srgbClr val="E8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867773" y="1292123"/>
            <a:ext cx="0" cy="205740"/>
          </a:xfrm>
          <a:custGeom>
            <a:avLst/>
            <a:gdLst/>
            <a:ahLst/>
            <a:cxnLst/>
            <a:rect l="l" t="t" r="r" b="b"/>
            <a:pathLst>
              <a:path h="205740">
                <a:moveTo>
                  <a:pt x="0" y="205740"/>
                </a:moveTo>
                <a:lnTo>
                  <a:pt x="0" y="0"/>
                </a:lnTo>
                <a:lnTo>
                  <a:pt x="0" y="205740"/>
                </a:lnTo>
                <a:close/>
              </a:path>
            </a:pathLst>
          </a:custGeom>
          <a:solidFill>
            <a:srgbClr val="E8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53127" y="1291424"/>
            <a:ext cx="0" cy="206375"/>
          </a:xfrm>
          <a:custGeom>
            <a:avLst/>
            <a:gdLst/>
            <a:ahLst/>
            <a:cxnLst/>
            <a:rect l="l" t="t" r="r" b="b"/>
            <a:pathLst>
              <a:path h="206375">
                <a:moveTo>
                  <a:pt x="0" y="0"/>
                </a:moveTo>
                <a:lnTo>
                  <a:pt x="0" y="205930"/>
                </a:lnTo>
              </a:path>
            </a:pathLst>
          </a:custGeom>
          <a:ln w="82850">
            <a:solidFill>
              <a:srgbClr val="E8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215803" y="1291424"/>
            <a:ext cx="0" cy="206375"/>
          </a:xfrm>
          <a:custGeom>
            <a:avLst/>
            <a:gdLst/>
            <a:ahLst/>
            <a:cxnLst/>
            <a:rect l="l" t="t" r="r" b="b"/>
            <a:pathLst>
              <a:path h="206375">
                <a:moveTo>
                  <a:pt x="0" y="0"/>
                </a:moveTo>
                <a:lnTo>
                  <a:pt x="0" y="205930"/>
                </a:lnTo>
              </a:path>
            </a:pathLst>
          </a:custGeom>
          <a:ln w="81661">
            <a:solidFill>
              <a:srgbClr val="E8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995536" y="1286668"/>
            <a:ext cx="635" cy="215900"/>
          </a:xfrm>
          <a:custGeom>
            <a:avLst/>
            <a:gdLst/>
            <a:ahLst/>
            <a:cxnLst/>
            <a:rect l="l" t="t" r="r" b="b"/>
            <a:pathLst>
              <a:path w="635" h="215900">
                <a:moveTo>
                  <a:pt x="345" y="0"/>
                </a:moveTo>
                <a:lnTo>
                  <a:pt x="0" y="2157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111303" y="1710268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5">
                <a:moveTo>
                  <a:pt x="0" y="0"/>
                </a:moveTo>
                <a:lnTo>
                  <a:pt x="0" y="165225"/>
                </a:lnTo>
              </a:path>
            </a:pathLst>
          </a:custGeom>
          <a:ln w="82856">
            <a:solidFill>
              <a:srgbClr val="E8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886201" y="1709953"/>
            <a:ext cx="79378" cy="165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920992" y="1498110"/>
            <a:ext cx="286385" cy="205740"/>
          </a:xfrm>
          <a:custGeom>
            <a:avLst/>
            <a:gdLst/>
            <a:ahLst/>
            <a:cxnLst/>
            <a:rect l="l" t="t" r="r" b="b"/>
            <a:pathLst>
              <a:path w="286385" h="205739">
                <a:moveTo>
                  <a:pt x="0" y="205204"/>
                </a:moveTo>
                <a:lnTo>
                  <a:pt x="285898" y="0"/>
                </a:lnTo>
              </a:path>
            </a:pathLst>
          </a:custGeom>
          <a:ln w="7029">
            <a:solidFill>
              <a:srgbClr val="00007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915297" y="1667295"/>
            <a:ext cx="48260" cy="40640"/>
          </a:xfrm>
          <a:custGeom>
            <a:avLst/>
            <a:gdLst/>
            <a:ahLst/>
            <a:cxnLst/>
            <a:rect l="l" t="t" r="r" b="b"/>
            <a:pathLst>
              <a:path w="48260" h="40639">
                <a:moveTo>
                  <a:pt x="48161" y="22836"/>
                </a:moveTo>
                <a:lnTo>
                  <a:pt x="0" y="40114"/>
                </a:lnTo>
                <a:lnTo>
                  <a:pt x="31754" y="0"/>
                </a:lnTo>
                <a:lnTo>
                  <a:pt x="28531" y="19610"/>
                </a:lnTo>
                <a:lnTo>
                  <a:pt x="48161" y="22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915297" y="1667295"/>
            <a:ext cx="48260" cy="40640"/>
          </a:xfrm>
          <a:custGeom>
            <a:avLst/>
            <a:gdLst/>
            <a:ahLst/>
            <a:cxnLst/>
            <a:rect l="l" t="t" r="r" b="b"/>
            <a:pathLst>
              <a:path w="48260" h="40639">
                <a:moveTo>
                  <a:pt x="28531" y="19610"/>
                </a:moveTo>
                <a:lnTo>
                  <a:pt x="31754" y="0"/>
                </a:lnTo>
                <a:lnTo>
                  <a:pt x="0" y="40114"/>
                </a:lnTo>
                <a:lnTo>
                  <a:pt x="48161" y="22836"/>
                </a:lnTo>
                <a:lnTo>
                  <a:pt x="28531" y="19610"/>
                </a:lnTo>
                <a:close/>
              </a:path>
            </a:pathLst>
          </a:custGeom>
          <a:ln w="35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164445" y="1493997"/>
            <a:ext cx="48260" cy="40640"/>
          </a:xfrm>
          <a:custGeom>
            <a:avLst/>
            <a:gdLst/>
            <a:ahLst/>
            <a:cxnLst/>
            <a:rect l="l" t="t" r="r" b="b"/>
            <a:pathLst>
              <a:path w="48260" h="40640">
                <a:moveTo>
                  <a:pt x="0" y="17272"/>
                </a:moveTo>
                <a:lnTo>
                  <a:pt x="48166" y="0"/>
                </a:lnTo>
                <a:lnTo>
                  <a:pt x="16381" y="40109"/>
                </a:lnTo>
                <a:lnTo>
                  <a:pt x="19604" y="20499"/>
                </a:lnTo>
                <a:lnTo>
                  <a:pt x="0" y="17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164445" y="1493997"/>
            <a:ext cx="48260" cy="40640"/>
          </a:xfrm>
          <a:custGeom>
            <a:avLst/>
            <a:gdLst/>
            <a:ahLst/>
            <a:cxnLst/>
            <a:rect l="l" t="t" r="r" b="b"/>
            <a:pathLst>
              <a:path w="48260" h="40640">
                <a:moveTo>
                  <a:pt x="19614" y="20500"/>
                </a:moveTo>
                <a:lnTo>
                  <a:pt x="16381" y="40109"/>
                </a:lnTo>
                <a:lnTo>
                  <a:pt x="48166" y="0"/>
                </a:lnTo>
                <a:lnTo>
                  <a:pt x="0" y="17272"/>
                </a:lnTo>
                <a:lnTo>
                  <a:pt x="19614" y="20500"/>
                </a:lnTo>
                <a:close/>
              </a:path>
            </a:pathLst>
          </a:custGeom>
          <a:ln w="35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869299" y="1497700"/>
            <a:ext cx="228600" cy="198120"/>
          </a:xfrm>
          <a:custGeom>
            <a:avLst/>
            <a:gdLst/>
            <a:ahLst/>
            <a:cxnLst/>
            <a:rect l="l" t="t" r="r" b="b"/>
            <a:pathLst>
              <a:path w="228600" h="198119">
                <a:moveTo>
                  <a:pt x="228289" y="197923"/>
                </a:moveTo>
                <a:lnTo>
                  <a:pt x="0" y="0"/>
                </a:lnTo>
              </a:path>
            </a:pathLst>
          </a:custGeom>
          <a:ln w="7029">
            <a:solidFill>
              <a:srgbClr val="00007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056518" y="1657390"/>
            <a:ext cx="46990" cy="43180"/>
          </a:xfrm>
          <a:custGeom>
            <a:avLst/>
            <a:gdLst/>
            <a:ahLst/>
            <a:cxnLst/>
            <a:rect l="l" t="t" r="r" b="b"/>
            <a:pathLst>
              <a:path w="46989" h="43180">
                <a:moveTo>
                  <a:pt x="18421" y="0"/>
                </a:moveTo>
                <a:lnTo>
                  <a:pt x="46379" y="42833"/>
                </a:lnTo>
                <a:lnTo>
                  <a:pt x="0" y="21234"/>
                </a:lnTo>
                <a:lnTo>
                  <a:pt x="19832" y="19816"/>
                </a:lnTo>
                <a:lnTo>
                  <a:pt x="18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056518" y="1657390"/>
            <a:ext cx="46990" cy="43180"/>
          </a:xfrm>
          <a:custGeom>
            <a:avLst/>
            <a:gdLst/>
            <a:ahLst/>
            <a:cxnLst/>
            <a:rect l="l" t="t" r="r" b="b"/>
            <a:pathLst>
              <a:path w="46989" h="43180">
                <a:moveTo>
                  <a:pt x="19832" y="19816"/>
                </a:moveTo>
                <a:lnTo>
                  <a:pt x="0" y="21234"/>
                </a:lnTo>
                <a:lnTo>
                  <a:pt x="46379" y="42833"/>
                </a:lnTo>
                <a:lnTo>
                  <a:pt x="18421" y="0"/>
                </a:lnTo>
                <a:lnTo>
                  <a:pt x="19832" y="19816"/>
                </a:lnTo>
                <a:close/>
              </a:path>
            </a:pathLst>
          </a:custGeom>
          <a:ln w="35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863990" y="1493103"/>
            <a:ext cx="46990" cy="43180"/>
          </a:xfrm>
          <a:custGeom>
            <a:avLst/>
            <a:gdLst/>
            <a:ahLst/>
            <a:cxnLst/>
            <a:rect l="l" t="t" r="r" b="b"/>
            <a:pathLst>
              <a:path w="46989" h="43180">
                <a:moveTo>
                  <a:pt x="27959" y="42855"/>
                </a:moveTo>
                <a:lnTo>
                  <a:pt x="0" y="0"/>
                </a:lnTo>
                <a:lnTo>
                  <a:pt x="46379" y="21599"/>
                </a:lnTo>
                <a:lnTo>
                  <a:pt x="26568" y="23015"/>
                </a:lnTo>
                <a:lnTo>
                  <a:pt x="27959" y="42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863990" y="1493103"/>
            <a:ext cx="46990" cy="43180"/>
          </a:xfrm>
          <a:custGeom>
            <a:avLst/>
            <a:gdLst/>
            <a:ahLst/>
            <a:cxnLst/>
            <a:rect l="l" t="t" r="r" b="b"/>
            <a:pathLst>
              <a:path w="46989" h="43180">
                <a:moveTo>
                  <a:pt x="26568" y="23015"/>
                </a:moveTo>
                <a:lnTo>
                  <a:pt x="46379" y="21599"/>
                </a:lnTo>
                <a:lnTo>
                  <a:pt x="0" y="0"/>
                </a:lnTo>
                <a:lnTo>
                  <a:pt x="27959" y="42855"/>
                </a:lnTo>
                <a:lnTo>
                  <a:pt x="26568" y="23015"/>
                </a:lnTo>
                <a:close/>
              </a:path>
            </a:pathLst>
          </a:custGeom>
          <a:ln w="35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204301" y="1230677"/>
            <a:ext cx="582930" cy="57150"/>
          </a:xfrm>
          <a:custGeom>
            <a:avLst/>
            <a:gdLst/>
            <a:ahLst/>
            <a:cxnLst/>
            <a:rect l="l" t="t" r="r" b="b"/>
            <a:pathLst>
              <a:path w="582930" h="57150">
                <a:moveTo>
                  <a:pt x="582423" y="56746"/>
                </a:moveTo>
                <a:lnTo>
                  <a:pt x="547798" y="27679"/>
                </a:lnTo>
                <a:lnTo>
                  <a:pt x="508155" y="17860"/>
                </a:lnTo>
                <a:lnTo>
                  <a:pt x="458073" y="10656"/>
                </a:lnTo>
                <a:lnTo>
                  <a:pt x="400887" y="5671"/>
                </a:lnTo>
                <a:lnTo>
                  <a:pt x="339932" y="2509"/>
                </a:lnTo>
                <a:lnTo>
                  <a:pt x="278546" y="774"/>
                </a:lnTo>
                <a:lnTo>
                  <a:pt x="220063" y="69"/>
                </a:lnTo>
                <a:lnTo>
                  <a:pt x="167819" y="0"/>
                </a:lnTo>
                <a:lnTo>
                  <a:pt x="125149" y="168"/>
                </a:lnTo>
                <a:lnTo>
                  <a:pt x="95391" y="179"/>
                </a:lnTo>
                <a:lnTo>
                  <a:pt x="57183" y="8519"/>
                </a:lnTo>
                <a:lnTo>
                  <a:pt x="26981" y="27357"/>
                </a:lnTo>
                <a:lnTo>
                  <a:pt x="7137" y="46290"/>
                </a:lnTo>
                <a:lnTo>
                  <a:pt x="0" y="54913"/>
                </a:lnTo>
              </a:path>
            </a:pathLst>
          </a:custGeom>
          <a:ln w="4686">
            <a:solidFill>
              <a:srgbClr val="85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01556" y="1257333"/>
            <a:ext cx="27305" cy="32384"/>
          </a:xfrm>
          <a:custGeom>
            <a:avLst/>
            <a:gdLst/>
            <a:ahLst/>
            <a:cxnLst/>
            <a:rect l="l" t="t" r="r" b="b"/>
            <a:pathLst>
              <a:path w="27305" h="32384">
                <a:moveTo>
                  <a:pt x="26865" y="11028"/>
                </a:moveTo>
                <a:lnTo>
                  <a:pt x="0" y="32032"/>
                </a:lnTo>
                <a:lnTo>
                  <a:pt x="11690" y="0"/>
                </a:lnTo>
                <a:lnTo>
                  <a:pt x="13781" y="13083"/>
                </a:lnTo>
                <a:lnTo>
                  <a:pt x="26865" y="11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201556" y="1257333"/>
            <a:ext cx="27305" cy="32384"/>
          </a:xfrm>
          <a:custGeom>
            <a:avLst/>
            <a:gdLst/>
            <a:ahLst/>
            <a:cxnLst/>
            <a:rect l="l" t="t" r="r" b="b"/>
            <a:pathLst>
              <a:path w="27305" h="32384">
                <a:moveTo>
                  <a:pt x="13771" y="13085"/>
                </a:moveTo>
                <a:lnTo>
                  <a:pt x="11690" y="0"/>
                </a:lnTo>
                <a:lnTo>
                  <a:pt x="0" y="32032"/>
                </a:lnTo>
                <a:lnTo>
                  <a:pt x="26865" y="11028"/>
                </a:lnTo>
                <a:lnTo>
                  <a:pt x="13771" y="130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37802" y="1199881"/>
            <a:ext cx="1433195" cy="87630"/>
          </a:xfrm>
          <a:custGeom>
            <a:avLst/>
            <a:gdLst/>
            <a:ahLst/>
            <a:cxnLst/>
            <a:rect l="l" t="t" r="r" b="b"/>
            <a:pathLst>
              <a:path w="1433195" h="87630">
                <a:moveTo>
                  <a:pt x="1432598" y="87542"/>
                </a:moveTo>
                <a:lnTo>
                  <a:pt x="1419399" y="45254"/>
                </a:lnTo>
                <a:lnTo>
                  <a:pt x="1381950" y="19748"/>
                </a:lnTo>
                <a:lnTo>
                  <a:pt x="1315231" y="6952"/>
                </a:lnTo>
                <a:lnTo>
                  <a:pt x="1269325" y="4049"/>
                </a:lnTo>
                <a:lnTo>
                  <a:pt x="1214219" y="2797"/>
                </a:lnTo>
                <a:lnTo>
                  <a:pt x="1149284" y="2687"/>
                </a:lnTo>
                <a:lnTo>
                  <a:pt x="1073893" y="3211"/>
                </a:lnTo>
                <a:lnTo>
                  <a:pt x="987419" y="3860"/>
                </a:lnTo>
                <a:lnTo>
                  <a:pt x="933824" y="3971"/>
                </a:lnTo>
                <a:lnTo>
                  <a:pt x="876547" y="3752"/>
                </a:lnTo>
                <a:lnTo>
                  <a:pt x="816304" y="3285"/>
                </a:lnTo>
                <a:lnTo>
                  <a:pt x="753811" y="2656"/>
                </a:lnTo>
                <a:lnTo>
                  <a:pt x="689785" y="1948"/>
                </a:lnTo>
                <a:lnTo>
                  <a:pt x="624941" y="1245"/>
                </a:lnTo>
                <a:lnTo>
                  <a:pt x="559997" y="630"/>
                </a:lnTo>
                <a:lnTo>
                  <a:pt x="495667" y="187"/>
                </a:lnTo>
                <a:lnTo>
                  <a:pt x="432668" y="0"/>
                </a:lnTo>
                <a:lnTo>
                  <a:pt x="371717" y="152"/>
                </a:lnTo>
                <a:lnTo>
                  <a:pt x="313529" y="728"/>
                </a:lnTo>
                <a:lnTo>
                  <a:pt x="258820" y="1812"/>
                </a:lnTo>
                <a:lnTo>
                  <a:pt x="208307" y="3486"/>
                </a:lnTo>
                <a:lnTo>
                  <a:pt x="162707" y="5835"/>
                </a:lnTo>
                <a:lnTo>
                  <a:pt x="122734" y="8943"/>
                </a:lnTo>
                <a:lnTo>
                  <a:pt x="62537" y="17769"/>
                </a:lnTo>
                <a:lnTo>
                  <a:pt x="17033" y="54082"/>
                </a:lnTo>
                <a:lnTo>
                  <a:pt x="1497" y="83502"/>
                </a:lnTo>
                <a:lnTo>
                  <a:pt x="0" y="87542"/>
                </a:lnTo>
              </a:path>
            </a:pathLst>
          </a:custGeom>
          <a:ln w="4686">
            <a:solidFill>
              <a:srgbClr val="85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436405" y="1257793"/>
            <a:ext cx="19050" cy="34290"/>
          </a:xfrm>
          <a:custGeom>
            <a:avLst/>
            <a:gdLst/>
            <a:ahLst/>
            <a:cxnLst/>
            <a:rect l="l" t="t" r="r" b="b"/>
            <a:pathLst>
              <a:path w="19050" h="34290">
                <a:moveTo>
                  <a:pt x="18649" y="5533"/>
                </a:moveTo>
                <a:lnTo>
                  <a:pt x="0" y="34114"/>
                </a:lnTo>
                <a:lnTo>
                  <a:pt x="752" y="0"/>
                </a:lnTo>
                <a:lnTo>
                  <a:pt x="6935" y="11709"/>
                </a:lnTo>
                <a:lnTo>
                  <a:pt x="18649" y="5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436405" y="1257793"/>
            <a:ext cx="19050" cy="34290"/>
          </a:xfrm>
          <a:custGeom>
            <a:avLst/>
            <a:gdLst/>
            <a:ahLst/>
            <a:cxnLst/>
            <a:rect l="l" t="t" r="r" b="b"/>
            <a:pathLst>
              <a:path w="19050" h="34290">
                <a:moveTo>
                  <a:pt x="6928" y="11713"/>
                </a:moveTo>
                <a:lnTo>
                  <a:pt x="752" y="0"/>
                </a:lnTo>
                <a:lnTo>
                  <a:pt x="0" y="34114"/>
                </a:lnTo>
                <a:lnTo>
                  <a:pt x="18649" y="5533"/>
                </a:lnTo>
                <a:lnTo>
                  <a:pt x="6928" y="1171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45176" y="1174982"/>
            <a:ext cx="2012314" cy="116205"/>
          </a:xfrm>
          <a:custGeom>
            <a:avLst/>
            <a:gdLst/>
            <a:ahLst/>
            <a:cxnLst/>
            <a:rect l="l" t="t" r="r" b="b"/>
            <a:pathLst>
              <a:path w="2012314" h="116205">
                <a:moveTo>
                  <a:pt x="2012239" y="115779"/>
                </a:moveTo>
                <a:lnTo>
                  <a:pt x="1971846" y="38691"/>
                </a:lnTo>
                <a:lnTo>
                  <a:pt x="1891122" y="6166"/>
                </a:lnTo>
                <a:lnTo>
                  <a:pt x="1811962" y="0"/>
                </a:lnTo>
                <a:lnTo>
                  <a:pt x="1776265" y="1989"/>
                </a:lnTo>
                <a:lnTo>
                  <a:pt x="1510469" y="1117"/>
                </a:lnTo>
                <a:lnTo>
                  <a:pt x="922453" y="1206"/>
                </a:lnTo>
                <a:lnTo>
                  <a:pt x="326278" y="6314"/>
                </a:lnTo>
                <a:lnTo>
                  <a:pt x="36001" y="20499"/>
                </a:lnTo>
                <a:lnTo>
                  <a:pt x="1974" y="74847"/>
                </a:lnTo>
                <a:lnTo>
                  <a:pt x="0" y="99021"/>
                </a:lnTo>
                <a:lnTo>
                  <a:pt x="585" y="109096"/>
                </a:lnTo>
              </a:path>
            </a:pathLst>
          </a:custGeom>
          <a:ln w="4686">
            <a:solidFill>
              <a:srgbClr val="85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32806" y="1254976"/>
            <a:ext cx="19050" cy="34290"/>
          </a:xfrm>
          <a:custGeom>
            <a:avLst/>
            <a:gdLst/>
            <a:ahLst/>
            <a:cxnLst/>
            <a:rect l="l" t="t" r="r" b="b"/>
            <a:pathLst>
              <a:path w="19050" h="34290">
                <a:moveTo>
                  <a:pt x="18581" y="0"/>
                </a:moveTo>
                <a:lnTo>
                  <a:pt x="13544" y="33747"/>
                </a:lnTo>
                <a:lnTo>
                  <a:pt x="0" y="2423"/>
                </a:lnTo>
                <a:lnTo>
                  <a:pt x="10504" y="10499"/>
                </a:lnTo>
                <a:lnTo>
                  <a:pt x="18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32806" y="1254976"/>
            <a:ext cx="19050" cy="34290"/>
          </a:xfrm>
          <a:custGeom>
            <a:avLst/>
            <a:gdLst/>
            <a:ahLst/>
            <a:cxnLst/>
            <a:rect l="l" t="t" r="r" b="b"/>
            <a:pathLst>
              <a:path w="19050" h="34290">
                <a:moveTo>
                  <a:pt x="10504" y="10499"/>
                </a:moveTo>
                <a:lnTo>
                  <a:pt x="0" y="2423"/>
                </a:lnTo>
                <a:lnTo>
                  <a:pt x="13544" y="33747"/>
                </a:lnTo>
                <a:lnTo>
                  <a:pt x="18581" y="0"/>
                </a:lnTo>
                <a:lnTo>
                  <a:pt x="10504" y="1049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116296" y="1144047"/>
            <a:ext cx="2099310" cy="143510"/>
          </a:xfrm>
          <a:custGeom>
            <a:avLst/>
            <a:gdLst/>
            <a:ahLst/>
            <a:cxnLst/>
            <a:rect l="l" t="t" r="r" b="b"/>
            <a:pathLst>
              <a:path w="2099310" h="143509">
                <a:moveTo>
                  <a:pt x="2098854" y="143376"/>
                </a:moveTo>
                <a:lnTo>
                  <a:pt x="2058434" y="53182"/>
                </a:lnTo>
                <a:lnTo>
                  <a:pt x="1966227" y="13040"/>
                </a:lnTo>
                <a:lnTo>
                  <a:pt x="1873387" y="3338"/>
                </a:lnTo>
                <a:lnTo>
                  <a:pt x="1831073" y="4462"/>
                </a:lnTo>
                <a:lnTo>
                  <a:pt x="1556532" y="2527"/>
                </a:lnTo>
                <a:lnTo>
                  <a:pt x="950015" y="0"/>
                </a:lnTo>
                <a:lnTo>
                  <a:pt x="337178" y="1796"/>
                </a:lnTo>
                <a:lnTo>
                  <a:pt x="43678" y="12833"/>
                </a:lnTo>
                <a:lnTo>
                  <a:pt x="16007" y="46976"/>
                </a:lnTo>
                <a:lnTo>
                  <a:pt x="3365" y="89115"/>
                </a:lnTo>
                <a:lnTo>
                  <a:pt x="0" y="124913"/>
                </a:lnTo>
                <a:lnTo>
                  <a:pt x="156" y="140031"/>
                </a:lnTo>
              </a:path>
            </a:pathLst>
          </a:custGeom>
          <a:ln w="4686">
            <a:solidFill>
              <a:srgbClr val="85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105308" y="1255411"/>
            <a:ext cx="19050" cy="33655"/>
          </a:xfrm>
          <a:custGeom>
            <a:avLst/>
            <a:gdLst/>
            <a:ahLst/>
            <a:cxnLst/>
            <a:rect l="l" t="t" r="r" b="b"/>
            <a:pathLst>
              <a:path w="19050" h="33655">
                <a:moveTo>
                  <a:pt x="18721" y="0"/>
                </a:moveTo>
                <a:lnTo>
                  <a:pt x="11442" y="33335"/>
                </a:lnTo>
                <a:lnTo>
                  <a:pt x="0" y="1187"/>
                </a:lnTo>
                <a:lnTo>
                  <a:pt x="9957" y="9951"/>
                </a:lnTo>
                <a:lnTo>
                  <a:pt x="187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105308" y="1255411"/>
            <a:ext cx="19050" cy="33655"/>
          </a:xfrm>
          <a:custGeom>
            <a:avLst/>
            <a:gdLst/>
            <a:ahLst/>
            <a:cxnLst/>
            <a:rect l="l" t="t" r="r" b="b"/>
            <a:pathLst>
              <a:path w="19050" h="33655">
                <a:moveTo>
                  <a:pt x="9957" y="9951"/>
                </a:moveTo>
                <a:lnTo>
                  <a:pt x="0" y="1187"/>
                </a:lnTo>
                <a:lnTo>
                  <a:pt x="11442" y="33335"/>
                </a:lnTo>
                <a:lnTo>
                  <a:pt x="18721" y="0"/>
                </a:lnTo>
                <a:lnTo>
                  <a:pt x="9957" y="99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1016160" y="1154945"/>
            <a:ext cx="2924175" cy="56070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R="5080" algn="r">
              <a:lnSpc>
                <a:spcPts val="770"/>
              </a:lnSpc>
              <a:spcBef>
                <a:spcPts val="115"/>
              </a:spcBef>
            </a:pPr>
            <a:r>
              <a:rPr sz="650" spc="35" dirty="0">
                <a:latin typeface="Trebuchet MS"/>
                <a:cs typeface="Trebuchet MS"/>
              </a:rPr>
              <a:t>Physical</a:t>
            </a:r>
            <a:r>
              <a:rPr sz="650" spc="-50" dirty="0">
                <a:latin typeface="Trebuchet MS"/>
                <a:cs typeface="Trebuchet MS"/>
              </a:rPr>
              <a:t> </a:t>
            </a:r>
            <a:r>
              <a:rPr sz="650" spc="50" dirty="0">
                <a:latin typeface="Trebuchet MS"/>
                <a:cs typeface="Trebuchet MS"/>
              </a:rPr>
              <a:t>address</a:t>
            </a:r>
            <a:endParaRPr sz="650">
              <a:latin typeface="Trebuchet MS"/>
              <a:cs typeface="Trebuchet MS"/>
            </a:endParaRPr>
          </a:p>
          <a:p>
            <a:pPr marL="1815464">
              <a:lnSpc>
                <a:spcPts val="1550"/>
              </a:lnSpc>
            </a:pPr>
            <a:r>
              <a:rPr sz="1300" spc="100" dirty="0">
                <a:latin typeface="Trebuchet MS"/>
                <a:cs typeface="Trebuchet MS"/>
              </a:rPr>
              <a:t>GART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650" spc="50" dirty="0">
                <a:latin typeface="Trebuchet MS"/>
                <a:cs typeface="Trebuchet MS"/>
              </a:rPr>
              <a:t>GPU</a:t>
            </a:r>
            <a:r>
              <a:rPr sz="650" spc="0" dirty="0">
                <a:latin typeface="Trebuchet MS"/>
                <a:cs typeface="Trebuchet MS"/>
              </a:rPr>
              <a:t> </a:t>
            </a:r>
            <a:r>
              <a:rPr sz="650" spc="25" dirty="0">
                <a:latin typeface="Trebuchet MS"/>
                <a:cs typeface="Trebuchet MS"/>
              </a:rPr>
              <a:t>virtual</a:t>
            </a:r>
            <a:r>
              <a:rPr sz="650" spc="0" dirty="0">
                <a:latin typeface="Trebuchet MS"/>
                <a:cs typeface="Trebuchet MS"/>
              </a:rPr>
              <a:t> </a:t>
            </a:r>
            <a:r>
              <a:rPr sz="650" spc="50" dirty="0">
                <a:latin typeface="Trebuchet MS"/>
                <a:cs typeface="Trebuchet MS"/>
              </a:rPr>
              <a:t>address</a:t>
            </a:r>
            <a:r>
              <a:rPr sz="650" spc="0" dirty="0">
                <a:latin typeface="Trebuchet MS"/>
                <a:cs typeface="Trebuchet MS"/>
              </a:rPr>
              <a:t> </a:t>
            </a:r>
            <a:r>
              <a:rPr sz="650" spc="55" dirty="0">
                <a:latin typeface="Trebuchet MS"/>
                <a:cs typeface="Trebuchet MS"/>
              </a:rPr>
              <a:t>(VRAM</a:t>
            </a:r>
            <a:r>
              <a:rPr sz="650" spc="0" dirty="0">
                <a:latin typeface="Trebuchet MS"/>
                <a:cs typeface="Trebuchet MS"/>
              </a:rPr>
              <a:t> </a:t>
            </a:r>
            <a:r>
              <a:rPr sz="650" spc="210" dirty="0">
                <a:latin typeface="Trebuchet MS"/>
                <a:cs typeface="Trebuchet MS"/>
              </a:rPr>
              <a:t>+</a:t>
            </a:r>
            <a:r>
              <a:rPr sz="650" spc="0" dirty="0">
                <a:latin typeface="Trebuchet MS"/>
                <a:cs typeface="Trebuchet MS"/>
              </a:rPr>
              <a:t> </a:t>
            </a:r>
            <a:r>
              <a:rPr sz="650" spc="35" dirty="0">
                <a:latin typeface="Trebuchet MS"/>
                <a:cs typeface="Trebuchet MS"/>
              </a:rPr>
              <a:t>GART)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2764553" y="1456972"/>
            <a:ext cx="613410" cy="0"/>
          </a:xfrm>
          <a:custGeom>
            <a:avLst/>
            <a:gdLst/>
            <a:ahLst/>
            <a:cxnLst/>
            <a:rect l="l" t="t" r="r" b="b"/>
            <a:pathLst>
              <a:path w="613410">
                <a:moveTo>
                  <a:pt x="0" y="0"/>
                </a:moveTo>
                <a:lnTo>
                  <a:pt x="613011" y="0"/>
                </a:lnTo>
              </a:path>
            </a:pathLst>
          </a:custGeom>
          <a:ln w="1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746265" y="1442926"/>
            <a:ext cx="49530" cy="28575"/>
          </a:xfrm>
          <a:custGeom>
            <a:avLst/>
            <a:gdLst/>
            <a:ahLst/>
            <a:cxnLst/>
            <a:rect l="l" t="t" r="r" b="b"/>
            <a:pathLst>
              <a:path w="49530" h="28575">
                <a:moveTo>
                  <a:pt x="49221" y="28093"/>
                </a:moveTo>
                <a:lnTo>
                  <a:pt x="0" y="14046"/>
                </a:lnTo>
                <a:lnTo>
                  <a:pt x="49221" y="0"/>
                </a:lnTo>
                <a:lnTo>
                  <a:pt x="35145" y="14046"/>
                </a:lnTo>
                <a:lnTo>
                  <a:pt x="49221" y="280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746265" y="1442926"/>
            <a:ext cx="49530" cy="28575"/>
          </a:xfrm>
          <a:custGeom>
            <a:avLst/>
            <a:gdLst/>
            <a:ahLst/>
            <a:cxnLst/>
            <a:rect l="l" t="t" r="r" b="b"/>
            <a:pathLst>
              <a:path w="49530" h="28575">
                <a:moveTo>
                  <a:pt x="35145" y="14046"/>
                </a:moveTo>
                <a:lnTo>
                  <a:pt x="49221" y="0"/>
                </a:lnTo>
                <a:lnTo>
                  <a:pt x="0" y="14046"/>
                </a:lnTo>
                <a:lnTo>
                  <a:pt x="49221" y="28093"/>
                </a:lnTo>
                <a:lnTo>
                  <a:pt x="35145" y="14046"/>
                </a:lnTo>
                <a:close/>
              </a:path>
            </a:pathLst>
          </a:custGeom>
          <a:ln w="35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346630" y="1442920"/>
            <a:ext cx="49530" cy="28575"/>
          </a:xfrm>
          <a:custGeom>
            <a:avLst/>
            <a:gdLst/>
            <a:ahLst/>
            <a:cxnLst/>
            <a:rect l="l" t="t" r="r" b="b"/>
            <a:pathLst>
              <a:path w="49529" h="28575">
                <a:moveTo>
                  <a:pt x="0" y="0"/>
                </a:moveTo>
                <a:lnTo>
                  <a:pt x="49192" y="14052"/>
                </a:lnTo>
                <a:lnTo>
                  <a:pt x="0" y="28099"/>
                </a:lnTo>
                <a:lnTo>
                  <a:pt x="14046" y="140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346630" y="1442920"/>
            <a:ext cx="49530" cy="28575"/>
          </a:xfrm>
          <a:custGeom>
            <a:avLst/>
            <a:gdLst/>
            <a:ahLst/>
            <a:cxnLst/>
            <a:rect l="l" t="t" r="r" b="b"/>
            <a:pathLst>
              <a:path w="49529" h="28575">
                <a:moveTo>
                  <a:pt x="14046" y="14052"/>
                </a:moveTo>
                <a:lnTo>
                  <a:pt x="0" y="28099"/>
                </a:lnTo>
                <a:lnTo>
                  <a:pt x="49192" y="14052"/>
                </a:lnTo>
                <a:lnTo>
                  <a:pt x="0" y="0"/>
                </a:lnTo>
                <a:lnTo>
                  <a:pt x="14046" y="14052"/>
                </a:lnTo>
                <a:close/>
              </a:path>
            </a:pathLst>
          </a:custGeom>
          <a:ln w="35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026737" y="894711"/>
            <a:ext cx="2449195" cy="172720"/>
          </a:xfrm>
          <a:custGeom>
            <a:avLst/>
            <a:gdLst/>
            <a:ahLst/>
            <a:cxnLst/>
            <a:rect l="l" t="t" r="r" b="b"/>
            <a:pathLst>
              <a:path w="2449195" h="172719">
                <a:moveTo>
                  <a:pt x="2442739" y="172547"/>
                </a:moveTo>
                <a:lnTo>
                  <a:pt x="6267" y="172547"/>
                </a:lnTo>
                <a:lnTo>
                  <a:pt x="0" y="167533"/>
                </a:lnTo>
                <a:lnTo>
                  <a:pt x="0" y="5008"/>
                </a:lnTo>
                <a:lnTo>
                  <a:pt x="6267" y="0"/>
                </a:lnTo>
                <a:lnTo>
                  <a:pt x="2442739" y="0"/>
                </a:lnTo>
                <a:lnTo>
                  <a:pt x="2449012" y="5008"/>
                </a:lnTo>
                <a:lnTo>
                  <a:pt x="2449012" y="167533"/>
                </a:lnTo>
                <a:lnTo>
                  <a:pt x="2442739" y="172547"/>
                </a:lnTo>
                <a:close/>
              </a:path>
            </a:pathLst>
          </a:custGeom>
          <a:solidFill>
            <a:srgbClr val="ED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26737" y="894711"/>
            <a:ext cx="2449195" cy="172720"/>
          </a:xfrm>
          <a:custGeom>
            <a:avLst/>
            <a:gdLst/>
            <a:ahLst/>
            <a:cxnLst/>
            <a:rect l="l" t="t" r="r" b="b"/>
            <a:pathLst>
              <a:path w="2449195" h="172719">
                <a:moveTo>
                  <a:pt x="14046" y="0"/>
                </a:moveTo>
                <a:lnTo>
                  <a:pt x="2434960" y="0"/>
                </a:lnTo>
                <a:lnTo>
                  <a:pt x="2442739" y="0"/>
                </a:lnTo>
                <a:lnTo>
                  <a:pt x="2449012" y="5008"/>
                </a:lnTo>
                <a:lnTo>
                  <a:pt x="2449012" y="11234"/>
                </a:lnTo>
                <a:lnTo>
                  <a:pt x="2449012" y="161289"/>
                </a:lnTo>
                <a:lnTo>
                  <a:pt x="2449012" y="167533"/>
                </a:lnTo>
                <a:lnTo>
                  <a:pt x="2442739" y="172547"/>
                </a:lnTo>
                <a:lnTo>
                  <a:pt x="2434960" y="172547"/>
                </a:lnTo>
                <a:lnTo>
                  <a:pt x="14046" y="172547"/>
                </a:lnTo>
                <a:lnTo>
                  <a:pt x="6267" y="172547"/>
                </a:lnTo>
                <a:lnTo>
                  <a:pt x="0" y="167533"/>
                </a:lnTo>
                <a:lnTo>
                  <a:pt x="0" y="161289"/>
                </a:lnTo>
                <a:lnTo>
                  <a:pt x="0" y="11234"/>
                </a:lnTo>
                <a:lnTo>
                  <a:pt x="0" y="5008"/>
                </a:lnTo>
                <a:lnTo>
                  <a:pt x="6267" y="0"/>
                </a:lnTo>
                <a:lnTo>
                  <a:pt x="14046" y="0"/>
                </a:lnTo>
                <a:close/>
              </a:path>
            </a:pathLst>
          </a:custGeom>
          <a:ln w="10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721896" y="896058"/>
            <a:ext cx="635" cy="172720"/>
          </a:xfrm>
          <a:custGeom>
            <a:avLst/>
            <a:gdLst/>
            <a:ahLst/>
            <a:cxnLst/>
            <a:rect l="l" t="t" r="r" b="b"/>
            <a:pathLst>
              <a:path w="635" h="172719">
                <a:moveTo>
                  <a:pt x="591" y="0"/>
                </a:moveTo>
                <a:lnTo>
                  <a:pt x="0" y="172547"/>
                </a:lnTo>
              </a:path>
            </a:pathLst>
          </a:custGeom>
          <a:ln w="3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04565" y="893539"/>
            <a:ext cx="635" cy="172720"/>
          </a:xfrm>
          <a:custGeom>
            <a:avLst/>
            <a:gdLst/>
            <a:ahLst/>
            <a:cxnLst/>
            <a:rect l="l" t="t" r="r" b="b"/>
            <a:pathLst>
              <a:path w="635" h="172719">
                <a:moveTo>
                  <a:pt x="591" y="0"/>
                </a:moveTo>
                <a:lnTo>
                  <a:pt x="0" y="172571"/>
                </a:lnTo>
              </a:path>
            </a:pathLst>
          </a:custGeom>
          <a:ln w="3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906388" y="897271"/>
            <a:ext cx="635" cy="172720"/>
          </a:xfrm>
          <a:custGeom>
            <a:avLst/>
            <a:gdLst/>
            <a:ahLst/>
            <a:cxnLst/>
            <a:rect l="l" t="t" r="r" b="b"/>
            <a:pathLst>
              <a:path w="635" h="172719">
                <a:moveTo>
                  <a:pt x="591" y="0"/>
                </a:moveTo>
                <a:lnTo>
                  <a:pt x="0" y="172571"/>
                </a:lnTo>
              </a:path>
            </a:pathLst>
          </a:custGeom>
          <a:ln w="3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991780" y="894067"/>
            <a:ext cx="635" cy="172720"/>
          </a:xfrm>
          <a:custGeom>
            <a:avLst/>
            <a:gdLst/>
            <a:ahLst/>
            <a:cxnLst/>
            <a:rect l="l" t="t" r="r" b="b"/>
            <a:pathLst>
              <a:path w="635" h="172719">
                <a:moveTo>
                  <a:pt x="591" y="0"/>
                </a:moveTo>
                <a:lnTo>
                  <a:pt x="0" y="172547"/>
                </a:lnTo>
              </a:path>
            </a:pathLst>
          </a:custGeom>
          <a:ln w="3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1016157" y="402383"/>
            <a:ext cx="2243455" cy="49974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36220" algn="ctr">
              <a:lnSpc>
                <a:spcPct val="100000"/>
              </a:lnSpc>
              <a:spcBef>
                <a:spcPts val="240"/>
              </a:spcBef>
            </a:pPr>
            <a:r>
              <a:rPr sz="1300" spc="35" dirty="0">
                <a:latin typeface="Trebuchet MS"/>
                <a:cs typeface="Trebuchet MS"/>
              </a:rPr>
              <a:t>GTT/GART</a:t>
            </a:r>
            <a:endParaRPr sz="1300">
              <a:latin typeface="Trebuchet MS"/>
              <a:cs typeface="Trebuchet MS"/>
            </a:endParaRPr>
          </a:p>
          <a:p>
            <a:pPr marL="254635" algn="ctr">
              <a:lnSpc>
                <a:spcPct val="100000"/>
              </a:lnSpc>
              <a:spcBef>
                <a:spcPts val="45"/>
              </a:spcBef>
            </a:pPr>
            <a:r>
              <a:rPr sz="550" spc="15" dirty="0">
                <a:latin typeface="Trebuchet MS"/>
                <a:cs typeface="Trebuchet MS"/>
              </a:rPr>
              <a:t>Providing </a:t>
            </a:r>
            <a:r>
              <a:rPr sz="550" spc="10" dirty="0">
                <a:latin typeface="Trebuchet MS"/>
                <a:cs typeface="Trebuchet MS"/>
              </a:rPr>
              <a:t>the </a:t>
            </a:r>
            <a:r>
              <a:rPr sz="550" spc="25" dirty="0">
                <a:latin typeface="Trebuchet MS"/>
                <a:cs typeface="Trebuchet MS"/>
              </a:rPr>
              <a:t>GPU </a:t>
            </a:r>
            <a:r>
              <a:rPr sz="550" spc="5" dirty="0">
                <a:latin typeface="Trebuchet MS"/>
                <a:cs typeface="Trebuchet MS"/>
              </a:rPr>
              <a:t>with </a:t>
            </a:r>
            <a:r>
              <a:rPr sz="550" spc="35" dirty="0">
                <a:latin typeface="Trebuchet MS"/>
                <a:cs typeface="Trebuchet MS"/>
              </a:rPr>
              <a:t>easy </a:t>
            </a:r>
            <a:r>
              <a:rPr sz="550" spc="30" dirty="0">
                <a:latin typeface="Trebuchet MS"/>
                <a:cs typeface="Trebuchet MS"/>
              </a:rPr>
              <a:t>access </a:t>
            </a:r>
            <a:r>
              <a:rPr sz="550" spc="5" dirty="0">
                <a:latin typeface="Trebuchet MS"/>
                <a:cs typeface="Trebuchet MS"/>
              </a:rPr>
              <a:t>to </a:t>
            </a:r>
            <a:r>
              <a:rPr sz="550" spc="10" dirty="0">
                <a:latin typeface="Trebuchet MS"/>
                <a:cs typeface="Trebuchet MS"/>
              </a:rPr>
              <a:t>the </a:t>
            </a:r>
            <a:r>
              <a:rPr sz="550" spc="25" dirty="0">
                <a:latin typeface="Trebuchet MS"/>
                <a:cs typeface="Trebuchet MS"/>
              </a:rPr>
              <a:t>Host</a:t>
            </a:r>
            <a:r>
              <a:rPr sz="550" dirty="0">
                <a:latin typeface="Trebuchet MS"/>
                <a:cs typeface="Trebuchet MS"/>
              </a:rPr>
              <a:t> </a:t>
            </a:r>
            <a:r>
              <a:rPr sz="550" spc="40" dirty="0">
                <a:latin typeface="Trebuchet MS"/>
                <a:cs typeface="Trebuchet MS"/>
              </a:rPr>
              <a:t>RAM</a:t>
            </a:r>
            <a:endParaRPr sz="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650" spc="40" dirty="0">
                <a:latin typeface="Trebuchet MS"/>
                <a:cs typeface="Trebuchet MS"/>
              </a:rPr>
              <a:t>Process </a:t>
            </a:r>
            <a:r>
              <a:rPr sz="650" spc="25" dirty="0">
                <a:latin typeface="Trebuchet MS"/>
                <a:cs typeface="Trebuchet MS"/>
              </a:rPr>
              <a:t>virtual </a:t>
            </a:r>
            <a:r>
              <a:rPr sz="650" spc="50" dirty="0">
                <a:latin typeface="Trebuchet MS"/>
                <a:cs typeface="Trebuchet MS"/>
              </a:rPr>
              <a:t>address space</a:t>
            </a:r>
            <a:r>
              <a:rPr sz="650" spc="-85" dirty="0">
                <a:latin typeface="Trebuchet MS"/>
                <a:cs typeface="Trebuchet MS"/>
              </a:rPr>
              <a:t> </a:t>
            </a:r>
            <a:r>
              <a:rPr sz="650" spc="50" dirty="0">
                <a:latin typeface="Trebuchet MS"/>
                <a:cs typeface="Trebuchet MS"/>
              </a:rPr>
              <a:t>(VM)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948946" y="899128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4675"/>
                </a:lnTo>
              </a:path>
            </a:pathLst>
          </a:custGeom>
          <a:ln w="82832">
            <a:solidFill>
              <a:srgbClr val="E8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740088" y="1062253"/>
            <a:ext cx="62865" cy="1270"/>
          </a:xfrm>
          <a:custGeom>
            <a:avLst/>
            <a:gdLst/>
            <a:ahLst/>
            <a:cxnLst/>
            <a:rect l="l" t="t" r="r" b="b"/>
            <a:pathLst>
              <a:path w="62864" h="1269">
                <a:moveTo>
                  <a:pt x="0" y="1269"/>
                </a:moveTo>
                <a:lnTo>
                  <a:pt x="62416" y="1269"/>
                </a:lnTo>
                <a:lnTo>
                  <a:pt x="62416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E8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723896" y="1027963"/>
            <a:ext cx="79375" cy="34290"/>
          </a:xfrm>
          <a:custGeom>
            <a:avLst/>
            <a:gdLst/>
            <a:ahLst/>
            <a:cxnLst/>
            <a:rect l="l" t="t" r="r" b="b"/>
            <a:pathLst>
              <a:path w="79375" h="34290">
                <a:moveTo>
                  <a:pt x="0" y="34290"/>
                </a:moveTo>
                <a:lnTo>
                  <a:pt x="78804" y="34290"/>
                </a:lnTo>
                <a:lnTo>
                  <a:pt x="78804" y="0"/>
                </a:lnTo>
                <a:lnTo>
                  <a:pt x="0" y="0"/>
                </a:lnTo>
                <a:lnTo>
                  <a:pt x="0" y="34290"/>
                </a:lnTo>
                <a:close/>
              </a:path>
            </a:pathLst>
          </a:custGeom>
          <a:solidFill>
            <a:srgbClr val="E8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723918" y="1010183"/>
            <a:ext cx="79375" cy="17780"/>
          </a:xfrm>
          <a:custGeom>
            <a:avLst/>
            <a:gdLst/>
            <a:ahLst/>
            <a:cxnLst/>
            <a:rect l="l" t="t" r="r" b="b"/>
            <a:pathLst>
              <a:path w="79375" h="17780">
                <a:moveTo>
                  <a:pt x="0" y="17779"/>
                </a:moveTo>
                <a:lnTo>
                  <a:pt x="79048" y="17779"/>
                </a:lnTo>
                <a:lnTo>
                  <a:pt x="79048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E8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723934" y="988593"/>
            <a:ext cx="79375" cy="21590"/>
          </a:xfrm>
          <a:custGeom>
            <a:avLst/>
            <a:gdLst/>
            <a:ahLst/>
            <a:cxnLst/>
            <a:rect l="l" t="t" r="r" b="b"/>
            <a:pathLst>
              <a:path w="79375" h="21590">
                <a:moveTo>
                  <a:pt x="0" y="21590"/>
                </a:moveTo>
                <a:lnTo>
                  <a:pt x="79170" y="21590"/>
                </a:lnTo>
                <a:lnTo>
                  <a:pt x="7917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E8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723960" y="945413"/>
            <a:ext cx="79375" cy="43180"/>
          </a:xfrm>
          <a:custGeom>
            <a:avLst/>
            <a:gdLst/>
            <a:ahLst/>
            <a:cxnLst/>
            <a:rect l="l" t="t" r="r" b="b"/>
            <a:pathLst>
              <a:path w="79375" h="43180">
                <a:moveTo>
                  <a:pt x="0" y="43180"/>
                </a:moveTo>
                <a:lnTo>
                  <a:pt x="79233" y="43180"/>
                </a:lnTo>
                <a:lnTo>
                  <a:pt x="79233" y="0"/>
                </a:lnTo>
                <a:lnTo>
                  <a:pt x="0" y="0"/>
                </a:lnTo>
                <a:lnTo>
                  <a:pt x="0" y="43180"/>
                </a:lnTo>
                <a:close/>
              </a:path>
            </a:pathLst>
          </a:custGeom>
          <a:solidFill>
            <a:srgbClr val="E8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724032" y="899693"/>
            <a:ext cx="79375" cy="45720"/>
          </a:xfrm>
          <a:custGeom>
            <a:avLst/>
            <a:gdLst/>
            <a:ahLst/>
            <a:cxnLst/>
            <a:rect l="l" t="t" r="r" b="b"/>
            <a:pathLst>
              <a:path w="79375" h="45719">
                <a:moveTo>
                  <a:pt x="0" y="45720"/>
                </a:moveTo>
                <a:lnTo>
                  <a:pt x="79219" y="45720"/>
                </a:lnTo>
                <a:lnTo>
                  <a:pt x="79219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E8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484340" y="1032201"/>
            <a:ext cx="240029" cy="307975"/>
          </a:xfrm>
          <a:custGeom>
            <a:avLst/>
            <a:gdLst/>
            <a:ahLst/>
            <a:cxnLst/>
            <a:rect l="l" t="t" r="r" b="b"/>
            <a:pathLst>
              <a:path w="240030" h="307975">
                <a:moveTo>
                  <a:pt x="239453" y="0"/>
                </a:moveTo>
                <a:lnTo>
                  <a:pt x="0" y="307595"/>
                </a:lnTo>
              </a:path>
            </a:pathLst>
          </a:custGeom>
          <a:ln w="4686">
            <a:solidFill>
              <a:srgbClr val="0064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484863" y="1302018"/>
            <a:ext cx="34925" cy="37465"/>
          </a:xfrm>
          <a:custGeom>
            <a:avLst/>
            <a:gdLst/>
            <a:ahLst/>
            <a:cxnLst/>
            <a:rect l="l" t="t" r="r" b="b"/>
            <a:pathLst>
              <a:path w="34925" h="37465">
                <a:moveTo>
                  <a:pt x="5130" y="0"/>
                </a:moveTo>
                <a:lnTo>
                  <a:pt x="34715" y="23023"/>
                </a:lnTo>
                <a:lnTo>
                  <a:pt x="0" y="37090"/>
                </a:lnTo>
                <a:lnTo>
                  <a:pt x="51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484863" y="1302018"/>
            <a:ext cx="34925" cy="37465"/>
          </a:xfrm>
          <a:custGeom>
            <a:avLst/>
            <a:gdLst/>
            <a:ahLst/>
            <a:cxnLst/>
            <a:rect l="l" t="t" r="r" b="b"/>
            <a:pathLst>
              <a:path w="34925" h="37465">
                <a:moveTo>
                  <a:pt x="0" y="37090"/>
                </a:moveTo>
                <a:lnTo>
                  <a:pt x="5130" y="0"/>
                </a:lnTo>
                <a:lnTo>
                  <a:pt x="34715" y="23023"/>
                </a:lnTo>
                <a:lnTo>
                  <a:pt x="0" y="37090"/>
                </a:lnTo>
                <a:close/>
              </a:path>
            </a:pathLst>
          </a:custGeom>
          <a:ln w="4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990363" y="1047238"/>
            <a:ext cx="177165" cy="280670"/>
          </a:xfrm>
          <a:custGeom>
            <a:avLst/>
            <a:gdLst/>
            <a:ahLst/>
            <a:cxnLst/>
            <a:rect l="l" t="t" r="r" b="b"/>
            <a:pathLst>
              <a:path w="177164" h="280669">
                <a:moveTo>
                  <a:pt x="0" y="0"/>
                </a:moveTo>
                <a:lnTo>
                  <a:pt x="176548" y="280363"/>
                </a:lnTo>
              </a:path>
            </a:pathLst>
          </a:custGeom>
          <a:ln w="4686">
            <a:solidFill>
              <a:srgbClr val="0064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133324" y="1289457"/>
            <a:ext cx="33655" cy="37465"/>
          </a:xfrm>
          <a:custGeom>
            <a:avLst/>
            <a:gdLst/>
            <a:ahLst/>
            <a:cxnLst/>
            <a:rect l="l" t="t" r="r" b="b"/>
            <a:pathLst>
              <a:path w="33655" h="37465">
                <a:moveTo>
                  <a:pt x="0" y="19979"/>
                </a:moveTo>
                <a:lnTo>
                  <a:pt x="31715" y="0"/>
                </a:lnTo>
                <a:lnTo>
                  <a:pt x="33128" y="37410"/>
                </a:lnTo>
                <a:lnTo>
                  <a:pt x="0" y="199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133324" y="1289457"/>
            <a:ext cx="33655" cy="37465"/>
          </a:xfrm>
          <a:custGeom>
            <a:avLst/>
            <a:gdLst/>
            <a:ahLst/>
            <a:cxnLst/>
            <a:rect l="l" t="t" r="r" b="b"/>
            <a:pathLst>
              <a:path w="33655" h="37465">
                <a:moveTo>
                  <a:pt x="33128" y="37410"/>
                </a:moveTo>
                <a:lnTo>
                  <a:pt x="0" y="19979"/>
                </a:lnTo>
                <a:lnTo>
                  <a:pt x="31715" y="0"/>
                </a:lnTo>
                <a:lnTo>
                  <a:pt x="33128" y="37410"/>
                </a:lnTo>
                <a:close/>
              </a:path>
            </a:pathLst>
          </a:custGeom>
          <a:ln w="4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09193" y="2411221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3989652" y="198367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09194" y="2596934"/>
            <a:ext cx="3989651" cy="506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59994" y="3203359"/>
            <a:ext cx="101600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10794" y="3190659"/>
            <a:ext cx="3938802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298846" y="2455456"/>
            <a:ext cx="50751" cy="7479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09193" y="2641204"/>
            <a:ext cx="3989704" cy="613410"/>
          </a:xfrm>
          <a:custGeom>
            <a:avLst/>
            <a:gdLst/>
            <a:ahLst/>
            <a:cxnLst/>
            <a:rect l="l" t="t" r="r" b="b"/>
            <a:pathLst>
              <a:path w="3989704" h="613410">
                <a:moveTo>
                  <a:pt x="3989652" y="0"/>
                </a:moveTo>
                <a:lnTo>
                  <a:pt x="0" y="0"/>
                </a:lnTo>
                <a:lnTo>
                  <a:pt x="0" y="562155"/>
                </a:lnTo>
                <a:lnTo>
                  <a:pt x="4008" y="581879"/>
                </a:lnTo>
                <a:lnTo>
                  <a:pt x="14922" y="598032"/>
                </a:lnTo>
                <a:lnTo>
                  <a:pt x="31075" y="608946"/>
                </a:lnTo>
                <a:lnTo>
                  <a:pt x="50800" y="612955"/>
                </a:lnTo>
                <a:lnTo>
                  <a:pt x="3938852" y="612955"/>
                </a:lnTo>
                <a:lnTo>
                  <a:pt x="3958576" y="608946"/>
                </a:lnTo>
                <a:lnTo>
                  <a:pt x="3974729" y="598032"/>
                </a:lnTo>
                <a:lnTo>
                  <a:pt x="3985644" y="581879"/>
                </a:lnTo>
                <a:lnTo>
                  <a:pt x="3989652" y="562155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298846" y="2493542"/>
            <a:ext cx="0" cy="728980"/>
          </a:xfrm>
          <a:custGeom>
            <a:avLst/>
            <a:gdLst/>
            <a:ahLst/>
            <a:cxnLst/>
            <a:rect l="l" t="t" r="r" b="b"/>
            <a:pathLst>
              <a:path h="728980">
                <a:moveTo>
                  <a:pt x="0" y="72886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298846" y="248084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298846" y="246814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298846" y="245544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02551" y="2904972"/>
            <a:ext cx="65265" cy="6526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02551" y="3115005"/>
            <a:ext cx="65265" cy="6526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 txBox="1"/>
          <p:nvPr/>
        </p:nvSpPr>
        <p:spPr>
          <a:xfrm>
            <a:off x="347294" y="2347417"/>
            <a:ext cx="3695700" cy="8763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GART </a:t>
            </a:r>
            <a:r>
              <a:rPr sz="1200" spc="-80" dirty="0">
                <a:solidFill>
                  <a:srgbClr val="FFFFFF"/>
                </a:solidFill>
                <a:latin typeface="Tahoma"/>
                <a:cs typeface="Tahoma"/>
              </a:rPr>
              <a:t>as 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CPU-GPU 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buffer-sharing</a:t>
            </a:r>
            <a:r>
              <a:rPr sz="1200" spc="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mechanism</a:t>
            </a:r>
            <a:endParaRPr sz="1200">
              <a:latin typeface="Tahoma"/>
              <a:cs typeface="Tahoma"/>
            </a:endParaRPr>
          </a:p>
          <a:p>
            <a:pPr marL="289560" marR="1087120" indent="-277495">
              <a:lnSpc>
                <a:spcPts val="1650"/>
              </a:lnSpc>
              <a:spcBef>
                <a:spcPts val="75"/>
              </a:spcBef>
            </a:pPr>
            <a:r>
              <a:rPr sz="1050" spc="55" dirty="0">
                <a:latin typeface="Tahoma"/>
                <a:cs typeface="Tahoma"/>
              </a:rPr>
              <a:t>A </a:t>
            </a:r>
            <a:r>
              <a:rPr sz="1050" spc="-50" dirty="0">
                <a:latin typeface="Tahoma"/>
                <a:cs typeface="Tahoma"/>
              </a:rPr>
              <a:t>program </a:t>
            </a:r>
            <a:r>
              <a:rPr sz="1050" spc="-45" dirty="0">
                <a:latin typeface="Tahoma"/>
                <a:cs typeface="Tahoma"/>
              </a:rPr>
              <a:t>can </a:t>
            </a:r>
            <a:r>
              <a:rPr sz="1050" spc="-40" dirty="0">
                <a:latin typeface="Tahoma"/>
                <a:cs typeface="Tahoma"/>
              </a:rPr>
              <a:t>export </a:t>
            </a:r>
            <a:r>
              <a:rPr sz="1050" spc="-50" dirty="0">
                <a:latin typeface="Tahoma"/>
                <a:cs typeface="Tahoma"/>
              </a:rPr>
              <a:t>buffers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dirty="0">
                <a:latin typeface="Tahoma"/>
                <a:cs typeface="Tahoma"/>
              </a:rPr>
              <a:t>GPU:  </a:t>
            </a:r>
            <a:r>
              <a:rPr sz="1050" spc="-10" dirty="0">
                <a:latin typeface="Tahoma"/>
                <a:cs typeface="Tahoma"/>
              </a:rPr>
              <a:t>Without </a:t>
            </a:r>
            <a:r>
              <a:rPr sz="1050" spc="-25" dirty="0">
                <a:latin typeface="Tahoma"/>
                <a:cs typeface="Tahoma"/>
              </a:rPr>
              <a:t>actually </a:t>
            </a:r>
            <a:r>
              <a:rPr sz="1050" spc="-45" dirty="0">
                <a:latin typeface="Tahoma"/>
                <a:cs typeface="Tahoma"/>
              </a:rPr>
              <a:t>copying </a:t>
            </a:r>
            <a:r>
              <a:rPr sz="1050" spc="-35" dirty="0">
                <a:latin typeface="Tahoma"/>
                <a:cs typeface="Tahoma"/>
              </a:rPr>
              <a:t>data</a:t>
            </a:r>
            <a:r>
              <a:rPr sz="1050" spc="225" dirty="0">
                <a:latin typeface="Tahoma"/>
                <a:cs typeface="Tahoma"/>
              </a:rPr>
              <a:t> </a:t>
            </a:r>
            <a:r>
              <a:rPr sz="1050" spc="-35" dirty="0">
                <a:latin typeface="Tahoma"/>
                <a:cs typeface="Tahoma"/>
              </a:rPr>
              <a:t>(faster!);</a:t>
            </a:r>
            <a:endParaRPr sz="105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220"/>
              </a:spcBef>
            </a:pPr>
            <a:r>
              <a:rPr sz="1050" spc="-15" dirty="0">
                <a:latin typeface="Tahoma"/>
                <a:cs typeface="Tahoma"/>
              </a:rPr>
              <a:t>Allow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25" dirty="0">
                <a:latin typeface="Tahoma"/>
                <a:cs typeface="Tahoma"/>
              </a:rPr>
              <a:t>GPU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55" dirty="0">
                <a:latin typeface="Tahoma"/>
                <a:cs typeface="Tahoma"/>
              </a:rPr>
              <a:t>read </a:t>
            </a:r>
            <a:r>
              <a:rPr sz="1050" spc="-40" dirty="0">
                <a:latin typeface="Tahoma"/>
                <a:cs typeface="Tahoma"/>
              </a:rPr>
              <a:t>textures </a:t>
            </a:r>
            <a:r>
              <a:rPr sz="1050" spc="75" dirty="0">
                <a:latin typeface="Tahoma"/>
                <a:cs typeface="Tahoma"/>
              </a:rPr>
              <a:t>&amp; </a:t>
            </a:r>
            <a:r>
              <a:rPr sz="1050" spc="-35" dirty="0">
                <a:latin typeface="Tahoma"/>
                <a:cs typeface="Tahoma"/>
              </a:rPr>
              <a:t>data </a:t>
            </a:r>
            <a:r>
              <a:rPr sz="1050" spc="-40" dirty="0">
                <a:latin typeface="Tahoma"/>
                <a:cs typeface="Tahoma"/>
              </a:rPr>
              <a:t>from the</a:t>
            </a:r>
            <a:r>
              <a:rPr sz="1050" spc="190" dirty="0">
                <a:latin typeface="Tahoma"/>
                <a:cs typeface="Tahoma"/>
              </a:rPr>
              <a:t> </a:t>
            </a:r>
            <a:r>
              <a:rPr sz="1050" spc="-55" dirty="0">
                <a:latin typeface="Tahoma"/>
                <a:cs typeface="Tahoma"/>
              </a:rPr>
              <a:t>program;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61" name="object 1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15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8000" y="0"/>
            <a:ext cx="1166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71674" y="0"/>
            <a:ext cx="1229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98861" y="0"/>
            <a:ext cx="4140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8000" y="185514"/>
            <a:ext cx="5803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295224"/>
            <a:ext cx="4608004" cy="67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345833"/>
            <a:ext cx="4608195" cy="245110"/>
          </a:xfrm>
          <a:custGeom>
            <a:avLst/>
            <a:gdLst/>
            <a:ahLst/>
            <a:cxnLst/>
            <a:rect l="l" t="t" r="r" b="b"/>
            <a:pathLst>
              <a:path w="4608195" h="245109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Outline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573570"/>
            <a:ext cx="4608004" cy="33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6049" y="838657"/>
            <a:ext cx="160096" cy="160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36511" y="83799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AFAFD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19658" y="1042746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9658" y="119457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9658" y="1346415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6049" y="1561617"/>
            <a:ext cx="160096" cy="16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36511" y="156096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AEAF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19658" y="1765719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9658" y="1917547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9658" y="2069376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9658" y="2221204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9658" y="237303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9658" y="252487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01942" y="822584"/>
            <a:ext cx="1946275" cy="1811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marR="114935" indent="-126364">
              <a:lnSpc>
                <a:spcPct val="100000"/>
              </a:lnSpc>
              <a:spcBef>
                <a:spcPts val="95"/>
              </a:spcBef>
              <a:buAutoNum type="romanUcPeriod"/>
              <a:tabLst>
                <a:tab pos="90170" algn="l"/>
              </a:tabLst>
            </a:pPr>
            <a:r>
              <a:rPr sz="1000" spc="-35" dirty="0">
                <a:solidFill>
                  <a:srgbClr val="D6D6EF"/>
                </a:solidFill>
                <a:latin typeface="Tahoma"/>
                <a:cs typeface="Tahoma"/>
              </a:rPr>
              <a:t>- </a:t>
            </a:r>
            <a:r>
              <a:rPr sz="1000" spc="-50" dirty="0">
                <a:solidFill>
                  <a:srgbClr val="D6D6EF"/>
                </a:solidFill>
                <a:latin typeface="Tahoma"/>
                <a:cs typeface="Tahoma"/>
              </a:rPr>
              <a:t>Hardware </a:t>
            </a:r>
            <a:r>
              <a:rPr sz="1000" spc="-80" dirty="0">
                <a:solidFill>
                  <a:srgbClr val="D6D6EF"/>
                </a:solidFill>
                <a:latin typeface="Tahoma"/>
                <a:cs typeface="Tahoma"/>
              </a:rPr>
              <a:t>: </a:t>
            </a:r>
            <a:r>
              <a:rPr sz="1000" spc="-20" dirty="0">
                <a:solidFill>
                  <a:srgbClr val="D6D6EF"/>
                </a:solidFill>
                <a:latin typeface="Tahoma"/>
                <a:cs typeface="Tahoma"/>
              </a:rPr>
              <a:t>Anatomy </a:t>
            </a:r>
            <a:r>
              <a:rPr sz="1000" spc="-30" dirty="0">
                <a:solidFill>
                  <a:srgbClr val="D6D6EF"/>
                </a:solidFill>
                <a:latin typeface="Tahoma"/>
                <a:cs typeface="Tahoma"/>
              </a:rPr>
              <a:t>of </a:t>
            </a:r>
            <a:r>
              <a:rPr sz="1000" spc="-50" dirty="0">
                <a:solidFill>
                  <a:srgbClr val="D6D6EF"/>
                </a:solidFill>
                <a:latin typeface="Tahoma"/>
                <a:cs typeface="Tahoma"/>
              </a:rPr>
              <a:t>a </a:t>
            </a:r>
            <a:r>
              <a:rPr sz="1000" spc="25" dirty="0">
                <a:solidFill>
                  <a:srgbClr val="D6D6EF"/>
                </a:solidFill>
                <a:latin typeface="Tahoma"/>
                <a:cs typeface="Tahoma"/>
              </a:rPr>
              <a:t>GPU 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CCCCCC"/>
                </a:solidFill>
                <a:latin typeface="Tahoma"/>
                <a:cs typeface="Tahoma"/>
              </a:rPr>
              <a:t>General</a:t>
            </a:r>
            <a:r>
              <a:rPr sz="1000" spc="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CCCCCC"/>
                </a:solidFill>
                <a:latin typeface="Tahoma"/>
                <a:cs typeface="Tahoma"/>
              </a:rPr>
              <a:t>overview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95"/>
              </a:lnSpc>
            </a:pPr>
            <a:r>
              <a:rPr sz="1000" spc="-15" dirty="0">
                <a:solidFill>
                  <a:srgbClr val="CCCCCC"/>
                </a:solidFill>
                <a:latin typeface="Tahoma"/>
                <a:cs typeface="Tahoma"/>
              </a:rPr>
              <a:t>Driving</a:t>
            </a:r>
            <a:r>
              <a:rPr sz="1000" spc="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CCCCCC"/>
                </a:solidFill>
                <a:latin typeface="Tahoma"/>
                <a:cs typeface="Tahoma"/>
              </a:rPr>
              <a:t>screens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200"/>
              </a:lnSpc>
            </a:pPr>
            <a:r>
              <a:rPr sz="1000" spc="-15" dirty="0">
                <a:solidFill>
                  <a:srgbClr val="CCCCCC"/>
                </a:solidFill>
                <a:latin typeface="Tahoma"/>
                <a:cs typeface="Tahoma"/>
              </a:rPr>
              <a:t>Host </a:t>
            </a:r>
            <a:r>
              <a:rPr sz="1000" i="1" spc="-45" dirty="0">
                <a:solidFill>
                  <a:srgbClr val="CCCCCC"/>
                </a:solidFill>
                <a:latin typeface="Verdana"/>
                <a:cs typeface="Verdana"/>
              </a:rPr>
              <a:t>&lt; </a:t>
            </a:r>
            <a:r>
              <a:rPr sz="1000" i="1" spc="185" dirty="0">
                <a:solidFill>
                  <a:srgbClr val="CCCCCC"/>
                </a:solidFill>
                <a:latin typeface="Arial"/>
                <a:cs typeface="Arial"/>
              </a:rPr>
              <a:t>− </a:t>
            </a:r>
            <a:r>
              <a:rPr sz="1000" i="1" spc="-45" dirty="0">
                <a:solidFill>
                  <a:srgbClr val="CCCCCC"/>
                </a:solidFill>
                <a:latin typeface="Verdana"/>
                <a:cs typeface="Verdana"/>
              </a:rPr>
              <a:t>&gt; 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GPU</a:t>
            </a:r>
            <a:r>
              <a:rPr sz="1000" spc="-204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CCCCCC"/>
                </a:solidFill>
                <a:latin typeface="Tahoma"/>
                <a:cs typeface="Tahoma"/>
              </a:rPr>
              <a:t>communication</a:t>
            </a:r>
            <a:endParaRPr sz="1000">
              <a:latin typeface="Tahoma"/>
              <a:cs typeface="Tahoma"/>
            </a:endParaRPr>
          </a:p>
          <a:p>
            <a:pPr marL="139065" marR="16510" indent="-126364">
              <a:lnSpc>
                <a:spcPct val="100000"/>
              </a:lnSpc>
              <a:spcBef>
                <a:spcPts val="905"/>
              </a:spcBef>
              <a:buAutoNum type="romanUcPeriod" startAt="2"/>
              <a:tabLst>
                <a:tab pos="128905" algn="l"/>
              </a:tabLst>
            </a:pPr>
            <a:r>
              <a:rPr sz="1000" spc="-35" dirty="0">
                <a:solidFill>
                  <a:srgbClr val="3333B2"/>
                </a:solidFill>
                <a:latin typeface="Tahoma"/>
                <a:cs typeface="Tahoma"/>
              </a:rPr>
              <a:t>- </a:t>
            </a:r>
            <a:r>
              <a:rPr sz="1000" spc="-15" dirty="0">
                <a:solidFill>
                  <a:srgbClr val="3333B2"/>
                </a:solidFill>
                <a:latin typeface="Tahoma"/>
                <a:cs typeface="Tahoma"/>
              </a:rPr>
              <a:t>Host </a:t>
            </a:r>
            <a:r>
              <a:rPr sz="1000" spc="-80" dirty="0">
                <a:solidFill>
                  <a:srgbClr val="3333B2"/>
                </a:solidFill>
                <a:latin typeface="Tahoma"/>
                <a:cs typeface="Tahoma"/>
              </a:rPr>
              <a:t>: </a:t>
            </a:r>
            <a:r>
              <a:rPr sz="1000" spc="-15" dirty="0">
                <a:solidFill>
                  <a:srgbClr val="3333B2"/>
                </a:solidFill>
                <a:latin typeface="Tahoma"/>
                <a:cs typeface="Tahoma"/>
              </a:rPr>
              <a:t>The </a:t>
            </a:r>
            <a:r>
              <a:rPr sz="1000" spc="-20" dirty="0">
                <a:solidFill>
                  <a:srgbClr val="3333B2"/>
                </a:solidFill>
                <a:latin typeface="Tahoma"/>
                <a:cs typeface="Tahoma"/>
              </a:rPr>
              <a:t>Linux </a:t>
            </a:r>
            <a:r>
              <a:rPr sz="1000" spc="-35" dirty="0">
                <a:solidFill>
                  <a:srgbClr val="3333B2"/>
                </a:solidFill>
                <a:latin typeface="Tahoma"/>
                <a:cs typeface="Tahoma"/>
              </a:rPr>
              <a:t>graphics </a:t>
            </a:r>
            <a:r>
              <a:rPr sz="1000" spc="-25" dirty="0">
                <a:solidFill>
                  <a:srgbClr val="3333B2"/>
                </a:solidFill>
                <a:latin typeface="Tahoma"/>
                <a:cs typeface="Tahoma"/>
              </a:rPr>
              <a:t>stack 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General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overview</a:t>
            </a:r>
            <a:endParaRPr sz="1000">
              <a:latin typeface="Tahoma"/>
              <a:cs typeface="Tahoma"/>
            </a:endParaRPr>
          </a:p>
          <a:p>
            <a:pPr marL="139065" marR="900430">
              <a:lnSpc>
                <a:spcPts val="1200"/>
              </a:lnSpc>
              <a:spcBef>
                <a:spcPts val="35"/>
              </a:spcBef>
            </a:pPr>
            <a:r>
              <a:rPr sz="1000" spc="50" dirty="0">
                <a:solidFill>
                  <a:srgbClr val="CCCCCC"/>
                </a:solidFill>
                <a:latin typeface="Tahoma"/>
                <a:cs typeface="Tahoma"/>
              </a:rPr>
              <a:t>DRM </a:t>
            </a:r>
            <a:r>
              <a:rPr sz="1000" spc="-45" dirty="0">
                <a:solidFill>
                  <a:srgbClr val="CCCCCC"/>
                </a:solidFill>
                <a:latin typeface="Tahoma"/>
                <a:cs typeface="Tahoma"/>
              </a:rPr>
              <a:t>and</a:t>
            </a:r>
            <a:r>
              <a:rPr sz="1000" spc="-8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CCCCCC"/>
                </a:solidFill>
                <a:latin typeface="Tahoma"/>
                <a:cs typeface="Tahoma"/>
              </a:rPr>
              <a:t>libdrm  </a:t>
            </a:r>
            <a:r>
              <a:rPr sz="1000" spc="-25" dirty="0">
                <a:solidFill>
                  <a:srgbClr val="CCCCCC"/>
                </a:solidFill>
                <a:latin typeface="Tahoma"/>
                <a:cs typeface="Tahoma"/>
              </a:rPr>
              <a:t>Mesa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55"/>
              </a:lnSpc>
            </a:pPr>
            <a:r>
              <a:rPr sz="1000" spc="-5" dirty="0">
                <a:solidFill>
                  <a:srgbClr val="CCCCCC"/>
                </a:solidFill>
                <a:latin typeface="Tahoma"/>
                <a:cs typeface="Tahoma"/>
              </a:rPr>
              <a:t>X11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95"/>
              </a:lnSpc>
            </a:pPr>
            <a:r>
              <a:rPr sz="1000" spc="-35" dirty="0">
                <a:solidFill>
                  <a:srgbClr val="CCCCCC"/>
                </a:solidFill>
                <a:latin typeface="Tahoma"/>
                <a:cs typeface="Tahoma"/>
              </a:rPr>
              <a:t>Wayland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200"/>
              </a:lnSpc>
            </a:pPr>
            <a:r>
              <a:rPr sz="1000" spc="-5" dirty="0">
                <a:solidFill>
                  <a:srgbClr val="CCCCCC"/>
                </a:solidFill>
                <a:latin typeface="Tahoma"/>
                <a:cs typeface="Tahoma"/>
              </a:rPr>
              <a:t>X11 </a:t>
            </a:r>
            <a:r>
              <a:rPr sz="1000" spc="-55" dirty="0">
                <a:solidFill>
                  <a:srgbClr val="CCCCCC"/>
                </a:solidFill>
                <a:latin typeface="Tahoma"/>
                <a:cs typeface="Tahoma"/>
              </a:rPr>
              <a:t>vs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CCCCCC"/>
                </a:solidFill>
                <a:latin typeface="Tahoma"/>
                <a:cs typeface="Tahoma"/>
              </a:rPr>
              <a:t>Wayland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96049" y="2740075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36511" y="273942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AFAFD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19671" y="294417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01942" y="2724002"/>
            <a:ext cx="78105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marR="5080" indent="-1270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solidFill>
                  <a:srgbClr val="D6D6EF"/>
                </a:solidFill>
                <a:latin typeface="Tahoma"/>
                <a:cs typeface="Tahoma"/>
              </a:rPr>
              <a:t>Attributions  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A</a:t>
            </a:r>
            <a:r>
              <a:rPr sz="1000" spc="-15" dirty="0">
                <a:solidFill>
                  <a:srgbClr val="CCCCCC"/>
                </a:solidFill>
                <a:latin typeface="Tahoma"/>
                <a:cs typeface="Tahoma"/>
              </a:rPr>
              <a:t>ttributions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16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5300" y="0"/>
            <a:ext cx="1179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58974" y="0"/>
            <a:ext cx="1242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86161" y="0"/>
            <a:ext cx="4267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185514"/>
            <a:ext cx="5930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9193" y="832433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9194" y="1007605"/>
            <a:ext cx="3989651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9994" y="2574099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0794" y="2561399"/>
            <a:ext cx="3938802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98846" y="876668"/>
            <a:ext cx="50751" cy="1697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193" y="1051867"/>
            <a:ext cx="3989704" cy="1573530"/>
          </a:xfrm>
          <a:custGeom>
            <a:avLst/>
            <a:gdLst/>
            <a:ahLst/>
            <a:cxnLst/>
            <a:rect l="l" t="t" r="r" b="b"/>
            <a:pathLst>
              <a:path w="3989704" h="1573530">
                <a:moveTo>
                  <a:pt x="3989652" y="0"/>
                </a:moveTo>
                <a:lnTo>
                  <a:pt x="0" y="0"/>
                </a:lnTo>
                <a:lnTo>
                  <a:pt x="0" y="1522232"/>
                </a:lnTo>
                <a:lnTo>
                  <a:pt x="4008" y="1541957"/>
                </a:lnTo>
                <a:lnTo>
                  <a:pt x="14922" y="1558110"/>
                </a:lnTo>
                <a:lnTo>
                  <a:pt x="31075" y="1569024"/>
                </a:lnTo>
                <a:lnTo>
                  <a:pt x="50800" y="1573032"/>
                </a:lnTo>
                <a:lnTo>
                  <a:pt x="3938852" y="1573032"/>
                </a:lnTo>
                <a:lnTo>
                  <a:pt x="3958576" y="1569024"/>
                </a:lnTo>
                <a:lnTo>
                  <a:pt x="3974729" y="1558110"/>
                </a:lnTo>
                <a:lnTo>
                  <a:pt x="3985644" y="1541957"/>
                </a:lnTo>
                <a:lnTo>
                  <a:pt x="3989652" y="1522232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98846" y="914748"/>
            <a:ext cx="0" cy="1678939"/>
          </a:xfrm>
          <a:custGeom>
            <a:avLst/>
            <a:gdLst/>
            <a:ahLst/>
            <a:cxnLst/>
            <a:rect l="l" t="t" r="r" b="b"/>
            <a:pathLst>
              <a:path h="1678939">
                <a:moveTo>
                  <a:pt x="0" y="167840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98846" y="9020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98846" y="8893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98846" y="8766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2551" y="1113307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2551" y="1323340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2551" y="1513128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2327" y="1702930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2327" y="1854771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2551" y="2031885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2327" y="2221687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2327" y="2373515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92327" y="2525356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47294" y="771746"/>
            <a:ext cx="3594735" cy="184721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GPU </a:t>
            </a:r>
            <a:r>
              <a:rPr sz="1200" spc="-90" dirty="0">
                <a:solidFill>
                  <a:srgbClr val="FFFFFF"/>
                </a:solidFill>
                <a:latin typeface="Tahoma"/>
                <a:cs typeface="Tahoma"/>
              </a:rPr>
              <a:t>needs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the host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for:</a:t>
            </a:r>
            <a:endParaRPr sz="1200">
              <a:latin typeface="Tahoma"/>
              <a:cs typeface="Tahoma"/>
            </a:endParaRPr>
          </a:p>
          <a:p>
            <a:pPr marL="289560" marR="304165" algn="just">
              <a:lnSpc>
                <a:spcPct val="119300"/>
              </a:lnSpc>
              <a:spcBef>
                <a:spcPts val="15"/>
              </a:spcBef>
            </a:pPr>
            <a:r>
              <a:rPr sz="1050" spc="-25" dirty="0">
                <a:latin typeface="Tahoma"/>
                <a:cs typeface="Tahoma"/>
              </a:rPr>
              <a:t>Setting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60" dirty="0">
                <a:latin typeface="Tahoma"/>
                <a:cs typeface="Tahoma"/>
              </a:rPr>
              <a:t>screen </a:t>
            </a:r>
            <a:r>
              <a:rPr sz="1050" spc="-30" dirty="0">
                <a:latin typeface="Tahoma"/>
                <a:cs typeface="Tahoma"/>
              </a:rPr>
              <a:t>mode/resolution </a:t>
            </a:r>
            <a:r>
              <a:rPr sz="1050" spc="-45" dirty="0">
                <a:latin typeface="Tahoma"/>
                <a:cs typeface="Tahoma"/>
              </a:rPr>
              <a:t>(mode </a:t>
            </a:r>
            <a:r>
              <a:rPr sz="1050" spc="-35" dirty="0">
                <a:latin typeface="Tahoma"/>
                <a:cs typeface="Tahoma"/>
              </a:rPr>
              <a:t>setting);  Configuring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60" dirty="0">
                <a:latin typeface="Tahoma"/>
                <a:cs typeface="Tahoma"/>
              </a:rPr>
              <a:t>engines </a:t>
            </a:r>
            <a:r>
              <a:rPr sz="1050" spc="-50" dirty="0">
                <a:latin typeface="Tahoma"/>
                <a:cs typeface="Tahoma"/>
              </a:rPr>
              <a:t>and </a:t>
            </a:r>
            <a:r>
              <a:rPr sz="1050" spc="-35" dirty="0">
                <a:latin typeface="Tahoma"/>
                <a:cs typeface="Tahoma"/>
              </a:rPr>
              <a:t>communication </a:t>
            </a:r>
            <a:r>
              <a:rPr sz="1050" spc="-70" dirty="0">
                <a:latin typeface="Tahoma"/>
                <a:cs typeface="Tahoma"/>
              </a:rPr>
              <a:t>busses;  </a:t>
            </a:r>
            <a:r>
              <a:rPr sz="1050" spc="-30" dirty="0">
                <a:latin typeface="Tahoma"/>
                <a:cs typeface="Tahoma"/>
              </a:rPr>
              <a:t>Handling </a:t>
            </a:r>
            <a:r>
              <a:rPr sz="1050" spc="-65" dirty="0">
                <a:latin typeface="Tahoma"/>
                <a:cs typeface="Tahoma"/>
              </a:rPr>
              <a:t>power</a:t>
            </a:r>
            <a:r>
              <a:rPr sz="1050" spc="90" dirty="0">
                <a:latin typeface="Tahoma"/>
                <a:cs typeface="Tahoma"/>
              </a:rPr>
              <a:t> </a:t>
            </a:r>
            <a:r>
              <a:rPr sz="1050" spc="-60" dirty="0">
                <a:latin typeface="Tahoma"/>
                <a:cs typeface="Tahoma"/>
              </a:rPr>
              <a:t>management;</a:t>
            </a:r>
            <a:endParaRPr sz="1050">
              <a:latin typeface="Tahoma"/>
              <a:cs typeface="Tahoma"/>
            </a:endParaRPr>
          </a:p>
          <a:p>
            <a:pPr marL="566420" marR="5080">
              <a:lnSpc>
                <a:spcPct val="100000"/>
              </a:lnSpc>
              <a:spcBef>
                <a:spcPts val="170"/>
              </a:spcBef>
            </a:pPr>
            <a:r>
              <a:rPr sz="1000" spc="-25" dirty="0">
                <a:latin typeface="Tahoma"/>
                <a:cs typeface="Tahoma"/>
              </a:rPr>
              <a:t>Thermal </a:t>
            </a:r>
            <a:r>
              <a:rPr sz="1000" spc="-50" dirty="0">
                <a:latin typeface="Tahoma"/>
                <a:cs typeface="Tahoma"/>
              </a:rPr>
              <a:t>management </a:t>
            </a:r>
            <a:r>
              <a:rPr sz="1000" spc="-30" dirty="0">
                <a:latin typeface="Tahoma"/>
                <a:cs typeface="Tahoma"/>
              </a:rPr>
              <a:t>(fan, react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40" dirty="0">
                <a:latin typeface="Tahoma"/>
                <a:cs typeface="Tahoma"/>
              </a:rPr>
              <a:t>overheating/power);  </a:t>
            </a:r>
            <a:r>
              <a:rPr sz="1000" spc="-45" dirty="0">
                <a:latin typeface="Tahoma"/>
                <a:cs typeface="Tahoma"/>
              </a:rPr>
              <a:t>Change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10" dirty="0">
                <a:latin typeface="Tahoma"/>
                <a:cs typeface="Tahoma"/>
              </a:rPr>
              <a:t>GPU’s </a:t>
            </a:r>
            <a:r>
              <a:rPr sz="1000" spc="-35" dirty="0">
                <a:latin typeface="Tahoma"/>
                <a:cs typeface="Tahoma"/>
              </a:rPr>
              <a:t>frequencies/voltage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60" dirty="0">
                <a:latin typeface="Tahoma"/>
                <a:cs typeface="Tahoma"/>
              </a:rPr>
              <a:t>save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power;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190"/>
              </a:spcBef>
            </a:pPr>
            <a:r>
              <a:rPr sz="1050" spc="-35" dirty="0">
                <a:latin typeface="Tahoma"/>
                <a:cs typeface="Tahoma"/>
              </a:rPr>
              <a:t>Processing</a:t>
            </a:r>
            <a:r>
              <a:rPr sz="1050" spc="25" dirty="0">
                <a:latin typeface="Tahoma"/>
                <a:cs typeface="Tahoma"/>
              </a:rPr>
              <a:t> </a:t>
            </a:r>
            <a:r>
              <a:rPr sz="1050" spc="-45" dirty="0">
                <a:latin typeface="Tahoma"/>
                <a:cs typeface="Tahoma"/>
              </a:rPr>
              <a:t>data:</a:t>
            </a:r>
            <a:endParaRPr sz="1050">
              <a:latin typeface="Tahoma"/>
              <a:cs typeface="Tahoma"/>
            </a:endParaRPr>
          </a:p>
          <a:p>
            <a:pPr marL="566420" marR="116839">
              <a:lnSpc>
                <a:spcPct val="100000"/>
              </a:lnSpc>
              <a:spcBef>
                <a:spcPts val="170"/>
              </a:spcBef>
            </a:pPr>
            <a:r>
              <a:rPr sz="1000" spc="-10" dirty="0">
                <a:latin typeface="Tahoma"/>
                <a:cs typeface="Tahoma"/>
              </a:rPr>
              <a:t>Allocate </a:t>
            </a:r>
            <a:r>
              <a:rPr sz="1000" spc="-45" dirty="0">
                <a:latin typeface="Tahoma"/>
                <a:cs typeface="Tahoma"/>
              </a:rPr>
              <a:t>processing </a:t>
            </a:r>
            <a:r>
              <a:rPr sz="1000" spc="-35" dirty="0">
                <a:latin typeface="Tahoma"/>
                <a:cs typeface="Tahoma"/>
              </a:rPr>
              <a:t>contexts </a:t>
            </a:r>
            <a:r>
              <a:rPr sz="1000" spc="25" dirty="0">
                <a:latin typeface="Tahoma"/>
                <a:cs typeface="Tahoma"/>
              </a:rPr>
              <a:t>(GPU </a:t>
            </a:r>
            <a:r>
              <a:rPr sz="1000" spc="75" dirty="0">
                <a:latin typeface="Tahoma"/>
                <a:cs typeface="Tahoma"/>
              </a:rPr>
              <a:t>VM </a:t>
            </a:r>
            <a:r>
              <a:rPr sz="1000" spc="40" dirty="0">
                <a:latin typeface="Tahoma"/>
                <a:cs typeface="Tahoma"/>
              </a:rPr>
              <a:t>+ </a:t>
            </a:r>
            <a:r>
              <a:rPr sz="1000" spc="-30" dirty="0">
                <a:latin typeface="Tahoma"/>
                <a:cs typeface="Tahoma"/>
              </a:rPr>
              <a:t>context </a:t>
            </a:r>
            <a:r>
              <a:rPr sz="1000" spc="-35" dirty="0">
                <a:latin typeface="Tahoma"/>
                <a:cs typeface="Tahoma"/>
              </a:rPr>
              <a:t>ID);  </a:t>
            </a:r>
            <a:r>
              <a:rPr sz="1000" spc="-25" dirty="0">
                <a:latin typeface="Tahoma"/>
                <a:cs typeface="Tahoma"/>
              </a:rPr>
              <a:t>Upload </a:t>
            </a:r>
            <a:r>
              <a:rPr sz="1000" spc="-40" dirty="0">
                <a:latin typeface="Tahoma"/>
                <a:cs typeface="Tahoma"/>
              </a:rPr>
              <a:t>textures </a:t>
            </a:r>
            <a:r>
              <a:rPr sz="1000" spc="-50" dirty="0">
                <a:latin typeface="Tahoma"/>
                <a:cs typeface="Tahoma"/>
              </a:rPr>
              <a:t>or </a:t>
            </a:r>
            <a:r>
              <a:rPr sz="1000" spc="-25" dirty="0">
                <a:latin typeface="Tahoma"/>
                <a:cs typeface="Tahoma"/>
              </a:rPr>
              <a:t>scientific</a:t>
            </a:r>
            <a:r>
              <a:rPr sz="1000" spc="18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data;</a:t>
            </a:r>
            <a:endParaRPr sz="1000">
              <a:latin typeface="Tahoma"/>
              <a:cs typeface="Tahoma"/>
            </a:endParaRPr>
          </a:p>
          <a:p>
            <a:pPr marL="566420">
              <a:lnSpc>
                <a:spcPts val="1195"/>
              </a:lnSpc>
            </a:pPr>
            <a:r>
              <a:rPr sz="1000" spc="-45" dirty="0">
                <a:latin typeface="Tahoma"/>
                <a:cs typeface="Tahoma"/>
              </a:rPr>
              <a:t>Send commands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50" dirty="0">
                <a:latin typeface="Tahoma"/>
                <a:cs typeface="Tahoma"/>
              </a:rPr>
              <a:t>be executed </a:t>
            </a:r>
            <a:r>
              <a:rPr sz="1000" spc="-20" dirty="0">
                <a:latin typeface="Tahoma"/>
                <a:cs typeface="Tahoma"/>
              </a:rPr>
              <a:t>in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7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context.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17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5300" y="0"/>
            <a:ext cx="1179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58974" y="0"/>
            <a:ext cx="1242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86161" y="0"/>
            <a:ext cx="4267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185514"/>
            <a:ext cx="5930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9193" y="640117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3989652" y="198367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9194" y="825830"/>
            <a:ext cx="3989651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9994" y="1860016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0794" y="1847316"/>
            <a:ext cx="3938802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98846" y="684352"/>
            <a:ext cx="50751" cy="11756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193" y="870094"/>
            <a:ext cx="3989704" cy="1040765"/>
          </a:xfrm>
          <a:custGeom>
            <a:avLst/>
            <a:gdLst/>
            <a:ahLst/>
            <a:cxnLst/>
            <a:rect l="l" t="t" r="r" b="b"/>
            <a:pathLst>
              <a:path w="3989704" h="1040764">
                <a:moveTo>
                  <a:pt x="3989652" y="0"/>
                </a:moveTo>
                <a:lnTo>
                  <a:pt x="0" y="0"/>
                </a:lnTo>
                <a:lnTo>
                  <a:pt x="0" y="989922"/>
                </a:lnTo>
                <a:lnTo>
                  <a:pt x="4008" y="1009647"/>
                </a:lnTo>
                <a:lnTo>
                  <a:pt x="14922" y="1025800"/>
                </a:lnTo>
                <a:lnTo>
                  <a:pt x="31075" y="1036714"/>
                </a:lnTo>
                <a:lnTo>
                  <a:pt x="50800" y="1040722"/>
                </a:lnTo>
                <a:lnTo>
                  <a:pt x="3938852" y="1040722"/>
                </a:lnTo>
                <a:lnTo>
                  <a:pt x="3958576" y="1036714"/>
                </a:lnTo>
                <a:lnTo>
                  <a:pt x="3974729" y="1025800"/>
                </a:lnTo>
                <a:lnTo>
                  <a:pt x="3985644" y="1009647"/>
                </a:lnTo>
                <a:lnTo>
                  <a:pt x="3989652" y="989922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98846" y="722432"/>
            <a:ext cx="0" cy="1156970"/>
          </a:xfrm>
          <a:custGeom>
            <a:avLst/>
            <a:gdLst/>
            <a:ahLst/>
            <a:cxnLst/>
            <a:rect l="l" t="t" r="r" b="b"/>
            <a:pathLst>
              <a:path h="1156970">
                <a:moveTo>
                  <a:pt x="0" y="115663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98846" y="70973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98846" y="69703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98846" y="68433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2551" y="923823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2551" y="1133856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2551" y="1343888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2551" y="1553921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2551" y="176395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9193" y="2062746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3989652" y="198367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9194" y="2248458"/>
            <a:ext cx="3989651" cy="506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9994" y="2862580"/>
            <a:ext cx="101600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0794" y="2849879"/>
            <a:ext cx="3938802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98846" y="2106980"/>
            <a:ext cx="50751" cy="7555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9193" y="2292728"/>
            <a:ext cx="3989704" cy="621030"/>
          </a:xfrm>
          <a:custGeom>
            <a:avLst/>
            <a:gdLst/>
            <a:ahLst/>
            <a:cxnLst/>
            <a:rect l="l" t="t" r="r" b="b"/>
            <a:pathLst>
              <a:path w="3989704" h="621030">
                <a:moveTo>
                  <a:pt x="3989652" y="0"/>
                </a:moveTo>
                <a:lnTo>
                  <a:pt x="0" y="0"/>
                </a:lnTo>
                <a:lnTo>
                  <a:pt x="0" y="569852"/>
                </a:lnTo>
                <a:lnTo>
                  <a:pt x="4008" y="589576"/>
                </a:lnTo>
                <a:lnTo>
                  <a:pt x="14922" y="605729"/>
                </a:lnTo>
                <a:lnTo>
                  <a:pt x="31075" y="616643"/>
                </a:lnTo>
                <a:lnTo>
                  <a:pt x="50800" y="620652"/>
                </a:lnTo>
                <a:lnTo>
                  <a:pt x="3938852" y="620652"/>
                </a:lnTo>
                <a:lnTo>
                  <a:pt x="3958576" y="616643"/>
                </a:lnTo>
                <a:lnTo>
                  <a:pt x="3974729" y="605729"/>
                </a:lnTo>
                <a:lnTo>
                  <a:pt x="3985644" y="589576"/>
                </a:lnTo>
                <a:lnTo>
                  <a:pt x="3989652" y="569852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98846" y="2145066"/>
            <a:ext cx="0" cy="736600"/>
          </a:xfrm>
          <a:custGeom>
            <a:avLst/>
            <a:gdLst/>
            <a:ahLst/>
            <a:cxnLst/>
            <a:rect l="l" t="t" r="r" b="b"/>
            <a:pathLst>
              <a:path h="736600">
                <a:moveTo>
                  <a:pt x="0" y="73656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98846" y="21323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98846" y="21196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98846" y="21069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2551" y="235416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2551" y="256419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2551" y="2774226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47294" y="576313"/>
            <a:ext cx="3802379" cy="23063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Overview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components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graphics</a:t>
            </a:r>
            <a:r>
              <a:rPr sz="1200" spc="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stack</a:t>
            </a:r>
            <a:endParaRPr sz="12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295"/>
              </a:spcBef>
            </a:pPr>
            <a:r>
              <a:rPr sz="1050" spc="55" dirty="0">
                <a:latin typeface="Tahoma"/>
                <a:cs typeface="Tahoma"/>
              </a:rPr>
              <a:t>A </a:t>
            </a:r>
            <a:r>
              <a:rPr sz="1050" spc="25" dirty="0">
                <a:latin typeface="Tahoma"/>
                <a:cs typeface="Tahoma"/>
              </a:rPr>
              <a:t>GPU </a:t>
            </a:r>
            <a:r>
              <a:rPr sz="1050" spc="-25" dirty="0">
                <a:latin typeface="Tahoma"/>
                <a:cs typeface="Tahoma"/>
              </a:rPr>
              <a:t>with </a:t>
            </a:r>
            <a:r>
              <a:rPr sz="1050" spc="-15" dirty="0">
                <a:latin typeface="Tahoma"/>
                <a:cs typeface="Tahoma"/>
              </a:rPr>
              <a:t>its</a:t>
            </a:r>
            <a:r>
              <a:rPr sz="1050" spc="65" dirty="0">
                <a:latin typeface="Tahoma"/>
                <a:cs typeface="Tahoma"/>
              </a:rPr>
              <a:t> </a:t>
            </a:r>
            <a:r>
              <a:rPr sz="1050" spc="-65" dirty="0">
                <a:latin typeface="Tahoma"/>
                <a:cs typeface="Tahoma"/>
              </a:rPr>
              <a:t>screen;</a:t>
            </a:r>
            <a:endParaRPr sz="105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050" spc="-40" dirty="0">
                <a:latin typeface="Tahoma"/>
                <a:cs typeface="Tahoma"/>
              </a:rPr>
              <a:t>One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-55" dirty="0">
                <a:latin typeface="Tahoma"/>
                <a:cs typeface="Tahoma"/>
              </a:rPr>
              <a:t>or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-55" dirty="0">
                <a:latin typeface="Tahoma"/>
                <a:cs typeface="Tahoma"/>
              </a:rPr>
              <a:t>several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-25" dirty="0">
                <a:latin typeface="Tahoma"/>
                <a:cs typeface="Tahoma"/>
              </a:rPr>
              <a:t>input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-55" dirty="0">
                <a:latin typeface="Tahoma"/>
                <a:cs typeface="Tahoma"/>
              </a:rPr>
              <a:t>devices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-50" dirty="0">
                <a:latin typeface="Tahoma"/>
                <a:cs typeface="Tahoma"/>
              </a:rPr>
              <a:t>(mouse,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-50" dirty="0">
                <a:latin typeface="Tahoma"/>
                <a:cs typeface="Tahoma"/>
              </a:rPr>
              <a:t>keyboard);</a:t>
            </a:r>
            <a:endParaRPr sz="1050">
              <a:latin typeface="Tahoma"/>
              <a:cs typeface="Tahoma"/>
            </a:endParaRPr>
          </a:p>
          <a:p>
            <a:pPr marL="289560" marR="135890">
              <a:lnSpc>
                <a:spcPct val="125299"/>
              </a:lnSpc>
            </a:pPr>
            <a:r>
              <a:rPr sz="1050" spc="55" dirty="0">
                <a:latin typeface="Tahoma"/>
                <a:cs typeface="Tahoma"/>
              </a:rPr>
              <a:t>A </a:t>
            </a:r>
            <a:r>
              <a:rPr sz="1050" spc="-45" dirty="0">
                <a:latin typeface="Tahoma"/>
                <a:cs typeface="Tahoma"/>
              </a:rPr>
              <a:t>windowing </a:t>
            </a:r>
            <a:r>
              <a:rPr sz="1050" spc="-55" dirty="0">
                <a:latin typeface="Tahoma"/>
                <a:cs typeface="Tahoma"/>
              </a:rPr>
              <a:t>system </a:t>
            </a:r>
            <a:r>
              <a:rPr sz="1050" spc="-40" dirty="0">
                <a:latin typeface="Tahoma"/>
                <a:cs typeface="Tahoma"/>
              </a:rPr>
              <a:t>(such </a:t>
            </a:r>
            <a:r>
              <a:rPr sz="1050" spc="-65" dirty="0">
                <a:latin typeface="Tahoma"/>
                <a:cs typeface="Tahoma"/>
              </a:rPr>
              <a:t>as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30" dirty="0">
                <a:latin typeface="Tahoma"/>
                <a:cs typeface="Tahoma"/>
              </a:rPr>
              <a:t>X-Server </a:t>
            </a:r>
            <a:r>
              <a:rPr sz="1050" spc="-50" dirty="0">
                <a:latin typeface="Tahoma"/>
                <a:cs typeface="Tahoma"/>
              </a:rPr>
              <a:t>and </a:t>
            </a:r>
            <a:r>
              <a:rPr sz="1050" spc="-40" dirty="0">
                <a:latin typeface="Tahoma"/>
                <a:cs typeface="Tahoma"/>
              </a:rPr>
              <a:t>Wayland);  Accelerated-rendering </a:t>
            </a:r>
            <a:r>
              <a:rPr sz="1050" spc="-35" dirty="0">
                <a:latin typeface="Tahoma"/>
                <a:cs typeface="Tahoma"/>
              </a:rPr>
              <a:t>protocols </a:t>
            </a:r>
            <a:r>
              <a:rPr sz="1050" spc="-40" dirty="0">
                <a:latin typeface="Tahoma"/>
                <a:cs typeface="Tahoma"/>
              </a:rPr>
              <a:t>(such </a:t>
            </a:r>
            <a:r>
              <a:rPr sz="1050" spc="-65" dirty="0">
                <a:latin typeface="Tahoma"/>
                <a:cs typeface="Tahoma"/>
              </a:rPr>
              <a:t>as </a:t>
            </a:r>
            <a:r>
              <a:rPr sz="1050" spc="-25" dirty="0">
                <a:latin typeface="Tahoma"/>
                <a:cs typeface="Tahoma"/>
              </a:rPr>
              <a:t>OpenGL);  </a:t>
            </a:r>
            <a:r>
              <a:rPr sz="1050" spc="-30" dirty="0">
                <a:latin typeface="Tahoma"/>
                <a:cs typeface="Tahoma"/>
              </a:rPr>
              <a:t>Graphical applications </a:t>
            </a:r>
            <a:r>
              <a:rPr sz="1050" spc="-40" dirty="0">
                <a:latin typeface="Tahoma"/>
                <a:cs typeface="Tahoma"/>
              </a:rPr>
              <a:t>(such </a:t>
            </a:r>
            <a:r>
              <a:rPr sz="1050" spc="-65" dirty="0">
                <a:latin typeface="Tahoma"/>
                <a:cs typeface="Tahoma"/>
              </a:rPr>
              <a:t>as </a:t>
            </a:r>
            <a:r>
              <a:rPr sz="1050" spc="-30" dirty="0">
                <a:latin typeface="Tahoma"/>
                <a:cs typeface="Tahoma"/>
              </a:rPr>
              <a:t>Firefox </a:t>
            </a:r>
            <a:r>
              <a:rPr sz="1050" spc="-55" dirty="0">
                <a:latin typeface="Tahoma"/>
                <a:cs typeface="Tahoma"/>
              </a:rPr>
              <a:t>or a </a:t>
            </a:r>
            <a:r>
              <a:rPr sz="1050" spc="-10" dirty="0">
                <a:latin typeface="Tahoma"/>
                <a:cs typeface="Tahoma"/>
              </a:rPr>
              <a:t>3D </a:t>
            </a:r>
            <a:r>
              <a:rPr sz="1050" spc="-50" dirty="0">
                <a:latin typeface="Tahoma"/>
                <a:cs typeface="Tahoma"/>
              </a:rPr>
              <a:t>game).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Components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Linux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Graphics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stack</a:t>
            </a:r>
            <a:endParaRPr sz="1200">
              <a:latin typeface="Tahoma"/>
              <a:cs typeface="Tahoma"/>
            </a:endParaRPr>
          </a:p>
          <a:p>
            <a:pPr marL="289560" marR="5080">
              <a:lnSpc>
                <a:spcPct val="125299"/>
              </a:lnSpc>
              <a:spcBef>
                <a:spcPts val="20"/>
              </a:spcBef>
            </a:pPr>
            <a:r>
              <a:rPr sz="1050" spc="-15" dirty="0">
                <a:latin typeface="Tahoma"/>
                <a:cs typeface="Tahoma"/>
              </a:rPr>
              <a:t>Direct </a:t>
            </a:r>
            <a:r>
              <a:rPr sz="1050" spc="-45" dirty="0">
                <a:latin typeface="Tahoma"/>
                <a:cs typeface="Tahoma"/>
              </a:rPr>
              <a:t>Rendering </a:t>
            </a:r>
            <a:r>
              <a:rPr sz="1050" spc="-35" dirty="0">
                <a:latin typeface="Tahoma"/>
                <a:cs typeface="Tahoma"/>
              </a:rPr>
              <a:t>Manager </a:t>
            </a:r>
            <a:r>
              <a:rPr sz="1050" spc="25" dirty="0">
                <a:latin typeface="Tahoma"/>
                <a:cs typeface="Tahoma"/>
              </a:rPr>
              <a:t>(DRM) </a:t>
            </a:r>
            <a:r>
              <a:rPr sz="1050" spc="-85" dirty="0">
                <a:latin typeface="Tahoma"/>
                <a:cs typeface="Tahoma"/>
              </a:rPr>
              <a:t>: </a:t>
            </a:r>
            <a:r>
              <a:rPr sz="1050" spc="-45" dirty="0">
                <a:latin typeface="Tahoma"/>
                <a:cs typeface="Tahoma"/>
              </a:rPr>
              <a:t>exports </a:t>
            </a:r>
            <a:r>
              <a:rPr sz="1050" spc="25" dirty="0">
                <a:latin typeface="Tahoma"/>
                <a:cs typeface="Tahoma"/>
              </a:rPr>
              <a:t>GPU </a:t>
            </a:r>
            <a:r>
              <a:rPr sz="1050" spc="-40" dirty="0">
                <a:latin typeface="Tahoma"/>
                <a:cs typeface="Tahoma"/>
              </a:rPr>
              <a:t>primitives;  </a:t>
            </a:r>
            <a:r>
              <a:rPr sz="1050" spc="-25" dirty="0">
                <a:latin typeface="Tahoma"/>
                <a:cs typeface="Tahoma"/>
              </a:rPr>
              <a:t>X-Server/Wayland </a:t>
            </a:r>
            <a:r>
              <a:rPr sz="1050" spc="-85" dirty="0">
                <a:latin typeface="Tahoma"/>
                <a:cs typeface="Tahoma"/>
              </a:rPr>
              <a:t>: </a:t>
            </a:r>
            <a:r>
              <a:rPr sz="1050" spc="-45" dirty="0">
                <a:latin typeface="Tahoma"/>
                <a:cs typeface="Tahoma"/>
              </a:rPr>
              <a:t>provide </a:t>
            </a:r>
            <a:r>
              <a:rPr sz="1050" spc="-55" dirty="0">
                <a:latin typeface="Tahoma"/>
                <a:cs typeface="Tahoma"/>
              </a:rPr>
              <a:t>a </a:t>
            </a:r>
            <a:r>
              <a:rPr sz="1050" spc="-45" dirty="0">
                <a:latin typeface="Tahoma"/>
                <a:cs typeface="Tahoma"/>
              </a:rPr>
              <a:t>windowing</a:t>
            </a:r>
            <a:r>
              <a:rPr sz="1050" spc="-20" dirty="0">
                <a:latin typeface="Tahoma"/>
                <a:cs typeface="Tahoma"/>
              </a:rPr>
              <a:t> </a:t>
            </a:r>
            <a:r>
              <a:rPr sz="1050" spc="-60" dirty="0">
                <a:latin typeface="Tahoma"/>
                <a:cs typeface="Tahoma"/>
              </a:rPr>
              <a:t>system;</a:t>
            </a:r>
            <a:endParaRPr sz="105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050" spc="-30" dirty="0">
                <a:latin typeface="Tahoma"/>
                <a:cs typeface="Tahoma"/>
              </a:rPr>
              <a:t>Mesa </a:t>
            </a:r>
            <a:r>
              <a:rPr sz="1050" spc="-85" dirty="0">
                <a:latin typeface="Tahoma"/>
                <a:cs typeface="Tahoma"/>
              </a:rPr>
              <a:t>: </a:t>
            </a:r>
            <a:r>
              <a:rPr sz="1050" spc="-50" dirty="0">
                <a:latin typeface="Tahoma"/>
                <a:cs typeface="Tahoma"/>
              </a:rPr>
              <a:t>provides advanced </a:t>
            </a:r>
            <a:r>
              <a:rPr sz="1050" spc="-35" dirty="0">
                <a:latin typeface="Tahoma"/>
                <a:cs typeface="Tahoma"/>
              </a:rPr>
              <a:t>acceleration </a:t>
            </a:r>
            <a:r>
              <a:rPr sz="1050" spc="-25" dirty="0">
                <a:latin typeface="Tahoma"/>
                <a:cs typeface="Tahoma"/>
              </a:rPr>
              <a:t>APIs;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18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5300" y="0"/>
            <a:ext cx="1179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58974" y="0"/>
            <a:ext cx="1242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86161" y="0"/>
            <a:ext cx="4267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185514"/>
            <a:ext cx="5930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552781" y="402670"/>
            <a:ext cx="1503045" cy="3053715"/>
          </a:xfrm>
          <a:custGeom>
            <a:avLst/>
            <a:gdLst/>
            <a:ahLst/>
            <a:cxnLst/>
            <a:rect l="l" t="t" r="r" b="b"/>
            <a:pathLst>
              <a:path w="1503045" h="3053715">
                <a:moveTo>
                  <a:pt x="0" y="0"/>
                </a:moveTo>
                <a:lnTo>
                  <a:pt x="1502427" y="0"/>
                </a:lnTo>
                <a:lnTo>
                  <a:pt x="1502427" y="3053329"/>
                </a:lnTo>
                <a:lnTo>
                  <a:pt x="0" y="3053329"/>
                </a:lnTo>
                <a:lnTo>
                  <a:pt x="0" y="0"/>
                </a:lnTo>
                <a:close/>
              </a:path>
            </a:pathLst>
          </a:custGeom>
          <a:solidFill>
            <a:srgbClr val="E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96755" y="2443774"/>
            <a:ext cx="814069" cy="612140"/>
          </a:xfrm>
          <a:custGeom>
            <a:avLst/>
            <a:gdLst/>
            <a:ahLst/>
            <a:cxnLst/>
            <a:rect l="l" t="t" r="r" b="b"/>
            <a:pathLst>
              <a:path w="814069" h="612139">
                <a:moveTo>
                  <a:pt x="0" y="0"/>
                </a:moveTo>
                <a:lnTo>
                  <a:pt x="813509" y="0"/>
                </a:lnTo>
                <a:lnTo>
                  <a:pt x="813509" y="611964"/>
                </a:lnTo>
                <a:lnTo>
                  <a:pt x="0" y="611964"/>
                </a:lnTo>
                <a:lnTo>
                  <a:pt x="0" y="0"/>
                </a:lnTo>
                <a:close/>
              </a:path>
            </a:pathLst>
          </a:custGeom>
          <a:solidFill>
            <a:srgbClr val="E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96755" y="2443774"/>
            <a:ext cx="814069" cy="612140"/>
          </a:xfrm>
          <a:custGeom>
            <a:avLst/>
            <a:gdLst/>
            <a:ahLst/>
            <a:cxnLst/>
            <a:rect l="l" t="t" r="r" b="b"/>
            <a:pathLst>
              <a:path w="814069" h="612139">
                <a:moveTo>
                  <a:pt x="0" y="0"/>
                </a:moveTo>
                <a:lnTo>
                  <a:pt x="813509" y="0"/>
                </a:lnTo>
                <a:lnTo>
                  <a:pt x="813509" y="611964"/>
                </a:lnTo>
                <a:lnTo>
                  <a:pt x="0" y="611964"/>
                </a:lnTo>
                <a:lnTo>
                  <a:pt x="0" y="0"/>
                </a:lnTo>
                <a:close/>
              </a:path>
            </a:pathLst>
          </a:custGeom>
          <a:ln w="3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598587" y="2440601"/>
            <a:ext cx="810260" cy="86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100"/>
              </a:spcBef>
            </a:pPr>
            <a:r>
              <a:rPr sz="400" b="0" spc="5" dirty="0">
                <a:latin typeface="Bookman Old Style"/>
                <a:cs typeface="Bookman Old Style"/>
              </a:rPr>
              <a:t>Kernel</a:t>
            </a:r>
            <a:r>
              <a:rPr sz="400" b="0" spc="-10" dirty="0">
                <a:latin typeface="Bookman Old Style"/>
                <a:cs typeface="Bookman Old Style"/>
              </a:rPr>
              <a:t> </a:t>
            </a:r>
            <a:r>
              <a:rPr sz="400" b="0" spc="0" dirty="0">
                <a:latin typeface="Bookman Old Style"/>
                <a:cs typeface="Bookman Old Style"/>
              </a:rPr>
              <a:t>space</a:t>
            </a:r>
            <a:endParaRPr sz="400">
              <a:latin typeface="Bookman Old Style"/>
              <a:cs typeface="Bookman Old Style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164746" y="446644"/>
            <a:ext cx="843280" cy="1931670"/>
          </a:xfrm>
          <a:custGeom>
            <a:avLst/>
            <a:gdLst/>
            <a:ahLst/>
            <a:cxnLst/>
            <a:rect l="l" t="t" r="r" b="b"/>
            <a:pathLst>
              <a:path w="843280" h="1931670">
                <a:moveTo>
                  <a:pt x="0" y="0"/>
                </a:moveTo>
                <a:lnTo>
                  <a:pt x="842825" y="0"/>
                </a:lnTo>
                <a:lnTo>
                  <a:pt x="842825" y="1931169"/>
                </a:lnTo>
                <a:lnTo>
                  <a:pt x="0" y="1931169"/>
                </a:lnTo>
                <a:lnTo>
                  <a:pt x="0" y="0"/>
                </a:lnTo>
                <a:close/>
              </a:path>
            </a:pathLst>
          </a:custGeom>
          <a:solidFill>
            <a:srgbClr val="E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64746" y="446644"/>
            <a:ext cx="843280" cy="1931670"/>
          </a:xfrm>
          <a:custGeom>
            <a:avLst/>
            <a:gdLst/>
            <a:ahLst/>
            <a:cxnLst/>
            <a:rect l="l" t="t" r="r" b="b"/>
            <a:pathLst>
              <a:path w="843280" h="1931670">
                <a:moveTo>
                  <a:pt x="0" y="0"/>
                </a:moveTo>
                <a:lnTo>
                  <a:pt x="842825" y="0"/>
                </a:lnTo>
                <a:lnTo>
                  <a:pt x="842825" y="1931169"/>
                </a:lnTo>
                <a:lnTo>
                  <a:pt x="0" y="1931169"/>
                </a:lnTo>
                <a:lnTo>
                  <a:pt x="0" y="0"/>
                </a:lnTo>
                <a:close/>
              </a:path>
            </a:pathLst>
          </a:custGeom>
          <a:ln w="3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77284" y="923023"/>
            <a:ext cx="403225" cy="1425575"/>
          </a:xfrm>
          <a:custGeom>
            <a:avLst/>
            <a:gdLst/>
            <a:ahLst/>
            <a:cxnLst/>
            <a:rect l="l" t="t" r="r" b="b"/>
            <a:pathLst>
              <a:path w="403225" h="1425575">
                <a:moveTo>
                  <a:pt x="0" y="0"/>
                </a:moveTo>
                <a:lnTo>
                  <a:pt x="403090" y="0"/>
                </a:lnTo>
                <a:lnTo>
                  <a:pt x="403090" y="1425474"/>
                </a:lnTo>
                <a:lnTo>
                  <a:pt x="0" y="1425474"/>
                </a:lnTo>
                <a:lnTo>
                  <a:pt x="0" y="0"/>
                </a:lnTo>
                <a:close/>
              </a:path>
            </a:pathLst>
          </a:custGeom>
          <a:solidFill>
            <a:srgbClr val="E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77284" y="923023"/>
            <a:ext cx="403225" cy="1425575"/>
          </a:xfrm>
          <a:custGeom>
            <a:avLst/>
            <a:gdLst/>
            <a:ahLst/>
            <a:cxnLst/>
            <a:rect l="l" t="t" r="r" b="b"/>
            <a:pathLst>
              <a:path w="403225" h="1425575">
                <a:moveTo>
                  <a:pt x="0" y="0"/>
                </a:moveTo>
                <a:lnTo>
                  <a:pt x="403090" y="0"/>
                </a:lnTo>
                <a:lnTo>
                  <a:pt x="403090" y="1425474"/>
                </a:lnTo>
                <a:lnTo>
                  <a:pt x="0" y="1425474"/>
                </a:lnTo>
                <a:lnTo>
                  <a:pt x="0" y="0"/>
                </a:lnTo>
                <a:close/>
              </a:path>
            </a:pathLst>
          </a:custGeom>
          <a:ln w="3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94061" y="567571"/>
            <a:ext cx="784225" cy="282575"/>
          </a:xfrm>
          <a:custGeom>
            <a:avLst/>
            <a:gdLst/>
            <a:ahLst/>
            <a:cxnLst/>
            <a:rect l="l" t="t" r="r" b="b"/>
            <a:pathLst>
              <a:path w="784225" h="282575">
                <a:moveTo>
                  <a:pt x="0" y="0"/>
                </a:moveTo>
                <a:lnTo>
                  <a:pt x="784194" y="0"/>
                </a:lnTo>
                <a:lnTo>
                  <a:pt x="784194" y="282163"/>
                </a:lnTo>
                <a:lnTo>
                  <a:pt x="0" y="282163"/>
                </a:lnTo>
                <a:lnTo>
                  <a:pt x="0" y="0"/>
                </a:lnTo>
                <a:close/>
              </a:path>
            </a:pathLst>
          </a:custGeom>
          <a:solidFill>
            <a:srgbClr val="E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94061" y="567571"/>
            <a:ext cx="784225" cy="282575"/>
          </a:xfrm>
          <a:custGeom>
            <a:avLst/>
            <a:gdLst/>
            <a:ahLst/>
            <a:cxnLst/>
            <a:rect l="l" t="t" r="r" b="b"/>
            <a:pathLst>
              <a:path w="784225" h="282575">
                <a:moveTo>
                  <a:pt x="0" y="0"/>
                </a:moveTo>
                <a:lnTo>
                  <a:pt x="784194" y="0"/>
                </a:lnTo>
                <a:lnTo>
                  <a:pt x="784194" y="282163"/>
                </a:lnTo>
                <a:lnTo>
                  <a:pt x="0" y="282163"/>
                </a:lnTo>
                <a:lnTo>
                  <a:pt x="0" y="0"/>
                </a:lnTo>
                <a:close/>
              </a:path>
            </a:pathLst>
          </a:custGeom>
          <a:ln w="3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412287" y="443472"/>
            <a:ext cx="347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400" b="0" spc="10" dirty="0">
                <a:latin typeface="Bookman Old Style"/>
                <a:cs typeface="Bookman Old Style"/>
              </a:rPr>
              <a:t>User</a:t>
            </a:r>
            <a:r>
              <a:rPr sz="400" b="0" spc="-85" dirty="0">
                <a:latin typeface="Bookman Old Style"/>
                <a:cs typeface="Bookman Old Style"/>
              </a:rPr>
              <a:t> </a:t>
            </a:r>
            <a:r>
              <a:rPr sz="400" b="0" spc="0" dirty="0">
                <a:latin typeface="Bookman Old Style"/>
                <a:cs typeface="Bookman Old Style"/>
              </a:rPr>
              <a:t>space</a:t>
            </a:r>
            <a:endParaRPr sz="4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" b="0" spc="0" dirty="0">
                <a:latin typeface="Bookman Old Style"/>
                <a:cs typeface="Bookman Old Style"/>
              </a:rPr>
              <a:t>Applications</a:t>
            </a:r>
            <a:endParaRPr sz="400">
              <a:latin typeface="Bookman Old Style"/>
              <a:cs typeface="Bookman Old Style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153752" y="3129027"/>
            <a:ext cx="520700" cy="282575"/>
          </a:xfrm>
          <a:custGeom>
            <a:avLst/>
            <a:gdLst/>
            <a:ahLst/>
            <a:cxnLst/>
            <a:rect l="l" t="t" r="r" b="b"/>
            <a:pathLst>
              <a:path w="520700" h="282575">
                <a:moveTo>
                  <a:pt x="0" y="0"/>
                </a:moveTo>
                <a:lnTo>
                  <a:pt x="520353" y="0"/>
                </a:lnTo>
                <a:lnTo>
                  <a:pt x="520353" y="282163"/>
                </a:lnTo>
                <a:lnTo>
                  <a:pt x="0" y="282163"/>
                </a:lnTo>
                <a:lnTo>
                  <a:pt x="0" y="0"/>
                </a:lnTo>
                <a:close/>
              </a:path>
            </a:pathLst>
          </a:custGeom>
          <a:solidFill>
            <a:srgbClr val="E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53752" y="3129027"/>
            <a:ext cx="520700" cy="282575"/>
          </a:xfrm>
          <a:custGeom>
            <a:avLst/>
            <a:gdLst/>
            <a:ahLst/>
            <a:cxnLst/>
            <a:rect l="l" t="t" r="r" b="b"/>
            <a:pathLst>
              <a:path w="520700" h="282575">
                <a:moveTo>
                  <a:pt x="0" y="0"/>
                </a:moveTo>
                <a:lnTo>
                  <a:pt x="520353" y="0"/>
                </a:lnTo>
                <a:lnTo>
                  <a:pt x="520353" y="282163"/>
                </a:lnTo>
                <a:lnTo>
                  <a:pt x="0" y="282163"/>
                </a:lnTo>
                <a:lnTo>
                  <a:pt x="0" y="0"/>
                </a:lnTo>
                <a:close/>
              </a:path>
            </a:pathLst>
          </a:custGeom>
          <a:ln w="3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270167" y="3125855"/>
            <a:ext cx="287655" cy="86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b="0" spc="5" dirty="0">
                <a:latin typeface="Bookman Old Style"/>
                <a:cs typeface="Bookman Old Style"/>
              </a:rPr>
              <a:t>Hardware</a:t>
            </a:r>
            <a:endParaRPr sz="400">
              <a:latin typeface="Bookman Old Style"/>
              <a:cs typeface="Bookman Old Styl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051147" y="2564701"/>
            <a:ext cx="198120" cy="132080"/>
          </a:xfrm>
          <a:prstGeom prst="rect">
            <a:avLst/>
          </a:prstGeom>
          <a:solidFill>
            <a:srgbClr val="B1DFED"/>
          </a:solidFill>
        </p:spPr>
        <p:txBody>
          <a:bodyPr vert="horz" wrap="square" lIns="0" tIns="2984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35"/>
              </a:spcBef>
            </a:pPr>
            <a:r>
              <a:rPr sz="400" b="0" spc="0" dirty="0">
                <a:latin typeface="Bookman Old Style"/>
                <a:cs typeface="Bookman Old Style"/>
              </a:rPr>
              <a:t>drm</a:t>
            </a:r>
            <a:endParaRPr sz="400">
              <a:latin typeface="Bookman Old Style"/>
              <a:cs typeface="Bookman Old Style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919227" y="2894502"/>
            <a:ext cx="198120" cy="132080"/>
          </a:xfrm>
          <a:prstGeom prst="rect">
            <a:avLst/>
          </a:prstGeom>
          <a:solidFill>
            <a:srgbClr val="B1DFED"/>
          </a:solidFill>
        </p:spPr>
        <p:txBody>
          <a:bodyPr vert="horz" wrap="square" lIns="0" tIns="29845" rIns="0" bIns="0" rtlCol="0">
            <a:spAutoFit/>
          </a:bodyPr>
          <a:lstStyle/>
          <a:p>
            <a:pPr marL="7620">
              <a:lnSpc>
                <a:spcPct val="100000"/>
              </a:lnSpc>
              <a:spcBef>
                <a:spcPts val="235"/>
              </a:spcBef>
            </a:pPr>
            <a:r>
              <a:rPr sz="400" b="0" spc="0" dirty="0">
                <a:latin typeface="Bookman Old Style"/>
                <a:cs typeface="Bookman Old Style"/>
              </a:rPr>
              <a:t>radeon</a:t>
            </a:r>
            <a:endParaRPr sz="400">
              <a:latin typeface="Bookman Old Style"/>
              <a:cs typeface="Bookman Old Style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058605" y="2697409"/>
            <a:ext cx="65405" cy="162560"/>
          </a:xfrm>
          <a:custGeom>
            <a:avLst/>
            <a:gdLst/>
            <a:ahLst/>
            <a:cxnLst/>
            <a:rect l="l" t="t" r="r" b="b"/>
            <a:pathLst>
              <a:path w="65405" h="162560">
                <a:moveTo>
                  <a:pt x="64787" y="0"/>
                </a:moveTo>
                <a:lnTo>
                  <a:pt x="49779" y="37514"/>
                </a:lnTo>
                <a:lnTo>
                  <a:pt x="33311" y="78677"/>
                </a:lnTo>
                <a:lnTo>
                  <a:pt x="16385" y="120989"/>
                </a:lnTo>
                <a:lnTo>
                  <a:pt x="0" y="161950"/>
                </a:lnTo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44819" y="2855036"/>
            <a:ext cx="26034" cy="39370"/>
          </a:xfrm>
          <a:custGeom>
            <a:avLst/>
            <a:gdLst/>
            <a:ahLst/>
            <a:cxnLst/>
            <a:rect l="l" t="t" r="r" b="b"/>
            <a:pathLst>
              <a:path w="26035" h="39369">
                <a:moveTo>
                  <a:pt x="1703" y="0"/>
                </a:moveTo>
                <a:lnTo>
                  <a:pt x="0" y="38777"/>
                </a:lnTo>
                <a:lnTo>
                  <a:pt x="25522" y="9520"/>
                </a:lnTo>
                <a:lnTo>
                  <a:pt x="1703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44819" y="2855036"/>
            <a:ext cx="26034" cy="39370"/>
          </a:xfrm>
          <a:custGeom>
            <a:avLst/>
            <a:gdLst/>
            <a:ahLst/>
            <a:cxnLst/>
            <a:rect l="l" t="t" r="r" b="b"/>
            <a:pathLst>
              <a:path w="26035" h="39369">
                <a:moveTo>
                  <a:pt x="25522" y="9520"/>
                </a:moveTo>
                <a:lnTo>
                  <a:pt x="0" y="38777"/>
                </a:lnTo>
                <a:lnTo>
                  <a:pt x="1703" y="0"/>
                </a:lnTo>
                <a:lnTo>
                  <a:pt x="25522" y="9520"/>
                </a:lnTo>
                <a:close/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83068" y="2894502"/>
            <a:ext cx="198120" cy="132080"/>
          </a:xfrm>
          <a:custGeom>
            <a:avLst/>
            <a:gdLst/>
            <a:ahLst/>
            <a:cxnLst/>
            <a:rect l="l" t="t" r="r" b="b"/>
            <a:pathLst>
              <a:path w="198119" h="132080">
                <a:moveTo>
                  <a:pt x="0" y="0"/>
                </a:moveTo>
                <a:lnTo>
                  <a:pt x="197880" y="0"/>
                </a:lnTo>
                <a:lnTo>
                  <a:pt x="197880" y="131920"/>
                </a:lnTo>
                <a:lnTo>
                  <a:pt x="0" y="131920"/>
                </a:lnTo>
                <a:lnTo>
                  <a:pt x="0" y="0"/>
                </a:lnTo>
                <a:close/>
              </a:path>
            </a:pathLst>
          </a:custGeom>
          <a:solidFill>
            <a:srgbClr val="B1D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183068" y="2911484"/>
            <a:ext cx="198120" cy="86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400" b="0" spc="0" dirty="0">
                <a:latin typeface="Bookman Old Style"/>
                <a:cs typeface="Bookman Old Style"/>
              </a:rPr>
              <a:t>intel</a:t>
            </a:r>
            <a:endParaRPr sz="400">
              <a:latin typeface="Bookman Old Style"/>
              <a:cs typeface="Bookman Old Style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176783" y="2697409"/>
            <a:ext cx="65405" cy="162560"/>
          </a:xfrm>
          <a:custGeom>
            <a:avLst/>
            <a:gdLst/>
            <a:ahLst/>
            <a:cxnLst/>
            <a:rect l="l" t="t" r="r" b="b"/>
            <a:pathLst>
              <a:path w="65405" h="162560">
                <a:moveTo>
                  <a:pt x="0" y="0"/>
                </a:moveTo>
                <a:lnTo>
                  <a:pt x="15008" y="37514"/>
                </a:lnTo>
                <a:lnTo>
                  <a:pt x="31475" y="78677"/>
                </a:lnTo>
                <a:lnTo>
                  <a:pt x="48402" y="120989"/>
                </a:lnTo>
                <a:lnTo>
                  <a:pt x="64787" y="161950"/>
                </a:lnTo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29834" y="2855036"/>
            <a:ext cx="26034" cy="39370"/>
          </a:xfrm>
          <a:custGeom>
            <a:avLst/>
            <a:gdLst/>
            <a:ahLst/>
            <a:cxnLst/>
            <a:rect l="l" t="t" r="r" b="b"/>
            <a:pathLst>
              <a:path w="26035" h="39369">
                <a:moveTo>
                  <a:pt x="23818" y="0"/>
                </a:moveTo>
                <a:lnTo>
                  <a:pt x="0" y="9520"/>
                </a:lnTo>
                <a:lnTo>
                  <a:pt x="25522" y="38777"/>
                </a:lnTo>
                <a:lnTo>
                  <a:pt x="23818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29834" y="2855036"/>
            <a:ext cx="26034" cy="39370"/>
          </a:xfrm>
          <a:custGeom>
            <a:avLst/>
            <a:gdLst/>
            <a:ahLst/>
            <a:cxnLst/>
            <a:rect l="l" t="t" r="r" b="b"/>
            <a:pathLst>
              <a:path w="26035" h="39369">
                <a:moveTo>
                  <a:pt x="23818" y="0"/>
                </a:moveTo>
                <a:lnTo>
                  <a:pt x="25522" y="38777"/>
                </a:lnTo>
                <a:lnTo>
                  <a:pt x="0" y="9520"/>
                </a:lnTo>
                <a:lnTo>
                  <a:pt x="23818" y="0"/>
                </a:lnTo>
                <a:close/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626070" y="2894502"/>
            <a:ext cx="227329" cy="132080"/>
          </a:xfrm>
          <a:prstGeom prst="rect">
            <a:avLst/>
          </a:prstGeom>
          <a:solidFill>
            <a:srgbClr val="B1DFED"/>
          </a:solidFill>
        </p:spPr>
        <p:txBody>
          <a:bodyPr vert="horz" wrap="square" lIns="0" tIns="29845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235"/>
              </a:spcBef>
            </a:pPr>
            <a:r>
              <a:rPr sz="400" b="0" dirty="0">
                <a:latin typeface="Bookman Old Style"/>
                <a:cs typeface="Bookman Old Style"/>
              </a:rPr>
              <a:t>nouveau</a:t>
            </a:r>
            <a:endParaRPr sz="400">
              <a:latin typeface="Bookman Old Style"/>
              <a:cs typeface="Bookman Old Style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851533" y="2697409"/>
            <a:ext cx="215900" cy="173355"/>
          </a:xfrm>
          <a:custGeom>
            <a:avLst/>
            <a:gdLst/>
            <a:ahLst/>
            <a:cxnLst/>
            <a:rect l="l" t="t" r="r" b="b"/>
            <a:pathLst>
              <a:path w="215900" h="173355">
                <a:moveTo>
                  <a:pt x="215503" y="0"/>
                </a:moveTo>
                <a:lnTo>
                  <a:pt x="175799" y="31899"/>
                </a:lnTo>
                <a:lnTo>
                  <a:pt x="132439" y="66739"/>
                </a:lnTo>
                <a:lnTo>
                  <a:pt x="87382" y="102946"/>
                </a:lnTo>
                <a:lnTo>
                  <a:pt x="42583" y="138944"/>
                </a:lnTo>
                <a:lnTo>
                  <a:pt x="0" y="173160"/>
                </a:lnTo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22606" y="2860862"/>
            <a:ext cx="36830" cy="33020"/>
          </a:xfrm>
          <a:custGeom>
            <a:avLst/>
            <a:gdLst/>
            <a:ahLst/>
            <a:cxnLst/>
            <a:rect l="l" t="t" r="r" b="b"/>
            <a:pathLst>
              <a:path w="36830" h="33019">
                <a:moveTo>
                  <a:pt x="20524" y="0"/>
                </a:moveTo>
                <a:lnTo>
                  <a:pt x="0" y="32950"/>
                </a:lnTo>
                <a:lnTo>
                  <a:pt x="36585" y="19996"/>
                </a:lnTo>
                <a:lnTo>
                  <a:pt x="20524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22606" y="2860862"/>
            <a:ext cx="36830" cy="33020"/>
          </a:xfrm>
          <a:custGeom>
            <a:avLst/>
            <a:gdLst/>
            <a:ahLst/>
            <a:cxnLst/>
            <a:rect l="l" t="t" r="r" b="b"/>
            <a:pathLst>
              <a:path w="36830" h="33019">
                <a:moveTo>
                  <a:pt x="36585" y="19996"/>
                </a:moveTo>
                <a:lnTo>
                  <a:pt x="0" y="32950"/>
                </a:lnTo>
                <a:lnTo>
                  <a:pt x="20524" y="0"/>
                </a:lnTo>
                <a:lnTo>
                  <a:pt x="36585" y="19996"/>
                </a:lnTo>
                <a:close/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183068" y="3249954"/>
            <a:ext cx="198120" cy="132080"/>
          </a:xfrm>
          <a:prstGeom prst="rect">
            <a:avLst/>
          </a:prstGeom>
          <a:solidFill>
            <a:srgbClr val="B1DFED"/>
          </a:solidFill>
        </p:spPr>
        <p:txBody>
          <a:bodyPr vert="horz" wrap="square" lIns="0" tIns="2984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235"/>
              </a:spcBef>
            </a:pPr>
            <a:r>
              <a:rPr sz="400" b="0" spc="5" dirty="0">
                <a:latin typeface="Bookman Old Style"/>
                <a:cs typeface="Bookman Old Style"/>
              </a:rPr>
              <a:t>GPU</a:t>
            </a:r>
            <a:endParaRPr sz="400">
              <a:latin typeface="Bookman Old Style"/>
              <a:cs typeface="Bookman Old Style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067795" y="3027324"/>
            <a:ext cx="142875" cy="192405"/>
          </a:xfrm>
          <a:custGeom>
            <a:avLst/>
            <a:gdLst/>
            <a:ahLst/>
            <a:cxnLst/>
            <a:rect l="l" t="t" r="r" b="b"/>
            <a:pathLst>
              <a:path w="142875" h="192405">
                <a:moveTo>
                  <a:pt x="0" y="0"/>
                </a:moveTo>
                <a:lnTo>
                  <a:pt x="25902" y="34895"/>
                </a:lnTo>
                <a:lnTo>
                  <a:pt x="54484" y="73402"/>
                </a:lnTo>
                <a:lnTo>
                  <a:pt x="84360" y="113652"/>
                </a:lnTo>
                <a:lnTo>
                  <a:pt x="114141" y="153773"/>
                </a:lnTo>
                <a:lnTo>
                  <a:pt x="142441" y="191896"/>
                </a:lnTo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200459" y="3212295"/>
            <a:ext cx="32384" cy="37465"/>
          </a:xfrm>
          <a:custGeom>
            <a:avLst/>
            <a:gdLst/>
            <a:ahLst/>
            <a:cxnLst/>
            <a:rect l="l" t="t" r="r" b="b"/>
            <a:pathLst>
              <a:path w="32385" h="37464">
                <a:moveTo>
                  <a:pt x="20597" y="0"/>
                </a:moveTo>
                <a:lnTo>
                  <a:pt x="0" y="15288"/>
                </a:lnTo>
                <a:lnTo>
                  <a:pt x="32151" y="37058"/>
                </a:lnTo>
                <a:lnTo>
                  <a:pt x="20597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200459" y="3212295"/>
            <a:ext cx="32384" cy="37465"/>
          </a:xfrm>
          <a:custGeom>
            <a:avLst/>
            <a:gdLst/>
            <a:ahLst/>
            <a:cxnLst/>
            <a:rect l="l" t="t" r="r" b="b"/>
            <a:pathLst>
              <a:path w="32385" h="37464">
                <a:moveTo>
                  <a:pt x="20597" y="0"/>
                </a:moveTo>
                <a:lnTo>
                  <a:pt x="32151" y="37058"/>
                </a:lnTo>
                <a:lnTo>
                  <a:pt x="0" y="15288"/>
                </a:lnTo>
                <a:lnTo>
                  <a:pt x="20597" y="0"/>
                </a:lnTo>
                <a:close/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82008" y="3027324"/>
            <a:ext cx="0" cy="185420"/>
          </a:xfrm>
          <a:custGeom>
            <a:avLst/>
            <a:gdLst/>
            <a:ahLst/>
            <a:cxnLst/>
            <a:rect l="l" t="t" r="r" b="b"/>
            <a:pathLst>
              <a:path h="185419">
                <a:moveTo>
                  <a:pt x="0" y="0"/>
                </a:moveTo>
                <a:lnTo>
                  <a:pt x="0" y="185143"/>
                </a:lnTo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269183" y="3212709"/>
            <a:ext cx="26034" cy="36830"/>
          </a:xfrm>
          <a:custGeom>
            <a:avLst/>
            <a:gdLst/>
            <a:ahLst/>
            <a:cxnLst/>
            <a:rect l="l" t="t" r="r" b="b"/>
            <a:pathLst>
              <a:path w="26035" h="36830">
                <a:moveTo>
                  <a:pt x="25651" y="0"/>
                </a:moveTo>
                <a:lnTo>
                  <a:pt x="0" y="0"/>
                </a:lnTo>
                <a:lnTo>
                  <a:pt x="12825" y="36644"/>
                </a:lnTo>
                <a:lnTo>
                  <a:pt x="25651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269183" y="3212709"/>
            <a:ext cx="26034" cy="36830"/>
          </a:xfrm>
          <a:custGeom>
            <a:avLst/>
            <a:gdLst/>
            <a:ahLst/>
            <a:cxnLst/>
            <a:rect l="l" t="t" r="r" b="b"/>
            <a:pathLst>
              <a:path w="26035" h="36830">
                <a:moveTo>
                  <a:pt x="25651" y="0"/>
                </a:moveTo>
                <a:lnTo>
                  <a:pt x="12825" y="36644"/>
                </a:lnTo>
                <a:lnTo>
                  <a:pt x="0" y="0"/>
                </a:lnTo>
                <a:lnTo>
                  <a:pt x="25651" y="0"/>
                </a:lnTo>
                <a:close/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40412" y="3026496"/>
            <a:ext cx="311785" cy="204470"/>
          </a:xfrm>
          <a:custGeom>
            <a:avLst/>
            <a:gdLst/>
            <a:ahLst/>
            <a:cxnLst/>
            <a:rect l="l" t="t" r="r" b="b"/>
            <a:pathLst>
              <a:path w="311785" h="204469">
                <a:moveTo>
                  <a:pt x="0" y="0"/>
                </a:moveTo>
                <a:lnTo>
                  <a:pt x="39867" y="26125"/>
                </a:lnTo>
                <a:lnTo>
                  <a:pt x="83378" y="54639"/>
                </a:lnTo>
                <a:lnTo>
                  <a:pt x="129266" y="84712"/>
                </a:lnTo>
                <a:lnTo>
                  <a:pt x="176264" y="115514"/>
                </a:lnTo>
                <a:lnTo>
                  <a:pt x="223105" y="146214"/>
                </a:lnTo>
                <a:lnTo>
                  <a:pt x="268523" y="175984"/>
                </a:lnTo>
                <a:lnTo>
                  <a:pt x="311251" y="203993"/>
                </a:lnTo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145049" y="3220023"/>
            <a:ext cx="38100" cy="31115"/>
          </a:xfrm>
          <a:custGeom>
            <a:avLst/>
            <a:gdLst/>
            <a:ahLst/>
            <a:cxnLst/>
            <a:rect l="l" t="t" r="r" b="b"/>
            <a:pathLst>
              <a:path w="38100" h="31114">
                <a:moveTo>
                  <a:pt x="14056" y="0"/>
                </a:moveTo>
                <a:lnTo>
                  <a:pt x="0" y="21459"/>
                </a:lnTo>
                <a:lnTo>
                  <a:pt x="37674" y="30818"/>
                </a:lnTo>
                <a:lnTo>
                  <a:pt x="14056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145049" y="3220023"/>
            <a:ext cx="38100" cy="31115"/>
          </a:xfrm>
          <a:custGeom>
            <a:avLst/>
            <a:gdLst/>
            <a:ahLst/>
            <a:cxnLst/>
            <a:rect l="l" t="t" r="r" b="b"/>
            <a:pathLst>
              <a:path w="38100" h="31114">
                <a:moveTo>
                  <a:pt x="14056" y="0"/>
                </a:moveTo>
                <a:lnTo>
                  <a:pt x="37674" y="30818"/>
                </a:lnTo>
                <a:lnTo>
                  <a:pt x="0" y="21459"/>
                </a:lnTo>
                <a:lnTo>
                  <a:pt x="14056" y="0"/>
                </a:lnTo>
                <a:close/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443245" y="1043951"/>
            <a:ext cx="198120" cy="132080"/>
          </a:xfrm>
          <a:custGeom>
            <a:avLst/>
            <a:gdLst/>
            <a:ahLst/>
            <a:cxnLst/>
            <a:rect l="l" t="t" r="r" b="b"/>
            <a:pathLst>
              <a:path w="198119" h="132080">
                <a:moveTo>
                  <a:pt x="0" y="0"/>
                </a:moveTo>
                <a:lnTo>
                  <a:pt x="197880" y="0"/>
                </a:lnTo>
                <a:lnTo>
                  <a:pt x="197880" y="131920"/>
                </a:lnTo>
                <a:lnTo>
                  <a:pt x="0" y="131920"/>
                </a:lnTo>
                <a:lnTo>
                  <a:pt x="0" y="0"/>
                </a:lnTo>
                <a:close/>
              </a:path>
            </a:pathLst>
          </a:custGeom>
          <a:solidFill>
            <a:srgbClr val="B1D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8587" y="1373752"/>
            <a:ext cx="227329" cy="132080"/>
          </a:xfrm>
          <a:custGeom>
            <a:avLst/>
            <a:gdLst/>
            <a:ahLst/>
            <a:cxnLst/>
            <a:rect l="l" t="t" r="r" b="b"/>
            <a:pathLst>
              <a:path w="227330" h="132080">
                <a:moveTo>
                  <a:pt x="0" y="0"/>
                </a:moveTo>
                <a:lnTo>
                  <a:pt x="227196" y="0"/>
                </a:lnTo>
                <a:lnTo>
                  <a:pt x="227196" y="131920"/>
                </a:lnTo>
                <a:lnTo>
                  <a:pt x="0" y="131920"/>
                </a:lnTo>
                <a:lnTo>
                  <a:pt x="0" y="0"/>
                </a:lnTo>
                <a:close/>
              </a:path>
            </a:pathLst>
          </a:custGeom>
          <a:solidFill>
            <a:srgbClr val="B1D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542185" y="1176659"/>
            <a:ext cx="0" cy="159385"/>
          </a:xfrm>
          <a:custGeom>
            <a:avLst/>
            <a:gdLst/>
            <a:ahLst/>
            <a:cxnLst/>
            <a:rect l="l" t="t" r="r" b="b"/>
            <a:pathLst>
              <a:path h="159384">
                <a:moveTo>
                  <a:pt x="0" y="0"/>
                </a:moveTo>
                <a:lnTo>
                  <a:pt x="0" y="158901"/>
                </a:lnTo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529359" y="1336418"/>
            <a:ext cx="26034" cy="36830"/>
          </a:xfrm>
          <a:custGeom>
            <a:avLst/>
            <a:gdLst/>
            <a:ahLst/>
            <a:cxnLst/>
            <a:rect l="l" t="t" r="r" b="b"/>
            <a:pathLst>
              <a:path w="26035" h="36830">
                <a:moveTo>
                  <a:pt x="25651" y="0"/>
                </a:moveTo>
                <a:lnTo>
                  <a:pt x="0" y="0"/>
                </a:lnTo>
                <a:lnTo>
                  <a:pt x="12825" y="36644"/>
                </a:lnTo>
                <a:lnTo>
                  <a:pt x="25651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29359" y="1336418"/>
            <a:ext cx="26034" cy="36830"/>
          </a:xfrm>
          <a:custGeom>
            <a:avLst/>
            <a:gdLst/>
            <a:ahLst/>
            <a:cxnLst/>
            <a:rect l="l" t="t" r="r" b="b"/>
            <a:pathLst>
              <a:path w="26035" h="36830">
                <a:moveTo>
                  <a:pt x="25651" y="0"/>
                </a:moveTo>
                <a:lnTo>
                  <a:pt x="12825" y="36644"/>
                </a:lnTo>
                <a:lnTo>
                  <a:pt x="0" y="0"/>
                </a:lnTo>
                <a:lnTo>
                  <a:pt x="25651" y="0"/>
                </a:lnTo>
                <a:close/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2428587" y="919851"/>
            <a:ext cx="318135" cy="55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z="400" b="0" spc="5" dirty="0">
                <a:latin typeface="Bookman Old Style"/>
                <a:cs typeface="Bookman Old Style"/>
              </a:rPr>
              <a:t>Xorg</a:t>
            </a:r>
            <a:endParaRPr sz="4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Times New Roman"/>
              <a:cs typeface="Times New Roman"/>
            </a:endParaRPr>
          </a:p>
          <a:p>
            <a:pPr marL="66040">
              <a:lnSpc>
                <a:spcPct val="100000"/>
              </a:lnSpc>
            </a:pPr>
            <a:r>
              <a:rPr sz="400" b="0" dirty="0">
                <a:latin typeface="Bookman Old Style"/>
                <a:cs typeface="Bookman Old Style"/>
              </a:rPr>
              <a:t>xlib</a:t>
            </a:r>
            <a:endParaRPr sz="400">
              <a:latin typeface="Bookman Old Style"/>
              <a:cs typeface="Bookman Old Style"/>
            </a:endParaRPr>
          </a:p>
          <a:p>
            <a:pPr marL="8255" marR="5080" indent="81915">
              <a:lnSpc>
                <a:spcPct val="270500"/>
              </a:lnSpc>
            </a:pPr>
            <a:r>
              <a:rPr sz="400" b="0" spc="-10" dirty="0">
                <a:latin typeface="Bookman Old Style"/>
                <a:cs typeface="Bookman Old Style"/>
              </a:rPr>
              <a:t>n</a:t>
            </a:r>
            <a:r>
              <a:rPr sz="400" b="0" spc="5" dirty="0">
                <a:latin typeface="Bookman Old Style"/>
                <a:cs typeface="Bookman Old Style"/>
              </a:rPr>
              <a:t>etwork  </a:t>
            </a:r>
            <a:r>
              <a:rPr sz="400" b="0" spc="0" dirty="0">
                <a:latin typeface="Bookman Old Style"/>
                <a:cs typeface="Bookman Old Style"/>
              </a:rPr>
              <a:t>x-server</a:t>
            </a:r>
            <a:endParaRPr sz="400">
              <a:latin typeface="Bookman Old Style"/>
              <a:cs typeface="Bookman Old Style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406600" y="2187262"/>
            <a:ext cx="198120" cy="132080"/>
          </a:xfrm>
          <a:prstGeom prst="rect">
            <a:avLst/>
          </a:prstGeom>
          <a:solidFill>
            <a:srgbClr val="B1DFED"/>
          </a:solidFill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400" b="0" spc="0" dirty="0">
                <a:latin typeface="Bookman Old Style"/>
                <a:cs typeface="Bookman Old Style"/>
              </a:rPr>
              <a:t>libdrm</a:t>
            </a:r>
            <a:endParaRPr sz="400">
              <a:latin typeface="Bookman Old Style"/>
              <a:cs typeface="Bookman Old Style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430518" y="1506416"/>
            <a:ext cx="71755" cy="643890"/>
          </a:xfrm>
          <a:custGeom>
            <a:avLst/>
            <a:gdLst/>
            <a:ahLst/>
            <a:cxnLst/>
            <a:rect l="l" t="t" r="r" b="b"/>
            <a:pathLst>
              <a:path w="71755" h="643889">
                <a:moveTo>
                  <a:pt x="71672" y="0"/>
                </a:moveTo>
                <a:lnTo>
                  <a:pt x="40188" y="65575"/>
                </a:lnTo>
                <a:lnTo>
                  <a:pt x="26610" y="101784"/>
                </a:lnTo>
                <a:lnTo>
                  <a:pt x="16390" y="138505"/>
                </a:lnTo>
                <a:lnTo>
                  <a:pt x="7016" y="191845"/>
                </a:lnTo>
                <a:lnTo>
                  <a:pt x="1720" y="246491"/>
                </a:lnTo>
                <a:lnTo>
                  <a:pt x="0" y="301719"/>
                </a:lnTo>
                <a:lnTo>
                  <a:pt x="1351" y="356806"/>
                </a:lnTo>
                <a:lnTo>
                  <a:pt x="5271" y="411030"/>
                </a:lnTo>
                <a:lnTo>
                  <a:pt x="11256" y="463667"/>
                </a:lnTo>
                <a:lnTo>
                  <a:pt x="18802" y="513994"/>
                </a:lnTo>
                <a:lnTo>
                  <a:pt x="27408" y="561288"/>
                </a:lnTo>
                <a:lnTo>
                  <a:pt x="36568" y="604826"/>
                </a:lnTo>
                <a:lnTo>
                  <a:pt x="45779" y="643885"/>
                </a:lnTo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464114" y="2147997"/>
            <a:ext cx="25400" cy="38735"/>
          </a:xfrm>
          <a:custGeom>
            <a:avLst/>
            <a:gdLst/>
            <a:ahLst/>
            <a:cxnLst/>
            <a:rect l="l" t="t" r="r" b="b"/>
            <a:pathLst>
              <a:path w="25400" h="38735">
                <a:moveTo>
                  <a:pt x="24837" y="0"/>
                </a:moveTo>
                <a:lnTo>
                  <a:pt x="0" y="6456"/>
                </a:lnTo>
                <a:lnTo>
                  <a:pt x="21616" y="38693"/>
                </a:lnTo>
                <a:lnTo>
                  <a:pt x="24837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464113" y="2147997"/>
            <a:ext cx="25400" cy="38735"/>
          </a:xfrm>
          <a:custGeom>
            <a:avLst/>
            <a:gdLst/>
            <a:ahLst/>
            <a:cxnLst/>
            <a:rect l="l" t="t" r="r" b="b"/>
            <a:pathLst>
              <a:path w="25400" h="38735">
                <a:moveTo>
                  <a:pt x="24837" y="0"/>
                </a:moveTo>
                <a:lnTo>
                  <a:pt x="21616" y="38693"/>
                </a:lnTo>
                <a:lnTo>
                  <a:pt x="0" y="6456"/>
                </a:lnTo>
                <a:lnTo>
                  <a:pt x="24837" y="0"/>
                </a:lnTo>
                <a:close/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79889" y="1644922"/>
            <a:ext cx="198120" cy="132080"/>
          </a:xfrm>
          <a:custGeom>
            <a:avLst/>
            <a:gdLst/>
            <a:ahLst/>
            <a:cxnLst/>
            <a:rect l="l" t="t" r="r" b="b"/>
            <a:pathLst>
              <a:path w="198119" h="132080">
                <a:moveTo>
                  <a:pt x="0" y="0"/>
                </a:moveTo>
                <a:lnTo>
                  <a:pt x="197880" y="0"/>
                </a:lnTo>
                <a:lnTo>
                  <a:pt x="197880" y="131920"/>
                </a:lnTo>
                <a:lnTo>
                  <a:pt x="0" y="131920"/>
                </a:lnTo>
                <a:lnTo>
                  <a:pt x="0" y="0"/>
                </a:lnTo>
                <a:close/>
              </a:path>
            </a:pathLst>
          </a:custGeom>
          <a:solidFill>
            <a:srgbClr val="B1D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2479889" y="1661904"/>
            <a:ext cx="198120" cy="86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00"/>
              </a:spcBef>
            </a:pPr>
            <a:r>
              <a:rPr sz="400" b="0" dirty="0">
                <a:latin typeface="Bookman Old Style"/>
                <a:cs typeface="Bookman Old Style"/>
              </a:rPr>
              <a:t>ddx</a:t>
            </a:r>
            <a:endParaRPr sz="400">
              <a:latin typeface="Bookman Old Style"/>
              <a:cs typeface="Bookman Old Style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551247" y="1506746"/>
            <a:ext cx="13970" cy="101600"/>
          </a:xfrm>
          <a:custGeom>
            <a:avLst/>
            <a:gdLst/>
            <a:ahLst/>
            <a:cxnLst/>
            <a:rect l="l" t="t" r="r" b="b"/>
            <a:pathLst>
              <a:path w="13969" h="101600">
                <a:moveTo>
                  <a:pt x="0" y="0"/>
                </a:moveTo>
                <a:lnTo>
                  <a:pt x="3233" y="23938"/>
                </a:lnTo>
                <a:lnTo>
                  <a:pt x="6669" y="49379"/>
                </a:lnTo>
                <a:lnTo>
                  <a:pt x="10192" y="75456"/>
                </a:lnTo>
                <a:lnTo>
                  <a:pt x="13683" y="101303"/>
                </a:lnTo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552262" y="1606588"/>
            <a:ext cx="26034" cy="38100"/>
          </a:xfrm>
          <a:custGeom>
            <a:avLst/>
            <a:gdLst/>
            <a:ahLst/>
            <a:cxnLst/>
            <a:rect l="l" t="t" r="r" b="b"/>
            <a:pathLst>
              <a:path w="26035" h="38100">
                <a:moveTo>
                  <a:pt x="25424" y="0"/>
                </a:moveTo>
                <a:lnTo>
                  <a:pt x="0" y="3437"/>
                </a:lnTo>
                <a:lnTo>
                  <a:pt x="17622" y="38033"/>
                </a:lnTo>
                <a:lnTo>
                  <a:pt x="25424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552262" y="1606588"/>
            <a:ext cx="26034" cy="38100"/>
          </a:xfrm>
          <a:custGeom>
            <a:avLst/>
            <a:gdLst/>
            <a:ahLst/>
            <a:cxnLst/>
            <a:rect l="l" t="t" r="r" b="b"/>
            <a:pathLst>
              <a:path w="26035" h="38100">
                <a:moveTo>
                  <a:pt x="25424" y="0"/>
                </a:moveTo>
                <a:lnTo>
                  <a:pt x="17622" y="38033"/>
                </a:lnTo>
                <a:lnTo>
                  <a:pt x="0" y="3437"/>
                </a:lnTo>
                <a:lnTo>
                  <a:pt x="25424" y="0"/>
                </a:lnTo>
                <a:close/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2553178" y="1916092"/>
            <a:ext cx="198120" cy="132080"/>
          </a:xfrm>
          <a:prstGeom prst="rect">
            <a:avLst/>
          </a:prstGeom>
          <a:solidFill>
            <a:srgbClr val="B1DFED"/>
          </a:solidFill>
        </p:spPr>
        <p:txBody>
          <a:bodyPr vert="horz" wrap="square" lIns="0" tIns="2984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235"/>
              </a:spcBef>
            </a:pPr>
            <a:r>
              <a:rPr sz="400" b="0" spc="0" dirty="0">
                <a:latin typeface="Bookman Old Style"/>
                <a:cs typeface="Bookman Old Style"/>
              </a:rPr>
              <a:t>mesa</a:t>
            </a:r>
            <a:endParaRPr sz="400">
              <a:latin typeface="Bookman Old Style"/>
              <a:cs typeface="Bookman Old Style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2559364" y="2049086"/>
            <a:ext cx="57150" cy="104775"/>
          </a:xfrm>
          <a:custGeom>
            <a:avLst/>
            <a:gdLst/>
            <a:ahLst/>
            <a:cxnLst/>
            <a:rect l="l" t="t" r="r" b="b"/>
            <a:pathLst>
              <a:path w="57150" h="104775">
                <a:moveTo>
                  <a:pt x="56524" y="0"/>
                </a:moveTo>
                <a:lnTo>
                  <a:pt x="43145" y="24741"/>
                </a:lnTo>
                <a:lnTo>
                  <a:pt x="28921" y="51048"/>
                </a:lnTo>
                <a:lnTo>
                  <a:pt x="14368" y="77973"/>
                </a:lnTo>
                <a:lnTo>
                  <a:pt x="0" y="104565"/>
                </a:lnTo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541353" y="2148627"/>
            <a:ext cx="29209" cy="38735"/>
          </a:xfrm>
          <a:custGeom>
            <a:avLst/>
            <a:gdLst/>
            <a:ahLst/>
            <a:cxnLst/>
            <a:rect l="l" t="t" r="r" b="b"/>
            <a:pathLst>
              <a:path w="29210" h="38735">
                <a:moveTo>
                  <a:pt x="6141" y="0"/>
                </a:moveTo>
                <a:lnTo>
                  <a:pt x="0" y="38333"/>
                </a:lnTo>
                <a:lnTo>
                  <a:pt x="28714" y="12195"/>
                </a:lnTo>
                <a:lnTo>
                  <a:pt x="6141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541353" y="2148627"/>
            <a:ext cx="29209" cy="38735"/>
          </a:xfrm>
          <a:custGeom>
            <a:avLst/>
            <a:gdLst/>
            <a:ahLst/>
            <a:cxnLst/>
            <a:rect l="l" t="t" r="r" b="b"/>
            <a:pathLst>
              <a:path w="29210" h="38735">
                <a:moveTo>
                  <a:pt x="28714" y="12195"/>
                </a:moveTo>
                <a:lnTo>
                  <a:pt x="0" y="38333"/>
                </a:lnTo>
                <a:lnTo>
                  <a:pt x="6141" y="0"/>
                </a:lnTo>
                <a:lnTo>
                  <a:pt x="28714" y="12195"/>
                </a:lnTo>
                <a:close/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2446909" y="3249954"/>
            <a:ext cx="198120" cy="132080"/>
          </a:xfrm>
          <a:prstGeom prst="rect">
            <a:avLst/>
          </a:prstGeom>
          <a:solidFill>
            <a:srgbClr val="B1DFED"/>
          </a:solidFill>
        </p:spPr>
        <p:txBody>
          <a:bodyPr vert="horz" wrap="square" lIns="0" tIns="2984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235"/>
              </a:spcBef>
            </a:pPr>
            <a:r>
              <a:rPr sz="400" b="0" spc="10" dirty="0">
                <a:latin typeface="Bookman Old Style"/>
                <a:cs typeface="Bookman Old Style"/>
              </a:rPr>
              <a:t>CPU</a:t>
            </a:r>
            <a:endParaRPr sz="400">
              <a:latin typeface="Bookman Old Style"/>
              <a:cs typeface="Bookman Old Style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2637633" y="2048701"/>
            <a:ext cx="113664" cy="1171575"/>
          </a:xfrm>
          <a:custGeom>
            <a:avLst/>
            <a:gdLst/>
            <a:ahLst/>
            <a:cxnLst/>
            <a:rect l="l" t="t" r="r" b="b"/>
            <a:pathLst>
              <a:path w="113664" h="1171575">
                <a:moveTo>
                  <a:pt x="53592" y="0"/>
                </a:moveTo>
                <a:lnTo>
                  <a:pt x="74608" y="44215"/>
                </a:lnTo>
                <a:lnTo>
                  <a:pt x="93880" y="94867"/>
                </a:lnTo>
                <a:lnTo>
                  <a:pt x="107966" y="149215"/>
                </a:lnTo>
                <a:lnTo>
                  <a:pt x="113425" y="204520"/>
                </a:lnTo>
                <a:lnTo>
                  <a:pt x="113425" y="911761"/>
                </a:lnTo>
                <a:lnTo>
                  <a:pt x="108818" y="960240"/>
                </a:lnTo>
                <a:lnTo>
                  <a:pt x="96160" y="1007573"/>
                </a:lnTo>
                <a:lnTo>
                  <a:pt x="77201" y="1053064"/>
                </a:lnTo>
                <a:lnTo>
                  <a:pt x="53689" y="1096014"/>
                </a:lnTo>
                <a:lnTo>
                  <a:pt x="27373" y="1135728"/>
                </a:lnTo>
                <a:lnTo>
                  <a:pt x="0" y="1171508"/>
                </a:lnTo>
              </a:path>
            </a:pathLst>
          </a:custGeom>
          <a:ln w="3664">
            <a:solidFill>
              <a:srgbClr val="FFD6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613041" y="3212822"/>
            <a:ext cx="33655" cy="36830"/>
          </a:xfrm>
          <a:custGeom>
            <a:avLst/>
            <a:gdLst/>
            <a:ahLst/>
            <a:cxnLst/>
            <a:rect l="l" t="t" r="r" b="b"/>
            <a:pathLst>
              <a:path w="33655" h="36830">
                <a:moveTo>
                  <a:pt x="14027" y="0"/>
                </a:moveTo>
                <a:lnTo>
                  <a:pt x="0" y="36201"/>
                </a:lnTo>
                <a:lnTo>
                  <a:pt x="33537" y="16647"/>
                </a:lnTo>
                <a:lnTo>
                  <a:pt x="14027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613041" y="3212822"/>
            <a:ext cx="33655" cy="36830"/>
          </a:xfrm>
          <a:custGeom>
            <a:avLst/>
            <a:gdLst/>
            <a:ahLst/>
            <a:cxnLst/>
            <a:rect l="l" t="t" r="r" b="b"/>
            <a:pathLst>
              <a:path w="33655" h="36830">
                <a:moveTo>
                  <a:pt x="33537" y="16647"/>
                </a:moveTo>
                <a:lnTo>
                  <a:pt x="0" y="36201"/>
                </a:lnTo>
                <a:lnTo>
                  <a:pt x="14027" y="0"/>
                </a:lnTo>
                <a:lnTo>
                  <a:pt x="33537" y="16647"/>
                </a:lnTo>
                <a:close/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2705606" y="2581683"/>
            <a:ext cx="295910" cy="86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b="0" spc="5" dirty="0">
                <a:latin typeface="Bookman Old Style"/>
                <a:cs typeface="Bookman Old Style"/>
              </a:rPr>
              <a:t>Rasterizer</a:t>
            </a:r>
            <a:endParaRPr sz="400">
              <a:latin typeface="Bookman Old Style"/>
              <a:cs typeface="Bookman Old Style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2211251" y="2318867"/>
            <a:ext cx="232564" cy="246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348254" y="2319468"/>
            <a:ext cx="160020" cy="898525"/>
          </a:xfrm>
          <a:custGeom>
            <a:avLst/>
            <a:gdLst/>
            <a:ahLst/>
            <a:cxnLst/>
            <a:rect l="l" t="t" r="r" b="b"/>
            <a:pathLst>
              <a:path w="160019" h="898525">
                <a:moveTo>
                  <a:pt x="159462" y="0"/>
                </a:moveTo>
                <a:lnTo>
                  <a:pt x="159889" y="30425"/>
                </a:lnTo>
                <a:lnTo>
                  <a:pt x="160021" y="65545"/>
                </a:lnTo>
                <a:lnTo>
                  <a:pt x="159729" y="104891"/>
                </a:lnTo>
                <a:lnTo>
                  <a:pt x="158886" y="147995"/>
                </a:lnTo>
                <a:lnTo>
                  <a:pt x="157365" y="194390"/>
                </a:lnTo>
                <a:lnTo>
                  <a:pt x="155036" y="243606"/>
                </a:lnTo>
                <a:lnTo>
                  <a:pt x="151773" y="295176"/>
                </a:lnTo>
                <a:lnTo>
                  <a:pt x="147446" y="348631"/>
                </a:lnTo>
                <a:lnTo>
                  <a:pt x="141930" y="403503"/>
                </a:lnTo>
                <a:lnTo>
                  <a:pt x="135095" y="459324"/>
                </a:lnTo>
                <a:lnTo>
                  <a:pt x="126813" y="515625"/>
                </a:lnTo>
                <a:lnTo>
                  <a:pt x="116958" y="571939"/>
                </a:lnTo>
                <a:lnTo>
                  <a:pt x="105400" y="627796"/>
                </a:lnTo>
                <a:lnTo>
                  <a:pt x="92013" y="682729"/>
                </a:lnTo>
                <a:lnTo>
                  <a:pt x="76667" y="736270"/>
                </a:lnTo>
                <a:lnTo>
                  <a:pt x="61264" y="778849"/>
                </a:lnTo>
                <a:lnTo>
                  <a:pt x="42397" y="820839"/>
                </a:lnTo>
                <a:lnTo>
                  <a:pt x="21498" y="861029"/>
                </a:lnTo>
                <a:lnTo>
                  <a:pt x="0" y="898206"/>
                </a:lnTo>
              </a:path>
            </a:pathLst>
          </a:custGeom>
          <a:ln w="3664">
            <a:solidFill>
              <a:srgbClr val="FFD6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328188" y="3211862"/>
            <a:ext cx="30480" cy="38100"/>
          </a:xfrm>
          <a:custGeom>
            <a:avLst/>
            <a:gdLst/>
            <a:ahLst/>
            <a:cxnLst/>
            <a:rect l="l" t="t" r="r" b="b"/>
            <a:pathLst>
              <a:path w="30480" h="38100">
                <a:moveTo>
                  <a:pt x="8571" y="0"/>
                </a:moveTo>
                <a:lnTo>
                  <a:pt x="0" y="37864"/>
                </a:lnTo>
                <a:lnTo>
                  <a:pt x="30316" y="13613"/>
                </a:lnTo>
                <a:lnTo>
                  <a:pt x="8571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328188" y="3211862"/>
            <a:ext cx="30480" cy="38100"/>
          </a:xfrm>
          <a:custGeom>
            <a:avLst/>
            <a:gdLst/>
            <a:ahLst/>
            <a:cxnLst/>
            <a:rect l="l" t="t" r="r" b="b"/>
            <a:pathLst>
              <a:path w="30480" h="38100">
                <a:moveTo>
                  <a:pt x="30316" y="13613"/>
                </a:moveTo>
                <a:lnTo>
                  <a:pt x="0" y="37864"/>
                </a:lnTo>
                <a:lnTo>
                  <a:pt x="8571" y="0"/>
                </a:lnTo>
                <a:lnTo>
                  <a:pt x="30316" y="13613"/>
                </a:lnTo>
                <a:close/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2470295" y="2746583"/>
            <a:ext cx="224790" cy="86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b="0" spc="15" dirty="0">
                <a:latin typeface="Bookman Old Style"/>
                <a:cs typeface="Bookman Old Style"/>
              </a:rPr>
              <a:t>If</a:t>
            </a:r>
            <a:r>
              <a:rPr sz="400" b="0" spc="-50" dirty="0">
                <a:latin typeface="Bookman Old Style"/>
                <a:cs typeface="Bookman Old Style"/>
              </a:rPr>
              <a:t> </a:t>
            </a:r>
            <a:r>
              <a:rPr sz="400" b="0" spc="10" dirty="0">
                <a:latin typeface="Bookman Old Style"/>
                <a:cs typeface="Bookman Old Style"/>
              </a:rPr>
              <a:t>UCS*</a:t>
            </a:r>
            <a:endParaRPr sz="400">
              <a:latin typeface="Bookman Old Style"/>
              <a:cs typeface="Bookman Old Style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2596950" y="1777916"/>
            <a:ext cx="27940" cy="102870"/>
          </a:xfrm>
          <a:custGeom>
            <a:avLst/>
            <a:gdLst/>
            <a:ahLst/>
            <a:cxnLst/>
            <a:rect l="l" t="t" r="r" b="b"/>
            <a:pathLst>
              <a:path w="27939" h="102869">
                <a:moveTo>
                  <a:pt x="0" y="0"/>
                </a:moveTo>
                <a:lnTo>
                  <a:pt x="6538" y="24205"/>
                </a:lnTo>
                <a:lnTo>
                  <a:pt x="13492" y="49934"/>
                </a:lnTo>
                <a:lnTo>
                  <a:pt x="20618" y="76292"/>
                </a:lnTo>
                <a:lnTo>
                  <a:pt x="27670" y="102388"/>
                </a:lnTo>
              </a:path>
            </a:pathLst>
          </a:custGeom>
          <a:ln w="3664">
            <a:solidFill>
              <a:srgbClr val="FFD6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612268" y="1877073"/>
            <a:ext cx="24765" cy="38735"/>
          </a:xfrm>
          <a:custGeom>
            <a:avLst/>
            <a:gdLst/>
            <a:ahLst/>
            <a:cxnLst/>
            <a:rect l="l" t="t" r="r" b="b"/>
            <a:pathLst>
              <a:path w="24764" h="38735">
                <a:moveTo>
                  <a:pt x="24764" y="0"/>
                </a:moveTo>
                <a:lnTo>
                  <a:pt x="0" y="6698"/>
                </a:lnTo>
                <a:lnTo>
                  <a:pt x="21942" y="38718"/>
                </a:lnTo>
                <a:lnTo>
                  <a:pt x="24764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612268" y="1877073"/>
            <a:ext cx="24765" cy="38735"/>
          </a:xfrm>
          <a:custGeom>
            <a:avLst/>
            <a:gdLst/>
            <a:ahLst/>
            <a:cxnLst/>
            <a:rect l="l" t="t" r="r" b="b"/>
            <a:pathLst>
              <a:path w="24764" h="38735">
                <a:moveTo>
                  <a:pt x="24764" y="0"/>
                </a:moveTo>
                <a:lnTo>
                  <a:pt x="21942" y="38718"/>
                </a:lnTo>
                <a:lnTo>
                  <a:pt x="0" y="6698"/>
                </a:lnTo>
                <a:lnTo>
                  <a:pt x="24764" y="0"/>
                </a:lnTo>
                <a:close/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03781" y="1778374"/>
            <a:ext cx="51435" cy="372110"/>
          </a:xfrm>
          <a:custGeom>
            <a:avLst/>
            <a:gdLst/>
            <a:ahLst/>
            <a:cxnLst/>
            <a:rect l="l" t="t" r="r" b="b"/>
            <a:pathLst>
              <a:path w="51435" h="372110">
                <a:moveTo>
                  <a:pt x="51430" y="0"/>
                </a:moveTo>
                <a:lnTo>
                  <a:pt x="31990" y="66159"/>
                </a:lnTo>
                <a:lnTo>
                  <a:pt x="16416" y="137717"/>
                </a:lnTo>
                <a:lnTo>
                  <a:pt x="9898" y="185507"/>
                </a:lnTo>
                <a:lnTo>
                  <a:pt x="5295" y="234416"/>
                </a:lnTo>
                <a:lnTo>
                  <a:pt x="2309" y="282838"/>
                </a:lnTo>
                <a:lnTo>
                  <a:pt x="643" y="329168"/>
                </a:lnTo>
                <a:lnTo>
                  <a:pt x="0" y="371799"/>
                </a:lnTo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490956" y="2150188"/>
            <a:ext cx="26034" cy="36830"/>
          </a:xfrm>
          <a:custGeom>
            <a:avLst/>
            <a:gdLst/>
            <a:ahLst/>
            <a:cxnLst/>
            <a:rect l="l" t="t" r="r" b="b"/>
            <a:pathLst>
              <a:path w="26035" h="36830">
                <a:moveTo>
                  <a:pt x="25651" y="0"/>
                </a:moveTo>
                <a:lnTo>
                  <a:pt x="0" y="54"/>
                </a:lnTo>
                <a:lnTo>
                  <a:pt x="12895" y="36673"/>
                </a:lnTo>
                <a:lnTo>
                  <a:pt x="25651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490956" y="2150188"/>
            <a:ext cx="26034" cy="36830"/>
          </a:xfrm>
          <a:custGeom>
            <a:avLst/>
            <a:gdLst/>
            <a:ahLst/>
            <a:cxnLst/>
            <a:rect l="l" t="t" r="r" b="b"/>
            <a:pathLst>
              <a:path w="26035" h="36830">
                <a:moveTo>
                  <a:pt x="25651" y="0"/>
                </a:moveTo>
                <a:lnTo>
                  <a:pt x="12895" y="36673"/>
                </a:lnTo>
                <a:lnTo>
                  <a:pt x="0" y="54"/>
                </a:lnTo>
                <a:lnTo>
                  <a:pt x="25651" y="0"/>
                </a:lnTo>
                <a:close/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2223377" y="688498"/>
            <a:ext cx="198120" cy="132080"/>
          </a:xfrm>
          <a:prstGeom prst="rect">
            <a:avLst/>
          </a:prstGeom>
          <a:solidFill>
            <a:srgbClr val="B1DFED"/>
          </a:solidFill>
        </p:spPr>
        <p:txBody>
          <a:bodyPr vert="horz" wrap="square" lIns="0" tIns="29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sz="400" b="0" spc="0" dirty="0">
                <a:latin typeface="Bookman Old Style"/>
                <a:cs typeface="Bookman Old Style"/>
              </a:rPr>
              <a:t>Qt</a:t>
            </a:r>
            <a:endParaRPr sz="400">
              <a:latin typeface="Bookman Old Style"/>
              <a:cs typeface="Bookman Old Style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2363671" y="821320"/>
            <a:ext cx="118110" cy="190500"/>
          </a:xfrm>
          <a:custGeom>
            <a:avLst/>
            <a:gdLst/>
            <a:ahLst/>
            <a:cxnLst/>
            <a:rect l="l" t="t" r="r" b="b"/>
            <a:pathLst>
              <a:path w="118110" h="190500">
                <a:moveTo>
                  <a:pt x="0" y="0"/>
                </a:moveTo>
                <a:lnTo>
                  <a:pt x="27109" y="43827"/>
                </a:lnTo>
                <a:lnTo>
                  <a:pt x="57222" y="92508"/>
                </a:lnTo>
                <a:lnTo>
                  <a:pt x="88140" y="142490"/>
                </a:lnTo>
                <a:lnTo>
                  <a:pt x="117665" y="190222"/>
                </a:lnTo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470827" y="1005444"/>
            <a:ext cx="30480" cy="38100"/>
          </a:xfrm>
          <a:custGeom>
            <a:avLst/>
            <a:gdLst/>
            <a:ahLst/>
            <a:cxnLst/>
            <a:rect l="l" t="t" r="r" b="b"/>
            <a:pathLst>
              <a:path w="30480" h="38100">
                <a:moveTo>
                  <a:pt x="21814" y="0"/>
                </a:moveTo>
                <a:lnTo>
                  <a:pt x="0" y="13499"/>
                </a:lnTo>
                <a:lnTo>
                  <a:pt x="30191" y="37905"/>
                </a:lnTo>
                <a:lnTo>
                  <a:pt x="21814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470827" y="1005444"/>
            <a:ext cx="30480" cy="38100"/>
          </a:xfrm>
          <a:custGeom>
            <a:avLst/>
            <a:gdLst/>
            <a:ahLst/>
            <a:cxnLst/>
            <a:rect l="l" t="t" r="r" b="b"/>
            <a:pathLst>
              <a:path w="30480" h="38100">
                <a:moveTo>
                  <a:pt x="21814" y="0"/>
                </a:moveTo>
                <a:lnTo>
                  <a:pt x="30191" y="37905"/>
                </a:lnTo>
                <a:lnTo>
                  <a:pt x="0" y="13499"/>
                </a:lnTo>
                <a:lnTo>
                  <a:pt x="21814" y="0"/>
                </a:lnTo>
                <a:close/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325608" y="821261"/>
            <a:ext cx="193675" cy="1109345"/>
          </a:xfrm>
          <a:custGeom>
            <a:avLst/>
            <a:gdLst/>
            <a:ahLst/>
            <a:cxnLst/>
            <a:rect l="l" t="t" r="r" b="b"/>
            <a:pathLst>
              <a:path w="193675" h="1109345">
                <a:moveTo>
                  <a:pt x="0" y="0"/>
                </a:moveTo>
                <a:lnTo>
                  <a:pt x="1699" y="39194"/>
                </a:lnTo>
                <a:lnTo>
                  <a:pt x="3441" y="84216"/>
                </a:lnTo>
                <a:lnTo>
                  <a:pt x="5070" y="133369"/>
                </a:lnTo>
                <a:lnTo>
                  <a:pt x="6428" y="184957"/>
                </a:lnTo>
                <a:lnTo>
                  <a:pt x="7357" y="237282"/>
                </a:lnTo>
                <a:lnTo>
                  <a:pt x="7702" y="288649"/>
                </a:lnTo>
                <a:lnTo>
                  <a:pt x="7702" y="889620"/>
                </a:lnTo>
                <a:lnTo>
                  <a:pt x="15386" y="938681"/>
                </a:lnTo>
                <a:lnTo>
                  <a:pt x="36417" y="982635"/>
                </a:lnTo>
                <a:lnTo>
                  <a:pt x="67764" y="1021556"/>
                </a:lnTo>
                <a:lnTo>
                  <a:pt x="106398" y="1055519"/>
                </a:lnTo>
                <a:lnTo>
                  <a:pt x="149288" y="1084599"/>
                </a:lnTo>
                <a:lnTo>
                  <a:pt x="193402" y="1108872"/>
                </a:lnTo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514372" y="1918899"/>
            <a:ext cx="38735" cy="27305"/>
          </a:xfrm>
          <a:custGeom>
            <a:avLst/>
            <a:gdLst/>
            <a:ahLst/>
            <a:cxnLst/>
            <a:rect l="l" t="t" r="r" b="b"/>
            <a:pathLst>
              <a:path w="38735" h="27305">
                <a:moveTo>
                  <a:pt x="10894" y="0"/>
                </a:moveTo>
                <a:lnTo>
                  <a:pt x="0" y="23218"/>
                </a:lnTo>
                <a:lnTo>
                  <a:pt x="38619" y="27168"/>
                </a:lnTo>
                <a:lnTo>
                  <a:pt x="10894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514372" y="1918899"/>
            <a:ext cx="38735" cy="27305"/>
          </a:xfrm>
          <a:custGeom>
            <a:avLst/>
            <a:gdLst/>
            <a:ahLst/>
            <a:cxnLst/>
            <a:rect l="l" t="t" r="r" b="b"/>
            <a:pathLst>
              <a:path w="38735" h="27305">
                <a:moveTo>
                  <a:pt x="10894" y="0"/>
                </a:moveTo>
                <a:lnTo>
                  <a:pt x="38619" y="27168"/>
                </a:lnTo>
                <a:lnTo>
                  <a:pt x="0" y="23218"/>
                </a:lnTo>
                <a:lnTo>
                  <a:pt x="10894" y="0"/>
                </a:lnTo>
                <a:close/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2487218" y="688498"/>
            <a:ext cx="198120" cy="132080"/>
          </a:xfrm>
          <a:prstGeom prst="rect">
            <a:avLst/>
          </a:prstGeom>
          <a:solidFill>
            <a:srgbClr val="B1DFED"/>
          </a:solidFill>
        </p:spPr>
        <p:txBody>
          <a:bodyPr vert="horz" wrap="square" lIns="0" tIns="2984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235"/>
              </a:spcBef>
            </a:pPr>
            <a:r>
              <a:rPr sz="400" b="0" spc="5" dirty="0">
                <a:latin typeface="Bookman Old Style"/>
                <a:cs typeface="Bookman Old Style"/>
              </a:rPr>
              <a:t>gtk</a:t>
            </a:r>
            <a:endParaRPr sz="400">
              <a:latin typeface="Bookman Old Style"/>
              <a:cs typeface="Bookman Old Style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2554981" y="821320"/>
            <a:ext cx="23495" cy="185420"/>
          </a:xfrm>
          <a:custGeom>
            <a:avLst/>
            <a:gdLst/>
            <a:ahLst/>
            <a:cxnLst/>
            <a:rect l="l" t="t" r="r" b="b"/>
            <a:pathLst>
              <a:path w="23494" h="185419">
                <a:moveTo>
                  <a:pt x="22902" y="0"/>
                </a:moveTo>
                <a:lnTo>
                  <a:pt x="17645" y="42528"/>
                </a:lnTo>
                <a:lnTo>
                  <a:pt x="11805" y="89736"/>
                </a:lnTo>
                <a:lnTo>
                  <a:pt x="5789" y="138362"/>
                </a:lnTo>
                <a:lnTo>
                  <a:pt x="0" y="185143"/>
                </a:lnTo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542185" y="1005415"/>
            <a:ext cx="26034" cy="38100"/>
          </a:xfrm>
          <a:custGeom>
            <a:avLst/>
            <a:gdLst/>
            <a:ahLst/>
            <a:cxnLst/>
            <a:rect l="l" t="t" r="r" b="b"/>
            <a:pathLst>
              <a:path w="26035" h="38100">
                <a:moveTo>
                  <a:pt x="0" y="0"/>
                </a:moveTo>
                <a:lnTo>
                  <a:pt x="8230" y="37934"/>
                </a:lnTo>
                <a:lnTo>
                  <a:pt x="25464" y="3151"/>
                </a:lnTo>
                <a:lnTo>
                  <a:pt x="0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542185" y="1005415"/>
            <a:ext cx="26034" cy="38100"/>
          </a:xfrm>
          <a:custGeom>
            <a:avLst/>
            <a:gdLst/>
            <a:ahLst/>
            <a:cxnLst/>
            <a:rect l="l" t="t" r="r" b="b"/>
            <a:pathLst>
              <a:path w="26035" h="38100">
                <a:moveTo>
                  <a:pt x="25464" y="3151"/>
                </a:moveTo>
                <a:lnTo>
                  <a:pt x="8230" y="37934"/>
                </a:lnTo>
                <a:lnTo>
                  <a:pt x="0" y="0"/>
                </a:lnTo>
                <a:lnTo>
                  <a:pt x="25464" y="3151"/>
                </a:lnTo>
                <a:close/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2751059" y="688498"/>
            <a:ext cx="198120" cy="132080"/>
          </a:xfrm>
          <a:prstGeom prst="rect">
            <a:avLst/>
          </a:prstGeom>
          <a:solidFill>
            <a:srgbClr val="B1DFED"/>
          </a:solidFill>
        </p:spPr>
        <p:txBody>
          <a:bodyPr vert="horz" wrap="square" lIns="0" tIns="2984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235"/>
              </a:spcBef>
            </a:pPr>
            <a:r>
              <a:rPr sz="400" b="0" dirty="0">
                <a:latin typeface="Bookman Old Style"/>
                <a:cs typeface="Bookman Old Style"/>
              </a:rPr>
              <a:t>nexuiz</a:t>
            </a:r>
            <a:endParaRPr sz="400">
              <a:latin typeface="Bookman Old Style"/>
              <a:cs typeface="Bookman Old Style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2707672" y="821064"/>
            <a:ext cx="112395" cy="1060450"/>
          </a:xfrm>
          <a:custGeom>
            <a:avLst/>
            <a:gdLst/>
            <a:ahLst/>
            <a:cxnLst/>
            <a:rect l="l" t="t" r="r" b="b"/>
            <a:pathLst>
              <a:path w="112394" h="1060450">
                <a:moveTo>
                  <a:pt x="112110" y="0"/>
                </a:moveTo>
                <a:lnTo>
                  <a:pt x="96914" y="38598"/>
                </a:lnTo>
                <a:lnTo>
                  <a:pt x="81358" y="83070"/>
                </a:lnTo>
                <a:lnTo>
                  <a:pt x="66835" y="131873"/>
                </a:lnTo>
                <a:lnTo>
                  <a:pt x="54736" y="183465"/>
                </a:lnTo>
                <a:lnTo>
                  <a:pt x="46456" y="236304"/>
                </a:lnTo>
                <a:lnTo>
                  <a:pt x="43387" y="288847"/>
                </a:lnTo>
                <a:lnTo>
                  <a:pt x="43387" y="889818"/>
                </a:lnTo>
                <a:lnTo>
                  <a:pt x="39778" y="934312"/>
                </a:lnTo>
                <a:lnTo>
                  <a:pt x="30147" y="978534"/>
                </a:lnTo>
                <a:lnTo>
                  <a:pt x="16289" y="1021054"/>
                </a:lnTo>
                <a:lnTo>
                  <a:pt x="0" y="1060442"/>
                </a:lnTo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691226" y="1876842"/>
            <a:ext cx="27940" cy="38735"/>
          </a:xfrm>
          <a:custGeom>
            <a:avLst/>
            <a:gdLst/>
            <a:ahLst/>
            <a:cxnLst/>
            <a:rect l="l" t="t" r="r" b="b"/>
            <a:pathLst>
              <a:path w="27939" h="38735">
                <a:moveTo>
                  <a:pt x="4452" y="0"/>
                </a:moveTo>
                <a:lnTo>
                  <a:pt x="0" y="38561"/>
                </a:lnTo>
                <a:lnTo>
                  <a:pt x="27542" y="11194"/>
                </a:lnTo>
                <a:lnTo>
                  <a:pt x="4452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691226" y="1876842"/>
            <a:ext cx="27940" cy="38735"/>
          </a:xfrm>
          <a:custGeom>
            <a:avLst/>
            <a:gdLst/>
            <a:ahLst/>
            <a:cxnLst/>
            <a:rect l="l" t="t" r="r" b="b"/>
            <a:pathLst>
              <a:path w="27939" h="38735">
                <a:moveTo>
                  <a:pt x="27542" y="11194"/>
                </a:moveTo>
                <a:lnTo>
                  <a:pt x="0" y="38561"/>
                </a:lnTo>
                <a:lnTo>
                  <a:pt x="4452" y="0"/>
                </a:lnTo>
                <a:lnTo>
                  <a:pt x="27542" y="11194"/>
                </a:lnTo>
                <a:close/>
              </a:path>
            </a:pathLst>
          </a:custGeom>
          <a:ln w="3664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19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8000" y="0"/>
            <a:ext cx="1166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08000" y="185514"/>
            <a:ext cx="5803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295224"/>
            <a:ext cx="4608004" cy="67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0" y="362699"/>
            <a:ext cx="4608195" cy="211454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405"/>
              </a:lnSpc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Outline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573570"/>
            <a:ext cx="4608004" cy="33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6049" y="838657"/>
            <a:ext cx="160096" cy="160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36511" y="83799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AEAF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19658" y="1042746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9658" y="119457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9658" y="1346415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6049" y="1561617"/>
            <a:ext cx="160096" cy="16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36511" y="156096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AFAFD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19658" y="1765719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9658" y="1917547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9658" y="2069376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9658" y="2221204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9658" y="237303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9658" y="252487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01942" y="822584"/>
            <a:ext cx="1946275" cy="1811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marR="114935" indent="-126364">
              <a:lnSpc>
                <a:spcPct val="100000"/>
              </a:lnSpc>
              <a:spcBef>
                <a:spcPts val="95"/>
              </a:spcBef>
              <a:buAutoNum type="romanUcPeriod"/>
              <a:tabLst>
                <a:tab pos="90170" algn="l"/>
              </a:tabLst>
            </a:pPr>
            <a:r>
              <a:rPr sz="1000" spc="-35" dirty="0">
                <a:solidFill>
                  <a:srgbClr val="3333B2"/>
                </a:solidFill>
                <a:latin typeface="Tahoma"/>
                <a:cs typeface="Tahoma"/>
              </a:rPr>
              <a:t>- </a:t>
            </a:r>
            <a:r>
              <a:rPr sz="1000" spc="-50" dirty="0">
                <a:solidFill>
                  <a:srgbClr val="3333B2"/>
                </a:solidFill>
                <a:latin typeface="Tahoma"/>
                <a:cs typeface="Tahoma"/>
              </a:rPr>
              <a:t>Hardware </a:t>
            </a:r>
            <a:r>
              <a:rPr sz="1000" spc="-80" dirty="0">
                <a:solidFill>
                  <a:srgbClr val="3333B2"/>
                </a:solidFill>
                <a:latin typeface="Tahoma"/>
                <a:cs typeface="Tahoma"/>
              </a:rPr>
              <a:t>: </a:t>
            </a:r>
            <a:r>
              <a:rPr sz="1000" spc="-20" dirty="0">
                <a:solidFill>
                  <a:srgbClr val="3333B2"/>
                </a:solidFill>
                <a:latin typeface="Tahoma"/>
                <a:cs typeface="Tahoma"/>
              </a:rPr>
              <a:t>Anatomy </a:t>
            </a:r>
            <a:r>
              <a:rPr sz="1000" spc="-30" dirty="0">
                <a:solidFill>
                  <a:srgbClr val="3333B2"/>
                </a:solidFill>
                <a:latin typeface="Tahoma"/>
                <a:cs typeface="Tahoma"/>
              </a:rPr>
              <a:t>of </a:t>
            </a:r>
            <a:r>
              <a:rPr sz="1000" spc="-50" dirty="0">
                <a:solidFill>
                  <a:srgbClr val="3333B2"/>
                </a:solidFill>
                <a:latin typeface="Tahoma"/>
                <a:cs typeface="Tahoma"/>
              </a:rPr>
              <a:t>a </a:t>
            </a:r>
            <a:r>
              <a:rPr sz="1000" spc="25" dirty="0">
                <a:solidFill>
                  <a:srgbClr val="3333B2"/>
                </a:solidFill>
                <a:latin typeface="Tahoma"/>
                <a:cs typeface="Tahoma"/>
              </a:rPr>
              <a:t>GPU 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General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overview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95"/>
              </a:lnSpc>
            </a:pPr>
            <a:r>
              <a:rPr sz="1000" spc="-15" dirty="0">
                <a:solidFill>
                  <a:srgbClr val="CCCCCC"/>
                </a:solidFill>
                <a:latin typeface="Tahoma"/>
                <a:cs typeface="Tahoma"/>
              </a:rPr>
              <a:t>Driving</a:t>
            </a:r>
            <a:r>
              <a:rPr sz="1000" spc="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CCCCCC"/>
                </a:solidFill>
                <a:latin typeface="Tahoma"/>
                <a:cs typeface="Tahoma"/>
              </a:rPr>
              <a:t>screens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200"/>
              </a:lnSpc>
            </a:pPr>
            <a:r>
              <a:rPr sz="1000" spc="-15" dirty="0">
                <a:solidFill>
                  <a:srgbClr val="CCCCCC"/>
                </a:solidFill>
                <a:latin typeface="Tahoma"/>
                <a:cs typeface="Tahoma"/>
              </a:rPr>
              <a:t>Host </a:t>
            </a:r>
            <a:r>
              <a:rPr sz="1000" i="1" spc="-45" dirty="0">
                <a:solidFill>
                  <a:srgbClr val="CCCCCC"/>
                </a:solidFill>
                <a:latin typeface="Verdana"/>
                <a:cs typeface="Verdana"/>
              </a:rPr>
              <a:t>&lt; </a:t>
            </a:r>
            <a:r>
              <a:rPr sz="1000" i="1" spc="185" dirty="0">
                <a:solidFill>
                  <a:srgbClr val="CCCCCC"/>
                </a:solidFill>
                <a:latin typeface="Arial"/>
                <a:cs typeface="Arial"/>
              </a:rPr>
              <a:t>− </a:t>
            </a:r>
            <a:r>
              <a:rPr sz="1000" i="1" spc="-45" dirty="0">
                <a:solidFill>
                  <a:srgbClr val="CCCCCC"/>
                </a:solidFill>
                <a:latin typeface="Verdana"/>
                <a:cs typeface="Verdana"/>
              </a:rPr>
              <a:t>&gt; 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GPU</a:t>
            </a:r>
            <a:r>
              <a:rPr sz="1000" spc="-204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CCCCCC"/>
                </a:solidFill>
                <a:latin typeface="Tahoma"/>
                <a:cs typeface="Tahoma"/>
              </a:rPr>
              <a:t>communication</a:t>
            </a:r>
            <a:endParaRPr sz="1000">
              <a:latin typeface="Tahoma"/>
              <a:cs typeface="Tahoma"/>
            </a:endParaRPr>
          </a:p>
          <a:p>
            <a:pPr marL="139065" marR="16510" indent="-126364">
              <a:lnSpc>
                <a:spcPct val="100000"/>
              </a:lnSpc>
              <a:spcBef>
                <a:spcPts val="905"/>
              </a:spcBef>
              <a:buAutoNum type="romanUcPeriod" startAt="2"/>
              <a:tabLst>
                <a:tab pos="128905" algn="l"/>
              </a:tabLst>
            </a:pPr>
            <a:r>
              <a:rPr sz="1000" spc="-35" dirty="0">
                <a:solidFill>
                  <a:srgbClr val="D6D6EF"/>
                </a:solidFill>
                <a:latin typeface="Tahoma"/>
                <a:cs typeface="Tahoma"/>
              </a:rPr>
              <a:t>- </a:t>
            </a:r>
            <a:r>
              <a:rPr sz="1000" spc="-15" dirty="0">
                <a:solidFill>
                  <a:srgbClr val="D6D6EF"/>
                </a:solidFill>
                <a:latin typeface="Tahoma"/>
                <a:cs typeface="Tahoma"/>
              </a:rPr>
              <a:t>Host </a:t>
            </a:r>
            <a:r>
              <a:rPr sz="1000" spc="-80" dirty="0">
                <a:solidFill>
                  <a:srgbClr val="D6D6EF"/>
                </a:solidFill>
                <a:latin typeface="Tahoma"/>
                <a:cs typeface="Tahoma"/>
              </a:rPr>
              <a:t>: </a:t>
            </a:r>
            <a:r>
              <a:rPr sz="1000" spc="-15" dirty="0">
                <a:solidFill>
                  <a:srgbClr val="D6D6EF"/>
                </a:solidFill>
                <a:latin typeface="Tahoma"/>
                <a:cs typeface="Tahoma"/>
              </a:rPr>
              <a:t>The </a:t>
            </a:r>
            <a:r>
              <a:rPr sz="1000" spc="-20" dirty="0">
                <a:solidFill>
                  <a:srgbClr val="D6D6EF"/>
                </a:solidFill>
                <a:latin typeface="Tahoma"/>
                <a:cs typeface="Tahoma"/>
              </a:rPr>
              <a:t>Linux </a:t>
            </a:r>
            <a:r>
              <a:rPr sz="1000" spc="-35" dirty="0">
                <a:solidFill>
                  <a:srgbClr val="D6D6EF"/>
                </a:solidFill>
                <a:latin typeface="Tahoma"/>
                <a:cs typeface="Tahoma"/>
              </a:rPr>
              <a:t>graphics </a:t>
            </a:r>
            <a:r>
              <a:rPr sz="1000" spc="-25" dirty="0">
                <a:solidFill>
                  <a:srgbClr val="D6D6EF"/>
                </a:solidFill>
                <a:latin typeface="Tahoma"/>
                <a:cs typeface="Tahoma"/>
              </a:rPr>
              <a:t>stack </a:t>
            </a:r>
            <a:r>
              <a:rPr sz="1000" spc="-2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CCCCCC"/>
                </a:solidFill>
                <a:latin typeface="Tahoma"/>
                <a:cs typeface="Tahoma"/>
              </a:rPr>
              <a:t>General</a:t>
            </a:r>
            <a:r>
              <a:rPr sz="1000" spc="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CCCCCC"/>
                </a:solidFill>
                <a:latin typeface="Tahoma"/>
                <a:cs typeface="Tahoma"/>
              </a:rPr>
              <a:t>overview</a:t>
            </a:r>
            <a:endParaRPr sz="1000">
              <a:latin typeface="Tahoma"/>
              <a:cs typeface="Tahoma"/>
            </a:endParaRPr>
          </a:p>
          <a:p>
            <a:pPr marL="139065" marR="900430">
              <a:lnSpc>
                <a:spcPts val="1200"/>
              </a:lnSpc>
              <a:spcBef>
                <a:spcPts val="35"/>
              </a:spcBef>
            </a:pPr>
            <a:r>
              <a:rPr sz="1000" spc="50" dirty="0">
                <a:solidFill>
                  <a:srgbClr val="CCCCCC"/>
                </a:solidFill>
                <a:latin typeface="Tahoma"/>
                <a:cs typeface="Tahoma"/>
              </a:rPr>
              <a:t>DRM </a:t>
            </a:r>
            <a:r>
              <a:rPr sz="1000" spc="-45" dirty="0">
                <a:solidFill>
                  <a:srgbClr val="CCCCCC"/>
                </a:solidFill>
                <a:latin typeface="Tahoma"/>
                <a:cs typeface="Tahoma"/>
              </a:rPr>
              <a:t>and</a:t>
            </a:r>
            <a:r>
              <a:rPr sz="1000" spc="-8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CCCCCC"/>
                </a:solidFill>
                <a:latin typeface="Tahoma"/>
                <a:cs typeface="Tahoma"/>
              </a:rPr>
              <a:t>libdrm  </a:t>
            </a:r>
            <a:r>
              <a:rPr sz="1000" spc="-25" dirty="0">
                <a:solidFill>
                  <a:srgbClr val="CCCCCC"/>
                </a:solidFill>
                <a:latin typeface="Tahoma"/>
                <a:cs typeface="Tahoma"/>
              </a:rPr>
              <a:t>Mesa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55"/>
              </a:lnSpc>
            </a:pPr>
            <a:r>
              <a:rPr sz="1000" spc="-5" dirty="0">
                <a:solidFill>
                  <a:srgbClr val="CCCCCC"/>
                </a:solidFill>
                <a:latin typeface="Tahoma"/>
                <a:cs typeface="Tahoma"/>
              </a:rPr>
              <a:t>X11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95"/>
              </a:lnSpc>
            </a:pPr>
            <a:r>
              <a:rPr sz="1000" spc="-35" dirty="0">
                <a:solidFill>
                  <a:srgbClr val="CCCCCC"/>
                </a:solidFill>
                <a:latin typeface="Tahoma"/>
                <a:cs typeface="Tahoma"/>
              </a:rPr>
              <a:t>Wayland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200"/>
              </a:lnSpc>
            </a:pPr>
            <a:r>
              <a:rPr sz="1000" spc="-5" dirty="0">
                <a:solidFill>
                  <a:srgbClr val="CCCCCC"/>
                </a:solidFill>
                <a:latin typeface="Tahoma"/>
                <a:cs typeface="Tahoma"/>
              </a:rPr>
              <a:t>X11 </a:t>
            </a:r>
            <a:r>
              <a:rPr sz="1000" spc="-55" dirty="0">
                <a:solidFill>
                  <a:srgbClr val="CCCCCC"/>
                </a:solidFill>
                <a:latin typeface="Tahoma"/>
                <a:cs typeface="Tahoma"/>
              </a:rPr>
              <a:t>vs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CCCCCC"/>
                </a:solidFill>
                <a:latin typeface="Tahoma"/>
                <a:cs typeface="Tahoma"/>
              </a:rPr>
              <a:t>Wayland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96049" y="2740075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36511" y="273942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AFAFD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19671" y="294417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01942" y="2724002"/>
            <a:ext cx="78105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marR="5080" indent="-1270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solidFill>
                  <a:srgbClr val="D6D6EF"/>
                </a:solidFill>
                <a:latin typeface="Tahoma"/>
                <a:cs typeface="Tahoma"/>
              </a:rPr>
              <a:t>Attributions  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A</a:t>
            </a:r>
            <a:r>
              <a:rPr sz="1000" spc="-15" dirty="0">
                <a:solidFill>
                  <a:srgbClr val="CCCCCC"/>
                </a:solidFill>
                <a:latin typeface="Tahoma"/>
                <a:cs typeface="Tahoma"/>
              </a:rPr>
              <a:t>ttributions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2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8000" y="0"/>
            <a:ext cx="1166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71674" y="0"/>
            <a:ext cx="1229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98861" y="0"/>
            <a:ext cx="4140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8000" y="185514"/>
            <a:ext cx="5854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FFFF"/>
                </a:solidFill>
                <a:latin typeface="Arial"/>
                <a:cs typeface="Arial"/>
              </a:rPr>
              <a:t>DRM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libdrm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295224"/>
            <a:ext cx="4608004" cy="67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345833"/>
            <a:ext cx="4608195" cy="245110"/>
          </a:xfrm>
          <a:custGeom>
            <a:avLst/>
            <a:gdLst/>
            <a:ahLst/>
            <a:cxnLst/>
            <a:rect l="l" t="t" r="r" b="b"/>
            <a:pathLst>
              <a:path w="4608195" h="245109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Outline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573570"/>
            <a:ext cx="4608004" cy="33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6049" y="838657"/>
            <a:ext cx="160096" cy="160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36511" y="83799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AFAFD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19658" y="1042746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9658" y="119457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9658" y="1346415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6049" y="1561617"/>
            <a:ext cx="160096" cy="16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36511" y="156096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AEAF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19658" y="1765719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9658" y="1917547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9658" y="2069376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9658" y="2221204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9658" y="237303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9658" y="252487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01942" y="822584"/>
            <a:ext cx="1946275" cy="1811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marR="114935" indent="-126364">
              <a:lnSpc>
                <a:spcPct val="100000"/>
              </a:lnSpc>
              <a:spcBef>
                <a:spcPts val="95"/>
              </a:spcBef>
              <a:buAutoNum type="romanUcPeriod"/>
              <a:tabLst>
                <a:tab pos="90170" algn="l"/>
              </a:tabLst>
            </a:pPr>
            <a:r>
              <a:rPr sz="1000" spc="-35" dirty="0">
                <a:solidFill>
                  <a:srgbClr val="D6D6EF"/>
                </a:solidFill>
                <a:latin typeface="Tahoma"/>
                <a:cs typeface="Tahoma"/>
              </a:rPr>
              <a:t>- </a:t>
            </a:r>
            <a:r>
              <a:rPr sz="1000" spc="-50" dirty="0">
                <a:solidFill>
                  <a:srgbClr val="D6D6EF"/>
                </a:solidFill>
                <a:latin typeface="Tahoma"/>
                <a:cs typeface="Tahoma"/>
              </a:rPr>
              <a:t>Hardware </a:t>
            </a:r>
            <a:r>
              <a:rPr sz="1000" spc="-80" dirty="0">
                <a:solidFill>
                  <a:srgbClr val="D6D6EF"/>
                </a:solidFill>
                <a:latin typeface="Tahoma"/>
                <a:cs typeface="Tahoma"/>
              </a:rPr>
              <a:t>: </a:t>
            </a:r>
            <a:r>
              <a:rPr sz="1000" spc="-20" dirty="0">
                <a:solidFill>
                  <a:srgbClr val="D6D6EF"/>
                </a:solidFill>
                <a:latin typeface="Tahoma"/>
                <a:cs typeface="Tahoma"/>
              </a:rPr>
              <a:t>Anatomy </a:t>
            </a:r>
            <a:r>
              <a:rPr sz="1000" spc="-30" dirty="0">
                <a:solidFill>
                  <a:srgbClr val="D6D6EF"/>
                </a:solidFill>
                <a:latin typeface="Tahoma"/>
                <a:cs typeface="Tahoma"/>
              </a:rPr>
              <a:t>of </a:t>
            </a:r>
            <a:r>
              <a:rPr sz="1000" spc="-50" dirty="0">
                <a:solidFill>
                  <a:srgbClr val="D6D6EF"/>
                </a:solidFill>
                <a:latin typeface="Tahoma"/>
                <a:cs typeface="Tahoma"/>
              </a:rPr>
              <a:t>a </a:t>
            </a:r>
            <a:r>
              <a:rPr sz="1000" spc="25" dirty="0">
                <a:solidFill>
                  <a:srgbClr val="D6D6EF"/>
                </a:solidFill>
                <a:latin typeface="Tahoma"/>
                <a:cs typeface="Tahoma"/>
              </a:rPr>
              <a:t>GPU 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CCCCCC"/>
                </a:solidFill>
                <a:latin typeface="Tahoma"/>
                <a:cs typeface="Tahoma"/>
              </a:rPr>
              <a:t>General</a:t>
            </a:r>
            <a:r>
              <a:rPr sz="1000" spc="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CCCCCC"/>
                </a:solidFill>
                <a:latin typeface="Tahoma"/>
                <a:cs typeface="Tahoma"/>
              </a:rPr>
              <a:t>overview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95"/>
              </a:lnSpc>
            </a:pPr>
            <a:r>
              <a:rPr sz="1000" spc="-15" dirty="0">
                <a:solidFill>
                  <a:srgbClr val="CCCCCC"/>
                </a:solidFill>
                <a:latin typeface="Tahoma"/>
                <a:cs typeface="Tahoma"/>
              </a:rPr>
              <a:t>Driving</a:t>
            </a:r>
            <a:r>
              <a:rPr sz="1000" spc="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CCCCCC"/>
                </a:solidFill>
                <a:latin typeface="Tahoma"/>
                <a:cs typeface="Tahoma"/>
              </a:rPr>
              <a:t>screens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200"/>
              </a:lnSpc>
            </a:pPr>
            <a:r>
              <a:rPr sz="1000" spc="-15" dirty="0">
                <a:solidFill>
                  <a:srgbClr val="CCCCCC"/>
                </a:solidFill>
                <a:latin typeface="Tahoma"/>
                <a:cs typeface="Tahoma"/>
              </a:rPr>
              <a:t>Host </a:t>
            </a:r>
            <a:r>
              <a:rPr sz="1000" i="1" spc="-45" dirty="0">
                <a:solidFill>
                  <a:srgbClr val="CCCCCC"/>
                </a:solidFill>
                <a:latin typeface="Verdana"/>
                <a:cs typeface="Verdana"/>
              </a:rPr>
              <a:t>&lt; </a:t>
            </a:r>
            <a:r>
              <a:rPr sz="1000" i="1" spc="185" dirty="0">
                <a:solidFill>
                  <a:srgbClr val="CCCCCC"/>
                </a:solidFill>
                <a:latin typeface="Arial"/>
                <a:cs typeface="Arial"/>
              </a:rPr>
              <a:t>− </a:t>
            </a:r>
            <a:r>
              <a:rPr sz="1000" i="1" spc="-45" dirty="0">
                <a:solidFill>
                  <a:srgbClr val="CCCCCC"/>
                </a:solidFill>
                <a:latin typeface="Verdana"/>
                <a:cs typeface="Verdana"/>
              </a:rPr>
              <a:t>&gt; 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GPU</a:t>
            </a:r>
            <a:r>
              <a:rPr sz="1000" spc="-204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CCCCCC"/>
                </a:solidFill>
                <a:latin typeface="Tahoma"/>
                <a:cs typeface="Tahoma"/>
              </a:rPr>
              <a:t>communication</a:t>
            </a:r>
            <a:endParaRPr sz="1000">
              <a:latin typeface="Tahoma"/>
              <a:cs typeface="Tahoma"/>
            </a:endParaRPr>
          </a:p>
          <a:p>
            <a:pPr marL="139065" marR="16510" indent="-126364">
              <a:lnSpc>
                <a:spcPct val="100000"/>
              </a:lnSpc>
              <a:spcBef>
                <a:spcPts val="905"/>
              </a:spcBef>
              <a:buAutoNum type="romanUcPeriod" startAt="2"/>
              <a:tabLst>
                <a:tab pos="128905" algn="l"/>
              </a:tabLst>
            </a:pPr>
            <a:r>
              <a:rPr sz="1000" spc="-35" dirty="0">
                <a:solidFill>
                  <a:srgbClr val="3333B2"/>
                </a:solidFill>
                <a:latin typeface="Tahoma"/>
                <a:cs typeface="Tahoma"/>
              </a:rPr>
              <a:t>- </a:t>
            </a:r>
            <a:r>
              <a:rPr sz="1000" spc="-15" dirty="0">
                <a:solidFill>
                  <a:srgbClr val="3333B2"/>
                </a:solidFill>
                <a:latin typeface="Tahoma"/>
                <a:cs typeface="Tahoma"/>
              </a:rPr>
              <a:t>Host </a:t>
            </a:r>
            <a:r>
              <a:rPr sz="1000" spc="-80" dirty="0">
                <a:solidFill>
                  <a:srgbClr val="3333B2"/>
                </a:solidFill>
                <a:latin typeface="Tahoma"/>
                <a:cs typeface="Tahoma"/>
              </a:rPr>
              <a:t>: </a:t>
            </a:r>
            <a:r>
              <a:rPr sz="1000" spc="-15" dirty="0">
                <a:solidFill>
                  <a:srgbClr val="3333B2"/>
                </a:solidFill>
                <a:latin typeface="Tahoma"/>
                <a:cs typeface="Tahoma"/>
              </a:rPr>
              <a:t>The </a:t>
            </a:r>
            <a:r>
              <a:rPr sz="1000" spc="-20" dirty="0">
                <a:solidFill>
                  <a:srgbClr val="3333B2"/>
                </a:solidFill>
                <a:latin typeface="Tahoma"/>
                <a:cs typeface="Tahoma"/>
              </a:rPr>
              <a:t>Linux </a:t>
            </a:r>
            <a:r>
              <a:rPr sz="1000" spc="-35" dirty="0">
                <a:solidFill>
                  <a:srgbClr val="3333B2"/>
                </a:solidFill>
                <a:latin typeface="Tahoma"/>
                <a:cs typeface="Tahoma"/>
              </a:rPr>
              <a:t>graphics </a:t>
            </a:r>
            <a:r>
              <a:rPr sz="1000" spc="-25" dirty="0">
                <a:solidFill>
                  <a:srgbClr val="3333B2"/>
                </a:solidFill>
                <a:latin typeface="Tahoma"/>
                <a:cs typeface="Tahoma"/>
              </a:rPr>
              <a:t>stack </a:t>
            </a:r>
            <a:r>
              <a:rPr sz="1000" spc="-2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CCCCCC"/>
                </a:solidFill>
                <a:latin typeface="Tahoma"/>
                <a:cs typeface="Tahoma"/>
              </a:rPr>
              <a:t>General</a:t>
            </a:r>
            <a:r>
              <a:rPr sz="1000" spc="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CCCCCC"/>
                </a:solidFill>
                <a:latin typeface="Tahoma"/>
                <a:cs typeface="Tahoma"/>
              </a:rPr>
              <a:t>overview</a:t>
            </a:r>
            <a:endParaRPr sz="1000">
              <a:latin typeface="Tahoma"/>
              <a:cs typeface="Tahoma"/>
            </a:endParaRPr>
          </a:p>
          <a:p>
            <a:pPr marL="139065" marR="900430">
              <a:lnSpc>
                <a:spcPts val="1200"/>
              </a:lnSpc>
              <a:spcBef>
                <a:spcPts val="35"/>
              </a:spcBef>
            </a:pPr>
            <a:r>
              <a:rPr sz="1000" spc="50" dirty="0">
                <a:latin typeface="Tahoma"/>
                <a:cs typeface="Tahoma"/>
              </a:rPr>
              <a:t>DRM </a:t>
            </a:r>
            <a:r>
              <a:rPr sz="1000" spc="-45" dirty="0">
                <a:latin typeface="Tahoma"/>
                <a:cs typeface="Tahoma"/>
              </a:rPr>
              <a:t>and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libdrm  </a:t>
            </a:r>
            <a:r>
              <a:rPr sz="1000" spc="-25" dirty="0">
                <a:solidFill>
                  <a:srgbClr val="CCCCCC"/>
                </a:solidFill>
                <a:latin typeface="Tahoma"/>
                <a:cs typeface="Tahoma"/>
              </a:rPr>
              <a:t>Mesa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55"/>
              </a:lnSpc>
            </a:pPr>
            <a:r>
              <a:rPr sz="1000" spc="-5" dirty="0">
                <a:solidFill>
                  <a:srgbClr val="CCCCCC"/>
                </a:solidFill>
                <a:latin typeface="Tahoma"/>
                <a:cs typeface="Tahoma"/>
              </a:rPr>
              <a:t>X11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95"/>
              </a:lnSpc>
            </a:pPr>
            <a:r>
              <a:rPr sz="1000" spc="-35" dirty="0">
                <a:solidFill>
                  <a:srgbClr val="CCCCCC"/>
                </a:solidFill>
                <a:latin typeface="Tahoma"/>
                <a:cs typeface="Tahoma"/>
              </a:rPr>
              <a:t>Wayland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200"/>
              </a:lnSpc>
            </a:pPr>
            <a:r>
              <a:rPr sz="1000" spc="-5" dirty="0">
                <a:solidFill>
                  <a:srgbClr val="CCCCCC"/>
                </a:solidFill>
                <a:latin typeface="Tahoma"/>
                <a:cs typeface="Tahoma"/>
              </a:rPr>
              <a:t>X11 </a:t>
            </a:r>
            <a:r>
              <a:rPr sz="1000" spc="-55" dirty="0">
                <a:solidFill>
                  <a:srgbClr val="CCCCCC"/>
                </a:solidFill>
                <a:latin typeface="Tahoma"/>
                <a:cs typeface="Tahoma"/>
              </a:rPr>
              <a:t>vs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CCCCCC"/>
                </a:solidFill>
                <a:latin typeface="Tahoma"/>
                <a:cs typeface="Tahoma"/>
              </a:rPr>
              <a:t>Wayland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96049" y="2740075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36511" y="273942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AFAFD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19671" y="294417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01942" y="2724002"/>
            <a:ext cx="78105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marR="5080" indent="-1270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solidFill>
                  <a:srgbClr val="D6D6EF"/>
                </a:solidFill>
                <a:latin typeface="Tahoma"/>
                <a:cs typeface="Tahoma"/>
              </a:rPr>
              <a:t>Attributions  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A</a:t>
            </a:r>
            <a:r>
              <a:rPr sz="1000" spc="-15" dirty="0">
                <a:solidFill>
                  <a:srgbClr val="CCCCCC"/>
                </a:solidFill>
                <a:latin typeface="Tahoma"/>
                <a:cs typeface="Tahoma"/>
              </a:rPr>
              <a:t>ttributions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20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5300" y="0"/>
            <a:ext cx="1179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58974" y="0"/>
            <a:ext cx="1242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86161" y="0"/>
            <a:ext cx="4267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185514"/>
            <a:ext cx="5981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FFFF"/>
                </a:solidFill>
                <a:latin typeface="Arial"/>
                <a:cs typeface="Arial"/>
              </a:rPr>
              <a:t>DRM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libdrm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9193" y="573557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3989652" y="198367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9194" y="759269"/>
            <a:ext cx="3989651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9994" y="2188121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0794" y="2175421"/>
            <a:ext cx="3938802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98846" y="617791"/>
            <a:ext cx="50751" cy="15703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193" y="803539"/>
            <a:ext cx="3989704" cy="1435735"/>
          </a:xfrm>
          <a:custGeom>
            <a:avLst/>
            <a:gdLst/>
            <a:ahLst/>
            <a:cxnLst/>
            <a:rect l="l" t="t" r="r" b="b"/>
            <a:pathLst>
              <a:path w="3989704" h="1435735">
                <a:moveTo>
                  <a:pt x="3989652" y="0"/>
                </a:moveTo>
                <a:lnTo>
                  <a:pt x="0" y="0"/>
                </a:lnTo>
                <a:lnTo>
                  <a:pt x="0" y="1384581"/>
                </a:lnTo>
                <a:lnTo>
                  <a:pt x="4008" y="1404306"/>
                </a:lnTo>
                <a:lnTo>
                  <a:pt x="14922" y="1420459"/>
                </a:lnTo>
                <a:lnTo>
                  <a:pt x="31075" y="1431373"/>
                </a:lnTo>
                <a:lnTo>
                  <a:pt x="50800" y="1435381"/>
                </a:lnTo>
                <a:lnTo>
                  <a:pt x="3938852" y="1435381"/>
                </a:lnTo>
                <a:lnTo>
                  <a:pt x="3958576" y="1431373"/>
                </a:lnTo>
                <a:lnTo>
                  <a:pt x="3974729" y="1420459"/>
                </a:lnTo>
                <a:lnTo>
                  <a:pt x="3985644" y="1404306"/>
                </a:lnTo>
                <a:lnTo>
                  <a:pt x="3989652" y="1384581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98846" y="655877"/>
            <a:ext cx="0" cy="1551305"/>
          </a:xfrm>
          <a:custGeom>
            <a:avLst/>
            <a:gdLst/>
            <a:ahLst/>
            <a:cxnLst/>
            <a:rect l="l" t="t" r="r" b="b"/>
            <a:pathLst>
              <a:path h="1551305">
                <a:moveTo>
                  <a:pt x="0" y="155129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98846" y="64317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98846" y="63047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98846" y="61777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2551" y="857275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2551" y="1067308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2551" y="1257096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2327" y="1446911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2327" y="1598739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327" y="1750568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2327" y="1902396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2551" y="2099754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9193" y="2390850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194" y="2566022"/>
            <a:ext cx="3989651" cy="506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9994" y="2962414"/>
            <a:ext cx="101600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0794" y="2949714"/>
            <a:ext cx="3938802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98846" y="2435085"/>
            <a:ext cx="50751" cy="5273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09193" y="2610294"/>
            <a:ext cx="3989704" cy="403225"/>
          </a:xfrm>
          <a:custGeom>
            <a:avLst/>
            <a:gdLst/>
            <a:ahLst/>
            <a:cxnLst/>
            <a:rect l="l" t="t" r="r" b="b"/>
            <a:pathLst>
              <a:path w="3989704" h="403225">
                <a:moveTo>
                  <a:pt x="3989652" y="0"/>
                </a:moveTo>
                <a:lnTo>
                  <a:pt x="0" y="0"/>
                </a:lnTo>
                <a:lnTo>
                  <a:pt x="0" y="352119"/>
                </a:lnTo>
                <a:lnTo>
                  <a:pt x="4008" y="371844"/>
                </a:lnTo>
                <a:lnTo>
                  <a:pt x="14922" y="387997"/>
                </a:lnTo>
                <a:lnTo>
                  <a:pt x="31075" y="398911"/>
                </a:lnTo>
                <a:lnTo>
                  <a:pt x="50800" y="402920"/>
                </a:lnTo>
                <a:lnTo>
                  <a:pt x="3938852" y="402920"/>
                </a:lnTo>
                <a:lnTo>
                  <a:pt x="3958576" y="398911"/>
                </a:lnTo>
                <a:lnTo>
                  <a:pt x="3974729" y="387997"/>
                </a:lnTo>
                <a:lnTo>
                  <a:pt x="3985644" y="371844"/>
                </a:lnTo>
                <a:lnTo>
                  <a:pt x="3989652" y="352119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98846" y="2473176"/>
            <a:ext cx="0" cy="508634"/>
          </a:xfrm>
          <a:custGeom>
            <a:avLst/>
            <a:gdLst/>
            <a:ahLst/>
            <a:cxnLst/>
            <a:rect l="l" t="t" r="r" b="b"/>
            <a:pathLst>
              <a:path h="508635">
                <a:moveTo>
                  <a:pt x="0" y="50828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98846" y="246047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298846" y="244777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98846" y="243507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2551" y="2664015"/>
            <a:ext cx="65265" cy="652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2551" y="2874048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347294" y="509752"/>
            <a:ext cx="3016885" cy="247269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Direct 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Rendering</a:t>
            </a: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Manager</a:t>
            </a:r>
            <a:endParaRPr sz="1200">
              <a:latin typeface="Tahoma"/>
              <a:cs typeface="Tahoma"/>
            </a:endParaRPr>
          </a:p>
          <a:p>
            <a:pPr marL="289560" marR="469900">
              <a:lnSpc>
                <a:spcPct val="119200"/>
              </a:lnSpc>
              <a:spcBef>
                <a:spcPts val="40"/>
              </a:spcBef>
            </a:pPr>
            <a:r>
              <a:rPr sz="1050" spc="-40" dirty="0">
                <a:latin typeface="Tahoma"/>
                <a:cs typeface="Tahoma"/>
              </a:rPr>
              <a:t>Inits </a:t>
            </a:r>
            <a:r>
              <a:rPr sz="1050" spc="-50" dirty="0">
                <a:latin typeface="Tahoma"/>
                <a:cs typeface="Tahoma"/>
              </a:rPr>
              <a:t>and </a:t>
            </a:r>
            <a:r>
              <a:rPr sz="1050" spc="-45" dirty="0">
                <a:latin typeface="Tahoma"/>
                <a:cs typeface="Tahoma"/>
              </a:rPr>
              <a:t>configures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dirty="0">
                <a:latin typeface="Tahoma"/>
                <a:cs typeface="Tahoma"/>
              </a:rPr>
              <a:t>GPU;  </a:t>
            </a:r>
            <a:r>
              <a:rPr sz="1050" spc="-40" dirty="0">
                <a:latin typeface="Tahoma"/>
                <a:cs typeface="Tahoma"/>
              </a:rPr>
              <a:t>Performs </a:t>
            </a:r>
            <a:r>
              <a:rPr sz="1050" spc="-25" dirty="0">
                <a:latin typeface="Tahoma"/>
                <a:cs typeface="Tahoma"/>
              </a:rPr>
              <a:t>Kernel </a:t>
            </a:r>
            <a:r>
              <a:rPr sz="1050" spc="-15" dirty="0">
                <a:latin typeface="Tahoma"/>
                <a:cs typeface="Tahoma"/>
              </a:rPr>
              <a:t>Mode </a:t>
            </a:r>
            <a:r>
              <a:rPr sz="1050" spc="-25" dirty="0">
                <a:latin typeface="Tahoma"/>
                <a:cs typeface="Tahoma"/>
              </a:rPr>
              <a:t>Setting </a:t>
            </a:r>
            <a:r>
              <a:rPr sz="1050" spc="15" dirty="0">
                <a:latin typeface="Tahoma"/>
                <a:cs typeface="Tahoma"/>
              </a:rPr>
              <a:t>(KMS);  </a:t>
            </a:r>
            <a:r>
              <a:rPr sz="1050" spc="-30" dirty="0">
                <a:latin typeface="Tahoma"/>
                <a:cs typeface="Tahoma"/>
              </a:rPr>
              <a:t>Exports </a:t>
            </a:r>
            <a:r>
              <a:rPr sz="1050" spc="-40" dirty="0">
                <a:latin typeface="Tahoma"/>
                <a:cs typeface="Tahoma"/>
              </a:rPr>
              <a:t>privileged </a:t>
            </a:r>
            <a:r>
              <a:rPr sz="1050" spc="25" dirty="0">
                <a:latin typeface="Tahoma"/>
                <a:cs typeface="Tahoma"/>
              </a:rPr>
              <a:t>GPU</a:t>
            </a:r>
            <a:r>
              <a:rPr sz="1050" spc="160" dirty="0">
                <a:latin typeface="Tahoma"/>
                <a:cs typeface="Tahoma"/>
              </a:rPr>
              <a:t> </a:t>
            </a:r>
            <a:r>
              <a:rPr sz="1050" spc="-40" dirty="0">
                <a:latin typeface="Tahoma"/>
                <a:cs typeface="Tahoma"/>
              </a:rPr>
              <a:t>primitives:</a:t>
            </a:r>
            <a:endParaRPr sz="1050">
              <a:latin typeface="Tahoma"/>
              <a:cs typeface="Tahoma"/>
            </a:endParaRPr>
          </a:p>
          <a:p>
            <a:pPr marL="566420" marR="701675">
              <a:lnSpc>
                <a:spcPct val="100000"/>
              </a:lnSpc>
              <a:spcBef>
                <a:spcPts val="170"/>
              </a:spcBef>
            </a:pPr>
            <a:r>
              <a:rPr sz="1000" spc="-35" dirty="0">
                <a:latin typeface="Tahoma"/>
                <a:cs typeface="Tahoma"/>
              </a:rPr>
              <a:t>Create </a:t>
            </a:r>
            <a:r>
              <a:rPr sz="1000" spc="-30" dirty="0">
                <a:latin typeface="Tahoma"/>
                <a:cs typeface="Tahoma"/>
              </a:rPr>
              <a:t>context </a:t>
            </a:r>
            <a:r>
              <a:rPr sz="1000" spc="40" dirty="0">
                <a:latin typeface="Tahoma"/>
                <a:cs typeface="Tahoma"/>
              </a:rPr>
              <a:t>+ </a:t>
            </a:r>
            <a:r>
              <a:rPr sz="1000" spc="75" dirty="0">
                <a:latin typeface="Tahoma"/>
                <a:cs typeface="Tahoma"/>
              </a:rPr>
              <a:t>VM </a:t>
            </a:r>
            <a:r>
              <a:rPr sz="1000" spc="-25" dirty="0">
                <a:latin typeface="Tahoma"/>
                <a:cs typeface="Tahoma"/>
              </a:rPr>
              <a:t>allocation;  </a:t>
            </a:r>
            <a:r>
              <a:rPr sz="1000" spc="-40" dirty="0">
                <a:latin typeface="Tahoma"/>
                <a:cs typeface="Tahoma"/>
              </a:rPr>
              <a:t>Command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submission;</a:t>
            </a:r>
            <a:endParaRPr sz="1000">
              <a:latin typeface="Tahoma"/>
              <a:cs typeface="Tahoma"/>
            </a:endParaRPr>
          </a:p>
          <a:p>
            <a:pPr marL="566420" marR="42545">
              <a:lnSpc>
                <a:spcPts val="1200"/>
              </a:lnSpc>
              <a:spcBef>
                <a:spcPts val="30"/>
              </a:spcBef>
            </a:pPr>
            <a:r>
              <a:rPr sz="1000" spc="55" dirty="0">
                <a:latin typeface="Tahoma"/>
                <a:cs typeface="Tahoma"/>
              </a:rPr>
              <a:t>VRAM </a:t>
            </a:r>
            <a:r>
              <a:rPr sz="1000" spc="-55" dirty="0">
                <a:latin typeface="Tahoma"/>
                <a:cs typeface="Tahoma"/>
              </a:rPr>
              <a:t>memory management: </a:t>
            </a:r>
            <a:r>
              <a:rPr sz="1000" spc="35" dirty="0">
                <a:latin typeface="Tahoma"/>
                <a:cs typeface="Tahoma"/>
              </a:rPr>
              <a:t>GEM </a:t>
            </a:r>
            <a:r>
              <a:rPr sz="1000" spc="75" dirty="0">
                <a:latin typeface="Tahoma"/>
                <a:cs typeface="Tahoma"/>
              </a:rPr>
              <a:t>&amp; </a:t>
            </a:r>
            <a:r>
              <a:rPr sz="1000" spc="50" dirty="0">
                <a:latin typeface="Tahoma"/>
                <a:cs typeface="Tahoma"/>
              </a:rPr>
              <a:t>TTM;  </a:t>
            </a:r>
            <a:r>
              <a:rPr sz="1000" spc="-40" dirty="0">
                <a:latin typeface="Tahoma"/>
                <a:cs typeface="Tahoma"/>
              </a:rPr>
              <a:t>Buffer-sharing: </a:t>
            </a:r>
            <a:r>
              <a:rPr sz="1000" spc="35" dirty="0">
                <a:latin typeface="Tahoma"/>
                <a:cs typeface="Tahoma"/>
              </a:rPr>
              <a:t>GEM </a:t>
            </a:r>
            <a:r>
              <a:rPr sz="1000" spc="75" dirty="0">
                <a:latin typeface="Tahoma"/>
                <a:cs typeface="Tahoma"/>
              </a:rPr>
              <a:t>&amp;</a:t>
            </a:r>
            <a:r>
              <a:rPr sz="1000" spc="-114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DMA-Buf;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10"/>
              </a:spcBef>
            </a:pPr>
            <a:r>
              <a:rPr sz="1050" spc="-45" dirty="0">
                <a:latin typeface="Tahoma"/>
                <a:cs typeface="Tahoma"/>
              </a:rPr>
              <a:t>Implementation </a:t>
            </a:r>
            <a:r>
              <a:rPr sz="1050" spc="-35" dirty="0">
                <a:latin typeface="Tahoma"/>
                <a:cs typeface="Tahoma"/>
              </a:rPr>
              <a:t>is</a:t>
            </a:r>
            <a:r>
              <a:rPr sz="1050" spc="110" dirty="0">
                <a:latin typeface="Tahoma"/>
                <a:cs typeface="Tahoma"/>
              </a:rPr>
              <a:t> </a:t>
            </a:r>
            <a:r>
              <a:rPr sz="1050" spc="-45" dirty="0">
                <a:latin typeface="Tahoma"/>
                <a:cs typeface="Tahoma"/>
              </a:rPr>
              <a:t>driver-dependent.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libDRM</a:t>
            </a:r>
            <a:endParaRPr sz="12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215"/>
              </a:spcBef>
            </a:pPr>
            <a:r>
              <a:rPr sz="1050" spc="-40" dirty="0">
                <a:latin typeface="Tahoma"/>
                <a:cs typeface="Tahoma"/>
              </a:rPr>
              <a:t>Wraps the </a:t>
            </a:r>
            <a:r>
              <a:rPr sz="1050" spc="50" dirty="0">
                <a:latin typeface="Tahoma"/>
                <a:cs typeface="Tahoma"/>
              </a:rPr>
              <a:t>DRM </a:t>
            </a:r>
            <a:r>
              <a:rPr sz="1050" spc="-35" dirty="0">
                <a:latin typeface="Tahoma"/>
                <a:cs typeface="Tahoma"/>
              </a:rPr>
              <a:t>interface </a:t>
            </a:r>
            <a:r>
              <a:rPr sz="1050" spc="-20" dirty="0">
                <a:latin typeface="Tahoma"/>
                <a:cs typeface="Tahoma"/>
              </a:rPr>
              <a:t>into </a:t>
            </a:r>
            <a:r>
              <a:rPr sz="1050" spc="-55" dirty="0">
                <a:latin typeface="Tahoma"/>
                <a:cs typeface="Tahoma"/>
              </a:rPr>
              <a:t>a </a:t>
            </a:r>
            <a:r>
              <a:rPr sz="1050" spc="-50" dirty="0">
                <a:latin typeface="Tahoma"/>
                <a:cs typeface="Tahoma"/>
              </a:rPr>
              <a:t>usable</a:t>
            </a:r>
            <a:r>
              <a:rPr sz="1050" spc="85" dirty="0">
                <a:latin typeface="Tahoma"/>
                <a:cs typeface="Tahoma"/>
              </a:rPr>
              <a:t> </a:t>
            </a:r>
            <a:r>
              <a:rPr sz="1050" spc="-10" dirty="0">
                <a:latin typeface="Tahoma"/>
                <a:cs typeface="Tahoma"/>
              </a:rPr>
              <a:t>API;</a:t>
            </a:r>
            <a:endParaRPr sz="105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050" spc="-90" dirty="0">
                <a:latin typeface="Tahoma"/>
                <a:cs typeface="Tahoma"/>
              </a:rPr>
              <a:t>Is </a:t>
            </a:r>
            <a:r>
              <a:rPr sz="1050" spc="-45" dirty="0">
                <a:latin typeface="Tahoma"/>
                <a:cs typeface="Tahoma"/>
              </a:rPr>
              <a:t>meant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55" dirty="0">
                <a:latin typeface="Tahoma"/>
                <a:cs typeface="Tahoma"/>
              </a:rPr>
              <a:t>be </a:t>
            </a:r>
            <a:r>
              <a:rPr sz="1050" spc="-35" dirty="0">
                <a:latin typeface="Tahoma"/>
                <a:cs typeface="Tahoma"/>
              </a:rPr>
              <a:t>only </a:t>
            </a:r>
            <a:r>
              <a:rPr sz="1050" spc="-65" dirty="0">
                <a:latin typeface="Tahoma"/>
                <a:cs typeface="Tahoma"/>
              </a:rPr>
              <a:t>used </a:t>
            </a:r>
            <a:r>
              <a:rPr sz="1050" spc="-60" dirty="0">
                <a:latin typeface="Tahoma"/>
                <a:cs typeface="Tahoma"/>
              </a:rPr>
              <a:t>by </a:t>
            </a:r>
            <a:r>
              <a:rPr sz="1050" spc="-30" dirty="0">
                <a:latin typeface="Tahoma"/>
                <a:cs typeface="Tahoma"/>
              </a:rPr>
              <a:t>Mesa </a:t>
            </a:r>
            <a:r>
              <a:rPr sz="1050" spc="75" dirty="0">
                <a:latin typeface="Tahoma"/>
                <a:cs typeface="Tahoma"/>
              </a:rPr>
              <a:t>&amp; </a:t>
            </a:r>
            <a:r>
              <a:rPr sz="1050" spc="-40" dirty="0">
                <a:latin typeface="Tahoma"/>
                <a:cs typeface="Tahoma"/>
              </a:rPr>
              <a:t>the</a:t>
            </a:r>
            <a:r>
              <a:rPr sz="1050" spc="135" dirty="0">
                <a:latin typeface="Tahoma"/>
                <a:cs typeface="Tahoma"/>
              </a:rPr>
              <a:t> </a:t>
            </a:r>
            <a:r>
              <a:rPr sz="1050" spc="5" dirty="0">
                <a:latin typeface="Tahoma"/>
                <a:cs typeface="Tahoma"/>
              </a:rPr>
              <a:t>DDX;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21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8000" y="0"/>
            <a:ext cx="1166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71674" y="0"/>
            <a:ext cx="1229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98861" y="0"/>
            <a:ext cx="4140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8000" y="185514"/>
            <a:ext cx="188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Mesa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295224"/>
            <a:ext cx="4608004" cy="67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345833"/>
            <a:ext cx="4608195" cy="245110"/>
          </a:xfrm>
          <a:custGeom>
            <a:avLst/>
            <a:gdLst/>
            <a:ahLst/>
            <a:cxnLst/>
            <a:rect l="l" t="t" r="r" b="b"/>
            <a:pathLst>
              <a:path w="4608195" h="245109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Outline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573570"/>
            <a:ext cx="4608004" cy="33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6049" y="838657"/>
            <a:ext cx="160096" cy="160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36511" y="83799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AFAFD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19658" y="1042746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9658" y="119457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9658" y="1346415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6049" y="1561617"/>
            <a:ext cx="160096" cy="16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36511" y="156096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AEAF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19658" y="1765719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9658" y="1917547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9658" y="2069376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9658" y="2221204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9658" y="237303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9658" y="252487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01942" y="822584"/>
            <a:ext cx="1946275" cy="1811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marR="114935" indent="-126364">
              <a:lnSpc>
                <a:spcPct val="100000"/>
              </a:lnSpc>
              <a:spcBef>
                <a:spcPts val="95"/>
              </a:spcBef>
              <a:buAutoNum type="romanUcPeriod"/>
              <a:tabLst>
                <a:tab pos="90170" algn="l"/>
              </a:tabLst>
            </a:pPr>
            <a:r>
              <a:rPr sz="1000" spc="-35" dirty="0">
                <a:solidFill>
                  <a:srgbClr val="D6D6EF"/>
                </a:solidFill>
                <a:latin typeface="Tahoma"/>
                <a:cs typeface="Tahoma"/>
              </a:rPr>
              <a:t>- </a:t>
            </a:r>
            <a:r>
              <a:rPr sz="1000" spc="-50" dirty="0">
                <a:solidFill>
                  <a:srgbClr val="D6D6EF"/>
                </a:solidFill>
                <a:latin typeface="Tahoma"/>
                <a:cs typeface="Tahoma"/>
              </a:rPr>
              <a:t>Hardware </a:t>
            </a:r>
            <a:r>
              <a:rPr sz="1000" spc="-80" dirty="0">
                <a:solidFill>
                  <a:srgbClr val="D6D6EF"/>
                </a:solidFill>
                <a:latin typeface="Tahoma"/>
                <a:cs typeface="Tahoma"/>
              </a:rPr>
              <a:t>: </a:t>
            </a:r>
            <a:r>
              <a:rPr sz="1000" spc="-20" dirty="0">
                <a:solidFill>
                  <a:srgbClr val="D6D6EF"/>
                </a:solidFill>
                <a:latin typeface="Tahoma"/>
                <a:cs typeface="Tahoma"/>
              </a:rPr>
              <a:t>Anatomy </a:t>
            </a:r>
            <a:r>
              <a:rPr sz="1000" spc="-30" dirty="0">
                <a:solidFill>
                  <a:srgbClr val="D6D6EF"/>
                </a:solidFill>
                <a:latin typeface="Tahoma"/>
                <a:cs typeface="Tahoma"/>
              </a:rPr>
              <a:t>of </a:t>
            </a:r>
            <a:r>
              <a:rPr sz="1000" spc="-50" dirty="0">
                <a:solidFill>
                  <a:srgbClr val="D6D6EF"/>
                </a:solidFill>
                <a:latin typeface="Tahoma"/>
                <a:cs typeface="Tahoma"/>
              </a:rPr>
              <a:t>a </a:t>
            </a:r>
            <a:r>
              <a:rPr sz="1000" spc="25" dirty="0">
                <a:solidFill>
                  <a:srgbClr val="D6D6EF"/>
                </a:solidFill>
                <a:latin typeface="Tahoma"/>
                <a:cs typeface="Tahoma"/>
              </a:rPr>
              <a:t>GPU 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CCCCCC"/>
                </a:solidFill>
                <a:latin typeface="Tahoma"/>
                <a:cs typeface="Tahoma"/>
              </a:rPr>
              <a:t>General</a:t>
            </a:r>
            <a:r>
              <a:rPr sz="1000" spc="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CCCCCC"/>
                </a:solidFill>
                <a:latin typeface="Tahoma"/>
                <a:cs typeface="Tahoma"/>
              </a:rPr>
              <a:t>overview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95"/>
              </a:lnSpc>
            </a:pPr>
            <a:r>
              <a:rPr sz="1000" spc="-15" dirty="0">
                <a:solidFill>
                  <a:srgbClr val="CCCCCC"/>
                </a:solidFill>
                <a:latin typeface="Tahoma"/>
                <a:cs typeface="Tahoma"/>
              </a:rPr>
              <a:t>Driving</a:t>
            </a:r>
            <a:r>
              <a:rPr sz="1000" spc="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CCCCCC"/>
                </a:solidFill>
                <a:latin typeface="Tahoma"/>
                <a:cs typeface="Tahoma"/>
              </a:rPr>
              <a:t>screens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200"/>
              </a:lnSpc>
            </a:pPr>
            <a:r>
              <a:rPr sz="1000" spc="-15" dirty="0">
                <a:solidFill>
                  <a:srgbClr val="CCCCCC"/>
                </a:solidFill>
                <a:latin typeface="Tahoma"/>
                <a:cs typeface="Tahoma"/>
              </a:rPr>
              <a:t>Host </a:t>
            </a:r>
            <a:r>
              <a:rPr sz="1000" i="1" spc="-45" dirty="0">
                <a:solidFill>
                  <a:srgbClr val="CCCCCC"/>
                </a:solidFill>
                <a:latin typeface="Verdana"/>
                <a:cs typeface="Verdana"/>
              </a:rPr>
              <a:t>&lt; </a:t>
            </a:r>
            <a:r>
              <a:rPr sz="1000" i="1" spc="185" dirty="0">
                <a:solidFill>
                  <a:srgbClr val="CCCCCC"/>
                </a:solidFill>
                <a:latin typeface="Arial"/>
                <a:cs typeface="Arial"/>
              </a:rPr>
              <a:t>− </a:t>
            </a:r>
            <a:r>
              <a:rPr sz="1000" i="1" spc="-45" dirty="0">
                <a:solidFill>
                  <a:srgbClr val="CCCCCC"/>
                </a:solidFill>
                <a:latin typeface="Verdana"/>
                <a:cs typeface="Verdana"/>
              </a:rPr>
              <a:t>&gt; 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GPU</a:t>
            </a:r>
            <a:r>
              <a:rPr sz="1000" spc="-204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CCCCCC"/>
                </a:solidFill>
                <a:latin typeface="Tahoma"/>
                <a:cs typeface="Tahoma"/>
              </a:rPr>
              <a:t>communication</a:t>
            </a:r>
            <a:endParaRPr sz="1000">
              <a:latin typeface="Tahoma"/>
              <a:cs typeface="Tahoma"/>
            </a:endParaRPr>
          </a:p>
          <a:p>
            <a:pPr marL="139065" marR="16510" indent="-126364">
              <a:lnSpc>
                <a:spcPct val="100000"/>
              </a:lnSpc>
              <a:spcBef>
                <a:spcPts val="905"/>
              </a:spcBef>
              <a:buAutoNum type="romanUcPeriod" startAt="2"/>
              <a:tabLst>
                <a:tab pos="128905" algn="l"/>
              </a:tabLst>
            </a:pPr>
            <a:r>
              <a:rPr sz="1000" spc="-35" dirty="0">
                <a:solidFill>
                  <a:srgbClr val="3333B2"/>
                </a:solidFill>
                <a:latin typeface="Tahoma"/>
                <a:cs typeface="Tahoma"/>
              </a:rPr>
              <a:t>- </a:t>
            </a:r>
            <a:r>
              <a:rPr sz="1000" spc="-15" dirty="0">
                <a:solidFill>
                  <a:srgbClr val="3333B2"/>
                </a:solidFill>
                <a:latin typeface="Tahoma"/>
                <a:cs typeface="Tahoma"/>
              </a:rPr>
              <a:t>Host </a:t>
            </a:r>
            <a:r>
              <a:rPr sz="1000" spc="-80" dirty="0">
                <a:solidFill>
                  <a:srgbClr val="3333B2"/>
                </a:solidFill>
                <a:latin typeface="Tahoma"/>
                <a:cs typeface="Tahoma"/>
              </a:rPr>
              <a:t>: </a:t>
            </a:r>
            <a:r>
              <a:rPr sz="1000" spc="-15" dirty="0">
                <a:solidFill>
                  <a:srgbClr val="3333B2"/>
                </a:solidFill>
                <a:latin typeface="Tahoma"/>
                <a:cs typeface="Tahoma"/>
              </a:rPr>
              <a:t>The </a:t>
            </a:r>
            <a:r>
              <a:rPr sz="1000" spc="-20" dirty="0">
                <a:solidFill>
                  <a:srgbClr val="3333B2"/>
                </a:solidFill>
                <a:latin typeface="Tahoma"/>
                <a:cs typeface="Tahoma"/>
              </a:rPr>
              <a:t>Linux </a:t>
            </a:r>
            <a:r>
              <a:rPr sz="1000" spc="-35" dirty="0">
                <a:solidFill>
                  <a:srgbClr val="3333B2"/>
                </a:solidFill>
                <a:latin typeface="Tahoma"/>
                <a:cs typeface="Tahoma"/>
              </a:rPr>
              <a:t>graphics </a:t>
            </a:r>
            <a:r>
              <a:rPr sz="1000" spc="-25" dirty="0">
                <a:solidFill>
                  <a:srgbClr val="3333B2"/>
                </a:solidFill>
                <a:latin typeface="Tahoma"/>
                <a:cs typeface="Tahoma"/>
              </a:rPr>
              <a:t>stack </a:t>
            </a:r>
            <a:r>
              <a:rPr sz="1000" spc="-2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CCCCCC"/>
                </a:solidFill>
                <a:latin typeface="Tahoma"/>
                <a:cs typeface="Tahoma"/>
              </a:rPr>
              <a:t>General</a:t>
            </a:r>
            <a:r>
              <a:rPr sz="1000" spc="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CCCCCC"/>
                </a:solidFill>
                <a:latin typeface="Tahoma"/>
                <a:cs typeface="Tahoma"/>
              </a:rPr>
              <a:t>overview</a:t>
            </a:r>
            <a:endParaRPr sz="1000">
              <a:latin typeface="Tahoma"/>
              <a:cs typeface="Tahoma"/>
            </a:endParaRPr>
          </a:p>
          <a:p>
            <a:pPr marL="139065" marR="900430">
              <a:lnSpc>
                <a:spcPts val="1200"/>
              </a:lnSpc>
              <a:spcBef>
                <a:spcPts val="35"/>
              </a:spcBef>
            </a:pPr>
            <a:r>
              <a:rPr sz="1000" spc="50" dirty="0">
                <a:solidFill>
                  <a:srgbClr val="CCCCCC"/>
                </a:solidFill>
                <a:latin typeface="Tahoma"/>
                <a:cs typeface="Tahoma"/>
              </a:rPr>
              <a:t>DRM </a:t>
            </a:r>
            <a:r>
              <a:rPr sz="1000" spc="-45" dirty="0">
                <a:solidFill>
                  <a:srgbClr val="CCCCCC"/>
                </a:solidFill>
                <a:latin typeface="Tahoma"/>
                <a:cs typeface="Tahoma"/>
              </a:rPr>
              <a:t>and</a:t>
            </a:r>
            <a:r>
              <a:rPr sz="1000" spc="-8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CCCCCC"/>
                </a:solidFill>
                <a:latin typeface="Tahoma"/>
                <a:cs typeface="Tahoma"/>
              </a:rPr>
              <a:t>libdrm  </a:t>
            </a:r>
            <a:r>
              <a:rPr sz="1000" spc="-25" dirty="0">
                <a:latin typeface="Tahoma"/>
                <a:cs typeface="Tahoma"/>
              </a:rPr>
              <a:t>Mesa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55"/>
              </a:lnSpc>
            </a:pPr>
            <a:r>
              <a:rPr sz="1000" spc="-5" dirty="0">
                <a:solidFill>
                  <a:srgbClr val="CCCCCC"/>
                </a:solidFill>
                <a:latin typeface="Tahoma"/>
                <a:cs typeface="Tahoma"/>
              </a:rPr>
              <a:t>X11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95"/>
              </a:lnSpc>
            </a:pPr>
            <a:r>
              <a:rPr sz="1000" spc="-35" dirty="0">
                <a:solidFill>
                  <a:srgbClr val="CCCCCC"/>
                </a:solidFill>
                <a:latin typeface="Tahoma"/>
                <a:cs typeface="Tahoma"/>
              </a:rPr>
              <a:t>Wayland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200"/>
              </a:lnSpc>
            </a:pPr>
            <a:r>
              <a:rPr sz="1000" spc="-5" dirty="0">
                <a:solidFill>
                  <a:srgbClr val="CCCCCC"/>
                </a:solidFill>
                <a:latin typeface="Tahoma"/>
                <a:cs typeface="Tahoma"/>
              </a:rPr>
              <a:t>X11 </a:t>
            </a:r>
            <a:r>
              <a:rPr sz="1000" spc="-55" dirty="0">
                <a:solidFill>
                  <a:srgbClr val="CCCCCC"/>
                </a:solidFill>
                <a:latin typeface="Tahoma"/>
                <a:cs typeface="Tahoma"/>
              </a:rPr>
              <a:t>vs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CCCCCC"/>
                </a:solidFill>
                <a:latin typeface="Tahoma"/>
                <a:cs typeface="Tahoma"/>
              </a:rPr>
              <a:t>Wayland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96049" y="2740075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36511" y="273942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AFAFD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19671" y="294417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01942" y="2724002"/>
            <a:ext cx="78105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marR="5080" indent="-1270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solidFill>
                  <a:srgbClr val="D6D6EF"/>
                </a:solidFill>
                <a:latin typeface="Tahoma"/>
                <a:cs typeface="Tahoma"/>
              </a:rPr>
              <a:t>Attributions  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A</a:t>
            </a:r>
            <a:r>
              <a:rPr sz="1000" spc="-15" dirty="0">
                <a:solidFill>
                  <a:srgbClr val="CCCCCC"/>
                </a:solidFill>
                <a:latin typeface="Tahoma"/>
                <a:cs typeface="Tahoma"/>
              </a:rPr>
              <a:t>ttributions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22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5300" y="0"/>
            <a:ext cx="1179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58974" y="0"/>
            <a:ext cx="1242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86161" y="0"/>
            <a:ext cx="4267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185514"/>
            <a:ext cx="2012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Mesa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9193" y="393902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9194" y="569074"/>
            <a:ext cx="3989651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9994" y="1504480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0794" y="1491780"/>
            <a:ext cx="3938802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98846" y="438150"/>
            <a:ext cx="50751" cy="10663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193" y="613354"/>
            <a:ext cx="3989704" cy="942340"/>
          </a:xfrm>
          <a:custGeom>
            <a:avLst/>
            <a:gdLst/>
            <a:ahLst/>
            <a:cxnLst/>
            <a:rect l="l" t="t" r="r" b="b"/>
            <a:pathLst>
              <a:path w="3989704" h="942340">
                <a:moveTo>
                  <a:pt x="3989652" y="0"/>
                </a:moveTo>
                <a:lnTo>
                  <a:pt x="0" y="0"/>
                </a:lnTo>
                <a:lnTo>
                  <a:pt x="0" y="891125"/>
                </a:lnTo>
                <a:lnTo>
                  <a:pt x="4008" y="910850"/>
                </a:lnTo>
                <a:lnTo>
                  <a:pt x="14922" y="927003"/>
                </a:lnTo>
                <a:lnTo>
                  <a:pt x="31075" y="937917"/>
                </a:lnTo>
                <a:lnTo>
                  <a:pt x="50800" y="941925"/>
                </a:lnTo>
                <a:lnTo>
                  <a:pt x="3938852" y="941925"/>
                </a:lnTo>
                <a:lnTo>
                  <a:pt x="3958576" y="937917"/>
                </a:lnTo>
                <a:lnTo>
                  <a:pt x="3974729" y="927003"/>
                </a:lnTo>
                <a:lnTo>
                  <a:pt x="3985644" y="910850"/>
                </a:lnTo>
                <a:lnTo>
                  <a:pt x="3989652" y="891125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98846" y="476236"/>
            <a:ext cx="0" cy="1047750"/>
          </a:xfrm>
          <a:custGeom>
            <a:avLst/>
            <a:gdLst/>
            <a:ahLst/>
            <a:cxnLst/>
            <a:rect l="l" t="t" r="r" b="b"/>
            <a:pathLst>
              <a:path h="1047750">
                <a:moveTo>
                  <a:pt x="0" y="104729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98846" y="46353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98846" y="45083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98846" y="43813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2551" y="667080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2327" y="856894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2327" y="1008723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2551" y="1206081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2551" y="141611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9193" y="1678025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9194" y="1853196"/>
            <a:ext cx="3989651" cy="506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9994" y="2249589"/>
            <a:ext cx="101600" cy="101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0794" y="2236889"/>
            <a:ext cx="3938802" cy="114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98846" y="1722259"/>
            <a:ext cx="50751" cy="5273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9193" y="1897469"/>
            <a:ext cx="3989704" cy="403225"/>
          </a:xfrm>
          <a:custGeom>
            <a:avLst/>
            <a:gdLst/>
            <a:ahLst/>
            <a:cxnLst/>
            <a:rect l="l" t="t" r="r" b="b"/>
            <a:pathLst>
              <a:path w="3989704" h="403225">
                <a:moveTo>
                  <a:pt x="3989652" y="0"/>
                </a:moveTo>
                <a:lnTo>
                  <a:pt x="0" y="0"/>
                </a:lnTo>
                <a:lnTo>
                  <a:pt x="0" y="352119"/>
                </a:lnTo>
                <a:lnTo>
                  <a:pt x="4008" y="371844"/>
                </a:lnTo>
                <a:lnTo>
                  <a:pt x="14922" y="387997"/>
                </a:lnTo>
                <a:lnTo>
                  <a:pt x="31075" y="398911"/>
                </a:lnTo>
                <a:lnTo>
                  <a:pt x="50800" y="402920"/>
                </a:lnTo>
                <a:lnTo>
                  <a:pt x="3938852" y="402920"/>
                </a:lnTo>
                <a:lnTo>
                  <a:pt x="3958576" y="398911"/>
                </a:lnTo>
                <a:lnTo>
                  <a:pt x="3974729" y="387997"/>
                </a:lnTo>
                <a:lnTo>
                  <a:pt x="3985644" y="371844"/>
                </a:lnTo>
                <a:lnTo>
                  <a:pt x="3989652" y="352119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98846" y="1760351"/>
            <a:ext cx="0" cy="508634"/>
          </a:xfrm>
          <a:custGeom>
            <a:avLst/>
            <a:gdLst/>
            <a:ahLst/>
            <a:cxnLst/>
            <a:rect l="l" t="t" r="r" b="b"/>
            <a:pathLst>
              <a:path h="508635">
                <a:moveTo>
                  <a:pt x="0" y="50828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98846" y="17476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98846" y="17349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98846" y="17222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2551" y="1951202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2551" y="2161235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09193" y="2423134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9194" y="2598305"/>
            <a:ext cx="3989651" cy="5060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59994" y="3212439"/>
            <a:ext cx="101600" cy="101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0794" y="3199739"/>
            <a:ext cx="3938802" cy="114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98846" y="2467381"/>
            <a:ext cx="50751" cy="74505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09193" y="2642587"/>
            <a:ext cx="3989704" cy="621030"/>
          </a:xfrm>
          <a:custGeom>
            <a:avLst/>
            <a:gdLst/>
            <a:ahLst/>
            <a:cxnLst/>
            <a:rect l="l" t="t" r="r" b="b"/>
            <a:pathLst>
              <a:path w="3989704" h="621029">
                <a:moveTo>
                  <a:pt x="3989652" y="0"/>
                </a:moveTo>
                <a:lnTo>
                  <a:pt x="0" y="0"/>
                </a:lnTo>
                <a:lnTo>
                  <a:pt x="0" y="569852"/>
                </a:lnTo>
                <a:lnTo>
                  <a:pt x="4008" y="589576"/>
                </a:lnTo>
                <a:lnTo>
                  <a:pt x="14922" y="605729"/>
                </a:lnTo>
                <a:lnTo>
                  <a:pt x="31075" y="616643"/>
                </a:lnTo>
                <a:lnTo>
                  <a:pt x="50800" y="620652"/>
                </a:lnTo>
                <a:lnTo>
                  <a:pt x="3938852" y="620652"/>
                </a:lnTo>
                <a:lnTo>
                  <a:pt x="3958576" y="616643"/>
                </a:lnTo>
                <a:lnTo>
                  <a:pt x="3974729" y="605729"/>
                </a:lnTo>
                <a:lnTo>
                  <a:pt x="3985644" y="589576"/>
                </a:lnTo>
                <a:lnTo>
                  <a:pt x="3989652" y="569852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98846" y="2505469"/>
            <a:ext cx="0" cy="726440"/>
          </a:xfrm>
          <a:custGeom>
            <a:avLst/>
            <a:gdLst/>
            <a:ahLst/>
            <a:cxnLst/>
            <a:rect l="l" t="t" r="r" b="b"/>
            <a:pathLst>
              <a:path h="726439">
                <a:moveTo>
                  <a:pt x="0" y="72602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298846" y="249276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98846" y="248006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98846" y="246736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02551" y="2704007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02551" y="2914040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2551" y="3124073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347294" y="341662"/>
            <a:ext cx="3914140" cy="28911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Mesa</a:t>
            </a:r>
            <a:endParaRPr sz="12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210"/>
              </a:spcBef>
            </a:pPr>
            <a:r>
              <a:rPr sz="1050" spc="-30" dirty="0">
                <a:latin typeface="Tahoma"/>
                <a:cs typeface="Tahoma"/>
              </a:rPr>
              <a:t>Provides </a:t>
            </a:r>
            <a:r>
              <a:rPr sz="1050" spc="-50" dirty="0">
                <a:latin typeface="Tahoma"/>
                <a:cs typeface="Tahoma"/>
              </a:rPr>
              <a:t>advanced </a:t>
            </a:r>
            <a:r>
              <a:rPr sz="1050" spc="-35" dirty="0">
                <a:latin typeface="Tahoma"/>
                <a:cs typeface="Tahoma"/>
              </a:rPr>
              <a:t>acceleration</a:t>
            </a:r>
            <a:r>
              <a:rPr sz="1050" spc="-100" dirty="0">
                <a:latin typeface="Tahoma"/>
                <a:cs typeface="Tahoma"/>
              </a:rPr>
              <a:t> </a:t>
            </a:r>
            <a:r>
              <a:rPr sz="1050" spc="-25" dirty="0">
                <a:latin typeface="Tahoma"/>
                <a:cs typeface="Tahoma"/>
              </a:rPr>
              <a:t>APIs:</a:t>
            </a:r>
            <a:endParaRPr sz="1050">
              <a:latin typeface="Tahoma"/>
              <a:cs typeface="Tahoma"/>
            </a:endParaRPr>
          </a:p>
          <a:p>
            <a:pPr marL="566420">
              <a:lnSpc>
                <a:spcPts val="1200"/>
              </a:lnSpc>
              <a:spcBef>
                <a:spcPts val="170"/>
              </a:spcBef>
            </a:pPr>
            <a:r>
              <a:rPr sz="1000" spc="-5" dirty="0">
                <a:latin typeface="Tahoma"/>
                <a:cs typeface="Tahoma"/>
              </a:rPr>
              <a:t>3D </a:t>
            </a:r>
            <a:r>
              <a:rPr sz="1000" spc="-35" dirty="0">
                <a:latin typeface="Tahoma"/>
                <a:cs typeface="Tahoma"/>
              </a:rPr>
              <a:t>acceleration: </a:t>
            </a:r>
            <a:r>
              <a:rPr sz="1000" spc="-15" dirty="0">
                <a:latin typeface="Tahoma"/>
                <a:cs typeface="Tahoma"/>
              </a:rPr>
              <a:t>OpenGL </a:t>
            </a:r>
            <a:r>
              <a:rPr sz="1000" spc="110" dirty="0">
                <a:latin typeface="Tahoma"/>
                <a:cs typeface="Tahoma"/>
              </a:rPr>
              <a:t>/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Direct3D</a:t>
            </a:r>
            <a:endParaRPr sz="1000">
              <a:latin typeface="Tahoma"/>
              <a:cs typeface="Tahoma"/>
            </a:endParaRPr>
          </a:p>
          <a:p>
            <a:pPr marL="566420">
              <a:lnSpc>
                <a:spcPts val="1200"/>
              </a:lnSpc>
            </a:pPr>
            <a:r>
              <a:rPr sz="1000" spc="-20" dirty="0">
                <a:latin typeface="Tahoma"/>
                <a:cs typeface="Tahoma"/>
              </a:rPr>
              <a:t>Video </a:t>
            </a:r>
            <a:r>
              <a:rPr sz="1000" spc="-35" dirty="0">
                <a:latin typeface="Tahoma"/>
                <a:cs typeface="Tahoma"/>
              </a:rPr>
              <a:t>acceleration:  </a:t>
            </a:r>
            <a:r>
              <a:rPr sz="1000" spc="50" dirty="0">
                <a:latin typeface="Tahoma"/>
                <a:cs typeface="Tahoma"/>
              </a:rPr>
              <a:t>XVMC, </a:t>
            </a:r>
            <a:r>
              <a:rPr sz="1000" spc="5" dirty="0">
                <a:latin typeface="Tahoma"/>
                <a:cs typeface="Tahoma"/>
              </a:rPr>
              <a:t>VAAPI,</a:t>
            </a:r>
            <a:r>
              <a:rPr sz="1000" spc="-14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VDPAU</a:t>
            </a:r>
            <a:endParaRPr sz="1000">
              <a:latin typeface="Tahoma"/>
              <a:cs typeface="Tahoma"/>
            </a:endParaRPr>
          </a:p>
          <a:p>
            <a:pPr marL="289560" marR="760730">
              <a:lnSpc>
                <a:spcPct val="125299"/>
              </a:lnSpc>
              <a:spcBef>
                <a:spcPts val="20"/>
              </a:spcBef>
            </a:pPr>
            <a:r>
              <a:rPr sz="1050" spc="-5" dirty="0">
                <a:latin typeface="Tahoma"/>
                <a:cs typeface="Tahoma"/>
              </a:rPr>
              <a:t>Mostly </a:t>
            </a:r>
            <a:r>
              <a:rPr sz="1050" spc="-50" dirty="0">
                <a:latin typeface="Tahoma"/>
                <a:cs typeface="Tahoma"/>
              </a:rPr>
              <a:t>device-dependent </a:t>
            </a:r>
            <a:r>
              <a:rPr sz="1050" spc="-45" dirty="0">
                <a:latin typeface="Tahoma"/>
                <a:cs typeface="Tahoma"/>
              </a:rPr>
              <a:t>(requires </a:t>
            </a:r>
            <a:r>
              <a:rPr sz="1050" spc="-50" dirty="0">
                <a:latin typeface="Tahoma"/>
                <a:cs typeface="Tahoma"/>
              </a:rPr>
              <a:t>many </a:t>
            </a:r>
            <a:r>
              <a:rPr sz="1050" spc="-45" dirty="0">
                <a:latin typeface="Tahoma"/>
                <a:cs typeface="Tahoma"/>
              </a:rPr>
              <a:t>drivers);  </a:t>
            </a:r>
            <a:r>
              <a:rPr sz="1050" spc="-25" dirty="0">
                <a:latin typeface="Tahoma"/>
                <a:cs typeface="Tahoma"/>
              </a:rPr>
              <a:t>Divided </a:t>
            </a:r>
            <a:r>
              <a:rPr sz="1050" spc="-65" dirty="0">
                <a:latin typeface="Tahoma"/>
                <a:cs typeface="Tahoma"/>
              </a:rPr>
              <a:t>between </a:t>
            </a:r>
            <a:r>
              <a:rPr sz="1050" spc="-70" dirty="0">
                <a:latin typeface="Tahoma"/>
                <a:cs typeface="Tahoma"/>
              </a:rPr>
              <a:t>mesa </a:t>
            </a:r>
            <a:r>
              <a:rPr sz="1050" spc="-40" dirty="0">
                <a:latin typeface="Tahoma"/>
                <a:cs typeface="Tahoma"/>
              </a:rPr>
              <a:t>classics </a:t>
            </a:r>
            <a:r>
              <a:rPr sz="1050" spc="-50" dirty="0">
                <a:latin typeface="Tahoma"/>
                <a:cs typeface="Tahoma"/>
              </a:rPr>
              <a:t>and </a:t>
            </a:r>
            <a:r>
              <a:rPr sz="1050" spc="-30" dirty="0">
                <a:latin typeface="Tahoma"/>
                <a:cs typeface="Tahoma"/>
              </a:rPr>
              <a:t>gallium</a:t>
            </a:r>
            <a:r>
              <a:rPr sz="1050" spc="-60" dirty="0">
                <a:latin typeface="Tahoma"/>
                <a:cs typeface="Tahoma"/>
              </a:rPr>
              <a:t> </a:t>
            </a:r>
            <a:r>
              <a:rPr sz="1050" spc="-35" dirty="0">
                <a:latin typeface="Tahoma"/>
                <a:cs typeface="Tahoma"/>
              </a:rPr>
              <a:t>3D;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Mesa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classics</a:t>
            </a:r>
            <a:endParaRPr sz="12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215"/>
              </a:spcBef>
            </a:pPr>
            <a:r>
              <a:rPr sz="1050" spc="-5" dirty="0">
                <a:latin typeface="Tahoma"/>
                <a:cs typeface="Tahoma"/>
              </a:rPr>
              <a:t>Old </a:t>
            </a:r>
            <a:r>
              <a:rPr sz="1050" spc="-50" dirty="0">
                <a:latin typeface="Tahoma"/>
                <a:cs typeface="Tahoma"/>
              </a:rPr>
              <a:t>code-base, </a:t>
            </a:r>
            <a:r>
              <a:rPr sz="1050" spc="-35" dirty="0">
                <a:latin typeface="Tahoma"/>
                <a:cs typeface="Tahoma"/>
              </a:rPr>
              <a:t>mostly </a:t>
            </a:r>
            <a:r>
              <a:rPr sz="1050" spc="-65" dirty="0">
                <a:latin typeface="Tahoma"/>
                <a:cs typeface="Tahoma"/>
              </a:rPr>
              <a:t>used </a:t>
            </a:r>
            <a:r>
              <a:rPr sz="1050" spc="-60" dirty="0">
                <a:latin typeface="Tahoma"/>
                <a:cs typeface="Tahoma"/>
              </a:rPr>
              <a:t>by </a:t>
            </a:r>
            <a:r>
              <a:rPr sz="1050" spc="-45" dirty="0">
                <a:latin typeface="Tahoma"/>
                <a:cs typeface="Tahoma"/>
              </a:rPr>
              <a:t>drivers </a:t>
            </a:r>
            <a:r>
              <a:rPr sz="1050" spc="-40" dirty="0">
                <a:latin typeface="Tahoma"/>
                <a:cs typeface="Tahoma"/>
              </a:rPr>
              <a:t>for </a:t>
            </a:r>
            <a:r>
              <a:rPr sz="1050" spc="-30" dirty="0">
                <a:latin typeface="Tahoma"/>
                <a:cs typeface="Tahoma"/>
              </a:rPr>
              <a:t>old</a:t>
            </a:r>
            <a:r>
              <a:rPr sz="1050" spc="5" dirty="0">
                <a:latin typeface="Tahoma"/>
                <a:cs typeface="Tahoma"/>
              </a:rPr>
              <a:t> </a:t>
            </a:r>
            <a:r>
              <a:rPr sz="1050" spc="-55" dirty="0">
                <a:latin typeface="Tahoma"/>
                <a:cs typeface="Tahoma"/>
              </a:rPr>
              <a:t>cards;</a:t>
            </a:r>
            <a:endParaRPr sz="105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050" spc="-10" dirty="0">
                <a:latin typeface="Tahoma"/>
                <a:cs typeface="Tahoma"/>
              </a:rPr>
              <a:t>No </a:t>
            </a:r>
            <a:r>
              <a:rPr sz="1050" spc="-45" dirty="0">
                <a:latin typeface="Tahoma"/>
                <a:cs typeface="Tahoma"/>
              </a:rPr>
              <a:t>code </a:t>
            </a:r>
            <a:r>
              <a:rPr sz="1050" spc="-50" dirty="0">
                <a:latin typeface="Tahoma"/>
                <a:cs typeface="Tahoma"/>
              </a:rPr>
              <a:t>sharing </a:t>
            </a:r>
            <a:r>
              <a:rPr sz="1050" spc="-65" dirty="0">
                <a:latin typeface="Tahoma"/>
                <a:cs typeface="Tahoma"/>
              </a:rPr>
              <a:t>between </a:t>
            </a:r>
            <a:r>
              <a:rPr sz="1050" spc="-40" dirty="0">
                <a:latin typeface="Tahoma"/>
                <a:cs typeface="Tahoma"/>
              </a:rPr>
              <a:t>drivers, </a:t>
            </a:r>
            <a:r>
              <a:rPr sz="1050" spc="-45" dirty="0">
                <a:latin typeface="Tahoma"/>
                <a:cs typeface="Tahoma"/>
              </a:rPr>
              <a:t>provide </a:t>
            </a:r>
            <a:r>
              <a:rPr sz="1050" spc="-35" dirty="0">
                <a:latin typeface="Tahoma"/>
                <a:cs typeface="Tahoma"/>
              </a:rPr>
              <a:t>only</a:t>
            </a:r>
            <a:r>
              <a:rPr sz="1050" spc="215" dirty="0">
                <a:latin typeface="Tahoma"/>
                <a:cs typeface="Tahoma"/>
              </a:rPr>
              <a:t> </a:t>
            </a:r>
            <a:r>
              <a:rPr sz="1050" spc="-30" dirty="0">
                <a:latin typeface="Tahoma"/>
                <a:cs typeface="Tahoma"/>
              </a:rPr>
              <a:t>OpenGL;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Gallium</a:t>
            </a:r>
            <a:r>
              <a:rPr sz="1200" spc="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3D</a:t>
            </a:r>
            <a:endParaRPr sz="12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270"/>
              </a:spcBef>
            </a:pPr>
            <a:r>
              <a:rPr sz="1050" spc="5" dirty="0">
                <a:latin typeface="Tahoma"/>
                <a:cs typeface="Tahoma"/>
              </a:rPr>
              <a:t>Built </a:t>
            </a:r>
            <a:r>
              <a:rPr sz="1050" spc="-40" dirty="0">
                <a:latin typeface="Tahoma"/>
                <a:cs typeface="Tahoma"/>
              </a:rPr>
              <a:t>for </a:t>
            </a:r>
            <a:r>
              <a:rPr sz="1050" spc="-45" dirty="0">
                <a:latin typeface="Tahoma"/>
                <a:cs typeface="Tahoma"/>
              </a:rPr>
              <a:t>code-sharing </a:t>
            </a:r>
            <a:r>
              <a:rPr sz="1050" spc="-65" dirty="0">
                <a:latin typeface="Tahoma"/>
                <a:cs typeface="Tahoma"/>
              </a:rPr>
              <a:t>between </a:t>
            </a:r>
            <a:r>
              <a:rPr sz="1050" spc="-45" dirty="0">
                <a:latin typeface="Tahoma"/>
                <a:cs typeface="Tahoma"/>
              </a:rPr>
              <a:t>drivers </a:t>
            </a:r>
            <a:r>
              <a:rPr sz="1050" spc="-20" dirty="0">
                <a:latin typeface="Tahoma"/>
                <a:cs typeface="Tahoma"/>
              </a:rPr>
              <a:t>(State</a:t>
            </a:r>
            <a:r>
              <a:rPr sz="1050" spc="135" dirty="0">
                <a:latin typeface="Tahoma"/>
                <a:cs typeface="Tahoma"/>
              </a:rPr>
              <a:t> </a:t>
            </a:r>
            <a:r>
              <a:rPr sz="1050" spc="-45" dirty="0">
                <a:latin typeface="Tahoma"/>
                <a:cs typeface="Tahoma"/>
              </a:rPr>
              <a:t>Trackers);</a:t>
            </a:r>
            <a:endParaRPr sz="1050">
              <a:latin typeface="Tahoma"/>
              <a:cs typeface="Tahoma"/>
            </a:endParaRPr>
          </a:p>
          <a:p>
            <a:pPr marL="289560" marR="5080">
              <a:lnSpc>
                <a:spcPct val="125299"/>
              </a:lnSpc>
            </a:pPr>
            <a:r>
              <a:rPr sz="1050" spc="-5" dirty="0">
                <a:latin typeface="Tahoma"/>
                <a:cs typeface="Tahoma"/>
              </a:rPr>
              <a:t>Pipe </a:t>
            </a:r>
            <a:r>
              <a:rPr sz="1050" spc="-45" dirty="0">
                <a:latin typeface="Tahoma"/>
                <a:cs typeface="Tahoma"/>
              </a:rPr>
              <a:t>drivers </a:t>
            </a:r>
            <a:r>
              <a:rPr sz="1050" spc="-35" dirty="0">
                <a:latin typeface="Tahoma"/>
                <a:cs typeface="Tahoma"/>
              </a:rPr>
              <a:t>follow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30" dirty="0">
                <a:latin typeface="Tahoma"/>
                <a:cs typeface="Tahoma"/>
              </a:rPr>
              <a:t>instructions </a:t>
            </a:r>
            <a:r>
              <a:rPr sz="1050" spc="-40" dirty="0">
                <a:latin typeface="Tahoma"/>
                <a:cs typeface="Tahoma"/>
              </a:rPr>
              <a:t>from the </a:t>
            </a:r>
            <a:r>
              <a:rPr sz="1050" spc="-25" dirty="0">
                <a:latin typeface="Tahoma"/>
                <a:cs typeface="Tahoma"/>
              </a:rPr>
              <a:t>Gallium </a:t>
            </a:r>
            <a:r>
              <a:rPr sz="1050" spc="-40" dirty="0">
                <a:latin typeface="Tahoma"/>
                <a:cs typeface="Tahoma"/>
              </a:rPr>
              <a:t>interface;  </a:t>
            </a:r>
            <a:r>
              <a:rPr sz="1050" spc="-5" dirty="0">
                <a:latin typeface="Tahoma"/>
                <a:cs typeface="Tahoma"/>
              </a:rPr>
              <a:t>Pipe </a:t>
            </a:r>
            <a:r>
              <a:rPr sz="1050" spc="-45" dirty="0">
                <a:latin typeface="Tahoma"/>
                <a:cs typeface="Tahoma"/>
              </a:rPr>
              <a:t>drivers </a:t>
            </a:r>
            <a:r>
              <a:rPr sz="1050" spc="-65" dirty="0">
                <a:latin typeface="Tahoma"/>
                <a:cs typeface="Tahoma"/>
              </a:rPr>
              <a:t>are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50" dirty="0">
                <a:latin typeface="Tahoma"/>
                <a:cs typeface="Tahoma"/>
              </a:rPr>
              <a:t>device-dependent </a:t>
            </a:r>
            <a:r>
              <a:rPr sz="1050" spc="-35" dirty="0">
                <a:latin typeface="Tahoma"/>
                <a:cs typeface="Tahoma"/>
              </a:rPr>
              <a:t>part of</a:t>
            </a:r>
            <a:r>
              <a:rPr sz="1050" spc="-50" dirty="0">
                <a:latin typeface="Tahoma"/>
                <a:cs typeface="Tahoma"/>
              </a:rPr>
              <a:t> </a:t>
            </a:r>
            <a:r>
              <a:rPr sz="1050" spc="-30" dirty="0">
                <a:latin typeface="Tahoma"/>
                <a:cs typeface="Tahoma"/>
              </a:rPr>
              <a:t>Gallium3D;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23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5300" y="0"/>
            <a:ext cx="1179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58974" y="0"/>
            <a:ext cx="1242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86161" y="0"/>
            <a:ext cx="4267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185514"/>
            <a:ext cx="2012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Mesa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662642" y="792438"/>
            <a:ext cx="1602105" cy="313690"/>
          </a:xfrm>
          <a:custGeom>
            <a:avLst/>
            <a:gdLst/>
            <a:ahLst/>
            <a:cxnLst/>
            <a:rect l="l" t="t" r="r" b="b"/>
            <a:pathLst>
              <a:path w="1602104" h="313690">
                <a:moveTo>
                  <a:pt x="0" y="0"/>
                </a:moveTo>
                <a:lnTo>
                  <a:pt x="1601650" y="0"/>
                </a:lnTo>
                <a:lnTo>
                  <a:pt x="1601650" y="313639"/>
                </a:lnTo>
                <a:lnTo>
                  <a:pt x="0" y="313639"/>
                </a:lnTo>
                <a:lnTo>
                  <a:pt x="0" y="0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671005" y="784756"/>
            <a:ext cx="1591310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450" spc="-5" dirty="0">
                <a:latin typeface="Times New Roman"/>
                <a:cs typeface="Times New Roman"/>
              </a:rPr>
              <a:t>Applications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12267" y="1139531"/>
            <a:ext cx="4031615" cy="1342390"/>
          </a:xfrm>
          <a:custGeom>
            <a:avLst/>
            <a:gdLst/>
            <a:ahLst/>
            <a:cxnLst/>
            <a:rect l="l" t="t" r="r" b="b"/>
            <a:pathLst>
              <a:path w="4031615" h="1342389">
                <a:moveTo>
                  <a:pt x="0" y="0"/>
                </a:moveTo>
                <a:lnTo>
                  <a:pt x="4031309" y="0"/>
                </a:lnTo>
                <a:lnTo>
                  <a:pt x="4031309" y="1342375"/>
                </a:lnTo>
                <a:lnTo>
                  <a:pt x="0" y="1342375"/>
                </a:lnTo>
                <a:lnTo>
                  <a:pt x="0" y="0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351873" y="1131850"/>
            <a:ext cx="152400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dirty="0">
                <a:latin typeface="Times New Roman"/>
                <a:cs typeface="Times New Roman"/>
              </a:rPr>
              <a:t>Mesa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45722" y="1453171"/>
            <a:ext cx="2543175" cy="995680"/>
          </a:xfrm>
          <a:custGeom>
            <a:avLst/>
            <a:gdLst/>
            <a:ahLst/>
            <a:cxnLst/>
            <a:rect l="l" t="t" r="r" b="b"/>
            <a:pathLst>
              <a:path w="2543175" h="995680">
                <a:moveTo>
                  <a:pt x="0" y="0"/>
                </a:moveTo>
                <a:lnTo>
                  <a:pt x="2542568" y="0"/>
                </a:lnTo>
                <a:lnTo>
                  <a:pt x="2542568" y="995281"/>
                </a:lnTo>
                <a:lnTo>
                  <a:pt x="0" y="995281"/>
                </a:lnTo>
                <a:lnTo>
                  <a:pt x="0" y="0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75187" y="1486626"/>
            <a:ext cx="1280160" cy="313690"/>
          </a:xfrm>
          <a:custGeom>
            <a:avLst/>
            <a:gdLst/>
            <a:ahLst/>
            <a:cxnLst/>
            <a:rect l="l" t="t" r="r" b="b"/>
            <a:pathLst>
              <a:path w="1280160" h="313689">
                <a:moveTo>
                  <a:pt x="0" y="0"/>
                </a:moveTo>
                <a:lnTo>
                  <a:pt x="1279647" y="0"/>
                </a:lnTo>
                <a:lnTo>
                  <a:pt x="1279647" y="313639"/>
                </a:lnTo>
                <a:lnTo>
                  <a:pt x="0" y="313639"/>
                </a:lnTo>
                <a:lnTo>
                  <a:pt x="0" y="0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135664" y="1478944"/>
            <a:ext cx="358775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dirty="0">
                <a:latin typeface="Times New Roman"/>
                <a:cs typeface="Times New Roman"/>
              </a:rPr>
              <a:t>State</a:t>
            </a:r>
            <a:r>
              <a:rPr sz="450" spc="-50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Times New Roman"/>
                <a:cs typeface="Times New Roman"/>
              </a:rPr>
              <a:t>Trackers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79177" y="2101358"/>
            <a:ext cx="2475865" cy="313690"/>
          </a:xfrm>
          <a:custGeom>
            <a:avLst/>
            <a:gdLst/>
            <a:ahLst/>
            <a:cxnLst/>
            <a:rect l="l" t="t" r="r" b="b"/>
            <a:pathLst>
              <a:path w="2475865" h="313689">
                <a:moveTo>
                  <a:pt x="0" y="0"/>
                </a:moveTo>
                <a:lnTo>
                  <a:pt x="2475658" y="0"/>
                </a:lnTo>
                <a:lnTo>
                  <a:pt x="2475658" y="313639"/>
                </a:lnTo>
                <a:lnTo>
                  <a:pt x="0" y="313639"/>
                </a:lnTo>
                <a:lnTo>
                  <a:pt x="0" y="0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81268" y="2093677"/>
            <a:ext cx="2472055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450" dirty="0">
                <a:latin typeface="Times New Roman"/>
                <a:cs typeface="Times New Roman"/>
              </a:rPr>
              <a:t>pipe</a:t>
            </a:r>
            <a:r>
              <a:rPr sz="450" spc="-5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Times New Roman"/>
                <a:cs typeface="Times New Roman"/>
              </a:rPr>
              <a:t>drivers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021745" y="1486626"/>
            <a:ext cx="1388745" cy="313690"/>
          </a:xfrm>
          <a:custGeom>
            <a:avLst/>
            <a:gdLst/>
            <a:ahLst/>
            <a:cxnLst/>
            <a:rect l="l" t="t" r="r" b="b"/>
            <a:pathLst>
              <a:path w="1388745" h="313689">
                <a:moveTo>
                  <a:pt x="0" y="0"/>
                </a:moveTo>
                <a:lnTo>
                  <a:pt x="1388376" y="0"/>
                </a:lnTo>
                <a:lnTo>
                  <a:pt x="1388376" y="313639"/>
                </a:lnTo>
                <a:lnTo>
                  <a:pt x="0" y="313639"/>
                </a:lnTo>
                <a:lnTo>
                  <a:pt x="0" y="0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536686" y="1478944"/>
            <a:ext cx="358140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dirty="0">
                <a:latin typeface="Times New Roman"/>
                <a:cs typeface="Times New Roman"/>
              </a:rPr>
              <a:t>Mesa</a:t>
            </a:r>
            <a:r>
              <a:rPr sz="450" spc="-25" dirty="0">
                <a:latin typeface="Times New Roman"/>
                <a:cs typeface="Times New Roman"/>
              </a:rPr>
              <a:t> </a:t>
            </a:r>
            <a:r>
              <a:rPr sz="450" spc="-5" dirty="0">
                <a:latin typeface="Times New Roman"/>
                <a:cs typeface="Times New Roman"/>
              </a:rPr>
              <a:t>Classics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699233" y="922075"/>
            <a:ext cx="245110" cy="151130"/>
          </a:xfrm>
          <a:prstGeom prst="rect">
            <a:avLst/>
          </a:prstGeom>
          <a:solidFill>
            <a:srgbClr val="ACD8E6"/>
          </a:solidFill>
        </p:spPr>
        <p:txBody>
          <a:bodyPr vert="horz" wrap="square" lIns="0" tIns="3365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65"/>
              </a:spcBef>
            </a:pPr>
            <a:r>
              <a:rPr sz="450" spc="-10" dirty="0">
                <a:latin typeface="Times New Roman"/>
                <a:cs typeface="Times New Roman"/>
              </a:rPr>
              <a:t>Weston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708642" y="1616263"/>
            <a:ext cx="226060" cy="151130"/>
          </a:xfrm>
          <a:prstGeom prst="rect">
            <a:avLst/>
          </a:prstGeom>
          <a:solidFill>
            <a:srgbClr val="ACD8E6"/>
          </a:solidFill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450" spc="-5" dirty="0">
                <a:latin typeface="Times New Roman"/>
                <a:cs typeface="Times New Roman"/>
              </a:rPr>
              <a:t>egl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821552" y="1073634"/>
            <a:ext cx="0" cy="500380"/>
          </a:xfrm>
          <a:custGeom>
            <a:avLst/>
            <a:gdLst/>
            <a:ahLst/>
            <a:cxnLst/>
            <a:rect l="l" t="t" r="r" b="b"/>
            <a:pathLst>
              <a:path h="500380">
                <a:moveTo>
                  <a:pt x="0" y="0"/>
                </a:moveTo>
                <a:lnTo>
                  <a:pt x="0" y="500158"/>
                </a:lnTo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06916" y="1574394"/>
            <a:ext cx="29845" cy="41910"/>
          </a:xfrm>
          <a:custGeom>
            <a:avLst/>
            <a:gdLst/>
            <a:ahLst/>
            <a:cxnLst/>
            <a:rect l="l" t="t" r="r" b="b"/>
            <a:pathLst>
              <a:path w="29844" h="41909">
                <a:moveTo>
                  <a:pt x="29272" y="0"/>
                </a:moveTo>
                <a:lnTo>
                  <a:pt x="0" y="0"/>
                </a:lnTo>
                <a:lnTo>
                  <a:pt x="14636" y="41818"/>
                </a:lnTo>
                <a:lnTo>
                  <a:pt x="29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06916" y="1574394"/>
            <a:ext cx="29845" cy="41910"/>
          </a:xfrm>
          <a:custGeom>
            <a:avLst/>
            <a:gdLst/>
            <a:ahLst/>
            <a:cxnLst/>
            <a:rect l="l" t="t" r="r" b="b"/>
            <a:pathLst>
              <a:path w="29844" h="41909">
                <a:moveTo>
                  <a:pt x="29272" y="0"/>
                </a:moveTo>
                <a:lnTo>
                  <a:pt x="14636" y="41818"/>
                </a:lnTo>
                <a:lnTo>
                  <a:pt x="0" y="0"/>
                </a:lnTo>
                <a:lnTo>
                  <a:pt x="29272" y="0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021236" y="922075"/>
            <a:ext cx="253365" cy="151130"/>
          </a:xfrm>
          <a:prstGeom prst="rect">
            <a:avLst/>
          </a:prstGeom>
          <a:solidFill>
            <a:srgbClr val="ACD8E6"/>
          </a:solidFill>
        </p:spPr>
        <p:txBody>
          <a:bodyPr vert="horz" wrap="square" lIns="0" tIns="3365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265"/>
              </a:spcBef>
            </a:pPr>
            <a:r>
              <a:rPr sz="450" dirty="0">
                <a:latin typeface="Times New Roman"/>
                <a:cs typeface="Times New Roman"/>
              </a:rPr>
              <a:t>x-server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009736" y="1616263"/>
            <a:ext cx="226060" cy="151130"/>
          </a:xfrm>
          <a:prstGeom prst="rect">
            <a:avLst/>
          </a:prstGeom>
          <a:solidFill>
            <a:srgbClr val="ACD8E6"/>
          </a:solidFill>
        </p:spPr>
        <p:txBody>
          <a:bodyPr vert="horz" wrap="square" lIns="0" tIns="3365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265"/>
              </a:spcBef>
            </a:pPr>
            <a:r>
              <a:rPr sz="450" dirty="0">
                <a:latin typeface="Times New Roman"/>
                <a:cs typeface="Times New Roman"/>
              </a:rPr>
              <a:t>xorg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126794" y="1073634"/>
            <a:ext cx="18415" cy="500380"/>
          </a:xfrm>
          <a:custGeom>
            <a:avLst/>
            <a:gdLst/>
            <a:ahLst/>
            <a:cxnLst/>
            <a:rect l="l" t="t" r="r" b="b"/>
            <a:pathLst>
              <a:path w="18414" h="500380">
                <a:moveTo>
                  <a:pt x="18295" y="0"/>
                </a:moveTo>
                <a:lnTo>
                  <a:pt x="16867" y="39126"/>
                </a:lnTo>
                <a:lnTo>
                  <a:pt x="15223" y="84140"/>
                </a:lnTo>
                <a:lnTo>
                  <a:pt x="13409" y="133741"/>
                </a:lnTo>
                <a:lnTo>
                  <a:pt x="11474" y="186628"/>
                </a:lnTo>
                <a:lnTo>
                  <a:pt x="9466" y="241502"/>
                </a:lnTo>
                <a:lnTo>
                  <a:pt x="7432" y="297062"/>
                </a:lnTo>
                <a:lnTo>
                  <a:pt x="5421" y="352008"/>
                </a:lnTo>
                <a:lnTo>
                  <a:pt x="3480" y="405039"/>
                </a:lnTo>
                <a:lnTo>
                  <a:pt x="1657" y="454856"/>
                </a:lnTo>
                <a:lnTo>
                  <a:pt x="0" y="500158"/>
                </a:lnTo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12141" y="1573888"/>
            <a:ext cx="29845" cy="42545"/>
          </a:xfrm>
          <a:custGeom>
            <a:avLst/>
            <a:gdLst/>
            <a:ahLst/>
            <a:cxnLst/>
            <a:rect l="l" t="t" r="r" b="b"/>
            <a:pathLst>
              <a:path w="29844" h="42544">
                <a:moveTo>
                  <a:pt x="0" y="0"/>
                </a:moveTo>
                <a:lnTo>
                  <a:pt x="13101" y="42324"/>
                </a:lnTo>
                <a:lnTo>
                  <a:pt x="29256" y="107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12141" y="1573888"/>
            <a:ext cx="29845" cy="42545"/>
          </a:xfrm>
          <a:custGeom>
            <a:avLst/>
            <a:gdLst/>
            <a:ahLst/>
            <a:cxnLst/>
            <a:rect l="l" t="t" r="r" b="b"/>
            <a:pathLst>
              <a:path w="29844" h="42544">
                <a:moveTo>
                  <a:pt x="29256" y="1078"/>
                </a:moveTo>
                <a:lnTo>
                  <a:pt x="13101" y="42324"/>
                </a:lnTo>
                <a:lnTo>
                  <a:pt x="0" y="0"/>
                </a:lnTo>
                <a:lnTo>
                  <a:pt x="29256" y="1078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354739" y="922075"/>
            <a:ext cx="255270" cy="151130"/>
          </a:xfrm>
          <a:prstGeom prst="rect">
            <a:avLst/>
          </a:prstGeom>
          <a:solidFill>
            <a:srgbClr val="ACD8E6"/>
          </a:solidFill>
        </p:spPr>
        <p:txBody>
          <a:bodyPr vert="horz" wrap="square" lIns="0" tIns="3365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265"/>
              </a:spcBef>
            </a:pPr>
            <a:r>
              <a:rPr sz="450" dirty="0">
                <a:latin typeface="Times New Roman"/>
                <a:cs typeface="Times New Roman"/>
              </a:rPr>
              <a:t>mplayer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313966" y="1616263"/>
            <a:ext cx="261620" cy="151130"/>
          </a:xfrm>
          <a:prstGeom prst="rect">
            <a:avLst/>
          </a:prstGeom>
          <a:solidFill>
            <a:srgbClr val="ACD8E6"/>
          </a:solidFill>
        </p:spPr>
        <p:txBody>
          <a:bodyPr vert="horz" wrap="square" lIns="0" tIns="3365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265"/>
              </a:spcBef>
            </a:pPr>
            <a:r>
              <a:rPr sz="450" spc="-10" dirty="0">
                <a:latin typeface="Times New Roman"/>
                <a:cs typeface="Times New Roman"/>
              </a:rPr>
              <a:t>VDPAU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450871" y="1073634"/>
            <a:ext cx="27940" cy="500380"/>
          </a:xfrm>
          <a:custGeom>
            <a:avLst/>
            <a:gdLst/>
            <a:ahLst/>
            <a:cxnLst/>
            <a:rect l="l" t="t" r="r" b="b"/>
            <a:pathLst>
              <a:path w="27939" h="500380">
                <a:moveTo>
                  <a:pt x="27462" y="0"/>
                </a:moveTo>
                <a:lnTo>
                  <a:pt x="25311" y="39126"/>
                </a:lnTo>
                <a:lnTo>
                  <a:pt x="22839" y="84140"/>
                </a:lnTo>
                <a:lnTo>
                  <a:pt x="20116" y="133741"/>
                </a:lnTo>
                <a:lnTo>
                  <a:pt x="17213" y="186628"/>
                </a:lnTo>
                <a:lnTo>
                  <a:pt x="14201" y="241502"/>
                </a:lnTo>
                <a:lnTo>
                  <a:pt x="11152" y="297062"/>
                </a:lnTo>
                <a:lnTo>
                  <a:pt x="8136" y="352008"/>
                </a:lnTo>
                <a:lnTo>
                  <a:pt x="5225" y="405039"/>
                </a:lnTo>
                <a:lnTo>
                  <a:pt x="2489" y="454856"/>
                </a:lnTo>
                <a:lnTo>
                  <a:pt x="0" y="500158"/>
                </a:lnTo>
              </a:path>
            </a:pathLst>
          </a:custGeom>
          <a:ln w="4181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36235" y="1573658"/>
            <a:ext cx="29845" cy="43180"/>
          </a:xfrm>
          <a:custGeom>
            <a:avLst/>
            <a:gdLst/>
            <a:ahLst/>
            <a:cxnLst/>
            <a:rect l="l" t="t" r="r" b="b"/>
            <a:pathLst>
              <a:path w="29844" h="43180">
                <a:moveTo>
                  <a:pt x="0" y="0"/>
                </a:moveTo>
                <a:lnTo>
                  <a:pt x="12319" y="42554"/>
                </a:lnTo>
                <a:lnTo>
                  <a:pt x="29226" y="16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36235" y="1573658"/>
            <a:ext cx="29845" cy="43180"/>
          </a:xfrm>
          <a:custGeom>
            <a:avLst/>
            <a:gdLst/>
            <a:ahLst/>
            <a:cxnLst/>
            <a:rect l="l" t="t" r="r" b="b"/>
            <a:pathLst>
              <a:path w="29844" h="43180">
                <a:moveTo>
                  <a:pt x="29226" y="1601"/>
                </a:moveTo>
                <a:lnTo>
                  <a:pt x="12319" y="42554"/>
                </a:lnTo>
                <a:lnTo>
                  <a:pt x="0" y="0"/>
                </a:lnTo>
                <a:lnTo>
                  <a:pt x="29226" y="1601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690333" y="922075"/>
            <a:ext cx="236854" cy="151130"/>
          </a:xfrm>
          <a:prstGeom prst="rect">
            <a:avLst/>
          </a:prstGeom>
          <a:solidFill>
            <a:srgbClr val="ACD8E6"/>
          </a:solidFill>
        </p:spPr>
        <p:txBody>
          <a:bodyPr vert="horz" wrap="square" lIns="0" tIns="3365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265"/>
              </a:spcBef>
            </a:pPr>
            <a:r>
              <a:rPr sz="450" dirty="0">
                <a:latin typeface="Times New Roman"/>
                <a:cs typeface="Times New Roman"/>
              </a:rPr>
              <a:t>xonotic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055200" y="1269169"/>
            <a:ext cx="226060" cy="151130"/>
          </a:xfrm>
          <a:prstGeom prst="rect">
            <a:avLst/>
          </a:prstGeom>
          <a:solidFill>
            <a:srgbClr val="ACD8E6"/>
          </a:solidFill>
        </p:spPr>
        <p:txBody>
          <a:bodyPr vert="horz" wrap="square" lIns="0" tIns="3365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265"/>
              </a:spcBef>
            </a:pPr>
            <a:r>
              <a:rPr sz="450" spc="-5" dirty="0">
                <a:latin typeface="Times New Roman"/>
                <a:cs typeface="Times New Roman"/>
              </a:rPr>
              <a:t>libgl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884739" y="1073375"/>
            <a:ext cx="175895" cy="165735"/>
          </a:xfrm>
          <a:custGeom>
            <a:avLst/>
            <a:gdLst/>
            <a:ahLst/>
            <a:cxnLst/>
            <a:rect l="l" t="t" r="r" b="b"/>
            <a:pathLst>
              <a:path w="175894" h="165734">
                <a:moveTo>
                  <a:pt x="0" y="0"/>
                </a:moveTo>
                <a:lnTo>
                  <a:pt x="32409" y="30521"/>
                </a:lnTo>
                <a:lnTo>
                  <a:pt x="67513" y="63582"/>
                </a:lnTo>
                <a:lnTo>
                  <a:pt x="103956" y="97906"/>
                </a:lnTo>
                <a:lnTo>
                  <a:pt x="140384" y="132215"/>
                </a:lnTo>
                <a:lnTo>
                  <a:pt x="175441" y="165229"/>
                </a:lnTo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051474" y="1229195"/>
            <a:ext cx="40640" cy="39370"/>
          </a:xfrm>
          <a:custGeom>
            <a:avLst/>
            <a:gdLst/>
            <a:ahLst/>
            <a:cxnLst/>
            <a:rect l="l" t="t" r="r" b="b"/>
            <a:pathLst>
              <a:path w="40639" h="39369">
                <a:moveTo>
                  <a:pt x="20060" y="0"/>
                </a:moveTo>
                <a:lnTo>
                  <a:pt x="0" y="21319"/>
                </a:lnTo>
                <a:lnTo>
                  <a:pt x="40480" y="39338"/>
                </a:lnTo>
                <a:lnTo>
                  <a:pt x="200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51474" y="1229195"/>
            <a:ext cx="40640" cy="39370"/>
          </a:xfrm>
          <a:custGeom>
            <a:avLst/>
            <a:gdLst/>
            <a:ahLst/>
            <a:cxnLst/>
            <a:rect l="l" t="t" r="r" b="b"/>
            <a:pathLst>
              <a:path w="40639" h="39369">
                <a:moveTo>
                  <a:pt x="20060" y="0"/>
                </a:moveTo>
                <a:lnTo>
                  <a:pt x="40480" y="39338"/>
                </a:lnTo>
                <a:lnTo>
                  <a:pt x="0" y="21319"/>
                </a:lnTo>
                <a:lnTo>
                  <a:pt x="20060" y="0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005017" y="922075"/>
            <a:ext cx="226060" cy="151130"/>
          </a:xfrm>
          <a:prstGeom prst="rect">
            <a:avLst/>
          </a:prstGeom>
          <a:solidFill>
            <a:srgbClr val="ACD8E6"/>
          </a:solidFill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450" dirty="0">
                <a:latin typeface="Times New Roman"/>
                <a:cs typeface="Times New Roman"/>
              </a:rPr>
              <a:t>Qt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128579" y="1073375"/>
            <a:ext cx="22860" cy="153670"/>
          </a:xfrm>
          <a:custGeom>
            <a:avLst/>
            <a:gdLst/>
            <a:ahLst/>
            <a:cxnLst/>
            <a:rect l="l" t="t" r="r" b="b"/>
            <a:pathLst>
              <a:path w="22860" h="153669">
                <a:moveTo>
                  <a:pt x="0" y="0"/>
                </a:moveTo>
                <a:lnTo>
                  <a:pt x="5265" y="35561"/>
                </a:lnTo>
                <a:lnTo>
                  <a:pt x="10993" y="74253"/>
                </a:lnTo>
                <a:lnTo>
                  <a:pt x="16893" y="114100"/>
                </a:lnTo>
                <a:lnTo>
                  <a:pt x="22674" y="153127"/>
                </a:lnTo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136876" y="1225013"/>
            <a:ext cx="29209" cy="43815"/>
          </a:xfrm>
          <a:custGeom>
            <a:avLst/>
            <a:gdLst/>
            <a:ahLst/>
            <a:cxnLst/>
            <a:rect l="l" t="t" r="r" b="b"/>
            <a:pathLst>
              <a:path w="29210" h="43815">
                <a:moveTo>
                  <a:pt x="28946" y="0"/>
                </a:moveTo>
                <a:lnTo>
                  <a:pt x="0" y="4298"/>
                </a:lnTo>
                <a:lnTo>
                  <a:pt x="20616" y="43520"/>
                </a:lnTo>
                <a:lnTo>
                  <a:pt x="28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36876" y="1225013"/>
            <a:ext cx="29209" cy="43815"/>
          </a:xfrm>
          <a:custGeom>
            <a:avLst/>
            <a:gdLst/>
            <a:ahLst/>
            <a:cxnLst/>
            <a:rect l="l" t="t" r="r" b="b"/>
            <a:pathLst>
              <a:path w="29210" h="43815">
                <a:moveTo>
                  <a:pt x="28946" y="0"/>
                </a:moveTo>
                <a:lnTo>
                  <a:pt x="20616" y="43520"/>
                </a:lnTo>
                <a:lnTo>
                  <a:pt x="0" y="4298"/>
                </a:lnTo>
                <a:lnTo>
                  <a:pt x="28946" y="0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2653742" y="1616263"/>
            <a:ext cx="267970" cy="151130"/>
          </a:xfrm>
          <a:prstGeom prst="rect">
            <a:avLst/>
          </a:prstGeom>
          <a:solidFill>
            <a:srgbClr val="ACD8E6"/>
          </a:solidFill>
        </p:spPr>
        <p:txBody>
          <a:bodyPr vert="horz" wrap="square" lIns="0" tIns="3365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265"/>
              </a:spcBef>
            </a:pPr>
            <a:r>
              <a:rPr sz="450" dirty="0">
                <a:latin typeface="Times New Roman"/>
                <a:cs typeface="Times New Roman"/>
              </a:rPr>
              <a:t>OpenGL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874531" y="1415877"/>
            <a:ext cx="180975" cy="167005"/>
          </a:xfrm>
          <a:custGeom>
            <a:avLst/>
            <a:gdLst/>
            <a:ahLst/>
            <a:cxnLst/>
            <a:rect l="l" t="t" r="r" b="b"/>
            <a:pathLst>
              <a:path w="180975" h="167005">
                <a:moveTo>
                  <a:pt x="180392" y="0"/>
                </a:moveTo>
                <a:lnTo>
                  <a:pt x="142393" y="27657"/>
                </a:lnTo>
                <a:lnTo>
                  <a:pt x="95864" y="67884"/>
                </a:lnTo>
                <a:lnTo>
                  <a:pt x="62058" y="100593"/>
                </a:lnTo>
                <a:lnTo>
                  <a:pt x="29844" y="134013"/>
                </a:lnTo>
                <a:lnTo>
                  <a:pt x="0" y="166734"/>
                </a:lnTo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46124" y="1574102"/>
            <a:ext cx="38735" cy="41275"/>
          </a:xfrm>
          <a:custGeom>
            <a:avLst/>
            <a:gdLst/>
            <a:ahLst/>
            <a:cxnLst/>
            <a:rect l="l" t="t" r="r" b="b"/>
            <a:pathLst>
              <a:path w="38735" h="41275">
                <a:moveTo>
                  <a:pt x="16417" y="0"/>
                </a:moveTo>
                <a:lnTo>
                  <a:pt x="0" y="41149"/>
                </a:lnTo>
                <a:lnTo>
                  <a:pt x="38502" y="19228"/>
                </a:lnTo>
                <a:lnTo>
                  <a:pt x="164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46124" y="1574102"/>
            <a:ext cx="38735" cy="41275"/>
          </a:xfrm>
          <a:custGeom>
            <a:avLst/>
            <a:gdLst/>
            <a:ahLst/>
            <a:cxnLst/>
            <a:rect l="l" t="t" r="r" b="b"/>
            <a:pathLst>
              <a:path w="38735" h="41275">
                <a:moveTo>
                  <a:pt x="38502" y="19228"/>
                </a:moveTo>
                <a:lnTo>
                  <a:pt x="0" y="41149"/>
                </a:lnTo>
                <a:lnTo>
                  <a:pt x="16417" y="0"/>
                </a:lnTo>
                <a:lnTo>
                  <a:pt x="38502" y="19228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055200" y="1616263"/>
            <a:ext cx="226060" cy="151130"/>
          </a:xfrm>
          <a:prstGeom prst="rect">
            <a:avLst/>
          </a:prstGeom>
          <a:solidFill>
            <a:srgbClr val="ACD8E6"/>
          </a:solidFill>
        </p:spPr>
        <p:txBody>
          <a:bodyPr vert="horz" wrap="square" lIns="0" tIns="3365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265"/>
              </a:spcBef>
            </a:pPr>
            <a:r>
              <a:rPr sz="450" spc="-5" dirty="0">
                <a:latin typeface="Times New Roman"/>
                <a:cs typeface="Times New Roman"/>
              </a:rPr>
              <a:t>intel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168110" y="1420469"/>
            <a:ext cx="0" cy="153670"/>
          </a:xfrm>
          <a:custGeom>
            <a:avLst/>
            <a:gdLst/>
            <a:ahLst/>
            <a:cxnLst/>
            <a:rect l="l" t="t" r="r" b="b"/>
            <a:pathLst>
              <a:path h="153669">
                <a:moveTo>
                  <a:pt x="0" y="0"/>
                </a:moveTo>
                <a:lnTo>
                  <a:pt x="0" y="153127"/>
                </a:lnTo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153473" y="1573809"/>
            <a:ext cx="29845" cy="41910"/>
          </a:xfrm>
          <a:custGeom>
            <a:avLst/>
            <a:gdLst/>
            <a:ahLst/>
            <a:cxnLst/>
            <a:rect l="l" t="t" r="r" b="b"/>
            <a:pathLst>
              <a:path w="29844" h="41909">
                <a:moveTo>
                  <a:pt x="29272" y="0"/>
                </a:moveTo>
                <a:lnTo>
                  <a:pt x="0" y="0"/>
                </a:lnTo>
                <a:lnTo>
                  <a:pt x="14636" y="41818"/>
                </a:lnTo>
                <a:lnTo>
                  <a:pt x="29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153473" y="1573809"/>
            <a:ext cx="29845" cy="41910"/>
          </a:xfrm>
          <a:custGeom>
            <a:avLst/>
            <a:gdLst/>
            <a:ahLst/>
            <a:cxnLst/>
            <a:rect l="l" t="t" r="r" b="b"/>
            <a:pathLst>
              <a:path w="29844" h="41909">
                <a:moveTo>
                  <a:pt x="29272" y="0"/>
                </a:moveTo>
                <a:lnTo>
                  <a:pt x="14636" y="41818"/>
                </a:lnTo>
                <a:lnTo>
                  <a:pt x="0" y="0"/>
                </a:lnTo>
                <a:lnTo>
                  <a:pt x="29272" y="0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3356293" y="1616263"/>
            <a:ext cx="226060" cy="151130"/>
          </a:xfrm>
          <a:prstGeom prst="rect">
            <a:avLst/>
          </a:prstGeom>
          <a:solidFill>
            <a:srgbClr val="ACD8E6"/>
          </a:solidFill>
        </p:spPr>
        <p:txBody>
          <a:bodyPr vert="horz" wrap="square" lIns="0" tIns="3365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265"/>
              </a:spcBef>
            </a:pPr>
            <a:r>
              <a:rPr sz="450" dirty="0">
                <a:latin typeface="Times New Roman"/>
                <a:cs typeface="Times New Roman"/>
              </a:rPr>
              <a:t>radeon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282212" y="1420515"/>
            <a:ext cx="129539" cy="158750"/>
          </a:xfrm>
          <a:custGeom>
            <a:avLst/>
            <a:gdLst/>
            <a:ahLst/>
            <a:cxnLst/>
            <a:rect l="l" t="t" r="r" b="b"/>
            <a:pathLst>
              <a:path w="129539" h="158750">
                <a:moveTo>
                  <a:pt x="0" y="0"/>
                </a:moveTo>
                <a:lnTo>
                  <a:pt x="36444" y="32656"/>
                </a:lnTo>
                <a:lnTo>
                  <a:pt x="62491" y="62009"/>
                </a:lnTo>
                <a:lnTo>
                  <a:pt x="86869" y="93641"/>
                </a:lnTo>
                <a:lnTo>
                  <a:pt x="109284" y="126198"/>
                </a:lnTo>
                <a:lnTo>
                  <a:pt x="129440" y="158325"/>
                </a:lnTo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399287" y="1572078"/>
            <a:ext cx="33655" cy="43815"/>
          </a:xfrm>
          <a:custGeom>
            <a:avLst/>
            <a:gdLst/>
            <a:ahLst/>
            <a:cxnLst/>
            <a:rect l="l" t="t" r="r" b="b"/>
            <a:pathLst>
              <a:path w="33654" h="43815">
                <a:moveTo>
                  <a:pt x="25371" y="0"/>
                </a:moveTo>
                <a:lnTo>
                  <a:pt x="0" y="14603"/>
                </a:lnTo>
                <a:lnTo>
                  <a:pt x="33555" y="43533"/>
                </a:lnTo>
                <a:lnTo>
                  <a:pt x="253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399287" y="1572078"/>
            <a:ext cx="33655" cy="43815"/>
          </a:xfrm>
          <a:custGeom>
            <a:avLst/>
            <a:gdLst/>
            <a:ahLst/>
            <a:cxnLst/>
            <a:rect l="l" t="t" r="r" b="b"/>
            <a:pathLst>
              <a:path w="33654" h="43815">
                <a:moveTo>
                  <a:pt x="25371" y="0"/>
                </a:moveTo>
                <a:lnTo>
                  <a:pt x="33555" y="43533"/>
                </a:lnTo>
                <a:lnTo>
                  <a:pt x="0" y="14603"/>
                </a:lnTo>
                <a:lnTo>
                  <a:pt x="25371" y="0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3660523" y="1616263"/>
            <a:ext cx="412115" cy="151130"/>
          </a:xfrm>
          <a:prstGeom prst="rect">
            <a:avLst/>
          </a:prstGeom>
          <a:solidFill>
            <a:srgbClr val="ACD8E6"/>
          </a:solidFill>
        </p:spPr>
        <p:txBody>
          <a:bodyPr vert="horz" wrap="square" lIns="0" tIns="3365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265"/>
              </a:spcBef>
            </a:pPr>
            <a:r>
              <a:rPr sz="450" spc="0" dirty="0">
                <a:latin typeface="Times New Roman"/>
                <a:cs typeface="Times New Roman"/>
              </a:rPr>
              <a:t>nouveau_vieux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3281593" y="1358146"/>
            <a:ext cx="499745" cy="226060"/>
          </a:xfrm>
          <a:custGeom>
            <a:avLst/>
            <a:gdLst/>
            <a:ahLst/>
            <a:cxnLst/>
            <a:rect l="l" t="t" r="r" b="b"/>
            <a:pathLst>
              <a:path w="499745" h="226059">
                <a:moveTo>
                  <a:pt x="0" y="0"/>
                </a:moveTo>
                <a:lnTo>
                  <a:pt x="43081" y="5972"/>
                </a:lnTo>
                <a:lnTo>
                  <a:pt x="90008" y="13989"/>
                </a:lnTo>
                <a:lnTo>
                  <a:pt x="139520" y="24343"/>
                </a:lnTo>
                <a:lnTo>
                  <a:pt x="190353" y="37330"/>
                </a:lnTo>
                <a:lnTo>
                  <a:pt x="241245" y="53243"/>
                </a:lnTo>
                <a:lnTo>
                  <a:pt x="290934" y="72376"/>
                </a:lnTo>
                <a:lnTo>
                  <a:pt x="338157" y="95024"/>
                </a:lnTo>
                <a:lnTo>
                  <a:pt x="382891" y="122750"/>
                </a:lnTo>
                <a:lnTo>
                  <a:pt x="425253" y="155335"/>
                </a:lnTo>
                <a:lnTo>
                  <a:pt x="464400" y="190509"/>
                </a:lnTo>
                <a:lnTo>
                  <a:pt x="499485" y="226000"/>
                </a:lnTo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770247" y="1574378"/>
            <a:ext cx="39370" cy="41275"/>
          </a:xfrm>
          <a:custGeom>
            <a:avLst/>
            <a:gdLst/>
            <a:ahLst/>
            <a:cxnLst/>
            <a:rect l="l" t="t" r="r" b="b"/>
            <a:pathLst>
              <a:path w="39370" h="41275">
                <a:moveTo>
                  <a:pt x="21728" y="0"/>
                </a:moveTo>
                <a:lnTo>
                  <a:pt x="0" y="19621"/>
                </a:lnTo>
                <a:lnTo>
                  <a:pt x="38878" y="40856"/>
                </a:lnTo>
                <a:lnTo>
                  <a:pt x="21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770247" y="1574378"/>
            <a:ext cx="39370" cy="41275"/>
          </a:xfrm>
          <a:custGeom>
            <a:avLst/>
            <a:gdLst/>
            <a:ahLst/>
            <a:cxnLst/>
            <a:rect l="l" t="t" r="r" b="b"/>
            <a:pathLst>
              <a:path w="39370" h="41275">
                <a:moveTo>
                  <a:pt x="21728" y="0"/>
                </a:moveTo>
                <a:lnTo>
                  <a:pt x="38878" y="40856"/>
                </a:lnTo>
                <a:lnTo>
                  <a:pt x="0" y="19621"/>
                </a:lnTo>
                <a:lnTo>
                  <a:pt x="21728" y="0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4150846" y="1616263"/>
            <a:ext cx="226060" cy="151130"/>
          </a:xfrm>
          <a:prstGeom prst="rect">
            <a:avLst/>
          </a:prstGeom>
          <a:solidFill>
            <a:srgbClr val="ACD8E6"/>
          </a:solidFill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r>
              <a:rPr sz="450" spc="-5" dirty="0">
                <a:latin typeface="Times New Roman"/>
                <a:cs typeface="Times New Roman"/>
              </a:rPr>
              <a:t>swrast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281313" y="1349394"/>
            <a:ext cx="935990" cy="227329"/>
          </a:xfrm>
          <a:custGeom>
            <a:avLst/>
            <a:gdLst/>
            <a:ahLst/>
            <a:cxnLst/>
            <a:rect l="l" t="t" r="r" b="b"/>
            <a:pathLst>
              <a:path w="935989" h="227330">
                <a:moveTo>
                  <a:pt x="0" y="0"/>
                </a:moveTo>
                <a:lnTo>
                  <a:pt x="41166" y="746"/>
                </a:lnTo>
                <a:lnTo>
                  <a:pt x="86870" y="1840"/>
                </a:lnTo>
                <a:lnTo>
                  <a:pt x="136392" y="3346"/>
                </a:lnTo>
                <a:lnTo>
                  <a:pt x="189013" y="5330"/>
                </a:lnTo>
                <a:lnTo>
                  <a:pt x="244014" y="7855"/>
                </a:lnTo>
                <a:lnTo>
                  <a:pt x="300675" y="10985"/>
                </a:lnTo>
                <a:lnTo>
                  <a:pt x="358276" y="14785"/>
                </a:lnTo>
                <a:lnTo>
                  <a:pt x="416097" y="19320"/>
                </a:lnTo>
                <a:lnTo>
                  <a:pt x="473421" y="24652"/>
                </a:lnTo>
                <a:lnTo>
                  <a:pt x="529526" y="30848"/>
                </a:lnTo>
                <a:lnTo>
                  <a:pt x="583693" y="37970"/>
                </a:lnTo>
                <a:lnTo>
                  <a:pt x="635203" y="46084"/>
                </a:lnTo>
                <a:lnTo>
                  <a:pt x="683337" y="55254"/>
                </a:lnTo>
                <a:lnTo>
                  <a:pt x="727374" y="65544"/>
                </a:lnTo>
                <a:lnTo>
                  <a:pt x="766596" y="77018"/>
                </a:lnTo>
                <a:lnTo>
                  <a:pt x="827714" y="103776"/>
                </a:lnTo>
                <a:lnTo>
                  <a:pt x="860817" y="128733"/>
                </a:lnTo>
                <a:lnTo>
                  <a:pt x="889755" y="159085"/>
                </a:lnTo>
                <a:lnTo>
                  <a:pt x="914610" y="192633"/>
                </a:lnTo>
                <a:lnTo>
                  <a:pt x="935464" y="227175"/>
                </a:lnTo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04395" y="1571404"/>
            <a:ext cx="32384" cy="44450"/>
          </a:xfrm>
          <a:custGeom>
            <a:avLst/>
            <a:gdLst/>
            <a:ahLst/>
            <a:cxnLst/>
            <a:rect l="l" t="t" r="r" b="b"/>
            <a:pathLst>
              <a:path w="32385" h="44450">
                <a:moveTo>
                  <a:pt x="26165" y="0"/>
                </a:moveTo>
                <a:lnTo>
                  <a:pt x="0" y="13118"/>
                </a:lnTo>
                <a:lnTo>
                  <a:pt x="31819" y="43942"/>
                </a:lnTo>
                <a:lnTo>
                  <a:pt x="26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204395" y="1571404"/>
            <a:ext cx="32384" cy="44450"/>
          </a:xfrm>
          <a:custGeom>
            <a:avLst/>
            <a:gdLst/>
            <a:ahLst/>
            <a:cxnLst/>
            <a:rect l="l" t="t" r="r" b="b"/>
            <a:pathLst>
              <a:path w="32385" h="44450">
                <a:moveTo>
                  <a:pt x="26165" y="0"/>
                </a:moveTo>
                <a:lnTo>
                  <a:pt x="31819" y="43942"/>
                </a:lnTo>
                <a:lnTo>
                  <a:pt x="0" y="13118"/>
                </a:lnTo>
                <a:lnTo>
                  <a:pt x="26165" y="0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1886371" y="1917357"/>
            <a:ext cx="255270" cy="151130"/>
          </a:xfrm>
          <a:prstGeom prst="rect">
            <a:avLst/>
          </a:prstGeom>
          <a:solidFill>
            <a:srgbClr val="ACD8E6"/>
          </a:solidFill>
        </p:spPr>
        <p:txBody>
          <a:bodyPr vert="horz" wrap="square" lIns="0" tIns="3365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265"/>
              </a:spcBef>
            </a:pPr>
            <a:r>
              <a:rPr sz="450" dirty="0">
                <a:latin typeface="Times New Roman"/>
                <a:cs typeface="Times New Roman"/>
              </a:rPr>
              <a:t>Gallium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867013" y="1765994"/>
            <a:ext cx="101999" cy="153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055147" y="1768085"/>
            <a:ext cx="40640" cy="109855"/>
          </a:xfrm>
          <a:custGeom>
            <a:avLst/>
            <a:gdLst/>
            <a:ahLst/>
            <a:cxnLst/>
            <a:rect l="l" t="t" r="r" b="b"/>
            <a:pathLst>
              <a:path w="40639" h="109855">
                <a:moveTo>
                  <a:pt x="40626" y="0"/>
                </a:moveTo>
                <a:lnTo>
                  <a:pt x="31024" y="25842"/>
                </a:lnTo>
                <a:lnTo>
                  <a:pt x="20823" y="53301"/>
                </a:lnTo>
                <a:lnTo>
                  <a:pt x="10366" y="81446"/>
                </a:lnTo>
                <a:lnTo>
                  <a:pt x="0" y="109347"/>
                </a:lnTo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040481" y="1872632"/>
            <a:ext cx="28575" cy="44450"/>
          </a:xfrm>
          <a:custGeom>
            <a:avLst/>
            <a:gdLst/>
            <a:ahLst/>
            <a:cxnLst/>
            <a:rect l="l" t="t" r="r" b="b"/>
            <a:pathLst>
              <a:path w="28575" h="44450">
                <a:moveTo>
                  <a:pt x="848" y="0"/>
                </a:moveTo>
                <a:lnTo>
                  <a:pt x="0" y="44285"/>
                </a:lnTo>
                <a:lnTo>
                  <a:pt x="28290" y="10174"/>
                </a:lnTo>
                <a:lnTo>
                  <a:pt x="8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040481" y="1872632"/>
            <a:ext cx="28575" cy="44450"/>
          </a:xfrm>
          <a:custGeom>
            <a:avLst/>
            <a:gdLst/>
            <a:ahLst/>
            <a:cxnLst/>
            <a:rect l="l" t="t" r="r" b="b"/>
            <a:pathLst>
              <a:path w="28575" h="44450">
                <a:moveTo>
                  <a:pt x="28290" y="10174"/>
                </a:moveTo>
                <a:lnTo>
                  <a:pt x="0" y="44285"/>
                </a:lnTo>
                <a:lnTo>
                  <a:pt x="848" y="0"/>
                </a:lnTo>
                <a:lnTo>
                  <a:pt x="28290" y="10174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117599" y="1765242"/>
            <a:ext cx="223779" cy="153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182041" y="1767057"/>
            <a:ext cx="496570" cy="141605"/>
          </a:xfrm>
          <a:custGeom>
            <a:avLst/>
            <a:gdLst/>
            <a:ahLst/>
            <a:cxnLst/>
            <a:rect l="l" t="t" r="r" b="b"/>
            <a:pathLst>
              <a:path w="496569" h="141605">
                <a:moveTo>
                  <a:pt x="496532" y="0"/>
                </a:moveTo>
                <a:lnTo>
                  <a:pt x="446668" y="25829"/>
                </a:lnTo>
                <a:lnTo>
                  <a:pt x="373562" y="54696"/>
                </a:lnTo>
                <a:lnTo>
                  <a:pt x="323595" y="70197"/>
                </a:lnTo>
                <a:lnTo>
                  <a:pt x="278173" y="81266"/>
                </a:lnTo>
                <a:lnTo>
                  <a:pt x="235493" y="89454"/>
                </a:lnTo>
                <a:lnTo>
                  <a:pt x="193747" y="96317"/>
                </a:lnTo>
                <a:lnTo>
                  <a:pt x="151131" y="103407"/>
                </a:lnTo>
                <a:lnTo>
                  <a:pt x="105838" y="112278"/>
                </a:lnTo>
                <a:lnTo>
                  <a:pt x="56063" y="124483"/>
                </a:lnTo>
                <a:lnTo>
                  <a:pt x="0" y="141576"/>
                </a:lnTo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142020" y="1895076"/>
            <a:ext cx="44450" cy="27940"/>
          </a:xfrm>
          <a:custGeom>
            <a:avLst/>
            <a:gdLst/>
            <a:ahLst/>
            <a:cxnLst/>
            <a:rect l="l" t="t" r="r" b="b"/>
            <a:pathLst>
              <a:path w="44450" h="27939">
                <a:moveTo>
                  <a:pt x="34500" y="0"/>
                </a:moveTo>
                <a:lnTo>
                  <a:pt x="0" y="27784"/>
                </a:lnTo>
                <a:lnTo>
                  <a:pt x="44315" y="27575"/>
                </a:lnTo>
                <a:lnTo>
                  <a:pt x="3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142020" y="1895076"/>
            <a:ext cx="44450" cy="27940"/>
          </a:xfrm>
          <a:custGeom>
            <a:avLst/>
            <a:gdLst/>
            <a:ahLst/>
            <a:cxnLst/>
            <a:rect l="l" t="t" r="r" b="b"/>
            <a:pathLst>
              <a:path w="44450" h="27939">
                <a:moveTo>
                  <a:pt x="44315" y="27575"/>
                </a:moveTo>
                <a:lnTo>
                  <a:pt x="0" y="27784"/>
                </a:lnTo>
                <a:lnTo>
                  <a:pt x="34500" y="0"/>
                </a:lnTo>
                <a:lnTo>
                  <a:pt x="44315" y="27575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14722" y="2230996"/>
            <a:ext cx="247015" cy="151130"/>
          </a:xfrm>
          <a:prstGeom prst="rect">
            <a:avLst/>
          </a:prstGeom>
          <a:solidFill>
            <a:srgbClr val="ACD8E6"/>
          </a:solidFill>
        </p:spPr>
        <p:txBody>
          <a:bodyPr vert="horz" wrap="square" lIns="0" tIns="3365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265"/>
              </a:spcBef>
            </a:pPr>
            <a:r>
              <a:rPr sz="450" spc="-5" dirty="0">
                <a:latin typeface="Times New Roman"/>
                <a:cs typeface="Times New Roman"/>
              </a:rPr>
              <a:t>softpipe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00196" y="1995337"/>
            <a:ext cx="1186180" cy="200025"/>
          </a:xfrm>
          <a:custGeom>
            <a:avLst/>
            <a:gdLst/>
            <a:ahLst/>
            <a:cxnLst/>
            <a:rect l="l" t="t" r="r" b="b"/>
            <a:pathLst>
              <a:path w="1186180" h="200025">
                <a:moveTo>
                  <a:pt x="1185719" y="69"/>
                </a:moveTo>
                <a:lnTo>
                  <a:pt x="1146457" y="0"/>
                </a:lnTo>
                <a:lnTo>
                  <a:pt x="1103247" y="96"/>
                </a:lnTo>
                <a:lnTo>
                  <a:pt x="1056537" y="403"/>
                </a:lnTo>
                <a:lnTo>
                  <a:pt x="1006776" y="966"/>
                </a:lnTo>
                <a:lnTo>
                  <a:pt x="954412" y="1831"/>
                </a:lnTo>
                <a:lnTo>
                  <a:pt x="899895" y="3040"/>
                </a:lnTo>
                <a:lnTo>
                  <a:pt x="843674" y="4641"/>
                </a:lnTo>
                <a:lnTo>
                  <a:pt x="786197" y="6676"/>
                </a:lnTo>
                <a:lnTo>
                  <a:pt x="727913" y="9192"/>
                </a:lnTo>
                <a:lnTo>
                  <a:pt x="669270" y="12233"/>
                </a:lnTo>
                <a:lnTo>
                  <a:pt x="610718" y="15844"/>
                </a:lnTo>
                <a:lnTo>
                  <a:pt x="552706" y="20070"/>
                </a:lnTo>
                <a:lnTo>
                  <a:pt x="495681" y="24956"/>
                </a:lnTo>
                <a:lnTo>
                  <a:pt x="440094" y="30547"/>
                </a:lnTo>
                <a:lnTo>
                  <a:pt x="386393" y="36886"/>
                </a:lnTo>
                <a:lnTo>
                  <a:pt x="335026" y="44021"/>
                </a:lnTo>
                <a:lnTo>
                  <a:pt x="286442" y="51994"/>
                </a:lnTo>
                <a:lnTo>
                  <a:pt x="241091" y="60852"/>
                </a:lnTo>
                <a:lnTo>
                  <a:pt x="199420" y="70638"/>
                </a:lnTo>
                <a:lnTo>
                  <a:pt x="161880" y="81399"/>
                </a:lnTo>
                <a:lnTo>
                  <a:pt x="100983" y="106021"/>
                </a:lnTo>
                <a:lnTo>
                  <a:pt x="45216" y="147374"/>
                </a:lnTo>
                <a:lnTo>
                  <a:pt x="21224" y="172803"/>
                </a:lnTo>
                <a:lnTo>
                  <a:pt x="0" y="199506"/>
                </a:lnTo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76426" y="2187137"/>
            <a:ext cx="36195" cy="43180"/>
          </a:xfrm>
          <a:custGeom>
            <a:avLst/>
            <a:gdLst/>
            <a:ahLst/>
            <a:cxnLst/>
            <a:rect l="l" t="t" r="r" b="b"/>
            <a:pathLst>
              <a:path w="36195" h="43180">
                <a:moveTo>
                  <a:pt x="11320" y="0"/>
                </a:moveTo>
                <a:lnTo>
                  <a:pt x="0" y="42830"/>
                </a:lnTo>
                <a:lnTo>
                  <a:pt x="35562" y="16401"/>
                </a:lnTo>
                <a:lnTo>
                  <a:pt x="11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76426" y="2187137"/>
            <a:ext cx="36195" cy="43180"/>
          </a:xfrm>
          <a:custGeom>
            <a:avLst/>
            <a:gdLst/>
            <a:ahLst/>
            <a:cxnLst/>
            <a:rect l="l" t="t" r="r" b="b"/>
            <a:pathLst>
              <a:path w="36195" h="43180">
                <a:moveTo>
                  <a:pt x="35562" y="16401"/>
                </a:moveTo>
                <a:lnTo>
                  <a:pt x="0" y="42830"/>
                </a:lnTo>
                <a:lnTo>
                  <a:pt x="11320" y="0"/>
                </a:lnTo>
                <a:lnTo>
                  <a:pt x="35562" y="16401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841953" y="2230996"/>
            <a:ext cx="269875" cy="151130"/>
          </a:xfrm>
          <a:prstGeom prst="rect">
            <a:avLst/>
          </a:prstGeom>
          <a:solidFill>
            <a:srgbClr val="ACD8E6"/>
          </a:solidFill>
        </p:spPr>
        <p:txBody>
          <a:bodyPr vert="horz" wrap="square" lIns="0" tIns="3365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265"/>
              </a:spcBef>
            </a:pPr>
            <a:r>
              <a:rPr sz="450" spc="-5" dirty="0">
                <a:latin typeface="Times New Roman"/>
                <a:cs typeface="Times New Roman"/>
              </a:rPr>
              <a:t>llvmpipe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044806" y="2001224"/>
            <a:ext cx="840740" cy="195580"/>
          </a:xfrm>
          <a:custGeom>
            <a:avLst/>
            <a:gdLst/>
            <a:ahLst/>
            <a:cxnLst/>
            <a:rect l="l" t="t" r="r" b="b"/>
            <a:pathLst>
              <a:path w="840739" h="195580">
                <a:moveTo>
                  <a:pt x="840569" y="0"/>
                </a:moveTo>
                <a:lnTo>
                  <a:pt x="796490" y="2026"/>
                </a:lnTo>
                <a:lnTo>
                  <a:pt x="748120" y="4534"/>
                </a:lnTo>
                <a:lnTo>
                  <a:pt x="696290" y="7565"/>
                </a:lnTo>
                <a:lnTo>
                  <a:pt x="641834" y="11162"/>
                </a:lnTo>
                <a:lnTo>
                  <a:pt x="585584" y="15367"/>
                </a:lnTo>
                <a:lnTo>
                  <a:pt x="528374" y="20222"/>
                </a:lnTo>
                <a:lnTo>
                  <a:pt x="471036" y="25770"/>
                </a:lnTo>
                <a:lnTo>
                  <a:pt x="414402" y="32052"/>
                </a:lnTo>
                <a:lnTo>
                  <a:pt x="359306" y="39110"/>
                </a:lnTo>
                <a:lnTo>
                  <a:pt x="306580" y="46987"/>
                </a:lnTo>
                <a:lnTo>
                  <a:pt x="257057" y="55726"/>
                </a:lnTo>
                <a:lnTo>
                  <a:pt x="211570" y="65368"/>
                </a:lnTo>
                <a:lnTo>
                  <a:pt x="170951" y="75955"/>
                </a:lnTo>
                <a:lnTo>
                  <a:pt x="107649" y="100134"/>
                </a:lnTo>
                <a:lnTo>
                  <a:pt x="48789" y="142605"/>
                </a:lnTo>
                <a:lnTo>
                  <a:pt x="23022" y="168437"/>
                </a:lnTo>
                <a:lnTo>
                  <a:pt x="0" y="195418"/>
                </a:lnTo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19715" y="2188216"/>
            <a:ext cx="36830" cy="42545"/>
          </a:xfrm>
          <a:custGeom>
            <a:avLst/>
            <a:gdLst/>
            <a:ahLst/>
            <a:cxnLst/>
            <a:rect l="l" t="t" r="r" b="b"/>
            <a:pathLst>
              <a:path w="36830" h="42544">
                <a:moveTo>
                  <a:pt x="13131" y="0"/>
                </a:moveTo>
                <a:lnTo>
                  <a:pt x="0" y="42307"/>
                </a:lnTo>
                <a:lnTo>
                  <a:pt x="36653" y="17413"/>
                </a:lnTo>
                <a:lnTo>
                  <a:pt x="13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19715" y="2188216"/>
            <a:ext cx="36830" cy="42545"/>
          </a:xfrm>
          <a:custGeom>
            <a:avLst/>
            <a:gdLst/>
            <a:ahLst/>
            <a:cxnLst/>
            <a:rect l="l" t="t" r="r" b="b"/>
            <a:pathLst>
              <a:path w="36830" h="42544">
                <a:moveTo>
                  <a:pt x="36653" y="17413"/>
                </a:moveTo>
                <a:lnTo>
                  <a:pt x="0" y="42307"/>
                </a:lnTo>
                <a:lnTo>
                  <a:pt x="13131" y="0"/>
                </a:lnTo>
                <a:lnTo>
                  <a:pt x="36653" y="17413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2093373" y="2230996"/>
            <a:ext cx="226060" cy="151130"/>
          </a:xfrm>
          <a:prstGeom prst="rect">
            <a:avLst/>
          </a:prstGeom>
          <a:solidFill>
            <a:srgbClr val="ACD8E6"/>
          </a:solidFill>
        </p:spPr>
        <p:txBody>
          <a:bodyPr vert="horz" wrap="square" lIns="0" tIns="3365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265"/>
              </a:spcBef>
            </a:pPr>
            <a:r>
              <a:rPr sz="450" spc="0" dirty="0">
                <a:latin typeface="Times New Roman"/>
                <a:cs typeface="Times New Roman"/>
              </a:rPr>
              <a:t>r600g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2059508" y="2069162"/>
            <a:ext cx="78740" cy="125095"/>
          </a:xfrm>
          <a:custGeom>
            <a:avLst/>
            <a:gdLst/>
            <a:ahLst/>
            <a:cxnLst/>
            <a:rect l="l" t="t" r="r" b="b"/>
            <a:pathLst>
              <a:path w="78739" h="125094">
                <a:moveTo>
                  <a:pt x="0" y="0"/>
                </a:moveTo>
                <a:lnTo>
                  <a:pt x="18526" y="29403"/>
                </a:lnTo>
                <a:lnTo>
                  <a:pt x="38349" y="60864"/>
                </a:lnTo>
                <a:lnTo>
                  <a:pt x="58662" y="93097"/>
                </a:lnTo>
                <a:lnTo>
                  <a:pt x="78656" y="124815"/>
                </a:lnTo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126339" y="2187070"/>
            <a:ext cx="34925" cy="43815"/>
          </a:xfrm>
          <a:custGeom>
            <a:avLst/>
            <a:gdLst/>
            <a:ahLst/>
            <a:cxnLst/>
            <a:rect l="l" t="t" r="r" b="b"/>
            <a:pathLst>
              <a:path w="34925" h="43814">
                <a:moveTo>
                  <a:pt x="24781" y="0"/>
                </a:moveTo>
                <a:lnTo>
                  <a:pt x="0" y="15615"/>
                </a:lnTo>
                <a:lnTo>
                  <a:pt x="34680" y="43190"/>
                </a:lnTo>
                <a:lnTo>
                  <a:pt x="24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126339" y="2187070"/>
            <a:ext cx="34925" cy="43815"/>
          </a:xfrm>
          <a:custGeom>
            <a:avLst/>
            <a:gdLst/>
            <a:ahLst/>
            <a:cxnLst/>
            <a:rect l="l" t="t" r="r" b="b"/>
            <a:pathLst>
              <a:path w="34925" h="43814">
                <a:moveTo>
                  <a:pt x="24781" y="0"/>
                </a:moveTo>
                <a:lnTo>
                  <a:pt x="34680" y="43190"/>
                </a:lnTo>
                <a:lnTo>
                  <a:pt x="0" y="15615"/>
                </a:lnTo>
                <a:lnTo>
                  <a:pt x="24781" y="0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1792279" y="2230996"/>
            <a:ext cx="226060" cy="151130"/>
          </a:xfrm>
          <a:prstGeom prst="rect">
            <a:avLst/>
          </a:prstGeom>
          <a:solidFill>
            <a:srgbClr val="ACD8E6"/>
          </a:solidFill>
        </p:spPr>
        <p:txBody>
          <a:bodyPr vert="horz" wrap="square" lIns="0" tIns="3365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265"/>
              </a:spcBef>
            </a:pPr>
            <a:r>
              <a:rPr sz="450" spc="0" dirty="0">
                <a:latin typeface="Times New Roman"/>
                <a:cs typeface="Times New Roman"/>
              </a:rPr>
              <a:t>r300g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945047" y="2069162"/>
            <a:ext cx="43180" cy="121285"/>
          </a:xfrm>
          <a:custGeom>
            <a:avLst/>
            <a:gdLst/>
            <a:ahLst/>
            <a:cxnLst/>
            <a:rect l="l" t="t" r="r" b="b"/>
            <a:pathLst>
              <a:path w="43180" h="121285">
                <a:moveTo>
                  <a:pt x="43110" y="0"/>
                </a:moveTo>
                <a:lnTo>
                  <a:pt x="32968" y="28464"/>
                </a:lnTo>
                <a:lnTo>
                  <a:pt x="22126" y="58900"/>
                </a:lnTo>
                <a:lnTo>
                  <a:pt x="10998" y="90139"/>
                </a:lnTo>
                <a:lnTo>
                  <a:pt x="0" y="121010"/>
                </a:lnTo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930770" y="2185957"/>
            <a:ext cx="27940" cy="44450"/>
          </a:xfrm>
          <a:custGeom>
            <a:avLst/>
            <a:gdLst/>
            <a:ahLst/>
            <a:cxnLst/>
            <a:rect l="l" t="t" r="r" b="b"/>
            <a:pathLst>
              <a:path w="27939" h="44450">
                <a:moveTo>
                  <a:pt x="246" y="0"/>
                </a:moveTo>
                <a:lnTo>
                  <a:pt x="0" y="44302"/>
                </a:lnTo>
                <a:lnTo>
                  <a:pt x="27821" y="9818"/>
                </a:lnTo>
                <a:lnTo>
                  <a:pt x="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930770" y="2185957"/>
            <a:ext cx="27940" cy="44450"/>
          </a:xfrm>
          <a:custGeom>
            <a:avLst/>
            <a:gdLst/>
            <a:ahLst/>
            <a:cxnLst/>
            <a:rect l="l" t="t" r="r" b="b"/>
            <a:pathLst>
              <a:path w="27939" h="44450">
                <a:moveTo>
                  <a:pt x="27821" y="9818"/>
                </a:moveTo>
                <a:lnTo>
                  <a:pt x="0" y="44302"/>
                </a:lnTo>
                <a:lnTo>
                  <a:pt x="246" y="0"/>
                </a:lnTo>
                <a:lnTo>
                  <a:pt x="27821" y="9818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1491186" y="2230996"/>
            <a:ext cx="226060" cy="151130"/>
          </a:xfrm>
          <a:prstGeom prst="rect">
            <a:avLst/>
          </a:prstGeom>
          <a:solidFill>
            <a:srgbClr val="ACD8E6"/>
          </a:solidFill>
        </p:spPr>
        <p:txBody>
          <a:bodyPr vert="horz" wrap="square" lIns="0" tIns="3365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265"/>
              </a:spcBef>
            </a:pPr>
            <a:r>
              <a:rPr sz="450" spc="0" dirty="0">
                <a:latin typeface="Times New Roman"/>
                <a:cs typeface="Times New Roman"/>
              </a:rPr>
              <a:t>nvc0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1668555" y="2033010"/>
            <a:ext cx="217170" cy="161290"/>
          </a:xfrm>
          <a:custGeom>
            <a:avLst/>
            <a:gdLst/>
            <a:ahLst/>
            <a:cxnLst/>
            <a:rect l="l" t="t" r="r" b="b"/>
            <a:pathLst>
              <a:path w="217169" h="161289">
                <a:moveTo>
                  <a:pt x="216737" y="0"/>
                </a:moveTo>
                <a:lnTo>
                  <a:pt x="149275" y="29212"/>
                </a:lnTo>
                <a:lnTo>
                  <a:pt x="86087" y="68348"/>
                </a:lnTo>
                <a:lnTo>
                  <a:pt x="39600" y="111841"/>
                </a:lnTo>
                <a:lnTo>
                  <a:pt x="18853" y="136256"/>
                </a:lnTo>
                <a:lnTo>
                  <a:pt x="0" y="161164"/>
                </a:lnTo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644965" y="2186300"/>
            <a:ext cx="35560" cy="43180"/>
          </a:xfrm>
          <a:custGeom>
            <a:avLst/>
            <a:gdLst/>
            <a:ahLst/>
            <a:cxnLst/>
            <a:rect l="l" t="t" r="r" b="b"/>
            <a:pathLst>
              <a:path w="35560" h="43180">
                <a:moveTo>
                  <a:pt x="11257" y="0"/>
                </a:moveTo>
                <a:lnTo>
                  <a:pt x="0" y="42851"/>
                </a:lnTo>
                <a:lnTo>
                  <a:pt x="35516" y="16355"/>
                </a:lnTo>
                <a:lnTo>
                  <a:pt x="11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644965" y="2186300"/>
            <a:ext cx="35560" cy="43180"/>
          </a:xfrm>
          <a:custGeom>
            <a:avLst/>
            <a:gdLst/>
            <a:ahLst/>
            <a:cxnLst/>
            <a:rect l="l" t="t" r="r" b="b"/>
            <a:pathLst>
              <a:path w="35560" h="43180">
                <a:moveTo>
                  <a:pt x="35516" y="16355"/>
                </a:moveTo>
                <a:lnTo>
                  <a:pt x="0" y="42851"/>
                </a:lnTo>
                <a:lnTo>
                  <a:pt x="11257" y="0"/>
                </a:lnTo>
                <a:lnTo>
                  <a:pt x="35516" y="16355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1190092" y="2230996"/>
            <a:ext cx="226060" cy="151130"/>
          </a:xfrm>
          <a:prstGeom prst="rect">
            <a:avLst/>
          </a:prstGeom>
          <a:solidFill>
            <a:srgbClr val="ACD8E6"/>
          </a:solidFill>
        </p:spPr>
        <p:txBody>
          <a:bodyPr vert="horz" wrap="square" lIns="0" tIns="3365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65"/>
              </a:spcBef>
            </a:pPr>
            <a:r>
              <a:rPr sz="450" spc="0" dirty="0">
                <a:latin typeface="Times New Roman"/>
                <a:cs typeface="Times New Roman"/>
              </a:rPr>
              <a:t>nv50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1361761" y="1994867"/>
            <a:ext cx="523875" cy="200025"/>
          </a:xfrm>
          <a:custGeom>
            <a:avLst/>
            <a:gdLst/>
            <a:ahLst/>
            <a:cxnLst/>
            <a:rect l="l" t="t" r="r" b="b"/>
            <a:pathLst>
              <a:path w="523875" h="200025">
                <a:moveTo>
                  <a:pt x="523631" y="0"/>
                </a:moveTo>
                <a:lnTo>
                  <a:pt x="481508" y="1985"/>
                </a:lnTo>
                <a:lnTo>
                  <a:pt x="435836" y="5590"/>
                </a:lnTo>
                <a:lnTo>
                  <a:pt x="387508" y="11175"/>
                </a:lnTo>
                <a:lnTo>
                  <a:pt x="337417" y="19102"/>
                </a:lnTo>
                <a:lnTo>
                  <a:pt x="286457" y="29731"/>
                </a:lnTo>
                <a:lnTo>
                  <a:pt x="235520" y="43423"/>
                </a:lnTo>
                <a:lnTo>
                  <a:pt x="185501" y="60540"/>
                </a:lnTo>
                <a:lnTo>
                  <a:pt x="137292" y="81442"/>
                </a:lnTo>
                <a:lnTo>
                  <a:pt x="91787" y="106490"/>
                </a:lnTo>
                <a:lnTo>
                  <a:pt x="41115" y="148536"/>
                </a:lnTo>
                <a:lnTo>
                  <a:pt x="19317" y="173515"/>
                </a:lnTo>
                <a:lnTo>
                  <a:pt x="0" y="199487"/>
                </a:lnTo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339200" y="2186631"/>
            <a:ext cx="34925" cy="43180"/>
          </a:xfrm>
          <a:custGeom>
            <a:avLst/>
            <a:gdLst/>
            <a:ahLst/>
            <a:cxnLst/>
            <a:rect l="l" t="t" r="r" b="b"/>
            <a:pathLst>
              <a:path w="34925" h="43180">
                <a:moveTo>
                  <a:pt x="10128" y="0"/>
                </a:moveTo>
                <a:lnTo>
                  <a:pt x="0" y="43123"/>
                </a:lnTo>
                <a:lnTo>
                  <a:pt x="34809" y="15711"/>
                </a:lnTo>
                <a:lnTo>
                  <a:pt x="10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339200" y="2186631"/>
            <a:ext cx="34925" cy="43180"/>
          </a:xfrm>
          <a:custGeom>
            <a:avLst/>
            <a:gdLst/>
            <a:ahLst/>
            <a:cxnLst/>
            <a:rect l="l" t="t" r="r" b="b"/>
            <a:pathLst>
              <a:path w="34925" h="43180">
                <a:moveTo>
                  <a:pt x="34809" y="15711"/>
                </a:moveTo>
                <a:lnTo>
                  <a:pt x="0" y="43123"/>
                </a:lnTo>
                <a:lnTo>
                  <a:pt x="10128" y="0"/>
                </a:lnTo>
                <a:lnTo>
                  <a:pt x="34809" y="15711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695560" y="2230996"/>
            <a:ext cx="226060" cy="151130"/>
          </a:xfrm>
          <a:custGeom>
            <a:avLst/>
            <a:gdLst/>
            <a:ahLst/>
            <a:cxnLst/>
            <a:rect l="l" t="t" r="r" b="b"/>
            <a:pathLst>
              <a:path w="226060" h="151130">
                <a:moveTo>
                  <a:pt x="0" y="0"/>
                </a:moveTo>
                <a:lnTo>
                  <a:pt x="225820" y="0"/>
                </a:lnTo>
                <a:lnTo>
                  <a:pt x="225820" y="150546"/>
                </a:lnTo>
                <a:lnTo>
                  <a:pt x="0" y="150546"/>
                </a:lnTo>
                <a:lnTo>
                  <a:pt x="0" y="0"/>
                </a:lnTo>
                <a:close/>
              </a:path>
            </a:pathLst>
          </a:custGeom>
          <a:solidFill>
            <a:srgbClr val="ACD8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2773816" y="2250496"/>
            <a:ext cx="69850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dirty="0">
                <a:latin typeface="Times New Roman"/>
                <a:cs typeface="Times New Roman"/>
              </a:rPr>
              <a:t>...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2141661" y="2063525"/>
            <a:ext cx="610870" cy="130175"/>
          </a:xfrm>
          <a:custGeom>
            <a:avLst/>
            <a:gdLst/>
            <a:ahLst/>
            <a:cxnLst/>
            <a:rect l="l" t="t" r="r" b="b"/>
            <a:pathLst>
              <a:path w="610869" h="130175">
                <a:moveTo>
                  <a:pt x="0" y="0"/>
                </a:moveTo>
                <a:lnTo>
                  <a:pt x="52049" y="10993"/>
                </a:lnTo>
                <a:lnTo>
                  <a:pt x="98617" y="13989"/>
                </a:lnTo>
                <a:lnTo>
                  <a:pt x="151833" y="14450"/>
                </a:lnTo>
                <a:lnTo>
                  <a:pt x="209385" y="13461"/>
                </a:lnTo>
                <a:lnTo>
                  <a:pt x="268959" y="12107"/>
                </a:lnTo>
                <a:lnTo>
                  <a:pt x="328245" y="11473"/>
                </a:lnTo>
                <a:lnTo>
                  <a:pt x="384931" y="12643"/>
                </a:lnTo>
                <a:lnTo>
                  <a:pt x="436703" y="16704"/>
                </a:lnTo>
                <a:lnTo>
                  <a:pt x="481251" y="24739"/>
                </a:lnTo>
                <a:lnTo>
                  <a:pt x="543916" y="56073"/>
                </a:lnTo>
                <a:lnTo>
                  <a:pt x="591109" y="103507"/>
                </a:lnTo>
                <a:lnTo>
                  <a:pt x="610567" y="129917"/>
                </a:lnTo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740189" y="2186451"/>
            <a:ext cx="34925" cy="43815"/>
          </a:xfrm>
          <a:custGeom>
            <a:avLst/>
            <a:gdLst/>
            <a:ahLst/>
            <a:cxnLst/>
            <a:rect l="l" t="t" r="r" b="b"/>
            <a:pathLst>
              <a:path w="34925" h="43814">
                <a:moveTo>
                  <a:pt x="24928" y="0"/>
                </a:moveTo>
                <a:lnTo>
                  <a:pt x="0" y="15355"/>
                </a:lnTo>
                <a:lnTo>
                  <a:pt x="34387" y="43286"/>
                </a:lnTo>
                <a:lnTo>
                  <a:pt x="24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740189" y="2186451"/>
            <a:ext cx="34925" cy="43815"/>
          </a:xfrm>
          <a:custGeom>
            <a:avLst/>
            <a:gdLst/>
            <a:ahLst/>
            <a:cxnLst/>
            <a:rect l="l" t="t" r="r" b="b"/>
            <a:pathLst>
              <a:path w="34925" h="43814">
                <a:moveTo>
                  <a:pt x="24928" y="0"/>
                </a:moveTo>
                <a:lnTo>
                  <a:pt x="34387" y="43286"/>
                </a:lnTo>
                <a:lnTo>
                  <a:pt x="0" y="15355"/>
                </a:lnTo>
                <a:lnTo>
                  <a:pt x="24928" y="0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2394467" y="2230996"/>
            <a:ext cx="226060" cy="151130"/>
          </a:xfrm>
          <a:prstGeom prst="rect">
            <a:avLst/>
          </a:prstGeom>
          <a:solidFill>
            <a:srgbClr val="ACD8E6"/>
          </a:solidFill>
        </p:spPr>
        <p:txBody>
          <a:bodyPr vert="horz" wrap="square" lIns="0" tIns="3365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65"/>
              </a:spcBef>
            </a:pPr>
            <a:r>
              <a:rPr sz="450" spc="0" dirty="0">
                <a:latin typeface="Times New Roman"/>
                <a:cs typeface="Times New Roman"/>
              </a:rPr>
              <a:t>nv30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2141841" y="2062923"/>
            <a:ext cx="307340" cy="131445"/>
          </a:xfrm>
          <a:custGeom>
            <a:avLst/>
            <a:gdLst/>
            <a:ahLst/>
            <a:cxnLst/>
            <a:rect l="l" t="t" r="r" b="b"/>
            <a:pathLst>
              <a:path w="307339" h="131444">
                <a:moveTo>
                  <a:pt x="0" y="0"/>
                </a:moveTo>
                <a:lnTo>
                  <a:pt x="60742" y="14689"/>
                </a:lnTo>
                <a:lnTo>
                  <a:pt x="99813" y="15309"/>
                </a:lnTo>
                <a:lnTo>
                  <a:pt x="135716" y="14419"/>
                </a:lnTo>
                <a:lnTo>
                  <a:pt x="172693" y="19601"/>
                </a:lnTo>
                <a:lnTo>
                  <a:pt x="214989" y="38435"/>
                </a:lnTo>
                <a:lnTo>
                  <a:pt x="241607" y="57508"/>
                </a:lnTo>
                <a:lnTo>
                  <a:pt x="265877" y="80129"/>
                </a:lnTo>
                <a:lnTo>
                  <a:pt x="287711" y="105051"/>
                </a:lnTo>
                <a:lnTo>
                  <a:pt x="307023" y="131025"/>
                </a:lnTo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436611" y="2186288"/>
            <a:ext cx="34925" cy="43180"/>
          </a:xfrm>
          <a:custGeom>
            <a:avLst/>
            <a:gdLst/>
            <a:ahLst/>
            <a:cxnLst/>
            <a:rect l="l" t="t" r="r" b="b"/>
            <a:pathLst>
              <a:path w="34925" h="43180">
                <a:moveTo>
                  <a:pt x="24714" y="0"/>
                </a:moveTo>
                <a:lnTo>
                  <a:pt x="0" y="15681"/>
                </a:lnTo>
                <a:lnTo>
                  <a:pt x="34763" y="43156"/>
                </a:lnTo>
                <a:lnTo>
                  <a:pt x="247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436611" y="2186288"/>
            <a:ext cx="34925" cy="43180"/>
          </a:xfrm>
          <a:custGeom>
            <a:avLst/>
            <a:gdLst/>
            <a:ahLst/>
            <a:cxnLst/>
            <a:rect l="l" t="t" r="r" b="b"/>
            <a:pathLst>
              <a:path w="34925" h="43180">
                <a:moveTo>
                  <a:pt x="24714" y="0"/>
                </a:moveTo>
                <a:lnTo>
                  <a:pt x="34763" y="43156"/>
                </a:lnTo>
                <a:lnTo>
                  <a:pt x="0" y="15681"/>
                </a:lnTo>
                <a:lnTo>
                  <a:pt x="24714" y="0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/>
          <p:nvPr/>
        </p:nvSpPr>
        <p:spPr>
          <a:xfrm>
            <a:off x="863907" y="2841547"/>
            <a:ext cx="226060" cy="151130"/>
          </a:xfrm>
          <a:prstGeom prst="rect">
            <a:avLst/>
          </a:prstGeom>
          <a:solidFill>
            <a:srgbClr val="ACD8E6"/>
          </a:solidFill>
        </p:spPr>
        <p:txBody>
          <a:bodyPr vert="horz" wrap="square" lIns="0" tIns="3365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265"/>
              </a:spcBef>
            </a:pPr>
            <a:r>
              <a:rPr sz="450" dirty="0">
                <a:latin typeface="Times New Roman"/>
                <a:cs typeface="Times New Roman"/>
              </a:rPr>
              <a:t>CPU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668732" y="2382329"/>
            <a:ext cx="229235" cy="424815"/>
          </a:xfrm>
          <a:custGeom>
            <a:avLst/>
            <a:gdLst/>
            <a:ahLst/>
            <a:cxnLst/>
            <a:rect l="l" t="t" r="r" b="b"/>
            <a:pathLst>
              <a:path w="229234" h="424814">
                <a:moveTo>
                  <a:pt x="0" y="0"/>
                </a:moveTo>
                <a:lnTo>
                  <a:pt x="16047" y="36162"/>
                </a:lnTo>
                <a:lnTo>
                  <a:pt x="34684" y="77075"/>
                </a:lnTo>
                <a:lnTo>
                  <a:pt x="55530" y="121476"/>
                </a:lnTo>
                <a:lnTo>
                  <a:pt x="78202" y="168099"/>
                </a:lnTo>
                <a:lnTo>
                  <a:pt x="102319" y="215682"/>
                </a:lnTo>
                <a:lnTo>
                  <a:pt x="127498" y="262961"/>
                </a:lnTo>
                <a:lnTo>
                  <a:pt x="153357" y="308671"/>
                </a:lnTo>
                <a:lnTo>
                  <a:pt x="190189" y="367623"/>
                </a:lnTo>
                <a:lnTo>
                  <a:pt x="209665" y="396594"/>
                </a:lnTo>
                <a:lnTo>
                  <a:pt x="229006" y="424358"/>
                </a:lnTo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85912" y="2798210"/>
            <a:ext cx="36830" cy="42545"/>
          </a:xfrm>
          <a:custGeom>
            <a:avLst/>
            <a:gdLst/>
            <a:ahLst/>
            <a:cxnLst/>
            <a:rect l="l" t="t" r="r" b="b"/>
            <a:pathLst>
              <a:path w="36830" h="42544">
                <a:moveTo>
                  <a:pt x="23748" y="0"/>
                </a:moveTo>
                <a:lnTo>
                  <a:pt x="0" y="17103"/>
                </a:lnTo>
                <a:lnTo>
                  <a:pt x="36311" y="42487"/>
                </a:lnTo>
                <a:lnTo>
                  <a:pt x="23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85912" y="2798210"/>
            <a:ext cx="36830" cy="42545"/>
          </a:xfrm>
          <a:custGeom>
            <a:avLst/>
            <a:gdLst/>
            <a:ahLst/>
            <a:cxnLst/>
            <a:rect l="l" t="t" r="r" b="b"/>
            <a:pathLst>
              <a:path w="36830" h="42544">
                <a:moveTo>
                  <a:pt x="23748" y="0"/>
                </a:moveTo>
                <a:lnTo>
                  <a:pt x="36311" y="42487"/>
                </a:lnTo>
                <a:lnTo>
                  <a:pt x="0" y="17103"/>
                </a:lnTo>
                <a:lnTo>
                  <a:pt x="23748" y="0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61816" y="2536271"/>
            <a:ext cx="230504" cy="151130"/>
          </a:xfrm>
          <a:custGeom>
            <a:avLst/>
            <a:gdLst/>
            <a:ahLst/>
            <a:cxnLst/>
            <a:rect l="l" t="t" r="r" b="b"/>
            <a:pathLst>
              <a:path w="230505" h="151130">
                <a:moveTo>
                  <a:pt x="0" y="0"/>
                </a:moveTo>
                <a:lnTo>
                  <a:pt x="230002" y="0"/>
                </a:lnTo>
                <a:lnTo>
                  <a:pt x="230002" y="150546"/>
                </a:lnTo>
                <a:lnTo>
                  <a:pt x="0" y="150546"/>
                </a:lnTo>
                <a:lnTo>
                  <a:pt x="0" y="0"/>
                </a:lnTo>
                <a:close/>
              </a:path>
            </a:pathLst>
          </a:custGeom>
          <a:solidFill>
            <a:srgbClr val="ACD8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861816" y="2555772"/>
            <a:ext cx="230504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10"/>
              </a:spcBef>
            </a:pPr>
            <a:r>
              <a:rPr sz="450" spc="-10" dirty="0">
                <a:latin typeface="Times New Roman"/>
                <a:cs typeface="Times New Roman"/>
              </a:rPr>
              <a:t>LLVM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976817" y="2382329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1831"/>
                </a:lnTo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62181" y="2494340"/>
            <a:ext cx="29845" cy="41910"/>
          </a:xfrm>
          <a:custGeom>
            <a:avLst/>
            <a:gdLst/>
            <a:ahLst/>
            <a:cxnLst/>
            <a:rect l="l" t="t" r="r" b="b"/>
            <a:pathLst>
              <a:path w="29844" h="41910">
                <a:moveTo>
                  <a:pt x="29272" y="0"/>
                </a:moveTo>
                <a:lnTo>
                  <a:pt x="0" y="0"/>
                </a:lnTo>
                <a:lnTo>
                  <a:pt x="14636" y="41818"/>
                </a:lnTo>
                <a:lnTo>
                  <a:pt x="29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62181" y="2494340"/>
            <a:ext cx="29845" cy="41910"/>
          </a:xfrm>
          <a:custGeom>
            <a:avLst/>
            <a:gdLst/>
            <a:ahLst/>
            <a:cxnLst/>
            <a:rect l="l" t="t" r="r" b="b"/>
            <a:pathLst>
              <a:path w="29844" h="41910">
                <a:moveTo>
                  <a:pt x="29272" y="0"/>
                </a:moveTo>
                <a:lnTo>
                  <a:pt x="14636" y="41818"/>
                </a:lnTo>
                <a:lnTo>
                  <a:pt x="0" y="0"/>
                </a:lnTo>
                <a:lnTo>
                  <a:pt x="29272" y="0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 txBox="1"/>
          <p:nvPr/>
        </p:nvSpPr>
        <p:spPr>
          <a:xfrm>
            <a:off x="2281556" y="2532090"/>
            <a:ext cx="452120" cy="159385"/>
          </a:xfrm>
          <a:prstGeom prst="rect">
            <a:avLst/>
          </a:prstGeom>
          <a:solidFill>
            <a:srgbClr val="ACD8E6"/>
          </a:solidFill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ts val="515"/>
              </a:lnSpc>
              <a:spcBef>
                <a:spcPts val="50"/>
              </a:spcBef>
            </a:pPr>
            <a:r>
              <a:rPr sz="450" dirty="0">
                <a:latin typeface="Times New Roman"/>
                <a:cs typeface="Times New Roman"/>
              </a:rPr>
              <a:t>GPU</a:t>
            </a:r>
            <a:endParaRPr sz="450">
              <a:latin typeface="Times New Roman"/>
              <a:cs typeface="Times New Roman"/>
            </a:endParaRPr>
          </a:p>
          <a:p>
            <a:pPr algn="ctr">
              <a:lnSpc>
                <a:spcPts val="515"/>
              </a:lnSpc>
            </a:pPr>
            <a:r>
              <a:rPr sz="450" dirty="0">
                <a:latin typeface="Times New Roman"/>
                <a:cs typeface="Times New Roman"/>
              </a:rPr>
              <a:t>(through</a:t>
            </a:r>
            <a:r>
              <a:rPr sz="450" spc="-10" dirty="0">
                <a:latin typeface="Times New Roman"/>
                <a:cs typeface="Times New Roman"/>
              </a:rPr>
              <a:t> </a:t>
            </a:r>
            <a:r>
              <a:rPr sz="450" spc="-5" dirty="0">
                <a:latin typeface="Times New Roman"/>
                <a:cs typeface="Times New Roman"/>
              </a:rPr>
              <a:t>libdrm)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2263344" y="2380694"/>
            <a:ext cx="150199" cy="1526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953427" y="2382802"/>
            <a:ext cx="286385" cy="177800"/>
          </a:xfrm>
          <a:custGeom>
            <a:avLst/>
            <a:gdLst/>
            <a:ahLst/>
            <a:cxnLst/>
            <a:rect l="l" t="t" r="r" b="b"/>
            <a:pathLst>
              <a:path w="286385" h="177800">
                <a:moveTo>
                  <a:pt x="0" y="0"/>
                </a:moveTo>
                <a:lnTo>
                  <a:pt x="45971" y="53043"/>
                </a:lnTo>
                <a:lnTo>
                  <a:pt x="102309" y="99105"/>
                </a:lnTo>
                <a:lnTo>
                  <a:pt x="145510" y="123453"/>
                </a:lnTo>
                <a:lnTo>
                  <a:pt x="191277" y="144488"/>
                </a:lnTo>
                <a:lnTo>
                  <a:pt x="238523" y="162443"/>
                </a:lnTo>
                <a:lnTo>
                  <a:pt x="286164" y="177549"/>
                </a:lnTo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236618" y="2546450"/>
            <a:ext cx="44450" cy="28575"/>
          </a:xfrm>
          <a:custGeom>
            <a:avLst/>
            <a:gdLst/>
            <a:ahLst/>
            <a:cxnLst/>
            <a:rect l="l" t="t" r="r" b="b"/>
            <a:pathLst>
              <a:path w="44450" h="28575">
                <a:moveTo>
                  <a:pt x="7610" y="0"/>
                </a:moveTo>
                <a:lnTo>
                  <a:pt x="0" y="28256"/>
                </a:lnTo>
                <a:lnTo>
                  <a:pt x="44185" y="24990"/>
                </a:lnTo>
                <a:lnTo>
                  <a:pt x="7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236618" y="2546450"/>
            <a:ext cx="44450" cy="28575"/>
          </a:xfrm>
          <a:custGeom>
            <a:avLst/>
            <a:gdLst/>
            <a:ahLst/>
            <a:cxnLst/>
            <a:rect l="l" t="t" r="r" b="b"/>
            <a:pathLst>
              <a:path w="44450" h="28575">
                <a:moveTo>
                  <a:pt x="7610" y="0"/>
                </a:moveTo>
                <a:lnTo>
                  <a:pt x="44185" y="24990"/>
                </a:lnTo>
                <a:lnTo>
                  <a:pt x="0" y="28256"/>
                </a:lnTo>
                <a:lnTo>
                  <a:pt x="7610" y="0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649950" y="2382881"/>
            <a:ext cx="587375" cy="223520"/>
          </a:xfrm>
          <a:custGeom>
            <a:avLst/>
            <a:gdLst/>
            <a:ahLst/>
            <a:cxnLst/>
            <a:rect l="l" t="t" r="r" b="b"/>
            <a:pathLst>
              <a:path w="587375" h="223519">
                <a:moveTo>
                  <a:pt x="0" y="0"/>
                </a:moveTo>
                <a:lnTo>
                  <a:pt x="46373" y="54017"/>
                </a:lnTo>
                <a:lnTo>
                  <a:pt x="104692" y="99026"/>
                </a:lnTo>
                <a:lnTo>
                  <a:pt x="149729" y="122002"/>
                </a:lnTo>
                <a:lnTo>
                  <a:pt x="196663" y="142162"/>
                </a:lnTo>
                <a:lnTo>
                  <a:pt x="245050" y="159682"/>
                </a:lnTo>
                <a:lnTo>
                  <a:pt x="294442" y="174738"/>
                </a:lnTo>
                <a:lnTo>
                  <a:pt x="344393" y="187506"/>
                </a:lnTo>
                <a:lnTo>
                  <a:pt x="394457" y="198162"/>
                </a:lnTo>
                <a:lnTo>
                  <a:pt x="444187" y="206885"/>
                </a:lnTo>
                <a:lnTo>
                  <a:pt x="493137" y="213848"/>
                </a:lnTo>
                <a:lnTo>
                  <a:pt x="540860" y="219230"/>
                </a:lnTo>
                <a:lnTo>
                  <a:pt x="586910" y="223206"/>
                </a:lnTo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237597" y="2591585"/>
            <a:ext cx="43180" cy="29209"/>
          </a:xfrm>
          <a:custGeom>
            <a:avLst/>
            <a:gdLst/>
            <a:ahLst/>
            <a:cxnLst/>
            <a:rect l="l" t="t" r="r" b="b"/>
            <a:pathLst>
              <a:path w="43180" h="29210">
                <a:moveTo>
                  <a:pt x="1831" y="0"/>
                </a:moveTo>
                <a:lnTo>
                  <a:pt x="0" y="29206"/>
                </a:lnTo>
                <a:lnTo>
                  <a:pt x="42654" y="17216"/>
                </a:lnTo>
                <a:lnTo>
                  <a:pt x="18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237597" y="2591585"/>
            <a:ext cx="43180" cy="29209"/>
          </a:xfrm>
          <a:custGeom>
            <a:avLst/>
            <a:gdLst/>
            <a:ahLst/>
            <a:cxnLst/>
            <a:rect l="l" t="t" r="r" b="b"/>
            <a:pathLst>
              <a:path w="43180" h="29210">
                <a:moveTo>
                  <a:pt x="1831" y="0"/>
                </a:moveTo>
                <a:lnTo>
                  <a:pt x="42654" y="17216"/>
                </a:lnTo>
                <a:lnTo>
                  <a:pt x="0" y="29206"/>
                </a:lnTo>
                <a:lnTo>
                  <a:pt x="1831" y="0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347125" y="2381953"/>
            <a:ext cx="890905" cy="215265"/>
          </a:xfrm>
          <a:custGeom>
            <a:avLst/>
            <a:gdLst/>
            <a:ahLst/>
            <a:cxnLst/>
            <a:rect l="l" t="t" r="r" b="b"/>
            <a:pathLst>
              <a:path w="890905" h="215264">
                <a:moveTo>
                  <a:pt x="0" y="0"/>
                </a:moveTo>
                <a:lnTo>
                  <a:pt x="46766" y="54950"/>
                </a:lnTo>
                <a:lnTo>
                  <a:pt x="106424" y="99954"/>
                </a:lnTo>
                <a:lnTo>
                  <a:pt x="167050" y="124253"/>
                </a:lnTo>
                <a:lnTo>
                  <a:pt x="204926" y="135152"/>
                </a:lnTo>
                <a:lnTo>
                  <a:pt x="247115" y="145258"/>
                </a:lnTo>
                <a:lnTo>
                  <a:pt x="293069" y="154598"/>
                </a:lnTo>
                <a:lnTo>
                  <a:pt x="342241" y="163202"/>
                </a:lnTo>
                <a:lnTo>
                  <a:pt x="394083" y="171098"/>
                </a:lnTo>
                <a:lnTo>
                  <a:pt x="448048" y="178317"/>
                </a:lnTo>
                <a:lnTo>
                  <a:pt x="503589" y="184886"/>
                </a:lnTo>
                <a:lnTo>
                  <a:pt x="560157" y="190836"/>
                </a:lnTo>
                <a:lnTo>
                  <a:pt x="617207" y="196194"/>
                </a:lnTo>
                <a:lnTo>
                  <a:pt x="674189" y="200990"/>
                </a:lnTo>
                <a:lnTo>
                  <a:pt x="730558" y="205253"/>
                </a:lnTo>
                <a:lnTo>
                  <a:pt x="785765" y="209012"/>
                </a:lnTo>
                <a:lnTo>
                  <a:pt x="839263" y="212297"/>
                </a:lnTo>
                <a:lnTo>
                  <a:pt x="890505" y="215135"/>
                </a:lnTo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238433" y="2582548"/>
            <a:ext cx="42545" cy="29845"/>
          </a:xfrm>
          <a:custGeom>
            <a:avLst/>
            <a:gdLst/>
            <a:ahLst/>
            <a:cxnLst/>
            <a:rect l="l" t="t" r="r" b="b"/>
            <a:pathLst>
              <a:path w="42544" h="29844">
                <a:moveTo>
                  <a:pt x="1467" y="0"/>
                </a:moveTo>
                <a:lnTo>
                  <a:pt x="0" y="29226"/>
                </a:lnTo>
                <a:lnTo>
                  <a:pt x="42504" y="16710"/>
                </a:lnTo>
                <a:lnTo>
                  <a:pt x="14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238433" y="2582548"/>
            <a:ext cx="42545" cy="29845"/>
          </a:xfrm>
          <a:custGeom>
            <a:avLst/>
            <a:gdLst/>
            <a:ahLst/>
            <a:cxnLst/>
            <a:rect l="l" t="t" r="r" b="b"/>
            <a:pathLst>
              <a:path w="42544" h="29844">
                <a:moveTo>
                  <a:pt x="1467" y="0"/>
                </a:moveTo>
                <a:lnTo>
                  <a:pt x="42504" y="16710"/>
                </a:lnTo>
                <a:lnTo>
                  <a:pt x="0" y="29226"/>
                </a:lnTo>
                <a:lnTo>
                  <a:pt x="1467" y="0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601209" y="2380694"/>
            <a:ext cx="150199" cy="1526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507377" y="2382329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323"/>
                </a:lnTo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492740" y="2490187"/>
            <a:ext cx="29845" cy="41910"/>
          </a:xfrm>
          <a:custGeom>
            <a:avLst/>
            <a:gdLst/>
            <a:ahLst/>
            <a:cxnLst/>
            <a:rect l="l" t="t" r="r" b="b"/>
            <a:pathLst>
              <a:path w="29844" h="41910">
                <a:moveTo>
                  <a:pt x="29272" y="0"/>
                </a:moveTo>
                <a:lnTo>
                  <a:pt x="0" y="0"/>
                </a:lnTo>
                <a:lnTo>
                  <a:pt x="14636" y="41818"/>
                </a:lnTo>
                <a:lnTo>
                  <a:pt x="29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492740" y="2490187"/>
            <a:ext cx="29845" cy="41910"/>
          </a:xfrm>
          <a:custGeom>
            <a:avLst/>
            <a:gdLst/>
            <a:ahLst/>
            <a:cxnLst/>
            <a:rect l="l" t="t" r="r" b="b"/>
            <a:pathLst>
              <a:path w="29844" h="41910">
                <a:moveTo>
                  <a:pt x="29272" y="0"/>
                </a:moveTo>
                <a:lnTo>
                  <a:pt x="14636" y="41818"/>
                </a:lnTo>
                <a:lnTo>
                  <a:pt x="0" y="0"/>
                </a:lnTo>
                <a:lnTo>
                  <a:pt x="29272" y="0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775768" y="1767889"/>
            <a:ext cx="398145" cy="817244"/>
          </a:xfrm>
          <a:custGeom>
            <a:avLst/>
            <a:gdLst/>
            <a:ahLst/>
            <a:cxnLst/>
            <a:rect l="l" t="t" r="r" b="b"/>
            <a:pathLst>
              <a:path w="398144" h="817244">
                <a:moveTo>
                  <a:pt x="396686" y="0"/>
                </a:moveTo>
                <a:lnTo>
                  <a:pt x="397413" y="31149"/>
                </a:lnTo>
                <a:lnTo>
                  <a:pt x="397519" y="66629"/>
                </a:lnTo>
                <a:lnTo>
                  <a:pt x="396758" y="105898"/>
                </a:lnTo>
                <a:lnTo>
                  <a:pt x="394882" y="148411"/>
                </a:lnTo>
                <a:lnTo>
                  <a:pt x="391646" y="193626"/>
                </a:lnTo>
                <a:lnTo>
                  <a:pt x="386803" y="240999"/>
                </a:lnTo>
                <a:lnTo>
                  <a:pt x="380107" y="289989"/>
                </a:lnTo>
                <a:lnTo>
                  <a:pt x="371311" y="340052"/>
                </a:lnTo>
                <a:lnTo>
                  <a:pt x="360169" y="390644"/>
                </a:lnTo>
                <a:lnTo>
                  <a:pt x="346435" y="441224"/>
                </a:lnTo>
                <a:lnTo>
                  <a:pt x="329863" y="491247"/>
                </a:lnTo>
                <a:lnTo>
                  <a:pt x="310205" y="540171"/>
                </a:lnTo>
                <a:lnTo>
                  <a:pt x="287215" y="587454"/>
                </a:lnTo>
                <a:lnTo>
                  <a:pt x="260648" y="632551"/>
                </a:lnTo>
                <a:lnTo>
                  <a:pt x="230256" y="674920"/>
                </a:lnTo>
                <a:lnTo>
                  <a:pt x="195794" y="714018"/>
                </a:lnTo>
                <a:lnTo>
                  <a:pt x="153337" y="749864"/>
                </a:lnTo>
                <a:lnTo>
                  <a:pt x="105291" y="778382"/>
                </a:lnTo>
                <a:lnTo>
                  <a:pt x="53548" y="800385"/>
                </a:lnTo>
                <a:lnTo>
                  <a:pt x="0" y="816687"/>
                </a:lnTo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733686" y="2570558"/>
            <a:ext cx="44450" cy="29209"/>
          </a:xfrm>
          <a:custGeom>
            <a:avLst/>
            <a:gdLst/>
            <a:ahLst/>
            <a:cxnLst/>
            <a:rect l="l" t="t" r="r" b="b"/>
            <a:pathLst>
              <a:path w="44450" h="29210">
                <a:moveTo>
                  <a:pt x="37653" y="0"/>
                </a:moveTo>
                <a:lnTo>
                  <a:pt x="0" y="23343"/>
                </a:lnTo>
                <a:lnTo>
                  <a:pt x="44009" y="28587"/>
                </a:lnTo>
                <a:lnTo>
                  <a:pt x="376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733686" y="2570558"/>
            <a:ext cx="44450" cy="29209"/>
          </a:xfrm>
          <a:custGeom>
            <a:avLst/>
            <a:gdLst/>
            <a:ahLst/>
            <a:cxnLst/>
            <a:rect l="l" t="t" r="r" b="b"/>
            <a:pathLst>
              <a:path w="44450" h="29210">
                <a:moveTo>
                  <a:pt x="44009" y="28587"/>
                </a:moveTo>
                <a:lnTo>
                  <a:pt x="0" y="23343"/>
                </a:lnTo>
                <a:lnTo>
                  <a:pt x="37653" y="0"/>
                </a:lnTo>
                <a:lnTo>
                  <a:pt x="44009" y="28587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775831" y="1767579"/>
            <a:ext cx="683895" cy="809625"/>
          </a:xfrm>
          <a:custGeom>
            <a:avLst/>
            <a:gdLst/>
            <a:ahLst/>
            <a:cxnLst/>
            <a:rect l="l" t="t" r="r" b="b"/>
            <a:pathLst>
              <a:path w="683895" h="809625">
                <a:moveTo>
                  <a:pt x="683373" y="0"/>
                </a:moveTo>
                <a:lnTo>
                  <a:pt x="670837" y="67930"/>
                </a:lnTo>
                <a:lnTo>
                  <a:pt x="662203" y="108001"/>
                </a:lnTo>
                <a:lnTo>
                  <a:pt x="651815" y="151359"/>
                </a:lnTo>
                <a:lnTo>
                  <a:pt x="639541" y="197418"/>
                </a:lnTo>
                <a:lnTo>
                  <a:pt x="625248" y="245589"/>
                </a:lnTo>
                <a:lnTo>
                  <a:pt x="608803" y="295286"/>
                </a:lnTo>
                <a:lnTo>
                  <a:pt x="590073" y="345921"/>
                </a:lnTo>
                <a:lnTo>
                  <a:pt x="568927" y="396908"/>
                </a:lnTo>
                <a:lnTo>
                  <a:pt x="545232" y="447659"/>
                </a:lnTo>
                <a:lnTo>
                  <a:pt x="518855" y="497586"/>
                </a:lnTo>
                <a:lnTo>
                  <a:pt x="489662" y="546104"/>
                </a:lnTo>
                <a:lnTo>
                  <a:pt x="457523" y="592624"/>
                </a:lnTo>
                <a:lnTo>
                  <a:pt x="422304" y="636559"/>
                </a:lnTo>
                <a:lnTo>
                  <a:pt x="383873" y="677323"/>
                </a:lnTo>
                <a:lnTo>
                  <a:pt x="342096" y="714327"/>
                </a:lnTo>
                <a:lnTo>
                  <a:pt x="275028" y="748307"/>
                </a:lnTo>
                <a:lnTo>
                  <a:pt x="228472" y="763182"/>
                </a:lnTo>
                <a:lnTo>
                  <a:pt x="175781" y="776673"/>
                </a:lnTo>
                <a:lnTo>
                  <a:pt x="118865" y="788800"/>
                </a:lnTo>
                <a:lnTo>
                  <a:pt x="59635" y="799582"/>
                </a:lnTo>
                <a:lnTo>
                  <a:pt x="0" y="809038"/>
                </a:lnTo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733473" y="2562262"/>
            <a:ext cx="43815" cy="29209"/>
          </a:xfrm>
          <a:custGeom>
            <a:avLst/>
            <a:gdLst/>
            <a:ahLst/>
            <a:cxnLst/>
            <a:rect l="l" t="t" r="r" b="b"/>
            <a:pathLst>
              <a:path w="43814" h="29210">
                <a:moveTo>
                  <a:pt x="39338" y="0"/>
                </a:moveTo>
                <a:lnTo>
                  <a:pt x="0" y="20386"/>
                </a:lnTo>
                <a:lnTo>
                  <a:pt x="43470" y="28980"/>
                </a:lnTo>
                <a:lnTo>
                  <a:pt x="393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733473" y="2562262"/>
            <a:ext cx="43815" cy="29209"/>
          </a:xfrm>
          <a:custGeom>
            <a:avLst/>
            <a:gdLst/>
            <a:ahLst/>
            <a:cxnLst/>
            <a:rect l="l" t="t" r="r" b="b"/>
            <a:pathLst>
              <a:path w="43814" h="29210">
                <a:moveTo>
                  <a:pt x="43470" y="28980"/>
                </a:moveTo>
                <a:lnTo>
                  <a:pt x="0" y="20386"/>
                </a:lnTo>
                <a:lnTo>
                  <a:pt x="39338" y="0"/>
                </a:lnTo>
                <a:lnTo>
                  <a:pt x="43470" y="28980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775588" y="1766827"/>
            <a:ext cx="1063625" cy="821055"/>
          </a:xfrm>
          <a:custGeom>
            <a:avLst/>
            <a:gdLst/>
            <a:ahLst/>
            <a:cxnLst/>
            <a:rect l="l" t="t" r="r" b="b"/>
            <a:pathLst>
              <a:path w="1063625" h="821055">
                <a:moveTo>
                  <a:pt x="1063103" y="0"/>
                </a:moveTo>
                <a:lnTo>
                  <a:pt x="1036892" y="60360"/>
                </a:lnTo>
                <a:lnTo>
                  <a:pt x="1020602" y="95626"/>
                </a:lnTo>
                <a:lnTo>
                  <a:pt x="1002206" y="133695"/>
                </a:lnTo>
                <a:lnTo>
                  <a:pt x="981715" y="174129"/>
                </a:lnTo>
                <a:lnTo>
                  <a:pt x="959143" y="216489"/>
                </a:lnTo>
                <a:lnTo>
                  <a:pt x="934502" y="260335"/>
                </a:lnTo>
                <a:lnTo>
                  <a:pt x="907805" y="305227"/>
                </a:lnTo>
                <a:lnTo>
                  <a:pt x="879064" y="350728"/>
                </a:lnTo>
                <a:lnTo>
                  <a:pt x="848293" y="396396"/>
                </a:lnTo>
                <a:lnTo>
                  <a:pt x="815503" y="441793"/>
                </a:lnTo>
                <a:lnTo>
                  <a:pt x="780708" y="486480"/>
                </a:lnTo>
                <a:lnTo>
                  <a:pt x="743919" y="530017"/>
                </a:lnTo>
                <a:lnTo>
                  <a:pt x="705150" y="571965"/>
                </a:lnTo>
                <a:lnTo>
                  <a:pt x="664413" y="611885"/>
                </a:lnTo>
                <a:lnTo>
                  <a:pt x="621721" y="649337"/>
                </a:lnTo>
                <a:lnTo>
                  <a:pt x="577087" y="683882"/>
                </a:lnTo>
                <a:lnTo>
                  <a:pt x="530522" y="715080"/>
                </a:lnTo>
                <a:lnTo>
                  <a:pt x="468451" y="742423"/>
                </a:lnTo>
                <a:lnTo>
                  <a:pt x="427889" y="754631"/>
                </a:lnTo>
                <a:lnTo>
                  <a:pt x="382242" y="765898"/>
                </a:lnTo>
                <a:lnTo>
                  <a:pt x="332457" y="776253"/>
                </a:lnTo>
                <a:lnTo>
                  <a:pt x="279484" y="785721"/>
                </a:lnTo>
                <a:lnTo>
                  <a:pt x="224272" y="794331"/>
                </a:lnTo>
                <a:lnTo>
                  <a:pt x="167768" y="802109"/>
                </a:lnTo>
                <a:lnTo>
                  <a:pt x="110923" y="809082"/>
                </a:lnTo>
                <a:lnTo>
                  <a:pt x="54683" y="815277"/>
                </a:lnTo>
                <a:lnTo>
                  <a:pt x="0" y="820722"/>
                </a:lnTo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733230" y="2573042"/>
            <a:ext cx="43180" cy="29209"/>
          </a:xfrm>
          <a:custGeom>
            <a:avLst/>
            <a:gdLst/>
            <a:ahLst/>
            <a:cxnLst/>
            <a:rect l="l" t="t" r="r" b="b"/>
            <a:pathLst>
              <a:path w="43180" h="29210">
                <a:moveTo>
                  <a:pt x="40313" y="0"/>
                </a:moveTo>
                <a:lnTo>
                  <a:pt x="0" y="18379"/>
                </a:lnTo>
                <a:lnTo>
                  <a:pt x="42960" y="29143"/>
                </a:lnTo>
                <a:lnTo>
                  <a:pt x="403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733230" y="2573042"/>
            <a:ext cx="43180" cy="29209"/>
          </a:xfrm>
          <a:custGeom>
            <a:avLst/>
            <a:gdLst/>
            <a:ahLst/>
            <a:cxnLst/>
            <a:rect l="l" t="t" r="r" b="b"/>
            <a:pathLst>
              <a:path w="43180" h="29210">
                <a:moveTo>
                  <a:pt x="42960" y="29143"/>
                </a:moveTo>
                <a:lnTo>
                  <a:pt x="0" y="18379"/>
                </a:lnTo>
                <a:lnTo>
                  <a:pt x="40313" y="0"/>
                </a:lnTo>
                <a:lnTo>
                  <a:pt x="42960" y="29143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134323" y="1766827"/>
            <a:ext cx="3085465" cy="1134745"/>
          </a:xfrm>
          <a:custGeom>
            <a:avLst/>
            <a:gdLst/>
            <a:ahLst/>
            <a:cxnLst/>
            <a:rect l="l" t="t" r="r" b="b"/>
            <a:pathLst>
              <a:path w="3085465" h="1134745">
                <a:moveTo>
                  <a:pt x="3085097" y="0"/>
                </a:moveTo>
                <a:lnTo>
                  <a:pt x="3050320" y="52460"/>
                </a:lnTo>
                <a:lnTo>
                  <a:pt x="3006581" y="115417"/>
                </a:lnTo>
                <a:lnTo>
                  <a:pt x="2981549" y="150099"/>
                </a:lnTo>
                <a:lnTo>
                  <a:pt x="2954514" y="186523"/>
                </a:lnTo>
                <a:lnTo>
                  <a:pt x="2925556" y="224397"/>
                </a:lnTo>
                <a:lnTo>
                  <a:pt x="2894754" y="263428"/>
                </a:lnTo>
                <a:lnTo>
                  <a:pt x="2862187" y="303320"/>
                </a:lnTo>
                <a:lnTo>
                  <a:pt x="2827934" y="343782"/>
                </a:lnTo>
                <a:lnTo>
                  <a:pt x="2792075" y="384519"/>
                </a:lnTo>
                <a:lnTo>
                  <a:pt x="2754690" y="425237"/>
                </a:lnTo>
                <a:lnTo>
                  <a:pt x="2715857" y="465643"/>
                </a:lnTo>
                <a:lnTo>
                  <a:pt x="2675655" y="505444"/>
                </a:lnTo>
                <a:lnTo>
                  <a:pt x="2634165" y="544344"/>
                </a:lnTo>
                <a:lnTo>
                  <a:pt x="2591465" y="582052"/>
                </a:lnTo>
                <a:lnTo>
                  <a:pt x="2547634" y="618273"/>
                </a:lnTo>
                <a:lnTo>
                  <a:pt x="2502753" y="652714"/>
                </a:lnTo>
                <a:lnTo>
                  <a:pt x="2456899" y="685081"/>
                </a:lnTo>
                <a:lnTo>
                  <a:pt x="2410154" y="715080"/>
                </a:lnTo>
                <a:lnTo>
                  <a:pt x="2354457" y="745157"/>
                </a:lnTo>
                <a:lnTo>
                  <a:pt x="2288682" y="774060"/>
                </a:lnTo>
                <a:lnTo>
                  <a:pt x="2252283" y="788073"/>
                </a:lnTo>
                <a:lnTo>
                  <a:pt x="2213687" y="801797"/>
                </a:lnTo>
                <a:lnTo>
                  <a:pt x="2173001" y="815231"/>
                </a:lnTo>
                <a:lnTo>
                  <a:pt x="2130332" y="828378"/>
                </a:lnTo>
                <a:lnTo>
                  <a:pt x="2085789" y="841239"/>
                </a:lnTo>
                <a:lnTo>
                  <a:pt x="2039477" y="853814"/>
                </a:lnTo>
                <a:lnTo>
                  <a:pt x="1991506" y="866105"/>
                </a:lnTo>
                <a:lnTo>
                  <a:pt x="1941981" y="878113"/>
                </a:lnTo>
                <a:lnTo>
                  <a:pt x="1891012" y="889840"/>
                </a:lnTo>
                <a:lnTo>
                  <a:pt x="1838705" y="901286"/>
                </a:lnTo>
                <a:lnTo>
                  <a:pt x="1785167" y="912453"/>
                </a:lnTo>
                <a:lnTo>
                  <a:pt x="1730506" y="923342"/>
                </a:lnTo>
                <a:lnTo>
                  <a:pt x="1674830" y="933955"/>
                </a:lnTo>
                <a:lnTo>
                  <a:pt x="1618246" y="944291"/>
                </a:lnTo>
                <a:lnTo>
                  <a:pt x="1560861" y="954354"/>
                </a:lnTo>
                <a:lnTo>
                  <a:pt x="1502783" y="964143"/>
                </a:lnTo>
                <a:lnTo>
                  <a:pt x="1444120" y="973660"/>
                </a:lnTo>
                <a:lnTo>
                  <a:pt x="1384978" y="982907"/>
                </a:lnTo>
                <a:lnTo>
                  <a:pt x="1325465" y="991884"/>
                </a:lnTo>
                <a:lnTo>
                  <a:pt x="1265689" y="1000593"/>
                </a:lnTo>
                <a:lnTo>
                  <a:pt x="1205758" y="1009035"/>
                </a:lnTo>
                <a:lnTo>
                  <a:pt x="1145777" y="1017211"/>
                </a:lnTo>
                <a:lnTo>
                  <a:pt x="1085856" y="1025122"/>
                </a:lnTo>
                <a:lnTo>
                  <a:pt x="1026102" y="1032770"/>
                </a:lnTo>
                <a:lnTo>
                  <a:pt x="966621" y="1040156"/>
                </a:lnTo>
                <a:lnTo>
                  <a:pt x="907521" y="1047280"/>
                </a:lnTo>
                <a:lnTo>
                  <a:pt x="848911" y="1054145"/>
                </a:lnTo>
                <a:lnTo>
                  <a:pt x="790896" y="1060751"/>
                </a:lnTo>
                <a:lnTo>
                  <a:pt x="733586" y="1067100"/>
                </a:lnTo>
                <a:lnTo>
                  <a:pt x="677086" y="1073193"/>
                </a:lnTo>
                <a:lnTo>
                  <a:pt x="621505" y="1079031"/>
                </a:lnTo>
                <a:lnTo>
                  <a:pt x="566951" y="1084615"/>
                </a:lnTo>
                <a:lnTo>
                  <a:pt x="513529" y="1089947"/>
                </a:lnTo>
                <a:lnTo>
                  <a:pt x="461349" y="1095027"/>
                </a:lnTo>
                <a:lnTo>
                  <a:pt x="410517" y="1099857"/>
                </a:lnTo>
                <a:lnTo>
                  <a:pt x="361141" y="1104438"/>
                </a:lnTo>
                <a:lnTo>
                  <a:pt x="313328" y="1108772"/>
                </a:lnTo>
                <a:lnTo>
                  <a:pt x="267186" y="1112859"/>
                </a:lnTo>
                <a:lnTo>
                  <a:pt x="222822" y="1116701"/>
                </a:lnTo>
                <a:lnTo>
                  <a:pt x="180344" y="1120299"/>
                </a:lnTo>
                <a:lnTo>
                  <a:pt x="139859" y="1123654"/>
                </a:lnTo>
                <a:lnTo>
                  <a:pt x="101475" y="1126768"/>
                </a:lnTo>
                <a:lnTo>
                  <a:pt x="31438" y="1132275"/>
                </a:lnTo>
                <a:lnTo>
                  <a:pt x="0" y="1134671"/>
                </a:lnTo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091183" y="2887008"/>
            <a:ext cx="43180" cy="29209"/>
          </a:xfrm>
          <a:custGeom>
            <a:avLst/>
            <a:gdLst/>
            <a:ahLst/>
            <a:cxnLst/>
            <a:rect l="l" t="t" r="r" b="b"/>
            <a:pathLst>
              <a:path w="43180" h="29210">
                <a:moveTo>
                  <a:pt x="40610" y="0"/>
                </a:moveTo>
                <a:lnTo>
                  <a:pt x="0" y="17705"/>
                </a:lnTo>
                <a:lnTo>
                  <a:pt x="42780" y="29193"/>
                </a:lnTo>
                <a:lnTo>
                  <a:pt x="40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091183" y="2887008"/>
            <a:ext cx="43180" cy="29209"/>
          </a:xfrm>
          <a:custGeom>
            <a:avLst/>
            <a:gdLst/>
            <a:ahLst/>
            <a:cxnLst/>
            <a:rect l="l" t="t" r="r" b="b"/>
            <a:pathLst>
              <a:path w="43180" h="29210">
                <a:moveTo>
                  <a:pt x="42780" y="29193"/>
                </a:moveTo>
                <a:lnTo>
                  <a:pt x="0" y="17705"/>
                </a:lnTo>
                <a:lnTo>
                  <a:pt x="40610" y="0"/>
                </a:lnTo>
                <a:lnTo>
                  <a:pt x="42780" y="29193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976817" y="2687604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1831"/>
                </a:lnTo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962181" y="2799615"/>
            <a:ext cx="29845" cy="41910"/>
          </a:xfrm>
          <a:custGeom>
            <a:avLst/>
            <a:gdLst/>
            <a:ahLst/>
            <a:cxnLst/>
            <a:rect l="l" t="t" r="r" b="b"/>
            <a:pathLst>
              <a:path w="29844" h="41910">
                <a:moveTo>
                  <a:pt x="29272" y="0"/>
                </a:moveTo>
                <a:lnTo>
                  <a:pt x="0" y="0"/>
                </a:lnTo>
                <a:lnTo>
                  <a:pt x="14636" y="41818"/>
                </a:lnTo>
                <a:lnTo>
                  <a:pt x="29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962181" y="2799615"/>
            <a:ext cx="29845" cy="41910"/>
          </a:xfrm>
          <a:custGeom>
            <a:avLst/>
            <a:gdLst/>
            <a:ahLst/>
            <a:cxnLst/>
            <a:rect l="l" t="t" r="r" b="b"/>
            <a:pathLst>
              <a:path w="29844" h="41910">
                <a:moveTo>
                  <a:pt x="29272" y="0"/>
                </a:moveTo>
                <a:lnTo>
                  <a:pt x="14636" y="41818"/>
                </a:lnTo>
                <a:lnTo>
                  <a:pt x="0" y="0"/>
                </a:lnTo>
                <a:lnTo>
                  <a:pt x="29272" y="0"/>
                </a:lnTo>
                <a:close/>
              </a:path>
            </a:pathLst>
          </a:custGeom>
          <a:ln w="4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24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8000" y="0"/>
            <a:ext cx="1166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71674" y="0"/>
            <a:ext cx="1229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98861" y="0"/>
            <a:ext cx="4140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8000" y="185514"/>
            <a:ext cx="1473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X11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295224"/>
            <a:ext cx="4608004" cy="67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345833"/>
            <a:ext cx="4608195" cy="245110"/>
          </a:xfrm>
          <a:custGeom>
            <a:avLst/>
            <a:gdLst/>
            <a:ahLst/>
            <a:cxnLst/>
            <a:rect l="l" t="t" r="r" b="b"/>
            <a:pathLst>
              <a:path w="4608195" h="245109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Outline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573570"/>
            <a:ext cx="4608004" cy="33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6049" y="838657"/>
            <a:ext cx="160096" cy="160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36511" y="83799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AFAFD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19658" y="1042746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9658" y="119457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9658" y="1346415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6049" y="1561617"/>
            <a:ext cx="160096" cy="16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36511" y="156096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AEAF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19658" y="1765719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9658" y="1917547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9658" y="2069376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9658" y="2221204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9658" y="237303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9658" y="252487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01942" y="822584"/>
            <a:ext cx="1946275" cy="1811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marR="114935" indent="-126364">
              <a:lnSpc>
                <a:spcPct val="100000"/>
              </a:lnSpc>
              <a:spcBef>
                <a:spcPts val="95"/>
              </a:spcBef>
              <a:buAutoNum type="romanUcPeriod"/>
              <a:tabLst>
                <a:tab pos="90170" algn="l"/>
              </a:tabLst>
            </a:pPr>
            <a:r>
              <a:rPr sz="1000" spc="-35" dirty="0">
                <a:solidFill>
                  <a:srgbClr val="D6D6EF"/>
                </a:solidFill>
                <a:latin typeface="Tahoma"/>
                <a:cs typeface="Tahoma"/>
              </a:rPr>
              <a:t>- </a:t>
            </a:r>
            <a:r>
              <a:rPr sz="1000" spc="-50" dirty="0">
                <a:solidFill>
                  <a:srgbClr val="D6D6EF"/>
                </a:solidFill>
                <a:latin typeface="Tahoma"/>
                <a:cs typeface="Tahoma"/>
              </a:rPr>
              <a:t>Hardware </a:t>
            </a:r>
            <a:r>
              <a:rPr sz="1000" spc="-80" dirty="0">
                <a:solidFill>
                  <a:srgbClr val="D6D6EF"/>
                </a:solidFill>
                <a:latin typeface="Tahoma"/>
                <a:cs typeface="Tahoma"/>
              </a:rPr>
              <a:t>: </a:t>
            </a:r>
            <a:r>
              <a:rPr sz="1000" spc="-20" dirty="0">
                <a:solidFill>
                  <a:srgbClr val="D6D6EF"/>
                </a:solidFill>
                <a:latin typeface="Tahoma"/>
                <a:cs typeface="Tahoma"/>
              </a:rPr>
              <a:t>Anatomy </a:t>
            </a:r>
            <a:r>
              <a:rPr sz="1000" spc="-30" dirty="0">
                <a:solidFill>
                  <a:srgbClr val="D6D6EF"/>
                </a:solidFill>
                <a:latin typeface="Tahoma"/>
                <a:cs typeface="Tahoma"/>
              </a:rPr>
              <a:t>of </a:t>
            </a:r>
            <a:r>
              <a:rPr sz="1000" spc="-50" dirty="0">
                <a:solidFill>
                  <a:srgbClr val="D6D6EF"/>
                </a:solidFill>
                <a:latin typeface="Tahoma"/>
                <a:cs typeface="Tahoma"/>
              </a:rPr>
              <a:t>a </a:t>
            </a:r>
            <a:r>
              <a:rPr sz="1000" spc="25" dirty="0">
                <a:solidFill>
                  <a:srgbClr val="D6D6EF"/>
                </a:solidFill>
                <a:latin typeface="Tahoma"/>
                <a:cs typeface="Tahoma"/>
              </a:rPr>
              <a:t>GPU 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CCCCCC"/>
                </a:solidFill>
                <a:latin typeface="Tahoma"/>
                <a:cs typeface="Tahoma"/>
              </a:rPr>
              <a:t>General</a:t>
            </a:r>
            <a:r>
              <a:rPr sz="1000" spc="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CCCCCC"/>
                </a:solidFill>
                <a:latin typeface="Tahoma"/>
                <a:cs typeface="Tahoma"/>
              </a:rPr>
              <a:t>overview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95"/>
              </a:lnSpc>
            </a:pPr>
            <a:r>
              <a:rPr sz="1000" spc="-15" dirty="0">
                <a:solidFill>
                  <a:srgbClr val="CCCCCC"/>
                </a:solidFill>
                <a:latin typeface="Tahoma"/>
                <a:cs typeface="Tahoma"/>
              </a:rPr>
              <a:t>Driving</a:t>
            </a:r>
            <a:r>
              <a:rPr sz="1000" spc="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CCCCCC"/>
                </a:solidFill>
                <a:latin typeface="Tahoma"/>
                <a:cs typeface="Tahoma"/>
              </a:rPr>
              <a:t>screens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200"/>
              </a:lnSpc>
            </a:pPr>
            <a:r>
              <a:rPr sz="1000" spc="-15" dirty="0">
                <a:solidFill>
                  <a:srgbClr val="CCCCCC"/>
                </a:solidFill>
                <a:latin typeface="Tahoma"/>
                <a:cs typeface="Tahoma"/>
              </a:rPr>
              <a:t>Host </a:t>
            </a:r>
            <a:r>
              <a:rPr sz="1000" i="1" spc="-45" dirty="0">
                <a:solidFill>
                  <a:srgbClr val="CCCCCC"/>
                </a:solidFill>
                <a:latin typeface="Verdana"/>
                <a:cs typeface="Verdana"/>
              </a:rPr>
              <a:t>&lt; </a:t>
            </a:r>
            <a:r>
              <a:rPr sz="1000" i="1" spc="185" dirty="0">
                <a:solidFill>
                  <a:srgbClr val="CCCCCC"/>
                </a:solidFill>
                <a:latin typeface="Arial"/>
                <a:cs typeface="Arial"/>
              </a:rPr>
              <a:t>− </a:t>
            </a:r>
            <a:r>
              <a:rPr sz="1000" i="1" spc="-45" dirty="0">
                <a:solidFill>
                  <a:srgbClr val="CCCCCC"/>
                </a:solidFill>
                <a:latin typeface="Verdana"/>
                <a:cs typeface="Verdana"/>
              </a:rPr>
              <a:t>&gt; 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GPU</a:t>
            </a:r>
            <a:r>
              <a:rPr sz="1000" spc="-204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CCCCCC"/>
                </a:solidFill>
                <a:latin typeface="Tahoma"/>
                <a:cs typeface="Tahoma"/>
              </a:rPr>
              <a:t>communication</a:t>
            </a:r>
            <a:endParaRPr sz="1000">
              <a:latin typeface="Tahoma"/>
              <a:cs typeface="Tahoma"/>
            </a:endParaRPr>
          </a:p>
          <a:p>
            <a:pPr marL="139065" marR="16510" indent="-126364">
              <a:lnSpc>
                <a:spcPct val="100000"/>
              </a:lnSpc>
              <a:spcBef>
                <a:spcPts val="905"/>
              </a:spcBef>
              <a:buAutoNum type="romanUcPeriod" startAt="2"/>
              <a:tabLst>
                <a:tab pos="128905" algn="l"/>
              </a:tabLst>
            </a:pPr>
            <a:r>
              <a:rPr sz="1000" spc="-35" dirty="0">
                <a:solidFill>
                  <a:srgbClr val="3333B2"/>
                </a:solidFill>
                <a:latin typeface="Tahoma"/>
                <a:cs typeface="Tahoma"/>
              </a:rPr>
              <a:t>- </a:t>
            </a:r>
            <a:r>
              <a:rPr sz="1000" spc="-15" dirty="0">
                <a:solidFill>
                  <a:srgbClr val="3333B2"/>
                </a:solidFill>
                <a:latin typeface="Tahoma"/>
                <a:cs typeface="Tahoma"/>
              </a:rPr>
              <a:t>Host </a:t>
            </a:r>
            <a:r>
              <a:rPr sz="1000" spc="-80" dirty="0">
                <a:solidFill>
                  <a:srgbClr val="3333B2"/>
                </a:solidFill>
                <a:latin typeface="Tahoma"/>
                <a:cs typeface="Tahoma"/>
              </a:rPr>
              <a:t>: </a:t>
            </a:r>
            <a:r>
              <a:rPr sz="1000" spc="-15" dirty="0">
                <a:solidFill>
                  <a:srgbClr val="3333B2"/>
                </a:solidFill>
                <a:latin typeface="Tahoma"/>
                <a:cs typeface="Tahoma"/>
              </a:rPr>
              <a:t>The </a:t>
            </a:r>
            <a:r>
              <a:rPr sz="1000" spc="-20" dirty="0">
                <a:solidFill>
                  <a:srgbClr val="3333B2"/>
                </a:solidFill>
                <a:latin typeface="Tahoma"/>
                <a:cs typeface="Tahoma"/>
              </a:rPr>
              <a:t>Linux </a:t>
            </a:r>
            <a:r>
              <a:rPr sz="1000" spc="-35" dirty="0">
                <a:solidFill>
                  <a:srgbClr val="3333B2"/>
                </a:solidFill>
                <a:latin typeface="Tahoma"/>
                <a:cs typeface="Tahoma"/>
              </a:rPr>
              <a:t>graphics </a:t>
            </a:r>
            <a:r>
              <a:rPr sz="1000" spc="-25" dirty="0">
                <a:solidFill>
                  <a:srgbClr val="3333B2"/>
                </a:solidFill>
                <a:latin typeface="Tahoma"/>
                <a:cs typeface="Tahoma"/>
              </a:rPr>
              <a:t>stack </a:t>
            </a:r>
            <a:r>
              <a:rPr sz="1000" spc="-2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CCCCCC"/>
                </a:solidFill>
                <a:latin typeface="Tahoma"/>
                <a:cs typeface="Tahoma"/>
              </a:rPr>
              <a:t>General</a:t>
            </a:r>
            <a:r>
              <a:rPr sz="1000" spc="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CCCCCC"/>
                </a:solidFill>
                <a:latin typeface="Tahoma"/>
                <a:cs typeface="Tahoma"/>
              </a:rPr>
              <a:t>overview</a:t>
            </a:r>
            <a:endParaRPr sz="1000">
              <a:latin typeface="Tahoma"/>
              <a:cs typeface="Tahoma"/>
            </a:endParaRPr>
          </a:p>
          <a:p>
            <a:pPr marL="139065" marR="900430">
              <a:lnSpc>
                <a:spcPts val="1200"/>
              </a:lnSpc>
              <a:spcBef>
                <a:spcPts val="35"/>
              </a:spcBef>
            </a:pPr>
            <a:r>
              <a:rPr sz="1000" spc="50" dirty="0">
                <a:solidFill>
                  <a:srgbClr val="CCCCCC"/>
                </a:solidFill>
                <a:latin typeface="Tahoma"/>
                <a:cs typeface="Tahoma"/>
              </a:rPr>
              <a:t>DRM </a:t>
            </a:r>
            <a:r>
              <a:rPr sz="1000" spc="-45" dirty="0">
                <a:solidFill>
                  <a:srgbClr val="CCCCCC"/>
                </a:solidFill>
                <a:latin typeface="Tahoma"/>
                <a:cs typeface="Tahoma"/>
              </a:rPr>
              <a:t>and</a:t>
            </a:r>
            <a:r>
              <a:rPr sz="1000" spc="-8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CCCCCC"/>
                </a:solidFill>
                <a:latin typeface="Tahoma"/>
                <a:cs typeface="Tahoma"/>
              </a:rPr>
              <a:t>libdrm  </a:t>
            </a:r>
            <a:r>
              <a:rPr sz="1000" spc="-25" dirty="0">
                <a:solidFill>
                  <a:srgbClr val="CCCCCC"/>
                </a:solidFill>
                <a:latin typeface="Tahoma"/>
                <a:cs typeface="Tahoma"/>
              </a:rPr>
              <a:t>Mesa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55"/>
              </a:lnSpc>
            </a:pPr>
            <a:r>
              <a:rPr sz="1000" spc="-5" dirty="0">
                <a:latin typeface="Tahoma"/>
                <a:cs typeface="Tahoma"/>
              </a:rPr>
              <a:t>X11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95"/>
              </a:lnSpc>
            </a:pPr>
            <a:r>
              <a:rPr sz="1000" spc="-35" dirty="0">
                <a:solidFill>
                  <a:srgbClr val="CCCCCC"/>
                </a:solidFill>
                <a:latin typeface="Tahoma"/>
                <a:cs typeface="Tahoma"/>
              </a:rPr>
              <a:t>Wayland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200"/>
              </a:lnSpc>
            </a:pPr>
            <a:r>
              <a:rPr sz="1000" spc="-5" dirty="0">
                <a:solidFill>
                  <a:srgbClr val="CCCCCC"/>
                </a:solidFill>
                <a:latin typeface="Tahoma"/>
                <a:cs typeface="Tahoma"/>
              </a:rPr>
              <a:t>X11 </a:t>
            </a:r>
            <a:r>
              <a:rPr sz="1000" spc="-55" dirty="0">
                <a:solidFill>
                  <a:srgbClr val="CCCCCC"/>
                </a:solidFill>
                <a:latin typeface="Tahoma"/>
                <a:cs typeface="Tahoma"/>
              </a:rPr>
              <a:t>vs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CCCCCC"/>
                </a:solidFill>
                <a:latin typeface="Tahoma"/>
                <a:cs typeface="Tahoma"/>
              </a:rPr>
              <a:t>Wayland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96049" y="2740075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36511" y="273942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AFAFD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19671" y="294417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01942" y="2724002"/>
            <a:ext cx="78105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marR="5080" indent="-1270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solidFill>
                  <a:srgbClr val="D6D6EF"/>
                </a:solidFill>
                <a:latin typeface="Tahoma"/>
                <a:cs typeface="Tahoma"/>
              </a:rPr>
              <a:t>Attributions  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A</a:t>
            </a:r>
            <a:r>
              <a:rPr sz="1000" spc="-15" dirty="0">
                <a:solidFill>
                  <a:srgbClr val="CCCCCC"/>
                </a:solidFill>
                <a:latin typeface="Tahoma"/>
                <a:cs typeface="Tahoma"/>
              </a:rPr>
              <a:t>ttributions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25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5300" y="0"/>
            <a:ext cx="1179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58974" y="0"/>
            <a:ext cx="1242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86161" y="0"/>
            <a:ext cx="4267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185514"/>
            <a:ext cx="1600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X11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9193" y="414959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9194" y="590130"/>
            <a:ext cx="3989651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9994" y="1196556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0794" y="1183855"/>
            <a:ext cx="3938802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98846" y="459193"/>
            <a:ext cx="50751" cy="7373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193" y="634400"/>
            <a:ext cx="3989704" cy="613410"/>
          </a:xfrm>
          <a:custGeom>
            <a:avLst/>
            <a:gdLst/>
            <a:ahLst/>
            <a:cxnLst/>
            <a:rect l="l" t="t" r="r" b="b"/>
            <a:pathLst>
              <a:path w="3989704" h="613410">
                <a:moveTo>
                  <a:pt x="3989652" y="0"/>
                </a:moveTo>
                <a:lnTo>
                  <a:pt x="0" y="0"/>
                </a:lnTo>
                <a:lnTo>
                  <a:pt x="0" y="562155"/>
                </a:lnTo>
                <a:lnTo>
                  <a:pt x="4008" y="581879"/>
                </a:lnTo>
                <a:lnTo>
                  <a:pt x="14922" y="598032"/>
                </a:lnTo>
                <a:lnTo>
                  <a:pt x="31075" y="608946"/>
                </a:lnTo>
                <a:lnTo>
                  <a:pt x="50800" y="612955"/>
                </a:lnTo>
                <a:lnTo>
                  <a:pt x="3938852" y="612955"/>
                </a:lnTo>
                <a:lnTo>
                  <a:pt x="3958576" y="608946"/>
                </a:lnTo>
                <a:lnTo>
                  <a:pt x="3974729" y="598032"/>
                </a:lnTo>
                <a:lnTo>
                  <a:pt x="3985644" y="581879"/>
                </a:lnTo>
                <a:lnTo>
                  <a:pt x="3989652" y="562155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98846" y="497282"/>
            <a:ext cx="0" cy="718820"/>
          </a:xfrm>
          <a:custGeom>
            <a:avLst/>
            <a:gdLst/>
            <a:ahLst/>
            <a:cxnLst/>
            <a:rect l="l" t="t" r="r" b="b"/>
            <a:pathLst>
              <a:path h="718819">
                <a:moveTo>
                  <a:pt x="0" y="71832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98846" y="48458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98846" y="47188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98846" y="45918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2551" y="688124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2551" y="898156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2551" y="1108189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9193" y="1399285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9194" y="1574457"/>
            <a:ext cx="3989651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9994" y="2398610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0794" y="2385910"/>
            <a:ext cx="3938802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98846" y="1443520"/>
            <a:ext cx="50751" cy="9550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9193" y="1618723"/>
            <a:ext cx="3989704" cy="831215"/>
          </a:xfrm>
          <a:custGeom>
            <a:avLst/>
            <a:gdLst/>
            <a:ahLst/>
            <a:cxnLst/>
            <a:rect l="l" t="t" r="r" b="b"/>
            <a:pathLst>
              <a:path w="3989704" h="831214">
                <a:moveTo>
                  <a:pt x="3989652" y="0"/>
                </a:moveTo>
                <a:lnTo>
                  <a:pt x="0" y="0"/>
                </a:lnTo>
                <a:lnTo>
                  <a:pt x="0" y="779887"/>
                </a:lnTo>
                <a:lnTo>
                  <a:pt x="4008" y="799611"/>
                </a:lnTo>
                <a:lnTo>
                  <a:pt x="14922" y="815764"/>
                </a:lnTo>
                <a:lnTo>
                  <a:pt x="31075" y="826678"/>
                </a:lnTo>
                <a:lnTo>
                  <a:pt x="50800" y="830687"/>
                </a:lnTo>
                <a:lnTo>
                  <a:pt x="3938852" y="830687"/>
                </a:lnTo>
                <a:lnTo>
                  <a:pt x="3958576" y="826678"/>
                </a:lnTo>
                <a:lnTo>
                  <a:pt x="3974729" y="815764"/>
                </a:lnTo>
                <a:lnTo>
                  <a:pt x="3985644" y="799611"/>
                </a:lnTo>
                <a:lnTo>
                  <a:pt x="3989652" y="779887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98846" y="1481605"/>
            <a:ext cx="0" cy="936625"/>
          </a:xfrm>
          <a:custGeom>
            <a:avLst/>
            <a:gdLst/>
            <a:ahLst/>
            <a:cxnLst/>
            <a:rect l="l" t="t" r="r" b="b"/>
            <a:pathLst>
              <a:path h="936625">
                <a:moveTo>
                  <a:pt x="0" y="93605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98846" y="146890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98846" y="145620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98846" y="144350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2551" y="1672450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2551" y="1882482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2551" y="2092515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2551" y="2302548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09193" y="2601340"/>
            <a:ext cx="3989704" cy="215265"/>
          </a:xfrm>
          <a:custGeom>
            <a:avLst/>
            <a:gdLst/>
            <a:ahLst/>
            <a:cxnLst/>
            <a:rect l="l" t="t" r="r" b="b"/>
            <a:pathLst>
              <a:path w="3989704" h="21526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238"/>
                </a:lnTo>
                <a:lnTo>
                  <a:pt x="3989652" y="215238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9194" y="2803918"/>
            <a:ext cx="3989651" cy="506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59994" y="3200323"/>
            <a:ext cx="101600" cy="101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0794" y="3187623"/>
            <a:ext cx="3938802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98846" y="2645575"/>
            <a:ext cx="50751" cy="5547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09193" y="2848204"/>
            <a:ext cx="3989704" cy="403225"/>
          </a:xfrm>
          <a:custGeom>
            <a:avLst/>
            <a:gdLst/>
            <a:ahLst/>
            <a:cxnLst/>
            <a:rect l="l" t="t" r="r" b="b"/>
            <a:pathLst>
              <a:path w="3989704" h="403225">
                <a:moveTo>
                  <a:pt x="3989652" y="0"/>
                </a:moveTo>
                <a:lnTo>
                  <a:pt x="0" y="0"/>
                </a:lnTo>
                <a:lnTo>
                  <a:pt x="0" y="352119"/>
                </a:lnTo>
                <a:lnTo>
                  <a:pt x="4008" y="371844"/>
                </a:lnTo>
                <a:lnTo>
                  <a:pt x="14922" y="387997"/>
                </a:lnTo>
                <a:lnTo>
                  <a:pt x="31075" y="398911"/>
                </a:lnTo>
                <a:lnTo>
                  <a:pt x="50800" y="402920"/>
                </a:lnTo>
                <a:lnTo>
                  <a:pt x="3938852" y="402920"/>
                </a:lnTo>
                <a:lnTo>
                  <a:pt x="3958576" y="398911"/>
                </a:lnTo>
                <a:lnTo>
                  <a:pt x="3974729" y="387997"/>
                </a:lnTo>
                <a:lnTo>
                  <a:pt x="3985644" y="371844"/>
                </a:lnTo>
                <a:lnTo>
                  <a:pt x="3989652" y="352119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98846" y="2683671"/>
            <a:ext cx="0" cy="535940"/>
          </a:xfrm>
          <a:custGeom>
            <a:avLst/>
            <a:gdLst/>
            <a:ahLst/>
            <a:cxnLst/>
            <a:rect l="l" t="t" r="r" b="b"/>
            <a:pathLst>
              <a:path h="535939">
                <a:moveTo>
                  <a:pt x="0" y="53570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298846" y="26709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98846" y="26582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98846" y="26455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02551" y="2901924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02551" y="3111957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47294" y="362706"/>
            <a:ext cx="3846829" cy="28575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X11 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00" spc="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X-Server</a:t>
            </a:r>
            <a:endParaRPr sz="12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210"/>
              </a:spcBef>
            </a:pPr>
            <a:r>
              <a:rPr sz="1050" spc="-10" dirty="0">
                <a:latin typeface="Tahoma"/>
                <a:cs typeface="Tahoma"/>
              </a:rPr>
              <a:t>X11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-35" dirty="0">
                <a:latin typeface="Tahoma"/>
                <a:cs typeface="Tahoma"/>
              </a:rPr>
              <a:t>is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-55" dirty="0">
                <a:latin typeface="Tahoma"/>
                <a:cs typeface="Tahoma"/>
              </a:rPr>
              <a:t>a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-50" dirty="0">
                <a:latin typeface="Tahoma"/>
                <a:cs typeface="Tahoma"/>
              </a:rPr>
              <a:t>remote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-50" dirty="0">
                <a:latin typeface="Tahoma"/>
                <a:cs typeface="Tahoma"/>
              </a:rPr>
              <a:t>rendering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10" dirty="0">
                <a:latin typeface="Tahoma"/>
                <a:cs typeface="Tahoma"/>
              </a:rPr>
              <a:t>API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-15" dirty="0">
                <a:latin typeface="Tahoma"/>
                <a:cs typeface="Tahoma"/>
              </a:rPr>
              <a:t>that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-35" dirty="0">
                <a:latin typeface="Tahoma"/>
                <a:cs typeface="Tahoma"/>
              </a:rPr>
              <a:t>is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-55" dirty="0">
                <a:latin typeface="Tahoma"/>
                <a:cs typeface="Tahoma"/>
              </a:rPr>
              <a:t>25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-70" dirty="0">
                <a:latin typeface="Tahoma"/>
                <a:cs typeface="Tahoma"/>
              </a:rPr>
              <a:t>years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-45" dirty="0">
                <a:latin typeface="Tahoma"/>
                <a:cs typeface="Tahoma"/>
              </a:rPr>
              <a:t>old;</a:t>
            </a:r>
            <a:endParaRPr sz="105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050" spc="-30" dirty="0">
                <a:latin typeface="Tahoma"/>
                <a:cs typeface="Tahoma"/>
              </a:rPr>
              <a:t>Exports </a:t>
            </a:r>
            <a:r>
              <a:rPr sz="1050" spc="-50" dirty="0">
                <a:latin typeface="Tahoma"/>
                <a:cs typeface="Tahoma"/>
              </a:rPr>
              <a:t>drawing </a:t>
            </a:r>
            <a:r>
              <a:rPr sz="1050" spc="-35" dirty="0">
                <a:latin typeface="Tahoma"/>
                <a:cs typeface="Tahoma"/>
              </a:rPr>
              <a:t>primitives </a:t>
            </a:r>
            <a:r>
              <a:rPr sz="1050" spc="-30" dirty="0">
                <a:latin typeface="Tahoma"/>
                <a:cs typeface="Tahoma"/>
              </a:rPr>
              <a:t>like </a:t>
            </a:r>
            <a:r>
              <a:rPr sz="1050" spc="-25" dirty="0">
                <a:latin typeface="Tahoma"/>
                <a:cs typeface="Tahoma"/>
              </a:rPr>
              <a:t>filled </a:t>
            </a:r>
            <a:r>
              <a:rPr sz="1050" spc="-35" dirty="0">
                <a:latin typeface="Tahoma"/>
                <a:cs typeface="Tahoma"/>
              </a:rPr>
              <a:t>circles,</a:t>
            </a:r>
            <a:r>
              <a:rPr sz="1050" spc="125" dirty="0">
                <a:latin typeface="Tahoma"/>
                <a:cs typeface="Tahoma"/>
              </a:rPr>
              <a:t> </a:t>
            </a:r>
            <a:r>
              <a:rPr sz="1050" spc="-50" dirty="0">
                <a:latin typeface="Tahoma"/>
                <a:cs typeface="Tahoma"/>
              </a:rPr>
              <a:t>lines;</a:t>
            </a:r>
            <a:endParaRPr sz="105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050" spc="-90" dirty="0">
                <a:latin typeface="Tahoma"/>
                <a:cs typeface="Tahoma"/>
              </a:rPr>
              <a:t>Is </a:t>
            </a:r>
            <a:r>
              <a:rPr sz="1050" spc="-45" dirty="0">
                <a:latin typeface="Tahoma"/>
                <a:cs typeface="Tahoma"/>
              </a:rPr>
              <a:t>extensible </a:t>
            </a:r>
            <a:r>
              <a:rPr sz="1050" spc="-30" dirty="0">
                <a:latin typeface="Tahoma"/>
                <a:cs typeface="Tahoma"/>
              </a:rPr>
              <a:t>via </a:t>
            </a:r>
            <a:r>
              <a:rPr sz="1050" spc="-55" dirty="0">
                <a:latin typeface="Tahoma"/>
                <a:cs typeface="Tahoma"/>
              </a:rPr>
              <a:t>extensions: </a:t>
            </a:r>
            <a:r>
              <a:rPr sz="1050" spc="-60" dirty="0">
                <a:latin typeface="Tahoma"/>
                <a:cs typeface="Tahoma"/>
              </a:rPr>
              <a:t>eg. </a:t>
            </a:r>
            <a:r>
              <a:rPr sz="1050" spc="-30" dirty="0">
                <a:latin typeface="Tahoma"/>
                <a:cs typeface="Tahoma"/>
              </a:rPr>
              <a:t>DRI2, </a:t>
            </a:r>
            <a:r>
              <a:rPr sz="1050" spc="-40" dirty="0">
                <a:latin typeface="Tahoma"/>
                <a:cs typeface="Tahoma"/>
              </a:rPr>
              <a:t>composite,</a:t>
            </a:r>
            <a:r>
              <a:rPr sz="1050" spc="50" dirty="0">
                <a:latin typeface="Tahoma"/>
                <a:cs typeface="Tahoma"/>
              </a:rPr>
              <a:t> </a:t>
            </a:r>
            <a:r>
              <a:rPr sz="1050" spc="0" dirty="0">
                <a:latin typeface="Tahoma"/>
                <a:cs typeface="Tahoma"/>
              </a:rPr>
              <a:t>AIGLX.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X-Server</a:t>
            </a:r>
            <a:endParaRPr sz="12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210"/>
              </a:spcBef>
            </a:pPr>
            <a:r>
              <a:rPr sz="1050" spc="-55" dirty="0">
                <a:latin typeface="Tahoma"/>
                <a:cs typeface="Tahoma"/>
              </a:rPr>
              <a:t>Implements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10" dirty="0">
                <a:latin typeface="Tahoma"/>
                <a:cs typeface="Tahoma"/>
              </a:rPr>
              <a:t>X11 </a:t>
            </a:r>
            <a:r>
              <a:rPr sz="1050" spc="-30" dirty="0">
                <a:latin typeface="Tahoma"/>
                <a:cs typeface="Tahoma"/>
              </a:rPr>
              <a:t>protocol </a:t>
            </a:r>
            <a:r>
              <a:rPr sz="1050" spc="-50" dirty="0">
                <a:latin typeface="Tahoma"/>
                <a:cs typeface="Tahoma"/>
              </a:rPr>
              <a:t>and provides</a:t>
            </a:r>
            <a:r>
              <a:rPr sz="1050" spc="-140" dirty="0">
                <a:latin typeface="Tahoma"/>
                <a:cs typeface="Tahoma"/>
              </a:rPr>
              <a:t> </a:t>
            </a:r>
            <a:r>
              <a:rPr sz="1050" spc="-55" dirty="0">
                <a:latin typeface="Tahoma"/>
                <a:cs typeface="Tahoma"/>
              </a:rPr>
              <a:t>extensions;</a:t>
            </a:r>
            <a:endParaRPr sz="1050">
              <a:latin typeface="Tahoma"/>
              <a:cs typeface="Tahoma"/>
            </a:endParaRPr>
          </a:p>
          <a:p>
            <a:pPr marL="289560" marR="5080">
              <a:lnSpc>
                <a:spcPct val="125299"/>
              </a:lnSpc>
            </a:pPr>
            <a:r>
              <a:rPr sz="1050" spc="-55" dirty="0">
                <a:latin typeface="Tahoma"/>
                <a:cs typeface="Tahoma"/>
              </a:rPr>
              <a:t>Needs a window manager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40" dirty="0">
                <a:latin typeface="Tahoma"/>
                <a:cs typeface="Tahoma"/>
              </a:rPr>
              <a:t>display </a:t>
            </a:r>
            <a:r>
              <a:rPr sz="1050" spc="-55" dirty="0">
                <a:latin typeface="Tahoma"/>
                <a:cs typeface="Tahoma"/>
              </a:rPr>
              <a:t>windows </a:t>
            </a:r>
            <a:r>
              <a:rPr sz="1050" spc="-25" dirty="0">
                <a:latin typeface="Tahoma"/>
                <a:cs typeface="Tahoma"/>
              </a:rPr>
              <a:t>(like </a:t>
            </a:r>
            <a:r>
              <a:rPr sz="1050" spc="-35" dirty="0">
                <a:latin typeface="Tahoma"/>
                <a:cs typeface="Tahoma"/>
              </a:rPr>
              <a:t>compiz);  </a:t>
            </a:r>
            <a:r>
              <a:rPr sz="1050" spc="-30" dirty="0">
                <a:latin typeface="Tahoma"/>
                <a:cs typeface="Tahoma"/>
              </a:rPr>
              <a:t>Holds </a:t>
            </a:r>
            <a:r>
              <a:rPr sz="1050" spc="-10" dirty="0">
                <a:latin typeface="Tahoma"/>
                <a:cs typeface="Tahoma"/>
              </a:rPr>
              <a:t>2D </a:t>
            </a:r>
            <a:r>
              <a:rPr sz="1050" spc="-35" dirty="0">
                <a:latin typeface="Tahoma"/>
                <a:cs typeface="Tahoma"/>
              </a:rPr>
              <a:t>acceleration </a:t>
            </a:r>
            <a:r>
              <a:rPr sz="1050" spc="-45" dirty="0">
                <a:latin typeface="Tahoma"/>
                <a:cs typeface="Tahoma"/>
              </a:rPr>
              <a:t>drivers </a:t>
            </a:r>
            <a:r>
              <a:rPr sz="1050" spc="0" dirty="0">
                <a:latin typeface="Tahoma"/>
                <a:cs typeface="Tahoma"/>
              </a:rPr>
              <a:t>(DDX): </a:t>
            </a:r>
            <a:r>
              <a:rPr sz="1050" spc="-55" dirty="0">
                <a:latin typeface="Tahoma"/>
                <a:cs typeface="Tahoma"/>
              </a:rPr>
              <a:t>nouveau, </a:t>
            </a:r>
            <a:r>
              <a:rPr sz="1050" spc="-50" dirty="0">
                <a:latin typeface="Tahoma"/>
                <a:cs typeface="Tahoma"/>
              </a:rPr>
              <a:t>radeon, </a:t>
            </a:r>
            <a:r>
              <a:rPr sz="1050" spc="-35" dirty="0">
                <a:latin typeface="Tahoma"/>
                <a:cs typeface="Tahoma"/>
              </a:rPr>
              <a:t>intel;  Logs </a:t>
            </a:r>
            <a:r>
              <a:rPr sz="1050" spc="-25" dirty="0">
                <a:latin typeface="Tahoma"/>
                <a:cs typeface="Tahoma"/>
              </a:rPr>
              <a:t>in </a:t>
            </a:r>
            <a:r>
              <a:rPr sz="1050" spc="-10" dirty="0">
                <a:latin typeface="Tahoma"/>
                <a:cs typeface="Tahoma"/>
              </a:rPr>
              <a:t>/var/log/Xorg.0.log </a:t>
            </a:r>
            <a:r>
              <a:rPr sz="1050" spc="-35" dirty="0">
                <a:latin typeface="Tahoma"/>
                <a:cs typeface="Tahoma"/>
              </a:rPr>
              <a:t>(check </a:t>
            </a:r>
            <a:r>
              <a:rPr sz="1050" spc="-45" dirty="0">
                <a:latin typeface="Tahoma"/>
                <a:cs typeface="Tahoma"/>
              </a:rPr>
              <a:t>them </a:t>
            </a:r>
            <a:r>
              <a:rPr sz="1050" spc="-40" dirty="0">
                <a:latin typeface="Tahoma"/>
                <a:cs typeface="Tahoma"/>
              </a:rPr>
              <a:t>for</a:t>
            </a:r>
            <a:r>
              <a:rPr sz="1050" spc="50" dirty="0">
                <a:latin typeface="Tahoma"/>
                <a:cs typeface="Tahoma"/>
              </a:rPr>
              <a:t> </a:t>
            </a:r>
            <a:r>
              <a:rPr sz="1050" spc="-45" dirty="0">
                <a:latin typeface="Tahoma"/>
                <a:cs typeface="Tahoma"/>
              </a:rPr>
              <a:t>errors).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289560" marR="422275" indent="-277495">
              <a:lnSpc>
                <a:spcPct val="125299"/>
              </a:lnSpc>
            </a:pP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200" spc="75" dirty="0">
                <a:solidFill>
                  <a:srgbClr val="FFFFFF"/>
                </a:solidFill>
                <a:latin typeface="Tahoma"/>
                <a:cs typeface="Tahoma"/>
              </a:rPr>
              <a:t>X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Resize, 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Rotate 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Reflect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Extension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(XRandR)  </a:t>
            </a:r>
            <a:r>
              <a:rPr sz="1050" spc="-45" dirty="0">
                <a:latin typeface="Tahoma"/>
                <a:cs typeface="Tahoma"/>
              </a:rPr>
              <a:t>Common </a:t>
            </a:r>
            <a:r>
              <a:rPr sz="1050" spc="75" dirty="0">
                <a:latin typeface="Tahoma"/>
                <a:cs typeface="Tahoma"/>
              </a:rPr>
              <a:t>X </a:t>
            </a:r>
            <a:r>
              <a:rPr sz="1050" spc="10" dirty="0">
                <a:latin typeface="Tahoma"/>
                <a:cs typeface="Tahoma"/>
              </a:rPr>
              <a:t>API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40" dirty="0">
                <a:latin typeface="Tahoma"/>
                <a:cs typeface="Tahoma"/>
              </a:rPr>
              <a:t>configure </a:t>
            </a:r>
            <a:r>
              <a:rPr sz="1050" spc="-60" dirty="0">
                <a:latin typeface="Tahoma"/>
                <a:cs typeface="Tahoma"/>
              </a:rPr>
              <a:t>screens </a:t>
            </a:r>
            <a:r>
              <a:rPr sz="1050" spc="-50" dirty="0">
                <a:latin typeface="Tahoma"/>
                <a:cs typeface="Tahoma"/>
              </a:rPr>
              <a:t>and </a:t>
            </a:r>
            <a:r>
              <a:rPr sz="1050" spc="-15" dirty="0">
                <a:latin typeface="Tahoma"/>
                <a:cs typeface="Tahoma"/>
              </a:rPr>
              <a:t>multi </a:t>
            </a:r>
            <a:r>
              <a:rPr sz="1050" spc="-65" dirty="0">
                <a:latin typeface="Tahoma"/>
                <a:cs typeface="Tahoma"/>
              </a:rPr>
              <a:t>head;  </a:t>
            </a:r>
            <a:r>
              <a:rPr sz="1050" spc="-55" dirty="0">
                <a:latin typeface="Tahoma"/>
                <a:cs typeface="Tahoma"/>
              </a:rPr>
              <a:t>Implemented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-60" dirty="0">
                <a:latin typeface="Tahoma"/>
                <a:cs typeface="Tahoma"/>
              </a:rPr>
              <a:t>by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-40" dirty="0">
                <a:latin typeface="Tahoma"/>
                <a:cs typeface="Tahoma"/>
              </a:rPr>
              <a:t>the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-55" dirty="0">
                <a:latin typeface="Tahoma"/>
                <a:cs typeface="Tahoma"/>
              </a:rPr>
              <a:t>open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-50" dirty="0">
                <a:latin typeface="Tahoma"/>
                <a:cs typeface="Tahoma"/>
              </a:rPr>
              <a:t>and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-45" dirty="0">
                <a:latin typeface="Tahoma"/>
                <a:cs typeface="Tahoma"/>
              </a:rPr>
              <a:t>proprietary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-50" dirty="0">
                <a:latin typeface="Tahoma"/>
                <a:cs typeface="Tahoma"/>
              </a:rPr>
              <a:t>drivers;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2" name="object 8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26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5300" y="0"/>
            <a:ext cx="1179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58974" y="0"/>
            <a:ext cx="1242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86161" y="0"/>
            <a:ext cx="4267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185514"/>
            <a:ext cx="1600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X11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583994" y="443787"/>
            <a:ext cx="1439990" cy="13697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9193" y="2022906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3989652" y="198367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9194" y="2208619"/>
            <a:ext cx="3989651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9994" y="3208172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0794" y="3195472"/>
            <a:ext cx="3938802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98846" y="2067141"/>
            <a:ext cx="50751" cy="11410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9193" y="2252886"/>
            <a:ext cx="3989704" cy="1006475"/>
          </a:xfrm>
          <a:custGeom>
            <a:avLst/>
            <a:gdLst/>
            <a:ahLst/>
            <a:cxnLst/>
            <a:rect l="l" t="t" r="r" b="b"/>
            <a:pathLst>
              <a:path w="3989704" h="1006475">
                <a:moveTo>
                  <a:pt x="3989652" y="0"/>
                </a:moveTo>
                <a:lnTo>
                  <a:pt x="0" y="0"/>
                </a:lnTo>
                <a:lnTo>
                  <a:pt x="0" y="955285"/>
                </a:lnTo>
                <a:lnTo>
                  <a:pt x="4008" y="975010"/>
                </a:lnTo>
                <a:lnTo>
                  <a:pt x="14922" y="991163"/>
                </a:lnTo>
                <a:lnTo>
                  <a:pt x="31075" y="1002077"/>
                </a:lnTo>
                <a:lnTo>
                  <a:pt x="50800" y="1006085"/>
                </a:lnTo>
                <a:lnTo>
                  <a:pt x="3938852" y="1006085"/>
                </a:lnTo>
                <a:lnTo>
                  <a:pt x="3958576" y="1002077"/>
                </a:lnTo>
                <a:lnTo>
                  <a:pt x="3974729" y="991163"/>
                </a:lnTo>
                <a:lnTo>
                  <a:pt x="3985644" y="975010"/>
                </a:lnTo>
                <a:lnTo>
                  <a:pt x="3989652" y="955285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98846" y="2105225"/>
            <a:ext cx="0" cy="1122045"/>
          </a:xfrm>
          <a:custGeom>
            <a:avLst/>
            <a:gdLst/>
            <a:ahLst/>
            <a:cxnLst/>
            <a:rect l="l" t="t" r="r" b="b"/>
            <a:pathLst>
              <a:path h="1122045">
                <a:moveTo>
                  <a:pt x="0" y="112199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98846" y="20925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98846" y="20798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98846" y="20671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2551" y="2306624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2551" y="251665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2551" y="2726690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2551" y="2936722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2551" y="3146755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47294" y="1959101"/>
            <a:ext cx="3697604" cy="12960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Reaction 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an 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r>
              <a:rPr sz="1200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event</a:t>
            </a:r>
            <a:endParaRPr sz="1200">
              <a:latin typeface="Tahoma"/>
              <a:cs typeface="Tahoma"/>
            </a:endParaRPr>
          </a:p>
          <a:p>
            <a:pPr marL="289560" marR="5080" algn="just">
              <a:lnSpc>
                <a:spcPts val="1650"/>
              </a:lnSpc>
              <a:spcBef>
                <a:spcPts val="75"/>
              </a:spcBef>
            </a:pPr>
            <a:r>
              <a:rPr sz="1050" spc="-70" dirty="0">
                <a:latin typeface="Tahoma"/>
                <a:cs typeface="Tahoma"/>
              </a:rPr>
              <a:t>1: </a:t>
            </a:r>
            <a:r>
              <a:rPr sz="1050" spc="-15" dirty="0">
                <a:latin typeface="Tahoma"/>
                <a:cs typeface="Tahoma"/>
              </a:rPr>
              <a:t>The </a:t>
            </a:r>
            <a:r>
              <a:rPr sz="1050" spc="-50" dirty="0">
                <a:latin typeface="Tahoma"/>
                <a:cs typeface="Tahoma"/>
              </a:rPr>
              <a:t>kernel </a:t>
            </a:r>
            <a:r>
              <a:rPr sz="1050" spc="-40" dirty="0">
                <a:latin typeface="Tahoma"/>
                <a:cs typeface="Tahoma"/>
              </a:rPr>
              <a:t>driver </a:t>
            </a:r>
            <a:r>
              <a:rPr sz="1050" spc="-65" dirty="0">
                <a:latin typeface="Tahoma"/>
                <a:cs typeface="Tahoma"/>
              </a:rPr>
              <a:t>evdev sends </a:t>
            </a:r>
            <a:r>
              <a:rPr sz="1050" spc="-50" dirty="0">
                <a:latin typeface="Tahoma"/>
                <a:cs typeface="Tahoma"/>
              </a:rPr>
              <a:t>an event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35" dirty="0">
                <a:latin typeface="Tahoma"/>
                <a:cs typeface="Tahoma"/>
              </a:rPr>
              <a:t>X-Server;  </a:t>
            </a:r>
            <a:r>
              <a:rPr sz="1050" spc="-70" dirty="0">
                <a:latin typeface="Tahoma"/>
                <a:cs typeface="Tahoma"/>
              </a:rPr>
              <a:t>2: </a:t>
            </a:r>
            <a:r>
              <a:rPr sz="1050" spc="-15" dirty="0">
                <a:latin typeface="Tahoma"/>
                <a:cs typeface="Tahoma"/>
              </a:rPr>
              <a:t>The </a:t>
            </a:r>
            <a:r>
              <a:rPr sz="1050" spc="-30" dirty="0">
                <a:latin typeface="Tahoma"/>
                <a:cs typeface="Tahoma"/>
              </a:rPr>
              <a:t>X-Server </a:t>
            </a:r>
            <a:r>
              <a:rPr sz="1050" spc="-55" dirty="0">
                <a:latin typeface="Tahoma"/>
                <a:cs typeface="Tahoma"/>
              </a:rPr>
              <a:t>forwards </a:t>
            </a:r>
            <a:r>
              <a:rPr sz="1050" spc="10" dirty="0">
                <a:latin typeface="Tahoma"/>
                <a:cs typeface="Tahoma"/>
              </a:rPr>
              <a:t>it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55" dirty="0">
                <a:latin typeface="Tahoma"/>
                <a:cs typeface="Tahoma"/>
              </a:rPr>
              <a:t>window </a:t>
            </a:r>
            <a:r>
              <a:rPr sz="1050" spc="-25" dirty="0">
                <a:latin typeface="Tahoma"/>
                <a:cs typeface="Tahoma"/>
              </a:rPr>
              <a:t>with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45" dirty="0">
                <a:latin typeface="Tahoma"/>
                <a:cs typeface="Tahoma"/>
              </a:rPr>
              <a:t>focus;  </a:t>
            </a:r>
            <a:r>
              <a:rPr sz="1050" spc="-70" dirty="0">
                <a:latin typeface="Tahoma"/>
                <a:cs typeface="Tahoma"/>
              </a:rPr>
              <a:t>3: </a:t>
            </a:r>
            <a:r>
              <a:rPr sz="1050" spc="-15" dirty="0">
                <a:latin typeface="Tahoma"/>
                <a:cs typeface="Tahoma"/>
              </a:rPr>
              <a:t>The </a:t>
            </a:r>
            <a:r>
              <a:rPr sz="1050" spc="-25" dirty="0">
                <a:latin typeface="Tahoma"/>
                <a:cs typeface="Tahoma"/>
              </a:rPr>
              <a:t>client </a:t>
            </a:r>
            <a:r>
              <a:rPr sz="1050" spc="-45" dirty="0">
                <a:latin typeface="Tahoma"/>
                <a:cs typeface="Tahoma"/>
              </a:rPr>
              <a:t>updates </a:t>
            </a:r>
            <a:r>
              <a:rPr sz="1050" spc="-15" dirty="0">
                <a:latin typeface="Tahoma"/>
                <a:cs typeface="Tahoma"/>
              </a:rPr>
              <a:t>its </a:t>
            </a:r>
            <a:r>
              <a:rPr sz="1050" spc="-55" dirty="0">
                <a:latin typeface="Tahoma"/>
                <a:cs typeface="Tahoma"/>
              </a:rPr>
              <a:t>window </a:t>
            </a:r>
            <a:r>
              <a:rPr sz="1050" spc="-50" dirty="0">
                <a:latin typeface="Tahoma"/>
                <a:cs typeface="Tahoma"/>
              </a:rPr>
              <a:t>and </a:t>
            </a:r>
            <a:r>
              <a:rPr sz="1050" spc="-15" dirty="0">
                <a:latin typeface="Tahoma"/>
                <a:cs typeface="Tahoma"/>
              </a:rPr>
              <a:t>tell </a:t>
            </a:r>
            <a:r>
              <a:rPr sz="1050" spc="-40" dirty="0">
                <a:latin typeface="Tahoma"/>
                <a:cs typeface="Tahoma"/>
              </a:rPr>
              <a:t>the</a:t>
            </a:r>
            <a:r>
              <a:rPr sz="1050" spc="-75" dirty="0">
                <a:latin typeface="Tahoma"/>
                <a:cs typeface="Tahoma"/>
              </a:rPr>
              <a:t> </a:t>
            </a:r>
            <a:r>
              <a:rPr sz="1050" spc="-35" dirty="0">
                <a:latin typeface="Tahoma"/>
                <a:cs typeface="Tahoma"/>
              </a:rPr>
              <a:t>X-Server;</a:t>
            </a:r>
            <a:endParaRPr sz="1050">
              <a:latin typeface="Tahoma"/>
              <a:cs typeface="Tahoma"/>
            </a:endParaRPr>
          </a:p>
          <a:p>
            <a:pPr marL="289560" marR="74930">
              <a:lnSpc>
                <a:spcPts val="1650"/>
              </a:lnSpc>
            </a:pPr>
            <a:r>
              <a:rPr sz="1050" spc="-55" dirty="0">
                <a:latin typeface="Tahoma"/>
                <a:cs typeface="Tahoma"/>
              </a:rPr>
              <a:t>4 </a:t>
            </a:r>
            <a:r>
              <a:rPr sz="1050" spc="75" dirty="0">
                <a:latin typeface="Tahoma"/>
                <a:cs typeface="Tahoma"/>
              </a:rPr>
              <a:t>&amp; </a:t>
            </a:r>
            <a:r>
              <a:rPr sz="1050" spc="-70" dirty="0">
                <a:latin typeface="Tahoma"/>
                <a:cs typeface="Tahoma"/>
              </a:rPr>
              <a:t>5: </a:t>
            </a:r>
            <a:r>
              <a:rPr sz="1050" spc="-15" dirty="0">
                <a:latin typeface="Tahoma"/>
                <a:cs typeface="Tahoma"/>
              </a:rPr>
              <a:t>The </a:t>
            </a:r>
            <a:r>
              <a:rPr sz="1050" spc="-30" dirty="0">
                <a:latin typeface="Tahoma"/>
                <a:cs typeface="Tahoma"/>
              </a:rPr>
              <a:t>X-Server </a:t>
            </a:r>
            <a:r>
              <a:rPr sz="1050" spc="-35" dirty="0">
                <a:latin typeface="Tahoma"/>
                <a:cs typeface="Tahoma"/>
              </a:rPr>
              <a:t>lets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35" dirty="0">
                <a:latin typeface="Tahoma"/>
                <a:cs typeface="Tahoma"/>
              </a:rPr>
              <a:t>compositor </a:t>
            </a:r>
            <a:r>
              <a:rPr sz="1050" spc="-40" dirty="0">
                <a:latin typeface="Tahoma"/>
                <a:cs typeface="Tahoma"/>
              </a:rPr>
              <a:t>update </a:t>
            </a:r>
            <a:r>
              <a:rPr sz="1050" spc="-15" dirty="0">
                <a:latin typeface="Tahoma"/>
                <a:cs typeface="Tahoma"/>
              </a:rPr>
              <a:t>its </a:t>
            </a:r>
            <a:r>
              <a:rPr sz="1050" spc="-60" dirty="0">
                <a:latin typeface="Tahoma"/>
                <a:cs typeface="Tahoma"/>
              </a:rPr>
              <a:t>view;  </a:t>
            </a:r>
            <a:r>
              <a:rPr sz="1050" spc="-70" dirty="0">
                <a:latin typeface="Tahoma"/>
                <a:cs typeface="Tahoma"/>
              </a:rPr>
              <a:t>6: </a:t>
            </a:r>
            <a:r>
              <a:rPr sz="1050" spc="-15" dirty="0">
                <a:latin typeface="Tahoma"/>
                <a:cs typeface="Tahoma"/>
              </a:rPr>
              <a:t>The </a:t>
            </a:r>
            <a:r>
              <a:rPr sz="1050" spc="-30" dirty="0">
                <a:latin typeface="Tahoma"/>
                <a:cs typeface="Tahoma"/>
              </a:rPr>
              <a:t>X-Server </a:t>
            </a:r>
            <a:r>
              <a:rPr sz="1050" spc="-65" dirty="0">
                <a:latin typeface="Tahoma"/>
                <a:cs typeface="Tahoma"/>
              </a:rPr>
              <a:t>sends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70" dirty="0">
                <a:latin typeface="Tahoma"/>
                <a:cs typeface="Tahoma"/>
              </a:rPr>
              <a:t>new </a:t>
            </a:r>
            <a:r>
              <a:rPr sz="1050" spc="-45" dirty="0">
                <a:latin typeface="Tahoma"/>
                <a:cs typeface="Tahoma"/>
              </a:rPr>
              <a:t>buffer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40" dirty="0">
                <a:latin typeface="Tahoma"/>
                <a:cs typeface="Tahoma"/>
              </a:rPr>
              <a:t>the</a:t>
            </a:r>
            <a:r>
              <a:rPr sz="1050" spc="-15" dirty="0">
                <a:latin typeface="Tahoma"/>
                <a:cs typeface="Tahoma"/>
              </a:rPr>
              <a:t> </a:t>
            </a:r>
            <a:r>
              <a:rPr sz="1050" spc="5" dirty="0">
                <a:latin typeface="Tahoma"/>
                <a:cs typeface="Tahoma"/>
              </a:rPr>
              <a:t>GPU.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27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8000" y="0"/>
            <a:ext cx="1166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71674" y="0"/>
            <a:ext cx="1229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98861" y="0"/>
            <a:ext cx="4140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8000" y="185514"/>
            <a:ext cx="302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yland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295224"/>
            <a:ext cx="4608004" cy="67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345833"/>
            <a:ext cx="4608195" cy="245110"/>
          </a:xfrm>
          <a:custGeom>
            <a:avLst/>
            <a:gdLst/>
            <a:ahLst/>
            <a:cxnLst/>
            <a:rect l="l" t="t" r="r" b="b"/>
            <a:pathLst>
              <a:path w="4608195" h="245109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Outline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573570"/>
            <a:ext cx="4608004" cy="33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6049" y="838657"/>
            <a:ext cx="160096" cy="160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36511" y="83799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AFAFD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19658" y="1042746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9658" y="119457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9658" y="1346415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6049" y="1561617"/>
            <a:ext cx="160096" cy="160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36511" y="156096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AEAF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19658" y="1765719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9658" y="1917547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9658" y="2069376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9658" y="2221204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9658" y="2373033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9658" y="252487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01942" y="822584"/>
            <a:ext cx="1946275" cy="1811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marR="114935" indent="-126364">
              <a:lnSpc>
                <a:spcPct val="100000"/>
              </a:lnSpc>
              <a:spcBef>
                <a:spcPts val="95"/>
              </a:spcBef>
              <a:buAutoNum type="romanUcPeriod"/>
              <a:tabLst>
                <a:tab pos="90170" algn="l"/>
              </a:tabLst>
            </a:pPr>
            <a:r>
              <a:rPr sz="1000" spc="-35" dirty="0">
                <a:solidFill>
                  <a:srgbClr val="D6D6EF"/>
                </a:solidFill>
                <a:latin typeface="Tahoma"/>
                <a:cs typeface="Tahoma"/>
              </a:rPr>
              <a:t>- </a:t>
            </a:r>
            <a:r>
              <a:rPr sz="1000" spc="-50" dirty="0">
                <a:solidFill>
                  <a:srgbClr val="D6D6EF"/>
                </a:solidFill>
                <a:latin typeface="Tahoma"/>
                <a:cs typeface="Tahoma"/>
              </a:rPr>
              <a:t>Hardware </a:t>
            </a:r>
            <a:r>
              <a:rPr sz="1000" spc="-80" dirty="0">
                <a:solidFill>
                  <a:srgbClr val="D6D6EF"/>
                </a:solidFill>
                <a:latin typeface="Tahoma"/>
                <a:cs typeface="Tahoma"/>
              </a:rPr>
              <a:t>: </a:t>
            </a:r>
            <a:r>
              <a:rPr sz="1000" spc="-20" dirty="0">
                <a:solidFill>
                  <a:srgbClr val="D6D6EF"/>
                </a:solidFill>
                <a:latin typeface="Tahoma"/>
                <a:cs typeface="Tahoma"/>
              </a:rPr>
              <a:t>Anatomy </a:t>
            </a:r>
            <a:r>
              <a:rPr sz="1000" spc="-30" dirty="0">
                <a:solidFill>
                  <a:srgbClr val="D6D6EF"/>
                </a:solidFill>
                <a:latin typeface="Tahoma"/>
                <a:cs typeface="Tahoma"/>
              </a:rPr>
              <a:t>of </a:t>
            </a:r>
            <a:r>
              <a:rPr sz="1000" spc="-50" dirty="0">
                <a:solidFill>
                  <a:srgbClr val="D6D6EF"/>
                </a:solidFill>
                <a:latin typeface="Tahoma"/>
                <a:cs typeface="Tahoma"/>
              </a:rPr>
              <a:t>a </a:t>
            </a:r>
            <a:r>
              <a:rPr sz="1000" spc="25" dirty="0">
                <a:solidFill>
                  <a:srgbClr val="D6D6EF"/>
                </a:solidFill>
                <a:latin typeface="Tahoma"/>
                <a:cs typeface="Tahoma"/>
              </a:rPr>
              <a:t>GPU 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CCCCCC"/>
                </a:solidFill>
                <a:latin typeface="Tahoma"/>
                <a:cs typeface="Tahoma"/>
              </a:rPr>
              <a:t>General</a:t>
            </a:r>
            <a:r>
              <a:rPr sz="1000" spc="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CCCCCC"/>
                </a:solidFill>
                <a:latin typeface="Tahoma"/>
                <a:cs typeface="Tahoma"/>
              </a:rPr>
              <a:t>overview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95"/>
              </a:lnSpc>
            </a:pPr>
            <a:r>
              <a:rPr sz="1000" spc="-15" dirty="0">
                <a:solidFill>
                  <a:srgbClr val="CCCCCC"/>
                </a:solidFill>
                <a:latin typeface="Tahoma"/>
                <a:cs typeface="Tahoma"/>
              </a:rPr>
              <a:t>Driving</a:t>
            </a:r>
            <a:r>
              <a:rPr sz="1000" spc="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CCCCCC"/>
                </a:solidFill>
                <a:latin typeface="Tahoma"/>
                <a:cs typeface="Tahoma"/>
              </a:rPr>
              <a:t>screens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200"/>
              </a:lnSpc>
            </a:pPr>
            <a:r>
              <a:rPr sz="1000" spc="-15" dirty="0">
                <a:solidFill>
                  <a:srgbClr val="CCCCCC"/>
                </a:solidFill>
                <a:latin typeface="Tahoma"/>
                <a:cs typeface="Tahoma"/>
              </a:rPr>
              <a:t>Host </a:t>
            </a:r>
            <a:r>
              <a:rPr sz="1000" i="1" spc="-45" dirty="0">
                <a:solidFill>
                  <a:srgbClr val="CCCCCC"/>
                </a:solidFill>
                <a:latin typeface="Verdana"/>
                <a:cs typeface="Verdana"/>
              </a:rPr>
              <a:t>&lt; </a:t>
            </a:r>
            <a:r>
              <a:rPr sz="1000" i="1" spc="185" dirty="0">
                <a:solidFill>
                  <a:srgbClr val="CCCCCC"/>
                </a:solidFill>
                <a:latin typeface="Arial"/>
                <a:cs typeface="Arial"/>
              </a:rPr>
              <a:t>− </a:t>
            </a:r>
            <a:r>
              <a:rPr sz="1000" i="1" spc="-45" dirty="0">
                <a:solidFill>
                  <a:srgbClr val="CCCCCC"/>
                </a:solidFill>
                <a:latin typeface="Verdana"/>
                <a:cs typeface="Verdana"/>
              </a:rPr>
              <a:t>&gt; 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GPU</a:t>
            </a:r>
            <a:r>
              <a:rPr sz="1000" spc="-204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CCCCCC"/>
                </a:solidFill>
                <a:latin typeface="Tahoma"/>
                <a:cs typeface="Tahoma"/>
              </a:rPr>
              <a:t>communication</a:t>
            </a:r>
            <a:endParaRPr sz="1000">
              <a:latin typeface="Tahoma"/>
              <a:cs typeface="Tahoma"/>
            </a:endParaRPr>
          </a:p>
          <a:p>
            <a:pPr marL="139065" marR="16510" indent="-126364">
              <a:lnSpc>
                <a:spcPct val="100000"/>
              </a:lnSpc>
              <a:spcBef>
                <a:spcPts val="905"/>
              </a:spcBef>
              <a:buAutoNum type="romanUcPeriod" startAt="2"/>
              <a:tabLst>
                <a:tab pos="128905" algn="l"/>
              </a:tabLst>
            </a:pPr>
            <a:r>
              <a:rPr sz="1000" spc="-35" dirty="0">
                <a:solidFill>
                  <a:srgbClr val="3333B2"/>
                </a:solidFill>
                <a:latin typeface="Tahoma"/>
                <a:cs typeface="Tahoma"/>
              </a:rPr>
              <a:t>- </a:t>
            </a:r>
            <a:r>
              <a:rPr sz="1000" spc="-15" dirty="0">
                <a:solidFill>
                  <a:srgbClr val="3333B2"/>
                </a:solidFill>
                <a:latin typeface="Tahoma"/>
                <a:cs typeface="Tahoma"/>
              </a:rPr>
              <a:t>Host </a:t>
            </a:r>
            <a:r>
              <a:rPr sz="1000" spc="-80" dirty="0">
                <a:solidFill>
                  <a:srgbClr val="3333B2"/>
                </a:solidFill>
                <a:latin typeface="Tahoma"/>
                <a:cs typeface="Tahoma"/>
              </a:rPr>
              <a:t>: </a:t>
            </a:r>
            <a:r>
              <a:rPr sz="1000" spc="-15" dirty="0">
                <a:solidFill>
                  <a:srgbClr val="3333B2"/>
                </a:solidFill>
                <a:latin typeface="Tahoma"/>
                <a:cs typeface="Tahoma"/>
              </a:rPr>
              <a:t>The </a:t>
            </a:r>
            <a:r>
              <a:rPr sz="1000" spc="-20" dirty="0">
                <a:solidFill>
                  <a:srgbClr val="3333B2"/>
                </a:solidFill>
                <a:latin typeface="Tahoma"/>
                <a:cs typeface="Tahoma"/>
              </a:rPr>
              <a:t>Linux </a:t>
            </a:r>
            <a:r>
              <a:rPr sz="1000" spc="-35" dirty="0">
                <a:solidFill>
                  <a:srgbClr val="3333B2"/>
                </a:solidFill>
                <a:latin typeface="Tahoma"/>
                <a:cs typeface="Tahoma"/>
              </a:rPr>
              <a:t>graphics </a:t>
            </a:r>
            <a:r>
              <a:rPr sz="1000" spc="-25" dirty="0">
                <a:solidFill>
                  <a:srgbClr val="3333B2"/>
                </a:solidFill>
                <a:latin typeface="Tahoma"/>
                <a:cs typeface="Tahoma"/>
              </a:rPr>
              <a:t>stack </a:t>
            </a:r>
            <a:r>
              <a:rPr sz="1000" spc="-2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CCCCCC"/>
                </a:solidFill>
                <a:latin typeface="Tahoma"/>
                <a:cs typeface="Tahoma"/>
              </a:rPr>
              <a:t>General</a:t>
            </a:r>
            <a:r>
              <a:rPr sz="1000" spc="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CCCCCC"/>
                </a:solidFill>
                <a:latin typeface="Tahoma"/>
                <a:cs typeface="Tahoma"/>
              </a:rPr>
              <a:t>overview</a:t>
            </a:r>
            <a:endParaRPr sz="1000">
              <a:latin typeface="Tahoma"/>
              <a:cs typeface="Tahoma"/>
            </a:endParaRPr>
          </a:p>
          <a:p>
            <a:pPr marL="139065" marR="900430">
              <a:lnSpc>
                <a:spcPts val="1200"/>
              </a:lnSpc>
              <a:spcBef>
                <a:spcPts val="35"/>
              </a:spcBef>
            </a:pPr>
            <a:r>
              <a:rPr sz="1000" spc="50" dirty="0">
                <a:solidFill>
                  <a:srgbClr val="CCCCCC"/>
                </a:solidFill>
                <a:latin typeface="Tahoma"/>
                <a:cs typeface="Tahoma"/>
              </a:rPr>
              <a:t>DRM </a:t>
            </a:r>
            <a:r>
              <a:rPr sz="1000" spc="-45" dirty="0">
                <a:solidFill>
                  <a:srgbClr val="CCCCCC"/>
                </a:solidFill>
                <a:latin typeface="Tahoma"/>
                <a:cs typeface="Tahoma"/>
              </a:rPr>
              <a:t>and</a:t>
            </a:r>
            <a:r>
              <a:rPr sz="1000" spc="-8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CCCCCC"/>
                </a:solidFill>
                <a:latin typeface="Tahoma"/>
                <a:cs typeface="Tahoma"/>
              </a:rPr>
              <a:t>libdrm  </a:t>
            </a:r>
            <a:r>
              <a:rPr sz="1000" spc="-25" dirty="0">
                <a:solidFill>
                  <a:srgbClr val="CCCCCC"/>
                </a:solidFill>
                <a:latin typeface="Tahoma"/>
                <a:cs typeface="Tahoma"/>
              </a:rPr>
              <a:t>Mesa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55"/>
              </a:lnSpc>
            </a:pPr>
            <a:r>
              <a:rPr sz="1000" spc="-5" dirty="0">
                <a:solidFill>
                  <a:srgbClr val="CCCCCC"/>
                </a:solidFill>
                <a:latin typeface="Tahoma"/>
                <a:cs typeface="Tahoma"/>
              </a:rPr>
              <a:t>X11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95"/>
              </a:lnSpc>
            </a:pPr>
            <a:r>
              <a:rPr sz="1000" spc="-35" dirty="0">
                <a:latin typeface="Tahoma"/>
                <a:cs typeface="Tahoma"/>
              </a:rPr>
              <a:t>Wayland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200"/>
              </a:lnSpc>
            </a:pPr>
            <a:r>
              <a:rPr sz="1000" spc="-5" dirty="0">
                <a:solidFill>
                  <a:srgbClr val="CCCCCC"/>
                </a:solidFill>
                <a:latin typeface="Tahoma"/>
                <a:cs typeface="Tahoma"/>
              </a:rPr>
              <a:t>X11 </a:t>
            </a:r>
            <a:r>
              <a:rPr sz="1000" spc="-55" dirty="0">
                <a:solidFill>
                  <a:srgbClr val="CCCCCC"/>
                </a:solidFill>
                <a:latin typeface="Tahoma"/>
                <a:cs typeface="Tahoma"/>
              </a:rPr>
              <a:t>vs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CCCCCC"/>
                </a:solidFill>
                <a:latin typeface="Tahoma"/>
                <a:cs typeface="Tahoma"/>
              </a:rPr>
              <a:t>Wayland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96049" y="2740075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36511" y="273942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AFAFD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19671" y="2944177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01942" y="2724002"/>
            <a:ext cx="78105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marR="5080" indent="-1270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solidFill>
                  <a:srgbClr val="D6D6EF"/>
                </a:solidFill>
                <a:latin typeface="Tahoma"/>
                <a:cs typeface="Tahoma"/>
              </a:rPr>
              <a:t>Attributions  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A</a:t>
            </a:r>
            <a:r>
              <a:rPr sz="1000" spc="-15" dirty="0">
                <a:solidFill>
                  <a:srgbClr val="CCCCCC"/>
                </a:solidFill>
                <a:latin typeface="Tahoma"/>
                <a:cs typeface="Tahoma"/>
              </a:rPr>
              <a:t>ttributions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28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5300" y="0"/>
            <a:ext cx="1179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58974" y="0"/>
            <a:ext cx="1242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86161" y="0"/>
            <a:ext cx="4267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185514"/>
            <a:ext cx="314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yland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9193" y="628192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3989652" y="198367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9194" y="813917"/>
            <a:ext cx="3989651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9994" y="1885581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0794" y="1872881"/>
            <a:ext cx="3938802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98846" y="672439"/>
            <a:ext cx="50751" cy="12131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193" y="858175"/>
            <a:ext cx="3989704" cy="1078230"/>
          </a:xfrm>
          <a:custGeom>
            <a:avLst/>
            <a:gdLst/>
            <a:ahLst/>
            <a:cxnLst/>
            <a:rect l="l" t="t" r="r" b="b"/>
            <a:pathLst>
              <a:path w="3989704" h="1078230">
                <a:moveTo>
                  <a:pt x="3989652" y="0"/>
                </a:moveTo>
                <a:lnTo>
                  <a:pt x="0" y="0"/>
                </a:lnTo>
                <a:lnTo>
                  <a:pt x="0" y="1027405"/>
                </a:lnTo>
                <a:lnTo>
                  <a:pt x="4008" y="1047130"/>
                </a:lnTo>
                <a:lnTo>
                  <a:pt x="14922" y="1063283"/>
                </a:lnTo>
                <a:lnTo>
                  <a:pt x="31075" y="1074197"/>
                </a:lnTo>
                <a:lnTo>
                  <a:pt x="50800" y="1078206"/>
                </a:lnTo>
                <a:lnTo>
                  <a:pt x="3938852" y="1078206"/>
                </a:lnTo>
                <a:lnTo>
                  <a:pt x="3958576" y="1074197"/>
                </a:lnTo>
                <a:lnTo>
                  <a:pt x="3974729" y="1063283"/>
                </a:lnTo>
                <a:lnTo>
                  <a:pt x="3985644" y="1047130"/>
                </a:lnTo>
                <a:lnTo>
                  <a:pt x="3989652" y="1027405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98846" y="710514"/>
            <a:ext cx="0" cy="1194435"/>
          </a:xfrm>
          <a:custGeom>
            <a:avLst/>
            <a:gdLst/>
            <a:ahLst/>
            <a:cxnLst/>
            <a:rect l="l" t="t" r="r" b="b"/>
            <a:pathLst>
              <a:path h="1194435">
                <a:moveTo>
                  <a:pt x="0" y="119411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98846" y="69781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98846" y="68511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98846" y="67241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2551" y="911910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2551" y="1121943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2551" y="1311732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2327" y="1501546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2327" y="1653375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327" y="1805203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9193" y="2088311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3989652" y="198367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9194" y="2274023"/>
            <a:ext cx="3989651" cy="50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9994" y="2880461"/>
            <a:ext cx="101600" cy="101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0794" y="2867761"/>
            <a:ext cx="3938802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98846" y="2132545"/>
            <a:ext cx="50751" cy="7479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9193" y="2318306"/>
            <a:ext cx="3989704" cy="613410"/>
          </a:xfrm>
          <a:custGeom>
            <a:avLst/>
            <a:gdLst/>
            <a:ahLst/>
            <a:cxnLst/>
            <a:rect l="l" t="t" r="r" b="b"/>
            <a:pathLst>
              <a:path w="3989704" h="613410">
                <a:moveTo>
                  <a:pt x="3989652" y="0"/>
                </a:moveTo>
                <a:lnTo>
                  <a:pt x="0" y="0"/>
                </a:lnTo>
                <a:lnTo>
                  <a:pt x="0" y="562155"/>
                </a:lnTo>
                <a:lnTo>
                  <a:pt x="4008" y="581879"/>
                </a:lnTo>
                <a:lnTo>
                  <a:pt x="14922" y="598032"/>
                </a:lnTo>
                <a:lnTo>
                  <a:pt x="31075" y="608946"/>
                </a:lnTo>
                <a:lnTo>
                  <a:pt x="50800" y="612955"/>
                </a:lnTo>
                <a:lnTo>
                  <a:pt x="3938852" y="612955"/>
                </a:lnTo>
                <a:lnTo>
                  <a:pt x="3958576" y="608946"/>
                </a:lnTo>
                <a:lnTo>
                  <a:pt x="3974729" y="598032"/>
                </a:lnTo>
                <a:lnTo>
                  <a:pt x="3985644" y="581879"/>
                </a:lnTo>
                <a:lnTo>
                  <a:pt x="3989652" y="562155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98846" y="2170645"/>
            <a:ext cx="0" cy="728980"/>
          </a:xfrm>
          <a:custGeom>
            <a:avLst/>
            <a:gdLst/>
            <a:ahLst/>
            <a:cxnLst/>
            <a:rect l="l" t="t" r="r" b="b"/>
            <a:pathLst>
              <a:path h="728980">
                <a:moveTo>
                  <a:pt x="0" y="72886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98846" y="21579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98846" y="21452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98846" y="21325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2551" y="2372029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2551" y="2582062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2551" y="2792095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47294" y="564400"/>
            <a:ext cx="3787775" cy="23361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Wayland</a:t>
            </a:r>
            <a:endParaRPr sz="1200">
              <a:latin typeface="Tahoma"/>
              <a:cs typeface="Tahoma"/>
            </a:endParaRPr>
          </a:p>
          <a:p>
            <a:pPr marL="289560" marR="777240">
              <a:lnSpc>
                <a:spcPct val="119200"/>
              </a:lnSpc>
              <a:spcBef>
                <a:spcPts val="40"/>
              </a:spcBef>
            </a:pPr>
            <a:r>
              <a:rPr sz="1050" spc="-10" dirty="0">
                <a:latin typeface="Tahoma"/>
                <a:cs typeface="Tahoma"/>
              </a:rPr>
              <a:t>Protocol </a:t>
            </a:r>
            <a:r>
              <a:rPr sz="1050" spc="-40" dirty="0">
                <a:latin typeface="Tahoma"/>
                <a:cs typeface="Tahoma"/>
              </a:rPr>
              <a:t>started </a:t>
            </a:r>
            <a:r>
              <a:rPr sz="1050" spc="-25" dirty="0">
                <a:latin typeface="Tahoma"/>
                <a:cs typeface="Tahoma"/>
              </a:rPr>
              <a:t>in </a:t>
            </a:r>
            <a:r>
              <a:rPr sz="1050" spc="-55" dirty="0">
                <a:latin typeface="Tahoma"/>
                <a:cs typeface="Tahoma"/>
              </a:rPr>
              <a:t>2008 </a:t>
            </a:r>
            <a:r>
              <a:rPr sz="1050" spc="-60" dirty="0">
                <a:latin typeface="Tahoma"/>
                <a:cs typeface="Tahoma"/>
              </a:rPr>
              <a:t>by </a:t>
            </a:r>
            <a:r>
              <a:rPr sz="1050" spc="-10" dirty="0">
                <a:latin typeface="Tahoma"/>
                <a:cs typeface="Tahoma"/>
              </a:rPr>
              <a:t>Kristian </a:t>
            </a:r>
            <a:r>
              <a:rPr sz="1050" spc="-50" dirty="0">
                <a:latin typeface="Tahoma"/>
                <a:cs typeface="Tahoma"/>
              </a:rPr>
              <a:t>Høgsberg;  </a:t>
            </a:r>
            <a:r>
              <a:rPr sz="1050" spc="-15" dirty="0">
                <a:latin typeface="Tahoma"/>
                <a:cs typeface="Tahoma"/>
              </a:rPr>
              <a:t>Aims to </a:t>
            </a:r>
            <a:r>
              <a:rPr sz="1050" spc="-60" dirty="0">
                <a:latin typeface="Tahoma"/>
                <a:cs typeface="Tahoma"/>
              </a:rPr>
              <a:t>address </a:t>
            </a:r>
            <a:r>
              <a:rPr sz="1050" spc="-70" dirty="0">
                <a:latin typeface="Tahoma"/>
                <a:cs typeface="Tahoma"/>
              </a:rPr>
              <a:t>some </a:t>
            </a:r>
            <a:r>
              <a:rPr sz="1050" spc="-35" dirty="0">
                <a:latin typeface="Tahoma"/>
                <a:cs typeface="Tahoma"/>
              </a:rPr>
              <a:t>of </a:t>
            </a:r>
            <a:r>
              <a:rPr sz="1050" spc="-10" dirty="0">
                <a:latin typeface="Tahoma"/>
                <a:cs typeface="Tahoma"/>
              </a:rPr>
              <a:t>X11 </a:t>
            </a:r>
            <a:r>
              <a:rPr sz="1050" spc="-45" dirty="0">
                <a:latin typeface="Tahoma"/>
                <a:cs typeface="Tahoma"/>
              </a:rPr>
              <a:t>shortcomings;  </a:t>
            </a:r>
            <a:r>
              <a:rPr sz="1050" spc="-40" dirty="0">
                <a:latin typeface="Tahoma"/>
                <a:cs typeface="Tahoma"/>
              </a:rPr>
              <a:t>Wayland</a:t>
            </a:r>
            <a:r>
              <a:rPr sz="1050" spc="25" dirty="0">
                <a:latin typeface="Tahoma"/>
                <a:cs typeface="Tahoma"/>
              </a:rPr>
              <a:t> </a:t>
            </a:r>
            <a:r>
              <a:rPr sz="1050" spc="-65" dirty="0">
                <a:latin typeface="Tahoma"/>
                <a:cs typeface="Tahoma"/>
              </a:rPr>
              <a:t>manages:</a:t>
            </a:r>
            <a:endParaRPr sz="1050">
              <a:latin typeface="Tahoma"/>
              <a:cs typeface="Tahoma"/>
            </a:endParaRPr>
          </a:p>
          <a:p>
            <a:pPr marL="566420" marR="225425">
              <a:lnSpc>
                <a:spcPct val="100000"/>
              </a:lnSpc>
              <a:spcBef>
                <a:spcPts val="170"/>
              </a:spcBef>
            </a:pPr>
            <a:r>
              <a:rPr sz="1000" spc="-40" dirty="0">
                <a:latin typeface="Tahoma"/>
                <a:cs typeface="Tahoma"/>
              </a:rPr>
              <a:t>Input </a:t>
            </a:r>
            <a:r>
              <a:rPr sz="1000" spc="-55" dirty="0">
                <a:latin typeface="Tahoma"/>
                <a:cs typeface="Tahoma"/>
              </a:rPr>
              <a:t>events: </a:t>
            </a:r>
            <a:r>
              <a:rPr sz="1000" spc="-45" dirty="0">
                <a:latin typeface="Tahoma"/>
                <a:cs typeface="Tahoma"/>
              </a:rPr>
              <a:t>Send </a:t>
            </a:r>
            <a:r>
              <a:rPr sz="1000" spc="-20" dirty="0">
                <a:latin typeface="Tahoma"/>
                <a:cs typeface="Tahoma"/>
              </a:rPr>
              <a:t>input </a:t>
            </a:r>
            <a:r>
              <a:rPr sz="1000" spc="-50" dirty="0">
                <a:latin typeface="Tahoma"/>
                <a:cs typeface="Tahoma"/>
              </a:rPr>
              <a:t>events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20" dirty="0">
                <a:latin typeface="Tahoma"/>
                <a:cs typeface="Tahoma"/>
              </a:rPr>
              <a:t>right </a:t>
            </a:r>
            <a:r>
              <a:rPr sz="1000" spc="-30" dirty="0">
                <a:latin typeface="Tahoma"/>
                <a:cs typeface="Tahoma"/>
              </a:rPr>
              <a:t>application;  </a:t>
            </a:r>
            <a:r>
              <a:rPr sz="1000" spc="-15" dirty="0">
                <a:latin typeface="Tahoma"/>
                <a:cs typeface="Tahoma"/>
              </a:rPr>
              <a:t>Copy/Paste </a:t>
            </a:r>
            <a:r>
              <a:rPr sz="1000" spc="75" dirty="0">
                <a:latin typeface="Tahoma"/>
                <a:cs typeface="Tahoma"/>
              </a:rPr>
              <a:t>&amp;</a:t>
            </a:r>
            <a:r>
              <a:rPr sz="1000" spc="4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Drag’n’Drop;</a:t>
            </a:r>
            <a:endParaRPr sz="1000">
              <a:latin typeface="Tahoma"/>
              <a:cs typeface="Tahoma"/>
            </a:endParaRPr>
          </a:p>
          <a:p>
            <a:pPr marL="566420">
              <a:lnSpc>
                <a:spcPts val="1195"/>
              </a:lnSpc>
            </a:pPr>
            <a:r>
              <a:rPr sz="1000" spc="-30" dirty="0">
                <a:latin typeface="Tahoma"/>
                <a:cs typeface="Tahoma"/>
              </a:rPr>
              <a:t>Window </a:t>
            </a:r>
            <a:r>
              <a:rPr sz="1000" spc="-45" dirty="0">
                <a:latin typeface="Tahoma"/>
                <a:cs typeface="Tahoma"/>
              </a:rPr>
              <a:t>buffer sharing </a:t>
            </a:r>
            <a:r>
              <a:rPr sz="1000" spc="-25" dirty="0">
                <a:latin typeface="Tahoma"/>
                <a:cs typeface="Tahoma"/>
              </a:rPr>
              <a:t>(the </a:t>
            </a:r>
            <a:r>
              <a:rPr sz="1000" spc="-50" dirty="0">
                <a:latin typeface="Tahoma"/>
                <a:cs typeface="Tahoma"/>
              </a:rPr>
              <a:t>image</a:t>
            </a:r>
            <a:r>
              <a:rPr sz="1000" spc="8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representing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5" dirty="0">
                <a:latin typeface="Tahoma"/>
                <a:cs typeface="Tahoma"/>
              </a:rPr>
              <a:t>window);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Wayland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Compositor</a:t>
            </a:r>
            <a:endParaRPr sz="12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295"/>
              </a:spcBef>
            </a:pPr>
            <a:r>
              <a:rPr sz="1050" spc="-55" dirty="0">
                <a:latin typeface="Tahoma"/>
                <a:cs typeface="Tahoma"/>
              </a:rPr>
              <a:t>Implements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60" dirty="0">
                <a:latin typeface="Tahoma"/>
                <a:cs typeface="Tahoma"/>
              </a:rPr>
              <a:t>server </a:t>
            </a:r>
            <a:r>
              <a:rPr sz="1050" spc="-50" dirty="0">
                <a:latin typeface="Tahoma"/>
                <a:cs typeface="Tahoma"/>
              </a:rPr>
              <a:t>side</a:t>
            </a:r>
            <a:r>
              <a:rPr sz="1050" spc="-20" dirty="0">
                <a:latin typeface="Tahoma"/>
                <a:cs typeface="Tahoma"/>
              </a:rPr>
              <a:t> </a:t>
            </a:r>
            <a:r>
              <a:rPr sz="1050" spc="-35" dirty="0">
                <a:latin typeface="Tahoma"/>
                <a:cs typeface="Tahoma"/>
              </a:rPr>
              <a:t>of </a:t>
            </a:r>
            <a:r>
              <a:rPr sz="1050" spc="-40" dirty="0">
                <a:latin typeface="Tahoma"/>
                <a:cs typeface="Tahoma"/>
              </a:rPr>
              <a:t>the Wayland </a:t>
            </a:r>
            <a:r>
              <a:rPr sz="1050" spc="-35" dirty="0">
                <a:latin typeface="Tahoma"/>
                <a:cs typeface="Tahoma"/>
              </a:rPr>
              <a:t>protocol;</a:t>
            </a:r>
            <a:endParaRPr sz="1050">
              <a:latin typeface="Tahoma"/>
              <a:cs typeface="Tahoma"/>
            </a:endParaRPr>
          </a:p>
          <a:p>
            <a:pPr marL="289560" marR="65405">
              <a:lnSpc>
                <a:spcPct val="125299"/>
              </a:lnSpc>
            </a:pPr>
            <a:r>
              <a:rPr sz="1050" spc="-25" dirty="0">
                <a:latin typeface="Tahoma"/>
                <a:cs typeface="Tahoma"/>
              </a:rPr>
              <a:t>Talks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40" dirty="0">
                <a:latin typeface="Tahoma"/>
                <a:cs typeface="Tahoma"/>
              </a:rPr>
              <a:t>Wayland </a:t>
            </a:r>
            <a:r>
              <a:rPr sz="1050" spc="-30" dirty="0">
                <a:latin typeface="Tahoma"/>
                <a:cs typeface="Tahoma"/>
              </a:rPr>
              <a:t>clients </a:t>
            </a:r>
            <a:r>
              <a:rPr sz="1050" spc="-50" dirty="0">
                <a:latin typeface="Tahoma"/>
                <a:cs typeface="Tahoma"/>
              </a:rPr>
              <a:t>and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40" dirty="0">
                <a:latin typeface="Tahoma"/>
                <a:cs typeface="Tahoma"/>
              </a:rPr>
              <a:t>the driver </a:t>
            </a:r>
            <a:r>
              <a:rPr sz="1050" spc="-45" dirty="0">
                <a:latin typeface="Tahoma"/>
                <a:cs typeface="Tahoma"/>
              </a:rPr>
              <a:t>for </a:t>
            </a:r>
            <a:r>
              <a:rPr sz="1050" spc="-35" dirty="0">
                <a:latin typeface="Tahoma"/>
                <a:cs typeface="Tahoma"/>
              </a:rPr>
              <a:t>compositing;  </a:t>
            </a:r>
            <a:r>
              <a:rPr sz="1050" spc="-15" dirty="0">
                <a:latin typeface="Tahoma"/>
                <a:cs typeface="Tahoma"/>
              </a:rPr>
              <a:t>The </a:t>
            </a:r>
            <a:r>
              <a:rPr sz="1050" spc="-55" dirty="0">
                <a:latin typeface="Tahoma"/>
                <a:cs typeface="Tahoma"/>
              </a:rPr>
              <a:t>reference </a:t>
            </a:r>
            <a:r>
              <a:rPr sz="1050" spc="-35" dirty="0">
                <a:latin typeface="Tahoma"/>
                <a:cs typeface="Tahoma"/>
              </a:rPr>
              <a:t>implementation is called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-40" dirty="0">
                <a:latin typeface="Tahoma"/>
                <a:cs typeface="Tahoma"/>
              </a:rPr>
              <a:t>Weston.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29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5300" y="0"/>
            <a:ext cx="1179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58974" y="0"/>
            <a:ext cx="1242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86161" y="0"/>
            <a:ext cx="4267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185514"/>
            <a:ext cx="5930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29818" y="701875"/>
            <a:ext cx="1079997" cy="779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64004" y="806869"/>
            <a:ext cx="1080008" cy="6750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98177" y="671868"/>
            <a:ext cx="1080008" cy="8100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9193" y="1734972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9194" y="1910143"/>
            <a:ext cx="3989651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9994" y="2909697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0794" y="2896997"/>
            <a:ext cx="3938802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98846" y="1779206"/>
            <a:ext cx="50751" cy="11304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193" y="1954411"/>
            <a:ext cx="3989704" cy="1006475"/>
          </a:xfrm>
          <a:custGeom>
            <a:avLst/>
            <a:gdLst/>
            <a:ahLst/>
            <a:cxnLst/>
            <a:rect l="l" t="t" r="r" b="b"/>
            <a:pathLst>
              <a:path w="3989704" h="1006475">
                <a:moveTo>
                  <a:pt x="3989652" y="0"/>
                </a:moveTo>
                <a:lnTo>
                  <a:pt x="0" y="0"/>
                </a:lnTo>
                <a:lnTo>
                  <a:pt x="0" y="955285"/>
                </a:lnTo>
                <a:lnTo>
                  <a:pt x="4008" y="975010"/>
                </a:lnTo>
                <a:lnTo>
                  <a:pt x="14922" y="991163"/>
                </a:lnTo>
                <a:lnTo>
                  <a:pt x="31075" y="1002077"/>
                </a:lnTo>
                <a:lnTo>
                  <a:pt x="50800" y="1006085"/>
                </a:lnTo>
                <a:lnTo>
                  <a:pt x="3938852" y="1006085"/>
                </a:lnTo>
                <a:lnTo>
                  <a:pt x="3958576" y="1002077"/>
                </a:lnTo>
                <a:lnTo>
                  <a:pt x="3974729" y="991163"/>
                </a:lnTo>
                <a:lnTo>
                  <a:pt x="3985644" y="975010"/>
                </a:lnTo>
                <a:lnTo>
                  <a:pt x="3989652" y="955285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98846" y="1817293"/>
            <a:ext cx="0" cy="1111885"/>
          </a:xfrm>
          <a:custGeom>
            <a:avLst/>
            <a:gdLst/>
            <a:ahLst/>
            <a:cxnLst/>
            <a:rect l="l" t="t" r="r" b="b"/>
            <a:pathLst>
              <a:path h="1111885">
                <a:moveTo>
                  <a:pt x="0" y="111145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98846" y="18045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98846" y="17918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98846" y="17791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2551" y="2008149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2551" y="2218182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2551" y="2428214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2551" y="2638247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2551" y="2848279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47294" y="1682719"/>
            <a:ext cx="2924175" cy="12738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General 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overview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modern </a:t>
            </a:r>
            <a:r>
              <a:rPr sz="1200" spc="0" dirty="0">
                <a:solidFill>
                  <a:srgbClr val="FFFFFF"/>
                </a:solidFill>
                <a:latin typeface="Tahoma"/>
                <a:cs typeface="Tahoma"/>
              </a:rPr>
              <a:t>GPU’s</a:t>
            </a:r>
            <a:r>
              <a:rPr sz="1200" spc="3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functions</a:t>
            </a:r>
            <a:endParaRPr sz="12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210"/>
              </a:spcBef>
            </a:pPr>
            <a:r>
              <a:rPr sz="1050" spc="-30" dirty="0">
                <a:latin typeface="Tahoma"/>
                <a:cs typeface="Tahoma"/>
              </a:rPr>
              <a:t>Display content </a:t>
            </a:r>
            <a:r>
              <a:rPr sz="1050" spc="-50" dirty="0">
                <a:latin typeface="Tahoma"/>
                <a:cs typeface="Tahoma"/>
              </a:rPr>
              <a:t>on </a:t>
            </a:r>
            <a:r>
              <a:rPr sz="1050" spc="-55" dirty="0">
                <a:latin typeface="Tahoma"/>
                <a:cs typeface="Tahoma"/>
              </a:rPr>
              <a:t>a</a:t>
            </a:r>
            <a:r>
              <a:rPr sz="1050" spc="-35" dirty="0">
                <a:latin typeface="Tahoma"/>
                <a:cs typeface="Tahoma"/>
              </a:rPr>
              <a:t> </a:t>
            </a:r>
            <a:r>
              <a:rPr sz="1050" spc="-60" dirty="0">
                <a:latin typeface="Tahoma"/>
                <a:cs typeface="Tahoma"/>
              </a:rPr>
              <a:t>screen</a:t>
            </a:r>
            <a:endParaRPr sz="1050">
              <a:latin typeface="Tahoma"/>
              <a:cs typeface="Tahoma"/>
            </a:endParaRPr>
          </a:p>
          <a:p>
            <a:pPr marL="289560" marR="1170305" algn="just">
              <a:lnSpc>
                <a:spcPct val="125299"/>
              </a:lnSpc>
            </a:pPr>
            <a:r>
              <a:rPr sz="1050" spc="-30" dirty="0">
                <a:latin typeface="Tahoma"/>
                <a:cs typeface="Tahoma"/>
              </a:rPr>
              <a:t>Accelerate </a:t>
            </a:r>
            <a:r>
              <a:rPr sz="1050" spc="-10" dirty="0">
                <a:latin typeface="Tahoma"/>
                <a:cs typeface="Tahoma"/>
              </a:rPr>
              <a:t>2D </a:t>
            </a:r>
            <a:r>
              <a:rPr sz="1050" spc="-40" dirty="0">
                <a:latin typeface="Tahoma"/>
                <a:cs typeface="Tahoma"/>
              </a:rPr>
              <a:t>operations  </a:t>
            </a:r>
            <a:r>
              <a:rPr sz="1050" spc="-30" dirty="0">
                <a:latin typeface="Tahoma"/>
                <a:cs typeface="Tahoma"/>
              </a:rPr>
              <a:t>Accelerate </a:t>
            </a:r>
            <a:r>
              <a:rPr sz="1050" spc="-10" dirty="0">
                <a:latin typeface="Tahoma"/>
                <a:cs typeface="Tahoma"/>
              </a:rPr>
              <a:t>3D </a:t>
            </a:r>
            <a:r>
              <a:rPr sz="1050" spc="-40" dirty="0">
                <a:latin typeface="Tahoma"/>
                <a:cs typeface="Tahoma"/>
              </a:rPr>
              <a:t>operations  Decode</a:t>
            </a:r>
            <a:r>
              <a:rPr sz="1050" spc="25" dirty="0">
                <a:latin typeface="Tahoma"/>
                <a:cs typeface="Tahoma"/>
              </a:rPr>
              <a:t> </a:t>
            </a:r>
            <a:r>
              <a:rPr sz="1050" spc="-50" dirty="0">
                <a:latin typeface="Tahoma"/>
                <a:cs typeface="Tahoma"/>
              </a:rPr>
              <a:t>videos</a:t>
            </a:r>
            <a:endParaRPr sz="1050">
              <a:latin typeface="Tahoma"/>
              <a:cs typeface="Tahoma"/>
            </a:endParaRPr>
          </a:p>
          <a:p>
            <a:pPr marL="289560" algn="just">
              <a:lnSpc>
                <a:spcPct val="100000"/>
              </a:lnSpc>
              <a:spcBef>
                <a:spcPts val="335"/>
              </a:spcBef>
            </a:pPr>
            <a:r>
              <a:rPr sz="1050" spc="-30" dirty="0">
                <a:latin typeface="Tahoma"/>
                <a:cs typeface="Tahoma"/>
              </a:rPr>
              <a:t>Accelerate </a:t>
            </a:r>
            <a:r>
              <a:rPr sz="1050" spc="-25" dirty="0">
                <a:latin typeface="Tahoma"/>
                <a:cs typeface="Tahoma"/>
              </a:rPr>
              <a:t>scientific</a:t>
            </a:r>
            <a:r>
              <a:rPr sz="1050" spc="90" dirty="0">
                <a:latin typeface="Tahoma"/>
                <a:cs typeface="Tahoma"/>
              </a:rPr>
              <a:t> </a:t>
            </a:r>
            <a:r>
              <a:rPr sz="1050" spc="-30" dirty="0">
                <a:latin typeface="Tahoma"/>
                <a:cs typeface="Tahoma"/>
              </a:rPr>
              <a:t>calculations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3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5300" y="0"/>
            <a:ext cx="1179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58974" y="0"/>
            <a:ext cx="1242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86161" y="0"/>
            <a:ext cx="4267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185514"/>
            <a:ext cx="314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yland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844636" y="488899"/>
            <a:ext cx="918737" cy="1440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9193" y="2182024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3989652" y="198367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9194" y="2367737"/>
            <a:ext cx="3989651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9994" y="3184194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0794" y="3171494"/>
            <a:ext cx="3938802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98846" y="2226259"/>
            <a:ext cx="50751" cy="9579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9193" y="2412004"/>
            <a:ext cx="3989704" cy="823594"/>
          </a:xfrm>
          <a:custGeom>
            <a:avLst/>
            <a:gdLst/>
            <a:ahLst/>
            <a:cxnLst/>
            <a:rect l="l" t="t" r="r" b="b"/>
            <a:pathLst>
              <a:path w="3989704" h="823594">
                <a:moveTo>
                  <a:pt x="3989652" y="0"/>
                </a:moveTo>
                <a:lnTo>
                  <a:pt x="0" y="0"/>
                </a:lnTo>
                <a:lnTo>
                  <a:pt x="0" y="772190"/>
                </a:lnTo>
                <a:lnTo>
                  <a:pt x="4008" y="791914"/>
                </a:lnTo>
                <a:lnTo>
                  <a:pt x="14922" y="808067"/>
                </a:lnTo>
                <a:lnTo>
                  <a:pt x="31075" y="818981"/>
                </a:lnTo>
                <a:lnTo>
                  <a:pt x="50800" y="822990"/>
                </a:lnTo>
                <a:lnTo>
                  <a:pt x="3938852" y="822990"/>
                </a:lnTo>
                <a:lnTo>
                  <a:pt x="3958576" y="818981"/>
                </a:lnTo>
                <a:lnTo>
                  <a:pt x="3974729" y="808067"/>
                </a:lnTo>
                <a:lnTo>
                  <a:pt x="3985644" y="791914"/>
                </a:lnTo>
                <a:lnTo>
                  <a:pt x="3989652" y="772190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98846" y="2264342"/>
            <a:ext cx="0" cy="939165"/>
          </a:xfrm>
          <a:custGeom>
            <a:avLst/>
            <a:gdLst/>
            <a:ahLst/>
            <a:cxnLst/>
            <a:rect l="l" t="t" r="r" b="b"/>
            <a:pathLst>
              <a:path h="939164">
                <a:moveTo>
                  <a:pt x="0" y="93890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98846" y="225164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98846" y="223894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98846" y="222624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2551" y="246573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2551" y="267576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2551" y="2885795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2551" y="3095828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47294" y="2118220"/>
            <a:ext cx="3886200" cy="108585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Reaction 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an 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r>
              <a:rPr sz="1200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event</a:t>
            </a:r>
            <a:endParaRPr sz="1200">
              <a:latin typeface="Tahoma"/>
              <a:cs typeface="Tahoma"/>
            </a:endParaRPr>
          </a:p>
          <a:p>
            <a:pPr marL="289560" marR="5080">
              <a:lnSpc>
                <a:spcPts val="1650"/>
              </a:lnSpc>
              <a:spcBef>
                <a:spcPts val="75"/>
              </a:spcBef>
            </a:pPr>
            <a:r>
              <a:rPr sz="1050" spc="-70" dirty="0">
                <a:latin typeface="Tahoma"/>
                <a:cs typeface="Tahoma"/>
              </a:rPr>
              <a:t>1: </a:t>
            </a:r>
            <a:r>
              <a:rPr sz="1050" spc="-15" dirty="0">
                <a:latin typeface="Tahoma"/>
                <a:cs typeface="Tahoma"/>
              </a:rPr>
              <a:t>The </a:t>
            </a:r>
            <a:r>
              <a:rPr sz="1050" spc="-50" dirty="0">
                <a:latin typeface="Tahoma"/>
                <a:cs typeface="Tahoma"/>
              </a:rPr>
              <a:t>kernel </a:t>
            </a:r>
            <a:r>
              <a:rPr sz="1050" spc="-40" dirty="0">
                <a:latin typeface="Tahoma"/>
                <a:cs typeface="Tahoma"/>
              </a:rPr>
              <a:t>driver </a:t>
            </a:r>
            <a:r>
              <a:rPr sz="1050" spc="-65" dirty="0">
                <a:latin typeface="Tahoma"/>
                <a:cs typeface="Tahoma"/>
              </a:rPr>
              <a:t>evdev sends </a:t>
            </a:r>
            <a:r>
              <a:rPr sz="1050" spc="-50" dirty="0">
                <a:latin typeface="Tahoma"/>
                <a:cs typeface="Tahoma"/>
              </a:rPr>
              <a:t>an </a:t>
            </a:r>
            <a:r>
              <a:rPr sz="1050" spc="-25" dirty="0">
                <a:latin typeface="Tahoma"/>
                <a:cs typeface="Tahoma"/>
              </a:rPr>
              <a:t>input </a:t>
            </a:r>
            <a:r>
              <a:rPr sz="1050" spc="-50" dirty="0">
                <a:latin typeface="Tahoma"/>
                <a:cs typeface="Tahoma"/>
              </a:rPr>
              <a:t>event </a:t>
            </a:r>
            <a:r>
              <a:rPr sz="1050" spc="-15" dirty="0">
                <a:latin typeface="Tahoma"/>
                <a:cs typeface="Tahoma"/>
              </a:rPr>
              <a:t>to “Weston”;  </a:t>
            </a:r>
            <a:r>
              <a:rPr sz="1050" spc="-70" dirty="0">
                <a:latin typeface="Tahoma"/>
                <a:cs typeface="Tahoma"/>
              </a:rPr>
              <a:t>2: </a:t>
            </a:r>
            <a:r>
              <a:rPr sz="1050" spc="-5" dirty="0">
                <a:latin typeface="Tahoma"/>
                <a:cs typeface="Tahoma"/>
              </a:rPr>
              <a:t>“Weston” </a:t>
            </a:r>
            <a:r>
              <a:rPr sz="1050" spc="-55" dirty="0">
                <a:latin typeface="Tahoma"/>
                <a:cs typeface="Tahoma"/>
              </a:rPr>
              <a:t>forwards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50" dirty="0">
                <a:latin typeface="Tahoma"/>
                <a:cs typeface="Tahoma"/>
              </a:rPr>
              <a:t>event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20" dirty="0">
                <a:latin typeface="Tahoma"/>
                <a:cs typeface="Tahoma"/>
              </a:rPr>
              <a:t>right </a:t>
            </a:r>
            <a:r>
              <a:rPr sz="1050" spc="-40" dirty="0">
                <a:latin typeface="Tahoma"/>
                <a:cs typeface="Tahoma"/>
              </a:rPr>
              <a:t>Wayland </a:t>
            </a:r>
            <a:r>
              <a:rPr sz="1050" spc="-30" dirty="0">
                <a:latin typeface="Tahoma"/>
                <a:cs typeface="Tahoma"/>
              </a:rPr>
              <a:t>client;  </a:t>
            </a:r>
            <a:r>
              <a:rPr sz="1050" spc="-70" dirty="0">
                <a:latin typeface="Tahoma"/>
                <a:cs typeface="Tahoma"/>
              </a:rPr>
              <a:t>3: </a:t>
            </a:r>
            <a:r>
              <a:rPr sz="1050" spc="-15" dirty="0">
                <a:latin typeface="Tahoma"/>
                <a:cs typeface="Tahoma"/>
              </a:rPr>
              <a:t>The </a:t>
            </a:r>
            <a:r>
              <a:rPr sz="1050" spc="-25" dirty="0">
                <a:latin typeface="Tahoma"/>
                <a:cs typeface="Tahoma"/>
              </a:rPr>
              <a:t>client </a:t>
            </a:r>
            <a:r>
              <a:rPr sz="1050" spc="-45" dirty="0">
                <a:latin typeface="Tahoma"/>
                <a:cs typeface="Tahoma"/>
              </a:rPr>
              <a:t>updates </a:t>
            </a:r>
            <a:r>
              <a:rPr sz="1050" spc="-15" dirty="0">
                <a:latin typeface="Tahoma"/>
                <a:cs typeface="Tahoma"/>
              </a:rPr>
              <a:t>its </a:t>
            </a:r>
            <a:r>
              <a:rPr sz="1050" spc="-55" dirty="0">
                <a:latin typeface="Tahoma"/>
                <a:cs typeface="Tahoma"/>
              </a:rPr>
              <a:t>window </a:t>
            </a:r>
            <a:r>
              <a:rPr sz="1050" spc="-50" dirty="0">
                <a:latin typeface="Tahoma"/>
                <a:cs typeface="Tahoma"/>
              </a:rPr>
              <a:t>and </a:t>
            </a:r>
            <a:r>
              <a:rPr sz="1050" spc="-65" dirty="0">
                <a:latin typeface="Tahoma"/>
                <a:cs typeface="Tahoma"/>
              </a:rPr>
              <a:t>send </a:t>
            </a:r>
            <a:r>
              <a:rPr sz="1050" spc="10" dirty="0">
                <a:latin typeface="Tahoma"/>
                <a:cs typeface="Tahoma"/>
              </a:rPr>
              <a:t>it </a:t>
            </a:r>
            <a:r>
              <a:rPr sz="1050" spc="-15" dirty="0">
                <a:latin typeface="Tahoma"/>
                <a:cs typeface="Tahoma"/>
              </a:rPr>
              <a:t>to “Weston”;</a:t>
            </a:r>
            <a:endParaRPr sz="105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220"/>
              </a:spcBef>
            </a:pPr>
            <a:r>
              <a:rPr sz="1050" spc="-70" dirty="0">
                <a:latin typeface="Tahoma"/>
                <a:cs typeface="Tahoma"/>
              </a:rPr>
              <a:t>4: </a:t>
            </a:r>
            <a:r>
              <a:rPr sz="1050" spc="-40" dirty="0">
                <a:latin typeface="Tahoma"/>
                <a:cs typeface="Tahoma"/>
              </a:rPr>
              <a:t>Weston </a:t>
            </a:r>
            <a:r>
              <a:rPr sz="1050" spc="-45" dirty="0">
                <a:latin typeface="Tahoma"/>
                <a:cs typeface="Tahoma"/>
              </a:rPr>
              <a:t>updates </a:t>
            </a:r>
            <a:r>
              <a:rPr sz="1050" spc="-15" dirty="0">
                <a:latin typeface="Tahoma"/>
                <a:cs typeface="Tahoma"/>
              </a:rPr>
              <a:t>its </a:t>
            </a:r>
            <a:r>
              <a:rPr sz="1050" spc="-50" dirty="0">
                <a:latin typeface="Tahoma"/>
                <a:cs typeface="Tahoma"/>
              </a:rPr>
              <a:t>view and </a:t>
            </a:r>
            <a:r>
              <a:rPr sz="1050" spc="-65" dirty="0">
                <a:latin typeface="Tahoma"/>
                <a:cs typeface="Tahoma"/>
              </a:rPr>
              <a:t>send </a:t>
            </a:r>
            <a:r>
              <a:rPr sz="1050" spc="10" dirty="0">
                <a:latin typeface="Tahoma"/>
                <a:cs typeface="Tahoma"/>
              </a:rPr>
              <a:t>it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40" dirty="0">
                <a:latin typeface="Tahoma"/>
                <a:cs typeface="Tahoma"/>
              </a:rPr>
              <a:t>the</a:t>
            </a:r>
            <a:r>
              <a:rPr sz="1050" spc="-5" dirty="0">
                <a:latin typeface="Tahoma"/>
                <a:cs typeface="Tahoma"/>
              </a:rPr>
              <a:t> </a:t>
            </a:r>
            <a:r>
              <a:rPr sz="1050" spc="5" dirty="0">
                <a:latin typeface="Tahoma"/>
                <a:cs typeface="Tahoma"/>
              </a:rPr>
              <a:t>GPU.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30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8000" y="0"/>
            <a:ext cx="1166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71674" y="0"/>
            <a:ext cx="1229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98861" y="0"/>
            <a:ext cx="4140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8000" y="185514"/>
            <a:ext cx="558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X11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vs</a:t>
            </a:r>
            <a:r>
              <a:rPr sz="6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Wayland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295224"/>
            <a:ext cx="4608004" cy="67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345833"/>
            <a:ext cx="4608195" cy="245110"/>
          </a:xfrm>
          <a:custGeom>
            <a:avLst/>
            <a:gdLst/>
            <a:ahLst/>
            <a:cxnLst/>
            <a:rect l="l" t="t" r="r" b="b"/>
            <a:pathLst>
              <a:path w="4608195" h="245109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Outline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573570"/>
            <a:ext cx="4608004" cy="33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6049" y="838657"/>
            <a:ext cx="160096" cy="160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36511" y="83799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AFAFD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19658" y="1042746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9658" y="119457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9658" y="1346415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6049" y="1561617"/>
            <a:ext cx="160096" cy="16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36511" y="156096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AEAF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19658" y="1765719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9658" y="1917547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9658" y="2069376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9658" y="2221204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9658" y="237303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9658" y="252487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01942" y="822584"/>
            <a:ext cx="1946275" cy="1811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marR="114935" indent="-126364">
              <a:lnSpc>
                <a:spcPct val="100000"/>
              </a:lnSpc>
              <a:spcBef>
                <a:spcPts val="95"/>
              </a:spcBef>
              <a:buAutoNum type="romanUcPeriod"/>
              <a:tabLst>
                <a:tab pos="90170" algn="l"/>
              </a:tabLst>
            </a:pPr>
            <a:r>
              <a:rPr sz="1000" spc="-35" dirty="0">
                <a:solidFill>
                  <a:srgbClr val="D6D6EF"/>
                </a:solidFill>
                <a:latin typeface="Tahoma"/>
                <a:cs typeface="Tahoma"/>
              </a:rPr>
              <a:t>- </a:t>
            </a:r>
            <a:r>
              <a:rPr sz="1000" spc="-50" dirty="0">
                <a:solidFill>
                  <a:srgbClr val="D6D6EF"/>
                </a:solidFill>
                <a:latin typeface="Tahoma"/>
                <a:cs typeface="Tahoma"/>
              </a:rPr>
              <a:t>Hardware </a:t>
            </a:r>
            <a:r>
              <a:rPr sz="1000" spc="-80" dirty="0">
                <a:solidFill>
                  <a:srgbClr val="D6D6EF"/>
                </a:solidFill>
                <a:latin typeface="Tahoma"/>
                <a:cs typeface="Tahoma"/>
              </a:rPr>
              <a:t>: </a:t>
            </a:r>
            <a:r>
              <a:rPr sz="1000" spc="-20" dirty="0">
                <a:solidFill>
                  <a:srgbClr val="D6D6EF"/>
                </a:solidFill>
                <a:latin typeface="Tahoma"/>
                <a:cs typeface="Tahoma"/>
              </a:rPr>
              <a:t>Anatomy </a:t>
            </a:r>
            <a:r>
              <a:rPr sz="1000" spc="-30" dirty="0">
                <a:solidFill>
                  <a:srgbClr val="D6D6EF"/>
                </a:solidFill>
                <a:latin typeface="Tahoma"/>
                <a:cs typeface="Tahoma"/>
              </a:rPr>
              <a:t>of </a:t>
            </a:r>
            <a:r>
              <a:rPr sz="1000" spc="-50" dirty="0">
                <a:solidFill>
                  <a:srgbClr val="D6D6EF"/>
                </a:solidFill>
                <a:latin typeface="Tahoma"/>
                <a:cs typeface="Tahoma"/>
              </a:rPr>
              <a:t>a </a:t>
            </a:r>
            <a:r>
              <a:rPr sz="1000" spc="25" dirty="0">
                <a:solidFill>
                  <a:srgbClr val="D6D6EF"/>
                </a:solidFill>
                <a:latin typeface="Tahoma"/>
                <a:cs typeface="Tahoma"/>
              </a:rPr>
              <a:t>GPU 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CCCCCC"/>
                </a:solidFill>
                <a:latin typeface="Tahoma"/>
                <a:cs typeface="Tahoma"/>
              </a:rPr>
              <a:t>General</a:t>
            </a:r>
            <a:r>
              <a:rPr sz="1000" spc="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CCCCCC"/>
                </a:solidFill>
                <a:latin typeface="Tahoma"/>
                <a:cs typeface="Tahoma"/>
              </a:rPr>
              <a:t>overview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95"/>
              </a:lnSpc>
            </a:pPr>
            <a:r>
              <a:rPr sz="1000" spc="-15" dirty="0">
                <a:solidFill>
                  <a:srgbClr val="CCCCCC"/>
                </a:solidFill>
                <a:latin typeface="Tahoma"/>
                <a:cs typeface="Tahoma"/>
              </a:rPr>
              <a:t>Driving</a:t>
            </a:r>
            <a:r>
              <a:rPr sz="1000" spc="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CCCCCC"/>
                </a:solidFill>
                <a:latin typeface="Tahoma"/>
                <a:cs typeface="Tahoma"/>
              </a:rPr>
              <a:t>screens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200"/>
              </a:lnSpc>
            </a:pPr>
            <a:r>
              <a:rPr sz="1000" spc="-15" dirty="0">
                <a:solidFill>
                  <a:srgbClr val="CCCCCC"/>
                </a:solidFill>
                <a:latin typeface="Tahoma"/>
                <a:cs typeface="Tahoma"/>
              </a:rPr>
              <a:t>Host </a:t>
            </a:r>
            <a:r>
              <a:rPr sz="1000" i="1" spc="-45" dirty="0">
                <a:solidFill>
                  <a:srgbClr val="CCCCCC"/>
                </a:solidFill>
                <a:latin typeface="Verdana"/>
                <a:cs typeface="Verdana"/>
              </a:rPr>
              <a:t>&lt; </a:t>
            </a:r>
            <a:r>
              <a:rPr sz="1000" i="1" spc="185" dirty="0">
                <a:solidFill>
                  <a:srgbClr val="CCCCCC"/>
                </a:solidFill>
                <a:latin typeface="Arial"/>
                <a:cs typeface="Arial"/>
              </a:rPr>
              <a:t>− </a:t>
            </a:r>
            <a:r>
              <a:rPr sz="1000" i="1" spc="-45" dirty="0">
                <a:solidFill>
                  <a:srgbClr val="CCCCCC"/>
                </a:solidFill>
                <a:latin typeface="Verdana"/>
                <a:cs typeface="Verdana"/>
              </a:rPr>
              <a:t>&gt; 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GPU</a:t>
            </a:r>
            <a:r>
              <a:rPr sz="1000" spc="-204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CCCCCC"/>
                </a:solidFill>
                <a:latin typeface="Tahoma"/>
                <a:cs typeface="Tahoma"/>
              </a:rPr>
              <a:t>communication</a:t>
            </a:r>
            <a:endParaRPr sz="1000">
              <a:latin typeface="Tahoma"/>
              <a:cs typeface="Tahoma"/>
            </a:endParaRPr>
          </a:p>
          <a:p>
            <a:pPr marL="139065" marR="16510" indent="-126364">
              <a:lnSpc>
                <a:spcPct val="100000"/>
              </a:lnSpc>
              <a:spcBef>
                <a:spcPts val="905"/>
              </a:spcBef>
              <a:buAutoNum type="romanUcPeriod" startAt="2"/>
              <a:tabLst>
                <a:tab pos="128905" algn="l"/>
              </a:tabLst>
            </a:pPr>
            <a:r>
              <a:rPr sz="1000" spc="-35" dirty="0">
                <a:solidFill>
                  <a:srgbClr val="3333B2"/>
                </a:solidFill>
                <a:latin typeface="Tahoma"/>
                <a:cs typeface="Tahoma"/>
              </a:rPr>
              <a:t>- </a:t>
            </a:r>
            <a:r>
              <a:rPr sz="1000" spc="-15" dirty="0">
                <a:solidFill>
                  <a:srgbClr val="3333B2"/>
                </a:solidFill>
                <a:latin typeface="Tahoma"/>
                <a:cs typeface="Tahoma"/>
              </a:rPr>
              <a:t>Host </a:t>
            </a:r>
            <a:r>
              <a:rPr sz="1000" spc="-80" dirty="0">
                <a:solidFill>
                  <a:srgbClr val="3333B2"/>
                </a:solidFill>
                <a:latin typeface="Tahoma"/>
                <a:cs typeface="Tahoma"/>
              </a:rPr>
              <a:t>: </a:t>
            </a:r>
            <a:r>
              <a:rPr sz="1000" spc="-15" dirty="0">
                <a:solidFill>
                  <a:srgbClr val="3333B2"/>
                </a:solidFill>
                <a:latin typeface="Tahoma"/>
                <a:cs typeface="Tahoma"/>
              </a:rPr>
              <a:t>The </a:t>
            </a:r>
            <a:r>
              <a:rPr sz="1000" spc="-20" dirty="0">
                <a:solidFill>
                  <a:srgbClr val="3333B2"/>
                </a:solidFill>
                <a:latin typeface="Tahoma"/>
                <a:cs typeface="Tahoma"/>
              </a:rPr>
              <a:t>Linux </a:t>
            </a:r>
            <a:r>
              <a:rPr sz="1000" spc="-35" dirty="0">
                <a:solidFill>
                  <a:srgbClr val="3333B2"/>
                </a:solidFill>
                <a:latin typeface="Tahoma"/>
                <a:cs typeface="Tahoma"/>
              </a:rPr>
              <a:t>graphics </a:t>
            </a:r>
            <a:r>
              <a:rPr sz="1000" spc="-25" dirty="0">
                <a:solidFill>
                  <a:srgbClr val="3333B2"/>
                </a:solidFill>
                <a:latin typeface="Tahoma"/>
                <a:cs typeface="Tahoma"/>
              </a:rPr>
              <a:t>stack </a:t>
            </a:r>
            <a:r>
              <a:rPr sz="1000" spc="-2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CCCCCC"/>
                </a:solidFill>
                <a:latin typeface="Tahoma"/>
                <a:cs typeface="Tahoma"/>
              </a:rPr>
              <a:t>General</a:t>
            </a:r>
            <a:r>
              <a:rPr sz="1000" spc="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CCCCCC"/>
                </a:solidFill>
                <a:latin typeface="Tahoma"/>
                <a:cs typeface="Tahoma"/>
              </a:rPr>
              <a:t>overview</a:t>
            </a:r>
            <a:endParaRPr sz="1000">
              <a:latin typeface="Tahoma"/>
              <a:cs typeface="Tahoma"/>
            </a:endParaRPr>
          </a:p>
          <a:p>
            <a:pPr marL="139065" marR="900430">
              <a:lnSpc>
                <a:spcPts val="1200"/>
              </a:lnSpc>
              <a:spcBef>
                <a:spcPts val="35"/>
              </a:spcBef>
            </a:pPr>
            <a:r>
              <a:rPr sz="1000" spc="50" dirty="0">
                <a:solidFill>
                  <a:srgbClr val="CCCCCC"/>
                </a:solidFill>
                <a:latin typeface="Tahoma"/>
                <a:cs typeface="Tahoma"/>
              </a:rPr>
              <a:t>DRM </a:t>
            </a:r>
            <a:r>
              <a:rPr sz="1000" spc="-45" dirty="0">
                <a:solidFill>
                  <a:srgbClr val="CCCCCC"/>
                </a:solidFill>
                <a:latin typeface="Tahoma"/>
                <a:cs typeface="Tahoma"/>
              </a:rPr>
              <a:t>and</a:t>
            </a:r>
            <a:r>
              <a:rPr sz="1000" spc="-8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CCCCCC"/>
                </a:solidFill>
                <a:latin typeface="Tahoma"/>
                <a:cs typeface="Tahoma"/>
              </a:rPr>
              <a:t>libdrm  </a:t>
            </a:r>
            <a:r>
              <a:rPr sz="1000" spc="-25" dirty="0">
                <a:solidFill>
                  <a:srgbClr val="CCCCCC"/>
                </a:solidFill>
                <a:latin typeface="Tahoma"/>
                <a:cs typeface="Tahoma"/>
              </a:rPr>
              <a:t>Mesa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55"/>
              </a:lnSpc>
            </a:pPr>
            <a:r>
              <a:rPr sz="1000" spc="-5" dirty="0">
                <a:solidFill>
                  <a:srgbClr val="CCCCCC"/>
                </a:solidFill>
                <a:latin typeface="Tahoma"/>
                <a:cs typeface="Tahoma"/>
              </a:rPr>
              <a:t>X11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95"/>
              </a:lnSpc>
            </a:pPr>
            <a:r>
              <a:rPr sz="1000" spc="-35" dirty="0">
                <a:solidFill>
                  <a:srgbClr val="CCCCCC"/>
                </a:solidFill>
                <a:latin typeface="Tahoma"/>
                <a:cs typeface="Tahoma"/>
              </a:rPr>
              <a:t>Wayland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200"/>
              </a:lnSpc>
            </a:pPr>
            <a:r>
              <a:rPr sz="1000" spc="-5" dirty="0">
                <a:latin typeface="Tahoma"/>
                <a:cs typeface="Tahoma"/>
              </a:rPr>
              <a:t>X11 </a:t>
            </a:r>
            <a:r>
              <a:rPr sz="1000" spc="-55" dirty="0">
                <a:latin typeface="Tahoma"/>
                <a:cs typeface="Tahoma"/>
              </a:rPr>
              <a:t>vs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Wayland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96049" y="2740075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36511" y="273942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AFAFD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19671" y="294417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01942" y="2724002"/>
            <a:ext cx="78105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marR="5080" indent="-1270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solidFill>
                  <a:srgbClr val="D6D6EF"/>
                </a:solidFill>
                <a:latin typeface="Tahoma"/>
                <a:cs typeface="Tahoma"/>
              </a:rPr>
              <a:t>Attributions  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A</a:t>
            </a:r>
            <a:r>
              <a:rPr sz="1000" spc="-15" dirty="0">
                <a:solidFill>
                  <a:srgbClr val="CCCCCC"/>
                </a:solidFill>
                <a:latin typeface="Tahoma"/>
                <a:cs typeface="Tahoma"/>
              </a:rPr>
              <a:t>ttributions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31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5300" y="0"/>
            <a:ext cx="1179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58974" y="0"/>
            <a:ext cx="1242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86161" y="0"/>
            <a:ext cx="4267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185514"/>
            <a:ext cx="5708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X11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vs</a:t>
            </a:r>
            <a:r>
              <a:rPr sz="6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Wayland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9193" y="774966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3989652" y="198367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9194" y="960678"/>
            <a:ext cx="3989651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9994" y="2660294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0794" y="2647594"/>
            <a:ext cx="3938802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98846" y="819200"/>
            <a:ext cx="50751" cy="18410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193" y="1004944"/>
            <a:ext cx="3989704" cy="1706245"/>
          </a:xfrm>
          <a:custGeom>
            <a:avLst/>
            <a:gdLst/>
            <a:ahLst/>
            <a:cxnLst/>
            <a:rect l="l" t="t" r="r" b="b"/>
            <a:pathLst>
              <a:path w="3989704" h="1706245">
                <a:moveTo>
                  <a:pt x="3989652" y="0"/>
                </a:moveTo>
                <a:lnTo>
                  <a:pt x="0" y="0"/>
                </a:lnTo>
                <a:lnTo>
                  <a:pt x="0" y="1655349"/>
                </a:lnTo>
                <a:lnTo>
                  <a:pt x="4008" y="1675074"/>
                </a:lnTo>
                <a:lnTo>
                  <a:pt x="14922" y="1691227"/>
                </a:lnTo>
                <a:lnTo>
                  <a:pt x="31075" y="1702141"/>
                </a:lnTo>
                <a:lnTo>
                  <a:pt x="50800" y="1706149"/>
                </a:lnTo>
                <a:lnTo>
                  <a:pt x="3938852" y="1706149"/>
                </a:lnTo>
                <a:lnTo>
                  <a:pt x="3958576" y="1702141"/>
                </a:lnTo>
                <a:lnTo>
                  <a:pt x="3974729" y="1691227"/>
                </a:lnTo>
                <a:lnTo>
                  <a:pt x="3985644" y="1675074"/>
                </a:lnTo>
                <a:lnTo>
                  <a:pt x="3989652" y="1655349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98846" y="857283"/>
            <a:ext cx="0" cy="1822450"/>
          </a:xfrm>
          <a:custGeom>
            <a:avLst/>
            <a:gdLst/>
            <a:ahLst/>
            <a:cxnLst/>
            <a:rect l="l" t="t" r="r" b="b"/>
            <a:pathLst>
              <a:path h="1822450">
                <a:moveTo>
                  <a:pt x="0" y="182206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98846" y="84458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98846" y="83188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98846" y="81918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2551" y="1058684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2327" y="1248498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2327" y="1552156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2551" y="1729270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2327" y="1919084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327" y="2222741"/>
            <a:ext cx="52590" cy="525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2551" y="2571927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47294" y="711174"/>
            <a:ext cx="3775075" cy="19691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X11 </a:t>
            </a:r>
            <a:r>
              <a:rPr sz="1200" spc="-80" dirty="0">
                <a:solidFill>
                  <a:srgbClr val="FFFFFF"/>
                </a:solidFill>
                <a:latin typeface="Tahoma"/>
                <a:cs typeface="Tahoma"/>
              </a:rPr>
              <a:t>vs</a:t>
            </a:r>
            <a:r>
              <a:rPr sz="12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Wayland</a:t>
            </a:r>
            <a:endParaRPr sz="12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295"/>
              </a:spcBef>
            </a:pPr>
            <a:r>
              <a:rPr sz="1050" spc="-45" dirty="0">
                <a:latin typeface="Tahoma"/>
                <a:cs typeface="Tahoma"/>
              </a:rPr>
              <a:t>Rendering </a:t>
            </a:r>
            <a:r>
              <a:rPr sz="1050" spc="-30" dirty="0">
                <a:latin typeface="Tahoma"/>
                <a:cs typeface="Tahoma"/>
              </a:rPr>
              <a:t>protocol </a:t>
            </a:r>
            <a:r>
              <a:rPr sz="1050" spc="-60" dirty="0">
                <a:latin typeface="Tahoma"/>
                <a:cs typeface="Tahoma"/>
              </a:rPr>
              <a:t>vs </a:t>
            </a:r>
            <a:r>
              <a:rPr sz="1050" spc="-35" dirty="0">
                <a:latin typeface="Tahoma"/>
                <a:cs typeface="Tahoma"/>
              </a:rPr>
              <a:t>compositing</a:t>
            </a:r>
            <a:r>
              <a:rPr sz="1050" spc="5" dirty="0">
                <a:latin typeface="Tahoma"/>
                <a:cs typeface="Tahoma"/>
              </a:rPr>
              <a:t> </a:t>
            </a:r>
            <a:r>
              <a:rPr sz="1050" spc="-10" dirty="0">
                <a:latin typeface="Tahoma"/>
                <a:cs typeface="Tahoma"/>
              </a:rPr>
              <a:t>API:</a:t>
            </a:r>
            <a:endParaRPr sz="1050">
              <a:latin typeface="Tahoma"/>
              <a:cs typeface="Tahoma"/>
            </a:endParaRPr>
          </a:p>
          <a:p>
            <a:pPr marL="566420" marR="70485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Tahoma"/>
                <a:cs typeface="Tahoma"/>
              </a:rPr>
              <a:t>X11 </a:t>
            </a:r>
            <a:r>
              <a:rPr sz="1000" spc="-45" dirty="0">
                <a:latin typeface="Tahoma"/>
                <a:cs typeface="Tahoma"/>
              </a:rPr>
              <a:t>provides </a:t>
            </a:r>
            <a:r>
              <a:rPr sz="1000" spc="-25" dirty="0">
                <a:latin typeface="Tahoma"/>
                <a:cs typeface="Tahoma"/>
              </a:rPr>
              <a:t>old </a:t>
            </a:r>
            <a:r>
              <a:rPr sz="1000" spc="-30" dirty="0">
                <a:latin typeface="Tahoma"/>
                <a:cs typeface="Tahoma"/>
              </a:rPr>
              <a:t>primitives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40" dirty="0">
                <a:latin typeface="Tahoma"/>
                <a:cs typeface="Tahoma"/>
              </a:rPr>
              <a:t>get </a:t>
            </a:r>
            <a:r>
              <a:rPr sz="1000" spc="-5" dirty="0">
                <a:latin typeface="Tahoma"/>
                <a:cs typeface="Tahoma"/>
              </a:rPr>
              <a:t>2D </a:t>
            </a:r>
            <a:r>
              <a:rPr sz="1000" spc="-35" dirty="0">
                <a:latin typeface="Tahoma"/>
                <a:cs typeface="Tahoma"/>
              </a:rPr>
              <a:t>acceleration (such </a:t>
            </a:r>
            <a:r>
              <a:rPr sz="1000" spc="-60" dirty="0">
                <a:latin typeface="Tahoma"/>
                <a:cs typeface="Tahoma"/>
              </a:rPr>
              <a:t>as  </a:t>
            </a:r>
            <a:r>
              <a:rPr sz="1000" spc="-25" dirty="0">
                <a:latin typeface="Tahoma"/>
                <a:cs typeface="Tahoma"/>
              </a:rPr>
              <a:t>plain circle, </a:t>
            </a:r>
            <a:r>
              <a:rPr sz="1000" spc="-35" dirty="0">
                <a:latin typeface="Tahoma"/>
                <a:cs typeface="Tahoma"/>
              </a:rPr>
              <a:t>rectangle,</a:t>
            </a:r>
            <a:r>
              <a:rPr sz="1000" spc="9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...);</a:t>
            </a:r>
            <a:endParaRPr sz="1000">
              <a:latin typeface="Tahoma"/>
              <a:cs typeface="Tahoma"/>
            </a:endParaRPr>
          </a:p>
          <a:p>
            <a:pPr marL="566420">
              <a:lnSpc>
                <a:spcPts val="1195"/>
              </a:lnSpc>
            </a:pPr>
            <a:r>
              <a:rPr sz="1000" spc="-35" dirty="0">
                <a:latin typeface="Tahoma"/>
                <a:cs typeface="Tahoma"/>
              </a:rPr>
              <a:t>Wayland </a:t>
            </a:r>
            <a:r>
              <a:rPr sz="1000" spc="-20" dirty="0">
                <a:latin typeface="Tahoma"/>
                <a:cs typeface="Tahoma"/>
              </a:rPr>
              <a:t>let </a:t>
            </a:r>
            <a:r>
              <a:rPr sz="1000" spc="-25" dirty="0">
                <a:latin typeface="Tahoma"/>
                <a:cs typeface="Tahoma"/>
              </a:rPr>
              <a:t>applications </a:t>
            </a:r>
            <a:r>
              <a:rPr sz="1000" spc="-50" dirty="0">
                <a:latin typeface="Tahoma"/>
                <a:cs typeface="Tahoma"/>
              </a:rPr>
              <a:t>render </a:t>
            </a:r>
            <a:r>
              <a:rPr sz="1000" spc="-25" dirty="0">
                <a:latin typeface="Tahoma"/>
                <a:cs typeface="Tahoma"/>
              </a:rPr>
              <a:t>their </a:t>
            </a:r>
            <a:r>
              <a:rPr sz="1000" spc="-45" dirty="0">
                <a:latin typeface="Tahoma"/>
                <a:cs typeface="Tahoma"/>
              </a:rPr>
              <a:t>buffers </a:t>
            </a:r>
            <a:r>
              <a:rPr sz="1000" spc="-65" dirty="0">
                <a:latin typeface="Tahoma"/>
                <a:cs typeface="Tahoma"/>
              </a:rPr>
              <a:t>how </a:t>
            </a:r>
            <a:r>
              <a:rPr sz="1000" spc="-40" dirty="0">
                <a:latin typeface="Tahoma"/>
                <a:cs typeface="Tahoma"/>
              </a:rPr>
              <a:t>they</a:t>
            </a:r>
            <a:r>
              <a:rPr sz="1000" spc="16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want;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195"/>
              </a:spcBef>
            </a:pPr>
            <a:r>
              <a:rPr sz="1050" spc="-40" dirty="0">
                <a:latin typeface="Tahoma"/>
                <a:cs typeface="Tahoma"/>
              </a:rPr>
              <a:t>Complex </a:t>
            </a:r>
            <a:r>
              <a:rPr sz="1050" spc="75" dirty="0">
                <a:latin typeface="Tahoma"/>
                <a:cs typeface="Tahoma"/>
              </a:rPr>
              <a:t>&amp; </a:t>
            </a:r>
            <a:r>
              <a:rPr sz="1050" spc="-50" dirty="0">
                <a:latin typeface="Tahoma"/>
                <a:cs typeface="Tahoma"/>
              </a:rPr>
              <a:t>heavy-weight </a:t>
            </a:r>
            <a:r>
              <a:rPr sz="1050" spc="-60" dirty="0">
                <a:latin typeface="Tahoma"/>
                <a:cs typeface="Tahoma"/>
              </a:rPr>
              <a:t>vs </a:t>
            </a:r>
            <a:r>
              <a:rPr sz="1050" spc="-30" dirty="0">
                <a:latin typeface="Tahoma"/>
                <a:cs typeface="Tahoma"/>
              </a:rPr>
              <a:t>minimal </a:t>
            </a:r>
            <a:r>
              <a:rPr sz="1050" spc="75" dirty="0">
                <a:latin typeface="Tahoma"/>
                <a:cs typeface="Tahoma"/>
              </a:rPr>
              <a:t>&amp;</a:t>
            </a:r>
            <a:r>
              <a:rPr sz="1050" spc="305" dirty="0">
                <a:latin typeface="Tahoma"/>
                <a:cs typeface="Tahoma"/>
              </a:rPr>
              <a:t> </a:t>
            </a:r>
            <a:r>
              <a:rPr sz="1050" spc="-40" dirty="0">
                <a:latin typeface="Tahoma"/>
                <a:cs typeface="Tahoma"/>
              </a:rPr>
              <a:t>efficient:</a:t>
            </a:r>
            <a:endParaRPr sz="1050">
              <a:latin typeface="Tahoma"/>
              <a:cs typeface="Tahoma"/>
            </a:endParaRPr>
          </a:p>
          <a:p>
            <a:pPr marL="566420" marR="282575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Tahoma"/>
                <a:cs typeface="Tahoma"/>
              </a:rPr>
              <a:t>X11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15" dirty="0">
                <a:latin typeface="Tahoma"/>
                <a:cs typeface="Tahoma"/>
              </a:rPr>
              <a:t>full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25" dirty="0">
                <a:latin typeface="Tahoma"/>
                <a:cs typeface="Tahoma"/>
              </a:rPr>
              <a:t>old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60" dirty="0">
                <a:latin typeface="Tahoma"/>
                <a:cs typeface="Tahoma"/>
              </a:rPr>
              <a:t>useless </a:t>
            </a:r>
            <a:r>
              <a:rPr sz="1000" spc="-30" dirty="0">
                <a:latin typeface="Tahoma"/>
                <a:cs typeface="Tahoma"/>
              </a:rPr>
              <a:t>functions </a:t>
            </a:r>
            <a:r>
              <a:rPr sz="1000" spc="-10" dirty="0">
                <a:latin typeface="Tahoma"/>
                <a:cs typeface="Tahoma"/>
              </a:rPr>
              <a:t>that </a:t>
            </a:r>
            <a:r>
              <a:rPr sz="1000" spc="-65" dirty="0">
                <a:latin typeface="Tahoma"/>
                <a:cs typeface="Tahoma"/>
              </a:rPr>
              <a:t>are </a:t>
            </a:r>
            <a:r>
              <a:rPr sz="1000" spc="-45" dirty="0">
                <a:latin typeface="Tahoma"/>
                <a:cs typeface="Tahoma"/>
              </a:rPr>
              <a:t>hard </a:t>
            </a:r>
            <a:r>
              <a:rPr sz="1000" spc="-10" dirty="0">
                <a:latin typeface="Tahoma"/>
                <a:cs typeface="Tahoma"/>
              </a:rPr>
              <a:t>to  </a:t>
            </a:r>
            <a:r>
              <a:rPr sz="1000" spc="-40" dirty="0">
                <a:latin typeface="Tahoma"/>
                <a:cs typeface="Tahoma"/>
              </a:rPr>
              <a:t>implement;</a:t>
            </a:r>
            <a:endParaRPr sz="1000">
              <a:latin typeface="Tahoma"/>
              <a:cs typeface="Tahoma"/>
            </a:endParaRPr>
          </a:p>
          <a:p>
            <a:pPr marL="566420" marR="221615">
              <a:lnSpc>
                <a:spcPts val="1200"/>
              </a:lnSpc>
              <a:spcBef>
                <a:spcPts val="35"/>
              </a:spcBef>
            </a:pPr>
            <a:r>
              <a:rPr sz="1000" spc="-35" dirty="0">
                <a:latin typeface="Tahoma"/>
                <a:cs typeface="Tahoma"/>
              </a:rPr>
              <a:t>Wayland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25" dirty="0">
                <a:latin typeface="Tahoma"/>
                <a:cs typeface="Tahoma"/>
              </a:rPr>
              <a:t>minimal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30" dirty="0">
                <a:latin typeface="Tahoma"/>
                <a:cs typeface="Tahoma"/>
              </a:rPr>
              <a:t>only </a:t>
            </a:r>
            <a:r>
              <a:rPr sz="1000" spc="-55" dirty="0">
                <a:latin typeface="Tahoma"/>
                <a:cs typeface="Tahoma"/>
              </a:rPr>
              <a:t>cares </a:t>
            </a:r>
            <a:r>
              <a:rPr sz="1000" spc="-25" dirty="0">
                <a:latin typeface="Tahoma"/>
                <a:cs typeface="Tahoma"/>
              </a:rPr>
              <a:t>about </a:t>
            </a:r>
            <a:r>
              <a:rPr sz="1000" spc="-30" dirty="0">
                <a:latin typeface="Tahoma"/>
                <a:cs typeface="Tahoma"/>
              </a:rPr>
              <a:t>efficient </a:t>
            </a:r>
            <a:r>
              <a:rPr sz="1000" spc="-45" dirty="0">
                <a:latin typeface="Tahoma"/>
                <a:cs typeface="Tahoma"/>
              </a:rPr>
              <a:t>buffer  </a:t>
            </a:r>
            <a:r>
              <a:rPr sz="1000" spc="-50" dirty="0">
                <a:latin typeface="Tahoma"/>
                <a:cs typeface="Tahoma"/>
              </a:rPr>
              <a:t>sharing;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10"/>
              </a:spcBef>
            </a:pPr>
            <a:r>
              <a:rPr sz="1050" spc="-30" dirty="0">
                <a:latin typeface="Tahoma"/>
                <a:cs typeface="Tahoma"/>
              </a:rPr>
              <a:t>Cannot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-25" dirty="0">
                <a:latin typeface="Tahoma"/>
                <a:cs typeface="Tahoma"/>
              </a:rPr>
              <a:t>realistically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-55" dirty="0">
                <a:latin typeface="Tahoma"/>
                <a:cs typeface="Tahoma"/>
              </a:rPr>
              <a:t>be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-60" dirty="0">
                <a:latin typeface="Tahoma"/>
                <a:cs typeface="Tahoma"/>
              </a:rPr>
              <a:t>made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-60" dirty="0">
                <a:latin typeface="Tahoma"/>
                <a:cs typeface="Tahoma"/>
              </a:rPr>
              <a:t>secure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-60" dirty="0">
                <a:latin typeface="Tahoma"/>
                <a:cs typeface="Tahoma"/>
              </a:rPr>
              <a:t>vs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-55" dirty="0">
                <a:latin typeface="Tahoma"/>
                <a:cs typeface="Tahoma"/>
              </a:rPr>
              <a:t>secureable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-30" dirty="0">
                <a:latin typeface="Tahoma"/>
                <a:cs typeface="Tahoma"/>
              </a:rPr>
              <a:t>protocol.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32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5300" y="0"/>
            <a:ext cx="1179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58974" y="0"/>
            <a:ext cx="1242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86161" y="0"/>
            <a:ext cx="4267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185514"/>
            <a:ext cx="5708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X11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vs</a:t>
            </a:r>
            <a:r>
              <a:rPr sz="6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Wayland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9193" y="702906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3989652" y="198367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9194" y="888619"/>
            <a:ext cx="3989651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9994" y="1975853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0794" y="1963153"/>
            <a:ext cx="3938802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98846" y="747153"/>
            <a:ext cx="50751" cy="12286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193" y="932895"/>
            <a:ext cx="3989704" cy="1094105"/>
          </a:xfrm>
          <a:custGeom>
            <a:avLst/>
            <a:gdLst/>
            <a:ahLst/>
            <a:cxnLst/>
            <a:rect l="l" t="t" r="r" b="b"/>
            <a:pathLst>
              <a:path w="3989704" h="1094105">
                <a:moveTo>
                  <a:pt x="3989652" y="0"/>
                </a:moveTo>
                <a:lnTo>
                  <a:pt x="0" y="0"/>
                </a:lnTo>
                <a:lnTo>
                  <a:pt x="0" y="1042958"/>
                </a:lnTo>
                <a:lnTo>
                  <a:pt x="4008" y="1062683"/>
                </a:lnTo>
                <a:lnTo>
                  <a:pt x="14922" y="1078835"/>
                </a:lnTo>
                <a:lnTo>
                  <a:pt x="31075" y="1089750"/>
                </a:lnTo>
                <a:lnTo>
                  <a:pt x="50800" y="1093758"/>
                </a:lnTo>
                <a:lnTo>
                  <a:pt x="3938852" y="1093758"/>
                </a:lnTo>
                <a:lnTo>
                  <a:pt x="3958576" y="1089750"/>
                </a:lnTo>
                <a:lnTo>
                  <a:pt x="3974729" y="1078835"/>
                </a:lnTo>
                <a:lnTo>
                  <a:pt x="3985644" y="1062683"/>
                </a:lnTo>
                <a:lnTo>
                  <a:pt x="3989652" y="1042958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98846" y="785233"/>
            <a:ext cx="0" cy="1209675"/>
          </a:xfrm>
          <a:custGeom>
            <a:avLst/>
            <a:gdLst/>
            <a:ahLst/>
            <a:cxnLst/>
            <a:rect l="l" t="t" r="r" b="b"/>
            <a:pathLst>
              <a:path h="1209675">
                <a:moveTo>
                  <a:pt x="0" y="120966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98846" y="77253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98846" y="75983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98846" y="74713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2551" y="986624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2327" y="1176439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2327" y="1328267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2327" y="1480096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2551" y="1677454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2551" y="1887486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9193" y="2178583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3989652" y="198367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9194" y="2364295"/>
            <a:ext cx="3989651" cy="506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9994" y="2768384"/>
            <a:ext cx="101600" cy="101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0794" y="2755684"/>
            <a:ext cx="3938802" cy="114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98846" y="2222817"/>
            <a:ext cx="50751" cy="54556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9193" y="2408567"/>
            <a:ext cx="3989704" cy="410845"/>
          </a:xfrm>
          <a:custGeom>
            <a:avLst/>
            <a:gdLst/>
            <a:ahLst/>
            <a:cxnLst/>
            <a:rect l="l" t="t" r="r" b="b"/>
            <a:pathLst>
              <a:path w="3989704" h="410844">
                <a:moveTo>
                  <a:pt x="3989652" y="0"/>
                </a:moveTo>
                <a:lnTo>
                  <a:pt x="0" y="0"/>
                </a:lnTo>
                <a:lnTo>
                  <a:pt x="0" y="359816"/>
                </a:lnTo>
                <a:lnTo>
                  <a:pt x="4008" y="379541"/>
                </a:lnTo>
                <a:lnTo>
                  <a:pt x="14922" y="395694"/>
                </a:lnTo>
                <a:lnTo>
                  <a:pt x="31075" y="406608"/>
                </a:lnTo>
                <a:lnTo>
                  <a:pt x="50800" y="410617"/>
                </a:lnTo>
                <a:lnTo>
                  <a:pt x="3938852" y="410617"/>
                </a:lnTo>
                <a:lnTo>
                  <a:pt x="3958576" y="406608"/>
                </a:lnTo>
                <a:lnTo>
                  <a:pt x="3974729" y="395694"/>
                </a:lnTo>
                <a:lnTo>
                  <a:pt x="3985644" y="379541"/>
                </a:lnTo>
                <a:lnTo>
                  <a:pt x="3989652" y="359816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98846" y="2260905"/>
            <a:ext cx="0" cy="527050"/>
          </a:xfrm>
          <a:custGeom>
            <a:avLst/>
            <a:gdLst/>
            <a:ahLst/>
            <a:cxnLst/>
            <a:rect l="l" t="t" r="r" b="b"/>
            <a:pathLst>
              <a:path h="527050">
                <a:moveTo>
                  <a:pt x="0" y="52652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98846" y="224820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98846" y="223550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98846" y="222280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2551" y="2462301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2551" y="2672334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47294" y="639114"/>
            <a:ext cx="3874135" cy="214185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X11 </a:t>
            </a:r>
            <a:r>
              <a:rPr sz="1200" spc="-10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2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Security</a:t>
            </a:r>
            <a:endParaRPr sz="1200">
              <a:latin typeface="Tahoma"/>
              <a:cs typeface="Tahoma"/>
            </a:endParaRPr>
          </a:p>
          <a:p>
            <a:pPr marL="566420" marR="95885" indent="-277495">
              <a:lnSpc>
                <a:spcPct val="104500"/>
              </a:lnSpc>
              <a:spcBef>
                <a:spcPts val="235"/>
              </a:spcBef>
            </a:pPr>
            <a:r>
              <a:rPr sz="1050" spc="75" dirty="0">
                <a:latin typeface="Tahoma"/>
                <a:cs typeface="Tahoma"/>
              </a:rPr>
              <a:t>X </a:t>
            </a:r>
            <a:r>
              <a:rPr sz="1050" spc="-30" dirty="0">
                <a:latin typeface="Tahoma"/>
                <a:cs typeface="Tahoma"/>
              </a:rPr>
              <a:t>doesn’t </a:t>
            </a:r>
            <a:r>
              <a:rPr sz="1050" spc="-55" dirty="0">
                <a:latin typeface="Tahoma"/>
                <a:cs typeface="Tahoma"/>
              </a:rPr>
              <a:t>care </a:t>
            </a:r>
            <a:r>
              <a:rPr sz="1050" spc="-30" dirty="0">
                <a:latin typeface="Tahoma"/>
                <a:cs typeface="Tahoma"/>
              </a:rPr>
              <a:t>about </a:t>
            </a:r>
            <a:r>
              <a:rPr sz="1050" spc="-40" dirty="0">
                <a:latin typeface="Tahoma"/>
                <a:cs typeface="Tahoma"/>
              </a:rPr>
              <a:t>security </a:t>
            </a:r>
            <a:r>
              <a:rPr sz="1050" spc="-50" dirty="0">
                <a:latin typeface="Tahoma"/>
                <a:cs typeface="Tahoma"/>
              </a:rPr>
              <a:t>and </a:t>
            </a:r>
            <a:r>
              <a:rPr sz="1050" spc="-35" dirty="0">
                <a:latin typeface="Tahoma"/>
                <a:cs typeface="Tahoma"/>
              </a:rPr>
              <a:t>cannot </a:t>
            </a:r>
            <a:r>
              <a:rPr sz="1050" spc="-55" dirty="0">
                <a:latin typeface="Tahoma"/>
                <a:cs typeface="Tahoma"/>
              </a:rPr>
              <a:t>be </a:t>
            </a:r>
            <a:r>
              <a:rPr sz="1050" spc="-50" dirty="0">
                <a:latin typeface="Tahoma"/>
                <a:cs typeface="Tahoma"/>
              </a:rPr>
              <a:t>fixed:  </a:t>
            </a:r>
            <a:r>
              <a:rPr sz="1000" spc="-30" dirty="0">
                <a:latin typeface="Tahoma"/>
                <a:cs typeface="Tahoma"/>
              </a:rPr>
              <a:t>Confidentiality: </a:t>
            </a:r>
            <a:r>
              <a:rPr sz="1000" spc="75" dirty="0">
                <a:latin typeface="Tahoma"/>
                <a:cs typeface="Tahoma"/>
              </a:rPr>
              <a:t>X </a:t>
            </a:r>
            <a:r>
              <a:rPr sz="1000" spc="-25" dirty="0">
                <a:latin typeface="Tahoma"/>
                <a:cs typeface="Tahoma"/>
              </a:rPr>
              <a:t>applications </a:t>
            </a:r>
            <a:r>
              <a:rPr sz="1000" spc="-40" dirty="0">
                <a:latin typeface="Tahoma"/>
                <a:cs typeface="Tahoma"/>
              </a:rPr>
              <a:t>can </a:t>
            </a:r>
            <a:r>
              <a:rPr sz="1000" spc="-60" dirty="0">
                <a:latin typeface="Tahoma"/>
                <a:cs typeface="Tahoma"/>
              </a:rPr>
              <a:t>spy </a:t>
            </a:r>
            <a:r>
              <a:rPr sz="1000" spc="-35" dirty="0">
                <a:latin typeface="Tahoma"/>
                <a:cs typeface="Tahoma"/>
              </a:rPr>
              <a:t>other </a:t>
            </a:r>
            <a:r>
              <a:rPr sz="1000" spc="-30" dirty="0">
                <a:latin typeface="Tahoma"/>
                <a:cs typeface="Tahoma"/>
              </a:rPr>
              <a:t>applications;  </a:t>
            </a:r>
            <a:r>
              <a:rPr sz="1000" spc="-40" dirty="0">
                <a:latin typeface="Tahoma"/>
                <a:cs typeface="Tahoma"/>
              </a:rPr>
              <a:t>Integrity: </a:t>
            </a:r>
            <a:r>
              <a:rPr sz="1000" spc="75" dirty="0">
                <a:latin typeface="Tahoma"/>
                <a:cs typeface="Tahoma"/>
              </a:rPr>
              <a:t>X </a:t>
            </a:r>
            <a:r>
              <a:rPr sz="1000" spc="-25" dirty="0">
                <a:latin typeface="Tahoma"/>
                <a:cs typeface="Tahoma"/>
              </a:rPr>
              <a:t>applications </a:t>
            </a:r>
            <a:r>
              <a:rPr sz="1000" spc="-40" dirty="0">
                <a:latin typeface="Tahoma"/>
                <a:cs typeface="Tahoma"/>
              </a:rPr>
              <a:t>can </a:t>
            </a:r>
            <a:r>
              <a:rPr sz="1000" spc="-30" dirty="0">
                <a:latin typeface="Tahoma"/>
                <a:cs typeface="Tahoma"/>
              </a:rPr>
              <a:t>modify </a:t>
            </a:r>
            <a:r>
              <a:rPr sz="1000" spc="-35" dirty="0">
                <a:latin typeface="Tahoma"/>
                <a:cs typeface="Tahoma"/>
              </a:rPr>
              <a:t>other </a:t>
            </a:r>
            <a:r>
              <a:rPr sz="1000" spc="-25" dirty="0">
                <a:latin typeface="Tahoma"/>
                <a:cs typeface="Tahoma"/>
              </a:rPr>
              <a:t>apps’ </a:t>
            </a:r>
            <a:r>
              <a:rPr sz="1000" spc="-50" dirty="0">
                <a:latin typeface="Tahoma"/>
                <a:cs typeface="Tahoma"/>
              </a:rPr>
              <a:t>buffers;  </a:t>
            </a:r>
            <a:r>
              <a:rPr sz="1000" spc="-15" dirty="0">
                <a:latin typeface="Tahoma"/>
                <a:cs typeface="Tahoma"/>
              </a:rPr>
              <a:t>Availability: </a:t>
            </a:r>
            <a:r>
              <a:rPr sz="1000" spc="75" dirty="0">
                <a:latin typeface="Tahoma"/>
                <a:cs typeface="Tahoma"/>
              </a:rPr>
              <a:t>X </a:t>
            </a:r>
            <a:r>
              <a:rPr sz="1000" spc="-25" dirty="0">
                <a:latin typeface="Tahoma"/>
                <a:cs typeface="Tahoma"/>
              </a:rPr>
              <a:t>applications </a:t>
            </a:r>
            <a:r>
              <a:rPr sz="1000" spc="-40" dirty="0">
                <a:latin typeface="Tahoma"/>
                <a:cs typeface="Tahoma"/>
              </a:rPr>
              <a:t>can </a:t>
            </a:r>
            <a:r>
              <a:rPr sz="1000" spc="-45" dirty="0">
                <a:latin typeface="Tahoma"/>
                <a:cs typeface="Tahoma"/>
              </a:rPr>
              <a:t>grab </a:t>
            </a:r>
            <a:r>
              <a:rPr sz="1000" spc="-20" dirty="0">
                <a:latin typeface="Tahoma"/>
                <a:cs typeface="Tahoma"/>
              </a:rPr>
              <a:t>input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50" dirty="0">
                <a:latin typeface="Tahoma"/>
                <a:cs typeface="Tahoma"/>
              </a:rPr>
              <a:t>be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fullscreen.</a:t>
            </a:r>
            <a:endParaRPr sz="1000">
              <a:latin typeface="Tahoma"/>
              <a:cs typeface="Tahoma"/>
            </a:endParaRPr>
          </a:p>
          <a:p>
            <a:pPr marL="289560" marR="21590">
              <a:lnSpc>
                <a:spcPct val="125299"/>
              </a:lnSpc>
              <a:spcBef>
                <a:spcPts val="20"/>
              </a:spcBef>
            </a:pPr>
            <a:r>
              <a:rPr sz="1050" spc="0" dirty="0">
                <a:latin typeface="Tahoma"/>
                <a:cs typeface="Tahoma"/>
              </a:rPr>
              <a:t>An </a:t>
            </a:r>
            <a:r>
              <a:rPr sz="1050" spc="75" dirty="0">
                <a:latin typeface="Tahoma"/>
                <a:cs typeface="Tahoma"/>
              </a:rPr>
              <a:t>X </a:t>
            </a:r>
            <a:r>
              <a:rPr sz="1050" spc="-50" dirty="0">
                <a:latin typeface="Tahoma"/>
                <a:cs typeface="Tahoma"/>
              </a:rPr>
              <a:t>app </a:t>
            </a:r>
            <a:r>
              <a:rPr sz="1050" spc="-45" dirty="0">
                <a:latin typeface="Tahoma"/>
                <a:cs typeface="Tahoma"/>
              </a:rPr>
              <a:t>can get </a:t>
            </a:r>
            <a:r>
              <a:rPr sz="1050" spc="-35" dirty="0">
                <a:latin typeface="Tahoma"/>
                <a:cs typeface="Tahoma"/>
              </a:rPr>
              <a:t>hold of </a:t>
            </a:r>
            <a:r>
              <a:rPr sz="1050" spc="-50" dirty="0">
                <a:latin typeface="Tahoma"/>
                <a:cs typeface="Tahoma"/>
              </a:rPr>
              <a:t>your </a:t>
            </a:r>
            <a:r>
              <a:rPr sz="1050" spc="-40" dirty="0">
                <a:latin typeface="Tahoma"/>
                <a:cs typeface="Tahoma"/>
              </a:rPr>
              <a:t>credentials </a:t>
            </a:r>
            <a:r>
              <a:rPr sz="1050" spc="-55" dirty="0">
                <a:latin typeface="Tahoma"/>
                <a:cs typeface="Tahoma"/>
              </a:rPr>
              <a:t>or </a:t>
            </a:r>
            <a:r>
              <a:rPr sz="1050" spc="-40" dirty="0">
                <a:latin typeface="Tahoma"/>
                <a:cs typeface="Tahoma"/>
              </a:rPr>
              <a:t>bank </a:t>
            </a:r>
            <a:r>
              <a:rPr sz="1050" spc="-35" dirty="0">
                <a:latin typeface="Tahoma"/>
                <a:cs typeface="Tahoma"/>
              </a:rPr>
              <a:t>accounts!  </a:t>
            </a:r>
            <a:r>
              <a:rPr sz="1050" spc="0" dirty="0">
                <a:latin typeface="Tahoma"/>
                <a:cs typeface="Tahoma"/>
              </a:rPr>
              <a:t>An </a:t>
            </a:r>
            <a:r>
              <a:rPr sz="1050" spc="75" dirty="0">
                <a:latin typeface="Tahoma"/>
                <a:cs typeface="Tahoma"/>
              </a:rPr>
              <a:t>X </a:t>
            </a:r>
            <a:r>
              <a:rPr sz="1050" spc="-50" dirty="0">
                <a:latin typeface="Tahoma"/>
                <a:cs typeface="Tahoma"/>
              </a:rPr>
              <a:t>app </a:t>
            </a:r>
            <a:r>
              <a:rPr sz="1050" spc="-45" dirty="0">
                <a:latin typeface="Tahoma"/>
                <a:cs typeface="Tahoma"/>
              </a:rPr>
              <a:t>can </a:t>
            </a:r>
            <a:r>
              <a:rPr sz="1050" spc="-65" dirty="0">
                <a:latin typeface="Tahoma"/>
                <a:cs typeface="Tahoma"/>
              </a:rPr>
              <a:t>make </a:t>
            </a:r>
            <a:r>
              <a:rPr sz="1050" spc="-60" dirty="0">
                <a:latin typeface="Tahoma"/>
                <a:cs typeface="Tahoma"/>
              </a:rPr>
              <a:t>you </a:t>
            </a:r>
            <a:r>
              <a:rPr sz="1050" spc="-50" dirty="0">
                <a:latin typeface="Tahoma"/>
                <a:cs typeface="Tahoma"/>
              </a:rPr>
              <a:t>believe </a:t>
            </a:r>
            <a:r>
              <a:rPr sz="1050" spc="-60" dirty="0">
                <a:latin typeface="Tahoma"/>
                <a:cs typeface="Tahoma"/>
              </a:rPr>
              <a:t>you </a:t>
            </a:r>
            <a:r>
              <a:rPr sz="1050" spc="-65" dirty="0">
                <a:latin typeface="Tahoma"/>
                <a:cs typeface="Tahoma"/>
              </a:rPr>
              <a:t>are </a:t>
            </a:r>
            <a:r>
              <a:rPr sz="1050" spc="-45" dirty="0">
                <a:latin typeface="Tahoma"/>
                <a:cs typeface="Tahoma"/>
              </a:rPr>
              <a:t>using </a:t>
            </a:r>
            <a:r>
              <a:rPr sz="1050" spc="0" dirty="0">
                <a:latin typeface="Tahoma"/>
                <a:cs typeface="Tahoma"/>
              </a:rPr>
              <a:t>SSL </a:t>
            </a:r>
            <a:r>
              <a:rPr sz="1050" spc="-25" dirty="0">
                <a:latin typeface="Tahoma"/>
                <a:cs typeface="Tahoma"/>
              </a:rPr>
              <a:t>in </a:t>
            </a:r>
            <a:r>
              <a:rPr sz="1050" spc="-30" dirty="0">
                <a:latin typeface="Tahoma"/>
                <a:cs typeface="Tahoma"/>
              </a:rPr>
              <a:t>Firefox!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Wayland </a:t>
            </a:r>
            <a:r>
              <a:rPr sz="1200" spc="-10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Security</a:t>
            </a:r>
            <a:endParaRPr sz="1200">
              <a:latin typeface="Tahoma"/>
              <a:cs typeface="Tahoma"/>
            </a:endParaRPr>
          </a:p>
          <a:p>
            <a:pPr marL="289560" marR="5080">
              <a:lnSpc>
                <a:spcPts val="1650"/>
              </a:lnSpc>
              <a:spcBef>
                <a:spcPts val="75"/>
              </a:spcBef>
            </a:pPr>
            <a:r>
              <a:rPr sz="1050" spc="-40" dirty="0">
                <a:latin typeface="Tahoma"/>
                <a:cs typeface="Tahoma"/>
              </a:rPr>
              <a:t>Wayland </a:t>
            </a:r>
            <a:r>
              <a:rPr sz="1050" spc="-35" dirty="0">
                <a:latin typeface="Tahoma"/>
                <a:cs typeface="Tahoma"/>
              </a:rPr>
              <a:t>is </a:t>
            </a:r>
            <a:r>
              <a:rPr sz="1050" spc="-60" dirty="0">
                <a:latin typeface="Tahoma"/>
                <a:cs typeface="Tahoma"/>
              </a:rPr>
              <a:t>secure </a:t>
            </a:r>
            <a:r>
              <a:rPr sz="1050" spc="-5" dirty="0">
                <a:latin typeface="Tahoma"/>
                <a:cs typeface="Tahoma"/>
              </a:rPr>
              <a:t>if </a:t>
            </a:r>
            <a:r>
              <a:rPr sz="1050" spc="-45" dirty="0">
                <a:latin typeface="Tahoma"/>
                <a:cs typeface="Tahoma"/>
              </a:rPr>
              <a:t>using </a:t>
            </a:r>
            <a:r>
              <a:rPr sz="1050" spc="-55" dirty="0">
                <a:latin typeface="Tahoma"/>
                <a:cs typeface="Tahoma"/>
              </a:rPr>
              <a:t>a </a:t>
            </a:r>
            <a:r>
              <a:rPr sz="1050" spc="-60" dirty="0">
                <a:latin typeface="Tahoma"/>
                <a:cs typeface="Tahoma"/>
              </a:rPr>
              <a:t>secure </a:t>
            </a:r>
            <a:r>
              <a:rPr sz="1050" spc="-45" dirty="0">
                <a:latin typeface="Tahoma"/>
                <a:cs typeface="Tahoma"/>
              </a:rPr>
              <a:t>buffer-sharing </a:t>
            </a:r>
            <a:r>
              <a:rPr sz="1050" spc="-55" dirty="0">
                <a:latin typeface="Tahoma"/>
                <a:cs typeface="Tahoma"/>
              </a:rPr>
              <a:t>mechanism;  </a:t>
            </a:r>
            <a:r>
              <a:rPr sz="1050" spc="-65" dirty="0">
                <a:latin typeface="Tahoma"/>
                <a:cs typeface="Tahoma"/>
              </a:rPr>
              <a:t>See</a:t>
            </a:r>
            <a:r>
              <a:rPr sz="1050" spc="25" dirty="0">
                <a:latin typeface="Tahoma"/>
                <a:cs typeface="Tahoma"/>
              </a:rPr>
              <a:t> </a:t>
            </a:r>
            <a:r>
              <a:rPr sz="1050" spc="-10" dirty="0">
                <a:latin typeface="Tahoma"/>
                <a:cs typeface="Tahoma"/>
              </a:rPr>
              <a:t>https://lwn.net/Articles/517375/.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33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8000" y="0"/>
            <a:ext cx="1166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071674" y="0"/>
            <a:ext cx="1229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98861" y="0"/>
            <a:ext cx="4140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8000" y="185514"/>
            <a:ext cx="4146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295224"/>
            <a:ext cx="4608004" cy="67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345833"/>
            <a:ext cx="4608195" cy="245110"/>
          </a:xfrm>
          <a:custGeom>
            <a:avLst/>
            <a:gdLst/>
            <a:ahLst/>
            <a:cxnLst/>
            <a:rect l="l" t="t" r="r" b="b"/>
            <a:pathLst>
              <a:path w="4608195" h="245109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Outline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573570"/>
            <a:ext cx="4608004" cy="33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6049" y="838657"/>
            <a:ext cx="160096" cy="160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36511" y="83799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AFAFD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19658" y="1042746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9658" y="119457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9658" y="1346415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6049" y="1561617"/>
            <a:ext cx="160096" cy="160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36511" y="156096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AFAFD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19658" y="1765719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9658" y="1917547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9658" y="2069376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9658" y="2221204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9658" y="2373033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9658" y="252487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01942" y="822584"/>
            <a:ext cx="1946275" cy="1811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marR="114935" indent="-126364">
              <a:lnSpc>
                <a:spcPct val="100000"/>
              </a:lnSpc>
              <a:spcBef>
                <a:spcPts val="95"/>
              </a:spcBef>
              <a:buAutoNum type="romanUcPeriod"/>
              <a:tabLst>
                <a:tab pos="90170" algn="l"/>
              </a:tabLst>
            </a:pPr>
            <a:r>
              <a:rPr sz="1000" spc="-35" dirty="0">
                <a:solidFill>
                  <a:srgbClr val="D6D6EF"/>
                </a:solidFill>
                <a:latin typeface="Tahoma"/>
                <a:cs typeface="Tahoma"/>
              </a:rPr>
              <a:t>- </a:t>
            </a:r>
            <a:r>
              <a:rPr sz="1000" spc="-50" dirty="0">
                <a:solidFill>
                  <a:srgbClr val="D6D6EF"/>
                </a:solidFill>
                <a:latin typeface="Tahoma"/>
                <a:cs typeface="Tahoma"/>
              </a:rPr>
              <a:t>Hardware </a:t>
            </a:r>
            <a:r>
              <a:rPr sz="1000" spc="-80" dirty="0">
                <a:solidFill>
                  <a:srgbClr val="D6D6EF"/>
                </a:solidFill>
                <a:latin typeface="Tahoma"/>
                <a:cs typeface="Tahoma"/>
              </a:rPr>
              <a:t>: </a:t>
            </a:r>
            <a:r>
              <a:rPr sz="1000" spc="-20" dirty="0">
                <a:solidFill>
                  <a:srgbClr val="D6D6EF"/>
                </a:solidFill>
                <a:latin typeface="Tahoma"/>
                <a:cs typeface="Tahoma"/>
              </a:rPr>
              <a:t>Anatomy </a:t>
            </a:r>
            <a:r>
              <a:rPr sz="1000" spc="-30" dirty="0">
                <a:solidFill>
                  <a:srgbClr val="D6D6EF"/>
                </a:solidFill>
                <a:latin typeface="Tahoma"/>
                <a:cs typeface="Tahoma"/>
              </a:rPr>
              <a:t>of </a:t>
            </a:r>
            <a:r>
              <a:rPr sz="1000" spc="-50" dirty="0">
                <a:solidFill>
                  <a:srgbClr val="D6D6EF"/>
                </a:solidFill>
                <a:latin typeface="Tahoma"/>
                <a:cs typeface="Tahoma"/>
              </a:rPr>
              <a:t>a </a:t>
            </a:r>
            <a:r>
              <a:rPr sz="1000" spc="25" dirty="0">
                <a:solidFill>
                  <a:srgbClr val="D6D6EF"/>
                </a:solidFill>
                <a:latin typeface="Tahoma"/>
                <a:cs typeface="Tahoma"/>
              </a:rPr>
              <a:t>GPU 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CCCCCC"/>
                </a:solidFill>
                <a:latin typeface="Tahoma"/>
                <a:cs typeface="Tahoma"/>
              </a:rPr>
              <a:t>General</a:t>
            </a:r>
            <a:r>
              <a:rPr sz="1000" spc="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CCCCCC"/>
                </a:solidFill>
                <a:latin typeface="Tahoma"/>
                <a:cs typeface="Tahoma"/>
              </a:rPr>
              <a:t>overview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95"/>
              </a:lnSpc>
            </a:pPr>
            <a:r>
              <a:rPr sz="1000" spc="-15" dirty="0">
                <a:solidFill>
                  <a:srgbClr val="CCCCCC"/>
                </a:solidFill>
                <a:latin typeface="Tahoma"/>
                <a:cs typeface="Tahoma"/>
              </a:rPr>
              <a:t>Driving</a:t>
            </a:r>
            <a:r>
              <a:rPr sz="1000" spc="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CCCCCC"/>
                </a:solidFill>
                <a:latin typeface="Tahoma"/>
                <a:cs typeface="Tahoma"/>
              </a:rPr>
              <a:t>screens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200"/>
              </a:lnSpc>
            </a:pPr>
            <a:r>
              <a:rPr sz="1000" spc="-15" dirty="0">
                <a:solidFill>
                  <a:srgbClr val="CCCCCC"/>
                </a:solidFill>
                <a:latin typeface="Tahoma"/>
                <a:cs typeface="Tahoma"/>
              </a:rPr>
              <a:t>Host </a:t>
            </a:r>
            <a:r>
              <a:rPr sz="1000" i="1" spc="-45" dirty="0">
                <a:solidFill>
                  <a:srgbClr val="CCCCCC"/>
                </a:solidFill>
                <a:latin typeface="Verdana"/>
                <a:cs typeface="Verdana"/>
              </a:rPr>
              <a:t>&lt; </a:t>
            </a:r>
            <a:r>
              <a:rPr sz="1000" i="1" spc="185" dirty="0">
                <a:solidFill>
                  <a:srgbClr val="CCCCCC"/>
                </a:solidFill>
                <a:latin typeface="Arial"/>
                <a:cs typeface="Arial"/>
              </a:rPr>
              <a:t>− </a:t>
            </a:r>
            <a:r>
              <a:rPr sz="1000" i="1" spc="-45" dirty="0">
                <a:solidFill>
                  <a:srgbClr val="CCCCCC"/>
                </a:solidFill>
                <a:latin typeface="Verdana"/>
                <a:cs typeface="Verdana"/>
              </a:rPr>
              <a:t>&gt; 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GPU</a:t>
            </a:r>
            <a:r>
              <a:rPr sz="1000" spc="-204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CCCCCC"/>
                </a:solidFill>
                <a:latin typeface="Tahoma"/>
                <a:cs typeface="Tahoma"/>
              </a:rPr>
              <a:t>communication</a:t>
            </a:r>
            <a:endParaRPr sz="1000">
              <a:latin typeface="Tahoma"/>
              <a:cs typeface="Tahoma"/>
            </a:endParaRPr>
          </a:p>
          <a:p>
            <a:pPr marL="139065" marR="16510" indent="-126364">
              <a:lnSpc>
                <a:spcPct val="100000"/>
              </a:lnSpc>
              <a:spcBef>
                <a:spcPts val="905"/>
              </a:spcBef>
              <a:buAutoNum type="romanUcPeriod" startAt="2"/>
              <a:tabLst>
                <a:tab pos="128905" algn="l"/>
              </a:tabLst>
            </a:pPr>
            <a:r>
              <a:rPr sz="1000" spc="-35" dirty="0">
                <a:solidFill>
                  <a:srgbClr val="D6D6EF"/>
                </a:solidFill>
                <a:latin typeface="Tahoma"/>
                <a:cs typeface="Tahoma"/>
              </a:rPr>
              <a:t>- </a:t>
            </a:r>
            <a:r>
              <a:rPr sz="1000" spc="-15" dirty="0">
                <a:solidFill>
                  <a:srgbClr val="D6D6EF"/>
                </a:solidFill>
                <a:latin typeface="Tahoma"/>
                <a:cs typeface="Tahoma"/>
              </a:rPr>
              <a:t>Host </a:t>
            </a:r>
            <a:r>
              <a:rPr sz="1000" spc="-80" dirty="0">
                <a:solidFill>
                  <a:srgbClr val="D6D6EF"/>
                </a:solidFill>
                <a:latin typeface="Tahoma"/>
                <a:cs typeface="Tahoma"/>
              </a:rPr>
              <a:t>: </a:t>
            </a:r>
            <a:r>
              <a:rPr sz="1000" spc="-15" dirty="0">
                <a:solidFill>
                  <a:srgbClr val="D6D6EF"/>
                </a:solidFill>
                <a:latin typeface="Tahoma"/>
                <a:cs typeface="Tahoma"/>
              </a:rPr>
              <a:t>The </a:t>
            </a:r>
            <a:r>
              <a:rPr sz="1000" spc="-20" dirty="0">
                <a:solidFill>
                  <a:srgbClr val="D6D6EF"/>
                </a:solidFill>
                <a:latin typeface="Tahoma"/>
                <a:cs typeface="Tahoma"/>
              </a:rPr>
              <a:t>Linux </a:t>
            </a:r>
            <a:r>
              <a:rPr sz="1000" spc="-35" dirty="0">
                <a:solidFill>
                  <a:srgbClr val="D6D6EF"/>
                </a:solidFill>
                <a:latin typeface="Tahoma"/>
                <a:cs typeface="Tahoma"/>
              </a:rPr>
              <a:t>graphics </a:t>
            </a:r>
            <a:r>
              <a:rPr sz="1000" spc="-25" dirty="0">
                <a:solidFill>
                  <a:srgbClr val="D6D6EF"/>
                </a:solidFill>
                <a:latin typeface="Tahoma"/>
                <a:cs typeface="Tahoma"/>
              </a:rPr>
              <a:t>stack </a:t>
            </a:r>
            <a:r>
              <a:rPr sz="1000" spc="-2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CCCCCC"/>
                </a:solidFill>
                <a:latin typeface="Tahoma"/>
                <a:cs typeface="Tahoma"/>
              </a:rPr>
              <a:t>General</a:t>
            </a:r>
            <a:r>
              <a:rPr sz="1000" spc="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CCCCCC"/>
                </a:solidFill>
                <a:latin typeface="Tahoma"/>
                <a:cs typeface="Tahoma"/>
              </a:rPr>
              <a:t>overview</a:t>
            </a:r>
            <a:endParaRPr sz="1000">
              <a:latin typeface="Tahoma"/>
              <a:cs typeface="Tahoma"/>
            </a:endParaRPr>
          </a:p>
          <a:p>
            <a:pPr marL="139065" marR="900430">
              <a:lnSpc>
                <a:spcPts val="1200"/>
              </a:lnSpc>
              <a:spcBef>
                <a:spcPts val="35"/>
              </a:spcBef>
            </a:pPr>
            <a:r>
              <a:rPr sz="1000" spc="50" dirty="0">
                <a:solidFill>
                  <a:srgbClr val="CCCCCC"/>
                </a:solidFill>
                <a:latin typeface="Tahoma"/>
                <a:cs typeface="Tahoma"/>
              </a:rPr>
              <a:t>DRM </a:t>
            </a:r>
            <a:r>
              <a:rPr sz="1000" spc="-45" dirty="0">
                <a:solidFill>
                  <a:srgbClr val="CCCCCC"/>
                </a:solidFill>
                <a:latin typeface="Tahoma"/>
                <a:cs typeface="Tahoma"/>
              </a:rPr>
              <a:t>and</a:t>
            </a:r>
            <a:r>
              <a:rPr sz="1000" spc="-8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CCCCCC"/>
                </a:solidFill>
                <a:latin typeface="Tahoma"/>
                <a:cs typeface="Tahoma"/>
              </a:rPr>
              <a:t>libdrm  </a:t>
            </a:r>
            <a:r>
              <a:rPr sz="1000" spc="-25" dirty="0">
                <a:solidFill>
                  <a:srgbClr val="CCCCCC"/>
                </a:solidFill>
                <a:latin typeface="Tahoma"/>
                <a:cs typeface="Tahoma"/>
              </a:rPr>
              <a:t>Mesa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55"/>
              </a:lnSpc>
            </a:pPr>
            <a:r>
              <a:rPr sz="1000" spc="-5" dirty="0">
                <a:solidFill>
                  <a:srgbClr val="CCCCCC"/>
                </a:solidFill>
                <a:latin typeface="Tahoma"/>
                <a:cs typeface="Tahoma"/>
              </a:rPr>
              <a:t>X11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95"/>
              </a:lnSpc>
            </a:pPr>
            <a:r>
              <a:rPr sz="1000" spc="-35" dirty="0">
                <a:solidFill>
                  <a:srgbClr val="CCCCCC"/>
                </a:solidFill>
                <a:latin typeface="Tahoma"/>
                <a:cs typeface="Tahoma"/>
              </a:rPr>
              <a:t>Wayland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200"/>
              </a:lnSpc>
            </a:pPr>
            <a:r>
              <a:rPr sz="1000" spc="-5" dirty="0">
                <a:solidFill>
                  <a:srgbClr val="CCCCCC"/>
                </a:solidFill>
                <a:latin typeface="Tahoma"/>
                <a:cs typeface="Tahoma"/>
              </a:rPr>
              <a:t>X11 </a:t>
            </a:r>
            <a:r>
              <a:rPr sz="1000" spc="-55" dirty="0">
                <a:solidFill>
                  <a:srgbClr val="CCCCCC"/>
                </a:solidFill>
                <a:latin typeface="Tahoma"/>
                <a:cs typeface="Tahoma"/>
              </a:rPr>
              <a:t>vs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CCCCCC"/>
                </a:solidFill>
                <a:latin typeface="Tahoma"/>
                <a:cs typeface="Tahoma"/>
              </a:rPr>
              <a:t>Wayland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96049" y="2740075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36511" y="273942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AEAF7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19671" y="2944177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01942" y="2724002"/>
            <a:ext cx="78105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marR="5080" indent="-1270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solidFill>
                  <a:srgbClr val="3333B2"/>
                </a:solidFill>
                <a:latin typeface="Tahoma"/>
                <a:cs typeface="Tahoma"/>
              </a:rPr>
              <a:t>Attributions  </a:t>
            </a:r>
            <a:r>
              <a:rPr sz="1000" spc="25" dirty="0">
                <a:latin typeface="Tahoma"/>
                <a:cs typeface="Tahoma"/>
              </a:rPr>
              <a:t>A</a:t>
            </a:r>
            <a:r>
              <a:rPr sz="1000" spc="-15" dirty="0">
                <a:latin typeface="Tahoma"/>
                <a:cs typeface="Tahoma"/>
              </a:rPr>
              <a:t>ttributions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34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5300" y="0"/>
            <a:ext cx="1179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058974" y="0"/>
            <a:ext cx="1242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86161" y="0"/>
            <a:ext cx="4267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185514"/>
            <a:ext cx="427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9193" y="388060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3989652" y="198367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9194" y="573773"/>
            <a:ext cx="3989651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9994" y="3228708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0794" y="3216008"/>
            <a:ext cx="3938802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98846" y="432295"/>
            <a:ext cx="50751" cy="27964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193" y="618025"/>
            <a:ext cx="3989704" cy="2661920"/>
          </a:xfrm>
          <a:custGeom>
            <a:avLst/>
            <a:gdLst/>
            <a:ahLst/>
            <a:cxnLst/>
            <a:rect l="l" t="t" r="r" b="b"/>
            <a:pathLst>
              <a:path w="3989704" h="2661920">
                <a:moveTo>
                  <a:pt x="3989652" y="0"/>
                </a:moveTo>
                <a:lnTo>
                  <a:pt x="0" y="0"/>
                </a:lnTo>
                <a:lnTo>
                  <a:pt x="0" y="2610683"/>
                </a:lnTo>
                <a:lnTo>
                  <a:pt x="4008" y="2630407"/>
                </a:lnTo>
                <a:lnTo>
                  <a:pt x="14922" y="2646560"/>
                </a:lnTo>
                <a:lnTo>
                  <a:pt x="31075" y="2657475"/>
                </a:lnTo>
                <a:lnTo>
                  <a:pt x="50800" y="2661483"/>
                </a:lnTo>
                <a:lnTo>
                  <a:pt x="3938852" y="2661483"/>
                </a:lnTo>
                <a:lnTo>
                  <a:pt x="3958576" y="2657475"/>
                </a:lnTo>
                <a:lnTo>
                  <a:pt x="3974729" y="2646560"/>
                </a:lnTo>
                <a:lnTo>
                  <a:pt x="3985644" y="2630407"/>
                </a:lnTo>
                <a:lnTo>
                  <a:pt x="3989652" y="2610683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98846" y="470363"/>
            <a:ext cx="0" cy="2777490"/>
          </a:xfrm>
          <a:custGeom>
            <a:avLst/>
            <a:gdLst/>
            <a:ahLst/>
            <a:cxnLst/>
            <a:rect l="l" t="t" r="r" b="b"/>
            <a:pathLst>
              <a:path h="2777490">
                <a:moveTo>
                  <a:pt x="0" y="277739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98846" y="4576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98846" y="4449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98846" y="4322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2551" y="671779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2551" y="1053884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2551" y="1435989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2551" y="1818094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2551" y="2200198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2551" y="258231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2551" y="2964421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47294" y="324256"/>
            <a:ext cx="3822700" cy="29210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Attributions </a:t>
            </a:r>
            <a:r>
              <a:rPr sz="1200" spc="-105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Anatomy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GPU</a:t>
            </a:r>
            <a:endParaRPr sz="1200">
              <a:latin typeface="Tahoma"/>
              <a:cs typeface="Tahoma"/>
            </a:endParaRPr>
          </a:p>
          <a:p>
            <a:pPr marL="289560" marR="413384">
              <a:lnSpc>
                <a:spcPct val="102600"/>
              </a:lnSpc>
              <a:spcBef>
                <a:spcPts val="260"/>
              </a:spcBef>
            </a:pPr>
            <a:r>
              <a:rPr sz="1050" spc="-35" dirty="0">
                <a:latin typeface="Tahoma"/>
                <a:cs typeface="Tahoma"/>
              </a:rPr>
              <a:t>Moxfyre: </a:t>
            </a:r>
            <a:r>
              <a:rPr sz="1050" spc="110" dirty="0">
                <a:latin typeface="Arial"/>
                <a:cs typeface="Arial"/>
              </a:rPr>
              <a:t>https://en.wikipedia.org/wiki/File:  </a:t>
            </a:r>
            <a:r>
              <a:rPr sz="1050" spc="5" dirty="0">
                <a:latin typeface="Arial"/>
                <a:cs typeface="Arial"/>
              </a:rPr>
              <a:t>Motherboard_diagram.svg</a:t>
            </a:r>
            <a:endParaRPr sz="1050">
              <a:latin typeface="Arial"/>
              <a:cs typeface="Arial"/>
            </a:endParaRPr>
          </a:p>
          <a:p>
            <a:pPr marL="289560" marR="454659">
              <a:lnSpc>
                <a:spcPct val="102600"/>
              </a:lnSpc>
              <a:spcBef>
                <a:spcPts val="295"/>
              </a:spcBef>
            </a:pPr>
            <a:r>
              <a:rPr sz="1050" spc="-20" dirty="0">
                <a:latin typeface="Tahoma"/>
                <a:cs typeface="Tahoma"/>
              </a:rPr>
              <a:t>Boffy </a:t>
            </a:r>
            <a:r>
              <a:rPr sz="1050" spc="-65" dirty="0">
                <a:latin typeface="Tahoma"/>
                <a:cs typeface="Tahoma"/>
              </a:rPr>
              <a:t>b: </a:t>
            </a:r>
            <a:r>
              <a:rPr sz="1050" spc="110" dirty="0">
                <a:latin typeface="Arial"/>
                <a:cs typeface="Arial"/>
              </a:rPr>
              <a:t>https://en.wikipedia.org/wiki/File:  </a:t>
            </a:r>
            <a:r>
              <a:rPr sz="1050" spc="-25" dirty="0">
                <a:latin typeface="Arial"/>
                <a:cs typeface="Arial"/>
              </a:rPr>
              <a:t>IBM_PC_5150.jpg</a:t>
            </a:r>
            <a:endParaRPr sz="1050">
              <a:latin typeface="Arial"/>
              <a:cs typeface="Arial"/>
            </a:endParaRPr>
          </a:p>
          <a:p>
            <a:pPr marL="289560" marR="222250">
              <a:lnSpc>
                <a:spcPct val="102600"/>
              </a:lnSpc>
              <a:spcBef>
                <a:spcPts val="295"/>
              </a:spcBef>
            </a:pPr>
            <a:r>
              <a:rPr sz="1050" spc="-20" dirty="0">
                <a:latin typeface="Tahoma"/>
                <a:cs typeface="Tahoma"/>
              </a:rPr>
              <a:t>Katsuki: </a:t>
            </a:r>
            <a:r>
              <a:rPr sz="1050" spc="125" dirty="0">
                <a:latin typeface="Arial"/>
                <a:cs typeface="Arial"/>
              </a:rPr>
              <a:t>https://fr.wikipedia.org/wiki/Fichier:  </a:t>
            </a:r>
            <a:r>
              <a:rPr sz="1050" spc="0" dirty="0">
                <a:latin typeface="Arial"/>
                <a:cs typeface="Arial"/>
              </a:rPr>
              <a:t>VGA_plug.jpg</a:t>
            </a:r>
            <a:endParaRPr sz="1050">
              <a:latin typeface="Arial"/>
              <a:cs typeface="Arial"/>
            </a:endParaRPr>
          </a:p>
          <a:p>
            <a:pPr marL="289560" marR="5080">
              <a:lnSpc>
                <a:spcPct val="102699"/>
              </a:lnSpc>
              <a:spcBef>
                <a:spcPts val="295"/>
              </a:spcBef>
            </a:pPr>
            <a:r>
              <a:rPr sz="1050" spc="-35" dirty="0">
                <a:latin typeface="Tahoma"/>
                <a:cs typeface="Tahoma"/>
              </a:rPr>
              <a:t>Evan-Amos: </a:t>
            </a:r>
            <a:r>
              <a:rPr sz="1050" spc="125" dirty="0">
                <a:latin typeface="Arial"/>
                <a:cs typeface="Arial"/>
              </a:rPr>
              <a:t>https://fr.wikipedia.org/wiki/Fichier:  </a:t>
            </a:r>
            <a:r>
              <a:rPr sz="1050" spc="75" dirty="0">
                <a:latin typeface="Arial"/>
                <a:cs typeface="Arial"/>
              </a:rPr>
              <a:t>Dvi-cable.jpg</a:t>
            </a:r>
            <a:endParaRPr sz="1050">
              <a:latin typeface="Arial"/>
              <a:cs typeface="Arial"/>
            </a:endParaRPr>
          </a:p>
          <a:p>
            <a:pPr marL="289560" marR="222885">
              <a:lnSpc>
                <a:spcPct val="102600"/>
              </a:lnSpc>
              <a:spcBef>
                <a:spcPts val="295"/>
              </a:spcBef>
            </a:pPr>
            <a:r>
              <a:rPr sz="1050" spc="-35" dirty="0">
                <a:latin typeface="Tahoma"/>
                <a:cs typeface="Tahoma"/>
              </a:rPr>
              <a:t>Evan-Amos: </a:t>
            </a:r>
            <a:r>
              <a:rPr sz="1050" spc="110" dirty="0">
                <a:latin typeface="Arial"/>
                <a:cs typeface="Arial"/>
              </a:rPr>
              <a:t>https://en.wikipedia.org/wiki/File:  </a:t>
            </a:r>
            <a:r>
              <a:rPr sz="1050" spc="10" dirty="0">
                <a:latin typeface="Arial"/>
                <a:cs typeface="Arial"/>
              </a:rPr>
              <a:t>HDMI-Connector.jpg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050" spc="-40" dirty="0">
                <a:latin typeface="Tahoma"/>
                <a:cs typeface="Tahoma"/>
              </a:rPr>
              <a:t>Andreas </a:t>
            </a:r>
            <a:r>
              <a:rPr sz="1050" spc="-50" dirty="0">
                <a:latin typeface="Tahoma"/>
                <a:cs typeface="Tahoma"/>
              </a:rPr>
              <a:t>-horn- </a:t>
            </a:r>
            <a:r>
              <a:rPr sz="1050" spc="-40" dirty="0">
                <a:latin typeface="Tahoma"/>
                <a:cs typeface="Tahoma"/>
              </a:rPr>
              <a:t>Hornig: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110" dirty="0">
                <a:latin typeface="Arial"/>
                <a:cs typeface="Arial"/>
              </a:rPr>
              <a:t>https: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0"/>
              </a:spcBef>
            </a:pPr>
            <a:r>
              <a:rPr sz="1050" spc="80" dirty="0">
                <a:latin typeface="Arial"/>
                <a:cs typeface="Arial"/>
              </a:rPr>
              <a:t>//en.wikipedia.org/wiki/File:Refresh_scan.jpg</a:t>
            </a:r>
            <a:endParaRPr sz="1050">
              <a:latin typeface="Arial"/>
              <a:cs typeface="Arial"/>
            </a:endParaRPr>
          </a:p>
          <a:p>
            <a:pPr marL="289560" marR="292735">
              <a:lnSpc>
                <a:spcPct val="102600"/>
              </a:lnSpc>
              <a:spcBef>
                <a:spcPts val="295"/>
              </a:spcBef>
            </a:pPr>
            <a:r>
              <a:rPr sz="1050" spc="-35" dirty="0">
                <a:latin typeface="Tahoma"/>
                <a:cs typeface="Tahoma"/>
              </a:rPr>
              <a:t>Own </a:t>
            </a:r>
            <a:r>
              <a:rPr sz="1050" spc="-65" dirty="0">
                <a:latin typeface="Tahoma"/>
                <a:cs typeface="Tahoma"/>
              </a:rPr>
              <a:t>work: </a:t>
            </a:r>
            <a:r>
              <a:rPr sz="1050" spc="110" dirty="0">
                <a:latin typeface="Arial"/>
                <a:cs typeface="Arial"/>
              </a:rPr>
              <a:t>https://en.wikipedia.org/wiki/File:  </a:t>
            </a:r>
            <a:r>
              <a:rPr sz="1050" spc="25" dirty="0">
                <a:latin typeface="Arial"/>
                <a:cs typeface="Arial"/>
              </a:rPr>
              <a:t>Virtual_memory.svg</a:t>
            </a:r>
            <a:endParaRPr sz="105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35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5300" y="0"/>
            <a:ext cx="1179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58974" y="0"/>
            <a:ext cx="1242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86161" y="0"/>
            <a:ext cx="4267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185514"/>
            <a:ext cx="5930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195168" y="2250866"/>
            <a:ext cx="111760" cy="901065"/>
          </a:xfrm>
          <a:custGeom>
            <a:avLst/>
            <a:gdLst/>
            <a:ahLst/>
            <a:cxnLst/>
            <a:rect l="l" t="t" r="r" b="b"/>
            <a:pathLst>
              <a:path w="111760" h="901064">
                <a:moveTo>
                  <a:pt x="111377" y="0"/>
                </a:moveTo>
                <a:lnTo>
                  <a:pt x="111377" y="900543"/>
                </a:lnTo>
                <a:lnTo>
                  <a:pt x="0" y="900543"/>
                </a:lnTo>
              </a:path>
            </a:pathLst>
          </a:custGeom>
          <a:ln w="31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75781" y="76361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36"/>
                </a:lnTo>
              </a:path>
            </a:pathLst>
          </a:custGeom>
          <a:ln w="507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78525" y="1409599"/>
            <a:ext cx="655955" cy="0"/>
          </a:xfrm>
          <a:custGeom>
            <a:avLst/>
            <a:gdLst/>
            <a:ahLst/>
            <a:cxnLst/>
            <a:rect l="l" t="t" r="r" b="b"/>
            <a:pathLst>
              <a:path w="655955">
                <a:moveTo>
                  <a:pt x="0" y="0"/>
                </a:moveTo>
                <a:lnTo>
                  <a:pt x="655722" y="0"/>
                </a:lnTo>
              </a:path>
            </a:pathLst>
          </a:custGeom>
          <a:ln w="32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61973" y="2271749"/>
            <a:ext cx="447675" cy="0"/>
          </a:xfrm>
          <a:custGeom>
            <a:avLst/>
            <a:gdLst/>
            <a:ahLst/>
            <a:cxnLst/>
            <a:rect l="l" t="t" r="r" b="b"/>
            <a:pathLst>
              <a:path w="447675">
                <a:moveTo>
                  <a:pt x="0" y="0"/>
                </a:moveTo>
                <a:lnTo>
                  <a:pt x="447450" y="0"/>
                </a:lnTo>
              </a:path>
            </a:pathLst>
          </a:custGeom>
          <a:ln w="319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78525" y="2271749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0" y="0"/>
                </a:moveTo>
                <a:lnTo>
                  <a:pt x="91736" y="0"/>
                </a:lnTo>
              </a:path>
            </a:pathLst>
          </a:custGeom>
          <a:ln w="319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29486" y="140959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679" y="0"/>
                </a:lnTo>
              </a:path>
            </a:pathLst>
          </a:custGeom>
          <a:ln w="2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37749" y="140959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05" y="0"/>
                </a:lnTo>
              </a:path>
            </a:pathLst>
          </a:custGeom>
          <a:ln w="2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46038" y="140959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679" y="0"/>
                </a:lnTo>
              </a:path>
            </a:pathLst>
          </a:custGeom>
          <a:ln w="2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87360" y="1409599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646" y="0"/>
                </a:lnTo>
              </a:path>
            </a:pathLst>
          </a:custGeom>
          <a:ln w="2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20574" y="400689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30" h="367030">
                <a:moveTo>
                  <a:pt x="319590" y="0"/>
                </a:moveTo>
                <a:lnTo>
                  <a:pt x="47266" y="0"/>
                </a:lnTo>
                <a:lnTo>
                  <a:pt x="28835" y="3702"/>
                </a:lnTo>
                <a:lnTo>
                  <a:pt x="13814" y="13812"/>
                </a:lnTo>
                <a:lnTo>
                  <a:pt x="3703" y="28832"/>
                </a:lnTo>
                <a:lnTo>
                  <a:pt x="0" y="47266"/>
                </a:lnTo>
                <a:lnTo>
                  <a:pt x="0" y="319590"/>
                </a:lnTo>
                <a:lnTo>
                  <a:pt x="3703" y="338025"/>
                </a:lnTo>
                <a:lnTo>
                  <a:pt x="13814" y="353048"/>
                </a:lnTo>
                <a:lnTo>
                  <a:pt x="28835" y="363160"/>
                </a:lnTo>
                <a:lnTo>
                  <a:pt x="47266" y="366863"/>
                </a:lnTo>
                <a:lnTo>
                  <a:pt x="319590" y="366863"/>
                </a:lnTo>
                <a:lnTo>
                  <a:pt x="338025" y="363160"/>
                </a:lnTo>
                <a:lnTo>
                  <a:pt x="353048" y="353048"/>
                </a:lnTo>
                <a:lnTo>
                  <a:pt x="363160" y="338025"/>
                </a:lnTo>
                <a:lnTo>
                  <a:pt x="366863" y="319590"/>
                </a:lnTo>
                <a:lnTo>
                  <a:pt x="366863" y="47266"/>
                </a:lnTo>
                <a:lnTo>
                  <a:pt x="363160" y="28832"/>
                </a:lnTo>
                <a:lnTo>
                  <a:pt x="353048" y="13812"/>
                </a:lnTo>
                <a:lnTo>
                  <a:pt x="338025" y="3702"/>
                </a:lnTo>
                <a:lnTo>
                  <a:pt x="31959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229058" y="531915"/>
            <a:ext cx="15176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50" dirty="0">
                <a:solidFill>
                  <a:srgbClr val="FFFFFF"/>
                </a:solidFill>
                <a:latin typeface="Trebuchet MS"/>
                <a:cs typeface="Trebuchet MS"/>
              </a:rPr>
              <a:t>CPU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303989" y="767551"/>
            <a:ext cx="0" cy="454659"/>
          </a:xfrm>
          <a:custGeom>
            <a:avLst/>
            <a:gdLst/>
            <a:ahLst/>
            <a:cxnLst/>
            <a:rect l="l" t="t" r="r" b="b"/>
            <a:pathLst>
              <a:path h="454659">
                <a:moveTo>
                  <a:pt x="0" y="0"/>
                </a:moveTo>
                <a:lnTo>
                  <a:pt x="0" y="454310"/>
                </a:lnTo>
              </a:path>
            </a:pathLst>
          </a:custGeom>
          <a:ln w="40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18522" y="1134443"/>
            <a:ext cx="0" cy="550545"/>
          </a:xfrm>
          <a:custGeom>
            <a:avLst/>
            <a:gdLst/>
            <a:ahLst/>
            <a:cxnLst/>
            <a:rect l="l" t="t" r="r" b="b"/>
            <a:pathLst>
              <a:path h="550544">
                <a:moveTo>
                  <a:pt x="0" y="0"/>
                </a:moveTo>
                <a:lnTo>
                  <a:pt x="0" y="550311"/>
                </a:lnTo>
              </a:path>
            </a:pathLst>
          </a:custGeom>
          <a:ln w="55031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10233" y="1134443"/>
            <a:ext cx="0" cy="550545"/>
          </a:xfrm>
          <a:custGeom>
            <a:avLst/>
            <a:gdLst/>
            <a:ahLst/>
            <a:cxnLst/>
            <a:rect l="l" t="t" r="r" b="b"/>
            <a:pathLst>
              <a:path h="550544">
                <a:moveTo>
                  <a:pt x="0" y="0"/>
                </a:moveTo>
                <a:lnTo>
                  <a:pt x="0" y="550311"/>
                </a:lnTo>
              </a:path>
            </a:pathLst>
          </a:custGeom>
          <a:ln w="55031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01970" y="1134443"/>
            <a:ext cx="0" cy="550545"/>
          </a:xfrm>
          <a:custGeom>
            <a:avLst/>
            <a:gdLst/>
            <a:ahLst/>
            <a:cxnLst/>
            <a:rect l="l" t="t" r="r" b="b"/>
            <a:pathLst>
              <a:path h="550544">
                <a:moveTo>
                  <a:pt x="0" y="0"/>
                </a:moveTo>
                <a:lnTo>
                  <a:pt x="0" y="550311"/>
                </a:lnTo>
              </a:path>
            </a:pathLst>
          </a:custGeom>
          <a:ln w="55031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93681" y="1134443"/>
            <a:ext cx="0" cy="550545"/>
          </a:xfrm>
          <a:custGeom>
            <a:avLst/>
            <a:gdLst/>
            <a:ahLst/>
            <a:cxnLst/>
            <a:rect l="l" t="t" r="r" b="b"/>
            <a:pathLst>
              <a:path h="550544">
                <a:moveTo>
                  <a:pt x="0" y="0"/>
                </a:moveTo>
                <a:lnTo>
                  <a:pt x="0" y="550311"/>
                </a:lnTo>
              </a:path>
            </a:pathLst>
          </a:custGeom>
          <a:ln w="55031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86814" y="951001"/>
            <a:ext cx="92075" cy="825500"/>
          </a:xfrm>
          <a:custGeom>
            <a:avLst/>
            <a:gdLst/>
            <a:ahLst/>
            <a:cxnLst/>
            <a:rect l="l" t="t" r="r" b="b"/>
            <a:pathLst>
              <a:path w="92075" h="825500">
                <a:moveTo>
                  <a:pt x="0" y="0"/>
                </a:moveTo>
                <a:lnTo>
                  <a:pt x="91711" y="0"/>
                </a:lnTo>
                <a:lnTo>
                  <a:pt x="91711" y="825470"/>
                </a:lnTo>
                <a:lnTo>
                  <a:pt x="0" y="82547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03989" y="1593045"/>
            <a:ext cx="0" cy="367030"/>
          </a:xfrm>
          <a:custGeom>
            <a:avLst/>
            <a:gdLst/>
            <a:ahLst/>
            <a:cxnLst/>
            <a:rect l="l" t="t" r="r" b="b"/>
            <a:pathLst>
              <a:path h="367030">
                <a:moveTo>
                  <a:pt x="0" y="0"/>
                </a:moveTo>
                <a:lnTo>
                  <a:pt x="0" y="366867"/>
                </a:lnTo>
              </a:path>
            </a:pathLst>
          </a:custGeom>
          <a:ln w="37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45415" y="3005505"/>
            <a:ext cx="367030" cy="275590"/>
          </a:xfrm>
          <a:custGeom>
            <a:avLst/>
            <a:gdLst/>
            <a:ahLst/>
            <a:cxnLst/>
            <a:rect l="l" t="t" r="r" b="b"/>
            <a:pathLst>
              <a:path w="367030" h="275589">
                <a:moveTo>
                  <a:pt x="303846" y="0"/>
                </a:moveTo>
                <a:lnTo>
                  <a:pt x="63017" y="0"/>
                </a:lnTo>
                <a:lnTo>
                  <a:pt x="38444" y="3703"/>
                </a:lnTo>
                <a:lnTo>
                  <a:pt x="18418" y="13815"/>
                </a:lnTo>
                <a:lnTo>
                  <a:pt x="4937" y="28837"/>
                </a:lnTo>
                <a:lnTo>
                  <a:pt x="0" y="47272"/>
                </a:lnTo>
                <a:lnTo>
                  <a:pt x="0" y="227886"/>
                </a:lnTo>
                <a:lnTo>
                  <a:pt x="4937" y="246321"/>
                </a:lnTo>
                <a:lnTo>
                  <a:pt x="18418" y="261343"/>
                </a:lnTo>
                <a:lnTo>
                  <a:pt x="38444" y="271455"/>
                </a:lnTo>
                <a:lnTo>
                  <a:pt x="63017" y="275159"/>
                </a:lnTo>
                <a:lnTo>
                  <a:pt x="303846" y="275159"/>
                </a:lnTo>
                <a:lnTo>
                  <a:pt x="328422" y="271455"/>
                </a:lnTo>
                <a:lnTo>
                  <a:pt x="348450" y="261343"/>
                </a:lnTo>
                <a:lnTo>
                  <a:pt x="361932" y="246321"/>
                </a:lnTo>
                <a:lnTo>
                  <a:pt x="366870" y="227886"/>
                </a:lnTo>
                <a:lnTo>
                  <a:pt x="366870" y="47272"/>
                </a:lnTo>
                <a:lnTo>
                  <a:pt x="361932" y="28837"/>
                </a:lnTo>
                <a:lnTo>
                  <a:pt x="348450" y="13815"/>
                </a:lnTo>
                <a:lnTo>
                  <a:pt x="328422" y="3703"/>
                </a:lnTo>
                <a:lnTo>
                  <a:pt x="303846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851751" y="3045525"/>
            <a:ext cx="353695" cy="1778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77470" marR="5080" indent="-65405">
              <a:lnSpc>
                <a:spcPct val="113199"/>
              </a:lnSpc>
              <a:spcBef>
                <a:spcPts val="65"/>
              </a:spcBef>
            </a:pPr>
            <a:r>
              <a:rPr sz="450" spc="40" dirty="0">
                <a:solidFill>
                  <a:srgbClr val="FFFFFF"/>
                </a:solidFill>
                <a:latin typeface="Trebuchet MS"/>
                <a:cs typeface="Trebuchet MS"/>
              </a:rPr>
              <a:t>Flash</a:t>
            </a:r>
            <a:r>
              <a:rPr sz="4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0" spc="75" dirty="0">
                <a:solidFill>
                  <a:srgbClr val="FFFFFF"/>
                </a:solidFill>
                <a:latin typeface="Trebuchet MS"/>
                <a:cs typeface="Trebuchet MS"/>
              </a:rPr>
              <a:t>ROM  </a:t>
            </a:r>
            <a:r>
              <a:rPr sz="450" spc="40" dirty="0">
                <a:solidFill>
                  <a:srgbClr val="FFFFFF"/>
                </a:solidFill>
                <a:latin typeface="Trebuchet MS"/>
                <a:cs typeface="Trebuchet MS"/>
              </a:rPr>
              <a:t>(BIOS)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306953" y="3042188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91704" y="0"/>
                </a:moveTo>
                <a:lnTo>
                  <a:pt x="0" y="0"/>
                </a:lnTo>
              </a:path>
            </a:pathLst>
          </a:custGeom>
          <a:ln w="33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64390" y="2583609"/>
            <a:ext cx="18326" cy="330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019422" y="2583609"/>
            <a:ext cx="18326" cy="330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29486" y="2583609"/>
            <a:ext cx="18326" cy="330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74454" y="2583609"/>
            <a:ext cx="18326" cy="330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64390" y="2895441"/>
            <a:ext cx="18415" cy="110489"/>
          </a:xfrm>
          <a:custGeom>
            <a:avLst/>
            <a:gdLst/>
            <a:ahLst/>
            <a:cxnLst/>
            <a:rect l="l" t="t" r="r" b="b"/>
            <a:pathLst>
              <a:path w="18414" h="110489">
                <a:moveTo>
                  <a:pt x="16281" y="0"/>
                </a:moveTo>
                <a:lnTo>
                  <a:pt x="2025" y="0"/>
                </a:lnTo>
                <a:lnTo>
                  <a:pt x="0" y="2051"/>
                </a:lnTo>
                <a:lnTo>
                  <a:pt x="0" y="108018"/>
                </a:lnTo>
                <a:lnTo>
                  <a:pt x="2025" y="110063"/>
                </a:lnTo>
                <a:lnTo>
                  <a:pt x="16281" y="110063"/>
                </a:lnTo>
                <a:lnTo>
                  <a:pt x="18326" y="108018"/>
                </a:lnTo>
                <a:lnTo>
                  <a:pt x="18326" y="2051"/>
                </a:lnTo>
                <a:lnTo>
                  <a:pt x="162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19422" y="2895441"/>
            <a:ext cx="18415" cy="165100"/>
          </a:xfrm>
          <a:custGeom>
            <a:avLst/>
            <a:gdLst/>
            <a:ahLst/>
            <a:cxnLst/>
            <a:rect l="l" t="t" r="r" b="b"/>
            <a:pathLst>
              <a:path w="18414" h="165100">
                <a:moveTo>
                  <a:pt x="15272" y="0"/>
                </a:moveTo>
                <a:lnTo>
                  <a:pt x="3060" y="0"/>
                </a:lnTo>
                <a:lnTo>
                  <a:pt x="0" y="3060"/>
                </a:lnTo>
                <a:lnTo>
                  <a:pt x="0" y="162034"/>
                </a:lnTo>
                <a:lnTo>
                  <a:pt x="3060" y="165095"/>
                </a:lnTo>
                <a:lnTo>
                  <a:pt x="15272" y="165095"/>
                </a:lnTo>
                <a:lnTo>
                  <a:pt x="18326" y="162034"/>
                </a:lnTo>
                <a:lnTo>
                  <a:pt x="18326" y="3060"/>
                </a:lnTo>
                <a:lnTo>
                  <a:pt x="15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083617" y="2895441"/>
            <a:ext cx="0" cy="220345"/>
          </a:xfrm>
          <a:custGeom>
            <a:avLst/>
            <a:gdLst/>
            <a:ahLst/>
            <a:cxnLst/>
            <a:rect l="l" t="t" r="r" b="b"/>
            <a:pathLst>
              <a:path h="220344">
                <a:moveTo>
                  <a:pt x="0" y="0"/>
                </a:moveTo>
                <a:lnTo>
                  <a:pt x="0" y="220127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38649" y="2895441"/>
            <a:ext cx="0" cy="275590"/>
          </a:xfrm>
          <a:custGeom>
            <a:avLst/>
            <a:gdLst/>
            <a:ahLst/>
            <a:cxnLst/>
            <a:rect l="l" t="t" r="r" b="b"/>
            <a:pathLst>
              <a:path h="275589">
                <a:moveTo>
                  <a:pt x="0" y="0"/>
                </a:moveTo>
                <a:lnTo>
                  <a:pt x="0" y="275159"/>
                </a:lnTo>
              </a:path>
            </a:pathLst>
          </a:custGeom>
          <a:ln w="1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835981" y="2987152"/>
            <a:ext cx="147320" cy="18415"/>
          </a:xfrm>
          <a:custGeom>
            <a:avLst/>
            <a:gdLst/>
            <a:ahLst/>
            <a:cxnLst/>
            <a:rect l="l" t="t" r="r" b="b"/>
            <a:pathLst>
              <a:path w="147319" h="18414">
                <a:moveTo>
                  <a:pt x="142640" y="0"/>
                </a:moveTo>
                <a:lnTo>
                  <a:pt x="4089" y="0"/>
                </a:lnTo>
                <a:lnTo>
                  <a:pt x="0" y="4096"/>
                </a:lnTo>
                <a:lnTo>
                  <a:pt x="0" y="14256"/>
                </a:lnTo>
                <a:lnTo>
                  <a:pt x="4089" y="18352"/>
                </a:lnTo>
                <a:lnTo>
                  <a:pt x="142640" y="18352"/>
                </a:lnTo>
                <a:lnTo>
                  <a:pt x="146736" y="14256"/>
                </a:lnTo>
                <a:lnTo>
                  <a:pt x="146736" y="4096"/>
                </a:lnTo>
                <a:lnTo>
                  <a:pt x="142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35981" y="3051360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768" y="0"/>
                </a:lnTo>
              </a:path>
            </a:pathLst>
          </a:custGeom>
          <a:ln w="18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35981" y="3106392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6799" y="0"/>
                </a:lnTo>
              </a:path>
            </a:pathLst>
          </a:custGeom>
          <a:ln w="18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35981" y="3161424"/>
            <a:ext cx="312420" cy="0"/>
          </a:xfrm>
          <a:custGeom>
            <a:avLst/>
            <a:gdLst/>
            <a:ahLst/>
            <a:cxnLst/>
            <a:rect l="l" t="t" r="r" b="b"/>
            <a:pathLst>
              <a:path w="312419">
                <a:moveTo>
                  <a:pt x="0" y="0"/>
                </a:moveTo>
                <a:lnTo>
                  <a:pt x="311831" y="0"/>
                </a:lnTo>
              </a:path>
            </a:pathLst>
          </a:custGeom>
          <a:ln w="18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395726" y="2785384"/>
            <a:ext cx="459105" cy="459105"/>
          </a:xfrm>
          <a:custGeom>
            <a:avLst/>
            <a:gdLst/>
            <a:ahLst/>
            <a:cxnLst/>
            <a:rect l="l" t="t" r="r" b="b"/>
            <a:pathLst>
              <a:path w="459105" h="459105">
                <a:moveTo>
                  <a:pt x="399504" y="0"/>
                </a:moveTo>
                <a:lnTo>
                  <a:pt x="59076" y="0"/>
                </a:lnTo>
                <a:lnTo>
                  <a:pt x="36036" y="4626"/>
                </a:lnTo>
                <a:lnTo>
                  <a:pt x="17263" y="17260"/>
                </a:lnTo>
                <a:lnTo>
                  <a:pt x="4627" y="36031"/>
                </a:lnTo>
                <a:lnTo>
                  <a:pt x="0" y="59069"/>
                </a:lnTo>
                <a:lnTo>
                  <a:pt x="0" y="399498"/>
                </a:lnTo>
                <a:lnTo>
                  <a:pt x="4627" y="422544"/>
                </a:lnTo>
                <a:lnTo>
                  <a:pt x="17263" y="441326"/>
                </a:lnTo>
                <a:lnTo>
                  <a:pt x="36036" y="453969"/>
                </a:lnTo>
                <a:lnTo>
                  <a:pt x="59076" y="458600"/>
                </a:lnTo>
                <a:lnTo>
                  <a:pt x="399504" y="458600"/>
                </a:lnTo>
                <a:lnTo>
                  <a:pt x="422547" y="453969"/>
                </a:lnTo>
                <a:lnTo>
                  <a:pt x="441327" y="441326"/>
                </a:lnTo>
                <a:lnTo>
                  <a:pt x="453969" y="422544"/>
                </a:lnTo>
                <a:lnTo>
                  <a:pt x="458600" y="399498"/>
                </a:lnTo>
                <a:lnTo>
                  <a:pt x="458600" y="59069"/>
                </a:lnTo>
                <a:lnTo>
                  <a:pt x="453969" y="36031"/>
                </a:lnTo>
                <a:lnTo>
                  <a:pt x="441327" y="17260"/>
                </a:lnTo>
                <a:lnTo>
                  <a:pt x="422547" y="4626"/>
                </a:lnTo>
                <a:lnTo>
                  <a:pt x="399504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2418890" y="2755668"/>
            <a:ext cx="424815" cy="32321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650" spc="50" dirty="0">
                <a:solidFill>
                  <a:srgbClr val="FFFFFF"/>
                </a:solidFill>
                <a:latin typeface="Trebuchet MS"/>
                <a:cs typeface="Trebuchet MS"/>
              </a:rPr>
              <a:t>Super</a:t>
            </a:r>
            <a:r>
              <a:rPr sz="6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50" spc="-15" dirty="0">
                <a:solidFill>
                  <a:srgbClr val="FFFFFF"/>
                </a:solidFill>
                <a:latin typeface="Trebuchet MS"/>
                <a:cs typeface="Trebuchet MS"/>
              </a:rPr>
              <a:t>I/O</a:t>
            </a:r>
            <a:endParaRPr sz="650">
              <a:latin typeface="Trebuchet MS"/>
              <a:cs typeface="Trebuchet MS"/>
            </a:endParaRPr>
          </a:p>
          <a:p>
            <a:pPr marL="99060" marR="5080" indent="44450">
              <a:lnSpc>
                <a:spcPts val="430"/>
              </a:lnSpc>
              <a:spcBef>
                <a:spcPts val="305"/>
              </a:spcBef>
            </a:pPr>
            <a:r>
              <a:rPr sz="400" i="1" spc="-5" dirty="0">
                <a:solidFill>
                  <a:srgbClr val="FFFFFF"/>
                </a:solidFill>
                <a:latin typeface="Verdana"/>
                <a:cs typeface="Verdana"/>
              </a:rPr>
              <a:t>Serial</a:t>
            </a:r>
            <a:r>
              <a:rPr sz="400" i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" i="1" spc="-5" dirty="0">
                <a:solidFill>
                  <a:srgbClr val="FFFFFF"/>
                </a:solidFill>
                <a:latin typeface="Verdana"/>
                <a:cs typeface="Verdana"/>
              </a:rPr>
              <a:t>Port  </a:t>
            </a:r>
            <a:r>
              <a:rPr sz="400" i="1" dirty="0">
                <a:solidFill>
                  <a:srgbClr val="FFFFFF"/>
                </a:solidFill>
                <a:latin typeface="Verdana"/>
                <a:cs typeface="Verdana"/>
              </a:rPr>
              <a:t>Parallel</a:t>
            </a:r>
            <a:r>
              <a:rPr sz="400" i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" i="1" spc="-5" dirty="0">
                <a:solidFill>
                  <a:srgbClr val="FFFFFF"/>
                </a:solidFill>
                <a:latin typeface="Verdana"/>
                <a:cs typeface="Verdana"/>
              </a:rPr>
              <a:t>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517993" y="3045351"/>
            <a:ext cx="325755" cy="196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67310" marR="5080" indent="-55244" algn="r">
              <a:lnSpc>
                <a:spcPts val="430"/>
              </a:lnSpc>
              <a:spcBef>
                <a:spcPts val="160"/>
              </a:spcBef>
            </a:pPr>
            <a:r>
              <a:rPr sz="400" i="1" dirty="0">
                <a:solidFill>
                  <a:srgbClr val="FFFFFF"/>
                </a:solidFill>
                <a:latin typeface="Verdana"/>
                <a:cs typeface="Verdana"/>
              </a:rPr>
              <a:t>Floppy</a:t>
            </a:r>
            <a:r>
              <a:rPr sz="400" i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" i="1" dirty="0">
                <a:solidFill>
                  <a:srgbClr val="FFFFFF"/>
                </a:solidFill>
                <a:latin typeface="Verdana"/>
                <a:cs typeface="Verdana"/>
              </a:rPr>
              <a:t>Disk  </a:t>
            </a:r>
            <a:r>
              <a:rPr sz="400" i="1" spc="-2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400" i="1" dirty="0">
                <a:solidFill>
                  <a:srgbClr val="FFFFFF"/>
                </a:solidFill>
                <a:latin typeface="Verdana"/>
                <a:cs typeface="Verdana"/>
              </a:rPr>
              <a:t>eyboard  Mouse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570262" y="1903238"/>
            <a:ext cx="92075" cy="734060"/>
          </a:xfrm>
          <a:custGeom>
            <a:avLst/>
            <a:gdLst/>
            <a:ahLst/>
            <a:cxnLst/>
            <a:rect l="l" t="t" r="r" b="b"/>
            <a:pathLst>
              <a:path w="92075" h="734060">
                <a:moveTo>
                  <a:pt x="0" y="0"/>
                </a:moveTo>
                <a:lnTo>
                  <a:pt x="91711" y="0"/>
                </a:lnTo>
                <a:lnTo>
                  <a:pt x="91711" y="733759"/>
                </a:lnTo>
                <a:lnTo>
                  <a:pt x="0" y="733759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386814" y="1903238"/>
            <a:ext cx="92075" cy="734060"/>
          </a:xfrm>
          <a:custGeom>
            <a:avLst/>
            <a:gdLst/>
            <a:ahLst/>
            <a:cxnLst/>
            <a:rect l="l" t="t" r="r" b="b"/>
            <a:pathLst>
              <a:path w="92075" h="734060">
                <a:moveTo>
                  <a:pt x="0" y="0"/>
                </a:moveTo>
                <a:lnTo>
                  <a:pt x="91711" y="0"/>
                </a:lnTo>
                <a:lnTo>
                  <a:pt x="91711" y="733759"/>
                </a:lnTo>
                <a:lnTo>
                  <a:pt x="0" y="733759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28837" y="1134443"/>
            <a:ext cx="550545" cy="550545"/>
          </a:xfrm>
          <a:custGeom>
            <a:avLst/>
            <a:gdLst/>
            <a:ahLst/>
            <a:cxnLst/>
            <a:rect l="l" t="t" r="r" b="b"/>
            <a:pathLst>
              <a:path w="550544" h="550544">
                <a:moveTo>
                  <a:pt x="479431" y="0"/>
                </a:moveTo>
                <a:lnTo>
                  <a:pt x="70905" y="0"/>
                </a:lnTo>
                <a:lnTo>
                  <a:pt x="43255" y="5555"/>
                </a:lnTo>
                <a:lnTo>
                  <a:pt x="20722" y="20722"/>
                </a:lnTo>
                <a:lnTo>
                  <a:pt x="5555" y="43255"/>
                </a:lnTo>
                <a:lnTo>
                  <a:pt x="0" y="70905"/>
                </a:lnTo>
                <a:lnTo>
                  <a:pt x="0" y="479405"/>
                </a:lnTo>
                <a:lnTo>
                  <a:pt x="5555" y="507059"/>
                </a:lnTo>
                <a:lnTo>
                  <a:pt x="20722" y="529591"/>
                </a:lnTo>
                <a:lnTo>
                  <a:pt x="43255" y="544757"/>
                </a:lnTo>
                <a:lnTo>
                  <a:pt x="70905" y="550311"/>
                </a:lnTo>
                <a:lnTo>
                  <a:pt x="479431" y="550311"/>
                </a:lnTo>
                <a:lnTo>
                  <a:pt x="507082" y="544757"/>
                </a:lnTo>
                <a:lnTo>
                  <a:pt x="529614" y="529591"/>
                </a:lnTo>
                <a:lnTo>
                  <a:pt x="544782" y="507059"/>
                </a:lnTo>
                <a:lnTo>
                  <a:pt x="550337" y="479405"/>
                </a:lnTo>
                <a:lnTo>
                  <a:pt x="550337" y="70905"/>
                </a:lnTo>
                <a:lnTo>
                  <a:pt x="544782" y="43255"/>
                </a:lnTo>
                <a:lnTo>
                  <a:pt x="529614" y="20722"/>
                </a:lnTo>
                <a:lnTo>
                  <a:pt x="507082" y="5555"/>
                </a:lnTo>
                <a:lnTo>
                  <a:pt x="479431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2038419" y="1227639"/>
            <a:ext cx="522605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spc="30" dirty="0">
                <a:solidFill>
                  <a:srgbClr val="FFFFFF"/>
                </a:solidFill>
                <a:latin typeface="Trebuchet MS"/>
                <a:cs typeface="Trebuchet MS"/>
              </a:rPr>
              <a:t>Northbridge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097911" y="1406608"/>
            <a:ext cx="407034" cy="1524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72390">
              <a:lnSpc>
                <a:spcPct val="106200"/>
              </a:lnSpc>
              <a:spcBef>
                <a:spcPts val="75"/>
              </a:spcBef>
            </a:pPr>
            <a:r>
              <a:rPr sz="400" spc="25" dirty="0">
                <a:solidFill>
                  <a:srgbClr val="FFFFFF"/>
                </a:solidFill>
                <a:latin typeface="Trebuchet MS"/>
                <a:cs typeface="Trebuchet MS"/>
              </a:rPr>
              <a:t>(memory  </a:t>
            </a:r>
            <a:r>
              <a:rPr sz="400" spc="5" dirty="0">
                <a:solidFill>
                  <a:srgbClr val="FFFFFF"/>
                </a:solidFill>
                <a:latin typeface="Trebuchet MS"/>
                <a:cs typeface="Trebuchet MS"/>
              </a:rPr>
              <a:t>controller</a:t>
            </a:r>
            <a:r>
              <a:rPr sz="4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" spc="25" dirty="0">
                <a:solidFill>
                  <a:srgbClr val="FFFFFF"/>
                </a:solidFill>
                <a:latin typeface="Trebuchet MS"/>
                <a:cs typeface="Trebuchet MS"/>
              </a:rPr>
              <a:t>hub)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485062" y="2051622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5">
                <a:moveTo>
                  <a:pt x="642656" y="0"/>
                </a:moveTo>
                <a:lnTo>
                  <a:pt x="0" y="0"/>
                </a:lnTo>
              </a:path>
            </a:pathLst>
          </a:custGeom>
          <a:ln w="319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60822" y="2381809"/>
            <a:ext cx="300254" cy="18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560822" y="2436840"/>
            <a:ext cx="300254" cy="183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560822" y="2546904"/>
            <a:ext cx="300254" cy="18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560822" y="2491872"/>
            <a:ext cx="300254" cy="183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028837" y="1959913"/>
            <a:ext cx="550545" cy="642620"/>
          </a:xfrm>
          <a:custGeom>
            <a:avLst/>
            <a:gdLst/>
            <a:ahLst/>
            <a:cxnLst/>
            <a:rect l="l" t="t" r="r" b="b"/>
            <a:pathLst>
              <a:path w="550544" h="642619">
                <a:moveTo>
                  <a:pt x="502715" y="0"/>
                </a:moveTo>
                <a:lnTo>
                  <a:pt x="47622" y="0"/>
                </a:lnTo>
                <a:lnTo>
                  <a:pt x="29058" y="3925"/>
                </a:lnTo>
                <a:lnTo>
                  <a:pt x="13924" y="14645"/>
                </a:lnTo>
                <a:lnTo>
                  <a:pt x="3733" y="30574"/>
                </a:lnTo>
                <a:lnTo>
                  <a:pt x="0" y="50126"/>
                </a:lnTo>
                <a:lnTo>
                  <a:pt x="0" y="591896"/>
                </a:lnTo>
                <a:lnTo>
                  <a:pt x="3733" y="611448"/>
                </a:lnTo>
                <a:lnTo>
                  <a:pt x="13924" y="627377"/>
                </a:lnTo>
                <a:lnTo>
                  <a:pt x="29058" y="638097"/>
                </a:lnTo>
                <a:lnTo>
                  <a:pt x="47622" y="642022"/>
                </a:lnTo>
                <a:lnTo>
                  <a:pt x="502715" y="642022"/>
                </a:lnTo>
                <a:lnTo>
                  <a:pt x="521278" y="638097"/>
                </a:lnTo>
                <a:lnTo>
                  <a:pt x="536412" y="627377"/>
                </a:lnTo>
                <a:lnTo>
                  <a:pt x="546603" y="611448"/>
                </a:lnTo>
                <a:lnTo>
                  <a:pt x="550337" y="591896"/>
                </a:lnTo>
                <a:lnTo>
                  <a:pt x="550337" y="50126"/>
                </a:lnTo>
                <a:lnTo>
                  <a:pt x="546603" y="30574"/>
                </a:lnTo>
                <a:lnTo>
                  <a:pt x="536412" y="14645"/>
                </a:lnTo>
                <a:lnTo>
                  <a:pt x="521278" y="3925"/>
                </a:lnTo>
                <a:lnTo>
                  <a:pt x="50271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2037832" y="1964906"/>
            <a:ext cx="531495" cy="2978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650" spc="35" dirty="0">
                <a:solidFill>
                  <a:srgbClr val="FFFFFF"/>
                </a:solidFill>
                <a:latin typeface="Trebuchet MS"/>
                <a:cs typeface="Trebuchet MS"/>
              </a:rPr>
              <a:t>Southbridge</a:t>
            </a:r>
            <a:endParaRPr sz="650">
              <a:latin typeface="Trebuchet MS"/>
              <a:cs typeface="Trebuchet MS"/>
            </a:endParaRPr>
          </a:p>
          <a:p>
            <a:pPr marL="85090" marR="81280" algn="ctr">
              <a:lnSpc>
                <a:spcPct val="106200"/>
              </a:lnSpc>
              <a:spcBef>
                <a:spcPts val="114"/>
              </a:spcBef>
            </a:pPr>
            <a:r>
              <a:rPr sz="400" spc="-5" dirty="0">
                <a:solidFill>
                  <a:srgbClr val="FFFFFF"/>
                </a:solidFill>
                <a:latin typeface="Trebuchet MS"/>
                <a:cs typeface="Trebuchet MS"/>
              </a:rPr>
              <a:t>(I/O</a:t>
            </a:r>
            <a:r>
              <a:rPr sz="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" spc="5" dirty="0">
                <a:solidFill>
                  <a:srgbClr val="FFFFFF"/>
                </a:solidFill>
                <a:latin typeface="Trebuchet MS"/>
                <a:cs typeface="Trebuchet MS"/>
              </a:rPr>
              <a:t>controller  </a:t>
            </a:r>
            <a:r>
              <a:rPr sz="400" spc="25" dirty="0">
                <a:solidFill>
                  <a:srgbClr val="FFFFFF"/>
                </a:solidFill>
                <a:latin typeface="Trebuchet MS"/>
                <a:cs typeface="Trebuchet MS"/>
              </a:rPr>
              <a:t>hub)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456001" y="2248262"/>
            <a:ext cx="113664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i="1" spc="-20" dirty="0">
                <a:solidFill>
                  <a:srgbClr val="FFFFFF"/>
                </a:solidFill>
                <a:latin typeface="Verdana"/>
                <a:cs typeface="Verdana"/>
              </a:rPr>
              <a:t>IDE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417098" y="2300032"/>
            <a:ext cx="152400" cy="1397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3020" marR="5080" indent="-20955">
              <a:lnSpc>
                <a:spcPts val="409"/>
              </a:lnSpc>
              <a:spcBef>
                <a:spcPts val="180"/>
              </a:spcBef>
            </a:pPr>
            <a:r>
              <a:rPr sz="400" i="1" spc="-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00" i="1" spc="-4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400" i="1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400" i="1" spc="-10" dirty="0">
                <a:solidFill>
                  <a:srgbClr val="FFFFFF"/>
                </a:solidFill>
                <a:latin typeface="Verdana"/>
                <a:cs typeface="Verdana"/>
              </a:rPr>
              <a:t>USB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319700" y="2403573"/>
            <a:ext cx="249554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i="1" spc="-5" dirty="0">
                <a:solidFill>
                  <a:srgbClr val="FFFFFF"/>
                </a:solidFill>
                <a:latin typeface="Verdana"/>
                <a:cs typeface="Verdana"/>
              </a:rPr>
              <a:t>Ethe</a:t>
            </a:r>
            <a:r>
              <a:rPr sz="400" i="1" dirty="0">
                <a:solidFill>
                  <a:srgbClr val="FFFFFF"/>
                </a:solidFill>
                <a:latin typeface="Verdana"/>
                <a:cs typeface="Verdana"/>
              </a:rPr>
              <a:t>rnet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162266" y="2455343"/>
            <a:ext cx="407034" cy="1397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56515">
              <a:lnSpc>
                <a:spcPts val="409"/>
              </a:lnSpc>
              <a:spcBef>
                <a:spcPts val="180"/>
              </a:spcBef>
            </a:pPr>
            <a:r>
              <a:rPr sz="400" i="1" dirty="0">
                <a:solidFill>
                  <a:srgbClr val="FFFFFF"/>
                </a:solidFill>
                <a:latin typeface="Verdana"/>
                <a:cs typeface="Verdana"/>
              </a:rPr>
              <a:t>Audio</a:t>
            </a:r>
            <a:r>
              <a:rPr sz="400" i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" i="1" dirty="0">
                <a:solidFill>
                  <a:srgbClr val="FFFFFF"/>
                </a:solidFill>
                <a:latin typeface="Verdana"/>
                <a:cs typeface="Verdana"/>
              </a:rPr>
              <a:t>Codec  </a:t>
            </a:r>
            <a:r>
              <a:rPr sz="400" i="1" spc="-5" dirty="0">
                <a:solidFill>
                  <a:srgbClr val="FFFFFF"/>
                </a:solidFill>
                <a:latin typeface="Verdana"/>
                <a:cs typeface="Verdana"/>
              </a:rPr>
              <a:t>CMOS</a:t>
            </a:r>
            <a:r>
              <a:rPr sz="400" i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" i="1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937203" y="1042787"/>
            <a:ext cx="734060" cy="1648460"/>
          </a:xfrm>
          <a:custGeom>
            <a:avLst/>
            <a:gdLst/>
            <a:ahLst/>
            <a:cxnLst/>
            <a:rect l="l" t="t" r="r" b="b"/>
            <a:pathLst>
              <a:path w="734060" h="1648460">
                <a:moveTo>
                  <a:pt x="0" y="0"/>
                </a:moveTo>
                <a:lnTo>
                  <a:pt x="733604" y="0"/>
                </a:lnTo>
                <a:lnTo>
                  <a:pt x="733604" y="1648203"/>
                </a:lnTo>
                <a:lnTo>
                  <a:pt x="0" y="1648203"/>
                </a:lnTo>
                <a:lnTo>
                  <a:pt x="0" y="0"/>
                </a:lnTo>
                <a:close/>
              </a:path>
            </a:pathLst>
          </a:custGeom>
          <a:ln w="5322">
            <a:solidFill>
              <a:srgbClr val="64956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64390" y="2161688"/>
            <a:ext cx="18326" cy="1834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854327" y="1923234"/>
            <a:ext cx="367030" cy="275590"/>
          </a:xfrm>
          <a:custGeom>
            <a:avLst/>
            <a:gdLst/>
            <a:ahLst/>
            <a:cxnLst/>
            <a:rect l="l" t="t" r="r" b="b"/>
            <a:pathLst>
              <a:path w="367030" h="275589">
                <a:moveTo>
                  <a:pt x="303852" y="0"/>
                </a:moveTo>
                <a:lnTo>
                  <a:pt x="63023" y="0"/>
                </a:lnTo>
                <a:lnTo>
                  <a:pt x="38447" y="3703"/>
                </a:lnTo>
                <a:lnTo>
                  <a:pt x="18419" y="13812"/>
                </a:lnTo>
                <a:lnTo>
                  <a:pt x="4937" y="28826"/>
                </a:lnTo>
                <a:lnTo>
                  <a:pt x="0" y="47246"/>
                </a:lnTo>
                <a:lnTo>
                  <a:pt x="0" y="227886"/>
                </a:lnTo>
                <a:lnTo>
                  <a:pt x="4937" y="246321"/>
                </a:lnTo>
                <a:lnTo>
                  <a:pt x="18419" y="261343"/>
                </a:lnTo>
                <a:lnTo>
                  <a:pt x="38447" y="271455"/>
                </a:lnTo>
                <a:lnTo>
                  <a:pt x="63023" y="275159"/>
                </a:lnTo>
                <a:lnTo>
                  <a:pt x="303852" y="275159"/>
                </a:lnTo>
                <a:lnTo>
                  <a:pt x="328425" y="271455"/>
                </a:lnTo>
                <a:lnTo>
                  <a:pt x="348451" y="261343"/>
                </a:lnTo>
                <a:lnTo>
                  <a:pt x="361932" y="246321"/>
                </a:lnTo>
                <a:lnTo>
                  <a:pt x="366870" y="227886"/>
                </a:lnTo>
                <a:lnTo>
                  <a:pt x="366870" y="47246"/>
                </a:lnTo>
                <a:lnTo>
                  <a:pt x="361932" y="28826"/>
                </a:lnTo>
                <a:lnTo>
                  <a:pt x="348451" y="13812"/>
                </a:lnTo>
                <a:lnTo>
                  <a:pt x="328425" y="3703"/>
                </a:lnTo>
                <a:lnTo>
                  <a:pt x="303852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2875190" y="2085897"/>
            <a:ext cx="3219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25" dirty="0">
                <a:solidFill>
                  <a:srgbClr val="FFFFFF"/>
                </a:solidFill>
                <a:latin typeface="Trebuchet MS"/>
                <a:cs typeface="Trebuchet MS"/>
              </a:rPr>
              <a:t>controller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735351" y="730874"/>
            <a:ext cx="201774" cy="2017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1730920" y="815056"/>
            <a:ext cx="207645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-25" dirty="0">
                <a:solidFill>
                  <a:srgbClr val="FFFFFF"/>
                </a:solidFill>
                <a:latin typeface="Trebuchet MS"/>
                <a:cs typeface="Trebuchet MS"/>
              </a:rPr>
              <a:t>Generator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4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  <p:sp>
        <p:nvSpPr>
          <p:cNvPr id="100" name="object 100"/>
          <p:cNvSpPr txBox="1"/>
          <p:nvPr/>
        </p:nvSpPr>
        <p:spPr>
          <a:xfrm>
            <a:off x="1392800" y="797200"/>
            <a:ext cx="254000" cy="1524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75"/>
              </a:spcBef>
            </a:pPr>
            <a:r>
              <a:rPr sz="400" spc="25" dirty="0">
                <a:latin typeface="Trebuchet MS"/>
                <a:cs typeface="Trebuchet MS"/>
              </a:rPr>
              <a:t>Grap</a:t>
            </a:r>
            <a:r>
              <a:rPr sz="400" spc="30" dirty="0">
                <a:latin typeface="Trebuchet MS"/>
                <a:cs typeface="Trebuchet MS"/>
              </a:rPr>
              <a:t>h</a:t>
            </a:r>
            <a:r>
              <a:rPr sz="400" spc="10" dirty="0">
                <a:latin typeface="Trebuchet MS"/>
                <a:cs typeface="Trebuchet MS"/>
              </a:rPr>
              <a:t>ics  </a:t>
            </a:r>
            <a:r>
              <a:rPr sz="400" spc="15" dirty="0">
                <a:latin typeface="Trebuchet MS"/>
                <a:cs typeface="Trebuchet MS"/>
              </a:rPr>
              <a:t>card</a:t>
            </a:r>
            <a:r>
              <a:rPr sz="400" spc="-45" dirty="0">
                <a:latin typeface="Trebuchet MS"/>
                <a:cs typeface="Trebuchet MS"/>
              </a:rPr>
              <a:t> </a:t>
            </a:r>
            <a:r>
              <a:rPr sz="400" spc="10" dirty="0">
                <a:latin typeface="Trebuchet MS"/>
                <a:cs typeface="Trebuchet MS"/>
              </a:rPr>
              <a:t>slot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489983" y="1101357"/>
            <a:ext cx="355600" cy="2819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6200"/>
              </a:lnSpc>
              <a:spcBef>
                <a:spcPts val="75"/>
              </a:spcBef>
            </a:pPr>
            <a:r>
              <a:rPr sz="400" i="1" spc="-5" dirty="0">
                <a:latin typeface="Verdana"/>
                <a:cs typeface="Verdana"/>
              </a:rPr>
              <a:t>High-speed  </a:t>
            </a:r>
            <a:r>
              <a:rPr sz="400" i="1" dirty="0">
                <a:latin typeface="Verdana"/>
                <a:cs typeface="Verdana"/>
              </a:rPr>
              <a:t>graphics</a:t>
            </a:r>
            <a:r>
              <a:rPr sz="400" i="1" spc="-75" dirty="0">
                <a:latin typeface="Verdana"/>
                <a:cs typeface="Verdana"/>
              </a:rPr>
              <a:t> </a:t>
            </a:r>
            <a:r>
              <a:rPr sz="400" i="1" dirty="0">
                <a:latin typeface="Verdana"/>
                <a:cs typeface="Verdana"/>
              </a:rPr>
              <a:t>bus  </a:t>
            </a:r>
            <a:r>
              <a:rPr sz="400" i="1" spc="-10" dirty="0">
                <a:latin typeface="Verdana"/>
                <a:cs typeface="Verdana"/>
              </a:rPr>
              <a:t>(AGP </a:t>
            </a:r>
            <a:r>
              <a:rPr sz="400" i="1" spc="-5" dirty="0">
                <a:latin typeface="Verdana"/>
                <a:cs typeface="Verdana"/>
              </a:rPr>
              <a:t>or</a:t>
            </a:r>
            <a:r>
              <a:rPr sz="400" i="1" spc="-60" dirty="0">
                <a:latin typeface="Verdana"/>
                <a:cs typeface="Verdana"/>
              </a:rPr>
              <a:t> </a:t>
            </a:r>
            <a:r>
              <a:rPr sz="400" i="1" spc="-20" dirty="0">
                <a:latin typeface="Verdana"/>
                <a:cs typeface="Verdana"/>
              </a:rPr>
              <a:t>PCI</a:t>
            </a:r>
            <a:endParaRPr sz="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400" i="1" spc="-5" dirty="0">
                <a:latin typeface="Verdana"/>
                <a:cs typeface="Verdana"/>
              </a:rPr>
              <a:t>Express)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930613" y="946143"/>
            <a:ext cx="220979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spc="15" dirty="0">
                <a:latin typeface="Trebuchet MS"/>
                <a:cs typeface="Trebuchet MS"/>
              </a:rPr>
              <a:t>Chipset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773302" y="771169"/>
            <a:ext cx="84201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3395" algn="l"/>
              </a:tabLst>
            </a:pPr>
            <a:r>
              <a:rPr sz="525" spc="-37" baseline="23809" dirty="0">
                <a:solidFill>
                  <a:srgbClr val="FFFFFF"/>
                </a:solidFill>
                <a:latin typeface="Trebuchet MS"/>
                <a:cs typeface="Trebuchet MS"/>
              </a:rPr>
              <a:t>Clock</a:t>
            </a:r>
            <a:r>
              <a:rPr sz="525" u="dash" spc="-37" baseline="23809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00" i="1" spc="-5" dirty="0">
                <a:latin typeface="Verdana"/>
                <a:cs typeface="Verdana"/>
              </a:rPr>
              <a:t>Front-side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329040" y="835881"/>
            <a:ext cx="11811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i="1" dirty="0">
                <a:latin typeface="Verdana"/>
                <a:cs typeface="Verdana"/>
              </a:rPr>
              <a:t>bus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662263" y="1248107"/>
            <a:ext cx="236220" cy="1397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1120" marR="5080" indent="-59055">
              <a:lnSpc>
                <a:spcPts val="409"/>
              </a:lnSpc>
              <a:spcBef>
                <a:spcPts val="180"/>
              </a:spcBef>
            </a:pPr>
            <a:r>
              <a:rPr sz="400" i="1" dirty="0">
                <a:latin typeface="Verdana"/>
                <a:cs typeface="Verdana"/>
              </a:rPr>
              <a:t>Memory </a:t>
            </a:r>
            <a:r>
              <a:rPr sz="400" i="1" spc="-5" dirty="0">
                <a:latin typeface="Verdana"/>
                <a:cs typeface="Verdana"/>
              </a:rPr>
              <a:t> </a:t>
            </a:r>
            <a:r>
              <a:rPr sz="400" i="1" dirty="0">
                <a:latin typeface="Verdana"/>
                <a:cs typeface="Verdana"/>
              </a:rPr>
              <a:t>bus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843738" y="1046326"/>
            <a:ext cx="37846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spc="30" dirty="0">
                <a:latin typeface="Trebuchet MS"/>
                <a:cs typeface="Trebuchet MS"/>
              </a:rPr>
              <a:t>Memory</a:t>
            </a:r>
            <a:r>
              <a:rPr sz="400" spc="-20" dirty="0">
                <a:latin typeface="Trebuchet MS"/>
                <a:cs typeface="Trebuchet MS"/>
              </a:rPr>
              <a:t> </a:t>
            </a:r>
            <a:r>
              <a:rPr sz="400" spc="15" dirty="0">
                <a:latin typeface="Trebuchet MS"/>
                <a:cs typeface="Trebuchet MS"/>
              </a:rPr>
              <a:t>Slots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672085" y="2097718"/>
            <a:ext cx="121285" cy="152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sz="400" i="1" spc="-20" dirty="0">
                <a:latin typeface="Verdana"/>
                <a:cs typeface="Verdana"/>
              </a:rPr>
              <a:t>PCI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400" i="1" spc="-5" dirty="0">
                <a:latin typeface="Verdana"/>
                <a:cs typeface="Verdana"/>
              </a:rPr>
              <a:t>Bus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385198" y="2629170"/>
            <a:ext cx="250825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spc="15" dirty="0">
                <a:latin typeface="Trebuchet MS"/>
                <a:cs typeface="Trebuchet MS"/>
              </a:rPr>
              <a:t>PCI</a:t>
            </a:r>
            <a:r>
              <a:rPr sz="400" spc="-30" dirty="0">
                <a:latin typeface="Trebuchet MS"/>
                <a:cs typeface="Trebuchet MS"/>
              </a:rPr>
              <a:t> </a:t>
            </a:r>
            <a:r>
              <a:rPr sz="400" spc="15" dirty="0">
                <a:latin typeface="Trebuchet MS"/>
                <a:cs typeface="Trebuchet MS"/>
              </a:rPr>
              <a:t>Slots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166887" y="2759000"/>
            <a:ext cx="121920" cy="152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i="1" spc="-5" dirty="0">
                <a:latin typeface="Verdana"/>
                <a:cs typeface="Verdana"/>
              </a:rPr>
              <a:t>LPC</a:t>
            </a:r>
            <a:endParaRPr sz="400">
              <a:latin typeface="Verdana"/>
              <a:cs typeface="Verdana"/>
            </a:endParaRPr>
          </a:p>
          <a:p>
            <a:pPr marL="13335">
              <a:lnSpc>
                <a:spcPct val="100000"/>
              </a:lnSpc>
              <a:spcBef>
                <a:spcPts val="25"/>
              </a:spcBef>
            </a:pPr>
            <a:r>
              <a:rPr sz="400" i="1" spc="-5" dirty="0">
                <a:latin typeface="Verdana"/>
                <a:cs typeface="Verdana"/>
              </a:rPr>
              <a:t>Bus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320438" y="1735310"/>
            <a:ext cx="226060" cy="1524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75"/>
              </a:spcBef>
            </a:pPr>
            <a:r>
              <a:rPr sz="400" i="1" spc="-10" dirty="0">
                <a:latin typeface="Verdana"/>
                <a:cs typeface="Verdana"/>
              </a:rPr>
              <a:t>Intern</a:t>
            </a:r>
            <a:r>
              <a:rPr sz="400" i="1" dirty="0">
                <a:latin typeface="Verdana"/>
                <a:cs typeface="Verdana"/>
              </a:rPr>
              <a:t>al  </a:t>
            </a:r>
            <a:r>
              <a:rPr sz="400" i="1" spc="-5" dirty="0">
                <a:latin typeface="Verdana"/>
                <a:cs typeface="Verdana"/>
              </a:rPr>
              <a:t>Bus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725862" y="1882614"/>
            <a:ext cx="457200" cy="226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>
              <a:lnSpc>
                <a:spcPts val="470"/>
              </a:lnSpc>
              <a:spcBef>
                <a:spcPts val="105"/>
              </a:spcBef>
            </a:pPr>
            <a:r>
              <a:rPr sz="400" i="1" spc="-20" dirty="0">
                <a:latin typeface="Verdana"/>
                <a:cs typeface="Verdana"/>
              </a:rPr>
              <a:t>PCI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ts val="530"/>
              </a:lnSpc>
            </a:pPr>
            <a:r>
              <a:rPr sz="400" i="1" dirty="0">
                <a:latin typeface="Verdana"/>
                <a:cs typeface="Verdana"/>
              </a:rPr>
              <a:t>Bus </a:t>
            </a:r>
            <a:r>
              <a:rPr sz="400" i="1" spc="90" dirty="0">
                <a:latin typeface="Verdana"/>
                <a:cs typeface="Verdana"/>
              </a:rPr>
              <a:t> </a:t>
            </a:r>
            <a:r>
              <a:rPr sz="675" spc="75" baseline="6172" dirty="0">
                <a:solidFill>
                  <a:srgbClr val="FFFFFF"/>
                </a:solidFill>
                <a:latin typeface="Trebuchet MS"/>
                <a:cs typeface="Trebuchet MS"/>
              </a:rPr>
              <a:t>Onboard</a:t>
            </a:r>
            <a:endParaRPr sz="675" baseline="6172">
              <a:latin typeface="Trebuchet MS"/>
              <a:cs typeface="Trebuchet MS"/>
            </a:endParaRPr>
          </a:p>
          <a:p>
            <a:pPr marL="177165">
              <a:lnSpc>
                <a:spcPct val="100000"/>
              </a:lnSpc>
              <a:spcBef>
                <a:spcPts val="20"/>
              </a:spcBef>
            </a:pPr>
            <a:r>
              <a:rPr sz="450" spc="40" dirty="0">
                <a:solidFill>
                  <a:srgbClr val="FFFFFF"/>
                </a:solidFill>
                <a:latin typeface="Trebuchet MS"/>
                <a:cs typeface="Trebuchet MS"/>
              </a:rPr>
              <a:t>graphics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867088" y="2362895"/>
            <a:ext cx="365125" cy="2171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6200"/>
              </a:lnSpc>
              <a:spcBef>
                <a:spcPts val="75"/>
              </a:spcBef>
            </a:pPr>
            <a:r>
              <a:rPr sz="400" i="1" dirty="0">
                <a:latin typeface="Verdana"/>
                <a:cs typeface="Verdana"/>
              </a:rPr>
              <a:t>Cables </a:t>
            </a:r>
            <a:r>
              <a:rPr sz="400" i="1" spc="0" dirty="0">
                <a:latin typeface="Verdana"/>
                <a:cs typeface="Verdana"/>
              </a:rPr>
              <a:t>and  </a:t>
            </a:r>
            <a:r>
              <a:rPr sz="400" i="1" spc="-5" dirty="0">
                <a:latin typeface="Verdana"/>
                <a:cs typeface="Verdana"/>
              </a:rPr>
              <a:t>ports</a:t>
            </a:r>
            <a:r>
              <a:rPr sz="400" i="1" spc="-65" dirty="0">
                <a:latin typeface="Verdana"/>
                <a:cs typeface="Verdana"/>
              </a:rPr>
              <a:t> </a:t>
            </a:r>
            <a:r>
              <a:rPr sz="400" i="1" dirty="0">
                <a:latin typeface="Verdana"/>
                <a:cs typeface="Verdana"/>
              </a:rPr>
              <a:t>leading  o</a:t>
            </a:r>
            <a:r>
              <a:rPr sz="400" i="1" dirty="0">
                <a:latin typeface="Courier New"/>
                <a:cs typeface="Courier New"/>
              </a:rPr>
              <a:t>ﬀ</a:t>
            </a:r>
            <a:r>
              <a:rPr sz="400" i="1" dirty="0">
                <a:latin typeface="Verdana"/>
                <a:cs typeface="Verdana"/>
              </a:rPr>
              <a:t>-board</a:t>
            </a:r>
            <a:endParaRPr sz="4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5300" y="0"/>
            <a:ext cx="1179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58974" y="0"/>
            <a:ext cx="1242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86161" y="0"/>
            <a:ext cx="4267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185514"/>
            <a:ext cx="5930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09662" y="419956"/>
            <a:ext cx="2588666" cy="1439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9193" y="2037435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9194" y="2212606"/>
            <a:ext cx="3989651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9994" y="321216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0794" y="3199460"/>
            <a:ext cx="3938802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98846" y="2081669"/>
            <a:ext cx="50751" cy="11304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9193" y="2256874"/>
            <a:ext cx="3989704" cy="1006475"/>
          </a:xfrm>
          <a:custGeom>
            <a:avLst/>
            <a:gdLst/>
            <a:ahLst/>
            <a:cxnLst/>
            <a:rect l="l" t="t" r="r" b="b"/>
            <a:pathLst>
              <a:path w="3989704" h="1006475">
                <a:moveTo>
                  <a:pt x="3989652" y="0"/>
                </a:moveTo>
                <a:lnTo>
                  <a:pt x="0" y="0"/>
                </a:lnTo>
                <a:lnTo>
                  <a:pt x="0" y="955285"/>
                </a:lnTo>
                <a:lnTo>
                  <a:pt x="4008" y="975010"/>
                </a:lnTo>
                <a:lnTo>
                  <a:pt x="14922" y="991163"/>
                </a:lnTo>
                <a:lnTo>
                  <a:pt x="31075" y="1002077"/>
                </a:lnTo>
                <a:lnTo>
                  <a:pt x="50800" y="1006085"/>
                </a:lnTo>
                <a:lnTo>
                  <a:pt x="3938852" y="1006085"/>
                </a:lnTo>
                <a:lnTo>
                  <a:pt x="3958576" y="1002077"/>
                </a:lnTo>
                <a:lnTo>
                  <a:pt x="3974729" y="991163"/>
                </a:lnTo>
                <a:lnTo>
                  <a:pt x="3985644" y="975010"/>
                </a:lnTo>
                <a:lnTo>
                  <a:pt x="3989652" y="955285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98846" y="2119756"/>
            <a:ext cx="0" cy="1111885"/>
          </a:xfrm>
          <a:custGeom>
            <a:avLst/>
            <a:gdLst/>
            <a:ahLst/>
            <a:cxnLst/>
            <a:rect l="l" t="t" r="r" b="b"/>
            <a:pathLst>
              <a:path h="1111885">
                <a:moveTo>
                  <a:pt x="0" y="111145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98846" y="210705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98846" y="209435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98846" y="208165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2551" y="2310612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2551" y="2520645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2551" y="2730677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2551" y="294071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2551" y="315074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47294" y="1985182"/>
            <a:ext cx="3590290" cy="12738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Hardware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architecture</a:t>
            </a:r>
            <a:endParaRPr sz="12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210"/>
              </a:spcBef>
            </a:pPr>
            <a:r>
              <a:rPr sz="1050" dirty="0">
                <a:latin typeface="Tahoma"/>
                <a:cs typeface="Tahoma"/>
              </a:rPr>
              <a:t>GPU: </a:t>
            </a:r>
            <a:r>
              <a:rPr sz="1050" spc="-45" dirty="0">
                <a:latin typeface="Tahoma"/>
                <a:cs typeface="Tahoma"/>
              </a:rPr>
              <a:t>Where </a:t>
            </a:r>
            <a:r>
              <a:rPr sz="1050" spc="-15" dirty="0">
                <a:latin typeface="Tahoma"/>
                <a:cs typeface="Tahoma"/>
              </a:rPr>
              <a:t>all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30" dirty="0">
                <a:latin typeface="Tahoma"/>
                <a:cs typeface="Tahoma"/>
              </a:rPr>
              <a:t>calculations </a:t>
            </a:r>
            <a:r>
              <a:rPr sz="1050" spc="-65" dirty="0">
                <a:latin typeface="Tahoma"/>
                <a:cs typeface="Tahoma"/>
              </a:rPr>
              <a:t>are </a:t>
            </a:r>
            <a:r>
              <a:rPr sz="1050" spc="50" dirty="0">
                <a:latin typeface="Tahoma"/>
                <a:cs typeface="Tahoma"/>
              </a:rPr>
              <a:t> </a:t>
            </a:r>
            <a:r>
              <a:rPr sz="1050" spc="-60" dirty="0">
                <a:latin typeface="Tahoma"/>
                <a:cs typeface="Tahoma"/>
              </a:rPr>
              <a:t>made</a:t>
            </a:r>
            <a:endParaRPr sz="1050">
              <a:latin typeface="Tahoma"/>
              <a:cs typeface="Tahoma"/>
            </a:endParaRPr>
          </a:p>
          <a:p>
            <a:pPr marL="289560" marR="310515">
              <a:lnSpc>
                <a:spcPct val="125299"/>
              </a:lnSpc>
            </a:pPr>
            <a:r>
              <a:rPr sz="1050" spc="25" dirty="0">
                <a:latin typeface="Tahoma"/>
                <a:cs typeface="Tahoma"/>
              </a:rPr>
              <a:t>VRAM: </a:t>
            </a:r>
            <a:r>
              <a:rPr sz="1050" spc="-45" dirty="0">
                <a:latin typeface="Tahoma"/>
                <a:cs typeface="Tahoma"/>
              </a:rPr>
              <a:t>Stores </a:t>
            </a:r>
            <a:r>
              <a:rPr sz="1050" spc="-40" dirty="0">
                <a:latin typeface="Tahoma"/>
                <a:cs typeface="Tahoma"/>
              </a:rPr>
              <a:t>the textures </a:t>
            </a:r>
            <a:r>
              <a:rPr sz="1050" spc="-55" dirty="0">
                <a:latin typeface="Tahoma"/>
                <a:cs typeface="Tahoma"/>
              </a:rPr>
              <a:t>or general </a:t>
            </a:r>
            <a:r>
              <a:rPr sz="1050" spc="-50" dirty="0">
                <a:latin typeface="Tahoma"/>
                <a:cs typeface="Tahoma"/>
              </a:rPr>
              <a:t>purpose </a:t>
            </a:r>
            <a:r>
              <a:rPr sz="1050" spc="-35" dirty="0">
                <a:latin typeface="Tahoma"/>
                <a:cs typeface="Tahoma"/>
              </a:rPr>
              <a:t>data  </a:t>
            </a:r>
            <a:r>
              <a:rPr sz="1050" spc="-25" dirty="0">
                <a:latin typeface="Tahoma"/>
                <a:cs typeface="Tahoma"/>
              </a:rPr>
              <a:t>Video </a:t>
            </a:r>
            <a:r>
              <a:rPr sz="1050" spc="-30" dirty="0">
                <a:latin typeface="Tahoma"/>
                <a:cs typeface="Tahoma"/>
              </a:rPr>
              <a:t>Outputs: </a:t>
            </a:r>
            <a:r>
              <a:rPr sz="1050" spc="-40" dirty="0">
                <a:latin typeface="Tahoma"/>
                <a:cs typeface="Tahoma"/>
              </a:rPr>
              <a:t>Connects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40" dirty="0">
                <a:latin typeface="Tahoma"/>
                <a:cs typeface="Tahoma"/>
              </a:rPr>
              <a:t>the</a:t>
            </a:r>
            <a:r>
              <a:rPr sz="1050" spc="100" dirty="0">
                <a:latin typeface="Tahoma"/>
                <a:cs typeface="Tahoma"/>
              </a:rPr>
              <a:t> </a:t>
            </a:r>
            <a:r>
              <a:rPr sz="1050" spc="-50" dirty="0">
                <a:latin typeface="Tahoma"/>
                <a:cs typeface="Tahoma"/>
              </a:rPr>
              <a:t>screen(s)</a:t>
            </a:r>
            <a:endParaRPr sz="105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050" spc="-50" dirty="0">
                <a:latin typeface="Tahoma"/>
                <a:cs typeface="Tahoma"/>
              </a:rPr>
              <a:t>Power </a:t>
            </a:r>
            <a:r>
              <a:rPr sz="1050" spc="-55" dirty="0">
                <a:latin typeface="Tahoma"/>
                <a:cs typeface="Tahoma"/>
              </a:rPr>
              <a:t>stage: Lower </a:t>
            </a:r>
            <a:r>
              <a:rPr sz="1050" spc="-40" dirty="0">
                <a:latin typeface="Tahoma"/>
                <a:cs typeface="Tahoma"/>
              </a:rPr>
              <a:t>the voltage, </a:t>
            </a:r>
            <a:r>
              <a:rPr sz="1050" spc="-45" dirty="0">
                <a:latin typeface="Tahoma"/>
                <a:cs typeface="Tahoma"/>
              </a:rPr>
              <a:t>regulate</a:t>
            </a:r>
            <a:r>
              <a:rPr sz="1050" spc="10" dirty="0">
                <a:latin typeface="Tahoma"/>
                <a:cs typeface="Tahoma"/>
              </a:rPr>
              <a:t> </a:t>
            </a:r>
            <a:r>
              <a:rPr sz="1050" spc="-35" dirty="0">
                <a:latin typeface="Tahoma"/>
                <a:cs typeface="Tahoma"/>
              </a:rPr>
              <a:t>current</a:t>
            </a:r>
            <a:endParaRPr sz="105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050" spc="-20" dirty="0">
                <a:latin typeface="Tahoma"/>
                <a:cs typeface="Tahoma"/>
              </a:rPr>
              <a:t>Host </a:t>
            </a:r>
            <a:r>
              <a:rPr sz="1050" spc="-35" dirty="0">
                <a:latin typeface="Tahoma"/>
                <a:cs typeface="Tahoma"/>
              </a:rPr>
              <a:t>communication </a:t>
            </a:r>
            <a:r>
              <a:rPr sz="1050" spc="-65" dirty="0">
                <a:latin typeface="Tahoma"/>
                <a:cs typeface="Tahoma"/>
              </a:rPr>
              <a:t>bus: </a:t>
            </a:r>
            <a:r>
              <a:rPr sz="1050" spc="-35" dirty="0">
                <a:latin typeface="Tahoma"/>
                <a:cs typeface="Tahoma"/>
              </a:rPr>
              <a:t>Communication </a:t>
            </a:r>
            <a:r>
              <a:rPr sz="1050" spc="-25" dirty="0">
                <a:latin typeface="Tahoma"/>
                <a:cs typeface="Tahoma"/>
              </a:rPr>
              <a:t>with </a:t>
            </a:r>
            <a:r>
              <a:rPr sz="1050" spc="-40" dirty="0">
                <a:latin typeface="Tahoma"/>
                <a:cs typeface="Tahoma"/>
              </a:rPr>
              <a:t>the</a:t>
            </a:r>
            <a:r>
              <a:rPr sz="1050" spc="-10" dirty="0">
                <a:latin typeface="Tahoma"/>
                <a:cs typeface="Tahoma"/>
              </a:rPr>
              <a:t> </a:t>
            </a:r>
            <a:r>
              <a:rPr sz="1050" spc="35" dirty="0">
                <a:latin typeface="Tahoma"/>
                <a:cs typeface="Tahoma"/>
              </a:rPr>
              <a:t>CPU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5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8000" y="0"/>
            <a:ext cx="1166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71674" y="0"/>
            <a:ext cx="1229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98861" y="0"/>
            <a:ext cx="4140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8000" y="185514"/>
            <a:ext cx="5219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Driving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screens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295224"/>
            <a:ext cx="4608004" cy="67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345833"/>
            <a:ext cx="4608195" cy="245110"/>
          </a:xfrm>
          <a:custGeom>
            <a:avLst/>
            <a:gdLst/>
            <a:ahLst/>
            <a:cxnLst/>
            <a:rect l="l" t="t" r="r" b="b"/>
            <a:pathLst>
              <a:path w="4608195" h="245109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Outline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573570"/>
            <a:ext cx="4608004" cy="33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6049" y="838657"/>
            <a:ext cx="160096" cy="160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36511" y="83799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AEAF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19658" y="1042746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9658" y="119457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9658" y="1346415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6049" y="1561617"/>
            <a:ext cx="160096" cy="16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36511" y="156096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AFAFD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19658" y="1765719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9658" y="1917547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9658" y="2069376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9658" y="2221204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9658" y="237303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9658" y="252487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01942" y="822584"/>
            <a:ext cx="1946275" cy="1811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marR="114935" indent="-126364">
              <a:lnSpc>
                <a:spcPct val="100000"/>
              </a:lnSpc>
              <a:spcBef>
                <a:spcPts val="95"/>
              </a:spcBef>
              <a:buAutoNum type="romanUcPeriod"/>
              <a:tabLst>
                <a:tab pos="90170" algn="l"/>
              </a:tabLst>
            </a:pPr>
            <a:r>
              <a:rPr sz="1000" spc="-35" dirty="0">
                <a:solidFill>
                  <a:srgbClr val="3333B2"/>
                </a:solidFill>
                <a:latin typeface="Tahoma"/>
                <a:cs typeface="Tahoma"/>
              </a:rPr>
              <a:t>- </a:t>
            </a:r>
            <a:r>
              <a:rPr sz="1000" spc="-50" dirty="0">
                <a:solidFill>
                  <a:srgbClr val="3333B2"/>
                </a:solidFill>
                <a:latin typeface="Tahoma"/>
                <a:cs typeface="Tahoma"/>
              </a:rPr>
              <a:t>Hardware </a:t>
            </a:r>
            <a:r>
              <a:rPr sz="1000" spc="-80" dirty="0">
                <a:solidFill>
                  <a:srgbClr val="3333B2"/>
                </a:solidFill>
                <a:latin typeface="Tahoma"/>
                <a:cs typeface="Tahoma"/>
              </a:rPr>
              <a:t>: </a:t>
            </a:r>
            <a:r>
              <a:rPr sz="1000" spc="-20" dirty="0">
                <a:solidFill>
                  <a:srgbClr val="3333B2"/>
                </a:solidFill>
                <a:latin typeface="Tahoma"/>
                <a:cs typeface="Tahoma"/>
              </a:rPr>
              <a:t>Anatomy </a:t>
            </a:r>
            <a:r>
              <a:rPr sz="1000" spc="-30" dirty="0">
                <a:solidFill>
                  <a:srgbClr val="3333B2"/>
                </a:solidFill>
                <a:latin typeface="Tahoma"/>
                <a:cs typeface="Tahoma"/>
              </a:rPr>
              <a:t>of </a:t>
            </a:r>
            <a:r>
              <a:rPr sz="1000" spc="-50" dirty="0">
                <a:solidFill>
                  <a:srgbClr val="3333B2"/>
                </a:solidFill>
                <a:latin typeface="Tahoma"/>
                <a:cs typeface="Tahoma"/>
              </a:rPr>
              <a:t>a </a:t>
            </a:r>
            <a:r>
              <a:rPr sz="1000" spc="25" dirty="0">
                <a:solidFill>
                  <a:srgbClr val="3333B2"/>
                </a:solidFill>
                <a:latin typeface="Tahoma"/>
                <a:cs typeface="Tahoma"/>
              </a:rPr>
              <a:t>GPU 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CCCCCC"/>
                </a:solidFill>
                <a:latin typeface="Tahoma"/>
                <a:cs typeface="Tahoma"/>
              </a:rPr>
              <a:t>General</a:t>
            </a:r>
            <a:r>
              <a:rPr sz="1000" spc="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CCCCCC"/>
                </a:solidFill>
                <a:latin typeface="Tahoma"/>
                <a:cs typeface="Tahoma"/>
              </a:rPr>
              <a:t>overview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95"/>
              </a:lnSpc>
            </a:pPr>
            <a:r>
              <a:rPr sz="1000" spc="-15" dirty="0">
                <a:latin typeface="Tahoma"/>
                <a:cs typeface="Tahoma"/>
              </a:rPr>
              <a:t>Driving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screens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200"/>
              </a:lnSpc>
            </a:pPr>
            <a:r>
              <a:rPr sz="1000" spc="-15" dirty="0">
                <a:solidFill>
                  <a:srgbClr val="CCCCCC"/>
                </a:solidFill>
                <a:latin typeface="Tahoma"/>
                <a:cs typeface="Tahoma"/>
              </a:rPr>
              <a:t>Host </a:t>
            </a:r>
            <a:r>
              <a:rPr sz="1000" i="1" spc="-45" dirty="0">
                <a:solidFill>
                  <a:srgbClr val="CCCCCC"/>
                </a:solidFill>
                <a:latin typeface="Verdana"/>
                <a:cs typeface="Verdana"/>
              </a:rPr>
              <a:t>&lt; </a:t>
            </a:r>
            <a:r>
              <a:rPr sz="1000" i="1" spc="185" dirty="0">
                <a:solidFill>
                  <a:srgbClr val="CCCCCC"/>
                </a:solidFill>
                <a:latin typeface="Arial"/>
                <a:cs typeface="Arial"/>
              </a:rPr>
              <a:t>− </a:t>
            </a:r>
            <a:r>
              <a:rPr sz="1000" i="1" spc="-45" dirty="0">
                <a:solidFill>
                  <a:srgbClr val="CCCCCC"/>
                </a:solidFill>
                <a:latin typeface="Verdana"/>
                <a:cs typeface="Verdana"/>
              </a:rPr>
              <a:t>&gt; 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GPU</a:t>
            </a:r>
            <a:r>
              <a:rPr sz="1000" spc="-204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CCCCCC"/>
                </a:solidFill>
                <a:latin typeface="Tahoma"/>
                <a:cs typeface="Tahoma"/>
              </a:rPr>
              <a:t>communication</a:t>
            </a:r>
            <a:endParaRPr sz="1000">
              <a:latin typeface="Tahoma"/>
              <a:cs typeface="Tahoma"/>
            </a:endParaRPr>
          </a:p>
          <a:p>
            <a:pPr marL="139065" marR="16510" indent="-126364">
              <a:lnSpc>
                <a:spcPct val="100000"/>
              </a:lnSpc>
              <a:spcBef>
                <a:spcPts val="905"/>
              </a:spcBef>
              <a:buAutoNum type="romanUcPeriod" startAt="2"/>
              <a:tabLst>
                <a:tab pos="128905" algn="l"/>
              </a:tabLst>
            </a:pPr>
            <a:r>
              <a:rPr sz="1000" spc="-35" dirty="0">
                <a:solidFill>
                  <a:srgbClr val="D6D6EF"/>
                </a:solidFill>
                <a:latin typeface="Tahoma"/>
                <a:cs typeface="Tahoma"/>
              </a:rPr>
              <a:t>- </a:t>
            </a:r>
            <a:r>
              <a:rPr sz="1000" spc="-15" dirty="0">
                <a:solidFill>
                  <a:srgbClr val="D6D6EF"/>
                </a:solidFill>
                <a:latin typeface="Tahoma"/>
                <a:cs typeface="Tahoma"/>
              </a:rPr>
              <a:t>Host </a:t>
            </a:r>
            <a:r>
              <a:rPr sz="1000" spc="-80" dirty="0">
                <a:solidFill>
                  <a:srgbClr val="D6D6EF"/>
                </a:solidFill>
                <a:latin typeface="Tahoma"/>
                <a:cs typeface="Tahoma"/>
              </a:rPr>
              <a:t>: </a:t>
            </a:r>
            <a:r>
              <a:rPr sz="1000" spc="-15" dirty="0">
                <a:solidFill>
                  <a:srgbClr val="D6D6EF"/>
                </a:solidFill>
                <a:latin typeface="Tahoma"/>
                <a:cs typeface="Tahoma"/>
              </a:rPr>
              <a:t>The </a:t>
            </a:r>
            <a:r>
              <a:rPr sz="1000" spc="-20" dirty="0">
                <a:solidFill>
                  <a:srgbClr val="D6D6EF"/>
                </a:solidFill>
                <a:latin typeface="Tahoma"/>
                <a:cs typeface="Tahoma"/>
              </a:rPr>
              <a:t>Linux </a:t>
            </a:r>
            <a:r>
              <a:rPr sz="1000" spc="-35" dirty="0">
                <a:solidFill>
                  <a:srgbClr val="D6D6EF"/>
                </a:solidFill>
                <a:latin typeface="Tahoma"/>
                <a:cs typeface="Tahoma"/>
              </a:rPr>
              <a:t>graphics </a:t>
            </a:r>
            <a:r>
              <a:rPr sz="1000" spc="-25" dirty="0">
                <a:solidFill>
                  <a:srgbClr val="D6D6EF"/>
                </a:solidFill>
                <a:latin typeface="Tahoma"/>
                <a:cs typeface="Tahoma"/>
              </a:rPr>
              <a:t>stack </a:t>
            </a:r>
            <a:r>
              <a:rPr sz="1000" spc="-2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CCCCCC"/>
                </a:solidFill>
                <a:latin typeface="Tahoma"/>
                <a:cs typeface="Tahoma"/>
              </a:rPr>
              <a:t>General</a:t>
            </a:r>
            <a:r>
              <a:rPr sz="1000" spc="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CCCCCC"/>
                </a:solidFill>
                <a:latin typeface="Tahoma"/>
                <a:cs typeface="Tahoma"/>
              </a:rPr>
              <a:t>overview</a:t>
            </a:r>
            <a:endParaRPr sz="1000">
              <a:latin typeface="Tahoma"/>
              <a:cs typeface="Tahoma"/>
            </a:endParaRPr>
          </a:p>
          <a:p>
            <a:pPr marL="139065" marR="900430">
              <a:lnSpc>
                <a:spcPts val="1200"/>
              </a:lnSpc>
              <a:spcBef>
                <a:spcPts val="35"/>
              </a:spcBef>
            </a:pPr>
            <a:r>
              <a:rPr sz="1000" spc="50" dirty="0">
                <a:solidFill>
                  <a:srgbClr val="CCCCCC"/>
                </a:solidFill>
                <a:latin typeface="Tahoma"/>
                <a:cs typeface="Tahoma"/>
              </a:rPr>
              <a:t>DRM </a:t>
            </a:r>
            <a:r>
              <a:rPr sz="1000" spc="-45" dirty="0">
                <a:solidFill>
                  <a:srgbClr val="CCCCCC"/>
                </a:solidFill>
                <a:latin typeface="Tahoma"/>
                <a:cs typeface="Tahoma"/>
              </a:rPr>
              <a:t>and</a:t>
            </a:r>
            <a:r>
              <a:rPr sz="1000" spc="-8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CCCCCC"/>
                </a:solidFill>
                <a:latin typeface="Tahoma"/>
                <a:cs typeface="Tahoma"/>
              </a:rPr>
              <a:t>libdrm  </a:t>
            </a:r>
            <a:r>
              <a:rPr sz="1000" spc="-25" dirty="0">
                <a:solidFill>
                  <a:srgbClr val="CCCCCC"/>
                </a:solidFill>
                <a:latin typeface="Tahoma"/>
                <a:cs typeface="Tahoma"/>
              </a:rPr>
              <a:t>Mesa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55"/>
              </a:lnSpc>
            </a:pPr>
            <a:r>
              <a:rPr sz="1000" spc="-5" dirty="0">
                <a:solidFill>
                  <a:srgbClr val="CCCCCC"/>
                </a:solidFill>
                <a:latin typeface="Tahoma"/>
                <a:cs typeface="Tahoma"/>
              </a:rPr>
              <a:t>X11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195"/>
              </a:lnSpc>
            </a:pPr>
            <a:r>
              <a:rPr sz="1000" spc="-35" dirty="0">
                <a:solidFill>
                  <a:srgbClr val="CCCCCC"/>
                </a:solidFill>
                <a:latin typeface="Tahoma"/>
                <a:cs typeface="Tahoma"/>
              </a:rPr>
              <a:t>Wayland</a:t>
            </a:r>
            <a:endParaRPr sz="1000">
              <a:latin typeface="Tahoma"/>
              <a:cs typeface="Tahoma"/>
            </a:endParaRPr>
          </a:p>
          <a:p>
            <a:pPr marL="139065">
              <a:lnSpc>
                <a:spcPts val="1200"/>
              </a:lnSpc>
            </a:pPr>
            <a:r>
              <a:rPr sz="1000" spc="-5" dirty="0">
                <a:solidFill>
                  <a:srgbClr val="CCCCCC"/>
                </a:solidFill>
                <a:latin typeface="Tahoma"/>
                <a:cs typeface="Tahoma"/>
              </a:rPr>
              <a:t>X11 </a:t>
            </a:r>
            <a:r>
              <a:rPr sz="1000" spc="-55" dirty="0">
                <a:solidFill>
                  <a:srgbClr val="CCCCCC"/>
                </a:solidFill>
                <a:latin typeface="Tahoma"/>
                <a:cs typeface="Tahoma"/>
              </a:rPr>
              <a:t>vs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CCCCCC"/>
                </a:solidFill>
                <a:latin typeface="Tahoma"/>
                <a:cs typeface="Tahoma"/>
              </a:rPr>
              <a:t>Wayland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96049" y="2740075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36511" y="273942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AFAFD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19671" y="2944177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01942" y="2724002"/>
            <a:ext cx="78105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marR="5080" indent="-1270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solidFill>
                  <a:srgbClr val="D6D6EF"/>
                </a:solidFill>
                <a:latin typeface="Tahoma"/>
                <a:cs typeface="Tahoma"/>
              </a:rPr>
              <a:t>Attributions  </a:t>
            </a:r>
            <a:r>
              <a:rPr sz="1000" spc="25" dirty="0">
                <a:solidFill>
                  <a:srgbClr val="CCCCCC"/>
                </a:solidFill>
                <a:latin typeface="Tahoma"/>
                <a:cs typeface="Tahoma"/>
              </a:rPr>
              <a:t>A</a:t>
            </a:r>
            <a:r>
              <a:rPr sz="1000" spc="-15" dirty="0">
                <a:solidFill>
                  <a:srgbClr val="CCCCCC"/>
                </a:solidFill>
                <a:latin typeface="Tahoma"/>
                <a:cs typeface="Tahoma"/>
              </a:rPr>
              <a:t>ttributions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6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5300" y="0"/>
            <a:ext cx="1179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58974" y="0"/>
            <a:ext cx="1242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86161" y="0"/>
            <a:ext cx="4267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185514"/>
            <a:ext cx="5346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Driving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screens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08265" y="850722"/>
            <a:ext cx="379095" cy="252729"/>
          </a:xfrm>
          <a:custGeom>
            <a:avLst/>
            <a:gdLst/>
            <a:ahLst/>
            <a:cxnLst/>
            <a:rect l="l" t="t" r="r" b="b"/>
            <a:pathLst>
              <a:path w="379094" h="252730">
                <a:moveTo>
                  <a:pt x="0" y="0"/>
                </a:moveTo>
                <a:lnTo>
                  <a:pt x="378712" y="0"/>
                </a:lnTo>
                <a:lnTo>
                  <a:pt x="378712" y="252474"/>
                </a:lnTo>
                <a:lnTo>
                  <a:pt x="0" y="252474"/>
                </a:lnTo>
                <a:lnTo>
                  <a:pt x="0" y="0"/>
                </a:lnTo>
                <a:close/>
              </a:path>
            </a:pathLst>
          </a:custGeom>
          <a:solidFill>
            <a:srgbClr val="ACD8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08265" y="892024"/>
            <a:ext cx="37909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20"/>
              </a:spcBef>
            </a:pPr>
            <a:r>
              <a:rPr sz="750" dirty="0">
                <a:latin typeface="Times New Roman"/>
                <a:cs typeface="Times New Roman"/>
              </a:rPr>
              <a:t>crtc0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76210" y="661366"/>
            <a:ext cx="666750" cy="252729"/>
          </a:xfrm>
          <a:prstGeom prst="rect">
            <a:avLst/>
          </a:prstGeom>
          <a:solidFill>
            <a:srgbClr val="ACD8E6"/>
          </a:solidFill>
        </p:spPr>
        <p:txBody>
          <a:bodyPr vert="horz" wrap="square" lIns="0" tIns="5651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45"/>
              </a:spcBef>
            </a:pPr>
            <a:r>
              <a:rPr sz="750" spc="5" dirty="0">
                <a:latin typeface="Times New Roman"/>
                <a:cs typeface="Times New Roman"/>
              </a:rPr>
              <a:t>VGA</a:t>
            </a:r>
            <a:r>
              <a:rPr sz="750" spc="-60" dirty="0">
                <a:latin typeface="Times New Roman"/>
                <a:cs typeface="Times New Roman"/>
              </a:rPr>
              <a:t> </a:t>
            </a:r>
            <a:r>
              <a:rPr sz="750" spc="0" dirty="0">
                <a:latin typeface="Times New Roman"/>
                <a:cs typeface="Times New Roman"/>
              </a:rPr>
              <a:t>Encoder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488457" y="871650"/>
            <a:ext cx="315595" cy="66675"/>
          </a:xfrm>
          <a:custGeom>
            <a:avLst/>
            <a:gdLst/>
            <a:ahLst/>
            <a:cxnLst/>
            <a:rect l="l" t="t" r="r" b="b"/>
            <a:pathLst>
              <a:path w="315594" h="66675">
                <a:moveTo>
                  <a:pt x="0" y="66548"/>
                </a:moveTo>
                <a:lnTo>
                  <a:pt x="47427" y="56543"/>
                </a:lnTo>
                <a:lnTo>
                  <a:pt x="97909" y="45892"/>
                </a:lnTo>
                <a:lnTo>
                  <a:pt x="150696" y="34754"/>
                </a:lnTo>
                <a:lnTo>
                  <a:pt x="205044" y="23287"/>
                </a:lnTo>
                <a:lnTo>
                  <a:pt x="260205" y="11649"/>
                </a:lnTo>
                <a:lnTo>
                  <a:pt x="315432" y="0"/>
                </a:lnTo>
              </a:path>
            </a:pathLst>
          </a:custGeom>
          <a:ln w="7013">
            <a:solidFill>
              <a:srgbClr val="FF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01638" y="847054"/>
            <a:ext cx="74295" cy="48260"/>
          </a:xfrm>
          <a:custGeom>
            <a:avLst/>
            <a:gdLst/>
            <a:ahLst/>
            <a:cxnLst/>
            <a:rect l="l" t="t" r="r" b="b"/>
            <a:pathLst>
              <a:path w="74294" h="48259">
                <a:moveTo>
                  <a:pt x="0" y="0"/>
                </a:moveTo>
                <a:lnTo>
                  <a:pt x="10113" y="48019"/>
                </a:lnTo>
                <a:lnTo>
                  <a:pt x="73666" y="953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01638" y="847055"/>
            <a:ext cx="74295" cy="48260"/>
          </a:xfrm>
          <a:custGeom>
            <a:avLst/>
            <a:gdLst/>
            <a:ahLst/>
            <a:cxnLst/>
            <a:rect l="l" t="t" r="r" b="b"/>
            <a:pathLst>
              <a:path w="74294" h="48259">
                <a:moveTo>
                  <a:pt x="0" y="0"/>
                </a:moveTo>
                <a:lnTo>
                  <a:pt x="73666" y="9530"/>
                </a:lnTo>
                <a:lnTo>
                  <a:pt x="10113" y="48019"/>
                </a:lnTo>
                <a:lnTo>
                  <a:pt x="0" y="0"/>
                </a:lnTo>
                <a:close/>
              </a:path>
            </a:pathLst>
          </a:custGeom>
          <a:ln w="701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39452" y="1040079"/>
            <a:ext cx="939800" cy="252729"/>
          </a:xfrm>
          <a:custGeom>
            <a:avLst/>
            <a:gdLst/>
            <a:ahLst/>
            <a:cxnLst/>
            <a:rect l="l" t="t" r="r" b="b"/>
            <a:pathLst>
              <a:path w="939800" h="252730">
                <a:moveTo>
                  <a:pt x="0" y="0"/>
                </a:moveTo>
                <a:lnTo>
                  <a:pt x="939767" y="0"/>
                </a:lnTo>
                <a:lnTo>
                  <a:pt x="939767" y="252474"/>
                </a:lnTo>
                <a:lnTo>
                  <a:pt x="0" y="252474"/>
                </a:lnTo>
                <a:lnTo>
                  <a:pt x="0" y="0"/>
                </a:lnTo>
                <a:close/>
              </a:path>
            </a:pathLst>
          </a:custGeom>
          <a:solidFill>
            <a:srgbClr val="ACD8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773982" y="1081380"/>
            <a:ext cx="869950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0" dirty="0">
                <a:latin typeface="Times New Roman"/>
                <a:cs typeface="Times New Roman"/>
              </a:rPr>
              <a:t>Display Port</a:t>
            </a:r>
            <a:r>
              <a:rPr sz="750" spc="-55" dirty="0">
                <a:latin typeface="Times New Roman"/>
                <a:cs typeface="Times New Roman"/>
              </a:rPr>
              <a:t> </a:t>
            </a:r>
            <a:r>
              <a:rPr sz="750" spc="0" dirty="0">
                <a:latin typeface="Times New Roman"/>
                <a:cs typeface="Times New Roman"/>
              </a:rPr>
              <a:t>Encoder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484951" y="1012215"/>
            <a:ext cx="257272" cy="69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897249" y="1418791"/>
            <a:ext cx="624205" cy="252729"/>
          </a:xfrm>
          <a:prstGeom prst="rect">
            <a:avLst/>
          </a:prstGeom>
          <a:solidFill>
            <a:srgbClr val="ACD8E6"/>
          </a:solidFill>
        </p:spPr>
        <p:txBody>
          <a:bodyPr vert="horz" wrap="square" lIns="0" tIns="5651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45"/>
              </a:spcBef>
            </a:pPr>
            <a:r>
              <a:rPr sz="750" spc="5" dirty="0">
                <a:latin typeface="Times New Roman"/>
                <a:cs typeface="Times New Roman"/>
              </a:rPr>
              <a:t>DVI</a:t>
            </a:r>
            <a:r>
              <a:rPr sz="750" spc="-25" dirty="0">
                <a:latin typeface="Times New Roman"/>
                <a:cs typeface="Times New Roman"/>
              </a:rPr>
              <a:t> </a:t>
            </a:r>
            <a:r>
              <a:rPr sz="750" spc="0" dirty="0">
                <a:latin typeface="Times New Roman"/>
                <a:cs typeface="Times New Roman"/>
              </a:rPr>
              <a:t>Encoder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427120" y="1103282"/>
            <a:ext cx="404495" cy="302895"/>
          </a:xfrm>
          <a:custGeom>
            <a:avLst/>
            <a:gdLst/>
            <a:ahLst/>
            <a:cxnLst/>
            <a:rect l="l" t="t" r="r" b="b"/>
            <a:pathLst>
              <a:path w="404494" h="302894">
                <a:moveTo>
                  <a:pt x="0" y="0"/>
                </a:moveTo>
                <a:lnTo>
                  <a:pt x="32432" y="30918"/>
                </a:lnTo>
                <a:lnTo>
                  <a:pt x="67493" y="63232"/>
                </a:lnTo>
                <a:lnTo>
                  <a:pt x="104814" y="96334"/>
                </a:lnTo>
                <a:lnTo>
                  <a:pt x="144023" y="129616"/>
                </a:lnTo>
                <a:lnTo>
                  <a:pt x="184750" y="162471"/>
                </a:lnTo>
                <a:lnTo>
                  <a:pt x="226624" y="194290"/>
                </a:lnTo>
                <a:lnTo>
                  <a:pt x="269275" y="224466"/>
                </a:lnTo>
                <a:lnTo>
                  <a:pt x="312332" y="252390"/>
                </a:lnTo>
                <a:lnTo>
                  <a:pt x="357103" y="278392"/>
                </a:lnTo>
                <a:lnTo>
                  <a:pt x="380306" y="290788"/>
                </a:lnTo>
                <a:lnTo>
                  <a:pt x="403889" y="302773"/>
                </a:lnTo>
              </a:path>
            </a:pathLst>
          </a:custGeom>
          <a:ln w="7013">
            <a:solidFill>
              <a:srgbClr val="FF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22573" y="1384714"/>
            <a:ext cx="74295" cy="52069"/>
          </a:xfrm>
          <a:custGeom>
            <a:avLst/>
            <a:gdLst/>
            <a:ahLst/>
            <a:cxnLst/>
            <a:rect l="l" t="t" r="r" b="b"/>
            <a:pathLst>
              <a:path w="74294" h="52069">
                <a:moveTo>
                  <a:pt x="20759" y="0"/>
                </a:moveTo>
                <a:lnTo>
                  <a:pt x="0" y="44484"/>
                </a:lnTo>
                <a:lnTo>
                  <a:pt x="73940" y="51911"/>
                </a:lnTo>
                <a:lnTo>
                  <a:pt x="207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22573" y="1384714"/>
            <a:ext cx="74295" cy="52069"/>
          </a:xfrm>
          <a:custGeom>
            <a:avLst/>
            <a:gdLst/>
            <a:ahLst/>
            <a:cxnLst/>
            <a:rect l="l" t="t" r="r" b="b"/>
            <a:pathLst>
              <a:path w="74294" h="52069">
                <a:moveTo>
                  <a:pt x="20759" y="0"/>
                </a:moveTo>
                <a:lnTo>
                  <a:pt x="73940" y="51911"/>
                </a:lnTo>
                <a:lnTo>
                  <a:pt x="0" y="44484"/>
                </a:lnTo>
                <a:lnTo>
                  <a:pt x="20759" y="0"/>
                </a:lnTo>
                <a:close/>
              </a:path>
            </a:pathLst>
          </a:custGeom>
          <a:ln w="701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108265" y="1229435"/>
            <a:ext cx="379095" cy="252729"/>
          </a:xfrm>
          <a:prstGeom prst="rect">
            <a:avLst/>
          </a:prstGeom>
          <a:solidFill>
            <a:srgbClr val="ACD8E6"/>
          </a:solidFill>
        </p:spPr>
        <p:txBody>
          <a:bodyPr vert="horz" wrap="square" lIns="0" tIns="565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45"/>
              </a:spcBef>
            </a:pPr>
            <a:r>
              <a:rPr sz="750" dirty="0">
                <a:latin typeface="Times New Roman"/>
                <a:cs typeface="Times New Roman"/>
              </a:rPr>
              <a:t>crtc1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427120" y="937455"/>
            <a:ext cx="382905" cy="292100"/>
          </a:xfrm>
          <a:custGeom>
            <a:avLst/>
            <a:gdLst/>
            <a:ahLst/>
            <a:cxnLst/>
            <a:rect l="l" t="t" r="r" b="b"/>
            <a:pathLst>
              <a:path w="382905" h="292100">
                <a:moveTo>
                  <a:pt x="0" y="291896"/>
                </a:moveTo>
                <a:lnTo>
                  <a:pt x="32432" y="260977"/>
                </a:lnTo>
                <a:lnTo>
                  <a:pt x="67493" y="228663"/>
                </a:lnTo>
                <a:lnTo>
                  <a:pt x="104814" y="195561"/>
                </a:lnTo>
                <a:lnTo>
                  <a:pt x="144023" y="162279"/>
                </a:lnTo>
                <a:lnTo>
                  <a:pt x="184750" y="129424"/>
                </a:lnTo>
                <a:lnTo>
                  <a:pt x="226624" y="97605"/>
                </a:lnTo>
                <a:lnTo>
                  <a:pt x="269275" y="67430"/>
                </a:lnTo>
                <a:lnTo>
                  <a:pt x="312332" y="39505"/>
                </a:lnTo>
                <a:lnTo>
                  <a:pt x="346716" y="19268"/>
                </a:lnTo>
                <a:lnTo>
                  <a:pt x="364437" y="9512"/>
                </a:lnTo>
                <a:lnTo>
                  <a:pt x="382436" y="0"/>
                </a:lnTo>
              </a:path>
            </a:pathLst>
          </a:custGeom>
          <a:ln w="7013">
            <a:solidFill>
              <a:srgbClr val="0000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00656" y="905895"/>
            <a:ext cx="74295" cy="53340"/>
          </a:xfrm>
          <a:custGeom>
            <a:avLst/>
            <a:gdLst/>
            <a:ahLst/>
            <a:cxnLst/>
            <a:rect l="l" t="t" r="r" b="b"/>
            <a:pathLst>
              <a:path w="74294" h="53340">
                <a:moveTo>
                  <a:pt x="73771" y="0"/>
                </a:moveTo>
                <a:lnTo>
                  <a:pt x="0" y="8605"/>
                </a:lnTo>
                <a:lnTo>
                  <a:pt x="21446" y="52767"/>
                </a:lnTo>
                <a:lnTo>
                  <a:pt x="7377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00656" y="905895"/>
            <a:ext cx="74295" cy="53340"/>
          </a:xfrm>
          <a:custGeom>
            <a:avLst/>
            <a:gdLst/>
            <a:ahLst/>
            <a:cxnLst/>
            <a:rect l="l" t="t" r="r" b="b"/>
            <a:pathLst>
              <a:path w="74294" h="53340">
                <a:moveTo>
                  <a:pt x="0" y="8605"/>
                </a:moveTo>
                <a:lnTo>
                  <a:pt x="73771" y="0"/>
                </a:lnTo>
                <a:lnTo>
                  <a:pt x="21446" y="52767"/>
                </a:lnTo>
                <a:lnTo>
                  <a:pt x="0" y="8605"/>
                </a:lnTo>
                <a:close/>
              </a:path>
            </a:pathLst>
          </a:custGeom>
          <a:ln w="701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84951" y="1251050"/>
            <a:ext cx="257272" cy="69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88457" y="1394434"/>
            <a:ext cx="337185" cy="71120"/>
          </a:xfrm>
          <a:custGeom>
            <a:avLst/>
            <a:gdLst/>
            <a:ahLst/>
            <a:cxnLst/>
            <a:rect l="l" t="t" r="r" b="b"/>
            <a:pathLst>
              <a:path w="337185" h="71119">
                <a:moveTo>
                  <a:pt x="0" y="0"/>
                </a:moveTo>
                <a:lnTo>
                  <a:pt x="43180" y="9109"/>
                </a:lnTo>
                <a:lnTo>
                  <a:pt x="88959" y="18769"/>
                </a:lnTo>
                <a:lnTo>
                  <a:pt x="136768" y="28858"/>
                </a:lnTo>
                <a:lnTo>
                  <a:pt x="186038" y="39256"/>
                </a:lnTo>
                <a:lnTo>
                  <a:pt x="236202" y="49841"/>
                </a:lnTo>
                <a:lnTo>
                  <a:pt x="286690" y="60493"/>
                </a:lnTo>
                <a:lnTo>
                  <a:pt x="336934" y="71092"/>
                </a:lnTo>
              </a:path>
            </a:pathLst>
          </a:custGeom>
          <a:ln w="7013">
            <a:solidFill>
              <a:srgbClr val="0000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23120" y="1442075"/>
            <a:ext cx="74295" cy="48260"/>
          </a:xfrm>
          <a:custGeom>
            <a:avLst/>
            <a:gdLst/>
            <a:ahLst/>
            <a:cxnLst/>
            <a:rect l="l" t="t" r="r" b="b"/>
            <a:pathLst>
              <a:path w="74294" h="48259">
                <a:moveTo>
                  <a:pt x="10106" y="0"/>
                </a:moveTo>
                <a:lnTo>
                  <a:pt x="0" y="48054"/>
                </a:lnTo>
                <a:lnTo>
                  <a:pt x="73666" y="38516"/>
                </a:lnTo>
                <a:lnTo>
                  <a:pt x="1010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23120" y="1442075"/>
            <a:ext cx="74295" cy="48260"/>
          </a:xfrm>
          <a:custGeom>
            <a:avLst/>
            <a:gdLst/>
            <a:ahLst/>
            <a:cxnLst/>
            <a:rect l="l" t="t" r="r" b="b"/>
            <a:pathLst>
              <a:path w="74294" h="48259">
                <a:moveTo>
                  <a:pt x="10106" y="0"/>
                </a:moveTo>
                <a:lnTo>
                  <a:pt x="73666" y="38516"/>
                </a:lnTo>
                <a:lnTo>
                  <a:pt x="0" y="48054"/>
                </a:lnTo>
                <a:lnTo>
                  <a:pt x="10106" y="0"/>
                </a:lnTo>
                <a:close/>
              </a:path>
            </a:pathLst>
          </a:custGeom>
          <a:ln w="701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935202" y="661366"/>
            <a:ext cx="554355" cy="252729"/>
          </a:xfrm>
          <a:prstGeom prst="rect">
            <a:avLst/>
          </a:prstGeom>
          <a:solidFill>
            <a:srgbClr val="ACD8E6"/>
          </a:solidFill>
        </p:spPr>
        <p:txBody>
          <a:bodyPr vert="horz" wrap="square" lIns="0" tIns="5651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445"/>
              </a:spcBef>
            </a:pPr>
            <a:r>
              <a:rPr sz="750" spc="5" dirty="0">
                <a:latin typeface="Times New Roman"/>
                <a:cs typeface="Times New Roman"/>
              </a:rPr>
              <a:t>VGA</a:t>
            </a:r>
            <a:r>
              <a:rPr sz="750" spc="-60" dirty="0">
                <a:latin typeface="Times New Roman"/>
                <a:cs typeface="Times New Roman"/>
              </a:rPr>
              <a:t> </a:t>
            </a:r>
            <a:r>
              <a:rPr sz="750" spc="0" dirty="0">
                <a:latin typeface="Times New Roman"/>
                <a:cs typeface="Times New Roman"/>
              </a:rPr>
              <a:t>Conn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542877" y="787604"/>
            <a:ext cx="322580" cy="0"/>
          </a:xfrm>
          <a:custGeom>
            <a:avLst/>
            <a:gdLst/>
            <a:ahLst/>
            <a:cxnLst/>
            <a:rect l="l" t="t" r="r" b="b"/>
            <a:pathLst>
              <a:path w="322580">
                <a:moveTo>
                  <a:pt x="0" y="0"/>
                </a:moveTo>
                <a:lnTo>
                  <a:pt x="321947" y="0"/>
                </a:lnTo>
              </a:path>
            </a:pathLst>
          </a:custGeom>
          <a:ln w="70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64986" y="763058"/>
            <a:ext cx="70485" cy="49530"/>
          </a:xfrm>
          <a:custGeom>
            <a:avLst/>
            <a:gdLst/>
            <a:ahLst/>
            <a:cxnLst/>
            <a:rect l="l" t="t" r="r" b="b"/>
            <a:pathLst>
              <a:path w="70485" h="49529">
                <a:moveTo>
                  <a:pt x="0" y="0"/>
                </a:moveTo>
                <a:lnTo>
                  <a:pt x="0" y="49092"/>
                </a:lnTo>
                <a:lnTo>
                  <a:pt x="70131" y="245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64986" y="763058"/>
            <a:ext cx="70485" cy="49530"/>
          </a:xfrm>
          <a:custGeom>
            <a:avLst/>
            <a:gdLst/>
            <a:ahLst/>
            <a:cxnLst/>
            <a:rect l="l" t="t" r="r" b="b"/>
            <a:pathLst>
              <a:path w="70485" h="49529">
                <a:moveTo>
                  <a:pt x="0" y="0"/>
                </a:moveTo>
                <a:lnTo>
                  <a:pt x="70131" y="24546"/>
                </a:lnTo>
                <a:lnTo>
                  <a:pt x="0" y="49092"/>
                </a:lnTo>
                <a:lnTo>
                  <a:pt x="0" y="0"/>
                </a:lnTo>
                <a:close/>
              </a:path>
            </a:pathLst>
          </a:custGeom>
          <a:ln w="70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977281" y="1040079"/>
            <a:ext cx="469900" cy="252729"/>
          </a:xfrm>
          <a:prstGeom prst="rect">
            <a:avLst/>
          </a:prstGeom>
          <a:solidFill>
            <a:srgbClr val="ACD8E6"/>
          </a:solidFill>
        </p:spPr>
        <p:txBody>
          <a:bodyPr vert="horz" wrap="square" lIns="0" tIns="5651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445"/>
              </a:spcBef>
            </a:pPr>
            <a:r>
              <a:rPr sz="750" spc="5" dirty="0">
                <a:latin typeface="Times New Roman"/>
                <a:cs typeface="Times New Roman"/>
              </a:rPr>
              <a:t>DP</a:t>
            </a:r>
            <a:r>
              <a:rPr sz="750" spc="-50" dirty="0">
                <a:latin typeface="Times New Roman"/>
                <a:cs typeface="Times New Roman"/>
              </a:rPr>
              <a:t> </a:t>
            </a:r>
            <a:r>
              <a:rPr sz="750" spc="0" dirty="0">
                <a:latin typeface="Times New Roman"/>
                <a:cs typeface="Times New Roman"/>
              </a:rPr>
              <a:t>Conn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681822" y="1166316"/>
            <a:ext cx="223520" cy="0"/>
          </a:xfrm>
          <a:custGeom>
            <a:avLst/>
            <a:gdLst/>
            <a:ahLst/>
            <a:cxnLst/>
            <a:rect l="l" t="t" r="r" b="b"/>
            <a:pathLst>
              <a:path w="223519">
                <a:moveTo>
                  <a:pt x="0" y="0"/>
                </a:moveTo>
                <a:lnTo>
                  <a:pt x="223110" y="0"/>
                </a:lnTo>
              </a:path>
            </a:pathLst>
          </a:custGeom>
          <a:ln w="70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905697" y="1141770"/>
            <a:ext cx="70485" cy="49530"/>
          </a:xfrm>
          <a:custGeom>
            <a:avLst/>
            <a:gdLst/>
            <a:ahLst/>
            <a:cxnLst/>
            <a:rect l="l" t="t" r="r" b="b"/>
            <a:pathLst>
              <a:path w="70485" h="49530">
                <a:moveTo>
                  <a:pt x="0" y="0"/>
                </a:moveTo>
                <a:lnTo>
                  <a:pt x="0" y="49092"/>
                </a:lnTo>
                <a:lnTo>
                  <a:pt x="70131" y="245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05697" y="1141770"/>
            <a:ext cx="70485" cy="49530"/>
          </a:xfrm>
          <a:custGeom>
            <a:avLst/>
            <a:gdLst/>
            <a:ahLst/>
            <a:cxnLst/>
            <a:rect l="l" t="t" r="r" b="b"/>
            <a:pathLst>
              <a:path w="70485" h="49530">
                <a:moveTo>
                  <a:pt x="0" y="0"/>
                </a:moveTo>
                <a:lnTo>
                  <a:pt x="70131" y="24546"/>
                </a:lnTo>
                <a:lnTo>
                  <a:pt x="0" y="49092"/>
                </a:lnTo>
                <a:lnTo>
                  <a:pt x="0" y="0"/>
                </a:lnTo>
                <a:close/>
              </a:path>
            </a:pathLst>
          </a:custGeom>
          <a:ln w="70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952735" y="1418791"/>
            <a:ext cx="519430" cy="252729"/>
          </a:xfrm>
          <a:prstGeom prst="rect">
            <a:avLst/>
          </a:prstGeom>
          <a:solidFill>
            <a:srgbClr val="ACD8E6"/>
          </a:solidFill>
        </p:spPr>
        <p:txBody>
          <a:bodyPr vert="horz" wrap="square" lIns="0" tIns="5651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445"/>
              </a:spcBef>
            </a:pPr>
            <a:r>
              <a:rPr sz="750" spc="5" dirty="0">
                <a:latin typeface="Times New Roman"/>
                <a:cs typeface="Times New Roman"/>
              </a:rPr>
              <a:t>DVI</a:t>
            </a:r>
            <a:r>
              <a:rPr sz="750" spc="-25" dirty="0">
                <a:latin typeface="Times New Roman"/>
                <a:cs typeface="Times New Roman"/>
              </a:rPr>
              <a:t> </a:t>
            </a:r>
            <a:r>
              <a:rPr sz="750" spc="5" dirty="0">
                <a:latin typeface="Times New Roman"/>
                <a:cs typeface="Times New Roman"/>
              </a:rPr>
              <a:t>Conn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523808" y="1545029"/>
            <a:ext cx="354965" cy="0"/>
          </a:xfrm>
          <a:custGeom>
            <a:avLst/>
            <a:gdLst/>
            <a:ahLst/>
            <a:cxnLst/>
            <a:rect l="l" t="t" r="r" b="b"/>
            <a:pathLst>
              <a:path w="354964">
                <a:moveTo>
                  <a:pt x="0" y="0"/>
                </a:moveTo>
                <a:lnTo>
                  <a:pt x="354467" y="0"/>
                </a:lnTo>
              </a:path>
            </a:pathLst>
          </a:custGeom>
          <a:ln w="70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80934" y="1520482"/>
            <a:ext cx="70485" cy="49530"/>
          </a:xfrm>
          <a:custGeom>
            <a:avLst/>
            <a:gdLst/>
            <a:ahLst/>
            <a:cxnLst/>
            <a:rect l="l" t="t" r="r" b="b"/>
            <a:pathLst>
              <a:path w="70485" h="49530">
                <a:moveTo>
                  <a:pt x="0" y="0"/>
                </a:moveTo>
                <a:lnTo>
                  <a:pt x="0" y="49092"/>
                </a:lnTo>
                <a:lnTo>
                  <a:pt x="70131" y="245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80934" y="1520482"/>
            <a:ext cx="70485" cy="49530"/>
          </a:xfrm>
          <a:custGeom>
            <a:avLst/>
            <a:gdLst/>
            <a:ahLst/>
            <a:cxnLst/>
            <a:rect l="l" t="t" r="r" b="b"/>
            <a:pathLst>
              <a:path w="70485" h="49530">
                <a:moveTo>
                  <a:pt x="0" y="0"/>
                </a:moveTo>
                <a:lnTo>
                  <a:pt x="70131" y="24546"/>
                </a:lnTo>
                <a:lnTo>
                  <a:pt x="0" y="49092"/>
                </a:lnTo>
                <a:lnTo>
                  <a:pt x="0" y="0"/>
                </a:lnTo>
                <a:close/>
              </a:path>
            </a:pathLst>
          </a:custGeom>
          <a:ln w="70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09193" y="1962937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3989652" y="198367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09194" y="2148649"/>
            <a:ext cx="3989651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9994" y="2972816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10794" y="2960116"/>
            <a:ext cx="3938802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98846" y="2007171"/>
            <a:ext cx="50751" cy="965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9193" y="2192928"/>
            <a:ext cx="3989704" cy="831215"/>
          </a:xfrm>
          <a:custGeom>
            <a:avLst/>
            <a:gdLst/>
            <a:ahLst/>
            <a:cxnLst/>
            <a:rect l="l" t="t" r="r" b="b"/>
            <a:pathLst>
              <a:path w="3989704" h="831214">
                <a:moveTo>
                  <a:pt x="3989652" y="0"/>
                </a:moveTo>
                <a:lnTo>
                  <a:pt x="0" y="0"/>
                </a:lnTo>
                <a:lnTo>
                  <a:pt x="0" y="779887"/>
                </a:lnTo>
                <a:lnTo>
                  <a:pt x="4008" y="799612"/>
                </a:lnTo>
                <a:lnTo>
                  <a:pt x="14922" y="815765"/>
                </a:lnTo>
                <a:lnTo>
                  <a:pt x="31075" y="826679"/>
                </a:lnTo>
                <a:lnTo>
                  <a:pt x="50800" y="830687"/>
                </a:lnTo>
                <a:lnTo>
                  <a:pt x="3938852" y="830687"/>
                </a:lnTo>
                <a:lnTo>
                  <a:pt x="3958576" y="826679"/>
                </a:lnTo>
                <a:lnTo>
                  <a:pt x="3974729" y="815765"/>
                </a:lnTo>
                <a:lnTo>
                  <a:pt x="3985644" y="799612"/>
                </a:lnTo>
                <a:lnTo>
                  <a:pt x="3989652" y="779887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98846" y="2045267"/>
            <a:ext cx="0" cy="946785"/>
          </a:xfrm>
          <a:custGeom>
            <a:avLst/>
            <a:gdLst/>
            <a:ahLst/>
            <a:cxnLst/>
            <a:rect l="l" t="t" r="r" b="b"/>
            <a:pathLst>
              <a:path h="946785">
                <a:moveTo>
                  <a:pt x="0" y="94659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298846" y="203256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298846" y="20198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298846" y="20071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02551" y="2254351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02551" y="2464384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02551" y="2674416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2551" y="2884449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347294" y="1890684"/>
            <a:ext cx="3913504" cy="11023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Driving </a:t>
            </a:r>
            <a:r>
              <a:rPr sz="1200" spc="-80" dirty="0">
                <a:solidFill>
                  <a:srgbClr val="FFFFFF"/>
                </a:solidFill>
                <a:latin typeface="Tahoma"/>
                <a:cs typeface="Tahoma"/>
              </a:rPr>
              <a:t>screens </a:t>
            </a:r>
            <a:r>
              <a:rPr sz="1200" spc="-105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big</a:t>
            </a:r>
            <a:r>
              <a:rPr sz="12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picture</a:t>
            </a:r>
            <a:endParaRPr sz="1200">
              <a:latin typeface="Tahoma"/>
              <a:cs typeface="Tahoma"/>
            </a:endParaRPr>
          </a:p>
          <a:p>
            <a:pPr marL="289560" marR="5080" algn="just">
              <a:lnSpc>
                <a:spcPct val="125299"/>
              </a:lnSpc>
              <a:spcBef>
                <a:spcPts val="25"/>
              </a:spcBef>
            </a:pPr>
            <a:r>
              <a:rPr sz="1050" spc="-50" dirty="0">
                <a:latin typeface="Tahoma"/>
                <a:cs typeface="Tahoma"/>
              </a:rPr>
              <a:t>Framebuffer: </a:t>
            </a:r>
            <a:r>
              <a:rPr sz="1050" spc="-15" dirty="0">
                <a:latin typeface="Tahoma"/>
                <a:cs typeface="Tahoma"/>
              </a:rPr>
              <a:t>The </a:t>
            </a:r>
            <a:r>
              <a:rPr sz="1050" spc="-50" dirty="0">
                <a:latin typeface="Tahoma"/>
                <a:cs typeface="Tahoma"/>
              </a:rPr>
              <a:t>image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55" dirty="0">
                <a:latin typeface="Tahoma"/>
                <a:cs typeface="Tahoma"/>
              </a:rPr>
              <a:t>be </a:t>
            </a:r>
            <a:r>
              <a:rPr sz="1050" spc="-50" dirty="0">
                <a:latin typeface="Tahoma"/>
                <a:cs typeface="Tahoma"/>
              </a:rPr>
              <a:t>displayed on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10" dirty="0">
                <a:latin typeface="Tahoma"/>
                <a:cs typeface="Tahoma"/>
              </a:rPr>
              <a:t>screen(VRAM)  </a:t>
            </a:r>
            <a:r>
              <a:rPr sz="1050" spc="10" dirty="0">
                <a:latin typeface="Tahoma"/>
                <a:cs typeface="Tahoma"/>
              </a:rPr>
              <a:t>CRTC: </a:t>
            </a:r>
            <a:r>
              <a:rPr sz="1050" spc="-40" dirty="0">
                <a:latin typeface="Tahoma"/>
                <a:cs typeface="Tahoma"/>
              </a:rPr>
              <a:t>Streams the </a:t>
            </a:r>
            <a:r>
              <a:rPr sz="1050" spc="-50" dirty="0">
                <a:latin typeface="Tahoma"/>
                <a:cs typeface="Tahoma"/>
              </a:rPr>
              <a:t>framebuffer </a:t>
            </a:r>
            <a:r>
              <a:rPr sz="1050" spc="-35" dirty="0">
                <a:latin typeface="Tahoma"/>
                <a:cs typeface="Tahoma"/>
              </a:rPr>
              <a:t>following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45" dirty="0">
                <a:latin typeface="Tahoma"/>
                <a:cs typeface="Tahoma"/>
              </a:rPr>
              <a:t>screen’s </a:t>
            </a:r>
            <a:r>
              <a:rPr sz="1050" spc="-30" dirty="0">
                <a:latin typeface="Tahoma"/>
                <a:cs typeface="Tahoma"/>
              </a:rPr>
              <a:t>timings  </a:t>
            </a:r>
            <a:r>
              <a:rPr sz="1050" spc="-40" dirty="0">
                <a:latin typeface="Tahoma"/>
                <a:cs typeface="Tahoma"/>
              </a:rPr>
              <a:t>Encoder: </a:t>
            </a:r>
            <a:r>
              <a:rPr sz="1050" spc="-35" dirty="0">
                <a:latin typeface="Tahoma"/>
                <a:cs typeface="Tahoma"/>
              </a:rPr>
              <a:t>Convert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25" dirty="0">
                <a:latin typeface="Tahoma"/>
                <a:cs typeface="Tahoma"/>
              </a:rPr>
              <a:t>CRTC’s </a:t>
            </a:r>
            <a:r>
              <a:rPr sz="1050" spc="-25" dirty="0">
                <a:latin typeface="Tahoma"/>
                <a:cs typeface="Tahoma"/>
              </a:rPr>
              <a:t>output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20" dirty="0">
                <a:latin typeface="Tahoma"/>
                <a:cs typeface="Tahoma"/>
              </a:rPr>
              <a:t>right </a:t>
            </a:r>
            <a:r>
              <a:rPr sz="1050" spc="60" dirty="0">
                <a:latin typeface="Tahoma"/>
                <a:cs typeface="Tahoma"/>
              </a:rPr>
              <a:t>PHY </a:t>
            </a:r>
            <a:r>
              <a:rPr sz="1050" spc="-40" dirty="0">
                <a:latin typeface="Tahoma"/>
                <a:cs typeface="Tahoma"/>
              </a:rPr>
              <a:t>signal  </a:t>
            </a:r>
            <a:r>
              <a:rPr sz="1050" spc="-45" dirty="0">
                <a:latin typeface="Tahoma"/>
                <a:cs typeface="Tahoma"/>
              </a:rPr>
              <a:t>Connector: </a:t>
            </a:r>
            <a:r>
              <a:rPr sz="1050" spc="-15" dirty="0">
                <a:latin typeface="Tahoma"/>
                <a:cs typeface="Tahoma"/>
              </a:rPr>
              <a:t>The </a:t>
            </a:r>
            <a:r>
              <a:rPr sz="1050" spc="-25" dirty="0">
                <a:latin typeface="Tahoma"/>
                <a:cs typeface="Tahoma"/>
              </a:rPr>
              <a:t>actual </a:t>
            </a:r>
            <a:r>
              <a:rPr sz="1050" spc="-45" dirty="0">
                <a:latin typeface="Tahoma"/>
                <a:cs typeface="Tahoma"/>
              </a:rPr>
              <a:t>connector </a:t>
            </a:r>
            <a:r>
              <a:rPr sz="1050" spc="-65" dirty="0">
                <a:latin typeface="Tahoma"/>
                <a:cs typeface="Tahoma"/>
              </a:rPr>
              <a:t>where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60" dirty="0">
                <a:latin typeface="Tahoma"/>
                <a:cs typeface="Tahoma"/>
              </a:rPr>
              <a:t>screen </a:t>
            </a:r>
            <a:r>
              <a:rPr sz="1050" spc="-35" dirty="0">
                <a:latin typeface="Tahoma"/>
                <a:cs typeface="Tahoma"/>
              </a:rPr>
              <a:t>is</a:t>
            </a:r>
            <a:r>
              <a:rPr sz="1050" spc="-105" dirty="0">
                <a:latin typeface="Tahoma"/>
                <a:cs typeface="Tahoma"/>
              </a:rPr>
              <a:t> </a:t>
            </a:r>
            <a:r>
              <a:rPr sz="1050" spc="-50" dirty="0">
                <a:latin typeface="Tahoma"/>
                <a:cs typeface="Tahoma"/>
              </a:rPr>
              <a:t>plugged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7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5300" y="0"/>
            <a:ext cx="1179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58974" y="0"/>
            <a:ext cx="1242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86161" y="0"/>
            <a:ext cx="4267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185514"/>
            <a:ext cx="5346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Driving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screens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59994" y="809960"/>
            <a:ext cx="863965" cy="647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22755" y="809954"/>
            <a:ext cx="809975" cy="647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31542" y="809935"/>
            <a:ext cx="1053657" cy="647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84003" y="809945"/>
            <a:ext cx="863986" cy="6479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9193" y="1711032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194" y="1886204"/>
            <a:ext cx="3989651" cy="506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9994" y="2702674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0794" y="2689974"/>
            <a:ext cx="3938802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98846" y="1755279"/>
            <a:ext cx="50751" cy="9473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9193" y="1930484"/>
            <a:ext cx="3989704" cy="823594"/>
          </a:xfrm>
          <a:custGeom>
            <a:avLst/>
            <a:gdLst/>
            <a:ahLst/>
            <a:cxnLst/>
            <a:rect l="l" t="t" r="r" b="b"/>
            <a:pathLst>
              <a:path w="3989704" h="823594">
                <a:moveTo>
                  <a:pt x="3989652" y="0"/>
                </a:moveTo>
                <a:lnTo>
                  <a:pt x="0" y="0"/>
                </a:lnTo>
                <a:lnTo>
                  <a:pt x="0" y="772190"/>
                </a:lnTo>
                <a:lnTo>
                  <a:pt x="4008" y="791914"/>
                </a:lnTo>
                <a:lnTo>
                  <a:pt x="14922" y="808067"/>
                </a:lnTo>
                <a:lnTo>
                  <a:pt x="31075" y="818981"/>
                </a:lnTo>
                <a:lnTo>
                  <a:pt x="50800" y="822990"/>
                </a:lnTo>
                <a:lnTo>
                  <a:pt x="3938852" y="822990"/>
                </a:lnTo>
                <a:lnTo>
                  <a:pt x="3958576" y="818981"/>
                </a:lnTo>
                <a:lnTo>
                  <a:pt x="3974729" y="808067"/>
                </a:lnTo>
                <a:lnTo>
                  <a:pt x="3985644" y="791914"/>
                </a:lnTo>
                <a:lnTo>
                  <a:pt x="3989652" y="772190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98846" y="1793366"/>
            <a:ext cx="0" cy="928369"/>
          </a:xfrm>
          <a:custGeom>
            <a:avLst/>
            <a:gdLst/>
            <a:ahLst/>
            <a:cxnLst/>
            <a:rect l="l" t="t" r="r" b="b"/>
            <a:pathLst>
              <a:path h="928369">
                <a:moveTo>
                  <a:pt x="0" y="92835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98846" y="17806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98846" y="17679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98846" y="17552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2551" y="1984209"/>
            <a:ext cx="65265" cy="652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2551" y="2194242"/>
            <a:ext cx="65265" cy="652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2551" y="2404275"/>
            <a:ext cx="65265" cy="652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2551" y="2614307"/>
            <a:ext cx="65265" cy="652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47294" y="1658779"/>
            <a:ext cx="3913504" cy="10642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Screen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connectors</a:t>
            </a:r>
            <a:endParaRPr sz="12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210"/>
              </a:spcBef>
            </a:pPr>
            <a:r>
              <a:rPr sz="1050" dirty="0">
                <a:latin typeface="Tahoma"/>
                <a:cs typeface="Tahoma"/>
              </a:rPr>
              <a:t>VGA: </a:t>
            </a:r>
            <a:r>
              <a:rPr sz="1050" spc="-25" dirty="0">
                <a:latin typeface="Tahoma"/>
                <a:cs typeface="Tahoma"/>
              </a:rPr>
              <a:t>Video, </a:t>
            </a:r>
            <a:r>
              <a:rPr sz="1050" spc="-35" dirty="0">
                <a:latin typeface="Tahoma"/>
                <a:cs typeface="Tahoma"/>
              </a:rPr>
              <a:t>introduced </a:t>
            </a:r>
            <a:r>
              <a:rPr sz="1050" spc="-25" dirty="0">
                <a:latin typeface="Tahoma"/>
                <a:cs typeface="Tahoma"/>
              </a:rPr>
              <a:t>in </a:t>
            </a:r>
            <a:r>
              <a:rPr sz="1050" spc="-55" dirty="0">
                <a:latin typeface="Tahoma"/>
                <a:cs typeface="Tahoma"/>
              </a:rPr>
              <a:t>1987 </a:t>
            </a:r>
            <a:r>
              <a:rPr sz="1050" spc="-60" dirty="0">
                <a:latin typeface="Tahoma"/>
                <a:cs typeface="Tahoma"/>
              </a:rPr>
              <a:t>by</a:t>
            </a:r>
            <a:r>
              <a:rPr sz="1050" spc="65" dirty="0">
                <a:latin typeface="Tahoma"/>
                <a:cs typeface="Tahoma"/>
              </a:rPr>
              <a:t> </a:t>
            </a:r>
            <a:r>
              <a:rPr sz="1050" spc="15" dirty="0">
                <a:latin typeface="Tahoma"/>
                <a:cs typeface="Tahoma"/>
              </a:rPr>
              <a:t>IBM</a:t>
            </a:r>
            <a:endParaRPr sz="105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050" spc="-30" dirty="0">
                <a:latin typeface="Tahoma"/>
                <a:cs typeface="Tahoma"/>
              </a:rPr>
              <a:t>DVI: </a:t>
            </a:r>
            <a:r>
              <a:rPr sz="1050" spc="-25" dirty="0">
                <a:latin typeface="Tahoma"/>
                <a:cs typeface="Tahoma"/>
              </a:rPr>
              <a:t>Video, </a:t>
            </a:r>
            <a:r>
              <a:rPr sz="1050" spc="-35" dirty="0">
                <a:latin typeface="Tahoma"/>
                <a:cs typeface="Tahoma"/>
              </a:rPr>
              <a:t>introduced </a:t>
            </a:r>
            <a:r>
              <a:rPr sz="1050" spc="-25" dirty="0">
                <a:latin typeface="Tahoma"/>
                <a:cs typeface="Tahoma"/>
              </a:rPr>
              <a:t>in </a:t>
            </a:r>
            <a:r>
              <a:rPr sz="1050" spc="-55" dirty="0">
                <a:latin typeface="Tahoma"/>
                <a:cs typeface="Tahoma"/>
              </a:rPr>
              <a:t>1999 </a:t>
            </a:r>
            <a:r>
              <a:rPr sz="1050" spc="-60" dirty="0">
                <a:latin typeface="Tahoma"/>
                <a:cs typeface="Tahoma"/>
              </a:rPr>
              <a:t>by</a:t>
            </a:r>
            <a:r>
              <a:rPr sz="1050" spc="100" dirty="0">
                <a:latin typeface="Tahoma"/>
                <a:cs typeface="Tahoma"/>
              </a:rPr>
              <a:t> </a:t>
            </a:r>
            <a:r>
              <a:rPr sz="1050" spc="0" dirty="0">
                <a:latin typeface="Tahoma"/>
                <a:cs typeface="Tahoma"/>
              </a:rPr>
              <a:t>DDWG</a:t>
            </a:r>
            <a:endParaRPr sz="105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050" spc="5" dirty="0">
                <a:latin typeface="Tahoma"/>
                <a:cs typeface="Tahoma"/>
              </a:rPr>
              <a:t>DP: </a:t>
            </a:r>
            <a:r>
              <a:rPr sz="1050" spc="-25" dirty="0">
                <a:latin typeface="Tahoma"/>
                <a:cs typeface="Tahoma"/>
              </a:rPr>
              <a:t>Video </a:t>
            </a:r>
            <a:r>
              <a:rPr sz="1050" spc="75" dirty="0">
                <a:latin typeface="Tahoma"/>
                <a:cs typeface="Tahoma"/>
              </a:rPr>
              <a:t>&amp; </a:t>
            </a:r>
            <a:r>
              <a:rPr sz="1050" spc="-20" dirty="0">
                <a:latin typeface="Tahoma"/>
                <a:cs typeface="Tahoma"/>
              </a:rPr>
              <a:t>Audio, </a:t>
            </a:r>
            <a:r>
              <a:rPr sz="1050" spc="-35" dirty="0">
                <a:latin typeface="Tahoma"/>
                <a:cs typeface="Tahoma"/>
              </a:rPr>
              <a:t>introduced </a:t>
            </a:r>
            <a:r>
              <a:rPr sz="1050" spc="-25" dirty="0">
                <a:latin typeface="Tahoma"/>
                <a:cs typeface="Tahoma"/>
              </a:rPr>
              <a:t>in </a:t>
            </a:r>
            <a:r>
              <a:rPr sz="1050" spc="-55" dirty="0">
                <a:latin typeface="Tahoma"/>
                <a:cs typeface="Tahoma"/>
              </a:rPr>
              <a:t>2006 </a:t>
            </a:r>
            <a:r>
              <a:rPr sz="1050" spc="-60" dirty="0">
                <a:latin typeface="Tahoma"/>
                <a:cs typeface="Tahoma"/>
              </a:rPr>
              <a:t>by</a:t>
            </a:r>
            <a:r>
              <a:rPr sz="1050" spc="80" dirty="0">
                <a:latin typeface="Tahoma"/>
                <a:cs typeface="Tahoma"/>
              </a:rPr>
              <a:t> </a:t>
            </a:r>
            <a:r>
              <a:rPr sz="1050" spc="30" dirty="0">
                <a:latin typeface="Tahoma"/>
                <a:cs typeface="Tahoma"/>
              </a:rPr>
              <a:t>VESA</a:t>
            </a:r>
            <a:endParaRPr sz="105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050" spc="-5" dirty="0">
                <a:latin typeface="Tahoma"/>
                <a:cs typeface="Tahoma"/>
              </a:rPr>
              <a:t>HDMI: </a:t>
            </a:r>
            <a:r>
              <a:rPr sz="1050" spc="-25" dirty="0">
                <a:latin typeface="Tahoma"/>
                <a:cs typeface="Tahoma"/>
              </a:rPr>
              <a:t>Video </a:t>
            </a:r>
            <a:r>
              <a:rPr sz="1050" spc="75" dirty="0">
                <a:latin typeface="Tahoma"/>
                <a:cs typeface="Tahoma"/>
              </a:rPr>
              <a:t>&amp; </a:t>
            </a:r>
            <a:r>
              <a:rPr sz="1050" spc="-20" dirty="0">
                <a:latin typeface="Tahoma"/>
                <a:cs typeface="Tahoma"/>
              </a:rPr>
              <a:t>Audio, </a:t>
            </a:r>
            <a:r>
              <a:rPr sz="1050" spc="-35" dirty="0">
                <a:latin typeface="Tahoma"/>
                <a:cs typeface="Tahoma"/>
              </a:rPr>
              <a:t>introduced </a:t>
            </a:r>
            <a:r>
              <a:rPr sz="1050" spc="-25" dirty="0">
                <a:latin typeface="Tahoma"/>
                <a:cs typeface="Tahoma"/>
              </a:rPr>
              <a:t>in </a:t>
            </a:r>
            <a:r>
              <a:rPr sz="1050" spc="-55" dirty="0">
                <a:latin typeface="Tahoma"/>
                <a:cs typeface="Tahoma"/>
              </a:rPr>
              <a:t>1999 </a:t>
            </a:r>
            <a:r>
              <a:rPr sz="1050" spc="-60" dirty="0">
                <a:latin typeface="Tahoma"/>
                <a:cs typeface="Tahoma"/>
              </a:rPr>
              <a:t>by </a:t>
            </a:r>
            <a:r>
              <a:rPr sz="1050" spc="10" dirty="0">
                <a:latin typeface="Tahoma"/>
                <a:cs typeface="Tahoma"/>
              </a:rPr>
              <a:t>HDMI</a:t>
            </a:r>
            <a:r>
              <a:rPr sz="1050" spc="100" dirty="0">
                <a:latin typeface="Tahoma"/>
                <a:cs typeface="Tahoma"/>
              </a:rPr>
              <a:t> </a:t>
            </a:r>
            <a:r>
              <a:rPr sz="1050" spc="-50" dirty="0">
                <a:latin typeface="Tahoma"/>
                <a:cs typeface="Tahoma"/>
              </a:rPr>
              <a:t>Founders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8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0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34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38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42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46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50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5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585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5300" y="0"/>
            <a:ext cx="1179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Hardware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Anatomy </a:t>
            </a: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GPU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843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347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851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355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593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3633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86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7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875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379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83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87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91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95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899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403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072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11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58974" y="0"/>
            <a:ext cx="1242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II -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Host </a:t>
            </a:r>
            <a:r>
              <a:rPr sz="600" spc="0" dirty="0">
                <a:solidFill>
                  <a:srgbClr val="7F7F7F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The Linux </a:t>
            </a:r>
            <a:r>
              <a:rPr sz="600" spc="-15" dirty="0">
                <a:solidFill>
                  <a:srgbClr val="7F7F7F"/>
                </a:solidFill>
                <a:latin typeface="Arial"/>
                <a:cs typeface="Arial"/>
              </a:rPr>
              <a:t>graphics</a:t>
            </a:r>
            <a:r>
              <a:rPr sz="6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"/>
                <a:cs typeface="Arial"/>
              </a:rPr>
              <a:t>stack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15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19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231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86161" y="0"/>
            <a:ext cx="4267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7F7F7F"/>
                </a:solidFill>
                <a:latin typeface="Arial"/>
                <a:cs typeface="Arial"/>
              </a:rPr>
              <a:t>Attributions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185514"/>
            <a:ext cx="5346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0" dirty="0">
                <a:solidFill>
                  <a:srgbClr val="FFFFFF"/>
                </a:solidFill>
                <a:latin typeface="Arial"/>
                <a:cs typeface="Arial"/>
              </a:rPr>
              <a:t>Driving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screens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72982" y="553562"/>
            <a:ext cx="2285333" cy="1003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5549" y="579090"/>
            <a:ext cx="2285365" cy="198120"/>
          </a:xfrm>
          <a:custGeom>
            <a:avLst/>
            <a:gdLst/>
            <a:ahLst/>
            <a:cxnLst/>
            <a:rect l="l" t="t" r="r" b="b"/>
            <a:pathLst>
              <a:path w="2285365" h="198120">
                <a:moveTo>
                  <a:pt x="2285333" y="0"/>
                </a:moveTo>
                <a:lnTo>
                  <a:pt x="0" y="197931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5548" y="761205"/>
            <a:ext cx="43815" cy="24765"/>
          </a:xfrm>
          <a:custGeom>
            <a:avLst/>
            <a:gdLst/>
            <a:ahLst/>
            <a:cxnLst/>
            <a:rect l="l" t="t" r="r" b="b"/>
            <a:pathLst>
              <a:path w="43815" h="24765">
                <a:moveTo>
                  <a:pt x="43484" y="24254"/>
                </a:moveTo>
                <a:lnTo>
                  <a:pt x="0" y="15815"/>
                </a:lnTo>
                <a:lnTo>
                  <a:pt x="41374" y="0"/>
                </a:lnTo>
                <a:lnTo>
                  <a:pt x="30311" y="13189"/>
                </a:lnTo>
                <a:lnTo>
                  <a:pt x="43484" y="24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5548" y="761205"/>
            <a:ext cx="43815" cy="24765"/>
          </a:xfrm>
          <a:custGeom>
            <a:avLst/>
            <a:gdLst/>
            <a:ahLst/>
            <a:cxnLst/>
            <a:rect l="l" t="t" r="r" b="b"/>
            <a:pathLst>
              <a:path w="43815" h="24765">
                <a:moveTo>
                  <a:pt x="30302" y="13181"/>
                </a:moveTo>
                <a:lnTo>
                  <a:pt x="41374" y="0"/>
                </a:lnTo>
                <a:lnTo>
                  <a:pt x="0" y="15815"/>
                </a:lnTo>
                <a:lnTo>
                  <a:pt x="43484" y="24254"/>
                </a:lnTo>
                <a:lnTo>
                  <a:pt x="30302" y="1318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 rot="21360000">
            <a:off x="1617312" y="615925"/>
            <a:ext cx="184741" cy="5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5"/>
              </a:lnSpc>
            </a:pPr>
            <a:r>
              <a:rPr sz="400" spc="20" dirty="0">
                <a:latin typeface="Trebuchet MS"/>
                <a:cs typeface="Trebuchet MS"/>
              </a:rPr>
              <a:t>HBlank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809114" y="764447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0" y="0"/>
                </a:moveTo>
                <a:lnTo>
                  <a:pt x="42577" y="12154"/>
                </a:lnTo>
                <a:lnTo>
                  <a:pt x="0" y="24326"/>
                </a:lnTo>
                <a:lnTo>
                  <a:pt x="12172" y="121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09114" y="764447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12172" y="12154"/>
                </a:moveTo>
                <a:lnTo>
                  <a:pt x="0" y="24326"/>
                </a:lnTo>
                <a:lnTo>
                  <a:pt x="42577" y="12154"/>
                </a:lnTo>
                <a:lnTo>
                  <a:pt x="0" y="0"/>
                </a:lnTo>
                <a:lnTo>
                  <a:pt x="12172" y="1215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2741" y="779931"/>
            <a:ext cx="2285365" cy="198120"/>
          </a:xfrm>
          <a:custGeom>
            <a:avLst/>
            <a:gdLst/>
            <a:ahLst/>
            <a:cxnLst/>
            <a:rect l="l" t="t" r="r" b="b"/>
            <a:pathLst>
              <a:path w="2285365" h="198119">
                <a:moveTo>
                  <a:pt x="2285333" y="0"/>
                </a:moveTo>
                <a:lnTo>
                  <a:pt x="0" y="197931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2741" y="962067"/>
            <a:ext cx="43815" cy="24765"/>
          </a:xfrm>
          <a:custGeom>
            <a:avLst/>
            <a:gdLst/>
            <a:ahLst/>
            <a:cxnLst/>
            <a:rect l="l" t="t" r="r" b="b"/>
            <a:pathLst>
              <a:path w="43815" h="24765">
                <a:moveTo>
                  <a:pt x="43466" y="24236"/>
                </a:moveTo>
                <a:lnTo>
                  <a:pt x="0" y="15795"/>
                </a:lnTo>
                <a:lnTo>
                  <a:pt x="41358" y="0"/>
                </a:lnTo>
                <a:lnTo>
                  <a:pt x="30294" y="13172"/>
                </a:lnTo>
                <a:lnTo>
                  <a:pt x="43466" y="242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2741" y="962067"/>
            <a:ext cx="43815" cy="24765"/>
          </a:xfrm>
          <a:custGeom>
            <a:avLst/>
            <a:gdLst/>
            <a:ahLst/>
            <a:cxnLst/>
            <a:rect l="l" t="t" r="r" b="b"/>
            <a:pathLst>
              <a:path w="43815" h="24765">
                <a:moveTo>
                  <a:pt x="30284" y="13163"/>
                </a:moveTo>
                <a:lnTo>
                  <a:pt x="41358" y="0"/>
                </a:lnTo>
                <a:lnTo>
                  <a:pt x="0" y="15795"/>
                </a:lnTo>
                <a:lnTo>
                  <a:pt x="43466" y="24236"/>
                </a:lnTo>
                <a:lnTo>
                  <a:pt x="30284" y="131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09498" y="1101288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0" y="0"/>
                </a:moveTo>
                <a:lnTo>
                  <a:pt x="42577" y="12172"/>
                </a:lnTo>
                <a:lnTo>
                  <a:pt x="0" y="24321"/>
                </a:lnTo>
                <a:lnTo>
                  <a:pt x="12172" y="121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09498" y="1101288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12172" y="12172"/>
                </a:moveTo>
                <a:lnTo>
                  <a:pt x="0" y="24321"/>
                </a:lnTo>
                <a:lnTo>
                  <a:pt x="42577" y="12172"/>
                </a:lnTo>
                <a:lnTo>
                  <a:pt x="0" y="0"/>
                </a:lnTo>
                <a:lnTo>
                  <a:pt x="12172" y="121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3125" y="1116790"/>
            <a:ext cx="2285365" cy="198120"/>
          </a:xfrm>
          <a:custGeom>
            <a:avLst/>
            <a:gdLst/>
            <a:ahLst/>
            <a:cxnLst/>
            <a:rect l="l" t="t" r="r" b="b"/>
            <a:pathLst>
              <a:path w="2285365" h="198119">
                <a:moveTo>
                  <a:pt x="2285333" y="0"/>
                </a:moveTo>
                <a:lnTo>
                  <a:pt x="0" y="197913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3122" y="1298905"/>
            <a:ext cx="43815" cy="24765"/>
          </a:xfrm>
          <a:custGeom>
            <a:avLst/>
            <a:gdLst/>
            <a:ahLst/>
            <a:cxnLst/>
            <a:rect l="l" t="t" r="r" b="b"/>
            <a:pathLst>
              <a:path w="43815" h="24765">
                <a:moveTo>
                  <a:pt x="43470" y="24235"/>
                </a:moveTo>
                <a:lnTo>
                  <a:pt x="0" y="15795"/>
                </a:lnTo>
                <a:lnTo>
                  <a:pt x="41358" y="0"/>
                </a:lnTo>
                <a:lnTo>
                  <a:pt x="30298" y="13171"/>
                </a:lnTo>
                <a:lnTo>
                  <a:pt x="43470" y="242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3122" y="1298905"/>
            <a:ext cx="43815" cy="24765"/>
          </a:xfrm>
          <a:custGeom>
            <a:avLst/>
            <a:gdLst/>
            <a:ahLst/>
            <a:cxnLst/>
            <a:rect l="l" t="t" r="r" b="b"/>
            <a:pathLst>
              <a:path w="43815" h="24765">
                <a:moveTo>
                  <a:pt x="30288" y="13163"/>
                </a:moveTo>
                <a:lnTo>
                  <a:pt x="41358" y="0"/>
                </a:lnTo>
                <a:lnTo>
                  <a:pt x="0" y="15795"/>
                </a:lnTo>
                <a:lnTo>
                  <a:pt x="43470" y="24235"/>
                </a:lnTo>
                <a:lnTo>
                  <a:pt x="30288" y="131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06690" y="1302130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0" y="0"/>
                </a:moveTo>
                <a:lnTo>
                  <a:pt x="42577" y="12172"/>
                </a:lnTo>
                <a:lnTo>
                  <a:pt x="0" y="24326"/>
                </a:lnTo>
                <a:lnTo>
                  <a:pt x="12172" y="121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06690" y="1302130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5">
                <a:moveTo>
                  <a:pt x="12172" y="12172"/>
                </a:moveTo>
                <a:lnTo>
                  <a:pt x="0" y="24326"/>
                </a:lnTo>
                <a:lnTo>
                  <a:pt x="42577" y="12172"/>
                </a:lnTo>
                <a:lnTo>
                  <a:pt x="0" y="0"/>
                </a:lnTo>
                <a:lnTo>
                  <a:pt x="12172" y="121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0317" y="1317632"/>
            <a:ext cx="2285365" cy="198120"/>
          </a:xfrm>
          <a:custGeom>
            <a:avLst/>
            <a:gdLst/>
            <a:ahLst/>
            <a:cxnLst/>
            <a:rect l="l" t="t" r="r" b="b"/>
            <a:pathLst>
              <a:path w="2285365" h="198119">
                <a:moveTo>
                  <a:pt x="2285333" y="0"/>
                </a:moveTo>
                <a:lnTo>
                  <a:pt x="0" y="197913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570249" y="561323"/>
          <a:ext cx="2293620" cy="978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5365"/>
              </a:tblGrid>
              <a:tr h="212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1" name="object 61"/>
          <p:cNvSpPr txBox="1"/>
          <p:nvPr/>
        </p:nvSpPr>
        <p:spPr>
          <a:xfrm>
            <a:off x="2887331" y="546990"/>
            <a:ext cx="155575" cy="76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" spc="25" dirty="0">
                <a:latin typeface="Trebuchet MS"/>
                <a:cs typeface="Trebuchet MS"/>
              </a:rPr>
              <a:t>Line</a:t>
            </a:r>
            <a:r>
              <a:rPr sz="300" spc="-30" dirty="0">
                <a:latin typeface="Trebuchet MS"/>
                <a:cs typeface="Trebuchet MS"/>
              </a:rPr>
              <a:t> </a:t>
            </a:r>
            <a:r>
              <a:rPr sz="300" spc="50" dirty="0">
                <a:latin typeface="Trebuchet MS"/>
                <a:cs typeface="Trebuchet MS"/>
              </a:rPr>
              <a:t>0</a:t>
            </a:r>
            <a:endParaRPr sz="3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887331" y="738956"/>
            <a:ext cx="155575" cy="76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" spc="25" dirty="0">
                <a:latin typeface="Trebuchet MS"/>
                <a:cs typeface="Trebuchet MS"/>
              </a:rPr>
              <a:t>Line</a:t>
            </a:r>
            <a:r>
              <a:rPr sz="300" spc="-30" dirty="0">
                <a:latin typeface="Trebuchet MS"/>
                <a:cs typeface="Trebuchet MS"/>
              </a:rPr>
              <a:t> </a:t>
            </a:r>
            <a:r>
              <a:rPr sz="300" spc="50" dirty="0">
                <a:latin typeface="Trebuchet MS"/>
                <a:cs typeface="Trebuchet MS"/>
              </a:rPr>
              <a:t>1</a:t>
            </a:r>
            <a:endParaRPr sz="3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887331" y="1271010"/>
            <a:ext cx="224790" cy="76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" spc="25" dirty="0">
                <a:latin typeface="Trebuchet MS"/>
                <a:cs typeface="Trebuchet MS"/>
              </a:rPr>
              <a:t>Line </a:t>
            </a:r>
            <a:r>
              <a:rPr sz="300" spc="30" dirty="0">
                <a:latin typeface="Trebuchet MS"/>
                <a:cs typeface="Trebuchet MS"/>
              </a:rPr>
              <a:t>Y</a:t>
            </a:r>
            <a:r>
              <a:rPr sz="300" spc="-65" dirty="0">
                <a:latin typeface="Trebuchet MS"/>
                <a:cs typeface="Trebuchet MS"/>
              </a:rPr>
              <a:t> </a:t>
            </a:r>
            <a:r>
              <a:rPr sz="300" spc="5" dirty="0">
                <a:latin typeface="Trebuchet MS"/>
                <a:cs typeface="Trebuchet MS"/>
              </a:rPr>
              <a:t>- </a:t>
            </a:r>
            <a:r>
              <a:rPr sz="300" spc="50" dirty="0">
                <a:latin typeface="Trebuchet MS"/>
                <a:cs typeface="Trebuchet MS"/>
              </a:rPr>
              <a:t>1</a:t>
            </a:r>
            <a:endParaRPr sz="30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887331" y="1474387"/>
            <a:ext cx="154940" cy="76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" spc="25" dirty="0">
                <a:latin typeface="Trebuchet MS"/>
                <a:cs typeface="Trebuchet MS"/>
              </a:rPr>
              <a:t>Line</a:t>
            </a:r>
            <a:r>
              <a:rPr sz="300" spc="-35" dirty="0">
                <a:latin typeface="Trebuchet MS"/>
                <a:cs typeface="Trebuchet MS"/>
              </a:rPr>
              <a:t> </a:t>
            </a:r>
            <a:r>
              <a:rPr sz="300" spc="30" dirty="0">
                <a:latin typeface="Trebuchet MS"/>
                <a:cs typeface="Trebuchet MS"/>
              </a:rPr>
              <a:t>Y</a:t>
            </a:r>
            <a:endParaRPr sz="30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362709" y="384773"/>
            <a:ext cx="72136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55" dirty="0">
                <a:latin typeface="Trebuchet MS"/>
                <a:cs typeface="Trebuchet MS"/>
              </a:rPr>
              <a:t>CRTC</a:t>
            </a:r>
            <a:r>
              <a:rPr sz="750" spc="-40" dirty="0">
                <a:latin typeface="Trebuchet MS"/>
                <a:cs typeface="Trebuchet MS"/>
              </a:rPr>
              <a:t> </a:t>
            </a:r>
            <a:r>
              <a:rPr sz="750" spc="75" dirty="0">
                <a:latin typeface="Trebuchet MS"/>
                <a:cs typeface="Trebuchet MS"/>
              </a:rPr>
              <a:t>Scanout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827718" y="967784"/>
            <a:ext cx="59055" cy="38735"/>
          </a:xfrm>
          <a:custGeom>
            <a:avLst/>
            <a:gdLst/>
            <a:ahLst/>
            <a:cxnLst/>
            <a:rect l="l" t="t" r="r" b="b"/>
            <a:pathLst>
              <a:path w="59055" h="38734">
                <a:moveTo>
                  <a:pt x="0" y="38252"/>
                </a:moveTo>
                <a:lnTo>
                  <a:pt x="58673" y="0"/>
                </a:lnTo>
              </a:path>
            </a:pathLst>
          </a:custGeom>
          <a:ln w="35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26950" y="997636"/>
            <a:ext cx="59055" cy="38735"/>
          </a:xfrm>
          <a:custGeom>
            <a:avLst/>
            <a:gdLst/>
            <a:ahLst/>
            <a:cxnLst/>
            <a:rect l="l" t="t" r="r" b="b"/>
            <a:pathLst>
              <a:path w="59055" h="38734">
                <a:moveTo>
                  <a:pt x="0" y="38252"/>
                </a:moveTo>
                <a:lnTo>
                  <a:pt x="58673" y="0"/>
                </a:lnTo>
              </a:path>
            </a:pathLst>
          </a:custGeom>
          <a:ln w="35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0443" y="574104"/>
            <a:ext cx="2515870" cy="1107440"/>
          </a:xfrm>
          <a:custGeom>
            <a:avLst/>
            <a:gdLst/>
            <a:ahLst/>
            <a:cxnLst/>
            <a:rect l="l" t="t" r="r" b="b"/>
            <a:pathLst>
              <a:path w="2515870" h="1107439">
                <a:moveTo>
                  <a:pt x="2460751" y="940727"/>
                </a:moveTo>
                <a:lnTo>
                  <a:pt x="2488191" y="951390"/>
                </a:lnTo>
                <a:lnTo>
                  <a:pt x="2506978" y="978195"/>
                </a:lnTo>
                <a:lnTo>
                  <a:pt x="2515864" y="1012993"/>
                </a:lnTo>
                <a:lnTo>
                  <a:pt x="2513602" y="1047636"/>
                </a:lnTo>
                <a:lnTo>
                  <a:pt x="2498943" y="1073979"/>
                </a:lnTo>
                <a:lnTo>
                  <a:pt x="2470638" y="1083873"/>
                </a:lnTo>
                <a:lnTo>
                  <a:pt x="2466218" y="1083952"/>
                </a:lnTo>
                <a:lnTo>
                  <a:pt x="2456216" y="1084266"/>
                </a:lnTo>
                <a:lnTo>
                  <a:pt x="2440875" y="1084795"/>
                </a:lnTo>
                <a:lnTo>
                  <a:pt x="2420437" y="1085515"/>
                </a:lnTo>
                <a:lnTo>
                  <a:pt x="2395143" y="1086407"/>
                </a:lnTo>
                <a:lnTo>
                  <a:pt x="2330963" y="1088618"/>
                </a:lnTo>
                <a:lnTo>
                  <a:pt x="2292561" y="1089895"/>
                </a:lnTo>
                <a:lnTo>
                  <a:pt x="2250274" y="1091257"/>
                </a:lnTo>
                <a:lnTo>
                  <a:pt x="2204344" y="1092682"/>
                </a:lnTo>
                <a:lnTo>
                  <a:pt x="2155014" y="1094151"/>
                </a:lnTo>
                <a:lnTo>
                  <a:pt x="2102526" y="1095640"/>
                </a:lnTo>
                <a:lnTo>
                  <a:pt x="2047124" y="1097129"/>
                </a:lnTo>
                <a:lnTo>
                  <a:pt x="1989048" y="1098596"/>
                </a:lnTo>
                <a:lnTo>
                  <a:pt x="1928542" y="1100020"/>
                </a:lnTo>
                <a:lnTo>
                  <a:pt x="1865848" y="1101379"/>
                </a:lnTo>
                <a:lnTo>
                  <a:pt x="1801209" y="1102653"/>
                </a:lnTo>
                <a:lnTo>
                  <a:pt x="1734867" y="1103819"/>
                </a:lnTo>
                <a:lnTo>
                  <a:pt x="1667064" y="1104856"/>
                </a:lnTo>
                <a:lnTo>
                  <a:pt x="1598042" y="1105743"/>
                </a:lnTo>
                <a:lnTo>
                  <a:pt x="1528045" y="1106458"/>
                </a:lnTo>
                <a:lnTo>
                  <a:pt x="1457314" y="1106980"/>
                </a:lnTo>
                <a:lnTo>
                  <a:pt x="1386093" y="1107287"/>
                </a:lnTo>
                <a:lnTo>
                  <a:pt x="1314623" y="1107358"/>
                </a:lnTo>
                <a:lnTo>
                  <a:pt x="1243147" y="1107172"/>
                </a:lnTo>
                <a:lnTo>
                  <a:pt x="1171907" y="1106708"/>
                </a:lnTo>
                <a:lnTo>
                  <a:pt x="1101146" y="1105943"/>
                </a:lnTo>
                <a:lnTo>
                  <a:pt x="1031106" y="1104856"/>
                </a:lnTo>
                <a:lnTo>
                  <a:pt x="962029" y="1103426"/>
                </a:lnTo>
                <a:lnTo>
                  <a:pt x="894159" y="1101632"/>
                </a:lnTo>
                <a:lnTo>
                  <a:pt x="827737" y="1099451"/>
                </a:lnTo>
                <a:lnTo>
                  <a:pt x="763006" y="1096864"/>
                </a:lnTo>
                <a:lnTo>
                  <a:pt x="700208" y="1093848"/>
                </a:lnTo>
                <a:lnTo>
                  <a:pt x="639586" y="1090381"/>
                </a:lnTo>
                <a:lnTo>
                  <a:pt x="581383" y="1086443"/>
                </a:lnTo>
                <a:lnTo>
                  <a:pt x="525839" y="1082012"/>
                </a:lnTo>
                <a:lnTo>
                  <a:pt x="473199" y="1077066"/>
                </a:lnTo>
                <a:lnTo>
                  <a:pt x="423704" y="1071584"/>
                </a:lnTo>
                <a:lnTo>
                  <a:pt x="377597" y="1065546"/>
                </a:lnTo>
                <a:lnTo>
                  <a:pt x="335121" y="1058928"/>
                </a:lnTo>
                <a:lnTo>
                  <a:pt x="296517" y="1051710"/>
                </a:lnTo>
                <a:lnTo>
                  <a:pt x="231896" y="1035389"/>
                </a:lnTo>
                <a:lnTo>
                  <a:pt x="185676" y="1016410"/>
                </a:lnTo>
                <a:lnTo>
                  <a:pt x="145620" y="969258"/>
                </a:lnTo>
                <a:lnTo>
                  <a:pt x="116608" y="898465"/>
                </a:lnTo>
                <a:lnTo>
                  <a:pt x="102133" y="854607"/>
                </a:lnTo>
                <a:lnTo>
                  <a:pt x="87920" y="806171"/>
                </a:lnTo>
                <a:lnTo>
                  <a:pt x="74150" y="753954"/>
                </a:lnTo>
                <a:lnTo>
                  <a:pt x="61003" y="698751"/>
                </a:lnTo>
                <a:lnTo>
                  <a:pt x="48662" y="641359"/>
                </a:lnTo>
                <a:lnTo>
                  <a:pt x="37306" y="582575"/>
                </a:lnTo>
                <a:lnTo>
                  <a:pt x="27116" y="523195"/>
                </a:lnTo>
                <a:lnTo>
                  <a:pt x="18274" y="464016"/>
                </a:lnTo>
                <a:lnTo>
                  <a:pt x="10961" y="405834"/>
                </a:lnTo>
                <a:lnTo>
                  <a:pt x="5356" y="349446"/>
                </a:lnTo>
                <a:lnTo>
                  <a:pt x="1642" y="295649"/>
                </a:lnTo>
                <a:lnTo>
                  <a:pt x="0" y="245238"/>
                </a:lnTo>
                <a:lnTo>
                  <a:pt x="609" y="199010"/>
                </a:lnTo>
                <a:lnTo>
                  <a:pt x="3651" y="157763"/>
                </a:lnTo>
                <a:lnTo>
                  <a:pt x="45318" y="53687"/>
                </a:lnTo>
                <a:lnTo>
                  <a:pt x="99670" y="17149"/>
                </a:lnTo>
                <a:lnTo>
                  <a:pt x="149239" y="2609"/>
                </a:lnTo>
                <a:lnTo>
                  <a:pt x="170901" y="0"/>
                </a:lnTo>
              </a:path>
            </a:pathLst>
          </a:custGeom>
          <a:ln w="357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0871" y="561654"/>
            <a:ext cx="50800" cy="28575"/>
          </a:xfrm>
          <a:custGeom>
            <a:avLst/>
            <a:gdLst/>
            <a:ahLst/>
            <a:cxnLst/>
            <a:rect l="l" t="t" r="r" b="b"/>
            <a:pathLst>
              <a:path w="50800" h="28575">
                <a:moveTo>
                  <a:pt x="0" y="0"/>
                </a:moveTo>
                <a:lnTo>
                  <a:pt x="50473" y="12448"/>
                </a:lnTo>
                <a:lnTo>
                  <a:pt x="1042" y="28539"/>
                </a:lnTo>
                <a:lnTo>
                  <a:pt x="14778" y="137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20871" y="561654"/>
            <a:ext cx="50800" cy="28575"/>
          </a:xfrm>
          <a:custGeom>
            <a:avLst/>
            <a:gdLst/>
            <a:ahLst/>
            <a:cxnLst/>
            <a:rect l="l" t="t" r="r" b="b"/>
            <a:pathLst>
              <a:path w="50800" h="28575">
                <a:moveTo>
                  <a:pt x="14782" y="13757"/>
                </a:moveTo>
                <a:lnTo>
                  <a:pt x="1042" y="28539"/>
                </a:lnTo>
                <a:lnTo>
                  <a:pt x="50473" y="12448"/>
                </a:lnTo>
                <a:lnTo>
                  <a:pt x="0" y="0"/>
                </a:lnTo>
                <a:lnTo>
                  <a:pt x="14782" y="13757"/>
                </a:lnTo>
                <a:close/>
              </a:path>
            </a:pathLst>
          </a:custGeom>
          <a:ln w="35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609217" y="1603599"/>
            <a:ext cx="199390" cy="8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" spc="20" dirty="0">
                <a:latin typeface="Trebuchet MS"/>
                <a:cs typeface="Trebuchet MS"/>
              </a:rPr>
              <a:t>VBlank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41496" y="1003492"/>
            <a:ext cx="59055" cy="38735"/>
          </a:xfrm>
          <a:custGeom>
            <a:avLst/>
            <a:gdLst/>
            <a:ahLst/>
            <a:cxnLst/>
            <a:rect l="l" t="t" r="r" b="b"/>
            <a:pathLst>
              <a:path w="59054" h="38734">
                <a:moveTo>
                  <a:pt x="0" y="38252"/>
                </a:moveTo>
                <a:lnTo>
                  <a:pt x="58650" y="0"/>
                </a:lnTo>
              </a:path>
            </a:pathLst>
          </a:custGeom>
          <a:ln w="35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40728" y="1033344"/>
            <a:ext cx="59055" cy="38735"/>
          </a:xfrm>
          <a:custGeom>
            <a:avLst/>
            <a:gdLst/>
            <a:ahLst/>
            <a:cxnLst/>
            <a:rect l="l" t="t" r="r" b="b"/>
            <a:pathLst>
              <a:path w="59054" h="38734">
                <a:moveTo>
                  <a:pt x="0" y="38252"/>
                </a:moveTo>
                <a:lnTo>
                  <a:pt x="58668" y="0"/>
                </a:lnTo>
              </a:path>
            </a:pathLst>
          </a:custGeom>
          <a:ln w="35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 rot="21360000">
            <a:off x="1614840" y="824179"/>
            <a:ext cx="184741" cy="5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5"/>
              </a:lnSpc>
            </a:pPr>
            <a:r>
              <a:rPr sz="400" spc="20" dirty="0">
                <a:latin typeface="Trebuchet MS"/>
                <a:cs typeface="Trebuchet MS"/>
              </a:rPr>
              <a:t>HBlank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 rot="21360000">
            <a:off x="1614840" y="1159638"/>
            <a:ext cx="184741" cy="5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5"/>
              </a:lnSpc>
            </a:pPr>
            <a:r>
              <a:rPr sz="400" spc="20" dirty="0">
                <a:latin typeface="Trebuchet MS"/>
                <a:cs typeface="Trebuchet MS"/>
              </a:rPr>
              <a:t>HBlank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 rot="21360000">
            <a:off x="1614840" y="1358825"/>
            <a:ext cx="184741" cy="5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5"/>
              </a:lnSpc>
            </a:pPr>
            <a:r>
              <a:rPr sz="400" spc="20" dirty="0">
                <a:latin typeface="Trebuchet MS"/>
                <a:cs typeface="Trebuchet MS"/>
              </a:rPr>
              <a:t>HBlank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887331" y="1074099"/>
            <a:ext cx="224790" cy="76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" spc="25" dirty="0">
                <a:latin typeface="Trebuchet MS"/>
                <a:cs typeface="Trebuchet MS"/>
              </a:rPr>
              <a:t>Line </a:t>
            </a:r>
            <a:r>
              <a:rPr sz="300" spc="30" dirty="0">
                <a:latin typeface="Trebuchet MS"/>
                <a:cs typeface="Trebuchet MS"/>
              </a:rPr>
              <a:t>Y</a:t>
            </a:r>
            <a:r>
              <a:rPr sz="300" spc="-65" dirty="0">
                <a:latin typeface="Trebuchet MS"/>
                <a:cs typeface="Trebuchet MS"/>
              </a:rPr>
              <a:t> </a:t>
            </a:r>
            <a:r>
              <a:rPr sz="300" spc="5" dirty="0">
                <a:latin typeface="Trebuchet MS"/>
                <a:cs typeface="Trebuchet MS"/>
              </a:rPr>
              <a:t>- </a:t>
            </a:r>
            <a:r>
              <a:rPr sz="300" spc="50" dirty="0">
                <a:latin typeface="Trebuchet MS"/>
                <a:cs typeface="Trebuchet MS"/>
              </a:rPr>
              <a:t>2</a:t>
            </a:r>
            <a:endParaRPr sz="300">
              <a:latin typeface="Trebuchet MS"/>
              <a:cs typeface="Trebuchet M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249383" y="963259"/>
            <a:ext cx="959998" cy="719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09193" y="1865274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3989652" y="198367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9194" y="2050986"/>
            <a:ext cx="3989651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59994" y="3211601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0794" y="3198901"/>
            <a:ext cx="3938802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298846" y="1909508"/>
            <a:ext cx="50751" cy="13020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9193" y="2095257"/>
            <a:ext cx="3989704" cy="1167765"/>
          </a:xfrm>
          <a:custGeom>
            <a:avLst/>
            <a:gdLst/>
            <a:ahLst/>
            <a:cxnLst/>
            <a:rect l="l" t="t" r="r" b="b"/>
            <a:pathLst>
              <a:path w="3989704" h="1167764">
                <a:moveTo>
                  <a:pt x="3989652" y="0"/>
                </a:moveTo>
                <a:lnTo>
                  <a:pt x="0" y="0"/>
                </a:lnTo>
                <a:lnTo>
                  <a:pt x="0" y="1116344"/>
                </a:lnTo>
                <a:lnTo>
                  <a:pt x="4008" y="1136068"/>
                </a:lnTo>
                <a:lnTo>
                  <a:pt x="14922" y="1152221"/>
                </a:lnTo>
                <a:lnTo>
                  <a:pt x="31075" y="1163136"/>
                </a:lnTo>
                <a:lnTo>
                  <a:pt x="50800" y="1167144"/>
                </a:lnTo>
                <a:lnTo>
                  <a:pt x="3938852" y="1167144"/>
                </a:lnTo>
                <a:lnTo>
                  <a:pt x="3958576" y="1163136"/>
                </a:lnTo>
                <a:lnTo>
                  <a:pt x="3974729" y="1152221"/>
                </a:lnTo>
                <a:lnTo>
                  <a:pt x="3985644" y="1136068"/>
                </a:lnTo>
                <a:lnTo>
                  <a:pt x="3989652" y="1116344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298846" y="1947595"/>
            <a:ext cx="0" cy="1283335"/>
          </a:xfrm>
          <a:custGeom>
            <a:avLst/>
            <a:gdLst/>
            <a:ahLst/>
            <a:cxnLst/>
            <a:rect l="l" t="t" r="r" b="b"/>
            <a:pathLst>
              <a:path h="1283335">
                <a:moveTo>
                  <a:pt x="0" y="128305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298846" y="193489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298846" y="192219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98846" y="190949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02551" y="2148992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2551" y="2359025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2551" y="2741129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02551" y="3123234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347294" y="1801469"/>
            <a:ext cx="3901440" cy="14300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Driving </a:t>
            </a:r>
            <a:r>
              <a:rPr sz="1200" spc="-80" dirty="0">
                <a:solidFill>
                  <a:srgbClr val="FFFFFF"/>
                </a:solidFill>
                <a:latin typeface="Tahoma"/>
                <a:cs typeface="Tahoma"/>
              </a:rPr>
              <a:t>screens </a:t>
            </a:r>
            <a:r>
              <a:rPr sz="1200" spc="-105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200" spc="35" dirty="0">
                <a:solidFill>
                  <a:srgbClr val="FFFFFF"/>
                </a:solidFill>
                <a:latin typeface="Tahoma"/>
                <a:cs typeface="Tahoma"/>
              </a:rPr>
              <a:t>CRT</a:t>
            </a:r>
            <a:r>
              <a:rPr sz="12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endParaRPr sz="12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295"/>
              </a:spcBef>
            </a:pPr>
            <a:r>
              <a:rPr sz="1050" spc="-40" dirty="0">
                <a:latin typeface="Tahoma"/>
                <a:cs typeface="Tahoma"/>
              </a:rPr>
              <a:t>Streams the </a:t>
            </a:r>
            <a:r>
              <a:rPr sz="1050" spc="-50" dirty="0">
                <a:latin typeface="Tahoma"/>
                <a:cs typeface="Tahoma"/>
              </a:rPr>
              <a:t>framebuffer </a:t>
            </a:r>
            <a:r>
              <a:rPr sz="1050" spc="-35" dirty="0">
                <a:latin typeface="Tahoma"/>
                <a:cs typeface="Tahoma"/>
              </a:rPr>
              <a:t>following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45" dirty="0">
                <a:latin typeface="Tahoma"/>
                <a:cs typeface="Tahoma"/>
              </a:rPr>
              <a:t>screen’s</a:t>
            </a:r>
            <a:r>
              <a:rPr sz="1050" spc="135" dirty="0">
                <a:latin typeface="Tahoma"/>
                <a:cs typeface="Tahoma"/>
              </a:rPr>
              <a:t> </a:t>
            </a:r>
            <a:r>
              <a:rPr sz="1050" spc="-30" dirty="0">
                <a:latin typeface="Tahoma"/>
                <a:cs typeface="Tahoma"/>
              </a:rPr>
              <a:t>timings</a:t>
            </a:r>
            <a:endParaRPr sz="1050">
              <a:latin typeface="Tahoma"/>
              <a:cs typeface="Tahoma"/>
            </a:endParaRPr>
          </a:p>
          <a:p>
            <a:pPr marL="289560" marR="51435">
              <a:lnSpc>
                <a:spcPct val="102600"/>
              </a:lnSpc>
              <a:spcBef>
                <a:spcPts val="300"/>
              </a:spcBef>
            </a:pPr>
            <a:r>
              <a:rPr sz="1050" spc="-10" dirty="0">
                <a:latin typeface="Tahoma"/>
                <a:cs typeface="Tahoma"/>
              </a:rPr>
              <a:t>After </a:t>
            </a:r>
            <a:r>
              <a:rPr sz="1050" spc="-55" dirty="0">
                <a:latin typeface="Tahoma"/>
                <a:cs typeface="Tahoma"/>
              </a:rPr>
              <a:t>each </a:t>
            </a:r>
            <a:r>
              <a:rPr sz="1050" spc="-35" dirty="0">
                <a:latin typeface="Tahoma"/>
                <a:cs typeface="Tahoma"/>
              </a:rPr>
              <a:t>line,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35" dirty="0">
                <a:latin typeface="Tahoma"/>
                <a:cs typeface="Tahoma"/>
              </a:rPr>
              <a:t>CRTC </a:t>
            </a:r>
            <a:r>
              <a:rPr sz="1050" spc="-40" dirty="0">
                <a:latin typeface="Tahoma"/>
                <a:cs typeface="Tahoma"/>
              </a:rPr>
              <a:t>must </a:t>
            </a:r>
            <a:r>
              <a:rPr sz="1050" spc="-35" dirty="0">
                <a:latin typeface="Tahoma"/>
                <a:cs typeface="Tahoma"/>
              </a:rPr>
              <a:t>wait </a:t>
            </a:r>
            <a:r>
              <a:rPr sz="1050" spc="-45" dirty="0">
                <a:latin typeface="Tahoma"/>
                <a:cs typeface="Tahoma"/>
              </a:rPr>
              <a:t>for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40" dirty="0">
                <a:latin typeface="Tahoma"/>
                <a:cs typeface="Tahoma"/>
              </a:rPr>
              <a:t>CRT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55" dirty="0">
                <a:latin typeface="Tahoma"/>
                <a:cs typeface="Tahoma"/>
              </a:rPr>
              <a:t>go </a:t>
            </a:r>
            <a:r>
              <a:rPr sz="1050" spc="-35" dirty="0">
                <a:latin typeface="Tahoma"/>
                <a:cs typeface="Tahoma"/>
              </a:rPr>
              <a:t>back  </a:t>
            </a:r>
            <a:r>
              <a:rPr sz="1050" spc="-15" dirty="0">
                <a:latin typeface="Tahoma"/>
                <a:cs typeface="Tahoma"/>
              </a:rPr>
              <a:t>to</a:t>
            </a:r>
            <a:r>
              <a:rPr sz="1050" spc="25" dirty="0">
                <a:latin typeface="Tahoma"/>
                <a:cs typeface="Tahoma"/>
              </a:rPr>
              <a:t> </a:t>
            </a:r>
            <a:r>
              <a:rPr sz="1050" spc="-40" dirty="0">
                <a:latin typeface="Tahoma"/>
                <a:cs typeface="Tahoma"/>
              </a:rPr>
              <a:t>the</a:t>
            </a:r>
            <a:r>
              <a:rPr sz="1050" spc="25" dirty="0">
                <a:latin typeface="Tahoma"/>
                <a:cs typeface="Tahoma"/>
              </a:rPr>
              <a:t> </a:t>
            </a:r>
            <a:r>
              <a:rPr sz="1050" spc="-40" dirty="0">
                <a:latin typeface="Tahoma"/>
                <a:cs typeface="Tahoma"/>
              </a:rPr>
              <a:t>beginning</a:t>
            </a:r>
            <a:r>
              <a:rPr sz="1050" spc="25" dirty="0">
                <a:latin typeface="Tahoma"/>
                <a:cs typeface="Tahoma"/>
              </a:rPr>
              <a:t> </a:t>
            </a:r>
            <a:r>
              <a:rPr sz="1050" spc="-35" dirty="0">
                <a:latin typeface="Tahoma"/>
                <a:cs typeface="Tahoma"/>
              </a:rPr>
              <a:t>of</a:t>
            </a:r>
            <a:r>
              <a:rPr sz="1050" spc="25" dirty="0">
                <a:latin typeface="Tahoma"/>
                <a:cs typeface="Tahoma"/>
              </a:rPr>
              <a:t> </a:t>
            </a:r>
            <a:r>
              <a:rPr sz="1050" spc="-40" dirty="0">
                <a:latin typeface="Tahoma"/>
                <a:cs typeface="Tahoma"/>
              </a:rPr>
              <a:t>the</a:t>
            </a:r>
            <a:r>
              <a:rPr sz="1050" spc="25" dirty="0">
                <a:latin typeface="Tahoma"/>
                <a:cs typeface="Tahoma"/>
              </a:rPr>
              <a:t> </a:t>
            </a:r>
            <a:r>
              <a:rPr sz="1050" spc="-40" dirty="0">
                <a:latin typeface="Tahoma"/>
                <a:cs typeface="Tahoma"/>
              </a:rPr>
              <a:t>next</a:t>
            </a:r>
            <a:r>
              <a:rPr sz="1050" spc="25" dirty="0">
                <a:latin typeface="Tahoma"/>
                <a:cs typeface="Tahoma"/>
              </a:rPr>
              <a:t> </a:t>
            </a:r>
            <a:r>
              <a:rPr sz="1050" spc="-35" dirty="0">
                <a:latin typeface="Tahoma"/>
                <a:cs typeface="Tahoma"/>
              </a:rPr>
              <a:t>line</a:t>
            </a:r>
            <a:r>
              <a:rPr sz="1050" spc="25" dirty="0">
                <a:latin typeface="Tahoma"/>
                <a:cs typeface="Tahoma"/>
              </a:rPr>
              <a:t> </a:t>
            </a:r>
            <a:r>
              <a:rPr sz="1050" spc="-20" dirty="0">
                <a:latin typeface="Tahoma"/>
                <a:cs typeface="Tahoma"/>
              </a:rPr>
              <a:t>(Horizontal</a:t>
            </a:r>
            <a:r>
              <a:rPr sz="1050" spc="25" dirty="0">
                <a:latin typeface="Tahoma"/>
                <a:cs typeface="Tahoma"/>
              </a:rPr>
              <a:t> </a:t>
            </a:r>
            <a:r>
              <a:rPr sz="1050" spc="-5" dirty="0">
                <a:latin typeface="Tahoma"/>
                <a:cs typeface="Tahoma"/>
              </a:rPr>
              <a:t>Blank)</a:t>
            </a:r>
            <a:endParaRPr sz="1050">
              <a:latin typeface="Tahoma"/>
              <a:cs typeface="Tahoma"/>
            </a:endParaRPr>
          </a:p>
          <a:p>
            <a:pPr marL="289560" marR="236854">
              <a:lnSpc>
                <a:spcPct val="102600"/>
              </a:lnSpc>
              <a:spcBef>
                <a:spcPts val="300"/>
              </a:spcBef>
            </a:pPr>
            <a:r>
              <a:rPr sz="1050" spc="-10" dirty="0">
                <a:latin typeface="Tahoma"/>
                <a:cs typeface="Tahoma"/>
              </a:rPr>
              <a:t>After </a:t>
            </a:r>
            <a:r>
              <a:rPr sz="1050" spc="-55" dirty="0">
                <a:latin typeface="Tahoma"/>
                <a:cs typeface="Tahoma"/>
              </a:rPr>
              <a:t>each </a:t>
            </a:r>
            <a:r>
              <a:rPr sz="1050" spc="-50" dirty="0">
                <a:latin typeface="Tahoma"/>
                <a:cs typeface="Tahoma"/>
              </a:rPr>
              <a:t>frame,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35" dirty="0">
                <a:latin typeface="Tahoma"/>
                <a:cs typeface="Tahoma"/>
              </a:rPr>
              <a:t>CRTC </a:t>
            </a:r>
            <a:r>
              <a:rPr sz="1050" spc="-40" dirty="0">
                <a:latin typeface="Tahoma"/>
                <a:cs typeface="Tahoma"/>
              </a:rPr>
              <a:t>must </a:t>
            </a:r>
            <a:r>
              <a:rPr sz="1050" spc="-35" dirty="0">
                <a:latin typeface="Tahoma"/>
                <a:cs typeface="Tahoma"/>
              </a:rPr>
              <a:t>wait </a:t>
            </a:r>
            <a:r>
              <a:rPr sz="1050" spc="-40" dirty="0">
                <a:latin typeface="Tahoma"/>
                <a:cs typeface="Tahoma"/>
              </a:rPr>
              <a:t>for the </a:t>
            </a:r>
            <a:r>
              <a:rPr sz="1050" spc="40" dirty="0">
                <a:latin typeface="Tahoma"/>
                <a:cs typeface="Tahoma"/>
              </a:rPr>
              <a:t>CRT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55" dirty="0">
                <a:latin typeface="Tahoma"/>
                <a:cs typeface="Tahoma"/>
              </a:rPr>
              <a:t>go  </a:t>
            </a:r>
            <a:r>
              <a:rPr sz="1050" spc="-35" dirty="0">
                <a:latin typeface="Tahoma"/>
                <a:cs typeface="Tahoma"/>
              </a:rPr>
              <a:t>back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20" dirty="0">
                <a:latin typeface="Tahoma"/>
                <a:cs typeface="Tahoma"/>
              </a:rPr>
              <a:t>first </a:t>
            </a:r>
            <a:r>
              <a:rPr sz="1050" spc="-35" dirty="0">
                <a:latin typeface="Tahoma"/>
                <a:cs typeface="Tahoma"/>
              </a:rPr>
              <a:t>line </a:t>
            </a:r>
            <a:r>
              <a:rPr sz="1050" spc="-15" dirty="0">
                <a:latin typeface="Tahoma"/>
                <a:cs typeface="Tahoma"/>
              </a:rPr>
              <a:t>(Vertical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-5" dirty="0">
                <a:latin typeface="Tahoma"/>
                <a:cs typeface="Tahoma"/>
              </a:rPr>
              <a:t>Blank)</a:t>
            </a:r>
            <a:endParaRPr sz="105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050" spc="-20" dirty="0">
                <a:latin typeface="Tahoma"/>
                <a:cs typeface="Tahoma"/>
              </a:rPr>
              <a:t>Timings </a:t>
            </a:r>
            <a:r>
              <a:rPr sz="1050" spc="-65" dirty="0">
                <a:latin typeface="Tahoma"/>
                <a:cs typeface="Tahoma"/>
              </a:rPr>
              <a:t>are </a:t>
            </a:r>
            <a:r>
              <a:rPr sz="1050" spc="-45" dirty="0">
                <a:latin typeface="Tahoma"/>
                <a:cs typeface="Tahoma"/>
              </a:rPr>
              <a:t>met </a:t>
            </a:r>
            <a:r>
              <a:rPr sz="1050" spc="-60" dirty="0">
                <a:latin typeface="Tahoma"/>
                <a:cs typeface="Tahoma"/>
              </a:rPr>
              <a:t>by </a:t>
            </a:r>
            <a:r>
              <a:rPr sz="1050" spc="-45" dirty="0">
                <a:latin typeface="Tahoma"/>
                <a:cs typeface="Tahoma"/>
              </a:rPr>
              <a:t>programming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35" dirty="0">
                <a:latin typeface="Tahoma"/>
                <a:cs typeface="Tahoma"/>
              </a:rPr>
              <a:t>CRTC </a:t>
            </a:r>
            <a:r>
              <a:rPr sz="1050" spc="-20" dirty="0">
                <a:latin typeface="Tahoma"/>
                <a:cs typeface="Tahoma"/>
              </a:rPr>
              <a:t>clock </a:t>
            </a:r>
            <a:r>
              <a:rPr sz="1050" spc="-45" dirty="0">
                <a:latin typeface="Tahoma"/>
                <a:cs typeface="Tahoma"/>
              </a:rPr>
              <a:t>using</a:t>
            </a:r>
            <a:r>
              <a:rPr sz="1050" spc="40" dirty="0">
                <a:latin typeface="Tahoma"/>
                <a:cs typeface="Tahoma"/>
              </a:rPr>
              <a:t> </a:t>
            </a:r>
            <a:r>
              <a:rPr sz="1050" spc="15" dirty="0">
                <a:latin typeface="Tahoma"/>
                <a:cs typeface="Tahoma"/>
              </a:rPr>
              <a:t>PLLs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94" name="object 9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20" dirty="0"/>
              <a:t>9</a:t>
            </a:fld>
            <a:r>
              <a:rPr spc="-95" dirty="0"/>
              <a:t> </a:t>
            </a:r>
            <a:r>
              <a:rPr spc="150" dirty="0"/>
              <a:t>/</a:t>
            </a:r>
            <a:r>
              <a:rPr spc="-95" dirty="0"/>
              <a:t> </a:t>
            </a:r>
            <a:r>
              <a:rPr spc="-20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2825</Words>
  <Application>Microsoft Macintosh PowerPoint</Application>
  <PresentationFormat>Custom</PresentationFormat>
  <Paragraphs>581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Bookman Old Style</vt:lpstr>
      <vt:lpstr>Verdana</vt:lpstr>
      <vt:lpstr>Arial</vt:lpstr>
      <vt:lpstr>Calibri</vt:lpstr>
      <vt:lpstr>Courier New</vt:lpstr>
      <vt:lpstr>Tahoma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GPUs and to the Linux Graphics Stack</dc:title>
  <dc:creator>Martin PeresCC By-SA 3.0</dc:creator>
  <cp:lastModifiedBy>Siddharth Ravichandran</cp:lastModifiedBy>
  <cp:revision>2</cp:revision>
  <dcterms:created xsi:type="dcterms:W3CDTF">2017-08-09T00:09:13Z</dcterms:created>
  <dcterms:modified xsi:type="dcterms:W3CDTF">2017-08-09T00:12:17Z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2012-11-26T00:00:00Z</vt:filetime>
  </property>
  <property fmtid="{D5CDD505-2E9C-101B-9397-08002B2CF9AE}" pid="3" name="Creator">
    <vt:lpwstr>LaTeX with Beamer class version 3.20</vt:lpwstr>
  </property>
  <property fmtid="{D5CDD505-2E9C-101B-9397-08002B2CF9AE}" pid="4" name="LastSaved">
    <vt:filetime>2017-08-09T00:00:00Z</vt:filetime>
  </property>
</Properties>
</file>