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4"/>
    <p:restoredTop sz="94704"/>
  </p:normalViewPr>
  <p:slideViewPr>
    <p:cSldViewPr snapToGrid="0" snapToObjects="1">
      <p:cViewPr varScale="1">
        <p:scale>
          <a:sx n="95" d="100"/>
          <a:sy n="95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B0E6-E1A6-5C4F-9B3B-9CDF00A5D4CA}" type="datetimeFigureOut">
              <a:rPr lang="en-US" smtClean="0"/>
              <a:t>8/7/17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ABBE5-6E0D-3D40-B5F6-F53BB3470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6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524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975E09-9159-164A-A157-8D5939F967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 userDrawn="1"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53EC5-90D0-304C-9AD5-26DD6B504F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6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C1F53-BCCF-F447-B5C6-8977193872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4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F99EE801-27FB-BF49-9D2F-CE8DBDAEE1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7772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95700"/>
            <a:ext cx="7772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8A2214CC-3D39-3C4C-ACE2-2CE5FEB8B1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5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0D3FB5B1-646D-C743-960A-D74983A008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4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430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30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695700"/>
            <a:ext cx="7772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FD6B2479-2418-9C4F-BEC4-CE643DAF70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7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CC101-FF7C-E647-859F-F79D702C1F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7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CC69AC-66B6-7049-9CFC-373CA81C0D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312EE-A3C9-0C49-9401-35D8CD88F6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0621A2-8F67-2042-9DE8-839756B52B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9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FE067-59D0-1A46-BBF2-F574F1B6FF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2E239-9FE0-C14E-AE3E-36DF5A297D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E3768-5034-B245-8E92-4AE704506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F8E96-79CA-3546-B36C-F6FB50BD0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5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F7ABB4F7-A845-E84A-A806-9CED3B4FB68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 flipV="1">
            <a:off x="685800" y="9906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pengl.org/sdk/docs/man2/xhtml/glXIntro.x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Xlib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Direct_Rendering_Infrastructure" TargetMode="Externa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GRAPHICS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9975E09-9159-164A-A157-8D5939F96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DRI/DRM provide the building blocks that enable </a:t>
            </a:r>
            <a:r>
              <a:rPr lang="en-US" dirty="0" err="1"/>
              <a:t>userspace</a:t>
            </a:r>
            <a:r>
              <a:rPr lang="en-US" dirty="0"/>
              <a:t> applications to access the graphics hardware directly in an efficient and safe </a:t>
            </a:r>
            <a:r>
              <a:rPr lang="en-US" dirty="0" smtClean="0"/>
              <a:t>manner</a:t>
            </a:r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use </a:t>
            </a:r>
            <a:r>
              <a:rPr lang="en-US" dirty="0" smtClean="0"/>
              <a:t>OpenGL another software  component  ( MESA) that uses </a:t>
            </a:r>
            <a:r>
              <a:rPr lang="en-US" dirty="0"/>
              <a:t>the </a:t>
            </a:r>
            <a:r>
              <a:rPr lang="en-US" dirty="0" smtClean="0"/>
              <a:t>DRI/DRM infrastructure, to implement </a:t>
            </a:r>
            <a:r>
              <a:rPr lang="en-US" dirty="0"/>
              <a:t>the OpenGL API while respecting the X server </a:t>
            </a:r>
            <a:r>
              <a:rPr lang="en-US" dirty="0" smtClean="0"/>
              <a:t>requirements needed.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7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458200" cy="495300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free software implementation of the OpenGL </a:t>
            </a:r>
            <a:r>
              <a:rPr lang="en-US" dirty="0" smtClean="0"/>
              <a:t>specification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 </a:t>
            </a:r>
            <a:r>
              <a:rPr lang="en-US" i="1" dirty="0" err="1"/>
              <a:t>libGL.so</a:t>
            </a:r>
            <a:r>
              <a:rPr lang="en-US" dirty="0"/>
              <a:t>, which OpenGL based programs can use to output 3D graphics in Linux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provide accelerated 3D graphics by taking advantage of the DRI architecture to gain direct access to the underlying graphics hardware in its implementation of the OpenGL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smtClean="0"/>
              <a:t>3D </a:t>
            </a:r>
            <a:r>
              <a:rPr lang="en-US" dirty="0"/>
              <a:t>application runs in an X11 environment it will output its graphics to a surface (window) allocated by the X </a:t>
            </a:r>
            <a:r>
              <a:rPr lang="en-US" dirty="0" smtClean="0"/>
              <a:t>server but without </a:t>
            </a:r>
            <a:r>
              <a:rPr lang="en-US" dirty="0"/>
              <a:t>intervention of the X </a:t>
            </a:r>
            <a:r>
              <a:rPr lang="en-US" dirty="0" smtClean="0"/>
              <a:t>server using DRI. </a:t>
            </a:r>
          </a:p>
          <a:p>
            <a:r>
              <a:rPr lang="en-US" dirty="0"/>
              <a:t>S</a:t>
            </a:r>
            <a:r>
              <a:rPr lang="en-US" dirty="0" smtClean="0"/>
              <a:t>ynchronization needed between OpenGL application and X server since X </a:t>
            </a:r>
            <a:r>
              <a:rPr lang="en-US" dirty="0"/>
              <a:t>server still owns the </a:t>
            </a:r>
            <a:r>
              <a:rPr lang="en-US" dirty="0" smtClean="0"/>
              <a:t>window </a:t>
            </a:r>
            <a:r>
              <a:rPr lang="en-US" dirty="0"/>
              <a:t>Mesa is rendering to and is </a:t>
            </a:r>
            <a:r>
              <a:rPr lang="en-US" dirty="0" smtClean="0"/>
              <a:t>responsible for displaying window contents </a:t>
            </a:r>
            <a:r>
              <a:rPr lang="en-US" dirty="0"/>
              <a:t>on the screen.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ynchronization </a:t>
            </a:r>
            <a:r>
              <a:rPr lang="en-US" dirty="0"/>
              <a:t>between the OpenGL application and the X server is part of DRI. </a:t>
            </a:r>
            <a:endParaRPr lang="en-US" dirty="0" smtClean="0"/>
          </a:p>
          <a:p>
            <a:r>
              <a:rPr lang="en-US" dirty="0" smtClean="0"/>
              <a:t>Mesa’s </a:t>
            </a:r>
            <a:r>
              <a:rPr lang="en-US" dirty="0"/>
              <a:t>implementation of </a:t>
            </a:r>
            <a:r>
              <a:rPr lang="en-US" dirty="0">
                <a:hlinkClick r:id="rId2"/>
              </a:rPr>
              <a:t>GLX</a:t>
            </a:r>
            <a:r>
              <a:rPr lang="en-US" dirty="0"/>
              <a:t> (the extension of the OpenGL specification that addresses the X11 platform) uses DRI to talk to the X server and accomplish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4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</a:t>
            </a:r>
            <a:r>
              <a:rPr lang="en-US" dirty="0"/>
              <a:t>with the graphics hardware happens by sending commands (for example “draw a triangle”) and data (for example the vertex coordinates of the triangle, their color attributes, </a:t>
            </a:r>
            <a:r>
              <a:rPr lang="en-US" dirty="0" err="1"/>
              <a:t>normals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This process involves </a:t>
            </a:r>
            <a:r>
              <a:rPr lang="en-US" dirty="0"/>
              <a:t>allocating a bunch of buffers in the graphics hardware where all these commands and data are copied so that the GPU can access them and do its work. </a:t>
            </a:r>
            <a:endParaRPr lang="en-US" dirty="0" smtClean="0"/>
          </a:p>
          <a:p>
            <a:pPr lvl="1"/>
            <a:r>
              <a:rPr lang="en-US" i="1" dirty="0" smtClean="0"/>
              <a:t>DRM driver provides the support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4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DRM driver takes </a:t>
            </a:r>
            <a:r>
              <a:rPr lang="en-US" dirty="0"/>
              <a:t>care of managing video memory </a:t>
            </a:r>
            <a:r>
              <a:rPr lang="en-US" dirty="0" smtClean="0"/>
              <a:t>in a target hardware specific manner and offers </a:t>
            </a:r>
            <a:r>
              <a:rPr lang="en-US" dirty="0"/>
              <a:t>APIs to </a:t>
            </a:r>
            <a:r>
              <a:rPr lang="en-US" dirty="0" err="1"/>
              <a:t>userspace</a:t>
            </a:r>
            <a:r>
              <a:rPr lang="en-US" dirty="0"/>
              <a:t> (</a:t>
            </a:r>
            <a:r>
              <a:rPr lang="en-US" dirty="0" smtClean="0"/>
              <a:t>Mesa).</a:t>
            </a:r>
          </a:p>
          <a:p>
            <a:r>
              <a:rPr lang="en-US" dirty="0" smtClean="0"/>
              <a:t> </a:t>
            </a:r>
            <a:r>
              <a:rPr lang="en-US" dirty="0"/>
              <a:t>DRM is also required whenever we need to allocate and manage video memory in Mesa, so things like creating textures, uploading data to textures, allocating color, depth or stencil buffers, </a:t>
            </a:r>
            <a:r>
              <a:rPr lang="en-US" dirty="0" err="1"/>
              <a:t>etc</a:t>
            </a:r>
            <a:r>
              <a:rPr lang="en-US" dirty="0"/>
              <a:t> all require to use the DRM APIs for the target hardware.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28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3376"/>
            <a:ext cx="9009529" cy="5912224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the early times there was only a single piece of software that had direct access to the graphics hardware: </a:t>
            </a:r>
            <a:r>
              <a:rPr lang="en-US" dirty="0" smtClean="0"/>
              <a:t>the </a:t>
            </a:r>
            <a:r>
              <a:rPr lang="en-US" dirty="0"/>
              <a:t>X server. </a:t>
            </a:r>
            <a:endParaRPr lang="en-US" dirty="0" smtClean="0"/>
          </a:p>
          <a:p>
            <a:r>
              <a:rPr lang="en-US" dirty="0" smtClean="0"/>
              <a:t>Simple Graphics Stack</a:t>
            </a:r>
          </a:p>
          <a:p>
            <a:pPr lvl="1"/>
            <a:r>
              <a:rPr lang="en-US" dirty="0" smtClean="0"/>
              <a:t>No need to </a:t>
            </a:r>
            <a:r>
              <a:rPr lang="en-US" dirty="0"/>
              <a:t>synchronize access to the graphics hardware between multiple clients</a:t>
            </a:r>
            <a:r>
              <a:rPr lang="en-US" dirty="0" smtClean="0"/>
              <a:t>.</a:t>
            </a:r>
          </a:p>
          <a:p>
            <a:r>
              <a:rPr lang="en-US" dirty="0"/>
              <a:t>A</a:t>
            </a:r>
            <a:r>
              <a:rPr lang="en-US" dirty="0" smtClean="0"/>
              <a:t>pplications </a:t>
            </a:r>
            <a:r>
              <a:rPr lang="en-US" dirty="0"/>
              <a:t>would do all their drawing indirectly, through the X server. </a:t>
            </a:r>
            <a:endParaRPr lang="en-US" dirty="0" smtClean="0"/>
          </a:p>
          <a:p>
            <a:pPr lvl="2"/>
            <a:r>
              <a:rPr lang="en-US" dirty="0"/>
              <a:t>U</a:t>
            </a:r>
            <a:r>
              <a:rPr lang="en-US" dirty="0" smtClean="0"/>
              <a:t>sing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Xlib</a:t>
            </a:r>
            <a:r>
              <a:rPr lang="en-US" dirty="0"/>
              <a:t> they would send rendering commands over the X11 protocol that the X server would receive, process and translate to actual hardware commands on the other side of a socket.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0612"/>
            <a:ext cx="9144000" cy="5997388"/>
          </a:xfrm>
        </p:spPr>
        <p:txBody>
          <a:bodyPr/>
          <a:lstStyle/>
          <a:p>
            <a:r>
              <a:rPr lang="en-US" dirty="0" smtClean="0"/>
              <a:t>“Translation</a:t>
            </a:r>
            <a:r>
              <a:rPr lang="en-US" dirty="0"/>
              <a:t>” </a:t>
            </a:r>
            <a:r>
              <a:rPr lang="en-US" dirty="0" smtClean="0"/>
              <a:t> a driver’s job: </a:t>
            </a:r>
          </a:p>
          <a:p>
            <a:pPr lvl="1"/>
            <a:r>
              <a:rPr lang="en-US" i="1" dirty="0" smtClean="0"/>
              <a:t>Taking a </a:t>
            </a:r>
            <a:r>
              <a:rPr lang="en-US" i="1" dirty="0"/>
              <a:t>bunch of hardware agnostic rendering commands as its input and </a:t>
            </a:r>
            <a:r>
              <a:rPr lang="en-US" i="1" dirty="0" smtClean="0"/>
              <a:t>translating </a:t>
            </a:r>
            <a:r>
              <a:rPr lang="en-US" i="1" dirty="0"/>
              <a:t>them into hardware commands as expected by the targeted GPU</a:t>
            </a:r>
            <a:r>
              <a:rPr lang="en-US" i="1" dirty="0" smtClean="0"/>
              <a:t>.</a:t>
            </a:r>
          </a:p>
          <a:p>
            <a:r>
              <a:rPr lang="en-US" sz="3000" dirty="0" smtClean="0"/>
              <a:t>By design X </a:t>
            </a:r>
            <a:r>
              <a:rPr lang="en-US" sz="3000" dirty="0"/>
              <a:t>server </a:t>
            </a:r>
            <a:r>
              <a:rPr lang="en-US" sz="3000" dirty="0" smtClean="0"/>
              <a:t>being the </a:t>
            </a:r>
            <a:r>
              <a:rPr lang="en-US" sz="3000" dirty="0"/>
              <a:t>only piece of software that could talk to the graphics </a:t>
            </a:r>
            <a:r>
              <a:rPr lang="en-US" sz="3000" dirty="0" smtClean="0"/>
              <a:t>hardware, </a:t>
            </a:r>
            <a:r>
              <a:rPr lang="en-US" sz="3000" dirty="0" err="1" smtClean="0"/>
              <a:t>userspace</a:t>
            </a:r>
            <a:r>
              <a:rPr lang="en-US" sz="3000" dirty="0" smtClean="0"/>
              <a:t> drivers (DDX) written </a:t>
            </a:r>
            <a:r>
              <a:rPr lang="en-US" sz="3000" dirty="0"/>
              <a:t>specifically for it, became modules of the X server </a:t>
            </a:r>
            <a:r>
              <a:rPr lang="en-US" sz="3000" dirty="0" smtClean="0"/>
              <a:t>and </a:t>
            </a:r>
            <a:r>
              <a:rPr lang="en-US" sz="3000" dirty="0"/>
              <a:t>an integral part of its architecture. </a:t>
            </a:r>
            <a:endParaRPr lang="en-US" sz="3000" dirty="0" smtClean="0"/>
          </a:p>
          <a:p>
            <a:pPr lvl="1"/>
            <a:r>
              <a:rPr lang="en-US" sz="2400" i="1" dirty="0" smtClean="0"/>
              <a:t>DDX role in </a:t>
            </a:r>
            <a:r>
              <a:rPr lang="en-US" sz="2400" i="1" dirty="0"/>
              <a:t>the graphics stack is to support 2D operations as exported by </a:t>
            </a:r>
            <a:r>
              <a:rPr lang="en-US" sz="2400" i="1" dirty="0" err="1"/>
              <a:t>Xlib</a:t>
            </a:r>
            <a:r>
              <a:rPr lang="en-US" sz="2400" i="1" dirty="0"/>
              <a:t> and required by the X server implementation.</a:t>
            </a:r>
          </a:p>
          <a:p>
            <a:pPr lvl="1"/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DDX drivers in the X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http://upload.wikimedia.org/wikipedia/commons/thumb/c/c8/Linux_graphics_drivers_2D.svg/560px-Linux_graphics_drivers_2D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18" y="1089212"/>
            <a:ext cx="7005916" cy="52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6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53000"/>
          </a:xfrm>
        </p:spPr>
        <p:txBody>
          <a:bodyPr/>
          <a:lstStyle/>
          <a:p>
            <a:r>
              <a:rPr lang="en-US" dirty="0" smtClean="0"/>
              <a:t>Indirect Rendering</a:t>
            </a:r>
          </a:p>
          <a:p>
            <a:pPr lvl="1"/>
            <a:r>
              <a:rPr lang="en-US" dirty="0"/>
              <a:t>3D graphics is implemented via </a:t>
            </a:r>
            <a:r>
              <a:rPr lang="en-US" dirty="0" smtClean="0"/>
              <a:t>OpenGL through a </a:t>
            </a:r>
            <a:r>
              <a:rPr lang="en-US" i="1" dirty="0" err="1" smtClean="0"/>
              <a:t>libGL.so</a:t>
            </a:r>
            <a:endParaRPr lang="en-US" i="1" dirty="0" smtClean="0"/>
          </a:p>
          <a:p>
            <a:pPr lvl="1"/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dirty="0" smtClean="0"/>
              <a:t>hardware accelerated </a:t>
            </a:r>
            <a:r>
              <a:rPr lang="en-US" i="1" dirty="0" err="1" smtClean="0"/>
              <a:t>libGL.so</a:t>
            </a:r>
            <a:r>
              <a:rPr lang="en-US" dirty="0"/>
              <a:t> that talked directly to the 3D </a:t>
            </a:r>
            <a:r>
              <a:rPr lang="en-US" dirty="0" smtClean="0"/>
              <a:t>hardware not possible.</a:t>
            </a:r>
            <a:r>
              <a:rPr lang="en-US" dirty="0"/>
              <a:t> </a:t>
            </a:r>
            <a:endParaRPr lang="en-US" dirty="0"/>
          </a:p>
          <a:p>
            <a:pPr lvl="4"/>
            <a:r>
              <a:rPr lang="en-US" dirty="0" smtClean="0"/>
              <a:t>Reason: Sole access to graphics hardware only through X server</a:t>
            </a:r>
            <a:endParaRPr lang="en-US" dirty="0"/>
          </a:p>
          <a:p>
            <a:pPr lvl="1"/>
            <a:r>
              <a:rPr lang="en-US" dirty="0" smtClean="0"/>
              <a:t>solution </a:t>
            </a:r>
            <a:r>
              <a:rPr lang="en-US" dirty="0"/>
              <a:t>was to provide an implementation of OpenGL that would send OpenGL commands to the X server through an extension of the X11 protocol and let the X server translate these into actual hardware commands as </a:t>
            </a:r>
            <a:r>
              <a:rPr lang="en-US" dirty="0" smtClean="0"/>
              <a:t>done for </a:t>
            </a:r>
            <a:r>
              <a:rPr lang="en-US" dirty="0"/>
              <a:t>2D </a:t>
            </a:r>
            <a:r>
              <a:rPr lang="en-US" dirty="0" smtClean="0"/>
              <a:t>commands.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5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was not sufficient for intensive 3D applications, such as games, that required to render large amounts of 3D primitives while maintaining high frame rates. The problem was clear: wrapping OpenGL calls in the X11 protocol was not a valid solution.</a:t>
            </a:r>
          </a:p>
          <a:p>
            <a:r>
              <a:rPr lang="en-US" dirty="0"/>
              <a:t>In order to achieve good performance in 3D applications we needed these to access the hardware directly and that would require to rethink a large chunk of the graphics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5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3D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43000"/>
            <a:ext cx="8982635" cy="49530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olution not suitable for </a:t>
            </a:r>
            <a:r>
              <a:rPr lang="en-US" dirty="0"/>
              <a:t>intensive 3D applications, such as games, </a:t>
            </a:r>
            <a:r>
              <a:rPr lang="en-US" dirty="0" smtClean="0"/>
              <a:t>requiring rendering of  </a:t>
            </a:r>
            <a:r>
              <a:rPr lang="en-US" dirty="0"/>
              <a:t>large amounts of 3D primitives while maintaining high frame rates. </a:t>
            </a:r>
            <a:endParaRPr lang="en-US" dirty="0" smtClean="0"/>
          </a:p>
          <a:p>
            <a:pPr lvl="1"/>
            <a:r>
              <a:rPr lang="en-US" dirty="0" smtClean="0"/>
              <a:t>wrapping </a:t>
            </a:r>
            <a:r>
              <a:rPr lang="en-US" dirty="0"/>
              <a:t>OpenGL calls in the X11 protocol </a:t>
            </a:r>
            <a:r>
              <a:rPr lang="en-US" dirty="0" smtClean="0"/>
              <a:t>inefficient.</a:t>
            </a:r>
            <a:endParaRPr lang="en-US" dirty="0"/>
          </a:p>
          <a:p>
            <a:r>
              <a:rPr lang="en-US" dirty="0"/>
              <a:t>G</a:t>
            </a:r>
            <a:r>
              <a:rPr lang="en-US" dirty="0" smtClean="0"/>
              <a:t>ood 3D performance possible only through direct access to the graphics hardware requiring large scale rework of </a:t>
            </a:r>
            <a:r>
              <a:rPr lang="en-US" dirty="0"/>
              <a:t>the graphics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r>
              <a:rPr lang="en-US" dirty="0" smtClean="0"/>
              <a:t>Direct Rendering Infrastructure (DRI)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562600"/>
          </a:xfrm>
        </p:spPr>
        <p:txBody>
          <a:bodyPr/>
          <a:lstStyle/>
          <a:p>
            <a:r>
              <a:rPr lang="en-US" sz="3000" dirty="0"/>
              <a:t>N</a:t>
            </a:r>
            <a:r>
              <a:rPr lang="en-US" sz="3000" dirty="0" smtClean="0"/>
              <a:t>ew </a:t>
            </a:r>
            <a:r>
              <a:rPr lang="en-US" sz="3000" dirty="0"/>
              <a:t>architecture that allows X clients to talk to the graphics hardware directly. </a:t>
            </a:r>
            <a:endParaRPr lang="en-US" sz="3000" dirty="0" smtClean="0"/>
          </a:p>
          <a:p>
            <a:pPr lvl="1"/>
            <a:r>
              <a:rPr lang="en-US" sz="2400" i="1" dirty="0" smtClean="0"/>
              <a:t>Implementation requires </a:t>
            </a:r>
            <a:r>
              <a:rPr lang="en-US" sz="2400" i="1" dirty="0"/>
              <a:t>changes to various parts of the graphics stack including the X server, the kernel and various client libraries</a:t>
            </a:r>
            <a:r>
              <a:rPr lang="en-US" sz="2400" i="1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022976" cy="685800"/>
          </a:xfrm>
        </p:spPr>
        <p:txBody>
          <a:bodyPr/>
          <a:lstStyle/>
          <a:p>
            <a:r>
              <a:rPr lang="en-US"/>
              <a:t>Direct Rendering Manager (DRM)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A</a:t>
            </a:r>
            <a:r>
              <a:rPr lang="en-US" sz="3000" dirty="0" smtClean="0"/>
              <a:t>n </a:t>
            </a:r>
            <a:r>
              <a:rPr lang="en-US" sz="3000" dirty="0"/>
              <a:t>important DRI component.</a:t>
            </a:r>
          </a:p>
          <a:p>
            <a:pPr lvl="1"/>
            <a:r>
              <a:rPr lang="en-US" sz="2400" i="1" dirty="0"/>
              <a:t>Kernel side of the DRI architecture</a:t>
            </a:r>
          </a:p>
          <a:p>
            <a:pPr lvl="1"/>
            <a:r>
              <a:rPr lang="en-US" sz="2400" i="1" dirty="0"/>
              <a:t>Kernel handles sensitive aspects like hardware locking, access synchronization, video memory and more.</a:t>
            </a:r>
          </a:p>
          <a:p>
            <a:pPr lvl="1"/>
            <a:r>
              <a:rPr lang="en-US" sz="2400" i="1" dirty="0"/>
              <a:t>provides </a:t>
            </a:r>
            <a:r>
              <a:rPr lang="en-US" sz="2400" i="1" dirty="0" err="1"/>
              <a:t>userspace</a:t>
            </a:r>
            <a:r>
              <a:rPr lang="en-US" sz="2400" i="1" dirty="0"/>
              <a:t> with an API to submit commands and data in a format compatible with modern GPUs.</a:t>
            </a:r>
          </a:p>
          <a:p>
            <a:pPr lvl="2"/>
            <a:r>
              <a:rPr lang="en-US" sz="2000" i="1" dirty="0"/>
              <a:t>effectively allows </a:t>
            </a:r>
            <a:r>
              <a:rPr lang="en-US" sz="2000" i="1" dirty="0" err="1"/>
              <a:t>userspace</a:t>
            </a:r>
            <a:r>
              <a:rPr lang="en-US" sz="2000" i="1" dirty="0"/>
              <a:t> to communicate  directly with the graphics hardware</a:t>
            </a:r>
            <a:r>
              <a:rPr lang="en-US" sz="2000" i="1" dirty="0" smtClean="0"/>
              <a:t>.</a:t>
            </a:r>
          </a:p>
          <a:p>
            <a:pPr lvl="2"/>
            <a:r>
              <a:rPr lang="en-US" sz="2000" i="1" dirty="0"/>
              <a:t> </a:t>
            </a:r>
            <a:r>
              <a:rPr lang="en-US" sz="2000" i="1" dirty="0" smtClean="0"/>
              <a:t>target </a:t>
            </a:r>
            <a:r>
              <a:rPr lang="en-US" sz="2000" i="1" dirty="0"/>
              <a:t>hardware </a:t>
            </a:r>
            <a:r>
              <a:rPr lang="en-US" sz="2000" i="1" dirty="0" smtClean="0"/>
              <a:t>specific drivers </a:t>
            </a:r>
            <a:r>
              <a:rPr lang="en-US" sz="2000" i="1" dirty="0" smtClean="0">
                <a:sym typeface="Wingdings"/>
              </a:rPr>
              <a:t> </a:t>
            </a:r>
            <a:r>
              <a:rPr lang="en-US" sz="2000" i="1" dirty="0" smtClean="0"/>
              <a:t>different </a:t>
            </a:r>
            <a:r>
              <a:rPr lang="en-US" sz="2000" i="1" dirty="0"/>
              <a:t>DRM drivers for each GPU</a:t>
            </a:r>
            <a:r>
              <a:rPr lang="en-US" sz="2000" i="1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C101-FF7C-E647-859F-F79D702C1F5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0775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ＭＳ Ｐゴシック"/>
        <a:cs typeface="ＭＳ Ｐゴシック"/>
      </a:majorFont>
      <a:minorFont>
        <a:latin typeface="Times New Roman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 New Roman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150</TotalTime>
  <Words>715</Words>
  <Application>Microsoft Macintosh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Times New Roman</vt:lpstr>
      <vt:lpstr>Wingdings</vt:lpstr>
      <vt:lpstr>Default Theme</vt:lpstr>
      <vt:lpstr>LINUX GRAPHICS STACK</vt:lpstr>
      <vt:lpstr>PowerPoint Presentation</vt:lpstr>
      <vt:lpstr>PowerPoint Presentation</vt:lpstr>
      <vt:lpstr>DDX drivers in the X server</vt:lpstr>
      <vt:lpstr>3D graphics</vt:lpstr>
      <vt:lpstr>3D graphics</vt:lpstr>
      <vt:lpstr>3D graphics</vt:lpstr>
      <vt:lpstr>Direct Rendering Infrastructure (DRI)</vt:lpstr>
      <vt:lpstr>Direct Rendering Manager (DRM)</vt:lpstr>
      <vt:lpstr>MESA</vt:lpstr>
      <vt:lpstr>MESA</vt:lpstr>
      <vt:lpstr>PowerPoint Presentation</vt:lpstr>
      <vt:lpstr>PowerPoint Presentation</vt:lpstr>
      <vt:lpstr>PowerPoint Presentation</vt:lpstr>
      <vt:lpstr>DRM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GRAPHICS STACK</dc:title>
  <dc:creator>Siddharth Ravichandran</dc:creator>
  <cp:lastModifiedBy>Siddharth Ravichandran</cp:lastModifiedBy>
  <cp:revision>16</cp:revision>
  <dcterms:created xsi:type="dcterms:W3CDTF">2017-08-07T04:31:49Z</dcterms:created>
  <dcterms:modified xsi:type="dcterms:W3CDTF">2017-08-07T07:02:09Z</dcterms:modified>
</cp:coreProperties>
</file>