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704"/>
  </p:normalViewPr>
  <p:slideViewPr>
    <p:cSldViewPr snapToGrid="0" snapToObjects="1">
      <p:cViewPr varScale="1">
        <p:scale>
          <a:sx n="95" d="100"/>
          <a:sy n="95"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685800" y="1905000"/>
            <a:ext cx="7772400" cy="1524000"/>
          </a:xfrm>
        </p:spPr>
        <p:txBody>
          <a:bodyPr/>
          <a:lstStyle>
            <a:lvl1pPr>
              <a:defRPr>
                <a:effectLst>
                  <a:outerShdw blurRad="38100" dist="38100" dir="2700000" algn="tl">
                    <a:srgbClr val="DDDDDD"/>
                  </a:outerShdw>
                </a:effectLst>
              </a:defRPr>
            </a:lvl1pPr>
          </a:lstStyle>
          <a:p>
            <a:pPr lvl="0"/>
            <a:r>
              <a:rPr lang="en-US" noProof="0" smtClean="0"/>
              <a:t>Click to edit Master title style</a:t>
            </a:r>
            <a:endParaRPr lang="en-US" noProof="0" smtClean="0"/>
          </a:p>
        </p:txBody>
      </p:sp>
      <p:sp>
        <p:nvSpPr>
          <p:cNvPr id="101379" name="Rectangle 3"/>
          <p:cNvSpPr>
            <a:spLocks noGrp="1" noChangeArrowheads="1"/>
          </p:cNvSpPr>
          <p:nvPr>
            <p:ph type="subTitle" idx="1"/>
          </p:nvPr>
        </p:nvSpPr>
        <p:spPr>
          <a:xfrm>
            <a:off x="685800" y="4191000"/>
            <a:ext cx="7772400" cy="1447800"/>
          </a:xfrm>
        </p:spPr>
        <p:txBody>
          <a:bodyPr/>
          <a:lstStyle>
            <a:lvl1pPr marL="0" indent="0" algn="ctr">
              <a:buFontTx/>
              <a:buNone/>
              <a:defRPr sz="2800"/>
            </a:lvl1pPr>
          </a:lstStyle>
          <a:p>
            <a:pPr lvl="0"/>
            <a:r>
              <a:rPr lang="en-US" noProof="0" smtClean="0"/>
              <a:t>Click to edit Master subtitle style</a:t>
            </a:r>
            <a:endParaRPr lang="en-US" noProof="0" smtClean="0"/>
          </a:p>
        </p:txBody>
      </p:sp>
      <p:sp>
        <p:nvSpPr>
          <p:cNvPr id="101382" name="Rectangle 6"/>
          <p:cNvSpPr>
            <a:spLocks noGrp="1" noChangeArrowheads="1"/>
          </p:cNvSpPr>
          <p:nvPr>
            <p:ph type="sldNum" sz="quarter" idx="4"/>
          </p:nvPr>
        </p:nvSpPr>
        <p:spPr/>
        <p:txBody>
          <a:bodyPr/>
          <a:lstStyle>
            <a:lvl1pPr>
              <a:defRPr/>
            </a:lvl1pPr>
          </a:lstStyle>
          <a:p>
            <a:fld id="{49975E09-9159-164A-A157-8D5939F967EB}" type="slidenum">
              <a:rPr lang="en-US"/>
              <a:pPr/>
              <a:t>‹#›</a:t>
            </a:fld>
            <a:endParaRPr lang="en-US"/>
          </a:p>
        </p:txBody>
      </p:sp>
      <p:sp>
        <p:nvSpPr>
          <p:cNvPr id="101383" name="Line 7"/>
          <p:cNvSpPr>
            <a:spLocks noChangeShapeType="1"/>
          </p:cNvSpPr>
          <p:nvPr userDrawn="1"/>
        </p:nvSpPr>
        <p:spPr bwMode="auto">
          <a:xfrm>
            <a:off x="685800" y="6324600"/>
            <a:ext cx="7772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3B853EC5-90D0-304C-9AD5-26DD6B504F74}" type="slidenum">
              <a:rPr lang="en-US"/>
              <a:pPr/>
              <a:t>‹#›</a:t>
            </a:fld>
            <a:endParaRPr lang="en-US"/>
          </a:p>
        </p:txBody>
      </p:sp>
    </p:spTree>
    <p:extLst>
      <p:ext uri="{BB962C8B-B14F-4D97-AF65-F5344CB8AC3E}">
        <p14:creationId xmlns:p14="http://schemas.microsoft.com/office/powerpoint/2010/main" val="425426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A44C1F53-BCCF-F447-B5C6-8977193872B1}" type="slidenum">
              <a:rPr lang="en-US"/>
              <a:pPr/>
              <a:t>‹#›</a:t>
            </a:fld>
            <a:endParaRPr lang="en-US"/>
          </a:p>
        </p:txBody>
      </p:sp>
    </p:spTree>
    <p:extLst>
      <p:ext uri="{BB962C8B-B14F-4D97-AF65-F5344CB8AC3E}">
        <p14:creationId xmlns:p14="http://schemas.microsoft.com/office/powerpoint/2010/main" val="2866246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F99EE801-27FB-BF49-9D2F-CE8DBDAEE13F}" type="slidenum">
              <a:rPr lang="en-US"/>
              <a:pPr/>
              <a:t>‹#›</a:t>
            </a:fld>
            <a:endParaRPr lang="en-US"/>
          </a:p>
        </p:txBody>
      </p:sp>
    </p:spTree>
    <p:extLst>
      <p:ext uri="{BB962C8B-B14F-4D97-AF65-F5344CB8AC3E}">
        <p14:creationId xmlns:p14="http://schemas.microsoft.com/office/powerpoint/2010/main" val="349084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77724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695700"/>
            <a:ext cx="77724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8A2214CC-3D39-3C4C-ACE2-2CE5FEB8B1D0}" type="slidenum">
              <a:rPr lang="en-US"/>
              <a:pPr/>
              <a:t>‹#›</a:t>
            </a:fld>
            <a:endParaRPr lang="en-US"/>
          </a:p>
        </p:txBody>
      </p:sp>
    </p:spTree>
    <p:extLst>
      <p:ext uri="{BB962C8B-B14F-4D97-AF65-F5344CB8AC3E}">
        <p14:creationId xmlns:p14="http://schemas.microsoft.com/office/powerpoint/2010/main" val="1098895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0D3FB5B1-646D-C743-960A-D74983A00895}" type="slidenum">
              <a:rPr lang="en-US"/>
              <a:pPr/>
              <a:t>‹#›</a:t>
            </a:fld>
            <a:endParaRPr lang="en-US"/>
          </a:p>
        </p:txBody>
      </p:sp>
    </p:spTree>
    <p:extLst>
      <p:ext uri="{BB962C8B-B14F-4D97-AF65-F5344CB8AC3E}">
        <p14:creationId xmlns:p14="http://schemas.microsoft.com/office/powerpoint/2010/main" val="4022344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1430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3695700"/>
            <a:ext cx="77724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2"/>
          </p:nvPr>
        </p:nvSpPr>
        <p:spPr>
          <a:xfrm>
            <a:off x="6553200" y="6400800"/>
            <a:ext cx="1905000" cy="304800"/>
          </a:xfrm>
        </p:spPr>
        <p:txBody>
          <a:bodyPr/>
          <a:lstStyle>
            <a:lvl1pPr>
              <a:defRPr/>
            </a:lvl1pPr>
          </a:lstStyle>
          <a:p>
            <a:fld id="{FD6B2479-2418-9C4F-BEC4-CE643DAF70F8}" type="slidenum">
              <a:rPr lang="en-US"/>
              <a:pPr/>
              <a:t>‹#›</a:t>
            </a:fld>
            <a:endParaRPr lang="en-US"/>
          </a:p>
        </p:txBody>
      </p:sp>
    </p:spTree>
    <p:extLst>
      <p:ext uri="{BB962C8B-B14F-4D97-AF65-F5344CB8AC3E}">
        <p14:creationId xmlns:p14="http://schemas.microsoft.com/office/powerpoint/2010/main" val="277517561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9B4CC101-FF7C-E647-859F-F79D702C1F53}" type="slidenum">
              <a:rPr lang="en-US"/>
              <a:pPr/>
              <a:t>‹#›</a:t>
            </a:fld>
            <a:endParaRPr lang="en-US"/>
          </a:p>
        </p:txBody>
      </p:sp>
    </p:spTree>
    <p:extLst>
      <p:ext uri="{BB962C8B-B14F-4D97-AF65-F5344CB8AC3E}">
        <p14:creationId xmlns:p14="http://schemas.microsoft.com/office/powerpoint/2010/main" val="158317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B3CC69AC-66B6-7049-9CFC-373CA81C0D1A}" type="slidenum">
              <a:rPr lang="en-US"/>
              <a:pPr/>
              <a:t>‹#›</a:t>
            </a:fld>
            <a:endParaRPr lang="en-US"/>
          </a:p>
        </p:txBody>
      </p:sp>
    </p:spTree>
    <p:extLst>
      <p:ext uri="{BB962C8B-B14F-4D97-AF65-F5344CB8AC3E}">
        <p14:creationId xmlns:p14="http://schemas.microsoft.com/office/powerpoint/2010/main" val="320838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CBA312EE-A3C9-0C49-9401-35D8CD88F671}" type="slidenum">
              <a:rPr lang="en-US"/>
              <a:pPr/>
              <a:t>‹#›</a:t>
            </a:fld>
            <a:endParaRPr lang="en-US"/>
          </a:p>
        </p:txBody>
      </p:sp>
    </p:spTree>
    <p:extLst>
      <p:ext uri="{BB962C8B-B14F-4D97-AF65-F5344CB8AC3E}">
        <p14:creationId xmlns:p14="http://schemas.microsoft.com/office/powerpoint/2010/main" val="116634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a:lvl1pPr>
          </a:lstStyle>
          <a:p>
            <a:fld id="{310621A2-8F67-2042-9DE8-839756B52B9F}" type="slidenum">
              <a:rPr lang="en-US"/>
              <a:pPr/>
              <a:t>‹#›</a:t>
            </a:fld>
            <a:endParaRPr lang="en-US"/>
          </a:p>
        </p:txBody>
      </p:sp>
    </p:spTree>
    <p:extLst>
      <p:ext uri="{BB962C8B-B14F-4D97-AF65-F5344CB8AC3E}">
        <p14:creationId xmlns:p14="http://schemas.microsoft.com/office/powerpoint/2010/main" val="286769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fld id="{4B1FE067-59D0-1A46-BBF2-F574F1B6FFAC}" type="slidenum">
              <a:rPr lang="en-US"/>
              <a:pPr/>
              <a:t>‹#›</a:t>
            </a:fld>
            <a:endParaRPr lang="en-US"/>
          </a:p>
        </p:txBody>
      </p:sp>
    </p:spTree>
    <p:extLst>
      <p:ext uri="{BB962C8B-B14F-4D97-AF65-F5344CB8AC3E}">
        <p14:creationId xmlns:p14="http://schemas.microsoft.com/office/powerpoint/2010/main" val="8427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0C72E239-9FE0-C14E-AE3E-36DF5A297DBE}" type="slidenum">
              <a:rPr lang="en-US"/>
              <a:pPr/>
              <a:t>‹#›</a:t>
            </a:fld>
            <a:endParaRPr lang="en-US"/>
          </a:p>
        </p:txBody>
      </p:sp>
    </p:spTree>
    <p:extLst>
      <p:ext uri="{BB962C8B-B14F-4D97-AF65-F5344CB8AC3E}">
        <p14:creationId xmlns:p14="http://schemas.microsoft.com/office/powerpoint/2010/main" val="295475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2BDE3768-5034-B245-8E92-4AE704506F1D}" type="slidenum">
              <a:rPr lang="en-US"/>
              <a:pPr/>
              <a:t>‹#›</a:t>
            </a:fld>
            <a:endParaRPr lang="en-US"/>
          </a:p>
        </p:txBody>
      </p:sp>
    </p:spTree>
    <p:extLst>
      <p:ext uri="{BB962C8B-B14F-4D97-AF65-F5344CB8AC3E}">
        <p14:creationId xmlns:p14="http://schemas.microsoft.com/office/powerpoint/2010/main" val="426225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023F8E96-79CA-3546-B36C-F6FB50BD0CD9}" type="slidenum">
              <a:rPr lang="en-US"/>
              <a:pPr/>
              <a:t>‹#›</a:t>
            </a:fld>
            <a:endParaRPr lang="en-US"/>
          </a:p>
        </p:txBody>
      </p:sp>
    </p:spTree>
    <p:extLst>
      <p:ext uri="{BB962C8B-B14F-4D97-AF65-F5344CB8AC3E}">
        <p14:creationId xmlns:p14="http://schemas.microsoft.com/office/powerpoint/2010/main" val="180685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685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685800" y="1143000"/>
            <a:ext cx="7772400" cy="495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fld id="{F7ABB4F7-A845-E84A-A806-9CED3B4FB686}" type="slidenum">
              <a:rPr lang="en-US"/>
              <a:pPr/>
              <a:t>‹#›</a:t>
            </a:fld>
            <a:endParaRPr lang="en-US"/>
          </a:p>
        </p:txBody>
      </p:sp>
      <p:sp>
        <p:nvSpPr>
          <p:cNvPr id="1031" name="Line 7"/>
          <p:cNvSpPr>
            <a:spLocks noChangeShapeType="1"/>
          </p:cNvSpPr>
          <p:nvPr userDrawn="1"/>
        </p:nvSpPr>
        <p:spPr bwMode="auto">
          <a:xfrm>
            <a:off x="685800" y="6324600"/>
            <a:ext cx="7772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2" name="Line 8"/>
          <p:cNvSpPr>
            <a:spLocks noChangeShapeType="1"/>
          </p:cNvSpPr>
          <p:nvPr userDrawn="1"/>
        </p:nvSpPr>
        <p:spPr bwMode="auto">
          <a:xfrm flipV="1">
            <a:off x="685800" y="990600"/>
            <a:ext cx="7772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Mesa_3D" TargetMode="Externa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esa3d.org/envvar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gl.org/sdk/docs/man2/xhtml/glXIntro.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Mesa_3D" TargetMode="Externa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MESA</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49975E09-9159-164A-A157-8D5939F967EB}" type="slidenum">
              <a:rPr lang="en-US" smtClean="0"/>
              <a:pPr/>
              <a:t>1</a:t>
            </a:fld>
            <a:endParaRPr lang="en-US"/>
          </a:p>
        </p:txBody>
      </p:sp>
    </p:spTree>
    <p:extLst>
      <p:ext uri="{BB962C8B-B14F-4D97-AF65-F5344CB8AC3E}">
        <p14:creationId xmlns:p14="http://schemas.microsoft.com/office/powerpoint/2010/main" val="146120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MESA</a:t>
            </a:r>
            <a:endParaRPr lang="en-US" dirty="0"/>
          </a:p>
        </p:txBody>
      </p:sp>
      <p:sp>
        <p:nvSpPr>
          <p:cNvPr id="3" name="Content Placeholder 2"/>
          <p:cNvSpPr>
            <a:spLocks noGrp="1"/>
          </p:cNvSpPr>
          <p:nvPr>
            <p:ph idx="1"/>
          </p:nvPr>
        </p:nvSpPr>
        <p:spPr/>
        <p:txBody>
          <a:bodyPr/>
          <a:lstStyle/>
          <a:p>
            <a:r>
              <a:rPr lang="en-US" dirty="0"/>
              <a:t>G</a:t>
            </a:r>
            <a:r>
              <a:rPr lang="en-US" dirty="0" smtClean="0"/>
              <a:t>raphics </a:t>
            </a:r>
            <a:r>
              <a:rPr lang="en-US" dirty="0"/>
              <a:t>driver in Linux is actually a combination of three different drivers:</a:t>
            </a:r>
          </a:p>
          <a:p>
            <a:pPr lvl="1"/>
            <a:r>
              <a:rPr lang="en-US" dirty="0"/>
              <a:t>the user space X server DDX driver, which handles 2D graphics.</a:t>
            </a:r>
          </a:p>
          <a:p>
            <a:pPr lvl="1"/>
            <a:r>
              <a:rPr lang="en-US" dirty="0"/>
              <a:t>the user space 3D OpenGL </a:t>
            </a:r>
            <a:r>
              <a:rPr lang="en-US" dirty="0" smtClean="0"/>
              <a:t>driver, that can be provided </a:t>
            </a:r>
            <a:r>
              <a:rPr lang="en-US" dirty="0"/>
              <a:t>by Mesa.</a:t>
            </a:r>
          </a:p>
          <a:p>
            <a:pPr lvl="1"/>
            <a:r>
              <a:rPr lang="en-US" dirty="0"/>
              <a:t>the kernel space DRM driver</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10</a:t>
            </a:fld>
            <a:endParaRPr lang="en-US"/>
          </a:p>
        </p:txBody>
      </p:sp>
    </p:spTree>
    <p:extLst>
      <p:ext uri="{BB962C8B-B14F-4D97-AF65-F5344CB8AC3E}">
        <p14:creationId xmlns:p14="http://schemas.microsoft.com/office/powerpoint/2010/main" val="178887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lstStyle/>
          <a:p>
            <a:r>
              <a:rPr lang="en-US" b="1" dirty="0" smtClean="0"/>
              <a:t/>
            </a:r>
            <a:br>
              <a:rPr lang="en-US" b="1" dirty="0" smtClean="0"/>
            </a:br>
            <a:r>
              <a:rPr lang="en-US" b="1" dirty="0" smtClean="0"/>
              <a:t/>
            </a:r>
            <a:br>
              <a:rPr lang="en-US" b="1" dirty="0" smtClean="0"/>
            </a:br>
            <a:r>
              <a:rPr lang="en-US" b="1" dirty="0" smtClean="0"/>
              <a:t>DRI </a:t>
            </a:r>
            <a:r>
              <a:rPr lang="en-US" b="1" dirty="0"/>
              <a:t>drivers and non-DRI drivers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Mesa handles 3D graphics by providing an implementation of the OpenGL API. </a:t>
            </a:r>
            <a:endParaRPr lang="en-US" dirty="0" smtClean="0"/>
          </a:p>
          <a:p>
            <a:r>
              <a:rPr lang="en-US" dirty="0" smtClean="0"/>
              <a:t>Mesa </a:t>
            </a:r>
            <a:r>
              <a:rPr lang="en-US" dirty="0"/>
              <a:t>OpenGL drivers are </a:t>
            </a:r>
            <a:r>
              <a:rPr lang="en-US" dirty="0" smtClean="0"/>
              <a:t>also termed as DRI </a:t>
            </a:r>
            <a:r>
              <a:rPr lang="en-US" dirty="0"/>
              <a:t>drivers </a:t>
            </a:r>
            <a:r>
              <a:rPr lang="en-US" dirty="0" smtClean="0"/>
              <a:t>. </a:t>
            </a:r>
          </a:p>
          <a:p>
            <a:pPr lvl="1"/>
            <a:r>
              <a:rPr lang="en-US" i="1" dirty="0" smtClean="0"/>
              <a:t>DRI </a:t>
            </a:r>
            <a:r>
              <a:rPr lang="en-US" i="1" dirty="0"/>
              <a:t>architecture was </a:t>
            </a:r>
            <a:r>
              <a:rPr lang="en-US" i="1" dirty="0" smtClean="0"/>
              <a:t>defined to </a:t>
            </a:r>
            <a:r>
              <a:rPr lang="en-US" i="1" dirty="0"/>
              <a:t>enable efficient implementation of OpenGL drivers in </a:t>
            </a:r>
            <a:r>
              <a:rPr lang="en-US" i="1" dirty="0" smtClean="0"/>
              <a:t>Linux</a:t>
            </a:r>
          </a:p>
          <a:p>
            <a:pPr lvl="1"/>
            <a:r>
              <a:rPr lang="en-US" i="1" dirty="0" smtClean="0"/>
              <a:t>DRI/DRM serve as  </a:t>
            </a:r>
            <a:r>
              <a:rPr lang="en-US" i="1" dirty="0"/>
              <a:t>the building blocks of </a:t>
            </a:r>
            <a:r>
              <a:rPr lang="en-US" i="1" dirty="0" smtClean="0"/>
              <a:t>OpenGL </a:t>
            </a:r>
            <a:r>
              <a:rPr lang="en-US" i="1" dirty="0"/>
              <a:t>drivers in Mesa</a:t>
            </a:r>
            <a:r>
              <a:rPr lang="en-US" dirty="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11</a:t>
            </a:fld>
            <a:endParaRPr lang="en-US"/>
          </a:p>
        </p:txBody>
      </p:sp>
    </p:spTree>
    <p:extLst>
      <p:ext uri="{BB962C8B-B14F-4D97-AF65-F5344CB8AC3E}">
        <p14:creationId xmlns:p14="http://schemas.microsoft.com/office/powerpoint/2010/main" val="85468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MESA</a:t>
            </a:r>
            <a:endParaRPr lang="en-US" dirty="0"/>
          </a:p>
        </p:txBody>
      </p:sp>
      <p:sp>
        <p:nvSpPr>
          <p:cNvPr id="3" name="Content Placeholder 2"/>
          <p:cNvSpPr>
            <a:spLocks noGrp="1"/>
          </p:cNvSpPr>
          <p:nvPr>
            <p:ph idx="1"/>
          </p:nvPr>
        </p:nvSpPr>
        <p:spPr/>
        <p:txBody>
          <a:bodyPr/>
          <a:lstStyle/>
          <a:p>
            <a:r>
              <a:rPr lang="en-US" dirty="0"/>
              <a:t>There are other implementations of the OpenGL API </a:t>
            </a:r>
            <a:r>
              <a:rPr lang="en-US" dirty="0" smtClean="0"/>
              <a:t>available. </a:t>
            </a:r>
          </a:p>
          <a:p>
            <a:r>
              <a:rPr lang="en-US" dirty="0" smtClean="0"/>
              <a:t>Hardware </a:t>
            </a:r>
            <a:r>
              <a:rPr lang="en-US" dirty="0"/>
              <a:t>vendors that provide drivers for Linux </a:t>
            </a:r>
            <a:r>
              <a:rPr lang="en-US" dirty="0" smtClean="0"/>
              <a:t>may provide </a:t>
            </a:r>
            <a:r>
              <a:rPr lang="en-US" dirty="0"/>
              <a:t>their own implementation of the OpenGL </a:t>
            </a:r>
            <a:r>
              <a:rPr lang="en-US" dirty="0" smtClean="0"/>
              <a:t>API  (usually </a:t>
            </a:r>
            <a:r>
              <a:rPr lang="en-US" dirty="0"/>
              <a:t>in the form of a binary </a:t>
            </a:r>
            <a:r>
              <a:rPr lang="en-US" dirty="0" smtClean="0"/>
              <a:t>blob). </a:t>
            </a:r>
          </a:p>
          <a:p>
            <a:pPr lvl="1"/>
            <a:r>
              <a:rPr lang="en-US" dirty="0" smtClean="0"/>
              <a:t>Example: With NVIDIA </a:t>
            </a:r>
            <a:r>
              <a:rPr lang="en-US" dirty="0"/>
              <a:t>GPU </a:t>
            </a:r>
            <a:r>
              <a:rPr lang="en-US" dirty="0" smtClean="0"/>
              <a:t>installing NVIDIA’s </a:t>
            </a:r>
            <a:r>
              <a:rPr lang="en-US" dirty="0"/>
              <a:t>proprietary driver </a:t>
            </a:r>
            <a:r>
              <a:rPr lang="en-US" dirty="0" smtClean="0"/>
              <a:t>will </a:t>
            </a:r>
            <a:r>
              <a:rPr lang="en-US" dirty="0"/>
              <a:t>install its own </a:t>
            </a:r>
            <a:r>
              <a:rPr lang="en-US" dirty="0" err="1"/>
              <a:t>libGL.so</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12</a:t>
            </a:fld>
            <a:endParaRPr lang="en-US"/>
          </a:p>
        </p:txBody>
      </p:sp>
    </p:spTree>
    <p:extLst>
      <p:ext uri="{BB962C8B-B14F-4D97-AF65-F5344CB8AC3E}">
        <p14:creationId xmlns:p14="http://schemas.microsoft.com/office/powerpoint/2010/main" val="9713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Non-DRI Scenario</a:t>
            </a:r>
            <a:endParaRPr lang="en-US" dirty="0"/>
          </a:p>
        </p:txBody>
      </p:sp>
      <p:sp>
        <p:nvSpPr>
          <p:cNvPr id="3" name="Content Placeholder 2"/>
          <p:cNvSpPr>
            <a:spLocks noGrp="1"/>
          </p:cNvSpPr>
          <p:nvPr>
            <p:ph idx="1"/>
          </p:nvPr>
        </p:nvSpPr>
        <p:spPr>
          <a:xfrm>
            <a:off x="-188259" y="1143000"/>
            <a:ext cx="9332259" cy="4953000"/>
          </a:xfrm>
        </p:spPr>
        <p:txBody>
          <a:bodyPr/>
          <a:lstStyle/>
          <a:p>
            <a:r>
              <a:rPr lang="en-US" dirty="0"/>
              <a:t>I</a:t>
            </a:r>
            <a:r>
              <a:rPr lang="en-US" dirty="0" smtClean="0"/>
              <a:t>t </a:t>
            </a:r>
            <a:r>
              <a:rPr lang="en-US" dirty="0"/>
              <a:t>is possible to create graphics drivers that </a:t>
            </a:r>
            <a:r>
              <a:rPr lang="en-US" dirty="0" smtClean="0"/>
              <a:t>does </a:t>
            </a:r>
            <a:r>
              <a:rPr lang="en-US" dirty="0"/>
              <a:t>not follow the DRI architecture in Linux. </a:t>
            </a:r>
            <a:endParaRPr lang="en-US" dirty="0" smtClean="0"/>
          </a:p>
          <a:p>
            <a:pPr lvl="1"/>
            <a:r>
              <a:rPr lang="en-US" i="1" dirty="0" smtClean="0"/>
              <a:t>For </a:t>
            </a:r>
            <a:r>
              <a:rPr lang="en-US" i="1" dirty="0"/>
              <a:t>example, the NVIDIA proprietary driver </a:t>
            </a:r>
            <a:r>
              <a:rPr lang="en-US" i="1" dirty="0" smtClean="0"/>
              <a:t>can install </a:t>
            </a:r>
            <a:r>
              <a:rPr lang="en-US" i="1" dirty="0"/>
              <a:t>a Kernel module that implements similar functionality to DRM but with a different </a:t>
            </a:r>
            <a:r>
              <a:rPr lang="en-US" i="1" dirty="0" smtClean="0"/>
              <a:t>set of API designed </a:t>
            </a:r>
            <a:r>
              <a:rPr lang="en-US" i="1" dirty="0"/>
              <a:t>by </a:t>
            </a:r>
            <a:r>
              <a:rPr lang="en-US" i="1" dirty="0" smtClean="0"/>
              <a:t>NVIDIA</a:t>
            </a:r>
          </a:p>
          <a:p>
            <a:pPr lvl="1"/>
            <a:r>
              <a:rPr lang="en-US" i="1" dirty="0"/>
              <a:t>T</a:t>
            </a:r>
            <a:r>
              <a:rPr lang="en-US" i="1" dirty="0" smtClean="0"/>
              <a:t>heir </a:t>
            </a:r>
            <a:r>
              <a:rPr lang="en-US" i="1" dirty="0"/>
              <a:t>corresponding user space drivers (DDX and OpenGL) will use this API instead of DRM to communicate with the NVIDIA kernel space driver.</a:t>
            </a:r>
            <a:endParaRPr lang="en-US" i="1"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13</a:t>
            </a:fld>
            <a:endParaRPr lang="en-US"/>
          </a:p>
        </p:txBody>
      </p:sp>
    </p:spTree>
    <p:extLst>
      <p:ext uri="{BB962C8B-B14F-4D97-AF65-F5344CB8AC3E}">
        <p14:creationId xmlns:p14="http://schemas.microsoft.com/office/powerpoint/2010/main" val="42259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Mesa Framework</a:t>
            </a:r>
            <a:endParaRPr lang="en-US" dirty="0"/>
          </a:p>
        </p:txBody>
      </p:sp>
      <p:sp>
        <p:nvSpPr>
          <p:cNvPr id="3" name="Content Placeholder 2"/>
          <p:cNvSpPr>
            <a:spLocks noGrp="1"/>
          </p:cNvSpPr>
          <p:nvPr>
            <p:ph idx="1"/>
          </p:nvPr>
        </p:nvSpPr>
        <p:spPr>
          <a:xfrm>
            <a:off x="0" y="1143000"/>
            <a:ext cx="8861612" cy="4953000"/>
          </a:xfrm>
        </p:spPr>
        <p:txBody>
          <a:bodyPr/>
          <a:lstStyle/>
          <a:p>
            <a:r>
              <a:rPr lang="en-US" dirty="0"/>
              <a:t> Mesa itself is not really a driver, but a project that hosts multiple drivers (that is, multiple implementations of the OpenGL API</a:t>
            </a:r>
            <a:r>
              <a:rPr lang="en-US" dirty="0" smtClean="0"/>
              <a:t>).</a:t>
            </a:r>
          </a:p>
          <a:p>
            <a:r>
              <a:rPr lang="en-US" dirty="0"/>
              <a:t>Mesa is best seen as a framework for OpenGL </a:t>
            </a:r>
            <a:r>
              <a:rPr lang="en-US" dirty="0" err="1"/>
              <a:t>implementators</a:t>
            </a:r>
            <a:r>
              <a:rPr lang="en-US" dirty="0"/>
              <a:t> that provides abstractions and code that can be shared by multiple drivers</a:t>
            </a:r>
            <a:r>
              <a:rPr lang="en-US" dirty="0" smtClean="0"/>
              <a:t>.</a:t>
            </a:r>
          </a:p>
          <a:p>
            <a:r>
              <a:rPr lang="en-US" dirty="0"/>
              <a:t>M</a:t>
            </a:r>
            <a:r>
              <a:rPr lang="en-US" dirty="0" smtClean="0"/>
              <a:t>any </a:t>
            </a:r>
            <a:r>
              <a:rPr lang="en-US" dirty="0"/>
              <a:t>aspects of </a:t>
            </a:r>
            <a:r>
              <a:rPr lang="en-US" dirty="0" smtClean="0"/>
              <a:t> </a:t>
            </a:r>
            <a:r>
              <a:rPr lang="en-US" dirty="0"/>
              <a:t>OpenGL implementation </a:t>
            </a:r>
            <a:r>
              <a:rPr lang="en-US" dirty="0" smtClean="0"/>
              <a:t> </a:t>
            </a:r>
            <a:r>
              <a:rPr lang="en-US" dirty="0"/>
              <a:t>are independent of the underlying </a:t>
            </a:r>
            <a:r>
              <a:rPr lang="en-US" dirty="0" smtClean="0"/>
              <a:t>hardware that can </a:t>
            </a:r>
            <a:r>
              <a:rPr lang="en-US" dirty="0"/>
              <a:t>be abstracted and reused.</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14</a:t>
            </a:fld>
            <a:endParaRPr lang="en-US"/>
          </a:p>
        </p:txBody>
      </p:sp>
    </p:spTree>
    <p:extLst>
      <p:ext uri="{BB962C8B-B14F-4D97-AF65-F5344CB8AC3E}">
        <p14:creationId xmlns:p14="http://schemas.microsoft.com/office/powerpoint/2010/main" val="76093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MESA Framework</a:t>
            </a:r>
            <a:endParaRPr lang="en-US" dirty="0"/>
          </a:p>
        </p:txBody>
      </p:sp>
      <p:sp>
        <p:nvSpPr>
          <p:cNvPr id="3" name="Content Placeholder 2"/>
          <p:cNvSpPr>
            <a:spLocks noGrp="1"/>
          </p:cNvSpPr>
          <p:nvPr>
            <p:ph idx="1"/>
          </p:nvPr>
        </p:nvSpPr>
        <p:spPr>
          <a:xfrm>
            <a:off x="0" y="914400"/>
            <a:ext cx="9144000" cy="5943600"/>
          </a:xfrm>
        </p:spPr>
        <p:txBody>
          <a:bodyPr/>
          <a:lstStyle/>
          <a:p>
            <a:r>
              <a:rPr lang="en-US" sz="2800" dirty="0"/>
              <a:t>OpenGL </a:t>
            </a:r>
            <a:r>
              <a:rPr lang="en-US" sz="2800" dirty="0" smtClean="0"/>
              <a:t>provides </a:t>
            </a:r>
            <a:r>
              <a:rPr lang="en-US" sz="2800" dirty="0"/>
              <a:t>a state based API. </a:t>
            </a:r>
            <a:endParaRPr lang="en-US" sz="2800" dirty="0" smtClean="0"/>
          </a:p>
          <a:p>
            <a:pPr lvl="1"/>
            <a:r>
              <a:rPr lang="en-US" sz="2400" dirty="0"/>
              <a:t>M</a:t>
            </a:r>
            <a:r>
              <a:rPr lang="en-US" sz="2400" dirty="0" smtClean="0"/>
              <a:t>any </a:t>
            </a:r>
            <a:r>
              <a:rPr lang="en-US" sz="2400" dirty="0"/>
              <a:t>API calls do not have an immediate </a:t>
            </a:r>
            <a:r>
              <a:rPr lang="en-US" sz="2400" dirty="0" smtClean="0"/>
              <a:t>hardware effect.</a:t>
            </a:r>
          </a:p>
          <a:p>
            <a:pPr lvl="1"/>
            <a:r>
              <a:rPr lang="en-US" sz="2400" dirty="0" smtClean="0"/>
              <a:t>APIs modify </a:t>
            </a:r>
            <a:r>
              <a:rPr lang="en-US" sz="2400" dirty="0"/>
              <a:t>the values of certain </a:t>
            </a:r>
            <a:r>
              <a:rPr lang="en-US" sz="2400" dirty="0" smtClean="0"/>
              <a:t>driver space variables that need not be pushed to </a:t>
            </a:r>
            <a:r>
              <a:rPr lang="en-US" sz="2400" dirty="0"/>
              <a:t>the hardware immediately. </a:t>
            </a:r>
            <a:endParaRPr lang="en-US" sz="2400" dirty="0" smtClean="0"/>
          </a:p>
          <a:p>
            <a:pPr lvl="1"/>
            <a:r>
              <a:rPr lang="en-US" sz="2400" dirty="0" smtClean="0"/>
              <a:t>Hardware level action will happen subsequently when rendering APIs such as </a:t>
            </a:r>
            <a:r>
              <a:rPr lang="en-US" sz="2400" i="1" dirty="0" err="1"/>
              <a:t>glDrawArrays</a:t>
            </a:r>
            <a:r>
              <a:rPr lang="en-US" sz="2400" i="1" dirty="0" smtClean="0"/>
              <a:t>() </a:t>
            </a:r>
            <a:r>
              <a:rPr lang="en-US" sz="2400" dirty="0" smtClean="0"/>
              <a:t>is</a:t>
            </a:r>
            <a:r>
              <a:rPr lang="en-US" sz="2400" i="1" dirty="0" smtClean="0"/>
              <a:t> </a:t>
            </a:r>
            <a:r>
              <a:rPr lang="en-US" sz="2400" dirty="0" smtClean="0"/>
              <a:t>actually called. </a:t>
            </a:r>
          </a:p>
          <a:p>
            <a:pPr lvl="2"/>
            <a:r>
              <a:rPr lang="en-US" sz="2000" i="1" dirty="0" smtClean="0"/>
              <a:t>at </a:t>
            </a:r>
            <a:r>
              <a:rPr lang="en-US" sz="2000" i="1" dirty="0"/>
              <a:t>that point that the driver will configure the 3D pipeline for rendering according to all the state that has been set by the previous API calls</a:t>
            </a:r>
            <a:r>
              <a:rPr lang="en-US" sz="2000" dirty="0"/>
              <a:t>. </a:t>
            </a:r>
            <a:endParaRPr lang="en-US" sz="2000" dirty="0" smtClean="0"/>
          </a:p>
          <a:p>
            <a:pPr lvl="2"/>
            <a:r>
              <a:rPr lang="en-US" sz="2000" i="1" dirty="0" smtClean="0"/>
              <a:t>Since </a:t>
            </a:r>
            <a:r>
              <a:rPr lang="en-US" sz="2000" i="1" dirty="0"/>
              <a:t>these APIs do not interact with the hardware their implementation can be shared by multiple </a:t>
            </a:r>
            <a:r>
              <a:rPr lang="en-US" sz="2000" i="1" dirty="0" smtClean="0"/>
              <a:t>drivers</a:t>
            </a:r>
            <a:r>
              <a:rPr lang="en-US" sz="2000" i="1" dirty="0"/>
              <a:t>.</a:t>
            </a:r>
            <a:r>
              <a:rPr lang="en-US" sz="2000" i="1" dirty="0" smtClean="0"/>
              <a:t> </a:t>
            </a:r>
          </a:p>
          <a:p>
            <a:pPr lvl="2"/>
            <a:r>
              <a:rPr lang="en-US" sz="2000" i="1" dirty="0" smtClean="0"/>
              <a:t> </a:t>
            </a:r>
            <a:r>
              <a:rPr lang="en-US" sz="2000" i="1" dirty="0"/>
              <a:t>E</a:t>
            </a:r>
            <a:r>
              <a:rPr lang="en-US" sz="2000" i="1" dirty="0" smtClean="0"/>
              <a:t>ach </a:t>
            </a:r>
            <a:r>
              <a:rPr lang="en-US" sz="2000" i="1" dirty="0"/>
              <a:t>driver, in their implementation of </a:t>
            </a:r>
            <a:r>
              <a:rPr lang="en-US" sz="2000" i="1" dirty="0" err="1"/>
              <a:t>glDrawArrays</a:t>
            </a:r>
            <a:r>
              <a:rPr lang="en-US" sz="2000" i="1" dirty="0"/>
              <a:t>(), can fetch the values stored in this state and translate them into something meaningful for the hardware at hand.</a:t>
            </a:r>
            <a:endParaRPr lang="en-US" sz="2000" i="1"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15</a:t>
            </a:fld>
            <a:endParaRPr lang="en-US"/>
          </a:p>
        </p:txBody>
      </p:sp>
    </p:spTree>
    <p:extLst>
      <p:ext uri="{BB962C8B-B14F-4D97-AF65-F5344CB8AC3E}">
        <p14:creationId xmlns:p14="http://schemas.microsoft.com/office/powerpoint/2010/main" val="79596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21024"/>
            <a:ext cx="7772400" cy="685800"/>
          </a:xfrm>
        </p:spPr>
        <p:txBody>
          <a:bodyPr/>
          <a:lstStyle/>
          <a:p>
            <a:r>
              <a:rPr lang="en-US" dirty="0"/>
              <a:t>MESA Framework</a:t>
            </a:r>
          </a:p>
        </p:txBody>
      </p:sp>
      <p:sp>
        <p:nvSpPr>
          <p:cNvPr id="3" name="Content Placeholder 2"/>
          <p:cNvSpPr>
            <a:spLocks noGrp="1"/>
          </p:cNvSpPr>
          <p:nvPr>
            <p:ph idx="1"/>
          </p:nvPr>
        </p:nvSpPr>
        <p:spPr>
          <a:xfrm>
            <a:off x="0" y="806824"/>
            <a:ext cx="9143999" cy="6051176"/>
          </a:xfrm>
        </p:spPr>
        <p:txBody>
          <a:bodyPr/>
          <a:lstStyle/>
          <a:p>
            <a:r>
              <a:rPr lang="en-US" dirty="0"/>
              <a:t>Mesa provides abstractions for </a:t>
            </a:r>
            <a:r>
              <a:rPr lang="en-US" dirty="0" smtClean="0"/>
              <a:t>complete </a:t>
            </a:r>
            <a:r>
              <a:rPr lang="en-US" dirty="0"/>
              <a:t>implementations for multiple OpenGL APIs that do not require </a:t>
            </a:r>
            <a:r>
              <a:rPr lang="en-US" dirty="0" smtClean="0"/>
              <a:t>immediate hardware interaction.</a:t>
            </a:r>
          </a:p>
          <a:p>
            <a:r>
              <a:rPr lang="en-US" dirty="0" smtClean="0"/>
              <a:t>Mesa </a:t>
            </a:r>
            <a:r>
              <a:rPr lang="en-US" dirty="0"/>
              <a:t>also defines hooks for the parts where drivers may need to do hardware specific </a:t>
            </a:r>
            <a:r>
              <a:rPr lang="en-US" dirty="0" smtClean="0"/>
              <a:t>action, </a:t>
            </a:r>
          </a:p>
          <a:p>
            <a:pPr lvl="1"/>
            <a:r>
              <a:rPr lang="en-US" dirty="0" smtClean="0"/>
              <a:t>Such as in the implementation of</a:t>
            </a:r>
            <a:r>
              <a:rPr lang="en-US" dirty="0"/>
              <a:t> </a:t>
            </a:r>
            <a:r>
              <a:rPr lang="en-US" i="1" dirty="0" err="1"/>
              <a:t>glDrawArrays</a:t>
            </a:r>
            <a:r>
              <a:rPr lang="en-US" i="1" dirty="0"/>
              <a:t>()</a:t>
            </a:r>
            <a:r>
              <a:rPr lang="en-US" dirty="0"/>
              <a:t>.</a:t>
            </a:r>
          </a:p>
          <a:p>
            <a:r>
              <a:rPr lang="en-US" dirty="0" smtClean="0"/>
              <a:t>Mesa </a:t>
            </a:r>
            <a:r>
              <a:rPr lang="en-US" dirty="0"/>
              <a:t>generic functions </a:t>
            </a:r>
            <a:r>
              <a:rPr lang="en-US" dirty="0" smtClean="0"/>
              <a:t>may check </a:t>
            </a:r>
            <a:r>
              <a:rPr lang="en-US" dirty="0"/>
              <a:t>for API use </a:t>
            </a:r>
            <a:r>
              <a:rPr lang="en-US" dirty="0" smtClean="0"/>
              <a:t>errors and reformat </a:t>
            </a:r>
            <a:r>
              <a:rPr lang="en-US" dirty="0"/>
              <a:t>inputs </a:t>
            </a:r>
            <a:r>
              <a:rPr lang="en-US" dirty="0" smtClean="0"/>
              <a:t>appropriate </a:t>
            </a:r>
            <a:r>
              <a:rPr lang="en-US" dirty="0"/>
              <a:t>for later processing or </a:t>
            </a:r>
            <a:r>
              <a:rPr lang="en-US" dirty="0" smtClean="0"/>
              <a:t>fetch </a:t>
            </a:r>
            <a:r>
              <a:rPr lang="en-US" dirty="0"/>
              <a:t>additional information from the current state </a:t>
            </a:r>
            <a:r>
              <a:rPr lang="en-US" dirty="0" smtClean="0"/>
              <a:t>needed </a:t>
            </a:r>
            <a:r>
              <a:rPr lang="en-US" dirty="0"/>
              <a:t>to implement the actual operation in the hardware.</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16</a:t>
            </a:fld>
            <a:endParaRPr lang="en-US"/>
          </a:p>
        </p:txBody>
      </p:sp>
    </p:spTree>
    <p:extLst>
      <p:ext uri="{BB962C8B-B14F-4D97-AF65-F5344CB8AC3E}">
        <p14:creationId xmlns:p14="http://schemas.microsoft.com/office/powerpoint/2010/main" val="111430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MESA Framework</a:t>
            </a:r>
          </a:p>
        </p:txBody>
      </p:sp>
      <p:sp>
        <p:nvSpPr>
          <p:cNvPr id="3" name="Content Placeholder 2"/>
          <p:cNvSpPr>
            <a:spLocks noGrp="1"/>
          </p:cNvSpPr>
          <p:nvPr>
            <p:ph idx="1"/>
          </p:nvPr>
        </p:nvSpPr>
        <p:spPr/>
        <p:txBody>
          <a:bodyPr/>
          <a:lstStyle/>
          <a:p>
            <a:r>
              <a:rPr lang="en-US" dirty="0"/>
              <a:t>A</a:t>
            </a:r>
            <a:r>
              <a:rPr lang="en-US" dirty="0" smtClean="0"/>
              <a:t>ctual rendering involves </a:t>
            </a:r>
            <a:r>
              <a:rPr lang="en-US" dirty="0"/>
              <a:t>configuring the hardware pipeline according to the command </a:t>
            </a:r>
            <a:r>
              <a:rPr lang="en-US" dirty="0" smtClean="0"/>
              <a:t>issued and </a:t>
            </a:r>
            <a:r>
              <a:rPr lang="en-US" dirty="0"/>
              <a:t>the relevant state </a:t>
            </a:r>
            <a:r>
              <a:rPr lang="en-US" dirty="0" smtClean="0"/>
              <a:t>set </a:t>
            </a:r>
            <a:r>
              <a:rPr lang="en-US" dirty="0"/>
              <a:t>in prior API calls. </a:t>
            </a:r>
            <a:endParaRPr lang="en-US" dirty="0" smtClean="0"/>
          </a:p>
          <a:p>
            <a:r>
              <a:rPr lang="en-US" i="1" dirty="0" err="1" smtClean="0"/>
              <a:t>XXX_draw_prims</a:t>
            </a:r>
            <a:r>
              <a:rPr lang="en-US" i="1" dirty="0" smtClean="0"/>
              <a:t>()</a:t>
            </a:r>
            <a:r>
              <a:rPr lang="en-US" dirty="0"/>
              <a:t> </a:t>
            </a:r>
            <a:r>
              <a:rPr lang="en-US" dirty="0" smtClean="0"/>
              <a:t>is a  </a:t>
            </a:r>
            <a:r>
              <a:rPr lang="en-US" dirty="0"/>
              <a:t>function call </a:t>
            </a:r>
            <a:r>
              <a:rPr lang="en-US" dirty="0" smtClean="0"/>
              <a:t>and is </a:t>
            </a:r>
            <a:r>
              <a:rPr lang="en-US" dirty="0"/>
              <a:t>part of the </a:t>
            </a:r>
            <a:r>
              <a:rPr lang="en-US" dirty="0" smtClean="0"/>
              <a:t>target specific DRI driver</a:t>
            </a:r>
            <a:r>
              <a:rPr lang="en-US" dirty="0"/>
              <a:t>.</a:t>
            </a:r>
            <a:r>
              <a:rPr lang="en-US" dirty="0" smtClean="0"/>
              <a:t> </a:t>
            </a:r>
          </a:p>
          <a:p>
            <a:r>
              <a:rPr lang="en-US" dirty="0" smtClean="0"/>
              <a:t>It </a:t>
            </a:r>
            <a:r>
              <a:rPr lang="en-US" dirty="0"/>
              <a:t>is the hook where the </a:t>
            </a:r>
            <a:r>
              <a:rPr lang="en-US" dirty="0" smtClean="0"/>
              <a:t>driver </a:t>
            </a:r>
            <a:r>
              <a:rPr lang="en-US" dirty="0"/>
              <a:t>does the </a:t>
            </a:r>
            <a:r>
              <a:rPr lang="en-US" dirty="0" smtClean="0"/>
              <a:t>action required </a:t>
            </a:r>
            <a:r>
              <a:rPr lang="en-US" dirty="0"/>
              <a:t>to configure the </a:t>
            </a:r>
            <a:r>
              <a:rPr lang="en-US" dirty="0" smtClean="0"/>
              <a:t>GPU </a:t>
            </a:r>
            <a:r>
              <a:rPr lang="en-US" dirty="0"/>
              <a:t>for </a:t>
            </a:r>
            <a:r>
              <a:rPr lang="en-US" dirty="0" smtClean="0"/>
              <a:t>drawing. </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17</a:t>
            </a:fld>
            <a:endParaRPr lang="en-US"/>
          </a:p>
        </p:txBody>
      </p:sp>
    </p:spTree>
    <p:extLst>
      <p:ext uri="{BB962C8B-B14F-4D97-AF65-F5344CB8AC3E}">
        <p14:creationId xmlns:p14="http://schemas.microsoft.com/office/powerpoint/2010/main" val="2029976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Hooks</a:t>
            </a:r>
            <a:endParaRPr lang="en-US" dirty="0"/>
          </a:p>
        </p:txBody>
      </p:sp>
      <p:sp>
        <p:nvSpPr>
          <p:cNvPr id="3" name="Content Placeholder 2"/>
          <p:cNvSpPr>
            <a:spLocks noGrp="1"/>
          </p:cNvSpPr>
          <p:nvPr>
            <p:ph idx="1"/>
          </p:nvPr>
        </p:nvSpPr>
        <p:spPr>
          <a:xfrm>
            <a:off x="0" y="995082"/>
            <a:ext cx="9144000" cy="5849471"/>
          </a:xfrm>
        </p:spPr>
        <p:txBody>
          <a:bodyPr/>
          <a:lstStyle/>
          <a:p>
            <a:r>
              <a:rPr lang="en-US" sz="2700" dirty="0" smtClean="0"/>
              <a:t>A later call to something </a:t>
            </a:r>
            <a:r>
              <a:rPr lang="en-US" sz="2700" dirty="0"/>
              <a:t>named </a:t>
            </a:r>
            <a:r>
              <a:rPr lang="en-US" sz="2700" i="1" dirty="0" err="1" smtClean="0"/>
              <a:t>XXX_upload_state</a:t>
            </a:r>
            <a:r>
              <a:rPr lang="en-US" sz="2700" i="1" dirty="0" smtClean="0"/>
              <a:t>()</a:t>
            </a:r>
            <a:r>
              <a:rPr lang="en-US" sz="2700" dirty="0" smtClean="0"/>
              <a:t> will </a:t>
            </a:r>
            <a:r>
              <a:rPr lang="en-US" sz="2700" dirty="0"/>
              <a:t>upload a bunch of state to the hardware to </a:t>
            </a:r>
            <a:r>
              <a:rPr lang="en-US" sz="2700" dirty="0" smtClean="0"/>
              <a:t>possibly configure </a:t>
            </a:r>
            <a:r>
              <a:rPr lang="en-US" sz="2700" dirty="0"/>
              <a:t>the various </a:t>
            </a:r>
            <a:r>
              <a:rPr lang="en-US" sz="2700" dirty="0" err="1"/>
              <a:t>shader</a:t>
            </a:r>
            <a:r>
              <a:rPr lang="en-US" sz="2700" dirty="0"/>
              <a:t> stages required by the current program, etc.</a:t>
            </a:r>
          </a:p>
          <a:p>
            <a:r>
              <a:rPr lang="en-US" sz="2700" dirty="0"/>
              <a:t>T</a:t>
            </a:r>
            <a:r>
              <a:rPr lang="en-US" sz="2700" dirty="0" smtClean="0"/>
              <a:t>wo </a:t>
            </a:r>
            <a:r>
              <a:rPr lang="en-US" sz="2700" dirty="0"/>
              <a:t>types of </a:t>
            </a:r>
            <a:r>
              <a:rPr lang="en-US" sz="2700" dirty="0" smtClean="0"/>
              <a:t>hardware related hooks </a:t>
            </a:r>
          </a:p>
          <a:p>
            <a:pPr lvl="1"/>
            <a:r>
              <a:rPr lang="en-US" sz="2400" i="1" dirty="0" smtClean="0"/>
              <a:t>Hooks to </a:t>
            </a:r>
            <a:r>
              <a:rPr lang="en-US" sz="2400" i="1" dirty="0"/>
              <a:t>link the driver into the DRI implementation (which are the main entry points of the driver in Mesa) </a:t>
            </a:r>
            <a:endParaRPr lang="en-US" sz="2400" i="1" dirty="0" smtClean="0"/>
          </a:p>
          <a:p>
            <a:pPr lvl="1"/>
            <a:r>
              <a:rPr lang="en-US" sz="2400" i="1" dirty="0"/>
              <a:t>H</a:t>
            </a:r>
            <a:r>
              <a:rPr lang="en-US" sz="2400" i="1" dirty="0" smtClean="0"/>
              <a:t>ooks added by DRI for </a:t>
            </a:r>
            <a:r>
              <a:rPr lang="en-US" sz="2400" i="1" dirty="0"/>
              <a:t>tasks that are related to the hardware implementation of OpenGL bits, typically registered by the driver at context creation time</a:t>
            </a:r>
            <a:r>
              <a:rPr lang="en-US" sz="2400" i="1" dirty="0" smtClean="0"/>
              <a:t>.</a:t>
            </a:r>
          </a:p>
          <a:p>
            <a:r>
              <a:rPr lang="en-US" sz="2700" dirty="0" smtClean="0"/>
              <a:t>To </a:t>
            </a:r>
            <a:r>
              <a:rPr lang="en-US" sz="2700" dirty="0"/>
              <a:t>write a new DRI driver one would only have to write implementations for all these hooks, the rest is already implemented in Mesa and reused across multiple drivers</a:t>
            </a:r>
            <a:r>
              <a:rPr lang="en-US" sz="2800" dirty="0" smtClean="0"/>
              <a:t>.</a:t>
            </a:r>
            <a:r>
              <a:rPr lang="en-US" sz="2800" dirty="0"/>
              <a:t/>
            </a:r>
            <a:br>
              <a:rPr lang="en-US" sz="2800" dirty="0"/>
            </a:br>
            <a:r>
              <a:rPr lang="en-US" sz="2800" i="1" dirty="0"/>
              <a:t/>
            </a:r>
            <a:br>
              <a:rPr lang="en-US" sz="2800" i="1" dirty="0"/>
            </a:br>
            <a:endParaRPr lang="en-US" sz="2800" i="1" dirty="0"/>
          </a:p>
          <a:p>
            <a:endParaRPr lang="en-US" sz="2800"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18</a:t>
            </a:fld>
            <a:endParaRPr lang="en-US"/>
          </a:p>
        </p:txBody>
      </p:sp>
    </p:spTree>
    <p:extLst>
      <p:ext uri="{BB962C8B-B14F-4D97-AF65-F5344CB8AC3E}">
        <p14:creationId xmlns:p14="http://schemas.microsoft.com/office/powerpoint/2010/main" val="738150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8875059" cy="685800"/>
          </a:xfrm>
        </p:spPr>
        <p:txBody>
          <a:bodyPr/>
          <a:lstStyle/>
          <a:p>
            <a:r>
              <a:rPr lang="en-US" b="1" dirty="0"/>
              <a:t>Hardware and Software drivers</a:t>
            </a:r>
            <a:endParaRPr lang="en-US" dirty="0"/>
          </a:p>
        </p:txBody>
      </p:sp>
      <p:sp>
        <p:nvSpPr>
          <p:cNvPr id="3" name="Content Placeholder 2"/>
          <p:cNvSpPr>
            <a:spLocks noGrp="1"/>
          </p:cNvSpPr>
          <p:nvPr>
            <p:ph idx="1"/>
          </p:nvPr>
        </p:nvSpPr>
        <p:spPr>
          <a:xfrm>
            <a:off x="-1" y="1143000"/>
            <a:ext cx="8982635" cy="4953000"/>
          </a:xfrm>
        </p:spPr>
        <p:txBody>
          <a:bodyPr/>
          <a:lstStyle/>
          <a:p>
            <a:r>
              <a:rPr lang="en-US" dirty="0"/>
              <a:t>Mesa provides multiple implementations (drivers) of OpenGL, most of </a:t>
            </a:r>
            <a:r>
              <a:rPr lang="en-US" dirty="0" smtClean="0"/>
              <a:t>which are </a:t>
            </a:r>
            <a:r>
              <a:rPr lang="en-US" dirty="0"/>
              <a:t>hardware accelerated drivers </a:t>
            </a:r>
            <a:endParaRPr lang="en-US" dirty="0" smtClean="0"/>
          </a:p>
          <a:p>
            <a:r>
              <a:rPr lang="en-US" dirty="0" smtClean="0"/>
              <a:t>Mesa </a:t>
            </a:r>
            <a:r>
              <a:rPr lang="en-US" dirty="0"/>
              <a:t>also provides software drivers.</a:t>
            </a:r>
          </a:p>
          <a:p>
            <a:r>
              <a:rPr lang="en-US" dirty="0"/>
              <a:t>Software drivers are </a:t>
            </a:r>
            <a:r>
              <a:rPr lang="en-US" dirty="0" smtClean="0"/>
              <a:t>useful for:</a:t>
            </a:r>
            <a:endParaRPr lang="en-US" dirty="0"/>
          </a:p>
          <a:p>
            <a:pPr lvl="1"/>
            <a:r>
              <a:rPr lang="en-US" dirty="0" smtClean="0"/>
              <a:t>developing </a:t>
            </a:r>
            <a:r>
              <a:rPr lang="en-US" dirty="0"/>
              <a:t>and testing purposes, when </a:t>
            </a:r>
            <a:r>
              <a:rPr lang="en-US" dirty="0" smtClean="0"/>
              <a:t>the </a:t>
            </a:r>
            <a:r>
              <a:rPr lang="en-US" dirty="0"/>
              <a:t>hardware </a:t>
            </a:r>
            <a:r>
              <a:rPr lang="en-US" dirty="0" smtClean="0"/>
              <a:t>should be taken out </a:t>
            </a:r>
            <a:r>
              <a:rPr lang="en-US" dirty="0"/>
              <a:t>of the equation. </a:t>
            </a:r>
            <a:endParaRPr lang="en-US" dirty="0" smtClean="0"/>
          </a:p>
          <a:p>
            <a:pPr lvl="1"/>
            <a:r>
              <a:rPr lang="en-US" dirty="0" smtClean="0"/>
              <a:t>From </a:t>
            </a:r>
            <a:r>
              <a:rPr lang="en-US" dirty="0"/>
              <a:t>this point of view, a software representation can provide a reference for expected behavior that is not tied or constrained by any particular hardware.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19</a:t>
            </a:fld>
            <a:endParaRPr lang="en-US"/>
          </a:p>
        </p:txBody>
      </p:sp>
    </p:spTree>
    <p:extLst>
      <p:ext uri="{BB962C8B-B14F-4D97-AF65-F5344CB8AC3E}">
        <p14:creationId xmlns:p14="http://schemas.microsoft.com/office/powerpoint/2010/main" val="852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8" y="0"/>
            <a:ext cx="9399494" cy="685800"/>
          </a:xfrm>
        </p:spPr>
        <p:txBody>
          <a:bodyPr/>
          <a:lstStyle/>
          <a:p>
            <a:r>
              <a:rPr lang="en-US" sz="3600" dirty="0"/>
              <a:t>OpenGL/Mesa in the context of 3D Linux games</a:t>
            </a:r>
            <a:endParaRPr lang="en-US" sz="3600"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a:t>
            </a:fld>
            <a:endParaRPr lang="en-US"/>
          </a:p>
        </p:txBody>
      </p:sp>
      <p:pic>
        <p:nvPicPr>
          <p:cNvPr id="3074" name="Picture 2" descr="http://upload.wikimedia.org/wikipedia/commons/thumb/9/99/Linux_kernel_and_OpenGL_video_games.svg/960px-Linux_kernel_and_OpenGL_video_games.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87" y="736226"/>
            <a:ext cx="8162365" cy="612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50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7" y="228600"/>
            <a:ext cx="8216153" cy="685800"/>
          </a:xfrm>
        </p:spPr>
        <p:txBody>
          <a:bodyPr/>
          <a:lstStyle/>
          <a:p>
            <a:r>
              <a:rPr lang="en-US" b="1"/>
              <a:t>Hardware and Software drivers</a:t>
            </a:r>
            <a:endParaRPr lang="en-US" dirty="0"/>
          </a:p>
        </p:txBody>
      </p:sp>
      <p:sp>
        <p:nvSpPr>
          <p:cNvPr id="3" name="Content Placeholder 2"/>
          <p:cNvSpPr>
            <a:spLocks noGrp="1"/>
          </p:cNvSpPr>
          <p:nvPr>
            <p:ph idx="1"/>
          </p:nvPr>
        </p:nvSpPr>
        <p:spPr/>
        <p:txBody>
          <a:bodyPr/>
          <a:lstStyle/>
          <a:p>
            <a:pPr lvl="3"/>
            <a:r>
              <a:rPr lang="en-US" dirty="0" smtClean="0"/>
              <a:t>Example: If an </a:t>
            </a:r>
            <a:r>
              <a:rPr lang="en-US" dirty="0"/>
              <a:t>OpenGL program that does not work correctly </a:t>
            </a:r>
            <a:r>
              <a:rPr lang="en-US" dirty="0" smtClean="0"/>
              <a:t>works fine with </a:t>
            </a:r>
            <a:r>
              <a:rPr lang="en-US" dirty="0"/>
              <a:t>the software </a:t>
            </a:r>
            <a:r>
              <a:rPr lang="en-US" dirty="0" smtClean="0"/>
              <a:t>driver then the </a:t>
            </a:r>
            <a:r>
              <a:rPr lang="en-US" dirty="0"/>
              <a:t>problem is in the hardware driver, otherwise </a:t>
            </a:r>
            <a:r>
              <a:rPr lang="en-US" dirty="0" smtClean="0"/>
              <a:t>the </a:t>
            </a:r>
            <a:r>
              <a:rPr lang="en-US" dirty="0"/>
              <a:t>problem </a:t>
            </a:r>
            <a:r>
              <a:rPr lang="en-US" dirty="0" smtClean="0"/>
              <a:t>could be </a:t>
            </a:r>
            <a:r>
              <a:rPr lang="en-US" dirty="0"/>
              <a:t>in the application itself.</a:t>
            </a:r>
          </a:p>
          <a:p>
            <a:pPr lvl="1"/>
            <a:r>
              <a:rPr lang="en-US" dirty="0"/>
              <a:t>To allow execution of OpenGL in systems that lack 3D hardware drivers. </a:t>
            </a:r>
            <a:endParaRPr lang="en-US" dirty="0" smtClean="0"/>
          </a:p>
          <a:p>
            <a:pPr lvl="2"/>
            <a:r>
              <a:rPr lang="en-US" i="1" dirty="0"/>
              <a:t>W</a:t>
            </a:r>
            <a:r>
              <a:rPr lang="en-US" i="1" dirty="0" smtClean="0"/>
              <a:t>ould </a:t>
            </a:r>
            <a:r>
              <a:rPr lang="en-US" i="1" dirty="0"/>
              <a:t>obviously be slow, but in some scenarios it </a:t>
            </a:r>
            <a:r>
              <a:rPr lang="en-US" i="1" dirty="0" smtClean="0"/>
              <a:t>may be </a:t>
            </a:r>
            <a:r>
              <a:rPr lang="en-US" i="1" dirty="0"/>
              <a:t>sufficient and </a:t>
            </a:r>
            <a:r>
              <a:rPr lang="en-US" i="1" dirty="0" smtClean="0"/>
              <a:t>may be better </a:t>
            </a:r>
            <a:r>
              <a:rPr lang="en-US" i="1" dirty="0"/>
              <a:t>than not having any 3D support at all.</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20</a:t>
            </a:fld>
            <a:endParaRPr lang="en-US"/>
          </a:p>
        </p:txBody>
      </p:sp>
    </p:spTree>
    <p:extLst>
      <p:ext uri="{BB962C8B-B14F-4D97-AF65-F5344CB8AC3E}">
        <p14:creationId xmlns:p14="http://schemas.microsoft.com/office/powerpoint/2010/main" val="397543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Driver </a:t>
            </a:r>
            <a:r>
              <a:rPr lang="en-US" b="1" dirty="0"/>
              <a:t>selection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H</a:t>
            </a:r>
            <a:r>
              <a:rPr lang="en-US" dirty="0" smtClean="0"/>
              <a:t>ow </a:t>
            </a:r>
            <a:r>
              <a:rPr lang="en-US" dirty="0"/>
              <a:t>do we tell Mesa </a:t>
            </a:r>
            <a:r>
              <a:rPr lang="en-US" dirty="0" smtClean="0"/>
              <a:t>the driver we </a:t>
            </a:r>
            <a:r>
              <a:rPr lang="en-US" dirty="0"/>
              <a:t>need</a:t>
            </a:r>
            <a:r>
              <a:rPr lang="en-US" dirty="0" smtClean="0"/>
              <a:t>?</a:t>
            </a:r>
          </a:p>
          <a:p>
            <a:r>
              <a:rPr lang="en-US" dirty="0"/>
              <a:t> Mesa </a:t>
            </a:r>
            <a:r>
              <a:rPr lang="en-US" dirty="0" smtClean="0"/>
              <a:t>automatically selects the </a:t>
            </a:r>
            <a:r>
              <a:rPr lang="en-US" dirty="0"/>
              <a:t>right </a:t>
            </a:r>
            <a:r>
              <a:rPr lang="en-US" dirty="0" smtClean="0"/>
              <a:t>driver for the GPU</a:t>
            </a:r>
            <a:r>
              <a:rPr lang="en-US" dirty="0"/>
              <a:t>, </a:t>
            </a:r>
            <a:r>
              <a:rPr lang="en-US" dirty="0" smtClean="0"/>
              <a:t>when </a:t>
            </a:r>
            <a:r>
              <a:rPr lang="en-US" dirty="0"/>
              <a:t> </a:t>
            </a:r>
            <a:r>
              <a:rPr lang="en-US" i="1" dirty="0" err="1" smtClean="0"/>
              <a:t>libGL.so</a:t>
            </a:r>
            <a:r>
              <a:rPr lang="en-US" i="1" dirty="0" smtClean="0"/>
              <a:t> </a:t>
            </a:r>
            <a:r>
              <a:rPr lang="en-US" dirty="0" smtClean="0"/>
              <a:t>is loaded. </a:t>
            </a:r>
          </a:p>
          <a:p>
            <a:pPr lvl="1"/>
            <a:r>
              <a:rPr lang="en-US" i="1" dirty="0" smtClean="0"/>
              <a:t>The </a:t>
            </a:r>
            <a:r>
              <a:rPr lang="en-US" i="1" dirty="0"/>
              <a:t>part of Mesa that takes care of this is called </a:t>
            </a:r>
            <a:r>
              <a:rPr lang="en-US" i="1" dirty="0" smtClean="0"/>
              <a:t>the</a:t>
            </a:r>
            <a:r>
              <a:rPr lang="en-US" i="1" dirty="0"/>
              <a:t> ‘loader</a:t>
            </a:r>
            <a:r>
              <a:rPr lang="en-US" i="1" dirty="0" smtClean="0"/>
              <a:t>’.</a:t>
            </a:r>
          </a:p>
          <a:p>
            <a:r>
              <a:rPr lang="en-US" dirty="0" smtClean="0"/>
              <a:t>Mesa  can be made to </a:t>
            </a:r>
            <a:r>
              <a:rPr lang="en-US" dirty="0"/>
              <a:t>look for suitable drivers in a specific directory other than the default, or </a:t>
            </a:r>
            <a:r>
              <a:rPr lang="en-US" dirty="0" smtClean="0"/>
              <a:t>can be forced to </a:t>
            </a:r>
            <a:r>
              <a:rPr lang="en-US" dirty="0"/>
              <a:t>use a software </a:t>
            </a:r>
            <a:r>
              <a:rPr lang="en-US" dirty="0" smtClean="0"/>
              <a:t>driver, through environment variables</a:t>
            </a:r>
            <a:r>
              <a:rPr lang="en-US" i="1" dirty="0" smtClean="0"/>
              <a:t>.</a:t>
            </a:r>
          </a:p>
          <a:p>
            <a:r>
              <a:rPr lang="en-US" dirty="0"/>
              <a:t/>
            </a:r>
            <a:br>
              <a:rPr lang="en-US" dirty="0"/>
            </a:br>
            <a:r>
              <a:rPr lang="en-US" i="1" dirty="0" smtClean="0">
                <a:hlinkClick r:id="rId2" tooltip="Mesa 3D environment variables"/>
              </a:rPr>
              <a:t> </a:t>
            </a:r>
            <a:endParaRPr lang="en-US" i="1"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21</a:t>
            </a:fld>
            <a:endParaRPr lang="en-US"/>
          </a:p>
        </p:txBody>
      </p:sp>
    </p:spTree>
    <p:extLst>
      <p:ext uri="{BB962C8B-B14F-4D97-AF65-F5344CB8AC3E}">
        <p14:creationId xmlns:p14="http://schemas.microsoft.com/office/powerpoint/2010/main" val="25978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loading</a:t>
            </a:r>
            <a:endParaRPr lang="en-US" dirty="0"/>
          </a:p>
        </p:txBody>
      </p:sp>
      <p:sp>
        <p:nvSpPr>
          <p:cNvPr id="3" name="Content Placeholder 2"/>
          <p:cNvSpPr>
            <a:spLocks noGrp="1"/>
          </p:cNvSpPr>
          <p:nvPr>
            <p:ph idx="1"/>
          </p:nvPr>
        </p:nvSpPr>
        <p:spPr>
          <a:xfrm>
            <a:off x="0" y="1008529"/>
            <a:ext cx="9144000" cy="5298142"/>
          </a:xfrm>
        </p:spPr>
        <p:txBody>
          <a:bodyPr/>
          <a:lstStyle/>
          <a:p>
            <a:r>
              <a:rPr lang="en-US" sz="3000" dirty="0"/>
              <a:t>The code in </a:t>
            </a:r>
            <a:r>
              <a:rPr lang="en-US" sz="3000" dirty="0" err="1"/>
              <a:t>src</a:t>
            </a:r>
            <a:r>
              <a:rPr lang="en-US" sz="3000" dirty="0"/>
              <a:t>/loader/</a:t>
            </a:r>
            <a:r>
              <a:rPr lang="en-US" sz="3000" dirty="0" err="1"/>
              <a:t>loader.c</a:t>
            </a:r>
            <a:r>
              <a:rPr lang="en-US" sz="3000" dirty="0"/>
              <a:t> (</a:t>
            </a:r>
            <a:r>
              <a:rPr lang="en-US" sz="3000" dirty="0" err="1"/>
              <a:t>loader_get_driver_for_fd</a:t>
            </a:r>
            <a:r>
              <a:rPr lang="en-US" sz="3000" dirty="0"/>
              <a:t>) is the one responsible for detecting the right driver to use. </a:t>
            </a:r>
            <a:endParaRPr lang="en-US" sz="3000" dirty="0" smtClean="0"/>
          </a:p>
          <a:p>
            <a:r>
              <a:rPr lang="en-US" sz="3000" dirty="0" smtClean="0"/>
              <a:t>This </a:t>
            </a:r>
            <a:r>
              <a:rPr lang="en-US" sz="3000" dirty="0"/>
              <a:t>receives a device </a:t>
            </a:r>
            <a:r>
              <a:rPr lang="en-US" sz="3000" dirty="0" err="1"/>
              <a:t>fd</a:t>
            </a:r>
            <a:r>
              <a:rPr lang="en-US" sz="3000" dirty="0"/>
              <a:t> as input parameter that is acquired previously by calling DRI2Connect() as part of the DRI bring up process. </a:t>
            </a:r>
            <a:endParaRPr lang="en-US" sz="3000" dirty="0" smtClean="0"/>
          </a:p>
          <a:p>
            <a:r>
              <a:rPr lang="en-US" sz="3000" dirty="0" smtClean="0"/>
              <a:t>Then </a:t>
            </a:r>
            <a:r>
              <a:rPr lang="en-US" sz="3000" dirty="0"/>
              <a:t>the actual driver file is loaded in </a:t>
            </a:r>
            <a:r>
              <a:rPr lang="en-US" sz="3000" dirty="0" err="1"/>
              <a:t>glx</a:t>
            </a:r>
            <a:r>
              <a:rPr lang="en-US" sz="3000" dirty="0"/>
              <a:t>/</a:t>
            </a:r>
            <a:r>
              <a:rPr lang="en-US" sz="3000" dirty="0" err="1"/>
              <a:t>dri_common.c</a:t>
            </a:r>
            <a:r>
              <a:rPr lang="en-US" sz="3000" dirty="0"/>
              <a:t> (</a:t>
            </a:r>
            <a:r>
              <a:rPr lang="en-US" sz="3000" dirty="0" err="1"/>
              <a:t>driOpenDriver</a:t>
            </a:r>
            <a:r>
              <a:rPr lang="en-US" sz="3000" dirty="0" smtClean="0"/>
              <a:t>).</a:t>
            </a:r>
          </a:p>
          <a:p>
            <a:r>
              <a:rPr lang="en-US" sz="3000" dirty="0" smtClean="0"/>
              <a:t>A more </a:t>
            </a:r>
            <a:r>
              <a:rPr lang="en-US" sz="3000" dirty="0"/>
              <a:t>descriptive </a:t>
            </a:r>
            <a:r>
              <a:rPr lang="en-US" sz="3000" dirty="0" smtClean="0"/>
              <a:t>info about the </a:t>
            </a:r>
            <a:r>
              <a:rPr lang="en-US" sz="3000" dirty="0"/>
              <a:t>driver </a:t>
            </a:r>
            <a:r>
              <a:rPr lang="en-US" sz="3000" dirty="0" smtClean="0"/>
              <a:t>loaded can be had by using </a:t>
            </a:r>
            <a:r>
              <a:rPr lang="en-US" sz="3000" dirty="0"/>
              <a:t>the </a:t>
            </a:r>
            <a:r>
              <a:rPr lang="en-US" sz="3000" i="1" dirty="0" err="1"/>
              <a:t>glxinfo</a:t>
            </a:r>
            <a:r>
              <a:rPr lang="en-US" sz="3000" dirty="0"/>
              <a:t> program that comes with the </a:t>
            </a:r>
            <a:r>
              <a:rPr lang="en-US" sz="3000" i="1" dirty="0"/>
              <a:t>mesa-</a:t>
            </a:r>
            <a:r>
              <a:rPr lang="en-US" sz="3000" i="1" dirty="0" err="1"/>
              <a:t>utils</a:t>
            </a:r>
            <a:r>
              <a:rPr lang="en-US" sz="3000" dirty="0"/>
              <a:t> package:</a:t>
            </a:r>
          </a:p>
        </p:txBody>
      </p:sp>
      <p:sp>
        <p:nvSpPr>
          <p:cNvPr id="4" name="Slide Number Placeholder 3"/>
          <p:cNvSpPr>
            <a:spLocks noGrp="1"/>
          </p:cNvSpPr>
          <p:nvPr>
            <p:ph type="sldNum" sz="quarter" idx="12"/>
          </p:nvPr>
        </p:nvSpPr>
        <p:spPr/>
        <p:txBody>
          <a:bodyPr/>
          <a:lstStyle/>
          <a:p>
            <a:fld id="{9B4CC101-FF7C-E647-859F-F79D702C1F53}" type="slidenum">
              <a:rPr lang="en-US" smtClean="0"/>
              <a:pPr/>
              <a:t>22</a:t>
            </a:fld>
            <a:endParaRPr lang="en-US"/>
          </a:p>
        </p:txBody>
      </p:sp>
    </p:spTree>
    <p:extLst>
      <p:ext uri="{BB962C8B-B14F-4D97-AF65-F5344CB8AC3E}">
        <p14:creationId xmlns:p14="http://schemas.microsoft.com/office/powerpoint/2010/main" val="19666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Forcing </a:t>
            </a:r>
            <a:r>
              <a:rPr lang="en-US" b="1" dirty="0"/>
              <a:t>a software driver</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S</a:t>
            </a:r>
            <a:r>
              <a:rPr lang="en-US" dirty="0" smtClean="0"/>
              <a:t>etting</a:t>
            </a:r>
            <a:r>
              <a:rPr lang="en-US" dirty="0"/>
              <a:t> </a:t>
            </a:r>
            <a:r>
              <a:rPr lang="en-US" dirty="0" smtClean="0"/>
              <a:t>the environment variable </a:t>
            </a:r>
            <a:r>
              <a:rPr lang="en-US" i="1" dirty="0" smtClean="0"/>
              <a:t>LIBGL_ALWAYS_SOFTWARE</a:t>
            </a:r>
            <a:r>
              <a:rPr lang="en-US" dirty="0"/>
              <a:t> will make the loader select a software driver (</a:t>
            </a:r>
            <a:r>
              <a:rPr lang="en-US" i="1" dirty="0" err="1"/>
              <a:t>swrast</a:t>
            </a:r>
            <a:r>
              <a:rPr lang="en-US" dirty="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23</a:t>
            </a:fld>
            <a:endParaRPr lang="en-US"/>
          </a:p>
        </p:txBody>
      </p:sp>
    </p:spTree>
    <p:extLst>
      <p:ext uri="{BB962C8B-B14F-4D97-AF65-F5344CB8AC3E}">
        <p14:creationId xmlns:p14="http://schemas.microsoft.com/office/powerpoint/2010/main" val="1268814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1" y="228600"/>
            <a:ext cx="9130553" cy="685800"/>
          </a:xfrm>
        </p:spPr>
        <p:txBody>
          <a:bodyPr/>
          <a:lstStyle/>
          <a:p>
            <a:r>
              <a:rPr lang="en-US" sz="3800" b="1" dirty="0" smtClean="0"/>
              <a:t/>
            </a:r>
            <a:br>
              <a:rPr lang="en-US" sz="3800" b="1" dirty="0" smtClean="0"/>
            </a:br>
            <a:r>
              <a:rPr lang="en-US" sz="3800" b="1" dirty="0" smtClean="0"/>
              <a:t/>
            </a:r>
            <a:br>
              <a:rPr lang="en-US" sz="3800" b="1" dirty="0" smtClean="0"/>
            </a:br>
            <a:r>
              <a:rPr lang="en-US" sz="3800" b="1" dirty="0" smtClean="0"/>
              <a:t>Querying </a:t>
            </a:r>
            <a:r>
              <a:rPr lang="en-US" sz="3800" b="1" dirty="0"/>
              <a:t>the driver for OpenGL features</a:t>
            </a:r>
            <a:r>
              <a:rPr lang="en-US" sz="3800" dirty="0"/>
              <a:t/>
            </a:r>
            <a:br>
              <a:rPr lang="en-US" sz="3800" dirty="0"/>
            </a:br>
            <a:r>
              <a:rPr lang="en-US" sz="3800" dirty="0"/>
              <a:t/>
            </a:r>
            <a:br>
              <a:rPr lang="en-US" sz="3800" dirty="0"/>
            </a:br>
            <a:endParaRPr lang="en-US" sz="3800" dirty="0"/>
          </a:p>
        </p:txBody>
      </p:sp>
      <p:sp>
        <p:nvSpPr>
          <p:cNvPr id="3" name="Content Placeholder 2"/>
          <p:cNvSpPr>
            <a:spLocks noGrp="1"/>
          </p:cNvSpPr>
          <p:nvPr>
            <p:ph idx="1"/>
          </p:nvPr>
        </p:nvSpPr>
        <p:spPr>
          <a:xfrm>
            <a:off x="685800" y="1143000"/>
            <a:ext cx="8310282" cy="4953000"/>
          </a:xfrm>
        </p:spPr>
        <p:txBody>
          <a:bodyPr/>
          <a:lstStyle/>
          <a:p>
            <a:r>
              <a:rPr lang="en-US" dirty="0"/>
              <a:t>The </a:t>
            </a:r>
            <a:r>
              <a:rPr lang="en-US" i="1" dirty="0" err="1"/>
              <a:t>glxinfo</a:t>
            </a:r>
            <a:r>
              <a:rPr lang="en-US" dirty="0"/>
              <a:t> </a:t>
            </a:r>
            <a:r>
              <a:rPr lang="en-US" dirty="0" smtClean="0"/>
              <a:t>utility can be used to obtain </a:t>
            </a:r>
            <a:r>
              <a:rPr lang="en-US" dirty="0"/>
              <a:t>information about the specific OpenGL features implemented by the driver</a:t>
            </a:r>
            <a:r>
              <a:rPr lang="en-US" dirty="0" smtClean="0"/>
              <a:t>.</a:t>
            </a:r>
          </a:p>
          <a:p>
            <a:r>
              <a:rPr lang="en-US" dirty="0"/>
              <a:t>T</a:t>
            </a:r>
            <a:r>
              <a:rPr lang="en-US" dirty="0" smtClean="0"/>
              <a:t>o </a:t>
            </a:r>
            <a:r>
              <a:rPr lang="en-US" dirty="0"/>
              <a:t>check if the Mesa driver for </a:t>
            </a:r>
            <a:r>
              <a:rPr lang="en-US" dirty="0" smtClean="0"/>
              <a:t>the current  target hardware </a:t>
            </a:r>
            <a:r>
              <a:rPr lang="en-US" dirty="0"/>
              <a:t>implements a specific OpenGL </a:t>
            </a:r>
            <a:r>
              <a:rPr lang="en-US" dirty="0" smtClean="0"/>
              <a:t>extension, inspect </a:t>
            </a:r>
            <a:r>
              <a:rPr lang="en-US" dirty="0"/>
              <a:t>the output of </a:t>
            </a:r>
            <a:r>
              <a:rPr lang="en-US" dirty="0" err="1"/>
              <a:t>glxinfo</a:t>
            </a:r>
            <a:r>
              <a:rPr lang="en-US" dirty="0"/>
              <a:t> and look for that </a:t>
            </a:r>
            <a:r>
              <a:rPr lang="en-US" dirty="0" smtClean="0"/>
              <a:t>extension</a:t>
            </a:r>
          </a:p>
          <a:p>
            <a:r>
              <a:rPr lang="en-US" dirty="0" err="1"/>
              <a:t>glxinfo</a:t>
            </a:r>
            <a:r>
              <a:rPr lang="en-US" dirty="0"/>
              <a:t> </a:t>
            </a:r>
            <a:r>
              <a:rPr lang="en-US" dirty="0" smtClean="0"/>
              <a:t>can also be used to </a:t>
            </a:r>
            <a:r>
              <a:rPr lang="en-US" dirty="0"/>
              <a:t>include hardware limits for certain OpenGL features </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24</a:t>
            </a:fld>
            <a:endParaRPr lang="en-US"/>
          </a:p>
        </p:txBody>
      </p:sp>
    </p:spTree>
    <p:extLst>
      <p:ext uri="{BB962C8B-B14F-4D97-AF65-F5344CB8AC3E}">
        <p14:creationId xmlns:p14="http://schemas.microsoft.com/office/powerpoint/2010/main" val="799060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Tree</a:t>
            </a:r>
            <a:endParaRPr lang="en-US" dirty="0"/>
          </a:p>
        </p:txBody>
      </p:sp>
      <p:sp>
        <p:nvSpPr>
          <p:cNvPr id="3" name="Content Placeholder 2"/>
          <p:cNvSpPr>
            <a:spLocks noGrp="1"/>
          </p:cNvSpPr>
          <p:nvPr>
            <p:ph idx="1"/>
          </p:nvPr>
        </p:nvSpPr>
        <p:spPr/>
        <p:txBody>
          <a:bodyPr/>
          <a:lstStyle/>
          <a:p>
            <a:r>
              <a:rPr lang="en-US" i="1" dirty="0" err="1" smtClean="0"/>
              <a:t>src</a:t>
            </a:r>
            <a:r>
              <a:rPr lang="en-US" i="1" dirty="0" smtClean="0"/>
              <a:t>/</a:t>
            </a:r>
            <a:r>
              <a:rPr lang="en-US" i="1" dirty="0" err="1" smtClean="0"/>
              <a:t>egl</a:t>
            </a:r>
            <a:r>
              <a:rPr lang="en-US" i="1" dirty="0"/>
              <a:t>/</a:t>
            </a:r>
            <a:r>
              <a:rPr lang="en-US" dirty="0"/>
              <a:t> </a:t>
            </a:r>
            <a:endParaRPr lang="en-US" dirty="0" smtClean="0"/>
          </a:p>
          <a:p>
            <a:pPr lvl="1"/>
            <a:r>
              <a:rPr lang="en-US" dirty="0"/>
              <a:t>I</a:t>
            </a:r>
            <a:r>
              <a:rPr lang="en-US" dirty="0" smtClean="0"/>
              <a:t>mplementation </a:t>
            </a:r>
            <a:r>
              <a:rPr lang="en-US" dirty="0"/>
              <a:t>of the EGL standard. </a:t>
            </a:r>
            <a:endParaRPr lang="en-US" dirty="0" smtClean="0"/>
          </a:p>
          <a:p>
            <a:pPr lvl="2"/>
            <a:r>
              <a:rPr lang="en-US" dirty="0" smtClean="0"/>
              <a:t>If working </a:t>
            </a:r>
            <a:r>
              <a:rPr lang="en-US" dirty="0"/>
              <a:t>on EGL-specific features, tracking down an EGL-specific problem or </a:t>
            </a:r>
            <a:r>
              <a:rPr lang="en-US" dirty="0" smtClean="0"/>
              <a:t>simply </a:t>
            </a:r>
            <a:r>
              <a:rPr lang="en-US" dirty="0"/>
              <a:t>curious about how EGL links into the GL implementation, this is the place you want to visit. </a:t>
            </a:r>
            <a:endParaRPr lang="en-US" dirty="0" smtClean="0"/>
          </a:p>
          <a:p>
            <a:pPr lvl="2"/>
            <a:r>
              <a:rPr lang="en-US" dirty="0" smtClean="0"/>
              <a:t>This </a:t>
            </a:r>
            <a:r>
              <a:rPr lang="en-US" dirty="0"/>
              <a:t>includes the EGL implementations for the X11, DRM and Wayland platforms</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25</a:t>
            </a:fld>
            <a:endParaRPr lang="en-US"/>
          </a:p>
        </p:txBody>
      </p:sp>
    </p:spTree>
    <p:extLst>
      <p:ext uri="{BB962C8B-B14F-4D97-AF65-F5344CB8AC3E}">
        <p14:creationId xmlns:p14="http://schemas.microsoft.com/office/powerpoint/2010/main" val="1764179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rc</a:t>
            </a:r>
            <a:r>
              <a:rPr lang="en-US" dirty="0" smtClean="0"/>
              <a:t>/</a:t>
            </a:r>
            <a:r>
              <a:rPr lang="en-US" dirty="0" err="1" smtClean="0"/>
              <a:t>glx</a:t>
            </a:r>
            <a:endParaRPr lang="en-US" dirty="0"/>
          </a:p>
        </p:txBody>
      </p:sp>
      <p:sp>
        <p:nvSpPr>
          <p:cNvPr id="3" name="Content Placeholder 2"/>
          <p:cNvSpPr>
            <a:spLocks noGrp="1"/>
          </p:cNvSpPr>
          <p:nvPr>
            <p:ph idx="1"/>
          </p:nvPr>
        </p:nvSpPr>
        <p:spPr/>
        <p:txBody>
          <a:bodyPr/>
          <a:lstStyle/>
          <a:p>
            <a:r>
              <a:rPr lang="en-US" i="1" dirty="0" err="1" smtClean="0"/>
              <a:t>src</a:t>
            </a:r>
            <a:r>
              <a:rPr lang="en-US" i="1" dirty="0" smtClean="0"/>
              <a:t>/</a:t>
            </a:r>
            <a:r>
              <a:rPr lang="en-US" i="1" dirty="0" err="1" smtClean="0"/>
              <a:t>glx</a:t>
            </a:r>
            <a:r>
              <a:rPr lang="en-US" i="1" dirty="0"/>
              <a:t>/</a:t>
            </a:r>
            <a:r>
              <a:rPr lang="en-US" dirty="0"/>
              <a:t> </a:t>
            </a:r>
            <a:endParaRPr lang="en-US" dirty="0" smtClean="0"/>
          </a:p>
          <a:p>
            <a:pPr lvl="1"/>
            <a:r>
              <a:rPr lang="en-US" dirty="0" smtClean="0"/>
              <a:t>we </a:t>
            </a:r>
            <a:r>
              <a:rPr lang="en-US" dirty="0"/>
              <a:t>have the OpenGL bits relating specifically to X11 platforms, known as GLX. </a:t>
            </a:r>
            <a:endParaRPr lang="en-US" dirty="0" smtClean="0"/>
          </a:p>
          <a:p>
            <a:pPr lvl="1"/>
            <a:r>
              <a:rPr lang="en-US" dirty="0"/>
              <a:t>I</a:t>
            </a:r>
            <a:r>
              <a:rPr lang="en-US" dirty="0" smtClean="0"/>
              <a:t>f working </a:t>
            </a:r>
            <a:r>
              <a:rPr lang="en-US" dirty="0"/>
              <a:t>on the GLX layer, this is the place to go. </a:t>
            </a:r>
            <a:endParaRPr lang="en-US" dirty="0" smtClean="0"/>
          </a:p>
          <a:p>
            <a:pPr lvl="1"/>
            <a:r>
              <a:rPr lang="en-US" dirty="0" smtClean="0"/>
              <a:t>Implements </a:t>
            </a:r>
            <a:r>
              <a:rPr lang="en-US" dirty="0" err="1" smtClean="0"/>
              <a:t>Xserver</a:t>
            </a:r>
            <a:r>
              <a:rPr lang="en-US" dirty="0" smtClean="0"/>
              <a:t> interaction, </a:t>
            </a:r>
            <a:r>
              <a:rPr lang="en-US" dirty="0"/>
              <a:t>the client-side DRI implementation, etc</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26</a:t>
            </a:fld>
            <a:endParaRPr lang="en-US"/>
          </a:p>
        </p:txBody>
      </p:sp>
    </p:spTree>
    <p:extLst>
      <p:ext uri="{BB962C8B-B14F-4D97-AF65-F5344CB8AC3E}">
        <p14:creationId xmlns:p14="http://schemas.microsoft.com/office/powerpoint/2010/main" val="186677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rc</a:t>
            </a:r>
            <a:r>
              <a:rPr lang="en-US" dirty="0" smtClean="0"/>
              <a:t>/</a:t>
            </a:r>
            <a:r>
              <a:rPr lang="en-US" dirty="0" err="1" smtClean="0"/>
              <a:t>glsl</a:t>
            </a:r>
            <a:endParaRPr lang="en-US" dirty="0"/>
          </a:p>
        </p:txBody>
      </p:sp>
      <p:sp>
        <p:nvSpPr>
          <p:cNvPr id="3" name="Content Placeholder 2"/>
          <p:cNvSpPr>
            <a:spLocks noGrp="1"/>
          </p:cNvSpPr>
          <p:nvPr>
            <p:ph idx="1"/>
          </p:nvPr>
        </p:nvSpPr>
        <p:spPr>
          <a:xfrm>
            <a:off x="107576" y="1143000"/>
            <a:ext cx="9036424" cy="4953000"/>
          </a:xfrm>
        </p:spPr>
        <p:txBody>
          <a:bodyPr/>
          <a:lstStyle/>
          <a:p>
            <a:r>
              <a:rPr lang="en-US" i="1" dirty="0" err="1"/>
              <a:t>src</a:t>
            </a:r>
            <a:r>
              <a:rPr lang="en-US" i="1" dirty="0"/>
              <a:t>/</a:t>
            </a:r>
            <a:r>
              <a:rPr lang="en-US" i="1" dirty="0" err="1"/>
              <a:t>glsl</a:t>
            </a:r>
            <a:r>
              <a:rPr lang="en-US" i="1" dirty="0"/>
              <a:t>/</a:t>
            </a:r>
            <a:r>
              <a:rPr lang="en-US" dirty="0"/>
              <a:t> </a:t>
            </a:r>
            <a:endParaRPr lang="en-US" dirty="0" smtClean="0"/>
          </a:p>
          <a:p>
            <a:pPr lvl="1"/>
            <a:r>
              <a:rPr lang="en-US" dirty="0" smtClean="0"/>
              <a:t>contains </a:t>
            </a:r>
            <a:r>
              <a:rPr lang="en-US" dirty="0"/>
              <a:t>a critical aspect of Mesa: </a:t>
            </a:r>
          </a:p>
          <a:p>
            <a:pPr lvl="1"/>
            <a:r>
              <a:rPr lang="en-US" dirty="0" smtClean="0"/>
              <a:t>Contains the </a:t>
            </a:r>
            <a:r>
              <a:rPr lang="en-US" dirty="0"/>
              <a:t>GLSL compiler used by all Mesa drivers. </a:t>
            </a:r>
            <a:endParaRPr lang="en-US" dirty="0" smtClean="0"/>
          </a:p>
          <a:p>
            <a:pPr lvl="1"/>
            <a:r>
              <a:rPr lang="en-US" dirty="0" smtClean="0"/>
              <a:t>It </a:t>
            </a:r>
            <a:r>
              <a:rPr lang="en-US" dirty="0"/>
              <a:t>includes a GLSL parser, the definition of the Mesa IR, also referred to as GLSL IR, used to represent </a:t>
            </a:r>
            <a:r>
              <a:rPr lang="en-US" dirty="0" err="1"/>
              <a:t>shader</a:t>
            </a:r>
            <a:r>
              <a:rPr lang="en-US" dirty="0"/>
              <a:t> programs internally, the </a:t>
            </a:r>
            <a:r>
              <a:rPr lang="en-US" dirty="0" err="1"/>
              <a:t>shader</a:t>
            </a:r>
            <a:r>
              <a:rPr lang="en-US" dirty="0"/>
              <a:t> linker and various optimization passes that operate on the Mesa IR. </a:t>
            </a:r>
            <a:endParaRPr lang="en-US" dirty="0" smtClean="0"/>
          </a:p>
          <a:p>
            <a:pPr lvl="1"/>
            <a:r>
              <a:rPr lang="en-US" dirty="0" smtClean="0"/>
              <a:t>The </a:t>
            </a:r>
            <a:r>
              <a:rPr lang="en-US" dirty="0"/>
              <a:t>resulting Mesa IR produced by the GLSL compiler is then consumed by the various drivers which transform it into native GPU code that can be loaded and run in the hardware</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27</a:t>
            </a:fld>
            <a:endParaRPr lang="en-US"/>
          </a:p>
        </p:txBody>
      </p:sp>
    </p:spTree>
    <p:extLst>
      <p:ext uri="{BB962C8B-B14F-4D97-AF65-F5344CB8AC3E}">
        <p14:creationId xmlns:p14="http://schemas.microsoft.com/office/powerpoint/2010/main" val="52149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rc</a:t>
            </a:r>
            <a:r>
              <a:rPr lang="en-US" dirty="0" smtClean="0"/>
              <a:t>/mesa/main</a:t>
            </a:r>
            <a:endParaRPr lang="en-US" dirty="0"/>
          </a:p>
        </p:txBody>
      </p:sp>
      <p:sp>
        <p:nvSpPr>
          <p:cNvPr id="3" name="Content Placeholder 2"/>
          <p:cNvSpPr>
            <a:spLocks noGrp="1"/>
          </p:cNvSpPr>
          <p:nvPr>
            <p:ph idx="1"/>
          </p:nvPr>
        </p:nvSpPr>
        <p:spPr/>
        <p:txBody>
          <a:bodyPr/>
          <a:lstStyle/>
          <a:p>
            <a:r>
              <a:rPr lang="en-US" i="1" dirty="0" err="1"/>
              <a:t>src</a:t>
            </a:r>
            <a:r>
              <a:rPr lang="en-US" i="1" dirty="0"/>
              <a:t>/mesa/main/</a:t>
            </a:r>
            <a:r>
              <a:rPr lang="en-US" dirty="0"/>
              <a:t> </a:t>
            </a:r>
            <a:endParaRPr lang="en-US" dirty="0" smtClean="0"/>
          </a:p>
          <a:p>
            <a:pPr lvl="1"/>
            <a:r>
              <a:rPr lang="en-US" dirty="0" smtClean="0"/>
              <a:t>contains </a:t>
            </a:r>
            <a:r>
              <a:rPr lang="en-US" dirty="0"/>
              <a:t>the core Mesa elements. </a:t>
            </a:r>
            <a:endParaRPr lang="en-US" dirty="0" smtClean="0"/>
          </a:p>
          <a:p>
            <a:pPr lvl="1"/>
            <a:r>
              <a:rPr lang="en-US" dirty="0" smtClean="0"/>
              <a:t>This </a:t>
            </a:r>
            <a:r>
              <a:rPr lang="en-US" dirty="0"/>
              <a:t>includes hardware-independent views of core objects like textures, buffers, vertex array objects, the OpenGL context, </a:t>
            </a:r>
            <a:r>
              <a:rPr lang="en-US" dirty="0" err="1"/>
              <a:t>etc</a:t>
            </a:r>
            <a:r>
              <a:rPr lang="en-US" dirty="0"/>
              <a:t> as well as basic infrastructure, like linked lists</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28</a:t>
            </a:fld>
            <a:endParaRPr lang="en-US"/>
          </a:p>
        </p:txBody>
      </p:sp>
    </p:spTree>
    <p:extLst>
      <p:ext uri="{BB962C8B-B14F-4D97-AF65-F5344CB8AC3E}">
        <p14:creationId xmlns:p14="http://schemas.microsoft.com/office/powerpoint/2010/main" val="1902181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rc</a:t>
            </a:r>
            <a:r>
              <a:rPr lang="en-US" dirty="0" smtClean="0"/>
              <a:t>/mesa/drivers</a:t>
            </a:r>
            <a:endParaRPr lang="en-US" dirty="0"/>
          </a:p>
        </p:txBody>
      </p:sp>
      <p:sp>
        <p:nvSpPr>
          <p:cNvPr id="3" name="Content Placeholder 2"/>
          <p:cNvSpPr>
            <a:spLocks noGrp="1"/>
          </p:cNvSpPr>
          <p:nvPr>
            <p:ph idx="1"/>
          </p:nvPr>
        </p:nvSpPr>
        <p:spPr/>
        <p:txBody>
          <a:bodyPr/>
          <a:lstStyle/>
          <a:p>
            <a:r>
              <a:rPr lang="en-US" i="1" dirty="0" err="1"/>
              <a:t>src</a:t>
            </a:r>
            <a:r>
              <a:rPr lang="en-US" i="1" dirty="0"/>
              <a:t>/mesa/drivers/</a:t>
            </a:r>
            <a:r>
              <a:rPr lang="en-US" dirty="0"/>
              <a:t> </a:t>
            </a:r>
            <a:endParaRPr lang="en-US" dirty="0" smtClean="0"/>
          </a:p>
          <a:p>
            <a:pPr lvl="1"/>
            <a:r>
              <a:rPr lang="en-US" dirty="0" smtClean="0"/>
              <a:t>contains </a:t>
            </a:r>
            <a:r>
              <a:rPr lang="en-US" dirty="0"/>
              <a:t>the actual classic </a:t>
            </a:r>
            <a:r>
              <a:rPr lang="en-US" dirty="0" smtClean="0"/>
              <a:t>drivers. </a:t>
            </a:r>
          </a:p>
          <a:p>
            <a:pPr lvl="1"/>
            <a:r>
              <a:rPr lang="en-US" dirty="0" smtClean="0"/>
              <a:t>DRI </a:t>
            </a:r>
            <a:r>
              <a:rPr lang="en-US" dirty="0"/>
              <a:t>drivers in particular go into </a:t>
            </a:r>
            <a:r>
              <a:rPr lang="en-US" i="1" dirty="0" err="1"/>
              <a:t>src</a:t>
            </a:r>
            <a:r>
              <a:rPr lang="en-US" i="1" dirty="0"/>
              <a:t>/mesa/drivers/</a:t>
            </a:r>
            <a:r>
              <a:rPr lang="en-US" i="1" dirty="0" err="1"/>
              <a:t>dri</a:t>
            </a:r>
            <a:r>
              <a:rPr lang="en-US" dirty="0"/>
              <a:t>. </a:t>
            </a:r>
            <a:endParaRPr lang="en-US" dirty="0" smtClean="0"/>
          </a:p>
          <a:p>
            <a:pPr lvl="2"/>
            <a:r>
              <a:rPr lang="en-US" dirty="0" smtClean="0"/>
              <a:t>For </a:t>
            </a:r>
            <a:r>
              <a:rPr lang="en-US" dirty="0"/>
              <a:t>example the Intel i965 driver goes into </a:t>
            </a:r>
            <a:r>
              <a:rPr lang="en-US" i="1" dirty="0" err="1"/>
              <a:t>src</a:t>
            </a:r>
            <a:r>
              <a:rPr lang="en-US" i="1" dirty="0"/>
              <a:t>/mesa/drivers/</a:t>
            </a:r>
            <a:r>
              <a:rPr lang="en-US" i="1" dirty="0" err="1"/>
              <a:t>dri</a:t>
            </a:r>
            <a:r>
              <a:rPr lang="en-US" i="1" dirty="0"/>
              <a:t>/i965</a:t>
            </a:r>
            <a:r>
              <a:rPr lang="en-US" dirty="0"/>
              <a:t>. </a:t>
            </a:r>
            <a:endParaRPr lang="en-US" dirty="0" smtClean="0"/>
          </a:p>
          <a:p>
            <a:pPr lvl="1"/>
            <a:r>
              <a:rPr lang="en-US" dirty="0" smtClean="0"/>
              <a:t>The </a:t>
            </a:r>
            <a:r>
              <a:rPr lang="en-US" dirty="0"/>
              <a:t>code here is, for the most part, very specific to the underlying hardware platforms.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29</a:t>
            </a:fld>
            <a:endParaRPr lang="en-US"/>
          </a:p>
        </p:txBody>
      </p:sp>
    </p:spTree>
    <p:extLst>
      <p:ext uri="{BB962C8B-B14F-4D97-AF65-F5344CB8AC3E}">
        <p14:creationId xmlns:p14="http://schemas.microsoft.com/office/powerpoint/2010/main" val="196976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MESA</a:t>
            </a:r>
            <a:endParaRPr lang="en-US" dirty="0"/>
          </a:p>
        </p:txBody>
      </p:sp>
      <p:sp>
        <p:nvSpPr>
          <p:cNvPr id="3" name="Content Placeholder 2"/>
          <p:cNvSpPr>
            <a:spLocks noGrp="1"/>
          </p:cNvSpPr>
          <p:nvPr>
            <p:ph idx="1"/>
          </p:nvPr>
        </p:nvSpPr>
        <p:spPr/>
        <p:txBody>
          <a:bodyPr/>
          <a:lstStyle/>
          <a:p>
            <a:r>
              <a:rPr lang="en-US" dirty="0"/>
              <a:t>DRI/DRM provide the building blocks that enable </a:t>
            </a:r>
            <a:r>
              <a:rPr lang="en-US" dirty="0" err="1"/>
              <a:t>userspace</a:t>
            </a:r>
            <a:r>
              <a:rPr lang="en-US" dirty="0"/>
              <a:t> applications to access the graphics hardware directly in an efficient and safe </a:t>
            </a:r>
            <a:r>
              <a:rPr lang="en-US" dirty="0" smtClean="0"/>
              <a:t>manner</a:t>
            </a:r>
          </a:p>
          <a:p>
            <a:r>
              <a:rPr lang="en-US" dirty="0"/>
              <a:t>T</a:t>
            </a:r>
            <a:r>
              <a:rPr lang="en-US" dirty="0" smtClean="0"/>
              <a:t>o </a:t>
            </a:r>
            <a:r>
              <a:rPr lang="en-US" dirty="0"/>
              <a:t>use </a:t>
            </a:r>
            <a:r>
              <a:rPr lang="en-US" dirty="0" smtClean="0"/>
              <a:t>OpenGL another software  component  ( MESA) that uses </a:t>
            </a:r>
            <a:r>
              <a:rPr lang="en-US" dirty="0"/>
              <a:t>the </a:t>
            </a:r>
            <a:r>
              <a:rPr lang="en-US" dirty="0" smtClean="0"/>
              <a:t>DRI/DRM infrastructure, to implement </a:t>
            </a:r>
            <a:r>
              <a:rPr lang="en-US" dirty="0"/>
              <a:t>the OpenGL API while respecting the X server </a:t>
            </a:r>
            <a:r>
              <a:rPr lang="en-US" dirty="0" smtClean="0"/>
              <a:t>requirements needed.</a:t>
            </a: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a:t>
            </a:fld>
            <a:endParaRPr lang="en-US"/>
          </a:p>
        </p:txBody>
      </p:sp>
    </p:spTree>
    <p:extLst>
      <p:ext uri="{BB962C8B-B14F-4D97-AF65-F5344CB8AC3E}">
        <p14:creationId xmlns:p14="http://schemas.microsoft.com/office/powerpoint/2010/main" val="1937989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src</a:t>
            </a:r>
            <a:r>
              <a:rPr lang="en-US" dirty="0" smtClean="0"/>
              <a:t>/mesa/</a:t>
            </a:r>
            <a:r>
              <a:rPr lang="en-US" dirty="0" err="1" smtClean="0"/>
              <a:t>swrast</a:t>
            </a:r>
            <a:r>
              <a:rPr lang="en-US" dirty="0" smtClean="0"/>
              <a:t> &amp; </a:t>
            </a:r>
            <a:r>
              <a:rPr lang="en-US" dirty="0" err="1" smtClean="0"/>
              <a:t>src</a:t>
            </a:r>
            <a:r>
              <a:rPr lang="en-US" dirty="0" smtClean="0"/>
              <a:t>/mesa/</a:t>
            </a:r>
            <a:r>
              <a:rPr lang="en-US" dirty="0" err="1" smtClean="0"/>
              <a:t>tnl</a:t>
            </a:r>
            <a:endParaRPr lang="en-US" dirty="0"/>
          </a:p>
        </p:txBody>
      </p:sp>
      <p:sp>
        <p:nvSpPr>
          <p:cNvPr id="3" name="Content Placeholder 2"/>
          <p:cNvSpPr>
            <a:spLocks noGrp="1"/>
          </p:cNvSpPr>
          <p:nvPr>
            <p:ph idx="1"/>
          </p:nvPr>
        </p:nvSpPr>
        <p:spPr/>
        <p:txBody>
          <a:bodyPr/>
          <a:lstStyle/>
          <a:p>
            <a:r>
              <a:rPr lang="en-US" i="1" dirty="0" err="1"/>
              <a:t>src</a:t>
            </a:r>
            <a:r>
              <a:rPr lang="en-US" i="1" dirty="0"/>
              <a:t>/mesa/</a:t>
            </a:r>
            <a:r>
              <a:rPr lang="en-US" i="1" dirty="0" err="1"/>
              <a:t>swrast</a:t>
            </a:r>
            <a:r>
              <a:rPr lang="en-US" i="1" dirty="0"/>
              <a:t>*/</a:t>
            </a:r>
            <a:r>
              <a:rPr lang="en-US" dirty="0"/>
              <a:t> and </a:t>
            </a:r>
            <a:r>
              <a:rPr lang="en-US" i="1" dirty="0" err="1"/>
              <a:t>src</a:t>
            </a:r>
            <a:r>
              <a:rPr lang="en-US" i="1" dirty="0"/>
              <a:t>/mesa/</a:t>
            </a:r>
            <a:r>
              <a:rPr lang="en-US" i="1" dirty="0" err="1"/>
              <a:t>tnl</a:t>
            </a:r>
            <a:r>
              <a:rPr lang="en-US" i="1" dirty="0" smtClean="0"/>
              <a:t>*</a:t>
            </a:r>
            <a:r>
              <a:rPr lang="en-US" dirty="0" smtClean="0"/>
              <a:t>/</a:t>
            </a:r>
          </a:p>
          <a:p>
            <a:pPr lvl="1"/>
            <a:r>
              <a:rPr lang="en-US" dirty="0" smtClean="0"/>
              <a:t>provide </a:t>
            </a:r>
            <a:r>
              <a:rPr lang="en-US" dirty="0"/>
              <a:t>software implementations for things like rasterization or vertex transforms. </a:t>
            </a:r>
            <a:endParaRPr lang="en-US" dirty="0" smtClean="0"/>
          </a:p>
          <a:p>
            <a:pPr lvl="1"/>
            <a:r>
              <a:rPr lang="en-US" dirty="0" smtClean="0"/>
              <a:t>Used </a:t>
            </a:r>
            <a:r>
              <a:rPr lang="en-US" dirty="0"/>
              <a:t>by some software drivers and also by some hardware drivers to implement certain features for which they don’t have hardware support or for which hardware support is not yet available in the driver</a:t>
            </a:r>
            <a:r>
              <a:rPr lang="en-US" dirty="0" smtClean="0"/>
              <a:t>.</a:t>
            </a:r>
          </a:p>
        </p:txBody>
      </p:sp>
      <p:sp>
        <p:nvSpPr>
          <p:cNvPr id="4" name="Slide Number Placeholder 3"/>
          <p:cNvSpPr>
            <a:spLocks noGrp="1"/>
          </p:cNvSpPr>
          <p:nvPr>
            <p:ph type="sldNum" sz="quarter" idx="12"/>
          </p:nvPr>
        </p:nvSpPr>
        <p:spPr/>
        <p:txBody>
          <a:bodyPr/>
          <a:lstStyle/>
          <a:p>
            <a:fld id="{9B4CC101-FF7C-E647-859F-F79D702C1F53}" type="slidenum">
              <a:rPr lang="en-US" smtClean="0"/>
              <a:pPr/>
              <a:t>30</a:t>
            </a:fld>
            <a:endParaRPr lang="en-US"/>
          </a:p>
        </p:txBody>
      </p:sp>
    </p:spTree>
    <p:extLst>
      <p:ext uri="{BB962C8B-B14F-4D97-AF65-F5344CB8AC3E}">
        <p14:creationId xmlns:p14="http://schemas.microsoft.com/office/powerpoint/2010/main" val="132986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rc</a:t>
            </a:r>
            <a:r>
              <a:rPr lang="en-US" dirty="0" smtClean="0"/>
              <a:t>/mesa/</a:t>
            </a:r>
            <a:r>
              <a:rPr lang="en-US" dirty="0" err="1" smtClean="0"/>
              <a:t>vbo</a:t>
            </a:r>
            <a:endParaRPr lang="en-US" dirty="0"/>
          </a:p>
        </p:txBody>
      </p:sp>
      <p:sp>
        <p:nvSpPr>
          <p:cNvPr id="3" name="Content Placeholder 2"/>
          <p:cNvSpPr>
            <a:spLocks noGrp="1"/>
          </p:cNvSpPr>
          <p:nvPr>
            <p:ph idx="1"/>
          </p:nvPr>
        </p:nvSpPr>
        <p:spPr>
          <a:xfrm>
            <a:off x="0" y="1143000"/>
            <a:ext cx="9144000" cy="4953000"/>
          </a:xfrm>
        </p:spPr>
        <p:txBody>
          <a:bodyPr/>
          <a:lstStyle/>
          <a:p>
            <a:r>
              <a:rPr lang="en-US" i="1" dirty="0" err="1"/>
              <a:t>src</a:t>
            </a:r>
            <a:r>
              <a:rPr lang="en-US" i="1" dirty="0"/>
              <a:t>/mesa/</a:t>
            </a:r>
            <a:r>
              <a:rPr lang="en-US" i="1" dirty="0" err="1"/>
              <a:t>vbo</a:t>
            </a:r>
            <a:r>
              <a:rPr lang="en-US" i="1" dirty="0"/>
              <a:t>/</a:t>
            </a:r>
            <a:r>
              <a:rPr lang="en-US" dirty="0"/>
              <a:t> </a:t>
            </a:r>
            <a:endParaRPr lang="en-US" dirty="0" smtClean="0"/>
          </a:p>
          <a:p>
            <a:r>
              <a:rPr lang="en-US" sz="2400" dirty="0" smtClean="0"/>
              <a:t>Across </a:t>
            </a:r>
            <a:r>
              <a:rPr lang="en-US" sz="2400" dirty="0"/>
              <a:t>its various versions, OpenGL has specified many ways in which a program can tell OpenGL about its vertex data, from using functions of the </a:t>
            </a:r>
            <a:r>
              <a:rPr lang="en-US" sz="2400" i="1" dirty="0" err="1"/>
              <a:t>glVertex</a:t>
            </a:r>
            <a:r>
              <a:rPr lang="en-US" sz="2400" i="1" dirty="0"/>
              <a:t>*()</a:t>
            </a:r>
            <a:r>
              <a:rPr lang="en-US" sz="2400" dirty="0"/>
              <a:t> family inside </a:t>
            </a:r>
            <a:r>
              <a:rPr lang="en-US" sz="2400" i="1" dirty="0" err="1"/>
              <a:t>glBegin</a:t>
            </a:r>
            <a:r>
              <a:rPr lang="en-US" sz="2400" i="1" dirty="0"/>
              <a:t>()/</a:t>
            </a:r>
            <a:r>
              <a:rPr lang="en-US" sz="2400" i="1" dirty="0" err="1"/>
              <a:t>glEnd</a:t>
            </a:r>
            <a:r>
              <a:rPr lang="en-US" sz="2400" i="1" dirty="0"/>
              <a:t>()</a:t>
            </a:r>
            <a:r>
              <a:rPr lang="en-US" sz="2400" dirty="0"/>
              <a:t> blocks, to things like vertex arrays, vertex array objects, display lists, </a:t>
            </a:r>
            <a:r>
              <a:rPr lang="en-US" sz="2400" dirty="0" err="1"/>
              <a:t>etc</a:t>
            </a:r>
            <a:r>
              <a:rPr lang="en-US" sz="2400" dirty="0" smtClean="0"/>
              <a:t>…</a:t>
            </a:r>
          </a:p>
          <a:p>
            <a:r>
              <a:rPr lang="en-US" sz="2400" dirty="0" smtClean="0"/>
              <a:t> </a:t>
            </a:r>
            <a:r>
              <a:rPr lang="en-US" sz="2400" dirty="0"/>
              <a:t>The </a:t>
            </a:r>
            <a:r>
              <a:rPr lang="en-US" sz="2400" dirty="0" smtClean="0"/>
              <a:t>drivers do </a:t>
            </a:r>
            <a:r>
              <a:rPr lang="en-US" sz="2400" dirty="0"/>
              <a:t>not need to deal with all </a:t>
            </a:r>
            <a:r>
              <a:rPr lang="en-US" sz="2400" dirty="0" smtClean="0"/>
              <a:t>this.</a:t>
            </a:r>
          </a:p>
          <a:p>
            <a:r>
              <a:rPr lang="en-US" sz="2400" dirty="0" smtClean="0"/>
              <a:t> </a:t>
            </a:r>
            <a:r>
              <a:rPr lang="en-US" sz="2400" dirty="0"/>
              <a:t>Mesa makes it so that they always receive their vertex data as collection of vertex arrays, significantly reducing complexity on the side of the driver </a:t>
            </a:r>
            <a:r>
              <a:rPr lang="en-US" sz="2400" dirty="0" smtClean="0"/>
              <a:t>implementation. </a:t>
            </a:r>
          </a:p>
        </p:txBody>
      </p:sp>
      <p:sp>
        <p:nvSpPr>
          <p:cNvPr id="4" name="Slide Number Placeholder 3"/>
          <p:cNvSpPr>
            <a:spLocks noGrp="1"/>
          </p:cNvSpPr>
          <p:nvPr>
            <p:ph type="sldNum" sz="quarter" idx="12"/>
          </p:nvPr>
        </p:nvSpPr>
        <p:spPr/>
        <p:txBody>
          <a:bodyPr/>
          <a:lstStyle/>
          <a:p>
            <a:fld id="{9B4CC101-FF7C-E647-859F-F79D702C1F53}" type="slidenum">
              <a:rPr lang="en-US" smtClean="0"/>
              <a:pPr/>
              <a:t>31</a:t>
            </a:fld>
            <a:endParaRPr lang="en-US"/>
          </a:p>
        </p:txBody>
      </p:sp>
    </p:spTree>
    <p:extLst>
      <p:ext uri="{BB962C8B-B14F-4D97-AF65-F5344CB8AC3E}">
        <p14:creationId xmlns:p14="http://schemas.microsoft.com/office/powerpoint/2010/main" val="1595010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rc</a:t>
            </a:r>
            <a:r>
              <a:rPr lang="en-US" dirty="0" smtClean="0"/>
              <a:t>//loader</a:t>
            </a:r>
            <a:endParaRPr lang="en-US" dirty="0"/>
          </a:p>
        </p:txBody>
      </p:sp>
      <p:sp>
        <p:nvSpPr>
          <p:cNvPr id="3" name="Content Placeholder 2"/>
          <p:cNvSpPr>
            <a:spLocks noGrp="1"/>
          </p:cNvSpPr>
          <p:nvPr>
            <p:ph idx="1"/>
          </p:nvPr>
        </p:nvSpPr>
        <p:spPr/>
        <p:txBody>
          <a:bodyPr/>
          <a:lstStyle/>
          <a:p>
            <a:r>
              <a:rPr lang="en-US" i="1" dirty="0" err="1" smtClean="0"/>
              <a:t>src</a:t>
            </a:r>
            <a:r>
              <a:rPr lang="en-US" i="1" dirty="0" smtClean="0"/>
              <a:t>/loader</a:t>
            </a:r>
          </a:p>
          <a:p>
            <a:pPr lvl="1"/>
            <a:r>
              <a:rPr lang="en-US" i="1" dirty="0" smtClean="0"/>
              <a:t>contains </a:t>
            </a:r>
            <a:r>
              <a:rPr lang="en-US" i="1" dirty="0"/>
              <a:t>the Mesa driver loader, which provides the logic necessary to decide which Mesa driver is the right one to use for a specific hardware so that Mesa’s </a:t>
            </a:r>
            <a:r>
              <a:rPr lang="en-US" i="1" dirty="0" err="1"/>
              <a:t>libGL.so</a:t>
            </a:r>
            <a:r>
              <a:rPr lang="en-US" i="1" dirty="0"/>
              <a:t> can auto-select the right driver when loaded.</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32</a:t>
            </a:fld>
            <a:endParaRPr lang="en-US"/>
          </a:p>
        </p:txBody>
      </p:sp>
    </p:spTree>
    <p:extLst>
      <p:ext uri="{BB962C8B-B14F-4D97-AF65-F5344CB8AC3E}">
        <p14:creationId xmlns:p14="http://schemas.microsoft.com/office/powerpoint/2010/main" val="618085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look Where</a:t>
            </a:r>
            <a:endParaRPr lang="en-US" dirty="0"/>
          </a:p>
        </p:txBody>
      </p:sp>
      <p:sp>
        <p:nvSpPr>
          <p:cNvPr id="3" name="Content Placeholder 2"/>
          <p:cNvSpPr>
            <a:spLocks noGrp="1"/>
          </p:cNvSpPr>
          <p:nvPr>
            <p:ph idx="1"/>
          </p:nvPr>
        </p:nvSpPr>
        <p:spPr/>
        <p:txBody>
          <a:bodyPr/>
          <a:lstStyle/>
          <a:p>
            <a:r>
              <a:rPr lang="en-US" dirty="0"/>
              <a:t>If </a:t>
            </a:r>
            <a:r>
              <a:rPr lang="en-US" dirty="0" smtClean="0"/>
              <a:t>we are </a:t>
            </a:r>
            <a:r>
              <a:rPr lang="en-US" dirty="0"/>
              <a:t>interested in how vertex data provided to OpenGL is manipulated and uploaded to the GPU, </a:t>
            </a:r>
            <a:r>
              <a:rPr lang="en-US" dirty="0" smtClean="0"/>
              <a:t>lookup the</a:t>
            </a:r>
            <a:r>
              <a:rPr lang="en-US" dirty="0"/>
              <a:t> </a:t>
            </a:r>
            <a:r>
              <a:rPr lang="en-US" i="1" dirty="0" err="1" smtClean="0"/>
              <a:t>vbo</a:t>
            </a:r>
            <a:r>
              <a:rPr lang="en-US" i="1" dirty="0" smtClean="0"/>
              <a:t> </a:t>
            </a:r>
            <a:r>
              <a:rPr lang="en-US" dirty="0" smtClean="0"/>
              <a:t>module.</a:t>
            </a:r>
            <a:endParaRPr lang="en-US" dirty="0"/>
          </a:p>
          <a:p>
            <a:r>
              <a:rPr lang="en-US" dirty="0"/>
              <a:t>If we are looking to work on a </a:t>
            </a:r>
            <a:r>
              <a:rPr lang="en-US" dirty="0" smtClean="0"/>
              <a:t>specific </a:t>
            </a:r>
            <a:r>
              <a:rPr lang="en-US" dirty="0"/>
              <a:t>aspect of a concrete hardware driver, we should go to the corresponding directory in </a:t>
            </a:r>
            <a:r>
              <a:rPr lang="en-US" i="1" dirty="0" err="1"/>
              <a:t>src</a:t>
            </a:r>
            <a:r>
              <a:rPr lang="en-US" i="1" dirty="0"/>
              <a:t>/mesa/drivers/</a:t>
            </a:r>
            <a:r>
              <a:rPr lang="en-US" dirty="0"/>
              <a:t> if it is a classic driver, </a:t>
            </a:r>
            <a:endParaRPr lang="en-US" dirty="0" smtClean="0"/>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33</a:t>
            </a:fld>
            <a:endParaRPr lang="en-US"/>
          </a:p>
        </p:txBody>
      </p:sp>
    </p:spTree>
    <p:extLst>
      <p:ext uri="{BB962C8B-B14F-4D97-AF65-F5344CB8AC3E}">
        <p14:creationId xmlns:p14="http://schemas.microsoft.com/office/powerpoint/2010/main" val="1721325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7772400" cy="685800"/>
          </a:xfrm>
        </p:spPr>
        <p:txBody>
          <a:bodyPr/>
          <a:lstStyle/>
          <a:p>
            <a:r>
              <a:rPr lang="en-US"/>
              <a:t>What to look Where</a:t>
            </a:r>
          </a:p>
        </p:txBody>
      </p:sp>
      <p:sp>
        <p:nvSpPr>
          <p:cNvPr id="3" name="Content Placeholder 2"/>
          <p:cNvSpPr>
            <a:spLocks noGrp="1"/>
          </p:cNvSpPr>
          <p:nvPr>
            <p:ph idx="1"/>
          </p:nvPr>
        </p:nvSpPr>
        <p:spPr>
          <a:xfrm>
            <a:off x="0" y="860612"/>
            <a:ext cx="9144000" cy="5997388"/>
          </a:xfrm>
        </p:spPr>
        <p:txBody>
          <a:bodyPr/>
          <a:lstStyle/>
          <a:p>
            <a:r>
              <a:rPr lang="en-US" dirty="0"/>
              <a:t>If we want to know about how Mesa, the framework, abstracts various OpenGL concepts like textures, vertex array objects, </a:t>
            </a:r>
            <a:r>
              <a:rPr lang="en-US" dirty="0" err="1"/>
              <a:t>shader</a:t>
            </a:r>
            <a:r>
              <a:rPr lang="en-US" dirty="0"/>
              <a:t> programs, etc. </a:t>
            </a:r>
            <a:r>
              <a:rPr lang="en-US" dirty="0" smtClean="0"/>
              <a:t>look </a:t>
            </a:r>
            <a:r>
              <a:rPr lang="en-US" dirty="0"/>
              <a:t>into </a:t>
            </a:r>
            <a:r>
              <a:rPr lang="en-US" i="1" dirty="0" err="1"/>
              <a:t>src</a:t>
            </a:r>
            <a:r>
              <a:rPr lang="en-US" i="1" dirty="0"/>
              <a:t>/mesa/main/</a:t>
            </a:r>
            <a:r>
              <a:rPr lang="en-US" dirty="0"/>
              <a:t>.</a:t>
            </a:r>
          </a:p>
          <a:p>
            <a:r>
              <a:rPr lang="en-US" dirty="0"/>
              <a:t>If we are interested in the platform specific support, be it EGL or GLX</a:t>
            </a:r>
            <a:r>
              <a:rPr lang="en-US"/>
              <a:t>, </a:t>
            </a:r>
            <a:r>
              <a:rPr lang="en-US" smtClean="0"/>
              <a:t>look </a:t>
            </a:r>
            <a:r>
              <a:rPr lang="en-US" dirty="0"/>
              <a:t>into </a:t>
            </a:r>
            <a:r>
              <a:rPr lang="en-US" i="1" dirty="0" err="1"/>
              <a:t>src</a:t>
            </a:r>
            <a:r>
              <a:rPr lang="en-US" i="1" dirty="0"/>
              <a:t>/</a:t>
            </a:r>
            <a:r>
              <a:rPr lang="en-US" i="1" dirty="0" err="1"/>
              <a:t>egl</a:t>
            </a:r>
            <a:r>
              <a:rPr lang="en-US" dirty="0"/>
              <a:t> or </a:t>
            </a:r>
            <a:r>
              <a:rPr lang="en-US" i="1" dirty="0" err="1"/>
              <a:t>src</a:t>
            </a:r>
            <a:r>
              <a:rPr lang="en-US" i="1" dirty="0"/>
              <a:t>/</a:t>
            </a:r>
            <a:r>
              <a:rPr lang="en-US" i="1" dirty="0" err="1"/>
              <a:t>glx</a:t>
            </a:r>
            <a:r>
              <a:rPr lang="en-US" dirty="0"/>
              <a:t>.</a:t>
            </a:r>
          </a:p>
          <a:p>
            <a:r>
              <a:rPr lang="en-US" dirty="0"/>
              <a:t>If </a:t>
            </a:r>
            <a:r>
              <a:rPr lang="en-US" dirty="0" smtClean="0"/>
              <a:t>interested </a:t>
            </a:r>
            <a:r>
              <a:rPr lang="en-US" dirty="0"/>
              <a:t>in the GLSL implementation, which involves anything from the compiler to the intermediary IR and the various optimization passes, </a:t>
            </a:r>
            <a:r>
              <a:rPr lang="en-US" dirty="0" smtClean="0"/>
              <a:t>look </a:t>
            </a:r>
            <a:r>
              <a:rPr lang="en-US" dirty="0"/>
              <a:t>into </a:t>
            </a:r>
            <a:r>
              <a:rPr lang="en-US" i="1" dirty="0" err="1"/>
              <a:t>src</a:t>
            </a:r>
            <a:r>
              <a:rPr lang="en-US" i="1" dirty="0"/>
              <a:t>/</a:t>
            </a:r>
            <a:r>
              <a:rPr lang="en-US" i="1" dirty="0" err="1"/>
              <a:t>glsl</a:t>
            </a:r>
            <a:r>
              <a:rPr lang="en-US" i="1" dirty="0"/>
              <a:t>/</a:t>
            </a:r>
            <a:r>
              <a:rPr lang="en-US" dirty="0"/>
              <a:t>.</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34</a:t>
            </a:fld>
            <a:endParaRPr lang="en-US"/>
          </a:p>
        </p:txBody>
      </p:sp>
    </p:spTree>
    <p:extLst>
      <p:ext uri="{BB962C8B-B14F-4D97-AF65-F5344CB8AC3E}">
        <p14:creationId xmlns:p14="http://schemas.microsoft.com/office/powerpoint/2010/main" val="15178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MESA</a:t>
            </a:r>
            <a:endParaRPr lang="en-US" dirty="0"/>
          </a:p>
        </p:txBody>
      </p:sp>
      <p:sp>
        <p:nvSpPr>
          <p:cNvPr id="3" name="Content Placeholder 2"/>
          <p:cNvSpPr>
            <a:spLocks noGrp="1"/>
          </p:cNvSpPr>
          <p:nvPr>
            <p:ph idx="1"/>
          </p:nvPr>
        </p:nvSpPr>
        <p:spPr>
          <a:xfrm>
            <a:off x="0" y="1143000"/>
            <a:ext cx="8458200" cy="4953000"/>
          </a:xfrm>
        </p:spPr>
        <p:txBody>
          <a:bodyPr/>
          <a:lstStyle/>
          <a:p>
            <a:r>
              <a:rPr lang="en-US" dirty="0"/>
              <a:t>A</a:t>
            </a:r>
            <a:r>
              <a:rPr lang="en-US" dirty="0" smtClean="0"/>
              <a:t> </a:t>
            </a:r>
            <a:r>
              <a:rPr lang="en-US" dirty="0"/>
              <a:t>free software implementation of the OpenGL </a:t>
            </a:r>
            <a:r>
              <a:rPr lang="en-US" dirty="0" smtClean="0"/>
              <a:t>specification</a:t>
            </a:r>
          </a:p>
          <a:p>
            <a:r>
              <a:rPr lang="en-US" dirty="0"/>
              <a:t>P</a:t>
            </a:r>
            <a:r>
              <a:rPr lang="en-US" dirty="0" smtClean="0"/>
              <a:t>rovides </a:t>
            </a:r>
            <a:r>
              <a:rPr lang="en-US" dirty="0"/>
              <a:t>a </a:t>
            </a:r>
            <a:r>
              <a:rPr lang="en-US" i="1" dirty="0" err="1"/>
              <a:t>libGL.so</a:t>
            </a:r>
            <a:r>
              <a:rPr lang="en-US" dirty="0"/>
              <a:t>, which OpenGL based programs can use to output 3D graphics in Linux</a:t>
            </a:r>
            <a:r>
              <a:rPr lang="en-US" dirty="0" smtClean="0"/>
              <a:t>.</a:t>
            </a:r>
          </a:p>
          <a:p>
            <a:r>
              <a:rPr lang="en-US" dirty="0"/>
              <a:t>C</a:t>
            </a:r>
            <a:r>
              <a:rPr lang="en-US" dirty="0" smtClean="0"/>
              <a:t>an </a:t>
            </a:r>
            <a:r>
              <a:rPr lang="en-US" dirty="0"/>
              <a:t>provide accelerated 3D graphics by taking advantage of the DRI architecture to gain direct access to the underlying graphics hardware in its implementation of the OpenGL API.</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a:t>
            </a:fld>
            <a:endParaRPr lang="en-US"/>
          </a:p>
        </p:txBody>
      </p:sp>
    </p:spTree>
    <p:extLst>
      <p:ext uri="{BB962C8B-B14F-4D97-AF65-F5344CB8AC3E}">
        <p14:creationId xmlns:p14="http://schemas.microsoft.com/office/powerpoint/2010/main" val="90347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a:t>
            </a:r>
            <a:r>
              <a:rPr lang="en-US" dirty="0" smtClean="0"/>
              <a:t>3D </a:t>
            </a:r>
            <a:r>
              <a:rPr lang="en-US" dirty="0"/>
              <a:t>application runs in an X11 environment it will output its graphics to a surface (window) allocated by the X </a:t>
            </a:r>
            <a:r>
              <a:rPr lang="en-US" dirty="0" smtClean="0"/>
              <a:t>server but without </a:t>
            </a:r>
            <a:r>
              <a:rPr lang="en-US" dirty="0"/>
              <a:t>intervention of the X </a:t>
            </a:r>
            <a:r>
              <a:rPr lang="en-US" dirty="0" smtClean="0"/>
              <a:t>server using DRI. </a:t>
            </a:r>
          </a:p>
          <a:p>
            <a:r>
              <a:rPr lang="en-US" dirty="0"/>
              <a:t>S</a:t>
            </a:r>
            <a:r>
              <a:rPr lang="en-US" dirty="0" smtClean="0"/>
              <a:t>ynchronization needed between OpenGL application and X server since X </a:t>
            </a:r>
            <a:r>
              <a:rPr lang="en-US" dirty="0"/>
              <a:t>server still owns the </a:t>
            </a:r>
            <a:r>
              <a:rPr lang="en-US" dirty="0" smtClean="0"/>
              <a:t>window </a:t>
            </a:r>
            <a:r>
              <a:rPr lang="en-US" dirty="0"/>
              <a:t>Mesa is rendering to and is </a:t>
            </a:r>
            <a:r>
              <a:rPr lang="en-US" dirty="0" smtClean="0"/>
              <a:t>responsible for displaying window contents </a:t>
            </a:r>
            <a:r>
              <a:rPr lang="en-US" dirty="0"/>
              <a:t>on the screen. </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a:t>
            </a:fld>
            <a:endParaRPr lang="en-US"/>
          </a:p>
        </p:txBody>
      </p:sp>
    </p:spTree>
    <p:extLst>
      <p:ext uri="{BB962C8B-B14F-4D97-AF65-F5344CB8AC3E}">
        <p14:creationId xmlns:p14="http://schemas.microsoft.com/office/powerpoint/2010/main" val="195448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a:t>
            </a:r>
            <a:r>
              <a:rPr lang="en-US" dirty="0" smtClean="0"/>
              <a:t>ynchronization </a:t>
            </a:r>
            <a:r>
              <a:rPr lang="en-US" dirty="0"/>
              <a:t>between the OpenGL application and the X server is part of DRI. </a:t>
            </a:r>
            <a:endParaRPr lang="en-US" dirty="0" smtClean="0"/>
          </a:p>
          <a:p>
            <a:r>
              <a:rPr lang="en-US" dirty="0" smtClean="0"/>
              <a:t>Mesa’s </a:t>
            </a:r>
            <a:r>
              <a:rPr lang="en-US" dirty="0"/>
              <a:t>implementation of </a:t>
            </a:r>
            <a:r>
              <a:rPr lang="en-US" dirty="0">
                <a:hlinkClick r:id="rId2"/>
              </a:rPr>
              <a:t>GLX</a:t>
            </a:r>
            <a:r>
              <a:rPr lang="en-US" dirty="0"/>
              <a:t> (the extension of the OpenGL specification that addresses the X11 platform) uses DRI to talk to the X server and accomplish this.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a:t>
            </a:fld>
            <a:endParaRPr lang="en-US"/>
          </a:p>
        </p:txBody>
      </p:sp>
    </p:spTree>
    <p:extLst>
      <p:ext uri="{BB962C8B-B14F-4D97-AF65-F5344CB8AC3E}">
        <p14:creationId xmlns:p14="http://schemas.microsoft.com/office/powerpoint/2010/main" val="114072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Communication </a:t>
            </a:r>
            <a:r>
              <a:rPr lang="en-US" dirty="0"/>
              <a:t>with the graphics hardware happens by sending commands (for example “draw a triangle”) and data (for example the vertex coordinates of the triangle, their color attributes, </a:t>
            </a:r>
            <a:r>
              <a:rPr lang="en-US" dirty="0" err="1"/>
              <a:t>normals</a:t>
            </a:r>
            <a:r>
              <a:rPr lang="en-US" dirty="0"/>
              <a:t>, </a:t>
            </a:r>
            <a:r>
              <a:rPr lang="en-US" dirty="0" err="1"/>
              <a:t>etc</a:t>
            </a:r>
            <a:r>
              <a:rPr lang="en-US" dirty="0"/>
              <a:t>). </a:t>
            </a:r>
            <a:endParaRPr lang="en-US" dirty="0" smtClean="0"/>
          </a:p>
          <a:p>
            <a:r>
              <a:rPr lang="en-US" dirty="0" smtClean="0"/>
              <a:t>This process involves </a:t>
            </a:r>
            <a:r>
              <a:rPr lang="en-US" dirty="0"/>
              <a:t>allocating a bunch of buffers in the graphics hardware where all these commands and data are copied so that the GPU can access them and do its work. </a:t>
            </a:r>
            <a:endParaRPr lang="en-US" dirty="0" smtClean="0"/>
          </a:p>
          <a:p>
            <a:pPr lvl="1"/>
            <a:r>
              <a:rPr lang="en-US" i="1" dirty="0" smtClean="0"/>
              <a:t>DRM driver provides the support </a:t>
            </a:r>
            <a:endParaRPr lang="en-US" i="1"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a:t>
            </a:fld>
            <a:endParaRPr lang="en-US"/>
          </a:p>
        </p:txBody>
      </p:sp>
    </p:spTree>
    <p:extLst>
      <p:ext uri="{BB962C8B-B14F-4D97-AF65-F5344CB8AC3E}">
        <p14:creationId xmlns:p14="http://schemas.microsoft.com/office/powerpoint/2010/main" val="15636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DRM</a:t>
            </a:r>
            <a:endParaRPr lang="en-US" dirty="0"/>
          </a:p>
        </p:txBody>
      </p:sp>
      <p:sp>
        <p:nvSpPr>
          <p:cNvPr id="3" name="Content Placeholder 2"/>
          <p:cNvSpPr>
            <a:spLocks noGrp="1"/>
          </p:cNvSpPr>
          <p:nvPr>
            <p:ph idx="1"/>
          </p:nvPr>
        </p:nvSpPr>
        <p:spPr/>
        <p:txBody>
          <a:bodyPr/>
          <a:lstStyle/>
          <a:p>
            <a:r>
              <a:rPr lang="en-US" dirty="0" smtClean="0"/>
              <a:t>DRM driver takes </a:t>
            </a:r>
            <a:r>
              <a:rPr lang="en-US" dirty="0"/>
              <a:t>care of managing video memory </a:t>
            </a:r>
            <a:r>
              <a:rPr lang="en-US" dirty="0" smtClean="0"/>
              <a:t>in a target hardware specific manner and offers </a:t>
            </a:r>
            <a:r>
              <a:rPr lang="en-US" dirty="0"/>
              <a:t>APIs to </a:t>
            </a:r>
            <a:r>
              <a:rPr lang="en-US" dirty="0" err="1"/>
              <a:t>userspace</a:t>
            </a:r>
            <a:r>
              <a:rPr lang="en-US" dirty="0"/>
              <a:t> (</a:t>
            </a:r>
            <a:r>
              <a:rPr lang="en-US" dirty="0" smtClean="0"/>
              <a:t>Mesa).</a:t>
            </a:r>
          </a:p>
          <a:p>
            <a:r>
              <a:rPr lang="en-US" dirty="0" smtClean="0"/>
              <a:t> </a:t>
            </a:r>
            <a:r>
              <a:rPr lang="en-US" dirty="0"/>
              <a:t>DRM is also required whenever we need to allocate and manage video memory in Mesa, so things like creating textures, uploading data to textures, allocating color, depth or stencil buffers, </a:t>
            </a:r>
            <a:r>
              <a:rPr lang="en-US" dirty="0" err="1"/>
              <a:t>etc</a:t>
            </a:r>
            <a:r>
              <a:rPr lang="en-US" dirty="0"/>
              <a:t> all require to use the DRM APIs for the target hardware.</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8</a:t>
            </a:fld>
            <a:endParaRPr lang="en-US"/>
          </a:p>
        </p:txBody>
      </p:sp>
    </p:spTree>
    <p:extLst>
      <p:ext uri="{BB962C8B-B14F-4D97-AF65-F5344CB8AC3E}">
        <p14:creationId xmlns:p14="http://schemas.microsoft.com/office/powerpoint/2010/main" val="20802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8" y="0"/>
            <a:ext cx="9399494" cy="685800"/>
          </a:xfrm>
        </p:spPr>
        <p:txBody>
          <a:bodyPr/>
          <a:lstStyle/>
          <a:p>
            <a:r>
              <a:rPr lang="en-US" sz="3600" dirty="0"/>
              <a:t>OpenGL/Mesa in the context of 3D Linux games</a:t>
            </a:r>
            <a:endParaRPr lang="en-US" sz="3600"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9</a:t>
            </a:fld>
            <a:endParaRPr lang="en-US"/>
          </a:p>
        </p:txBody>
      </p:sp>
      <p:pic>
        <p:nvPicPr>
          <p:cNvPr id="3074" name="Picture 2" descr="http://upload.wikimedia.org/wikipedia/commons/thumb/9/99/Linux_kernel_and_OpenGL_video_games.svg/960px-Linux_kernel_and_OpenGL_video_games.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87" y="736226"/>
            <a:ext cx="8162365" cy="612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38231"/>
      </p:ext>
    </p:extLst>
  </p:cSld>
  <p:clrMapOvr>
    <a:masterClrMapping/>
  </p:clrMapOvr>
</p:sld>
</file>

<file path=ppt/theme/theme1.xml><?xml version="1.0" encoding="utf-8"?>
<a:theme xmlns:a="http://schemas.openxmlformats.org/drawingml/2006/main" name="Default Them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ＭＳ Ｐゴシック"/>
        <a:cs typeface="ＭＳ Ｐゴシック"/>
      </a:majorFont>
      <a:minorFont>
        <a:latin typeface="Times New Roman"/>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 Theme</Template>
  <TotalTime>40</TotalTime>
  <Words>1077</Words>
  <Application>Microsoft Macintosh PowerPoint</Application>
  <PresentationFormat>On-screen Show (4:3)</PresentationFormat>
  <Paragraphs>174</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ＭＳ Ｐゴシック</vt:lpstr>
      <vt:lpstr>Times New Roman</vt:lpstr>
      <vt:lpstr>Default Theme</vt:lpstr>
      <vt:lpstr>MESA</vt:lpstr>
      <vt:lpstr>OpenGL/Mesa in the context of 3D Linux games</vt:lpstr>
      <vt:lpstr>MESA</vt:lpstr>
      <vt:lpstr>MESA</vt:lpstr>
      <vt:lpstr>PowerPoint Presentation</vt:lpstr>
      <vt:lpstr>PowerPoint Presentation</vt:lpstr>
      <vt:lpstr>PowerPoint Presentation</vt:lpstr>
      <vt:lpstr>DRM</vt:lpstr>
      <vt:lpstr>OpenGL/Mesa in the context of 3D Linux games</vt:lpstr>
      <vt:lpstr>MESA</vt:lpstr>
      <vt:lpstr>  DRI drivers and non-DRI drivers  </vt:lpstr>
      <vt:lpstr>MESA</vt:lpstr>
      <vt:lpstr>Non-DRI Scenario</vt:lpstr>
      <vt:lpstr>Mesa Framework</vt:lpstr>
      <vt:lpstr>MESA Framework</vt:lpstr>
      <vt:lpstr>MESA Framework</vt:lpstr>
      <vt:lpstr>MESA Framework</vt:lpstr>
      <vt:lpstr>Hardware Hooks</vt:lpstr>
      <vt:lpstr>Hardware and Software drivers</vt:lpstr>
      <vt:lpstr>Hardware and Software drivers</vt:lpstr>
      <vt:lpstr>  Driver selection  </vt:lpstr>
      <vt:lpstr>Driver loading</vt:lpstr>
      <vt:lpstr>  Forcing a software driver  </vt:lpstr>
      <vt:lpstr>  Querying the driver for OpenGL features  </vt:lpstr>
      <vt:lpstr>Source Tree</vt:lpstr>
      <vt:lpstr>src/glx</vt:lpstr>
      <vt:lpstr>grc/glsl</vt:lpstr>
      <vt:lpstr>src/mesa/main</vt:lpstr>
      <vt:lpstr>src/mesa/drivers</vt:lpstr>
      <vt:lpstr>src/mesa/swrast &amp; src/mesa/tnl</vt:lpstr>
      <vt:lpstr>src/mesa/vbo</vt:lpstr>
      <vt:lpstr>src//loader</vt:lpstr>
      <vt:lpstr>What to look Where</vt:lpstr>
      <vt:lpstr>What to look Where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dc:title>
  <dc:creator>Siddharth Ravichandran</dc:creator>
  <cp:lastModifiedBy>Siddharth Ravichandran</cp:lastModifiedBy>
  <cp:revision>7</cp:revision>
  <dcterms:created xsi:type="dcterms:W3CDTF">2017-08-07T07:00:25Z</dcterms:created>
  <dcterms:modified xsi:type="dcterms:W3CDTF">2017-08-07T07:40:53Z</dcterms:modified>
</cp:coreProperties>
</file>