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29" r:id="rId48"/>
    <p:sldId id="302" r:id="rId49"/>
    <p:sldId id="330" r:id="rId50"/>
    <p:sldId id="303" r:id="rId51"/>
    <p:sldId id="331"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1pPr>
    <a:lvl2pPr marL="457200" algn="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2pPr>
    <a:lvl3pPr marL="914400" algn="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3pPr>
    <a:lvl4pPr marL="1371600" algn="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4pPr>
    <a:lvl5pPr marL="1828800" algn="r" rtl="0" eaLnBrk="0" fontAlgn="base" hangingPunct="0">
      <a:spcBef>
        <a:spcPct val="0"/>
      </a:spcBef>
      <a:spcAft>
        <a:spcPct val="0"/>
      </a:spcAft>
      <a:defRPr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4"/>
    <p:restoredTop sz="94704"/>
  </p:normalViewPr>
  <p:slideViewPr>
    <p:cSldViewPr snapToGrid="0" snapToObjects="1">
      <p:cViewPr varScale="1">
        <p:scale>
          <a:sx n="90" d="100"/>
          <a:sy n="90" d="100"/>
        </p:scale>
        <p:origin x="6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0BAB5-AA6F-624A-AF30-68727A31FA64}" type="datetimeFigureOut">
              <a:rPr lang="en-US" smtClean="0"/>
              <a:t>8/10/17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6EA65-2EE1-A04D-B147-C8D13BEDDCE7}" type="slidenum">
              <a:rPr lang="en-US" smtClean="0"/>
              <a:t>‹#›</a:t>
            </a:fld>
            <a:endParaRPr lang="en-US"/>
          </a:p>
        </p:txBody>
      </p:sp>
    </p:spTree>
    <p:extLst>
      <p:ext uri="{BB962C8B-B14F-4D97-AF65-F5344CB8AC3E}">
        <p14:creationId xmlns:p14="http://schemas.microsoft.com/office/powerpoint/2010/main" val="1775587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illustrate the above, consider the </a:t>
            </a:r>
            <a:r>
              <a:rPr lang="en-US" dirty="0" err="1" smtClean="0"/>
              <a:t>wl_compositor</a:t>
            </a:r>
            <a:r>
              <a:rPr lang="en-US" dirty="0" smtClean="0"/>
              <a:t> interface. It has two children, </a:t>
            </a:r>
            <a:r>
              <a:rPr lang="en-US" dirty="0" err="1" smtClean="0"/>
              <a:t>wl_surface</a:t>
            </a:r>
            <a:r>
              <a:rPr lang="en-US" dirty="0" smtClean="0"/>
              <a:t> and </a:t>
            </a:r>
            <a:r>
              <a:rPr lang="en-US" dirty="0" err="1" smtClean="0"/>
              <a:t>wl_region</a:t>
            </a:r>
            <a:r>
              <a:rPr lang="en-US" dirty="0" smtClean="0"/>
              <a:t>. As of </a:t>
            </a:r>
            <a:r>
              <a:rPr lang="en-US" dirty="0" err="1" smtClean="0"/>
              <a:t>wayland</a:t>
            </a:r>
            <a:r>
              <a:rPr lang="en-US" dirty="0" smtClean="0"/>
              <a:t> version 1.2, </a:t>
            </a:r>
            <a:r>
              <a:rPr lang="en-US" dirty="0" err="1" smtClean="0"/>
              <a:t>wl_surface</a:t>
            </a:r>
            <a:r>
              <a:rPr lang="en-US" dirty="0" smtClean="0"/>
              <a:t> and </a:t>
            </a:r>
            <a:r>
              <a:rPr lang="en-US" dirty="0" err="1" smtClean="0"/>
              <a:t>wl_compositor</a:t>
            </a:r>
            <a:r>
              <a:rPr lang="en-US" dirty="0" smtClean="0"/>
              <a:t> are both at version 3. If something is added to the </a:t>
            </a:r>
            <a:r>
              <a:rPr lang="en-US" dirty="0" err="1" smtClean="0"/>
              <a:t>wl_region</a:t>
            </a:r>
            <a:r>
              <a:rPr lang="en-US" dirty="0" smtClean="0"/>
              <a:t> interface, both </a:t>
            </a:r>
            <a:r>
              <a:rPr lang="en-US" dirty="0" err="1" smtClean="0"/>
              <a:t>wl_region</a:t>
            </a:r>
            <a:r>
              <a:rPr lang="en-US" dirty="0" smtClean="0"/>
              <a:t> and </a:t>
            </a:r>
            <a:r>
              <a:rPr lang="en-US" dirty="0" err="1" smtClean="0"/>
              <a:t>wl_compositor</a:t>
            </a:r>
            <a:r>
              <a:rPr lang="en-US" dirty="0" smtClean="0"/>
              <a:t> will get </a:t>
            </a:r>
            <a:r>
              <a:rPr lang="en-US" dirty="0" err="1" smtClean="0"/>
              <a:t>bumpped</a:t>
            </a:r>
            <a:r>
              <a:rPr lang="en-US" dirty="0" smtClean="0"/>
              <a:t> to version 4. If, afterwards, </a:t>
            </a:r>
            <a:r>
              <a:rPr lang="en-US" dirty="0" err="1" smtClean="0"/>
              <a:t>wl_surface</a:t>
            </a:r>
            <a:r>
              <a:rPr lang="en-US" dirty="0" smtClean="0"/>
              <a:t> is changed, both </a:t>
            </a:r>
            <a:r>
              <a:rPr lang="en-US" dirty="0" err="1" smtClean="0"/>
              <a:t>wl_compositor</a:t>
            </a:r>
            <a:r>
              <a:rPr lang="en-US" dirty="0" smtClean="0"/>
              <a:t> and </a:t>
            </a:r>
            <a:r>
              <a:rPr lang="en-US" dirty="0" err="1" smtClean="0"/>
              <a:t>wl_surface</a:t>
            </a:r>
            <a:r>
              <a:rPr lang="en-US" dirty="0" smtClean="0"/>
              <a:t> will be at version 5. In this way the global interface version is used as a sort of "counter" for all of its child interfaces. This makes it very simple to know the version of the child given the version of its parent. The child is at the highest possible interface version that is less than or equal to its parent's version.</a:t>
            </a:r>
          </a:p>
          <a:p>
            <a:endParaRPr lang="en-US" dirty="0"/>
          </a:p>
        </p:txBody>
      </p:sp>
      <p:sp>
        <p:nvSpPr>
          <p:cNvPr id="4" name="Slide Number Placeholder 3"/>
          <p:cNvSpPr>
            <a:spLocks noGrp="1"/>
          </p:cNvSpPr>
          <p:nvPr>
            <p:ph type="sldNum" sz="quarter" idx="10"/>
          </p:nvPr>
        </p:nvSpPr>
        <p:spPr/>
        <p:txBody>
          <a:bodyPr/>
          <a:lstStyle/>
          <a:p>
            <a:fld id="{BCC6EA65-2EE1-A04D-B147-C8D13BEDDCE7}" type="slidenum">
              <a:rPr lang="en-US" smtClean="0"/>
              <a:t>54</a:t>
            </a:fld>
            <a:endParaRPr lang="en-US"/>
          </a:p>
        </p:txBody>
      </p:sp>
    </p:spTree>
    <p:extLst>
      <p:ext uri="{BB962C8B-B14F-4D97-AF65-F5344CB8AC3E}">
        <p14:creationId xmlns:p14="http://schemas.microsoft.com/office/powerpoint/2010/main" val="86457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685800" y="1905000"/>
            <a:ext cx="7772400" cy="1524000"/>
          </a:xfrm>
        </p:spPr>
        <p:txBody>
          <a:bodyPr/>
          <a:lstStyle>
            <a:lvl1pPr>
              <a:defRPr>
                <a:effectLst>
                  <a:outerShdw blurRad="38100" dist="38100" dir="2700000" algn="tl">
                    <a:srgbClr val="DDDDDD"/>
                  </a:outerShdw>
                </a:effectLst>
              </a:defRPr>
            </a:lvl1pPr>
          </a:lstStyle>
          <a:p>
            <a:pPr lvl="0"/>
            <a:r>
              <a:rPr lang="en-US" noProof="0" smtClean="0"/>
              <a:t>Click to edit Master title style</a:t>
            </a:r>
          </a:p>
        </p:txBody>
      </p:sp>
      <p:sp>
        <p:nvSpPr>
          <p:cNvPr id="101379" name="Rectangle 3"/>
          <p:cNvSpPr>
            <a:spLocks noGrp="1" noChangeArrowheads="1"/>
          </p:cNvSpPr>
          <p:nvPr>
            <p:ph type="subTitle" idx="1"/>
          </p:nvPr>
        </p:nvSpPr>
        <p:spPr>
          <a:xfrm>
            <a:off x="685800" y="4191000"/>
            <a:ext cx="7772400" cy="1447800"/>
          </a:xfrm>
        </p:spPr>
        <p:txBody>
          <a:bodyPr/>
          <a:lstStyle>
            <a:lvl1pPr marL="0" indent="0" algn="ctr">
              <a:buFontTx/>
              <a:buNone/>
              <a:defRPr sz="2800"/>
            </a:lvl1pPr>
          </a:lstStyle>
          <a:p>
            <a:pPr lvl="0"/>
            <a:r>
              <a:rPr lang="en-US" noProof="0" smtClean="0"/>
              <a:t>Click to edit Master subtitle style</a:t>
            </a:r>
          </a:p>
        </p:txBody>
      </p:sp>
      <p:sp>
        <p:nvSpPr>
          <p:cNvPr id="101382" name="Rectangle 6"/>
          <p:cNvSpPr>
            <a:spLocks noGrp="1" noChangeArrowheads="1"/>
          </p:cNvSpPr>
          <p:nvPr>
            <p:ph type="sldNum" sz="quarter" idx="4"/>
          </p:nvPr>
        </p:nvSpPr>
        <p:spPr/>
        <p:txBody>
          <a:bodyPr/>
          <a:lstStyle>
            <a:lvl1pPr>
              <a:defRPr/>
            </a:lvl1pPr>
          </a:lstStyle>
          <a:p>
            <a:fld id="{49975E09-9159-164A-A157-8D5939F967EB}" type="slidenum">
              <a:rPr lang="en-US"/>
              <a:pPr/>
              <a:t>‹#›</a:t>
            </a:fld>
            <a:endParaRPr lang="en-US"/>
          </a:p>
        </p:txBody>
      </p:sp>
      <p:sp>
        <p:nvSpPr>
          <p:cNvPr id="101383" name="Line 7"/>
          <p:cNvSpPr>
            <a:spLocks noChangeShapeType="1"/>
          </p:cNvSpPr>
          <p:nvPr userDrawn="1"/>
        </p:nvSpPr>
        <p:spPr bwMode="auto">
          <a:xfrm>
            <a:off x="685800" y="6324600"/>
            <a:ext cx="7772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3B853EC5-90D0-304C-9AD5-26DD6B504F74}" type="slidenum">
              <a:rPr lang="en-US"/>
              <a:pPr/>
              <a:t>‹#›</a:t>
            </a:fld>
            <a:endParaRPr lang="en-US"/>
          </a:p>
        </p:txBody>
      </p:sp>
    </p:spTree>
    <p:extLst>
      <p:ext uri="{BB962C8B-B14F-4D97-AF65-F5344CB8AC3E}">
        <p14:creationId xmlns:p14="http://schemas.microsoft.com/office/powerpoint/2010/main" val="425426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A44C1F53-BCCF-F447-B5C6-8977193872B1}" type="slidenum">
              <a:rPr lang="en-US"/>
              <a:pPr/>
              <a:t>‹#›</a:t>
            </a:fld>
            <a:endParaRPr lang="en-US"/>
          </a:p>
        </p:txBody>
      </p:sp>
    </p:spTree>
    <p:extLst>
      <p:ext uri="{BB962C8B-B14F-4D97-AF65-F5344CB8AC3E}">
        <p14:creationId xmlns:p14="http://schemas.microsoft.com/office/powerpoint/2010/main" val="2866246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553200" y="6400800"/>
            <a:ext cx="1905000" cy="304800"/>
          </a:xfrm>
        </p:spPr>
        <p:txBody>
          <a:bodyPr/>
          <a:lstStyle>
            <a:lvl1pPr>
              <a:defRPr/>
            </a:lvl1pPr>
          </a:lstStyle>
          <a:p>
            <a:fld id="{F99EE801-27FB-BF49-9D2F-CE8DBDAEE13F}" type="slidenum">
              <a:rPr lang="en-US"/>
              <a:pPr/>
              <a:t>‹#›</a:t>
            </a:fld>
            <a:endParaRPr lang="en-US"/>
          </a:p>
        </p:txBody>
      </p:sp>
    </p:spTree>
    <p:extLst>
      <p:ext uri="{BB962C8B-B14F-4D97-AF65-F5344CB8AC3E}">
        <p14:creationId xmlns:p14="http://schemas.microsoft.com/office/powerpoint/2010/main" val="349084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77724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695700"/>
            <a:ext cx="77724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553200" y="6400800"/>
            <a:ext cx="1905000" cy="304800"/>
          </a:xfrm>
        </p:spPr>
        <p:txBody>
          <a:bodyPr/>
          <a:lstStyle>
            <a:lvl1pPr>
              <a:defRPr/>
            </a:lvl1pPr>
          </a:lstStyle>
          <a:p>
            <a:fld id="{8A2214CC-3D39-3C4C-ACE2-2CE5FEB8B1D0}" type="slidenum">
              <a:rPr lang="en-US"/>
              <a:pPr/>
              <a:t>‹#›</a:t>
            </a:fld>
            <a:endParaRPr lang="en-US"/>
          </a:p>
        </p:txBody>
      </p:sp>
    </p:spTree>
    <p:extLst>
      <p:ext uri="{BB962C8B-B14F-4D97-AF65-F5344CB8AC3E}">
        <p14:creationId xmlns:p14="http://schemas.microsoft.com/office/powerpoint/2010/main" val="1098895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1430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553200" y="6400800"/>
            <a:ext cx="1905000" cy="304800"/>
          </a:xfrm>
        </p:spPr>
        <p:txBody>
          <a:bodyPr/>
          <a:lstStyle>
            <a:lvl1pPr>
              <a:defRPr/>
            </a:lvl1pPr>
          </a:lstStyle>
          <a:p>
            <a:fld id="{0D3FB5B1-646D-C743-960A-D74983A00895}" type="slidenum">
              <a:rPr lang="en-US"/>
              <a:pPr/>
              <a:t>‹#›</a:t>
            </a:fld>
            <a:endParaRPr lang="en-US"/>
          </a:p>
        </p:txBody>
      </p:sp>
    </p:spTree>
    <p:extLst>
      <p:ext uri="{BB962C8B-B14F-4D97-AF65-F5344CB8AC3E}">
        <p14:creationId xmlns:p14="http://schemas.microsoft.com/office/powerpoint/2010/main" val="4022344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1430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430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85800" y="3695700"/>
            <a:ext cx="77724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p:cNvSpPr>
          <p:nvPr>
            <p:ph type="sldNum" sz="quarter" idx="12"/>
          </p:nvPr>
        </p:nvSpPr>
        <p:spPr>
          <a:xfrm>
            <a:off x="6553200" y="6400800"/>
            <a:ext cx="1905000" cy="304800"/>
          </a:xfrm>
        </p:spPr>
        <p:txBody>
          <a:bodyPr/>
          <a:lstStyle>
            <a:lvl1pPr>
              <a:defRPr/>
            </a:lvl1pPr>
          </a:lstStyle>
          <a:p>
            <a:fld id="{FD6B2479-2418-9C4F-BEC4-CE643DAF70F8}" type="slidenum">
              <a:rPr lang="en-US"/>
              <a:pPr/>
              <a:t>‹#›</a:t>
            </a:fld>
            <a:endParaRPr lang="en-US"/>
          </a:p>
        </p:txBody>
      </p:sp>
    </p:spTree>
    <p:extLst>
      <p:ext uri="{BB962C8B-B14F-4D97-AF65-F5344CB8AC3E}">
        <p14:creationId xmlns:p14="http://schemas.microsoft.com/office/powerpoint/2010/main" val="277517561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9B4CC101-FF7C-E647-859F-F79D702C1F53}" type="slidenum">
              <a:rPr lang="en-US"/>
              <a:pPr/>
              <a:t>‹#›</a:t>
            </a:fld>
            <a:endParaRPr lang="en-US"/>
          </a:p>
        </p:txBody>
      </p:sp>
    </p:spTree>
    <p:extLst>
      <p:ext uri="{BB962C8B-B14F-4D97-AF65-F5344CB8AC3E}">
        <p14:creationId xmlns:p14="http://schemas.microsoft.com/office/powerpoint/2010/main" val="158317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lvl1pPr>
              <a:defRPr/>
            </a:lvl1pPr>
          </a:lstStyle>
          <a:p>
            <a:fld id="{B3CC69AC-66B6-7049-9CFC-373CA81C0D1A}" type="slidenum">
              <a:rPr lang="en-US"/>
              <a:pPr/>
              <a:t>‹#›</a:t>
            </a:fld>
            <a:endParaRPr lang="en-US"/>
          </a:p>
        </p:txBody>
      </p:sp>
    </p:spTree>
    <p:extLst>
      <p:ext uri="{BB962C8B-B14F-4D97-AF65-F5344CB8AC3E}">
        <p14:creationId xmlns:p14="http://schemas.microsoft.com/office/powerpoint/2010/main" val="320838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lvl1pPr>
              <a:defRPr/>
            </a:lvl1pPr>
          </a:lstStyle>
          <a:p>
            <a:fld id="{CBA312EE-A3C9-0C49-9401-35D8CD88F671}" type="slidenum">
              <a:rPr lang="en-US"/>
              <a:pPr/>
              <a:t>‹#›</a:t>
            </a:fld>
            <a:endParaRPr lang="en-US"/>
          </a:p>
        </p:txBody>
      </p:sp>
    </p:spTree>
    <p:extLst>
      <p:ext uri="{BB962C8B-B14F-4D97-AF65-F5344CB8AC3E}">
        <p14:creationId xmlns:p14="http://schemas.microsoft.com/office/powerpoint/2010/main" val="116634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lvl1pPr>
              <a:defRPr/>
            </a:lvl1pPr>
          </a:lstStyle>
          <a:p>
            <a:fld id="{310621A2-8F67-2042-9DE8-839756B52B9F}" type="slidenum">
              <a:rPr lang="en-US"/>
              <a:pPr/>
              <a:t>‹#›</a:t>
            </a:fld>
            <a:endParaRPr lang="en-US"/>
          </a:p>
        </p:txBody>
      </p:sp>
    </p:spTree>
    <p:extLst>
      <p:ext uri="{BB962C8B-B14F-4D97-AF65-F5344CB8AC3E}">
        <p14:creationId xmlns:p14="http://schemas.microsoft.com/office/powerpoint/2010/main" val="286769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lvl1pPr>
              <a:defRPr/>
            </a:lvl1pPr>
          </a:lstStyle>
          <a:p>
            <a:fld id="{4B1FE067-59D0-1A46-BBF2-F574F1B6FFAC}" type="slidenum">
              <a:rPr lang="en-US"/>
              <a:pPr/>
              <a:t>‹#›</a:t>
            </a:fld>
            <a:endParaRPr lang="en-US"/>
          </a:p>
        </p:txBody>
      </p:sp>
    </p:spTree>
    <p:extLst>
      <p:ext uri="{BB962C8B-B14F-4D97-AF65-F5344CB8AC3E}">
        <p14:creationId xmlns:p14="http://schemas.microsoft.com/office/powerpoint/2010/main" val="84279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0C72E239-9FE0-C14E-AE3E-36DF5A297DBE}" type="slidenum">
              <a:rPr lang="en-US"/>
              <a:pPr/>
              <a:t>‹#›</a:t>
            </a:fld>
            <a:endParaRPr lang="en-US"/>
          </a:p>
        </p:txBody>
      </p:sp>
    </p:spTree>
    <p:extLst>
      <p:ext uri="{BB962C8B-B14F-4D97-AF65-F5344CB8AC3E}">
        <p14:creationId xmlns:p14="http://schemas.microsoft.com/office/powerpoint/2010/main" val="295475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a:lvl1pPr>
          </a:lstStyle>
          <a:p>
            <a:fld id="{2BDE3768-5034-B245-8E92-4AE704506F1D}" type="slidenum">
              <a:rPr lang="en-US"/>
              <a:pPr/>
              <a:t>‹#›</a:t>
            </a:fld>
            <a:endParaRPr lang="en-US"/>
          </a:p>
        </p:txBody>
      </p:sp>
    </p:spTree>
    <p:extLst>
      <p:ext uri="{BB962C8B-B14F-4D97-AF65-F5344CB8AC3E}">
        <p14:creationId xmlns:p14="http://schemas.microsoft.com/office/powerpoint/2010/main" val="426225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a:lvl1pPr>
          </a:lstStyle>
          <a:p>
            <a:fld id="{023F8E96-79CA-3546-B36C-F6FB50BD0CD9}" type="slidenum">
              <a:rPr lang="en-US"/>
              <a:pPr/>
              <a:t>‹#›</a:t>
            </a:fld>
            <a:endParaRPr lang="en-US"/>
          </a:p>
        </p:txBody>
      </p:sp>
    </p:spTree>
    <p:extLst>
      <p:ext uri="{BB962C8B-B14F-4D97-AF65-F5344CB8AC3E}">
        <p14:creationId xmlns:p14="http://schemas.microsoft.com/office/powerpoint/2010/main" val="18068574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6858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Rectangle 3"/>
          <p:cNvSpPr>
            <a:spLocks noGrp="1" noChangeArrowheads="1"/>
          </p:cNvSpPr>
          <p:nvPr>
            <p:ph type="body" idx="1"/>
          </p:nvPr>
        </p:nvSpPr>
        <p:spPr bwMode="auto">
          <a:xfrm>
            <a:off x="685800" y="1143000"/>
            <a:ext cx="7772400" cy="495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Rectangle 6"/>
          <p:cNvSpPr>
            <a:spLocks noGrp="1" noChangeArrowheads="1"/>
          </p:cNvSpPr>
          <p:nvPr>
            <p:ph type="sldNum" sz="quarter" idx="4"/>
          </p:nvPr>
        </p:nvSpPr>
        <p:spPr bwMode="auto">
          <a:xfrm>
            <a:off x="6553200" y="6400800"/>
            <a:ext cx="1905000" cy="3048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fld id="{F7ABB4F7-A845-E84A-A806-9CED3B4FB686}" type="slidenum">
              <a:rPr lang="en-US"/>
              <a:pPr/>
              <a:t>‹#›</a:t>
            </a:fld>
            <a:endParaRPr lang="en-US"/>
          </a:p>
        </p:txBody>
      </p:sp>
      <p:sp>
        <p:nvSpPr>
          <p:cNvPr id="1031" name="Line 7"/>
          <p:cNvSpPr>
            <a:spLocks noChangeShapeType="1"/>
          </p:cNvSpPr>
          <p:nvPr userDrawn="1"/>
        </p:nvSpPr>
        <p:spPr bwMode="auto">
          <a:xfrm>
            <a:off x="685800" y="6324600"/>
            <a:ext cx="7772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2" name="Line 8"/>
          <p:cNvSpPr>
            <a:spLocks noChangeShapeType="1"/>
          </p:cNvSpPr>
          <p:nvPr userDrawn="1"/>
        </p:nvSpPr>
        <p:spPr bwMode="auto">
          <a:xfrm flipV="1">
            <a:off x="685800" y="990600"/>
            <a:ext cx="7772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2"/>
          </a:solidFill>
          <a:latin typeface="Times New Roman"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WAYLAND</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49975E09-9159-164A-A157-8D5939F967EB}" type="slidenum">
              <a:rPr lang="en-US" smtClean="0"/>
              <a:pPr/>
              <a:t>1</a:t>
            </a:fld>
            <a:endParaRPr lang="en-US"/>
          </a:p>
        </p:txBody>
      </p:sp>
    </p:spTree>
    <p:extLst>
      <p:ext uri="{BB962C8B-B14F-4D97-AF65-F5344CB8AC3E}">
        <p14:creationId xmlns:p14="http://schemas.microsoft.com/office/powerpoint/2010/main" val="66760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9B4CC101-FF7C-E647-859F-F79D702C1F53}" type="slidenum">
              <a:rPr lang="en-US" smtClean="0"/>
              <a:pPr/>
              <a:t>10</a:t>
            </a:fld>
            <a:endParaRPr lang="en-US"/>
          </a:p>
        </p:txBody>
      </p:sp>
      <p:pic>
        <p:nvPicPr>
          <p:cNvPr id="2050" name="Picture 2" descr=" architectur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825" y="1371600"/>
            <a:ext cx="50958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84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 y="1048871"/>
            <a:ext cx="9144000" cy="5351929"/>
          </a:xfrm>
        </p:spPr>
        <p:txBody>
          <a:bodyPr/>
          <a:lstStyle/>
          <a:p>
            <a:r>
              <a:rPr lang="en-US" dirty="0"/>
              <a:t>The kernel gets an event from an input device and sends it to X through the </a:t>
            </a:r>
            <a:r>
              <a:rPr lang="en-US" dirty="0" err="1"/>
              <a:t>evdev</a:t>
            </a:r>
            <a:r>
              <a:rPr lang="en-US" dirty="0"/>
              <a:t> input driver. </a:t>
            </a:r>
            <a:endParaRPr lang="en-US" dirty="0" smtClean="0"/>
          </a:p>
          <a:p>
            <a:pPr lvl="1"/>
            <a:r>
              <a:rPr lang="en-US" dirty="0" smtClean="0"/>
              <a:t>The </a:t>
            </a:r>
            <a:r>
              <a:rPr lang="en-US" dirty="0"/>
              <a:t>kernel </a:t>
            </a:r>
            <a:r>
              <a:rPr lang="en-US" dirty="0" smtClean="0"/>
              <a:t>drives </a:t>
            </a:r>
            <a:r>
              <a:rPr lang="en-US" dirty="0"/>
              <a:t>the device and </a:t>
            </a:r>
            <a:r>
              <a:rPr lang="en-US" dirty="0" smtClean="0"/>
              <a:t>translates </a:t>
            </a:r>
            <a:r>
              <a:rPr lang="en-US" dirty="0"/>
              <a:t>the different device specific event protocols to the </a:t>
            </a:r>
            <a:r>
              <a:rPr lang="en-US" dirty="0" err="1"/>
              <a:t>linux</a:t>
            </a:r>
            <a:r>
              <a:rPr lang="en-US" dirty="0"/>
              <a:t> </a:t>
            </a:r>
            <a:r>
              <a:rPr lang="en-US" dirty="0" err="1"/>
              <a:t>evdev</a:t>
            </a:r>
            <a:r>
              <a:rPr lang="en-US" dirty="0"/>
              <a:t> input event standard.</a:t>
            </a:r>
          </a:p>
          <a:p>
            <a:r>
              <a:rPr lang="en-US" dirty="0"/>
              <a:t>The X server determines which window the event affects and sends it to the clients that have selected for the event in question on that window. </a:t>
            </a:r>
            <a:endParaRPr lang="en-US" dirty="0" smtClean="0"/>
          </a:p>
          <a:p>
            <a:pPr lvl="1"/>
            <a:r>
              <a:rPr lang="en-US" dirty="0"/>
              <a:t>W</a:t>
            </a:r>
            <a:r>
              <a:rPr lang="en-US" dirty="0" smtClean="0"/>
              <a:t>indow </a:t>
            </a:r>
            <a:r>
              <a:rPr lang="en-US" dirty="0"/>
              <a:t>location on screen </a:t>
            </a:r>
            <a:r>
              <a:rPr lang="en-US" dirty="0" smtClean="0"/>
              <a:t>controlled </a:t>
            </a:r>
            <a:r>
              <a:rPr lang="en-US" dirty="0"/>
              <a:t>by the compositor and may be transformed in a number of  </a:t>
            </a:r>
            <a:r>
              <a:rPr lang="en-US" dirty="0" smtClean="0"/>
              <a:t>X </a:t>
            </a:r>
            <a:r>
              <a:rPr lang="en-US" dirty="0"/>
              <a:t>server </a:t>
            </a:r>
            <a:r>
              <a:rPr lang="en-US" dirty="0" smtClean="0"/>
              <a:t> unaware ways.</a:t>
            </a:r>
          </a:p>
        </p:txBody>
      </p:sp>
      <p:sp>
        <p:nvSpPr>
          <p:cNvPr id="4" name="Slide Number Placeholder 3"/>
          <p:cNvSpPr>
            <a:spLocks noGrp="1"/>
          </p:cNvSpPr>
          <p:nvPr>
            <p:ph type="sldNum" sz="quarter" idx="12"/>
          </p:nvPr>
        </p:nvSpPr>
        <p:spPr/>
        <p:txBody>
          <a:bodyPr/>
          <a:lstStyle/>
          <a:p>
            <a:fld id="{9B4CC101-FF7C-E647-859F-F79D702C1F53}" type="slidenum">
              <a:rPr lang="en-US" smtClean="0"/>
              <a:pPr/>
              <a:t>11</a:t>
            </a:fld>
            <a:endParaRPr lang="en-US"/>
          </a:p>
        </p:txBody>
      </p:sp>
    </p:spTree>
    <p:extLst>
      <p:ext uri="{BB962C8B-B14F-4D97-AF65-F5344CB8AC3E}">
        <p14:creationId xmlns:p14="http://schemas.microsoft.com/office/powerpoint/2010/main" val="78627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735" y="0"/>
            <a:ext cx="7772400" cy="685800"/>
          </a:xfrm>
        </p:spPr>
        <p:txBody>
          <a:bodyPr/>
          <a:lstStyle/>
          <a:p>
            <a:endParaRPr lang="en-US" dirty="0"/>
          </a:p>
        </p:txBody>
      </p:sp>
      <p:sp>
        <p:nvSpPr>
          <p:cNvPr id="3" name="Content Placeholder 2"/>
          <p:cNvSpPr>
            <a:spLocks noGrp="1"/>
          </p:cNvSpPr>
          <p:nvPr>
            <p:ph idx="1"/>
          </p:nvPr>
        </p:nvSpPr>
        <p:spPr>
          <a:xfrm>
            <a:off x="0" y="762000"/>
            <a:ext cx="9049871" cy="5943600"/>
          </a:xfrm>
        </p:spPr>
        <p:txBody>
          <a:bodyPr/>
          <a:lstStyle/>
          <a:p>
            <a:r>
              <a:rPr lang="en-US" sz="3000" dirty="0"/>
              <a:t>The client </a:t>
            </a:r>
            <a:r>
              <a:rPr lang="en-US" sz="3000" dirty="0" smtClean="0"/>
              <a:t>handles the event</a:t>
            </a:r>
          </a:p>
          <a:p>
            <a:pPr lvl="1"/>
            <a:r>
              <a:rPr lang="en-US" sz="3000" dirty="0" smtClean="0"/>
              <a:t>UI may have </a:t>
            </a:r>
            <a:r>
              <a:rPr lang="en-US" sz="3000" dirty="0"/>
              <a:t>to change in response to the </a:t>
            </a:r>
            <a:r>
              <a:rPr lang="en-US" sz="3000" dirty="0" smtClean="0"/>
              <a:t>event such as  </a:t>
            </a:r>
            <a:r>
              <a:rPr lang="en-US" sz="3000" dirty="0"/>
              <a:t>a </a:t>
            </a:r>
            <a:r>
              <a:rPr lang="en-US" sz="3000" dirty="0" smtClean="0"/>
              <a:t>button </a:t>
            </a:r>
            <a:r>
              <a:rPr lang="en-US" sz="3000" dirty="0"/>
              <a:t>that must be highlighted </a:t>
            </a:r>
            <a:r>
              <a:rPr lang="en-US" sz="3000" dirty="0" smtClean="0"/>
              <a:t>on a check </a:t>
            </a:r>
            <a:r>
              <a:rPr lang="en-US" sz="3000" dirty="0"/>
              <a:t>box </a:t>
            </a:r>
            <a:r>
              <a:rPr lang="en-US" sz="3000" dirty="0" smtClean="0"/>
              <a:t>click </a:t>
            </a:r>
            <a:r>
              <a:rPr lang="en-US" sz="3000" dirty="0"/>
              <a:t>or </a:t>
            </a:r>
            <a:r>
              <a:rPr lang="en-US" sz="3000" dirty="0" smtClean="0"/>
              <a:t>mouse pointer entry. </a:t>
            </a:r>
          </a:p>
          <a:p>
            <a:pPr lvl="1"/>
            <a:r>
              <a:rPr lang="en-US" sz="3000" dirty="0"/>
              <a:t>T</a:t>
            </a:r>
            <a:r>
              <a:rPr lang="en-US" sz="3000" dirty="0" smtClean="0"/>
              <a:t>he </a:t>
            </a:r>
            <a:r>
              <a:rPr lang="en-US" sz="3000" dirty="0"/>
              <a:t>client sends a rendering request back to the X server.</a:t>
            </a:r>
          </a:p>
          <a:p>
            <a:r>
              <a:rPr lang="en-US" sz="3000" dirty="0" smtClean="0"/>
              <a:t>X </a:t>
            </a:r>
            <a:r>
              <a:rPr lang="en-US" sz="3000" dirty="0"/>
              <a:t>server </a:t>
            </a:r>
            <a:r>
              <a:rPr lang="en-US" sz="3000" dirty="0" smtClean="0"/>
              <a:t>forwards the received rendering request to </a:t>
            </a:r>
            <a:r>
              <a:rPr lang="en-US" sz="3000" dirty="0"/>
              <a:t>the driver to </a:t>
            </a:r>
            <a:r>
              <a:rPr lang="en-US" sz="3000" dirty="0" smtClean="0"/>
              <a:t>program the </a:t>
            </a:r>
            <a:r>
              <a:rPr lang="en-US" sz="3000" dirty="0"/>
              <a:t>hardware </a:t>
            </a:r>
            <a:r>
              <a:rPr lang="en-US" sz="3000" dirty="0" smtClean="0"/>
              <a:t>rendering engine. </a:t>
            </a:r>
          </a:p>
          <a:p>
            <a:r>
              <a:rPr lang="en-US" sz="3000" dirty="0" smtClean="0"/>
              <a:t>X </a:t>
            </a:r>
            <a:r>
              <a:rPr lang="en-US" sz="3000" dirty="0"/>
              <a:t>server </a:t>
            </a:r>
            <a:r>
              <a:rPr lang="en-US" sz="3000" dirty="0" smtClean="0"/>
              <a:t>calculates </a:t>
            </a:r>
            <a:r>
              <a:rPr lang="en-US" sz="3000" dirty="0"/>
              <a:t>the bounding region of the rendering, and sends that to the compositor as a damage event.</a:t>
            </a:r>
          </a:p>
          <a:p>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12</a:t>
            </a:fld>
            <a:endParaRPr lang="en-US"/>
          </a:p>
        </p:txBody>
      </p:sp>
    </p:spTree>
    <p:extLst>
      <p:ext uri="{BB962C8B-B14F-4D97-AF65-F5344CB8AC3E}">
        <p14:creationId xmlns:p14="http://schemas.microsoft.com/office/powerpoint/2010/main" val="95264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7918" y="1143000"/>
            <a:ext cx="8996082" cy="4953000"/>
          </a:xfrm>
        </p:spPr>
        <p:txBody>
          <a:bodyPr/>
          <a:lstStyle/>
          <a:p>
            <a:r>
              <a:rPr lang="en-US" dirty="0"/>
              <a:t>The damage event tells the compositor that something changed in the window and that it has to </a:t>
            </a:r>
            <a:r>
              <a:rPr lang="en-US" dirty="0" err="1"/>
              <a:t>recomposite</a:t>
            </a:r>
            <a:r>
              <a:rPr lang="en-US" dirty="0"/>
              <a:t> the part of the screen where that window is visible</a:t>
            </a:r>
            <a:r>
              <a:rPr lang="en-US" dirty="0" smtClean="0"/>
              <a:t>.</a:t>
            </a:r>
          </a:p>
          <a:p>
            <a:pPr lvl="1"/>
            <a:r>
              <a:rPr lang="en-US" dirty="0" smtClean="0"/>
              <a:t> </a:t>
            </a:r>
            <a:r>
              <a:rPr lang="en-US" dirty="0"/>
              <a:t>The compositor is responsible for rendering </a:t>
            </a:r>
            <a:r>
              <a:rPr lang="en-US" dirty="0" smtClean="0"/>
              <a:t>via X server the </a:t>
            </a:r>
            <a:r>
              <a:rPr lang="en-US" dirty="0"/>
              <a:t>entire screen contents based on its </a:t>
            </a:r>
            <a:r>
              <a:rPr lang="en-US" dirty="0" err="1"/>
              <a:t>scenegraph</a:t>
            </a:r>
            <a:r>
              <a:rPr lang="en-US" dirty="0"/>
              <a:t> and the contents of the X windows. </a:t>
            </a:r>
          </a:p>
          <a:p>
            <a:r>
              <a:rPr lang="en-US" dirty="0" smtClean="0"/>
              <a:t>The </a:t>
            </a:r>
            <a:r>
              <a:rPr lang="en-US" dirty="0"/>
              <a:t>X server receives the rendering requests from the compositor and either copies the compositor back buffer to the front buffer or does a </a:t>
            </a:r>
            <a:r>
              <a:rPr lang="en-US" dirty="0" err="1"/>
              <a:t>pageflip</a:t>
            </a:r>
            <a:r>
              <a:rPr lang="en-US" dirty="0"/>
              <a:t>. </a:t>
            </a:r>
            <a:endParaRPr lang="en-US" dirty="0" smtClean="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13</a:t>
            </a:fld>
            <a:endParaRPr lang="en-US"/>
          </a:p>
        </p:txBody>
      </p:sp>
    </p:spTree>
    <p:extLst>
      <p:ext uri="{BB962C8B-B14F-4D97-AF65-F5344CB8AC3E}">
        <p14:creationId xmlns:p14="http://schemas.microsoft.com/office/powerpoint/2010/main" val="1617292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X </a:t>
            </a:r>
            <a:r>
              <a:rPr lang="en-US" dirty="0"/>
              <a:t>server </a:t>
            </a:r>
            <a:r>
              <a:rPr lang="en-US" dirty="0" smtClean="0"/>
              <a:t>does this </a:t>
            </a:r>
            <a:r>
              <a:rPr lang="en-US" dirty="0"/>
              <a:t>step </a:t>
            </a:r>
            <a:r>
              <a:rPr lang="en-US" dirty="0" smtClean="0"/>
              <a:t>to account </a:t>
            </a:r>
            <a:r>
              <a:rPr lang="en-US" dirty="0"/>
              <a:t>for overlapping windows, which may require clipping and determine whether or not it can page flip. </a:t>
            </a:r>
            <a:endParaRPr lang="en-US" dirty="0" smtClean="0"/>
          </a:p>
          <a:p>
            <a:r>
              <a:rPr lang="en-US" dirty="0"/>
              <a:t>F</a:t>
            </a:r>
            <a:r>
              <a:rPr lang="en-US" dirty="0" smtClean="0"/>
              <a:t>or </a:t>
            </a:r>
            <a:r>
              <a:rPr lang="en-US" dirty="0"/>
              <a:t>a compositor, which is always </a:t>
            </a:r>
            <a:r>
              <a:rPr lang="en-US" dirty="0" err="1"/>
              <a:t>fullscreen</a:t>
            </a:r>
            <a:r>
              <a:rPr lang="en-US" dirty="0"/>
              <a:t>, this is another unnecessary context switch.</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14</a:t>
            </a:fld>
            <a:endParaRPr lang="en-US"/>
          </a:p>
        </p:txBody>
      </p:sp>
    </p:spTree>
    <p:extLst>
      <p:ext uri="{BB962C8B-B14F-4D97-AF65-F5344CB8AC3E}">
        <p14:creationId xmlns:p14="http://schemas.microsoft.com/office/powerpoint/2010/main" val="132193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a:xfrm>
            <a:off x="0" y="990600"/>
            <a:ext cx="9049870" cy="5715000"/>
          </a:xfrm>
        </p:spPr>
        <p:txBody>
          <a:bodyPr/>
          <a:lstStyle/>
          <a:p>
            <a:r>
              <a:rPr lang="en-US" sz="2800" dirty="0"/>
              <a:t>The X server doesn't have the information to decide which window should receive the event, nor can it transform the screen coordinates to window-local coordinates. </a:t>
            </a:r>
            <a:endParaRPr lang="en-US" sz="2800" dirty="0" smtClean="0"/>
          </a:p>
          <a:p>
            <a:r>
              <a:rPr lang="en-US" sz="2800" dirty="0" smtClean="0"/>
              <a:t>X </a:t>
            </a:r>
            <a:r>
              <a:rPr lang="en-US" sz="2800" dirty="0"/>
              <a:t>has handed responsibility for the final painting of the screen to the compositing manager, X still controls the front buffer and </a:t>
            </a:r>
            <a:r>
              <a:rPr lang="en-US" sz="2800" dirty="0" err="1"/>
              <a:t>modesetting</a:t>
            </a:r>
            <a:r>
              <a:rPr lang="en-US" sz="2800" dirty="0"/>
              <a:t>. </a:t>
            </a:r>
            <a:endParaRPr lang="en-US" sz="2800" dirty="0" smtClean="0"/>
          </a:p>
          <a:p>
            <a:r>
              <a:rPr lang="en-US" sz="2800" dirty="0" smtClean="0"/>
              <a:t>X </a:t>
            </a:r>
            <a:r>
              <a:rPr lang="en-US" sz="2800" dirty="0"/>
              <a:t>server is </a:t>
            </a:r>
            <a:r>
              <a:rPr lang="en-US" sz="2800" dirty="0" smtClean="0"/>
              <a:t>just </a:t>
            </a:r>
            <a:r>
              <a:rPr lang="en-US" sz="2800" dirty="0"/>
              <a:t>a middle man that introduces an extra step between applications and the compositor and an extra step between the compositor and the hardware.</a:t>
            </a:r>
          </a:p>
        </p:txBody>
      </p:sp>
      <p:sp>
        <p:nvSpPr>
          <p:cNvPr id="4" name="Slide Number Placeholder 3"/>
          <p:cNvSpPr>
            <a:spLocks noGrp="1"/>
          </p:cNvSpPr>
          <p:nvPr>
            <p:ph type="sldNum" sz="quarter" idx="12"/>
          </p:nvPr>
        </p:nvSpPr>
        <p:spPr/>
        <p:txBody>
          <a:bodyPr/>
          <a:lstStyle/>
          <a:p>
            <a:fld id="{9B4CC101-FF7C-E647-859F-F79D702C1F53}" type="slidenum">
              <a:rPr lang="en-US" smtClean="0"/>
              <a:pPr/>
              <a:t>15</a:t>
            </a:fld>
            <a:endParaRPr lang="en-US"/>
          </a:p>
        </p:txBody>
      </p:sp>
    </p:spTree>
    <p:extLst>
      <p:ext uri="{BB962C8B-B14F-4D97-AF65-F5344CB8AC3E}">
        <p14:creationId xmlns:p14="http://schemas.microsoft.com/office/powerpoint/2010/main" val="110431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Wayland</a:t>
            </a:r>
            <a:endParaRPr lang="en-US" dirty="0"/>
          </a:p>
        </p:txBody>
      </p:sp>
      <p:sp>
        <p:nvSpPr>
          <p:cNvPr id="3" name="Content Placeholder 2"/>
          <p:cNvSpPr>
            <a:spLocks noGrp="1"/>
          </p:cNvSpPr>
          <p:nvPr>
            <p:ph idx="1"/>
          </p:nvPr>
        </p:nvSpPr>
        <p:spPr>
          <a:xfrm>
            <a:off x="0" y="1143000"/>
            <a:ext cx="9144000" cy="5257800"/>
          </a:xfrm>
        </p:spPr>
        <p:txBody>
          <a:bodyPr/>
          <a:lstStyle/>
          <a:p>
            <a:r>
              <a:rPr lang="en-US" dirty="0"/>
              <a:t>The kernel gets an event and sends it to the compositor. </a:t>
            </a:r>
          </a:p>
          <a:p>
            <a:r>
              <a:rPr lang="en-US" dirty="0"/>
              <a:t>The compositor looks through its </a:t>
            </a:r>
            <a:r>
              <a:rPr lang="en-US" dirty="0" err="1"/>
              <a:t>scenegraph</a:t>
            </a:r>
            <a:r>
              <a:rPr lang="en-US" dirty="0"/>
              <a:t> to determine which window should receive the event. </a:t>
            </a:r>
            <a:endParaRPr lang="en-US" dirty="0" smtClean="0"/>
          </a:p>
          <a:p>
            <a:r>
              <a:rPr lang="en-US" dirty="0" smtClean="0"/>
              <a:t>The </a:t>
            </a:r>
            <a:r>
              <a:rPr lang="en-US" dirty="0" err="1"/>
              <a:t>scenegraph</a:t>
            </a:r>
            <a:r>
              <a:rPr lang="en-US" dirty="0"/>
              <a:t> corresponds to what's on screen and the compositor understands the transformations that it may have applied to the elements in the </a:t>
            </a:r>
            <a:r>
              <a:rPr lang="en-US" dirty="0" err="1"/>
              <a:t>scenegraph</a:t>
            </a:r>
            <a:r>
              <a:rPr lang="en-US" dirty="0"/>
              <a:t>.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16</a:t>
            </a:fld>
            <a:endParaRPr lang="en-US"/>
          </a:p>
        </p:txBody>
      </p:sp>
    </p:spTree>
    <p:extLst>
      <p:ext uri="{BB962C8B-B14F-4D97-AF65-F5344CB8AC3E}">
        <p14:creationId xmlns:p14="http://schemas.microsoft.com/office/powerpoint/2010/main" val="1263031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a:t>
            </a:r>
            <a:r>
              <a:rPr lang="en-US" dirty="0" smtClean="0"/>
              <a:t>he </a:t>
            </a:r>
            <a:r>
              <a:rPr lang="en-US" dirty="0"/>
              <a:t>compositor can pick the right window and transform the screen coordinates to window-local coordinates, by applying the inverse transformations. </a:t>
            </a:r>
            <a:endParaRPr lang="en-US" dirty="0" smtClean="0"/>
          </a:p>
          <a:p>
            <a:r>
              <a:rPr lang="en-US" dirty="0" smtClean="0"/>
              <a:t>The </a:t>
            </a:r>
            <a:r>
              <a:rPr lang="en-US" dirty="0"/>
              <a:t>types of transformation that can be applied to a window is only restricted to what the compositor can do, as long as it can compute the inverse transformation for the input events.</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17</a:t>
            </a:fld>
            <a:endParaRPr lang="en-US"/>
          </a:p>
        </p:txBody>
      </p:sp>
    </p:spTree>
    <p:extLst>
      <p:ext uri="{BB962C8B-B14F-4D97-AF65-F5344CB8AC3E}">
        <p14:creationId xmlns:p14="http://schemas.microsoft.com/office/powerpoint/2010/main" val="29923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22729" y="1143000"/>
            <a:ext cx="8135471" cy="4953000"/>
          </a:xfrm>
        </p:spPr>
        <p:txBody>
          <a:bodyPr/>
          <a:lstStyle/>
          <a:p>
            <a:r>
              <a:rPr lang="en-US" dirty="0" smtClean="0"/>
              <a:t>On  receiving the event, the client updates </a:t>
            </a:r>
            <a:r>
              <a:rPr lang="en-US" dirty="0"/>
              <a:t>the UI in response. </a:t>
            </a:r>
            <a:endParaRPr lang="en-US" dirty="0" smtClean="0"/>
          </a:p>
          <a:p>
            <a:pPr lvl="1"/>
            <a:r>
              <a:rPr lang="en-US" dirty="0"/>
              <a:t>R</a:t>
            </a:r>
            <a:r>
              <a:rPr lang="en-US" dirty="0" smtClean="0"/>
              <a:t>endering </a:t>
            </a:r>
            <a:r>
              <a:rPr lang="en-US" dirty="0"/>
              <a:t>happens in the client, and the client just sends a request to the compositor to indicate the region that was updated.</a:t>
            </a:r>
          </a:p>
          <a:p>
            <a:r>
              <a:rPr lang="en-US" dirty="0"/>
              <a:t>The compositor collects damage requests from its clients and then </a:t>
            </a:r>
            <a:r>
              <a:rPr lang="en-US" dirty="0" err="1"/>
              <a:t>recomposites</a:t>
            </a:r>
            <a:r>
              <a:rPr lang="en-US" dirty="0"/>
              <a:t> the screen. </a:t>
            </a:r>
            <a:endParaRPr lang="en-US" dirty="0" smtClean="0"/>
          </a:p>
          <a:p>
            <a:r>
              <a:rPr lang="en-US" dirty="0" smtClean="0"/>
              <a:t>The </a:t>
            </a:r>
            <a:r>
              <a:rPr lang="en-US" dirty="0"/>
              <a:t>compositor can then directly issue an </a:t>
            </a:r>
            <a:r>
              <a:rPr lang="en-US" dirty="0" err="1"/>
              <a:t>ioctl</a:t>
            </a:r>
            <a:r>
              <a:rPr lang="en-US" dirty="0"/>
              <a:t> to schedule a </a:t>
            </a:r>
            <a:r>
              <a:rPr lang="en-US" dirty="0" err="1"/>
              <a:t>pageflip</a:t>
            </a:r>
            <a:r>
              <a:rPr lang="en-US" dirty="0"/>
              <a:t> with KMS.</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18</a:t>
            </a:fld>
            <a:endParaRPr lang="en-US"/>
          </a:p>
        </p:txBody>
      </p:sp>
    </p:spTree>
    <p:extLst>
      <p:ext uri="{BB962C8B-B14F-4D97-AF65-F5344CB8AC3E}">
        <p14:creationId xmlns:p14="http://schemas.microsoft.com/office/powerpoint/2010/main" val="1016370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Wayland Rendering</a:t>
            </a:r>
            <a:br>
              <a:rPr lang="en-US" b="1" dirty="0"/>
            </a:br>
            <a:endParaRPr lang="en-US" dirty="0"/>
          </a:p>
        </p:txBody>
      </p:sp>
      <p:sp>
        <p:nvSpPr>
          <p:cNvPr id="3" name="Content Placeholder 2"/>
          <p:cNvSpPr>
            <a:spLocks noGrp="1"/>
          </p:cNvSpPr>
          <p:nvPr>
            <p:ph idx="1"/>
          </p:nvPr>
        </p:nvSpPr>
        <p:spPr>
          <a:xfrm>
            <a:off x="0" y="1143000"/>
            <a:ext cx="9144000" cy="5150224"/>
          </a:xfrm>
        </p:spPr>
        <p:txBody>
          <a:bodyPr/>
          <a:lstStyle/>
          <a:p>
            <a:r>
              <a:rPr lang="en-US" dirty="0"/>
              <a:t>D</a:t>
            </a:r>
            <a:r>
              <a:rPr lang="en-US" dirty="0" smtClean="0"/>
              <a:t>irect rendering</a:t>
            </a:r>
          </a:p>
          <a:p>
            <a:pPr lvl="1"/>
            <a:r>
              <a:rPr lang="en-US" dirty="0"/>
              <a:t>T</a:t>
            </a:r>
            <a:r>
              <a:rPr lang="en-US" dirty="0" smtClean="0"/>
              <a:t>he </a:t>
            </a:r>
            <a:r>
              <a:rPr lang="en-US" dirty="0"/>
              <a:t>client and the server share a video memory buffer. </a:t>
            </a:r>
            <a:endParaRPr lang="en-US" dirty="0" smtClean="0"/>
          </a:p>
          <a:p>
            <a:pPr lvl="1"/>
            <a:r>
              <a:rPr lang="en-US" dirty="0" smtClean="0"/>
              <a:t>The </a:t>
            </a:r>
            <a:r>
              <a:rPr lang="en-US" dirty="0"/>
              <a:t>client links to a rendering library such as OpenGL that knows how to program the hardware and renders directly into the </a:t>
            </a:r>
            <a:r>
              <a:rPr lang="en-US" dirty="0" smtClean="0"/>
              <a:t>buffer.</a:t>
            </a:r>
          </a:p>
          <a:p>
            <a:pPr lvl="1"/>
            <a:r>
              <a:rPr lang="en-US" dirty="0" smtClean="0"/>
              <a:t>The </a:t>
            </a:r>
            <a:r>
              <a:rPr lang="en-US" dirty="0"/>
              <a:t>compositor in turn can take the buffer and use it as a texture when it composites the desktop. </a:t>
            </a:r>
            <a:endParaRPr lang="en-US" dirty="0" smtClean="0"/>
          </a:p>
          <a:p>
            <a:pPr lvl="1"/>
            <a:r>
              <a:rPr lang="en-US" dirty="0" smtClean="0"/>
              <a:t>After </a:t>
            </a:r>
            <a:r>
              <a:rPr lang="en-US" dirty="0"/>
              <a:t>the initial setup, the client only needs to tell the compositor which buffer to use and when and where it has rendered new content into it</a:t>
            </a:r>
            <a:r>
              <a:rPr lang="en-US" dirty="0" smtClean="0"/>
              <a: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19</a:t>
            </a:fld>
            <a:endParaRPr lang="en-US"/>
          </a:p>
        </p:txBody>
      </p:sp>
    </p:spTree>
    <p:extLst>
      <p:ext uri="{BB962C8B-B14F-4D97-AF65-F5344CB8AC3E}">
        <p14:creationId xmlns:p14="http://schemas.microsoft.com/office/powerpoint/2010/main" val="41342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28600"/>
            <a:ext cx="9049871" cy="685800"/>
          </a:xfrm>
        </p:spPr>
        <p:txBody>
          <a:bodyPr/>
          <a:lstStyle/>
          <a:p>
            <a:r>
              <a:rPr lang="en-US" dirty="0"/>
              <a:t>Wayland </a:t>
            </a:r>
            <a:r>
              <a:rPr lang="en-US" dirty="0" smtClean="0"/>
              <a:t>Clients-Server interaction</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a:t>
            </a:fld>
            <a:endParaRPr lang="en-US"/>
          </a:p>
        </p:txBody>
      </p:sp>
      <p:pic>
        <p:nvPicPr>
          <p:cNvPr id="1026" name="Picture 2" descr="ayland architectur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35" y="1226749"/>
            <a:ext cx="3169024" cy="4670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67635" y="3861591"/>
            <a:ext cx="5782235" cy="1938992"/>
          </a:xfrm>
          <a:prstGeom prst="rect">
            <a:avLst/>
          </a:prstGeom>
        </p:spPr>
        <p:txBody>
          <a:bodyPr wrap="square">
            <a:spAutoFit/>
          </a:bodyPr>
          <a:lstStyle/>
          <a:p>
            <a:pPr marL="342900" indent="-342900" algn="l">
              <a:buFont typeface="Arial" charset="0"/>
              <a:buChar char="•"/>
            </a:pPr>
            <a:r>
              <a:rPr lang="en-US" dirty="0" smtClean="0">
                <a:solidFill>
                  <a:srgbClr val="000000"/>
                </a:solidFill>
                <a:latin typeface="liberation sans" charset="0"/>
              </a:rPr>
              <a:t>Window </a:t>
            </a:r>
            <a:r>
              <a:rPr lang="en-US" dirty="0">
                <a:solidFill>
                  <a:srgbClr val="000000"/>
                </a:solidFill>
                <a:latin typeface="liberation sans" charset="0"/>
              </a:rPr>
              <a:t>management and composition </a:t>
            </a:r>
            <a:r>
              <a:rPr lang="en-US" dirty="0" smtClean="0">
                <a:solidFill>
                  <a:srgbClr val="000000"/>
                </a:solidFill>
                <a:latin typeface="liberation sans" charset="0"/>
              </a:rPr>
              <a:t>handled </a:t>
            </a:r>
            <a:r>
              <a:rPr lang="en-US" dirty="0">
                <a:solidFill>
                  <a:srgbClr val="000000"/>
                </a:solidFill>
                <a:latin typeface="liberation sans" charset="0"/>
              </a:rPr>
              <a:t>entirely in the </a:t>
            </a:r>
            <a:r>
              <a:rPr lang="en-US" dirty="0" smtClean="0">
                <a:solidFill>
                  <a:srgbClr val="000000"/>
                </a:solidFill>
                <a:latin typeface="liberation sans" charset="0"/>
              </a:rPr>
              <a:t>server.</a:t>
            </a:r>
          </a:p>
          <a:p>
            <a:pPr marL="342900" indent="-342900" algn="l">
              <a:buFont typeface="Arial" charset="0"/>
              <a:buChar char="•"/>
            </a:pPr>
            <a:r>
              <a:rPr lang="en-US" dirty="0" smtClean="0">
                <a:solidFill>
                  <a:srgbClr val="000000"/>
                </a:solidFill>
                <a:latin typeface="liberation sans" charset="0"/>
              </a:rPr>
              <a:t>Significant reduction of </a:t>
            </a:r>
            <a:r>
              <a:rPr lang="en-US" dirty="0">
                <a:solidFill>
                  <a:srgbClr val="000000"/>
                </a:solidFill>
                <a:latin typeface="liberation sans" charset="0"/>
              </a:rPr>
              <a:t>complexity </a:t>
            </a:r>
            <a:r>
              <a:rPr lang="en-US" dirty="0" smtClean="0">
                <a:solidFill>
                  <a:srgbClr val="000000"/>
                </a:solidFill>
                <a:latin typeface="liberation sans" charset="0"/>
              </a:rPr>
              <a:t>with marginal improvement in  </a:t>
            </a:r>
            <a:r>
              <a:rPr lang="en-US" dirty="0">
                <a:solidFill>
                  <a:srgbClr val="000000"/>
                </a:solidFill>
                <a:latin typeface="liberation sans" charset="0"/>
              </a:rPr>
              <a:t>performance through reduced context switching. </a:t>
            </a:r>
            <a:endParaRPr lang="en-US" dirty="0"/>
          </a:p>
        </p:txBody>
      </p:sp>
    </p:spTree>
    <p:extLst>
      <p:ext uri="{BB962C8B-B14F-4D97-AF65-F5344CB8AC3E}">
        <p14:creationId xmlns:p14="http://schemas.microsoft.com/office/powerpoint/2010/main" val="1899905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0"/>
            <a:ext cx="8754035" cy="609600"/>
          </a:xfrm>
        </p:spPr>
        <p:txBody>
          <a:bodyPr/>
          <a:lstStyle/>
          <a:p>
            <a:endParaRPr lang="en-US"/>
          </a:p>
        </p:txBody>
      </p:sp>
      <p:sp>
        <p:nvSpPr>
          <p:cNvPr id="3" name="Content Placeholder 2"/>
          <p:cNvSpPr>
            <a:spLocks noGrp="1"/>
          </p:cNvSpPr>
          <p:nvPr>
            <p:ph idx="1"/>
          </p:nvPr>
        </p:nvSpPr>
        <p:spPr>
          <a:xfrm>
            <a:off x="188259" y="941294"/>
            <a:ext cx="8861612" cy="5284694"/>
          </a:xfrm>
        </p:spPr>
        <p:txBody>
          <a:bodyPr/>
          <a:lstStyle/>
          <a:p>
            <a:r>
              <a:rPr lang="en-US" dirty="0"/>
              <a:t>A</a:t>
            </a:r>
            <a:r>
              <a:rPr lang="en-US" dirty="0" smtClean="0"/>
              <a:t>pplication has </a:t>
            </a:r>
            <a:r>
              <a:rPr lang="en-US" dirty="0"/>
              <a:t>two ways to update its window contents:</a:t>
            </a:r>
          </a:p>
          <a:p>
            <a:pPr lvl="1"/>
            <a:r>
              <a:rPr lang="en-US" dirty="0"/>
              <a:t>Render the new content into a new buffer and tell the compositor to use that instead of the old buffer. </a:t>
            </a:r>
            <a:endParaRPr lang="en-US" dirty="0" smtClean="0"/>
          </a:p>
          <a:p>
            <a:pPr lvl="1"/>
            <a:r>
              <a:rPr lang="en-US" dirty="0" smtClean="0"/>
              <a:t>The </a:t>
            </a:r>
            <a:r>
              <a:rPr lang="en-US" dirty="0"/>
              <a:t>application can allocate a new buffer every time it needs to update the window contents or it can keep two (or more) buffers around and cycle between them. </a:t>
            </a:r>
            <a:endParaRPr lang="en-US" dirty="0" smtClean="0"/>
          </a:p>
          <a:p>
            <a:pPr lvl="1"/>
            <a:r>
              <a:rPr lang="en-US" dirty="0"/>
              <a:t>The buffer management is entirely under application control</a:t>
            </a:r>
            <a:r>
              <a:rPr lang="en-US" dirty="0" smtClean="0"/>
              <a:t>.</a:t>
            </a:r>
            <a:r>
              <a:rPr lang="en-US" dirty="0"/>
              <a:t/>
            </a:r>
            <a:br>
              <a:rPr lang="en-US" dirty="0"/>
            </a:br>
            <a:endParaRPr lang="en-US" dirty="0" smtClean="0"/>
          </a:p>
        </p:txBody>
      </p:sp>
      <p:sp>
        <p:nvSpPr>
          <p:cNvPr id="4" name="Slide Number Placeholder 3"/>
          <p:cNvSpPr>
            <a:spLocks noGrp="1"/>
          </p:cNvSpPr>
          <p:nvPr>
            <p:ph type="sldNum" sz="quarter" idx="12"/>
          </p:nvPr>
        </p:nvSpPr>
        <p:spPr/>
        <p:txBody>
          <a:bodyPr/>
          <a:lstStyle/>
          <a:p>
            <a:fld id="{9B4CC101-FF7C-E647-859F-F79D702C1F53}" type="slidenum">
              <a:rPr lang="en-US" smtClean="0"/>
              <a:pPr/>
              <a:t>20</a:t>
            </a:fld>
            <a:endParaRPr lang="en-US"/>
          </a:p>
        </p:txBody>
      </p:sp>
    </p:spTree>
    <p:extLst>
      <p:ext uri="{BB962C8B-B14F-4D97-AF65-F5344CB8AC3E}">
        <p14:creationId xmlns:p14="http://schemas.microsoft.com/office/powerpoint/2010/main" val="464137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Render the new content into the buffer that it previously told the compositor to to </a:t>
            </a:r>
            <a:r>
              <a:rPr lang="en-US" dirty="0" smtClean="0"/>
              <a:t>use.</a:t>
            </a:r>
          </a:p>
          <a:p>
            <a:pPr lvl="1"/>
            <a:r>
              <a:rPr lang="en-US" dirty="0" smtClean="0"/>
              <a:t>render </a:t>
            </a:r>
            <a:r>
              <a:rPr lang="en-US" dirty="0"/>
              <a:t>the new content into a back buffer and then copy from there into the compositor surface</a:t>
            </a:r>
            <a:r>
              <a:rPr lang="en-US" dirty="0" smtClean="0"/>
              <a:t>.</a:t>
            </a:r>
          </a:p>
          <a:p>
            <a:pPr lvl="1"/>
            <a:r>
              <a:rPr lang="en-US" dirty="0" smtClean="0"/>
              <a:t> </a:t>
            </a:r>
            <a:r>
              <a:rPr lang="en-US" dirty="0"/>
              <a:t>The back buffer can be allocated on the fly and just big enough to hold the new content, or the application can keep a buffer around. </a:t>
            </a:r>
            <a:br>
              <a:rPr lang="en-US" dirty="0"/>
            </a:b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21</a:t>
            </a:fld>
            <a:endParaRPr lang="en-US"/>
          </a:p>
        </p:txBody>
      </p:sp>
    </p:spTree>
    <p:extLst>
      <p:ext uri="{BB962C8B-B14F-4D97-AF65-F5344CB8AC3E}">
        <p14:creationId xmlns:p14="http://schemas.microsoft.com/office/powerpoint/2010/main" val="64761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914400"/>
            <a:ext cx="9144000" cy="4953000"/>
          </a:xfrm>
        </p:spPr>
        <p:txBody>
          <a:bodyPr/>
          <a:lstStyle/>
          <a:p>
            <a:r>
              <a:rPr lang="en-US" sz="2800" dirty="0"/>
              <a:t>A</a:t>
            </a:r>
            <a:r>
              <a:rPr lang="en-US" sz="2800" dirty="0" smtClean="0"/>
              <a:t>pplication </a:t>
            </a:r>
            <a:r>
              <a:rPr lang="en-US" sz="2800" dirty="0"/>
              <a:t>must tell the compositor which area of the surface holds new contents. </a:t>
            </a:r>
            <a:endParaRPr lang="en-US" sz="2800" dirty="0" smtClean="0"/>
          </a:p>
          <a:p>
            <a:r>
              <a:rPr lang="en-US" sz="2800" dirty="0" smtClean="0"/>
              <a:t>When </a:t>
            </a:r>
            <a:r>
              <a:rPr lang="en-US" sz="2800" dirty="0"/>
              <a:t>the application renders directly to the shared buffer, the compositor needs to be </a:t>
            </a:r>
            <a:r>
              <a:rPr lang="en-US" sz="2800" dirty="0" smtClean="0"/>
              <a:t>notified </a:t>
            </a:r>
            <a:r>
              <a:rPr lang="en-US" sz="2800" dirty="0"/>
              <a:t>that there is new content. </a:t>
            </a:r>
            <a:endParaRPr lang="en-US" sz="2800" dirty="0" smtClean="0"/>
          </a:p>
          <a:p>
            <a:r>
              <a:rPr lang="en-US" sz="2800" dirty="0"/>
              <a:t>W</a:t>
            </a:r>
            <a:r>
              <a:rPr lang="en-US" sz="2800" dirty="0" smtClean="0"/>
              <a:t>hen </a:t>
            </a:r>
            <a:r>
              <a:rPr lang="en-US" sz="2800" dirty="0"/>
              <a:t>exchanging buffers, the compositor doesn't assume anything changed, and needs a request from the application before it will repaint the desktop. </a:t>
            </a:r>
            <a:endParaRPr lang="en-US" sz="2800" dirty="0" smtClean="0"/>
          </a:p>
          <a:p>
            <a:pPr lvl="1"/>
            <a:r>
              <a:rPr lang="en-US" sz="2400" dirty="0"/>
              <a:t>E</a:t>
            </a:r>
            <a:r>
              <a:rPr lang="en-US" sz="2400" dirty="0" smtClean="0"/>
              <a:t>ven </a:t>
            </a:r>
            <a:r>
              <a:rPr lang="en-US" sz="2400" dirty="0"/>
              <a:t>if an application passes a new buffer to the compositor, only a small part of the buffer may be different, like a blinking cursor or a spinner.</a:t>
            </a:r>
          </a:p>
        </p:txBody>
      </p:sp>
      <p:sp>
        <p:nvSpPr>
          <p:cNvPr id="4" name="Slide Number Placeholder 3"/>
          <p:cNvSpPr>
            <a:spLocks noGrp="1"/>
          </p:cNvSpPr>
          <p:nvPr>
            <p:ph type="sldNum" sz="quarter" idx="12"/>
          </p:nvPr>
        </p:nvSpPr>
        <p:spPr/>
        <p:txBody>
          <a:bodyPr/>
          <a:lstStyle/>
          <a:p>
            <a:fld id="{9B4CC101-FF7C-E647-859F-F79D702C1F53}" type="slidenum">
              <a:rPr lang="en-US" smtClean="0"/>
              <a:pPr/>
              <a:t>22</a:t>
            </a:fld>
            <a:endParaRPr lang="en-US"/>
          </a:p>
        </p:txBody>
      </p:sp>
    </p:spTree>
    <p:extLst>
      <p:ext uri="{BB962C8B-B14F-4D97-AF65-F5344CB8AC3E}">
        <p14:creationId xmlns:p14="http://schemas.microsoft.com/office/powerpoint/2010/main" val="1421696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458200" cy="685800"/>
          </a:xfrm>
        </p:spPr>
        <p:txBody>
          <a:bodyPr/>
          <a:lstStyle/>
          <a:p>
            <a:r>
              <a:rPr lang="en-US" b="1" smtClean="0"/>
              <a:t/>
            </a:r>
            <a:br>
              <a:rPr lang="en-US" b="1" smtClean="0"/>
            </a:br>
            <a:r>
              <a:rPr lang="en-US" b="1"/>
              <a:t/>
            </a:r>
            <a:br>
              <a:rPr lang="en-US" b="1"/>
            </a:br>
            <a:r>
              <a:rPr lang="en-US" b="1" smtClean="0"/>
              <a:t>Hardware </a:t>
            </a:r>
            <a:r>
              <a:rPr lang="en-US" b="1"/>
              <a:t>Enabling for Wayland</a:t>
            </a:r>
            <a:br>
              <a:rPr lang="en-US" b="1"/>
            </a:br>
            <a:r>
              <a:rPr lang="en-US"/>
              <a:t/>
            </a:r>
            <a:br>
              <a:rPr lang="en-US"/>
            </a:br>
            <a:endParaRPr lang="en-US"/>
          </a:p>
        </p:txBody>
      </p:sp>
      <p:sp>
        <p:nvSpPr>
          <p:cNvPr id="3" name="Content Placeholder 2"/>
          <p:cNvSpPr>
            <a:spLocks noGrp="1"/>
          </p:cNvSpPr>
          <p:nvPr>
            <p:ph idx="1"/>
          </p:nvPr>
        </p:nvSpPr>
        <p:spPr/>
        <p:txBody>
          <a:bodyPr/>
          <a:lstStyle/>
          <a:p>
            <a:r>
              <a:rPr lang="en-US" dirty="0"/>
              <a:t>H</a:t>
            </a:r>
            <a:r>
              <a:rPr lang="en-US" dirty="0" smtClean="0"/>
              <a:t>ardware </a:t>
            </a:r>
            <a:r>
              <a:rPr lang="en-US" dirty="0"/>
              <a:t>enabling includes </a:t>
            </a:r>
            <a:r>
              <a:rPr lang="en-US" dirty="0" err="1"/>
              <a:t>modesetting</a:t>
            </a:r>
            <a:r>
              <a:rPr lang="en-US" dirty="0"/>
              <a:t>/display and EGL/GLES2. </a:t>
            </a:r>
            <a:endParaRPr lang="en-US" dirty="0" smtClean="0"/>
          </a:p>
          <a:p>
            <a:endParaRPr lang="en-US" dirty="0" smtClean="0"/>
          </a:p>
          <a:p>
            <a:endParaRPr lang="en-US" dirty="0"/>
          </a:p>
          <a:p>
            <a:r>
              <a:rPr lang="en-US" dirty="0" smtClean="0"/>
              <a:t>Buffer Sharing</a:t>
            </a:r>
          </a:p>
          <a:p>
            <a:pPr lvl="1"/>
            <a:r>
              <a:rPr lang="en-US" dirty="0" smtClean="0"/>
              <a:t>Client side</a:t>
            </a:r>
          </a:p>
          <a:p>
            <a:pPr lvl="1"/>
            <a:r>
              <a:rPr lang="en-US" dirty="0" smtClean="0"/>
              <a:t>Server side</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23</a:t>
            </a:fld>
            <a:endParaRPr lang="en-US"/>
          </a:p>
        </p:txBody>
      </p:sp>
    </p:spTree>
    <p:extLst>
      <p:ext uri="{BB962C8B-B14F-4D97-AF65-F5344CB8AC3E}">
        <p14:creationId xmlns:p14="http://schemas.microsoft.com/office/powerpoint/2010/main" val="370641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Wayland EGL Platform</a:t>
            </a:r>
            <a:endParaRPr lang="en-US" dirty="0"/>
          </a:p>
        </p:txBody>
      </p:sp>
      <p:sp>
        <p:nvSpPr>
          <p:cNvPr id="3" name="Content Placeholder 2"/>
          <p:cNvSpPr>
            <a:spLocks noGrp="1"/>
          </p:cNvSpPr>
          <p:nvPr>
            <p:ph idx="1"/>
          </p:nvPr>
        </p:nvSpPr>
        <p:spPr/>
        <p:txBody>
          <a:bodyPr/>
          <a:lstStyle/>
          <a:p>
            <a:r>
              <a:rPr lang="en-US" dirty="0" smtClean="0"/>
              <a:t>The </a:t>
            </a:r>
            <a:r>
              <a:rPr lang="en-US" dirty="0"/>
              <a:t>native types </a:t>
            </a:r>
          </a:p>
          <a:p>
            <a:pPr lvl="1"/>
            <a:r>
              <a:rPr lang="en-US" dirty="0" err="1" smtClean="0"/>
              <a:t>EGLNativeDisplayType</a:t>
            </a:r>
            <a:r>
              <a:rPr lang="en-US" dirty="0" smtClean="0"/>
              <a:t>,</a:t>
            </a:r>
          </a:p>
          <a:p>
            <a:pPr lvl="1"/>
            <a:r>
              <a:rPr lang="en-US" dirty="0" err="1" smtClean="0"/>
              <a:t>EGLNativeWindowType</a:t>
            </a:r>
            <a:endParaRPr lang="en-US" dirty="0"/>
          </a:p>
          <a:p>
            <a:pPr lvl="1"/>
            <a:r>
              <a:rPr lang="en-US" dirty="0" err="1" smtClean="0"/>
              <a:t>EGLNativePixmapType</a:t>
            </a:r>
            <a:endParaRPr lang="en-US" dirty="0"/>
          </a:p>
          <a:p>
            <a:pPr lvl="1"/>
            <a:r>
              <a:rPr lang="en-US" dirty="0"/>
              <a:t>G</a:t>
            </a:r>
            <a:r>
              <a:rPr lang="en-US" dirty="0" smtClean="0"/>
              <a:t>lue </a:t>
            </a:r>
            <a:r>
              <a:rPr lang="en-US" dirty="0"/>
              <a:t>code that binds the EGL stack and its buffer sharing mechanism to the generic Wayland API. </a:t>
            </a:r>
            <a:endParaRPr lang="en-US" dirty="0" smtClean="0"/>
          </a:p>
        </p:txBody>
      </p:sp>
      <p:sp>
        <p:nvSpPr>
          <p:cNvPr id="4" name="Slide Number Placeholder 3"/>
          <p:cNvSpPr>
            <a:spLocks noGrp="1"/>
          </p:cNvSpPr>
          <p:nvPr>
            <p:ph type="sldNum" sz="quarter" idx="12"/>
          </p:nvPr>
        </p:nvSpPr>
        <p:spPr/>
        <p:txBody>
          <a:bodyPr/>
          <a:lstStyle/>
          <a:p>
            <a:fld id="{9B4CC101-FF7C-E647-859F-F79D702C1F53}" type="slidenum">
              <a:rPr lang="en-US" smtClean="0"/>
              <a:pPr/>
              <a:t>24</a:t>
            </a:fld>
            <a:endParaRPr lang="en-US"/>
          </a:p>
        </p:txBody>
      </p:sp>
    </p:spTree>
    <p:extLst>
      <p:ext uri="{BB962C8B-B14F-4D97-AF65-F5344CB8AC3E}">
        <p14:creationId xmlns:p14="http://schemas.microsoft.com/office/powerpoint/2010/main" val="1316207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The EGL stack is expected to provide an implementation of the Wayland EGL platform. </a:t>
            </a:r>
          </a:p>
          <a:p>
            <a:pPr lvl="1"/>
            <a:endParaRPr lang="en-US" dirty="0" smtClean="0"/>
          </a:p>
          <a:p>
            <a:pPr lvl="1"/>
            <a:r>
              <a:rPr lang="en-US" dirty="0" smtClean="0"/>
              <a:t>Full </a:t>
            </a:r>
            <a:r>
              <a:rPr lang="en-US" dirty="0"/>
              <a:t>API </a:t>
            </a:r>
            <a:r>
              <a:rPr lang="en-US" dirty="0" smtClean="0"/>
              <a:t> </a:t>
            </a:r>
            <a:r>
              <a:rPr lang="en-US" dirty="0"/>
              <a:t>in </a:t>
            </a:r>
            <a:r>
              <a:rPr lang="en-US" dirty="0" err="1" smtClean="0"/>
              <a:t>wayland-egl.h</a:t>
            </a:r>
            <a:r>
              <a:rPr lang="en-US" dirty="0" smtClean="0"/>
              <a:t> </a:t>
            </a:r>
            <a:r>
              <a:rPr lang="en-US" dirty="0"/>
              <a:t>header. </a:t>
            </a:r>
            <a:endParaRPr lang="en-US" dirty="0" smtClean="0"/>
          </a:p>
          <a:p>
            <a:pPr lvl="1"/>
            <a:endParaRPr lang="en-US" dirty="0" smtClean="0"/>
          </a:p>
          <a:p>
            <a:pPr lvl="1"/>
            <a:r>
              <a:rPr lang="en-US" dirty="0" smtClean="0"/>
              <a:t>The </a:t>
            </a:r>
            <a:r>
              <a:rPr lang="en-US" dirty="0"/>
              <a:t>open source implementation in the mesa EGL stack </a:t>
            </a:r>
            <a:r>
              <a:rPr lang="en-US" dirty="0" smtClean="0"/>
              <a:t>in </a:t>
            </a:r>
            <a:r>
              <a:rPr lang="en-US" dirty="0" err="1"/>
              <a:t>wayland-egl.c</a:t>
            </a:r>
            <a:r>
              <a:rPr lang="en-US" dirty="0"/>
              <a:t> and </a:t>
            </a:r>
            <a:r>
              <a:rPr lang="en-US" dirty="0" err="1"/>
              <a:t>platform_wayland.c</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25</a:t>
            </a:fld>
            <a:endParaRPr lang="en-US"/>
          </a:p>
        </p:txBody>
      </p:sp>
    </p:spTree>
    <p:extLst>
      <p:ext uri="{BB962C8B-B14F-4D97-AF65-F5344CB8AC3E}">
        <p14:creationId xmlns:p14="http://schemas.microsoft.com/office/powerpoint/2010/main" val="1812351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a:t>
            </a:r>
            <a:r>
              <a:rPr lang="en-US" dirty="0" smtClean="0"/>
              <a:t>he </a:t>
            </a:r>
            <a:r>
              <a:rPr lang="en-US" dirty="0"/>
              <a:t>EGL stack is expected to define a vendor-specific protocol extension that lets the client side EGL stack communicate buffer details with the compositor in order to share buffers. </a:t>
            </a:r>
            <a:endParaRPr lang="en-US" dirty="0" smtClean="0"/>
          </a:p>
          <a:p>
            <a:r>
              <a:rPr lang="en-US" dirty="0" err="1" smtClean="0"/>
              <a:t>wayland-egl.h</a:t>
            </a:r>
            <a:r>
              <a:rPr lang="en-US" dirty="0" smtClean="0"/>
              <a:t> </a:t>
            </a:r>
            <a:r>
              <a:rPr lang="en-US" dirty="0"/>
              <a:t>API </a:t>
            </a:r>
            <a:r>
              <a:rPr lang="en-US" dirty="0" smtClean="0"/>
              <a:t>abstracts the details of the buffer interaction and lets </a:t>
            </a:r>
            <a:r>
              <a:rPr lang="en-US" dirty="0"/>
              <a:t>the client create an </a:t>
            </a:r>
            <a:r>
              <a:rPr lang="en-US" dirty="0" err="1"/>
              <a:t>EGLSurface</a:t>
            </a:r>
            <a:r>
              <a:rPr lang="en-US" dirty="0"/>
              <a:t> for a Wayland surface </a:t>
            </a:r>
            <a:r>
              <a:rPr lang="en-US" dirty="0" smtClean="0"/>
              <a:t>to start </a:t>
            </a:r>
            <a:r>
              <a:rPr lang="en-US" dirty="0"/>
              <a:t>rendering. </a:t>
            </a:r>
          </a:p>
        </p:txBody>
      </p:sp>
      <p:sp>
        <p:nvSpPr>
          <p:cNvPr id="4" name="Slide Number Placeholder 3"/>
          <p:cNvSpPr>
            <a:spLocks noGrp="1"/>
          </p:cNvSpPr>
          <p:nvPr>
            <p:ph type="sldNum" sz="quarter" idx="12"/>
          </p:nvPr>
        </p:nvSpPr>
        <p:spPr/>
        <p:txBody>
          <a:bodyPr/>
          <a:lstStyle/>
          <a:p>
            <a:fld id="{9B4CC101-FF7C-E647-859F-F79D702C1F53}" type="slidenum">
              <a:rPr lang="en-US" smtClean="0"/>
              <a:pPr/>
              <a:t>26</a:t>
            </a:fld>
            <a:endParaRPr lang="en-US"/>
          </a:p>
        </p:txBody>
      </p:sp>
    </p:spTree>
    <p:extLst>
      <p:ext uri="{BB962C8B-B14F-4D97-AF65-F5344CB8AC3E}">
        <p14:creationId xmlns:p14="http://schemas.microsoft.com/office/powerpoint/2010/main" val="698186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open source stack </a:t>
            </a:r>
            <a:r>
              <a:rPr lang="en-US" dirty="0" smtClean="0"/>
              <a:t>through </a:t>
            </a:r>
            <a:r>
              <a:rPr lang="en-US" dirty="0"/>
              <a:t>the </a:t>
            </a:r>
            <a:r>
              <a:rPr lang="en-US" dirty="0" err="1"/>
              <a:t>drm</a:t>
            </a:r>
            <a:r>
              <a:rPr lang="en-US" dirty="0"/>
              <a:t> Wayland </a:t>
            </a:r>
            <a:r>
              <a:rPr lang="en-US" dirty="0" smtClean="0"/>
              <a:t>extension lets </a:t>
            </a:r>
            <a:r>
              <a:rPr lang="en-US" dirty="0"/>
              <a:t>the client discover the </a:t>
            </a:r>
            <a:r>
              <a:rPr lang="en-US" dirty="0" err="1"/>
              <a:t>drm</a:t>
            </a:r>
            <a:r>
              <a:rPr lang="en-US" dirty="0"/>
              <a:t> device to use and authenticate and then share </a:t>
            </a:r>
            <a:r>
              <a:rPr lang="en-US" dirty="0" err="1"/>
              <a:t>drm</a:t>
            </a:r>
            <a:r>
              <a:rPr lang="en-US" dirty="0"/>
              <a:t> (GEM) buffers with the compositor</a:t>
            </a:r>
            <a:r>
              <a:rPr lang="en-US" dirty="0" smtClean="0"/>
              <a:t>.</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27</a:t>
            </a:fld>
            <a:endParaRPr lang="en-US"/>
          </a:p>
        </p:txBody>
      </p:sp>
    </p:spTree>
    <p:extLst>
      <p:ext uri="{BB962C8B-B14F-4D97-AF65-F5344CB8AC3E}">
        <p14:creationId xmlns:p14="http://schemas.microsoft.com/office/powerpoint/2010/main" val="306039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a:t>
            </a:r>
            <a:endParaRPr lang="en-US" dirty="0"/>
          </a:p>
        </p:txBody>
      </p:sp>
      <p:sp>
        <p:nvSpPr>
          <p:cNvPr id="3" name="Content Placeholder 2"/>
          <p:cNvSpPr>
            <a:spLocks noGrp="1"/>
          </p:cNvSpPr>
          <p:nvPr>
            <p:ph idx="1"/>
          </p:nvPr>
        </p:nvSpPr>
        <p:spPr/>
        <p:txBody>
          <a:bodyPr/>
          <a:lstStyle/>
          <a:p>
            <a:r>
              <a:rPr lang="en-US" dirty="0"/>
              <a:t>The server side of Wayland is the compositor and core UX for the vertical, typically integrating task switcher, app launcher, lock screen in one monolithic application. </a:t>
            </a:r>
            <a:endParaRPr lang="en-US" dirty="0" smtClean="0"/>
          </a:p>
          <a:p>
            <a:r>
              <a:rPr lang="en-US" dirty="0" smtClean="0"/>
              <a:t>The </a:t>
            </a:r>
            <a:r>
              <a:rPr lang="en-US" dirty="0"/>
              <a:t>server runs on top of a </a:t>
            </a:r>
            <a:r>
              <a:rPr lang="en-US" dirty="0" err="1"/>
              <a:t>modesetting</a:t>
            </a:r>
            <a:r>
              <a:rPr lang="en-US" dirty="0"/>
              <a:t> API (kernel </a:t>
            </a:r>
            <a:r>
              <a:rPr lang="en-US" dirty="0" err="1"/>
              <a:t>modesetting</a:t>
            </a:r>
            <a:r>
              <a:rPr lang="en-US" dirty="0"/>
              <a:t>, </a:t>
            </a:r>
            <a:r>
              <a:rPr lang="en-US" dirty="0" err="1"/>
              <a:t>OpenWF</a:t>
            </a:r>
            <a:r>
              <a:rPr lang="en-US" dirty="0"/>
              <a:t> Display or similar) and composites the final UI using a mix of EGL/GLES2 compositor and hardware overlays if available. </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28</a:t>
            </a:fld>
            <a:endParaRPr lang="en-US"/>
          </a:p>
        </p:txBody>
      </p:sp>
    </p:spTree>
    <p:extLst>
      <p:ext uri="{BB962C8B-B14F-4D97-AF65-F5344CB8AC3E}">
        <p14:creationId xmlns:p14="http://schemas.microsoft.com/office/powerpoint/2010/main" val="374277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Enabling </a:t>
            </a:r>
            <a:r>
              <a:rPr lang="en-US" dirty="0" err="1"/>
              <a:t>modesetting</a:t>
            </a:r>
            <a:r>
              <a:rPr lang="en-US" dirty="0"/>
              <a:t>, EGL/GLES2 and overlays </a:t>
            </a:r>
            <a:r>
              <a:rPr lang="en-US" dirty="0" smtClean="0"/>
              <a:t> are a part </a:t>
            </a:r>
            <a:r>
              <a:rPr lang="en-US" dirty="0"/>
              <a:t>of standard hardware </a:t>
            </a:r>
            <a:r>
              <a:rPr lang="en-US" dirty="0" err="1"/>
              <a:t>bringup</a:t>
            </a:r>
            <a:r>
              <a:rPr lang="en-US" dirty="0"/>
              <a:t>. </a:t>
            </a:r>
            <a:endParaRPr lang="en-US" dirty="0" smtClean="0"/>
          </a:p>
          <a:p>
            <a:r>
              <a:rPr lang="en-US" dirty="0" smtClean="0"/>
              <a:t>Additional requirement </a:t>
            </a:r>
            <a:r>
              <a:rPr lang="en-US" dirty="0"/>
              <a:t>for Wayland enabling </a:t>
            </a:r>
            <a:r>
              <a:rPr lang="en-US" dirty="0" smtClean="0"/>
              <a:t>:</a:t>
            </a:r>
          </a:p>
          <a:p>
            <a:pPr lvl="1"/>
            <a:r>
              <a:rPr lang="en-US" dirty="0" err="1" smtClean="0"/>
              <a:t>EGL_WL_bind_wayland_display</a:t>
            </a:r>
            <a:r>
              <a:rPr lang="en-US" dirty="0" smtClean="0"/>
              <a:t> </a:t>
            </a:r>
            <a:r>
              <a:rPr lang="en-US" dirty="0"/>
              <a:t>extension that lets the compositor create an </a:t>
            </a:r>
            <a:r>
              <a:rPr lang="en-US" dirty="0" err="1"/>
              <a:t>EGLImage</a:t>
            </a:r>
            <a:r>
              <a:rPr lang="en-US" dirty="0"/>
              <a:t> from a generic Wayland shared buffer. </a:t>
            </a:r>
            <a:endParaRPr lang="en-US" dirty="0" smtClean="0"/>
          </a:p>
          <a:p>
            <a:pPr lvl="1"/>
            <a:r>
              <a:rPr lang="en-US" dirty="0"/>
              <a:t>S</a:t>
            </a:r>
            <a:r>
              <a:rPr lang="en-US" dirty="0" smtClean="0"/>
              <a:t>etup </a:t>
            </a:r>
            <a:r>
              <a:rPr lang="en-US" dirty="0"/>
              <a:t>step </a:t>
            </a:r>
            <a:r>
              <a:rPr lang="en-US" dirty="0" smtClean="0"/>
              <a:t>binds </a:t>
            </a:r>
            <a:r>
              <a:rPr lang="en-US" dirty="0"/>
              <a:t>the EGL display to a Wayland display. </a:t>
            </a:r>
          </a:p>
        </p:txBody>
      </p:sp>
      <p:sp>
        <p:nvSpPr>
          <p:cNvPr id="4" name="Slide Number Placeholder 3"/>
          <p:cNvSpPr>
            <a:spLocks noGrp="1"/>
          </p:cNvSpPr>
          <p:nvPr>
            <p:ph type="sldNum" sz="quarter" idx="12"/>
          </p:nvPr>
        </p:nvSpPr>
        <p:spPr/>
        <p:txBody>
          <a:bodyPr/>
          <a:lstStyle/>
          <a:p>
            <a:fld id="{9B4CC101-FF7C-E647-859F-F79D702C1F53}" type="slidenum">
              <a:rPr lang="en-US" smtClean="0"/>
              <a:pPr/>
              <a:t>29</a:t>
            </a:fld>
            <a:endParaRPr lang="en-US"/>
          </a:p>
        </p:txBody>
      </p:sp>
    </p:spTree>
    <p:extLst>
      <p:ext uri="{BB962C8B-B14F-4D97-AF65-F5344CB8AC3E}">
        <p14:creationId xmlns:p14="http://schemas.microsoft.com/office/powerpoint/2010/main" val="127755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94" y="174812"/>
            <a:ext cx="8202706" cy="739588"/>
          </a:xfrm>
        </p:spPr>
        <p:txBody>
          <a:bodyPr/>
          <a:lstStyle/>
          <a:p>
            <a:r>
              <a:rPr lang="en-US" b="1"/>
              <a:t>Types of Compositors</a:t>
            </a:r>
            <a:br>
              <a:rPr lang="en-US" b="1"/>
            </a:br>
            <a:endParaRPr lang="en-US"/>
          </a:p>
        </p:txBody>
      </p:sp>
      <p:sp>
        <p:nvSpPr>
          <p:cNvPr id="3" name="Content Placeholder 2"/>
          <p:cNvSpPr>
            <a:spLocks noGrp="1"/>
          </p:cNvSpPr>
          <p:nvPr>
            <p:ph idx="1"/>
          </p:nvPr>
        </p:nvSpPr>
        <p:spPr/>
        <p:txBody>
          <a:bodyPr/>
          <a:lstStyle/>
          <a:p>
            <a:endParaRPr lang="en-US" dirty="0" smtClean="0"/>
          </a:p>
          <a:p>
            <a:r>
              <a:rPr lang="en-US" dirty="0" smtClean="0"/>
              <a:t>System Compositor</a:t>
            </a:r>
          </a:p>
          <a:p>
            <a:endParaRPr lang="en-US" dirty="0"/>
          </a:p>
          <a:p>
            <a:r>
              <a:rPr lang="en-US" dirty="0" smtClean="0"/>
              <a:t>Session Compositor</a:t>
            </a:r>
          </a:p>
          <a:p>
            <a:endParaRPr lang="en-US" dirty="0"/>
          </a:p>
          <a:p>
            <a:r>
              <a:rPr lang="en-US" dirty="0" smtClean="0"/>
              <a:t>Embedding Compositor</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a:t>
            </a:fld>
            <a:endParaRPr lang="en-US"/>
          </a:p>
        </p:txBody>
      </p:sp>
    </p:spTree>
    <p:extLst>
      <p:ext uri="{BB962C8B-B14F-4D97-AF65-F5344CB8AC3E}">
        <p14:creationId xmlns:p14="http://schemas.microsoft.com/office/powerpoint/2010/main" val="343879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143000"/>
            <a:ext cx="9144000" cy="5715000"/>
          </a:xfrm>
        </p:spPr>
        <p:txBody>
          <a:bodyPr/>
          <a:lstStyle/>
          <a:p>
            <a:pPr marL="342900" lvl="1" indent="-342900">
              <a:buFontTx/>
              <a:buChar char="•"/>
            </a:pPr>
            <a:r>
              <a:rPr lang="en-US" dirty="0"/>
              <a:t>C</a:t>
            </a:r>
            <a:r>
              <a:rPr lang="en-US" dirty="0" smtClean="0"/>
              <a:t>ompositor </a:t>
            </a:r>
            <a:r>
              <a:rPr lang="en-US" dirty="0"/>
              <a:t>receives </a:t>
            </a:r>
            <a:r>
              <a:rPr lang="en-US" dirty="0" smtClean="0"/>
              <a:t> the generic </a:t>
            </a:r>
            <a:r>
              <a:rPr lang="en-US" dirty="0"/>
              <a:t>Wayland buffers from the clients </a:t>
            </a:r>
            <a:r>
              <a:rPr lang="en-US" dirty="0" smtClean="0"/>
              <a:t>(when </a:t>
            </a:r>
            <a:r>
              <a:rPr lang="en-US" dirty="0"/>
              <a:t>the client calls </a:t>
            </a:r>
            <a:r>
              <a:rPr lang="en-US" dirty="0" err="1"/>
              <a:t>eglSwapBuffers</a:t>
            </a:r>
            <a:r>
              <a:rPr lang="en-US" dirty="0"/>
              <a:t>), </a:t>
            </a:r>
            <a:r>
              <a:rPr lang="en-US" dirty="0" smtClean="0"/>
              <a:t>and passes the </a:t>
            </a:r>
            <a:r>
              <a:rPr lang="en-US" dirty="0" err="1"/>
              <a:t>struct</a:t>
            </a:r>
            <a:r>
              <a:rPr lang="en-US" dirty="0"/>
              <a:t> </a:t>
            </a:r>
            <a:r>
              <a:rPr lang="en-US" dirty="0" err="1"/>
              <a:t>wl_buffer</a:t>
            </a:r>
            <a:r>
              <a:rPr lang="en-US" dirty="0"/>
              <a:t> pointer to </a:t>
            </a:r>
            <a:r>
              <a:rPr lang="en-US" dirty="0" err="1"/>
              <a:t>eglCreateImageKHR</a:t>
            </a:r>
            <a:r>
              <a:rPr lang="en-US" dirty="0"/>
              <a:t> as the </a:t>
            </a:r>
            <a:r>
              <a:rPr lang="en-US" dirty="0" err="1"/>
              <a:t>EGLClientBuffer</a:t>
            </a:r>
            <a:r>
              <a:rPr lang="en-US" dirty="0"/>
              <a:t> argument and with EGL_WAYLAND_BUFFER_WL as the target. </a:t>
            </a:r>
            <a:endParaRPr lang="en-US" dirty="0" smtClean="0"/>
          </a:p>
          <a:p>
            <a:pPr marL="342900" lvl="1" indent="-342900">
              <a:buFontTx/>
              <a:buChar char="•"/>
            </a:pPr>
            <a:r>
              <a:rPr lang="en-US" dirty="0" smtClean="0"/>
              <a:t>This </a:t>
            </a:r>
            <a:r>
              <a:rPr lang="en-US" dirty="0"/>
              <a:t>will create an </a:t>
            </a:r>
            <a:r>
              <a:rPr lang="en-US" dirty="0" err="1"/>
              <a:t>EGLImage</a:t>
            </a:r>
            <a:r>
              <a:rPr lang="en-US" dirty="0"/>
              <a:t>, which can then be used by the compositor as a texture or passed to the </a:t>
            </a:r>
            <a:r>
              <a:rPr lang="en-US" dirty="0" err="1"/>
              <a:t>modesetting</a:t>
            </a:r>
            <a:r>
              <a:rPr lang="en-US" dirty="0"/>
              <a:t> code to use as an overlay plane. </a:t>
            </a:r>
            <a:endParaRPr lang="en-US" dirty="0" smtClean="0"/>
          </a:p>
          <a:p>
            <a:pPr marL="742950" lvl="2" indent="-342900"/>
            <a:r>
              <a:rPr lang="en-US" dirty="0"/>
              <a:t>I</a:t>
            </a:r>
            <a:r>
              <a:rPr lang="en-US" dirty="0" smtClean="0"/>
              <a:t>mplemented </a:t>
            </a:r>
            <a:r>
              <a:rPr lang="en-US" dirty="0"/>
              <a:t>by the vendor specific protocol extension, which on the server side will receive the driver specific details about the shared buffer and turn that into an EGL image when the user calls </a:t>
            </a:r>
            <a:r>
              <a:rPr lang="en-US" dirty="0" err="1"/>
              <a:t>eglCreateImageKHR</a:t>
            </a:r>
            <a:r>
              <a:rPr lang="en-US" dirty="0"/>
              <a:t>.</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30</a:t>
            </a:fld>
            <a:endParaRPr lang="en-US"/>
          </a:p>
        </p:txBody>
      </p:sp>
    </p:spTree>
    <p:extLst>
      <p:ext uri="{BB962C8B-B14F-4D97-AF65-F5344CB8AC3E}">
        <p14:creationId xmlns:p14="http://schemas.microsoft.com/office/powerpoint/2010/main" val="379296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18494" cy="838200"/>
          </a:xfrm>
        </p:spPr>
        <p:txBody>
          <a:bodyPr/>
          <a:lstStyle/>
          <a:p>
            <a:r>
              <a:rPr lang="en-US" b="1" dirty="0" smtClean="0"/>
              <a:t/>
            </a:r>
            <a:br>
              <a:rPr lang="en-US" b="1" dirty="0" smtClean="0"/>
            </a:br>
            <a:r>
              <a:rPr lang="en-US" b="1" dirty="0"/>
              <a:t/>
            </a:r>
            <a:br>
              <a:rPr lang="en-US" b="1" dirty="0"/>
            </a:br>
            <a:r>
              <a:rPr lang="en-US" b="1" dirty="0" smtClean="0"/>
              <a:t/>
            </a:r>
            <a:br>
              <a:rPr lang="en-US" b="1" dirty="0" smtClean="0"/>
            </a:br>
            <a:r>
              <a:rPr lang="en-US" sz="3600" b="1" dirty="0" smtClean="0"/>
              <a:t>Wayland </a:t>
            </a:r>
            <a:r>
              <a:rPr lang="en-US" sz="3600" b="1" dirty="0"/>
              <a:t>Protocol and Model of Operation</a:t>
            </a:r>
            <a:r>
              <a:rPr lang="en-US" b="1" dirty="0"/>
              <a:t/>
            </a:r>
            <a:br>
              <a:rPr lang="en-US" b="1"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Wayland protocol is an asynchronous object oriented protocol. </a:t>
            </a:r>
            <a:endParaRPr lang="en-US" dirty="0" smtClean="0"/>
          </a:p>
          <a:p>
            <a:r>
              <a:rPr lang="en-US" dirty="0" smtClean="0"/>
              <a:t>All </a:t>
            </a:r>
            <a:r>
              <a:rPr lang="en-US" dirty="0"/>
              <a:t>requests are method invocations on some object. </a:t>
            </a:r>
            <a:endParaRPr lang="en-US" dirty="0" smtClean="0"/>
          </a:p>
          <a:p>
            <a:r>
              <a:rPr lang="en-US" dirty="0" smtClean="0"/>
              <a:t>The </a:t>
            </a:r>
            <a:r>
              <a:rPr lang="en-US" dirty="0"/>
              <a:t>requests include an object ID that uniquely identifies an object on the server. </a:t>
            </a:r>
            <a:endParaRPr lang="en-US" dirty="0" smtClean="0"/>
          </a:p>
          <a:p>
            <a:r>
              <a:rPr lang="en-US" dirty="0" smtClean="0"/>
              <a:t>Each </a:t>
            </a:r>
            <a:r>
              <a:rPr lang="en-US" dirty="0"/>
              <a:t>object implements an interface and the requests include an opcode that identifies which method in the interface to invoke</a:t>
            </a:r>
            <a:r>
              <a:rPr lang="en-US" dirty="0" smtClean="0"/>
              <a:t>.</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31</a:t>
            </a:fld>
            <a:endParaRPr lang="en-US"/>
          </a:p>
        </p:txBody>
      </p:sp>
    </p:spTree>
    <p:extLst>
      <p:ext uri="{BB962C8B-B14F-4D97-AF65-F5344CB8AC3E}">
        <p14:creationId xmlns:p14="http://schemas.microsoft.com/office/powerpoint/2010/main" val="1506301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protocol is message-based. </a:t>
            </a:r>
            <a:endParaRPr lang="en-US" dirty="0" smtClean="0"/>
          </a:p>
          <a:p>
            <a:r>
              <a:rPr lang="en-US" dirty="0" smtClean="0"/>
              <a:t>A </a:t>
            </a:r>
            <a:r>
              <a:rPr lang="en-US" dirty="0"/>
              <a:t>message sent by a client to the server is called request. </a:t>
            </a:r>
            <a:endParaRPr lang="en-US" dirty="0" smtClean="0"/>
          </a:p>
          <a:p>
            <a:r>
              <a:rPr lang="en-US" dirty="0" smtClean="0"/>
              <a:t>A </a:t>
            </a:r>
            <a:r>
              <a:rPr lang="en-US" dirty="0"/>
              <a:t>message from the server to a client is called event. </a:t>
            </a:r>
            <a:endParaRPr lang="en-US" dirty="0" smtClean="0"/>
          </a:p>
          <a:p>
            <a:r>
              <a:rPr lang="en-US" dirty="0" smtClean="0"/>
              <a:t>A </a:t>
            </a:r>
            <a:r>
              <a:rPr lang="en-US" dirty="0"/>
              <a:t>message has a number of arguments, each of which has a </a:t>
            </a:r>
            <a:r>
              <a:rPr lang="en-US" dirty="0" smtClean="0"/>
              <a:t>certain type.</a:t>
            </a:r>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32</a:t>
            </a:fld>
            <a:endParaRPr lang="en-US"/>
          </a:p>
        </p:txBody>
      </p:sp>
    </p:spTree>
    <p:extLst>
      <p:ext uri="{BB962C8B-B14F-4D97-AF65-F5344CB8AC3E}">
        <p14:creationId xmlns:p14="http://schemas.microsoft.com/office/powerpoint/2010/main" val="1585617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914400"/>
            <a:ext cx="7772400" cy="4953000"/>
          </a:xfrm>
        </p:spPr>
        <p:txBody>
          <a:bodyPr/>
          <a:lstStyle/>
          <a:p>
            <a:r>
              <a:rPr lang="en-US" dirty="0"/>
              <a:t>T</a:t>
            </a:r>
            <a:r>
              <a:rPr lang="en-US" dirty="0" smtClean="0"/>
              <a:t>he </a:t>
            </a:r>
            <a:r>
              <a:rPr lang="en-US" dirty="0"/>
              <a:t>protocol can specify </a:t>
            </a:r>
            <a:r>
              <a:rPr lang="en-US" dirty="0" err="1"/>
              <a:t>enums</a:t>
            </a:r>
            <a:r>
              <a:rPr lang="en-US" dirty="0"/>
              <a:t> which associate names to specific numeric enumeration values</a:t>
            </a:r>
            <a:r>
              <a:rPr lang="en-US" dirty="0" smtClean="0"/>
              <a:t>.</a:t>
            </a:r>
          </a:p>
          <a:p>
            <a:r>
              <a:rPr lang="en-US" dirty="0" smtClean="0"/>
              <a:t> </a:t>
            </a:r>
            <a:r>
              <a:rPr lang="en-US" dirty="0"/>
              <a:t>These are primarily just descriptive in nature: at the wire format level </a:t>
            </a:r>
            <a:r>
              <a:rPr lang="en-US" dirty="0" err="1"/>
              <a:t>enums</a:t>
            </a:r>
            <a:r>
              <a:rPr lang="en-US" dirty="0"/>
              <a:t> are just integers</a:t>
            </a:r>
            <a:r>
              <a:rPr lang="en-US" dirty="0" smtClean="0"/>
              <a:t>.</a:t>
            </a:r>
          </a:p>
          <a:p>
            <a:r>
              <a:rPr lang="en-US" dirty="0"/>
              <a:t>T</a:t>
            </a:r>
            <a:r>
              <a:rPr lang="en-US" dirty="0" smtClean="0"/>
              <a:t>hey </a:t>
            </a:r>
            <a:r>
              <a:rPr lang="en-US" dirty="0"/>
              <a:t>also serve a secondary purpose to enhance type safety or otherwise add context for use in language bindings or other such code. </a:t>
            </a:r>
          </a:p>
        </p:txBody>
      </p:sp>
      <p:sp>
        <p:nvSpPr>
          <p:cNvPr id="4" name="Slide Number Placeholder 3"/>
          <p:cNvSpPr>
            <a:spLocks noGrp="1"/>
          </p:cNvSpPr>
          <p:nvPr>
            <p:ph type="sldNum" sz="quarter" idx="12"/>
          </p:nvPr>
        </p:nvSpPr>
        <p:spPr/>
        <p:txBody>
          <a:bodyPr/>
          <a:lstStyle/>
          <a:p>
            <a:fld id="{9B4CC101-FF7C-E647-859F-F79D702C1F53}" type="slidenum">
              <a:rPr lang="en-US" smtClean="0"/>
              <a:pPr/>
              <a:t>33</a:t>
            </a:fld>
            <a:endParaRPr lang="en-US"/>
          </a:p>
        </p:txBody>
      </p:sp>
    </p:spTree>
    <p:extLst>
      <p:ext uri="{BB962C8B-B14F-4D97-AF65-F5344CB8AC3E}">
        <p14:creationId xmlns:p14="http://schemas.microsoft.com/office/powerpoint/2010/main" val="1984646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enums</a:t>
            </a:r>
            <a:r>
              <a:rPr lang="en-US" dirty="0" smtClean="0"/>
              <a:t> </a:t>
            </a:r>
            <a:r>
              <a:rPr lang="en-US" dirty="0"/>
              <a:t>can be defined as just a set of integers, or as </a:t>
            </a:r>
            <a:r>
              <a:rPr lang="en-US" dirty="0" err="1"/>
              <a:t>bitfields</a:t>
            </a:r>
            <a:r>
              <a:rPr lang="en-US" dirty="0"/>
              <a:t>. </a:t>
            </a:r>
            <a:endParaRPr lang="en-US" dirty="0" smtClean="0"/>
          </a:p>
          <a:p>
            <a:pPr lvl="1"/>
            <a:r>
              <a:rPr lang="en-US" dirty="0"/>
              <a:t>S</a:t>
            </a:r>
            <a:r>
              <a:rPr lang="en-US" dirty="0" smtClean="0"/>
              <a:t>pecified </a:t>
            </a:r>
            <a:r>
              <a:rPr lang="en-US" dirty="0"/>
              <a:t>via the </a:t>
            </a:r>
            <a:r>
              <a:rPr lang="en-US" dirty="0" err="1"/>
              <a:t>bitfield</a:t>
            </a:r>
            <a:r>
              <a:rPr lang="en-US" dirty="0"/>
              <a:t> </a:t>
            </a:r>
            <a:r>
              <a:rPr lang="en-US" dirty="0" err="1"/>
              <a:t>boolean</a:t>
            </a:r>
            <a:r>
              <a:rPr lang="en-US" dirty="0"/>
              <a:t> attribute in the </a:t>
            </a:r>
            <a:r>
              <a:rPr lang="en-US" dirty="0" err="1"/>
              <a:t>enum</a:t>
            </a:r>
            <a:r>
              <a:rPr lang="en-US" dirty="0"/>
              <a:t> definition. </a:t>
            </a:r>
            <a:endParaRPr lang="en-US" dirty="0" smtClean="0"/>
          </a:p>
          <a:p>
            <a:pPr lvl="1"/>
            <a:r>
              <a:rPr lang="en-US" dirty="0" smtClean="0"/>
              <a:t>If </a:t>
            </a:r>
            <a:r>
              <a:rPr lang="en-US" dirty="0"/>
              <a:t>this attribute is true, the </a:t>
            </a:r>
            <a:r>
              <a:rPr lang="en-US" dirty="0" err="1"/>
              <a:t>enum</a:t>
            </a:r>
            <a:r>
              <a:rPr lang="en-US" dirty="0"/>
              <a:t> is intended to be accessed primarily using bitwise operations, for example when arbitrarily many choices of the </a:t>
            </a:r>
            <a:r>
              <a:rPr lang="en-US" dirty="0" err="1"/>
              <a:t>enum</a:t>
            </a:r>
            <a:r>
              <a:rPr lang="en-US" dirty="0"/>
              <a:t> can be </a:t>
            </a:r>
            <a:r>
              <a:rPr lang="en-US" dirty="0" err="1"/>
              <a:t>ORed</a:t>
            </a:r>
            <a:r>
              <a:rPr lang="en-US" dirty="0"/>
              <a:t> together; </a:t>
            </a:r>
            <a:endParaRPr lang="en-US" dirty="0" smtClean="0"/>
          </a:p>
          <a:p>
            <a:pPr lvl="1"/>
            <a:r>
              <a:rPr lang="en-US" dirty="0" smtClean="0"/>
              <a:t>if </a:t>
            </a:r>
            <a:r>
              <a:rPr lang="en-US" dirty="0"/>
              <a:t>it is false, or the attribute is omitted, then the </a:t>
            </a:r>
            <a:r>
              <a:rPr lang="en-US" dirty="0" err="1"/>
              <a:t>enum</a:t>
            </a:r>
            <a:r>
              <a:rPr lang="en-US" dirty="0"/>
              <a:t> arguments are a just a sequence of numerical values.</a:t>
            </a:r>
          </a:p>
          <a:p>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34</a:t>
            </a:fld>
            <a:endParaRPr lang="en-US"/>
          </a:p>
        </p:txBody>
      </p:sp>
    </p:spTree>
    <p:extLst>
      <p:ext uri="{BB962C8B-B14F-4D97-AF65-F5344CB8AC3E}">
        <p14:creationId xmlns:p14="http://schemas.microsoft.com/office/powerpoint/2010/main" val="347780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5800" y="1181100"/>
            <a:ext cx="7772400" cy="4953000"/>
          </a:xfrm>
        </p:spPr>
        <p:txBody>
          <a:bodyPr/>
          <a:lstStyle/>
          <a:p>
            <a:r>
              <a:rPr lang="en-US" dirty="0"/>
              <a:t>The </a:t>
            </a:r>
            <a:r>
              <a:rPr lang="en-US" dirty="0" err="1"/>
              <a:t>enum</a:t>
            </a:r>
            <a:r>
              <a:rPr lang="en-US" dirty="0"/>
              <a:t> attribute can be used on either </a:t>
            </a:r>
            <a:r>
              <a:rPr lang="en-US" dirty="0" err="1"/>
              <a:t>uint</a:t>
            </a:r>
            <a:r>
              <a:rPr lang="en-US" dirty="0"/>
              <a:t> or </a:t>
            </a:r>
            <a:r>
              <a:rPr lang="en-US" dirty="0" err="1"/>
              <a:t>int</a:t>
            </a:r>
            <a:r>
              <a:rPr lang="en-US" dirty="0"/>
              <a:t> arguments, however if the </a:t>
            </a:r>
            <a:r>
              <a:rPr lang="en-US" dirty="0" err="1"/>
              <a:t>enum</a:t>
            </a:r>
            <a:r>
              <a:rPr lang="en-US" dirty="0"/>
              <a:t> is defined as a </a:t>
            </a:r>
            <a:r>
              <a:rPr lang="en-US" dirty="0" err="1"/>
              <a:t>bitfield</a:t>
            </a:r>
            <a:r>
              <a:rPr lang="en-US" dirty="0"/>
              <a:t>, it can only be used on </a:t>
            </a:r>
            <a:r>
              <a:rPr lang="en-US" dirty="0" err="1"/>
              <a:t>uint</a:t>
            </a:r>
            <a:r>
              <a:rPr lang="en-US" dirty="0"/>
              <a:t> </a:t>
            </a:r>
            <a:r>
              <a:rPr lang="en-US" dirty="0" err="1"/>
              <a:t>args</a:t>
            </a:r>
            <a:r>
              <a:rPr lang="en-US" dirty="0"/>
              <a:t>.</a:t>
            </a:r>
          </a:p>
          <a:p>
            <a:r>
              <a:rPr lang="en-US" dirty="0"/>
              <a:t>The server sends back events to the client, each event is emitted from an object. </a:t>
            </a:r>
            <a:endParaRPr lang="en-US" dirty="0" smtClean="0"/>
          </a:p>
          <a:p>
            <a:r>
              <a:rPr lang="en-US" dirty="0" smtClean="0"/>
              <a:t>Events </a:t>
            </a:r>
            <a:r>
              <a:rPr lang="en-US" dirty="0"/>
              <a:t>can be error conditions. </a:t>
            </a:r>
            <a:endParaRPr lang="en-US" dirty="0" smtClean="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35</a:t>
            </a:fld>
            <a:endParaRPr lang="en-US"/>
          </a:p>
        </p:txBody>
      </p:sp>
    </p:spTree>
    <p:extLst>
      <p:ext uri="{BB962C8B-B14F-4D97-AF65-F5344CB8AC3E}">
        <p14:creationId xmlns:p14="http://schemas.microsoft.com/office/powerpoint/2010/main" val="446938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event includes the object ID and the event opcode, from which the client can determine the type of event</a:t>
            </a:r>
            <a:r>
              <a:rPr lang="en-US" dirty="0" smtClean="0"/>
              <a:t>.</a:t>
            </a:r>
          </a:p>
          <a:p>
            <a:r>
              <a:rPr lang="en-US" dirty="0" smtClean="0"/>
              <a:t> </a:t>
            </a:r>
            <a:r>
              <a:rPr lang="en-US" dirty="0"/>
              <a:t>Events are generated both in response to requests (in which case the request and the event constitutes a round trip) or spontaneously when the server state changes.</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36</a:t>
            </a:fld>
            <a:endParaRPr lang="en-US"/>
          </a:p>
        </p:txBody>
      </p:sp>
    </p:spTree>
    <p:extLst>
      <p:ext uri="{BB962C8B-B14F-4D97-AF65-F5344CB8AC3E}">
        <p14:creationId xmlns:p14="http://schemas.microsoft.com/office/powerpoint/2010/main" val="2030517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State is broadcast on connect, </a:t>
            </a:r>
            <a:endParaRPr lang="en-US" dirty="0" smtClean="0"/>
          </a:p>
          <a:p>
            <a:pPr lvl="1"/>
            <a:r>
              <a:rPr lang="en-US" dirty="0" smtClean="0"/>
              <a:t>events </a:t>
            </a:r>
            <a:r>
              <a:rPr lang="en-US" dirty="0"/>
              <a:t>are sent out when state changes. </a:t>
            </a:r>
            <a:endParaRPr lang="en-US" dirty="0" smtClean="0"/>
          </a:p>
          <a:p>
            <a:pPr lvl="1"/>
            <a:r>
              <a:rPr lang="en-US" dirty="0" smtClean="0"/>
              <a:t>Clients </a:t>
            </a:r>
            <a:r>
              <a:rPr lang="en-US" dirty="0"/>
              <a:t>must listen for these changes and cache the state. </a:t>
            </a:r>
            <a:endParaRPr lang="en-US" dirty="0" smtClean="0"/>
          </a:p>
          <a:p>
            <a:pPr lvl="1"/>
            <a:r>
              <a:rPr lang="en-US" dirty="0" smtClean="0"/>
              <a:t>There </a:t>
            </a:r>
            <a:r>
              <a:rPr lang="en-US" dirty="0"/>
              <a:t>is no need (or mechanism) to query server state.</a:t>
            </a:r>
          </a:p>
          <a:p>
            <a:r>
              <a:rPr lang="en-US" dirty="0"/>
              <a:t>The server will broadcast the presence of a number of global objects, which in turn will broadcast their current state.</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37</a:t>
            </a:fld>
            <a:endParaRPr lang="en-US"/>
          </a:p>
        </p:txBody>
      </p:sp>
    </p:spTree>
    <p:extLst>
      <p:ext uri="{BB962C8B-B14F-4D97-AF65-F5344CB8AC3E}">
        <p14:creationId xmlns:p14="http://schemas.microsoft.com/office/powerpoint/2010/main" val="386743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Code </a:t>
            </a:r>
            <a:r>
              <a:rPr lang="en-US" b="1" dirty="0"/>
              <a:t>Generation</a:t>
            </a:r>
            <a:br>
              <a:rPr lang="en-US" b="1" dirty="0"/>
            </a:br>
            <a:r>
              <a:rPr lang="en-US" dirty="0"/>
              <a:t/>
            </a:r>
            <a:br>
              <a:rPr lang="en-US" dirty="0"/>
            </a:br>
            <a:endParaRPr lang="en-US" dirty="0"/>
          </a:p>
        </p:txBody>
      </p:sp>
      <p:sp>
        <p:nvSpPr>
          <p:cNvPr id="3" name="Content Placeholder 2"/>
          <p:cNvSpPr>
            <a:spLocks noGrp="1"/>
          </p:cNvSpPr>
          <p:nvPr>
            <p:ph idx="1"/>
          </p:nvPr>
        </p:nvSpPr>
        <p:spPr>
          <a:xfrm>
            <a:off x="0" y="1143000"/>
            <a:ext cx="9144000" cy="4953000"/>
          </a:xfrm>
        </p:spPr>
        <p:txBody>
          <a:bodyPr/>
          <a:lstStyle/>
          <a:p>
            <a:r>
              <a:rPr lang="en-US" dirty="0"/>
              <a:t>The interfaces, requests and events are defined in protocol/</a:t>
            </a:r>
            <a:r>
              <a:rPr lang="en-US" dirty="0" err="1"/>
              <a:t>wayland.xml</a:t>
            </a:r>
            <a:r>
              <a:rPr lang="en-US" dirty="0"/>
              <a:t>. </a:t>
            </a:r>
            <a:endParaRPr lang="en-US" dirty="0" smtClean="0"/>
          </a:p>
          <a:p>
            <a:r>
              <a:rPr lang="en-US" dirty="0" smtClean="0"/>
              <a:t>XML is </a:t>
            </a:r>
            <a:r>
              <a:rPr lang="en-US" dirty="0"/>
              <a:t>used to generate the function prototypes that can be used by clients and compositors.</a:t>
            </a:r>
          </a:p>
          <a:p>
            <a:r>
              <a:rPr lang="en-US" dirty="0"/>
              <a:t>The protocol entry points are generated as inline functions which just wrap the </a:t>
            </a:r>
            <a:r>
              <a:rPr lang="en-US" dirty="0" err="1"/>
              <a:t>wl_proxy</a:t>
            </a:r>
            <a:r>
              <a:rPr lang="en-US" dirty="0"/>
              <a:t>_* functions. </a:t>
            </a:r>
            <a:endParaRPr lang="en-US" dirty="0" smtClean="0"/>
          </a:p>
          <a:p>
            <a:r>
              <a:rPr lang="en-US" dirty="0" smtClean="0"/>
              <a:t>The </a:t>
            </a:r>
            <a:r>
              <a:rPr lang="en-US" dirty="0"/>
              <a:t>inline functions aren't part of the library ABI and language bindings should generate their own stubs for the protocol entry points from the xml</a:t>
            </a:r>
            <a:r>
              <a:rPr lang="en-US" dirty="0" smtClean="0"/>
              <a:t>.</a:t>
            </a:r>
            <a:r>
              <a:rPr lang="en-US" dirty="0"/>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38</a:t>
            </a:fld>
            <a:endParaRPr lang="en-US"/>
          </a:p>
        </p:txBody>
      </p:sp>
    </p:spTree>
    <p:extLst>
      <p:ext uri="{BB962C8B-B14F-4D97-AF65-F5344CB8AC3E}">
        <p14:creationId xmlns:p14="http://schemas.microsoft.com/office/powerpoint/2010/main" val="819961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Wire </a:t>
            </a:r>
            <a:r>
              <a:rPr lang="en-US" b="1" dirty="0"/>
              <a:t>Format</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protocol is sent over a UNIX domain stream socket, where the endpoint usually is named wayland-0(although it can be changed via </a:t>
            </a:r>
            <a:r>
              <a:rPr lang="en-US" i="1" dirty="0"/>
              <a:t>WAYLAND_DISPLAY</a:t>
            </a:r>
            <a:r>
              <a:rPr lang="en-US" dirty="0"/>
              <a:t> in the environment).</a:t>
            </a:r>
          </a:p>
          <a:p>
            <a:r>
              <a:rPr lang="en-US" dirty="0"/>
              <a:t>Every message is structured as 32-bit words; values are represented in the host's byte-order. </a:t>
            </a:r>
            <a:endParaRPr lang="en-US" dirty="0" smtClean="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39</a:t>
            </a:fld>
            <a:endParaRPr lang="en-US"/>
          </a:p>
        </p:txBody>
      </p:sp>
    </p:spTree>
    <p:extLst>
      <p:ext uri="{BB962C8B-B14F-4D97-AF65-F5344CB8AC3E}">
        <p14:creationId xmlns:p14="http://schemas.microsoft.com/office/powerpoint/2010/main" val="22149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Compositor</a:t>
            </a:r>
            <a:br>
              <a:rPr lang="en-US" dirty="0"/>
            </a:br>
            <a:endParaRPr lang="en-US" dirty="0"/>
          </a:p>
        </p:txBody>
      </p:sp>
      <p:sp>
        <p:nvSpPr>
          <p:cNvPr id="3" name="Content Placeholder 2"/>
          <p:cNvSpPr>
            <a:spLocks noGrp="1"/>
          </p:cNvSpPr>
          <p:nvPr>
            <p:ph idx="1"/>
          </p:nvPr>
        </p:nvSpPr>
        <p:spPr>
          <a:xfrm>
            <a:off x="201705" y="1143000"/>
            <a:ext cx="8552329" cy="4953000"/>
          </a:xfrm>
        </p:spPr>
        <p:txBody>
          <a:bodyPr/>
          <a:lstStyle/>
          <a:p>
            <a:r>
              <a:rPr lang="en-US" dirty="0"/>
              <a:t>A system compositor can run from early boot until shutdown. </a:t>
            </a:r>
            <a:endParaRPr lang="en-US" dirty="0" smtClean="0"/>
          </a:p>
          <a:p>
            <a:r>
              <a:rPr lang="en-US" dirty="0" smtClean="0"/>
              <a:t>It </a:t>
            </a:r>
            <a:r>
              <a:rPr lang="en-US" dirty="0"/>
              <a:t>effectively replaces the kernel </a:t>
            </a:r>
            <a:r>
              <a:rPr lang="en-US" dirty="0" err="1"/>
              <a:t>vt</a:t>
            </a:r>
            <a:r>
              <a:rPr lang="en-US" dirty="0"/>
              <a:t> system, and can tie in with the systems graphical boot setup and </a:t>
            </a:r>
            <a:r>
              <a:rPr lang="en-US" dirty="0" err="1"/>
              <a:t>multiseat</a:t>
            </a:r>
            <a:r>
              <a:rPr lang="en-US" dirty="0"/>
              <a:t> support.</a:t>
            </a:r>
          </a:p>
          <a:p>
            <a:r>
              <a:rPr lang="en-US" dirty="0"/>
              <a:t>A system compositor can host different types of session compositors, and let us switch between multiple sessions (fast user switching, or secure/personal desktop switching).</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4</a:t>
            </a:fld>
            <a:endParaRPr lang="en-US"/>
          </a:p>
        </p:txBody>
      </p:sp>
    </p:spTree>
    <p:extLst>
      <p:ext uri="{BB962C8B-B14F-4D97-AF65-F5344CB8AC3E}">
        <p14:creationId xmlns:p14="http://schemas.microsoft.com/office/powerpoint/2010/main" val="1903482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Header</a:t>
            </a:r>
            <a:endParaRPr lang="en-US" dirty="0"/>
          </a:p>
        </p:txBody>
      </p:sp>
      <p:sp>
        <p:nvSpPr>
          <p:cNvPr id="3" name="Content Placeholder 2"/>
          <p:cNvSpPr>
            <a:spLocks noGrp="1"/>
          </p:cNvSpPr>
          <p:nvPr>
            <p:ph idx="1"/>
          </p:nvPr>
        </p:nvSpPr>
        <p:spPr/>
        <p:txBody>
          <a:bodyPr/>
          <a:lstStyle/>
          <a:p>
            <a:r>
              <a:rPr lang="en-US" dirty="0"/>
              <a:t>The message header has 2 words in it:</a:t>
            </a:r>
          </a:p>
          <a:p>
            <a:pPr lvl="1"/>
            <a:r>
              <a:rPr lang="en-US" dirty="0"/>
              <a:t>The first word is the sender's object ID (32-bit).</a:t>
            </a:r>
          </a:p>
          <a:p>
            <a:pPr lvl="1"/>
            <a:r>
              <a:rPr lang="en-US" dirty="0"/>
              <a:t>The second has 2 parts of 16-bit. </a:t>
            </a:r>
            <a:endParaRPr lang="en-US" dirty="0" smtClean="0"/>
          </a:p>
          <a:p>
            <a:pPr lvl="1"/>
            <a:r>
              <a:rPr lang="en-US" dirty="0" smtClean="0"/>
              <a:t>The </a:t>
            </a:r>
            <a:r>
              <a:rPr lang="en-US" dirty="0"/>
              <a:t>upper 16-bits are the message size in bytes, starting at the header (i.e. it has a minimum value of 8</a:t>
            </a:r>
            <a:r>
              <a:rPr lang="en-US" dirty="0" smtClean="0"/>
              <a:t>).</a:t>
            </a:r>
          </a:p>
          <a:p>
            <a:pPr lvl="1"/>
            <a:r>
              <a:rPr lang="en-US" dirty="0" smtClean="0"/>
              <a:t>The </a:t>
            </a:r>
            <a:r>
              <a:rPr lang="en-US" dirty="0"/>
              <a:t>lower is the request/event opcode</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40</a:t>
            </a:fld>
            <a:endParaRPr lang="en-US"/>
          </a:p>
        </p:txBody>
      </p:sp>
    </p:spTree>
    <p:extLst>
      <p:ext uri="{BB962C8B-B14F-4D97-AF65-F5344CB8AC3E}">
        <p14:creationId xmlns:p14="http://schemas.microsoft.com/office/powerpoint/2010/main" val="819907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Payload</a:t>
            </a:r>
            <a:endParaRPr lang="en-US" dirty="0"/>
          </a:p>
        </p:txBody>
      </p:sp>
      <p:sp>
        <p:nvSpPr>
          <p:cNvPr id="3" name="Content Placeholder 2"/>
          <p:cNvSpPr>
            <a:spLocks noGrp="1"/>
          </p:cNvSpPr>
          <p:nvPr>
            <p:ph idx="1"/>
          </p:nvPr>
        </p:nvSpPr>
        <p:spPr/>
        <p:txBody>
          <a:bodyPr/>
          <a:lstStyle/>
          <a:p>
            <a:r>
              <a:rPr lang="en-US" dirty="0"/>
              <a:t>The payload describes the request/event arguments</a:t>
            </a:r>
            <a:r>
              <a:rPr lang="en-US" dirty="0" smtClean="0"/>
              <a:t>.</a:t>
            </a:r>
          </a:p>
          <a:p>
            <a:r>
              <a:rPr lang="en-US" dirty="0" smtClean="0"/>
              <a:t> </a:t>
            </a:r>
            <a:r>
              <a:rPr lang="en-US" dirty="0"/>
              <a:t>Every argument is always aligned to 32-bits. </a:t>
            </a:r>
            <a:endParaRPr lang="en-US" dirty="0" smtClean="0"/>
          </a:p>
          <a:p>
            <a:r>
              <a:rPr lang="en-US" dirty="0" smtClean="0"/>
              <a:t>Where </a:t>
            </a:r>
            <a:r>
              <a:rPr lang="en-US" dirty="0"/>
              <a:t>padding is required, the value of padding bytes is undefined</a:t>
            </a:r>
            <a:r>
              <a:rPr lang="en-US" dirty="0" smtClean="0"/>
              <a:t>.</a:t>
            </a:r>
          </a:p>
          <a:p>
            <a:r>
              <a:rPr lang="en-US" dirty="0" smtClean="0"/>
              <a:t> </a:t>
            </a:r>
            <a:r>
              <a:rPr lang="en-US" dirty="0"/>
              <a:t>There is no prefix that describes the type, but it is inferred implicitly from the xml specification</a:t>
            </a:r>
          </a:p>
        </p:txBody>
      </p:sp>
      <p:sp>
        <p:nvSpPr>
          <p:cNvPr id="4" name="Slide Number Placeholder 3"/>
          <p:cNvSpPr>
            <a:spLocks noGrp="1"/>
          </p:cNvSpPr>
          <p:nvPr>
            <p:ph type="sldNum" sz="quarter" idx="12"/>
          </p:nvPr>
        </p:nvSpPr>
        <p:spPr/>
        <p:txBody>
          <a:bodyPr/>
          <a:lstStyle/>
          <a:p>
            <a:fld id="{9B4CC101-FF7C-E647-859F-F79D702C1F53}" type="slidenum">
              <a:rPr lang="en-US" smtClean="0"/>
              <a:pPr/>
              <a:t>41</a:t>
            </a:fld>
            <a:endParaRPr lang="en-US"/>
          </a:p>
        </p:txBody>
      </p:sp>
    </p:spTree>
    <p:extLst>
      <p:ext uri="{BB962C8B-B14F-4D97-AF65-F5344CB8AC3E}">
        <p14:creationId xmlns:p14="http://schemas.microsoft.com/office/powerpoint/2010/main" val="760832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143000"/>
            <a:ext cx="9144000" cy="4953000"/>
          </a:xfrm>
        </p:spPr>
        <p:txBody>
          <a:bodyPr/>
          <a:lstStyle/>
          <a:p>
            <a:r>
              <a:rPr lang="en-US" dirty="0"/>
              <a:t>The representation of argument types are as follows:</a:t>
            </a:r>
          </a:p>
          <a:p>
            <a:r>
              <a:rPr lang="en-US" dirty="0" err="1"/>
              <a:t>int</a:t>
            </a:r>
            <a:r>
              <a:rPr lang="en-US" dirty="0"/>
              <a:t>, </a:t>
            </a:r>
            <a:r>
              <a:rPr lang="en-US" dirty="0" err="1" smtClean="0"/>
              <a:t>uint</a:t>
            </a:r>
            <a:endParaRPr lang="en-US" dirty="0" smtClean="0"/>
          </a:p>
          <a:p>
            <a:pPr lvl="1"/>
            <a:r>
              <a:rPr lang="en-US" dirty="0" smtClean="0"/>
              <a:t>The </a:t>
            </a:r>
            <a:r>
              <a:rPr lang="en-US" dirty="0"/>
              <a:t>value is the 32-bit value of the signed/unsigned int.</a:t>
            </a:r>
          </a:p>
          <a:p>
            <a:r>
              <a:rPr lang="en-US" dirty="0"/>
              <a:t>f</a:t>
            </a:r>
            <a:r>
              <a:rPr lang="en-US" dirty="0" smtClean="0"/>
              <a:t>ixed</a:t>
            </a:r>
          </a:p>
          <a:p>
            <a:pPr lvl="1"/>
            <a:r>
              <a:rPr lang="en-US" dirty="0" smtClean="0"/>
              <a:t>Signed </a:t>
            </a:r>
            <a:r>
              <a:rPr lang="en-US" dirty="0"/>
              <a:t>24.8 decimal numbers. </a:t>
            </a:r>
            <a:endParaRPr lang="en-US" dirty="0" smtClean="0"/>
          </a:p>
          <a:p>
            <a:pPr lvl="1"/>
            <a:r>
              <a:rPr lang="en-US" dirty="0" smtClean="0"/>
              <a:t>It </a:t>
            </a:r>
            <a:r>
              <a:rPr lang="en-US" dirty="0"/>
              <a:t>is a signed decimal type which offers a sign bit, 23 bits of integer precision and 8 bits of decimal precision. </a:t>
            </a:r>
            <a:endParaRPr lang="en-US" dirty="0" smtClean="0"/>
          </a:p>
          <a:p>
            <a:pPr lvl="1"/>
            <a:r>
              <a:rPr lang="en-US" dirty="0" smtClean="0"/>
              <a:t>This </a:t>
            </a:r>
            <a:r>
              <a:rPr lang="en-US" dirty="0"/>
              <a:t>is exposed as an opaque </a:t>
            </a:r>
            <a:r>
              <a:rPr lang="en-US" dirty="0" err="1"/>
              <a:t>struct</a:t>
            </a:r>
            <a:r>
              <a:rPr lang="en-US" dirty="0"/>
              <a:t> with conversion helpers to and from double and </a:t>
            </a:r>
            <a:r>
              <a:rPr lang="en-US" dirty="0" err="1"/>
              <a:t>int</a:t>
            </a:r>
            <a:r>
              <a:rPr lang="en-US" dirty="0"/>
              <a:t> on the C API side</a:t>
            </a:r>
            <a:r>
              <a:rPr lang="en-US" dirty="0" smtClean="0"/>
              <a:t>.</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42</a:t>
            </a:fld>
            <a:endParaRPr lang="en-US"/>
          </a:p>
        </p:txBody>
      </p:sp>
    </p:spTree>
    <p:extLst>
      <p:ext uri="{BB962C8B-B14F-4D97-AF65-F5344CB8AC3E}">
        <p14:creationId xmlns:p14="http://schemas.microsoft.com/office/powerpoint/2010/main" val="996868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2923"/>
            <a:ext cx="7772400" cy="685800"/>
          </a:xfrm>
        </p:spPr>
        <p:txBody>
          <a:bodyPr/>
          <a:lstStyle/>
          <a:p>
            <a:endParaRPr lang="en-US"/>
          </a:p>
        </p:txBody>
      </p:sp>
      <p:sp>
        <p:nvSpPr>
          <p:cNvPr id="3" name="Content Placeholder 2"/>
          <p:cNvSpPr>
            <a:spLocks noGrp="1"/>
          </p:cNvSpPr>
          <p:nvPr>
            <p:ph idx="1"/>
          </p:nvPr>
        </p:nvSpPr>
        <p:spPr>
          <a:xfrm>
            <a:off x="0" y="766482"/>
            <a:ext cx="9144000" cy="4953000"/>
          </a:xfrm>
        </p:spPr>
        <p:txBody>
          <a:bodyPr/>
          <a:lstStyle/>
          <a:p>
            <a:r>
              <a:rPr lang="en-US" dirty="0"/>
              <a:t>s</a:t>
            </a:r>
            <a:r>
              <a:rPr lang="en-US" dirty="0" smtClean="0"/>
              <a:t>tring</a:t>
            </a:r>
          </a:p>
          <a:p>
            <a:pPr lvl="1"/>
            <a:r>
              <a:rPr lang="en-US" dirty="0" smtClean="0"/>
              <a:t>Starts </a:t>
            </a:r>
            <a:r>
              <a:rPr lang="en-US" dirty="0"/>
              <a:t>with an unsigned 32-bit length, followed by the string contents, including terminating null byte, then padding to a 32-bit boundary.</a:t>
            </a:r>
          </a:p>
          <a:p>
            <a:r>
              <a:rPr lang="en-US" dirty="0"/>
              <a:t>o</a:t>
            </a:r>
            <a:r>
              <a:rPr lang="en-US" dirty="0" smtClean="0"/>
              <a:t>bject</a:t>
            </a:r>
          </a:p>
          <a:p>
            <a:pPr lvl="1"/>
            <a:r>
              <a:rPr lang="en-US" dirty="0" smtClean="0"/>
              <a:t>32-bit </a:t>
            </a:r>
            <a:r>
              <a:rPr lang="en-US" dirty="0"/>
              <a:t>object ID.</a:t>
            </a:r>
          </a:p>
          <a:p>
            <a:r>
              <a:rPr lang="en-US" dirty="0" err="1" smtClean="0"/>
              <a:t>new_id</a:t>
            </a:r>
            <a:endParaRPr lang="en-US" dirty="0" smtClean="0"/>
          </a:p>
          <a:p>
            <a:pPr lvl="1"/>
            <a:r>
              <a:rPr lang="en-US" dirty="0" smtClean="0"/>
              <a:t>The </a:t>
            </a:r>
            <a:r>
              <a:rPr lang="en-US" dirty="0"/>
              <a:t>32-bit object ID. </a:t>
            </a:r>
            <a:endParaRPr lang="en-US" dirty="0" smtClean="0"/>
          </a:p>
          <a:p>
            <a:pPr lvl="1"/>
            <a:r>
              <a:rPr lang="en-US" dirty="0" smtClean="0"/>
              <a:t>On </a:t>
            </a:r>
            <a:r>
              <a:rPr lang="en-US" dirty="0"/>
              <a:t>requests, the client decides the ID. </a:t>
            </a:r>
          </a:p>
          <a:p>
            <a:pPr lvl="1"/>
            <a:r>
              <a:rPr lang="en-US" dirty="0" smtClean="0"/>
              <a:t>The </a:t>
            </a:r>
            <a:r>
              <a:rPr lang="en-US" dirty="0"/>
              <a:t>only events with </a:t>
            </a:r>
            <a:r>
              <a:rPr lang="en-US" dirty="0" err="1"/>
              <a:t>new_id</a:t>
            </a:r>
            <a:r>
              <a:rPr lang="en-US" dirty="0"/>
              <a:t> are advertisements of </a:t>
            </a:r>
            <a:r>
              <a:rPr lang="en-US" dirty="0" err="1"/>
              <a:t>globals</a:t>
            </a:r>
            <a:r>
              <a:rPr lang="en-US" dirty="0"/>
              <a:t>, and the server will use IDs below 0x10000.</a:t>
            </a:r>
          </a:p>
          <a:p>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43</a:t>
            </a:fld>
            <a:endParaRPr lang="en-US"/>
          </a:p>
        </p:txBody>
      </p:sp>
    </p:spTree>
    <p:extLst>
      <p:ext uri="{BB962C8B-B14F-4D97-AF65-F5344CB8AC3E}">
        <p14:creationId xmlns:p14="http://schemas.microsoft.com/office/powerpoint/2010/main" val="690887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a:t>
            </a:r>
            <a:r>
              <a:rPr lang="en-US" dirty="0" smtClean="0"/>
              <a:t>rray</a:t>
            </a:r>
          </a:p>
          <a:p>
            <a:pPr lvl="1"/>
            <a:r>
              <a:rPr lang="en-US" dirty="0" smtClean="0"/>
              <a:t>Starts </a:t>
            </a:r>
            <a:r>
              <a:rPr lang="en-US" dirty="0"/>
              <a:t>with 32-bit array size in bytes, followed by the array contents verbatim, and finally padding to a 32-bit boundary.</a:t>
            </a:r>
          </a:p>
          <a:p>
            <a:r>
              <a:rPr lang="en-US" dirty="0" err="1"/>
              <a:t>f</a:t>
            </a:r>
            <a:r>
              <a:rPr lang="en-US" dirty="0" err="1" smtClean="0"/>
              <a:t>d</a:t>
            </a:r>
            <a:endParaRPr lang="en-US" dirty="0" smtClean="0"/>
          </a:p>
          <a:p>
            <a:pPr lvl="1"/>
            <a:r>
              <a:rPr lang="en-US" dirty="0" smtClean="0"/>
              <a:t>The </a:t>
            </a:r>
            <a:r>
              <a:rPr lang="en-US" dirty="0"/>
              <a:t>file descriptor is not stored in the message buffer, but in the ancillary data of the UNIX domain socket message (</a:t>
            </a:r>
            <a:r>
              <a:rPr lang="en-US" dirty="0" err="1"/>
              <a:t>msg_control</a:t>
            </a:r>
            <a:r>
              <a:rPr lang="en-US" dirty="0"/>
              <a:t>).</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44</a:t>
            </a:fld>
            <a:endParaRPr lang="en-US"/>
          </a:p>
        </p:txBody>
      </p:sp>
    </p:spTree>
    <p:extLst>
      <p:ext uri="{BB962C8B-B14F-4D97-AF65-F5344CB8AC3E}">
        <p14:creationId xmlns:p14="http://schemas.microsoft.com/office/powerpoint/2010/main" val="1363718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Interfaces</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a:xfrm>
            <a:off x="197224" y="1143000"/>
            <a:ext cx="8260976" cy="4953000"/>
          </a:xfrm>
        </p:spPr>
        <p:txBody>
          <a:bodyPr/>
          <a:lstStyle/>
          <a:p>
            <a:r>
              <a:rPr lang="en-US" dirty="0"/>
              <a:t>The protocol includes several interfaces which are used for interacting with the server. </a:t>
            </a:r>
            <a:endParaRPr lang="en-US" dirty="0" smtClean="0"/>
          </a:p>
          <a:p>
            <a:r>
              <a:rPr lang="en-US" dirty="0" smtClean="0"/>
              <a:t>Each </a:t>
            </a:r>
            <a:r>
              <a:rPr lang="en-US" dirty="0"/>
              <a:t>interface provides requests, events, and errors (which are really just special events) as described above. </a:t>
            </a:r>
            <a:endParaRPr lang="en-US" dirty="0" smtClean="0"/>
          </a:p>
          <a:p>
            <a:r>
              <a:rPr lang="en-US" dirty="0" smtClean="0"/>
              <a:t>Specific </a:t>
            </a:r>
            <a:r>
              <a:rPr lang="en-US" dirty="0"/>
              <a:t>compositor implementations may have their own interfaces provided as extensions, but there are several which are always expected to be present.</a:t>
            </a:r>
          </a:p>
          <a:p>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45</a:t>
            </a:fld>
            <a:endParaRPr lang="en-US"/>
          </a:p>
        </p:txBody>
      </p:sp>
    </p:spTree>
    <p:extLst>
      <p:ext uri="{BB962C8B-B14F-4D97-AF65-F5344CB8AC3E}">
        <p14:creationId xmlns:p14="http://schemas.microsoft.com/office/powerpoint/2010/main" val="876549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a:t/>
            </a:r>
            <a:br>
              <a:rPr lang="en-US" dirty="0"/>
            </a:br>
            <a:r>
              <a:rPr lang="en-US" dirty="0" smtClean="0"/>
              <a:t/>
            </a:r>
            <a:br>
              <a:rPr lang="en-US" dirty="0" smtClean="0"/>
            </a:br>
            <a:r>
              <a:rPr lang="en-US" dirty="0" smtClean="0"/>
              <a:t>Core interfaces</a:t>
            </a:r>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46</a:t>
            </a:fld>
            <a:endParaRPr lang="en-US"/>
          </a:p>
        </p:txBody>
      </p:sp>
      <p:sp>
        <p:nvSpPr>
          <p:cNvPr id="5" name="Content Placeholder 4"/>
          <p:cNvSpPr>
            <a:spLocks noGrp="1"/>
          </p:cNvSpPr>
          <p:nvPr>
            <p:ph idx="1"/>
          </p:nvPr>
        </p:nvSpPr>
        <p:spPr>
          <a:xfrm>
            <a:off x="0" y="914400"/>
            <a:ext cx="9144000" cy="5486400"/>
          </a:xfrm>
        </p:spPr>
        <p:txBody>
          <a:bodyPr/>
          <a:lstStyle/>
          <a:p>
            <a:r>
              <a:rPr lang="en-US" dirty="0" err="1" smtClean="0"/>
              <a:t>wl_display</a:t>
            </a:r>
            <a:endParaRPr lang="en-US" dirty="0" smtClean="0"/>
          </a:p>
          <a:p>
            <a:pPr lvl="1"/>
            <a:r>
              <a:rPr lang="en-US" dirty="0" smtClean="0"/>
              <a:t>core global object </a:t>
            </a:r>
          </a:p>
          <a:p>
            <a:r>
              <a:rPr lang="en-US" dirty="0" err="1"/>
              <a:t>w</a:t>
            </a:r>
            <a:r>
              <a:rPr lang="en-US" dirty="0" err="1" smtClean="0"/>
              <a:t>l_registry</a:t>
            </a:r>
            <a:r>
              <a:rPr lang="en-US" dirty="0" smtClean="0"/>
              <a:t> </a:t>
            </a:r>
          </a:p>
          <a:p>
            <a:pPr lvl="1"/>
            <a:r>
              <a:rPr lang="en-US" dirty="0" smtClean="0"/>
              <a:t>global </a:t>
            </a:r>
            <a:r>
              <a:rPr lang="en-US" dirty="0"/>
              <a:t>registry </a:t>
            </a:r>
            <a:r>
              <a:rPr lang="en-US" dirty="0" smtClean="0"/>
              <a:t>object</a:t>
            </a:r>
          </a:p>
          <a:p>
            <a:r>
              <a:rPr lang="en-US" dirty="0" err="1"/>
              <a:t>w</a:t>
            </a:r>
            <a:r>
              <a:rPr lang="en-US" dirty="0" err="1" smtClean="0"/>
              <a:t>l_callback</a:t>
            </a:r>
            <a:r>
              <a:rPr lang="en-US" dirty="0" smtClean="0"/>
              <a:t> </a:t>
            </a:r>
          </a:p>
          <a:p>
            <a:pPr lvl="1"/>
            <a:r>
              <a:rPr lang="en-US" dirty="0" smtClean="0"/>
              <a:t>callback object</a:t>
            </a:r>
          </a:p>
          <a:p>
            <a:r>
              <a:rPr lang="en-US" dirty="0" err="1"/>
              <a:t>w</a:t>
            </a:r>
            <a:r>
              <a:rPr lang="en-US" dirty="0" err="1" smtClean="0"/>
              <a:t>l_compositor</a:t>
            </a:r>
            <a:r>
              <a:rPr lang="en-US" dirty="0" smtClean="0"/>
              <a:t> </a:t>
            </a:r>
          </a:p>
          <a:p>
            <a:pPr lvl="1"/>
            <a:r>
              <a:rPr lang="en-US" dirty="0" smtClean="0"/>
              <a:t>the compositor singleton</a:t>
            </a:r>
          </a:p>
          <a:p>
            <a:r>
              <a:rPr lang="en-US" dirty="0" err="1"/>
              <a:t>w</a:t>
            </a:r>
            <a:r>
              <a:rPr lang="en-US" dirty="0" err="1" smtClean="0"/>
              <a:t>l_shm_pool</a:t>
            </a:r>
            <a:r>
              <a:rPr lang="en-US" dirty="0" smtClean="0"/>
              <a:t> </a:t>
            </a:r>
          </a:p>
          <a:p>
            <a:pPr lvl="1"/>
            <a:r>
              <a:rPr lang="en-US" dirty="0" smtClean="0"/>
              <a:t>a </a:t>
            </a:r>
            <a:r>
              <a:rPr lang="en-US" dirty="0"/>
              <a:t>shared memory </a:t>
            </a:r>
            <a:r>
              <a:rPr lang="en-US" dirty="0" smtClean="0"/>
              <a:t>pool</a:t>
            </a:r>
          </a:p>
        </p:txBody>
      </p:sp>
    </p:spTree>
    <p:extLst>
      <p:ext uri="{BB962C8B-B14F-4D97-AF65-F5344CB8AC3E}">
        <p14:creationId xmlns:p14="http://schemas.microsoft.com/office/powerpoint/2010/main" val="1752748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a:t/>
            </a:r>
            <a:br>
              <a:rPr lang="en-US" dirty="0"/>
            </a:br>
            <a:r>
              <a:rPr lang="en-US" dirty="0" smtClean="0"/>
              <a:t/>
            </a:r>
            <a:br>
              <a:rPr lang="en-US" dirty="0" smtClean="0"/>
            </a:br>
            <a:r>
              <a:rPr lang="en-US" dirty="0" smtClean="0"/>
              <a:t>Core interfaces</a:t>
            </a:r>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47</a:t>
            </a:fld>
            <a:endParaRPr lang="en-US"/>
          </a:p>
        </p:txBody>
      </p:sp>
      <p:sp>
        <p:nvSpPr>
          <p:cNvPr id="5" name="Content Placeholder 4"/>
          <p:cNvSpPr>
            <a:spLocks noGrp="1"/>
          </p:cNvSpPr>
          <p:nvPr>
            <p:ph idx="1"/>
          </p:nvPr>
        </p:nvSpPr>
        <p:spPr>
          <a:xfrm>
            <a:off x="0" y="914400"/>
            <a:ext cx="9144000" cy="5486400"/>
          </a:xfrm>
        </p:spPr>
        <p:txBody>
          <a:bodyPr/>
          <a:lstStyle/>
          <a:p>
            <a:r>
              <a:rPr lang="en-US" dirty="0" err="1"/>
              <a:t>wl_shm</a:t>
            </a:r>
            <a:r>
              <a:rPr lang="en-US" dirty="0"/>
              <a:t> </a:t>
            </a:r>
            <a:endParaRPr lang="en-US" dirty="0" smtClean="0"/>
          </a:p>
          <a:p>
            <a:pPr lvl="1"/>
            <a:r>
              <a:rPr lang="en-US" dirty="0" smtClean="0"/>
              <a:t>shared </a:t>
            </a:r>
            <a:r>
              <a:rPr lang="en-US" dirty="0"/>
              <a:t>memory support</a:t>
            </a:r>
          </a:p>
          <a:p>
            <a:r>
              <a:rPr lang="en-US" dirty="0" err="1"/>
              <a:t>wl_buffer</a:t>
            </a:r>
            <a:r>
              <a:rPr lang="en-US" dirty="0"/>
              <a:t> </a:t>
            </a:r>
            <a:endParaRPr lang="en-US" dirty="0" smtClean="0"/>
          </a:p>
          <a:p>
            <a:pPr lvl="1"/>
            <a:r>
              <a:rPr lang="en-US" dirty="0" smtClean="0"/>
              <a:t>content </a:t>
            </a:r>
            <a:r>
              <a:rPr lang="en-US" dirty="0"/>
              <a:t>for a </a:t>
            </a:r>
            <a:r>
              <a:rPr lang="en-US" dirty="0" err="1"/>
              <a:t>wl_surface</a:t>
            </a:r>
            <a:endParaRPr lang="en-US" dirty="0"/>
          </a:p>
          <a:p>
            <a:r>
              <a:rPr lang="en-US" dirty="0" err="1" smtClean="0"/>
              <a:t>wl_data_offer</a:t>
            </a:r>
            <a:r>
              <a:rPr lang="en-US" dirty="0" smtClean="0"/>
              <a:t> </a:t>
            </a:r>
          </a:p>
          <a:p>
            <a:pPr lvl="1"/>
            <a:r>
              <a:rPr lang="en-US" dirty="0" smtClean="0"/>
              <a:t>offer </a:t>
            </a:r>
            <a:r>
              <a:rPr lang="en-US" dirty="0"/>
              <a:t>to transfer data</a:t>
            </a:r>
          </a:p>
        </p:txBody>
      </p:sp>
    </p:spTree>
    <p:extLst>
      <p:ext uri="{BB962C8B-B14F-4D97-AF65-F5344CB8AC3E}">
        <p14:creationId xmlns:p14="http://schemas.microsoft.com/office/powerpoint/2010/main" val="622012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Interfaces</a:t>
            </a:r>
            <a:endParaRPr lang="en-US" dirty="0"/>
          </a:p>
        </p:txBody>
      </p:sp>
      <p:sp>
        <p:nvSpPr>
          <p:cNvPr id="3" name="Content Placeholder 2"/>
          <p:cNvSpPr>
            <a:spLocks noGrp="1"/>
          </p:cNvSpPr>
          <p:nvPr>
            <p:ph idx="1"/>
          </p:nvPr>
        </p:nvSpPr>
        <p:spPr>
          <a:xfrm>
            <a:off x="0" y="914400"/>
            <a:ext cx="9144000" cy="5486400"/>
          </a:xfrm>
        </p:spPr>
        <p:txBody>
          <a:bodyPr/>
          <a:lstStyle/>
          <a:p>
            <a:r>
              <a:rPr lang="en-US" dirty="0" err="1"/>
              <a:t>w</a:t>
            </a:r>
            <a:r>
              <a:rPr lang="en-US" dirty="0" err="1" smtClean="0"/>
              <a:t>l_data_source</a:t>
            </a:r>
            <a:r>
              <a:rPr lang="en-US" dirty="0" smtClean="0"/>
              <a:t> </a:t>
            </a:r>
          </a:p>
          <a:p>
            <a:pPr lvl="1"/>
            <a:r>
              <a:rPr lang="en-US" dirty="0"/>
              <a:t>s</a:t>
            </a:r>
            <a:r>
              <a:rPr lang="en-US" dirty="0" smtClean="0"/>
              <a:t>ource of data</a:t>
            </a:r>
          </a:p>
          <a:p>
            <a:r>
              <a:rPr lang="en-US" dirty="0" err="1"/>
              <a:t>w</a:t>
            </a:r>
            <a:r>
              <a:rPr lang="en-US" dirty="0" err="1" smtClean="0"/>
              <a:t>l_data_device</a:t>
            </a:r>
            <a:r>
              <a:rPr lang="en-US" dirty="0" smtClean="0"/>
              <a:t> </a:t>
            </a:r>
          </a:p>
          <a:p>
            <a:pPr lvl="1"/>
            <a:r>
              <a:rPr lang="en-US" dirty="0" smtClean="0"/>
              <a:t>data </a:t>
            </a:r>
            <a:r>
              <a:rPr lang="en-US" dirty="0"/>
              <a:t>transfer </a:t>
            </a:r>
            <a:r>
              <a:rPr lang="en-US" dirty="0" smtClean="0"/>
              <a:t>device</a:t>
            </a:r>
          </a:p>
          <a:p>
            <a:r>
              <a:rPr lang="en-US" dirty="0" err="1"/>
              <a:t>w</a:t>
            </a:r>
            <a:r>
              <a:rPr lang="en-US" dirty="0" err="1" smtClean="0"/>
              <a:t>l_data_devicemanager</a:t>
            </a:r>
            <a:r>
              <a:rPr lang="en-US" dirty="0" smtClean="0"/>
              <a:t> </a:t>
            </a:r>
          </a:p>
          <a:p>
            <a:pPr lvl="1"/>
            <a:r>
              <a:rPr lang="en-US" dirty="0" smtClean="0"/>
              <a:t>data </a:t>
            </a:r>
            <a:r>
              <a:rPr lang="en-US" dirty="0"/>
              <a:t>transfer </a:t>
            </a:r>
            <a:r>
              <a:rPr lang="en-US" dirty="0" smtClean="0"/>
              <a:t>interface </a:t>
            </a:r>
          </a:p>
          <a:p>
            <a:r>
              <a:rPr lang="en-US" dirty="0" err="1"/>
              <a:t>w</a:t>
            </a:r>
            <a:r>
              <a:rPr lang="en-US" dirty="0" err="1" smtClean="0"/>
              <a:t>l_shellcreate</a:t>
            </a:r>
            <a:r>
              <a:rPr lang="en-US" dirty="0" smtClean="0"/>
              <a:t> </a:t>
            </a:r>
          </a:p>
          <a:p>
            <a:pPr lvl="1"/>
            <a:r>
              <a:rPr lang="en-US" dirty="0" smtClean="0"/>
              <a:t>desktop-style surfaces</a:t>
            </a:r>
          </a:p>
          <a:p>
            <a:r>
              <a:rPr lang="en-US" dirty="0" err="1" smtClean="0"/>
              <a:t>wl_shell_surface</a:t>
            </a:r>
            <a:r>
              <a:rPr lang="en-US" dirty="0" smtClean="0"/>
              <a:t> </a:t>
            </a:r>
          </a:p>
          <a:p>
            <a:pPr lvl="1"/>
            <a:r>
              <a:rPr lang="en-US" dirty="0" smtClean="0"/>
              <a:t>desktop-style </a:t>
            </a:r>
            <a:r>
              <a:rPr lang="en-US" dirty="0"/>
              <a:t>metadata </a:t>
            </a:r>
            <a:r>
              <a:rPr lang="en-US" dirty="0" smtClean="0"/>
              <a:t>interface </a:t>
            </a:r>
          </a:p>
        </p:txBody>
      </p:sp>
      <p:sp>
        <p:nvSpPr>
          <p:cNvPr id="4" name="Slide Number Placeholder 3"/>
          <p:cNvSpPr>
            <a:spLocks noGrp="1"/>
          </p:cNvSpPr>
          <p:nvPr>
            <p:ph type="sldNum" sz="quarter" idx="12"/>
          </p:nvPr>
        </p:nvSpPr>
        <p:spPr/>
        <p:txBody>
          <a:bodyPr/>
          <a:lstStyle/>
          <a:p>
            <a:fld id="{9B4CC101-FF7C-E647-859F-F79D702C1F53}" type="slidenum">
              <a:rPr lang="en-US" smtClean="0"/>
              <a:pPr/>
              <a:t>48</a:t>
            </a:fld>
            <a:endParaRPr lang="en-US"/>
          </a:p>
        </p:txBody>
      </p:sp>
    </p:spTree>
    <p:extLst>
      <p:ext uri="{BB962C8B-B14F-4D97-AF65-F5344CB8AC3E}">
        <p14:creationId xmlns:p14="http://schemas.microsoft.com/office/powerpoint/2010/main" val="1605008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Interfaces</a:t>
            </a:r>
            <a:endParaRPr lang="en-US" dirty="0"/>
          </a:p>
        </p:txBody>
      </p:sp>
      <p:sp>
        <p:nvSpPr>
          <p:cNvPr id="3" name="Content Placeholder 2"/>
          <p:cNvSpPr>
            <a:spLocks noGrp="1"/>
          </p:cNvSpPr>
          <p:nvPr>
            <p:ph idx="1"/>
          </p:nvPr>
        </p:nvSpPr>
        <p:spPr>
          <a:xfrm>
            <a:off x="0" y="914400"/>
            <a:ext cx="9144000" cy="5486400"/>
          </a:xfrm>
        </p:spPr>
        <p:txBody>
          <a:bodyPr/>
          <a:lstStyle/>
          <a:p>
            <a:r>
              <a:rPr lang="en-US" dirty="0" err="1"/>
              <a:t>wl_surface</a:t>
            </a:r>
            <a:r>
              <a:rPr lang="en-US" dirty="0"/>
              <a:t>  </a:t>
            </a:r>
            <a:endParaRPr lang="en-US" dirty="0" smtClean="0"/>
          </a:p>
          <a:p>
            <a:pPr lvl="1"/>
            <a:r>
              <a:rPr lang="en-US" dirty="0" smtClean="0"/>
              <a:t>an </a:t>
            </a:r>
            <a:r>
              <a:rPr lang="en-US" dirty="0"/>
              <a:t>onscreen surface</a:t>
            </a:r>
          </a:p>
          <a:p>
            <a:r>
              <a:rPr lang="en-US" dirty="0" err="1"/>
              <a:t>wl_seat</a:t>
            </a:r>
            <a:r>
              <a:rPr lang="en-US" dirty="0"/>
              <a:t>  </a:t>
            </a:r>
            <a:endParaRPr lang="en-US" dirty="0" smtClean="0"/>
          </a:p>
          <a:p>
            <a:pPr lvl="1"/>
            <a:r>
              <a:rPr lang="en-US" dirty="0" smtClean="0"/>
              <a:t>group </a:t>
            </a:r>
            <a:r>
              <a:rPr lang="en-US" dirty="0"/>
              <a:t>of input devices</a:t>
            </a:r>
          </a:p>
        </p:txBody>
      </p:sp>
      <p:sp>
        <p:nvSpPr>
          <p:cNvPr id="4" name="Slide Number Placeholder 3"/>
          <p:cNvSpPr>
            <a:spLocks noGrp="1"/>
          </p:cNvSpPr>
          <p:nvPr>
            <p:ph type="sldNum" sz="quarter" idx="12"/>
          </p:nvPr>
        </p:nvSpPr>
        <p:spPr/>
        <p:txBody>
          <a:bodyPr/>
          <a:lstStyle/>
          <a:p>
            <a:fld id="{9B4CC101-FF7C-E647-859F-F79D702C1F53}" type="slidenum">
              <a:rPr lang="en-US" smtClean="0"/>
              <a:pPr/>
              <a:t>49</a:t>
            </a:fld>
            <a:endParaRPr lang="en-US"/>
          </a:p>
        </p:txBody>
      </p:sp>
    </p:spTree>
    <p:extLst>
      <p:ext uri="{BB962C8B-B14F-4D97-AF65-F5344CB8AC3E}">
        <p14:creationId xmlns:p14="http://schemas.microsoft.com/office/powerpoint/2010/main" val="200131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Compositor</a:t>
            </a:r>
            <a:br>
              <a:rPr lang="en-US" dirty="0"/>
            </a:br>
            <a:endParaRPr lang="en-US" dirty="0"/>
          </a:p>
        </p:txBody>
      </p:sp>
      <p:sp>
        <p:nvSpPr>
          <p:cNvPr id="3" name="Content Placeholder 2"/>
          <p:cNvSpPr>
            <a:spLocks noGrp="1"/>
          </p:cNvSpPr>
          <p:nvPr>
            <p:ph idx="1"/>
          </p:nvPr>
        </p:nvSpPr>
        <p:spPr/>
        <p:txBody>
          <a:bodyPr/>
          <a:lstStyle/>
          <a:p>
            <a:r>
              <a:rPr lang="en-US" dirty="0"/>
              <a:t>A </a:t>
            </a:r>
            <a:r>
              <a:rPr lang="en-US" dirty="0" err="1"/>
              <a:t>linux</a:t>
            </a:r>
            <a:r>
              <a:rPr lang="en-US" dirty="0"/>
              <a:t> implementation of a system compositor will typically use </a:t>
            </a:r>
            <a:r>
              <a:rPr lang="en-US" dirty="0" err="1"/>
              <a:t>libudev</a:t>
            </a:r>
            <a:r>
              <a:rPr lang="en-US" dirty="0"/>
              <a:t>, </a:t>
            </a:r>
            <a:r>
              <a:rPr lang="en-US" dirty="0" err="1"/>
              <a:t>egl</a:t>
            </a:r>
            <a:r>
              <a:rPr lang="en-US" dirty="0"/>
              <a:t>, </a:t>
            </a:r>
            <a:r>
              <a:rPr lang="en-US" dirty="0" err="1"/>
              <a:t>kms</a:t>
            </a:r>
            <a:r>
              <a:rPr lang="en-US" dirty="0"/>
              <a:t>, </a:t>
            </a:r>
            <a:r>
              <a:rPr lang="en-US" dirty="0" err="1"/>
              <a:t>evdev</a:t>
            </a:r>
            <a:r>
              <a:rPr lang="en-US" dirty="0"/>
              <a:t> and </a:t>
            </a:r>
            <a:r>
              <a:rPr lang="en-US" dirty="0" err="1"/>
              <a:t>cairo</a:t>
            </a:r>
            <a:r>
              <a:rPr lang="en-US" dirty="0"/>
              <a:t>.</a:t>
            </a:r>
          </a:p>
          <a:p>
            <a:r>
              <a:rPr lang="en-US" dirty="0"/>
              <a:t>For </a:t>
            </a:r>
            <a:r>
              <a:rPr lang="en-US" dirty="0" err="1"/>
              <a:t>fullscreen</a:t>
            </a:r>
            <a:r>
              <a:rPr lang="en-US" dirty="0"/>
              <a:t> clients, the system compositor can reprogram the video </a:t>
            </a:r>
            <a:r>
              <a:rPr lang="en-US" dirty="0" err="1"/>
              <a:t>scanout</a:t>
            </a:r>
            <a:r>
              <a:rPr lang="en-US" dirty="0"/>
              <a:t> address to read directly from the client provided buffer.</a:t>
            </a:r>
          </a:p>
        </p:txBody>
      </p:sp>
      <p:sp>
        <p:nvSpPr>
          <p:cNvPr id="4" name="Slide Number Placeholder 3"/>
          <p:cNvSpPr>
            <a:spLocks noGrp="1"/>
          </p:cNvSpPr>
          <p:nvPr>
            <p:ph type="sldNum" sz="quarter" idx="12"/>
          </p:nvPr>
        </p:nvSpPr>
        <p:spPr/>
        <p:txBody>
          <a:bodyPr/>
          <a:lstStyle/>
          <a:p>
            <a:fld id="{9B4CC101-FF7C-E647-859F-F79D702C1F53}" type="slidenum">
              <a:rPr lang="en-US" smtClean="0"/>
              <a:pPr/>
              <a:t>5</a:t>
            </a:fld>
            <a:endParaRPr lang="en-US"/>
          </a:p>
        </p:txBody>
      </p:sp>
    </p:spTree>
    <p:extLst>
      <p:ext uri="{BB962C8B-B14F-4D97-AF65-F5344CB8AC3E}">
        <p14:creationId xmlns:p14="http://schemas.microsoft.com/office/powerpoint/2010/main" val="844981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Interfaces</a:t>
            </a:r>
            <a:endParaRPr lang="en-US" dirty="0"/>
          </a:p>
        </p:txBody>
      </p:sp>
      <p:sp>
        <p:nvSpPr>
          <p:cNvPr id="3" name="Content Placeholder 2"/>
          <p:cNvSpPr>
            <a:spLocks noGrp="1"/>
          </p:cNvSpPr>
          <p:nvPr>
            <p:ph idx="1"/>
          </p:nvPr>
        </p:nvSpPr>
        <p:spPr/>
        <p:txBody>
          <a:bodyPr/>
          <a:lstStyle/>
          <a:p>
            <a:r>
              <a:rPr lang="en-US" dirty="0" err="1"/>
              <a:t>w</a:t>
            </a:r>
            <a:r>
              <a:rPr lang="en-US" dirty="0" err="1" smtClean="0"/>
              <a:t>l_pointer</a:t>
            </a:r>
            <a:r>
              <a:rPr lang="en-US" dirty="0" smtClean="0"/>
              <a:t> </a:t>
            </a:r>
          </a:p>
          <a:p>
            <a:pPr lvl="1"/>
            <a:r>
              <a:rPr lang="en-US" dirty="0" smtClean="0"/>
              <a:t>pointer </a:t>
            </a:r>
            <a:r>
              <a:rPr lang="en-US" dirty="0"/>
              <a:t>input </a:t>
            </a:r>
            <a:r>
              <a:rPr lang="en-US" dirty="0" smtClean="0"/>
              <a:t>device</a:t>
            </a:r>
          </a:p>
          <a:p>
            <a:r>
              <a:rPr lang="en-US" dirty="0" err="1"/>
              <a:t>w</a:t>
            </a:r>
            <a:r>
              <a:rPr lang="en-US" dirty="0" err="1" smtClean="0"/>
              <a:t>l_keyboard</a:t>
            </a:r>
            <a:r>
              <a:rPr lang="en-US" dirty="0" smtClean="0"/>
              <a:t> </a:t>
            </a:r>
          </a:p>
          <a:p>
            <a:pPr lvl="1"/>
            <a:r>
              <a:rPr lang="en-US" dirty="0" smtClean="0"/>
              <a:t>keyboard </a:t>
            </a:r>
            <a:r>
              <a:rPr lang="en-US" dirty="0"/>
              <a:t>input </a:t>
            </a:r>
            <a:r>
              <a:rPr lang="en-US" dirty="0" smtClean="0"/>
              <a:t>device</a:t>
            </a:r>
          </a:p>
          <a:p>
            <a:r>
              <a:rPr lang="en-US" dirty="0" err="1"/>
              <a:t>w</a:t>
            </a:r>
            <a:r>
              <a:rPr lang="en-US" dirty="0" err="1" smtClean="0"/>
              <a:t>l_touch</a:t>
            </a:r>
            <a:r>
              <a:rPr lang="en-US" dirty="0" smtClean="0"/>
              <a:t> </a:t>
            </a:r>
          </a:p>
          <a:p>
            <a:pPr lvl="1"/>
            <a:r>
              <a:rPr lang="en-US" dirty="0" smtClean="0"/>
              <a:t>touchscreen </a:t>
            </a:r>
            <a:r>
              <a:rPr lang="en-US" dirty="0"/>
              <a:t>input </a:t>
            </a:r>
            <a:r>
              <a:rPr lang="en-US" dirty="0" smtClean="0"/>
              <a:t>device</a:t>
            </a:r>
          </a:p>
          <a:p>
            <a:r>
              <a:rPr lang="en-US" dirty="0" err="1"/>
              <a:t>w</a:t>
            </a:r>
            <a:r>
              <a:rPr lang="en-US" dirty="0" err="1" smtClean="0"/>
              <a:t>l_output</a:t>
            </a:r>
            <a:r>
              <a:rPr lang="en-US" dirty="0" smtClean="0"/>
              <a:t> </a:t>
            </a:r>
          </a:p>
          <a:p>
            <a:pPr lvl="1"/>
            <a:r>
              <a:rPr lang="en-US" dirty="0" smtClean="0"/>
              <a:t>compositor </a:t>
            </a:r>
            <a:r>
              <a:rPr lang="en-US" dirty="0"/>
              <a:t>output </a:t>
            </a:r>
            <a:r>
              <a:rPr lang="en-US" dirty="0" smtClean="0"/>
              <a:t>region</a:t>
            </a:r>
          </a:p>
        </p:txBody>
      </p:sp>
      <p:sp>
        <p:nvSpPr>
          <p:cNvPr id="4" name="Slide Number Placeholder 3"/>
          <p:cNvSpPr>
            <a:spLocks noGrp="1"/>
          </p:cNvSpPr>
          <p:nvPr>
            <p:ph type="sldNum" sz="quarter" idx="12"/>
          </p:nvPr>
        </p:nvSpPr>
        <p:spPr/>
        <p:txBody>
          <a:bodyPr/>
          <a:lstStyle/>
          <a:p>
            <a:fld id="{9B4CC101-FF7C-E647-859F-F79D702C1F53}" type="slidenum">
              <a:rPr lang="en-US" smtClean="0"/>
              <a:pPr/>
              <a:t>50</a:t>
            </a:fld>
            <a:endParaRPr lang="en-US"/>
          </a:p>
        </p:txBody>
      </p:sp>
    </p:spTree>
    <p:extLst>
      <p:ext uri="{BB962C8B-B14F-4D97-AF65-F5344CB8AC3E}">
        <p14:creationId xmlns:p14="http://schemas.microsoft.com/office/powerpoint/2010/main" val="1409126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Interfaces</a:t>
            </a:r>
            <a:endParaRPr lang="en-US" dirty="0"/>
          </a:p>
        </p:txBody>
      </p:sp>
      <p:sp>
        <p:nvSpPr>
          <p:cNvPr id="3" name="Content Placeholder 2"/>
          <p:cNvSpPr>
            <a:spLocks noGrp="1"/>
          </p:cNvSpPr>
          <p:nvPr>
            <p:ph idx="1"/>
          </p:nvPr>
        </p:nvSpPr>
        <p:spPr/>
        <p:txBody>
          <a:bodyPr/>
          <a:lstStyle/>
          <a:p>
            <a:r>
              <a:rPr lang="en-US" dirty="0" err="1"/>
              <a:t>wl_region</a:t>
            </a:r>
            <a:r>
              <a:rPr lang="en-US" dirty="0"/>
              <a:t> </a:t>
            </a:r>
            <a:endParaRPr lang="en-US" dirty="0" smtClean="0"/>
          </a:p>
          <a:p>
            <a:pPr lvl="1"/>
            <a:r>
              <a:rPr lang="en-US" dirty="0" smtClean="0"/>
              <a:t>region </a:t>
            </a:r>
            <a:r>
              <a:rPr lang="en-US" dirty="0"/>
              <a:t>interface</a:t>
            </a:r>
          </a:p>
          <a:p>
            <a:r>
              <a:rPr lang="en-US" dirty="0" err="1"/>
              <a:t>wl_subcompositor</a:t>
            </a:r>
            <a:r>
              <a:rPr lang="en-US" dirty="0"/>
              <a:t> </a:t>
            </a:r>
            <a:endParaRPr lang="en-US" dirty="0" smtClean="0"/>
          </a:p>
          <a:p>
            <a:pPr lvl="1"/>
            <a:r>
              <a:rPr lang="en-US" dirty="0" smtClean="0"/>
              <a:t>sub-surface </a:t>
            </a:r>
            <a:r>
              <a:rPr lang="en-US" dirty="0"/>
              <a:t>compositing</a:t>
            </a:r>
          </a:p>
          <a:p>
            <a:r>
              <a:rPr lang="en-US" dirty="0" err="1"/>
              <a:t>wl_subsurface</a:t>
            </a:r>
            <a:r>
              <a:rPr lang="en-US" dirty="0"/>
              <a:t>    </a:t>
            </a:r>
            <a:endParaRPr lang="en-US" dirty="0" smtClean="0"/>
          </a:p>
          <a:p>
            <a:pPr lvl="1"/>
            <a:r>
              <a:rPr lang="en-US" dirty="0" smtClean="0"/>
              <a:t>sub-surface </a:t>
            </a:r>
            <a:r>
              <a:rPr lang="en-US" dirty="0"/>
              <a:t>interface to a </a:t>
            </a:r>
            <a:r>
              <a:rPr lang="en-US" dirty="0" err="1" smtClean="0"/>
              <a:t>wl_surface</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51</a:t>
            </a:fld>
            <a:endParaRPr lang="en-US"/>
          </a:p>
        </p:txBody>
      </p:sp>
    </p:spTree>
    <p:extLst>
      <p:ext uri="{BB962C8B-B14F-4D97-AF65-F5344CB8AC3E}">
        <p14:creationId xmlns:p14="http://schemas.microsoft.com/office/powerpoint/2010/main" val="284934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Versioning</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Every interface is versioned and every protocol object implements a particular version of its interface. </a:t>
            </a:r>
            <a:endParaRPr lang="en-US" dirty="0" smtClean="0"/>
          </a:p>
          <a:p>
            <a:r>
              <a:rPr lang="en-US" dirty="0" smtClean="0"/>
              <a:t>For </a:t>
            </a:r>
            <a:r>
              <a:rPr lang="en-US" dirty="0"/>
              <a:t>global objects, the maximum version supported by the server is advertised with the global and the actual version of the created protocol object is determined by the version argument passed to </a:t>
            </a:r>
            <a:r>
              <a:rPr lang="en-US" dirty="0" err="1"/>
              <a:t>wl_registry.bind</a:t>
            </a:r>
            <a:r>
              <a:rPr lang="en-US" dirty="0"/>
              <a:t>(). </a:t>
            </a:r>
            <a:endParaRPr lang="en-US" dirty="0" smtClean="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52</a:t>
            </a:fld>
            <a:endParaRPr lang="en-US"/>
          </a:p>
        </p:txBody>
      </p:sp>
    </p:spTree>
    <p:extLst>
      <p:ext uri="{BB962C8B-B14F-4D97-AF65-F5344CB8AC3E}">
        <p14:creationId xmlns:p14="http://schemas.microsoft.com/office/powerpoint/2010/main" val="1790362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idx="1"/>
          </p:nvPr>
        </p:nvSpPr>
        <p:spPr/>
        <p:txBody>
          <a:bodyPr/>
          <a:lstStyle/>
          <a:p>
            <a:r>
              <a:rPr lang="en-US" dirty="0"/>
              <a:t>For objects that are not </a:t>
            </a:r>
            <a:r>
              <a:rPr lang="en-US" dirty="0" err="1"/>
              <a:t>globals</a:t>
            </a:r>
            <a:r>
              <a:rPr lang="en-US" dirty="0"/>
              <a:t>, their version is inferred from the object that created them.</a:t>
            </a:r>
          </a:p>
          <a:p>
            <a:r>
              <a:rPr lang="en-US" dirty="0"/>
              <a:t>O</a:t>
            </a:r>
            <a:r>
              <a:rPr lang="en-US" dirty="0" smtClean="0"/>
              <a:t>bject </a:t>
            </a:r>
            <a:r>
              <a:rPr lang="en-US" dirty="0"/>
              <a:t>creation hierarchy </a:t>
            </a:r>
            <a:r>
              <a:rPr lang="en-US" dirty="0" smtClean="0"/>
              <a:t>is a </a:t>
            </a:r>
            <a:r>
              <a:rPr lang="en-US" dirty="0"/>
              <a:t>tree. </a:t>
            </a:r>
            <a:endParaRPr lang="en-US" dirty="0" smtClean="0"/>
          </a:p>
          <a:p>
            <a:r>
              <a:rPr lang="en-US" dirty="0" smtClean="0"/>
              <a:t>When </a:t>
            </a:r>
            <a:r>
              <a:rPr lang="en-US" dirty="0"/>
              <a:t>the version of an interface increases, so does the version of its parent (recursively </a:t>
            </a:r>
            <a:r>
              <a:rPr lang="en-US" dirty="0" smtClean="0"/>
              <a:t>reaching up to </a:t>
            </a:r>
            <a:r>
              <a:rPr lang="en-US" dirty="0"/>
              <a:t>a global interface)</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53</a:t>
            </a:fld>
            <a:endParaRPr lang="en-US"/>
          </a:p>
        </p:txBody>
      </p:sp>
    </p:spTree>
    <p:extLst>
      <p:ext uri="{BB962C8B-B14F-4D97-AF65-F5344CB8AC3E}">
        <p14:creationId xmlns:p14="http://schemas.microsoft.com/office/powerpoint/2010/main" val="12949762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en-US" dirty="0"/>
          </a:p>
        </p:txBody>
      </p:sp>
      <p:sp>
        <p:nvSpPr>
          <p:cNvPr id="3" name="Content Placeholder 2"/>
          <p:cNvSpPr>
            <a:spLocks noGrp="1"/>
          </p:cNvSpPr>
          <p:nvPr>
            <p:ph idx="1"/>
          </p:nvPr>
        </p:nvSpPr>
        <p:spPr/>
        <p:txBody>
          <a:bodyPr/>
          <a:lstStyle/>
          <a:p>
            <a:r>
              <a:rPr lang="en-US" dirty="0"/>
              <a:t>A global interface's version number acts like a counter for all of its child interfaces. </a:t>
            </a:r>
            <a:endParaRPr lang="en-US" dirty="0" smtClean="0"/>
          </a:p>
          <a:p>
            <a:r>
              <a:rPr lang="en-US" dirty="0" smtClean="0"/>
              <a:t>When </a:t>
            </a:r>
            <a:r>
              <a:rPr lang="en-US" dirty="0"/>
              <a:t>a child interface gets modified, the global parent's interface version number also increases </a:t>
            </a:r>
            <a:r>
              <a:rPr lang="en-US" dirty="0" smtClean="0"/>
              <a:t>.</a:t>
            </a:r>
          </a:p>
          <a:p>
            <a:r>
              <a:rPr lang="en-US" dirty="0" smtClean="0"/>
              <a:t>The </a:t>
            </a:r>
            <a:r>
              <a:rPr lang="en-US" dirty="0"/>
              <a:t>child interface </a:t>
            </a:r>
            <a:r>
              <a:rPr lang="en-US" dirty="0" smtClean="0"/>
              <a:t>takes </a:t>
            </a:r>
            <a:r>
              <a:rPr lang="en-US" dirty="0"/>
              <a:t>on the same version number as the new version of its parent global interface</a:t>
            </a:r>
            <a:r>
              <a:rPr lang="en-US" dirty="0" smtClean="0"/>
              <a:t>.</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54</a:t>
            </a:fld>
            <a:endParaRPr lang="en-US"/>
          </a:p>
        </p:txBody>
      </p:sp>
    </p:spTree>
    <p:extLst>
      <p:ext uri="{BB962C8B-B14F-4D97-AF65-F5344CB8AC3E}">
        <p14:creationId xmlns:p14="http://schemas.microsoft.com/office/powerpoint/2010/main" val="17461070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1" y="228600"/>
            <a:ext cx="8745071" cy="685800"/>
          </a:xfrm>
        </p:spPr>
        <p:txBody>
          <a:bodyPr/>
          <a:lstStyle/>
          <a:p>
            <a:r>
              <a:rPr lang="en-US" dirty="0" smtClean="0"/>
              <a:t>Versioning Scheme Exception</a:t>
            </a:r>
            <a:endParaRPr lang="en-US" dirty="0"/>
          </a:p>
        </p:txBody>
      </p:sp>
      <p:sp>
        <p:nvSpPr>
          <p:cNvPr id="3" name="Content Placeholder 2"/>
          <p:cNvSpPr>
            <a:spLocks noGrp="1"/>
          </p:cNvSpPr>
          <p:nvPr>
            <p:ph idx="1"/>
          </p:nvPr>
        </p:nvSpPr>
        <p:spPr/>
        <p:txBody>
          <a:bodyPr/>
          <a:lstStyle/>
          <a:p>
            <a:r>
              <a:rPr lang="en-US" dirty="0" smtClean="0"/>
              <a:t> </a:t>
            </a:r>
            <a:r>
              <a:rPr lang="en-US" dirty="0"/>
              <a:t>The </a:t>
            </a:r>
            <a:r>
              <a:rPr lang="en-US" dirty="0" err="1"/>
              <a:t>wl_display</a:t>
            </a:r>
            <a:r>
              <a:rPr lang="en-US" dirty="0"/>
              <a:t> (and, by extension, </a:t>
            </a:r>
            <a:r>
              <a:rPr lang="en-US" dirty="0" err="1"/>
              <a:t>wl_registry</a:t>
            </a:r>
            <a:r>
              <a:rPr lang="en-US" dirty="0"/>
              <a:t>) interface cannot change because it is the core protocol object and its version is never advertised nor is there a mechanism to request a different version.</a:t>
            </a:r>
          </a:p>
          <a:p>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55</a:t>
            </a:fld>
            <a:endParaRPr lang="en-US"/>
          </a:p>
        </p:txBody>
      </p:sp>
    </p:spTree>
    <p:extLst>
      <p:ext uri="{BB962C8B-B14F-4D97-AF65-F5344CB8AC3E}">
        <p14:creationId xmlns:p14="http://schemas.microsoft.com/office/powerpoint/2010/main" val="14875131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Connect </a:t>
            </a:r>
            <a:r>
              <a:rPr lang="en-US" b="1" dirty="0"/>
              <a:t>Time</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N</a:t>
            </a:r>
            <a:r>
              <a:rPr lang="en-US" dirty="0" smtClean="0"/>
              <a:t>o </a:t>
            </a:r>
            <a:r>
              <a:rPr lang="en-US" dirty="0"/>
              <a:t>fixed connection setup information, the server emits multiple events at connect time, to indicate the presence and properties of global objects: outputs, compositor, input devices</a:t>
            </a:r>
            <a:r>
              <a:rPr lang="en-US" dirty="0" smtClean="0"/>
              <a:t>.</a:t>
            </a:r>
            <a:r>
              <a:rPr lang="en-US" dirty="0"/>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56</a:t>
            </a:fld>
            <a:endParaRPr lang="en-US"/>
          </a:p>
        </p:txBody>
      </p:sp>
    </p:spTree>
    <p:extLst>
      <p:ext uri="{BB962C8B-B14F-4D97-AF65-F5344CB8AC3E}">
        <p14:creationId xmlns:p14="http://schemas.microsoft.com/office/powerpoint/2010/main" val="145303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Security </a:t>
            </a:r>
            <a:r>
              <a:rPr lang="en-US" b="1" dirty="0"/>
              <a:t>and Authentication</a:t>
            </a:r>
            <a:br>
              <a:rPr lang="en-US" b="1"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Secure access </a:t>
            </a:r>
            <a:r>
              <a:rPr lang="en-US" dirty="0"/>
              <a:t>to underlying buffers, need new </a:t>
            </a:r>
            <a:r>
              <a:rPr lang="en-US" dirty="0" err="1"/>
              <a:t>drm</a:t>
            </a:r>
            <a:r>
              <a:rPr lang="en-US" dirty="0"/>
              <a:t> </a:t>
            </a:r>
            <a:r>
              <a:rPr lang="en-US" dirty="0" err="1"/>
              <a:t>auth</a:t>
            </a:r>
            <a:r>
              <a:rPr lang="en-US" dirty="0"/>
              <a:t> mechanism (the grant-to </a:t>
            </a:r>
            <a:r>
              <a:rPr lang="en-US" dirty="0" err="1"/>
              <a:t>ioctl</a:t>
            </a:r>
            <a:r>
              <a:rPr lang="en-US" dirty="0"/>
              <a:t> idea), need to check the </a:t>
            </a:r>
            <a:r>
              <a:rPr lang="en-US" dirty="0" err="1"/>
              <a:t>cmd</a:t>
            </a:r>
            <a:r>
              <a:rPr lang="en-US" dirty="0"/>
              <a:t> </a:t>
            </a:r>
            <a:r>
              <a:rPr lang="en-US" dirty="0" smtClean="0"/>
              <a:t>stream</a:t>
            </a:r>
            <a:endParaRPr lang="en-US" dirty="0"/>
          </a:p>
          <a:p>
            <a:r>
              <a:rPr lang="en-US" dirty="0"/>
              <a:t>G</a:t>
            </a:r>
            <a:r>
              <a:rPr lang="en-US" dirty="0" smtClean="0"/>
              <a:t>etting </a:t>
            </a:r>
            <a:r>
              <a:rPr lang="en-US" dirty="0"/>
              <a:t>the server socket depends on the compositor type, could be a system wide name, through </a:t>
            </a:r>
            <a:r>
              <a:rPr lang="en-US" dirty="0" err="1"/>
              <a:t>fd</a:t>
            </a:r>
            <a:r>
              <a:rPr lang="en-US" dirty="0"/>
              <a:t> passing on the session </a:t>
            </a:r>
            <a:r>
              <a:rPr lang="en-US" dirty="0" err="1" smtClean="0"/>
              <a:t>dbus</a:t>
            </a:r>
            <a:r>
              <a:rPr lang="en-US" dirty="0" smtClean="0"/>
              <a:t> or </a:t>
            </a:r>
            <a:r>
              <a:rPr lang="en-US" dirty="0"/>
              <a:t>the client is forked by the compositor and the </a:t>
            </a:r>
            <a:r>
              <a:rPr lang="en-US" dirty="0" err="1"/>
              <a:t>fd</a:t>
            </a:r>
            <a:r>
              <a:rPr lang="en-US" dirty="0"/>
              <a:t> is already opened.</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57</a:t>
            </a:fld>
            <a:endParaRPr lang="en-US"/>
          </a:p>
        </p:txBody>
      </p:sp>
    </p:spTree>
    <p:extLst>
      <p:ext uri="{BB962C8B-B14F-4D97-AF65-F5344CB8AC3E}">
        <p14:creationId xmlns:p14="http://schemas.microsoft.com/office/powerpoint/2010/main" val="6211673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Creating </a:t>
            </a:r>
            <a:r>
              <a:rPr lang="en-US" b="1" dirty="0"/>
              <a:t>Objects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Each object has a unique ID. </a:t>
            </a:r>
            <a:endParaRPr lang="en-US" dirty="0" smtClean="0"/>
          </a:p>
          <a:p>
            <a:r>
              <a:rPr lang="en-US" dirty="0" smtClean="0"/>
              <a:t>The </a:t>
            </a:r>
            <a:r>
              <a:rPr lang="en-US" dirty="0"/>
              <a:t>IDs are allocated by the entity creating the object (either client or server). </a:t>
            </a:r>
            <a:endParaRPr lang="en-US" dirty="0" smtClean="0"/>
          </a:p>
          <a:p>
            <a:r>
              <a:rPr lang="en-US" dirty="0" smtClean="0"/>
              <a:t>IDs </a:t>
            </a:r>
            <a:r>
              <a:rPr lang="en-US" dirty="0"/>
              <a:t>allocated by the client are in the range [1, 0xfeffffff] while IDs allocated by the server are in the range [0xff000000, 0xffffffff]. </a:t>
            </a:r>
            <a:endParaRPr lang="en-US" dirty="0" smtClean="0"/>
          </a:p>
          <a:p>
            <a:r>
              <a:rPr lang="en-US" dirty="0" smtClean="0"/>
              <a:t>The </a:t>
            </a:r>
            <a:r>
              <a:rPr lang="en-US" dirty="0"/>
              <a:t>0 ID is reserved to represent a null or non-</a:t>
            </a:r>
            <a:r>
              <a:rPr lang="en-US" dirty="0" err="1"/>
              <a:t>existant</a:t>
            </a:r>
            <a:r>
              <a:rPr lang="en-US" dirty="0"/>
              <a:t> object</a:t>
            </a:r>
            <a:r>
              <a:rPr lang="en-US" dirty="0" smtClean="0"/>
              <a:t>..</a:t>
            </a:r>
            <a:endParaRPr lang="en-US" dirty="0"/>
          </a:p>
          <a:p>
            <a:r>
              <a:rPr lang="en-US" dirty="0"/>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58</a:t>
            </a:fld>
            <a:endParaRPr lang="en-US"/>
          </a:p>
        </p:txBody>
      </p:sp>
    </p:spTree>
    <p:extLst>
      <p:ext uri="{BB962C8B-B14F-4D97-AF65-F5344CB8AC3E}">
        <p14:creationId xmlns:p14="http://schemas.microsoft.com/office/powerpoint/2010/main" val="1281632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Objects</a:t>
            </a:r>
            <a:endParaRPr lang="en-US" dirty="0"/>
          </a:p>
        </p:txBody>
      </p:sp>
      <p:sp>
        <p:nvSpPr>
          <p:cNvPr id="3" name="Content Placeholder 2"/>
          <p:cNvSpPr>
            <a:spLocks noGrp="1"/>
          </p:cNvSpPr>
          <p:nvPr>
            <p:ph idx="1"/>
          </p:nvPr>
        </p:nvSpPr>
        <p:spPr/>
        <p:txBody>
          <a:bodyPr/>
          <a:lstStyle/>
          <a:p>
            <a:r>
              <a:rPr lang="en-US" dirty="0"/>
              <a:t>For efficiency purposes, the IDs are densely packed in the sense that the ID N will not be used until N-1 has been used. </a:t>
            </a:r>
            <a:endParaRPr lang="en-US" dirty="0" smtClean="0"/>
          </a:p>
          <a:p>
            <a:r>
              <a:rPr lang="en-US" dirty="0" smtClean="0"/>
              <a:t>Any </a:t>
            </a:r>
            <a:r>
              <a:rPr lang="en-US" dirty="0"/>
              <a:t>ID allocation algorithm that does not maintain this property is incompatible with the implementation in </a:t>
            </a:r>
            <a:r>
              <a:rPr lang="en-US" dirty="0" err="1"/>
              <a:t>libwayland</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59</a:t>
            </a:fld>
            <a:endParaRPr lang="en-US"/>
          </a:p>
        </p:txBody>
      </p:sp>
    </p:spTree>
    <p:extLst>
      <p:ext uri="{BB962C8B-B14F-4D97-AF65-F5344CB8AC3E}">
        <p14:creationId xmlns:p14="http://schemas.microsoft.com/office/powerpoint/2010/main" val="119957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387" y="1143000"/>
            <a:ext cx="8673353" cy="4953000"/>
          </a:xfrm>
        </p:spPr>
        <p:txBody>
          <a:bodyPr/>
          <a:lstStyle/>
          <a:p>
            <a:r>
              <a:rPr lang="en-US" dirty="0"/>
              <a:t>A session compositor is responsible for a single user session</a:t>
            </a:r>
            <a:r>
              <a:rPr lang="en-US" dirty="0" smtClean="0"/>
              <a:t>.</a:t>
            </a:r>
          </a:p>
          <a:p>
            <a:r>
              <a:rPr lang="en-US" dirty="0" smtClean="0"/>
              <a:t> </a:t>
            </a:r>
            <a:r>
              <a:rPr lang="en-US" dirty="0"/>
              <a:t>If a system compositor is present, the session compositor will run nested under the system compositor</a:t>
            </a:r>
            <a:r>
              <a:rPr lang="en-US" dirty="0" smtClean="0"/>
              <a:t>.</a:t>
            </a:r>
          </a:p>
          <a:p>
            <a:r>
              <a:rPr lang="en-US" dirty="0" smtClean="0"/>
              <a:t> </a:t>
            </a:r>
            <a:r>
              <a:rPr lang="en-US" dirty="0"/>
              <a:t>Nesting is feasible because the protocol is asynchronous; roundtrips would be too expensive when nesting is involved. </a:t>
            </a:r>
            <a:endParaRPr lang="en-US" dirty="0" smtClean="0"/>
          </a:p>
          <a:p>
            <a:r>
              <a:rPr lang="en-US" dirty="0" smtClean="0"/>
              <a:t>If </a:t>
            </a:r>
            <a:r>
              <a:rPr lang="en-US" dirty="0"/>
              <a:t>no system compositor is present, a session compositor can run directly on the </a:t>
            </a:r>
            <a:r>
              <a:rPr lang="en-US" dirty="0" err="1"/>
              <a:t>hw</a:t>
            </a:r>
            <a:r>
              <a:rPr lang="en-US" dirty="0" smtClean="0"/>
              <a:t>.</a:t>
            </a:r>
            <a:r>
              <a:rPr lang="en-US" dirty="0"/>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6</a:t>
            </a:fld>
            <a:endParaRPr lang="en-US"/>
          </a:p>
        </p:txBody>
      </p:sp>
      <p:sp>
        <p:nvSpPr>
          <p:cNvPr id="5" name="Title 4"/>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Session </a:t>
            </a:r>
            <a:r>
              <a:rPr lang="en-US" b="1" dirty="0"/>
              <a:t>Compositor</a:t>
            </a:r>
            <a:br>
              <a:rPr lang="en-US" b="1" dirty="0"/>
            </a:br>
            <a:r>
              <a:rPr lang="en-US" dirty="0"/>
              <a:t/>
            </a:r>
            <a:br>
              <a:rPr lang="en-US" dirty="0"/>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291771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Compositor</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a:xfrm>
            <a:off x="-1" y="1143000"/>
            <a:ext cx="9000565" cy="4953000"/>
          </a:xfrm>
        </p:spPr>
        <p:txBody>
          <a:bodyPr/>
          <a:lstStyle/>
          <a:p>
            <a:r>
              <a:rPr lang="en-US" sz="2800" dirty="0"/>
              <a:t>C</a:t>
            </a:r>
            <a:r>
              <a:rPr lang="en-US" sz="2800" dirty="0" smtClean="0"/>
              <a:t>ompositor </a:t>
            </a:r>
            <a:r>
              <a:rPr lang="en-US" sz="2800" dirty="0"/>
              <a:t>is a global object, advertised at </a:t>
            </a:r>
            <a:r>
              <a:rPr lang="en-US" sz="2800" dirty="0" smtClean="0"/>
              <a:t>connect </a:t>
            </a:r>
            <a:r>
              <a:rPr lang="en-US" sz="2800" dirty="0"/>
              <a:t>time</a:t>
            </a:r>
            <a:r>
              <a:rPr lang="en-US" sz="2800" dirty="0" smtClean="0"/>
              <a:t>.</a:t>
            </a:r>
          </a:p>
          <a:p>
            <a:r>
              <a:rPr lang="en-US" sz="2800" dirty="0"/>
              <a:t>The compositor is in charge of combining the contents of multiple surfaces into one displayable output</a:t>
            </a:r>
            <a:r>
              <a:rPr lang="en-US" sz="2800" dirty="0" smtClean="0"/>
              <a:t>.</a:t>
            </a:r>
          </a:p>
          <a:p>
            <a:r>
              <a:rPr lang="en-US" sz="2800" b="1" dirty="0"/>
              <a:t>Requests provided by </a:t>
            </a:r>
            <a:r>
              <a:rPr lang="en-US" sz="2800" b="1" dirty="0" err="1"/>
              <a:t>wl_compositor</a:t>
            </a:r>
            <a:endParaRPr lang="en-US" sz="2800" b="1" dirty="0"/>
          </a:p>
          <a:p>
            <a:pPr lvl="1"/>
            <a:r>
              <a:rPr lang="en-US" b="1" dirty="0" err="1"/>
              <a:t>wl_compositor</a:t>
            </a:r>
            <a:r>
              <a:rPr lang="en-US" b="1" dirty="0"/>
              <a:t>::</a:t>
            </a:r>
            <a:r>
              <a:rPr lang="en-US" b="1" dirty="0" err="1"/>
              <a:t>create_surface</a:t>
            </a:r>
            <a:r>
              <a:rPr lang="en-US" b="1" dirty="0"/>
              <a:t> - create new surface</a:t>
            </a:r>
          </a:p>
          <a:p>
            <a:pPr lvl="2"/>
            <a:r>
              <a:rPr lang="en-US" sz="2800" dirty="0"/>
              <a:t>i</a:t>
            </a:r>
            <a:r>
              <a:rPr lang="en-US" sz="2800" dirty="0" smtClean="0"/>
              <a:t>d</a:t>
            </a:r>
          </a:p>
          <a:p>
            <a:pPr lvl="3"/>
            <a:r>
              <a:rPr lang="en-US" sz="2800" dirty="0" smtClean="0"/>
              <a:t>id </a:t>
            </a:r>
            <a:r>
              <a:rPr lang="en-US" sz="2800" dirty="0"/>
              <a:t>for the new </a:t>
            </a:r>
            <a:r>
              <a:rPr lang="en-US" sz="2800" dirty="0" err="1" smtClean="0"/>
              <a:t>wl_surface</a:t>
            </a:r>
            <a:r>
              <a:rPr lang="en-US" sz="2800" dirty="0" smtClean="0"/>
              <a:t>- </a:t>
            </a:r>
            <a:r>
              <a:rPr lang="en-US" sz="2800" dirty="0"/>
              <a:t>the new </a:t>
            </a:r>
            <a:r>
              <a:rPr lang="en-US" sz="2800" dirty="0" smtClean="0"/>
              <a:t>surface.</a:t>
            </a:r>
            <a:endParaRPr lang="en-US" sz="2800" dirty="0"/>
          </a:p>
          <a:p>
            <a:pPr lvl="1"/>
            <a:r>
              <a:rPr lang="en-US" b="1" dirty="0" err="1"/>
              <a:t>wl_compositor</a:t>
            </a:r>
            <a:r>
              <a:rPr lang="en-US" b="1" dirty="0"/>
              <a:t>::</a:t>
            </a:r>
            <a:r>
              <a:rPr lang="en-US" b="1" dirty="0" err="1"/>
              <a:t>create_region</a:t>
            </a:r>
            <a:r>
              <a:rPr lang="en-US" b="1" dirty="0"/>
              <a:t> - create new region</a:t>
            </a:r>
          </a:p>
          <a:p>
            <a:pPr lvl="2"/>
            <a:r>
              <a:rPr lang="en-US" sz="2800" dirty="0" smtClean="0"/>
              <a:t>id</a:t>
            </a:r>
            <a:endParaRPr lang="en-US" sz="2800" dirty="0"/>
          </a:p>
          <a:p>
            <a:pPr lvl="3"/>
            <a:r>
              <a:rPr lang="en-US" sz="2800" dirty="0"/>
              <a:t>id for the new </a:t>
            </a:r>
            <a:r>
              <a:rPr lang="en-US" sz="2800" dirty="0" err="1" smtClean="0"/>
              <a:t>wl_region</a:t>
            </a:r>
            <a:r>
              <a:rPr lang="en-US" sz="2800" dirty="0"/>
              <a:t> - the new region</a:t>
            </a:r>
          </a:p>
          <a:p>
            <a:r>
              <a:rPr lang="en-US" dirty="0"/>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60</a:t>
            </a:fld>
            <a:endParaRPr lang="en-US" dirty="0"/>
          </a:p>
        </p:txBody>
      </p:sp>
    </p:spTree>
    <p:extLst>
      <p:ext uri="{BB962C8B-B14F-4D97-AF65-F5344CB8AC3E}">
        <p14:creationId xmlns:p14="http://schemas.microsoft.com/office/powerpoint/2010/main" val="47376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Surfaces</a:t>
            </a:r>
          </a:p>
        </p:txBody>
      </p:sp>
      <p:sp>
        <p:nvSpPr>
          <p:cNvPr id="3" name="Content Placeholder 2"/>
          <p:cNvSpPr>
            <a:spLocks noGrp="1"/>
          </p:cNvSpPr>
          <p:nvPr>
            <p:ph idx="1"/>
          </p:nvPr>
        </p:nvSpPr>
        <p:spPr/>
        <p:txBody>
          <a:bodyPr/>
          <a:lstStyle/>
          <a:p>
            <a:r>
              <a:rPr lang="en-US" dirty="0"/>
              <a:t>A surface manages a rectangular grid of pixels that clients create for displaying their content to the screen. </a:t>
            </a:r>
            <a:endParaRPr lang="en-US" dirty="0" smtClean="0"/>
          </a:p>
          <a:p>
            <a:r>
              <a:rPr lang="en-US" dirty="0" smtClean="0"/>
              <a:t>Clients </a:t>
            </a:r>
            <a:r>
              <a:rPr lang="en-US" dirty="0"/>
              <a:t>don't know the global position of their surfaces, and cannot access other clients' surfaces</a:t>
            </a:r>
            <a:r>
              <a:rPr lang="en-US" dirty="0" smtClean="0"/>
              <a:t>.</a:t>
            </a:r>
            <a:r>
              <a:rPr lang="en-US" dirty="0"/>
              <a:t/>
            </a:r>
            <a:br>
              <a:rPr lang="en-US" dirty="0"/>
            </a:br>
            <a:endParaRPr lang="en-US" dirty="0"/>
          </a:p>
          <a:p>
            <a:pPr lvl="1"/>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61</a:t>
            </a:fld>
            <a:endParaRPr lang="en-US"/>
          </a:p>
        </p:txBody>
      </p:sp>
    </p:spTree>
    <p:extLst>
      <p:ext uri="{BB962C8B-B14F-4D97-AF65-F5344CB8AC3E}">
        <p14:creationId xmlns:p14="http://schemas.microsoft.com/office/powerpoint/2010/main" val="20454760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Surfaces</a:t>
            </a:r>
            <a:endParaRPr lang="en-US" dirty="0"/>
          </a:p>
        </p:txBody>
      </p:sp>
      <p:sp>
        <p:nvSpPr>
          <p:cNvPr id="3" name="Content Placeholder 2"/>
          <p:cNvSpPr>
            <a:spLocks noGrp="1"/>
          </p:cNvSpPr>
          <p:nvPr>
            <p:ph idx="1"/>
          </p:nvPr>
        </p:nvSpPr>
        <p:spPr/>
        <p:txBody>
          <a:bodyPr/>
          <a:lstStyle/>
          <a:p>
            <a:r>
              <a:rPr lang="en-US" dirty="0"/>
              <a:t>Once the client has finished writing pixels, it 'commits' the buffer; this permits the compositor to access the buffer and read the pixels. </a:t>
            </a:r>
            <a:endParaRPr lang="en-US" dirty="0" smtClean="0"/>
          </a:p>
          <a:p>
            <a:r>
              <a:rPr lang="en-US" dirty="0" smtClean="0"/>
              <a:t>When </a:t>
            </a:r>
            <a:r>
              <a:rPr lang="en-US" dirty="0"/>
              <a:t>the compositor is finished, it releases the buffer back to the client</a:t>
            </a:r>
            <a:r>
              <a:rPr lang="en-US" dirty="0" smtClean="0"/>
              <a:t>.</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62</a:t>
            </a:fld>
            <a:endParaRPr lang="en-US"/>
          </a:p>
        </p:txBody>
      </p:sp>
    </p:spTree>
    <p:extLst>
      <p:ext uri="{BB962C8B-B14F-4D97-AF65-F5344CB8AC3E}">
        <p14:creationId xmlns:p14="http://schemas.microsoft.com/office/powerpoint/2010/main" val="785076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Input</a:t>
            </a:r>
            <a:br>
              <a:rPr lang="en-US" b="1" dirty="0"/>
            </a:br>
            <a:endParaRPr lang="en-US" dirty="0"/>
          </a:p>
        </p:txBody>
      </p:sp>
      <p:sp>
        <p:nvSpPr>
          <p:cNvPr id="3" name="Content Placeholder 2"/>
          <p:cNvSpPr>
            <a:spLocks noGrp="1"/>
          </p:cNvSpPr>
          <p:nvPr>
            <p:ph idx="1"/>
          </p:nvPr>
        </p:nvSpPr>
        <p:spPr/>
        <p:txBody>
          <a:bodyPr/>
          <a:lstStyle/>
          <a:p>
            <a:r>
              <a:rPr lang="en-US" dirty="0"/>
              <a:t>A seat represents a group of input devices including mice, keyboards and touchscreens. </a:t>
            </a:r>
            <a:endParaRPr lang="en-US" dirty="0" smtClean="0"/>
          </a:p>
          <a:p>
            <a:r>
              <a:rPr lang="en-US" dirty="0" smtClean="0"/>
              <a:t>It </a:t>
            </a:r>
            <a:r>
              <a:rPr lang="en-US" dirty="0"/>
              <a:t>has a keyboard and pointer focus. </a:t>
            </a:r>
            <a:endParaRPr lang="en-US" dirty="0" smtClean="0"/>
          </a:p>
          <a:p>
            <a:r>
              <a:rPr lang="en-US" dirty="0" smtClean="0"/>
              <a:t>Seats </a:t>
            </a:r>
            <a:r>
              <a:rPr lang="en-US" dirty="0"/>
              <a:t>are global objects. </a:t>
            </a:r>
            <a:endParaRPr lang="en-US" dirty="0" smtClean="0"/>
          </a:p>
          <a:p>
            <a:r>
              <a:rPr lang="en-US" dirty="0" smtClean="0"/>
              <a:t>Pointer </a:t>
            </a:r>
            <a:r>
              <a:rPr lang="en-US" dirty="0"/>
              <a:t>events are delivered in surface-local coordinates</a:t>
            </a:r>
            <a:r>
              <a:rPr lang="en-US" dirty="0" smtClean="0"/>
              <a:t>.</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63</a:t>
            </a:fld>
            <a:endParaRPr lang="en-US"/>
          </a:p>
        </p:txBody>
      </p:sp>
    </p:spTree>
    <p:extLst>
      <p:ext uri="{BB962C8B-B14F-4D97-AF65-F5344CB8AC3E}">
        <p14:creationId xmlns:p14="http://schemas.microsoft.com/office/powerpoint/2010/main" val="11187449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Grab by Compositor</a:t>
            </a:r>
            <a:endParaRPr lang="en-US" dirty="0"/>
          </a:p>
        </p:txBody>
      </p:sp>
      <p:sp>
        <p:nvSpPr>
          <p:cNvPr id="3" name="Content Placeholder 2"/>
          <p:cNvSpPr>
            <a:spLocks noGrp="1"/>
          </p:cNvSpPr>
          <p:nvPr>
            <p:ph idx="1"/>
          </p:nvPr>
        </p:nvSpPr>
        <p:spPr/>
        <p:txBody>
          <a:bodyPr/>
          <a:lstStyle/>
          <a:p>
            <a:r>
              <a:rPr lang="en-US" dirty="0"/>
              <a:t>The compositor maintains an implicit grab when a button is pressed, to ensure that the corresponding button release event gets delivered to the same surface. </a:t>
            </a:r>
            <a:endParaRPr lang="en-US" dirty="0" smtClean="0"/>
          </a:p>
          <a:p>
            <a:r>
              <a:rPr lang="en-US" dirty="0"/>
              <a:t>N</a:t>
            </a:r>
            <a:r>
              <a:rPr lang="en-US" dirty="0" smtClean="0"/>
              <a:t>o </a:t>
            </a:r>
            <a:r>
              <a:rPr lang="en-US" dirty="0"/>
              <a:t>way for clients to take an explicit </a:t>
            </a:r>
            <a:r>
              <a:rPr lang="en-US" dirty="0" smtClean="0"/>
              <a:t>grab</a:t>
            </a:r>
          </a:p>
          <a:p>
            <a:pPr lvl="1"/>
            <a:r>
              <a:rPr lang="en-US" dirty="0" smtClean="0"/>
              <a:t>Instead</a:t>
            </a:r>
            <a:r>
              <a:rPr lang="en-US" dirty="0"/>
              <a:t>, surfaces can be mapped as 'popup', which combines transient window semantics with a pointer grab.</a:t>
            </a:r>
          </a:p>
          <a:p>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64</a:t>
            </a:fld>
            <a:endParaRPr lang="en-US"/>
          </a:p>
        </p:txBody>
      </p:sp>
    </p:spTree>
    <p:extLst>
      <p:ext uri="{BB962C8B-B14F-4D97-AF65-F5344CB8AC3E}">
        <p14:creationId xmlns:p14="http://schemas.microsoft.com/office/powerpoint/2010/main" val="14981634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 Avoidance</a:t>
            </a:r>
            <a:endParaRPr lang="en-US" dirty="0"/>
          </a:p>
        </p:txBody>
      </p:sp>
      <p:sp>
        <p:nvSpPr>
          <p:cNvPr id="3" name="Content Placeholder 2"/>
          <p:cNvSpPr>
            <a:spLocks noGrp="1"/>
          </p:cNvSpPr>
          <p:nvPr>
            <p:ph idx="1"/>
          </p:nvPr>
        </p:nvSpPr>
        <p:spPr/>
        <p:txBody>
          <a:bodyPr/>
          <a:lstStyle/>
          <a:p>
            <a:r>
              <a:rPr lang="en-US" dirty="0"/>
              <a:t>To avoid race conditions, input events that are likely to trigger further requests (such as button presses, key events, pointer motions) carry serial numbers, and requests such as </a:t>
            </a:r>
            <a:r>
              <a:rPr lang="en-US" dirty="0" err="1"/>
              <a:t>wl_surface.set_popup</a:t>
            </a:r>
            <a:r>
              <a:rPr lang="en-US" dirty="0"/>
              <a:t> require that the serial number of the triggering event is specified. </a:t>
            </a:r>
            <a:endParaRPr lang="en-US" dirty="0" smtClean="0"/>
          </a:p>
          <a:p>
            <a:r>
              <a:rPr lang="en-US" dirty="0" smtClean="0"/>
              <a:t>The </a:t>
            </a:r>
            <a:r>
              <a:rPr lang="en-US" dirty="0"/>
              <a:t>server maintains a monotonically increasing counter for these serial numbers.</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65</a:t>
            </a:fld>
            <a:endParaRPr lang="en-US"/>
          </a:p>
        </p:txBody>
      </p:sp>
    </p:spTree>
    <p:extLst>
      <p:ext uri="{BB962C8B-B14F-4D97-AF65-F5344CB8AC3E}">
        <p14:creationId xmlns:p14="http://schemas.microsoft.com/office/powerpoint/2010/main" val="9959763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Stamps</a:t>
            </a:r>
            <a:endParaRPr lang="en-US" dirty="0"/>
          </a:p>
        </p:txBody>
      </p:sp>
      <p:sp>
        <p:nvSpPr>
          <p:cNvPr id="3" name="Content Placeholder 2"/>
          <p:cNvSpPr>
            <a:spLocks noGrp="1"/>
          </p:cNvSpPr>
          <p:nvPr>
            <p:ph idx="1"/>
          </p:nvPr>
        </p:nvSpPr>
        <p:spPr/>
        <p:txBody>
          <a:bodyPr/>
          <a:lstStyle/>
          <a:p>
            <a:r>
              <a:rPr lang="en-US" dirty="0"/>
              <a:t>Input events </a:t>
            </a:r>
            <a:r>
              <a:rPr lang="en-US" dirty="0" smtClean="0"/>
              <a:t>carry </a:t>
            </a:r>
            <a:r>
              <a:rPr lang="en-US" dirty="0"/>
              <a:t>timestamps with millisecond granularity. </a:t>
            </a:r>
            <a:endParaRPr lang="en-US" dirty="0" smtClean="0"/>
          </a:p>
          <a:p>
            <a:r>
              <a:rPr lang="en-US" dirty="0"/>
              <a:t>B</a:t>
            </a:r>
            <a:r>
              <a:rPr lang="en-US" dirty="0" smtClean="0"/>
              <a:t>ase </a:t>
            </a:r>
            <a:r>
              <a:rPr lang="en-US" dirty="0"/>
              <a:t>is </a:t>
            </a:r>
            <a:r>
              <a:rPr lang="en-US" dirty="0" smtClean="0"/>
              <a:t>undefined</a:t>
            </a:r>
          </a:p>
          <a:p>
            <a:pPr lvl="1"/>
            <a:r>
              <a:rPr lang="en-US" dirty="0" smtClean="0"/>
              <a:t> cannot be </a:t>
            </a:r>
            <a:r>
              <a:rPr lang="en-US" dirty="0"/>
              <a:t>compared against system time (as obtained with </a:t>
            </a:r>
            <a:r>
              <a:rPr lang="en-US" dirty="0" err="1"/>
              <a:t>clock_gettime</a:t>
            </a:r>
            <a:r>
              <a:rPr lang="en-US" dirty="0"/>
              <a:t> or </a:t>
            </a:r>
            <a:r>
              <a:rPr lang="en-US" dirty="0" err="1"/>
              <a:t>gettimeofday</a:t>
            </a:r>
            <a:r>
              <a:rPr lang="en-US" dirty="0"/>
              <a:t>). </a:t>
            </a:r>
            <a:endParaRPr lang="en-US" dirty="0" smtClean="0"/>
          </a:p>
          <a:p>
            <a:r>
              <a:rPr lang="en-US" dirty="0" smtClean="0"/>
              <a:t>They </a:t>
            </a:r>
            <a:r>
              <a:rPr lang="en-US" dirty="0"/>
              <a:t>can be compared with each other </a:t>
            </a:r>
            <a:r>
              <a:rPr lang="en-US" dirty="0" smtClean="0"/>
              <a:t>and </a:t>
            </a:r>
          </a:p>
          <a:p>
            <a:pPr lvl="1"/>
            <a:r>
              <a:rPr lang="en-US" dirty="0"/>
              <a:t>c</a:t>
            </a:r>
            <a:r>
              <a:rPr lang="en-US" dirty="0" smtClean="0"/>
              <a:t>an be </a:t>
            </a:r>
            <a:r>
              <a:rPr lang="en-US" dirty="0"/>
              <a:t>used to identify sequences of button presses as double or triple clicks.</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66</a:t>
            </a:fld>
            <a:endParaRPr lang="en-US"/>
          </a:p>
        </p:txBody>
      </p:sp>
    </p:spTree>
    <p:extLst>
      <p:ext uri="{BB962C8B-B14F-4D97-AF65-F5344CB8AC3E}">
        <p14:creationId xmlns:p14="http://schemas.microsoft.com/office/powerpoint/2010/main" val="2783577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Output</a:t>
            </a:r>
            <a:r>
              <a:rPr lang="en-US" b="1" dirty="0"/>
              <a:t/>
            </a:r>
            <a:br>
              <a:rPr lang="en-US" b="1" dirty="0"/>
            </a:br>
            <a:endParaRPr lang="en-US" dirty="0"/>
          </a:p>
        </p:txBody>
      </p:sp>
      <p:sp>
        <p:nvSpPr>
          <p:cNvPr id="3" name="Content Placeholder 2"/>
          <p:cNvSpPr>
            <a:spLocks noGrp="1"/>
          </p:cNvSpPr>
          <p:nvPr>
            <p:ph idx="1"/>
          </p:nvPr>
        </p:nvSpPr>
        <p:spPr>
          <a:xfrm>
            <a:off x="0" y="948018"/>
            <a:ext cx="9144000" cy="5452782"/>
          </a:xfrm>
        </p:spPr>
        <p:txBody>
          <a:bodyPr/>
          <a:lstStyle/>
          <a:p>
            <a:r>
              <a:rPr lang="en-US" dirty="0"/>
              <a:t>G</a:t>
            </a:r>
            <a:r>
              <a:rPr lang="en-US" dirty="0" smtClean="0"/>
              <a:t>lobal </a:t>
            </a:r>
            <a:r>
              <a:rPr lang="en-US" dirty="0"/>
              <a:t>object, advertised at connect time or as it </a:t>
            </a:r>
            <a:r>
              <a:rPr lang="en-US" dirty="0" smtClean="0"/>
              <a:t>comes and goes</a:t>
            </a:r>
          </a:p>
          <a:p>
            <a:r>
              <a:rPr lang="en-US" dirty="0"/>
              <a:t>D</a:t>
            </a:r>
            <a:r>
              <a:rPr lang="en-US" dirty="0" smtClean="0"/>
              <a:t>escribes </a:t>
            </a:r>
            <a:r>
              <a:rPr lang="en-US" dirty="0"/>
              <a:t>part of the compositor geometry. </a:t>
            </a:r>
            <a:endParaRPr lang="en-US" dirty="0" smtClean="0"/>
          </a:p>
          <a:p>
            <a:r>
              <a:rPr lang="en-US" dirty="0" smtClean="0"/>
              <a:t>The </a:t>
            </a:r>
            <a:r>
              <a:rPr lang="en-US" dirty="0"/>
              <a:t>compositor works in the 'compositor coordinate system' and an output corresponds to a rectangular area in that space that is actually visible. </a:t>
            </a:r>
            <a:endParaRPr lang="en-US" dirty="0" smtClean="0"/>
          </a:p>
          <a:p>
            <a:pPr lvl="1"/>
            <a:r>
              <a:rPr lang="en-US" dirty="0" smtClean="0"/>
              <a:t>This </a:t>
            </a:r>
            <a:r>
              <a:rPr lang="en-US" dirty="0"/>
              <a:t>typically corresponds to a monitor that displays part of the compositor space. </a:t>
            </a:r>
            <a:endParaRPr lang="en-US" dirty="0" smtClean="0"/>
          </a:p>
          <a:p>
            <a:r>
              <a:rPr lang="en-US" dirty="0" smtClean="0"/>
              <a:t>This </a:t>
            </a:r>
            <a:r>
              <a:rPr lang="en-US" dirty="0"/>
              <a:t>object is published as global during start up, or when a monitor is </a:t>
            </a:r>
            <a:r>
              <a:rPr lang="en-US" dirty="0" err="1"/>
              <a:t>hotplugged</a:t>
            </a:r>
            <a:r>
              <a:rPr lang="en-US" dirty="0" smtClean="0"/>
              <a:t>.</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67</a:t>
            </a:fld>
            <a:endParaRPr lang="en-US" dirty="0"/>
          </a:p>
        </p:txBody>
      </p:sp>
    </p:spTree>
    <p:extLst>
      <p:ext uri="{BB962C8B-B14F-4D97-AF65-F5344CB8AC3E}">
        <p14:creationId xmlns:p14="http://schemas.microsoft.com/office/powerpoint/2010/main" val="5222497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Data </a:t>
            </a:r>
            <a:r>
              <a:rPr lang="en-US" b="1" dirty="0"/>
              <a:t>sharing between clients</a:t>
            </a:r>
            <a:br>
              <a:rPr lang="en-US" b="1" dirty="0"/>
            </a:br>
            <a:r>
              <a:rPr lang="en-US" dirty="0"/>
              <a:t/>
            </a:r>
            <a:br>
              <a:rPr lang="en-US" dirty="0"/>
            </a:br>
            <a:endParaRPr lang="en-US" dirty="0"/>
          </a:p>
        </p:txBody>
      </p:sp>
      <p:sp>
        <p:nvSpPr>
          <p:cNvPr id="3" name="Content Placeholder 2"/>
          <p:cNvSpPr>
            <a:spLocks noGrp="1"/>
          </p:cNvSpPr>
          <p:nvPr>
            <p:ph idx="1"/>
          </p:nvPr>
        </p:nvSpPr>
        <p:spPr>
          <a:xfrm>
            <a:off x="0" y="1028700"/>
            <a:ext cx="9144000" cy="5257800"/>
          </a:xfrm>
        </p:spPr>
        <p:txBody>
          <a:bodyPr/>
          <a:lstStyle/>
          <a:p>
            <a:r>
              <a:rPr lang="en-US" dirty="0"/>
              <a:t>The Wayland protocol provides clients a mechanism for sharing data that allows the implementation of copy-paste and drag-and-drop. </a:t>
            </a:r>
            <a:endParaRPr lang="en-US" dirty="0" smtClean="0"/>
          </a:p>
          <a:p>
            <a:r>
              <a:rPr lang="en-US" dirty="0" smtClean="0"/>
              <a:t>The </a:t>
            </a:r>
            <a:r>
              <a:rPr lang="en-US" dirty="0"/>
              <a:t>client providing the data creates a </a:t>
            </a:r>
            <a:r>
              <a:rPr lang="en-US" dirty="0" err="1"/>
              <a:t>wl_data_source</a:t>
            </a:r>
            <a:r>
              <a:rPr lang="en-US" dirty="0"/>
              <a:t> object and the clients obtaining the data will see it as </a:t>
            </a:r>
            <a:r>
              <a:rPr lang="en-US" dirty="0" err="1"/>
              <a:t>wl_data_offer</a:t>
            </a:r>
            <a:r>
              <a:rPr lang="en-US" dirty="0"/>
              <a:t> object. </a:t>
            </a:r>
            <a:endParaRPr lang="en-US" dirty="0" smtClean="0"/>
          </a:p>
          <a:p>
            <a:r>
              <a:rPr lang="en-US" dirty="0" smtClean="0"/>
              <a:t>This </a:t>
            </a:r>
            <a:r>
              <a:rPr lang="en-US" dirty="0"/>
              <a:t>interface allows the clients to agree on a mutually supported mime type and transfer the data via a file descriptor that is passed through the protocol</a:t>
            </a:r>
            <a:r>
              <a:rPr lang="en-US" dirty="0" smtClean="0"/>
              <a: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68</a:t>
            </a:fld>
            <a:endParaRPr lang="en-US"/>
          </a:p>
        </p:txBody>
      </p:sp>
    </p:spTree>
    <p:extLst>
      <p:ext uri="{BB962C8B-B14F-4D97-AF65-F5344CB8AC3E}">
        <p14:creationId xmlns:p14="http://schemas.microsoft.com/office/powerpoint/2010/main" val="147615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Data </a:t>
            </a:r>
            <a:r>
              <a:rPr lang="en-US" b="1" dirty="0"/>
              <a:t>negotiation</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A client providing data to other clients </a:t>
            </a:r>
            <a:r>
              <a:rPr lang="en-US" dirty="0" smtClean="0"/>
              <a:t>creates </a:t>
            </a:r>
            <a:r>
              <a:rPr lang="en-US" dirty="0"/>
              <a:t>a </a:t>
            </a:r>
            <a:r>
              <a:rPr lang="en-US" dirty="0" err="1"/>
              <a:t>wl_data_source</a:t>
            </a:r>
            <a:r>
              <a:rPr lang="en-US" dirty="0"/>
              <a:t> object and </a:t>
            </a:r>
            <a:r>
              <a:rPr lang="en-US" dirty="0" smtClean="0"/>
              <a:t>advertises </a:t>
            </a:r>
            <a:r>
              <a:rPr lang="en-US" dirty="0"/>
              <a:t>the mime types for the formats it supports for that data through the </a:t>
            </a:r>
            <a:r>
              <a:rPr lang="en-US" dirty="0" err="1"/>
              <a:t>wl_data_source.offer</a:t>
            </a:r>
            <a:r>
              <a:rPr lang="en-US" dirty="0"/>
              <a:t> request. </a:t>
            </a:r>
            <a:endParaRPr lang="en-US" dirty="0" smtClean="0"/>
          </a:p>
          <a:p>
            <a:r>
              <a:rPr lang="en-US" dirty="0" smtClean="0"/>
              <a:t>On </a:t>
            </a:r>
            <a:r>
              <a:rPr lang="en-US" dirty="0"/>
              <a:t>the receiving end, the data offer object will generate one </a:t>
            </a:r>
            <a:r>
              <a:rPr lang="en-US" dirty="0" err="1"/>
              <a:t>wl_data_offer.offer</a:t>
            </a:r>
            <a:r>
              <a:rPr lang="en-US" dirty="0"/>
              <a:t> event for each supported mime type.</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69</a:t>
            </a:fld>
            <a:endParaRPr lang="en-US"/>
          </a:p>
        </p:txBody>
      </p:sp>
    </p:spTree>
    <p:extLst>
      <p:ext uri="{BB962C8B-B14F-4D97-AF65-F5344CB8AC3E}">
        <p14:creationId xmlns:p14="http://schemas.microsoft.com/office/powerpoint/2010/main" val="349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61365" y="1143000"/>
            <a:ext cx="8807823" cy="4953000"/>
          </a:xfrm>
        </p:spPr>
        <p:txBody>
          <a:bodyPr/>
          <a:lstStyle/>
          <a:p>
            <a:r>
              <a:rPr lang="en-US" dirty="0" smtClean="0"/>
              <a:t>Unlike X11  Wayland  does not let </a:t>
            </a:r>
            <a:r>
              <a:rPr lang="en-US" dirty="0"/>
              <a:t>clients embed windows from other clients, or </a:t>
            </a:r>
            <a:r>
              <a:rPr lang="en-US" dirty="0" smtClean="0"/>
              <a:t>copy </a:t>
            </a:r>
            <a:r>
              <a:rPr lang="en-US" dirty="0" err="1"/>
              <a:t>pixmap</a:t>
            </a:r>
            <a:r>
              <a:rPr lang="en-US" dirty="0"/>
              <a:t> contents rendered by another client into their window. </a:t>
            </a:r>
            <a:endParaRPr lang="en-US" dirty="0" smtClean="0"/>
          </a:p>
          <a:p>
            <a:r>
              <a:rPr lang="en-US" dirty="0"/>
              <a:t>C</a:t>
            </a:r>
            <a:r>
              <a:rPr lang="en-US" dirty="0" smtClean="0"/>
              <a:t>lients </a:t>
            </a:r>
            <a:r>
              <a:rPr lang="en-US" dirty="0"/>
              <a:t>can communicate GEM buffer names </a:t>
            </a:r>
            <a:r>
              <a:rPr lang="en-US" dirty="0" smtClean="0"/>
              <a:t>out-of-band using </a:t>
            </a:r>
            <a:r>
              <a:rPr lang="en-US" dirty="0"/>
              <a:t>D-Bus, or command line arguments when the panel launches the applet</a:t>
            </a:r>
            <a:r>
              <a:rPr lang="en-US" dirty="0" smtClean="0"/>
              <a:t>.</a:t>
            </a:r>
          </a:p>
          <a:p>
            <a:r>
              <a:rPr lang="en-US" dirty="0" smtClean="0"/>
              <a:t> </a:t>
            </a: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7</a:t>
            </a:fld>
            <a:endParaRPr lang="en-US"/>
          </a:p>
        </p:txBody>
      </p:sp>
    </p:spTree>
    <p:extLst>
      <p:ext uri="{BB962C8B-B14F-4D97-AF65-F5344CB8AC3E}">
        <p14:creationId xmlns:p14="http://schemas.microsoft.com/office/powerpoint/2010/main" val="10207548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request</a:t>
            </a:r>
            <a:endParaRPr lang="en-US" dirty="0"/>
          </a:p>
        </p:txBody>
      </p:sp>
      <p:sp>
        <p:nvSpPr>
          <p:cNvPr id="3" name="Content Placeholder 2"/>
          <p:cNvSpPr>
            <a:spLocks noGrp="1"/>
          </p:cNvSpPr>
          <p:nvPr>
            <p:ph idx="1"/>
          </p:nvPr>
        </p:nvSpPr>
        <p:spPr>
          <a:xfrm>
            <a:off x="179294" y="1143000"/>
            <a:ext cx="8964706" cy="4953000"/>
          </a:xfrm>
        </p:spPr>
        <p:txBody>
          <a:bodyPr/>
          <a:lstStyle/>
          <a:p>
            <a:r>
              <a:rPr lang="en-US" dirty="0"/>
              <a:t>The actual data transfer happens when the receiving client sends a </a:t>
            </a:r>
            <a:r>
              <a:rPr lang="en-US" dirty="0" err="1"/>
              <a:t>wl_data_offer.receive</a:t>
            </a:r>
            <a:r>
              <a:rPr lang="en-US" dirty="0"/>
              <a:t> request. </a:t>
            </a:r>
            <a:endParaRPr lang="en-US" dirty="0" smtClean="0"/>
          </a:p>
          <a:p>
            <a:r>
              <a:rPr lang="en-US" dirty="0"/>
              <a:t>R</a:t>
            </a:r>
            <a:r>
              <a:rPr lang="en-US" dirty="0" smtClean="0"/>
              <a:t>equest </a:t>
            </a:r>
            <a:r>
              <a:rPr lang="en-US" dirty="0"/>
              <a:t>takes a mime type and a file descriptor as arguments. </a:t>
            </a:r>
            <a:endParaRPr lang="en-US" dirty="0" smtClean="0"/>
          </a:p>
          <a:p>
            <a:r>
              <a:rPr lang="en-US" dirty="0"/>
              <a:t>R</a:t>
            </a:r>
            <a:r>
              <a:rPr lang="en-US" dirty="0" smtClean="0"/>
              <a:t>equest </a:t>
            </a:r>
            <a:r>
              <a:rPr lang="en-US" dirty="0"/>
              <a:t>will generate </a:t>
            </a:r>
            <a:r>
              <a:rPr lang="en-US" dirty="0" err="1"/>
              <a:t>awl_data_source.send</a:t>
            </a:r>
            <a:r>
              <a:rPr lang="en-US" dirty="0"/>
              <a:t> event on the sending client with the same arguments, and the latter client is expected to write its data to the given file descriptor using the chosen mime type.</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70</a:t>
            </a:fld>
            <a:endParaRPr lang="en-US"/>
          </a:p>
        </p:txBody>
      </p:sp>
    </p:spTree>
    <p:extLst>
      <p:ext uri="{BB962C8B-B14F-4D97-AF65-F5344CB8AC3E}">
        <p14:creationId xmlns:p14="http://schemas.microsoft.com/office/powerpoint/2010/main" val="495878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Data </a:t>
            </a:r>
            <a:r>
              <a:rPr lang="en-US" b="1" dirty="0"/>
              <a:t>devices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Data devices glue data sources and offers together. </a:t>
            </a:r>
            <a:endParaRPr lang="en-US" dirty="0" smtClean="0"/>
          </a:p>
          <a:p>
            <a:r>
              <a:rPr lang="en-US" dirty="0" smtClean="0"/>
              <a:t>A </a:t>
            </a:r>
            <a:r>
              <a:rPr lang="en-US" dirty="0"/>
              <a:t>data device is associated with a </a:t>
            </a:r>
            <a:r>
              <a:rPr lang="en-US" dirty="0" err="1"/>
              <a:t>wl_seat</a:t>
            </a:r>
            <a:r>
              <a:rPr lang="en-US" dirty="0"/>
              <a:t> and is obtained by the clients using the </a:t>
            </a:r>
            <a:r>
              <a:rPr lang="en-US" dirty="0" err="1"/>
              <a:t>wl_data_device_manager</a:t>
            </a:r>
            <a:r>
              <a:rPr lang="en-US" dirty="0"/>
              <a:t> factory object, which is also responsible for creating data sources.</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71</a:t>
            </a:fld>
            <a:endParaRPr lang="en-US"/>
          </a:p>
        </p:txBody>
      </p:sp>
    </p:spTree>
    <p:extLst>
      <p:ext uri="{BB962C8B-B14F-4D97-AF65-F5344CB8AC3E}">
        <p14:creationId xmlns:p14="http://schemas.microsoft.com/office/powerpoint/2010/main" val="16851977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Offers</a:t>
            </a:r>
            <a:endParaRPr lang="en-US" dirty="0"/>
          </a:p>
        </p:txBody>
      </p:sp>
      <p:sp>
        <p:nvSpPr>
          <p:cNvPr id="3" name="Content Placeholder 2"/>
          <p:cNvSpPr>
            <a:spLocks noGrp="1"/>
          </p:cNvSpPr>
          <p:nvPr>
            <p:ph idx="1"/>
          </p:nvPr>
        </p:nvSpPr>
        <p:spPr/>
        <p:txBody>
          <a:bodyPr/>
          <a:lstStyle/>
          <a:p>
            <a:r>
              <a:rPr lang="en-US" dirty="0"/>
              <a:t>Clients are informed of new data offers through the </a:t>
            </a:r>
            <a:r>
              <a:rPr lang="en-US" dirty="0" err="1"/>
              <a:t>wl_data_device.data_offer</a:t>
            </a:r>
            <a:r>
              <a:rPr lang="en-US" dirty="0"/>
              <a:t> event. </a:t>
            </a:r>
            <a:endParaRPr lang="en-US" dirty="0" smtClean="0"/>
          </a:p>
          <a:p>
            <a:r>
              <a:rPr lang="en-US" dirty="0" smtClean="0"/>
              <a:t>After </a:t>
            </a:r>
            <a:r>
              <a:rPr lang="en-US" dirty="0"/>
              <a:t>this event is generated the data offer will advertise the available mime types. </a:t>
            </a:r>
            <a:endParaRPr lang="en-US" dirty="0" smtClean="0"/>
          </a:p>
          <a:p>
            <a:r>
              <a:rPr lang="en-US" dirty="0" smtClean="0"/>
              <a:t>New </a:t>
            </a:r>
            <a:r>
              <a:rPr lang="en-US" dirty="0"/>
              <a:t>data offers are introduced prior to their use for copy-paste or drag-and-drop.</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72</a:t>
            </a:fld>
            <a:endParaRPr lang="en-US"/>
          </a:p>
        </p:txBody>
      </p:sp>
    </p:spTree>
    <p:extLst>
      <p:ext uri="{BB962C8B-B14F-4D97-AF65-F5344CB8AC3E}">
        <p14:creationId xmlns:p14="http://schemas.microsoft.com/office/powerpoint/2010/main" val="1912964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Selection</a:t>
            </a:r>
            <a:endParaRPr lang="en-US" dirty="0"/>
          </a:p>
        </p:txBody>
      </p:sp>
      <p:sp>
        <p:nvSpPr>
          <p:cNvPr id="3" name="Content Placeholder 2"/>
          <p:cNvSpPr>
            <a:spLocks noGrp="1"/>
          </p:cNvSpPr>
          <p:nvPr>
            <p:ph idx="1"/>
          </p:nvPr>
        </p:nvSpPr>
        <p:spPr>
          <a:xfrm>
            <a:off x="0" y="914400"/>
            <a:ext cx="9144000" cy="5486400"/>
          </a:xfrm>
        </p:spPr>
        <p:txBody>
          <a:bodyPr/>
          <a:lstStyle/>
          <a:p>
            <a:endParaRPr lang="en-US" b="1" dirty="0" smtClean="0"/>
          </a:p>
          <a:p>
            <a:pPr lvl="1"/>
            <a:r>
              <a:rPr lang="en-US" sz="2600" dirty="0" smtClean="0"/>
              <a:t>Each </a:t>
            </a:r>
            <a:r>
              <a:rPr lang="en-US" sz="2600" dirty="0"/>
              <a:t>data device has a selection data source. </a:t>
            </a:r>
            <a:endParaRPr lang="en-US" sz="2600" dirty="0" smtClean="0"/>
          </a:p>
          <a:p>
            <a:pPr lvl="1"/>
            <a:r>
              <a:rPr lang="en-US" sz="2600" dirty="0" smtClean="0"/>
              <a:t>Clients </a:t>
            </a:r>
            <a:r>
              <a:rPr lang="en-US" sz="2600" dirty="0"/>
              <a:t>create a data source object using the device manager and may set it as the current selection for a given data device. </a:t>
            </a:r>
            <a:endParaRPr lang="en-US" sz="2600" dirty="0" smtClean="0"/>
          </a:p>
          <a:p>
            <a:pPr lvl="1"/>
            <a:r>
              <a:rPr lang="en-US" sz="2600" dirty="0" smtClean="0"/>
              <a:t>Whenever </a:t>
            </a:r>
            <a:r>
              <a:rPr lang="en-US" sz="2600" dirty="0"/>
              <a:t>the current selection changes, the client with keyboard focus receives a </a:t>
            </a:r>
            <a:r>
              <a:rPr lang="en-US" sz="2600" dirty="0" err="1"/>
              <a:t>wl_data_device.selection</a:t>
            </a:r>
            <a:r>
              <a:rPr lang="en-US" sz="2600" dirty="0"/>
              <a:t> event. </a:t>
            </a:r>
            <a:endParaRPr lang="en-US" sz="2600" dirty="0" smtClean="0"/>
          </a:p>
          <a:p>
            <a:pPr lvl="1"/>
            <a:r>
              <a:rPr lang="en-US" sz="2600" dirty="0" smtClean="0"/>
              <a:t>This </a:t>
            </a:r>
            <a:r>
              <a:rPr lang="en-US" sz="2600" dirty="0"/>
              <a:t>event is also generated on a client immediately before it receives keyboard focus.</a:t>
            </a:r>
          </a:p>
          <a:p>
            <a:pPr lvl="1"/>
            <a:r>
              <a:rPr lang="en-US" sz="2600" dirty="0" smtClean="0"/>
              <a:t>The data offer is introduced with </a:t>
            </a:r>
            <a:r>
              <a:rPr lang="en-US" sz="2600" dirty="0" err="1" smtClean="0"/>
              <a:t>wl_data_device.data_offer</a:t>
            </a:r>
            <a:r>
              <a:rPr lang="en-US" sz="2600" dirty="0" smtClean="0"/>
              <a:t> event before the selection event.</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73</a:t>
            </a:fld>
            <a:endParaRPr lang="en-US"/>
          </a:p>
        </p:txBody>
      </p:sp>
    </p:spTree>
    <p:extLst>
      <p:ext uri="{BB962C8B-B14F-4D97-AF65-F5344CB8AC3E}">
        <p14:creationId xmlns:p14="http://schemas.microsoft.com/office/powerpoint/2010/main" val="1517790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Drag </a:t>
            </a:r>
            <a:r>
              <a:rPr lang="en-US" b="1" dirty="0"/>
              <a:t>and Drop</a:t>
            </a:r>
            <a:br>
              <a:rPr lang="en-US" b="1" dirty="0"/>
            </a:br>
            <a:endParaRPr lang="en-US" dirty="0"/>
          </a:p>
        </p:txBody>
      </p:sp>
      <p:sp>
        <p:nvSpPr>
          <p:cNvPr id="3" name="Content Placeholder 2"/>
          <p:cNvSpPr>
            <a:spLocks noGrp="1"/>
          </p:cNvSpPr>
          <p:nvPr>
            <p:ph idx="1"/>
          </p:nvPr>
        </p:nvSpPr>
        <p:spPr>
          <a:xfrm>
            <a:off x="0" y="1143000"/>
            <a:ext cx="9144000" cy="4953000"/>
          </a:xfrm>
        </p:spPr>
        <p:txBody>
          <a:bodyPr/>
          <a:lstStyle/>
          <a:p>
            <a:pPr lvl="1"/>
            <a:r>
              <a:rPr lang="en-US" dirty="0" smtClean="0"/>
              <a:t>A </a:t>
            </a:r>
            <a:r>
              <a:rPr lang="en-US" dirty="0"/>
              <a:t>drag-and-drop operation is started using the </a:t>
            </a:r>
            <a:r>
              <a:rPr lang="en-US" dirty="0" err="1"/>
              <a:t>wl_data_device.start_drag</a:t>
            </a:r>
            <a:r>
              <a:rPr lang="en-US" dirty="0"/>
              <a:t> request. </a:t>
            </a:r>
            <a:endParaRPr lang="en-US" dirty="0" smtClean="0"/>
          </a:p>
          <a:p>
            <a:pPr lvl="1"/>
            <a:r>
              <a:rPr lang="en-US" dirty="0"/>
              <a:t>R</a:t>
            </a:r>
            <a:r>
              <a:rPr lang="en-US" dirty="0" smtClean="0"/>
              <a:t>equests </a:t>
            </a:r>
            <a:r>
              <a:rPr lang="en-US" dirty="0"/>
              <a:t>causes a pointer grab that will generate enter, motion and leave events on the data device. </a:t>
            </a:r>
            <a:endParaRPr lang="en-US" dirty="0" smtClean="0"/>
          </a:p>
          <a:p>
            <a:pPr lvl="1"/>
            <a:r>
              <a:rPr lang="en-US" dirty="0" smtClean="0"/>
              <a:t>A </a:t>
            </a:r>
            <a:r>
              <a:rPr lang="en-US" dirty="0"/>
              <a:t>data source is supplied as argument to </a:t>
            </a:r>
            <a:r>
              <a:rPr lang="en-US" dirty="0" err="1"/>
              <a:t>start_drag</a:t>
            </a:r>
            <a:r>
              <a:rPr lang="en-US" dirty="0"/>
              <a:t>, and data offers associated with it are supplied to clients surfaces under the pointer in the </a:t>
            </a:r>
            <a:r>
              <a:rPr lang="en-US" dirty="0" err="1"/>
              <a:t>wl_data_device.enter</a:t>
            </a:r>
            <a:r>
              <a:rPr lang="en-US" dirty="0"/>
              <a:t> event. </a:t>
            </a:r>
            <a:endParaRPr lang="en-US" dirty="0" smtClean="0"/>
          </a:p>
          <a:p>
            <a:pPr lvl="1"/>
            <a:r>
              <a:rPr lang="en-US" dirty="0" smtClean="0"/>
              <a:t>The </a:t>
            </a:r>
            <a:r>
              <a:rPr lang="en-US" dirty="0"/>
              <a:t>data offer is introduced to the client prior to the enter event with </a:t>
            </a:r>
            <a:r>
              <a:rPr lang="en-US" dirty="0" err="1"/>
              <a:t>thewl_data_device.data_offer</a:t>
            </a:r>
            <a:r>
              <a:rPr lang="en-US" dirty="0"/>
              <a:t> event.</a:t>
            </a:r>
          </a:p>
          <a:p>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74</a:t>
            </a:fld>
            <a:endParaRPr lang="en-US"/>
          </a:p>
        </p:txBody>
      </p:sp>
    </p:spTree>
    <p:extLst>
      <p:ext uri="{BB962C8B-B14F-4D97-AF65-F5344CB8AC3E}">
        <p14:creationId xmlns:p14="http://schemas.microsoft.com/office/powerpoint/2010/main" val="16809481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Clients are expected to provide feedback to the data sending client by calling the </a:t>
            </a:r>
            <a:r>
              <a:rPr lang="en-US" dirty="0" err="1"/>
              <a:t>wl_data_offer.acceptrequest</a:t>
            </a:r>
            <a:r>
              <a:rPr lang="en-US" dirty="0"/>
              <a:t> with a mime type it accepts. </a:t>
            </a:r>
            <a:endParaRPr lang="en-US" dirty="0" smtClean="0"/>
          </a:p>
          <a:p>
            <a:r>
              <a:rPr lang="en-US" dirty="0" smtClean="0"/>
              <a:t>If </a:t>
            </a:r>
            <a:r>
              <a:rPr lang="en-US" dirty="0"/>
              <a:t>none of the advertised mime types is supported by the receiving client, it should supply NULL to the accept request. </a:t>
            </a:r>
            <a:endParaRPr lang="en-US" dirty="0" smtClean="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75</a:t>
            </a:fld>
            <a:endParaRPr lang="en-US"/>
          </a:p>
        </p:txBody>
      </p:sp>
    </p:spTree>
    <p:extLst>
      <p:ext uri="{BB962C8B-B14F-4D97-AF65-F5344CB8AC3E}">
        <p14:creationId xmlns:p14="http://schemas.microsoft.com/office/powerpoint/2010/main" val="21275701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accept request causes the sending client to receive a </a:t>
            </a:r>
            <a:r>
              <a:rPr lang="en-US" dirty="0" err="1"/>
              <a:t>wl_data_source.target</a:t>
            </a:r>
            <a:r>
              <a:rPr lang="en-US" dirty="0"/>
              <a:t> event with the chosen mime type.</a:t>
            </a:r>
          </a:p>
          <a:p>
            <a:r>
              <a:rPr lang="en-US" dirty="0"/>
              <a:t>When the drag ends, the receiving client receives a </a:t>
            </a:r>
            <a:r>
              <a:rPr lang="en-US" dirty="0" err="1"/>
              <a:t>wl_data_device.drop</a:t>
            </a:r>
            <a:r>
              <a:rPr lang="en-US" dirty="0"/>
              <a:t> event at which it is expected to transfer the data using the </a:t>
            </a:r>
            <a:r>
              <a:rPr lang="en-US" dirty="0" err="1"/>
              <a:t>wl_data_offer.receive</a:t>
            </a:r>
            <a:r>
              <a:rPr lang="en-US" dirty="0"/>
              <a:t> request.</a:t>
            </a:r>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76</a:t>
            </a:fld>
            <a:endParaRPr lang="en-US"/>
          </a:p>
        </p:txBody>
      </p:sp>
    </p:spTree>
    <p:extLst>
      <p:ext uri="{BB962C8B-B14F-4D97-AF65-F5344CB8AC3E}">
        <p14:creationId xmlns:p14="http://schemas.microsoft.com/office/powerpoint/2010/main" val="28685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74812" y="1143000"/>
            <a:ext cx="8861612" cy="4953000"/>
          </a:xfrm>
        </p:spPr>
        <p:txBody>
          <a:bodyPr/>
          <a:lstStyle/>
          <a:p>
            <a:r>
              <a:rPr lang="en-US" dirty="0"/>
              <a:t>Another option is to use a nested Wayland instance.</a:t>
            </a:r>
          </a:p>
          <a:p>
            <a:pPr lvl="1"/>
            <a:r>
              <a:rPr lang="en-US" dirty="0"/>
              <a:t> For this, the Wayland server will have to be a library that the host application links to</a:t>
            </a:r>
            <a:r>
              <a:rPr lang="en-US" dirty="0" smtClean="0"/>
              <a:t>.</a:t>
            </a:r>
          </a:p>
          <a:p>
            <a:pPr lvl="1"/>
            <a:r>
              <a:rPr lang="en-US" dirty="0" smtClean="0"/>
              <a:t> </a:t>
            </a:r>
            <a:r>
              <a:rPr lang="en-US" dirty="0"/>
              <a:t>The host application will then pass the Wayland server socket name to the embedded application, and will need to implement the Wayland compositor interface. </a:t>
            </a:r>
            <a:endParaRPr lang="en-US" dirty="0" smtClean="0"/>
          </a:p>
          <a:p>
            <a:pPr lvl="1"/>
            <a:r>
              <a:rPr lang="en-US" dirty="0" smtClean="0"/>
              <a:t>The </a:t>
            </a:r>
            <a:r>
              <a:rPr lang="en-US" dirty="0"/>
              <a:t>host application composites the client surfaces as part of it's window, that is, in the web page or in the panel. </a:t>
            </a:r>
            <a:endParaRPr lang="en-US" dirty="0" smtClean="0"/>
          </a:p>
        </p:txBody>
      </p:sp>
      <p:sp>
        <p:nvSpPr>
          <p:cNvPr id="4" name="Slide Number Placeholder 3"/>
          <p:cNvSpPr>
            <a:spLocks noGrp="1"/>
          </p:cNvSpPr>
          <p:nvPr>
            <p:ph type="sldNum" sz="quarter" idx="12"/>
          </p:nvPr>
        </p:nvSpPr>
        <p:spPr/>
        <p:txBody>
          <a:bodyPr/>
          <a:lstStyle/>
          <a:p>
            <a:fld id="{9B4CC101-FF7C-E647-859F-F79D702C1F53}" type="slidenum">
              <a:rPr lang="en-US" smtClean="0"/>
              <a:pPr/>
              <a:t>8</a:t>
            </a:fld>
            <a:endParaRPr lang="en-US"/>
          </a:p>
        </p:txBody>
      </p:sp>
    </p:spTree>
    <p:extLst>
      <p:ext uri="{BB962C8B-B14F-4D97-AF65-F5344CB8AC3E}">
        <p14:creationId xmlns:p14="http://schemas.microsoft.com/office/powerpoint/2010/main" val="52566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benefit of nesting the Wayland server is that it provides the requests the embedded client needs to inform the host about buffer updates and a mechanism for forwarding input events from the host application.</a:t>
            </a:r>
          </a:p>
          <a:p>
            <a:endParaRPr lang="en-US" dirty="0"/>
          </a:p>
          <a:p>
            <a:endParaRPr lang="en-US" dirty="0"/>
          </a:p>
        </p:txBody>
      </p:sp>
      <p:sp>
        <p:nvSpPr>
          <p:cNvPr id="4" name="Slide Number Placeholder 3"/>
          <p:cNvSpPr>
            <a:spLocks noGrp="1"/>
          </p:cNvSpPr>
          <p:nvPr>
            <p:ph type="sldNum" sz="quarter" idx="12"/>
          </p:nvPr>
        </p:nvSpPr>
        <p:spPr/>
        <p:txBody>
          <a:bodyPr/>
          <a:lstStyle/>
          <a:p>
            <a:fld id="{9B4CC101-FF7C-E647-859F-F79D702C1F53}" type="slidenum">
              <a:rPr lang="en-US" smtClean="0"/>
              <a:pPr/>
              <a:t>9</a:t>
            </a:fld>
            <a:endParaRPr lang="en-US"/>
          </a:p>
        </p:txBody>
      </p:sp>
    </p:spTree>
    <p:extLst>
      <p:ext uri="{BB962C8B-B14F-4D97-AF65-F5344CB8AC3E}">
        <p14:creationId xmlns:p14="http://schemas.microsoft.com/office/powerpoint/2010/main" val="1712643498"/>
      </p:ext>
    </p:extLst>
  </p:cSld>
  <p:clrMapOvr>
    <a:masterClrMapping/>
  </p:clrMapOvr>
</p:sld>
</file>

<file path=ppt/theme/theme1.xml><?xml version="1.0" encoding="utf-8"?>
<a:theme xmlns:a="http://schemas.openxmlformats.org/drawingml/2006/main" name="Default Them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ＭＳ Ｐゴシック"/>
        <a:cs typeface="ＭＳ Ｐゴシック"/>
      </a:majorFont>
      <a:minorFont>
        <a:latin typeface="Times New Roman"/>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1847</TotalTime>
  <Words>3435</Words>
  <Application>Microsoft Macintosh PowerPoint</Application>
  <PresentationFormat>On-screen Show (4:3)</PresentationFormat>
  <Paragraphs>407</Paragraphs>
  <Slides>76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Calibri</vt:lpstr>
      <vt:lpstr>liberation sans</vt:lpstr>
      <vt:lpstr>ＭＳ Ｐゴシック</vt:lpstr>
      <vt:lpstr>Arial</vt:lpstr>
      <vt:lpstr>Times New Roman</vt:lpstr>
      <vt:lpstr>Default Theme</vt:lpstr>
      <vt:lpstr>WAYLAND</vt:lpstr>
      <vt:lpstr>Wayland Clients-Server interaction</vt:lpstr>
      <vt:lpstr>Types of Compositors </vt:lpstr>
      <vt:lpstr>System Compositor </vt:lpstr>
      <vt:lpstr>System Compositor </vt:lpstr>
      <vt:lpstr>    Session Compositor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ISSUES</vt:lpstr>
      <vt:lpstr>Wayland</vt:lpstr>
      <vt:lpstr>PowerPoint Presentation</vt:lpstr>
      <vt:lpstr>PowerPoint Presentation</vt:lpstr>
      <vt:lpstr>Wayland Rendering </vt:lpstr>
      <vt:lpstr>PowerPoint Presentation</vt:lpstr>
      <vt:lpstr>PowerPoint Presentation</vt:lpstr>
      <vt:lpstr>PowerPoint Presentation</vt:lpstr>
      <vt:lpstr>  Hardware Enabling for Wayland  </vt:lpstr>
      <vt:lpstr>Wayland EGL Platform</vt:lpstr>
      <vt:lpstr>PowerPoint Presentation</vt:lpstr>
      <vt:lpstr>PowerPoint Presentation</vt:lpstr>
      <vt:lpstr>PowerPoint Presentation</vt:lpstr>
      <vt:lpstr>Server Side</vt:lpstr>
      <vt:lpstr>PowerPoint Presentation</vt:lpstr>
      <vt:lpstr>PowerPoint Presentation</vt:lpstr>
      <vt:lpstr>   Wayland Protocol and Model of Operation   </vt:lpstr>
      <vt:lpstr>PowerPoint Presentation</vt:lpstr>
      <vt:lpstr>PowerPoint Presentation</vt:lpstr>
      <vt:lpstr>PowerPoint Presentation</vt:lpstr>
      <vt:lpstr>PowerPoint Presentation</vt:lpstr>
      <vt:lpstr>PowerPoint Presentation</vt:lpstr>
      <vt:lpstr>PowerPoint Presentation</vt:lpstr>
      <vt:lpstr>  Code Generation  </vt:lpstr>
      <vt:lpstr>  Wire Format  </vt:lpstr>
      <vt:lpstr>Message Header</vt:lpstr>
      <vt:lpstr>Message Payload</vt:lpstr>
      <vt:lpstr>PowerPoint Presentation</vt:lpstr>
      <vt:lpstr>PowerPoint Presentation</vt:lpstr>
      <vt:lpstr>PowerPoint Presentation</vt:lpstr>
      <vt:lpstr>  Interfaces  </vt:lpstr>
      <vt:lpstr>   Core interfaces   </vt:lpstr>
      <vt:lpstr>   Core interfaces   </vt:lpstr>
      <vt:lpstr>Core Interfaces</vt:lpstr>
      <vt:lpstr>Core Interfaces</vt:lpstr>
      <vt:lpstr>Core Interfaces</vt:lpstr>
      <vt:lpstr>Core Interfaces</vt:lpstr>
      <vt:lpstr>  Versioning  </vt:lpstr>
      <vt:lpstr>Versioning</vt:lpstr>
      <vt:lpstr>Versioning</vt:lpstr>
      <vt:lpstr>Versioning Scheme Exception</vt:lpstr>
      <vt:lpstr>  Connect Time  </vt:lpstr>
      <vt:lpstr>   Security and Authentication   </vt:lpstr>
      <vt:lpstr>  Creating Objects  </vt:lpstr>
      <vt:lpstr>Creating Objects</vt:lpstr>
      <vt:lpstr>  Compositor  </vt:lpstr>
      <vt:lpstr>Surfaces</vt:lpstr>
      <vt:lpstr>Surfaces</vt:lpstr>
      <vt:lpstr>Input </vt:lpstr>
      <vt:lpstr>Implicit Grab by Compositor</vt:lpstr>
      <vt:lpstr>Race Condition Avoidance</vt:lpstr>
      <vt:lpstr>Time Stamps</vt:lpstr>
      <vt:lpstr> Output </vt:lpstr>
      <vt:lpstr>  Data sharing between clients  </vt:lpstr>
      <vt:lpstr>  Data negotiation  </vt:lpstr>
      <vt:lpstr>Data request</vt:lpstr>
      <vt:lpstr>  Data devices  </vt:lpstr>
      <vt:lpstr>Data Offers</vt:lpstr>
      <vt:lpstr>Selection</vt:lpstr>
      <vt:lpstr> Drag and Drop </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Ravichandran</dc:creator>
  <cp:lastModifiedBy>Siddharth Ravichandran</cp:lastModifiedBy>
  <cp:revision>39</cp:revision>
  <dcterms:created xsi:type="dcterms:W3CDTF">2017-08-02T15:09:43Z</dcterms:created>
  <dcterms:modified xsi:type="dcterms:W3CDTF">2017-08-11T01:46:32Z</dcterms:modified>
</cp:coreProperties>
</file>