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5" r:id="rId3"/>
    <p:sldId id="261" r:id="rId4"/>
    <p:sldId id="262" r:id="rId5"/>
    <p:sldId id="266" r:id="rId6"/>
    <p:sldId id="267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48C5A6-7698-8E4F-A92C-5E24E6E261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F15CF-9818-7243-B120-DF3A7F111A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EF034-4147-9843-80A2-8CD2FAA8233D}" type="datetimeFigureOut">
              <a:rPr lang="en-CN" smtClean="0"/>
              <a:t>2020/12/1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0F1C0-FA5B-6148-8C42-B3DDAC5125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8AF-735F-B845-83B4-CDB65E105C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B8E4F-B40D-6047-BD33-C1EF33E9B0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30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AA46F-4176-6D41-A728-A40263192041}" type="datetimeFigureOut">
              <a:rPr lang="en-CN" smtClean="0"/>
              <a:t>2020/12/1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96E5-4F7C-DE44-9E2C-43CF3CD153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5786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793E-6C13-BE47-81FD-910FEAA77B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9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AA26-704A-FE44-8E46-ED7B5E859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5684D-5CB5-3944-99DE-3BBC926DA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42D58-CCA4-3E48-A24C-7246DCB5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2020-12-01</a:t>
            </a:r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C128-64F2-354F-B3F4-C1B3264D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常文渊</a:t>
            </a:r>
            <a:r>
              <a:rPr lang="en-US" altLang="zh-CN"/>
              <a:t>, </a:t>
            </a:r>
            <a:r>
              <a:rPr lang="zh-CN" altLang="en-US"/>
              <a:t>中科院大气所</a:t>
            </a:r>
            <a:r>
              <a:rPr lang="en-US" altLang="zh-CN"/>
              <a:t>-</a:t>
            </a:r>
            <a:r>
              <a:rPr lang="en-US"/>
              <a:t>LAPC 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8A7D-EE5A-A04D-8C25-D221317B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A19-344D-7A4A-9EC0-32FB4CE06B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786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2A30-3463-6B46-94E9-A5F025C6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B7D9E-AB7E-C448-A53E-9D1BE3292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D2A6-59B2-334E-8568-836502F0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2020-12-01</a:t>
            </a:r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F96B-F1CB-2D46-AE3E-0330C867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常文渊</a:t>
            </a:r>
            <a:r>
              <a:rPr lang="en-US" altLang="zh-CN"/>
              <a:t>, </a:t>
            </a:r>
            <a:r>
              <a:rPr lang="zh-CN" altLang="en-US"/>
              <a:t>中科院大气所</a:t>
            </a:r>
            <a:r>
              <a:rPr lang="en-US" altLang="zh-CN"/>
              <a:t>-</a:t>
            </a:r>
            <a:r>
              <a:rPr lang="en-US"/>
              <a:t>LAPC 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F56C-19D8-014E-827E-E78B2908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A19-344D-7A4A-9EC0-32FB4CE06B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7237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690D6-1BAC-354C-B804-FEE447E72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DA467-75BE-9C45-BF54-0792A7744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C723-29B9-E445-882A-2E4C0536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2020-12-01</a:t>
            </a:r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B327-9D68-4444-9ABC-D3A2B536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常文渊</a:t>
            </a:r>
            <a:r>
              <a:rPr lang="en-US" altLang="zh-CN"/>
              <a:t>, </a:t>
            </a:r>
            <a:r>
              <a:rPr lang="zh-CN" altLang="en-US"/>
              <a:t>中科院大气所</a:t>
            </a:r>
            <a:r>
              <a:rPr lang="en-US" altLang="zh-CN"/>
              <a:t>-</a:t>
            </a:r>
            <a:r>
              <a:rPr lang="en-US"/>
              <a:t>LAPC 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E88DA-6A9D-7240-BE8E-A886B2CE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A19-344D-7A4A-9EC0-32FB4CE06B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266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2CDC-640F-5640-97A8-FDC5617C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F2D1A-20BD-BB4C-AB5A-B61542AA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45BB3-24FB-2646-A004-648156A4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2020-12-01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05526-4241-404A-AB92-A55D90C35AFF}"/>
              </a:ext>
            </a:extLst>
          </p:cNvPr>
          <p:cNvSpPr/>
          <p:nvPr userDrawn="1"/>
        </p:nvSpPr>
        <p:spPr>
          <a:xfrm>
            <a:off x="0" y="0"/>
            <a:ext cx="12192000" cy="844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311CB8E-0CE7-BB44-BD58-E3B8FABB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CN" dirty="0"/>
              <a:t>常文渊, 中科院大气所</a:t>
            </a:r>
            <a:r>
              <a:rPr lang="en-US" altLang="zh-CN" dirty="0"/>
              <a:t>-LAPC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F10CC3F-C932-854D-B802-FD9F43F2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CN" dirty="0"/>
              <a:t>changwy@mail.iap.ac.cn</a:t>
            </a:r>
          </a:p>
        </p:txBody>
      </p:sp>
    </p:spTree>
    <p:extLst>
      <p:ext uri="{BB962C8B-B14F-4D97-AF65-F5344CB8AC3E}">
        <p14:creationId xmlns:p14="http://schemas.microsoft.com/office/powerpoint/2010/main" val="373564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0673-37FF-D543-B0C6-00C09226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3D339-4322-1A40-8137-EEB59C937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1BC9-F9A0-8F49-9C5B-F7C665FA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2020-12-01</a:t>
            </a:r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B8D7-E9BD-1248-8BFA-6DC4E9DD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常文渊</a:t>
            </a:r>
            <a:r>
              <a:rPr lang="en-US" altLang="zh-CN"/>
              <a:t>, </a:t>
            </a:r>
            <a:r>
              <a:rPr lang="zh-CN" altLang="en-US"/>
              <a:t>中科院大气所</a:t>
            </a:r>
            <a:r>
              <a:rPr lang="en-US" altLang="zh-CN"/>
              <a:t>-</a:t>
            </a:r>
            <a:r>
              <a:rPr lang="en-US"/>
              <a:t>LAPC 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CAF70-0C50-654D-BF1A-31F39D16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A19-344D-7A4A-9EC0-32FB4CE06B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122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1565-D745-BB4C-B0C1-2F04F9B9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8654-A752-2C49-A86E-F8E8018A1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E4F12-FD04-E749-9CE5-4299A58C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70B0D-1F5E-3F41-9203-A299C676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2020-12-01</a:t>
            </a:r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3EC0A-E22E-D04E-BFAE-E621858C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常文渊</a:t>
            </a:r>
            <a:r>
              <a:rPr lang="en-US" altLang="zh-CN"/>
              <a:t>, </a:t>
            </a:r>
            <a:r>
              <a:rPr lang="zh-CN" altLang="en-US"/>
              <a:t>中科院大气所</a:t>
            </a:r>
            <a:r>
              <a:rPr lang="en-US" altLang="zh-CN"/>
              <a:t>-</a:t>
            </a:r>
            <a:r>
              <a:rPr lang="en-US"/>
              <a:t>LAPC 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E839E-BA04-C140-85C6-ADDC2432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A19-344D-7A4A-9EC0-32FB4CE06B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053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E4BB-619B-8C4B-9A21-89ED2EBE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70ECE-A18B-1740-BF9C-924DDFE27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8325E-65EC-5E41-BB7F-BC9FA2EC8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01483-076B-464B-862D-5D7C14E7C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B943A-4063-8645-AEAA-FFF25435D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847D5-548D-7D46-8149-8678CA62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2020-12-01</a:t>
            </a:r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AD668-22F5-4E49-91BF-530094CE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常文渊</a:t>
            </a:r>
            <a:r>
              <a:rPr lang="en-US" altLang="zh-CN"/>
              <a:t>, </a:t>
            </a:r>
            <a:r>
              <a:rPr lang="zh-CN" altLang="en-US"/>
              <a:t>中科院大气所</a:t>
            </a:r>
            <a:r>
              <a:rPr lang="en-US" altLang="zh-CN"/>
              <a:t>-</a:t>
            </a:r>
            <a:r>
              <a:rPr lang="en-US"/>
              <a:t>LAPC </a:t>
            </a:r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A5C52-A66D-DF4F-879B-68FE8828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A19-344D-7A4A-9EC0-32FB4CE06B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752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E257-1A91-1C48-BE4E-5C621DBF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396D6-7EB7-2D46-89D4-C72BD642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2020-12-01</a:t>
            </a:r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F6C9-14F6-1446-B5A7-28DECA31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常文渊</a:t>
            </a:r>
            <a:r>
              <a:rPr lang="en-US" altLang="zh-CN"/>
              <a:t>, </a:t>
            </a:r>
            <a:r>
              <a:rPr lang="zh-CN" altLang="en-US"/>
              <a:t>中科院大气所</a:t>
            </a:r>
            <a:r>
              <a:rPr lang="en-US" altLang="zh-CN"/>
              <a:t>-</a:t>
            </a:r>
            <a:r>
              <a:rPr lang="en-US"/>
              <a:t>LAPC 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66175-2B45-EB46-87EC-65DBCF65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A19-344D-7A4A-9EC0-32FB4CE06B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330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40538-F437-8C47-AE17-331AC8B8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2020-12-01</a:t>
            </a:r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474AB-0354-A840-9678-8CED779F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常文渊</a:t>
            </a:r>
            <a:r>
              <a:rPr lang="en-US" altLang="zh-CN"/>
              <a:t>, </a:t>
            </a:r>
            <a:r>
              <a:rPr lang="zh-CN" altLang="en-US"/>
              <a:t>中科院大气所</a:t>
            </a:r>
            <a:r>
              <a:rPr lang="en-US" altLang="zh-CN"/>
              <a:t>-</a:t>
            </a:r>
            <a:r>
              <a:rPr lang="en-US"/>
              <a:t>LAPC 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E8FB8-669E-ED4A-B305-3016FF9C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A19-344D-7A4A-9EC0-32FB4CE06B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459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CD0E-90E6-844E-9FBF-74FE20F1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8DDB-2D40-4F40-B418-4BBD6F51D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7DF00-ED9F-1542-969C-6C367D8EC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06A8C-742F-3243-904E-DF364550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2020-12-01</a:t>
            </a:r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BEA5-FBA2-F64D-8B04-A299F794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常文渊</a:t>
            </a:r>
            <a:r>
              <a:rPr lang="en-US" altLang="zh-CN"/>
              <a:t>, </a:t>
            </a:r>
            <a:r>
              <a:rPr lang="zh-CN" altLang="en-US"/>
              <a:t>中科院大气所</a:t>
            </a:r>
            <a:r>
              <a:rPr lang="en-US" altLang="zh-CN"/>
              <a:t>-</a:t>
            </a:r>
            <a:r>
              <a:rPr lang="en-US"/>
              <a:t>LAPC 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5DC3-5E0F-1041-8CC1-A382C63D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A19-344D-7A4A-9EC0-32FB4CE06B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034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F564-BB77-4146-A9C1-8C53ABB5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FAB3A-FC93-BD44-9ABA-28A0CD602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96099-47EF-C14F-8558-0DE447C0F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733BB-34E0-3A49-8B12-DD950F2C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2020-12-01</a:t>
            </a:r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63E2B-6B5E-1147-BE2F-F2F43D7E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常文渊</a:t>
            </a:r>
            <a:r>
              <a:rPr lang="en-US" altLang="zh-CN"/>
              <a:t>, </a:t>
            </a:r>
            <a:r>
              <a:rPr lang="zh-CN" altLang="en-US"/>
              <a:t>中科院大气所</a:t>
            </a:r>
            <a:r>
              <a:rPr lang="en-US" altLang="zh-CN"/>
              <a:t>-</a:t>
            </a:r>
            <a:r>
              <a:rPr lang="en-US"/>
              <a:t>LAPC 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CAD0E-7980-D843-88DC-5CB22E7A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A19-344D-7A4A-9EC0-32FB4CE06B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560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8EC4B-90BC-F743-AB9A-D7A2378B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782-A705-5046-B060-198D8073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EAB06-E163-2442-911B-D9378824C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2020-12-01</a:t>
            </a:r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AB8C0-9F45-A048-AA3F-DC293B1DE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常文渊</a:t>
            </a:r>
            <a:r>
              <a:rPr lang="en-US" altLang="zh-CN"/>
              <a:t>, </a:t>
            </a:r>
            <a:r>
              <a:rPr lang="zh-CN" altLang="en-US"/>
              <a:t>中科院大气所</a:t>
            </a:r>
            <a:r>
              <a:rPr lang="en-US" altLang="zh-CN"/>
              <a:t>-</a:t>
            </a:r>
            <a:r>
              <a:rPr lang="en-US"/>
              <a:t>LAPC 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C27E-94C8-F449-9ED6-BE7FBAE71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81A19-344D-7A4A-9EC0-32FB4CE06B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86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lib.org/lapack/explore-html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421F3D-343D-7E4E-92A9-3E3EFB4CD572}"/>
              </a:ext>
            </a:extLst>
          </p:cNvPr>
          <p:cNvSpPr txBox="1"/>
          <p:nvPr/>
        </p:nvSpPr>
        <p:spPr>
          <a:xfrm>
            <a:off x="1984971" y="292857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变分同化原理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9E297E-7F5E-0B42-BD4D-43DEC607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944" y="2092276"/>
            <a:ext cx="5575300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2ABC81-3113-4547-849C-7EC6D472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934" y="3176419"/>
            <a:ext cx="5118100" cy="7747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6C3B2F-677E-CA46-BFC6-ED0DCA28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常文渊, 中科院大气所</a:t>
            </a:r>
            <a:r>
              <a:rPr lang="en-US" altLang="zh-CN"/>
              <a:t>-LAPC</a:t>
            </a:r>
            <a:r>
              <a:rPr lang="zh-CN" altLang="en-US"/>
              <a:t> 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BED1E-0722-E040-A608-43E31B21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N"/>
              <a:t>changwy@mail.iap.ac.cn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487C-D9DD-E041-B9E0-FE2E0475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2020-12-01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211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8B25C0-311B-E348-AA11-B48C6F6B48C1}"/>
              </a:ext>
            </a:extLst>
          </p:cNvPr>
          <p:cNvGrpSpPr/>
          <p:nvPr/>
        </p:nvGrpSpPr>
        <p:grpSpPr>
          <a:xfrm>
            <a:off x="1859671" y="1240229"/>
            <a:ext cx="4953000" cy="2148836"/>
            <a:chOff x="1715672" y="1409407"/>
            <a:chExt cx="4953000" cy="214883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0FD4E60-9B20-5E4D-BC67-8A10422F3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5672" y="1409407"/>
              <a:ext cx="4953000" cy="1028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B600437-7874-0C49-A95B-1E6E3A117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5672" y="2262407"/>
              <a:ext cx="1612900" cy="381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64C995-3E87-0842-BBF1-D342E90A2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5672" y="2910543"/>
              <a:ext cx="4787900" cy="6477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D7952C-337D-6843-A95C-1CE1DC43A041}"/>
              </a:ext>
            </a:extLst>
          </p:cNvPr>
          <p:cNvGrpSpPr/>
          <p:nvPr/>
        </p:nvGrpSpPr>
        <p:grpSpPr>
          <a:xfrm>
            <a:off x="6261882" y="3526314"/>
            <a:ext cx="4037233" cy="2222681"/>
            <a:chOff x="4104835" y="3606811"/>
            <a:chExt cx="4037233" cy="222268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71C6E3-FEA3-7341-95C8-B88907F97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8672" y="3606811"/>
              <a:ext cx="2374900" cy="9398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76DE465-2CAA-FC45-982D-39C3A3DC5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35568" y="3746511"/>
              <a:ext cx="1206500" cy="660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66718C-97A1-0B4B-9A6B-E0C46B851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04835" y="4593011"/>
              <a:ext cx="3924300" cy="6477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ED5F919-9D1E-A445-BAF9-57069A3E6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28672" y="5448492"/>
              <a:ext cx="3098800" cy="38100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B398B22-5677-5E46-A50F-8E155DD55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9160" y="5218717"/>
            <a:ext cx="3098800" cy="355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65803F-17C9-3F43-B21B-22D9D72C98AF}"/>
              </a:ext>
            </a:extLst>
          </p:cNvPr>
          <p:cNvSpPr txBox="1"/>
          <p:nvPr/>
        </p:nvSpPr>
        <p:spPr>
          <a:xfrm>
            <a:off x="2072141" y="5748994"/>
            <a:ext cx="250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LAPACK</a:t>
            </a:r>
            <a:r>
              <a:rPr lang="zh-CN" altLang="en-US" b="1" dirty="0"/>
              <a:t>矩阵软件包求解</a:t>
            </a:r>
            <a:endParaRPr lang="en-US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27FB4B-3E07-1C44-9474-3D58B28D4148}"/>
              </a:ext>
            </a:extLst>
          </p:cNvPr>
          <p:cNvSpPr/>
          <p:nvPr/>
        </p:nvSpPr>
        <p:spPr>
          <a:xfrm>
            <a:off x="5628703" y="830591"/>
            <a:ext cx="633179" cy="63317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9DD87F-A305-1649-8716-8B21C446F318}"/>
              </a:ext>
            </a:extLst>
          </p:cNvPr>
          <p:cNvSpPr/>
          <p:nvPr/>
        </p:nvSpPr>
        <p:spPr>
          <a:xfrm>
            <a:off x="8452206" y="2893135"/>
            <a:ext cx="633179" cy="63317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BD6935-DA02-1744-A235-2BE4BC16939F}"/>
              </a:ext>
            </a:extLst>
          </p:cNvPr>
          <p:cNvSpPr/>
          <p:nvPr/>
        </p:nvSpPr>
        <p:spPr>
          <a:xfrm>
            <a:off x="2020140" y="4410862"/>
            <a:ext cx="633179" cy="63317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CA9A35-9F50-FC4B-A67E-0B13FF7932C8}"/>
              </a:ext>
            </a:extLst>
          </p:cNvPr>
          <p:cNvSpPr/>
          <p:nvPr/>
        </p:nvSpPr>
        <p:spPr>
          <a:xfrm>
            <a:off x="4336172" y="1913207"/>
            <a:ext cx="1478475" cy="370523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B4E127-62A0-A04D-9F8D-2062C7E837B2}"/>
              </a:ext>
            </a:extLst>
          </p:cNvPr>
          <p:cNvSpPr/>
          <p:nvPr/>
        </p:nvSpPr>
        <p:spPr>
          <a:xfrm>
            <a:off x="6733931" y="3626358"/>
            <a:ext cx="1478475" cy="370523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67DE25-126F-0540-A6FF-EC534EB82F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834"/>
          <a:stretch/>
        </p:blipFill>
        <p:spPr>
          <a:xfrm>
            <a:off x="3171875" y="6130853"/>
            <a:ext cx="1206500" cy="3312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A8F7452-E795-4F4C-829A-A44713A6A08F}"/>
              </a:ext>
            </a:extLst>
          </p:cNvPr>
          <p:cNvSpPr txBox="1"/>
          <p:nvPr/>
        </p:nvSpPr>
        <p:spPr>
          <a:xfrm>
            <a:off x="1984971" y="292857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变分同化原理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FD277-BCD9-3347-A214-CAA6F7BD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常文渊, 中科院大气所</a:t>
            </a:r>
            <a:r>
              <a:rPr lang="en-US" altLang="zh-CN"/>
              <a:t>-LAPC</a:t>
            </a:r>
            <a:r>
              <a:rPr lang="zh-CN" altLang="en-US"/>
              <a:t> 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3FF66-1BA9-C245-9D97-043690CB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N"/>
              <a:t>changwy@mail.iap.ac.cn</a:t>
            </a:r>
            <a:endParaRPr lang="en-C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B2D678-E05B-4E40-89F3-A5C2A52F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2020-12-01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2263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29F8F2-C3CE-AF46-B2AD-5D137AD09D17}"/>
              </a:ext>
            </a:extLst>
          </p:cNvPr>
          <p:cNvSpPr txBox="1"/>
          <p:nvPr/>
        </p:nvSpPr>
        <p:spPr>
          <a:xfrm>
            <a:off x="1984971" y="335061"/>
            <a:ext cx="774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PM2.5</a:t>
            </a:r>
            <a:r>
              <a:rPr lang="zh-CN" altLang="en-US" sz="2400" dirty="0">
                <a:solidFill>
                  <a:schemeClr val="bg1"/>
                </a:solidFill>
              </a:rPr>
              <a:t>变分同化测试：</a:t>
            </a:r>
            <a:r>
              <a:rPr lang="en-US" altLang="zh-CN" sz="2400" dirty="0">
                <a:solidFill>
                  <a:schemeClr val="bg1"/>
                </a:solidFill>
              </a:rPr>
              <a:t>GEOS-</a:t>
            </a:r>
            <a:r>
              <a:rPr lang="en-US" altLang="zh-CN" sz="2400" dirty="0" err="1">
                <a:solidFill>
                  <a:schemeClr val="bg1"/>
                </a:solidFill>
              </a:rPr>
              <a:t>Chem</a:t>
            </a:r>
            <a:r>
              <a:rPr lang="zh-CN" altLang="en-US" sz="2400" dirty="0">
                <a:solidFill>
                  <a:schemeClr val="bg1"/>
                </a:solidFill>
              </a:rPr>
              <a:t>模拟</a:t>
            </a:r>
            <a:r>
              <a:rPr lang="en-US" altLang="zh-CN" sz="2400" dirty="0">
                <a:solidFill>
                  <a:schemeClr val="bg1"/>
                </a:solidFill>
              </a:rPr>
              <a:t>PM2.5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+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AQI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PM2.5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8C0F6-A514-504B-A765-56FB5F7FE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620" y="982995"/>
            <a:ext cx="3897604" cy="5236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E44C4B-1F2D-B747-B947-1E0F920AEF62}"/>
              </a:ext>
            </a:extLst>
          </p:cNvPr>
          <p:cNvSpPr txBox="1"/>
          <p:nvPr/>
        </p:nvSpPr>
        <p:spPr>
          <a:xfrm>
            <a:off x="8675427" y="128289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2013-2014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2C88F-1BBB-6B44-BD30-0532478A10A0}"/>
              </a:ext>
            </a:extLst>
          </p:cNvPr>
          <p:cNvSpPr txBox="1"/>
          <p:nvPr/>
        </p:nvSpPr>
        <p:spPr>
          <a:xfrm>
            <a:off x="381837" y="5216262"/>
            <a:ext cx="224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注</a:t>
            </a:r>
            <a:r>
              <a:rPr lang="zh-CN" altLang="en-US" dirty="0"/>
              <a:t>：</a:t>
            </a:r>
            <a:r>
              <a:rPr lang="en-CN" dirty="0"/>
              <a:t>模拟与观测时间不匹配</a:t>
            </a:r>
            <a:r>
              <a:rPr lang="zh-CN" altLang="en-US" dirty="0"/>
              <a:t>，</a:t>
            </a:r>
            <a:r>
              <a:rPr lang="en-CN" dirty="0"/>
              <a:t>仅用于显示同化效果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AD90F-71F7-6E4F-B383-73D3CCE4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常文渊, 中科院大气所</a:t>
            </a:r>
            <a:r>
              <a:rPr lang="en-US" altLang="zh-CN"/>
              <a:t>-LAPC</a:t>
            </a:r>
            <a:r>
              <a:rPr lang="zh-CN" altLang="en-US"/>
              <a:t> 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48D9-C88E-C843-8CCD-D4341496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N"/>
              <a:t>changwy@mail.iap.ac.cn</a:t>
            </a:r>
            <a:endParaRPr lang="en-C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0A6F3B-2A1A-8E4A-819F-DC7E33E7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2020-12-01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8558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04FC3C-4517-EC4B-91D4-2C3F158C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77" y="1507130"/>
            <a:ext cx="5423374" cy="5003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8C0570-476F-374A-BA6C-D0ABF5B31765}"/>
              </a:ext>
            </a:extLst>
          </p:cNvPr>
          <p:cNvSpPr txBox="1"/>
          <p:nvPr/>
        </p:nvSpPr>
        <p:spPr>
          <a:xfrm>
            <a:off x="1984971" y="335061"/>
            <a:ext cx="764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PM2.5</a:t>
            </a:r>
            <a:r>
              <a:rPr lang="zh-CN" altLang="en-US" sz="2400" dirty="0">
                <a:solidFill>
                  <a:schemeClr val="bg1"/>
                </a:solidFill>
              </a:rPr>
              <a:t>变分同化测试：</a:t>
            </a:r>
            <a:r>
              <a:rPr lang="en-US" altLang="zh-CN" sz="2400" dirty="0">
                <a:solidFill>
                  <a:schemeClr val="bg1"/>
                </a:solidFill>
              </a:rPr>
              <a:t>WRF-</a:t>
            </a:r>
            <a:r>
              <a:rPr lang="en-US" altLang="zh-CN" sz="2400" dirty="0" err="1">
                <a:solidFill>
                  <a:schemeClr val="bg1"/>
                </a:solidFill>
              </a:rPr>
              <a:t>Chem</a:t>
            </a:r>
            <a:r>
              <a:rPr lang="zh-CN" altLang="en-US" sz="2400" dirty="0">
                <a:solidFill>
                  <a:schemeClr val="bg1"/>
                </a:solidFill>
              </a:rPr>
              <a:t>模拟</a:t>
            </a:r>
            <a:r>
              <a:rPr lang="en-US" altLang="zh-CN" sz="2400" dirty="0">
                <a:solidFill>
                  <a:schemeClr val="bg1"/>
                </a:solidFill>
              </a:rPr>
              <a:t>PM2.5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+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AQI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PM2.5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04BC7-BFA9-9440-9F98-346365D49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849" y="4009030"/>
            <a:ext cx="3583675" cy="2407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B6122-3487-CC4E-B448-4DBE8AAB1553}"/>
              </a:ext>
            </a:extLst>
          </p:cNvPr>
          <p:cNvSpPr txBox="1"/>
          <p:nvPr/>
        </p:nvSpPr>
        <p:spPr>
          <a:xfrm>
            <a:off x="8675427" y="1282890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20131201_04:00 UTC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B97E57-6054-624F-8B73-BE7CBD21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常文渊, 中科院大气所</a:t>
            </a:r>
            <a:r>
              <a:rPr lang="en-US" altLang="zh-CN"/>
              <a:t>-LAPC</a:t>
            </a:r>
            <a:r>
              <a:rPr lang="zh-CN" altLang="en-US"/>
              <a:t> 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99D048-A9C3-C146-AFBF-E0FED5ED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N"/>
              <a:t>changwy@mail.iap.ac.cn</a:t>
            </a:r>
            <a:endParaRPr lang="en-C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1ABFD01-8F7E-9A40-AE33-5960857B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2020-12-01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0008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D268-8A87-B24D-8A83-9494792E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cp </a:t>
            </a:r>
            <a:r>
              <a:rPr lang="en-US" dirty="0" err="1"/>
              <a:t>make.inc.example</a:t>
            </a:r>
            <a:r>
              <a:rPr lang="en-US" dirty="0"/>
              <a:t> </a:t>
            </a:r>
            <a:r>
              <a:rPr lang="en-US" dirty="0" err="1"/>
              <a:t>make.inc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make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make.inc.example供linux下使用gnu编译器，可作相应修改。make后生成3个库文件 </a:t>
            </a:r>
          </a:p>
          <a:p>
            <a:pPr marL="0" indent="0">
              <a:buNone/>
            </a:pPr>
            <a:r>
              <a:rPr lang="en-US" dirty="0" err="1"/>
              <a:t>liblapack.a</a:t>
            </a:r>
            <a:r>
              <a:rPr lang="en-US" dirty="0"/>
              <a:t>  </a:t>
            </a:r>
            <a:r>
              <a:rPr lang="en-US" dirty="0" err="1"/>
              <a:t>librefblas.a</a:t>
            </a:r>
            <a:r>
              <a:rPr lang="en-US" dirty="0"/>
              <a:t> </a:t>
            </a:r>
            <a:r>
              <a:rPr lang="en-US" dirty="0" err="1"/>
              <a:t>libtmglib.a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连接</a:t>
            </a:r>
            <a:r>
              <a:rPr lang="en-US" dirty="0"/>
              <a:t>：</a:t>
            </a:r>
          </a:p>
          <a:p>
            <a:pPr marL="0" indent="0">
              <a:buNone/>
            </a:pPr>
            <a:r>
              <a:rPr lang="en-US" dirty="0"/>
              <a:t>将上述3个库文件移至某处</a:t>
            </a:r>
          </a:p>
          <a:p>
            <a:pPr marL="0" indent="0">
              <a:buNone/>
            </a:pPr>
            <a:r>
              <a:rPr lang="en-US" dirty="0" err="1"/>
              <a:t>设置LD_LIBRARY_PATH路径指向库文件目录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gfortran</a:t>
            </a:r>
            <a:r>
              <a:rPr lang="en-US" dirty="0"/>
              <a:t> step01.lapack.f90 -o s01.lapack.out -L$HOME/lib/lapack-3.8.0 -</a:t>
            </a:r>
            <a:r>
              <a:rPr lang="en-US" dirty="0" err="1"/>
              <a:t>llapack</a:t>
            </a:r>
            <a:r>
              <a:rPr lang="en-US" dirty="0"/>
              <a:t> -</a:t>
            </a:r>
            <a:r>
              <a:rPr lang="en-US" dirty="0" err="1"/>
              <a:t>lrefblas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函数查询：</a:t>
            </a:r>
            <a:r>
              <a:rPr lang="en-US" dirty="0" err="1">
                <a:hlinkClick r:id="rId2"/>
              </a:rPr>
              <a:t>http</a:t>
            </a:r>
            <a:r>
              <a:rPr lang="en-US" dirty="0">
                <a:hlinkClick r:id="rId2"/>
              </a:rPr>
              <a:t>://www.netlib.org/lapack/explore-html/index.html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若为GSI使用</a:t>
            </a:r>
            <a:r>
              <a:rPr lang="zh-CN" altLang="en-US" dirty="0"/>
              <a:t>，需</a:t>
            </a:r>
            <a:r>
              <a:rPr lang="en-US" dirty="0" err="1"/>
              <a:t>在.bashrc文件中设置LAPACK变量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export LAPACK_PATH=$HOME/bin/lapack-3.8.0</a:t>
            </a:r>
          </a:p>
          <a:p>
            <a:pPr marL="0" indent="0">
              <a:buNone/>
            </a:pP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0BCC2-ED1A-EB4E-8DFC-8A0D451A9F34}"/>
              </a:ext>
            </a:extLst>
          </p:cNvPr>
          <p:cNvSpPr txBox="1"/>
          <p:nvPr/>
        </p:nvSpPr>
        <p:spPr>
          <a:xfrm>
            <a:off x="1984971" y="335061"/>
            <a:ext cx="2666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LAPACK</a:t>
            </a:r>
            <a:r>
              <a:rPr lang="zh-CN" altLang="en-US" sz="2400" dirty="0">
                <a:solidFill>
                  <a:schemeClr val="bg1"/>
                </a:solidFill>
              </a:rPr>
              <a:t>软件包安装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7242E-A670-2042-89D5-2FA1CCA02020}"/>
              </a:ext>
            </a:extLst>
          </p:cNvPr>
          <p:cNvSpPr/>
          <p:nvPr/>
        </p:nvSpPr>
        <p:spPr>
          <a:xfrm>
            <a:off x="5025109" y="1164326"/>
            <a:ext cx="491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/>
              <a:t>LAPACK下载网址</a:t>
            </a:r>
            <a:r>
              <a:rPr lang="zh-CN" altLang="en-US" dirty="0"/>
              <a:t>：</a:t>
            </a:r>
            <a:r>
              <a:rPr lang="en-US" dirty="0"/>
              <a:t>http://www.netlib.org/lapack/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82997-2E18-7F41-BDF3-2E31D167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常文渊, 中科院大气所</a:t>
            </a:r>
            <a:r>
              <a:rPr lang="en-US" altLang="zh-CN"/>
              <a:t>-LAPC</a:t>
            </a:r>
            <a:r>
              <a:rPr lang="zh-CN" altLang="en-US"/>
              <a:t> </a:t>
            </a:r>
            <a:endParaRPr lang="en-C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313E5-F0E6-BE44-85B4-F5693F66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N"/>
              <a:t>changwy@mail.iap.ac.cn</a:t>
            </a:r>
            <a:endParaRPr lang="en-CN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A7C9E4-709D-9B4E-9F34-5C96048A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2020-12-01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7024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DCE817-E92D-3E48-A937-64C0CE33C04F}"/>
              </a:ext>
            </a:extLst>
          </p:cNvPr>
          <p:cNvSpPr/>
          <p:nvPr/>
        </p:nvSpPr>
        <p:spPr>
          <a:xfrm>
            <a:off x="284703" y="1006430"/>
            <a:ext cx="519164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effectLst/>
                <a:highlight>
                  <a:srgbClr val="00FFFF"/>
                </a:highlight>
                <a:latin typeface="Microsoft YaHei" panose="020B0503020204020204" pitchFamily="34" charset="-122"/>
              </a:rPr>
              <a:t>安装</a:t>
            </a:r>
            <a:r>
              <a:rPr lang="en-US" sz="1000" dirty="0" err="1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netcdf</a:t>
            </a:r>
            <a:r>
              <a:rPr lang="en-US" sz="1000" dirty="0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-c</a:t>
            </a:r>
            <a:endParaRPr lang="en-US" sz="1000" dirty="0">
              <a:effectLst/>
              <a:latin typeface="Calibri" panose="020F0502020204030204" pitchFamily="34" charset="0"/>
            </a:endParaRP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export CC=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icc</a:t>
            </a:r>
            <a:endParaRPr lang="en-US" sz="1000" dirty="0">
              <a:solidFill>
                <a:srgbClr val="3B2322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export FC=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ifort</a:t>
            </a:r>
            <a:endParaRPr lang="en-US" sz="1000" dirty="0">
              <a:solidFill>
                <a:srgbClr val="3B2322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export CXX=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icpc</a:t>
            </a:r>
            <a:endParaRPr lang="en-US" sz="1000" dirty="0">
              <a:solidFill>
                <a:srgbClr val="3B2322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export CPPFLAGS="-I$HOME/bin/hdf5-1.10.5/include -I$HOME/bin/zlib-1.2.11/include"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export LDFLAGS="-L$HOME/bin/hdf5-1.10.5/lib -L$HOME/bin/zlib-1.2.11/lib"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./configure --prefix=$HOME/bin/netcdf-4.6.3-intel --disable-dap --enable-netcdf4</a:t>
            </a:r>
          </a:p>
          <a:p>
            <a:r>
              <a:rPr lang="en-US" sz="1000" dirty="0">
                <a:effectLst/>
                <a:latin typeface="Calibri" panose="020F0502020204030204" pitchFamily="34" charset="0"/>
              </a:rPr>
              <a:t>make check</a:t>
            </a:r>
          </a:p>
          <a:p>
            <a:r>
              <a:rPr lang="en-US" sz="1000" dirty="0">
                <a:effectLst/>
                <a:latin typeface="Calibri" panose="020F0502020204030204" pitchFamily="34" charset="0"/>
              </a:rPr>
              <a:t>make install</a:t>
            </a:r>
          </a:p>
          <a:p>
            <a:r>
              <a:rPr lang="en-US" sz="1000" dirty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US" sz="1000" dirty="0" err="1">
                <a:effectLst/>
                <a:highlight>
                  <a:srgbClr val="00FFFF"/>
                </a:highlight>
                <a:latin typeface="Microsoft YaHei" panose="020B0503020204020204" pitchFamily="34" charset="-122"/>
              </a:rPr>
              <a:t>安装</a:t>
            </a:r>
            <a:r>
              <a:rPr lang="en-US" sz="1000" dirty="0" err="1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netcdf-fortran</a:t>
            </a:r>
            <a:endParaRPr lang="en-US" sz="1000" dirty="0">
              <a:effectLst/>
              <a:latin typeface="Calibri" panose="020F0502020204030204" pitchFamily="34" charset="0"/>
            </a:endParaRP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export CC=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icc</a:t>
            </a:r>
            <a:endParaRPr lang="en-US" sz="1000" dirty="0">
              <a:solidFill>
                <a:srgbClr val="3B2322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export FC=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ifort</a:t>
            </a:r>
            <a:endParaRPr lang="en-US" sz="1000" dirty="0">
              <a:solidFill>
                <a:srgbClr val="3B2322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export CXX=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icpc</a:t>
            </a:r>
            <a:endParaRPr lang="en-US" sz="1000" dirty="0">
              <a:solidFill>
                <a:srgbClr val="3B2322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export CPPFLAGS="-I$HOME/bin/netcdf-4.6.3-intel/include"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export LDFLAGS="-L$HOME/bin/netcdf-4.6.3-intel/lib"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./configure --prefix=$HOME/bin/netcdf-4.6.3-intel</a:t>
            </a:r>
          </a:p>
          <a:p>
            <a:r>
              <a:rPr lang="en-US" sz="1000" dirty="0">
                <a:effectLst/>
                <a:latin typeface="Calibri" panose="020F0502020204030204" pitchFamily="34" charset="0"/>
              </a:rPr>
              <a:t>make</a:t>
            </a:r>
          </a:p>
          <a:p>
            <a:r>
              <a:rPr lang="en-US" sz="1000" dirty="0">
                <a:effectLst/>
                <a:latin typeface="Calibri" panose="020F0502020204030204" pitchFamily="34" charset="0"/>
              </a:rPr>
              <a:t>make install</a:t>
            </a:r>
          </a:p>
          <a:p>
            <a:r>
              <a:rPr lang="en-US" sz="1000" dirty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US" sz="1000" dirty="0" err="1">
                <a:effectLst/>
                <a:latin typeface="Microsoft YaHei" panose="020B0503020204020204" pitchFamily="34" charset="-122"/>
              </a:rPr>
              <a:t>若安装失败要重试</a:t>
            </a:r>
            <a:r>
              <a:rPr lang="zh-CN" sz="1000" dirty="0">
                <a:effectLst/>
                <a:latin typeface="Microsoft YaHei" panose="020B0503020204020204" pitchFamily="34" charset="-122"/>
              </a:rPr>
              <a:t>，先运行</a:t>
            </a:r>
            <a:r>
              <a:rPr lang="en-US" sz="1000" dirty="0">
                <a:effectLst/>
                <a:latin typeface="Microsoft YaHei" panose="020B0503020204020204" pitchFamily="34" charset="-122"/>
              </a:rPr>
              <a:t> make </a:t>
            </a:r>
            <a:r>
              <a:rPr lang="en-US" sz="1000" dirty="0" err="1">
                <a:effectLst/>
                <a:latin typeface="Microsoft YaHei" panose="020B0503020204020204" pitchFamily="34" charset="-122"/>
              </a:rPr>
              <a:t>distclean</a:t>
            </a:r>
            <a:endParaRPr lang="en-US" sz="1000" dirty="0">
              <a:effectLst/>
              <a:latin typeface="Microsoft YaHei" panose="020B0503020204020204" pitchFamily="34" charset="-122"/>
            </a:endParaRPr>
          </a:p>
          <a:p>
            <a:r>
              <a:rPr lang="en-US" sz="1000" dirty="0">
                <a:effectLst/>
                <a:latin typeface="Microsoft YaHei" panose="020B0503020204020204" pitchFamily="34" charset="-122"/>
              </a:rPr>
              <a:t> </a:t>
            </a:r>
          </a:p>
          <a:p>
            <a:endParaRPr lang="en-US" sz="1000" dirty="0">
              <a:effectLst/>
              <a:highlight>
                <a:srgbClr val="00FFFF"/>
              </a:highlight>
              <a:latin typeface="Microsoft YaHei" panose="020B0503020204020204" pitchFamily="34" charset="-122"/>
            </a:endParaRPr>
          </a:p>
          <a:p>
            <a:r>
              <a:rPr lang="en-US" sz="1000" dirty="0">
                <a:effectLst/>
                <a:highlight>
                  <a:srgbClr val="00FFFF"/>
                </a:highlight>
                <a:latin typeface="Microsoft YaHei" panose="020B0503020204020204" pitchFamily="34" charset="-122"/>
              </a:rPr>
              <a:t>.</a:t>
            </a:r>
            <a:r>
              <a:rPr lang="en-US" sz="1000" dirty="0" err="1">
                <a:effectLst/>
                <a:highlight>
                  <a:srgbClr val="00FFFF"/>
                </a:highlight>
                <a:latin typeface="Microsoft YaHei" panose="020B0503020204020204" pitchFamily="34" charset="-122"/>
              </a:rPr>
              <a:t>bashrc设置NETCDF</a:t>
            </a:r>
            <a:endParaRPr lang="en-US" sz="1000" dirty="0">
              <a:effectLst/>
              <a:latin typeface="Microsoft YaHei" panose="020B0503020204020204" pitchFamily="34" charset="-122"/>
            </a:endParaRPr>
          </a:p>
          <a:p>
            <a:r>
              <a:rPr lang="en-US" sz="1000" dirty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export LD_LIBRARY_PATH=$HOME/bin/hdf5-1.10.5/lib:$LD_LIBRARY_PATH</a:t>
            </a:r>
          </a:p>
          <a:p>
            <a:r>
              <a:rPr lang="en-US" sz="1000" dirty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export NETCDF=$HOME/bin/netcdf-4.6.3-intel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export NETCDF_LIB=$HOME/bin/netcdf-4.6.3-intel/lib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export NETCDF_INC=$HOME/bin/netcdf-4.6.3-intel/include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export LD_LIBRARY_PATH=$NETCDF_LIB:$LD_LIBRARY_PATH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export PATH=$NETCDF/bin:$PATH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BE8A4-47C0-AE43-A0BF-E560193B14C5}"/>
              </a:ext>
            </a:extLst>
          </p:cNvPr>
          <p:cNvSpPr/>
          <p:nvPr/>
        </p:nvSpPr>
        <p:spPr>
          <a:xfrm>
            <a:off x="5573486" y="2133330"/>
            <a:ext cx="64778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00FFFF"/>
                </a:highlight>
                <a:latin typeface="Microsoft YaHei" panose="020B0503020204020204" pitchFamily="34" charset="-122"/>
              </a:rPr>
              <a:t>测试</a:t>
            </a:r>
            <a:r>
              <a:rPr lang="en-US" sz="1000" dirty="0">
                <a:highlight>
                  <a:srgbClr val="00FFFF"/>
                </a:highlight>
                <a:latin typeface="Microsoft YaHei" panose="020B0503020204020204" pitchFamily="34" charset="-122"/>
              </a:rPr>
              <a:t> </a:t>
            </a:r>
            <a:r>
              <a:rPr lang="en-US" sz="1000" dirty="0" err="1">
                <a:highlight>
                  <a:srgbClr val="00FFFF"/>
                </a:highlight>
                <a:latin typeface="Microsoft YaHei" panose="020B0503020204020204" pitchFamily="34" charset="-122"/>
              </a:rPr>
              <a:t>netcdf</a:t>
            </a:r>
            <a:r>
              <a:rPr lang="en-US" sz="1000" dirty="0">
                <a:highlight>
                  <a:srgbClr val="00FFFF"/>
                </a:highlight>
                <a:latin typeface="Microsoft YaHei" panose="020B0503020204020204" pitchFamily="34" charset="-122"/>
              </a:rPr>
              <a:t> </a:t>
            </a:r>
            <a:r>
              <a:rPr lang="en-US" sz="1000" dirty="0" err="1">
                <a:highlight>
                  <a:srgbClr val="00FFFF"/>
                </a:highlight>
                <a:latin typeface="Microsoft YaHei" panose="020B0503020204020204" pitchFamily="34" charset="-122"/>
              </a:rPr>
              <a:t>安装成功的fortran程序</a:t>
            </a:r>
            <a:endParaRPr lang="en-US" sz="1000" dirty="0">
              <a:latin typeface="Microsoft YaHei" panose="020B0503020204020204" pitchFamily="34" charset="-122"/>
            </a:endParaRP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program main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implicit none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include '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netcdf.inc</a:t>
            </a:r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'</a:t>
            </a:r>
          </a:p>
          <a:p>
            <a:r>
              <a:rPr lang="en-US" sz="1000" dirty="0">
                <a:latin typeface="Microsoft YaHei" panose="020B0503020204020204" pitchFamily="34" charset="-122"/>
              </a:rPr>
              <a:t> 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integer </a:t>
            </a:r>
            <a:r>
              <a:rPr lang="zh-CN" altLang="en-US" sz="1000" dirty="0">
                <a:solidFill>
                  <a:srgbClr val="3B2322"/>
                </a:solidFill>
                <a:latin typeface="Courier" pitchFamily="2" charset="0"/>
              </a:rPr>
              <a:t>                </a:t>
            </a:r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:: 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ncid</a:t>
            </a:r>
            <a:endParaRPr lang="en-US" sz="1000" dirty="0">
              <a:solidFill>
                <a:srgbClr val="3B2322"/>
              </a:solidFill>
              <a:latin typeface="Courier" pitchFamily="2" charset="0"/>
            </a:endParaRPr>
          </a:p>
          <a:p>
            <a:r>
              <a:rPr lang="en-US" sz="1000" dirty="0">
                <a:latin typeface="Microsoft YaHei" panose="020B0503020204020204" pitchFamily="34" charset="-122"/>
              </a:rPr>
              <a:t> 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call 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handle_err</a:t>
            </a:r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( 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nf_open</a:t>
            </a:r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('pm2p5.nc',0,ncid) )</a:t>
            </a:r>
          </a:p>
          <a:p>
            <a:r>
              <a:rPr lang="en-US" sz="1000" dirty="0">
                <a:latin typeface="Microsoft YaHei" panose="020B0503020204020204" pitchFamily="34" charset="-122"/>
              </a:rPr>
              <a:t> 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contains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subroutine 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handle_err</a:t>
            </a:r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(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kstu</a:t>
            </a:r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)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  integer, intent( in ) :: 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kstu</a:t>
            </a:r>
            <a:endParaRPr lang="en-US" sz="1000" dirty="0">
              <a:solidFill>
                <a:srgbClr val="3B2322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  if( 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kstu</a:t>
            </a:r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/=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nf_noerr</a:t>
            </a:r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 ) then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    print *, trim(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nf_strerror</a:t>
            </a:r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(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kstu</a:t>
            </a:r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))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    print *, 'Abort !!!'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    stop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  end if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end subroutine 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handle_err</a:t>
            </a:r>
            <a:endParaRPr lang="en-US" sz="1000" dirty="0">
              <a:solidFill>
                <a:srgbClr val="3B2322"/>
              </a:solidFill>
              <a:latin typeface="Courier" pitchFamily="2" charset="0"/>
            </a:endParaRPr>
          </a:p>
          <a:p>
            <a:r>
              <a:rPr lang="en-US" sz="1000" dirty="0">
                <a:latin typeface="Microsoft YaHei" panose="020B0503020204020204" pitchFamily="34" charset="-122"/>
              </a:rPr>
              <a:t> </a:t>
            </a: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end program main</a:t>
            </a:r>
          </a:p>
          <a:p>
            <a:r>
              <a:rPr lang="en-US" sz="1000" dirty="0">
                <a:latin typeface="Microsoft YaHei" panose="020B0503020204020204" pitchFamily="34" charset="-122"/>
              </a:rPr>
              <a:t> </a:t>
            </a:r>
          </a:p>
          <a:p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ifort</a:t>
            </a:r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 -check all main.f90 -o 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main.out</a:t>
            </a:r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 -I$NETCDF_INC -L$NETCDF_LIB -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lnetcdff</a:t>
            </a:r>
            <a:endParaRPr lang="en-US" sz="1000" dirty="0">
              <a:solidFill>
                <a:srgbClr val="3B2322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./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main.out</a:t>
            </a:r>
            <a:endParaRPr lang="en-US" sz="1000" dirty="0">
              <a:solidFill>
                <a:srgbClr val="3B2322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rgbClr val="3B2322"/>
                </a:solidFill>
                <a:latin typeface="Courier" pitchFamily="2" charset="0"/>
              </a:rPr>
              <a:t>rm </a:t>
            </a:r>
            <a:r>
              <a:rPr lang="en-US" sz="1000" dirty="0" err="1">
                <a:solidFill>
                  <a:srgbClr val="3B2322"/>
                </a:solidFill>
                <a:latin typeface="Courier" pitchFamily="2" charset="0"/>
              </a:rPr>
              <a:t>main.out</a:t>
            </a:r>
            <a:endParaRPr lang="en-US" sz="1000" dirty="0">
              <a:solidFill>
                <a:srgbClr val="3B2322"/>
              </a:solidFill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C7298-0182-DC45-80C4-F31B6E3462F0}"/>
              </a:ext>
            </a:extLst>
          </p:cNvPr>
          <p:cNvSpPr txBox="1"/>
          <p:nvPr/>
        </p:nvSpPr>
        <p:spPr>
          <a:xfrm>
            <a:off x="1984971" y="335061"/>
            <a:ext cx="271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NETCDF</a:t>
            </a:r>
            <a:r>
              <a:rPr lang="zh-CN" altLang="en-US" sz="2400" dirty="0">
                <a:solidFill>
                  <a:schemeClr val="bg1"/>
                </a:solidFill>
              </a:rPr>
              <a:t>软件包安装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65A270-188F-7341-857B-18F477EFE3DC}"/>
              </a:ext>
            </a:extLst>
          </p:cNvPr>
          <p:cNvSpPr/>
          <p:nvPr/>
        </p:nvSpPr>
        <p:spPr>
          <a:xfrm>
            <a:off x="5025109" y="1164326"/>
            <a:ext cx="6669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/>
              <a:t>netcdf下载网址</a:t>
            </a:r>
            <a:r>
              <a:rPr lang="zh-CN" altLang="en-US" dirty="0"/>
              <a:t>：</a:t>
            </a:r>
            <a:r>
              <a:rPr lang="en-CN" dirty="0"/>
              <a:t>https://www.unidata.ucar.edu/downloads/netcdf/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2FCAA-8215-854F-815C-2C67DE2E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常文渊, 中科院大气所</a:t>
            </a:r>
            <a:r>
              <a:rPr lang="en-US" altLang="zh-CN"/>
              <a:t>-LAPC</a:t>
            </a:r>
            <a:r>
              <a:rPr lang="zh-CN" altLang="en-US"/>
              <a:t> </a:t>
            </a:r>
            <a:endParaRPr lang="en-C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EBAA7-45C7-6C46-9F3B-F9B14236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N"/>
              <a:t>changwy@mail.iap.ac.cn</a:t>
            </a:r>
            <a:endParaRPr lang="en-CN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0D30631-8E9B-624B-B446-2BDE8EB4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2020-12-01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7050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654</Words>
  <Application>Microsoft Macintosh PowerPoint</Application>
  <PresentationFormat>Widescreen</PresentationFormat>
  <Paragraphs>105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YaHei</vt:lpstr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Wenyuan</dc:creator>
  <cp:lastModifiedBy>Chang Wenyuan</cp:lastModifiedBy>
  <cp:revision>13</cp:revision>
  <dcterms:created xsi:type="dcterms:W3CDTF">2020-12-01T06:27:43Z</dcterms:created>
  <dcterms:modified xsi:type="dcterms:W3CDTF">2020-12-01T06:46:40Z</dcterms:modified>
</cp:coreProperties>
</file>