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4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07AD-39C3-43CF-9C93-CEE362B20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7358E-8526-456E-B877-3BF2CF73E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D86E3-61D9-4BE4-AE65-1E8C6C14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F344-F340-44B7-86C6-B2CB34BE4CE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E559F-8A16-4480-9684-25DF53CA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498F2-6C0A-41D8-A117-D3A7D1D8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69EF-6EF0-4EE0-9BB8-2038D073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7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5DCA-3502-4D90-B053-1489BD9D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2ECD3-64A2-4870-8CFD-82DEF1C8C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CA498-608D-46E3-A50F-0659303F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F344-F340-44B7-86C6-B2CB34BE4CE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E5ECF-4CDB-4FD6-A089-067FA1CC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143A1-B901-48C5-A49B-55D819F5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69EF-6EF0-4EE0-9BB8-2038D073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1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FB18EE-D9A8-4828-AB6F-3704EC6D5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617A2-3AA1-4BC3-95EE-E88AACB33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B08CD-9D90-4B19-8FF4-A7F51186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F344-F340-44B7-86C6-B2CB34BE4CE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7F9E3-6A49-440D-8270-EF9CFF5B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079DB-3866-4318-AFBF-0C38F39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69EF-6EF0-4EE0-9BB8-2038D073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0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3995-62D7-40A4-9B2C-16F0EA30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32C57-2FA7-4300-B2F1-C8C7F1285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A7F8A-2FB0-4741-A5F5-AE8D5DAE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F344-F340-44B7-86C6-B2CB34BE4CE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BFE70-8939-45C8-824B-F2EB0254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AA5DD-138A-43C8-A89E-38B345A1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69EF-6EF0-4EE0-9BB8-2038D073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2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5D7B9-7905-44AD-8D2F-CD3B17A88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3CDAB-6587-4A89-99E1-7E1838633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31150-3156-4109-AF05-D41A4176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F344-F340-44B7-86C6-B2CB34BE4CE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CBB28-90BC-46D1-928E-C0838D8C9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9BF88-DF72-4611-AAD3-01AEF7BC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69EF-6EF0-4EE0-9BB8-2038D073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7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ADD9-9FA8-459D-A99B-12696E83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0FAC1-6519-4EFA-84AD-C8312B296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E7A42-0049-46BE-ABCC-4CC4927FE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AF603-C6E0-4776-9917-C0AC6F1E4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F344-F340-44B7-86C6-B2CB34BE4CE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B0459-FC51-4389-94A3-483941264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33183-A3EB-4149-AFF4-8602D19D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69EF-6EF0-4EE0-9BB8-2038D073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1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5E18-1686-47A3-8624-A8557548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651DD-E371-4724-BC9C-93015FB72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D4611-3CEA-4413-9C10-8DD7A6080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4A6F8-344E-4629-B1A3-6D623F59E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27DE0F-B41B-40DE-B240-B5139458C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242212-F6C0-42B9-8932-A8F71DA2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F344-F340-44B7-86C6-B2CB34BE4CE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8A89B-0E71-4FBC-9A19-3056344A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A9A68F-C63A-4EDB-99D9-EB6CD814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69EF-6EF0-4EE0-9BB8-2038D073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4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A16C-160B-4063-B3CF-3A881AF0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A045F-1453-480C-8F46-E6E84F942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F344-F340-44B7-86C6-B2CB34BE4CE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04DC6-D56C-4E6B-9169-EB762E75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52AD8-001C-43F7-829F-C7B176FC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69EF-6EF0-4EE0-9BB8-2038D073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8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3DAC7-40CB-450D-8DED-9174B802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F344-F340-44B7-86C6-B2CB34BE4CE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3BBF2-03A5-4380-B421-9E7D89D47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92C6E-067C-4446-928B-28A9E06C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69EF-6EF0-4EE0-9BB8-2038D073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9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C352-B20E-42F8-98C8-E07501D29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8C2C-9A34-4A61-BFB3-18ECC2462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C0D39-8C1C-41F4-897A-230C5BE97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45B09-FF6A-4CC3-AF03-6DC1B565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F344-F340-44B7-86C6-B2CB34BE4CE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E7055-3D2A-4385-BB07-25132E02B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4EB99-68CF-4A4B-9BCB-9E3770393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69EF-6EF0-4EE0-9BB8-2038D073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2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746F-0452-458A-B669-B4FD8FCE1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1E86B2-5EF6-4402-B4E2-6C2EEAA9A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7931B-ACDB-4E08-BB6D-88066B417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E75B1-B7A3-40C5-B4E3-AC166EE6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F344-F340-44B7-86C6-B2CB34BE4CE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F5202-0E9E-49E0-8705-E74C31AEB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9C6D2-95FB-4E59-9D98-6E9FA84A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69EF-6EF0-4EE0-9BB8-2038D073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1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E1D66-6ED7-44CB-A829-A660E8AD2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3E900-5ECC-45CA-930F-D2108B89B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FD6C3-A705-434F-B01E-464EA0DC7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FF344-F340-44B7-86C6-B2CB34BE4CE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6BF61-6E6B-4C76-8D47-8C98364B9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BA26C-AA27-4CB3-B8FF-C3C324E67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69EF-6EF0-4EE0-9BB8-2038D073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0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PresentationRequirements.md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446A73-0271-4FC2-AE21-134EB0232922}"/>
              </a:ext>
            </a:extLst>
          </p:cNvPr>
          <p:cNvSpPr txBox="1"/>
          <p:nvPr/>
        </p:nvSpPr>
        <p:spPr>
          <a:xfrm>
            <a:off x="1457739" y="903962"/>
            <a:ext cx="930302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TEAM PRESENTATION by GROUP 06</a:t>
            </a:r>
          </a:p>
          <a:p>
            <a:pPr algn="ctr"/>
            <a:r>
              <a:rPr lang="en-US" sz="2400" i="1" dirty="0"/>
              <a:t>FOR</a:t>
            </a:r>
          </a:p>
          <a:p>
            <a:pPr algn="ctr"/>
            <a:r>
              <a:rPr lang="en-US" sz="3600" i="1" dirty="0"/>
              <a:t>Rice University Data Analytics Boot Camp</a:t>
            </a:r>
          </a:p>
          <a:p>
            <a:pPr algn="ctr"/>
            <a:r>
              <a:rPr lang="en-US" sz="3600" i="1" cap="small" dirty="0"/>
              <a:t>Project 01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/>
              <a:t>11 September, 2019</a:t>
            </a:r>
          </a:p>
          <a:p>
            <a:pPr algn="ctr"/>
            <a:r>
              <a:rPr lang="en-US" b="1" dirty="0"/>
              <a:t>@ The Bio Research Center (BRC)</a:t>
            </a:r>
          </a:p>
          <a:p>
            <a:pPr algn="ctr"/>
            <a:endParaRPr lang="en-US" b="1" dirty="0"/>
          </a:p>
          <a:p>
            <a:pPr algn="ctr"/>
            <a:r>
              <a:rPr lang="en-US" b="1" i="1" dirty="0"/>
              <a:t>Group Members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>
                <a:latin typeface="Century" panose="02040604050505020304" pitchFamily="18" charset="0"/>
              </a:rPr>
              <a:t>Adrian Sadri</a:t>
            </a:r>
          </a:p>
          <a:p>
            <a:pPr algn="ctr"/>
            <a:r>
              <a:rPr lang="en-US" b="1" dirty="0">
                <a:latin typeface="Century" panose="02040604050505020304" pitchFamily="18" charset="0"/>
              </a:rPr>
              <a:t>Rashid Khokhar</a:t>
            </a:r>
          </a:p>
          <a:p>
            <a:pPr algn="ctr"/>
            <a:r>
              <a:rPr lang="en-US" b="1" dirty="0" err="1">
                <a:latin typeface="Century" panose="02040604050505020304" pitchFamily="18" charset="0"/>
              </a:rPr>
              <a:t>Wenyuan</a:t>
            </a:r>
            <a:r>
              <a:rPr lang="en-US" b="1" dirty="0">
                <a:latin typeface="Century" panose="02040604050505020304" pitchFamily="18" charset="0"/>
              </a:rPr>
              <a:t> </a:t>
            </a:r>
            <a:r>
              <a:rPr lang="en-US" b="1" dirty="0" err="1">
                <a:latin typeface="Century" panose="02040604050505020304" pitchFamily="18" charset="0"/>
              </a:rPr>
              <a:t>Qiu</a:t>
            </a:r>
            <a:endParaRPr lang="en-US" b="1" dirty="0">
              <a:latin typeface="Century" panose="020406040505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5EFB953-6660-4AE0-B13F-6B5895559941}"/>
              </a:ext>
            </a:extLst>
          </p:cNvPr>
          <p:cNvSpPr/>
          <p:nvPr/>
        </p:nvSpPr>
        <p:spPr>
          <a:xfrm>
            <a:off x="2451716" y="2876753"/>
            <a:ext cx="7288567" cy="1091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Using FBI Crime Data (1991 – 2017) to explore Underlying Geographical  Dependencies</a:t>
            </a:r>
          </a:p>
        </p:txBody>
      </p:sp>
    </p:spTree>
    <p:extLst>
      <p:ext uri="{BB962C8B-B14F-4D97-AF65-F5344CB8AC3E}">
        <p14:creationId xmlns:p14="http://schemas.microsoft.com/office/powerpoint/2010/main" val="304934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1666D3-2EDE-48D1-AB74-B6BCBBF89A9D}"/>
              </a:ext>
            </a:extLst>
          </p:cNvPr>
          <p:cNvSpPr/>
          <p:nvPr/>
        </p:nvSpPr>
        <p:spPr>
          <a:xfrm>
            <a:off x="538288" y="197502"/>
            <a:ext cx="11180235" cy="923330"/>
          </a:xfrm>
          <a:prstGeom prst="rect">
            <a:avLst/>
          </a:prstGeom>
          <a:noFill/>
          <a:ln cap="rnd">
            <a:solidFill>
              <a:schemeClr val="accent1"/>
            </a:solidFill>
            <a:beve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Technical Requirements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592427-E3BE-4B70-B903-FF0CC9E032D3}"/>
              </a:ext>
            </a:extLst>
          </p:cNvPr>
          <p:cNvSpPr/>
          <p:nvPr/>
        </p:nvSpPr>
        <p:spPr>
          <a:xfrm>
            <a:off x="473477" y="2597013"/>
            <a:ext cx="11180235" cy="40626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</a:rPr>
              <a:t># Technical Requirements</a:t>
            </a:r>
          </a:p>
          <a:p>
            <a:endParaRPr lang="en-US" sz="1200" dirty="0">
              <a:latin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The technical requirements for Project 1 are as follows.</a:t>
            </a:r>
          </a:p>
          <a:p>
            <a:endParaRPr lang="en-US" sz="1200" dirty="0">
              <a:latin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* [ ] Use Pandas to clean and format your data set(s)</a:t>
            </a:r>
          </a:p>
          <a:p>
            <a:endParaRPr lang="en-US" sz="1200" dirty="0">
              <a:latin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* [ ] Create a </a:t>
            </a:r>
            <a:r>
              <a:rPr lang="en-US" sz="1200" dirty="0" err="1">
                <a:latin typeface="Courier New" panose="02070309020205020404" pitchFamily="49" charset="0"/>
              </a:rPr>
              <a:t>Jupyter</a:t>
            </a:r>
            <a:r>
              <a:rPr lang="en-US" sz="1200" dirty="0">
                <a:latin typeface="Courier New" panose="02070309020205020404" pitchFamily="49" charset="0"/>
              </a:rPr>
              <a:t> Notebook describing the **data exploration and cleanup** process</a:t>
            </a:r>
          </a:p>
          <a:p>
            <a:endParaRPr lang="en-US" sz="1200" dirty="0">
              <a:latin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* [ ] Create a </a:t>
            </a:r>
            <a:r>
              <a:rPr lang="en-US" sz="1200" dirty="0" err="1">
                <a:latin typeface="Courier New" panose="02070309020205020404" pitchFamily="49" charset="0"/>
              </a:rPr>
              <a:t>Jupyter</a:t>
            </a:r>
            <a:r>
              <a:rPr lang="en-US" sz="1200" dirty="0">
                <a:latin typeface="Courier New" panose="02070309020205020404" pitchFamily="49" charset="0"/>
              </a:rPr>
              <a:t> Notebook illustrating the **final data analysis**</a:t>
            </a:r>
          </a:p>
          <a:p>
            <a:endParaRPr lang="en-US" sz="1200" dirty="0">
              <a:latin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* [ ] Use Matplotlib to create a total of 6-8 visualizations of your data (ideally, at least 2 per "question" you ask of your data)</a:t>
            </a:r>
          </a:p>
          <a:p>
            <a:endParaRPr lang="en-US" sz="1200" dirty="0">
              <a:latin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* [ ] Save PNG images of your visualizations to distribute to the class and instructional team, and for inclusion in your presentation</a:t>
            </a:r>
          </a:p>
          <a:p>
            <a:endParaRPr lang="en-US" sz="1200" dirty="0">
              <a:latin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* [ ] Optionally, use at least one API, if you can find an API with data pertinent to your primary research questions</a:t>
            </a:r>
          </a:p>
          <a:p>
            <a:endParaRPr lang="en-US" sz="1200" dirty="0">
              <a:latin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* [ ] Create a write-up summarizing your major findings. This should include a heading for each "question" you asked of your data, and under each heading, a short description of what you found and any relevant plots.</a:t>
            </a:r>
          </a:p>
          <a:p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28E21-7D1A-4C8A-81A9-3A85E40EA73A}"/>
              </a:ext>
            </a:extLst>
          </p:cNvPr>
          <p:cNvSpPr txBox="1"/>
          <p:nvPr/>
        </p:nvSpPr>
        <p:spPr>
          <a:xfrm>
            <a:off x="538288" y="1285875"/>
            <a:ext cx="11180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Below are shown the requirements provided by instructional team via file: “TechnicalRequirements.md”</a:t>
            </a:r>
          </a:p>
          <a:p>
            <a:endParaRPr lang="en-US" dirty="0"/>
          </a:p>
          <a:p>
            <a:r>
              <a:rPr lang="en-US" dirty="0"/>
              <a:t>Reference is also made to the files “</a:t>
            </a:r>
            <a:r>
              <a:rPr lang="en-US" dirty="0">
                <a:hlinkClick r:id="rId2" action="ppaction://hlinkfile"/>
              </a:rPr>
              <a:t>PresentationGuidelines.md</a:t>
            </a:r>
            <a:r>
              <a:rPr lang="en-US" dirty="0"/>
              <a:t>” &amp; </a:t>
            </a:r>
            <a:r>
              <a:rPr lang="en-US" dirty="0">
                <a:hlinkClick r:id="rId2" action="ppaction://hlinkfile"/>
              </a:rPr>
              <a:t>“PresentationRequirements.md</a:t>
            </a:r>
            <a:r>
              <a:rPr lang="en-US" dirty="0"/>
              <a:t>” which were used</a:t>
            </a:r>
          </a:p>
          <a:p>
            <a:r>
              <a:rPr lang="en-US" dirty="0"/>
              <a:t>To prepare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78239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1666D3-2EDE-48D1-AB74-B6BCBBF89A9D}"/>
              </a:ext>
            </a:extLst>
          </p:cNvPr>
          <p:cNvSpPr/>
          <p:nvPr/>
        </p:nvSpPr>
        <p:spPr>
          <a:xfrm>
            <a:off x="538288" y="197502"/>
            <a:ext cx="11180235" cy="923330"/>
          </a:xfrm>
          <a:prstGeom prst="rect">
            <a:avLst/>
          </a:prstGeom>
          <a:noFill/>
          <a:ln cap="rnd">
            <a:solidFill>
              <a:schemeClr val="accent1"/>
            </a:solidFill>
            <a:beve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Preparations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28E21-7D1A-4C8A-81A9-3A85E40EA73A}"/>
              </a:ext>
            </a:extLst>
          </p:cNvPr>
          <p:cNvSpPr txBox="1"/>
          <p:nvPr/>
        </p:nvSpPr>
        <p:spPr>
          <a:xfrm>
            <a:off x="538288" y="1285875"/>
            <a:ext cx="1118023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Quick consensus within the Group to look at FBI Crime Data to come up with a proposed project 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API Key(s) were acquired to access the data at: https://api.usa.gov/crime/fbi/sapi/api/summarized/agencies/?ori /offenses/’ ………….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Lots of effort went into understanding how this particular API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Efforts were also spent on understanding the ORIs and preparing a listing of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were several datum with different formats were acquired over several days.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required finding workarounds to several restrictions imposed by the FBI site as well as the API 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Several iterations with viewing the data as pandas </a:t>
            </a:r>
            <a:r>
              <a:rPr lang="en-US" sz="2400" dirty="0" err="1"/>
              <a:t>DataFrame</a:t>
            </a:r>
            <a:r>
              <a:rPr lang="en-US" sz="2400" dirty="0"/>
              <a:t> as well as using Excel were needed to properly understand and arrange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Next slide shows some snap shots from the Excel files as well as from </a:t>
            </a:r>
            <a:r>
              <a:rPr lang="en-US" sz="2400" dirty="0" err="1"/>
              <a:t>Jupyter</a:t>
            </a:r>
            <a:r>
              <a:rPr lang="en-US" sz="2400" dirty="0"/>
              <a:t> Notebook </a:t>
            </a:r>
          </a:p>
        </p:txBody>
      </p:sp>
    </p:spTree>
    <p:extLst>
      <p:ext uri="{BB962C8B-B14F-4D97-AF65-F5344CB8AC3E}">
        <p14:creationId xmlns:p14="http://schemas.microsoft.com/office/powerpoint/2010/main" val="11810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1666D3-2EDE-48D1-AB74-B6BCBBF89A9D}"/>
              </a:ext>
            </a:extLst>
          </p:cNvPr>
          <p:cNvSpPr/>
          <p:nvPr/>
        </p:nvSpPr>
        <p:spPr>
          <a:xfrm>
            <a:off x="538288" y="197502"/>
            <a:ext cx="11180235" cy="923330"/>
          </a:xfrm>
          <a:prstGeom prst="rect">
            <a:avLst/>
          </a:prstGeom>
          <a:noFill/>
          <a:ln cap="rnd">
            <a:solidFill>
              <a:schemeClr val="accent1"/>
            </a:solidFill>
            <a:beve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Preparations …… </a:t>
            </a:r>
            <a:r>
              <a:rPr lang="en-US" sz="2800" b="1" i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(</a:t>
            </a:r>
            <a:r>
              <a:rPr lang="en-US" sz="2800" b="1" i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contd</a:t>
            </a:r>
            <a:r>
              <a:rPr lang="en-US" sz="2800" b="1" i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58D23-0C4D-4FF5-B919-8A98B4271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92" y="1259628"/>
            <a:ext cx="7395241" cy="21937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A9389D-4637-41C3-8F6D-8A13D40DC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414" y="1268509"/>
            <a:ext cx="3515250" cy="21848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A02CFD-F552-44B1-BB21-84D4B15CB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50" y="3547276"/>
            <a:ext cx="8114191" cy="29416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67AB63-2150-469D-BAAE-40DD73862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2535" y="3693111"/>
            <a:ext cx="3216929" cy="279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6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1666D3-2EDE-48D1-AB74-B6BCBBF89A9D}"/>
              </a:ext>
            </a:extLst>
          </p:cNvPr>
          <p:cNvSpPr/>
          <p:nvPr/>
        </p:nvSpPr>
        <p:spPr>
          <a:xfrm>
            <a:off x="538288" y="197502"/>
            <a:ext cx="11180235" cy="923330"/>
          </a:xfrm>
          <a:prstGeom prst="rect">
            <a:avLst/>
          </a:prstGeom>
          <a:noFill/>
          <a:ln cap="rnd">
            <a:solidFill>
              <a:schemeClr val="accent1"/>
            </a:solidFill>
            <a:beve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Objectives &amp; Questions, Initial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28E21-7D1A-4C8A-81A9-3A85E40EA73A}"/>
              </a:ext>
            </a:extLst>
          </p:cNvPr>
          <p:cNvSpPr txBox="1"/>
          <p:nvPr/>
        </p:nvSpPr>
        <p:spPr>
          <a:xfrm>
            <a:off x="538288" y="1285875"/>
            <a:ext cx="111802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Group initially set out to prove (or disprove) certain perceptions (Hypothetically) about social, demographic, and geographical factors and  crime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However, in depth data review showed that there  are several gaps in the available data that would preclude rigorous, and valid, data analysis that could provide answers to sociological questions.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Emphasis was then shifted to exploring crime rate(s) and geography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Questions thus being focused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How size and population of a locality effects crime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How can this data help anyone wanting to move/migrate from on locale in US to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These new objectives and questions to find answers for required the Group to use additional APIs and data from Census as well as </a:t>
            </a:r>
            <a:r>
              <a:rPr lang="en-US" sz="2400"/>
              <a:t>mapping organizations.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061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573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Century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K</dc:creator>
  <cp:lastModifiedBy>r k</cp:lastModifiedBy>
  <cp:revision>167</cp:revision>
  <dcterms:created xsi:type="dcterms:W3CDTF">2017-10-12T01:44:42Z</dcterms:created>
  <dcterms:modified xsi:type="dcterms:W3CDTF">2019-09-09T04:16:44Z</dcterms:modified>
</cp:coreProperties>
</file>