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81" r:id="rId4"/>
    <p:sldId id="290" r:id="rId5"/>
    <p:sldId id="258" r:id="rId6"/>
    <p:sldId id="259" r:id="rId7"/>
    <p:sldId id="260" r:id="rId8"/>
    <p:sldId id="287" r:id="rId9"/>
    <p:sldId id="288" r:id="rId10"/>
    <p:sldId id="289" r:id="rId11"/>
    <p:sldId id="261" r:id="rId12"/>
    <p:sldId id="262" r:id="rId13"/>
    <p:sldId id="268" r:id="rId14"/>
    <p:sldId id="263" r:id="rId15"/>
    <p:sldId id="266" r:id="rId16"/>
    <p:sldId id="269" r:id="rId17"/>
    <p:sldId id="264" r:id="rId18"/>
    <p:sldId id="270" r:id="rId19"/>
    <p:sldId id="271" r:id="rId20"/>
    <p:sldId id="265" r:id="rId21"/>
    <p:sldId id="272" r:id="rId22"/>
    <p:sldId id="273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75" r:id="rId31"/>
    <p:sldId id="274" r:id="rId32"/>
    <p:sldId id="276" r:id="rId33"/>
    <p:sldId id="277" r:id="rId34"/>
    <p:sldId id="278" r:id="rId35"/>
    <p:sldId id="279" r:id="rId36"/>
    <p:sldId id="291" r:id="rId37"/>
    <p:sldId id="292" r:id="rId38"/>
    <p:sldId id="293" r:id="rId39"/>
    <p:sldId id="294" r:id="rId40"/>
    <p:sldId id="286" r:id="rId41"/>
    <p:sldId id="295" r:id="rId42"/>
    <p:sldId id="26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B5DD6-4C72-42EB-B406-4DF312FE20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4F12C-C080-4798-A89F-A960F3687829}">
      <dgm:prSet/>
      <dgm:spPr/>
      <dgm:t>
        <a:bodyPr/>
        <a:lstStyle/>
        <a:p>
          <a:r>
            <a:rPr lang="en-US"/>
            <a:t>Memory Hierarchy</a:t>
          </a:r>
        </a:p>
      </dgm:t>
    </dgm:pt>
    <dgm:pt modelId="{DD3B290F-4016-4193-923C-8B222F68F6EB}" type="parTrans" cxnId="{8BAFB9F7-B620-4FBF-9B98-96938C48CD7D}">
      <dgm:prSet/>
      <dgm:spPr/>
      <dgm:t>
        <a:bodyPr/>
        <a:lstStyle/>
        <a:p>
          <a:endParaRPr lang="en-US"/>
        </a:p>
      </dgm:t>
    </dgm:pt>
    <dgm:pt modelId="{E2D78309-1647-479D-B2EC-136A1BA339BA}" type="sibTrans" cxnId="{8BAFB9F7-B620-4FBF-9B98-96938C48CD7D}">
      <dgm:prSet/>
      <dgm:spPr/>
      <dgm:t>
        <a:bodyPr/>
        <a:lstStyle/>
        <a:p>
          <a:endParaRPr lang="en-US"/>
        </a:p>
      </dgm:t>
    </dgm:pt>
    <dgm:pt modelId="{0663C30B-4A3F-4351-83BF-318D02577E64}">
      <dgm:prSet/>
      <dgm:spPr/>
      <dgm:t>
        <a:bodyPr/>
        <a:lstStyle/>
        <a:p>
          <a:r>
            <a:rPr lang="en-US"/>
            <a:t>Successively higher levels contain “most used” data from lower levels</a:t>
          </a:r>
        </a:p>
      </dgm:t>
    </dgm:pt>
    <dgm:pt modelId="{80716BA3-837B-4170-AD17-1907599E51D7}" type="parTrans" cxnId="{01E46257-FEB9-4FA3-AF76-67EEB33A2A78}">
      <dgm:prSet/>
      <dgm:spPr/>
      <dgm:t>
        <a:bodyPr/>
        <a:lstStyle/>
        <a:p>
          <a:endParaRPr lang="en-US"/>
        </a:p>
      </dgm:t>
    </dgm:pt>
    <dgm:pt modelId="{83EBA954-3CA6-4C40-B66A-D4338DCE36D6}" type="sibTrans" cxnId="{01E46257-FEB9-4FA3-AF76-67EEB33A2A78}">
      <dgm:prSet/>
      <dgm:spPr/>
      <dgm:t>
        <a:bodyPr/>
        <a:lstStyle/>
        <a:p>
          <a:endParaRPr lang="en-US"/>
        </a:p>
      </dgm:t>
    </dgm:pt>
    <dgm:pt modelId="{85D5478D-0233-470B-8E9A-1FCD813F34FD}">
      <dgm:prSet/>
      <dgm:spPr/>
      <dgm:t>
        <a:bodyPr/>
        <a:lstStyle/>
        <a:p>
          <a:r>
            <a:rPr lang="en-US"/>
            <a:t>Exploits temporal and spatial locality</a:t>
          </a:r>
        </a:p>
      </dgm:t>
    </dgm:pt>
    <dgm:pt modelId="{3FB59196-B03A-408D-814A-2998D732CFC8}" type="parTrans" cxnId="{30A61284-8847-4B5A-A581-710CAF8F8D2A}">
      <dgm:prSet/>
      <dgm:spPr/>
      <dgm:t>
        <a:bodyPr/>
        <a:lstStyle/>
        <a:p>
          <a:endParaRPr lang="en-US"/>
        </a:p>
      </dgm:t>
    </dgm:pt>
    <dgm:pt modelId="{531F51F0-99D1-4046-8E28-EF63FEE1AC0A}" type="sibTrans" cxnId="{30A61284-8847-4B5A-A581-710CAF8F8D2A}">
      <dgm:prSet/>
      <dgm:spPr/>
      <dgm:t>
        <a:bodyPr/>
        <a:lstStyle/>
        <a:p>
          <a:endParaRPr lang="en-US"/>
        </a:p>
      </dgm:t>
    </dgm:pt>
    <dgm:pt modelId="{C775C073-42A1-41C0-BEE9-A5E63E6E6601}">
      <dgm:prSet/>
      <dgm:spPr/>
      <dgm:t>
        <a:bodyPr/>
        <a:lstStyle/>
        <a:p>
          <a:r>
            <a:rPr lang="en-US"/>
            <a:t>Caches are intermediate storage levels used to optimize data transfers between any system elements with different characteristics</a:t>
          </a:r>
        </a:p>
      </dgm:t>
    </dgm:pt>
    <dgm:pt modelId="{F4A07A41-B9AF-4DEC-9395-1266B237F1A9}" type="parTrans" cxnId="{04DF8FA4-C003-4B6D-BB1E-4E9594C213C6}">
      <dgm:prSet/>
      <dgm:spPr/>
      <dgm:t>
        <a:bodyPr/>
        <a:lstStyle/>
        <a:p>
          <a:endParaRPr lang="en-US"/>
        </a:p>
      </dgm:t>
    </dgm:pt>
    <dgm:pt modelId="{8F29AA68-4341-44D4-91D0-BEEBACDC8B88}" type="sibTrans" cxnId="{04DF8FA4-C003-4B6D-BB1E-4E9594C213C6}">
      <dgm:prSet/>
      <dgm:spPr/>
      <dgm:t>
        <a:bodyPr/>
        <a:lstStyle/>
        <a:p>
          <a:endParaRPr lang="en-US"/>
        </a:p>
      </dgm:t>
    </dgm:pt>
    <dgm:pt modelId="{8B39F625-1BF2-414B-8725-CEFFEB1F5D13}">
      <dgm:prSet/>
      <dgm:spPr/>
      <dgm:t>
        <a:bodyPr/>
        <a:lstStyle/>
        <a:p>
          <a:r>
            <a:rPr lang="en-US"/>
            <a:t>Cache Performance</a:t>
          </a:r>
        </a:p>
      </dgm:t>
    </dgm:pt>
    <dgm:pt modelId="{83EC45BD-D868-4123-99AA-E1BB07F22F81}" type="parTrans" cxnId="{81F7A6A0-1675-4A6B-A858-B1176258D662}">
      <dgm:prSet/>
      <dgm:spPr/>
      <dgm:t>
        <a:bodyPr/>
        <a:lstStyle/>
        <a:p>
          <a:endParaRPr lang="en-US"/>
        </a:p>
      </dgm:t>
    </dgm:pt>
    <dgm:pt modelId="{4DD553B5-25B7-402E-B092-DDF885B69CDC}" type="sibTrans" cxnId="{81F7A6A0-1675-4A6B-A858-B1176258D662}">
      <dgm:prSet/>
      <dgm:spPr/>
      <dgm:t>
        <a:bodyPr/>
        <a:lstStyle/>
        <a:p>
          <a:endParaRPr lang="en-US"/>
        </a:p>
      </dgm:t>
    </dgm:pt>
    <dgm:pt modelId="{FC953577-6897-48AE-82A5-E144F8FDD81F}">
      <dgm:prSet/>
      <dgm:spPr/>
      <dgm:t>
        <a:bodyPr/>
        <a:lstStyle/>
        <a:p>
          <a:r>
            <a:rPr lang="en-US"/>
            <a:t>Ideal case: found in cache (hit)</a:t>
          </a:r>
        </a:p>
      </dgm:t>
    </dgm:pt>
    <dgm:pt modelId="{89653B9B-37F2-4396-9EE5-047FDB83AF08}" type="parTrans" cxnId="{D49ADB9F-FA89-4C04-ACED-625375A4D751}">
      <dgm:prSet/>
      <dgm:spPr/>
      <dgm:t>
        <a:bodyPr/>
        <a:lstStyle/>
        <a:p>
          <a:endParaRPr lang="en-US"/>
        </a:p>
      </dgm:t>
    </dgm:pt>
    <dgm:pt modelId="{3CD46D2F-578C-4ABD-8D4F-6F6E3966637D}" type="sibTrans" cxnId="{D49ADB9F-FA89-4C04-ACED-625375A4D751}">
      <dgm:prSet/>
      <dgm:spPr/>
      <dgm:t>
        <a:bodyPr/>
        <a:lstStyle/>
        <a:p>
          <a:endParaRPr lang="en-US"/>
        </a:p>
      </dgm:t>
    </dgm:pt>
    <dgm:pt modelId="{65438CAA-8D43-431D-845F-C8C59D1DF065}">
      <dgm:prSet/>
      <dgm:spPr/>
      <dgm:t>
        <a:bodyPr/>
        <a:lstStyle/>
        <a:p>
          <a:r>
            <a:rPr lang="en-US"/>
            <a:t>Bad case: not found in cache (miss), search in next level</a:t>
          </a:r>
        </a:p>
      </dgm:t>
    </dgm:pt>
    <dgm:pt modelId="{7D6307CF-3242-477F-96D5-D905C5A84966}" type="parTrans" cxnId="{247542FE-7D7C-4BB6-B2F9-C361630BC312}">
      <dgm:prSet/>
      <dgm:spPr/>
      <dgm:t>
        <a:bodyPr/>
        <a:lstStyle/>
        <a:p>
          <a:endParaRPr lang="en-US"/>
        </a:p>
      </dgm:t>
    </dgm:pt>
    <dgm:pt modelId="{9143E025-A7F8-46E1-A8DD-FD90516B6A21}" type="sibTrans" cxnId="{247542FE-7D7C-4BB6-B2F9-C361630BC312}">
      <dgm:prSet/>
      <dgm:spPr/>
      <dgm:t>
        <a:bodyPr/>
        <a:lstStyle/>
        <a:p>
          <a:endParaRPr lang="en-US"/>
        </a:p>
      </dgm:t>
    </dgm:pt>
    <dgm:pt modelId="{C25E9475-4D37-401B-9AB6-DB05677AB271}">
      <dgm:prSet/>
      <dgm:spPr/>
      <dgm:t>
        <a:bodyPr/>
        <a:lstStyle/>
        <a:p>
          <a:r>
            <a:rPr lang="en-US"/>
            <a:t>Average Memory Access Time (AMAT) = HT + MR × MP</a:t>
          </a:r>
        </a:p>
      </dgm:t>
    </dgm:pt>
    <dgm:pt modelId="{19E01A5D-D87F-4076-9E4A-67209A4FA890}" type="parTrans" cxnId="{79DBEBB2-FF8C-4279-92B5-8311AD9E1DE1}">
      <dgm:prSet/>
      <dgm:spPr/>
      <dgm:t>
        <a:bodyPr/>
        <a:lstStyle/>
        <a:p>
          <a:endParaRPr lang="en-US"/>
        </a:p>
      </dgm:t>
    </dgm:pt>
    <dgm:pt modelId="{1461084A-558C-408E-8825-AB2434B2698D}" type="sibTrans" cxnId="{79DBEBB2-FF8C-4279-92B5-8311AD9E1DE1}">
      <dgm:prSet/>
      <dgm:spPr/>
      <dgm:t>
        <a:bodyPr/>
        <a:lstStyle/>
        <a:p>
          <a:endParaRPr lang="en-US"/>
        </a:p>
      </dgm:t>
    </dgm:pt>
    <dgm:pt modelId="{25330C80-4CC9-4BBD-9FBD-6F40066BA58D}">
      <dgm:prSet/>
      <dgm:spPr/>
      <dgm:t>
        <a:bodyPr/>
        <a:lstStyle/>
        <a:p>
          <a:r>
            <a:rPr lang="en-US"/>
            <a:t>Hurt by Miss Rate and Miss Penalty</a:t>
          </a:r>
        </a:p>
      </dgm:t>
    </dgm:pt>
    <dgm:pt modelId="{D53FB5DD-F964-453B-89BD-169DA78E3D6B}" type="parTrans" cxnId="{D002C4DE-254B-4EEE-923E-2C1A8FD309D2}">
      <dgm:prSet/>
      <dgm:spPr/>
      <dgm:t>
        <a:bodyPr/>
        <a:lstStyle/>
        <a:p>
          <a:endParaRPr lang="en-US"/>
        </a:p>
      </dgm:t>
    </dgm:pt>
    <dgm:pt modelId="{39AE0E5A-254C-4BC4-86AF-66FB3939BD09}" type="sibTrans" cxnId="{D002C4DE-254B-4EEE-923E-2C1A8FD309D2}">
      <dgm:prSet/>
      <dgm:spPr/>
      <dgm:t>
        <a:bodyPr/>
        <a:lstStyle/>
        <a:p>
          <a:endParaRPr lang="en-US"/>
        </a:p>
      </dgm:t>
    </dgm:pt>
    <dgm:pt modelId="{1ED07FA4-D8DD-41F5-8B08-DFAB24F6387E}" type="pres">
      <dgm:prSet presAssocID="{3B3B5DD6-4C72-42EB-B406-4DF312FE202C}" presName="linear" presStyleCnt="0">
        <dgm:presLayoutVars>
          <dgm:animLvl val="lvl"/>
          <dgm:resizeHandles val="exact"/>
        </dgm:presLayoutVars>
      </dgm:prSet>
      <dgm:spPr/>
    </dgm:pt>
    <dgm:pt modelId="{2E672057-4E44-4857-A418-EA0E03ACB451}" type="pres">
      <dgm:prSet presAssocID="{FC34F12C-C080-4798-A89F-A960F36878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F8D661-8CDD-49D4-B856-489A23170C21}" type="pres">
      <dgm:prSet presAssocID="{FC34F12C-C080-4798-A89F-A960F3687829}" presName="childText" presStyleLbl="revTx" presStyleIdx="0" presStyleCnt="2">
        <dgm:presLayoutVars>
          <dgm:bulletEnabled val="1"/>
        </dgm:presLayoutVars>
      </dgm:prSet>
      <dgm:spPr/>
    </dgm:pt>
    <dgm:pt modelId="{3CE6F371-EEE3-474B-B0E3-3CDBCD324E2F}" type="pres">
      <dgm:prSet presAssocID="{8B39F625-1BF2-414B-8725-CEFFEB1F5D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CD748D-5A9E-4555-9710-3404AAF3A2DB}" type="pres">
      <dgm:prSet presAssocID="{8B39F625-1BF2-414B-8725-CEFFEB1F5D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6A23819-DE2D-4A43-81F7-BAA0DD7A8331}" type="presOf" srcId="{8B39F625-1BF2-414B-8725-CEFFEB1F5D13}" destId="{3CE6F371-EEE3-474B-B0E3-3CDBCD324E2F}" srcOrd="0" destOrd="0" presId="urn:microsoft.com/office/officeart/2005/8/layout/vList2"/>
    <dgm:cxn modelId="{CA54D723-BD20-440D-9B3C-100BD9BE3F68}" type="presOf" srcId="{C775C073-42A1-41C0-BEE9-A5E63E6E6601}" destId="{A6F8D661-8CDD-49D4-B856-489A23170C21}" srcOrd="0" destOrd="2" presId="urn:microsoft.com/office/officeart/2005/8/layout/vList2"/>
    <dgm:cxn modelId="{40B09827-31F1-45F8-A20D-3728B1767278}" type="presOf" srcId="{FC953577-6897-48AE-82A5-E144F8FDD81F}" destId="{4ACD748D-5A9E-4555-9710-3404AAF3A2DB}" srcOrd="0" destOrd="0" presId="urn:microsoft.com/office/officeart/2005/8/layout/vList2"/>
    <dgm:cxn modelId="{26265536-718C-4017-9F2F-7D701A8A5812}" type="presOf" srcId="{25330C80-4CC9-4BBD-9FBD-6F40066BA58D}" destId="{4ACD748D-5A9E-4555-9710-3404AAF3A2DB}" srcOrd="0" destOrd="3" presId="urn:microsoft.com/office/officeart/2005/8/layout/vList2"/>
    <dgm:cxn modelId="{7AB3626F-6B9C-443E-B21B-75FCFCB039C3}" type="presOf" srcId="{3B3B5DD6-4C72-42EB-B406-4DF312FE202C}" destId="{1ED07FA4-D8DD-41F5-8B08-DFAB24F6387E}" srcOrd="0" destOrd="0" presId="urn:microsoft.com/office/officeart/2005/8/layout/vList2"/>
    <dgm:cxn modelId="{01E46257-FEB9-4FA3-AF76-67EEB33A2A78}" srcId="{FC34F12C-C080-4798-A89F-A960F3687829}" destId="{0663C30B-4A3F-4351-83BF-318D02577E64}" srcOrd="0" destOrd="0" parTransId="{80716BA3-837B-4170-AD17-1907599E51D7}" sibTransId="{83EBA954-3CA6-4C40-B66A-D4338DCE36D6}"/>
    <dgm:cxn modelId="{9F31D058-D9D6-40EF-B407-43FD01BE185F}" type="presOf" srcId="{0663C30B-4A3F-4351-83BF-318D02577E64}" destId="{A6F8D661-8CDD-49D4-B856-489A23170C21}" srcOrd="0" destOrd="0" presId="urn:microsoft.com/office/officeart/2005/8/layout/vList2"/>
    <dgm:cxn modelId="{30A61284-8847-4B5A-A581-710CAF8F8D2A}" srcId="{FC34F12C-C080-4798-A89F-A960F3687829}" destId="{85D5478D-0233-470B-8E9A-1FCD813F34FD}" srcOrd="1" destOrd="0" parTransId="{3FB59196-B03A-408D-814A-2998D732CFC8}" sibTransId="{531F51F0-99D1-4046-8E28-EF63FEE1AC0A}"/>
    <dgm:cxn modelId="{17562E8B-A7DB-4C2B-BB0C-D1831871EAC1}" type="presOf" srcId="{FC34F12C-C080-4798-A89F-A960F3687829}" destId="{2E672057-4E44-4857-A418-EA0E03ACB451}" srcOrd="0" destOrd="0" presId="urn:microsoft.com/office/officeart/2005/8/layout/vList2"/>
    <dgm:cxn modelId="{D49ADB9F-FA89-4C04-ACED-625375A4D751}" srcId="{8B39F625-1BF2-414B-8725-CEFFEB1F5D13}" destId="{FC953577-6897-48AE-82A5-E144F8FDD81F}" srcOrd="0" destOrd="0" parTransId="{89653B9B-37F2-4396-9EE5-047FDB83AF08}" sibTransId="{3CD46D2F-578C-4ABD-8D4F-6F6E3966637D}"/>
    <dgm:cxn modelId="{81F7A6A0-1675-4A6B-A858-B1176258D662}" srcId="{3B3B5DD6-4C72-42EB-B406-4DF312FE202C}" destId="{8B39F625-1BF2-414B-8725-CEFFEB1F5D13}" srcOrd="1" destOrd="0" parTransId="{83EC45BD-D868-4123-99AA-E1BB07F22F81}" sibTransId="{4DD553B5-25B7-402E-B092-DDF885B69CDC}"/>
    <dgm:cxn modelId="{04DF8FA4-C003-4B6D-BB1E-4E9594C213C6}" srcId="{FC34F12C-C080-4798-A89F-A960F3687829}" destId="{C775C073-42A1-41C0-BEE9-A5E63E6E6601}" srcOrd="2" destOrd="0" parTransId="{F4A07A41-B9AF-4DEC-9395-1266B237F1A9}" sibTransId="{8F29AA68-4341-44D4-91D0-BEEBACDC8B88}"/>
    <dgm:cxn modelId="{79DBEBB2-FF8C-4279-92B5-8311AD9E1DE1}" srcId="{8B39F625-1BF2-414B-8725-CEFFEB1F5D13}" destId="{C25E9475-4D37-401B-9AB6-DB05677AB271}" srcOrd="2" destOrd="0" parTransId="{19E01A5D-D87F-4076-9E4A-67209A4FA890}" sibTransId="{1461084A-558C-408E-8825-AB2434B2698D}"/>
    <dgm:cxn modelId="{DBB6D8C4-2946-4E03-A07E-F0C51283DB4C}" type="presOf" srcId="{C25E9475-4D37-401B-9AB6-DB05677AB271}" destId="{4ACD748D-5A9E-4555-9710-3404AAF3A2DB}" srcOrd="0" destOrd="2" presId="urn:microsoft.com/office/officeart/2005/8/layout/vList2"/>
    <dgm:cxn modelId="{21E764DD-F690-4A0F-AF6D-0B6F4F4EEB0A}" type="presOf" srcId="{85D5478D-0233-470B-8E9A-1FCD813F34FD}" destId="{A6F8D661-8CDD-49D4-B856-489A23170C21}" srcOrd="0" destOrd="1" presId="urn:microsoft.com/office/officeart/2005/8/layout/vList2"/>
    <dgm:cxn modelId="{D002C4DE-254B-4EEE-923E-2C1A8FD309D2}" srcId="{C25E9475-4D37-401B-9AB6-DB05677AB271}" destId="{25330C80-4CC9-4BBD-9FBD-6F40066BA58D}" srcOrd="0" destOrd="0" parTransId="{D53FB5DD-F964-453B-89BD-169DA78E3D6B}" sibTransId="{39AE0E5A-254C-4BC4-86AF-66FB3939BD09}"/>
    <dgm:cxn modelId="{DED9A0E2-7A87-48BF-8BC1-4BDA69B96F92}" type="presOf" srcId="{65438CAA-8D43-431D-845F-C8C59D1DF065}" destId="{4ACD748D-5A9E-4555-9710-3404AAF3A2DB}" srcOrd="0" destOrd="1" presId="urn:microsoft.com/office/officeart/2005/8/layout/vList2"/>
    <dgm:cxn modelId="{8BAFB9F7-B620-4FBF-9B98-96938C48CD7D}" srcId="{3B3B5DD6-4C72-42EB-B406-4DF312FE202C}" destId="{FC34F12C-C080-4798-A89F-A960F3687829}" srcOrd="0" destOrd="0" parTransId="{DD3B290F-4016-4193-923C-8B222F68F6EB}" sibTransId="{E2D78309-1647-479D-B2EC-136A1BA339BA}"/>
    <dgm:cxn modelId="{247542FE-7D7C-4BB6-B2F9-C361630BC312}" srcId="{8B39F625-1BF2-414B-8725-CEFFEB1F5D13}" destId="{65438CAA-8D43-431D-845F-C8C59D1DF065}" srcOrd="1" destOrd="0" parTransId="{7D6307CF-3242-477F-96D5-D905C5A84966}" sibTransId="{9143E025-A7F8-46E1-A8DD-FD90516B6A21}"/>
    <dgm:cxn modelId="{1F328E7E-100D-491A-AE40-D3434120538A}" type="presParOf" srcId="{1ED07FA4-D8DD-41F5-8B08-DFAB24F6387E}" destId="{2E672057-4E44-4857-A418-EA0E03ACB451}" srcOrd="0" destOrd="0" presId="urn:microsoft.com/office/officeart/2005/8/layout/vList2"/>
    <dgm:cxn modelId="{1D81F4A9-7783-48F4-B644-480639196622}" type="presParOf" srcId="{1ED07FA4-D8DD-41F5-8B08-DFAB24F6387E}" destId="{A6F8D661-8CDD-49D4-B856-489A23170C21}" srcOrd="1" destOrd="0" presId="urn:microsoft.com/office/officeart/2005/8/layout/vList2"/>
    <dgm:cxn modelId="{3230B19C-D2C2-4179-B79C-BD3ED0B39DC6}" type="presParOf" srcId="{1ED07FA4-D8DD-41F5-8B08-DFAB24F6387E}" destId="{3CE6F371-EEE3-474B-B0E3-3CDBCD324E2F}" srcOrd="2" destOrd="0" presId="urn:microsoft.com/office/officeart/2005/8/layout/vList2"/>
    <dgm:cxn modelId="{DCBB9B88-62C5-4BD6-8730-DB7554B2372D}" type="presParOf" srcId="{1ED07FA4-D8DD-41F5-8B08-DFAB24F6387E}" destId="{4ACD748D-5A9E-4555-9710-3404AAF3A2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72057-4E44-4857-A418-EA0E03ACB451}">
      <dsp:nvSpPr>
        <dsp:cNvPr id="0" name=""/>
        <dsp:cNvSpPr/>
      </dsp:nvSpPr>
      <dsp:spPr>
        <a:xfrm>
          <a:off x="0" y="69336"/>
          <a:ext cx="636422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Memory Hierarchy</a:t>
          </a:r>
        </a:p>
      </dsp:txBody>
      <dsp:txXfrm>
        <a:off x="31613" y="100949"/>
        <a:ext cx="6300998" cy="584369"/>
      </dsp:txXfrm>
    </dsp:sp>
    <dsp:sp modelId="{A6F8D661-8CDD-49D4-B856-489A23170C21}">
      <dsp:nvSpPr>
        <dsp:cNvPr id="0" name=""/>
        <dsp:cNvSpPr/>
      </dsp:nvSpPr>
      <dsp:spPr>
        <a:xfrm>
          <a:off x="0" y="716931"/>
          <a:ext cx="6364224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Successively higher levels contain “most used” data from lower levels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Exploits temporal and spatial locality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Caches are intermediate storage levels used to optimize data transfers between any system elements with different characteristics</a:t>
          </a:r>
        </a:p>
      </dsp:txBody>
      <dsp:txXfrm>
        <a:off x="0" y="716931"/>
        <a:ext cx="6364224" cy="2012039"/>
      </dsp:txXfrm>
    </dsp:sp>
    <dsp:sp modelId="{3CE6F371-EEE3-474B-B0E3-3CDBCD324E2F}">
      <dsp:nvSpPr>
        <dsp:cNvPr id="0" name=""/>
        <dsp:cNvSpPr/>
      </dsp:nvSpPr>
      <dsp:spPr>
        <a:xfrm>
          <a:off x="0" y="2728971"/>
          <a:ext cx="6364224" cy="647595"/>
        </a:xfrm>
        <a:prstGeom prst="roundRect">
          <a:avLst/>
        </a:prstGeom>
        <a:solidFill>
          <a:schemeClr val="accent2">
            <a:hueOff val="-1519498"/>
            <a:satOff val="628"/>
            <a:lumOff val="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Cache Performance</a:t>
          </a:r>
        </a:p>
      </dsp:txBody>
      <dsp:txXfrm>
        <a:off x="31613" y="2760584"/>
        <a:ext cx="6300998" cy="584369"/>
      </dsp:txXfrm>
    </dsp:sp>
    <dsp:sp modelId="{4ACD748D-5A9E-4555-9710-3404AAF3A2DB}">
      <dsp:nvSpPr>
        <dsp:cNvPr id="0" name=""/>
        <dsp:cNvSpPr/>
      </dsp:nvSpPr>
      <dsp:spPr>
        <a:xfrm>
          <a:off x="0" y="3376566"/>
          <a:ext cx="6364224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Ideal case: found in cache (hit)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Bad case: not found in cache (miss), search in next level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Average Memory Access Time (AMAT) = HT + MR × MP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Hurt by Miss Rate and Miss Penalty</a:t>
          </a:r>
        </a:p>
      </dsp:txBody>
      <dsp:txXfrm>
        <a:off x="0" y="3376566"/>
        <a:ext cx="6364224" cy="206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cs.pitt.edu/~vinicius/cachesi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cs.pitt.edu/~vinicius/cachesi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C3CFA-698B-484F-B145-709C097C7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 r="-1" b="1901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655A0-0BB4-4C28-AC79-011659A2B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CS 449 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10597-548F-4BA6-8221-01615528A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33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9AF-D3A8-4A78-B0E6-6C69CB0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Hit/Miss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8C51-6C4E-42E6-87AC-06250941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Rate (HR) = hits/accesses</a:t>
            </a:r>
          </a:p>
          <a:p>
            <a:r>
              <a:rPr lang="en-US" dirty="0"/>
              <a:t>Miss Rate (MR) = misses/accesses = 1 - Hit Rate</a:t>
            </a:r>
          </a:p>
          <a:p>
            <a:r>
              <a:rPr lang="en-US" dirty="0"/>
              <a:t>Hit Time (HT) = Time to deliver a block in the cache to the processor</a:t>
            </a:r>
          </a:p>
          <a:p>
            <a:pPr lvl="1"/>
            <a:r>
              <a:rPr lang="en-US" dirty="0"/>
              <a:t>Includes time to check hit/miss</a:t>
            </a:r>
          </a:p>
          <a:p>
            <a:r>
              <a:rPr lang="en-US" dirty="0"/>
              <a:t>Miss Penalty (MP) = Additional time required because of a miss</a:t>
            </a:r>
          </a:p>
          <a:p>
            <a:r>
              <a:rPr lang="en-US" dirty="0"/>
              <a:t>Average Memory Access Time (AMAT) = HT + MR × MP</a:t>
            </a:r>
          </a:p>
        </p:txBody>
      </p:sp>
    </p:spTree>
    <p:extLst>
      <p:ext uri="{BB962C8B-B14F-4D97-AF65-F5344CB8AC3E}">
        <p14:creationId xmlns:p14="http://schemas.microsoft.com/office/powerpoint/2010/main" val="314947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51C06-F2A1-4D82-A8CF-07372C3F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(from textbook)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1D276F-5219-4D7C-976B-3F8924F59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5995" r="4133" b="11200"/>
          <a:stretch/>
        </p:blipFill>
        <p:spPr>
          <a:xfrm>
            <a:off x="1355096" y="2091095"/>
            <a:ext cx="948527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C3FC1-972B-4A52-999D-EBFD4BA8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Quizzes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DB3A8-AA80-4380-931F-86884A52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67" y="2091095"/>
            <a:ext cx="686733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3700A-A68E-44E2-B287-2044CD90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04987"/>
            <a:ext cx="9029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213B-37D7-40F0-AB46-A1C7EC36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Direct mapped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B9E9F-005A-45F8-BD55-8CB9075A7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48" y="2091095"/>
            <a:ext cx="737936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F0775-8C91-4F09-8095-9B07981F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300"/>
                  <a:t># of sets = 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/>
                  <a:t># of bytes per block = 4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/>
                  <a:t>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300"/>
              </a:p>
              <a:p>
                <a:pPr>
                  <a:lnSpc>
                    <a:spcPct val="100000"/>
                  </a:lnSpc>
                </a:pPr>
                <a:r>
                  <a:rPr lang="en-US" sz="1300"/>
                  <a:t>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300"/>
              </a:p>
              <a:p>
                <a:pPr>
                  <a:lnSpc>
                    <a:spcPct val="100000"/>
                  </a:lnSpc>
                </a:pPr>
                <a:r>
                  <a:rPr lang="en-US" sz="1300"/>
                  <a:t>t = 12 – s - b = 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10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5D8D96-7E25-485B-8494-4744B4B8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2" y="2734056"/>
            <a:ext cx="1114836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BC67-29B2-4C34-A3ED-BFA2A305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6E50-35C1-467E-896C-874FE3C4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1E; s = B; b =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</a:t>
            </a:r>
            <a:r>
              <a:rPr lang="en-US" sz="1800" dirty="0">
                <a:sym typeface="Wingdings" panose="05000000000000000000" pitchFamily="2" charset="2"/>
              </a:rPr>
              <a:t>0; s = 9; b =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>
                <a:sym typeface="Wingdings" panose="05000000000000000000" pitchFamily="2" charset="2"/>
              </a:rPr>
              <a:t>t = 26; s = 7; b = 3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C7DE7-D8C7-48D8-8732-B1D4B427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00" y="2734056"/>
            <a:ext cx="814939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7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A902-211B-4918-A59F-3F508ECF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2-way Set Associative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12C7-F969-4438-981D-C6AB01C64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934" y="2091095"/>
            <a:ext cx="995559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2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F0775-8C91-4F09-8095-9B07981F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300" dirty="0"/>
                  <a:t># of sets = 8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# of bytes per block = 4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t = 12 – s - b = 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10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B075266-15DE-4730-A067-59F1CBFC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2" y="2734056"/>
            <a:ext cx="1114836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BC67-29B2-4C34-A3ED-BFA2A305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6E50-35C1-467E-896C-874FE3C4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21; s = 5; b =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</a:t>
            </a:r>
            <a:r>
              <a:rPr lang="en-US" sz="1800" dirty="0">
                <a:sym typeface="Wingdings" panose="05000000000000000000" pitchFamily="2" charset="2"/>
              </a:rPr>
              <a:t>1C; s = 2; b =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>
                <a:sym typeface="Wingdings" panose="05000000000000000000" pitchFamily="2" charset="2"/>
              </a:rPr>
              <a:t>t = 6; s = 4; b = 3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0C58C-DFB4-4F05-AC59-2BF6A13B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81" y="2734056"/>
            <a:ext cx="824583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317E4-5D0E-42FD-BEEA-EEE87A40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Announcements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C336A-9B7F-485D-AC35-EA285E39F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9" r="15338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6C56-9421-4C79-A57B-6EE5C2FD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/>
              <a:t>HW 6 is out</a:t>
            </a:r>
          </a:p>
          <a:p>
            <a:pPr lvl="1"/>
            <a:r>
              <a:rPr lang="en-US" sz="1700"/>
              <a:t>Due Nov. 6</a:t>
            </a:r>
          </a:p>
          <a:p>
            <a:r>
              <a:rPr lang="en-US" sz="1700"/>
              <a:t>Cache lab is out</a:t>
            </a:r>
          </a:p>
          <a:p>
            <a:pPr lvl="1"/>
            <a:r>
              <a:rPr lang="en-US" sz="1700"/>
              <a:t>Due Nov. 12</a:t>
            </a:r>
          </a:p>
        </p:txBody>
      </p:sp>
    </p:spTree>
    <p:extLst>
      <p:ext uri="{BB962C8B-B14F-4D97-AF65-F5344CB8AC3E}">
        <p14:creationId xmlns:p14="http://schemas.microsoft.com/office/powerpoint/2010/main" val="49054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59E5C-3064-475C-BCB9-A056D1B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Fully Associative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F1B88-9911-4E3B-808D-3FD33F54D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934" y="2091095"/>
            <a:ext cx="995559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F0775-8C91-4F09-8095-9B07981F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300" dirty="0"/>
                  <a:t># of sets = 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# of bytes per block = 4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300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t = 12 – s - b =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23C6-24BB-45B2-AD0F-6F9FA5A2C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10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9F85AB-7BAA-4788-B7A1-21D9ABA4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73353"/>
            <a:ext cx="11164824" cy="3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BC67-29B2-4C34-A3ED-BFA2A305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Answer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6E50-35C1-467E-896C-874FE3C4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77; s = 0; b =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t = </a:t>
            </a:r>
            <a:r>
              <a:rPr lang="en-US" sz="1800" dirty="0">
                <a:sym typeface="Wingdings" panose="05000000000000000000" pitchFamily="2" charset="2"/>
              </a:rPr>
              <a:t>1C6; s = 0; b =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>
                <a:sym typeface="Wingdings" panose="05000000000000000000" pitchFamily="2" charset="2"/>
              </a:rPr>
              <a:t>t = AA; s = 0; b = 2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5EB25-77CA-44F3-8A45-10BA1834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70" y="2734056"/>
            <a:ext cx="839485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6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26AE7-955C-4A01-9310-E647210E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Miss rate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B6A37E-FDB6-4C89-BD04-0E45A6B2B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748" y="2091095"/>
            <a:ext cx="919396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0EBAA-1848-49CB-95B0-ABD9724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E6922-52B5-455D-98CD-1D343EA9C820}"/>
              </a:ext>
            </a:extLst>
          </p:cNvPr>
          <p:cNvSpPr txBox="1"/>
          <p:nvPr/>
        </p:nvSpPr>
        <p:spPr>
          <a:xfrm>
            <a:off x="1524000" y="0"/>
            <a:ext cx="897268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4D6BB-D622-4F11-97DB-12201076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23220"/>
            <a:ext cx="7924800" cy="2114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A6255-EE18-4806-8CF5-17891EB55FF6}"/>
              </a:ext>
            </a:extLst>
          </p:cNvPr>
          <p:cNvSpPr txBox="1"/>
          <p:nvPr/>
        </p:nvSpPr>
        <p:spPr>
          <a:xfrm>
            <a:off x="2663952" y="2845593"/>
            <a:ext cx="6864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Assume cache starts empty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Remember how 2D arrays are laid out in memory (image from lecture slides, for a 3 x 4 array).  The miss rate would be higher if we iterated through rows in each column.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Miss rate = #misses/#references, we’ll miss once for every 4 </a:t>
            </a:r>
            <a:r>
              <a:rPr lang="en-US" dirty="0" err="1">
                <a:sym typeface="Wingdings" panose="05000000000000000000" pitchFamily="2" charset="2"/>
              </a:rPr>
              <a:t>ints</a:t>
            </a:r>
            <a:r>
              <a:rPr lang="en-US" dirty="0">
                <a:sym typeface="Wingdings" panose="05000000000000000000" pitchFamily="2" charset="2"/>
              </a:rPr>
              <a:t> we read 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53755-605B-4D2D-89A2-B801D368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52" y="4137056"/>
            <a:ext cx="4591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5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A3EE8-07AD-4FCC-9E82-D066DC5C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58EE9-5BEA-40C0-A370-EA4DA3C0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719618"/>
            <a:ext cx="7223760" cy="1561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D5A35-55F4-496D-8F83-636D48C3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1" y="2635378"/>
            <a:ext cx="7610475" cy="714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78236-2882-413A-AFB2-461EC51C8534}"/>
              </a:ext>
            </a:extLst>
          </p:cNvPr>
          <p:cNvSpPr txBox="1"/>
          <p:nvPr/>
        </p:nvSpPr>
        <p:spPr>
          <a:xfrm>
            <a:off x="1966722" y="3842448"/>
            <a:ext cx="7701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See comments on loop switching on previous slide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Switching to a narrower/wider datatype would imply that more/fewer values would fit within each block, implying a lower/higher miss rate.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Linked lists would make the situation less predictable (memory locations might not be contiguous…)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892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174BA-D49A-4B6C-ABB8-7941AB3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7191A-EA0C-46AB-BA1C-FADCE483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523221"/>
            <a:ext cx="7223760" cy="156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487CD-2524-41E5-8118-85BD7BA3E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3"/>
          <a:stretch/>
        </p:blipFill>
        <p:spPr>
          <a:xfrm>
            <a:off x="1786890" y="2130460"/>
            <a:ext cx="7772400" cy="1561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CB1E-D2F3-4F68-BB9E-980707900B62}"/>
              </a:ext>
            </a:extLst>
          </p:cNvPr>
          <p:cNvSpPr txBox="1"/>
          <p:nvPr/>
        </p:nvSpPr>
        <p:spPr>
          <a:xfrm>
            <a:off x="1966722" y="3842448"/>
            <a:ext cx="770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ym typeface="Wingdings" panose="05000000000000000000" pitchFamily="2" charset="2"/>
              </a:rPr>
              <a:t>Summary</a:t>
            </a:r>
            <a:r>
              <a:rPr lang="en-US" dirty="0">
                <a:sym typeface="Wingdings" panose="05000000000000000000" pitchFamily="2" charset="2"/>
              </a:rPr>
              <a:t>: A larger cache won’t improve the miss rate, since we need to fetch each new block regardless.</a:t>
            </a:r>
          </a:p>
        </p:txBody>
      </p:sp>
    </p:spTree>
    <p:extLst>
      <p:ext uri="{BB962C8B-B14F-4D97-AF65-F5344CB8AC3E}">
        <p14:creationId xmlns:p14="http://schemas.microsoft.com/office/powerpoint/2010/main" val="173160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174BA-D49A-4B6C-ABB8-7941AB3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7FE67-1524-4DDB-9667-DBF7CC380837}"/>
              </a:ext>
            </a:extLst>
          </p:cNvPr>
          <p:cNvSpPr txBox="1"/>
          <p:nvPr/>
        </p:nvSpPr>
        <p:spPr>
          <a:xfrm>
            <a:off x="1524000" y="0"/>
            <a:ext cx="897268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7191A-EA0C-46AB-BA1C-FADCE483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523221"/>
            <a:ext cx="7223760" cy="156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487CD-2524-41E5-8118-85BD7BA3E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59"/>
          <a:stretch/>
        </p:blipFill>
        <p:spPr>
          <a:xfrm>
            <a:off x="1786890" y="2084473"/>
            <a:ext cx="7772400" cy="2246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CB1E-D2F3-4F68-BB9E-980707900B62}"/>
              </a:ext>
            </a:extLst>
          </p:cNvPr>
          <p:cNvSpPr txBox="1"/>
          <p:nvPr/>
        </p:nvSpPr>
        <p:spPr>
          <a:xfrm>
            <a:off x="1786890" y="4414766"/>
            <a:ext cx="770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ym typeface="Wingdings" panose="05000000000000000000" pitchFamily="2" charset="2"/>
              </a:rPr>
              <a:t>Summary</a:t>
            </a:r>
            <a:r>
              <a:rPr lang="en-US" dirty="0">
                <a:sym typeface="Wingdings" panose="05000000000000000000" pitchFamily="2" charset="2"/>
              </a:rPr>
              <a:t>: Since we’re moving through contiguous locations in memory, the new blocks will map onto different sets (switching to 2-way associative would make more of a difference if we were frequently pulling in blocks with conflicting set indices). </a:t>
            </a:r>
          </a:p>
        </p:txBody>
      </p:sp>
    </p:spTree>
    <p:extLst>
      <p:ext uri="{BB962C8B-B14F-4D97-AF65-F5344CB8AC3E}">
        <p14:creationId xmlns:p14="http://schemas.microsoft.com/office/powerpoint/2010/main" val="178386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AF409-3CF6-4108-8B1A-118E7044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58A7D-7A31-449B-AE13-D33371FD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523221"/>
            <a:ext cx="7223760" cy="156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32AD6-5996-4A0A-A1A8-640EC4A7A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5899"/>
          <a:stretch/>
        </p:blipFill>
        <p:spPr>
          <a:xfrm>
            <a:off x="1786890" y="2084473"/>
            <a:ext cx="7772400" cy="3401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A026F-101C-4807-A313-F9FFCFC1D575}"/>
              </a:ext>
            </a:extLst>
          </p:cNvPr>
          <p:cNvSpPr txBox="1"/>
          <p:nvPr/>
        </p:nvSpPr>
        <p:spPr>
          <a:xfrm>
            <a:off x="1945386" y="5486400"/>
            <a:ext cx="770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ym typeface="Wingdings" panose="05000000000000000000" pitchFamily="2" charset="2"/>
              </a:rPr>
              <a:t>Summary</a:t>
            </a:r>
            <a:r>
              <a:rPr lang="en-US" dirty="0">
                <a:sym typeface="Wingdings" panose="05000000000000000000" pitchFamily="2" charset="2"/>
              </a:rPr>
              <a:t>: Larger blocks  less frequent fetches from lower levels of memory hierarchy  lower miss rate.  </a:t>
            </a:r>
          </a:p>
        </p:txBody>
      </p:sp>
    </p:spTree>
    <p:extLst>
      <p:ext uri="{BB962C8B-B14F-4D97-AF65-F5344CB8AC3E}">
        <p14:creationId xmlns:p14="http://schemas.microsoft.com/office/powerpoint/2010/main" val="266257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E65D1-A5F4-466A-A71E-2F48714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31A0-8E3A-4062-8B72-C3F4EA9408BE}"/>
              </a:ext>
            </a:extLst>
          </p:cNvPr>
          <p:cNvSpPr txBox="1"/>
          <p:nvPr/>
        </p:nvSpPr>
        <p:spPr>
          <a:xfrm>
            <a:off x="1524000" y="0"/>
            <a:ext cx="897268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CD0FA-7D90-4239-B69C-44E83864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523221"/>
            <a:ext cx="7223760" cy="1561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3A58B-05F9-469B-84D4-2C975B327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936"/>
          <a:stretch/>
        </p:blipFill>
        <p:spPr>
          <a:xfrm>
            <a:off x="1786890" y="2084472"/>
            <a:ext cx="7772400" cy="4547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4DECBA-F840-4315-A7EE-BE6CB1455D37}"/>
              </a:ext>
            </a:extLst>
          </p:cNvPr>
          <p:cNvSpPr/>
          <p:nvPr/>
        </p:nvSpPr>
        <p:spPr>
          <a:xfrm>
            <a:off x="2060448" y="5498592"/>
            <a:ext cx="7632192" cy="122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8CBD-A4B7-4B68-A09D-D81C45F1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158A-0167-40C5-8D4D-4CF311CF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review</a:t>
            </a:r>
          </a:p>
          <a:p>
            <a:r>
              <a:rPr lang="en-US" dirty="0"/>
              <a:t>Quizzes for the lab</a:t>
            </a:r>
          </a:p>
          <a:p>
            <a:r>
              <a:rPr lang="en-US" dirty="0"/>
              <a:t>Cache tracing</a:t>
            </a:r>
          </a:p>
          <a:p>
            <a:r>
              <a:rPr lang="en-US" dirty="0"/>
              <a:t>Next week: Cache lab</a:t>
            </a:r>
          </a:p>
        </p:txBody>
      </p:sp>
    </p:spTree>
    <p:extLst>
      <p:ext uri="{BB962C8B-B14F-4D97-AF65-F5344CB8AC3E}">
        <p14:creationId xmlns:p14="http://schemas.microsoft.com/office/powerpoint/2010/main" val="655072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99D75-55C1-4FBE-AFE5-A6F304D9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Cache Simulator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EA33C6-42F3-4C8E-8EF4-C3B1AC8C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>
                <a:solidFill>
                  <a:schemeClr val="bg1"/>
                </a:solidFill>
                <a:effectLst/>
                <a:hlinkClick r:id="rId2"/>
              </a:rPr>
              <a:t>https://www.cs.pitt.edu/~vinicius/cachesim/</a:t>
            </a:r>
            <a:endParaRPr lang="en-US" sz="2000" b="0" i="0">
              <a:solidFill>
                <a:schemeClr val="bg1"/>
              </a:solidFill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8D763-FBEE-49D0-8FFD-9F6FCC6A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" y="2139484"/>
            <a:ext cx="1099734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6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0FCDE-26AF-4883-B5A0-A316ED2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Cache Simulator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8FE2-34EC-4293-B747-B1DB0263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>
                <a:solidFill>
                  <a:schemeClr val="bg1"/>
                </a:solidFill>
                <a:effectLst/>
                <a:hlinkClick r:id="rId2"/>
              </a:rPr>
              <a:t>https://www.cs.pitt.edu/~vinicius/cachesim/</a:t>
            </a:r>
            <a:endParaRPr lang="en-US" sz="2000" b="0" i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8196A-02B8-416A-96C9-78A995E0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3159863"/>
            <a:ext cx="11420856" cy="20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4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0F13-E196-4EF0-ACB4-F1C714D0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Practice questions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F233B-EFF7-46DE-9830-CB67C55A1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98679"/>
            <a:ext cx="6408836" cy="39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8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199E8-0225-4754-913E-BB96D9F7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(cont.)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0F2EE2-D430-436A-A540-78B6CC50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03" y="2091095"/>
            <a:ext cx="1032205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A1417-EF95-4137-8890-4EB5433B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(cont.)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E9560B-8FA5-490F-8B3A-FD41CACFB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81" y="2091095"/>
            <a:ext cx="899730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9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2F5D5-CAFF-4AFF-88BE-AA6E095F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(cont.)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3B6BC-8C0B-4A7F-BCDA-6D9418AFD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05799"/>
            <a:ext cx="6846363" cy="4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351401-4FC9-4608-ACF2-FB55C5B9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02" b="2644"/>
          <a:stretch/>
        </p:blipFill>
        <p:spPr>
          <a:xfrm>
            <a:off x="1184752" y="56672"/>
            <a:ext cx="9822495" cy="68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58AB03-E903-46D9-BFA0-99D5A783C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47" b="2426"/>
          <a:stretch/>
        </p:blipFill>
        <p:spPr>
          <a:xfrm>
            <a:off x="1289050" y="0"/>
            <a:ext cx="961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0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56123C-A89C-4129-B68B-9663BA89E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59"/>
          <a:stretch/>
        </p:blipFill>
        <p:spPr>
          <a:xfrm>
            <a:off x="2336800" y="0"/>
            <a:ext cx="7576774" cy="68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5E53B4-E8D1-4C6F-A292-C2121599F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r="40952" b="5257"/>
          <a:stretch/>
        </p:blipFill>
        <p:spPr>
          <a:xfrm>
            <a:off x="1893368" y="0"/>
            <a:ext cx="840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A76B-F6D8-4D25-AB1E-0300F2D7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(from textbook)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2A5C0-4DD9-496A-816E-6AC49DB86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36863"/>
            <a:ext cx="6846363" cy="4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9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76EB-D1C3-4CC1-A1C0-013E2D80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BC7-7777-4CE6-AAF7-B597BCD7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vs Store</a:t>
            </a:r>
          </a:p>
          <a:p>
            <a:pPr lvl="1"/>
            <a:r>
              <a:rPr lang="en-US" dirty="0"/>
              <a:t>L: from memory to cache (read)</a:t>
            </a:r>
          </a:p>
          <a:p>
            <a:pPr lvl="1"/>
            <a:r>
              <a:rPr lang="en-US" dirty="0"/>
              <a:t>S: from cache to memory (write)</a:t>
            </a:r>
          </a:p>
          <a:p>
            <a:r>
              <a:rPr lang="en-US" dirty="0"/>
              <a:t>Trace file (.trace); e.g. L 0,4	S 8,4</a:t>
            </a:r>
          </a:p>
        </p:txBody>
      </p:sp>
    </p:spTree>
    <p:extLst>
      <p:ext uri="{BB962C8B-B14F-4D97-AF65-F5344CB8AC3E}">
        <p14:creationId xmlns:p14="http://schemas.microsoft.com/office/powerpoint/2010/main" val="1168046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2BE3-11E2-4A0C-B9F6-23835644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6F8-817F-4C89-9482-C7BCB7FF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4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64587-0970-4D7D-A741-E064E9E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(Summary from lecture)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01FF40-8896-4304-8B12-8D9DA0A29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2547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37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C131B-089A-4768-BEF6-CC17E984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Cache review (from lecture)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95540-0F18-48F2-8464-33669A80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70941"/>
            <a:ext cx="6846363" cy="47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16E-1C78-4B99-BF4D-F71FEC1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4478-56A4-41BB-9266-C5C0F95C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-&gt; sets -&gt; lines -&gt; blocks (with bytes)</a:t>
            </a:r>
          </a:p>
          <a:p>
            <a:r>
              <a:rPr lang="en-US" dirty="0"/>
              <a:t>Address of words: | t bits | s bits | b bits |</a:t>
            </a:r>
          </a:p>
          <a:p>
            <a:pPr lvl="1"/>
            <a:r>
              <a:rPr lang="en-US" dirty="0"/>
              <a:t>| tag | set index | block offset |</a:t>
            </a:r>
          </a:p>
          <a:p>
            <a:pPr lvl="1"/>
            <a:r>
              <a:rPr lang="en-US" dirty="0"/>
              <a:t>Word size = </a:t>
            </a:r>
            <a:r>
              <a:rPr lang="en-US" dirty="0" err="1"/>
              <a:t>t+s+b</a:t>
            </a:r>
            <a:endParaRPr lang="en-US" dirty="0"/>
          </a:p>
          <a:p>
            <a:pPr lvl="1"/>
            <a:r>
              <a:rPr lang="en-US" dirty="0"/>
              <a:t>2^(</a:t>
            </a:r>
            <a:r>
              <a:rPr lang="en-US" dirty="0" err="1"/>
              <a:t>t+s+b</a:t>
            </a:r>
            <a:r>
              <a:rPr lang="en-US" dirty="0"/>
              <a:t>) addresses</a:t>
            </a:r>
          </a:p>
          <a:p>
            <a:r>
              <a:rPr lang="en-US" dirty="0"/>
              <a:t>How to locate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6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1E43-C8D8-4E0A-9307-63F0CA5B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(from lecture)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4BE77-6243-43DE-9BB2-F495C8367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54185"/>
            <a:ext cx="6846363" cy="51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F943C-9C3A-4646-A53B-A198FE72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Locality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0319-9F6B-42A0-8381-1AA6D976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Temporal</a:t>
            </a:r>
          </a:p>
          <a:p>
            <a:pPr lvl="1"/>
            <a:r>
              <a:rPr lang="en-US" sz="1800" dirty="0"/>
              <a:t>a memory location that is referenced once is likely to be referenced again multiple times in the near future</a:t>
            </a:r>
          </a:p>
          <a:p>
            <a:pPr lvl="1"/>
            <a:r>
              <a:rPr lang="en-US" sz="1800" b="1" dirty="0"/>
              <a:t>Repeated references </a:t>
            </a:r>
            <a:r>
              <a:rPr lang="en-US" sz="1800" dirty="0"/>
              <a:t>to variables are good</a:t>
            </a:r>
          </a:p>
          <a:p>
            <a:r>
              <a:rPr lang="en-US" sz="1800" dirty="0"/>
              <a:t>Spatial</a:t>
            </a:r>
          </a:p>
          <a:p>
            <a:pPr lvl="1"/>
            <a:r>
              <a:rPr lang="en-US" sz="1800" dirty="0"/>
              <a:t>the program is likely to reference a nearby memory location in the near future</a:t>
            </a:r>
          </a:p>
          <a:p>
            <a:pPr lvl="1"/>
            <a:r>
              <a:rPr lang="en-US" sz="1800" b="1" dirty="0"/>
              <a:t>Stride-1 reference </a:t>
            </a:r>
            <a:r>
              <a:rPr lang="en-US" sz="1800" dirty="0"/>
              <a:t>patterns are good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C6EFAC-BE1F-48D8-8832-2076ED17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483542"/>
            <a:ext cx="4097657" cy="37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116EA-5471-426E-8E95-C40219E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References (spatial locality)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95964-1A79-40B9-BCAB-BC53026C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37" y="2091095"/>
            <a:ext cx="1871777" cy="42062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6C48B-56A8-4F2D-A398-3535CDC0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4483" y="2086081"/>
            <a:ext cx="194538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CBF65-F027-49E1-B9FC-60E0BA6DC770}"/>
              </a:ext>
            </a:extLst>
          </p:cNvPr>
          <p:cNvSpPr txBox="1"/>
          <p:nvPr/>
        </p:nvSpPr>
        <p:spPr>
          <a:xfrm>
            <a:off x="5617627" y="3804480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790398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3F3F0"/>
      </a:lt2>
      <a:accent1>
        <a:srgbClr val="664DC3"/>
      </a:accent1>
      <a:accent2>
        <a:srgbClr val="3D54B2"/>
      </a:accent2>
      <a:accent3>
        <a:srgbClr val="4D96C3"/>
      </a:accent3>
      <a:accent4>
        <a:srgbClr val="3BB1AE"/>
      </a:accent4>
      <a:accent5>
        <a:srgbClr val="4BBF8B"/>
      </a:accent5>
      <a:accent6>
        <a:srgbClr val="3BB14B"/>
      </a:accent6>
      <a:hlink>
        <a:srgbClr val="349C7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817</Words>
  <Application>Microsoft Office PowerPoint</Application>
  <PresentationFormat>Widescreen</PresentationFormat>
  <Paragraphs>125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Avenir Next LT Pro</vt:lpstr>
      <vt:lpstr>Calibri</vt:lpstr>
      <vt:lpstr>Cambria Math</vt:lpstr>
      <vt:lpstr>Neue Haas Grotesk Text Pro</vt:lpstr>
      <vt:lpstr>Wingdings</vt:lpstr>
      <vt:lpstr>AccentBoxVTI</vt:lpstr>
      <vt:lpstr>CS 449 Rec</vt:lpstr>
      <vt:lpstr>Announcements</vt:lpstr>
      <vt:lpstr>Schedule</vt:lpstr>
      <vt:lpstr>(from textbook)</vt:lpstr>
      <vt:lpstr>Cache review (from lecture)</vt:lpstr>
      <vt:lpstr>Cache basics</vt:lpstr>
      <vt:lpstr>(from lecture)</vt:lpstr>
      <vt:lpstr>Locality</vt:lpstr>
      <vt:lpstr>References (spatial locality)</vt:lpstr>
      <vt:lpstr>Hit/Miss</vt:lpstr>
      <vt:lpstr>(from textbook)</vt:lpstr>
      <vt:lpstr>Quizzes</vt:lpstr>
      <vt:lpstr>PowerPoint Presentation</vt:lpstr>
      <vt:lpstr>Direct mapped</vt:lpstr>
      <vt:lpstr>Answer</vt:lpstr>
      <vt:lpstr>Answer</vt:lpstr>
      <vt:lpstr>2-way Set Associative</vt:lpstr>
      <vt:lpstr>Answer</vt:lpstr>
      <vt:lpstr>Answer</vt:lpstr>
      <vt:lpstr>Fully Associative</vt:lpstr>
      <vt:lpstr>Answer</vt:lpstr>
      <vt:lpstr>Answer</vt:lpstr>
      <vt:lpstr>Miss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Simulator</vt:lpstr>
      <vt:lpstr>Cache Simulator</vt:lpstr>
      <vt:lpstr>Practice questions</vt:lpstr>
      <vt:lpstr>(cont.)</vt:lpstr>
      <vt:lpstr>(cont.)</vt:lpstr>
      <vt:lpstr>(cont.)</vt:lpstr>
      <vt:lpstr>PowerPoint Presentation</vt:lpstr>
      <vt:lpstr>PowerPoint Presentation</vt:lpstr>
      <vt:lpstr>PowerPoint Presentation</vt:lpstr>
      <vt:lpstr>PowerPoint Presentation</vt:lpstr>
      <vt:lpstr>Cache tracing</vt:lpstr>
      <vt:lpstr>Example</vt:lpstr>
      <vt:lpstr>(Summary from lecture)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449 Rec</dc:title>
  <dc:creator>Wenyu Li</dc:creator>
  <cp:lastModifiedBy>Wenyu Li</cp:lastModifiedBy>
  <cp:revision>9</cp:revision>
  <dcterms:created xsi:type="dcterms:W3CDTF">2020-11-03T01:59:44Z</dcterms:created>
  <dcterms:modified xsi:type="dcterms:W3CDTF">2020-11-03T02:31:46Z</dcterms:modified>
</cp:coreProperties>
</file>