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00" r:id="rId2"/>
  </p:sldMasterIdLst>
  <p:sldIdLst>
    <p:sldId id="256" r:id="rId3"/>
    <p:sldId id="257" r:id="rId4"/>
    <p:sldId id="258" r:id="rId5"/>
    <p:sldId id="284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3" r:id="rId14"/>
    <p:sldId id="292" r:id="rId15"/>
    <p:sldId id="294" r:id="rId16"/>
    <p:sldId id="295" r:id="rId17"/>
    <p:sldId id="296" r:id="rId18"/>
    <p:sldId id="297" r:id="rId19"/>
    <p:sldId id="298" r:id="rId20"/>
    <p:sldId id="301" r:id="rId21"/>
    <p:sldId id="302" r:id="rId22"/>
    <p:sldId id="299" r:id="rId23"/>
    <p:sldId id="303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00" r:id="rId32"/>
    <p:sldId id="314" r:id="rId33"/>
    <p:sldId id="31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65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746DC-E7FB-4057-A1F9-63673D5966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CD4083-7AC4-41EE-ACD8-F0AD457F8412}">
      <dgm:prSet/>
      <dgm:spPr/>
      <dgm:t>
        <a:bodyPr/>
        <a:lstStyle/>
        <a:p>
          <a:r>
            <a:rPr lang="en-US" b="0" baseline="0"/>
            <a:t>Malloc lab due on Nov. 29</a:t>
          </a:r>
          <a:endParaRPr lang="en-US"/>
        </a:p>
      </dgm:t>
    </dgm:pt>
    <dgm:pt modelId="{EEAEBB79-5EE9-4CAD-A1CA-D4F7CBCC0BE3}" type="parTrans" cxnId="{82B20F6E-095B-4C9E-8B42-D0077111F6DF}">
      <dgm:prSet/>
      <dgm:spPr/>
      <dgm:t>
        <a:bodyPr/>
        <a:lstStyle/>
        <a:p>
          <a:endParaRPr lang="en-US"/>
        </a:p>
      </dgm:t>
    </dgm:pt>
    <dgm:pt modelId="{5441C3DB-4672-438E-9A6A-4E3221A5C0D0}" type="sibTrans" cxnId="{82B20F6E-095B-4C9E-8B42-D0077111F6DF}">
      <dgm:prSet/>
      <dgm:spPr/>
      <dgm:t>
        <a:bodyPr/>
        <a:lstStyle/>
        <a:p>
          <a:endParaRPr lang="en-US"/>
        </a:p>
      </dgm:t>
    </dgm:pt>
    <dgm:pt modelId="{E839FE3A-E030-4CAE-AB16-88ED2AEA45A1}">
      <dgm:prSet/>
      <dgm:spPr/>
      <dgm:t>
        <a:bodyPr/>
        <a:lstStyle/>
        <a:p>
          <a:r>
            <a:rPr lang="en-US" b="0" baseline="0"/>
            <a:t>Last lab: thread lab</a:t>
          </a:r>
          <a:endParaRPr lang="en-US"/>
        </a:p>
      </dgm:t>
    </dgm:pt>
    <dgm:pt modelId="{D92B8778-2758-4A3C-A292-B197B33BA957}" type="parTrans" cxnId="{0D39742C-3805-4AB0-BEAB-871F1D50D5C3}">
      <dgm:prSet/>
      <dgm:spPr/>
      <dgm:t>
        <a:bodyPr/>
        <a:lstStyle/>
        <a:p>
          <a:endParaRPr lang="en-US"/>
        </a:p>
      </dgm:t>
    </dgm:pt>
    <dgm:pt modelId="{00C1F2B3-87A6-4147-AD21-9BC97D1A38D1}" type="sibTrans" cxnId="{0D39742C-3805-4AB0-BEAB-871F1D50D5C3}">
      <dgm:prSet/>
      <dgm:spPr/>
      <dgm:t>
        <a:bodyPr/>
        <a:lstStyle/>
        <a:p>
          <a:endParaRPr lang="en-US"/>
        </a:p>
      </dgm:t>
    </dgm:pt>
    <dgm:pt modelId="{3BA49F17-0B62-459D-8353-A4C82F01F8F5}">
      <dgm:prSet/>
      <dgm:spPr/>
      <dgm:t>
        <a:bodyPr/>
        <a:lstStyle/>
        <a:p>
          <a:r>
            <a:rPr lang="en-US" b="0" baseline="0" dirty="0"/>
            <a:t>I’ll have office hour next week</a:t>
          </a:r>
          <a:endParaRPr lang="en-US" dirty="0"/>
        </a:p>
      </dgm:t>
    </dgm:pt>
    <dgm:pt modelId="{AFE3FBE4-3098-4FE1-8B46-B5F165C06E3B}" type="parTrans" cxnId="{7E0CA9EC-8198-4CB1-A87D-4368CA604E22}">
      <dgm:prSet/>
      <dgm:spPr/>
      <dgm:t>
        <a:bodyPr/>
        <a:lstStyle/>
        <a:p>
          <a:endParaRPr lang="en-US"/>
        </a:p>
      </dgm:t>
    </dgm:pt>
    <dgm:pt modelId="{499EA125-1771-49E7-895A-372BD80EDFFB}" type="sibTrans" cxnId="{7E0CA9EC-8198-4CB1-A87D-4368CA604E22}">
      <dgm:prSet/>
      <dgm:spPr/>
      <dgm:t>
        <a:bodyPr/>
        <a:lstStyle/>
        <a:p>
          <a:endParaRPr lang="en-US"/>
        </a:p>
      </dgm:t>
    </dgm:pt>
    <dgm:pt modelId="{C2C3CF65-0A7F-454A-BFBE-49118E2F7D2C}">
      <dgm:prSet/>
      <dgm:spPr/>
      <dgm:t>
        <a:bodyPr/>
        <a:lstStyle/>
        <a:p>
          <a:r>
            <a:rPr lang="en-US" b="0" baseline="0"/>
            <a:t>Either a recorded video or a detailed explanation will be posted for the practice final next week</a:t>
          </a:r>
          <a:endParaRPr lang="en-US"/>
        </a:p>
      </dgm:t>
    </dgm:pt>
    <dgm:pt modelId="{E5686A25-6D2E-489F-8E9E-48CDD35E60F8}" type="parTrans" cxnId="{0139A13B-88DC-41F4-B007-2DD891754097}">
      <dgm:prSet/>
      <dgm:spPr/>
      <dgm:t>
        <a:bodyPr/>
        <a:lstStyle/>
        <a:p>
          <a:endParaRPr lang="en-US"/>
        </a:p>
      </dgm:t>
    </dgm:pt>
    <dgm:pt modelId="{7A2B27F2-7040-4A84-9A4E-EDB013F6A823}" type="sibTrans" cxnId="{0139A13B-88DC-41F4-B007-2DD891754097}">
      <dgm:prSet/>
      <dgm:spPr/>
      <dgm:t>
        <a:bodyPr/>
        <a:lstStyle/>
        <a:p>
          <a:endParaRPr lang="en-US"/>
        </a:p>
      </dgm:t>
    </dgm:pt>
    <dgm:pt modelId="{8704A32D-84A0-4D14-A095-72FB682DDD92}" type="pres">
      <dgm:prSet presAssocID="{627746DC-E7FB-4057-A1F9-63673D5966E7}" presName="linear" presStyleCnt="0">
        <dgm:presLayoutVars>
          <dgm:animLvl val="lvl"/>
          <dgm:resizeHandles val="exact"/>
        </dgm:presLayoutVars>
      </dgm:prSet>
      <dgm:spPr/>
    </dgm:pt>
    <dgm:pt modelId="{0D4474EA-A90D-4DB2-924A-07E1E8AA93A2}" type="pres">
      <dgm:prSet presAssocID="{4ECD4083-7AC4-41EE-ACD8-F0AD457F84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2C6619-8FBF-47A1-A89F-1F36B8116C32}" type="pres">
      <dgm:prSet presAssocID="{5441C3DB-4672-438E-9A6A-4E3221A5C0D0}" presName="spacer" presStyleCnt="0"/>
      <dgm:spPr/>
    </dgm:pt>
    <dgm:pt modelId="{D917AC37-936C-485F-B45F-82BFAEC2AD33}" type="pres">
      <dgm:prSet presAssocID="{E839FE3A-E030-4CAE-AB16-88ED2AEA45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563D35-D85F-419B-A7F7-43970CF379D0}" type="pres">
      <dgm:prSet presAssocID="{00C1F2B3-87A6-4147-AD21-9BC97D1A38D1}" presName="spacer" presStyleCnt="0"/>
      <dgm:spPr/>
    </dgm:pt>
    <dgm:pt modelId="{EC709181-99C7-40F7-933A-67AC7794ADC8}" type="pres">
      <dgm:prSet presAssocID="{3BA49F17-0B62-459D-8353-A4C82F01F8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5542EEA-9F84-40CF-B7EF-D1A7B594EA39}" type="pres">
      <dgm:prSet presAssocID="{499EA125-1771-49E7-895A-372BD80EDFFB}" presName="spacer" presStyleCnt="0"/>
      <dgm:spPr/>
    </dgm:pt>
    <dgm:pt modelId="{3928B0CE-9413-4EF8-AED2-A9359BA0196E}" type="pres">
      <dgm:prSet presAssocID="{C2C3CF65-0A7F-454A-BFBE-49118E2F7D2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5CE700C-78C2-4CF9-BBB4-28ADFEDF2D91}" type="presOf" srcId="{E839FE3A-E030-4CAE-AB16-88ED2AEA45A1}" destId="{D917AC37-936C-485F-B45F-82BFAEC2AD33}" srcOrd="0" destOrd="0" presId="urn:microsoft.com/office/officeart/2005/8/layout/vList2"/>
    <dgm:cxn modelId="{55786811-71E2-45CC-ABF0-5FD51DE44E89}" type="presOf" srcId="{3BA49F17-0B62-459D-8353-A4C82F01F8F5}" destId="{EC709181-99C7-40F7-933A-67AC7794ADC8}" srcOrd="0" destOrd="0" presId="urn:microsoft.com/office/officeart/2005/8/layout/vList2"/>
    <dgm:cxn modelId="{0D39742C-3805-4AB0-BEAB-871F1D50D5C3}" srcId="{627746DC-E7FB-4057-A1F9-63673D5966E7}" destId="{E839FE3A-E030-4CAE-AB16-88ED2AEA45A1}" srcOrd="1" destOrd="0" parTransId="{D92B8778-2758-4A3C-A292-B197B33BA957}" sibTransId="{00C1F2B3-87A6-4147-AD21-9BC97D1A38D1}"/>
    <dgm:cxn modelId="{5FBC4F3B-4A28-4EAC-BACA-E51F7A7AD5EC}" type="presOf" srcId="{627746DC-E7FB-4057-A1F9-63673D5966E7}" destId="{8704A32D-84A0-4D14-A095-72FB682DDD92}" srcOrd="0" destOrd="0" presId="urn:microsoft.com/office/officeart/2005/8/layout/vList2"/>
    <dgm:cxn modelId="{0139A13B-88DC-41F4-B007-2DD891754097}" srcId="{627746DC-E7FB-4057-A1F9-63673D5966E7}" destId="{C2C3CF65-0A7F-454A-BFBE-49118E2F7D2C}" srcOrd="3" destOrd="0" parTransId="{E5686A25-6D2E-489F-8E9E-48CDD35E60F8}" sibTransId="{7A2B27F2-7040-4A84-9A4E-EDB013F6A823}"/>
    <dgm:cxn modelId="{9E925440-4D2F-4125-98C3-EB776D86B4F6}" type="presOf" srcId="{C2C3CF65-0A7F-454A-BFBE-49118E2F7D2C}" destId="{3928B0CE-9413-4EF8-AED2-A9359BA0196E}" srcOrd="0" destOrd="0" presId="urn:microsoft.com/office/officeart/2005/8/layout/vList2"/>
    <dgm:cxn modelId="{82B20F6E-095B-4C9E-8B42-D0077111F6DF}" srcId="{627746DC-E7FB-4057-A1F9-63673D5966E7}" destId="{4ECD4083-7AC4-41EE-ACD8-F0AD457F8412}" srcOrd="0" destOrd="0" parTransId="{EEAEBB79-5EE9-4CAD-A1CA-D4F7CBCC0BE3}" sibTransId="{5441C3DB-4672-438E-9A6A-4E3221A5C0D0}"/>
    <dgm:cxn modelId="{7E2B7E9E-8CBE-46A4-BF95-95A792993F12}" type="presOf" srcId="{4ECD4083-7AC4-41EE-ACD8-F0AD457F8412}" destId="{0D4474EA-A90D-4DB2-924A-07E1E8AA93A2}" srcOrd="0" destOrd="0" presId="urn:microsoft.com/office/officeart/2005/8/layout/vList2"/>
    <dgm:cxn modelId="{7E0CA9EC-8198-4CB1-A87D-4368CA604E22}" srcId="{627746DC-E7FB-4057-A1F9-63673D5966E7}" destId="{3BA49F17-0B62-459D-8353-A4C82F01F8F5}" srcOrd="2" destOrd="0" parTransId="{AFE3FBE4-3098-4FE1-8B46-B5F165C06E3B}" sibTransId="{499EA125-1771-49E7-895A-372BD80EDFFB}"/>
    <dgm:cxn modelId="{F9CAFB64-4DFE-4051-95FC-F67F62946498}" type="presParOf" srcId="{8704A32D-84A0-4D14-A095-72FB682DDD92}" destId="{0D4474EA-A90D-4DB2-924A-07E1E8AA93A2}" srcOrd="0" destOrd="0" presId="urn:microsoft.com/office/officeart/2005/8/layout/vList2"/>
    <dgm:cxn modelId="{C5A0A3F0-0AEB-4029-A64C-26AE24AB2EA2}" type="presParOf" srcId="{8704A32D-84A0-4D14-A095-72FB682DDD92}" destId="{302C6619-8FBF-47A1-A89F-1F36B8116C32}" srcOrd="1" destOrd="0" presId="urn:microsoft.com/office/officeart/2005/8/layout/vList2"/>
    <dgm:cxn modelId="{842EB41E-745D-4155-9038-D1700BC76740}" type="presParOf" srcId="{8704A32D-84A0-4D14-A095-72FB682DDD92}" destId="{D917AC37-936C-485F-B45F-82BFAEC2AD33}" srcOrd="2" destOrd="0" presId="urn:microsoft.com/office/officeart/2005/8/layout/vList2"/>
    <dgm:cxn modelId="{DD696EA9-2451-4437-AA96-028DD1FAB8A7}" type="presParOf" srcId="{8704A32D-84A0-4D14-A095-72FB682DDD92}" destId="{39563D35-D85F-419B-A7F7-43970CF379D0}" srcOrd="3" destOrd="0" presId="urn:microsoft.com/office/officeart/2005/8/layout/vList2"/>
    <dgm:cxn modelId="{67551187-CA95-470F-A0EC-DEABE5E40034}" type="presParOf" srcId="{8704A32D-84A0-4D14-A095-72FB682DDD92}" destId="{EC709181-99C7-40F7-933A-67AC7794ADC8}" srcOrd="4" destOrd="0" presId="urn:microsoft.com/office/officeart/2005/8/layout/vList2"/>
    <dgm:cxn modelId="{3E39E0DE-FBB4-4E10-B110-4C26609DC0AF}" type="presParOf" srcId="{8704A32D-84A0-4D14-A095-72FB682DDD92}" destId="{25542EEA-9F84-40CF-B7EF-D1A7B594EA39}" srcOrd="5" destOrd="0" presId="urn:microsoft.com/office/officeart/2005/8/layout/vList2"/>
    <dgm:cxn modelId="{B5132893-A9ED-48D1-AF47-401B9FB12EBA}" type="presParOf" srcId="{8704A32D-84A0-4D14-A095-72FB682DDD92}" destId="{3928B0CE-9413-4EF8-AED2-A9359BA019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474EA-A90D-4DB2-924A-07E1E8AA93A2}">
      <dsp:nvSpPr>
        <dsp:cNvPr id="0" name=""/>
        <dsp:cNvSpPr/>
      </dsp:nvSpPr>
      <dsp:spPr>
        <a:xfrm>
          <a:off x="0" y="726418"/>
          <a:ext cx="5031485" cy="8906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baseline="0"/>
            <a:t>Malloc lab due on Nov. 29</a:t>
          </a:r>
          <a:endParaRPr lang="en-US" sz="1500" kern="1200"/>
        </a:p>
      </dsp:txBody>
      <dsp:txXfrm>
        <a:off x="43479" y="769897"/>
        <a:ext cx="4944527" cy="803704"/>
      </dsp:txXfrm>
    </dsp:sp>
    <dsp:sp modelId="{D917AC37-936C-485F-B45F-82BFAEC2AD33}">
      <dsp:nvSpPr>
        <dsp:cNvPr id="0" name=""/>
        <dsp:cNvSpPr/>
      </dsp:nvSpPr>
      <dsp:spPr>
        <a:xfrm>
          <a:off x="0" y="1660281"/>
          <a:ext cx="5031485" cy="890662"/>
        </a:xfrm>
        <a:prstGeom prst="roundRect">
          <a:avLst/>
        </a:prstGeom>
        <a:solidFill>
          <a:schemeClr val="accent2">
            <a:hueOff val="6689115"/>
            <a:satOff val="-171"/>
            <a:lumOff val="22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baseline="0"/>
            <a:t>Last lab: thread lab</a:t>
          </a:r>
          <a:endParaRPr lang="en-US" sz="1500" kern="1200"/>
        </a:p>
      </dsp:txBody>
      <dsp:txXfrm>
        <a:off x="43479" y="1703760"/>
        <a:ext cx="4944527" cy="803704"/>
      </dsp:txXfrm>
    </dsp:sp>
    <dsp:sp modelId="{EC709181-99C7-40F7-933A-67AC7794ADC8}">
      <dsp:nvSpPr>
        <dsp:cNvPr id="0" name=""/>
        <dsp:cNvSpPr/>
      </dsp:nvSpPr>
      <dsp:spPr>
        <a:xfrm>
          <a:off x="0" y="2594143"/>
          <a:ext cx="5031485" cy="890662"/>
        </a:xfrm>
        <a:prstGeom prst="roundRect">
          <a:avLst/>
        </a:prstGeom>
        <a:solidFill>
          <a:schemeClr val="accent2">
            <a:hueOff val="13378229"/>
            <a:satOff val="-343"/>
            <a:lumOff val="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baseline="0" dirty="0"/>
            <a:t>I’ll have office hour next week</a:t>
          </a:r>
          <a:endParaRPr lang="en-US" sz="1500" kern="1200" dirty="0"/>
        </a:p>
      </dsp:txBody>
      <dsp:txXfrm>
        <a:off x="43479" y="2637622"/>
        <a:ext cx="4944527" cy="803704"/>
      </dsp:txXfrm>
    </dsp:sp>
    <dsp:sp modelId="{3928B0CE-9413-4EF8-AED2-A9359BA0196E}">
      <dsp:nvSpPr>
        <dsp:cNvPr id="0" name=""/>
        <dsp:cNvSpPr/>
      </dsp:nvSpPr>
      <dsp:spPr>
        <a:xfrm>
          <a:off x="0" y="3528006"/>
          <a:ext cx="5031485" cy="890662"/>
        </a:xfrm>
        <a:prstGeom prst="roundRect">
          <a:avLst/>
        </a:prstGeom>
        <a:solidFill>
          <a:schemeClr val="accent2">
            <a:hueOff val="20067343"/>
            <a:satOff val="-514"/>
            <a:lumOff val="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baseline="0"/>
            <a:t>Either a recorded video or a detailed explanation will be posted for the practice final next week</a:t>
          </a:r>
          <a:endParaRPr lang="en-US" sz="1500" kern="1200"/>
        </a:p>
      </dsp:txBody>
      <dsp:txXfrm>
        <a:off x="43479" y="3571485"/>
        <a:ext cx="4944527" cy="80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92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5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B8C1-7385-4297-8DD5-F4B918AE8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CB18D-A61A-4138-9312-8F5C50988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A921-A102-423C-BAE5-90B4F2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179F5-9DE9-4DEE-8DB5-130EBA19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8269-F970-49BC-A9D4-D450EB21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98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DF48-3061-4B20-BB20-82238566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428A-13BF-47FB-B3C7-F294F385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CCB9-FB61-41C3-85EF-28A5BE83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626AA-61B7-41D2-8C1A-163EA18E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6AC8-CA25-477B-A892-2496CBE2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7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9286-D654-4FCA-B186-167985B7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26FF2-9AB7-4EDF-B2BD-A7FFCEB7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DCBD-8655-44A0-AA17-60DA685D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F376-9ABF-4A7F-AA64-D071ADB8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77FD-73F5-4CEB-8E07-A67DA62B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9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2E83-C15D-46BF-8E15-B6206068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5068-DE0B-47FA-A244-028617864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EF78B-6517-41F8-A6EC-8FFFB4085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A02A4-D94A-4159-A870-395C9EC8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B123C-A91A-433F-82E1-C942DE49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4816A-1A1C-4367-B3E8-031C8812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2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06B9-BA65-4DCC-B189-8187A49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990CB-C676-4CA8-80F8-AB5F83E3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3451A-E96D-40CE-9B4D-1184DADC9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7A637-9F4B-4F22-B8D9-708E4458B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DA8EE-D39B-4B51-A2D1-7610D380A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E40E3-EE1F-4C47-87BD-27074B7C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5AB7D-7846-40A0-B13E-2915C494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335A2-A9DB-4FCF-B8CD-E4CC11A0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3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BEC4-344D-47AC-8374-CD4C5F5C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6399D-2F1F-4CCD-A6B3-1B88C188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2F0A7-F783-4AF5-A952-3001D23A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4C4C8-5FB8-447F-9C6A-2ECEF2D5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6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1A862-59E8-4357-9854-7D0696FE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6E975-E0E2-438C-968A-74861D2E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D784-8BAA-49A2-849E-326090D8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10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344D-449F-4FD5-941D-FD39095A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32AC-6344-4DC7-B47A-C72743A5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04E4A-D7F8-49E0-A690-E54FF044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47B47-2301-49D2-982D-1A258407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363B4-39AA-4F05-B4B5-2EBFA50F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45C14-BF09-4D70-92DF-236F508C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0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57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6537-F05C-4CEE-8253-84C0203D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E3289-63C9-465C-BF42-15804E557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DDDA0-F8B6-4838-83F0-1EFA7B0E1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86C20-BFA6-4CFA-A79D-3B207D53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6E649-D509-4A8E-9644-D7D39ED3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C058-47FD-4808-BF15-7AA3CE75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69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298E-430D-484A-83A2-0F54E85D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BEC28-DE53-4E09-8732-9A71CCE52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2458-9D09-4ABF-B671-6134F41D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9589-2DEE-43EB-99BB-D685BD77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9BE50-26C2-4171-8873-CC4997C9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10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1D475-DDAC-4B13-B595-6F9C814AE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D8BA6-9747-49DE-978A-C6F8DDDAF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E02-16FE-45CD-8994-3A71679B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4300-AE7F-43F7-BAF2-8CE3110C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29FEA-CDAE-4A4E-AFE8-2F9A7ADF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7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40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1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2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1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5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76F1F-DD2E-41DB-9D6A-06462A34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3AF8C-1886-447A-8EBA-3927941CE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5055-D81F-4827-80F9-FC96FBC09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2E843-3A0C-4BED-9877-883C1DC8D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7679E-C9E7-4589-A011-B654CCDF0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1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CUCAsR%20-O%20malloclab-buggy.zip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B143AC8-65D3-4F38-8780-BE36E4C24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0" r="17487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91F3F-111F-4C00-A80E-7CA473FD6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/>
              <a:t>CS 449 Rec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DC22C-4382-4CD8-800D-2ED42BD08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/>
              <a:t>Malloc lab + thread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17DF-7178-437B-ADF0-6CB84946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463DF7-8A5A-4147-8963-F59EAA872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553"/>
            <a:ext cx="10515600" cy="42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3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0721-D982-47DE-AD74-651B7A26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694B0C-A18F-482E-9C46-BE7ABC913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93" y="1825625"/>
            <a:ext cx="104094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48EB-9572-4576-AF1D-00845C80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13D088-78B0-4125-BE93-16056B436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4867"/>
            <a:ext cx="10515600" cy="355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7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E2F3-F0EC-470B-8627-ED76E720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7A19C1-92F8-4DB1-9F77-34C3BDF1C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201" y="1825625"/>
            <a:ext cx="93375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1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E2F3-F0EC-470B-8627-ED76E720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98600D-7005-4E42-93FC-F34F889B2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2001044"/>
            <a:ext cx="104870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82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E2A52-4C2A-4BD6-86C9-D7DE6CBB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Dynamic memory allocator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FF24A-5CC6-4C64-925C-3CF2F79E5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44" r="3" b="170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796481-696A-43F2-A6F5-CE14D018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387" y="3565525"/>
            <a:ext cx="7446475" cy="320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0B7-A10C-45A4-AC62-857D22A7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440892"/>
            <a:ext cx="3477491" cy="1325563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C5E8CE-7FD3-4ED7-9F10-B9D2C7002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7250" y="166255"/>
            <a:ext cx="7524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4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D9DC-D5C5-4A39-9B3D-D51CEB21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668211-5FE2-4AED-BB30-4504656B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699" y="1825625"/>
            <a:ext cx="90066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2176-3912-4D08-AAEB-2C222107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DA210-B586-435B-BE13-D370D0762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U: Space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𝑎𝑙𝑙𝑜𝑐𝑎𝑡𝑒𝑑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𝑚𝑎𝑙𝑙𝑜𝑐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𝑢𝑠𝑒𝑑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= 1/minimal fragmentation</a:t>
                </a:r>
              </a:p>
              <a:p>
                <a:r>
                  <a:rPr lang="en-US" dirty="0"/>
                  <a:t>T: Throughput: avg(# of operations/sec)</a:t>
                </a:r>
              </a:p>
              <a:p>
                <a:r>
                  <a:rPr lang="en-US" dirty="0"/>
                  <a:t>(Default)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+0.4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𝑙𝑖𝑏𝑐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0.8-0.9</a:t>
                </a:r>
              </a:p>
              <a:p>
                <a:r>
                  <a:rPr lang="en-US" dirty="0"/>
                  <a:t>To optimize these two, please read “Strategic Advice” on the pdf carefully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DA210-B586-435B-BE13-D370D0762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96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1CB4004-1E74-4AAA-9238-ADCBAE4DE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07" y="643466"/>
            <a:ext cx="5844443" cy="55668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45870643-41BD-4863-AB5B-CA8E69B5A22F}"/>
              </a:ext>
            </a:extLst>
          </p:cNvPr>
          <p:cNvSpPr/>
          <p:nvPr/>
        </p:nvSpPr>
        <p:spPr>
          <a:xfrm>
            <a:off x="1175934" y="5915891"/>
            <a:ext cx="3132829" cy="4121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D95A4-1C3C-4660-8E7F-F28C9815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sz="2200"/>
              <a:t>Announcements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A182D-BC91-4FD5-99FC-4A84D291E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100868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22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0E9D1E5-BCFC-4459-ACEC-B19767314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86539"/>
            <a:ext cx="7047923" cy="488068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982A65C-EA6F-48A7-9E49-313F209C9D88}"/>
              </a:ext>
            </a:extLst>
          </p:cNvPr>
          <p:cNvSpPr/>
          <p:nvPr/>
        </p:nvSpPr>
        <p:spPr>
          <a:xfrm>
            <a:off x="1025236" y="5590309"/>
            <a:ext cx="3761509" cy="2769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9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096F-4F44-442D-815D-9B3AA08C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4DE9-3B70-44CE-95EB-C819489E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http://bit.ly/2CUCAsR -O malloclab-buggy.zip</a:t>
            </a:r>
            <a:endParaRPr lang="en-US" dirty="0"/>
          </a:p>
          <a:p>
            <a:r>
              <a:rPr lang="en-US" dirty="0"/>
              <a:t>unzip malloclab-buggy.zip</a:t>
            </a:r>
          </a:p>
          <a:p>
            <a:r>
              <a:rPr lang="en-US" dirty="0"/>
              <a:t>cd </a:t>
            </a:r>
            <a:r>
              <a:rPr lang="en-US" dirty="0" err="1"/>
              <a:t>malloclab</a:t>
            </a:r>
            <a:r>
              <a:rPr lang="en-US" dirty="0"/>
              <a:t>-buggy</a:t>
            </a:r>
          </a:p>
          <a:p>
            <a:r>
              <a:rPr lang="en-US" dirty="0"/>
              <a:t>make</a:t>
            </a:r>
          </a:p>
          <a:p>
            <a:r>
              <a:rPr lang="en-US" dirty="0" err="1"/>
              <a:t>gdb</a:t>
            </a:r>
            <a:r>
              <a:rPr lang="en-US" dirty="0"/>
              <a:t> --</a:t>
            </a:r>
            <a:r>
              <a:rPr lang="en-US" dirty="0" err="1"/>
              <a:t>args</a:t>
            </a:r>
            <a:r>
              <a:rPr lang="en-US" dirty="0"/>
              <a:t> ./</a:t>
            </a:r>
            <a:r>
              <a:rPr lang="en-US" dirty="0" err="1"/>
              <a:t>mdriver</a:t>
            </a:r>
            <a:r>
              <a:rPr lang="en-US" dirty="0"/>
              <a:t> -f traces/binary-</a:t>
            </a:r>
            <a:r>
              <a:rPr lang="en-US" dirty="0" err="1"/>
              <a:t>bal.rep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run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</a:t>
            </a:r>
            <a:r>
              <a:rPr lang="en-US" dirty="0" err="1"/>
              <a:t>backtrace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list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1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CF9A0-CCCF-4BE3-A683-09049220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What caused the crash?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8EB9D5-6424-4911-9D56-33EB4F35B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823"/>
          <a:stretch/>
        </p:blipFill>
        <p:spPr>
          <a:xfrm>
            <a:off x="20" y="13855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1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B7604-E54F-4EE0-AEFF-B128BA97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</a:rPr>
              <a:t>What function is listed on the top of </a:t>
            </a:r>
            <a:r>
              <a:rPr lang="en-US" sz="3800" dirty="0" err="1">
                <a:solidFill>
                  <a:schemeClr val="bg1"/>
                </a:solidFill>
              </a:rPr>
              <a:t>backtrace</a:t>
            </a:r>
            <a:r>
              <a:rPr lang="en-US" sz="3800" dirty="0">
                <a:solidFill>
                  <a:schemeClr val="bg1"/>
                </a:solidFill>
              </a:rPr>
              <a:t> (</a:t>
            </a:r>
            <a:r>
              <a:rPr lang="en-US" sz="3800" dirty="0" err="1">
                <a:solidFill>
                  <a:schemeClr val="bg1"/>
                </a:solidFill>
              </a:rPr>
              <a:t>bt</a:t>
            </a:r>
            <a:r>
              <a:rPr lang="en-US" sz="3800" dirty="0">
                <a:solidFill>
                  <a:schemeClr val="bg1"/>
                </a:solidFill>
              </a:rPr>
              <a:t>)?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76BF370-0971-4167-94E6-6145BD67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2A9907-8749-4DF3-87ED-F37A34B6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7798" cy="32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5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71E8C320-F2D6-41DA-A5F7-6D25C224A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0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D8B14E-CE6E-4E09-92D8-17DB8AC5C6C2}"/>
              </a:ext>
            </a:extLst>
          </p:cNvPr>
          <p:cNvSpPr/>
          <p:nvPr/>
        </p:nvSpPr>
        <p:spPr>
          <a:xfrm>
            <a:off x="4856018" y="1052945"/>
            <a:ext cx="2632364" cy="3394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6D9689-CB16-4415-9CDB-58D58BF3141B}"/>
              </a:ext>
            </a:extLst>
          </p:cNvPr>
          <p:cNvSpPr/>
          <p:nvPr/>
        </p:nvSpPr>
        <p:spPr>
          <a:xfrm>
            <a:off x="3325091" y="1392381"/>
            <a:ext cx="1752600" cy="2216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63F1C4-4E24-40E5-B268-D591D6AC07F6}"/>
              </a:ext>
            </a:extLst>
          </p:cNvPr>
          <p:cNvCxnSpPr/>
          <p:nvPr/>
        </p:nvCxnSpPr>
        <p:spPr>
          <a:xfrm>
            <a:off x="2050473" y="1870364"/>
            <a:ext cx="39831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F1859D8-090C-4A87-B976-0186C34B1040}"/>
              </a:ext>
            </a:extLst>
          </p:cNvPr>
          <p:cNvSpPr/>
          <p:nvPr/>
        </p:nvSpPr>
        <p:spPr>
          <a:xfrm>
            <a:off x="263236" y="1614054"/>
            <a:ext cx="651164" cy="2563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2DB971-74BB-4120-9179-234F9FC304A1}"/>
              </a:ext>
            </a:extLst>
          </p:cNvPr>
          <p:cNvSpPr/>
          <p:nvPr/>
        </p:nvSpPr>
        <p:spPr>
          <a:xfrm>
            <a:off x="8589818" y="4939146"/>
            <a:ext cx="2133600" cy="277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0AD471-9696-4E28-BAED-BE765F907262}"/>
              </a:ext>
            </a:extLst>
          </p:cNvPr>
          <p:cNvCxnSpPr/>
          <p:nvPr/>
        </p:nvCxnSpPr>
        <p:spPr>
          <a:xfrm flipH="1">
            <a:off x="8756073" y="5313218"/>
            <a:ext cx="498763" cy="408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82953-62E2-4664-9D8B-926B45DCF449}"/>
              </a:ext>
            </a:extLst>
          </p:cNvPr>
          <p:cNvSpPr txBox="1"/>
          <p:nvPr/>
        </p:nvSpPr>
        <p:spPr>
          <a:xfrm>
            <a:off x="7102379" y="5718201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Looking for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9E4B1-E696-48F6-BC55-2432145D6F1E}"/>
              </a:ext>
            </a:extLst>
          </p:cNvPr>
          <p:cNvSpPr/>
          <p:nvPr/>
        </p:nvSpPr>
        <p:spPr>
          <a:xfrm>
            <a:off x="3913909" y="2348348"/>
            <a:ext cx="1773382" cy="2562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77DFF-B2C7-4EC8-BC03-3C7145E16F58}"/>
              </a:ext>
            </a:extLst>
          </p:cNvPr>
          <p:cNvSpPr/>
          <p:nvPr/>
        </p:nvSpPr>
        <p:spPr>
          <a:xfrm>
            <a:off x="3913909" y="2660073"/>
            <a:ext cx="775855" cy="2562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5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5528-0EA6-49CA-9582-A483F729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326D-43DF-4A72-9B00-BBEAC6DE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break 402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r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x /10gx block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frame 1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list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list place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2669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B279A7DF-5465-4B20-8FA6-331509DC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718361"/>
            <a:ext cx="7047923" cy="14170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544723D-9276-4D28-A8B2-97787C898867}"/>
              </a:ext>
            </a:extLst>
          </p:cNvPr>
          <p:cNvSpPr/>
          <p:nvPr/>
        </p:nvSpPr>
        <p:spPr>
          <a:xfrm>
            <a:off x="643467" y="2916382"/>
            <a:ext cx="6955751" cy="290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6BC297-54B7-452D-9035-FC69821A34DD}"/>
              </a:ext>
            </a:extLst>
          </p:cNvPr>
          <p:cNvCxnSpPr/>
          <p:nvPr/>
        </p:nvCxnSpPr>
        <p:spPr>
          <a:xfrm flipH="1">
            <a:off x="6650182" y="2535382"/>
            <a:ext cx="415636" cy="2632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BD9E54-291A-46EA-B372-0EBE4B82DFA6}"/>
              </a:ext>
            </a:extLst>
          </p:cNvPr>
          <p:cNvSpPr txBox="1"/>
          <p:nvPr/>
        </p:nvSpPr>
        <p:spPr>
          <a:xfrm>
            <a:off x="6650182" y="20881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4DA9C-D960-45A0-8234-3F606EBBB957}"/>
              </a:ext>
            </a:extLst>
          </p:cNvPr>
          <p:cNvSpPr/>
          <p:nvPr/>
        </p:nvSpPr>
        <p:spPr>
          <a:xfrm>
            <a:off x="2473036" y="2798618"/>
            <a:ext cx="2286000" cy="46412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83AA80-CEF8-4ED3-9B7C-5635CA0EE639}"/>
              </a:ext>
            </a:extLst>
          </p:cNvPr>
          <p:cNvCxnSpPr/>
          <p:nvPr/>
        </p:nvCxnSpPr>
        <p:spPr>
          <a:xfrm flipH="1">
            <a:off x="3879273" y="2195945"/>
            <a:ext cx="193963" cy="522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9DC3CB-229D-41AB-91DF-5A5F8FF7A799}"/>
              </a:ext>
            </a:extLst>
          </p:cNvPr>
          <p:cNvSpPr txBox="1"/>
          <p:nvPr/>
        </p:nvSpPr>
        <p:spPr>
          <a:xfrm>
            <a:off x="3321242" y="174710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Garbage value!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CA475D7-6459-4CE4-8CEB-4A1666CEB61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04792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x /10gx block shows the memory contents within the block</a:t>
            </a:r>
          </a:p>
        </p:txBody>
      </p:sp>
    </p:spTree>
    <p:extLst>
      <p:ext uri="{BB962C8B-B14F-4D97-AF65-F5344CB8AC3E}">
        <p14:creationId xmlns:p14="http://schemas.microsoft.com/office/powerpoint/2010/main" val="86414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8893-C808-4881-A463-DA9D470F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Jumps down one level (who called the function)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0EEF9B89-5117-46B3-8662-22761E901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26" b="-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551A16-62B0-4135-9977-F3D91C799D57}"/>
              </a:ext>
            </a:extLst>
          </p:cNvPr>
          <p:cNvCxnSpPr/>
          <p:nvPr/>
        </p:nvCxnSpPr>
        <p:spPr>
          <a:xfrm>
            <a:off x="640080" y="4045528"/>
            <a:ext cx="8229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321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AAED-EBF0-48DC-B77F-C8AB3AAC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Place() splits it into block &amp; </a:t>
            </a:r>
            <a:r>
              <a:rPr lang="en-US" dirty="0" err="1"/>
              <a:t>block_next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527FDF-588F-441F-89A8-39EB93594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483" y="1825625"/>
            <a:ext cx="64430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56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AF53-17F4-4834-9BF1-DCA27331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C8C6-8EAC-4DCA-A462-0EBC6EBC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writing to </a:t>
            </a:r>
            <a:r>
              <a:rPr lang="en-US" dirty="0" err="1"/>
              <a:t>block_next</a:t>
            </a:r>
            <a:r>
              <a:rPr lang="en-US" dirty="0"/>
              <a:t> (new block created after split)</a:t>
            </a:r>
          </a:p>
          <a:p>
            <a:pPr lvl="1"/>
            <a:r>
              <a:rPr lang="en-US" dirty="0"/>
              <a:t>The header would be in the middle of the original free block</a:t>
            </a:r>
          </a:p>
          <a:p>
            <a:pPr lvl="1"/>
            <a:r>
              <a:rPr lang="en-US" dirty="0"/>
              <a:t>Write a new header before writing to footer</a:t>
            </a:r>
          </a:p>
          <a:p>
            <a:r>
              <a:rPr lang="en-US" dirty="0"/>
              <a:t>Dealing with </a:t>
            </a:r>
            <a:r>
              <a:rPr lang="en-US" dirty="0" err="1"/>
              <a:t>segfault</a:t>
            </a:r>
            <a:endParaRPr lang="en-US" dirty="0"/>
          </a:p>
          <a:p>
            <a:pPr lvl="1"/>
            <a:r>
              <a:rPr lang="en-US" dirty="0"/>
              <a:t>Find the earliest time things went wrong</a:t>
            </a:r>
          </a:p>
          <a:p>
            <a:pPr lvl="1"/>
            <a:r>
              <a:rPr lang="en-US" dirty="0"/>
              <a:t>Print the whole heap before/after relevant functions</a:t>
            </a:r>
          </a:p>
          <a:p>
            <a:pPr lvl="1"/>
            <a:r>
              <a:rPr lang="en-US" dirty="0"/>
              <a:t>Heap checker!</a:t>
            </a:r>
          </a:p>
        </p:txBody>
      </p:sp>
    </p:spTree>
    <p:extLst>
      <p:ext uri="{BB962C8B-B14F-4D97-AF65-F5344CB8AC3E}">
        <p14:creationId xmlns:p14="http://schemas.microsoft.com/office/powerpoint/2010/main" val="220508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9B25-3168-487C-A127-3E65B767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A666-06D5-464D-8BF1-80D26044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about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Gdb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Heap checker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Thread lab</a:t>
            </a:r>
          </a:p>
        </p:txBody>
      </p:sp>
    </p:spTree>
    <p:extLst>
      <p:ext uri="{BB962C8B-B14F-4D97-AF65-F5344CB8AC3E}">
        <p14:creationId xmlns:p14="http://schemas.microsoft.com/office/powerpoint/2010/main" val="1895527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DB7C9-D723-446B-8B25-24F66868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check_heap</a:t>
            </a:r>
            <a:r>
              <a:rPr lang="en-US" dirty="0">
                <a:solidFill>
                  <a:srgbClr val="FFFFFF"/>
                </a:solidFill>
              </a:rPr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936606-D67B-47D8-AF83-19912E5E5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88" b="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03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F27E-2182-435F-BB89-3A785A09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7436-AA2E-4833-BF27-E5BCEC6A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Heap level</a:t>
            </a:r>
          </a:p>
          <a:p>
            <a:pPr lvl="1"/>
            <a:r>
              <a:rPr lang="en-US" dirty="0"/>
              <a:t>All blocks stay in between the heap boundaries (where the pointers point to)</a:t>
            </a:r>
          </a:p>
          <a:p>
            <a:pPr lvl="1"/>
            <a:r>
              <a:rPr lang="en-US" dirty="0"/>
              <a:t>Check coalescing: no two consecutive free blocks in the heap</a:t>
            </a:r>
          </a:p>
          <a:p>
            <a:r>
              <a:rPr lang="en-US" dirty="0"/>
              <a:t>List level</a:t>
            </a:r>
          </a:p>
          <a:p>
            <a:pPr lvl="1"/>
            <a:r>
              <a:rPr lang="en-US" dirty="0" err="1"/>
              <a:t>prev</a:t>
            </a:r>
            <a:r>
              <a:rPr lang="en-US" dirty="0"/>
              <a:t>/next allocate/free bit consistency (if A’s next pointer points to B, B’s </a:t>
            </a:r>
            <a:r>
              <a:rPr lang="en-US" dirty="0" err="1"/>
              <a:t>prev</a:t>
            </a:r>
            <a:r>
              <a:rPr lang="en-US" dirty="0"/>
              <a:t> pointer should point to A)</a:t>
            </a:r>
          </a:p>
          <a:p>
            <a:pPr lvl="1"/>
            <a:r>
              <a:rPr lang="en-US" dirty="0"/>
              <a:t>Free list contains no allocated blocks</a:t>
            </a:r>
          </a:p>
          <a:p>
            <a:pPr lvl="1"/>
            <a:r>
              <a:rPr lang="en-US" dirty="0"/>
              <a:t>All free blocks are in the free list (Count free blocks by iterating through every block and traversing free list by pointers and see if they match)</a:t>
            </a:r>
          </a:p>
          <a:p>
            <a:r>
              <a:rPr lang="en-US" dirty="0"/>
              <a:t>Block level</a:t>
            </a:r>
          </a:p>
          <a:p>
            <a:pPr lvl="1"/>
            <a:r>
              <a:rPr lang="en-US" dirty="0"/>
              <a:t>Check epilogue and prologue blocks</a:t>
            </a:r>
          </a:p>
          <a:p>
            <a:pPr lvl="1"/>
            <a:r>
              <a:rPr lang="en-US" dirty="0"/>
              <a:t>Check block’s address alignment</a:t>
            </a:r>
          </a:p>
          <a:p>
            <a:pPr lvl="1"/>
            <a:r>
              <a:rPr lang="en-US" dirty="0"/>
              <a:t>Check each block’s header and footer: size (minimum size, alignment), header and footer matching each other</a:t>
            </a:r>
          </a:p>
          <a:p>
            <a:r>
              <a:rPr lang="en-US" dirty="0"/>
              <a:t>…(Add your own)</a:t>
            </a:r>
          </a:p>
        </p:txBody>
      </p:sp>
    </p:spTree>
    <p:extLst>
      <p:ext uri="{BB962C8B-B14F-4D97-AF65-F5344CB8AC3E}">
        <p14:creationId xmlns:p14="http://schemas.microsoft.com/office/powerpoint/2010/main" val="2494972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833B-CD9C-4795-90F9-21D631BA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3F92-473D-4CAF-8950-D6D9B5BE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POSIX thread: P39-P41</a:t>
            </a:r>
          </a:p>
          <a:p>
            <a:r>
              <a:rPr lang="en-US" dirty="0"/>
              <a:t>Thread-based concurrency: P31-end</a:t>
            </a:r>
          </a:p>
        </p:txBody>
      </p:sp>
    </p:spTree>
    <p:extLst>
      <p:ext uri="{BB962C8B-B14F-4D97-AF65-F5344CB8AC3E}">
        <p14:creationId xmlns:p14="http://schemas.microsoft.com/office/powerpoint/2010/main" val="235145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F568-2D45-4404-A873-F35A4AB8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88AC42-4D03-4978-A92F-D20B0EA7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344" y="1825625"/>
            <a:ext cx="76693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4D62-0AEC-4DAF-BD81-3F135921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EF9957-C31A-4889-8177-A13FBC36E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482" y="1825625"/>
            <a:ext cx="10331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3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E088-A914-4A17-AD49-B104ABE1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A5364-B64F-44D5-B537-C688E233C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559" y="1825625"/>
            <a:ext cx="99808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3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B40C-D5BC-465E-BE0C-8D85EC12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779133-45C1-4E96-82CB-E1E556D1F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3575"/>
            <a:ext cx="10515600" cy="417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1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F87A-5E97-4019-A5A8-9FAC2E4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BB3CBC-BA6F-4F21-A429-35136F171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2480"/>
            <a:ext cx="10515600" cy="32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5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0CD8-E5B2-4C6A-8FF3-F1597885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7450BF-EE7F-47B8-AA10-59ECC08CF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938" y="1825625"/>
            <a:ext cx="101001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047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412430"/>
      </a:dk2>
      <a:lt2>
        <a:srgbClr val="E2E5E8"/>
      </a:lt2>
      <a:accent1>
        <a:srgbClr val="C89A6B"/>
      </a:accent1>
      <a:accent2>
        <a:srgbClr val="CA776F"/>
      </a:accent2>
      <a:accent3>
        <a:srgbClr val="D389A2"/>
      </a:accent3>
      <a:accent4>
        <a:srgbClr val="CA6FB3"/>
      </a:accent4>
      <a:accent5>
        <a:srgbClr val="C789D3"/>
      </a:accent5>
      <a:accent6>
        <a:srgbClr val="956FCA"/>
      </a:accent6>
      <a:hlink>
        <a:srgbClr val="6084A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456</Words>
  <Application>Microsoft Office PowerPoint</Application>
  <PresentationFormat>Widescreen</PresentationFormat>
  <Paragraphs>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Meiryo</vt:lpstr>
      <vt:lpstr>Arial</vt:lpstr>
      <vt:lpstr>Calibri</vt:lpstr>
      <vt:lpstr>Calibri Light</vt:lpstr>
      <vt:lpstr>Cambria Math</vt:lpstr>
      <vt:lpstr>Corbel</vt:lpstr>
      <vt:lpstr>SketchLinesVTI</vt:lpstr>
      <vt:lpstr>Office Theme</vt:lpstr>
      <vt:lpstr>CS 449 Rec</vt:lpstr>
      <vt:lpstr>Announcements</vt:lpstr>
      <vt:lpstr>Schedule</vt:lpstr>
      <vt:lpstr>Quiz</vt:lpstr>
      <vt:lpstr>1</vt:lpstr>
      <vt:lpstr>Answer</vt:lpstr>
      <vt:lpstr>2</vt:lpstr>
      <vt:lpstr>Answer</vt:lpstr>
      <vt:lpstr>3</vt:lpstr>
      <vt:lpstr>Answer</vt:lpstr>
      <vt:lpstr>4</vt:lpstr>
      <vt:lpstr>Answer</vt:lpstr>
      <vt:lpstr>5</vt:lpstr>
      <vt:lpstr>Answer</vt:lpstr>
      <vt:lpstr>Dynamic memory allocator</vt:lpstr>
      <vt:lpstr>Quiz</vt:lpstr>
      <vt:lpstr>Answer</vt:lpstr>
      <vt:lpstr>Performance metrics</vt:lpstr>
      <vt:lpstr>PowerPoint Presentation</vt:lpstr>
      <vt:lpstr>PowerPoint Presentation</vt:lpstr>
      <vt:lpstr>gdb</vt:lpstr>
      <vt:lpstr>What caused the crash?</vt:lpstr>
      <vt:lpstr>What function is listed on the top of backtrace (bt)?</vt:lpstr>
      <vt:lpstr>PowerPoint Presentation</vt:lpstr>
      <vt:lpstr>(cont.)</vt:lpstr>
      <vt:lpstr>PowerPoint Presentation</vt:lpstr>
      <vt:lpstr>Jumps down one level (who called the function)</vt:lpstr>
      <vt:lpstr>Place() splits it into block &amp; block_next</vt:lpstr>
      <vt:lpstr>Conclusion</vt:lpstr>
      <vt:lpstr>check_heap()</vt:lpstr>
      <vt:lpstr>Invariants</vt:lpstr>
      <vt:lpstr>Concurrent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449 Rec</dc:title>
  <dc:creator>Wenyu Li</dc:creator>
  <cp:lastModifiedBy>Wenyu Li</cp:lastModifiedBy>
  <cp:revision>13</cp:revision>
  <dcterms:created xsi:type="dcterms:W3CDTF">2020-11-20T13:56:19Z</dcterms:created>
  <dcterms:modified xsi:type="dcterms:W3CDTF">2020-11-21T04:39:22Z</dcterms:modified>
</cp:coreProperties>
</file>