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80" r:id="rId9"/>
    <p:sldId id="281" r:id="rId10"/>
    <p:sldId id="270" r:id="rId11"/>
    <p:sldId id="271" r:id="rId12"/>
    <p:sldId id="272" r:id="rId13"/>
    <p:sldId id="273" r:id="rId14"/>
    <p:sldId id="274" r:id="rId15"/>
    <p:sldId id="268" r:id="rId16"/>
    <p:sldId id="269" r:id="rId17"/>
    <p:sldId id="279" r:id="rId18"/>
    <p:sldId id="262" r:id="rId19"/>
    <p:sldId id="264" r:id="rId20"/>
    <p:sldId id="276" r:id="rId21"/>
    <p:sldId id="265" r:id="rId22"/>
    <p:sldId id="275" r:id="rId23"/>
    <p:sldId id="267" r:id="rId24"/>
    <p:sldId id="263" r:id="rId25"/>
    <p:sldId id="266" r:id="rId26"/>
    <p:sldId id="283" r:id="rId27"/>
    <p:sldId id="261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3" r:id="rId37"/>
    <p:sldId id="292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54:3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5984 0 0,'-12'7'266'0'0,"-25"10"1"0"0,27-13-169 0 0,-1 0 1 0 0,1 1-1 0 0,-15 10 0 0 0,-3 4 2964 0 0,-9 7 2436 0 0,37-26-5287 0 0,0 0 0 0 0,-1 0 0 0 0,1 1 0 0 0,0-1 0 0 0,0 0 0 0 0,-1 0-1 0 0,1 1 1 0 0,0-1 0 0 0,0 0 0 0 0,0 0 0 0 0,-1 1 0 0 0,1-1 0 0 0,0 0 0 0 0,0 1 0 0 0,0-1-1 0 0,0 0 1 0 0,0 1 0 0 0,-1-1 0 0 0,1 0 0 0 0,0 1 0 0 0,0-1 0 0 0,0 1 0 0 0,0-1 0 0 0,0 0 0 0 0,0 1-1 0 0,0-1 1 0 0,1 1 0 0 0,6 6 1260 0 0,19 2-1700 0 0,-24-9 659 0 0,28 7 396 0 0,-14-4-592 0 0,0 1 0 0 0,16 6 0 0 0,38 15 352 0 0,19 8 20 0 0,-43-15-280 0 0,54 13-1 0 0,-89-28-296 0 0,7 2 38 0 0,-1-2 0 0 0,26 2 0 0 0,2 0-6 0 0,48 10 87 0 0,158 2 0 0 0,-139-11-69 0 0,-7-1-20 0 0,-93-5-56 0 0,0 1 0 0 0,0 1-1 0 0,0 0 1 0 0,14 5 0 0 0,12 2-13 0 0,-28-7-32 0 0,-8-1-108 0 0,1-1-174 0 0,28 0-144 0 0,-16 0-8933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54:3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7832 0 0,'-17'4'11185'0'0,"18"-4"-11015"0"0,-1 1 1 0 0,1 0 0 0 0,0 0 0 0 0,-1 0-1 0 0,1-1 1 0 0,0 1 0 0 0,-1 0-1 0 0,1-1 1 0 0,0 1 0 0 0,0-1-1 0 0,1 2 1 0 0,0-1 97 0 0,13 8 406 0 0,1-1 0 0 0,1 0 1 0 0,-1-1-1 0 0,32 9 0 0 0,3 2 48 0 0,-1 1-171 0 0,1-1 0 0 0,58 11 0 0 0,-51-15-320 0 0,-26-6-82 0 0,59 8-1 0 0,-66-13-78 0 0,31 9 0 0 0,11 1-27 0 0,116 0 84 0 0,-122-11-97 0 0,0 3 0 0 0,77 15 0 0 0,-32-3 55 0 0,-92-16-210 0 0,-12 0-183 0 0,0-1 0 0 0,0 0 1 0 0,0 1-1 0 0,1-1 0 0 0,-1 1 0 0 0,0-1 0 0 0,0 1 0 0 0,2 1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54:3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5716 1672 8752 0 0,'-6'1'160'0'0,"0"-1"0"0"0,0 1 0 0 0,0-1 0 0 0,0 0 0 0 0,-8-1 0 0 0,-7 0 3905 0 0,21-7-2013 0 0,4-1-1781 0 0,0 0 0 0 0,1 1 1 0 0,-1-1-1 0 0,2 1 0 0 0,-1 0 0 0 0,11-11 0 0 0,33-34 553 0 0,-10 13-368 0 0,-30 30-364 0 0,1 0 24 0 0,0-1 1 0 0,-1 0 0 0 0,-1-1 0 0 0,0 1 0 0 0,8-17-1 0 0,-6 10 32 0 0,0 0 0 0 0,1 1-1 0 0,21-24 1 0 0,16-24 123 0 0,-19 23-159 0 0,5-10 20 0 0,87-158 450 0 0,-106 182-436 0 0,11-30 0 0 0,-18 38-70 0 0,3-10 81 0 0,-2-1 0 0 0,-1 0 0 0 0,-2 0 0 0 0,4-43-1 0 0,-9 63-97 0 0,0 1 0 0 0,-2-1 0 0 0,1 1 0 0 0,-1-1-1 0 0,-1 1 1 0 0,0-1 0 0 0,-4-11 0 0 0,-1 0 77 0 0,-1 1 1 0 0,-15-28-1 0 0,17 39-89 0 0,0 1-1 0 0,-1 0 1 0 0,-14-15-1 0 0,6 8-29 0 0,-8-7 42 0 0,0 2 0 0 0,-2 0 0 0 0,-51-32 0 0 0,48 36-18 0 0,0 1 1 0 0,-1 2-1 0 0,-39-15 0 0 0,-94-22-117 0 0,99 33-24 0 0,-7-3 11 0 0,-1 3 0 0 0,-108-12-1 0 0,-131 5 26 0 0,-247 6 258 0 0,59 9 74 0 0,-357 34-655 0 0,723-18 329 0 0,-85 7 243 0 0,-313 52-181 0 0,389-53 159 0 0,-11 0-20 0 0,-118 21-297 0 0,111-25-140 0 0,68-6 198 0 0,-119-3 236 0 0,204 1-132 0 0,-273-15 380 0 0,217 11-414 0 0,33 1 9 0 0,-39 2-1 0 0,-45 12 113 0 0,32-3-49 0 0,-2 6-21 0 0,26-2 4 0 0,8-3-210 0 0,1 2 0 0 0,1 2 0 0 0,0 3 0 0 0,0 1 0 0 0,-69 37 0 0 0,111-51 9 0 0,1-1 0 0 0,-1 1-1 0 0,1 1 1 0 0,-6 3 0 0 0,9-6 45 0 0,0 0 0 0 0,0 0 1 0 0,0-1-1 0 0,1 1 0 0 0,-1 0 1 0 0,0 0-1 0 0,1 0 0 0 0,-1 0 1 0 0,1 0-1 0 0,-1 0 0 0 0,1 0 0 0 0,-1 0 1 0 0,1 0-1 0 0,-1 0 0 0 0,1 0 1 0 0,0 0-1 0 0,0 0 0 0 0,-1 0 1 0 0,1 0-1 0 0,0 0 0 0 0,0 0 0 0 0,0 0 1 0 0,0 0-1 0 0,1 0 0 0 0,-1 1 1 0 0,0-1-1 0 0,0 0 0 0 0,1 0 0 0 0,0 1 1 0 0,9 17-6707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54:4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5423 14 8288 0 0,'-2'0'381'0'0,"-29"-13"142"0"0,23 12-273 0 0,-3 1 4672 0 0,16 0-1409 0 0,16 1-2519 0 0,55 10-994 0 0,44 8 0 0 0,-97-13 0 0 0,0 1 0 0 0,39 19 0 0 0,-21-8 0 0 0,-8-1-9 0 0,0 1 0 0 0,-1 1 0 0 0,49 39 0 0 0,-42-29-27 0 0,-20-14 47 0 0,0 1 1 0 0,-1 1-1 0 0,28 34 0 0 0,38 65 368 0 0,-72-99-304 0 0,-5-8-31 0 0,-2-1 0 0 0,1 1 1 0 0,-1 0-1 0 0,5 13 0 0 0,-1 2 32 0 0,-3-11-3 0 0,-1 0 1 0 0,-1 0 0 0 0,0 0 0 0 0,0 1 0 0 0,-2-1 0 0 0,2 18-1 0 0,-4-18-19 0 0,-2 66 38 0 0,1-69-94 0 0,-1 1 1 0 0,0-1-1 0 0,0 0 0 0 0,-1 0 1 0 0,-7 14-1 0 0,-2 3 35 0 0,-2-1 0 0 0,0 0-1 0 0,-2-1 1 0 0,-1-1 0 0 0,-25 28-1 0 0,25-32-20 0 0,10-11-9 0 0,-1-1-1 0 0,1 0 0 0 0,-1 0 0 0 0,-11 7 0 0 0,-13 5 47 0 0,-1-1 0 0 0,-1-1 0 0 0,0-3 0 0 0,-1 0-1 0 0,-44 11 1 0 0,23-8 42 0 0,-30 9-22 0 0,-298 72 168 0 0,193-48-154 0 0,113-28-83 0 0,-47 11 0 0 0,83-26 0 0 0,0 2 0 0 0,-73 28 0 0 0,76-25-41 0 0,-42 8-1 0 0,5-1-32 0 0,-204 47-83 0 0,145-42 146 0 0,-163 34-56 0 0,-203 20 67 0 0,291-51 0 0 0,-35 0 85 0 0,159-19-44 0 0,-49-1-32 0 0,69-6 16 0 0,-105 0 359 0 0,100-3-218 0 0,-36-2 76 0 0,43-1-114 0 0,-102-10-8 0 0,-140-15 183 0 0,202 17-210 0 0,-280-20 255 0 0,332 29-245 0 0,-61-14 0 0 0,-49-18 46 0 0,145 32-136 0 0,-32-10 48 0 0,-35-7-55 0 0,-22 2-75 0 0,-58-8 298 0 0,113 18-215 0 0,24 3-22 0 0,-47-2-1 0 0,-18-1-200 0 0,36 2-164 0 0,-1-1-2558 0 0,44 5-911 0 0,-5 1-3050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55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2685 18287 0 0,'27'102'1018'0'0,"40"102"-1"0"0,-44-146-904 0 0,2 0-1 0 0,3-2 1 0 0,2 0 0 0 0,3-3-1 0 0,48 62 1 0 0,-21-43-6 0 0,2-2 1 0 0,4-4-1 0 0,3-2 0 0 0,3-4 1 0 0,153 99-1 0 0,-166-124 40 0 0,3-3 0 0 0,117 43 0 0 0,141 14 201 0 0,-245-75-232 0 0,1-3 0 0 0,130 3 0 0 0,-105-15 78 0 0,157-23 0 0 0,-181 11-91 0 0,-2-4 0 0 0,0-3-1 0 0,-1-3 1 0 0,-1-4 0 0 0,75-38-1 0 0,49-48 115 0 0,-11-14 8 0 0,-121 79-106 0 0,-3-3 1 0 0,-2-2-1 0 0,62-73 1 0 0,141-196 409 0 0,-242 294-482 0 0,63-85 379 0 0,101-184-1 0 0,-141 213-324 0 0,-3-2 1 0 0,-4-1-1 0 0,48-171 0 0 0,-72 200-76 0 0,-3-1-1 0 0,-3 1 1 0 0,-2-1 0 0 0,-3-1-1 0 0,-2 1 1 0 0,-3 0-1 0 0,-2 0 1 0 0,-3 0 0 0 0,-3 1-1 0 0,-2 0 1 0 0,-2 1 0 0 0,-42-98-1 0 0,23 81-24 0 0,-3 1 0 0 0,-61-89 0 0 0,-117-119 0 0 0,177 237-16 0 0,-2 1 0 0 0,-2 2 0 0 0,-66-51 0 0 0,-3 16-7 0 0,31 21-27 0 0,10 8 11 0 0,-142-70-1 0 0,182 103 41 0 0,-39-20-28 0 0,-120-40 0 0 0,111 52-5 0 0,0 4 0 0 0,-2 3 0 0 0,-143-8 0 0 0,152 21-15 0 0,-1 4 0 0 0,1 3 0 0 0,0 3 0 0 0,-110 26 0 0 0,174-32 45 0 0,-198 53 11 0 0,144-35-129 0 0,-76 35 0 0 0,117-46 67 0 0,-211 103-523 0 0,10 17 134 0 0,65-20-38 0 0,-203 183-1 0 0,336-271 458 0 0,-230 228-147 0 0,63-22 98 0 0,147-171 171 0 0,3 2 1 0 0,-38 74-1 0 0,52-79-134 0 0,-29 78-1 0 0,46-103-27 0 0,1 0-1 0 0,1 0 0 0 0,2 1 1 0 0,-3 55-1 0 0,7-36 7 0 0,3 0 0 0 0,2 0 0 0 0,16 79 0 0 0,-9-78-14 0 0,32 116-151 0 0,-14-81 204 0 0,-6-15 18 0 0,52 106 0 0 0,-27-83-35 0 0,163 283-467 0 0,-191-347 263 0 0,1-2-1 0 0,31 30 1 0 0,-26-28-126 0 0,15 14-1068 0 0,6-7-402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43A31-CD0A-4717-8B15-E0656E7E105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C4F6B-F231-448E-92B2-695D66B5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4F6B-F231-448E-92B2-695D66B584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Footer not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4F6B-F231-448E-92B2-695D66B584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AA1D-982F-4CE5-BA3F-DA1A47C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A9BA-CD8D-42FB-B793-77CA08CF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05CE-11C2-4C74-BF13-740404C1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6AE-9489-47B4-AB58-62971E63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E9C8-005A-462C-B75A-C93255D4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4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FDE7-39A7-4641-9DBC-758F2E0B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3C2B-5B34-4C08-A1D3-5F358B07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98F1-12D6-4A36-9C0E-1D626292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8223-CD9B-4DED-BB3C-C60015C6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888B-6BD3-4C48-AA8B-7859681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FC369-A888-40FB-A3E7-C8A1CA54B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B288-89FE-4311-B203-C479D66E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54CD6-5BB7-447E-87CA-9C281B27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02CB-7268-4328-AED1-1DB31286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314D-DDCB-41A3-AA3B-AA84C368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B524-0913-4C4F-A6AA-EB003024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19D2-9C0C-4BA0-A230-FFCBB8DB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8B9A-FDB2-4CF3-AA0A-9B9420A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2401-91B3-4F76-A568-62394D29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6C76-E112-4E3C-90EA-C8A7B5F6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F6B1-9D38-4F44-BDAA-A1BF63F5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0E66-5BFC-4DA1-9BE8-1FD4D768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3ED3-BED7-4CCA-B183-D31E9D57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C6BD-F3AC-4D2E-B220-9950AD27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E58-10B2-4A01-8945-FF072E1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7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49B5-F864-4384-910F-EABE46B5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E16F-7447-4754-93CB-89C7780B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98A3B-583E-43A0-B7CE-ACEBE845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47B5-1A4E-4F21-91AF-0C34B8A7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DE76-3B74-4EDB-926E-EB5A97E0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0DA78-0940-421B-9C08-ACE5441B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C92C-358F-4883-B3BA-758DC43A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8AD1-2B17-4B18-8D16-83E5DFBA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4C46-97B6-48CC-9BC2-F0CCB0C2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C2D55-2D28-4D79-8A26-C225E50D0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D3EFF-A079-4239-B23B-75E9A9625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FB1B9-7F81-4A9A-AC60-CC69C984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9902C-F300-4ADB-A5CE-30D3EACA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B8FDD-388A-412A-BEA8-43C5613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9FD7-33D0-4728-BD8C-C6EE996C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90D10-5CDA-4590-AF7C-9231170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FA584-EC13-4B4F-ABCF-BABFA25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38802-2DC0-41E4-AAB6-05D36F36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B3DCC-7ABE-44CF-A809-12055087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67504-57CD-40CE-9E80-196706CC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EFFE6-E9DD-4EC7-9A38-1EE6AD0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F4FB-E776-42FF-82FF-F929219B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0403-FD9E-4B0D-88E2-60B3D7EC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177C1-4343-4B60-9F4E-8B88BEA81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D129-014D-4B99-BD00-BFF0445E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0CCC-3211-4406-AF96-0F81785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8DFA7-095B-4972-9803-05557DB2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497-9BE2-4DA9-BE9A-507C4A31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C5413-2E6C-40ED-935B-AC6CB2042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A236-8906-484F-AC46-755AF8F0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9841-C5CA-4198-9C1E-58676F72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F307-A2BC-4983-BDF4-112886F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A98A-89F4-473E-B418-B491B4F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DF9B0-3040-4E59-802B-FCE63564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F104D-6E4C-4BFE-A6AF-4F6053EF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4DDF-405C-4811-BCA1-B54381E1C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8521-3505-4524-97D2-AD194C87A3F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DB69-941B-4921-82BD-1EFA58452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5490-2538-4FC8-BF6F-FC74249AB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3F9C-C73B-44E5-B571-106D56F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7504B-E54B-441F-BEC6-A6689DB8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 449 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0B8A-FF68-48B4-9CE7-B46711DF1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Dynamic Memory Allocation – Part 1</a:t>
            </a:r>
          </a:p>
        </p:txBody>
      </p:sp>
    </p:spTree>
    <p:extLst>
      <p:ext uri="{BB962C8B-B14F-4D97-AF65-F5344CB8AC3E}">
        <p14:creationId xmlns:p14="http://schemas.microsoft.com/office/powerpoint/2010/main" val="354836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BA7-6129-42AC-9356-018F029D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Circular doubly linked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1D45F-B2F9-46D6-9E1E-FA6298F9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228" y="4388096"/>
            <a:ext cx="8361218" cy="1253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F1BF0-6A33-4B34-940D-87B00041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158177"/>
            <a:ext cx="9677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860B-7E3C-4F1E-ABDA-CDF5CC29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operations: circular (linear is easier)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A091-AFAA-41AB-94D7-C7B7C265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new node at the “end”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DCFC3-02DC-438F-A7F9-EBA63261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22" y="2538871"/>
            <a:ext cx="6833755" cy="3215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EA1AD-E634-42D6-9A97-5479DD22A931}"/>
              </a:ext>
            </a:extLst>
          </p:cNvPr>
          <p:cNvSpPr txBox="1"/>
          <p:nvPr/>
        </p:nvSpPr>
        <p:spPr>
          <a:xfrm>
            <a:off x="9199418" y="6345382"/>
            <a:ext cx="287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 to geeksforgeeks.org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44932-5283-4FC9-851E-7D9C1F0D5A37}"/>
              </a:ext>
            </a:extLst>
          </p:cNvPr>
          <p:cNvGrpSpPr/>
          <p:nvPr/>
        </p:nvGrpSpPr>
        <p:grpSpPr>
          <a:xfrm>
            <a:off x="7081265" y="2513738"/>
            <a:ext cx="2351520" cy="1307880"/>
            <a:chOff x="7081265" y="2513738"/>
            <a:chExt cx="2351520" cy="13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B18A05-EAA2-4AD1-B87D-A3062E0CF857}"/>
                    </a:ext>
                  </a:extLst>
                </p14:cNvPr>
                <p14:cNvContentPartPr/>
                <p14:nvPr/>
              </p14:nvContentPartPr>
              <p14:xfrm>
                <a:off x="7088105" y="3522458"/>
                <a:ext cx="469080" cy="12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B18A05-EAA2-4AD1-B87D-A3062E0CF8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79105" y="3513458"/>
                  <a:ext cx="486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E45F46-53EC-40E7-8E71-57ED56EB8BFD}"/>
                    </a:ext>
                  </a:extLst>
                </p14:cNvPr>
                <p14:cNvContentPartPr/>
                <p14:nvPr/>
              </p14:nvContentPartPr>
              <p14:xfrm>
                <a:off x="7081265" y="2750618"/>
                <a:ext cx="467280" cy="10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E45F46-53EC-40E7-8E71-57ED56EB8B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72265" y="2741978"/>
                  <a:ext cx="484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31E6B9-E669-4A85-9B3B-47FB2C6B8AEE}"/>
                    </a:ext>
                  </a:extLst>
                </p14:cNvPr>
                <p14:cNvContentPartPr/>
                <p14:nvPr/>
              </p14:nvContentPartPr>
              <p14:xfrm>
                <a:off x="7104305" y="2513738"/>
                <a:ext cx="2247480" cy="60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31E6B9-E669-4A85-9B3B-47FB2C6B8A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5305" y="2504738"/>
                  <a:ext cx="22651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2ECFD9-939C-4246-82DD-A9CEBC6E2A09}"/>
                    </a:ext>
                  </a:extLst>
                </p14:cNvPr>
                <p14:cNvContentPartPr/>
                <p14:nvPr/>
              </p14:nvContentPartPr>
              <p14:xfrm>
                <a:off x="7189985" y="3155618"/>
                <a:ext cx="2242800" cy="66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2ECFD9-939C-4246-82DD-A9CEBC6E2A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80985" y="3146618"/>
                  <a:ext cx="2260440" cy="68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48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17E0-454D-4C3F-BFD1-ACC657C9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beginning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8F940-DCA7-4EC7-B710-C199279AD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107" y="1825625"/>
            <a:ext cx="8079785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84A909-E1B3-4335-8C29-6168070689D2}"/>
                  </a:ext>
                </a:extLst>
              </p14:cNvPr>
              <p14:cNvContentPartPr/>
              <p14:nvPr/>
            </p14:nvContentPartPr>
            <p14:xfrm>
              <a:off x="6761945" y="4354058"/>
              <a:ext cx="1639440" cy="149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84A909-E1B3-4335-8C29-616807068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2945" y="4345058"/>
                <a:ext cx="1657080" cy="15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98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C619-14A5-4719-8689-D437218F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between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BEF37-F7E7-451F-8C42-BE6CE515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586831"/>
            <a:ext cx="10191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9BC-12BE-47D7-A498-47010CDE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other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B1C6-2B95-4F8D-897C-65E4B89D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cur == head cur == tail else head/tail cases</a:t>
            </a:r>
          </a:p>
          <a:p>
            <a:r>
              <a:rPr lang="en-US" dirty="0"/>
              <a:t>More to be discussed in heap checker next time</a:t>
            </a:r>
          </a:p>
        </p:txBody>
      </p:sp>
    </p:spTree>
    <p:extLst>
      <p:ext uri="{BB962C8B-B14F-4D97-AF65-F5344CB8AC3E}">
        <p14:creationId xmlns:p14="http://schemas.microsoft.com/office/powerpoint/2010/main" val="179107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59CC8-BD85-4CC0-9FA5-ACEE3D34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 (from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9CC-C47E-44F8-97E5-BEEA5AFD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How do we know how much memory to free given just a pointer?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do we keep track of the free blocks?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What do we do with the extra space when allocating a structure that is smaller than the free block it is placed in?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do we pick a lock to use for allocation – many might fit?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do we reuse a block that has been freed?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1293DA7-7464-4AB4-837A-EF85E557CB47}"/>
              </a:ext>
            </a:extLst>
          </p:cNvPr>
          <p:cNvSpPr/>
          <p:nvPr/>
        </p:nvSpPr>
        <p:spPr>
          <a:xfrm>
            <a:off x="11173690" y="2053641"/>
            <a:ext cx="222967" cy="276009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94CA3-946F-4F2B-97B1-8BAE10F70697}"/>
              </a:ext>
            </a:extLst>
          </p:cNvPr>
          <p:cNvSpPr txBox="1"/>
          <p:nvPr/>
        </p:nvSpPr>
        <p:spPr>
          <a:xfrm>
            <a:off x="11258353" y="3047851"/>
            <a:ext cx="942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Choices, So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2000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C58C-57E8-4313-8DE6-94AE8CA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BDF6-B0E1-4E0F-B44E-3BD4CFAB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Header: the length of a block in the word preceding the block</a:t>
            </a:r>
          </a:p>
          <a:p>
            <a:r>
              <a:rPr lang="en-US" dirty="0"/>
              <a:t>So it requires an extra word for every allocated block</a:t>
            </a:r>
          </a:p>
          <a:p>
            <a:r>
              <a:rPr lang="en-US" dirty="0"/>
              <a:t>Note that free takes a pointer, not a size</a:t>
            </a:r>
          </a:p>
          <a:p>
            <a:r>
              <a:rPr lang="en-US" dirty="0"/>
              <a:t>Footer (optional, but recommended for this lab): the replication of the size info at a word following the allocatable block (it’s not in struct)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82250-55A1-4A44-B774-4E7D384B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86" y="4406468"/>
            <a:ext cx="5486227" cy="19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AE83-8336-4303-AD48-7F937FE2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from </a:t>
            </a:r>
            <a:r>
              <a:rPr lang="en-US" dirty="0" err="1"/>
              <a:t>mm.c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08D70-A797-46D5-B3DF-33F68E05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466" y="1690688"/>
            <a:ext cx="51987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5B6031-4F01-4887-8B9E-4C9FDAED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494" y="2445327"/>
            <a:ext cx="6350506" cy="27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3F86-1911-44BA-ADCF-DD63C76F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Implicit vs Explicit 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BE30-AEC7-447D-BCFF-035CE1E9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/>
              <a:t>Implicit: stores size</a:t>
            </a:r>
          </a:p>
          <a:p>
            <a:r>
              <a:rPr lang="en-US" sz="2000"/>
              <a:t>Explicit: prev, next, size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9728C-0FF7-4412-BEDF-F60D43AC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79" y="2742397"/>
            <a:ext cx="2485338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8BF79-8E4F-40A1-B593-A1AA06CD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94" y="2742397"/>
            <a:ext cx="253471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915A-C04D-441D-BC93-D7A1C32B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0342-72E0-40D1-BE20-40D14B09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&lt; free</a:t>
            </a:r>
          </a:p>
          <a:p>
            <a:r>
              <a:rPr lang="en-US" dirty="0"/>
              <a:t>First fit: search linearly starting from some location and pick the first block that fits</a:t>
            </a:r>
          </a:p>
          <a:p>
            <a:r>
              <a:rPr lang="en-US" dirty="0"/>
              <a:t>Best fit: choose the smallest block that’s big enough to fit the requested allocation size</a:t>
            </a:r>
          </a:p>
          <a:p>
            <a:r>
              <a:rPr lang="en-US" dirty="0"/>
              <a:t>“Good fit”: a blend between the two</a:t>
            </a:r>
          </a:p>
          <a:p>
            <a:r>
              <a:rPr lang="en-US" dirty="0"/>
              <a:t>Don’t forget to change your </a:t>
            </a:r>
            <a:r>
              <a:rPr lang="en-US" dirty="0" err="1"/>
              <a:t>prev</a:t>
            </a:r>
            <a:r>
              <a:rPr lang="en-US" dirty="0"/>
              <a:t> and next</a:t>
            </a:r>
          </a:p>
        </p:txBody>
      </p:sp>
    </p:spTree>
    <p:extLst>
      <p:ext uri="{BB962C8B-B14F-4D97-AF65-F5344CB8AC3E}">
        <p14:creationId xmlns:p14="http://schemas.microsoft.com/office/powerpoint/2010/main" val="4236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1416E-1A55-4805-90C2-DE643C27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3211-FBBB-47EF-972B-31760BB0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Malloc lab is out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Break it into small parts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There will be a practice exam before final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A9CDAEB8-0660-4F15-8896-76A39EF9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513-1103-41E9-A287-70276F22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0C1AE-037E-448C-A66B-21C4E7B9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8F24F-2FAD-436A-A8C5-D0A9EED7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75" y="0"/>
            <a:ext cx="8826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C928D-6257-48C6-AC3F-458A2B1B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/>
              <a:t>Fragmentation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BEF4-045F-478F-A349-9238C3EA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/>
              <a:t>External fragmentation caused by?</a:t>
            </a:r>
          </a:p>
          <a:p>
            <a:r>
              <a:rPr lang="en-US" sz="1800"/>
              <a:t>Internal fragmentation caused by?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6C64AB3-65D6-4C84-9C10-04A25450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316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6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D4D7-32C6-4E6D-974F-3D5E1C8C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1DA3-2FA0-490B-8484-A44971E5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56-60 from lecture</a:t>
            </a:r>
          </a:p>
          <a:p>
            <a:r>
              <a:rPr lang="en-US" dirty="0"/>
              <a:t>Pointer manipulation + size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8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1BEB-9F50-45DE-95BF-052271EC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180EFA-0FE5-40FF-89E4-A8D1D1063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8" y="1825625"/>
            <a:ext cx="9236023" cy="4351338"/>
          </a:xfrm>
        </p:spPr>
      </p:pic>
    </p:spTree>
    <p:extLst>
      <p:ext uri="{BB962C8B-B14F-4D97-AF65-F5344CB8AC3E}">
        <p14:creationId xmlns:p14="http://schemas.microsoft.com/office/powerpoint/2010/main" val="291447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9FE5-0113-4AAD-A0FB-63975F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C78D-1A5E-4086-BDD0-9AA121E8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can’t find a usable free block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EBBC1-A09A-4797-9A06-C4EC06F1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7264"/>
            <a:ext cx="10016836" cy="15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4860-958E-47EB-A7AF-E29F82AE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value (</a:t>
            </a:r>
            <a:r>
              <a:rPr lang="en-US" dirty="0" err="1"/>
              <a:t>mm_init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575A-A42E-4C0F-8C30-609672DE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Brk</a:t>
            </a:r>
            <a:r>
              <a:rPr lang="en-US" dirty="0"/>
              <a:t>(void* </a:t>
            </a:r>
            <a:r>
              <a:rPr lang="en-US" dirty="0" err="1"/>
              <a:t>addr</a:t>
            </a:r>
            <a:r>
              <a:rPr lang="en-US" dirty="0"/>
              <a:t>): </a:t>
            </a:r>
            <a:r>
              <a:rPr lang="en-US" b="0" i="0" dirty="0">
                <a:effectLst/>
              </a:rPr>
              <a:t>sets the end of the data segment to the value specified by </a:t>
            </a:r>
            <a:r>
              <a:rPr lang="en-US" b="0" i="0" dirty="0" err="1">
                <a:effectLst/>
              </a:rPr>
              <a:t>addr</a:t>
            </a:r>
            <a:r>
              <a:rPr lang="en-US" b="0" i="0" dirty="0">
                <a:effectLst/>
              </a:rPr>
              <a:t> (should return 0 on success)</a:t>
            </a:r>
          </a:p>
          <a:p>
            <a:r>
              <a:rPr lang="en-US" dirty="0" err="1"/>
              <a:t>sbrk</a:t>
            </a:r>
            <a:r>
              <a:rPr lang="en-US" dirty="0"/>
              <a:t>(</a:t>
            </a:r>
            <a:r>
              <a:rPr lang="en-US" dirty="0" err="1"/>
              <a:t>num_bytes</a:t>
            </a:r>
            <a:r>
              <a:rPr lang="en-US" dirty="0"/>
              <a:t>): allocates space and returns pointer to start</a:t>
            </a:r>
          </a:p>
          <a:p>
            <a:pPr lvl="1"/>
            <a:r>
              <a:rPr lang="en-US" dirty="0" err="1"/>
              <a:t>sbrk</a:t>
            </a:r>
            <a:r>
              <a:rPr lang="en-US" dirty="0"/>
              <a:t>(0) = the end of the heap</a:t>
            </a:r>
          </a:p>
          <a:p>
            <a:r>
              <a:rPr lang="en-US" dirty="0" err="1"/>
              <a:t>Mem_sbrk</a:t>
            </a:r>
            <a:r>
              <a:rPr lang="en-US" dirty="0"/>
              <a:t>()</a:t>
            </a:r>
          </a:p>
          <a:p>
            <a:r>
              <a:rPr lang="en-US" dirty="0"/>
              <a:t>For speed, extend the heap by a little more than you need immediately</a:t>
            </a:r>
          </a:p>
          <a:p>
            <a:pPr lvl="1"/>
            <a:r>
              <a:rPr lang="en-US" dirty="0"/>
              <a:t>Use what you need out of the new space, add the rest as a free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9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A3374-1985-4F26-8B05-485AC254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7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9E21-C7E0-4CCA-BDD0-0E7FBE96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12E0-78A0-4B75-BC2C-0613D144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3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568-2D45-4404-A873-F35A4AB8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8AC42-4D03-4978-A92F-D20B0EA7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344" y="1825625"/>
            <a:ext cx="7669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3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4D62-0AEC-4DAF-BD81-3F135921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EF9957-C31A-4889-8177-A13FBC36E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82" y="1825625"/>
            <a:ext cx="10331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DF1CC-EB22-4B63-BB44-4BDDA7B7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071D-4FE8-43D1-9442-3DA19040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Walkthrough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Concepts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Quizzes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Implementation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Next time: Implementation, Debugging, heap checker</a:t>
            </a:r>
          </a:p>
        </p:txBody>
      </p:sp>
    </p:spTree>
    <p:extLst>
      <p:ext uri="{BB962C8B-B14F-4D97-AF65-F5344CB8AC3E}">
        <p14:creationId xmlns:p14="http://schemas.microsoft.com/office/powerpoint/2010/main" val="1893242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E088-A914-4A17-AD49-B104ABE1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A5364-B64F-44D5-B537-C688E233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59" y="1825625"/>
            <a:ext cx="9980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1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40C-D5BC-465E-BE0C-8D85EC12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79133-45C1-4E96-82CB-E1E556D1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575"/>
            <a:ext cx="10515600" cy="41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87A-5E97-4019-A5A8-9FAC2E4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B3CBC-BA6F-4F21-A429-35136F171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480"/>
            <a:ext cx="10515600" cy="32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0CD8-E5B2-4C6A-8FF3-F1597885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450BF-EE7F-47B8-AA10-59ECC08CF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38" y="1825625"/>
            <a:ext cx="10100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17DF-7178-437B-ADF0-6CB8494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63DF7-8A5A-4147-8963-F59EAA87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553"/>
            <a:ext cx="10515600" cy="42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0721-D982-47DE-AD74-651B7A26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94B0C-A18F-482E-9C46-BE7ABC91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93" y="1825625"/>
            <a:ext cx="10409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8EB-9572-4576-AF1D-00845C80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3D088-78B0-4125-BE93-16056B43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867"/>
            <a:ext cx="10515600" cy="35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0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2F3-F0EC-470B-8627-ED76E720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A19C1-92F8-4DB1-9F77-34C3BDF1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201" y="1825625"/>
            <a:ext cx="93375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7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2E8-D19C-4BB0-A3EA-20070DD7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BA6A8-F230-46C3-90F0-ECCCDA847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2001044"/>
            <a:ext cx="104870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62C2-72FD-45C0-87BC-797C4014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623-A4CC-4EC0-9D38-21C9283D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Explicit memory allocation &lt;-&gt; automatic memory allocation</a:t>
            </a:r>
          </a:p>
          <a:p>
            <a:pPr lvl="1"/>
            <a:r>
              <a:rPr lang="en-US" sz="2000" dirty="0"/>
              <a:t>C/C++ &lt;-&gt; Java/Python…</a:t>
            </a:r>
          </a:p>
          <a:p>
            <a:r>
              <a:rPr lang="en-US" sz="2000" dirty="0"/>
              <a:t>Dynamic: Good for situations where the size of the allocations is </a:t>
            </a:r>
            <a:r>
              <a:rPr lang="en-US" sz="2000" b="1" dirty="0"/>
              <a:t>unknown until runtime</a:t>
            </a:r>
          </a:p>
          <a:p>
            <a:r>
              <a:rPr lang="en-US" sz="2000" dirty="0"/>
              <a:t>Which part of memory does malloc manipulate?</a:t>
            </a:r>
          </a:p>
          <a:p>
            <a:pPr lvl="1"/>
            <a:r>
              <a:rPr lang="en-US" sz="2000" dirty="0"/>
              <a:t>Higher/lower address as it grows?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B54A383-B660-4D52-A595-42FEBBB27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FAA4F8-5D25-4020-A10F-EBE629C8C85F}"/>
              </a:ext>
            </a:extLst>
          </p:cNvPr>
          <p:cNvCxnSpPr>
            <a:cxnSpLocks/>
          </p:cNvCxnSpPr>
          <p:nvPr/>
        </p:nvCxnSpPr>
        <p:spPr>
          <a:xfrm>
            <a:off x="7146457" y="5967572"/>
            <a:ext cx="8945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C8ECA1-C609-468B-949E-6D7627188458}"/>
              </a:ext>
            </a:extLst>
          </p:cNvPr>
          <p:cNvSpPr txBox="1"/>
          <p:nvPr/>
        </p:nvSpPr>
        <p:spPr>
          <a:xfrm>
            <a:off x="5476419" y="5644407"/>
            <a:ext cx="19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of your memory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5FA37BD-B785-4D5C-8101-8D19BA031096}"/>
              </a:ext>
            </a:extLst>
          </p:cNvPr>
          <p:cNvSpPr/>
          <p:nvPr/>
        </p:nvSpPr>
        <p:spPr>
          <a:xfrm>
            <a:off x="7495309" y="722376"/>
            <a:ext cx="676101" cy="1716024"/>
          </a:xfrm>
          <a:prstGeom prst="leftBrace">
            <a:avLst>
              <a:gd name="adj1" fmla="val 8333"/>
              <a:gd name="adj2" fmla="val 4919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51779-E49E-4EFF-B011-22906FD584E6}"/>
              </a:ext>
            </a:extLst>
          </p:cNvPr>
          <p:cNvSpPr txBox="1"/>
          <p:nvPr/>
        </p:nvSpPr>
        <p:spPr>
          <a:xfrm>
            <a:off x="5609846" y="1208353"/>
            <a:ext cx="178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 must be 16-byte aligned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E67D3B-DD76-45EB-9D21-A9D5CA64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55" y="5022245"/>
            <a:ext cx="3297191" cy="13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3BD0-EECF-4CF8-A4BE-6EE98990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A249-AC0D-4E93-B499-4242B667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There’re many ways to track the free blocks, each with its own advantage</a:t>
            </a:r>
          </a:p>
          <a:p>
            <a:pPr lvl="1"/>
            <a:r>
              <a:rPr lang="en-US" dirty="0"/>
              <a:t>When size is/isn’t considered, if freed blocks should be merged, etc.</a:t>
            </a:r>
          </a:p>
          <a:p>
            <a:r>
              <a:rPr lang="en-US" dirty="0"/>
              <a:t>A (doubly) linked list of free blocks</a:t>
            </a:r>
          </a:p>
          <a:p>
            <a:r>
              <a:rPr lang="en-US" dirty="0"/>
              <a:t>Implicit free list (malloc-ref)</a:t>
            </a:r>
          </a:p>
          <a:p>
            <a:pPr lvl="1"/>
            <a:r>
              <a:rPr lang="en-US" dirty="0"/>
              <a:t>Have links to ALL blocks, going by length</a:t>
            </a:r>
          </a:p>
          <a:p>
            <a:r>
              <a:rPr lang="en-US" b="1" dirty="0"/>
              <a:t>Explicit free list (your program)</a:t>
            </a:r>
          </a:p>
          <a:p>
            <a:pPr lvl="1"/>
            <a:r>
              <a:rPr lang="en-US" b="1" dirty="0"/>
              <a:t>Have links to only free blocks; each node contains a pointer to the next free (could be anywhere: logical vs physical)</a:t>
            </a:r>
          </a:p>
          <a:p>
            <a:pPr lvl="1"/>
            <a:r>
              <a:rPr lang="en-US" b="1" dirty="0"/>
              <a:t>A doubly linked list starting with LIFO</a:t>
            </a:r>
          </a:p>
          <a:p>
            <a:r>
              <a:rPr lang="en-US" dirty="0"/>
              <a:t>Segregated free list</a:t>
            </a:r>
          </a:p>
          <a:p>
            <a:pPr lvl="1"/>
            <a:r>
              <a:rPr lang="en-US" dirty="0"/>
              <a:t>To further improve speed when size matters</a:t>
            </a:r>
          </a:p>
          <a:p>
            <a:pPr lvl="1"/>
            <a:r>
              <a:rPr lang="en-US" dirty="0"/>
              <a:t>“adding a level of abstraction”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9B6F-DC2E-4FF3-AE4A-0F6182F6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with LIFO (add to beginning) Case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C70972-B458-42A3-88BD-E64BDEC8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836" y="1825625"/>
            <a:ext cx="729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54C3-7657-45B4-9B47-1C4287CD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with LIFO Case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B9B83-D41C-4DC1-9AA5-2F0913AEA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595" y="1825625"/>
            <a:ext cx="65728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D19B-8E81-40DB-BAB3-55EB0F79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with LIFO Case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EB9AC-FA6B-425A-8BA6-4EA0718CF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649" y="1825625"/>
            <a:ext cx="6566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0C71-F021-4F97-85F8-771E33CF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with LIFO Case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104D5-434C-48D3-9853-A9DD1A66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247" y="1825625"/>
            <a:ext cx="6629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664</Words>
  <Application>Microsoft Office PowerPoint</Application>
  <PresentationFormat>Widescreen</PresentationFormat>
  <Paragraphs>99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CS 449 Rec</vt:lpstr>
      <vt:lpstr>Announcements</vt:lpstr>
      <vt:lpstr>Schedule</vt:lpstr>
      <vt:lpstr>Malloc</vt:lpstr>
      <vt:lpstr>Free</vt:lpstr>
      <vt:lpstr>Freeing with LIFO (add to beginning) Case 1</vt:lpstr>
      <vt:lpstr>Freeing with LIFO Case 2</vt:lpstr>
      <vt:lpstr>Freeing with LIFO Case 3</vt:lpstr>
      <vt:lpstr>Freeing with LIFO Case 4</vt:lpstr>
      <vt:lpstr>Linear vs Circular doubly linked list</vt:lpstr>
      <vt:lpstr>Example of operations: circular (linear is easier)</vt:lpstr>
      <vt:lpstr>Insertion at the beginning</vt:lpstr>
      <vt:lpstr>Insertion in between</vt:lpstr>
      <vt:lpstr>And other cases</vt:lpstr>
      <vt:lpstr>Issues (from lecture)</vt:lpstr>
      <vt:lpstr>How much to free?</vt:lpstr>
      <vt:lpstr>Block from mm.c</vt:lpstr>
      <vt:lpstr>Implicit vs Explicit free list</vt:lpstr>
      <vt:lpstr>Splitting the block</vt:lpstr>
      <vt:lpstr>PowerPoint Presentation</vt:lpstr>
      <vt:lpstr>Fragmentation</vt:lpstr>
      <vt:lpstr>Coalescing</vt:lpstr>
      <vt:lpstr>Examples</vt:lpstr>
      <vt:lpstr>Extending the heap</vt:lpstr>
      <vt:lpstr>Break value (mm_init)</vt:lpstr>
      <vt:lpstr>PowerPoint Presentation</vt:lpstr>
      <vt:lpstr>Edge cases</vt:lpstr>
      <vt:lpstr>Quiz</vt:lpstr>
      <vt:lpstr>1</vt:lpstr>
      <vt:lpstr>Answer</vt:lpstr>
      <vt:lpstr>2</vt:lpstr>
      <vt:lpstr>Answer</vt:lpstr>
      <vt:lpstr>3</vt:lpstr>
      <vt:lpstr>Answer</vt:lpstr>
      <vt:lpstr>4</vt:lpstr>
      <vt:lpstr>Answer</vt:lpstr>
      <vt:lpstr>5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449 Rec</dc:title>
  <dc:creator>Wenyu Li</dc:creator>
  <cp:lastModifiedBy>Wenyu Li</cp:lastModifiedBy>
  <cp:revision>8</cp:revision>
  <dcterms:created xsi:type="dcterms:W3CDTF">2020-11-13T18:08:05Z</dcterms:created>
  <dcterms:modified xsi:type="dcterms:W3CDTF">2020-11-20T12:10:08Z</dcterms:modified>
</cp:coreProperties>
</file>